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wdp" ContentType="image/vnd.ms-photo"/>
  <Default Extension="wmf" ContentType="image/x-wmf"/>
  <Default Extension="docx" ContentType="application/vnd.openxmlformats-officedocument.wordprocessingml.document"/>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embeddings/oleObject1.bin" ContentType="application/vnd.openxmlformats-officedocument.oleObject"/>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Override3.xml" ContentType="application/vnd.openxmlformats-officedocument.themeOverrid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embeddings/oleObject2.bin" ContentType="application/vnd.openxmlformats-officedocument.oleObject"/>
  <Override PartName="/ppt/embeddings/oleObject3.bin" ContentType="application/vnd.openxmlformats-officedocument.oleObject"/>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embeddings/oleObject4.bin" ContentType="application/vnd.openxmlformats-officedocument.oleObject"/>
  <Override PartName="/ppt/embeddings/oleObject5.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3" r:id="rId2"/>
    <p:sldMasterId id="2147483719" r:id="rId3"/>
    <p:sldMasterId id="2147483775" r:id="rId4"/>
    <p:sldMasterId id="2147483796" r:id="rId5"/>
    <p:sldMasterId id="2147483806" r:id="rId6"/>
    <p:sldMasterId id="2147483819" r:id="rId7"/>
    <p:sldMasterId id="2147483871" r:id="rId8"/>
    <p:sldMasterId id="2147483889" r:id="rId9"/>
    <p:sldMasterId id="2147483895" r:id="rId10"/>
    <p:sldMasterId id="2147483909" r:id="rId11"/>
    <p:sldMasterId id="2147483923" r:id="rId12"/>
    <p:sldMasterId id="2147483935" r:id="rId13"/>
  </p:sldMasterIdLst>
  <p:notesMasterIdLst>
    <p:notesMasterId r:id="rId130"/>
  </p:notesMasterIdLst>
  <p:handoutMasterIdLst>
    <p:handoutMasterId r:id="rId131"/>
  </p:handoutMasterIdLst>
  <p:sldIdLst>
    <p:sldId id="940" r:id="rId14"/>
    <p:sldId id="941" r:id="rId15"/>
    <p:sldId id="942" r:id="rId16"/>
    <p:sldId id="1030" r:id="rId17"/>
    <p:sldId id="707" r:id="rId18"/>
    <p:sldId id="1177" r:id="rId19"/>
    <p:sldId id="444" r:id="rId20"/>
    <p:sldId id="905" r:id="rId21"/>
    <p:sldId id="928" r:id="rId22"/>
    <p:sldId id="931" r:id="rId23"/>
    <p:sldId id="1109" r:id="rId24"/>
    <p:sldId id="1108" r:id="rId25"/>
    <p:sldId id="932" r:id="rId26"/>
    <p:sldId id="1093" r:id="rId27"/>
    <p:sldId id="1082" r:id="rId28"/>
    <p:sldId id="1091" r:id="rId29"/>
    <p:sldId id="1170" r:id="rId30"/>
    <p:sldId id="1056" r:id="rId31"/>
    <p:sldId id="787" r:id="rId32"/>
    <p:sldId id="919" r:id="rId33"/>
    <p:sldId id="834" r:id="rId34"/>
    <p:sldId id="1061" r:id="rId35"/>
    <p:sldId id="898" r:id="rId36"/>
    <p:sldId id="1171" r:id="rId37"/>
    <p:sldId id="900" r:id="rId38"/>
    <p:sldId id="1002" r:id="rId39"/>
    <p:sldId id="950" r:id="rId40"/>
    <p:sldId id="951" r:id="rId41"/>
    <p:sldId id="1112" r:id="rId42"/>
    <p:sldId id="1097" r:id="rId43"/>
    <p:sldId id="1149" r:id="rId44"/>
    <p:sldId id="1150" r:id="rId45"/>
    <p:sldId id="1055" r:id="rId46"/>
    <p:sldId id="1009" r:id="rId47"/>
    <p:sldId id="1164" r:id="rId48"/>
    <p:sldId id="1168" r:id="rId49"/>
    <p:sldId id="1114" r:id="rId50"/>
    <p:sldId id="966" r:id="rId51"/>
    <p:sldId id="1115" r:id="rId52"/>
    <p:sldId id="1116" r:id="rId53"/>
    <p:sldId id="1147" r:id="rId54"/>
    <p:sldId id="1120" r:id="rId55"/>
    <p:sldId id="1151" r:id="rId56"/>
    <p:sldId id="1121" r:id="rId57"/>
    <p:sldId id="1122" r:id="rId58"/>
    <p:sldId id="1123" r:id="rId59"/>
    <p:sldId id="1124" r:id="rId60"/>
    <p:sldId id="1125" r:id="rId61"/>
    <p:sldId id="998" r:id="rId62"/>
    <p:sldId id="999" r:id="rId63"/>
    <p:sldId id="1000" r:id="rId64"/>
    <p:sldId id="1128" r:id="rId65"/>
    <p:sldId id="1130" r:id="rId66"/>
    <p:sldId id="1152" r:id="rId67"/>
    <p:sldId id="1138" r:id="rId68"/>
    <p:sldId id="1141" r:id="rId69"/>
    <p:sldId id="1062" r:id="rId70"/>
    <p:sldId id="897" r:id="rId71"/>
    <p:sldId id="1067" r:id="rId72"/>
    <p:sldId id="1113" r:id="rId73"/>
    <p:sldId id="923" r:id="rId74"/>
    <p:sldId id="904" r:id="rId75"/>
    <p:sldId id="901" r:id="rId76"/>
    <p:sldId id="902" r:id="rId77"/>
    <p:sldId id="945" r:id="rId78"/>
    <p:sldId id="1153" r:id="rId79"/>
    <p:sldId id="985" r:id="rId80"/>
    <p:sldId id="987" r:id="rId81"/>
    <p:sldId id="990" r:id="rId82"/>
    <p:sldId id="1053" r:id="rId83"/>
    <p:sldId id="946" r:id="rId84"/>
    <p:sldId id="947" r:id="rId85"/>
    <p:sldId id="1110" r:id="rId86"/>
    <p:sldId id="1111" r:id="rId87"/>
    <p:sldId id="1050" r:id="rId88"/>
    <p:sldId id="948" r:id="rId89"/>
    <p:sldId id="949" r:id="rId90"/>
    <p:sldId id="1066" r:id="rId91"/>
    <p:sldId id="1068" r:id="rId92"/>
    <p:sldId id="1098" r:id="rId93"/>
    <p:sldId id="1173" r:id="rId94"/>
    <p:sldId id="1174" r:id="rId95"/>
    <p:sldId id="918" r:id="rId96"/>
    <p:sldId id="1175" r:id="rId97"/>
    <p:sldId id="1052" r:id="rId98"/>
    <p:sldId id="781" r:id="rId99"/>
    <p:sldId id="892" r:id="rId100"/>
    <p:sldId id="1051" r:id="rId101"/>
    <p:sldId id="1035" r:id="rId102"/>
    <p:sldId id="1036" r:id="rId103"/>
    <p:sldId id="1037" r:id="rId104"/>
    <p:sldId id="1038" r:id="rId105"/>
    <p:sldId id="1033" r:id="rId106"/>
    <p:sldId id="1172" r:id="rId107"/>
    <p:sldId id="1154" r:id="rId108"/>
    <p:sldId id="630" r:id="rId109"/>
    <p:sldId id="1176" r:id="rId110"/>
    <p:sldId id="818" r:id="rId111"/>
    <p:sldId id="1032" r:id="rId112"/>
    <p:sldId id="1031" r:id="rId113"/>
    <p:sldId id="721" r:id="rId114"/>
    <p:sldId id="865" r:id="rId115"/>
    <p:sldId id="484" r:id="rId116"/>
    <p:sldId id="1069" r:id="rId117"/>
    <p:sldId id="1131" r:id="rId118"/>
    <p:sldId id="1135" r:id="rId119"/>
    <p:sldId id="1139" r:id="rId120"/>
    <p:sldId id="1146" r:id="rId121"/>
    <p:sldId id="1136" r:id="rId122"/>
    <p:sldId id="1087" r:id="rId123"/>
    <p:sldId id="1137" r:id="rId124"/>
    <p:sldId id="1126" r:id="rId125"/>
    <p:sldId id="1127" r:id="rId126"/>
    <p:sldId id="903" r:id="rId127"/>
    <p:sldId id="1063" r:id="rId128"/>
    <p:sldId id="1155" r:id="rId129"/>
  </p:sldIdLst>
  <p:sldSz cx="9144000" cy="6858000" type="screen4x3"/>
  <p:notesSz cx="7010400" cy="9296400"/>
  <p:defaultTextStyle>
    <a:defPPr>
      <a:defRPr lang="en-US"/>
    </a:defPPr>
    <a:lvl1pPr algn="l" rtl="0" fontAlgn="base">
      <a:spcBef>
        <a:spcPct val="0"/>
      </a:spcBef>
      <a:spcAft>
        <a:spcPct val="0"/>
      </a:spcAft>
      <a:defRPr sz="3600" kern="1200">
        <a:solidFill>
          <a:srgbClr val="0000FF"/>
        </a:solidFill>
        <a:latin typeface="Arial" charset="0"/>
        <a:ea typeface="+mn-ea"/>
        <a:cs typeface="+mn-cs"/>
      </a:defRPr>
    </a:lvl1pPr>
    <a:lvl2pPr marL="457200" algn="l" rtl="0" fontAlgn="base">
      <a:spcBef>
        <a:spcPct val="0"/>
      </a:spcBef>
      <a:spcAft>
        <a:spcPct val="0"/>
      </a:spcAft>
      <a:defRPr sz="3600" kern="1200">
        <a:solidFill>
          <a:srgbClr val="0000FF"/>
        </a:solidFill>
        <a:latin typeface="Arial" charset="0"/>
        <a:ea typeface="+mn-ea"/>
        <a:cs typeface="+mn-cs"/>
      </a:defRPr>
    </a:lvl2pPr>
    <a:lvl3pPr marL="914400" algn="l" rtl="0" fontAlgn="base">
      <a:spcBef>
        <a:spcPct val="0"/>
      </a:spcBef>
      <a:spcAft>
        <a:spcPct val="0"/>
      </a:spcAft>
      <a:defRPr sz="3600" kern="1200">
        <a:solidFill>
          <a:srgbClr val="0000FF"/>
        </a:solidFill>
        <a:latin typeface="Arial" charset="0"/>
        <a:ea typeface="+mn-ea"/>
        <a:cs typeface="+mn-cs"/>
      </a:defRPr>
    </a:lvl3pPr>
    <a:lvl4pPr marL="1371600" algn="l" rtl="0" fontAlgn="base">
      <a:spcBef>
        <a:spcPct val="0"/>
      </a:spcBef>
      <a:spcAft>
        <a:spcPct val="0"/>
      </a:spcAft>
      <a:defRPr sz="3600" kern="1200">
        <a:solidFill>
          <a:srgbClr val="0000FF"/>
        </a:solidFill>
        <a:latin typeface="Arial" charset="0"/>
        <a:ea typeface="+mn-ea"/>
        <a:cs typeface="+mn-cs"/>
      </a:defRPr>
    </a:lvl4pPr>
    <a:lvl5pPr marL="1828800" algn="l" rtl="0" fontAlgn="base">
      <a:spcBef>
        <a:spcPct val="0"/>
      </a:spcBef>
      <a:spcAft>
        <a:spcPct val="0"/>
      </a:spcAft>
      <a:defRPr sz="3600" kern="1200">
        <a:solidFill>
          <a:srgbClr val="0000FF"/>
        </a:solidFill>
        <a:latin typeface="Arial" charset="0"/>
        <a:ea typeface="+mn-ea"/>
        <a:cs typeface="+mn-cs"/>
      </a:defRPr>
    </a:lvl5pPr>
    <a:lvl6pPr marL="2286000" algn="l" defTabSz="914400" rtl="0" eaLnBrk="1" latinLnBrk="0" hangingPunct="1">
      <a:defRPr sz="3600" kern="1200">
        <a:solidFill>
          <a:srgbClr val="0000FF"/>
        </a:solidFill>
        <a:latin typeface="Arial" charset="0"/>
        <a:ea typeface="+mn-ea"/>
        <a:cs typeface="+mn-cs"/>
      </a:defRPr>
    </a:lvl6pPr>
    <a:lvl7pPr marL="2743200" algn="l" defTabSz="914400" rtl="0" eaLnBrk="1" latinLnBrk="0" hangingPunct="1">
      <a:defRPr sz="3600" kern="1200">
        <a:solidFill>
          <a:srgbClr val="0000FF"/>
        </a:solidFill>
        <a:latin typeface="Arial" charset="0"/>
        <a:ea typeface="+mn-ea"/>
        <a:cs typeface="+mn-cs"/>
      </a:defRPr>
    </a:lvl7pPr>
    <a:lvl8pPr marL="3200400" algn="l" defTabSz="914400" rtl="0" eaLnBrk="1" latinLnBrk="0" hangingPunct="1">
      <a:defRPr sz="3600" kern="1200">
        <a:solidFill>
          <a:srgbClr val="0000FF"/>
        </a:solidFill>
        <a:latin typeface="Arial" charset="0"/>
        <a:ea typeface="+mn-ea"/>
        <a:cs typeface="+mn-cs"/>
      </a:defRPr>
    </a:lvl8pPr>
    <a:lvl9pPr marL="3657600" algn="l" defTabSz="914400" rtl="0" eaLnBrk="1" latinLnBrk="0" hangingPunct="1">
      <a:defRPr sz="3600" kern="1200">
        <a:solidFill>
          <a:srgbClr val="0000FF"/>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B60"/>
    <a:srgbClr val="FFCD9B"/>
    <a:srgbClr val="FFC993"/>
    <a:srgbClr val="FFD1A3"/>
    <a:srgbClr val="FFD9B3"/>
    <a:srgbClr val="361B00"/>
    <a:srgbClr val="2A5AA6"/>
    <a:srgbClr val="2C3482"/>
    <a:srgbClr val="FFDE0F"/>
    <a:srgbClr val="EBEE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9" autoAdjust="0"/>
    <p:restoredTop sz="94637" autoAdjust="0"/>
  </p:normalViewPr>
  <p:slideViewPr>
    <p:cSldViewPr>
      <p:cViewPr>
        <p:scale>
          <a:sx n="75" d="100"/>
          <a:sy n="75" d="100"/>
        </p:scale>
        <p:origin x="-568"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80"/>
    </p:cViewPr>
  </p:sorterViewPr>
  <p:notesViewPr>
    <p:cSldViewPr>
      <p:cViewPr varScale="1">
        <p:scale>
          <a:sx n="99" d="100"/>
          <a:sy n="99" d="100"/>
        </p:scale>
        <p:origin x="-2046"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20" Type="http://schemas.openxmlformats.org/officeDocument/2006/relationships/slide" Target="slides/slide107.xml"/><Relationship Id="rId121" Type="http://schemas.openxmlformats.org/officeDocument/2006/relationships/slide" Target="slides/slide108.xml"/><Relationship Id="rId122" Type="http://schemas.openxmlformats.org/officeDocument/2006/relationships/slide" Target="slides/slide109.xml"/><Relationship Id="rId123" Type="http://schemas.openxmlformats.org/officeDocument/2006/relationships/slide" Target="slides/slide110.xml"/><Relationship Id="rId124" Type="http://schemas.openxmlformats.org/officeDocument/2006/relationships/slide" Target="slides/slide111.xml"/><Relationship Id="rId125" Type="http://schemas.openxmlformats.org/officeDocument/2006/relationships/slide" Target="slides/slide112.xml"/><Relationship Id="rId126" Type="http://schemas.openxmlformats.org/officeDocument/2006/relationships/slide" Target="slides/slide113.xml"/><Relationship Id="rId127" Type="http://schemas.openxmlformats.org/officeDocument/2006/relationships/slide" Target="slides/slide114.xml"/><Relationship Id="rId128" Type="http://schemas.openxmlformats.org/officeDocument/2006/relationships/slide" Target="slides/slide115.xml"/><Relationship Id="rId129" Type="http://schemas.openxmlformats.org/officeDocument/2006/relationships/slide" Target="slides/slide1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00" Type="http://schemas.openxmlformats.org/officeDocument/2006/relationships/slide" Target="slides/slide87.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30" Type="http://schemas.openxmlformats.org/officeDocument/2006/relationships/notesMaster" Target="notesMasters/notesMaster1.xml"/><Relationship Id="rId131" Type="http://schemas.openxmlformats.org/officeDocument/2006/relationships/handoutMaster" Target="handoutMasters/handout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slide" Target="slides/slide102.xml"/><Relationship Id="rId116" Type="http://schemas.openxmlformats.org/officeDocument/2006/relationships/slide" Target="slides/slide103.xml"/><Relationship Id="rId117" Type="http://schemas.openxmlformats.org/officeDocument/2006/relationships/slide" Target="slides/slide104.xml"/><Relationship Id="rId118" Type="http://schemas.openxmlformats.org/officeDocument/2006/relationships/slide" Target="slides/slide105.xml"/><Relationship Id="rId119" Type="http://schemas.openxmlformats.org/officeDocument/2006/relationships/slide" Target="slides/slide10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udharsanan\Desktop\PhD%20work\DFB\sudha%20optimizat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Library\Topics\modulators\modulator_survey_20120223.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5766185476816"/>
          <c:y val="0.0628284288576138"/>
          <c:w val="0.741004593175853"/>
          <c:h val="0.690075484098953"/>
        </c:manualLayout>
      </c:layout>
      <c:scatterChart>
        <c:scatterStyle val="smoothMarker"/>
        <c:varyColors val="0"/>
        <c:ser>
          <c:idx val="3"/>
          <c:order val="0"/>
          <c:marker>
            <c:symbol val="circle"/>
            <c:size val="7"/>
            <c:spPr>
              <a:solidFill>
                <a:srgbClr val="00B0F0"/>
              </a:solidFill>
              <a:ln>
                <a:solidFill>
                  <a:srgbClr val="00B0F0"/>
                </a:solidFill>
              </a:ln>
            </c:spPr>
          </c:marker>
          <c:xVal>
            <c:numRef>
              <c:f>Sheet5!$C$7</c:f>
              <c:numCache>
                <c:formatCode>General</c:formatCode>
                <c:ptCount val="1"/>
                <c:pt idx="0">
                  <c:v>1.875</c:v>
                </c:pt>
              </c:numCache>
            </c:numRef>
          </c:xVal>
          <c:yVal>
            <c:numRef>
              <c:f>Sheet5!$C$8</c:f>
              <c:numCache>
                <c:formatCode>General</c:formatCode>
                <c:ptCount val="1"/>
                <c:pt idx="0">
                  <c:v>112.5</c:v>
                </c:pt>
              </c:numCache>
            </c:numRef>
          </c:yVal>
          <c:smooth val="1"/>
        </c:ser>
        <c:ser>
          <c:idx val="4"/>
          <c:order val="1"/>
          <c:spPr>
            <a:ln>
              <a:noFill/>
            </a:ln>
          </c:spPr>
          <c:marker>
            <c:symbol val="circle"/>
            <c:size val="7"/>
            <c:spPr>
              <a:solidFill>
                <a:srgbClr val="00B0F0"/>
              </a:solidFill>
              <a:ln>
                <a:solidFill>
                  <a:srgbClr val="00B0F0"/>
                </a:solidFill>
              </a:ln>
            </c:spPr>
          </c:marker>
          <c:xVal>
            <c:numRef>
              <c:f>(Sheet5!$S$7,Sheet5!$Q$7,Sheet5!$W$7,Sheet5!$V$7,Sheet5!$T$7,Sheet5!$U$7)</c:f>
              <c:numCache>
                <c:formatCode>General</c:formatCode>
                <c:ptCount val="6"/>
                <c:pt idx="0">
                  <c:v>1.25</c:v>
                </c:pt>
                <c:pt idx="1">
                  <c:v>1.875</c:v>
                </c:pt>
                <c:pt idx="2">
                  <c:v>2.547770700636945</c:v>
                </c:pt>
                <c:pt idx="3">
                  <c:v>1.741340361445784</c:v>
                </c:pt>
                <c:pt idx="4">
                  <c:v>1.38888888888889</c:v>
                </c:pt>
                <c:pt idx="5">
                  <c:v>1.65</c:v>
                </c:pt>
              </c:numCache>
            </c:numRef>
          </c:xVal>
          <c:yVal>
            <c:numRef>
              <c:f>(Sheet5!$S$12,Sheet5!$Q$12,Sheet5!$W$12,Sheet5!$V$8,Sheet5!$T$8,Sheet5!$U$8)</c:f>
              <c:numCache>
                <c:formatCode>General</c:formatCode>
                <c:ptCount val="6"/>
                <c:pt idx="0">
                  <c:v>90.0</c:v>
                </c:pt>
                <c:pt idx="1">
                  <c:v>140.0</c:v>
                </c:pt>
                <c:pt idx="2">
                  <c:v>32.5</c:v>
                </c:pt>
                <c:pt idx="3">
                  <c:v>360.0</c:v>
                </c:pt>
                <c:pt idx="4">
                  <c:v>45.0</c:v>
                </c:pt>
                <c:pt idx="5">
                  <c:v>112.0</c:v>
                </c:pt>
              </c:numCache>
            </c:numRef>
          </c:yVal>
          <c:smooth val="1"/>
        </c:ser>
        <c:ser>
          <c:idx val="5"/>
          <c:order val="2"/>
          <c:marker>
            <c:spPr>
              <a:solidFill>
                <a:srgbClr val="00B0F0"/>
              </a:solidFill>
              <a:ln>
                <a:solidFill>
                  <a:srgbClr val="00B0F0"/>
                </a:solidFill>
              </a:ln>
            </c:spPr>
          </c:marker>
          <c:xVal>
            <c:numRef>
              <c:f>Sheet5!$X$7</c:f>
              <c:numCache>
                <c:formatCode>General</c:formatCode>
                <c:ptCount val="1"/>
                <c:pt idx="0">
                  <c:v>1.0</c:v>
                </c:pt>
              </c:numCache>
            </c:numRef>
          </c:xVal>
          <c:yVal>
            <c:numRef>
              <c:f>Sheet5!$X$11</c:f>
              <c:numCache>
                <c:formatCode>General</c:formatCode>
                <c:ptCount val="1"/>
                <c:pt idx="0">
                  <c:v>35.712</c:v>
                </c:pt>
              </c:numCache>
            </c:numRef>
          </c:yVal>
          <c:smooth val="1"/>
        </c:ser>
        <c:dLbls>
          <c:showLegendKey val="0"/>
          <c:showVal val="0"/>
          <c:showCatName val="0"/>
          <c:showSerName val="0"/>
          <c:showPercent val="0"/>
          <c:showBubbleSize val="0"/>
        </c:dLbls>
        <c:axId val="-2030011000"/>
        <c:axId val="-2029433912"/>
      </c:scatterChart>
      <c:valAx>
        <c:axId val="-2030011000"/>
        <c:scaling>
          <c:orientation val="minMax"/>
        </c:scaling>
        <c:delete val="0"/>
        <c:axPos val="b"/>
        <c:majorGridlines/>
        <c:title>
          <c:tx>
            <c:rich>
              <a:bodyPr/>
              <a:lstStyle/>
              <a:p>
                <a:pPr>
                  <a:defRPr/>
                </a:pPr>
                <a:r>
                  <a:rPr lang="en-US"/>
                  <a:t>Threshold Current Density (kA/cm2)</a:t>
                </a:r>
              </a:p>
            </c:rich>
          </c:tx>
          <c:layout/>
          <c:overlay val="0"/>
        </c:title>
        <c:numFmt formatCode="General" sourceLinked="1"/>
        <c:majorTickMark val="out"/>
        <c:minorTickMark val="none"/>
        <c:tickLblPos val="nextTo"/>
        <c:crossAx val="-2029433912"/>
        <c:crosses val="autoZero"/>
        <c:crossBetween val="midCat"/>
        <c:majorUnit val="1.0"/>
      </c:valAx>
      <c:valAx>
        <c:axId val="-2029433912"/>
        <c:scaling>
          <c:logBase val="10.0"/>
          <c:orientation val="minMax"/>
          <c:min val="1.0"/>
        </c:scaling>
        <c:delete val="0"/>
        <c:axPos val="l"/>
        <c:majorGridlines/>
        <c:title>
          <c:tx>
            <c:rich>
              <a:bodyPr rot="-5400000" vert="horz"/>
              <a:lstStyle/>
              <a:p>
                <a:pPr>
                  <a:defRPr/>
                </a:pPr>
                <a:r>
                  <a:rPr lang="en-US"/>
                  <a:t>Power for 1mW (mW)</a:t>
                </a:r>
              </a:p>
            </c:rich>
          </c:tx>
          <c:layout/>
          <c:overlay val="0"/>
        </c:title>
        <c:numFmt formatCode="General" sourceLinked="1"/>
        <c:majorTickMark val="out"/>
        <c:minorTickMark val="none"/>
        <c:tickLblPos val="nextTo"/>
        <c:crossAx val="-2030011000"/>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66015282162632"/>
          <c:y val="0.0594813224104563"/>
          <c:w val="0.830075459317587"/>
          <c:h val="0.798225065616799"/>
        </c:manualLayout>
      </c:layout>
      <c:scatterChart>
        <c:scatterStyle val="lineMarker"/>
        <c:varyColors val="0"/>
        <c:ser>
          <c:idx val="0"/>
          <c:order val="0"/>
          <c:tx>
            <c:v>IIIV/InP</c:v>
          </c:tx>
          <c:spPr>
            <a:ln w="28575">
              <a:noFill/>
            </a:ln>
          </c:spPr>
          <c:marker>
            <c:symbol val="diamond"/>
            <c:size val="7"/>
            <c:spPr>
              <a:solidFill>
                <a:srgbClr val="0070C0"/>
              </a:solidFill>
              <a:ln>
                <a:solidFill>
                  <a:schemeClr val="tx1"/>
                </a:solidFill>
              </a:ln>
            </c:spPr>
          </c:marker>
          <c:xVal>
            <c:numRef>
              <c:f>Sheet1!$L$7:$L$30</c:f>
              <c:numCache>
                <c:formatCode>General</c:formatCode>
                <c:ptCount val="24"/>
                <c:pt idx="0">
                  <c:v>46.0</c:v>
                </c:pt>
                <c:pt idx="2">
                  <c:v>32.0</c:v>
                </c:pt>
                <c:pt idx="3">
                  <c:v>50.0</c:v>
                </c:pt>
                <c:pt idx="6">
                  <c:v>39.0</c:v>
                </c:pt>
                <c:pt idx="8">
                  <c:v>34.0</c:v>
                </c:pt>
                <c:pt idx="10">
                  <c:v>40.0</c:v>
                </c:pt>
                <c:pt idx="11">
                  <c:v>32.0</c:v>
                </c:pt>
                <c:pt idx="15">
                  <c:v>67.0</c:v>
                </c:pt>
                <c:pt idx="16">
                  <c:v>67.0</c:v>
                </c:pt>
                <c:pt idx="17">
                  <c:v>20.0</c:v>
                </c:pt>
                <c:pt idx="18">
                  <c:v>20.0</c:v>
                </c:pt>
                <c:pt idx="21">
                  <c:v>42.0</c:v>
                </c:pt>
                <c:pt idx="22">
                  <c:v>57.0</c:v>
                </c:pt>
                <c:pt idx="23">
                  <c:v>35.0</c:v>
                </c:pt>
              </c:numCache>
            </c:numRef>
          </c:xVal>
          <c:yVal>
            <c:numRef>
              <c:f>Sheet1!$M$7:$M$30</c:f>
              <c:numCache>
                <c:formatCode>General</c:formatCode>
                <c:ptCount val="24"/>
                <c:pt idx="0">
                  <c:v>13.29113924050633</c:v>
                </c:pt>
                <c:pt idx="2">
                  <c:v>4.7</c:v>
                </c:pt>
                <c:pt idx="3">
                  <c:v>6.3</c:v>
                </c:pt>
                <c:pt idx="6">
                  <c:v>5.866666666666667</c:v>
                </c:pt>
                <c:pt idx="8">
                  <c:v>3.812499999999996</c:v>
                </c:pt>
                <c:pt idx="10">
                  <c:v>2.05</c:v>
                </c:pt>
                <c:pt idx="11">
                  <c:v>4.64285714285714</c:v>
                </c:pt>
                <c:pt idx="15">
                  <c:v>5.0</c:v>
                </c:pt>
                <c:pt idx="16">
                  <c:v>3.5</c:v>
                </c:pt>
                <c:pt idx="17">
                  <c:v>4.0</c:v>
                </c:pt>
                <c:pt idx="18">
                  <c:v>10.1</c:v>
                </c:pt>
                <c:pt idx="21">
                  <c:v>3.91304347826087</c:v>
                </c:pt>
                <c:pt idx="22">
                  <c:v>3.392857142857143</c:v>
                </c:pt>
                <c:pt idx="23">
                  <c:v>4.666666666666667</c:v>
                </c:pt>
              </c:numCache>
            </c:numRef>
          </c:yVal>
          <c:smooth val="0"/>
        </c:ser>
        <c:ser>
          <c:idx val="1"/>
          <c:order val="1"/>
          <c:tx>
            <c:v>Si/GeSi/Polymer</c:v>
          </c:tx>
          <c:spPr>
            <a:ln w="28575">
              <a:noFill/>
            </a:ln>
          </c:spPr>
          <c:marker>
            <c:spPr>
              <a:solidFill>
                <a:srgbClr val="FF0000"/>
              </a:solidFill>
            </c:spPr>
          </c:marker>
          <c:xVal>
            <c:numRef>
              <c:f>Sheet1!$L$39:$L$64</c:f>
              <c:numCache>
                <c:formatCode>General</c:formatCode>
                <c:ptCount val="26"/>
                <c:pt idx="0">
                  <c:v>10.0</c:v>
                </c:pt>
                <c:pt idx="4">
                  <c:v>9.0</c:v>
                </c:pt>
                <c:pt idx="5">
                  <c:v>33.0</c:v>
                </c:pt>
                <c:pt idx="6">
                  <c:v>8.0</c:v>
                </c:pt>
                <c:pt idx="7">
                  <c:v>7.0</c:v>
                </c:pt>
                <c:pt idx="8">
                  <c:v>12.0</c:v>
                </c:pt>
                <c:pt idx="9">
                  <c:v>11.0</c:v>
                </c:pt>
                <c:pt idx="10">
                  <c:v>20.0</c:v>
                </c:pt>
                <c:pt idx="14">
                  <c:v>27.0</c:v>
                </c:pt>
                <c:pt idx="16">
                  <c:v>40.0</c:v>
                </c:pt>
                <c:pt idx="17">
                  <c:v>11.8</c:v>
                </c:pt>
                <c:pt idx="18">
                  <c:v>10.0</c:v>
                </c:pt>
                <c:pt idx="21">
                  <c:v>13.0</c:v>
                </c:pt>
                <c:pt idx="23">
                  <c:v>30.0</c:v>
                </c:pt>
              </c:numCache>
            </c:numRef>
          </c:xVal>
          <c:yVal>
            <c:numRef>
              <c:f>Sheet1!$M$39:$M$64</c:f>
              <c:numCache>
                <c:formatCode>General</c:formatCode>
                <c:ptCount val="26"/>
                <c:pt idx="0">
                  <c:v>3.454545454545454</c:v>
                </c:pt>
                <c:pt idx="4">
                  <c:v>7.687499999999995</c:v>
                </c:pt>
                <c:pt idx="5">
                  <c:v>0.17741935483871</c:v>
                </c:pt>
                <c:pt idx="6">
                  <c:v>0.3</c:v>
                </c:pt>
                <c:pt idx="7">
                  <c:v>0.75</c:v>
                </c:pt>
                <c:pt idx="8">
                  <c:v>0.875</c:v>
                </c:pt>
                <c:pt idx="9">
                  <c:v>3.25</c:v>
                </c:pt>
                <c:pt idx="10">
                  <c:v>8.4</c:v>
                </c:pt>
                <c:pt idx="11">
                  <c:v>1.55</c:v>
                </c:pt>
                <c:pt idx="13">
                  <c:v>1.2</c:v>
                </c:pt>
                <c:pt idx="14">
                  <c:v>1.083333333333333</c:v>
                </c:pt>
                <c:pt idx="15">
                  <c:v>1.75</c:v>
                </c:pt>
                <c:pt idx="16">
                  <c:v>0.338461538461538</c:v>
                </c:pt>
                <c:pt idx="17">
                  <c:v>2.25</c:v>
                </c:pt>
                <c:pt idx="18">
                  <c:v>7.67</c:v>
                </c:pt>
                <c:pt idx="21">
                  <c:v>0.212</c:v>
                </c:pt>
                <c:pt idx="23">
                  <c:v>1.25</c:v>
                </c:pt>
              </c:numCache>
            </c:numRef>
          </c:yVal>
          <c:smooth val="0"/>
        </c:ser>
        <c:ser>
          <c:idx val="2"/>
          <c:order val="2"/>
          <c:tx>
            <c:v>III/Si</c:v>
          </c:tx>
          <c:spPr>
            <a:ln w="28575">
              <a:noFill/>
            </a:ln>
          </c:spPr>
          <c:marker>
            <c:symbol val="triangle"/>
            <c:size val="7"/>
            <c:spPr>
              <a:solidFill>
                <a:srgbClr val="00B050"/>
              </a:solidFill>
            </c:spPr>
          </c:marker>
          <c:xVal>
            <c:numRef>
              <c:f>Sheet1!$L$66:$L$71</c:f>
              <c:numCache>
                <c:formatCode>General</c:formatCode>
                <c:ptCount val="6"/>
                <c:pt idx="0">
                  <c:v>8.0</c:v>
                </c:pt>
                <c:pt idx="1">
                  <c:v>16.0</c:v>
                </c:pt>
                <c:pt idx="2">
                  <c:v>12.5</c:v>
                </c:pt>
                <c:pt idx="3">
                  <c:v>43.0</c:v>
                </c:pt>
                <c:pt idx="4">
                  <c:v>27.0</c:v>
                </c:pt>
                <c:pt idx="5">
                  <c:v>67.0</c:v>
                </c:pt>
              </c:numCache>
            </c:numRef>
          </c:xVal>
          <c:yVal>
            <c:numRef>
              <c:f>Sheet1!$M$66:$M$71</c:f>
              <c:numCache>
                <c:formatCode>General</c:formatCode>
                <c:ptCount val="6"/>
                <c:pt idx="0">
                  <c:v>4.2</c:v>
                </c:pt>
                <c:pt idx="1">
                  <c:v>1.875</c:v>
                </c:pt>
                <c:pt idx="2">
                  <c:v>4.4</c:v>
                </c:pt>
                <c:pt idx="3">
                  <c:v>4.9</c:v>
                </c:pt>
                <c:pt idx="4">
                  <c:v>2.85</c:v>
                </c:pt>
                <c:pt idx="5">
                  <c:v>6.185567010309278</c:v>
                </c:pt>
              </c:numCache>
            </c:numRef>
          </c:yVal>
          <c:smooth val="0"/>
        </c:ser>
        <c:dLbls>
          <c:showLegendKey val="0"/>
          <c:showVal val="0"/>
          <c:showCatName val="0"/>
          <c:showSerName val="0"/>
          <c:showPercent val="0"/>
          <c:showBubbleSize val="0"/>
        </c:dLbls>
        <c:axId val="-1908845992"/>
        <c:axId val="-1908860648"/>
      </c:scatterChart>
      <c:valAx>
        <c:axId val="-1908845992"/>
        <c:scaling>
          <c:orientation val="minMax"/>
        </c:scaling>
        <c:delete val="0"/>
        <c:axPos val="b"/>
        <c:title>
          <c:tx>
            <c:rich>
              <a:bodyPr/>
              <a:lstStyle/>
              <a:p>
                <a:pPr>
                  <a:defRPr lang="en-US" sz="1600">
                    <a:latin typeface="Times New Roman" pitchFamily="18" charset="0"/>
                    <a:cs typeface="Times New Roman" pitchFamily="18" charset="0"/>
                  </a:defRPr>
                </a:pPr>
                <a:r>
                  <a:rPr lang="en-US" sz="2000" dirty="0">
                    <a:latin typeface="Times New Roman" pitchFamily="18" charset="0"/>
                    <a:cs typeface="Times New Roman" pitchFamily="18" charset="0"/>
                  </a:rPr>
                  <a:t>3dB E/O</a:t>
                </a:r>
                <a:r>
                  <a:rPr lang="en-US" sz="2000" baseline="0" dirty="0">
                    <a:latin typeface="Times New Roman" pitchFamily="18" charset="0"/>
                    <a:cs typeface="Times New Roman" pitchFamily="18" charset="0"/>
                  </a:rPr>
                  <a:t> bandwidth</a:t>
                </a:r>
                <a:endParaRPr lang="en-US" sz="2000" dirty="0">
                  <a:latin typeface="Times New Roman" pitchFamily="18" charset="0"/>
                  <a:cs typeface="Times New Roman" pitchFamily="18" charset="0"/>
                </a:endParaRPr>
              </a:p>
            </c:rich>
          </c:tx>
          <c:layout/>
          <c:overlay val="0"/>
        </c:title>
        <c:numFmt formatCode="General" sourceLinked="1"/>
        <c:majorTickMark val="out"/>
        <c:minorTickMark val="none"/>
        <c:tickLblPos val="nextTo"/>
        <c:txPr>
          <a:bodyPr/>
          <a:lstStyle/>
          <a:p>
            <a:pPr>
              <a:defRPr lang="en-US"/>
            </a:pPr>
            <a:endParaRPr lang="en-US"/>
          </a:p>
        </c:txPr>
        <c:crossAx val="-1908860648"/>
        <c:crosses val="autoZero"/>
        <c:crossBetween val="midCat"/>
      </c:valAx>
      <c:valAx>
        <c:axId val="-1908860648"/>
        <c:scaling>
          <c:orientation val="minMax"/>
        </c:scaling>
        <c:delete val="0"/>
        <c:axPos val="l"/>
        <c:title>
          <c:tx>
            <c:rich>
              <a:bodyPr rot="-5400000" vert="horz"/>
              <a:lstStyle/>
              <a:p>
                <a:pPr>
                  <a:defRPr lang="en-US" sz="2000">
                    <a:latin typeface="Times New Roman" pitchFamily="18" charset="0"/>
                    <a:cs typeface="Times New Roman" pitchFamily="18" charset="0"/>
                  </a:defRPr>
                </a:pPr>
                <a:r>
                  <a:rPr lang="en-US" sz="2000" dirty="0" smtClean="0">
                    <a:latin typeface="Times New Roman" pitchFamily="18" charset="0"/>
                    <a:cs typeface="Times New Roman" pitchFamily="18" charset="0"/>
                  </a:rPr>
                  <a:t>DER/Vpp</a:t>
                </a:r>
                <a:endParaRPr lang="en-US" sz="2000" dirty="0">
                  <a:latin typeface="Times New Roman" pitchFamily="18" charset="0"/>
                  <a:cs typeface="Times New Roman" pitchFamily="18" charset="0"/>
                </a:endParaRPr>
              </a:p>
            </c:rich>
          </c:tx>
          <c:layout/>
          <c:overlay val="0"/>
        </c:title>
        <c:numFmt formatCode="General" sourceLinked="1"/>
        <c:majorTickMark val="out"/>
        <c:minorTickMark val="none"/>
        <c:tickLblPos val="nextTo"/>
        <c:txPr>
          <a:bodyPr/>
          <a:lstStyle/>
          <a:p>
            <a:pPr>
              <a:defRPr lang="en-US"/>
            </a:pPr>
            <a:endParaRPr lang="en-US"/>
          </a:p>
        </c:txPr>
        <c:crossAx val="-1908845992"/>
        <c:crosses val="autoZero"/>
        <c:crossBetween val="midCat"/>
      </c:valAx>
      <c:spPr>
        <a:ln>
          <a:solidFill>
            <a:schemeClr val="bg1">
              <a:lumMod val="65000"/>
            </a:schemeClr>
          </a:solidFill>
        </a:ln>
      </c:spPr>
    </c:plotArea>
    <c:legend>
      <c:legendPos val="r"/>
      <c:legendEntry>
        <c:idx val="0"/>
        <c:txPr>
          <a:bodyPr/>
          <a:lstStyle/>
          <a:p>
            <a:pPr>
              <a:defRPr lang="en-US" sz="1200" baseline="0">
                <a:solidFill>
                  <a:srgbClr val="0070C0"/>
                </a:solidFill>
                <a:latin typeface="Times New Roman" pitchFamily="18" charset="0"/>
              </a:defRPr>
            </a:pPr>
            <a:endParaRPr lang="en-US"/>
          </a:p>
        </c:txPr>
      </c:legendEntry>
      <c:legendEntry>
        <c:idx val="1"/>
        <c:txPr>
          <a:bodyPr/>
          <a:lstStyle/>
          <a:p>
            <a:pPr>
              <a:defRPr lang="en-US" sz="1200" baseline="0">
                <a:solidFill>
                  <a:srgbClr val="FF0000"/>
                </a:solidFill>
                <a:latin typeface="Times New Roman" pitchFamily="18" charset="0"/>
              </a:defRPr>
            </a:pPr>
            <a:endParaRPr lang="en-US"/>
          </a:p>
        </c:txPr>
      </c:legendEntry>
      <c:legendEntry>
        <c:idx val="2"/>
        <c:txPr>
          <a:bodyPr/>
          <a:lstStyle/>
          <a:p>
            <a:pPr>
              <a:defRPr lang="en-US" sz="1200" baseline="0">
                <a:solidFill>
                  <a:srgbClr val="00B050"/>
                </a:solidFill>
                <a:latin typeface="Times New Roman" pitchFamily="18" charset="0"/>
              </a:defRPr>
            </a:pPr>
            <a:endParaRPr lang="en-US"/>
          </a:p>
        </c:txPr>
      </c:legendEntry>
      <c:layout>
        <c:manualLayout>
          <c:xMode val="edge"/>
          <c:yMode val="edge"/>
          <c:x val="0.659898423948989"/>
          <c:y val="0.0648473034437947"/>
          <c:w val="0.247943132108487"/>
          <c:h val="0.25115157480315"/>
        </c:manualLayout>
      </c:layout>
      <c:overlay val="0"/>
      <c:spPr>
        <a:ln>
          <a:solidFill>
            <a:schemeClr val="bg1">
              <a:lumMod val="65000"/>
            </a:schemeClr>
          </a:solidFill>
        </a:ln>
      </c:spPr>
      <c:txPr>
        <a:bodyPr/>
        <a:lstStyle/>
        <a:p>
          <a:pPr>
            <a:defRPr lang="en-US" sz="1200" baseline="0">
              <a:latin typeface="Times New Roman" pitchFamily="18" charset="0"/>
            </a:defRPr>
          </a:pPr>
          <a:endParaRPr lang="en-US"/>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EC4B5B-DBBD-4B9E-95BE-8892CD79EEE8}" type="doc">
      <dgm:prSet loTypeId="urn:microsoft.com/office/officeart/2005/8/layout/hChevron3" loCatId="process" qsTypeId="urn:microsoft.com/office/officeart/2005/8/quickstyle/simple1#1" qsCatId="simple" csTypeId="urn:microsoft.com/office/officeart/2005/8/colors/accent1_2#1" csCatId="accent1" phldr="1"/>
      <dgm:spPr/>
    </dgm:pt>
    <dgm:pt modelId="{985F874D-7B29-444C-86D8-85D74837E217}">
      <dgm:prSet phldrT="[Text]"/>
      <dgm:spPr>
        <a:solidFill>
          <a:schemeClr val="accent1">
            <a:lumMod val="50000"/>
          </a:schemeClr>
        </a:solidFill>
        <a:ln>
          <a:noFill/>
        </a:ln>
        <a:scene3d>
          <a:camera prst="orthographicFront"/>
          <a:lightRig rig="threePt" dir="t"/>
        </a:scene3d>
        <a:sp3d>
          <a:bevelT/>
        </a:sp3d>
      </dgm:spPr>
      <dgm:t>
        <a:bodyPr/>
        <a:lstStyle/>
        <a:p>
          <a:r>
            <a:rPr lang="en-US" dirty="0" smtClean="0">
              <a:solidFill>
                <a:srgbClr val="00B050"/>
              </a:solidFill>
            </a:rPr>
            <a:t>Now</a:t>
          </a:r>
          <a:endParaRPr lang="en-US" dirty="0">
            <a:solidFill>
              <a:srgbClr val="00B050"/>
            </a:solidFill>
          </a:endParaRPr>
        </a:p>
      </dgm:t>
    </dgm:pt>
    <dgm:pt modelId="{2360A4C5-C4C0-477D-86D7-2AE96C2CF5A9}" type="parTrans" cxnId="{F5225A5E-648C-45CF-BF9F-84B82806A902}">
      <dgm:prSet/>
      <dgm:spPr/>
      <dgm:t>
        <a:bodyPr/>
        <a:lstStyle/>
        <a:p>
          <a:endParaRPr lang="en-US"/>
        </a:p>
      </dgm:t>
    </dgm:pt>
    <dgm:pt modelId="{5B71102E-C351-4614-8E9B-B7D6E058CC3A}" type="sibTrans" cxnId="{F5225A5E-648C-45CF-BF9F-84B82806A902}">
      <dgm:prSet/>
      <dgm:spPr/>
      <dgm:t>
        <a:bodyPr/>
        <a:lstStyle/>
        <a:p>
          <a:endParaRPr lang="en-US"/>
        </a:p>
      </dgm:t>
    </dgm:pt>
    <dgm:pt modelId="{840A1846-40C3-4B3D-9DA1-C6A543D07607}">
      <dgm:prSet phldrT="[Text]"/>
      <dgm:spPr>
        <a:solidFill>
          <a:schemeClr val="accent1">
            <a:lumMod val="75000"/>
          </a:schemeClr>
        </a:solidFill>
        <a:ln>
          <a:noFill/>
        </a:ln>
        <a:scene3d>
          <a:camera prst="orthographicFront"/>
          <a:lightRig rig="threePt" dir="t"/>
        </a:scene3d>
        <a:sp3d>
          <a:bevelT/>
        </a:sp3d>
      </dgm:spPr>
      <dgm:t>
        <a:bodyPr/>
        <a:lstStyle/>
        <a:p>
          <a:r>
            <a:rPr lang="en-US" dirty="0" smtClean="0">
              <a:solidFill>
                <a:srgbClr val="00B050"/>
              </a:solidFill>
            </a:rPr>
            <a:t>1 Year</a:t>
          </a:r>
          <a:endParaRPr lang="en-US" dirty="0">
            <a:solidFill>
              <a:srgbClr val="00B050"/>
            </a:solidFill>
          </a:endParaRPr>
        </a:p>
      </dgm:t>
    </dgm:pt>
    <dgm:pt modelId="{09880E54-4A91-4F62-8E6E-6971D566B375}" type="parTrans" cxnId="{EB73D72B-BA6B-4A2E-B564-2E49B427E2F0}">
      <dgm:prSet/>
      <dgm:spPr/>
      <dgm:t>
        <a:bodyPr/>
        <a:lstStyle/>
        <a:p>
          <a:endParaRPr lang="en-US"/>
        </a:p>
      </dgm:t>
    </dgm:pt>
    <dgm:pt modelId="{5E13683A-CCDF-453D-A2AE-E178BC3DC2B4}" type="sibTrans" cxnId="{EB73D72B-BA6B-4A2E-B564-2E49B427E2F0}">
      <dgm:prSet/>
      <dgm:spPr/>
      <dgm:t>
        <a:bodyPr/>
        <a:lstStyle/>
        <a:p>
          <a:endParaRPr lang="en-US"/>
        </a:p>
      </dgm:t>
    </dgm:pt>
    <dgm:pt modelId="{E4804482-7C62-4C14-9419-D000E0D0C28D}">
      <dgm:prSet phldrT="[Text]"/>
      <dgm:spPr>
        <a:solidFill>
          <a:schemeClr val="accent1">
            <a:lumMod val="60000"/>
            <a:lumOff val="40000"/>
          </a:schemeClr>
        </a:solidFill>
        <a:ln>
          <a:noFill/>
        </a:ln>
        <a:scene3d>
          <a:camera prst="orthographicFront"/>
          <a:lightRig rig="threePt" dir="t"/>
        </a:scene3d>
        <a:sp3d>
          <a:bevelT/>
        </a:sp3d>
      </dgm:spPr>
      <dgm:t>
        <a:bodyPr/>
        <a:lstStyle/>
        <a:p>
          <a:r>
            <a:rPr lang="en-US" dirty="0" smtClean="0">
              <a:solidFill>
                <a:srgbClr val="00B050"/>
              </a:solidFill>
            </a:rPr>
            <a:t>3 Years</a:t>
          </a:r>
        </a:p>
      </dgm:t>
    </dgm:pt>
    <dgm:pt modelId="{C89B52CC-31D3-48A8-BF49-86A70B32A612}" type="parTrans" cxnId="{EA4524EB-2C9E-4E24-876A-B84D626F5221}">
      <dgm:prSet/>
      <dgm:spPr/>
      <dgm:t>
        <a:bodyPr/>
        <a:lstStyle/>
        <a:p>
          <a:endParaRPr lang="en-US"/>
        </a:p>
      </dgm:t>
    </dgm:pt>
    <dgm:pt modelId="{817C24D3-2A4F-458B-9535-B4D09CFFD953}" type="sibTrans" cxnId="{EA4524EB-2C9E-4E24-876A-B84D626F5221}">
      <dgm:prSet/>
      <dgm:spPr/>
      <dgm:t>
        <a:bodyPr/>
        <a:lstStyle/>
        <a:p>
          <a:endParaRPr lang="en-US"/>
        </a:p>
      </dgm:t>
    </dgm:pt>
    <dgm:pt modelId="{37B3D2F3-7CD2-41F5-BE35-5DF93FC0B0EB}">
      <dgm:prSet phldrT="[Text]"/>
      <dgm:spPr>
        <a:solidFill>
          <a:schemeClr val="accent1">
            <a:lumMod val="40000"/>
            <a:lumOff val="60000"/>
          </a:schemeClr>
        </a:solidFill>
        <a:ln>
          <a:noFill/>
        </a:ln>
        <a:scene3d>
          <a:camera prst="orthographicFront"/>
          <a:lightRig rig="threePt" dir="t"/>
        </a:scene3d>
        <a:sp3d>
          <a:bevelT/>
        </a:sp3d>
      </dgm:spPr>
      <dgm:t>
        <a:bodyPr/>
        <a:lstStyle/>
        <a:p>
          <a:r>
            <a:rPr lang="en-US" dirty="0" smtClean="0">
              <a:solidFill>
                <a:srgbClr val="00B050"/>
              </a:solidFill>
            </a:rPr>
            <a:t>5 Years</a:t>
          </a:r>
        </a:p>
      </dgm:t>
    </dgm:pt>
    <dgm:pt modelId="{2EEDA7B8-A0B8-47CC-A7AA-5CEB939C8C5B}" type="parTrans" cxnId="{6EC8E3F3-7E59-4619-938A-1D225FEB1214}">
      <dgm:prSet/>
      <dgm:spPr/>
      <dgm:t>
        <a:bodyPr/>
        <a:lstStyle/>
        <a:p>
          <a:endParaRPr lang="en-US"/>
        </a:p>
      </dgm:t>
    </dgm:pt>
    <dgm:pt modelId="{4531491C-A0BE-4C4B-BC54-F557D8525860}" type="sibTrans" cxnId="{6EC8E3F3-7E59-4619-938A-1D225FEB1214}">
      <dgm:prSet/>
      <dgm:spPr/>
      <dgm:t>
        <a:bodyPr/>
        <a:lstStyle/>
        <a:p>
          <a:endParaRPr lang="en-US"/>
        </a:p>
      </dgm:t>
    </dgm:pt>
    <dgm:pt modelId="{6B776249-0BA7-428F-B294-56FDDD725D26}">
      <dgm:prSet phldrT="[Text]"/>
      <dgm:spPr>
        <a:solidFill>
          <a:schemeClr val="accent1">
            <a:lumMod val="20000"/>
            <a:lumOff val="80000"/>
          </a:schemeClr>
        </a:solidFill>
        <a:ln>
          <a:noFill/>
        </a:ln>
        <a:scene3d>
          <a:camera prst="orthographicFront"/>
          <a:lightRig rig="threePt" dir="t"/>
        </a:scene3d>
        <a:sp3d>
          <a:bevelT/>
        </a:sp3d>
      </dgm:spPr>
      <dgm:t>
        <a:bodyPr/>
        <a:lstStyle/>
        <a:p>
          <a:r>
            <a:rPr lang="en-US" dirty="0" smtClean="0">
              <a:solidFill>
                <a:srgbClr val="00B050"/>
              </a:solidFill>
            </a:rPr>
            <a:t>7 Years</a:t>
          </a:r>
        </a:p>
      </dgm:t>
    </dgm:pt>
    <dgm:pt modelId="{D9A80ACA-306D-4320-BBE3-6C486CD01380}" type="parTrans" cxnId="{A44D08E9-A8C9-4FDA-BCF7-CA196E30FE04}">
      <dgm:prSet/>
      <dgm:spPr/>
      <dgm:t>
        <a:bodyPr/>
        <a:lstStyle/>
        <a:p>
          <a:endParaRPr lang="en-US"/>
        </a:p>
      </dgm:t>
    </dgm:pt>
    <dgm:pt modelId="{61AE2670-6227-4F46-9214-23824BEC0B74}" type="sibTrans" cxnId="{A44D08E9-A8C9-4FDA-BCF7-CA196E30FE04}">
      <dgm:prSet/>
      <dgm:spPr/>
      <dgm:t>
        <a:bodyPr/>
        <a:lstStyle/>
        <a:p>
          <a:endParaRPr lang="en-US"/>
        </a:p>
      </dgm:t>
    </dgm:pt>
    <dgm:pt modelId="{04BC761D-A772-48A5-900E-CC9E27BAE205}">
      <dgm:prSet phldrT="[Text]"/>
      <dgm:spPr>
        <a:solidFill>
          <a:srgbClr val="F3FAFF"/>
        </a:solidFill>
        <a:ln>
          <a:noFill/>
        </a:ln>
        <a:scene3d>
          <a:camera prst="orthographicFront"/>
          <a:lightRig rig="threePt" dir="t"/>
        </a:scene3d>
        <a:sp3d>
          <a:bevelT/>
        </a:sp3d>
      </dgm:spPr>
      <dgm:t>
        <a:bodyPr/>
        <a:lstStyle/>
        <a:p>
          <a:r>
            <a:rPr lang="en-US" dirty="0" smtClean="0">
              <a:solidFill>
                <a:srgbClr val="00B050"/>
              </a:solidFill>
            </a:rPr>
            <a:t>10 Years</a:t>
          </a:r>
        </a:p>
      </dgm:t>
    </dgm:pt>
    <dgm:pt modelId="{EDA4F776-08CE-4012-B543-DFD1D30236FA}" type="parTrans" cxnId="{06B06071-464E-41C9-9A01-7E8210DD1612}">
      <dgm:prSet/>
      <dgm:spPr/>
      <dgm:t>
        <a:bodyPr/>
        <a:lstStyle/>
        <a:p>
          <a:endParaRPr lang="en-US"/>
        </a:p>
      </dgm:t>
    </dgm:pt>
    <dgm:pt modelId="{84D30545-4140-4223-827B-22A055F1EB7A}" type="sibTrans" cxnId="{06B06071-464E-41C9-9A01-7E8210DD1612}">
      <dgm:prSet/>
      <dgm:spPr/>
      <dgm:t>
        <a:bodyPr/>
        <a:lstStyle/>
        <a:p>
          <a:endParaRPr lang="en-US"/>
        </a:p>
      </dgm:t>
    </dgm:pt>
    <dgm:pt modelId="{519AF76A-3A42-4FD7-AD0A-15C9EAEF617F}" type="pres">
      <dgm:prSet presAssocID="{71EC4B5B-DBBD-4B9E-95BE-8892CD79EEE8}" presName="Name0" presStyleCnt="0">
        <dgm:presLayoutVars>
          <dgm:dir/>
          <dgm:resizeHandles val="exact"/>
        </dgm:presLayoutVars>
      </dgm:prSet>
      <dgm:spPr/>
    </dgm:pt>
    <dgm:pt modelId="{2E65A88D-100E-4A1D-AADA-C02D5E277C11}" type="pres">
      <dgm:prSet presAssocID="{985F874D-7B29-444C-86D8-85D74837E217}" presName="parTxOnly" presStyleLbl="node1" presStyleIdx="0" presStyleCnt="6">
        <dgm:presLayoutVars>
          <dgm:bulletEnabled val="1"/>
        </dgm:presLayoutVars>
      </dgm:prSet>
      <dgm:spPr/>
      <dgm:t>
        <a:bodyPr/>
        <a:lstStyle/>
        <a:p>
          <a:endParaRPr lang="en-US"/>
        </a:p>
      </dgm:t>
    </dgm:pt>
    <dgm:pt modelId="{461E0C35-D5AF-4013-A28A-A3FD47083CD1}" type="pres">
      <dgm:prSet presAssocID="{5B71102E-C351-4614-8E9B-B7D6E058CC3A}" presName="parSpace" presStyleCnt="0"/>
      <dgm:spPr/>
    </dgm:pt>
    <dgm:pt modelId="{F6F6B4B6-08C3-4F8B-856B-B528CB5718D2}" type="pres">
      <dgm:prSet presAssocID="{840A1846-40C3-4B3D-9DA1-C6A543D07607}" presName="parTxOnly" presStyleLbl="node1" presStyleIdx="1" presStyleCnt="6">
        <dgm:presLayoutVars>
          <dgm:bulletEnabled val="1"/>
        </dgm:presLayoutVars>
      </dgm:prSet>
      <dgm:spPr/>
      <dgm:t>
        <a:bodyPr/>
        <a:lstStyle/>
        <a:p>
          <a:endParaRPr lang="en-US"/>
        </a:p>
      </dgm:t>
    </dgm:pt>
    <dgm:pt modelId="{B172A4A7-DFC5-4927-9822-4E53C62A4CC0}" type="pres">
      <dgm:prSet presAssocID="{5E13683A-CCDF-453D-A2AE-E178BC3DC2B4}" presName="parSpace" presStyleCnt="0"/>
      <dgm:spPr/>
    </dgm:pt>
    <dgm:pt modelId="{D88462A5-62F5-4AC2-88B3-B4CA3CC70171}" type="pres">
      <dgm:prSet presAssocID="{E4804482-7C62-4C14-9419-D000E0D0C28D}" presName="parTxOnly" presStyleLbl="node1" presStyleIdx="2" presStyleCnt="6">
        <dgm:presLayoutVars>
          <dgm:bulletEnabled val="1"/>
        </dgm:presLayoutVars>
      </dgm:prSet>
      <dgm:spPr/>
      <dgm:t>
        <a:bodyPr/>
        <a:lstStyle/>
        <a:p>
          <a:endParaRPr lang="en-US"/>
        </a:p>
      </dgm:t>
    </dgm:pt>
    <dgm:pt modelId="{6BBB429F-1F70-41E3-8DEE-E6F5A1B8C8AF}" type="pres">
      <dgm:prSet presAssocID="{817C24D3-2A4F-458B-9535-B4D09CFFD953}" presName="parSpace" presStyleCnt="0"/>
      <dgm:spPr/>
    </dgm:pt>
    <dgm:pt modelId="{F0CFF555-50E5-4863-80F1-2AB44FDA10F3}" type="pres">
      <dgm:prSet presAssocID="{37B3D2F3-7CD2-41F5-BE35-5DF93FC0B0EB}" presName="parTxOnly" presStyleLbl="node1" presStyleIdx="3" presStyleCnt="6">
        <dgm:presLayoutVars>
          <dgm:bulletEnabled val="1"/>
        </dgm:presLayoutVars>
      </dgm:prSet>
      <dgm:spPr/>
      <dgm:t>
        <a:bodyPr/>
        <a:lstStyle/>
        <a:p>
          <a:endParaRPr lang="en-US"/>
        </a:p>
      </dgm:t>
    </dgm:pt>
    <dgm:pt modelId="{6DA5E436-2355-4875-9152-902EB787B1A0}" type="pres">
      <dgm:prSet presAssocID="{4531491C-A0BE-4C4B-BC54-F557D8525860}" presName="parSpace" presStyleCnt="0"/>
      <dgm:spPr/>
    </dgm:pt>
    <dgm:pt modelId="{2DD9F0E7-6B36-4AFE-AE7B-2E215BD260CA}" type="pres">
      <dgm:prSet presAssocID="{6B776249-0BA7-428F-B294-56FDDD725D26}" presName="parTxOnly" presStyleLbl="node1" presStyleIdx="4" presStyleCnt="6">
        <dgm:presLayoutVars>
          <dgm:bulletEnabled val="1"/>
        </dgm:presLayoutVars>
      </dgm:prSet>
      <dgm:spPr/>
      <dgm:t>
        <a:bodyPr/>
        <a:lstStyle/>
        <a:p>
          <a:endParaRPr lang="en-US"/>
        </a:p>
      </dgm:t>
    </dgm:pt>
    <dgm:pt modelId="{D2F6CEA1-E487-4B31-9E04-6C2FC732F1FD}" type="pres">
      <dgm:prSet presAssocID="{61AE2670-6227-4F46-9214-23824BEC0B74}" presName="parSpace" presStyleCnt="0"/>
      <dgm:spPr/>
    </dgm:pt>
    <dgm:pt modelId="{EFC44806-32CE-479F-9980-5878570BE6CC}" type="pres">
      <dgm:prSet presAssocID="{04BC761D-A772-48A5-900E-CC9E27BAE205}" presName="parTxOnly" presStyleLbl="node1" presStyleIdx="5" presStyleCnt="6">
        <dgm:presLayoutVars>
          <dgm:bulletEnabled val="1"/>
        </dgm:presLayoutVars>
      </dgm:prSet>
      <dgm:spPr/>
      <dgm:t>
        <a:bodyPr/>
        <a:lstStyle/>
        <a:p>
          <a:endParaRPr lang="en-US"/>
        </a:p>
      </dgm:t>
    </dgm:pt>
  </dgm:ptLst>
  <dgm:cxnLst>
    <dgm:cxn modelId="{6EC8E3F3-7E59-4619-938A-1D225FEB1214}" srcId="{71EC4B5B-DBBD-4B9E-95BE-8892CD79EEE8}" destId="{37B3D2F3-7CD2-41F5-BE35-5DF93FC0B0EB}" srcOrd="3" destOrd="0" parTransId="{2EEDA7B8-A0B8-47CC-A7AA-5CEB939C8C5B}" sibTransId="{4531491C-A0BE-4C4B-BC54-F557D8525860}"/>
    <dgm:cxn modelId="{7C1395C1-27AE-F543-8F04-68A64D07A271}" type="presOf" srcId="{04BC761D-A772-48A5-900E-CC9E27BAE205}" destId="{EFC44806-32CE-479F-9980-5878570BE6CC}" srcOrd="0" destOrd="0" presId="urn:microsoft.com/office/officeart/2005/8/layout/hChevron3"/>
    <dgm:cxn modelId="{06B06071-464E-41C9-9A01-7E8210DD1612}" srcId="{71EC4B5B-DBBD-4B9E-95BE-8892CD79EEE8}" destId="{04BC761D-A772-48A5-900E-CC9E27BAE205}" srcOrd="5" destOrd="0" parTransId="{EDA4F776-08CE-4012-B543-DFD1D30236FA}" sibTransId="{84D30545-4140-4223-827B-22A055F1EB7A}"/>
    <dgm:cxn modelId="{B966FC2F-DC00-7842-B02A-3ABD3F24CF0C}" type="presOf" srcId="{71EC4B5B-DBBD-4B9E-95BE-8892CD79EEE8}" destId="{519AF76A-3A42-4FD7-AD0A-15C9EAEF617F}" srcOrd="0" destOrd="0" presId="urn:microsoft.com/office/officeart/2005/8/layout/hChevron3"/>
    <dgm:cxn modelId="{F5225A5E-648C-45CF-BF9F-84B82806A902}" srcId="{71EC4B5B-DBBD-4B9E-95BE-8892CD79EEE8}" destId="{985F874D-7B29-444C-86D8-85D74837E217}" srcOrd="0" destOrd="0" parTransId="{2360A4C5-C4C0-477D-86D7-2AE96C2CF5A9}" sibTransId="{5B71102E-C351-4614-8E9B-B7D6E058CC3A}"/>
    <dgm:cxn modelId="{EA4524EB-2C9E-4E24-876A-B84D626F5221}" srcId="{71EC4B5B-DBBD-4B9E-95BE-8892CD79EEE8}" destId="{E4804482-7C62-4C14-9419-D000E0D0C28D}" srcOrd="2" destOrd="0" parTransId="{C89B52CC-31D3-48A8-BF49-86A70B32A612}" sibTransId="{817C24D3-2A4F-458B-9535-B4D09CFFD953}"/>
    <dgm:cxn modelId="{A44D08E9-A8C9-4FDA-BCF7-CA196E30FE04}" srcId="{71EC4B5B-DBBD-4B9E-95BE-8892CD79EEE8}" destId="{6B776249-0BA7-428F-B294-56FDDD725D26}" srcOrd="4" destOrd="0" parTransId="{D9A80ACA-306D-4320-BBE3-6C486CD01380}" sibTransId="{61AE2670-6227-4F46-9214-23824BEC0B74}"/>
    <dgm:cxn modelId="{A3D1EAC3-88DE-E94A-BB7C-4001D4C3E310}" type="presOf" srcId="{985F874D-7B29-444C-86D8-85D74837E217}" destId="{2E65A88D-100E-4A1D-AADA-C02D5E277C11}" srcOrd="0" destOrd="0" presId="urn:microsoft.com/office/officeart/2005/8/layout/hChevron3"/>
    <dgm:cxn modelId="{D5A54792-2848-264A-9B21-C37AC22BF60C}" type="presOf" srcId="{840A1846-40C3-4B3D-9DA1-C6A543D07607}" destId="{F6F6B4B6-08C3-4F8B-856B-B528CB5718D2}" srcOrd="0" destOrd="0" presId="urn:microsoft.com/office/officeart/2005/8/layout/hChevron3"/>
    <dgm:cxn modelId="{AC7AE35A-9C61-8746-86AB-0C056C074F8A}" type="presOf" srcId="{6B776249-0BA7-428F-B294-56FDDD725D26}" destId="{2DD9F0E7-6B36-4AFE-AE7B-2E215BD260CA}" srcOrd="0" destOrd="0" presId="urn:microsoft.com/office/officeart/2005/8/layout/hChevron3"/>
    <dgm:cxn modelId="{46B10473-899E-2642-8D67-1E9C6A535B56}" type="presOf" srcId="{37B3D2F3-7CD2-41F5-BE35-5DF93FC0B0EB}" destId="{F0CFF555-50E5-4863-80F1-2AB44FDA10F3}" srcOrd="0" destOrd="0" presId="urn:microsoft.com/office/officeart/2005/8/layout/hChevron3"/>
    <dgm:cxn modelId="{101D72ED-619A-6F4E-94B2-A49B1B45D6F5}" type="presOf" srcId="{E4804482-7C62-4C14-9419-D000E0D0C28D}" destId="{D88462A5-62F5-4AC2-88B3-B4CA3CC70171}" srcOrd="0" destOrd="0" presId="urn:microsoft.com/office/officeart/2005/8/layout/hChevron3"/>
    <dgm:cxn modelId="{EB73D72B-BA6B-4A2E-B564-2E49B427E2F0}" srcId="{71EC4B5B-DBBD-4B9E-95BE-8892CD79EEE8}" destId="{840A1846-40C3-4B3D-9DA1-C6A543D07607}" srcOrd="1" destOrd="0" parTransId="{09880E54-4A91-4F62-8E6E-6971D566B375}" sibTransId="{5E13683A-CCDF-453D-A2AE-E178BC3DC2B4}"/>
    <dgm:cxn modelId="{10394A45-3790-644D-A40C-01904290436B}" type="presParOf" srcId="{519AF76A-3A42-4FD7-AD0A-15C9EAEF617F}" destId="{2E65A88D-100E-4A1D-AADA-C02D5E277C11}" srcOrd="0" destOrd="0" presId="urn:microsoft.com/office/officeart/2005/8/layout/hChevron3"/>
    <dgm:cxn modelId="{2A446CBB-FB78-2942-8D3A-A01FDA3BACB7}" type="presParOf" srcId="{519AF76A-3A42-4FD7-AD0A-15C9EAEF617F}" destId="{461E0C35-D5AF-4013-A28A-A3FD47083CD1}" srcOrd="1" destOrd="0" presId="urn:microsoft.com/office/officeart/2005/8/layout/hChevron3"/>
    <dgm:cxn modelId="{A36F1B68-845E-B543-849B-EF8472326267}" type="presParOf" srcId="{519AF76A-3A42-4FD7-AD0A-15C9EAEF617F}" destId="{F6F6B4B6-08C3-4F8B-856B-B528CB5718D2}" srcOrd="2" destOrd="0" presId="urn:microsoft.com/office/officeart/2005/8/layout/hChevron3"/>
    <dgm:cxn modelId="{858AF579-5600-2448-91C1-DD595CA842F7}" type="presParOf" srcId="{519AF76A-3A42-4FD7-AD0A-15C9EAEF617F}" destId="{B172A4A7-DFC5-4927-9822-4E53C62A4CC0}" srcOrd="3" destOrd="0" presId="urn:microsoft.com/office/officeart/2005/8/layout/hChevron3"/>
    <dgm:cxn modelId="{2A0A3E41-0DA2-ED44-80DE-6659B45437DB}" type="presParOf" srcId="{519AF76A-3A42-4FD7-AD0A-15C9EAEF617F}" destId="{D88462A5-62F5-4AC2-88B3-B4CA3CC70171}" srcOrd="4" destOrd="0" presId="urn:microsoft.com/office/officeart/2005/8/layout/hChevron3"/>
    <dgm:cxn modelId="{8A1592EA-DAD8-F647-BE18-7EAF49E74E3D}" type="presParOf" srcId="{519AF76A-3A42-4FD7-AD0A-15C9EAEF617F}" destId="{6BBB429F-1F70-41E3-8DEE-E6F5A1B8C8AF}" srcOrd="5" destOrd="0" presId="urn:microsoft.com/office/officeart/2005/8/layout/hChevron3"/>
    <dgm:cxn modelId="{58F9B449-07DA-B845-8CD1-E5EDFE0F60FA}" type="presParOf" srcId="{519AF76A-3A42-4FD7-AD0A-15C9EAEF617F}" destId="{F0CFF555-50E5-4863-80F1-2AB44FDA10F3}" srcOrd="6" destOrd="0" presId="urn:microsoft.com/office/officeart/2005/8/layout/hChevron3"/>
    <dgm:cxn modelId="{C903418C-BD8E-704F-8FF5-6C80BE39981B}" type="presParOf" srcId="{519AF76A-3A42-4FD7-AD0A-15C9EAEF617F}" destId="{6DA5E436-2355-4875-9152-902EB787B1A0}" srcOrd="7" destOrd="0" presId="urn:microsoft.com/office/officeart/2005/8/layout/hChevron3"/>
    <dgm:cxn modelId="{33554C0C-02F6-5F48-91DD-3AFD96F28DBF}" type="presParOf" srcId="{519AF76A-3A42-4FD7-AD0A-15C9EAEF617F}" destId="{2DD9F0E7-6B36-4AFE-AE7B-2E215BD260CA}" srcOrd="8" destOrd="0" presId="urn:microsoft.com/office/officeart/2005/8/layout/hChevron3"/>
    <dgm:cxn modelId="{B4FF73F7-7A55-CA41-8285-4285DCEA230E}" type="presParOf" srcId="{519AF76A-3A42-4FD7-AD0A-15C9EAEF617F}" destId="{D2F6CEA1-E487-4B31-9E04-6C2FC732F1FD}" srcOrd="9" destOrd="0" presId="urn:microsoft.com/office/officeart/2005/8/layout/hChevron3"/>
    <dgm:cxn modelId="{0FF7A190-C69F-244F-80EB-79F0EF8C52E7}" type="presParOf" srcId="{519AF76A-3A42-4FD7-AD0A-15C9EAEF617F}" destId="{EFC44806-32CE-479F-9980-5878570BE6CC}"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5A88D-100E-4A1D-AADA-C02D5E277C11}">
      <dsp:nvSpPr>
        <dsp:cNvPr id="0" name=""/>
        <dsp:cNvSpPr/>
      </dsp:nvSpPr>
      <dsp:spPr>
        <a:xfrm>
          <a:off x="976" y="86438"/>
          <a:ext cx="1599809" cy="639923"/>
        </a:xfrm>
        <a:prstGeom prst="homePlate">
          <a:avLst/>
        </a:prstGeom>
        <a:solidFill>
          <a:schemeClr val="accent1">
            <a:lumMod val="50000"/>
          </a:schemeClr>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solidFill>
                <a:srgbClr val="00B050"/>
              </a:solidFill>
            </a:rPr>
            <a:t>Now</a:t>
          </a:r>
          <a:endParaRPr lang="en-US" sz="1900" kern="1200" dirty="0">
            <a:solidFill>
              <a:srgbClr val="00B050"/>
            </a:solidFill>
          </a:endParaRPr>
        </a:p>
      </dsp:txBody>
      <dsp:txXfrm>
        <a:off x="976" y="86438"/>
        <a:ext cx="1439828" cy="639923"/>
      </dsp:txXfrm>
    </dsp:sp>
    <dsp:sp modelId="{F6F6B4B6-08C3-4F8B-856B-B528CB5718D2}">
      <dsp:nvSpPr>
        <dsp:cNvPr id="0" name=""/>
        <dsp:cNvSpPr/>
      </dsp:nvSpPr>
      <dsp:spPr>
        <a:xfrm>
          <a:off x="1280824" y="86438"/>
          <a:ext cx="1599809" cy="639923"/>
        </a:xfrm>
        <a:prstGeom prst="chevron">
          <a:avLst/>
        </a:prstGeom>
        <a:solidFill>
          <a:schemeClr val="accent1">
            <a:lumMod val="75000"/>
          </a:schemeClr>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solidFill>
                <a:srgbClr val="00B050"/>
              </a:solidFill>
            </a:rPr>
            <a:t>1 Year</a:t>
          </a:r>
          <a:endParaRPr lang="en-US" sz="1900" kern="1200" dirty="0">
            <a:solidFill>
              <a:srgbClr val="00B050"/>
            </a:solidFill>
          </a:endParaRPr>
        </a:p>
      </dsp:txBody>
      <dsp:txXfrm>
        <a:off x="1600786" y="86438"/>
        <a:ext cx="959886" cy="639923"/>
      </dsp:txXfrm>
    </dsp:sp>
    <dsp:sp modelId="{D88462A5-62F5-4AC2-88B3-B4CA3CC70171}">
      <dsp:nvSpPr>
        <dsp:cNvPr id="0" name=""/>
        <dsp:cNvSpPr/>
      </dsp:nvSpPr>
      <dsp:spPr>
        <a:xfrm>
          <a:off x="2560671" y="86438"/>
          <a:ext cx="1599809" cy="639923"/>
        </a:xfrm>
        <a:prstGeom prst="chevron">
          <a:avLst/>
        </a:prstGeom>
        <a:solidFill>
          <a:schemeClr val="accent1">
            <a:lumMod val="60000"/>
            <a:lumOff val="40000"/>
          </a:schemeClr>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solidFill>
                <a:srgbClr val="00B050"/>
              </a:solidFill>
            </a:rPr>
            <a:t>3 Years</a:t>
          </a:r>
        </a:p>
      </dsp:txBody>
      <dsp:txXfrm>
        <a:off x="2880633" y="86438"/>
        <a:ext cx="959886" cy="639923"/>
      </dsp:txXfrm>
    </dsp:sp>
    <dsp:sp modelId="{F0CFF555-50E5-4863-80F1-2AB44FDA10F3}">
      <dsp:nvSpPr>
        <dsp:cNvPr id="0" name=""/>
        <dsp:cNvSpPr/>
      </dsp:nvSpPr>
      <dsp:spPr>
        <a:xfrm>
          <a:off x="3840519" y="86438"/>
          <a:ext cx="1599809" cy="639923"/>
        </a:xfrm>
        <a:prstGeom prst="chevron">
          <a:avLst/>
        </a:prstGeom>
        <a:solidFill>
          <a:schemeClr val="accent1">
            <a:lumMod val="40000"/>
            <a:lumOff val="60000"/>
          </a:schemeClr>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solidFill>
                <a:srgbClr val="00B050"/>
              </a:solidFill>
            </a:rPr>
            <a:t>5 Years</a:t>
          </a:r>
        </a:p>
      </dsp:txBody>
      <dsp:txXfrm>
        <a:off x="4160481" y="86438"/>
        <a:ext cx="959886" cy="639923"/>
      </dsp:txXfrm>
    </dsp:sp>
    <dsp:sp modelId="{2DD9F0E7-6B36-4AFE-AE7B-2E215BD260CA}">
      <dsp:nvSpPr>
        <dsp:cNvPr id="0" name=""/>
        <dsp:cNvSpPr/>
      </dsp:nvSpPr>
      <dsp:spPr>
        <a:xfrm>
          <a:off x="5120366" y="86438"/>
          <a:ext cx="1599809" cy="639923"/>
        </a:xfrm>
        <a:prstGeom prst="chevron">
          <a:avLst/>
        </a:prstGeom>
        <a:solidFill>
          <a:schemeClr val="accent1">
            <a:lumMod val="20000"/>
            <a:lumOff val="80000"/>
          </a:schemeClr>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solidFill>
                <a:srgbClr val="00B050"/>
              </a:solidFill>
            </a:rPr>
            <a:t>7 Years</a:t>
          </a:r>
        </a:p>
      </dsp:txBody>
      <dsp:txXfrm>
        <a:off x="5440328" y="86438"/>
        <a:ext cx="959886" cy="639923"/>
      </dsp:txXfrm>
    </dsp:sp>
    <dsp:sp modelId="{EFC44806-32CE-479F-9980-5878570BE6CC}">
      <dsp:nvSpPr>
        <dsp:cNvPr id="0" name=""/>
        <dsp:cNvSpPr/>
      </dsp:nvSpPr>
      <dsp:spPr>
        <a:xfrm>
          <a:off x="6400213" y="86438"/>
          <a:ext cx="1599809" cy="639923"/>
        </a:xfrm>
        <a:prstGeom prst="chevron">
          <a:avLst/>
        </a:prstGeom>
        <a:solidFill>
          <a:srgbClr val="F3FAFF"/>
        </a:solidFill>
        <a:ln w="25400" cap="flat" cmpd="sng" algn="ctr">
          <a:no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lvl="0" algn="ctr" defTabSz="844550">
            <a:lnSpc>
              <a:spcPct val="90000"/>
            </a:lnSpc>
            <a:spcBef>
              <a:spcPct val="0"/>
            </a:spcBef>
            <a:spcAft>
              <a:spcPct val="35000"/>
            </a:spcAft>
          </a:pPr>
          <a:r>
            <a:rPr lang="en-US" sz="1900" kern="1200" dirty="0" smtClean="0">
              <a:solidFill>
                <a:srgbClr val="00B050"/>
              </a:solidFill>
            </a:rPr>
            <a:t>10 Years</a:t>
          </a:r>
        </a:p>
      </dsp:txBody>
      <dsp:txXfrm>
        <a:off x="6720175" y="86438"/>
        <a:ext cx="959886" cy="63992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5.emf"/><Relationship Id="rId2" Type="http://schemas.openxmlformats.org/officeDocument/2006/relationships/image" Target="../media/image296.emf"/></Relationships>
</file>

<file path=ppt/drawings/drawing1.xml><?xml version="1.0" encoding="utf-8"?>
<c:userShapes xmlns:c="http://schemas.openxmlformats.org/drawingml/2006/chart">
  <cdr:relSizeAnchor xmlns:cdr="http://schemas.openxmlformats.org/drawingml/2006/chartDrawing">
    <cdr:from>
      <cdr:x>0.78595</cdr:x>
      <cdr:y>0.50591</cdr:y>
    </cdr:from>
    <cdr:to>
      <cdr:x>0.81914</cdr:x>
      <cdr:y>0.50591</cdr:y>
    </cdr:to>
    <cdr:sp macro="" textlink="">
      <cdr:nvSpPr>
        <cdr:cNvPr id="3" name="直接箭头连接符 2"/>
        <cdr:cNvSpPr/>
      </cdr:nvSpPr>
      <cdr:spPr>
        <a:xfrm xmlns:a="http://schemas.openxmlformats.org/drawingml/2006/main" flipV="1">
          <a:off x="6767530" y="2852742"/>
          <a:ext cx="285752" cy="0"/>
        </a:xfrm>
        <a:prstGeom xmlns:a="http://schemas.openxmlformats.org/drawingml/2006/main" prst="straightConnector1">
          <a:avLst/>
        </a:prstGeom>
        <a:ln xmlns:a="http://schemas.openxmlformats.org/drawingml/2006/main" w="25400">
          <a:solidFill>
            <a:srgbClr val="00B050"/>
          </a:solidFill>
          <a:prstDash val="sysDot"/>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zh-CN"/>
        </a:p>
      </cdr:txBody>
    </cdr:sp>
  </cdr:relSizeAnchor>
  <cdr:relSizeAnchor xmlns:cdr="http://schemas.openxmlformats.org/drawingml/2006/chartDrawing">
    <cdr:from>
      <cdr:x>0.78754</cdr:x>
      <cdr:y>0.56926</cdr:y>
    </cdr:from>
    <cdr:to>
      <cdr:x>0.82874</cdr:x>
      <cdr:y>0.56959</cdr:y>
    </cdr:to>
    <cdr:sp macro="" textlink="">
      <cdr:nvSpPr>
        <cdr:cNvPr id="4" name="直接箭头连接符 3"/>
        <cdr:cNvSpPr/>
      </cdr:nvSpPr>
      <cdr:spPr>
        <a:xfrm xmlns:a="http://schemas.openxmlformats.org/drawingml/2006/main">
          <a:off x="6781176" y="3209932"/>
          <a:ext cx="354802" cy="1899"/>
        </a:xfrm>
        <a:prstGeom xmlns:a="http://schemas.openxmlformats.org/drawingml/2006/main" prst="straightConnector1">
          <a:avLst/>
        </a:prstGeom>
        <a:noFill xmlns:a="http://schemas.openxmlformats.org/drawingml/2006/main"/>
        <a:ln xmlns:a="http://schemas.openxmlformats.org/drawingml/2006/main" w="25400" cap="flat" cmpd="sng" algn="ctr">
          <a:solidFill>
            <a:srgbClr val="0070C0"/>
          </a:solidFill>
          <a:prstDash val="sysDot"/>
          <a:tailEnd type="triangle"/>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zh-CN"/>
        </a:p>
      </cdr:txBody>
    </cdr:sp>
  </cdr:relSizeAnchor>
  <cdr:relSizeAnchor xmlns:cdr="http://schemas.openxmlformats.org/drawingml/2006/chartDrawing">
    <cdr:from>
      <cdr:x>0.78754</cdr:x>
      <cdr:y>0.6541</cdr:y>
    </cdr:from>
    <cdr:to>
      <cdr:x>0.82874</cdr:x>
      <cdr:y>0.65444</cdr:y>
    </cdr:to>
    <cdr:sp macro="" textlink="">
      <cdr:nvSpPr>
        <cdr:cNvPr id="5" name="直接箭头连接符 4"/>
        <cdr:cNvSpPr/>
      </cdr:nvSpPr>
      <cdr:spPr>
        <a:xfrm xmlns:a="http://schemas.openxmlformats.org/drawingml/2006/main">
          <a:off x="6781176" y="3688346"/>
          <a:ext cx="354802" cy="1899"/>
        </a:xfrm>
        <a:prstGeom xmlns:a="http://schemas.openxmlformats.org/drawingml/2006/main" prst="straightConnector1">
          <a:avLst/>
        </a:prstGeom>
        <a:noFill xmlns:a="http://schemas.openxmlformats.org/drawingml/2006/main"/>
        <a:ln xmlns:a="http://schemas.openxmlformats.org/drawingml/2006/main" w="25400" cap="flat" cmpd="sng" algn="ctr">
          <a:solidFill>
            <a:srgbClr val="0070C0"/>
          </a:solidFill>
          <a:prstDash val="sysDot"/>
          <a:tailEnd type="triangle"/>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zh-CN"/>
        </a:p>
      </cdr:txBody>
    </cdr:sp>
  </cdr:relSizeAnchor>
  <cdr:relSizeAnchor xmlns:cdr="http://schemas.openxmlformats.org/drawingml/2006/chartDrawing">
    <cdr:from>
      <cdr:x>0.69469</cdr:x>
      <cdr:y>0.48057</cdr:y>
    </cdr:from>
    <cdr:to>
      <cdr:x>0.78185</cdr:x>
      <cdr:y>0.53512</cdr:y>
    </cdr:to>
    <cdr:sp macro="" textlink="">
      <cdr:nvSpPr>
        <cdr:cNvPr id="6" name="TextBox 5"/>
        <cdr:cNvSpPr txBox="1"/>
      </cdr:nvSpPr>
      <cdr:spPr>
        <a:xfrm xmlns:a="http://schemas.openxmlformats.org/drawingml/2006/main">
          <a:off x="5981698" y="2709838"/>
          <a:ext cx="750500" cy="307597"/>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US" altLang="zh-CN" sz="1100" b="1" dirty="0" smtClean="0">
              <a:solidFill>
                <a:srgbClr val="00B050"/>
              </a:solidFill>
              <a:latin typeface="Times New Roman" pitchFamily="18" charset="0"/>
              <a:cs typeface="Times New Roman" pitchFamily="18" charset="0"/>
            </a:rPr>
            <a:t>UCSB,’12</a:t>
          </a:r>
        </a:p>
        <a:p xmlns:a="http://schemas.openxmlformats.org/drawingml/2006/main">
          <a:pPr algn="ctr"/>
          <a:r>
            <a:rPr lang="en-US" altLang="zh-CN" b="1" dirty="0" smtClean="0">
              <a:solidFill>
                <a:srgbClr val="00B050"/>
              </a:solidFill>
              <a:latin typeface="Times New Roman" pitchFamily="18" charset="0"/>
              <a:cs typeface="Times New Roman" pitchFamily="18" charset="0"/>
            </a:rPr>
            <a:t>EAM</a:t>
          </a:r>
          <a:endParaRPr lang="zh-CN" altLang="en-US" sz="1100" b="1" dirty="0">
            <a:solidFill>
              <a:srgbClr val="00B050"/>
            </a:solidFill>
            <a:latin typeface="Times New Roman" pitchFamily="18" charset="0"/>
            <a:cs typeface="Times New Roman" pitchFamily="18" charset="0"/>
          </a:endParaRPr>
        </a:p>
      </cdr:txBody>
    </cdr:sp>
  </cdr:relSizeAnchor>
  <cdr:relSizeAnchor xmlns:cdr="http://schemas.openxmlformats.org/drawingml/2006/chartDrawing">
    <cdr:from>
      <cdr:x>0.75277</cdr:x>
      <cdr:y>0.52525</cdr:y>
    </cdr:from>
    <cdr:to>
      <cdr:x>0.83994</cdr:x>
      <cdr:y>0.5798</cdr:y>
    </cdr:to>
    <cdr:sp macro="" textlink="">
      <cdr:nvSpPr>
        <cdr:cNvPr id="7" name="TextBox 1"/>
        <cdr:cNvSpPr txBox="1"/>
      </cdr:nvSpPr>
      <cdr:spPr>
        <a:xfrm xmlns:a="http://schemas.openxmlformats.org/drawingml/2006/main">
          <a:off x="6481819" y="2961802"/>
          <a:ext cx="750527"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CN" sz="1100" dirty="0" smtClean="0">
              <a:solidFill>
                <a:srgbClr val="0070C0"/>
              </a:solidFill>
              <a:latin typeface="Times New Roman" pitchFamily="18" charset="0"/>
              <a:cs typeface="Times New Roman" pitchFamily="18" charset="0"/>
            </a:rPr>
            <a:t>KTH,’08, EAM</a:t>
          </a:r>
          <a:endParaRPr lang="zh-CN" altLang="en-US" sz="1100" dirty="0">
            <a:solidFill>
              <a:srgbClr val="0070C0"/>
            </a:solidFill>
            <a:latin typeface="Times New Roman" pitchFamily="18" charset="0"/>
            <a:cs typeface="Times New Roman" pitchFamily="18" charset="0"/>
          </a:endParaRPr>
        </a:p>
      </cdr:txBody>
    </cdr:sp>
  </cdr:relSizeAnchor>
  <cdr:relSizeAnchor xmlns:cdr="http://schemas.openxmlformats.org/drawingml/2006/chartDrawing">
    <cdr:from>
      <cdr:x>0.75436</cdr:x>
      <cdr:y>0.66263</cdr:y>
    </cdr:from>
    <cdr:to>
      <cdr:x>0.84152</cdr:x>
      <cdr:y>0.71717</cdr:y>
    </cdr:to>
    <cdr:sp macro="" textlink="">
      <cdr:nvSpPr>
        <cdr:cNvPr id="8" name="TextBox 1"/>
        <cdr:cNvSpPr txBox="1"/>
      </cdr:nvSpPr>
      <cdr:spPr>
        <a:xfrm xmlns:a="http://schemas.openxmlformats.org/drawingml/2006/main">
          <a:off x="6495465" y="3736430"/>
          <a:ext cx="750527"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CN" sz="1100" dirty="0" smtClean="0">
              <a:solidFill>
                <a:srgbClr val="0070C0"/>
              </a:solidFill>
              <a:latin typeface="Times New Roman" pitchFamily="18" charset="0"/>
              <a:cs typeface="Times New Roman" pitchFamily="18" charset="0"/>
            </a:rPr>
            <a:t>KTH,’10, EAM</a:t>
          </a:r>
          <a:endParaRPr lang="zh-CN" altLang="en-US" sz="1100" dirty="0">
            <a:solidFill>
              <a:srgbClr val="0070C0"/>
            </a:solidFill>
            <a:latin typeface="Times New Roman" pitchFamily="18" charset="0"/>
            <a:cs typeface="Times New Roman" pitchFamily="18" charset="0"/>
          </a:endParaRPr>
        </a:p>
      </cdr:txBody>
    </cdr:sp>
  </cdr:relSizeAnchor>
  <cdr:relSizeAnchor xmlns:cdr="http://schemas.openxmlformats.org/drawingml/2006/chartDrawing">
    <cdr:from>
      <cdr:x>0.49558</cdr:x>
      <cdr:y>0.50591</cdr:y>
    </cdr:from>
    <cdr:to>
      <cdr:x>0.58274</cdr:x>
      <cdr:y>0.56046</cdr:y>
    </cdr:to>
    <cdr:sp macro="" textlink="">
      <cdr:nvSpPr>
        <cdr:cNvPr id="9" name="TextBox 1"/>
        <cdr:cNvSpPr txBox="1"/>
      </cdr:nvSpPr>
      <cdr:spPr>
        <a:xfrm xmlns:a="http://schemas.openxmlformats.org/drawingml/2006/main">
          <a:off x="4267200" y="2852742"/>
          <a:ext cx="750527"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0" indent="0"/>
          <a:r>
            <a:rPr lang="en-US" altLang="zh-CN" sz="1100" dirty="0" smtClean="0">
              <a:solidFill>
                <a:srgbClr val="00B050"/>
              </a:solidFill>
              <a:latin typeface="Times New Roman" pitchFamily="18" charset="0"/>
              <a:ea typeface="+mn-ea"/>
              <a:cs typeface="Times New Roman" pitchFamily="18" charset="0"/>
            </a:rPr>
            <a:t>UCSB,’11</a:t>
          </a:r>
        </a:p>
        <a:p xmlns:a="http://schemas.openxmlformats.org/drawingml/2006/main">
          <a:pPr marL="0" indent="0" algn="ctr"/>
          <a:r>
            <a:rPr lang="en-US" altLang="zh-CN" sz="1100" dirty="0" smtClean="0">
              <a:solidFill>
                <a:srgbClr val="00B050"/>
              </a:solidFill>
              <a:latin typeface="Times New Roman" pitchFamily="18" charset="0"/>
              <a:ea typeface="+mn-ea"/>
              <a:cs typeface="Times New Roman" pitchFamily="18" charset="0"/>
            </a:rPr>
            <a:t>EAM</a:t>
          </a:r>
          <a:endParaRPr lang="zh-CN" altLang="en-US" sz="1100" dirty="0">
            <a:solidFill>
              <a:srgbClr val="00B050"/>
            </a:solidFill>
            <a:latin typeface="Times New Roman" pitchFamily="18" charset="0"/>
            <a:ea typeface="+mn-ea"/>
            <a:cs typeface="Times New Roman" pitchFamily="18" charset="0"/>
          </a:endParaRPr>
        </a:p>
      </cdr:txBody>
    </cdr:sp>
  </cdr:relSizeAnchor>
  <cdr:relSizeAnchor xmlns:cdr="http://schemas.openxmlformats.org/drawingml/2006/chartDrawing">
    <cdr:from>
      <cdr:x>0.2052</cdr:x>
      <cdr:y>0.68328</cdr:y>
    </cdr:from>
    <cdr:to>
      <cdr:x>0.30345</cdr:x>
      <cdr:y>0.73782</cdr:y>
    </cdr:to>
    <cdr:sp macro="" textlink="">
      <cdr:nvSpPr>
        <cdr:cNvPr id="10" name="TextBox 1"/>
        <cdr:cNvSpPr txBox="1"/>
      </cdr:nvSpPr>
      <cdr:spPr>
        <a:xfrm xmlns:a="http://schemas.openxmlformats.org/drawingml/2006/main">
          <a:off x="1766870" y="3852874"/>
          <a:ext cx="846049"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CN" sz="1100" dirty="0" smtClean="0">
              <a:solidFill>
                <a:srgbClr val="00B050"/>
              </a:solidFill>
              <a:latin typeface="Times New Roman" pitchFamily="18" charset="0"/>
              <a:cs typeface="Times New Roman" pitchFamily="18" charset="0"/>
            </a:rPr>
            <a:t>UCSB,’08</a:t>
          </a:r>
        </a:p>
        <a:p xmlns:a="http://schemas.openxmlformats.org/drawingml/2006/main">
          <a:pPr algn="ctr"/>
          <a:r>
            <a:rPr lang="en-US" altLang="zh-CN" dirty="0" smtClean="0">
              <a:solidFill>
                <a:srgbClr val="00B050"/>
              </a:solidFill>
              <a:latin typeface="Times New Roman" pitchFamily="18" charset="0"/>
              <a:cs typeface="Times New Roman" pitchFamily="18" charset="0"/>
            </a:rPr>
            <a:t>EAM</a:t>
          </a:r>
          <a:endParaRPr lang="zh-CN" altLang="en-US" sz="1100" dirty="0">
            <a:solidFill>
              <a:srgbClr val="00B050"/>
            </a:solidFill>
            <a:latin typeface="Times New Roman" pitchFamily="18" charset="0"/>
            <a:cs typeface="Times New Roman" pitchFamily="18" charset="0"/>
          </a:endParaRPr>
        </a:p>
      </cdr:txBody>
    </cdr:sp>
  </cdr:relSizeAnchor>
  <cdr:relSizeAnchor xmlns:cdr="http://schemas.openxmlformats.org/drawingml/2006/chartDrawing">
    <cdr:from>
      <cdr:x>0.49558</cdr:x>
      <cdr:y>0.7973</cdr:y>
    </cdr:from>
    <cdr:to>
      <cdr:x>0.58908</cdr:x>
      <cdr:y>0.85185</cdr:y>
    </cdr:to>
    <cdr:sp macro="" textlink="">
      <cdr:nvSpPr>
        <cdr:cNvPr id="11" name="TextBox 1"/>
        <cdr:cNvSpPr txBox="1"/>
      </cdr:nvSpPr>
      <cdr:spPr>
        <a:xfrm xmlns:a="http://schemas.openxmlformats.org/drawingml/2006/main">
          <a:off x="4267200" y="4495816"/>
          <a:ext cx="805111"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FF0000"/>
              </a:solidFill>
              <a:latin typeface="Times New Roman" pitchFamily="18" charset="0"/>
              <a:cs typeface="Times New Roman" pitchFamily="18" charset="0"/>
            </a:rPr>
            <a:t>Surry,’12</a:t>
          </a:r>
        </a:p>
        <a:p xmlns:a="http://schemas.openxmlformats.org/drawingml/2006/main">
          <a:pPr algn="ctr"/>
          <a:r>
            <a:rPr lang="en-US" altLang="zh-CN" dirty="0" smtClean="0">
              <a:solidFill>
                <a:srgbClr val="FF0000"/>
              </a:solidFill>
              <a:latin typeface="Times New Roman" pitchFamily="18" charset="0"/>
              <a:cs typeface="Times New Roman" pitchFamily="18" charset="0"/>
            </a:rPr>
            <a:t>MZM*</a:t>
          </a:r>
          <a:endParaRPr lang="zh-CN" altLang="en-US" sz="1100"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0.29037</cdr:x>
      <cdr:y>0.74662</cdr:y>
    </cdr:from>
    <cdr:to>
      <cdr:x>0.37736</cdr:x>
      <cdr:y>0.79864</cdr:y>
    </cdr:to>
    <cdr:sp macro="" textlink="">
      <cdr:nvSpPr>
        <cdr:cNvPr id="12" name="TextBox 1"/>
        <cdr:cNvSpPr txBox="1"/>
      </cdr:nvSpPr>
      <cdr:spPr>
        <a:xfrm xmlns:a="http://schemas.openxmlformats.org/drawingml/2006/main">
          <a:off x="2500298" y="4210041"/>
          <a:ext cx="749037" cy="2933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FF0000"/>
              </a:solidFill>
              <a:latin typeface="Times New Roman" pitchFamily="18" charset="0"/>
              <a:cs typeface="Times New Roman" pitchFamily="18" charset="0"/>
            </a:rPr>
            <a:t>Surry,’11</a:t>
          </a:r>
        </a:p>
        <a:p xmlns:a="http://schemas.openxmlformats.org/drawingml/2006/main">
          <a:pPr algn="ctr"/>
          <a:r>
            <a:rPr lang="en-US" altLang="zh-CN" dirty="0" smtClean="0">
              <a:solidFill>
                <a:srgbClr val="FF0000"/>
              </a:solidFill>
              <a:latin typeface="Times New Roman" pitchFamily="18" charset="0"/>
              <a:cs typeface="Times New Roman" pitchFamily="18" charset="0"/>
            </a:rPr>
            <a:t>MZM*</a:t>
          </a:r>
          <a:endParaRPr lang="zh-CN" altLang="en-US" sz="1100"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0.34624</cdr:x>
      <cdr:y>0.80997</cdr:y>
    </cdr:from>
    <cdr:to>
      <cdr:x>0.43657</cdr:x>
      <cdr:y>0.86451</cdr:y>
    </cdr:to>
    <cdr:sp macro="" textlink="">
      <cdr:nvSpPr>
        <cdr:cNvPr id="13" name="TextBox 1"/>
        <cdr:cNvSpPr txBox="1"/>
      </cdr:nvSpPr>
      <cdr:spPr>
        <a:xfrm xmlns:a="http://schemas.openxmlformats.org/drawingml/2006/main">
          <a:off x="2981316" y="4567254"/>
          <a:ext cx="777819"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FF0000"/>
              </a:solidFill>
              <a:latin typeface="Times New Roman" pitchFamily="18" charset="0"/>
              <a:cs typeface="Times New Roman" pitchFamily="18" charset="0"/>
            </a:rPr>
            <a:t>Intel,’08</a:t>
          </a:r>
        </a:p>
        <a:p xmlns:a="http://schemas.openxmlformats.org/drawingml/2006/main">
          <a:pPr algn="ctr"/>
          <a:r>
            <a:rPr lang="en-US" altLang="zh-CN" sz="1100" dirty="0" smtClean="0">
              <a:solidFill>
                <a:srgbClr val="FF0000"/>
              </a:solidFill>
              <a:latin typeface="Times New Roman" pitchFamily="18" charset="0"/>
              <a:cs typeface="Times New Roman" pitchFamily="18" charset="0"/>
            </a:rPr>
            <a:t>MZM</a:t>
          </a:r>
          <a:endParaRPr lang="zh-CN" altLang="en-US" sz="1100"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0.24406</cdr:x>
      <cdr:y>0.38384</cdr:y>
    </cdr:from>
    <cdr:to>
      <cdr:x>0.34548</cdr:x>
      <cdr:y>0.43838</cdr:y>
    </cdr:to>
    <cdr:sp macro="" textlink="">
      <cdr:nvSpPr>
        <cdr:cNvPr id="14" name="TextBox 1"/>
        <cdr:cNvSpPr txBox="1"/>
      </cdr:nvSpPr>
      <cdr:spPr>
        <a:xfrm xmlns:a="http://schemas.openxmlformats.org/drawingml/2006/main">
          <a:off x="2101471" y="2164392"/>
          <a:ext cx="873341"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CN" sz="1100" dirty="0" smtClean="0">
              <a:solidFill>
                <a:srgbClr val="FF0000"/>
              </a:solidFill>
              <a:latin typeface="Times New Roman" pitchFamily="18" charset="0"/>
              <a:cs typeface="Times New Roman" pitchFamily="18" charset="0"/>
            </a:rPr>
            <a:t>Kotura,’10</a:t>
          </a:r>
        </a:p>
        <a:p xmlns:a="http://schemas.openxmlformats.org/drawingml/2006/main">
          <a:pPr algn="ctr"/>
          <a:r>
            <a:rPr lang="en-US" altLang="zh-CN" dirty="0" smtClean="0">
              <a:solidFill>
                <a:srgbClr val="FF0000"/>
              </a:solidFill>
              <a:latin typeface="Times New Roman" pitchFamily="18" charset="0"/>
              <a:cs typeface="Times New Roman" pitchFamily="18" charset="0"/>
            </a:rPr>
            <a:t>Ring</a:t>
          </a:r>
          <a:endParaRPr lang="zh-CN" altLang="en-US" sz="1100"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0.51981</cdr:x>
      <cdr:y>0.10707</cdr:y>
    </cdr:from>
    <cdr:to>
      <cdr:x>0.60697</cdr:x>
      <cdr:y>0.16162</cdr:y>
    </cdr:to>
    <cdr:sp macro="" textlink="">
      <cdr:nvSpPr>
        <cdr:cNvPr id="15" name="TextBox 1"/>
        <cdr:cNvSpPr txBox="1"/>
      </cdr:nvSpPr>
      <cdr:spPr>
        <a:xfrm xmlns:a="http://schemas.openxmlformats.org/drawingml/2006/main">
          <a:off x="4475865" y="603746"/>
          <a:ext cx="750527"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0070C0"/>
              </a:solidFill>
              <a:latin typeface="Times New Roman" pitchFamily="18" charset="0"/>
              <a:cs typeface="Times New Roman" pitchFamily="18" charset="0"/>
            </a:rPr>
            <a:t>NTT,’06</a:t>
          </a:r>
        </a:p>
        <a:p xmlns:a="http://schemas.openxmlformats.org/drawingml/2006/main">
          <a:pPr algn="ctr"/>
          <a:r>
            <a:rPr lang="en-US" altLang="zh-CN" dirty="0" smtClean="0">
              <a:solidFill>
                <a:srgbClr val="0070C0"/>
              </a:solidFill>
              <a:latin typeface="Times New Roman" pitchFamily="18" charset="0"/>
              <a:cs typeface="Times New Roman" pitchFamily="18" charset="0"/>
            </a:rPr>
            <a:t>EAM</a:t>
          </a:r>
          <a:endParaRPr lang="zh-CN" altLang="en-US" sz="1100" dirty="0">
            <a:solidFill>
              <a:srgbClr val="0070C0"/>
            </a:solidFill>
            <a:latin typeface="Times New Roman" pitchFamily="18" charset="0"/>
            <a:cs typeface="Times New Roman" pitchFamily="18" charset="0"/>
          </a:endParaRPr>
        </a:p>
      </cdr:txBody>
    </cdr:sp>
  </cdr:relSizeAnchor>
  <cdr:relSizeAnchor xmlns:cdr="http://schemas.openxmlformats.org/drawingml/2006/chartDrawing">
    <cdr:from>
      <cdr:x>0.32135</cdr:x>
      <cdr:y>0.61993</cdr:y>
    </cdr:from>
    <cdr:to>
      <cdr:x>0.42277</cdr:x>
      <cdr:y>0.67246</cdr:y>
    </cdr:to>
    <cdr:sp macro="" textlink="">
      <cdr:nvSpPr>
        <cdr:cNvPr id="18" name="TextBox 1"/>
        <cdr:cNvSpPr txBox="1"/>
      </cdr:nvSpPr>
      <cdr:spPr>
        <a:xfrm xmlns:a="http://schemas.openxmlformats.org/drawingml/2006/main">
          <a:off x="2767002" y="3495684"/>
          <a:ext cx="873341" cy="2961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00B050"/>
              </a:solidFill>
              <a:latin typeface="Times New Roman" pitchFamily="18" charset="0"/>
              <a:cs typeface="Times New Roman" pitchFamily="18" charset="0"/>
            </a:rPr>
            <a:t>UCSB,’11</a:t>
          </a:r>
        </a:p>
        <a:p xmlns:a="http://schemas.openxmlformats.org/drawingml/2006/main">
          <a:pPr algn="ctr"/>
          <a:r>
            <a:rPr lang="en-US" altLang="zh-CN" sz="1100" dirty="0" smtClean="0">
              <a:solidFill>
                <a:srgbClr val="00B050"/>
              </a:solidFill>
              <a:latin typeface="Times New Roman" pitchFamily="18" charset="0"/>
              <a:cs typeface="Times New Roman" pitchFamily="18" charset="0"/>
            </a:rPr>
            <a:t>MZM</a:t>
          </a:r>
          <a:endParaRPr lang="zh-CN" altLang="en-US" sz="1100" dirty="0">
            <a:solidFill>
              <a:srgbClr val="00B050"/>
            </a:solidFill>
            <a:latin typeface="Times New Roman" pitchFamily="18" charset="0"/>
            <a:cs typeface="Times New Roman" pitchFamily="18" charset="0"/>
          </a:endParaRPr>
        </a:p>
      </cdr:txBody>
    </cdr:sp>
  </cdr:relSizeAnchor>
  <cdr:relSizeAnchor xmlns:cdr="http://schemas.openxmlformats.org/drawingml/2006/chartDrawing">
    <cdr:from>
      <cdr:x>0.63274</cdr:x>
      <cdr:y>0.59544</cdr:y>
    </cdr:from>
    <cdr:to>
      <cdr:x>0.71991</cdr:x>
      <cdr:y>0.64998</cdr:y>
    </cdr:to>
    <cdr:sp macro="" textlink="">
      <cdr:nvSpPr>
        <cdr:cNvPr id="19" name="TextBox 1"/>
        <cdr:cNvSpPr txBox="1"/>
      </cdr:nvSpPr>
      <cdr:spPr>
        <a:xfrm xmlns:a="http://schemas.openxmlformats.org/drawingml/2006/main">
          <a:off x="5448308" y="3357586"/>
          <a:ext cx="750586" cy="3075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0070C0"/>
              </a:solidFill>
              <a:latin typeface="Times New Roman" pitchFamily="18" charset="0"/>
              <a:cs typeface="Times New Roman" pitchFamily="18" charset="0"/>
            </a:rPr>
            <a:t>HHI,’07</a:t>
          </a:r>
        </a:p>
        <a:p xmlns:a="http://schemas.openxmlformats.org/drawingml/2006/main">
          <a:pPr algn="ctr"/>
          <a:r>
            <a:rPr lang="en-US" altLang="zh-CN" dirty="0" smtClean="0">
              <a:solidFill>
                <a:srgbClr val="0070C0"/>
              </a:solidFill>
              <a:latin typeface="Times New Roman" pitchFamily="18" charset="0"/>
              <a:cs typeface="Times New Roman" pitchFamily="18" charset="0"/>
            </a:rPr>
            <a:t>MZM</a:t>
          </a:r>
          <a:endParaRPr lang="zh-CN" altLang="en-US" sz="1100" dirty="0">
            <a:solidFill>
              <a:srgbClr val="0070C0"/>
            </a:solidFill>
            <a:latin typeface="Times New Roman" pitchFamily="18" charset="0"/>
            <a:cs typeface="Times New Roman" pitchFamily="18" charset="0"/>
          </a:endParaRPr>
        </a:p>
      </cdr:txBody>
    </cdr:sp>
  </cdr:relSizeAnchor>
  <cdr:relSizeAnchor xmlns:cdr="http://schemas.openxmlformats.org/drawingml/2006/chartDrawing">
    <cdr:from>
      <cdr:x>0.13882</cdr:x>
      <cdr:y>0.4299</cdr:y>
    </cdr:from>
    <cdr:to>
      <cdr:x>0.26878</cdr:x>
      <cdr:y>0.48444</cdr:y>
    </cdr:to>
    <cdr:sp macro="" textlink="">
      <cdr:nvSpPr>
        <cdr:cNvPr id="20" name="TextBox 1"/>
        <cdr:cNvSpPr txBox="1"/>
      </cdr:nvSpPr>
      <cdr:spPr>
        <a:xfrm xmlns:a="http://schemas.openxmlformats.org/drawingml/2006/main">
          <a:off x="1195366" y="2424114"/>
          <a:ext cx="1118968"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FF0000"/>
              </a:solidFill>
              <a:latin typeface="Times New Roman" pitchFamily="18" charset="0"/>
              <a:cs typeface="Times New Roman" pitchFamily="18" charset="0"/>
            </a:rPr>
            <a:t>CAS,’12</a:t>
          </a:r>
        </a:p>
        <a:p xmlns:a="http://schemas.openxmlformats.org/drawingml/2006/main">
          <a:pPr algn="ctr"/>
          <a:r>
            <a:rPr lang="en-US" altLang="zh-CN" dirty="0" smtClean="0">
              <a:solidFill>
                <a:srgbClr val="FF0000"/>
              </a:solidFill>
              <a:latin typeface="Times New Roman" pitchFamily="18" charset="0"/>
              <a:cs typeface="Times New Roman" pitchFamily="18" charset="0"/>
            </a:rPr>
            <a:t>MZM</a:t>
          </a:r>
          <a:endParaRPr lang="zh-CN" altLang="en-US" sz="1100"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0.34624</cdr:x>
      <cdr:y>0.70862</cdr:y>
    </cdr:from>
    <cdr:to>
      <cdr:x>0.45559</cdr:x>
      <cdr:y>0.76316</cdr:y>
    </cdr:to>
    <cdr:sp macro="" textlink="">
      <cdr:nvSpPr>
        <cdr:cNvPr id="21" name="TextBox 1"/>
        <cdr:cNvSpPr txBox="1"/>
      </cdr:nvSpPr>
      <cdr:spPr>
        <a:xfrm xmlns:a="http://schemas.openxmlformats.org/drawingml/2006/main">
          <a:off x="2981316" y="3995750"/>
          <a:ext cx="941570"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altLang="zh-CN" sz="1100" dirty="0" smtClean="0">
              <a:solidFill>
                <a:srgbClr val="FF0000"/>
              </a:solidFill>
              <a:latin typeface="Times New Roman" pitchFamily="18" charset="0"/>
              <a:cs typeface="Times New Roman" pitchFamily="18" charset="0"/>
            </a:rPr>
            <a:t>Kotura,’11</a:t>
          </a:r>
        </a:p>
        <a:p xmlns:a="http://schemas.openxmlformats.org/drawingml/2006/main">
          <a:pPr algn="ctr"/>
          <a:r>
            <a:rPr lang="en-US" altLang="zh-CN" dirty="0" smtClean="0">
              <a:solidFill>
                <a:srgbClr val="FF0000"/>
              </a:solidFill>
              <a:latin typeface="Times New Roman" pitchFamily="18" charset="0"/>
              <a:cs typeface="Times New Roman" pitchFamily="18" charset="0"/>
            </a:rPr>
            <a:t>EAM</a:t>
          </a:r>
          <a:endParaRPr lang="zh-CN" altLang="en-US" sz="1100" dirty="0">
            <a:solidFill>
              <a:srgbClr val="FF0000"/>
            </a:solidFill>
            <a:latin typeface="Times New Roman" pitchFamily="18" charset="0"/>
            <a:cs typeface="Times New Roman" pitchFamily="18" charset="0"/>
          </a:endParaRPr>
        </a:p>
      </cdr:txBody>
    </cdr:sp>
  </cdr:relSizeAnchor>
  <cdr:relSizeAnchor xmlns:cdr="http://schemas.openxmlformats.org/drawingml/2006/chartDrawing">
    <cdr:from>
      <cdr:x>0.24668</cdr:x>
      <cdr:y>0.20186</cdr:y>
    </cdr:from>
    <cdr:to>
      <cdr:x>0.34811</cdr:x>
      <cdr:y>0.2564</cdr:y>
    </cdr:to>
    <cdr:sp macro="" textlink="">
      <cdr:nvSpPr>
        <cdr:cNvPr id="23" name="TextBox 1"/>
        <cdr:cNvSpPr txBox="1"/>
      </cdr:nvSpPr>
      <cdr:spPr>
        <a:xfrm xmlns:a="http://schemas.openxmlformats.org/drawingml/2006/main">
          <a:off x="2124060" y="1138230"/>
          <a:ext cx="873335"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CN" sz="1100" dirty="0" smtClean="0">
              <a:solidFill>
                <a:srgbClr val="0070C0"/>
              </a:solidFill>
              <a:latin typeface="Times New Roman" pitchFamily="18" charset="0"/>
              <a:cs typeface="Times New Roman" pitchFamily="18" charset="0"/>
            </a:rPr>
            <a:t>NTT,’12</a:t>
          </a:r>
        </a:p>
        <a:p xmlns:a="http://schemas.openxmlformats.org/drawingml/2006/main">
          <a:pPr algn="ctr"/>
          <a:r>
            <a:rPr lang="en-US" altLang="zh-CN" dirty="0" smtClean="0">
              <a:solidFill>
                <a:srgbClr val="0070C0"/>
              </a:solidFill>
              <a:latin typeface="Times New Roman" pitchFamily="18" charset="0"/>
              <a:cs typeface="Times New Roman" pitchFamily="18" charset="0"/>
            </a:rPr>
            <a:t>EAM</a:t>
          </a:r>
          <a:endParaRPr lang="zh-CN" altLang="en-US" sz="1100" dirty="0">
            <a:solidFill>
              <a:srgbClr val="0070C0"/>
            </a:solidFill>
            <a:latin typeface="Times New Roman" pitchFamily="18" charset="0"/>
            <a:cs typeface="Times New Roman" pitchFamily="18" charset="0"/>
          </a:endParaRPr>
        </a:p>
      </cdr:txBody>
    </cdr:sp>
  </cdr:relSizeAnchor>
  <cdr:relSizeAnchor xmlns:cdr="http://schemas.openxmlformats.org/drawingml/2006/chartDrawing">
    <cdr:from>
      <cdr:x>0.56637</cdr:x>
      <cdr:y>0.45608</cdr:y>
    </cdr:from>
    <cdr:to>
      <cdr:x>0.65353</cdr:x>
      <cdr:y>0.51062</cdr:y>
    </cdr:to>
    <cdr:sp macro="" textlink="">
      <cdr:nvSpPr>
        <cdr:cNvPr id="24" name="TextBox 1"/>
        <cdr:cNvSpPr txBox="1"/>
      </cdr:nvSpPr>
      <cdr:spPr>
        <a:xfrm xmlns:a="http://schemas.openxmlformats.org/drawingml/2006/main">
          <a:off x="4876804" y="2571768"/>
          <a:ext cx="750500" cy="3075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marL="0" indent="0"/>
          <a:r>
            <a:rPr lang="en-US" altLang="zh-CN" sz="1100" dirty="0" smtClean="0">
              <a:solidFill>
                <a:srgbClr val="0070C0"/>
              </a:solidFill>
              <a:latin typeface="Times New Roman" pitchFamily="18" charset="0"/>
              <a:ea typeface="宋体"/>
              <a:cs typeface="Times New Roman" pitchFamily="18" charset="0"/>
            </a:rPr>
            <a:t>NTT,’08, EAM*</a:t>
          </a:r>
          <a:endParaRPr lang="zh-CN" altLang="en-US" sz="1100" dirty="0">
            <a:solidFill>
              <a:srgbClr val="0070C0"/>
            </a:solidFill>
            <a:latin typeface="Times New Roman" pitchFamily="18" charset="0"/>
            <a:ea typeface="宋体"/>
            <a:cs typeface="Times New Roman" pitchFamily="18" charset="0"/>
          </a:endParaRPr>
        </a:p>
      </cdr:txBody>
    </cdr:sp>
  </cdr:relSizeAnchor>
  <cdr:relSizeAnchor xmlns:cdr="http://schemas.openxmlformats.org/drawingml/2006/chartDrawing">
    <cdr:from>
      <cdr:x>0.40841</cdr:x>
      <cdr:y>0.49324</cdr:y>
    </cdr:from>
    <cdr:to>
      <cdr:x>0.49558</cdr:x>
      <cdr:y>0.54779</cdr:y>
    </cdr:to>
    <cdr:sp macro="" textlink="">
      <cdr:nvSpPr>
        <cdr:cNvPr id="25" name="TextBox 1"/>
        <cdr:cNvSpPr txBox="1"/>
      </cdr:nvSpPr>
      <cdr:spPr>
        <a:xfrm xmlns:a="http://schemas.openxmlformats.org/drawingml/2006/main">
          <a:off x="3516677" y="2781304"/>
          <a:ext cx="750523"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r>
            <a:rPr lang="en-US" altLang="zh-CN" sz="1100" dirty="0" smtClean="0">
              <a:solidFill>
                <a:srgbClr val="0070C0"/>
              </a:solidFill>
              <a:latin typeface="Times New Roman" pitchFamily="18" charset="0"/>
              <a:ea typeface="宋体"/>
              <a:cs typeface="Times New Roman" pitchFamily="18" charset="0"/>
            </a:rPr>
            <a:t>UCSB,’07,</a:t>
          </a:r>
        </a:p>
        <a:p xmlns:a="http://schemas.openxmlformats.org/drawingml/2006/main">
          <a:pPr marL="0" indent="0" algn="ctr"/>
          <a:r>
            <a:rPr lang="en-US" altLang="zh-CN" sz="1100" dirty="0" smtClean="0">
              <a:solidFill>
                <a:srgbClr val="0070C0"/>
              </a:solidFill>
              <a:latin typeface="Times New Roman" pitchFamily="18" charset="0"/>
              <a:ea typeface="宋体"/>
              <a:cs typeface="Times New Roman" pitchFamily="18" charset="0"/>
            </a:rPr>
            <a:t>EAM</a:t>
          </a:r>
          <a:endParaRPr lang="zh-CN" altLang="en-US" sz="1100" dirty="0">
            <a:solidFill>
              <a:srgbClr val="0070C0"/>
            </a:solidFill>
            <a:latin typeface="Times New Roman" pitchFamily="18" charset="0"/>
            <a:ea typeface="宋体"/>
            <a:cs typeface="Times New Roman" pitchFamily="18" charset="0"/>
          </a:endParaRPr>
        </a:p>
      </cdr:txBody>
    </cdr:sp>
  </cdr:relSizeAnchor>
  <cdr:relSizeAnchor xmlns:cdr="http://schemas.openxmlformats.org/drawingml/2006/chartDrawing">
    <cdr:from>
      <cdr:x>0.22179</cdr:x>
      <cdr:y>0.80997</cdr:y>
    </cdr:from>
    <cdr:to>
      <cdr:x>0.30895</cdr:x>
      <cdr:y>0.86451</cdr:y>
    </cdr:to>
    <cdr:sp macro="" textlink="">
      <cdr:nvSpPr>
        <cdr:cNvPr id="26" name="TextBox 1"/>
        <cdr:cNvSpPr txBox="1"/>
      </cdr:nvSpPr>
      <cdr:spPr>
        <a:xfrm xmlns:a="http://schemas.openxmlformats.org/drawingml/2006/main">
          <a:off x="1909746" y="4567254"/>
          <a:ext cx="750523"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r>
            <a:rPr lang="en-US" altLang="zh-CN" sz="1100" dirty="0" smtClean="0">
              <a:solidFill>
                <a:srgbClr val="FF0000"/>
              </a:solidFill>
              <a:latin typeface="Times New Roman" pitchFamily="18" charset="0"/>
              <a:ea typeface="宋体"/>
              <a:cs typeface="Times New Roman" pitchFamily="18" charset="0"/>
            </a:rPr>
            <a:t>Stanford,’10</a:t>
          </a:r>
        </a:p>
        <a:p xmlns:a="http://schemas.openxmlformats.org/drawingml/2006/main">
          <a:pPr marL="0" indent="0" algn="ctr"/>
          <a:r>
            <a:rPr lang="en-US" altLang="zh-CN" dirty="0" smtClean="0">
              <a:solidFill>
                <a:srgbClr val="FF0000"/>
              </a:solidFill>
              <a:latin typeface="Times New Roman" pitchFamily="18" charset="0"/>
              <a:ea typeface="宋体"/>
              <a:cs typeface="Times New Roman" pitchFamily="18" charset="0"/>
            </a:rPr>
            <a:t>EAM</a:t>
          </a:r>
          <a:endParaRPr lang="zh-CN" altLang="en-US" sz="1100" dirty="0">
            <a:solidFill>
              <a:srgbClr val="FF0000"/>
            </a:solidFill>
            <a:latin typeface="Times New Roman" pitchFamily="18" charset="0"/>
            <a:ea typeface="宋体"/>
            <a:cs typeface="Times New Roman" pitchFamily="18" charset="0"/>
          </a:endParaRPr>
        </a:p>
      </cdr:txBody>
    </cdr:sp>
  </cdr:relSizeAnchor>
  <cdr:relSizeAnchor xmlns:cdr="http://schemas.openxmlformats.org/drawingml/2006/chartDrawing">
    <cdr:from>
      <cdr:x>0.09734</cdr:x>
      <cdr:y>0.56926</cdr:y>
    </cdr:from>
    <cdr:to>
      <cdr:x>0.18451</cdr:x>
      <cdr:y>0.6238</cdr:y>
    </cdr:to>
    <cdr:sp macro="" textlink="">
      <cdr:nvSpPr>
        <cdr:cNvPr id="28" name="TextBox 1"/>
        <cdr:cNvSpPr txBox="1"/>
      </cdr:nvSpPr>
      <cdr:spPr>
        <a:xfrm xmlns:a="http://schemas.openxmlformats.org/drawingml/2006/main">
          <a:off x="838176" y="3209932"/>
          <a:ext cx="750523"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r>
            <a:rPr lang="en-US" altLang="zh-CN" sz="1100" dirty="0" smtClean="0">
              <a:solidFill>
                <a:srgbClr val="00B050"/>
              </a:solidFill>
              <a:latin typeface="Times New Roman" pitchFamily="18" charset="0"/>
              <a:ea typeface="宋体"/>
              <a:cs typeface="Times New Roman" pitchFamily="18" charset="0"/>
            </a:rPr>
            <a:t>UCSB,’08</a:t>
          </a:r>
        </a:p>
        <a:p xmlns:a="http://schemas.openxmlformats.org/drawingml/2006/main">
          <a:pPr marL="0" indent="0" algn="ctr"/>
          <a:r>
            <a:rPr lang="en-US" altLang="zh-CN" dirty="0" smtClean="0">
              <a:solidFill>
                <a:srgbClr val="00B050"/>
              </a:solidFill>
              <a:latin typeface="Times New Roman" pitchFamily="18" charset="0"/>
              <a:ea typeface="宋体"/>
              <a:cs typeface="Times New Roman" pitchFamily="18" charset="0"/>
            </a:rPr>
            <a:t>MZM</a:t>
          </a:r>
          <a:endParaRPr lang="zh-CN" altLang="en-US" sz="1100" dirty="0">
            <a:solidFill>
              <a:srgbClr val="00B050"/>
            </a:solidFill>
            <a:latin typeface="Times New Roman" pitchFamily="18" charset="0"/>
            <a:ea typeface="宋体"/>
            <a:cs typeface="Times New Roman" pitchFamily="18" charset="0"/>
          </a:endParaRPr>
        </a:p>
      </cdr:txBody>
    </cdr:sp>
  </cdr:relSizeAnchor>
  <cdr:relSizeAnchor xmlns:cdr="http://schemas.openxmlformats.org/drawingml/2006/chartDrawing">
    <cdr:from>
      <cdr:x>0.17201</cdr:x>
      <cdr:y>0.53125</cdr:y>
    </cdr:from>
    <cdr:to>
      <cdr:x>0.25917</cdr:x>
      <cdr:y>0.5858</cdr:y>
    </cdr:to>
    <cdr:sp macro="" textlink="">
      <cdr:nvSpPr>
        <cdr:cNvPr id="30" name="TextBox 1"/>
        <cdr:cNvSpPr txBox="1"/>
      </cdr:nvSpPr>
      <cdr:spPr>
        <a:xfrm xmlns:a="http://schemas.openxmlformats.org/drawingml/2006/main">
          <a:off x="1481118" y="2995618"/>
          <a:ext cx="750523" cy="30757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r>
            <a:rPr lang="en-US" altLang="zh-CN" sz="1100" dirty="0" smtClean="0">
              <a:solidFill>
                <a:srgbClr val="00B050"/>
              </a:solidFill>
              <a:latin typeface="Times New Roman" pitchFamily="18" charset="0"/>
              <a:ea typeface="宋体"/>
              <a:cs typeface="Times New Roman" pitchFamily="18" charset="0"/>
            </a:rPr>
            <a:t>UCSB,’10</a:t>
          </a:r>
        </a:p>
        <a:p xmlns:a="http://schemas.openxmlformats.org/drawingml/2006/main">
          <a:pPr marL="0" indent="0" algn="ctr"/>
          <a:r>
            <a:rPr lang="en-US" altLang="zh-CN" dirty="0" smtClean="0">
              <a:solidFill>
                <a:srgbClr val="00B050"/>
              </a:solidFill>
              <a:latin typeface="Times New Roman" pitchFamily="18" charset="0"/>
              <a:ea typeface="宋体"/>
              <a:cs typeface="Times New Roman" pitchFamily="18" charset="0"/>
            </a:rPr>
            <a:t>MZM</a:t>
          </a:r>
          <a:endParaRPr lang="zh-CN" altLang="en-US" sz="1100" dirty="0">
            <a:solidFill>
              <a:srgbClr val="00B050"/>
            </a:solidFill>
            <a:latin typeface="Times New Roman" pitchFamily="18" charset="0"/>
            <a:ea typeface="宋体"/>
            <a:cs typeface="Times New Roman"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3926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a:defRPr sz="1300" smtClean="0">
                <a:solidFill>
                  <a:schemeClr val="tx1"/>
                </a:solidFill>
                <a:ea typeface="Gulim" pitchFamily="34" charset="-127"/>
              </a:defRPr>
            </a:lvl1pPr>
          </a:lstStyle>
          <a:p>
            <a:pPr>
              <a:defRPr/>
            </a:pPr>
            <a:endParaRPr lang="en-US" altLang="ko-KR"/>
          </a:p>
        </p:txBody>
      </p:sp>
      <p:sp>
        <p:nvSpPr>
          <p:cNvPr id="13926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3926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a:defRPr sz="1300" smtClean="0">
                <a:solidFill>
                  <a:schemeClr val="tx1"/>
                </a:solidFill>
                <a:ea typeface="Gulim" pitchFamily="34" charset="-127"/>
              </a:defRPr>
            </a:lvl1pPr>
          </a:lstStyle>
          <a:p>
            <a:pPr>
              <a:defRPr/>
            </a:pPr>
            <a:fld id="{4C5BC347-EBAF-44EF-A80E-955D8FB2933C}" type="slidenum">
              <a:rPr lang="ko-KR" altLang="en-US"/>
              <a:pPr>
                <a:defRPr/>
              </a:pPr>
              <a:t>‹#›</a:t>
            </a:fld>
            <a:endParaRPr lang="en-US" altLang="ko-KR"/>
          </a:p>
        </p:txBody>
      </p:sp>
    </p:spTree>
    <p:extLst>
      <p:ext uri="{BB962C8B-B14F-4D97-AF65-F5344CB8AC3E}">
        <p14:creationId xmlns:p14="http://schemas.microsoft.com/office/powerpoint/2010/main" val="2690627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4438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a:defRPr sz="1300" smtClean="0">
                <a:solidFill>
                  <a:schemeClr val="tx1"/>
                </a:solidFill>
                <a:ea typeface="Gulim" pitchFamily="34" charset="-127"/>
              </a:defRPr>
            </a:lvl1pPr>
          </a:lstStyle>
          <a:p>
            <a:pPr>
              <a:defRPr/>
            </a:pPr>
            <a:endParaRPr lang="en-US" altLang="ko-KR"/>
          </a:p>
        </p:txBody>
      </p:sp>
      <p:sp>
        <p:nvSpPr>
          <p:cNvPr id="4403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4438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14439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defRPr sz="1300" smtClean="0">
                <a:solidFill>
                  <a:schemeClr val="tx1"/>
                </a:solidFill>
                <a:ea typeface="Gulim" pitchFamily="34" charset="-127"/>
              </a:defRPr>
            </a:lvl1pPr>
          </a:lstStyle>
          <a:p>
            <a:pPr>
              <a:defRPr/>
            </a:pPr>
            <a:endParaRPr lang="en-US" altLang="ko-KR"/>
          </a:p>
        </p:txBody>
      </p:sp>
      <p:sp>
        <p:nvSpPr>
          <p:cNvPr id="14439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a:defRPr sz="1300" smtClean="0">
                <a:solidFill>
                  <a:schemeClr val="tx1"/>
                </a:solidFill>
                <a:ea typeface="Gulim" pitchFamily="34" charset="-127"/>
              </a:defRPr>
            </a:lvl1pPr>
          </a:lstStyle>
          <a:p>
            <a:pPr>
              <a:defRPr/>
            </a:pPr>
            <a:fld id="{D6DCB189-6A3D-4CF8-83BF-5A6008008912}" type="slidenum">
              <a:rPr lang="ko-KR" altLang="en-US"/>
              <a:pPr>
                <a:defRPr/>
              </a:pPr>
              <a:t>‹#›</a:t>
            </a:fld>
            <a:endParaRPr lang="en-US" altLang="ko-KR"/>
          </a:p>
        </p:txBody>
      </p:sp>
    </p:spTree>
    <p:extLst>
      <p:ext uri="{BB962C8B-B14F-4D97-AF65-F5344CB8AC3E}">
        <p14:creationId xmlns:p14="http://schemas.microsoft.com/office/powerpoint/2010/main" val="3799225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8FC7F53-CBBC-4A50-9991-CB93F39EB008}" type="slidenum">
              <a:rPr lang="ko-KR" altLang="en-US" smtClean="0">
                <a:latin typeface="Arial" pitchFamily="34" charset="0"/>
                <a:ea typeface="굴림" pitchFamily="34" charset="-127"/>
              </a:rPr>
              <a:pPr/>
              <a:t>1</a:t>
            </a:fld>
            <a:endParaRPr lang="en-US" altLang="ko-KR" smtClean="0">
              <a:latin typeface="Arial" pitchFamily="34" charset="0"/>
              <a:ea typeface="굴림" pitchFamily="34" charset="-127"/>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zh-TW"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9B577F-6036-4BCD-9021-A736CBC28733}" type="slidenum">
              <a:rPr lang="en-US" smtClean="0"/>
              <a:pPr/>
              <a:t>24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1336569-E6D1-410E-B3F8-4C96DFB6E968}" type="slidenum">
              <a:rPr lang="zh-TW" altLang="en-US" smtClean="0">
                <a:latin typeface="Arial" pitchFamily="34" charset="0"/>
                <a:ea typeface="굴림" pitchFamily="34" charset="-127"/>
              </a:rPr>
              <a:pPr/>
              <a:t>25</a:t>
            </a:fld>
            <a:endParaRPr lang="en-US" altLang="zh-TW" smtClean="0">
              <a:latin typeface="Arial" pitchFamily="34" charset="0"/>
              <a:ea typeface="굴림" pitchFamily="34" charset="-127"/>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zh-TW"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p:spPr>
      </p:sp>
      <p:sp>
        <p:nvSpPr>
          <p:cNvPr id="37891" name="Rectangle 3"/>
          <p:cNvSpPr>
            <a:spLocks noGrp="1"/>
          </p:cNvSpPr>
          <p:nvPr>
            <p:ph type="body" idx="1"/>
          </p:nvPr>
        </p:nvSpPr>
        <p:spPr>
          <a:noFill/>
          <a:ln/>
        </p:spPr>
        <p:txBody>
          <a:bodyPr/>
          <a:lstStyle/>
          <a:p>
            <a:pPr eaLnBrk="1" hangingPunct="1">
              <a:buFontTx/>
              <a:buChar char="-"/>
            </a:pPr>
            <a:r>
              <a:rPr lang="en-US" dirty="0" smtClean="0"/>
              <a:t>the active region of this laser consists of 15 stacks</a:t>
            </a:r>
            <a:r>
              <a:rPr lang="en-US" baseline="0" dirty="0" smtClean="0"/>
              <a:t> of In(</a:t>
            </a:r>
            <a:r>
              <a:rPr lang="en-US" baseline="0" dirty="0" err="1" smtClean="0"/>
              <a:t>Ga</a:t>
            </a:r>
            <a:r>
              <a:rPr lang="en-US" baseline="0" dirty="0" smtClean="0"/>
              <a:t>)As Quantum Dots in a so call dot in a well which enables to shift the emission wavelength to 1290 nm</a:t>
            </a:r>
          </a:p>
          <a:p>
            <a:pPr eaLnBrk="1" hangingPunct="1">
              <a:buFontTx/>
              <a:buChar char="-"/>
            </a:pPr>
            <a:r>
              <a:rPr lang="en-US" baseline="0" dirty="0" smtClean="0"/>
              <a:t>in addition the active region is p-doped providing a temperature stable operation and a high characteristic temperature.</a:t>
            </a:r>
          </a:p>
          <a:p>
            <a:pPr eaLnBrk="1" hangingPunct="1">
              <a:buFontTx/>
              <a:buChar char="-"/>
            </a:pPr>
            <a:r>
              <a:rPr lang="en-US" baseline="0" dirty="0" smtClean="0"/>
              <a:t>a further QD benefit for lasers is the low threshold </a:t>
            </a:r>
          </a:p>
          <a:p>
            <a:pPr eaLnBrk="1" hangingPunct="1">
              <a:buFontTx/>
              <a:buChar char="-"/>
            </a:pPr>
            <a:endParaRPr lang="en-US" baseline="0" dirty="0" smtClean="0"/>
          </a:p>
          <a:p>
            <a:pPr eaLnBrk="1" hangingPunct="1">
              <a:buFontTx/>
              <a:buChar char="-"/>
            </a:pPr>
            <a:r>
              <a:rPr lang="en-US" baseline="0" dirty="0" smtClean="0"/>
              <a:t>but, …</a:t>
            </a:r>
            <a:endParaRPr lang="en-US" dirty="0" smtClean="0"/>
          </a:p>
          <a:p>
            <a:pPr eaLnBrk="1" hangingPunct="1">
              <a:buFontTx/>
              <a:buChar char="-"/>
            </a:pPr>
            <a:endParaRPr lang="en-US" dirty="0" smtClean="0"/>
          </a:p>
        </p:txBody>
      </p:sp>
    </p:spTree>
    <p:extLst>
      <p:ext uri="{BB962C8B-B14F-4D97-AF65-F5344CB8AC3E}">
        <p14:creationId xmlns:p14="http://schemas.microsoft.com/office/powerpoint/2010/main" val="84432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37</a:t>
            </a:fld>
            <a:endParaRPr lang="en-US"/>
          </a:p>
        </p:txBody>
      </p:sp>
    </p:spTree>
    <p:extLst>
      <p:ext uri="{BB962C8B-B14F-4D97-AF65-F5344CB8AC3E}">
        <p14:creationId xmlns:p14="http://schemas.microsoft.com/office/powerpoint/2010/main" val="3343823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43</a:t>
            </a:fld>
            <a:endParaRPr lang="en-US"/>
          </a:p>
        </p:txBody>
      </p:sp>
    </p:spTree>
    <p:extLst>
      <p:ext uri="{BB962C8B-B14F-4D97-AF65-F5344CB8AC3E}">
        <p14:creationId xmlns:p14="http://schemas.microsoft.com/office/powerpoint/2010/main" val="3982842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cross section length:</a:t>
            </a:r>
            <a:r>
              <a:rPr lang="en-US" baseline="0" dirty="0" smtClean="0"/>
              <a:t> 1.8/30 = 16.6um.</a:t>
            </a:r>
          </a:p>
          <a:p>
            <a:r>
              <a:rPr lang="en-US" baseline="0" dirty="0" smtClean="0"/>
              <a:t>Cross sectional area: (16.6x0.1um) = 1.66um^2</a:t>
            </a:r>
          </a:p>
          <a:p>
            <a:r>
              <a:rPr lang="en-US" baseline="0" dirty="0" smtClean="0"/>
              <a:t>Dislocation density: 7/(1.66um^2) = </a:t>
            </a:r>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46</a:t>
            </a:fld>
            <a:endParaRPr lang="en-US"/>
          </a:p>
        </p:txBody>
      </p:sp>
    </p:spTree>
    <p:extLst>
      <p:ext uri="{BB962C8B-B14F-4D97-AF65-F5344CB8AC3E}">
        <p14:creationId xmlns:p14="http://schemas.microsoft.com/office/powerpoint/2010/main" val="391264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50</a:t>
            </a:fld>
            <a:endParaRPr lang="en-US"/>
          </a:p>
        </p:txBody>
      </p:sp>
    </p:spTree>
    <p:extLst>
      <p:ext uri="{BB962C8B-B14F-4D97-AF65-F5344CB8AC3E}">
        <p14:creationId xmlns:p14="http://schemas.microsoft.com/office/powerpoint/2010/main" val="3702255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Device</a:t>
            </a:r>
            <a:r>
              <a:rPr lang="en-US" baseline="0" dirty="0" smtClean="0"/>
              <a:t> is 130815B 1000um HR Polish A55, threshold current density for this device is 426.89 A/cm^2</a:t>
            </a:r>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52</a:t>
            </a:fld>
            <a:endParaRPr lang="en-US"/>
          </a:p>
        </p:txBody>
      </p:sp>
    </p:spTree>
    <p:extLst>
      <p:ext uri="{BB962C8B-B14F-4D97-AF65-F5344CB8AC3E}">
        <p14:creationId xmlns:p14="http://schemas.microsoft.com/office/powerpoint/2010/main" val="2922368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a:buChar char="•"/>
            </a:pPr>
            <a:r>
              <a:rPr lang="en-US" dirty="0" smtClean="0"/>
              <a:t>Conservative estimate of average differential efficiency: 17% for p-doped (dashed line) and 22% for </a:t>
            </a:r>
            <a:r>
              <a:rPr lang="en-US" dirty="0" err="1" smtClean="0"/>
              <a:t>undoped</a:t>
            </a:r>
            <a:r>
              <a:rPr lang="en-US" dirty="0" smtClean="0"/>
              <a:t> (solid line) devices.</a:t>
            </a:r>
          </a:p>
          <a:p>
            <a:endParaRPr lang="en-US" dirty="0" smtClean="0"/>
          </a:p>
        </p:txBody>
      </p:sp>
      <p:sp>
        <p:nvSpPr>
          <p:cNvPr id="4" name="Slide Number Placeholder 3"/>
          <p:cNvSpPr>
            <a:spLocks noGrp="1"/>
          </p:cNvSpPr>
          <p:nvPr>
            <p:ph type="sldNum" sz="quarter" idx="10"/>
          </p:nvPr>
        </p:nvSpPr>
        <p:spPr/>
        <p:txBody>
          <a:bodyPr/>
          <a:lstStyle/>
          <a:p>
            <a:fld id="{F867C6CF-A836-41A8-96BB-034F23AEB005}" type="slidenum">
              <a:rPr lang="en-US" smtClean="0"/>
              <a:t>53</a:t>
            </a:fld>
            <a:endParaRPr lang="en-US"/>
          </a:p>
        </p:txBody>
      </p:sp>
    </p:spTree>
    <p:extLst>
      <p:ext uri="{BB962C8B-B14F-4D97-AF65-F5344CB8AC3E}">
        <p14:creationId xmlns:p14="http://schemas.microsoft.com/office/powerpoint/2010/main" val="192477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55</a:t>
            </a:fld>
            <a:endParaRPr lang="en-US"/>
          </a:p>
        </p:txBody>
      </p:sp>
    </p:spTree>
    <p:extLst>
      <p:ext uri="{BB962C8B-B14F-4D97-AF65-F5344CB8AC3E}">
        <p14:creationId xmlns:p14="http://schemas.microsoft.com/office/powerpoint/2010/main" val="400686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07E47C0-FDFF-4B40-AEB6-8F043FE908D1}" type="slidenum">
              <a:rPr lang="ko-KR" altLang="en-US" smtClean="0">
                <a:latin typeface="Arial" pitchFamily="34" charset="0"/>
                <a:ea typeface="굴림" pitchFamily="34" charset="-127"/>
              </a:rPr>
              <a:pPr/>
              <a:t>59</a:t>
            </a:fld>
            <a:endParaRPr lang="en-US" altLang="ko-KR" smtClean="0">
              <a:latin typeface="Arial" pitchFamily="34" charset="0"/>
              <a:ea typeface="굴림" pitchFamily="34" charset="-127"/>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zh-TW"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70339" y="8829822"/>
            <a:ext cx="3038475" cy="464981"/>
          </a:xfrm>
          <a:prstGeom prst="rect">
            <a:avLst/>
          </a:prstGeom>
          <a:noFill/>
          <a:ln w="9525">
            <a:noFill/>
            <a:miter lim="800000"/>
            <a:headEnd/>
            <a:tailEnd/>
          </a:ln>
        </p:spPr>
        <p:txBody>
          <a:bodyPr lIns="93166" tIns="46582" rIns="93166" bIns="46582" anchor="b"/>
          <a:lstStyle/>
          <a:p>
            <a:pPr algn="r" defTabSz="932043"/>
            <a:fld id="{7C4DF028-8EC4-47A6-B1EB-B3A54F582B33}" type="slidenum">
              <a:rPr lang="zh-TW" altLang="en-US" sz="1200"/>
              <a:pPr algn="r" defTabSz="932043"/>
              <a:t>61</a:t>
            </a:fld>
            <a:endParaRPr lang="en-US" altLang="zh-TW" sz="1200"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altLang="zh-TW" smtClean="0">
                <a:latin typeface="Arial" pitchFamily="34" charset="0"/>
              </a:rPr>
              <a:t>This figure shows the index change of a carrier change based modulator. As you can see, it includes different mechanism such as pockels, kerr, plasma, and bandfilling effects. For a given carrier density change, the plasma effects inside si and IIIV are about the same order. However, due to indirection bandgap of si, the bandfilling effect is ignorable compared to IIIV. Thus for a carrier change, we can roughly compare the purple and red curves in this figure. It shows that we can have 3 times larger index change in IIIV if carrier injection or depletion is applied to the device.</a:t>
            </a:r>
          </a:p>
          <a:p>
            <a:pPr eaLnBrk="1" hangingPunct="1"/>
            <a:endParaRPr lang="en-US" altLang="zh-TW" smtClean="0">
              <a:latin typeface="Arial" pitchFamily="34" charset="0"/>
            </a:endParaRPr>
          </a:p>
          <a:p>
            <a:pPr eaLnBrk="1" hangingPunct="1"/>
            <a:r>
              <a:rPr lang="zh-TW" altLang="en-US" smtClean="0">
                <a:latin typeface="Arial" pitchFamily="34" charset="0"/>
              </a:rPr>
              <a:t>加圖</a:t>
            </a:r>
            <a:r>
              <a:rPr lang="en-US" altLang="zh-TW" smtClean="0">
                <a:latin typeface="Arial" pitchFamily="34" charset="0"/>
              </a:rPr>
              <a:t>(epi)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D59545D-D462-4348-8350-AE465364005D}" type="slidenum">
              <a:rPr lang="zh-CN" altLang="en-US" smtClean="0"/>
              <a:pPr/>
              <a:t>64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70E95F-0707-4436-AEB4-7C6CD0FFCD17}" type="slidenum">
              <a:rPr lang="zh-CN" altLang="en-US" smtClean="0"/>
              <a:t>67</a:t>
            </a:fld>
            <a:endParaRPr lang="zh-CN" altLang="en-US"/>
          </a:p>
        </p:txBody>
      </p:sp>
    </p:spTree>
    <p:extLst>
      <p:ext uri="{BB962C8B-B14F-4D97-AF65-F5344CB8AC3E}">
        <p14:creationId xmlns:p14="http://schemas.microsoft.com/office/powerpoint/2010/main" val="1195470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032D08E-08C4-42F5-9BF3-B1BE2163C614}" type="slidenum">
              <a:rPr lang="en-US" smtClean="0"/>
              <a:t>72</a:t>
            </a:fld>
            <a:endParaRPr lang="en-US"/>
          </a:p>
        </p:txBody>
      </p:sp>
    </p:spTree>
    <p:extLst>
      <p:ext uri="{BB962C8B-B14F-4D97-AF65-F5344CB8AC3E}">
        <p14:creationId xmlns:p14="http://schemas.microsoft.com/office/powerpoint/2010/main" val="262470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373085C3-6C7C-451E-BEE9-6FA5B9FB1DEB}" type="slidenum">
              <a:rPr lang="en-US" smtClean="0"/>
              <a:pPr/>
              <a:t>76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Emphasize</a:t>
            </a:r>
            <a:r>
              <a:rPr lang="en-CA" baseline="0" dirty="0" smtClean="0"/>
              <a:t> the right-side map (animate perhaps)</a:t>
            </a:r>
            <a:endParaRPr lang="en-CA" dirty="0"/>
          </a:p>
        </p:txBody>
      </p:sp>
      <p:sp>
        <p:nvSpPr>
          <p:cNvPr id="4" name="Slide Number Placeholder 3"/>
          <p:cNvSpPr>
            <a:spLocks noGrp="1"/>
          </p:cNvSpPr>
          <p:nvPr>
            <p:ph type="sldNum" sz="quarter" idx="10"/>
          </p:nvPr>
        </p:nvSpPr>
        <p:spPr/>
        <p:txBody>
          <a:bodyPr/>
          <a:lstStyle/>
          <a:p>
            <a:fld id="{373085C3-6C7C-451E-BEE9-6FA5B9FB1DEB}" type="slidenum">
              <a:rPr lang="en-US" smtClean="0"/>
              <a:pPr/>
              <a:t>77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A03D38-4C02-4F00-A20D-72BEBB6AB6A2}" type="slidenum">
              <a:rPr lang="en-US" smtClean="0"/>
              <a:pPr>
                <a:defRPr/>
              </a:pPr>
              <a:t>78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299802-9BE2-4165-987C-A7EA4C3775B1}" type="slidenum">
              <a:rPr lang="en-US" smtClean="0"/>
              <a:pPr/>
              <a:t>79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9B577F-6036-4BCD-9021-A736CBC28733}" type="slidenum">
              <a:rPr lang="en-US" smtClean="0"/>
              <a:pPr/>
              <a:t>81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EB177DA-6EAE-418C-A642-F2D69C080F34}"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39B577F-6036-4BCD-9021-A736CBC28733}" type="slidenum">
              <a:rPr lang="en-US" smtClean="0"/>
              <a:pPr/>
              <a:t>82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61F9EEE9-4A0C-4854-999C-51C24E7624B8}" type="slidenum">
              <a:rPr lang="en-US" smtClean="0">
                <a:latin typeface="Arial" pitchFamily="34" charset="0"/>
                <a:ea typeface="굴림" pitchFamily="34" charset="-127"/>
              </a:rPr>
              <a:pPr/>
              <a:t>86</a:t>
            </a:fld>
            <a:endParaRPr lang="en-US" smtClean="0">
              <a:latin typeface="Arial" pitchFamily="34" charset="0"/>
              <a:ea typeface="굴림" pitchFamily="34" charset="-127"/>
            </a:endParaRPr>
          </a:p>
        </p:txBody>
      </p:sp>
      <p:sp>
        <p:nvSpPr>
          <p:cNvPr id="143363" name="Rectangle 2"/>
          <p:cNvSpPr>
            <a:spLocks noGrp="1" noRot="1" noChangeAspect="1" noChangeArrowheads="1" noTextEdit="1"/>
          </p:cNvSpPr>
          <p:nvPr>
            <p:ph type="sldImg"/>
          </p:nvPr>
        </p:nvSpPr>
        <p:spPr>
          <a:xfrm>
            <a:off x="1182688" y="698500"/>
            <a:ext cx="4646612" cy="3486150"/>
          </a:xfrm>
          <a:ln/>
        </p:spPr>
      </p:sp>
      <p:sp>
        <p:nvSpPr>
          <p:cNvPr id="143364" name="Rectangle 3"/>
          <p:cNvSpPr>
            <a:spLocks noGrp="1" noChangeArrowheads="1"/>
          </p:cNvSpPr>
          <p:nvPr>
            <p:ph type="body" idx="1"/>
          </p:nvPr>
        </p:nvSpPr>
        <p:spPr>
          <a:xfrm>
            <a:off x="701040" y="4414177"/>
            <a:ext cx="5608320" cy="4184993"/>
          </a:xfrm>
          <a:noFill/>
          <a:ln/>
        </p:spPr>
        <p:txBody>
          <a:bodyPr/>
          <a:lstStyle/>
          <a:p>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xfrm>
            <a:off x="1184275" y="704850"/>
            <a:ext cx="4627563" cy="3471863"/>
          </a:xfrm>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Enable any heterogeneous ICs, for example, CMOS controlling HEMT, unified integration platform where the functionality is greater than the sum of it’s parts</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a:solidFill>
                  <a:srgbClr val="0000FF"/>
                </a:solidFill>
                <a:latin typeface="Arial" charset="0"/>
                <a:ea typeface="ＭＳ Ｐゴシック" charset="0"/>
                <a:cs typeface="ＭＳ Ｐゴシック" charset="0"/>
              </a:defRPr>
            </a:lvl1pPr>
            <a:lvl2pPr marL="716130" indent="-275434" eaLnBrk="0" hangingPunct="0">
              <a:defRPr sz="3500">
                <a:solidFill>
                  <a:srgbClr val="0000FF"/>
                </a:solidFill>
                <a:latin typeface="Arial" charset="0"/>
                <a:ea typeface="ＭＳ Ｐゴシック" charset="0"/>
              </a:defRPr>
            </a:lvl2pPr>
            <a:lvl3pPr marL="1101738" indent="-220348" eaLnBrk="0" hangingPunct="0">
              <a:defRPr sz="3500">
                <a:solidFill>
                  <a:srgbClr val="0000FF"/>
                </a:solidFill>
                <a:latin typeface="Arial" charset="0"/>
                <a:ea typeface="ＭＳ Ｐゴシック" charset="0"/>
              </a:defRPr>
            </a:lvl3pPr>
            <a:lvl4pPr marL="1542433" indent="-220348" eaLnBrk="0" hangingPunct="0">
              <a:defRPr sz="3500">
                <a:solidFill>
                  <a:srgbClr val="0000FF"/>
                </a:solidFill>
                <a:latin typeface="Arial" charset="0"/>
                <a:ea typeface="ＭＳ Ｐゴシック" charset="0"/>
              </a:defRPr>
            </a:lvl4pPr>
            <a:lvl5pPr marL="1983128" indent="-220348" eaLnBrk="0" hangingPunct="0">
              <a:defRPr sz="3500">
                <a:solidFill>
                  <a:srgbClr val="0000FF"/>
                </a:solidFill>
                <a:latin typeface="Arial" charset="0"/>
                <a:ea typeface="ＭＳ Ｐゴシック" charset="0"/>
              </a:defRPr>
            </a:lvl5pPr>
            <a:lvl6pPr marL="2423823" indent="-220348" eaLnBrk="0" fontAlgn="base" hangingPunct="0">
              <a:spcBef>
                <a:spcPct val="0"/>
              </a:spcBef>
              <a:spcAft>
                <a:spcPct val="0"/>
              </a:spcAft>
              <a:defRPr sz="3500">
                <a:solidFill>
                  <a:srgbClr val="0000FF"/>
                </a:solidFill>
                <a:latin typeface="Arial" charset="0"/>
                <a:ea typeface="ＭＳ Ｐゴシック" charset="0"/>
              </a:defRPr>
            </a:lvl6pPr>
            <a:lvl7pPr marL="2864518" indent="-220348" eaLnBrk="0" fontAlgn="base" hangingPunct="0">
              <a:spcBef>
                <a:spcPct val="0"/>
              </a:spcBef>
              <a:spcAft>
                <a:spcPct val="0"/>
              </a:spcAft>
              <a:defRPr sz="3500">
                <a:solidFill>
                  <a:srgbClr val="0000FF"/>
                </a:solidFill>
                <a:latin typeface="Arial" charset="0"/>
                <a:ea typeface="ＭＳ Ｐゴシック" charset="0"/>
              </a:defRPr>
            </a:lvl7pPr>
            <a:lvl8pPr marL="3305213" indent="-220348" eaLnBrk="0" fontAlgn="base" hangingPunct="0">
              <a:spcBef>
                <a:spcPct val="0"/>
              </a:spcBef>
              <a:spcAft>
                <a:spcPct val="0"/>
              </a:spcAft>
              <a:defRPr sz="3500">
                <a:solidFill>
                  <a:srgbClr val="0000FF"/>
                </a:solidFill>
                <a:latin typeface="Arial" charset="0"/>
                <a:ea typeface="ＭＳ Ｐゴシック" charset="0"/>
              </a:defRPr>
            </a:lvl8pPr>
            <a:lvl9pPr marL="3745908" indent="-220348" eaLnBrk="0" fontAlgn="base" hangingPunct="0">
              <a:spcBef>
                <a:spcPct val="0"/>
              </a:spcBef>
              <a:spcAft>
                <a:spcPct val="0"/>
              </a:spcAft>
              <a:defRPr sz="3500">
                <a:solidFill>
                  <a:srgbClr val="0000FF"/>
                </a:solidFill>
                <a:latin typeface="Arial" charset="0"/>
                <a:ea typeface="ＭＳ Ｐゴシック" charset="0"/>
              </a:defRPr>
            </a:lvl9pPr>
          </a:lstStyle>
          <a:p>
            <a:pPr eaLnBrk="1" hangingPunct="1"/>
            <a:fld id="{33815995-4019-F848-AB2A-69FDFA62531F}" type="slidenum">
              <a:rPr lang="en-US" sz="1300">
                <a:solidFill>
                  <a:schemeClr val="tx1"/>
                </a:solidFill>
                <a:ea typeface="Gulim" charset="0"/>
                <a:cs typeface="Gulim" charset="0"/>
              </a:rPr>
              <a:pPr eaLnBrk="1" hangingPunct="1"/>
              <a:t>87</a:t>
            </a:fld>
            <a:endParaRPr lang="en-US" sz="1300">
              <a:solidFill>
                <a:schemeClr val="tx1"/>
              </a:solidFill>
              <a:ea typeface="Gulim" charset="0"/>
              <a:cs typeface="Gulim"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95A73B-1920-45F8-8BAC-2CC63461C3D4}" type="slidenum">
              <a:rPr lang="en-US" smtClean="0">
                <a:solidFill>
                  <a:prstClr val="black"/>
                </a:solidFill>
                <a:latin typeface="Calibri"/>
              </a:rPr>
              <a:pPr/>
              <a:t>91</a:t>
            </a:fld>
            <a:endParaRPr lang="en-US">
              <a:solidFill>
                <a:prstClr val="black"/>
              </a:solidFill>
              <a:latin typeface="Calibri"/>
            </a:endParaRPr>
          </a:p>
        </p:txBody>
      </p:sp>
    </p:spTree>
    <p:extLst>
      <p:ext uri="{BB962C8B-B14F-4D97-AF65-F5344CB8AC3E}">
        <p14:creationId xmlns:p14="http://schemas.microsoft.com/office/powerpoint/2010/main" val="2961970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D9B1376E-8A22-4B33-BDC7-8535144E2E0D}" type="slidenum">
              <a:rPr lang="zh-CN" altLang="en-US"/>
              <a:pPr/>
              <a:t>96</a:t>
            </a:fld>
            <a:endParaRPr lang="en-US" altLang="zh-CN"/>
          </a:p>
        </p:txBody>
      </p:sp>
      <p:sp>
        <p:nvSpPr>
          <p:cNvPr id="161793" name="Slide Image Placeholder 1"/>
          <p:cNvSpPr>
            <a:spLocks noGrp="1" noRot="1" noChangeAspect="1" noTextEdit="1"/>
          </p:cNvSpPr>
          <p:nvPr>
            <p:ph type="sldImg"/>
          </p:nvPr>
        </p:nvSpPr>
        <p:spPr bwMode="auto">
          <a:xfrm>
            <a:off x="1182688" y="695325"/>
            <a:ext cx="4648200" cy="3486150"/>
          </a:xfrm>
          <a:noFill/>
          <a:ln>
            <a:solidFill>
              <a:srgbClr val="000000"/>
            </a:solidFill>
            <a:miter lim="800000"/>
            <a:headEnd/>
            <a:tailEnd/>
          </a:ln>
        </p:spPr>
      </p:sp>
      <p:sp>
        <p:nvSpPr>
          <p:cNvPr id="161794" name="Notes Placeholder 2"/>
          <p:cNvSpPr>
            <a:spLocks noGrp="1"/>
          </p:cNvSpPr>
          <p:nvPr>
            <p:ph type="body" idx="1"/>
          </p:nvPr>
        </p:nvSpPr>
        <p:spPr bwMode="auto">
          <a:xfrm>
            <a:off x="701040" y="4415790"/>
            <a:ext cx="5608320" cy="4184994"/>
          </a:xfrm>
          <a:noFill/>
        </p:spPr>
        <p:txBody>
          <a:bodyPr wrap="square" lIns="92288" tIns="46143" rIns="92288" bIns="46143" numCol="1" anchor="t" anchorCtr="0" compatLnSpc="1">
            <a:prstTxWarp prst="textNoShape">
              <a:avLst/>
            </a:prstTxWarp>
          </a:bodyPr>
          <a:lstStyle/>
          <a:p>
            <a:pPr eaLnBrk="1" hangingPunct="1">
              <a:spcBef>
                <a:spcPct val="0"/>
              </a:spcBef>
            </a:pPr>
            <a:endParaRPr lang="zh-CN" altLang="en-US" smtClean="0"/>
          </a:p>
        </p:txBody>
      </p:sp>
      <p:sp>
        <p:nvSpPr>
          <p:cNvPr id="161795" name="Slide Number Placeholder 3"/>
          <p:cNvSpPr txBox="1">
            <a:spLocks noGrp="1"/>
          </p:cNvSpPr>
          <p:nvPr/>
        </p:nvSpPr>
        <p:spPr bwMode="auto">
          <a:xfrm>
            <a:off x="3970938" y="8828352"/>
            <a:ext cx="3037840" cy="466434"/>
          </a:xfrm>
          <a:prstGeom prst="rect">
            <a:avLst/>
          </a:prstGeom>
          <a:noFill/>
          <a:ln w="9525">
            <a:noFill/>
            <a:miter lim="800000"/>
            <a:headEnd/>
            <a:tailEnd/>
          </a:ln>
        </p:spPr>
        <p:txBody>
          <a:bodyPr lIns="92288" tIns="46143" rIns="92288" bIns="46143" anchor="b"/>
          <a:lstStyle/>
          <a:p>
            <a:pPr algn="r" defTabSz="922068"/>
            <a:fld id="{70F10973-FD51-4854-B5A5-EC917BAD1C66}" type="slidenum">
              <a:rPr lang="zh-CN" altLang="en-US" sz="1200">
                <a:latin typeface="Calibri" pitchFamily="34" charset="0"/>
              </a:rPr>
              <a:pPr algn="r" defTabSz="922068"/>
              <a:t>96</a:t>
            </a:fld>
            <a:endParaRPr lang="en-US" altLang="zh-CN" sz="120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6D4F2D-415E-4CFD-BEB2-0DF875B105E4}" type="slidenum">
              <a:rPr lang="en-US">
                <a:solidFill>
                  <a:prstClr val="black"/>
                </a:solidFill>
                <a:latin typeface="Calibri"/>
              </a:rPr>
              <a:pPr fontAlgn="base">
                <a:spcBef>
                  <a:spcPct val="0"/>
                </a:spcBef>
                <a:spcAft>
                  <a:spcPct val="0"/>
                </a:spcAft>
              </a:pPr>
              <a:t>99</a:t>
            </a:fld>
            <a:endParaRPr lang="en-US">
              <a:solidFill>
                <a:prstClr val="black"/>
              </a:solidFill>
              <a:latin typeface="Calibri"/>
            </a:endParaRPr>
          </a:p>
        </p:txBody>
      </p:sp>
      <p:sp>
        <p:nvSpPr>
          <p:cNvPr id="82947"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p:spPr>
      </p:sp>
      <p:sp>
        <p:nvSpPr>
          <p:cNvPr id="82948" name="Rectangle 3"/>
          <p:cNvSpPr>
            <a:spLocks noGrp="1" noChangeArrowheads="1"/>
          </p:cNvSpPr>
          <p:nvPr>
            <p:ph type="body" idx="1"/>
          </p:nvPr>
        </p:nvSpPr>
        <p:spPr bwMode="auto">
          <a:xfrm>
            <a:off x="701040" y="4414178"/>
            <a:ext cx="5608320" cy="4184992"/>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dirty="0" smtClean="0"/>
              <a:t>Copper cable example</a:t>
            </a:r>
            <a:endParaRPr lang="en-US" dirty="0"/>
          </a:p>
        </p:txBody>
      </p:sp>
      <p:sp>
        <p:nvSpPr>
          <p:cNvPr id="4" name="Slide Number Placeholder 3"/>
          <p:cNvSpPr>
            <a:spLocks noGrp="1"/>
          </p:cNvSpPr>
          <p:nvPr>
            <p:ph type="sldNum" sz="quarter" idx="10"/>
          </p:nvPr>
        </p:nvSpPr>
        <p:spPr/>
        <p:txBody>
          <a:bodyPr/>
          <a:lstStyle/>
          <a:p>
            <a:pPr>
              <a:defRPr/>
            </a:pPr>
            <a:fld id="{7EB177DA-6EAE-418C-A642-F2D69C080F34}" type="slidenum">
              <a:rPr lang="en-US" smtClean="0">
                <a:solidFill>
                  <a:prstClr val="black"/>
                </a:solidFill>
              </a:rPr>
              <a:pPr>
                <a:defRPr/>
              </a:pPr>
              <a:t>100</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103</a:t>
            </a:fld>
            <a:endParaRPr lang="en-US"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104</a:t>
            </a:fld>
            <a:endParaRPr lang="en-US" altLang="ko-K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DCB189-6A3D-4CF8-83BF-5A6008008912}" type="slidenum">
              <a:rPr lang="ko-KR" altLang="en-US" smtClean="0"/>
              <a:pPr>
                <a:defRPr/>
              </a:pPr>
              <a:t>110</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latin typeface="Arial" pitchFamily="34" charset="0"/>
            </a:endParaRPr>
          </a:p>
        </p:txBody>
      </p:sp>
      <p:sp>
        <p:nvSpPr>
          <p:cNvPr id="75780" name="Slide Number Placeholder 3"/>
          <p:cNvSpPr>
            <a:spLocks noGrp="1"/>
          </p:cNvSpPr>
          <p:nvPr>
            <p:ph type="sldNum" sz="quarter" idx="5"/>
          </p:nvPr>
        </p:nvSpPr>
        <p:spPr>
          <a:noFill/>
        </p:spPr>
        <p:txBody>
          <a:bodyPr/>
          <a:lstStyle/>
          <a:p>
            <a:fld id="{C45B1D0E-4D23-4A06-86B4-88729544CF63}" type="slidenum">
              <a:rPr lang="ko-KR" altLang="en-US" smtClean="0">
                <a:latin typeface="Arial" pitchFamily="34" charset="0"/>
                <a:ea typeface="굴림" pitchFamily="34" charset="-127"/>
              </a:rPr>
              <a:pPr/>
              <a:t>10</a:t>
            </a:fld>
            <a:endParaRPr lang="en-US" altLang="ko-KR" smtClean="0">
              <a:latin typeface="Arial" pitchFamily="34" charset="0"/>
              <a:ea typeface="굴림" pitchFamily="34" charset="-127"/>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112</a:t>
            </a:fld>
            <a:endParaRPr lang="en-US"/>
          </a:p>
        </p:txBody>
      </p:sp>
    </p:spTree>
    <p:extLst>
      <p:ext uri="{BB962C8B-B14F-4D97-AF65-F5344CB8AC3E}">
        <p14:creationId xmlns:p14="http://schemas.microsoft.com/office/powerpoint/2010/main" val="4160071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Device</a:t>
            </a:r>
            <a:r>
              <a:rPr lang="en-US" baseline="0" dirty="0" smtClean="0"/>
              <a:t> is 130815B 1000um HR Polish A55, threshold current density for this device is 426.89 A/cm^2</a:t>
            </a:r>
            <a:endParaRPr lang="en-US" dirty="0"/>
          </a:p>
        </p:txBody>
      </p:sp>
      <p:sp>
        <p:nvSpPr>
          <p:cNvPr id="4" name="Slide Number Placeholder 3"/>
          <p:cNvSpPr>
            <a:spLocks noGrp="1"/>
          </p:cNvSpPr>
          <p:nvPr>
            <p:ph type="sldNum" sz="quarter" idx="10"/>
          </p:nvPr>
        </p:nvSpPr>
        <p:spPr/>
        <p:txBody>
          <a:bodyPr/>
          <a:lstStyle/>
          <a:p>
            <a:fld id="{F867C6CF-A836-41A8-96BB-034F23AEB005}" type="slidenum">
              <a:rPr lang="en-US" smtClean="0"/>
              <a:t>113</a:t>
            </a:fld>
            <a:endParaRPr lang="en-US"/>
          </a:p>
        </p:txBody>
      </p:sp>
    </p:spTree>
    <p:extLst>
      <p:ext uri="{BB962C8B-B14F-4D97-AF65-F5344CB8AC3E}">
        <p14:creationId xmlns:p14="http://schemas.microsoft.com/office/powerpoint/2010/main" val="2922368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843AC21-20D2-4BD9-BA33-00AB1086748E}" type="slidenum">
              <a:rPr lang="en-US" smtClean="0"/>
              <a:pPr/>
              <a:t>115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eaLnBrk="1" hangingPunct="1"/>
            <a:endParaRPr lang="en-US" smtClean="0"/>
          </a:p>
        </p:txBody>
      </p:sp>
      <p:sp>
        <p:nvSpPr>
          <p:cNvPr id="47108" name="Slide Number Placeholder 3"/>
          <p:cNvSpPr>
            <a:spLocks noGrp="1"/>
          </p:cNvSpPr>
          <p:nvPr>
            <p:ph type="sldNum" sz="quarter" idx="5"/>
          </p:nvPr>
        </p:nvSpPr>
        <p:spPr>
          <a:noFill/>
        </p:spPr>
        <p:txBody>
          <a:bodyPr/>
          <a:lstStyle/>
          <a:p>
            <a:fld id="{E254931A-C5FB-48EF-A797-4A4C680BDC95}" type="slidenum">
              <a:rPr lang="ko-KR" altLang="en-US"/>
              <a:pPr/>
              <a:t>14</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eaLnBrk="1" hangingPunct="1"/>
            <a:endParaRPr lang="en-US" smtClean="0"/>
          </a:p>
        </p:txBody>
      </p:sp>
      <p:sp>
        <p:nvSpPr>
          <p:cNvPr id="50180" name="Slide Number Placeholder 3"/>
          <p:cNvSpPr>
            <a:spLocks noGrp="1"/>
          </p:cNvSpPr>
          <p:nvPr>
            <p:ph type="sldNum" sz="quarter" idx="5"/>
          </p:nvPr>
        </p:nvSpPr>
        <p:spPr>
          <a:noFill/>
        </p:spPr>
        <p:txBody>
          <a:bodyPr/>
          <a:lstStyle/>
          <a:p>
            <a:fld id="{8502889F-89BE-4C5A-B780-B93A0AC45D1C}" type="slidenum">
              <a:rPr lang="ko-KR" altLang="en-US"/>
              <a:pPr/>
              <a:t>15</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a:solidFill>
                  <a:srgbClr val="0000FF"/>
                </a:solidFill>
                <a:latin typeface="Arial" charset="0"/>
                <a:ea typeface="ＭＳ Ｐゴシック" charset="0"/>
                <a:cs typeface="ＭＳ Ｐゴシック" charset="0"/>
              </a:defRPr>
            </a:lvl1pPr>
            <a:lvl2pPr marL="716130" indent="-275434" eaLnBrk="0" hangingPunct="0">
              <a:defRPr sz="3500">
                <a:solidFill>
                  <a:srgbClr val="0000FF"/>
                </a:solidFill>
                <a:latin typeface="Arial" charset="0"/>
                <a:ea typeface="ＭＳ Ｐゴシック" charset="0"/>
              </a:defRPr>
            </a:lvl2pPr>
            <a:lvl3pPr marL="1101738" indent="-220348" eaLnBrk="0" hangingPunct="0">
              <a:defRPr sz="3500">
                <a:solidFill>
                  <a:srgbClr val="0000FF"/>
                </a:solidFill>
                <a:latin typeface="Arial" charset="0"/>
                <a:ea typeface="ＭＳ Ｐゴシック" charset="0"/>
              </a:defRPr>
            </a:lvl3pPr>
            <a:lvl4pPr marL="1542433" indent="-220348" eaLnBrk="0" hangingPunct="0">
              <a:defRPr sz="3500">
                <a:solidFill>
                  <a:srgbClr val="0000FF"/>
                </a:solidFill>
                <a:latin typeface="Arial" charset="0"/>
                <a:ea typeface="ＭＳ Ｐゴシック" charset="0"/>
              </a:defRPr>
            </a:lvl4pPr>
            <a:lvl5pPr marL="1983128" indent="-220348" eaLnBrk="0" hangingPunct="0">
              <a:defRPr sz="3500">
                <a:solidFill>
                  <a:srgbClr val="0000FF"/>
                </a:solidFill>
                <a:latin typeface="Arial" charset="0"/>
                <a:ea typeface="ＭＳ Ｐゴシック" charset="0"/>
              </a:defRPr>
            </a:lvl5pPr>
            <a:lvl6pPr marL="2423823" indent="-220348" eaLnBrk="0" fontAlgn="base" hangingPunct="0">
              <a:spcBef>
                <a:spcPct val="0"/>
              </a:spcBef>
              <a:spcAft>
                <a:spcPct val="0"/>
              </a:spcAft>
              <a:defRPr sz="3500">
                <a:solidFill>
                  <a:srgbClr val="0000FF"/>
                </a:solidFill>
                <a:latin typeface="Arial" charset="0"/>
                <a:ea typeface="ＭＳ Ｐゴシック" charset="0"/>
              </a:defRPr>
            </a:lvl6pPr>
            <a:lvl7pPr marL="2864518" indent="-220348" eaLnBrk="0" fontAlgn="base" hangingPunct="0">
              <a:spcBef>
                <a:spcPct val="0"/>
              </a:spcBef>
              <a:spcAft>
                <a:spcPct val="0"/>
              </a:spcAft>
              <a:defRPr sz="3500">
                <a:solidFill>
                  <a:srgbClr val="0000FF"/>
                </a:solidFill>
                <a:latin typeface="Arial" charset="0"/>
                <a:ea typeface="ＭＳ Ｐゴシック" charset="0"/>
              </a:defRPr>
            </a:lvl7pPr>
            <a:lvl8pPr marL="3305213" indent="-220348" eaLnBrk="0" fontAlgn="base" hangingPunct="0">
              <a:spcBef>
                <a:spcPct val="0"/>
              </a:spcBef>
              <a:spcAft>
                <a:spcPct val="0"/>
              </a:spcAft>
              <a:defRPr sz="3500">
                <a:solidFill>
                  <a:srgbClr val="0000FF"/>
                </a:solidFill>
                <a:latin typeface="Arial" charset="0"/>
                <a:ea typeface="ＭＳ Ｐゴシック" charset="0"/>
              </a:defRPr>
            </a:lvl8pPr>
            <a:lvl9pPr marL="3745908" indent="-220348" eaLnBrk="0" fontAlgn="base" hangingPunct="0">
              <a:spcBef>
                <a:spcPct val="0"/>
              </a:spcBef>
              <a:spcAft>
                <a:spcPct val="0"/>
              </a:spcAft>
              <a:defRPr sz="3500">
                <a:solidFill>
                  <a:srgbClr val="0000FF"/>
                </a:solidFill>
                <a:latin typeface="Arial" charset="0"/>
                <a:ea typeface="ＭＳ Ｐゴシック" charset="0"/>
              </a:defRPr>
            </a:lvl9pPr>
          </a:lstStyle>
          <a:p>
            <a:pPr eaLnBrk="1" hangingPunct="1"/>
            <a:fld id="{082D7F4C-C64B-BC4B-BDE9-6FA7BE5D33AF}" type="slidenum">
              <a:rPr lang="ko-KR" altLang="en-US" sz="1300">
                <a:solidFill>
                  <a:schemeClr val="tx1"/>
                </a:solidFill>
                <a:ea typeface="Gulim" charset="0"/>
                <a:cs typeface="Gulim" charset="0"/>
              </a:rPr>
              <a:pPr eaLnBrk="1" hangingPunct="1"/>
              <a:t>19</a:t>
            </a:fld>
            <a:endParaRPr lang="en-US" altLang="ko-KR" sz="1300">
              <a:solidFill>
                <a:schemeClr val="tx1"/>
              </a:solidFill>
              <a:ea typeface="Gulim" charset="0"/>
              <a:cs typeface="Gulim"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ko-KR" altLang="en-US">
              <a:ea typeface="Gulim" charset="0"/>
              <a:cs typeface="Gulim"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smtClean="0"/>
          </a:p>
        </p:txBody>
      </p:sp>
      <p:sp>
        <p:nvSpPr>
          <p:cNvPr id="58372" name="Slide Number Placeholder 3"/>
          <p:cNvSpPr>
            <a:spLocks noGrp="1"/>
          </p:cNvSpPr>
          <p:nvPr>
            <p:ph type="sldNum" sz="quarter" idx="5"/>
          </p:nvPr>
        </p:nvSpPr>
        <p:spPr>
          <a:noFill/>
        </p:spPr>
        <p:txBody>
          <a:bodyPr/>
          <a:lstStyle/>
          <a:p>
            <a:fld id="{D94A3BB5-A484-45FC-8347-21E02D180042}" type="slidenum">
              <a:rPr lang="ko-KR" altLang="en-US"/>
              <a:pPr/>
              <a:t>20</a:t>
            </a:fld>
            <a:endParaRPr lang="en-US" altLang="ko-K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latin typeface="Arial" pitchFamily="34" charset="0"/>
            </a:endParaRPr>
          </a:p>
        </p:txBody>
      </p:sp>
      <p:sp>
        <p:nvSpPr>
          <p:cNvPr id="80900" name="Slide Number Placeholder 3"/>
          <p:cNvSpPr>
            <a:spLocks noGrp="1"/>
          </p:cNvSpPr>
          <p:nvPr>
            <p:ph type="sldNum" sz="quarter" idx="5"/>
          </p:nvPr>
        </p:nvSpPr>
        <p:spPr>
          <a:noFill/>
        </p:spPr>
        <p:txBody>
          <a:bodyPr/>
          <a:lstStyle/>
          <a:p>
            <a:fld id="{CA23B418-C4D8-476C-A5D3-3A469815A371}" type="slidenum">
              <a:rPr lang="ko-KR" altLang="en-US" smtClean="0">
                <a:latin typeface="Arial" pitchFamily="34" charset="0"/>
                <a:ea typeface="굴림" pitchFamily="34" charset="-127"/>
              </a:rPr>
              <a:pPr/>
              <a:t>22</a:t>
            </a:fld>
            <a:endParaRPr lang="en-US" altLang="ko-KR" smtClean="0">
              <a:latin typeface="Arial" pitchFamily="34" charset="0"/>
              <a:ea typeface="굴림" pitchFamily="34"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wmf"/><Relationship Id="rId1" Type="http://schemas.openxmlformats.org/officeDocument/2006/relationships/slideMaster" Target="../slideMasters/slideMaster10.xml"/><Relationship Id="rId2" Type="http://schemas.openxmlformats.org/officeDocument/2006/relationships/image" Target="../media/image4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54.png"/><Relationship Id="rId3" Type="http://schemas.openxmlformats.org/officeDocument/2006/relationships/image" Target="../media/image5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Master" Target="../slideMasters/slideMaster12.xml"/><Relationship Id="rId2" Type="http://schemas.openxmlformats.org/officeDocument/2006/relationships/image" Target="../media/image58.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Master" Target="../slideMasters/slideMaster13.xml"/><Relationship Id="rId2" Type="http://schemas.openxmlformats.org/officeDocument/2006/relationships/image" Target="../media/image58.jpe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png"/><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8.png"/><Relationship Id="rId1" Type="http://schemas.openxmlformats.org/officeDocument/2006/relationships/slideMaster" Target="../slideMasters/slideMaster5.xml"/><Relationship Id="rId2" Type="http://schemas.openxmlformats.org/officeDocument/2006/relationships/image" Target="../media/image19.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7.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8.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jpe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0.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1.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6.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7.png"/><Relationship Id="rId3" Type="http://schemas.openxmlformats.org/officeDocument/2006/relationships/image" Target="../media/image3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Master" Target="../slideMasters/slideMaster8.xml"/><Relationship Id="rId2" Type="http://schemas.openxmlformats.org/officeDocument/2006/relationships/image" Target="../media/image3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Master" Target="../slideMasters/slideMaster8.xml"/><Relationship Id="rId2" Type="http://schemas.openxmlformats.org/officeDocument/2006/relationships/image" Target="../media/image32.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Master" Target="../slideMasters/slideMaster8.xml"/><Relationship Id="rId2" Type="http://schemas.openxmlformats.org/officeDocument/2006/relationships/image" Target="../media/image3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40.png"/><Relationship Id="rId1" Type="http://schemas.openxmlformats.org/officeDocument/2006/relationships/slideMaster" Target="../slideMasters/slideMaster8.xml"/><Relationship Id="rId2" Type="http://schemas.openxmlformats.org/officeDocument/2006/relationships/image" Target="../media/image32.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themeOverride" Target="../theme/themeOverride1.xml"/><Relationship Id="rId2"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3.png"/><Relationship Id="rId3" Type="http://schemas.openxmlformats.org/officeDocument/2006/relationships/image" Target="../media/image44.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3.png"/><Relationship Id="rId3" Type="http://schemas.openxmlformats.org/officeDocument/2006/relationships/image" Target="../media/image44.png"/></Relationships>
</file>

<file path=ppt/slideLayouts/_rels/slideLayout9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9.xml"/><Relationship Id="rId3" Type="http://schemas.openxmlformats.org/officeDocument/2006/relationships/image" Target="../media/image4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themeOverride" Target="../theme/themeOverride3.xml"/><Relationship Id="rId2"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1.jpeg"/><Relationship Id="rId3" Type="http://schemas.openxmlformats.org/officeDocument/2006/relationships/image" Target="../media/image5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A5BBB053-7210-4DAE-AAED-DF9EC1DE0434}" type="slidenum">
              <a:rPr lang="ko-KR" altLang="en-US"/>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889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14450"/>
            <a:ext cx="8229600" cy="4287838"/>
          </a:xfrm>
        </p:spPr>
        <p:txBody>
          <a:bodyPr/>
          <a:lstStyle/>
          <a:p>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fld id="{452F9A60-1D5B-4E74-8F15-148016343888}" type="datetime1">
              <a:rPr lang="zh-TW" altLang="en-US"/>
              <a:pPr/>
              <a:t>9/15/14</a:t>
            </a:fld>
            <a:endParaRPr lang="en-US" altLang="ko-K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ko-KR"/>
          </a:p>
        </p:txBody>
      </p:sp>
      <p:sp>
        <p:nvSpPr>
          <p:cNvPr id="6" name="Slide Number Placeholder 5"/>
          <p:cNvSpPr>
            <a:spLocks noGrp="1"/>
          </p:cNvSpPr>
          <p:nvPr>
            <p:ph type="sldNum" sz="quarter" idx="12"/>
          </p:nvPr>
        </p:nvSpPr>
        <p:spPr>
          <a:xfrm>
            <a:off x="7010400" y="6381750"/>
            <a:ext cx="2133600" cy="476250"/>
          </a:xfrm>
        </p:spPr>
        <p:txBody>
          <a:bodyPr/>
          <a:lstStyle>
            <a:lvl1pPr>
              <a:defRPr/>
            </a:lvl1pPr>
          </a:lstStyle>
          <a:p>
            <a:pPr>
              <a:defRPr/>
            </a:pPr>
            <a:fld id="{7E34236C-E5B3-49D8-A957-A41CEE73E8E9}" type="slidenum">
              <a:rPr lang="ko-KR" altLang="en-US"/>
              <a:pPr>
                <a:defRPr/>
              </a:pPr>
              <a:t>‹#›</a:t>
            </a:fld>
            <a:endParaRPr lang="en-US" altLang="ko-K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273050"/>
            <a:ext cx="8153400" cy="869950"/>
          </a:xfrm>
        </p:spPr>
        <p:txBody>
          <a:bodyPr/>
          <a:lstStyle>
            <a:lvl1pPr>
              <a:defRPr/>
            </a:lvl1pPr>
          </a:lstStyle>
          <a:p>
            <a:r>
              <a:rPr lang="ja-JP" altLang="en-US" smtClean="0"/>
              <a:t>マスタ タイトルの書式設定</a:t>
            </a:r>
            <a:endParaRPr lang="en-US"/>
          </a:p>
        </p:txBody>
      </p:sp>
      <p:sp>
        <p:nvSpPr>
          <p:cNvPr id="11" name="コンテンツ プレースホルダ 10"/>
          <p:cNvSpPr>
            <a:spLocks noGrp="1"/>
          </p:cNvSpPr>
          <p:nvPr>
            <p:ph sz="quarter" idx="2"/>
          </p:nvPr>
        </p:nvSpPr>
        <p:spPr>
          <a:xfrm>
            <a:off x="609600" y="2438400"/>
            <a:ext cx="3886200" cy="3581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3" name="コンテンツ プレースホルダ 12"/>
          <p:cNvSpPr>
            <a:spLocks noGrp="1"/>
          </p:cNvSpPr>
          <p:nvPr>
            <p:ph sz="quarter" idx="4"/>
          </p:nvPr>
        </p:nvSpPr>
        <p:spPr>
          <a:xfrm>
            <a:off x="4800600" y="2438400"/>
            <a:ext cx="3886200" cy="3581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6" name="テキスト プレースホルダ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ja-JP" altLang="en-US" smtClean="0"/>
              <a:t>マスタ テキストの書式設定</a:t>
            </a:r>
          </a:p>
        </p:txBody>
      </p:sp>
      <p:sp>
        <p:nvSpPr>
          <p:cNvPr id="15" name="テキスト プレースホルダ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ja-JP" altLang="en-US" smtClean="0"/>
              <a:t>マスタ テキストの書式設定</a:t>
            </a:r>
          </a:p>
        </p:txBody>
      </p:sp>
      <p:sp>
        <p:nvSpPr>
          <p:cNvPr id="7" name="日付プレースホルダ 9"/>
          <p:cNvSpPr>
            <a:spLocks noGrp="1"/>
          </p:cNvSpPr>
          <p:nvPr>
            <p:ph type="dt" sz="half" idx="10"/>
          </p:nvPr>
        </p:nvSpPr>
        <p:spPr>
          <a:xfrm>
            <a:off x="6096000" y="6248400"/>
            <a:ext cx="2667000" cy="365125"/>
          </a:xfrm>
          <a:prstGeom prst="rect">
            <a:avLst/>
          </a:prstGeom>
        </p:spPr>
        <p:txBody>
          <a:bodyPr rtlCol="0"/>
          <a:lstStyle>
            <a:lvl1pPr fontAlgn="auto">
              <a:spcBef>
                <a:spcPts val="0"/>
              </a:spcBef>
              <a:spcAft>
                <a:spcPts val="0"/>
              </a:spcAft>
              <a:defRPr>
                <a:latin typeface="+mn-lt"/>
                <a:ea typeface="+mn-ea"/>
              </a:defRPr>
            </a:lvl1pPr>
          </a:lstStyle>
          <a:p>
            <a:pPr>
              <a:defRPr/>
            </a:pPr>
            <a:endParaRPr kumimoji="1" lang="ja-JP" altLang="en-US" sz="1800" dirty="0">
              <a:solidFill>
                <a:prstClr val="black"/>
              </a:solidFill>
              <a:latin typeface="Tw Cen MT"/>
              <a:ea typeface="HGPｺﾞｼｯｸE"/>
            </a:endParaRPr>
          </a:p>
        </p:txBody>
      </p:sp>
      <p:sp>
        <p:nvSpPr>
          <p:cNvPr id="8" name="スライド番号プレースホルダ 11"/>
          <p:cNvSpPr>
            <a:spLocks noGrp="1"/>
          </p:cNvSpPr>
          <p:nvPr>
            <p:ph type="sldNum" sz="quarter" idx="11"/>
          </p:nvPr>
        </p:nvSpPr>
        <p:spPr/>
        <p:txBody>
          <a:bodyPr rtlCol="0"/>
          <a:lstStyle>
            <a:lvl1pPr>
              <a:defRPr/>
            </a:lvl1pPr>
          </a:lstStyle>
          <a:p>
            <a:pPr>
              <a:defRPr/>
            </a:pPr>
            <a:fld id="{005019B7-3603-41F4-B22B-88ED1A5CE120}" type="slidenum">
              <a:rPr lang="ja-JP" altLang="en-US">
                <a:latin typeface="Tw Cen MT"/>
                <a:ea typeface="HGPｺﾞｼｯｸE"/>
              </a:rPr>
              <a:pPr>
                <a:defRPr/>
              </a:pPr>
              <a:t>‹#›</a:t>
            </a:fld>
            <a:endParaRPr lang="ja-JP" altLang="en-US" dirty="0">
              <a:latin typeface="Tw Cen MT"/>
              <a:ea typeface="HGPｺﾞｼｯｸE"/>
            </a:endParaRPr>
          </a:p>
        </p:txBody>
      </p:sp>
      <p:sp>
        <p:nvSpPr>
          <p:cNvPr id="9" name="フッター プレースホルダ 13"/>
          <p:cNvSpPr>
            <a:spLocks noGrp="1"/>
          </p:cNvSpPr>
          <p:nvPr>
            <p:ph type="ftr" sz="quarter" idx="12"/>
          </p:nvPr>
        </p:nvSpPr>
        <p:spPr>
          <a:xfrm>
            <a:off x="609600" y="6248400"/>
            <a:ext cx="5421313" cy="365125"/>
          </a:xfrm>
          <a:prstGeom prst="rect">
            <a:avLst/>
          </a:prstGeom>
        </p:spPr>
        <p:txBody>
          <a:bodyPr rtlCol="0"/>
          <a:lstStyle>
            <a:lvl1pPr fontAlgn="auto">
              <a:spcBef>
                <a:spcPts val="0"/>
              </a:spcBef>
              <a:spcAft>
                <a:spcPts val="0"/>
              </a:spcAft>
              <a:defRPr>
                <a:latin typeface="+mn-lt"/>
                <a:ea typeface="+mn-ea"/>
              </a:defRPr>
            </a:lvl1pPr>
          </a:lstStyle>
          <a:p>
            <a:pPr>
              <a:defRPr/>
            </a:pPr>
            <a:endParaRPr kumimoji="1" lang="ja-JP" altLang="en-US" sz="1800">
              <a:solidFill>
                <a:prstClr val="black"/>
              </a:solidFill>
              <a:latin typeface="Tw Cen MT"/>
              <a:ea typeface="HGPｺﾞｼｯｸE"/>
            </a:endParaRPr>
          </a:p>
        </p:txBody>
      </p:sp>
    </p:spTree>
    <p:extLst>
      <p:ext uri="{BB962C8B-B14F-4D97-AF65-F5344CB8AC3E}">
        <p14:creationId xmlns:p14="http://schemas.microsoft.com/office/powerpoint/2010/main" val="3510187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4" name="フッター プレースホルダ 3"/>
          <p:cNvSpPr>
            <a:spLocks noGrp="1"/>
          </p:cNvSpPr>
          <p:nvPr>
            <p:ph type="ftr" sz="quarter" idx="11"/>
          </p:nvPr>
        </p:nvSpPr>
        <p:spPr>
          <a:xfrm>
            <a:off x="609600" y="6248400"/>
            <a:ext cx="5421313"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a:solidFill>
                <a:prstClr val="black"/>
              </a:solidFill>
              <a:latin typeface="Tw Cen MT"/>
              <a:ea typeface="HGPｺﾞｼｯｸE"/>
            </a:endParaRPr>
          </a:p>
        </p:txBody>
      </p:sp>
      <p:sp>
        <p:nvSpPr>
          <p:cNvPr id="5" name="スライド番号プレースホルダ 4"/>
          <p:cNvSpPr>
            <a:spLocks noGrp="1"/>
          </p:cNvSpPr>
          <p:nvPr>
            <p:ph type="sldNum" sz="quarter" idx="12"/>
          </p:nvPr>
        </p:nvSpPr>
        <p:spPr/>
        <p:txBody>
          <a:bodyPr/>
          <a:lstStyle>
            <a:lvl1pPr>
              <a:defRPr>
                <a:solidFill>
                  <a:srgbClr val="FFFFFF"/>
                </a:solidFill>
              </a:defRPr>
            </a:lvl1pPr>
          </a:lstStyle>
          <a:p>
            <a:pPr>
              <a:defRPr/>
            </a:pPr>
            <a:fld id="{C25AC5E4-E3C1-4719-BF3A-5AB6E8071D30}" type="slidenum">
              <a:rPr lang="ja-JP" altLang="en-US">
                <a:latin typeface="Tw Cen MT"/>
                <a:ea typeface="HGPｺﾞｼｯｸE"/>
              </a:rPr>
              <a:pPr>
                <a:defRPr/>
              </a:pPr>
              <a:t>‹#›</a:t>
            </a:fld>
            <a:endParaRPr lang="ja-JP" altLang="en-US" dirty="0">
              <a:latin typeface="Tw Cen MT"/>
              <a:ea typeface="HGPｺﾞｼｯｸE"/>
            </a:endParaRPr>
          </a:p>
        </p:txBody>
      </p:sp>
    </p:spTree>
    <p:extLst>
      <p:ext uri="{BB962C8B-B14F-4D97-AF65-F5344CB8AC3E}">
        <p14:creationId xmlns:p14="http://schemas.microsoft.com/office/powerpoint/2010/main" val="42341663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正方形/長方形 4"/>
          <p:cNvSpPr/>
          <p:nvPr userDrawn="1"/>
        </p:nvSpPr>
        <p:spPr>
          <a:xfrm>
            <a:off x="0" y="752128"/>
            <a:ext cx="9144000" cy="114300"/>
          </a:xfrm>
          <a:prstGeom prst="rect">
            <a:avLst/>
          </a:prstGeom>
          <a:gradFill>
            <a:gsLst>
              <a:gs pos="0">
                <a:srgbClr val="002060"/>
              </a:gs>
              <a:gs pos="49000">
                <a:schemeClr val="accent1">
                  <a:lumMod val="75000"/>
                </a:schemeClr>
              </a:gs>
              <a:gs pos="100000">
                <a:schemeClr val="bg1"/>
              </a:gs>
            </a:gsLst>
            <a:lin ang="0" scaled="0"/>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latin typeface="Tw Cen MT"/>
            </a:endParaRPr>
          </a:p>
        </p:txBody>
      </p:sp>
      <p:pic>
        <p:nvPicPr>
          <p:cNvPr id="7"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452320" y="6556455"/>
            <a:ext cx="734072" cy="23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3" descr="PETRA_2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44408" y="6541836"/>
            <a:ext cx="824428" cy="23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6446609"/>
            <a:ext cx="2468351" cy="41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8573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8077200" cy="869950"/>
          </a:xfrm>
        </p:spPr>
        <p:txBody>
          <a:bodyPr/>
          <a:lstStyle>
            <a:lvl1pPr algn="l">
              <a:buNone/>
              <a:defRPr sz="4400" b="0"/>
            </a:lvl1pPr>
          </a:lstStyle>
          <a:p>
            <a:r>
              <a:rPr lang="ja-JP" altLang="en-US" smtClean="0"/>
              <a:t>マスタ タイトルの書式設定</a:t>
            </a:r>
            <a:endParaRPr lang="en-US"/>
          </a:p>
        </p:txBody>
      </p:sp>
      <p:sp>
        <p:nvSpPr>
          <p:cNvPr id="3" name="テキスト プレースホルダ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ja-JP" altLang="en-US" smtClean="0"/>
              <a:t>マスタ テキストの書式設定</a:t>
            </a:r>
          </a:p>
        </p:txBody>
      </p:sp>
      <p:sp>
        <p:nvSpPr>
          <p:cNvPr id="9" name="コンテンツ プレースホルダ 8"/>
          <p:cNvSpPr>
            <a:spLocks noGrp="1"/>
          </p:cNvSpPr>
          <p:nvPr>
            <p:ph sz="quarter" idx="1"/>
          </p:nvPr>
        </p:nvSpPr>
        <p:spPr>
          <a:xfrm>
            <a:off x="2362200" y="1752600"/>
            <a:ext cx="6400800" cy="44196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4"/>
          <p:cNvSpPr>
            <a:spLocks noGrp="1"/>
          </p:cNvSpPr>
          <p:nvPr>
            <p:ph type="dt" sz="half" idx="10"/>
          </p:nvPr>
        </p:nvSpPr>
        <p:spPr>
          <a:xfrm>
            <a:off x="6096000" y="6248400"/>
            <a:ext cx="2667000"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dirty="0">
              <a:solidFill>
                <a:prstClr val="black"/>
              </a:solidFill>
              <a:latin typeface="Tw Cen MT"/>
              <a:ea typeface="HGPｺﾞｼｯｸE"/>
            </a:endParaRPr>
          </a:p>
        </p:txBody>
      </p:sp>
      <p:sp>
        <p:nvSpPr>
          <p:cNvPr id="6" name="フッター プレースホルダ 5"/>
          <p:cNvSpPr>
            <a:spLocks noGrp="1"/>
          </p:cNvSpPr>
          <p:nvPr>
            <p:ph type="ftr" sz="quarter" idx="11"/>
          </p:nvPr>
        </p:nvSpPr>
        <p:spPr>
          <a:xfrm>
            <a:off x="609600" y="6248400"/>
            <a:ext cx="5421313"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a:solidFill>
                <a:prstClr val="black"/>
              </a:solidFill>
              <a:latin typeface="Tw Cen MT"/>
              <a:ea typeface="HGPｺﾞｼｯｸE"/>
            </a:endParaRPr>
          </a:p>
        </p:txBody>
      </p:sp>
      <p:sp>
        <p:nvSpPr>
          <p:cNvPr id="7" name="スライド番号プレースホルダ 6"/>
          <p:cNvSpPr>
            <a:spLocks noGrp="1"/>
          </p:cNvSpPr>
          <p:nvPr>
            <p:ph type="sldNum" sz="quarter" idx="12"/>
          </p:nvPr>
        </p:nvSpPr>
        <p:spPr/>
        <p:txBody>
          <a:bodyPr/>
          <a:lstStyle>
            <a:lvl1pPr>
              <a:defRPr>
                <a:solidFill>
                  <a:srgbClr val="FFFFFF"/>
                </a:solidFill>
              </a:defRPr>
            </a:lvl1pPr>
          </a:lstStyle>
          <a:p>
            <a:pPr>
              <a:defRPr/>
            </a:pPr>
            <a:fld id="{A9D10F60-8D40-4D5D-8FF2-B2B43384467F}" type="slidenum">
              <a:rPr lang="ja-JP" altLang="en-US">
                <a:latin typeface="Tw Cen MT"/>
                <a:ea typeface="HGPｺﾞｼｯｸE"/>
              </a:rPr>
              <a:pPr>
                <a:defRPr/>
              </a:pPr>
              <a:t>‹#›</a:t>
            </a:fld>
            <a:endParaRPr lang="ja-JP" altLang="en-US" dirty="0">
              <a:latin typeface="Tw Cen MT"/>
              <a:ea typeface="HGPｺﾞｼｯｸE"/>
            </a:endParaRPr>
          </a:p>
        </p:txBody>
      </p:sp>
    </p:spTree>
    <p:extLst>
      <p:ext uri="{BB962C8B-B14F-4D97-AF65-F5344CB8AC3E}">
        <p14:creationId xmlns:p14="http://schemas.microsoft.com/office/powerpoint/2010/main" val="13890713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3">
        <a:schemeClr val="bg2"/>
      </p:bgRef>
    </p:bg>
    <p:spTree>
      <p:nvGrpSpPr>
        <p:cNvPr id="1" name=""/>
        <p:cNvGrpSpPr/>
        <p:nvPr/>
      </p:nvGrpSpPr>
      <p:grpSpPr>
        <a:xfrm>
          <a:off x="0" y="0"/>
          <a:ext cx="0" cy="0"/>
          <a:chOff x="0" y="0"/>
          <a:chExt cx="0" cy="0"/>
        </a:xfrm>
      </p:grpSpPr>
      <p:sp>
        <p:nvSpPr>
          <p:cNvPr id="5" name="正方形/長方形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6" name="正方形/長方形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7" name="正方形/長方形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8" name="正方形/長方形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4" name="テキスト プレースホルダ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ja-JP" altLang="en-US" smtClean="0"/>
              <a:t>マスタ テキストの書式設定</a:t>
            </a:r>
          </a:p>
        </p:txBody>
      </p:sp>
      <p:sp>
        <p:nvSpPr>
          <p:cNvPr id="2" name="タイトル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ja-JP" altLang="en-US" noProof="0" dirty="0" smtClean="0"/>
              <a:t>アイコンをクリックして図を追加</a:t>
            </a:r>
            <a:endParaRPr lang="en-US" noProof="0" dirty="0"/>
          </a:p>
        </p:txBody>
      </p:sp>
      <p:sp>
        <p:nvSpPr>
          <p:cNvPr id="9" name="日付プレースホルダ 11"/>
          <p:cNvSpPr>
            <a:spLocks noGrp="1"/>
          </p:cNvSpPr>
          <p:nvPr>
            <p:ph type="dt" sz="half" idx="10"/>
          </p:nvPr>
        </p:nvSpPr>
        <p:spPr>
          <a:xfrm>
            <a:off x="6248400" y="6248400"/>
            <a:ext cx="2667000" cy="365125"/>
          </a:xfrm>
          <a:prstGeom prst="rect">
            <a:avLst/>
          </a:prstGeom>
        </p:spPr>
        <p:txBody>
          <a:bodyPr rtlCol="0"/>
          <a:lstStyle>
            <a:lvl1pPr fontAlgn="auto">
              <a:spcBef>
                <a:spcPts val="0"/>
              </a:spcBef>
              <a:spcAft>
                <a:spcPts val="0"/>
              </a:spcAft>
              <a:defRPr>
                <a:latin typeface="+mn-lt"/>
                <a:ea typeface="+mn-ea"/>
              </a:defRPr>
            </a:lvl1pPr>
          </a:lstStyle>
          <a:p>
            <a:pPr>
              <a:defRPr/>
            </a:pPr>
            <a:endParaRPr kumimoji="1" lang="ja-JP" altLang="en-US" sz="1800" dirty="0">
              <a:solidFill>
                <a:prstClr val="black"/>
              </a:solidFill>
              <a:latin typeface="Tw Cen MT"/>
              <a:ea typeface="HGPｺﾞｼｯｸE"/>
            </a:endParaRPr>
          </a:p>
        </p:txBody>
      </p:sp>
      <p:sp>
        <p:nvSpPr>
          <p:cNvPr id="10" name="スライド番号プレースホルダ 12"/>
          <p:cNvSpPr>
            <a:spLocks noGrp="1"/>
          </p:cNvSpPr>
          <p:nvPr>
            <p:ph type="sldNum" sz="quarter" idx="11"/>
          </p:nvPr>
        </p:nvSpPr>
        <p:spPr>
          <a:xfrm>
            <a:off x="0" y="4667250"/>
            <a:ext cx="1447800" cy="663575"/>
          </a:xfrm>
        </p:spPr>
        <p:txBody>
          <a:bodyPr rtlCol="0"/>
          <a:lstStyle>
            <a:lvl1pPr>
              <a:defRPr sz="2800"/>
            </a:lvl1pPr>
          </a:lstStyle>
          <a:p>
            <a:pPr>
              <a:defRPr/>
            </a:pPr>
            <a:fld id="{3BBE2E61-9838-4AF0-B03F-628261A5231D}" type="slidenum">
              <a:rPr lang="ja-JP" altLang="en-US">
                <a:latin typeface="Tw Cen MT"/>
                <a:ea typeface="HGPｺﾞｼｯｸE"/>
              </a:rPr>
              <a:pPr>
                <a:defRPr/>
              </a:pPr>
              <a:t>‹#›</a:t>
            </a:fld>
            <a:endParaRPr lang="ja-JP" altLang="en-US" dirty="0">
              <a:latin typeface="Tw Cen MT"/>
              <a:ea typeface="HGPｺﾞｼｯｸE"/>
            </a:endParaRPr>
          </a:p>
        </p:txBody>
      </p:sp>
      <p:sp>
        <p:nvSpPr>
          <p:cNvPr id="11" name="フッター プレースホルダ 13"/>
          <p:cNvSpPr>
            <a:spLocks noGrp="1"/>
          </p:cNvSpPr>
          <p:nvPr>
            <p:ph type="ftr" sz="quarter" idx="12"/>
          </p:nvPr>
        </p:nvSpPr>
        <p:spPr>
          <a:xfrm>
            <a:off x="1600200" y="6248400"/>
            <a:ext cx="4572000" cy="365125"/>
          </a:xfrm>
          <a:prstGeom prst="rect">
            <a:avLst/>
          </a:prstGeom>
        </p:spPr>
        <p:txBody>
          <a:bodyPr rtlCol="0"/>
          <a:lstStyle>
            <a:lvl1pPr fontAlgn="auto">
              <a:spcBef>
                <a:spcPts val="0"/>
              </a:spcBef>
              <a:spcAft>
                <a:spcPts val="0"/>
              </a:spcAft>
              <a:defRPr>
                <a:latin typeface="+mn-lt"/>
                <a:ea typeface="+mn-ea"/>
              </a:defRPr>
            </a:lvl1pPr>
          </a:lstStyle>
          <a:p>
            <a:pPr>
              <a:defRPr/>
            </a:pPr>
            <a:endParaRPr kumimoji="1" lang="ja-JP" altLang="en-US" sz="1800">
              <a:solidFill>
                <a:prstClr val="black"/>
              </a:solidFill>
              <a:latin typeface="Tw Cen MT"/>
              <a:ea typeface="HGPｺﾞｼｯｸE"/>
            </a:endParaRPr>
          </a:p>
        </p:txBody>
      </p:sp>
    </p:spTree>
    <p:extLst>
      <p:ext uri="{BB962C8B-B14F-4D97-AF65-F5344CB8AC3E}">
        <p14:creationId xmlns:p14="http://schemas.microsoft.com/office/powerpoint/2010/main" val="3132863763"/>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a:xfrm>
            <a:off x="6096000" y="6248400"/>
            <a:ext cx="2667000"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dirty="0">
              <a:solidFill>
                <a:prstClr val="black"/>
              </a:solidFill>
              <a:latin typeface="Tw Cen MT"/>
              <a:ea typeface="HGPｺﾞｼｯｸE"/>
            </a:endParaRPr>
          </a:p>
        </p:txBody>
      </p:sp>
      <p:sp>
        <p:nvSpPr>
          <p:cNvPr id="5" name="フッター プレースホルダ 4"/>
          <p:cNvSpPr>
            <a:spLocks noGrp="1"/>
          </p:cNvSpPr>
          <p:nvPr>
            <p:ph type="ftr" sz="quarter" idx="11"/>
          </p:nvPr>
        </p:nvSpPr>
        <p:spPr>
          <a:xfrm>
            <a:off x="609600" y="6248400"/>
            <a:ext cx="5421313"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a:solidFill>
                <a:prstClr val="black"/>
              </a:solidFill>
              <a:latin typeface="Tw Cen MT"/>
              <a:ea typeface="HGPｺﾞｼｯｸE"/>
            </a:endParaRPr>
          </a:p>
        </p:txBody>
      </p:sp>
      <p:sp>
        <p:nvSpPr>
          <p:cNvPr id="6" name="スライド番号プレースホルダ 5"/>
          <p:cNvSpPr>
            <a:spLocks noGrp="1"/>
          </p:cNvSpPr>
          <p:nvPr>
            <p:ph type="sldNum" sz="quarter" idx="12"/>
          </p:nvPr>
        </p:nvSpPr>
        <p:spPr/>
        <p:txBody>
          <a:bodyPr/>
          <a:lstStyle>
            <a:lvl1pPr>
              <a:defRPr/>
            </a:lvl1pPr>
          </a:lstStyle>
          <a:p>
            <a:pPr>
              <a:defRPr/>
            </a:pPr>
            <a:fld id="{A5878335-10C5-44AE-9B58-C5B492E0E5A1}" type="slidenum">
              <a:rPr lang="ja-JP" altLang="en-US">
                <a:latin typeface="Tw Cen MT"/>
                <a:ea typeface="HGPｺﾞｼｯｸE"/>
              </a:rPr>
              <a:pPr>
                <a:defRPr/>
              </a:pPr>
              <a:t>‹#›</a:t>
            </a:fld>
            <a:endParaRPr lang="ja-JP" altLang="en-US" dirty="0">
              <a:latin typeface="Tw Cen MT"/>
              <a:ea typeface="HGPｺﾞｼｯｸE"/>
            </a:endParaRPr>
          </a:p>
        </p:txBody>
      </p:sp>
    </p:spTree>
    <p:extLst>
      <p:ext uri="{BB962C8B-B14F-4D97-AF65-F5344CB8AC3E}">
        <p14:creationId xmlns:p14="http://schemas.microsoft.com/office/powerpoint/2010/main" val="710880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4" name="正方形/長方形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5" name="正方形/長方形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6" name="正方形/長方形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2" name="縦書きタイトル 1"/>
          <p:cNvSpPr>
            <a:spLocks noGrp="1"/>
          </p:cNvSpPr>
          <p:nvPr>
            <p:ph type="title" orient="vert"/>
          </p:nvPr>
        </p:nvSpPr>
        <p:spPr>
          <a:xfrm>
            <a:off x="6553200" y="609600"/>
            <a:ext cx="2057400" cy="5516563"/>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609600"/>
            <a:ext cx="5562600" cy="5516564"/>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3"/>
          <p:cNvSpPr>
            <a:spLocks noGrp="1"/>
          </p:cNvSpPr>
          <p:nvPr>
            <p:ph type="dt" sz="half" idx="10"/>
          </p:nvPr>
        </p:nvSpPr>
        <p:spPr>
          <a:xfrm>
            <a:off x="6553200" y="6248400"/>
            <a:ext cx="2209800"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dirty="0">
              <a:solidFill>
                <a:prstClr val="black"/>
              </a:solidFill>
              <a:latin typeface="Tw Cen MT"/>
              <a:ea typeface="HGPｺﾞｼｯｸE"/>
            </a:endParaRPr>
          </a:p>
        </p:txBody>
      </p:sp>
      <p:sp>
        <p:nvSpPr>
          <p:cNvPr id="8" name="フッター プレースホルダ 4"/>
          <p:cNvSpPr>
            <a:spLocks noGrp="1"/>
          </p:cNvSpPr>
          <p:nvPr>
            <p:ph type="ftr" sz="quarter" idx="11"/>
          </p:nvPr>
        </p:nvSpPr>
        <p:spPr>
          <a:xfrm>
            <a:off x="457200" y="6248400"/>
            <a:ext cx="5573713"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a:solidFill>
                <a:prstClr val="black"/>
              </a:solidFill>
              <a:latin typeface="Tw Cen MT"/>
              <a:ea typeface="HGPｺﾞｼｯｸE"/>
            </a:endParaRPr>
          </a:p>
        </p:txBody>
      </p:sp>
      <p:sp>
        <p:nvSpPr>
          <p:cNvPr id="9" name="スライド番号プレースホルダ 5"/>
          <p:cNvSpPr>
            <a:spLocks noGrp="1"/>
          </p:cNvSpPr>
          <p:nvPr>
            <p:ph type="sldNum" sz="quarter" idx="12"/>
          </p:nvPr>
        </p:nvSpPr>
        <p:spPr>
          <a:xfrm rot="5400000">
            <a:off x="5989638" y="144462"/>
            <a:ext cx="533400" cy="244475"/>
          </a:xfrm>
        </p:spPr>
        <p:txBody>
          <a:bodyPr/>
          <a:lstStyle>
            <a:lvl1pPr>
              <a:defRPr/>
            </a:lvl1pPr>
          </a:lstStyle>
          <a:p>
            <a:pPr>
              <a:defRPr/>
            </a:pPr>
            <a:fld id="{C3B14F96-4D47-4862-B75B-E46E298DB4EB}" type="slidenum">
              <a:rPr lang="ja-JP" altLang="en-US">
                <a:latin typeface="Tw Cen MT"/>
                <a:ea typeface="HGPｺﾞｼｯｸE"/>
              </a:rPr>
              <a:pPr>
                <a:defRPr/>
              </a:pPr>
              <a:t>‹#›</a:t>
            </a:fld>
            <a:endParaRPr lang="ja-JP" altLang="en-US" dirty="0">
              <a:latin typeface="Tw Cen MT"/>
              <a:ea typeface="HGPｺﾞｼｯｸE"/>
            </a:endParaRPr>
          </a:p>
        </p:txBody>
      </p:sp>
    </p:spTree>
    <p:extLst>
      <p:ext uri="{BB962C8B-B14F-4D97-AF65-F5344CB8AC3E}">
        <p14:creationId xmlns:p14="http://schemas.microsoft.com/office/powerpoint/2010/main" val="2877500381"/>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83594" cy="93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pic>
        <p:nvPicPr>
          <p:cNvPr id="10"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72400" y="6052167"/>
            <a:ext cx="1371600" cy="7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725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9765284"/>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005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0"/>
            <a:ext cx="7667625" cy="476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524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240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pPr>
              <a:defRPr/>
            </a:pPr>
            <a:fld id="{C3E5D7E8-A12A-4882-B146-ABAE1A7335E5}" type="slidenum">
              <a:rPr lang="en-US" altLang="zh-TW"/>
              <a:pPr>
                <a:defRPr/>
              </a:pPr>
              <a:t>‹#›</a:t>
            </a:fld>
            <a:endParaRPr lang="en-US" altLang="zh-TW"/>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83336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6387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19373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77555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47289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14958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3982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1D8BD707-D9CF-40AE-B4C6-C98DA3205C09}" type="datetimeFigureOut">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64654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4462"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600200"/>
            <a:ext cx="4044462"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597"/>
            <a:ext cx="4044462"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2338" y="3938597"/>
            <a:ext cx="4044462"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sz="1800">
              <a:solidFill>
                <a:prstClr val="black"/>
              </a:solidFill>
              <a:latin typeface="Calibri"/>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sz="1800">
              <a:solidFill>
                <a:prstClr val="black"/>
              </a:solidFill>
              <a:latin typeface="Calibri"/>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C28BC0-6130-4851-A349-935DA9F3C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4572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830649CF-F413-49F1-9996-575E0B346578}" type="datetime1">
              <a:rPr lang="en-US" sz="1800" smtClean="0">
                <a:solidFill>
                  <a:prstClr val="black"/>
                </a:solidFill>
                <a:latin typeface="Calibri"/>
              </a:rPr>
              <a:pPr fontAlgn="auto">
                <a:spcBef>
                  <a:spcPts val="0"/>
                </a:spcBef>
                <a:spcAft>
                  <a:spcPts val="0"/>
                </a:spcAft>
              </a:pPr>
              <a:t>9/18/14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5702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47874" y="6364371"/>
            <a:ext cx="190901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dirty="0" smtClean="0"/>
              <a:t>Proprietary and Confidential</a:t>
            </a:r>
          </a:p>
        </p:txBody>
      </p:sp>
      <p:sp>
        <p:nvSpPr>
          <p:cNvPr id="6" name="Slide Number Placeholder 5"/>
          <p:cNvSpPr>
            <a:spLocks noGrp="1"/>
          </p:cNvSpPr>
          <p:nvPr>
            <p:ph type="sldNum" sz="quarter" idx="12"/>
          </p:nvPr>
        </p:nvSpPr>
        <p:spPr/>
        <p:txBody>
          <a:bodyPr/>
          <a:lstStyle/>
          <a:p>
            <a:fld id="{543634AA-9973-4BF9-8CC1-4DE8833FC92F}"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56066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914400" y="914400"/>
            <a:ext cx="2824163" cy="2820988"/>
          </a:xfrm>
          <a:prstGeom prst="rect">
            <a:avLst/>
          </a:prstGeom>
          <a:solidFill>
            <a:srgbClr val="ADADAD"/>
          </a:solidFill>
          <a:ln w="12700">
            <a:noFill/>
            <a:miter lim="800000"/>
            <a:headEnd/>
            <a:tailEnd/>
          </a:ln>
          <a:effectLst/>
        </p:spPr>
        <p:txBody>
          <a:bodyPr wrap="none" anchor="ctr" anchorCtr="1"/>
          <a:lstStyle/>
          <a:p>
            <a:pPr algn="ctr" eaLnBrk="0" hangingPunct="0">
              <a:defRPr/>
            </a:pPr>
            <a:r>
              <a:rPr lang="en-US" sz="1400" b="1">
                <a:solidFill>
                  <a:srgbClr val="000000"/>
                </a:solidFill>
                <a:latin typeface="Arial" pitchFamily="34" charset="0"/>
                <a:ea typeface="ＭＳ Ｐゴシック" charset="0"/>
              </a:rPr>
              <a:t>&lt;Insert Picture Here&gt;</a:t>
            </a:r>
          </a:p>
        </p:txBody>
      </p:sp>
      <p:pic>
        <p:nvPicPr>
          <p:cNvPr id="5" name="Picture 3" descr="Tall 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Wide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914400"/>
            <a:ext cx="540702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33375"/>
            <a:ext cx="2925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sz="quarter"/>
          </p:nvPr>
        </p:nvSpPr>
        <p:spPr>
          <a:xfrm>
            <a:off x="838200" y="4800600"/>
            <a:ext cx="7772400" cy="860425"/>
          </a:xfrm>
        </p:spPr>
        <p:txBody>
          <a:bodyPr lIns="91440" tIns="45720" rIns="91440" bIns="45720" anchor="b"/>
          <a:lstStyle>
            <a:lvl1pPr>
              <a:defRPr sz="1800"/>
            </a:lvl1pPr>
          </a:lstStyle>
          <a:p>
            <a:r>
              <a:rPr lang="en-US"/>
              <a:t>Click to edit Master title style</a:t>
            </a:r>
          </a:p>
        </p:txBody>
      </p:sp>
      <p:sp>
        <p:nvSpPr>
          <p:cNvPr id="5126" name="Rectangle 6"/>
          <p:cNvSpPr>
            <a:spLocks noGrp="1" noChangeArrowheads="1"/>
          </p:cNvSpPr>
          <p:nvPr>
            <p:ph type="subTitle" sz="quarter" idx="1"/>
          </p:nvPr>
        </p:nvSpPr>
        <p:spPr>
          <a:xfrm>
            <a:off x="838200" y="5715000"/>
            <a:ext cx="6400800" cy="762000"/>
          </a:xfrm>
        </p:spPr>
        <p:txBody>
          <a:bodyPr lIns="91440" tIns="45720" rIns="91440" bIns="45720"/>
          <a:lstStyle>
            <a:lvl1pPr marL="0" indent="0">
              <a:spcBef>
                <a:spcPct val="0"/>
              </a:spcBef>
              <a:buFont typeface="Times" pitchFamily="18" charset="0"/>
              <a:buNone/>
              <a:defRPr sz="1600"/>
            </a:lvl1pPr>
          </a:lstStyle>
          <a:p>
            <a:r>
              <a:rPr lang="en-US"/>
              <a:t>Click to edit Master subtitle style</a:t>
            </a:r>
          </a:p>
        </p:txBody>
      </p:sp>
    </p:spTree>
    <p:extLst>
      <p:ext uri="{BB962C8B-B14F-4D97-AF65-F5344CB8AC3E}">
        <p14:creationId xmlns:p14="http://schemas.microsoft.com/office/powerpoint/2010/main" val="724168397"/>
      </p:ext>
    </p:extLst>
  </p:cSld>
  <p:clrMapOvr>
    <a:masterClrMapping/>
  </p:clrMapOvr>
  <p:transition xmlns:p14="http://schemas.microsoft.com/office/powerpoint/2010/main">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288800685"/>
      </p:ext>
    </p:extLst>
  </p:cSld>
  <p:clrMapOvr>
    <a:masterClrMapping/>
  </p:clrMapOvr>
  <p:transition xmlns:p14="http://schemas.microsoft.com/office/powerpoint/2010/main">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357830944"/>
      </p:ext>
    </p:extLst>
  </p:cSld>
  <p:clrMapOvr>
    <a:masterClrMapping/>
  </p:clrMapOvr>
  <p:transition xmlns:p14="http://schemas.microsoft.com/office/powerpoint/2010/main">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6300" y="1600200"/>
            <a:ext cx="36925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1225" y="1600200"/>
            <a:ext cx="36925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55897941"/>
      </p:ext>
    </p:extLst>
  </p:cSld>
  <p:clrMapOvr>
    <a:masterClrMapping/>
  </p:clrMapOvr>
  <p:transition xmlns:p14="http://schemas.microsoft.com/office/powerpoint/2010/main">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730649079"/>
      </p:ext>
    </p:extLst>
  </p:cSld>
  <p:clrMapOvr>
    <a:masterClrMapping/>
  </p:clrMapOvr>
  <p:transition xmlns:p14="http://schemas.microsoft.com/office/powerpoint/2010/main">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287662957"/>
      </p:ext>
    </p:extLst>
  </p:cSld>
  <p:clrMapOvr>
    <a:masterClrMapping/>
  </p:clrMapOvr>
  <p:transition xmlns:p14="http://schemas.microsoft.com/office/powerpoint/2010/main">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92468737"/>
      </p:ext>
    </p:extLst>
  </p:cSld>
  <p:clrMapOvr>
    <a:masterClrMapping/>
  </p:clrMapOvr>
  <p:transition xmlns:p14="http://schemas.microsoft.com/office/powerpoint/2010/main">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954207182"/>
      </p:ext>
    </p:extLst>
  </p:cSld>
  <p:clrMapOvr>
    <a:masterClrMapping/>
  </p:clrMapOvr>
  <p:transition xmlns:p14="http://schemas.microsoft.com/office/powerpoint/2010/main">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60983524"/>
      </p:ext>
    </p:extLst>
  </p:cSld>
  <p:clrMapOvr>
    <a:masterClrMapping/>
  </p:clrMapOvr>
  <p:transition xmlns:p14="http://schemas.microsoft.com/office/powerpoint/2010/main">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45676389"/>
      </p:ext>
    </p:extLst>
  </p:cSld>
  <p:clrMapOvr>
    <a:masterClrMapping/>
  </p:clrMapOvr>
  <p:transition xmlns:p14="http://schemas.microsoft.com/office/powerpoint/2010/mai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419100" y="1143000"/>
            <a:ext cx="83058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cxnSp>
        <p:nvCxnSpPr>
          <p:cNvPr id="7" name="Straight Connector 6"/>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414" y="130207"/>
            <a:ext cx="1085438" cy="655071"/>
          </a:xfrm>
          <a:prstGeom prst="rect">
            <a:avLst/>
          </a:prstGeom>
        </p:spPr>
      </p:pic>
      <p:sp>
        <p:nvSpPr>
          <p:cNvPr id="8" name="Footer Placeholder 2"/>
          <p:cNvSpPr>
            <a:spLocks noGrp="1"/>
          </p:cNvSpPr>
          <p:nvPr>
            <p:ph type="ftr" sz="quarter" idx="10"/>
          </p:nvPr>
        </p:nvSpPr>
        <p:spPr>
          <a:xfrm>
            <a:off x="1333500" y="6550026"/>
            <a:ext cx="6477000" cy="298450"/>
          </a:xfrm>
        </p:spPr>
        <p:txBody>
          <a:bodyPr/>
          <a:lstStyle/>
          <a:p>
            <a:pPr>
              <a:defRPr/>
            </a:pPr>
            <a:r>
              <a:rPr lang="en-US" smtClean="0"/>
              <a:t>FOR OFFICIAL USE ONLY - NOT CLEARED FOR OPEN RELEASE,  Aurrion E-PHI PI Review September 3-4, 2014, New Orleans, LA </a:t>
            </a:r>
            <a:endParaRPr lang="en-US" dirty="0"/>
          </a:p>
        </p:txBody>
      </p:sp>
    </p:spTree>
    <p:extLst>
      <p:ext uri="{BB962C8B-B14F-4D97-AF65-F5344CB8AC3E}">
        <p14:creationId xmlns:p14="http://schemas.microsoft.com/office/powerpoint/2010/main" val="4173165699"/>
      </p:ext>
    </p:extLst>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88938"/>
            <a:ext cx="1898650"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6300" y="388938"/>
            <a:ext cx="5543550"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286243846"/>
      </p:ext>
    </p:extLst>
  </p:cSld>
  <p:clrMapOvr>
    <a:masterClrMapping/>
  </p:clrMapOvr>
  <p:transition xmlns:p14="http://schemas.microsoft.com/office/powerpoint/2010/main">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914400" y="914400"/>
            <a:ext cx="2824163" cy="2820988"/>
          </a:xfrm>
          <a:prstGeom prst="rect">
            <a:avLst/>
          </a:prstGeom>
          <a:solidFill>
            <a:srgbClr val="ADADAD"/>
          </a:solidFill>
          <a:ln w="12700">
            <a:noFill/>
            <a:miter lim="800000"/>
            <a:headEnd/>
            <a:tailEnd/>
          </a:ln>
          <a:effectLst/>
        </p:spPr>
        <p:txBody>
          <a:bodyPr wrap="none" anchor="ctr" anchorCtr="1"/>
          <a:lstStyle/>
          <a:p>
            <a:pPr algn="ctr" eaLnBrk="0" hangingPunct="0">
              <a:defRPr/>
            </a:pPr>
            <a:r>
              <a:rPr lang="en-US" sz="1400" b="1">
                <a:solidFill>
                  <a:srgbClr val="000000"/>
                </a:solidFill>
                <a:latin typeface="Arial" pitchFamily="34" charset="0"/>
                <a:ea typeface="ＭＳ Ｐゴシック" charset="0"/>
              </a:rPr>
              <a:t>&lt;Insert Picture Here&gt;</a:t>
            </a:r>
          </a:p>
        </p:txBody>
      </p:sp>
      <p:pic>
        <p:nvPicPr>
          <p:cNvPr id="5" name="Picture 3" descr="Tall 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Wide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914400"/>
            <a:ext cx="5407025"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333375"/>
            <a:ext cx="2925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5"/>
          <p:cNvSpPr>
            <a:spLocks noGrp="1" noChangeArrowheads="1"/>
          </p:cNvSpPr>
          <p:nvPr>
            <p:ph type="ctrTitle" sz="quarter"/>
          </p:nvPr>
        </p:nvSpPr>
        <p:spPr>
          <a:xfrm>
            <a:off x="838200" y="4800600"/>
            <a:ext cx="7772400" cy="860425"/>
          </a:xfrm>
        </p:spPr>
        <p:txBody>
          <a:bodyPr lIns="91440" tIns="45720" rIns="91440" bIns="45720" anchor="b"/>
          <a:lstStyle>
            <a:lvl1pPr>
              <a:defRPr sz="1800"/>
            </a:lvl1pPr>
          </a:lstStyle>
          <a:p>
            <a:r>
              <a:rPr lang="en-US"/>
              <a:t>Click to edit Master title style</a:t>
            </a:r>
          </a:p>
        </p:txBody>
      </p:sp>
      <p:sp>
        <p:nvSpPr>
          <p:cNvPr id="5126" name="Rectangle 6"/>
          <p:cNvSpPr>
            <a:spLocks noGrp="1" noChangeArrowheads="1"/>
          </p:cNvSpPr>
          <p:nvPr>
            <p:ph type="subTitle" sz="quarter" idx="1"/>
          </p:nvPr>
        </p:nvSpPr>
        <p:spPr>
          <a:xfrm>
            <a:off x="838200" y="5715000"/>
            <a:ext cx="6400800" cy="762000"/>
          </a:xfrm>
        </p:spPr>
        <p:txBody>
          <a:bodyPr lIns="91440" tIns="45720" rIns="91440" bIns="45720"/>
          <a:lstStyle>
            <a:lvl1pPr marL="0" indent="0">
              <a:spcBef>
                <a:spcPct val="0"/>
              </a:spcBef>
              <a:buFont typeface="Times" pitchFamily="18" charset="0"/>
              <a:buNone/>
              <a:defRPr sz="1600"/>
            </a:lvl1pPr>
          </a:lstStyle>
          <a:p>
            <a:r>
              <a:rPr lang="en-US"/>
              <a:t>Click to edit Master subtitle style</a:t>
            </a:r>
          </a:p>
        </p:txBody>
      </p:sp>
    </p:spTree>
    <p:extLst>
      <p:ext uri="{BB962C8B-B14F-4D97-AF65-F5344CB8AC3E}">
        <p14:creationId xmlns:p14="http://schemas.microsoft.com/office/powerpoint/2010/main" val="1840000078"/>
      </p:ext>
    </p:extLst>
  </p:cSld>
  <p:clrMapOvr>
    <a:masterClrMapping/>
  </p:clrMapOvr>
  <p:transition xmlns:p14="http://schemas.microsoft.com/office/powerpoint/2010/main">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906738560"/>
      </p:ext>
    </p:extLst>
  </p:cSld>
  <p:clrMapOvr>
    <a:masterClrMapping/>
  </p:clrMapOvr>
  <p:transition xmlns:p14="http://schemas.microsoft.com/office/powerpoint/2010/main">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415805775"/>
      </p:ext>
    </p:extLst>
  </p:cSld>
  <p:clrMapOvr>
    <a:masterClrMapping/>
  </p:clrMapOvr>
  <p:transition xmlns:p14="http://schemas.microsoft.com/office/powerpoint/2010/main">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6300" y="1600200"/>
            <a:ext cx="36925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1225" y="1600200"/>
            <a:ext cx="36925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33579889"/>
      </p:ext>
    </p:extLst>
  </p:cSld>
  <p:clrMapOvr>
    <a:masterClrMapping/>
  </p:clrMapOvr>
  <p:transition xmlns:p14="http://schemas.microsoft.com/office/powerpoint/2010/main">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55032315"/>
      </p:ext>
    </p:extLst>
  </p:cSld>
  <p:clrMapOvr>
    <a:masterClrMapping/>
  </p:clrMapOvr>
  <p:transition xmlns:p14="http://schemas.microsoft.com/office/powerpoint/2010/main">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4247210"/>
      </p:ext>
    </p:extLst>
  </p:cSld>
  <p:clrMapOvr>
    <a:masterClrMapping/>
  </p:clrMapOvr>
  <p:transition xmlns:p14="http://schemas.microsoft.com/office/powerpoint/2010/main">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24798882"/>
      </p:ext>
    </p:extLst>
  </p:cSld>
  <p:clrMapOvr>
    <a:masterClrMapping/>
  </p:clrMapOvr>
  <p:transition xmlns:p14="http://schemas.microsoft.com/office/powerpoint/2010/main">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94709753"/>
      </p:ext>
    </p:extLst>
  </p:cSld>
  <p:clrMapOvr>
    <a:masterClrMapping/>
  </p:clrMapOvr>
  <p:transition xmlns:p14="http://schemas.microsoft.com/office/powerpoint/2010/main">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838196170"/>
      </p:ext>
    </p:extLst>
  </p:cSld>
  <p:clrMapOvr>
    <a:masterClrMapping/>
  </p:clrMapOvr>
  <p:transition xmlns:p14="http://schemas.microsoft.com/office/powerpoint/2010/mai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_and_Content">
    <p:spTree>
      <p:nvGrpSpPr>
        <p:cNvPr id="1" name=""/>
        <p:cNvGrpSpPr/>
        <p:nvPr/>
      </p:nvGrpSpPr>
      <p:grpSpPr>
        <a:xfrm>
          <a:off x="0" y="0"/>
          <a:ext cx="0" cy="0"/>
          <a:chOff x="0" y="0"/>
          <a:chExt cx="0" cy="0"/>
        </a:xfrm>
      </p:grpSpPr>
      <p:pic>
        <p:nvPicPr>
          <p:cNvPr id="11" name="Picture 10" descr="DAHI_v1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88019" y="178342"/>
            <a:ext cx="962117" cy="558800"/>
          </a:xfrm>
          <a:prstGeom prst="rect">
            <a:avLst/>
          </a:prstGeom>
        </p:spPr>
      </p:pic>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419100" y="1143000"/>
            <a:ext cx="83058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ctrTitle"/>
          </p:nvPr>
        </p:nvSpPr>
        <p:spPr>
          <a:xfrm>
            <a:off x="1622425" y="151418"/>
            <a:ext cx="7140575" cy="612648"/>
          </a:xfrm>
        </p:spPr>
        <p:txBody>
          <a:bodyPr>
            <a:normAutofit/>
          </a:bodyPr>
          <a:lstStyle>
            <a:lvl1pPr algn="l">
              <a:defRPr sz="2400" b="0">
                <a:latin typeface="Tahoma" pitchFamily="34" charset="0"/>
                <a:ea typeface="Tahoma" pitchFamily="34" charset="0"/>
                <a:cs typeface="Tahoma" pitchFamily="34" charset="0"/>
              </a:defRPr>
            </a:lvl1pPr>
          </a:lstStyle>
          <a:p>
            <a:r>
              <a:rPr lang="en-US" smtClean="0"/>
              <a:t>Click to edit Master title style</a:t>
            </a:r>
            <a:endParaRPr lang="en-US" dirty="0"/>
          </a:p>
        </p:txBody>
      </p:sp>
      <p:cxnSp>
        <p:nvCxnSpPr>
          <p:cNvPr id="7" name="Straight Connector 6"/>
          <p:cNvCxnSpPr>
            <a:cxnSpLocks noChangeShapeType="1"/>
          </p:cNvCxnSpPr>
          <p:nvPr/>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cxnSp>
        <p:nvCxnSpPr>
          <p:cNvPr id="10" name="Straight Connector 9"/>
          <p:cNvCxnSpPr>
            <a:cxnSpLocks noChangeShapeType="1"/>
          </p:cNvCxnSpPr>
          <p:nvPr userDrawn="1"/>
        </p:nvCxnSpPr>
        <p:spPr bwMode="auto">
          <a:xfrm>
            <a:off x="381000" y="840101"/>
            <a:ext cx="8382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84414" y="130207"/>
            <a:ext cx="1085438" cy="655071"/>
          </a:xfrm>
          <a:prstGeom prst="rect">
            <a:avLst/>
          </a:prstGeom>
        </p:spPr>
      </p:pic>
      <p:sp>
        <p:nvSpPr>
          <p:cNvPr id="14" name="Footer Placeholder 2"/>
          <p:cNvSpPr>
            <a:spLocks noGrp="1"/>
          </p:cNvSpPr>
          <p:nvPr>
            <p:ph type="ftr" sz="quarter" idx="10"/>
          </p:nvPr>
        </p:nvSpPr>
        <p:spPr>
          <a:xfrm>
            <a:off x="2205790" y="6485857"/>
            <a:ext cx="5043237" cy="298450"/>
          </a:xfrm>
        </p:spPr>
        <p:txBody>
          <a:bodyPr/>
          <a:lstStyle>
            <a:lvl1pPr>
              <a:defRPr sz="1050"/>
            </a:lvl1pPr>
          </a:lstStyle>
          <a:p>
            <a:pPr>
              <a:defRPr/>
            </a:pPr>
            <a:r>
              <a:rPr lang="en-US" dirty="0" smtClean="0"/>
              <a:t>FOR OFFICIAL USE ONLY - NOT CLEARED FOR OPEN RELEASE, </a:t>
            </a:r>
            <a:br>
              <a:rPr lang="en-US" dirty="0" smtClean="0"/>
            </a:br>
            <a:r>
              <a:rPr lang="en-US" dirty="0" err="1" smtClean="0"/>
              <a:t>Aurrion</a:t>
            </a:r>
            <a:r>
              <a:rPr lang="en-US" dirty="0" smtClean="0"/>
              <a:t> E-PHI PI Review September 3-4, 2014, New Orleans, LA </a:t>
            </a:r>
            <a:endParaRPr lang="en-US" dirty="0"/>
          </a:p>
        </p:txBody>
      </p:sp>
    </p:spTree>
    <p:extLst>
      <p:ext uri="{BB962C8B-B14F-4D97-AF65-F5344CB8AC3E}">
        <p14:creationId xmlns:p14="http://schemas.microsoft.com/office/powerpoint/2010/main" val="3069355842"/>
      </p:ext>
    </p:extLst>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49876329"/>
      </p:ext>
    </p:extLst>
  </p:cSld>
  <p:clrMapOvr>
    <a:masterClrMapping/>
  </p:clrMapOvr>
  <p:transition xmlns:p14="http://schemas.microsoft.com/office/powerpoint/2010/main">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388938"/>
            <a:ext cx="1898650" cy="5554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6300" y="388938"/>
            <a:ext cx="5543550" cy="5554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361492536"/>
      </p:ext>
    </p:extLst>
  </p:cSld>
  <p:clrMapOvr>
    <a:masterClrMapping/>
  </p:clrMapOvr>
  <p:transition xmlns:p14="http://schemas.microsoft.com/office/powerpoint/2010/mai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 descr="intel_rgb_100ta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invGray">
          <a:xfrm>
            <a:off x="5546725" y="142875"/>
            <a:ext cx="3390900" cy="1806575"/>
          </a:xfrm>
          <a:prstGeom prst="rect">
            <a:avLst/>
          </a:prstGeom>
          <a:noFill/>
          <a:ln w="9525">
            <a:noFill/>
            <a:miter lim="800000"/>
            <a:headEnd/>
            <a:tailEnd/>
          </a:ln>
        </p:spPr>
      </p:pic>
      <p:sp>
        <p:nvSpPr>
          <p:cNvPr id="322563" name="Rectangle 3"/>
          <p:cNvSpPr>
            <a:spLocks noGrp="1" noChangeArrowheads="1"/>
          </p:cNvSpPr>
          <p:nvPr>
            <p:ph type="subTitle" sz="quarter" idx="1"/>
          </p:nvPr>
        </p:nvSpPr>
        <p:spPr>
          <a:xfrm>
            <a:off x="889000" y="3619500"/>
            <a:ext cx="7810500" cy="1587500"/>
          </a:xfrm>
        </p:spPr>
        <p:txBody>
          <a:bodyPr lIns="92035" tIns="46019" rIns="92035" bIns="46019"/>
          <a:lstStyle>
            <a:lvl1pPr marL="0" indent="0" algn="r">
              <a:lnSpc>
                <a:spcPct val="100000"/>
              </a:lnSpc>
              <a:spcBef>
                <a:spcPct val="0"/>
              </a:spcBef>
              <a:buFont typeface="Wingdings" pitchFamily="2" charset="2"/>
              <a:buNone/>
              <a:defRPr sz="2500"/>
            </a:lvl1pPr>
          </a:lstStyle>
          <a:p>
            <a:r>
              <a:rPr lang="en-US" altLang="zh-TW"/>
              <a:t>Name</a:t>
            </a:r>
          </a:p>
          <a:p>
            <a:r>
              <a:rPr lang="en-US" altLang="zh-TW"/>
              <a:t>Title</a:t>
            </a:r>
          </a:p>
          <a:p>
            <a:r>
              <a:rPr lang="en-US" altLang="zh-TW"/>
              <a:t>Department</a:t>
            </a:r>
          </a:p>
        </p:txBody>
      </p:sp>
      <p:sp>
        <p:nvSpPr>
          <p:cNvPr id="322564" name="Rectangle 4"/>
          <p:cNvSpPr>
            <a:spLocks noGrp="1" noChangeArrowheads="1"/>
          </p:cNvSpPr>
          <p:nvPr>
            <p:ph type="ctrTitle" sz="quarter"/>
          </p:nvPr>
        </p:nvSpPr>
        <p:spPr>
          <a:xfrm>
            <a:off x="928688" y="1957388"/>
            <a:ext cx="7754937" cy="1471612"/>
          </a:xfrm>
        </p:spPr>
        <p:txBody>
          <a:bodyPr lIns="64264" tIns="32131" rIns="64264" bIns="32131"/>
          <a:lstStyle>
            <a:lvl1pPr algn="r">
              <a:defRPr/>
            </a:lvl1pPr>
          </a:lstStyle>
          <a:p>
            <a:r>
              <a:rPr lang="en-US" altLang="zh-TW"/>
              <a:t>Click to edit Master title style</a:t>
            </a:r>
          </a:p>
        </p:txBody>
      </p:sp>
      <p:sp>
        <p:nvSpPr>
          <p:cNvPr id="5" name="Rectangle 5"/>
          <p:cNvSpPr>
            <a:spLocks noGrp="1" noChangeArrowheads="1"/>
          </p:cNvSpPr>
          <p:nvPr>
            <p:ph type="sldNum" sz="quarter" idx="10"/>
          </p:nvPr>
        </p:nvSpPr>
        <p:spPr>
          <a:xfrm>
            <a:off x="3505200" y="6381750"/>
            <a:ext cx="2133600" cy="476250"/>
          </a:xfrm>
        </p:spPr>
        <p:txBody>
          <a:bodyPr/>
          <a:lstStyle>
            <a:lvl1pPr>
              <a:defRPr smtClean="0">
                <a:solidFill>
                  <a:schemeClr val="bg1"/>
                </a:solidFill>
              </a:defRPr>
            </a:lvl1pPr>
          </a:lstStyle>
          <a:p>
            <a:pPr>
              <a:defRPr/>
            </a:pPr>
            <a:fld id="{302400E6-8C21-4231-8CEC-B13256B900A7}"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226951C6-2CF5-4269-BB12-6DDC30D21BE1}"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4DF756BD-539E-40D1-82DC-127C2E511D3A}"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4AD25F28-F0DF-4FE0-9E63-960F29926D89}"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DA37FE99-909F-46F6-B3B2-DB6EE0F3387E}"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accent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A25C4E-455F-45C1-AEE7-04FACA97196B}" type="slidenum">
              <a:rPr lang="ko-KR" altLang="en-US"/>
              <a:pPr>
                <a:defRPr/>
              </a:pPr>
              <a:t>‹#›</a:t>
            </a:fld>
            <a:endParaRPr lang="en-US" altLang="ko-K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B14E73BD-9E2B-47F6-91DD-8365D367718A}"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DCCE0A2B-7C1B-44E7-A564-6EDC4A7D8E08}"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0CC1BA60-CEE7-44CD-9089-CBD74A4900DF}"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E442B843-F3A1-47FF-A327-67977BE34B22}"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987F6B54-8F9F-4D21-9BDB-058C94464436}"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B127F331-2353-4001-8C1B-8D26E6303AFD}" type="slidenum">
              <a:rPr lang="zh-TW" altLang="en-US"/>
              <a:pPr>
                <a:defRPr/>
              </a:pPr>
              <a:t>‹#›</a:t>
            </a:fld>
            <a:endParaRPr lang="en-US" altLang="zh-TW"/>
          </a:p>
        </p:txBody>
      </p:sp>
    </p:spTree>
  </p:cSld>
  <p:clrMapOvr>
    <a:masterClrMapping/>
  </p:clrMapOvr>
  <p:transition xmlns:p14="http://schemas.microsoft.com/office/powerpoint/2010/mai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08000"/>
            <a:ext cx="8606705" cy="5588000"/>
          </a:xfrm>
          <a:prstGeom prst="rect">
            <a:avLst/>
          </a:prstGeom>
        </p:spPr>
      </p:pic>
      <p:sp>
        <p:nvSpPr>
          <p:cNvPr id="22530" name="Rectangle 2"/>
          <p:cNvSpPr>
            <a:spLocks noChangeArrowheads="1"/>
          </p:cNvSpPr>
          <p:nvPr/>
        </p:nvSpPr>
        <p:spPr bwMode="auto">
          <a:xfrm>
            <a:off x="365126" y="381002"/>
            <a:ext cx="8410575" cy="1323975"/>
          </a:xfrm>
          <a:prstGeom prst="rect">
            <a:avLst/>
          </a:prstGeom>
          <a:noFill/>
          <a:ln w="9525">
            <a:noFill/>
            <a:miter lim="800000"/>
            <a:headEnd/>
            <a:tailEnd/>
          </a:ln>
          <a:effectLst/>
        </p:spPr>
        <p:txBody>
          <a:bodyPr lIns="91960" tIns="45982" rIns="91960" bIns="45982" anchor="ctr" anchorCtr="1"/>
          <a:lstStyle/>
          <a:p>
            <a:pPr algn="r" defTabSz="914036" fontAlgn="auto">
              <a:lnSpc>
                <a:spcPct val="90000"/>
              </a:lnSpc>
              <a:spcAft>
                <a:spcPts val="0"/>
              </a:spcAft>
            </a:pPr>
            <a:endParaRPr lang="en-US" sz="3200" dirty="0">
              <a:solidFill>
                <a:prstClr val="white"/>
              </a:solidFill>
              <a:effectLst>
                <a:outerShdw blurRad="38100" dist="38100" dir="2700000" algn="tl">
                  <a:srgbClr val="000000"/>
                </a:outerShdw>
              </a:effectLst>
              <a:latin typeface="Neo Sans Intel Medium" pitchFamily="34" charset="0"/>
              <a:cs typeface="Arial"/>
            </a:endParaRPr>
          </a:p>
        </p:txBody>
      </p:sp>
      <p:sp>
        <p:nvSpPr>
          <p:cNvPr id="22531" name="Rectangle 3"/>
          <p:cNvSpPr>
            <a:spLocks noChangeArrowheads="1"/>
          </p:cNvSpPr>
          <p:nvPr/>
        </p:nvSpPr>
        <p:spPr bwMode="auto">
          <a:xfrm>
            <a:off x="366713" y="1793878"/>
            <a:ext cx="8407400" cy="4168775"/>
          </a:xfrm>
          <a:prstGeom prst="rect">
            <a:avLst/>
          </a:prstGeom>
          <a:noFill/>
          <a:ln w="9525">
            <a:noFill/>
            <a:miter lim="800000"/>
            <a:headEnd/>
            <a:tailEnd/>
          </a:ln>
          <a:effectLst/>
        </p:spPr>
        <p:txBody>
          <a:bodyPr lIns="91326" tIns="45665" rIns="91326" bIns="45665" anchorCtr="1"/>
          <a:lstStyle/>
          <a:p>
            <a:pPr algn="r" defTabSz="914036" fontAlgn="auto">
              <a:spcBef>
                <a:spcPts val="0"/>
              </a:spcBef>
              <a:spcAft>
                <a:spcPts val="0"/>
              </a:spcAft>
            </a:pPr>
            <a:endParaRPr lang="en-US" sz="2400" dirty="0">
              <a:solidFill>
                <a:prstClr val="white"/>
              </a:solidFill>
              <a:effectLst>
                <a:outerShdw blurRad="38100" dist="38100" dir="2700000" algn="tl">
                  <a:srgbClr val="000000"/>
                </a:outerShdw>
              </a:effectLst>
              <a:latin typeface="Neo Sans Intel"/>
              <a:cs typeface="Arial"/>
            </a:endParaRPr>
          </a:p>
        </p:txBody>
      </p:sp>
      <p:sp>
        <p:nvSpPr>
          <p:cNvPr id="22532" name="Rectangle 4"/>
          <p:cNvSpPr>
            <a:spLocks noGrp="1" noChangeArrowheads="1"/>
          </p:cNvSpPr>
          <p:nvPr>
            <p:ph type="ctrTitle"/>
          </p:nvPr>
        </p:nvSpPr>
        <p:spPr>
          <a:xfrm>
            <a:off x="1369920" y="1651000"/>
            <a:ext cx="7269816" cy="1258423"/>
          </a:xfrm>
        </p:spPr>
        <p:txBody>
          <a:bodyPr anchor="b" anchorCtr="0"/>
          <a:lstStyle>
            <a:lvl1pPr algn="l">
              <a:defRPr/>
            </a:lvl1pPr>
          </a:lstStyle>
          <a:p>
            <a:r>
              <a:rPr lang="en-US" smtClean="0"/>
              <a:t>Click to edit Master title style</a:t>
            </a:r>
            <a:endParaRPr lang="en-US" dirty="0"/>
          </a:p>
        </p:txBody>
      </p:sp>
      <p:sp>
        <p:nvSpPr>
          <p:cNvPr id="22533" name="Rectangle 5"/>
          <p:cNvSpPr>
            <a:spLocks noGrp="1" noChangeArrowheads="1"/>
          </p:cNvSpPr>
          <p:nvPr>
            <p:ph type="subTitle" idx="1"/>
          </p:nvPr>
        </p:nvSpPr>
        <p:spPr>
          <a:xfrm>
            <a:off x="1381125" y="4191000"/>
            <a:ext cx="2571750" cy="1905000"/>
          </a:xfrm>
        </p:spPr>
        <p:txBody>
          <a:bodyPr anchorCtr="0"/>
          <a:lstStyle>
            <a:lvl1pPr marL="0" indent="0" algn="l">
              <a:buFont typeface="Wingdings" pitchFamily="2" charset="2"/>
              <a:buNone/>
              <a:defRPr/>
            </a:lvl1pPr>
          </a:lstStyle>
          <a:p>
            <a:r>
              <a:rPr lang="en-US" smtClean="0"/>
              <a:t>Click to edit Master subtitle style</a:t>
            </a:r>
            <a:endParaRPr lang="en-US" dirty="0"/>
          </a:p>
        </p:txBody>
      </p:sp>
      <p:pic>
        <p:nvPicPr>
          <p:cNvPr id="16" name="Picture 22" descr="intellogo"/>
          <p:cNvPicPr>
            <a:picLocks noChangeAspect="1" noChangeArrowheads="1"/>
          </p:cNvPicPr>
          <p:nvPr/>
        </p:nvPicPr>
        <p:blipFill>
          <a:blip r:embed="rId4" cstate="screen"/>
          <a:stretch>
            <a:fillRect/>
          </a:stretch>
        </p:blipFill>
        <p:spPr bwMode="black">
          <a:xfrm>
            <a:off x="8365589" y="6127944"/>
            <a:ext cx="634999" cy="611992"/>
          </a:xfrm>
          <a:prstGeom prst="rect">
            <a:avLst/>
          </a:prstGeom>
          <a:noFill/>
          <a:ln>
            <a:noFill/>
          </a:ln>
        </p:spPr>
      </p:pic>
    </p:spTree>
    <p:extLst>
      <p:ext uri="{BB962C8B-B14F-4D97-AF65-F5344CB8AC3E}">
        <p14:creationId xmlns:p14="http://schemas.microsoft.com/office/powerpoint/2010/main" val="13758212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56214009"/>
      </p:ext>
    </p:extLst>
  </p:cSld>
  <p:clrMapOvr>
    <a:masterClrMapping/>
  </p:clrMapOvr>
  <p:transition xmlns:p14="http://schemas.microsoft.com/office/powerpoint/2010/mai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71" indent="0">
              <a:buNone/>
              <a:defRPr sz="1800"/>
            </a:lvl2pPr>
            <a:lvl3pPr marL="913945" indent="0">
              <a:buNone/>
              <a:defRPr sz="1600"/>
            </a:lvl3pPr>
            <a:lvl4pPr marL="1370918" indent="0">
              <a:buNone/>
              <a:defRPr sz="1400"/>
            </a:lvl4pPr>
            <a:lvl5pPr marL="1827890" indent="0">
              <a:buNone/>
              <a:defRPr sz="1400"/>
            </a:lvl5pPr>
            <a:lvl6pPr marL="2284858" indent="0">
              <a:buNone/>
              <a:defRPr sz="1400"/>
            </a:lvl6pPr>
            <a:lvl7pPr marL="2741830" indent="0">
              <a:buNone/>
              <a:defRPr sz="1400"/>
            </a:lvl7pPr>
            <a:lvl8pPr marL="3198800" indent="0">
              <a:buNone/>
              <a:defRPr sz="1400"/>
            </a:lvl8pPr>
            <a:lvl9pPr marL="3655775" indent="0">
              <a:buNone/>
              <a:defRPr sz="1400"/>
            </a:lvl9pPr>
          </a:lstStyle>
          <a:p>
            <a:pPr lvl="0"/>
            <a:r>
              <a:rPr lang="en-US" smtClean="0"/>
              <a:t>Click to edit Master text styles</a:t>
            </a:r>
          </a:p>
        </p:txBody>
      </p:sp>
    </p:spTree>
    <p:extLst>
      <p:ext uri="{BB962C8B-B14F-4D97-AF65-F5344CB8AC3E}">
        <p14:creationId xmlns:p14="http://schemas.microsoft.com/office/powerpoint/2010/main" val="2411442271"/>
      </p:ext>
    </p:extLst>
  </p:cSld>
  <p:clrMapOvr>
    <a:masterClrMapping/>
  </p:clrMapOvr>
  <p:transition xmlns:p14="http://schemas.microsoft.com/office/powerpoint/2010/mai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23051039"/>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14450"/>
            <a:ext cx="4038600"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4450"/>
            <a:ext cx="4038600" cy="428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B07E10CC-C823-4B23-8D2E-9068923F5E4E}" type="datetime1">
              <a:rPr lang="zh-TW" altLang="en-US"/>
              <a:pPr/>
              <a:t>9/15/14</a:t>
            </a:fld>
            <a:endParaRPr lang="en-US" altLang="ko-KR"/>
          </a:p>
        </p:txBody>
      </p:sp>
      <p:sp>
        <p:nvSpPr>
          <p:cNvPr id="6" name="Rectangle 5"/>
          <p:cNvSpPr>
            <a:spLocks noGrp="1" noChangeArrowheads="1"/>
          </p:cNvSpPr>
          <p:nvPr>
            <p:ph type="ftr" sz="quarter" idx="11"/>
          </p:nvPr>
        </p:nvSpPr>
        <p:spPr>
          <a:ln/>
        </p:spPr>
        <p:txBody>
          <a:bodyPr/>
          <a:lstStyle>
            <a:lvl1pPr>
              <a:defRPr/>
            </a:lvl1pPr>
          </a:lstStyle>
          <a:p>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6AD9DAC3-AE49-490C-B5FF-7E083A0CFC17}" type="slidenum">
              <a:rPr lang="ko-KR" altLang="en-US"/>
              <a:pPr>
                <a:defRPr/>
              </a:pPr>
              <a:t>‹#›</a:t>
            </a:fld>
            <a:endParaRPr lang="en-US" altLang="ko-K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71" indent="0">
              <a:buNone/>
              <a:defRPr sz="2000" b="1"/>
            </a:lvl2pPr>
            <a:lvl3pPr marL="913945" indent="0">
              <a:buNone/>
              <a:defRPr sz="1800" b="1"/>
            </a:lvl3pPr>
            <a:lvl4pPr marL="1370918" indent="0">
              <a:buNone/>
              <a:defRPr sz="1600" b="1"/>
            </a:lvl4pPr>
            <a:lvl5pPr marL="1827890" indent="0">
              <a:buNone/>
              <a:defRPr sz="1600" b="1"/>
            </a:lvl5pPr>
            <a:lvl6pPr marL="2284858" indent="0">
              <a:buNone/>
              <a:defRPr sz="1600" b="1"/>
            </a:lvl6pPr>
            <a:lvl7pPr marL="2741830" indent="0">
              <a:buNone/>
              <a:defRPr sz="1600" b="1"/>
            </a:lvl7pPr>
            <a:lvl8pPr marL="3198800" indent="0">
              <a:buNone/>
              <a:defRPr sz="1600" b="1"/>
            </a:lvl8pPr>
            <a:lvl9pPr marL="365577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71" indent="0">
              <a:buNone/>
              <a:defRPr sz="2000" b="1"/>
            </a:lvl2pPr>
            <a:lvl3pPr marL="913945" indent="0">
              <a:buNone/>
              <a:defRPr sz="1800" b="1"/>
            </a:lvl3pPr>
            <a:lvl4pPr marL="1370918" indent="0">
              <a:buNone/>
              <a:defRPr sz="1600" b="1"/>
            </a:lvl4pPr>
            <a:lvl5pPr marL="1827890" indent="0">
              <a:buNone/>
              <a:defRPr sz="1600" b="1"/>
            </a:lvl5pPr>
            <a:lvl6pPr marL="2284858" indent="0">
              <a:buNone/>
              <a:defRPr sz="1600" b="1"/>
            </a:lvl6pPr>
            <a:lvl7pPr marL="2741830" indent="0">
              <a:buNone/>
              <a:defRPr sz="1600" b="1"/>
            </a:lvl7pPr>
            <a:lvl8pPr marL="3198800" indent="0">
              <a:buNone/>
              <a:defRPr sz="1600" b="1"/>
            </a:lvl8pPr>
            <a:lvl9pPr marL="365577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05109508"/>
      </p:ext>
    </p:extLst>
  </p:cSld>
  <p:clrMapOvr>
    <a:masterClrMapping/>
  </p:clrMapOvr>
  <p:transition xmlns:p14="http://schemas.microsoft.com/office/powerpoint/2010/mai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5" name="Text Placeholder 4"/>
          <p:cNvSpPr>
            <a:spLocks noGrp="1"/>
          </p:cNvSpPr>
          <p:nvPr>
            <p:ph type="body" sz="quarter" idx="10" hasCustomPrompt="1"/>
          </p:nvPr>
        </p:nvSpPr>
        <p:spPr>
          <a:xfrm>
            <a:off x="2971800" y="6324600"/>
            <a:ext cx="3733800" cy="304800"/>
          </a:xfrm>
        </p:spPr>
        <p:txBody>
          <a:bodyPr anchor="ctr"/>
          <a:lstStyle>
            <a:lvl1pPr algn="ctr">
              <a:buNone/>
              <a:defRPr sz="1100" baseline="0"/>
            </a:lvl1pPr>
          </a:lstStyle>
          <a:p>
            <a:pPr lvl="0"/>
            <a:r>
              <a:rPr lang="en-US" dirty="0" smtClean="0"/>
              <a:t>Intel Confidential</a:t>
            </a:r>
          </a:p>
        </p:txBody>
      </p:sp>
    </p:spTree>
    <p:extLst>
      <p:ext uri="{BB962C8B-B14F-4D97-AF65-F5344CB8AC3E}">
        <p14:creationId xmlns:p14="http://schemas.microsoft.com/office/powerpoint/2010/main" val="2946049209"/>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64991"/>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2" name="Picture 5" descr="dttc_logo_new-copy"/>
          <p:cNvPicPr>
            <a:picLocks noChangeAspect="1" noChangeArrowheads="1"/>
          </p:cNvPicPr>
          <p:nvPr userDrawn="1"/>
        </p:nvPicPr>
        <p:blipFill>
          <a:blip r:embed="rId2" cstate="screen"/>
          <a:srcRect/>
          <a:stretch>
            <a:fillRect/>
          </a:stretch>
        </p:blipFill>
        <p:spPr bwMode="auto">
          <a:xfrm>
            <a:off x="844354" y="1456535"/>
            <a:ext cx="7540625" cy="2606146"/>
          </a:xfrm>
          <a:prstGeom prst="rect">
            <a:avLst/>
          </a:prstGeom>
          <a:noFill/>
        </p:spPr>
      </p:pic>
      <p:sp>
        <p:nvSpPr>
          <p:cNvPr id="3" name="Rectangle 6"/>
          <p:cNvSpPr>
            <a:spLocks noChangeArrowheads="1"/>
          </p:cNvSpPr>
          <p:nvPr userDrawn="1"/>
        </p:nvSpPr>
        <p:spPr bwMode="auto">
          <a:xfrm>
            <a:off x="774901" y="3976688"/>
            <a:ext cx="8399501" cy="649384"/>
          </a:xfrm>
          <a:prstGeom prst="rect">
            <a:avLst/>
          </a:prstGeom>
          <a:noFill/>
          <a:ln w="19050" algn="ctr">
            <a:noFill/>
            <a:miter lim="800000"/>
            <a:headEnd/>
            <a:tailEnd type="none" w="lg" len="med"/>
          </a:ln>
          <a:effectLst/>
        </p:spPr>
        <p:txBody>
          <a:bodyPr wrap="none" lIns="63987" tIns="31992" rIns="63987" bIns="31992">
            <a:spAutoFit/>
          </a:bodyPr>
          <a:lstStyle/>
          <a:p>
            <a:pPr defTabSz="914036" eaLnBrk="0" fontAlgn="auto" hangingPunct="0">
              <a:spcBef>
                <a:spcPts val="0"/>
              </a:spcBef>
              <a:spcAft>
                <a:spcPts val="0"/>
              </a:spcAft>
            </a:pPr>
            <a:r>
              <a:rPr lang="en-US" sz="3800" dirty="0">
                <a:solidFill>
                  <a:prstClr val="white"/>
                </a:solidFill>
                <a:effectLst>
                  <a:outerShdw blurRad="38100" dist="38100" dir="2700000" algn="tl">
                    <a:srgbClr val="000000"/>
                  </a:outerShdw>
                </a:effectLst>
                <a:latin typeface="Neo Sans Intel Medium" pitchFamily="34" charset="0"/>
                <a:cs typeface="Arial"/>
              </a:rPr>
              <a:t>Design &amp; Test Technology Conference</a:t>
            </a:r>
          </a:p>
        </p:txBody>
      </p:sp>
      <p:sp>
        <p:nvSpPr>
          <p:cNvPr id="4" name="Text Box 7"/>
          <p:cNvSpPr txBox="1">
            <a:spLocks noChangeArrowheads="1"/>
          </p:cNvSpPr>
          <p:nvPr userDrawn="1"/>
        </p:nvSpPr>
        <p:spPr bwMode="auto">
          <a:xfrm>
            <a:off x="800702" y="4701646"/>
            <a:ext cx="7368393" cy="495496"/>
          </a:xfrm>
          <a:prstGeom prst="rect">
            <a:avLst/>
          </a:prstGeom>
          <a:noFill/>
          <a:ln w="9525">
            <a:noFill/>
            <a:miter lim="800000"/>
            <a:headEnd/>
            <a:tailEnd/>
          </a:ln>
          <a:effectLst/>
        </p:spPr>
        <p:txBody>
          <a:bodyPr wrap="square" lIns="63987" tIns="31992" rIns="63987" bIns="31992">
            <a:spAutoFit/>
          </a:bodyPr>
          <a:lstStyle/>
          <a:p>
            <a:pPr algn="dist" defTabSz="914241" fontAlgn="auto">
              <a:spcBef>
                <a:spcPts val="0"/>
              </a:spcBef>
              <a:spcAft>
                <a:spcPts val="0"/>
              </a:spcAft>
            </a:pPr>
            <a:r>
              <a:rPr lang="en-US" sz="2800" i="1" dirty="0" smtClean="0">
                <a:solidFill>
                  <a:prstClr val="white"/>
                </a:solidFill>
                <a:effectLst>
                  <a:outerShdw blurRad="38100" dist="38100" dir="2700000" algn="tl">
                    <a:srgbClr val="000000"/>
                  </a:outerShdw>
                </a:effectLst>
                <a:latin typeface="Neo Sans Intel"/>
                <a:cs typeface="Arial"/>
              </a:rPr>
              <a:t>SHARE </a:t>
            </a:r>
            <a:r>
              <a:rPr lang="en-US" sz="2800" i="1" dirty="0" smtClean="0">
                <a:solidFill>
                  <a:prstClr val="white"/>
                </a:solidFill>
                <a:effectLst>
                  <a:outerShdw blurRad="38100" dist="38100" dir="2700000" algn="tl">
                    <a:srgbClr val="000000"/>
                  </a:outerShdw>
                </a:effectLst>
                <a:latin typeface="Neo Sans Intel"/>
                <a:ea typeface="Verdana"/>
                <a:cs typeface="Verdana"/>
              </a:rPr>
              <a:t>● LEARN ● GROW</a:t>
            </a:r>
            <a:endParaRPr lang="en-US" sz="2800" i="1" dirty="0">
              <a:solidFill>
                <a:prstClr val="white"/>
              </a:solidFill>
              <a:effectLst>
                <a:outerShdw blurRad="38100" dist="38100" dir="2700000" algn="tl">
                  <a:srgbClr val="000000"/>
                </a:outerShdw>
              </a:effectLst>
              <a:latin typeface="Neo Sans Intel"/>
              <a:cs typeface="Arial"/>
            </a:endParaRPr>
          </a:p>
        </p:txBody>
      </p:sp>
    </p:spTree>
    <p:extLst>
      <p:ext uri="{BB962C8B-B14F-4D97-AF65-F5344CB8AC3E}">
        <p14:creationId xmlns:p14="http://schemas.microsoft.com/office/powerpoint/2010/main" val="396908264"/>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1" descr="intel_rgb_100-lg.png"/>
          <p:cNvPicPr>
            <a:picLocks noChangeAspect="1"/>
          </p:cNvPicPr>
          <p:nvPr/>
        </p:nvPicPr>
        <p:blipFill>
          <a:blip r:embed="rId2" cstate="screen"/>
          <a:stretch>
            <a:fillRect/>
          </a:stretch>
        </p:blipFill>
        <p:spPr>
          <a:xfrm>
            <a:off x="1895621" y="715931"/>
            <a:ext cx="5388476" cy="5439368"/>
          </a:xfrm>
          <a:prstGeom prst="rect">
            <a:avLst/>
          </a:prstGeom>
        </p:spPr>
      </p:pic>
    </p:spTree>
    <p:extLst>
      <p:ext uri="{BB962C8B-B14F-4D97-AF65-F5344CB8AC3E}">
        <p14:creationId xmlns:p14="http://schemas.microsoft.com/office/powerpoint/2010/main" val="782160049"/>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3" name="Titel 22"/>
          <p:cNvSpPr>
            <a:spLocks noGrp="1"/>
          </p:cNvSpPr>
          <p:nvPr>
            <p:ph type="title"/>
          </p:nvPr>
        </p:nvSpPr>
        <p:spPr/>
        <p:txBody>
          <a:bodyPr/>
          <a:lstStyle/>
          <a:p>
            <a:r>
              <a:rPr lang="de-DE" smtClean="0"/>
              <a:t>Titelmasterformat durch Klicken bearbeiten</a:t>
            </a:r>
            <a:endParaRPr lang="de-DE"/>
          </a:p>
        </p:txBody>
      </p:sp>
      <p:sp>
        <p:nvSpPr>
          <p:cNvPr id="28" name="Foliennummernplatzhalter 27"/>
          <p:cNvSpPr>
            <a:spLocks noGrp="1"/>
          </p:cNvSpPr>
          <p:nvPr>
            <p:ph type="sldNum" sz="quarter" idx="10"/>
          </p:nvPr>
        </p:nvSpPr>
        <p:spPr/>
        <p:txBody>
          <a:bodyPr/>
          <a:lstStyle/>
          <a:p>
            <a:fld id="{68259D56-6A4D-4BB6-8190-9EAC36B92A48}" type="slidenum">
              <a:rPr lang="de-DE" smtClean="0">
                <a:solidFill>
                  <a:srgbClr val="FFFFFF"/>
                </a:solidFill>
              </a:rPr>
              <a:pPr/>
              <a:t>‹#›</a:t>
            </a:fld>
            <a:endParaRPr lang="de-DE" dirty="0">
              <a:solidFill>
                <a:srgbClr val="FFFFFF"/>
              </a:solidFill>
            </a:endParaRPr>
          </a:p>
        </p:txBody>
      </p:sp>
      <p:sp>
        <p:nvSpPr>
          <p:cNvPr id="5" name="Inhaltsplatzhalter 2"/>
          <p:cNvSpPr>
            <a:spLocks noGrp="1"/>
          </p:cNvSpPr>
          <p:nvPr>
            <p:ph sz="half" idx="1" hasCustomPrompt="1"/>
          </p:nvPr>
        </p:nvSpPr>
        <p:spPr>
          <a:xfrm>
            <a:off x="228600" y="764704"/>
            <a:ext cx="8627876" cy="5616624"/>
          </a:xfrm>
        </p:spPr>
        <p:txBody>
          <a:bodyPr/>
          <a:lstStyle>
            <a:lvl1pPr>
              <a:defRPr sz="2000">
                <a:latin typeface="Calibri" pitchFamily="34" charset="0"/>
                <a:cs typeface="Calibri" pitchFamily="34" charset="0"/>
              </a:defRPr>
            </a:lvl1pPr>
            <a:lvl2pPr marL="631825" indent="-269875">
              <a:defRPr sz="2000">
                <a:latin typeface="Calibri" pitchFamily="34" charset="0"/>
                <a:cs typeface="Calibri" pitchFamily="34" charset="0"/>
              </a:defRPr>
            </a:lvl2pPr>
            <a:lvl3pPr marL="900113" indent="-269875" defTabSz="441325">
              <a:defRPr sz="20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Tree>
    <p:extLst>
      <p:ext uri="{BB962C8B-B14F-4D97-AF65-F5344CB8AC3E}">
        <p14:creationId xmlns:p14="http://schemas.microsoft.com/office/powerpoint/2010/main" val="389512784"/>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28600" y="764704"/>
            <a:ext cx="4267200" cy="5616624"/>
          </a:xfrm>
        </p:spPr>
        <p:txBody>
          <a:bodyPr/>
          <a:lstStyle>
            <a:lvl1pPr>
              <a:defRPr sz="2000">
                <a:latin typeface="Calibri" pitchFamily="34" charset="0"/>
                <a:cs typeface="Calibri" pitchFamily="34" charset="0"/>
              </a:defRPr>
            </a:lvl1pPr>
            <a:lvl2pPr marL="628650" indent="-266700">
              <a:defRPr sz="2000">
                <a:latin typeface="Calibri" pitchFamily="34" charset="0"/>
                <a:cs typeface="Calibri" pitchFamily="34" charset="0"/>
              </a:defRPr>
            </a:lvl2pPr>
            <a:lvl3pPr marL="900113" indent="-269875" defTabSz="441325">
              <a:defRPr sz="20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21" name="Foliennummernplatzhalter 20"/>
          <p:cNvSpPr>
            <a:spLocks noGrp="1"/>
          </p:cNvSpPr>
          <p:nvPr>
            <p:ph type="sldNum" sz="quarter" idx="10"/>
          </p:nvPr>
        </p:nvSpPr>
        <p:spPr/>
        <p:txBody>
          <a:bodyPr/>
          <a:lstStyle/>
          <a:p>
            <a:fld id="{68259D56-6A4D-4BB6-8190-9EAC36B92A48}" type="slidenum">
              <a:rPr lang="de-DE" smtClean="0">
                <a:solidFill>
                  <a:srgbClr val="FFFFFF"/>
                </a:solidFill>
              </a:rPr>
              <a:pPr/>
              <a:t>‹#›</a:t>
            </a:fld>
            <a:endParaRPr lang="de-DE" dirty="0">
              <a:solidFill>
                <a:srgbClr val="FFFFFF"/>
              </a:solidFill>
            </a:endParaRPr>
          </a:p>
        </p:txBody>
      </p:sp>
      <p:sp>
        <p:nvSpPr>
          <p:cNvPr id="7" name="Titel 6"/>
          <p:cNvSpPr>
            <a:spLocks noGrp="1"/>
          </p:cNvSpPr>
          <p:nvPr>
            <p:ph type="title"/>
          </p:nvPr>
        </p:nvSpPr>
        <p:spPr/>
        <p:txBody>
          <a:bodyPr/>
          <a:lstStyle/>
          <a:p>
            <a:r>
              <a:rPr lang="de-DE" smtClean="0"/>
              <a:t>Titelmasterformat durch Klicken bearbeiten</a:t>
            </a:r>
            <a:endParaRPr lang="de-DE"/>
          </a:p>
        </p:txBody>
      </p:sp>
      <p:sp>
        <p:nvSpPr>
          <p:cNvPr id="6" name="Inhaltsplatzhalter 2"/>
          <p:cNvSpPr>
            <a:spLocks noGrp="1"/>
          </p:cNvSpPr>
          <p:nvPr>
            <p:ph sz="half" idx="11" hasCustomPrompt="1"/>
          </p:nvPr>
        </p:nvSpPr>
        <p:spPr>
          <a:xfrm>
            <a:off x="4608004" y="764704"/>
            <a:ext cx="4267200" cy="5616624"/>
          </a:xfrm>
        </p:spPr>
        <p:txBody>
          <a:bodyPr/>
          <a:lstStyle>
            <a:lvl1pPr>
              <a:defRPr sz="2000">
                <a:latin typeface="Calibri" pitchFamily="34" charset="0"/>
                <a:cs typeface="Calibri" pitchFamily="34" charset="0"/>
              </a:defRPr>
            </a:lvl1pPr>
            <a:lvl2pPr marL="631825" indent="-269875">
              <a:defRPr sz="2000">
                <a:latin typeface="Calibri" pitchFamily="34" charset="0"/>
                <a:cs typeface="Calibri" pitchFamily="34" charset="0"/>
              </a:defRPr>
            </a:lvl2pPr>
            <a:lvl3pPr marL="900113" indent="-269875" defTabSz="441325">
              <a:defRPr sz="20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Tree>
    <p:extLst>
      <p:ext uri="{BB962C8B-B14F-4D97-AF65-F5344CB8AC3E}">
        <p14:creationId xmlns:p14="http://schemas.microsoft.com/office/powerpoint/2010/main" val="2567075427"/>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28600" y="764704"/>
            <a:ext cx="4267200" cy="2664296"/>
          </a:xfrm>
        </p:spPr>
        <p:txBody>
          <a:bodyPr/>
          <a:lstStyle>
            <a:lvl1pPr>
              <a:defRPr sz="2000">
                <a:latin typeface="Calibri" pitchFamily="34" charset="0"/>
                <a:cs typeface="Calibri" pitchFamily="34" charset="0"/>
              </a:defRPr>
            </a:lvl1pPr>
            <a:lvl2pPr marL="628650" indent="-266700">
              <a:defRPr sz="2000">
                <a:latin typeface="Calibri" pitchFamily="34" charset="0"/>
                <a:cs typeface="Calibri" pitchFamily="34" charset="0"/>
              </a:defRPr>
            </a:lvl2pPr>
            <a:lvl3pPr marL="900113" indent="-269875" defTabSz="441325">
              <a:defRPr sz="20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21" name="Foliennummernplatzhalter 20"/>
          <p:cNvSpPr>
            <a:spLocks noGrp="1"/>
          </p:cNvSpPr>
          <p:nvPr>
            <p:ph type="sldNum" sz="quarter" idx="10"/>
          </p:nvPr>
        </p:nvSpPr>
        <p:spPr/>
        <p:txBody>
          <a:bodyPr/>
          <a:lstStyle/>
          <a:p>
            <a:fld id="{68259D56-6A4D-4BB6-8190-9EAC36B92A48}" type="slidenum">
              <a:rPr lang="de-DE" smtClean="0">
                <a:solidFill>
                  <a:srgbClr val="FFFFFF"/>
                </a:solidFill>
              </a:rPr>
              <a:pPr/>
              <a:t>‹#›</a:t>
            </a:fld>
            <a:endParaRPr lang="de-DE" dirty="0">
              <a:solidFill>
                <a:srgbClr val="FFFFFF"/>
              </a:solidFill>
            </a:endParaRPr>
          </a:p>
        </p:txBody>
      </p:sp>
      <p:sp>
        <p:nvSpPr>
          <p:cNvPr id="7" name="Titel 6"/>
          <p:cNvSpPr>
            <a:spLocks noGrp="1"/>
          </p:cNvSpPr>
          <p:nvPr>
            <p:ph type="title"/>
          </p:nvPr>
        </p:nvSpPr>
        <p:spPr/>
        <p:txBody>
          <a:bodyPr/>
          <a:lstStyle/>
          <a:p>
            <a:r>
              <a:rPr lang="de-DE" smtClean="0"/>
              <a:t>Titelmasterformat durch Klicken bearbeiten</a:t>
            </a:r>
            <a:endParaRPr lang="de-DE"/>
          </a:p>
        </p:txBody>
      </p:sp>
      <p:sp>
        <p:nvSpPr>
          <p:cNvPr id="6" name="Inhaltsplatzhalter 2"/>
          <p:cNvSpPr>
            <a:spLocks noGrp="1"/>
          </p:cNvSpPr>
          <p:nvPr>
            <p:ph sz="half" idx="11" hasCustomPrompt="1"/>
          </p:nvPr>
        </p:nvSpPr>
        <p:spPr>
          <a:xfrm>
            <a:off x="228600" y="4113076"/>
            <a:ext cx="4267200" cy="2448308"/>
          </a:xfrm>
        </p:spPr>
        <p:txBody>
          <a:bodyPr/>
          <a:lstStyle>
            <a:lvl1pPr>
              <a:defRPr sz="2000">
                <a:latin typeface="Calibri" pitchFamily="34" charset="0"/>
                <a:cs typeface="Calibri" pitchFamily="34" charset="0"/>
              </a:defRPr>
            </a:lvl1pPr>
            <a:lvl2pPr marL="631825" indent="-269875">
              <a:defRPr sz="2000">
                <a:latin typeface="Calibri" pitchFamily="34" charset="0"/>
                <a:cs typeface="Calibri" pitchFamily="34" charset="0"/>
              </a:defRPr>
            </a:lvl2pPr>
            <a:lvl3pPr marL="900113" indent="-269875" defTabSz="441325">
              <a:defRPr sz="20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Tree>
    <p:extLst>
      <p:ext uri="{BB962C8B-B14F-4D97-AF65-F5344CB8AC3E}">
        <p14:creationId xmlns:p14="http://schemas.microsoft.com/office/powerpoint/2010/main" val="2357599779"/>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228600" y="3933056"/>
            <a:ext cx="4267200" cy="2448272"/>
          </a:xfrm>
        </p:spPr>
        <p:txBody>
          <a:bodyPr/>
          <a:lstStyle>
            <a:lvl1pPr>
              <a:defRPr sz="2000">
                <a:latin typeface="Calibri" pitchFamily="34" charset="0"/>
                <a:cs typeface="Calibri" pitchFamily="34" charset="0"/>
              </a:defRPr>
            </a:lvl1pPr>
            <a:lvl2pPr marL="628650" indent="-266700">
              <a:defRPr sz="2000">
                <a:latin typeface="Calibri" pitchFamily="34" charset="0"/>
                <a:cs typeface="Calibri" pitchFamily="34" charset="0"/>
              </a:defRPr>
            </a:lvl2pPr>
            <a:lvl3pPr marL="900113" indent="-269875" defTabSz="441325">
              <a:defRPr sz="20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21" name="Foliennummernplatzhalter 20"/>
          <p:cNvSpPr>
            <a:spLocks noGrp="1"/>
          </p:cNvSpPr>
          <p:nvPr>
            <p:ph type="sldNum" sz="quarter" idx="10"/>
          </p:nvPr>
        </p:nvSpPr>
        <p:spPr/>
        <p:txBody>
          <a:bodyPr/>
          <a:lstStyle/>
          <a:p>
            <a:fld id="{68259D56-6A4D-4BB6-8190-9EAC36B92A48}" type="slidenum">
              <a:rPr lang="de-DE" smtClean="0">
                <a:solidFill>
                  <a:srgbClr val="FFFFFF"/>
                </a:solidFill>
              </a:rPr>
              <a:pPr/>
              <a:t>‹#›</a:t>
            </a:fld>
            <a:endParaRPr lang="de-DE" dirty="0">
              <a:solidFill>
                <a:srgbClr val="FFFFFF"/>
              </a:solidFill>
            </a:endParaRPr>
          </a:p>
        </p:txBody>
      </p:sp>
      <p:sp>
        <p:nvSpPr>
          <p:cNvPr id="7" name="Titel 6"/>
          <p:cNvSpPr>
            <a:spLocks noGrp="1"/>
          </p:cNvSpPr>
          <p:nvPr>
            <p:ph type="title"/>
          </p:nvPr>
        </p:nvSpPr>
        <p:spPr/>
        <p:txBody>
          <a:bodyPr/>
          <a:lstStyle/>
          <a:p>
            <a:r>
              <a:rPr lang="de-DE" smtClean="0"/>
              <a:t>Titelmasterformat durch Klicken bearbeiten</a:t>
            </a:r>
            <a:endParaRPr lang="de-DE"/>
          </a:p>
        </p:txBody>
      </p:sp>
      <p:sp>
        <p:nvSpPr>
          <p:cNvPr id="6" name="Inhaltsplatzhalter 2"/>
          <p:cNvSpPr>
            <a:spLocks noGrp="1"/>
          </p:cNvSpPr>
          <p:nvPr>
            <p:ph sz="half" idx="11" hasCustomPrompt="1"/>
          </p:nvPr>
        </p:nvSpPr>
        <p:spPr>
          <a:xfrm>
            <a:off x="4608004" y="764704"/>
            <a:ext cx="4267200" cy="2448272"/>
          </a:xfrm>
        </p:spPr>
        <p:txBody>
          <a:bodyPr/>
          <a:lstStyle>
            <a:lvl1pPr>
              <a:defRPr sz="2000">
                <a:latin typeface="Calibri" pitchFamily="34" charset="0"/>
                <a:cs typeface="Calibri" pitchFamily="34" charset="0"/>
              </a:defRPr>
            </a:lvl1pPr>
            <a:lvl2pPr marL="631825" indent="-269875">
              <a:defRPr sz="2000">
                <a:latin typeface="Calibri" pitchFamily="34" charset="0"/>
                <a:cs typeface="Calibri" pitchFamily="34" charset="0"/>
              </a:defRPr>
            </a:lvl2pPr>
            <a:lvl3pPr marL="900113" indent="-269875" defTabSz="441325">
              <a:defRPr sz="2000">
                <a:latin typeface="Calibri" pitchFamily="34" charset="0"/>
                <a:cs typeface="Calibri" pitchFamily="34" charset="0"/>
              </a:defRPr>
            </a:lvl3pPr>
            <a:lvl4pPr>
              <a:defRPr sz="2000">
                <a:latin typeface="Calibri" pitchFamily="34" charset="0"/>
                <a:cs typeface="Calibri" pitchFamily="34" charset="0"/>
              </a:defRPr>
            </a:lvl4pPr>
            <a:lvl5pPr>
              <a:defRPr sz="2000">
                <a:latin typeface="Calibri" pitchFamily="34" charset="0"/>
                <a:cs typeface="Calibri" pitchFamily="34" charset="0"/>
              </a:defRPr>
            </a:lvl5pPr>
            <a:lvl6pPr>
              <a:defRPr sz="1800"/>
            </a:lvl6pPr>
            <a:lvl7pPr>
              <a:defRPr sz="1800"/>
            </a:lvl7pPr>
            <a:lvl8pPr>
              <a:defRPr sz="1800"/>
            </a:lvl8pPr>
            <a:lvl9pPr>
              <a:defRPr sz="1800"/>
            </a:lvl9p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Tree>
    <p:extLst>
      <p:ext uri="{BB962C8B-B14F-4D97-AF65-F5344CB8AC3E}">
        <p14:creationId xmlns:p14="http://schemas.microsoft.com/office/powerpoint/2010/main" val="659643013"/>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pic>
        <p:nvPicPr>
          <p:cNvPr id="5" name="Picture 6" descr="GridOverlay.png"/>
          <p:cNvPicPr>
            <a:picLocks noChangeAspect="1"/>
          </p:cNvPicPr>
          <p:nvPr userDrawn="1"/>
        </p:nvPicPr>
        <p:blipFill>
          <a:blip r:embed="rId2" cstate="print"/>
          <a:stretch>
            <a:fillRect/>
          </a:stretch>
        </p:blipFill>
        <p:spPr>
          <a:xfrm>
            <a:off x="0" y="0"/>
            <a:ext cx="9144000" cy="6858000"/>
          </a:xfrm>
          <a:prstGeom prst="rect">
            <a:avLst/>
          </a:prstGeom>
          <a:solidFill>
            <a:schemeClr val="bg2">
              <a:lumMod val="60000"/>
              <a:lumOff val="40000"/>
              <a:alpha val="10000"/>
            </a:schemeClr>
          </a:solidFill>
        </p:spPr>
      </p:pic>
      <p:sp>
        <p:nvSpPr>
          <p:cNvPr id="6" name="Rectangle 93"/>
          <p:cNvSpPr/>
          <p:nvPr/>
        </p:nvSpPr>
        <p:spPr>
          <a:xfrm>
            <a:off x="917575" y="-349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40000"/>
              </a:lnSpc>
            </a:pPr>
            <a:endParaRPr lang="de-DE" sz="3200" b="1">
              <a:solidFill>
                <a:srgbClr val="FFFFFF"/>
              </a:solidFill>
              <a:latin typeface="Arial Narrow" pitchFamily="34" charset="0"/>
            </a:endParaRPr>
          </a:p>
        </p:txBody>
      </p:sp>
      <p:pic>
        <p:nvPicPr>
          <p:cNvPr id="7" name="Bild 9" descr="TU-3D-rot_LOGO.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071938" y="57150"/>
            <a:ext cx="442912" cy="358775"/>
          </a:xfrm>
          <a:prstGeom prst="rect">
            <a:avLst/>
          </a:prstGeom>
          <a:noFill/>
          <a:ln w="9525">
            <a:noFill/>
            <a:miter lim="800000"/>
            <a:headEnd/>
            <a:tailEnd/>
          </a:ln>
        </p:spPr>
      </p:pic>
      <p:sp>
        <p:nvSpPr>
          <p:cNvPr id="2" name="Title 1"/>
          <p:cNvSpPr>
            <a:spLocks noGrp="1"/>
          </p:cNvSpPr>
          <p:nvPr>
            <p:ph type="title"/>
          </p:nvPr>
        </p:nvSpPr>
        <p:spPr>
          <a:xfrm>
            <a:off x="1091016" y="2648093"/>
            <a:ext cx="3300984" cy="1463040"/>
          </a:xfrm>
          <a:prstGeom prst="rect">
            <a:avLst/>
          </a:prstGeom>
        </p:spPr>
        <p:txBody>
          <a:bodyPr anchor="b">
            <a:normAutofit/>
          </a:bodyPr>
          <a:lstStyle>
            <a:lvl1pPr algn="l">
              <a:defRPr sz="2800" b="0">
                <a:latin typeface="Arial Narrow" pitchFamily="34" charset="0"/>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1091222" y="4120277"/>
            <a:ext cx="3300573" cy="1519561"/>
          </a:xfrm>
          <a:prstGeom prst="rect">
            <a:avLst/>
          </a:prstGeom>
        </p:spPr>
        <p:txBody>
          <a:bodyPr>
            <a:normAutofit/>
          </a:bodyPr>
          <a:lstStyle>
            <a:lvl1pPr marL="0" indent="0">
              <a:buNone/>
              <a:defRPr sz="1600">
                <a:solidFill>
                  <a:srgbClr val="424242"/>
                </a:solidFill>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Footer Placeholder 5"/>
          <p:cNvSpPr>
            <a:spLocks noGrp="1"/>
          </p:cNvSpPr>
          <p:nvPr>
            <p:ph type="ftr" sz="quarter" idx="10"/>
          </p:nvPr>
        </p:nvSpPr>
        <p:spPr>
          <a:xfrm>
            <a:off x="998538" y="5711825"/>
            <a:ext cx="3492500" cy="365125"/>
          </a:xfrm>
          <a:prstGeom prst="rect">
            <a:avLst/>
          </a:prstGeom>
        </p:spPr>
        <p:txBody>
          <a:bodyPr vert="horz" wrap="square" lIns="91440" tIns="45720" rIns="91440" bIns="45720" numCol="1" anchor="t" anchorCtr="0" compatLnSpc="1">
            <a:prstTxWarp prst="textNoShape">
              <a:avLst/>
            </a:prstTxWarp>
            <a:normAutofit/>
          </a:bodyPr>
          <a:lstStyle>
            <a:lvl1pPr>
              <a:defRPr>
                <a:latin typeface="Arial Narrow" pitchFamily="34" charset="0"/>
              </a:defRPr>
            </a:lvl1pPr>
          </a:lstStyle>
          <a:p>
            <a:endParaRPr lang="de-DE">
              <a:solidFill>
                <a:srgbClr val="000000">
                  <a:tint val="75000"/>
                </a:srgbClr>
              </a:solidFill>
            </a:endParaRPr>
          </a:p>
        </p:txBody>
      </p:sp>
    </p:spTree>
    <p:extLst>
      <p:ext uri="{BB962C8B-B14F-4D97-AF65-F5344CB8AC3E}">
        <p14:creationId xmlns:p14="http://schemas.microsoft.com/office/powerpoint/2010/main" val="407320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D2FFE9BD-FADD-432E-A018-2FD98D8413E2}" type="datetime1">
              <a:rPr lang="zh-TW" altLang="en-US"/>
              <a:pPr/>
              <a:t>9/15/14</a:t>
            </a:fld>
            <a:endParaRPr lang="en-US" altLang="ko-KR"/>
          </a:p>
        </p:txBody>
      </p:sp>
      <p:sp>
        <p:nvSpPr>
          <p:cNvPr id="4" name="Rectangle 5"/>
          <p:cNvSpPr>
            <a:spLocks noGrp="1" noChangeArrowheads="1"/>
          </p:cNvSpPr>
          <p:nvPr>
            <p:ph type="ftr" sz="quarter" idx="11"/>
          </p:nvPr>
        </p:nvSpPr>
        <p:spPr>
          <a:ln/>
        </p:spPr>
        <p:txBody>
          <a:bodyPr/>
          <a:lstStyle>
            <a:lvl1pPr>
              <a:defRPr/>
            </a:lvl1pPr>
          </a:lstStyle>
          <a:p>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7C61D257-BC7C-48F1-810F-C74413A1ABA9}" type="slidenum">
              <a:rPr lang="ko-KR" altLang="en-US"/>
              <a:pPr>
                <a:defRPr/>
              </a:pPr>
              <a:t>‹#›</a:t>
            </a:fld>
            <a:endParaRPr lang="en-US" altLang="ko-K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liennummernplatzhalter 20"/>
          <p:cNvSpPr>
            <a:spLocks noGrp="1"/>
          </p:cNvSpPr>
          <p:nvPr>
            <p:ph type="sldNum" sz="quarter" idx="10"/>
          </p:nvPr>
        </p:nvSpPr>
        <p:spPr>
          <a:xfrm>
            <a:off x="0" y="6561384"/>
            <a:ext cx="683568" cy="324000"/>
          </a:xfrm>
        </p:spPr>
        <p:txBody>
          <a:bodyPr/>
          <a:lstStyle/>
          <a:p>
            <a:fld id="{68259D56-6A4D-4BB6-8190-9EAC36B92A48}" type="slidenum">
              <a:rPr lang="de-DE" smtClean="0">
                <a:solidFill>
                  <a:srgbClr val="FFFFFF"/>
                </a:solidFill>
              </a:rPr>
              <a:pPr/>
              <a:t>‹#›</a:t>
            </a:fld>
            <a:endParaRPr lang="de-DE" dirty="0">
              <a:solidFill>
                <a:srgbClr val="FFFFFF"/>
              </a:solidFill>
            </a:endParaRPr>
          </a:p>
        </p:txBody>
      </p:sp>
    </p:spTree>
    <p:extLst>
      <p:ext uri="{BB962C8B-B14F-4D97-AF65-F5344CB8AC3E}">
        <p14:creationId xmlns:p14="http://schemas.microsoft.com/office/powerpoint/2010/main" val="1602603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43491" y="511999"/>
            <a:ext cx="7024744" cy="553998"/>
          </a:xfrm>
          <a:prstGeom prst="rect">
            <a:avLst/>
          </a:prstGeom>
        </p:spPr>
        <p:txBody>
          <a:bodyPr anchor="t">
            <a:spAutoFit/>
          </a:bodyPr>
          <a:lstStyle>
            <a:lvl1pPr>
              <a:defRPr sz="3000">
                <a:solidFill>
                  <a:schemeClr val="tx1"/>
                </a:solidFill>
                <a:latin typeface="Arial Narrow" pitchFamily="34" charset="0"/>
              </a:defRPr>
            </a:lvl1pPr>
          </a:lstStyle>
          <a:p>
            <a:r>
              <a:rPr lang="de-DE" dirty="0" smtClean="0"/>
              <a:t>Titelmasterformat durch Klicken bearbeiten</a:t>
            </a:r>
            <a:endParaRPr lang="en-US" dirty="0"/>
          </a:p>
        </p:txBody>
      </p:sp>
      <p:sp>
        <p:nvSpPr>
          <p:cNvPr id="3" name="Foliennummernplatzhalter 20"/>
          <p:cNvSpPr>
            <a:spLocks noGrp="1"/>
          </p:cNvSpPr>
          <p:nvPr>
            <p:ph type="sldNum" sz="quarter" idx="10"/>
          </p:nvPr>
        </p:nvSpPr>
        <p:spPr>
          <a:xfrm>
            <a:off x="0" y="6561384"/>
            <a:ext cx="683568" cy="324000"/>
          </a:xfrm>
        </p:spPr>
        <p:txBody>
          <a:bodyPr/>
          <a:lstStyle/>
          <a:p>
            <a:fld id="{68259D56-6A4D-4BB6-8190-9EAC36B92A48}" type="slidenum">
              <a:rPr lang="de-DE" smtClean="0">
                <a:solidFill>
                  <a:srgbClr val="FFFFFF"/>
                </a:solidFill>
              </a:rPr>
              <a:pPr/>
              <a:t>‹#›</a:t>
            </a:fld>
            <a:endParaRPr lang="de-DE" dirty="0">
              <a:solidFill>
                <a:srgbClr val="FFFFFF"/>
              </a:solidFill>
            </a:endParaRPr>
          </a:p>
        </p:txBody>
      </p:sp>
    </p:spTree>
    <p:extLst>
      <p:ext uri="{BB962C8B-B14F-4D97-AF65-F5344CB8AC3E}">
        <p14:creationId xmlns:p14="http://schemas.microsoft.com/office/powerpoint/2010/main" val="1756796098"/>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2400" y="6553200"/>
            <a:ext cx="1905000" cy="228600"/>
          </a:xfrm>
          <a:prstGeom prst="rect">
            <a:avLst/>
          </a:prstGeom>
        </p:spPr>
        <p:txBody>
          <a:bodyPr/>
          <a:lstStyle>
            <a:lvl1pPr>
              <a:defRPr/>
            </a:lvl1pPr>
          </a:lstStyle>
          <a:p>
            <a:fld id="{1F60F732-D2F3-4F56-95C3-54B54AF941B2}" type="datetime1">
              <a:rPr lang="en-US" smtClean="0"/>
              <a:t>9/15/14</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9FC5B7-774B-4CF7-869D-123BC287D00F}" type="slidenum">
              <a:rPr lang="en-US" smtClean="0"/>
              <a:t>‹#›</a:t>
            </a:fld>
            <a:endParaRPr lang="en-US"/>
          </a:p>
        </p:txBody>
      </p:sp>
    </p:spTree>
    <p:extLst>
      <p:ext uri="{BB962C8B-B14F-4D97-AF65-F5344CB8AC3E}">
        <p14:creationId xmlns:p14="http://schemas.microsoft.com/office/powerpoint/2010/main" val="3126377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 y="508000"/>
            <a:ext cx="8606705" cy="5588000"/>
          </a:xfrm>
          <a:prstGeom prst="rect">
            <a:avLst/>
          </a:prstGeom>
        </p:spPr>
      </p:pic>
      <p:sp>
        <p:nvSpPr>
          <p:cNvPr id="22530" name="Rectangle 2"/>
          <p:cNvSpPr>
            <a:spLocks noChangeArrowheads="1"/>
          </p:cNvSpPr>
          <p:nvPr/>
        </p:nvSpPr>
        <p:spPr bwMode="auto">
          <a:xfrm>
            <a:off x="365128" y="381003"/>
            <a:ext cx="8410575" cy="1323975"/>
          </a:xfrm>
          <a:prstGeom prst="rect">
            <a:avLst/>
          </a:prstGeom>
          <a:noFill/>
          <a:ln w="9525">
            <a:noFill/>
            <a:miter lim="800000"/>
            <a:headEnd/>
            <a:tailEnd/>
          </a:ln>
          <a:effectLst/>
        </p:spPr>
        <p:txBody>
          <a:bodyPr lIns="91848" tIns="45926" rIns="91848" bIns="45926" anchor="ctr" anchorCtr="1"/>
          <a:lstStyle/>
          <a:p>
            <a:pPr algn="r" defTabSz="912944" fontAlgn="auto">
              <a:lnSpc>
                <a:spcPct val="90000"/>
              </a:lnSpc>
              <a:spcAft>
                <a:spcPts val="0"/>
              </a:spcAft>
            </a:pPr>
            <a:endParaRPr lang="en-US" sz="3200" dirty="0">
              <a:solidFill>
                <a:prstClr val="white"/>
              </a:solidFill>
              <a:effectLst>
                <a:outerShdw blurRad="38100" dist="38100" dir="2700000" algn="tl">
                  <a:srgbClr val="000000"/>
                </a:outerShdw>
              </a:effectLst>
              <a:latin typeface="Neo Sans Intel Medium" pitchFamily="34" charset="0"/>
              <a:cs typeface="Arial"/>
            </a:endParaRPr>
          </a:p>
        </p:txBody>
      </p:sp>
      <p:sp>
        <p:nvSpPr>
          <p:cNvPr id="22531" name="Rectangle 3"/>
          <p:cNvSpPr>
            <a:spLocks noChangeArrowheads="1"/>
          </p:cNvSpPr>
          <p:nvPr/>
        </p:nvSpPr>
        <p:spPr bwMode="auto">
          <a:xfrm>
            <a:off x="366713" y="1793879"/>
            <a:ext cx="8407400" cy="4168775"/>
          </a:xfrm>
          <a:prstGeom prst="rect">
            <a:avLst/>
          </a:prstGeom>
          <a:noFill/>
          <a:ln w="9525">
            <a:noFill/>
            <a:miter lim="800000"/>
            <a:headEnd/>
            <a:tailEnd/>
          </a:ln>
          <a:effectLst/>
        </p:spPr>
        <p:txBody>
          <a:bodyPr lIns="91214" tIns="45609" rIns="91214" bIns="45609" anchorCtr="1"/>
          <a:lstStyle/>
          <a:p>
            <a:pPr algn="r" defTabSz="912944" fontAlgn="auto">
              <a:spcBef>
                <a:spcPts val="0"/>
              </a:spcBef>
              <a:spcAft>
                <a:spcPts val="0"/>
              </a:spcAft>
            </a:pPr>
            <a:endParaRPr lang="en-US" sz="2400" dirty="0">
              <a:solidFill>
                <a:prstClr val="white"/>
              </a:solidFill>
              <a:effectLst>
                <a:outerShdw blurRad="38100" dist="38100" dir="2700000" algn="tl">
                  <a:srgbClr val="000000"/>
                </a:outerShdw>
              </a:effectLst>
              <a:latin typeface="Neo Sans Intel"/>
              <a:cs typeface="Arial"/>
            </a:endParaRPr>
          </a:p>
        </p:txBody>
      </p:sp>
      <p:sp>
        <p:nvSpPr>
          <p:cNvPr id="22532" name="Rectangle 4"/>
          <p:cNvSpPr>
            <a:spLocks noGrp="1" noChangeArrowheads="1"/>
          </p:cNvSpPr>
          <p:nvPr>
            <p:ph type="ctrTitle"/>
          </p:nvPr>
        </p:nvSpPr>
        <p:spPr>
          <a:xfrm>
            <a:off x="1369920" y="1651002"/>
            <a:ext cx="7269816" cy="1258423"/>
          </a:xfrm>
        </p:spPr>
        <p:txBody>
          <a:bodyPr anchor="b" anchorCtr="0"/>
          <a:lstStyle>
            <a:lvl1pPr algn="l">
              <a:defRPr/>
            </a:lvl1pPr>
          </a:lstStyle>
          <a:p>
            <a:r>
              <a:rPr lang="en-US" smtClean="0"/>
              <a:t>Click to edit Master title style</a:t>
            </a:r>
            <a:endParaRPr lang="en-US" dirty="0"/>
          </a:p>
        </p:txBody>
      </p:sp>
      <p:sp>
        <p:nvSpPr>
          <p:cNvPr id="22533" name="Rectangle 5"/>
          <p:cNvSpPr>
            <a:spLocks noGrp="1" noChangeArrowheads="1"/>
          </p:cNvSpPr>
          <p:nvPr>
            <p:ph type="subTitle" idx="1"/>
          </p:nvPr>
        </p:nvSpPr>
        <p:spPr>
          <a:xfrm>
            <a:off x="1381125" y="4191000"/>
            <a:ext cx="2571750" cy="1905000"/>
          </a:xfrm>
        </p:spPr>
        <p:txBody>
          <a:bodyPr anchorCtr="0"/>
          <a:lstStyle>
            <a:lvl1pPr marL="0" indent="0" algn="l">
              <a:buFont typeface="Wingdings" pitchFamily="2" charset="2"/>
              <a:buNone/>
              <a:defRPr/>
            </a:lvl1pPr>
          </a:lstStyle>
          <a:p>
            <a:r>
              <a:rPr lang="en-US" smtClean="0"/>
              <a:t>Click to edit Master subtitle style</a:t>
            </a:r>
            <a:endParaRPr lang="en-US" dirty="0"/>
          </a:p>
        </p:txBody>
      </p:sp>
      <p:pic>
        <p:nvPicPr>
          <p:cNvPr id="16" name="Picture 22" descr="intellogo"/>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black">
          <a:xfrm>
            <a:off x="8365591" y="6127944"/>
            <a:ext cx="634999" cy="611992"/>
          </a:xfrm>
          <a:prstGeom prst="rect">
            <a:avLst/>
          </a:prstGeom>
          <a:noFill/>
          <a:ln>
            <a:noFill/>
          </a:ln>
        </p:spPr>
      </p:pic>
    </p:spTree>
    <p:extLst>
      <p:ext uri="{BB962C8B-B14F-4D97-AF65-F5344CB8AC3E}">
        <p14:creationId xmlns:p14="http://schemas.microsoft.com/office/powerpoint/2010/main" val="4196269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412406364"/>
      </p:ext>
    </p:extLst>
  </p:cSld>
  <p:clrMapOvr>
    <a:masterClrMapping/>
  </p:clrMapOvr>
  <p:transition xmlns:p14="http://schemas.microsoft.com/office/powerpoint/2010/mai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425" indent="0">
              <a:buNone/>
              <a:defRPr sz="1800"/>
            </a:lvl2pPr>
            <a:lvl3pPr marL="912853" indent="0">
              <a:buNone/>
              <a:defRPr sz="1600"/>
            </a:lvl3pPr>
            <a:lvl4pPr marL="1369280" indent="0">
              <a:buNone/>
              <a:defRPr sz="1400"/>
            </a:lvl4pPr>
            <a:lvl5pPr marL="1825706" indent="0">
              <a:buNone/>
              <a:defRPr sz="1400"/>
            </a:lvl5pPr>
            <a:lvl6pPr marL="2282122" indent="0">
              <a:buNone/>
              <a:defRPr sz="1400"/>
            </a:lvl6pPr>
            <a:lvl7pPr marL="2738542" indent="0">
              <a:buNone/>
              <a:defRPr sz="1400"/>
            </a:lvl7pPr>
            <a:lvl8pPr marL="3194962" indent="0">
              <a:buNone/>
              <a:defRPr sz="1400"/>
            </a:lvl8pPr>
            <a:lvl9pPr marL="3651407" indent="0">
              <a:buNone/>
              <a:defRPr sz="1400"/>
            </a:lvl9pPr>
          </a:lstStyle>
          <a:p>
            <a:pPr lvl="0"/>
            <a:r>
              <a:rPr lang="en-US" smtClean="0"/>
              <a:t>Click to edit Master text styles</a:t>
            </a:r>
          </a:p>
        </p:txBody>
      </p:sp>
    </p:spTree>
    <p:extLst>
      <p:ext uri="{BB962C8B-B14F-4D97-AF65-F5344CB8AC3E}">
        <p14:creationId xmlns:p14="http://schemas.microsoft.com/office/powerpoint/2010/main" val="3157743188"/>
      </p:ext>
    </p:extLst>
  </p:cSld>
  <p:clrMapOvr>
    <a:masterClrMapping/>
  </p:clrMapOvr>
  <p:transition xmlns:p14="http://schemas.microsoft.com/office/powerpoint/2010/mai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28999225"/>
      </p:ext>
    </p:extLst>
  </p:cSld>
  <p:clrMapOvr>
    <a:masterClrMapping/>
  </p:clrMapOvr>
  <p:transition xmlns:p14="http://schemas.microsoft.com/office/powerpoint/2010/mai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425" indent="0">
              <a:buNone/>
              <a:defRPr sz="2000" b="1"/>
            </a:lvl2pPr>
            <a:lvl3pPr marL="912853" indent="0">
              <a:buNone/>
              <a:defRPr sz="1800" b="1"/>
            </a:lvl3pPr>
            <a:lvl4pPr marL="1369280" indent="0">
              <a:buNone/>
              <a:defRPr sz="1600" b="1"/>
            </a:lvl4pPr>
            <a:lvl5pPr marL="1825706" indent="0">
              <a:buNone/>
              <a:defRPr sz="1600" b="1"/>
            </a:lvl5pPr>
            <a:lvl6pPr marL="2282122" indent="0">
              <a:buNone/>
              <a:defRPr sz="1600" b="1"/>
            </a:lvl6pPr>
            <a:lvl7pPr marL="2738542" indent="0">
              <a:buNone/>
              <a:defRPr sz="1600" b="1"/>
            </a:lvl7pPr>
            <a:lvl8pPr marL="3194962" indent="0">
              <a:buNone/>
              <a:defRPr sz="1600" b="1"/>
            </a:lvl8pPr>
            <a:lvl9pPr marL="3651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6425" indent="0">
              <a:buNone/>
              <a:defRPr sz="2000" b="1"/>
            </a:lvl2pPr>
            <a:lvl3pPr marL="912853" indent="0">
              <a:buNone/>
              <a:defRPr sz="1800" b="1"/>
            </a:lvl3pPr>
            <a:lvl4pPr marL="1369280" indent="0">
              <a:buNone/>
              <a:defRPr sz="1600" b="1"/>
            </a:lvl4pPr>
            <a:lvl5pPr marL="1825706" indent="0">
              <a:buNone/>
              <a:defRPr sz="1600" b="1"/>
            </a:lvl5pPr>
            <a:lvl6pPr marL="2282122" indent="0">
              <a:buNone/>
              <a:defRPr sz="1600" b="1"/>
            </a:lvl6pPr>
            <a:lvl7pPr marL="2738542" indent="0">
              <a:buNone/>
              <a:defRPr sz="1600" b="1"/>
            </a:lvl7pPr>
            <a:lvl8pPr marL="3194962" indent="0">
              <a:buNone/>
              <a:defRPr sz="1600" b="1"/>
            </a:lvl8pPr>
            <a:lvl9pPr marL="3651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33057294"/>
      </p:ext>
    </p:extLst>
  </p:cSld>
  <p:clrMapOvr>
    <a:masterClrMapping/>
  </p:clrMapOvr>
  <p:transition xmlns:p14="http://schemas.microsoft.com/office/powerpoint/2010/mai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
        <p:nvSpPr>
          <p:cNvPr id="5" name="Text Placeholder 4"/>
          <p:cNvSpPr>
            <a:spLocks noGrp="1"/>
          </p:cNvSpPr>
          <p:nvPr>
            <p:ph type="body" sz="quarter" idx="10" hasCustomPrompt="1"/>
          </p:nvPr>
        </p:nvSpPr>
        <p:spPr>
          <a:xfrm>
            <a:off x="2971800" y="6324600"/>
            <a:ext cx="3733800" cy="304800"/>
          </a:xfrm>
        </p:spPr>
        <p:txBody>
          <a:bodyPr anchor="ctr"/>
          <a:lstStyle>
            <a:lvl1pPr algn="ctr">
              <a:buNone/>
              <a:defRPr sz="1100" baseline="0"/>
            </a:lvl1pPr>
          </a:lstStyle>
          <a:p>
            <a:pPr lvl="0"/>
            <a:r>
              <a:rPr lang="en-US" dirty="0" smtClean="0"/>
              <a:t>Intel Confidential</a:t>
            </a:r>
          </a:p>
        </p:txBody>
      </p:sp>
    </p:spTree>
    <p:extLst>
      <p:ext uri="{BB962C8B-B14F-4D97-AF65-F5344CB8AC3E}">
        <p14:creationId xmlns:p14="http://schemas.microsoft.com/office/powerpoint/2010/main" val="525519169"/>
      </p:ext>
    </p:extLst>
  </p:cSld>
  <p:clrMapOvr>
    <a:masterClrMapping/>
  </p:clrMapOvr>
  <p:transition xmlns:p14="http://schemas.microsoft.com/office/powerpoint/2010/mai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724363"/>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0D9590A3-396A-447F-A5B7-E484D8837A99}" type="datetime1">
              <a:rPr lang="zh-TW" altLang="en-US"/>
              <a:pPr/>
              <a:t>9/15/14</a:t>
            </a:fld>
            <a:endParaRPr lang="en-US" altLang="ko-KR"/>
          </a:p>
        </p:txBody>
      </p:sp>
      <p:sp>
        <p:nvSpPr>
          <p:cNvPr id="3" name="Rectangle 5"/>
          <p:cNvSpPr>
            <a:spLocks noGrp="1" noChangeArrowheads="1"/>
          </p:cNvSpPr>
          <p:nvPr>
            <p:ph type="ftr" sz="quarter" idx="11"/>
          </p:nvPr>
        </p:nvSpPr>
        <p:spPr>
          <a:ln/>
        </p:spPr>
        <p:txBody>
          <a:bodyPr/>
          <a:lstStyle>
            <a:lvl1pPr>
              <a:defRPr/>
            </a:lvl1pPr>
          </a:lstStyle>
          <a:p>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9442094F-405B-43CC-8504-2128DD4561D8}" type="slidenum">
              <a:rPr lang="ko-KR" altLang="en-US"/>
              <a:pPr>
                <a:defRPr/>
              </a:pPr>
              <a:t>‹#›</a:t>
            </a:fld>
            <a:endParaRPr lang="en-US" altLang="ko-K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2" name="Picture 5" descr="dttc_logo_new-copy"/>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44356" y="1456535"/>
            <a:ext cx="7540625" cy="2606147"/>
          </a:xfrm>
          <a:prstGeom prst="rect">
            <a:avLst/>
          </a:prstGeom>
          <a:noFill/>
        </p:spPr>
      </p:pic>
      <p:sp>
        <p:nvSpPr>
          <p:cNvPr id="3" name="Rectangle 6"/>
          <p:cNvSpPr>
            <a:spLocks noChangeArrowheads="1"/>
          </p:cNvSpPr>
          <p:nvPr userDrawn="1"/>
        </p:nvSpPr>
        <p:spPr bwMode="auto">
          <a:xfrm>
            <a:off x="774910" y="3976693"/>
            <a:ext cx="8399356" cy="649299"/>
          </a:xfrm>
          <a:prstGeom prst="rect">
            <a:avLst/>
          </a:prstGeom>
          <a:noFill/>
          <a:ln w="19050" algn="ctr">
            <a:noFill/>
            <a:miter lim="800000"/>
            <a:headEnd/>
            <a:tailEnd type="none" w="lg" len="med"/>
          </a:ln>
          <a:effectLst/>
        </p:spPr>
        <p:txBody>
          <a:bodyPr wrap="none" lIns="63915" tIns="31950" rIns="63915" bIns="31950">
            <a:spAutoFit/>
          </a:bodyPr>
          <a:lstStyle/>
          <a:p>
            <a:pPr defTabSz="912944" eaLnBrk="0" fontAlgn="auto" hangingPunct="0">
              <a:spcBef>
                <a:spcPts val="0"/>
              </a:spcBef>
              <a:spcAft>
                <a:spcPts val="0"/>
              </a:spcAft>
            </a:pPr>
            <a:r>
              <a:rPr lang="en-US" sz="3800" dirty="0">
                <a:solidFill>
                  <a:prstClr val="white"/>
                </a:solidFill>
                <a:effectLst>
                  <a:outerShdw blurRad="38100" dist="38100" dir="2700000" algn="tl">
                    <a:srgbClr val="000000"/>
                  </a:outerShdw>
                </a:effectLst>
                <a:latin typeface="Neo Sans Intel Medium" pitchFamily="34" charset="0"/>
                <a:cs typeface="Arial"/>
              </a:rPr>
              <a:t>Design &amp; Test Technology Conference</a:t>
            </a:r>
          </a:p>
        </p:txBody>
      </p:sp>
      <p:sp>
        <p:nvSpPr>
          <p:cNvPr id="4" name="Text Box 7"/>
          <p:cNvSpPr txBox="1">
            <a:spLocks noChangeArrowheads="1"/>
          </p:cNvSpPr>
          <p:nvPr userDrawn="1"/>
        </p:nvSpPr>
        <p:spPr bwMode="auto">
          <a:xfrm>
            <a:off x="800724" y="4701654"/>
            <a:ext cx="7368393" cy="495411"/>
          </a:xfrm>
          <a:prstGeom prst="rect">
            <a:avLst/>
          </a:prstGeom>
          <a:noFill/>
          <a:ln w="9525">
            <a:noFill/>
            <a:miter lim="800000"/>
            <a:headEnd/>
            <a:tailEnd/>
          </a:ln>
          <a:effectLst/>
        </p:spPr>
        <p:txBody>
          <a:bodyPr wrap="square" lIns="63915" tIns="31950" rIns="63915" bIns="31950">
            <a:spAutoFit/>
          </a:bodyPr>
          <a:lstStyle/>
          <a:p>
            <a:pPr algn="dist" defTabSz="913149" fontAlgn="auto">
              <a:spcBef>
                <a:spcPts val="0"/>
              </a:spcBef>
              <a:spcAft>
                <a:spcPts val="0"/>
              </a:spcAft>
            </a:pPr>
            <a:r>
              <a:rPr lang="en-US" sz="2800" i="1" dirty="0" smtClean="0">
                <a:solidFill>
                  <a:prstClr val="white"/>
                </a:solidFill>
                <a:effectLst>
                  <a:outerShdw blurRad="38100" dist="38100" dir="2700000" algn="tl">
                    <a:srgbClr val="000000"/>
                  </a:outerShdw>
                </a:effectLst>
                <a:latin typeface="Neo Sans Intel"/>
                <a:cs typeface="Arial"/>
              </a:rPr>
              <a:t>SHARE </a:t>
            </a:r>
            <a:r>
              <a:rPr lang="en-US" sz="2800" i="1" dirty="0" smtClean="0">
                <a:solidFill>
                  <a:prstClr val="white"/>
                </a:solidFill>
                <a:effectLst>
                  <a:outerShdw blurRad="38100" dist="38100" dir="2700000" algn="tl">
                    <a:srgbClr val="000000"/>
                  </a:outerShdw>
                </a:effectLst>
                <a:latin typeface="Neo Sans Intel"/>
                <a:ea typeface="Verdana"/>
                <a:cs typeface="Verdana"/>
              </a:rPr>
              <a:t>● LEARN ● GROW</a:t>
            </a:r>
            <a:endParaRPr lang="en-US" sz="2800" i="1" dirty="0">
              <a:solidFill>
                <a:prstClr val="white"/>
              </a:solidFill>
              <a:effectLst>
                <a:outerShdw blurRad="38100" dist="38100" dir="2700000" algn="tl">
                  <a:srgbClr val="000000"/>
                </a:outerShdw>
              </a:effectLst>
              <a:latin typeface="Neo Sans Intel"/>
              <a:cs typeface="Arial"/>
            </a:endParaRPr>
          </a:p>
        </p:txBody>
      </p:sp>
    </p:spTree>
    <p:extLst>
      <p:ext uri="{BB962C8B-B14F-4D97-AF65-F5344CB8AC3E}">
        <p14:creationId xmlns:p14="http://schemas.microsoft.com/office/powerpoint/2010/main" val="2867244538"/>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Picture 1" descr="intel_rgb_100-l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1" y="715931"/>
            <a:ext cx="5388476" cy="5439368"/>
          </a:xfrm>
          <a:prstGeom prst="rect">
            <a:avLst/>
          </a:prstGeom>
        </p:spPr>
      </p:pic>
    </p:spTree>
    <p:extLst>
      <p:ext uri="{BB962C8B-B14F-4D97-AF65-F5344CB8AC3E}">
        <p14:creationId xmlns:p14="http://schemas.microsoft.com/office/powerpoint/2010/main" val="2153495151"/>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pic>
        <p:nvPicPr>
          <p:cNvPr id="4" name="Picture 3" descr="intel_rgb_3000.png"/>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8261509" y="6064249"/>
            <a:ext cx="633259" cy="556707"/>
          </a:xfrm>
          <a:prstGeom prst="rect">
            <a:avLst/>
          </a:prstGeom>
        </p:spPr>
      </p:pic>
      <p:sp>
        <p:nvSpPr>
          <p:cNvPr id="5" name="Footer Placeholder 1"/>
          <p:cNvSpPr>
            <a:spLocks noGrp="1"/>
          </p:cNvSpPr>
          <p:nvPr>
            <p:ph type="ftr" sz="quarter" idx="3"/>
          </p:nvPr>
        </p:nvSpPr>
        <p:spPr>
          <a:xfrm>
            <a:off x="3124425" y="6469504"/>
            <a:ext cx="2895203" cy="365125"/>
          </a:xfrm>
          <a:prstGeom prst="rect">
            <a:avLst/>
          </a:prstGeom>
        </p:spPr>
        <p:txBody>
          <a:bodyPr vert="horz" lIns="63936" tIns="31963" rIns="63936" bIns="31963" rtlCol="0" anchor="ctr"/>
          <a:lstStyle>
            <a:lvl1pPr algn="ctr">
              <a:defRPr sz="800">
                <a:solidFill>
                  <a:schemeClr val="tx1">
                    <a:tint val="75000"/>
                  </a:schemeClr>
                </a:solidFill>
              </a:defRPr>
            </a:lvl1pPr>
          </a:lstStyle>
          <a:p>
            <a:pPr defTabSz="913308" fontAlgn="auto">
              <a:spcBef>
                <a:spcPts val="0"/>
              </a:spcBef>
              <a:spcAft>
                <a:spcPts val="0"/>
              </a:spcAft>
            </a:pPr>
            <a:r>
              <a:rPr lang="en-US" dirty="0" smtClean="0">
                <a:solidFill>
                  <a:prstClr val="white">
                    <a:tint val="75000"/>
                  </a:prstClr>
                </a:solidFill>
                <a:latin typeface="Neo Sans Intel"/>
                <a:cs typeface="Arial"/>
              </a:rPr>
              <a:t>Intel Confidential</a:t>
            </a:r>
            <a:endParaRPr lang="en-US" dirty="0">
              <a:solidFill>
                <a:prstClr val="white">
                  <a:tint val="75000"/>
                </a:prstClr>
              </a:solidFill>
              <a:latin typeface="Neo Sans Intel"/>
              <a:cs typeface="Arial"/>
            </a:endParaRPr>
          </a:p>
        </p:txBody>
      </p:sp>
      <p:sp>
        <p:nvSpPr>
          <p:cNvPr id="6" name="Slide Number Placeholder 3"/>
          <p:cNvSpPr>
            <a:spLocks noGrp="1"/>
          </p:cNvSpPr>
          <p:nvPr>
            <p:ph type="sldNum" sz="quarter" idx="4"/>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fld id="{BF0D601A-BCAC-AE43-A62F-4C5BFC2067CF}" type="slidenum">
              <a:rPr lang="en-US" smtClean="0">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2383584868"/>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1"/>
          <p:cNvSpPr>
            <a:spLocks noGrp="1"/>
          </p:cNvSpPr>
          <p:nvPr>
            <p:ph type="ftr" sz="quarter" idx="3"/>
          </p:nvPr>
        </p:nvSpPr>
        <p:spPr>
          <a:xfrm>
            <a:off x="3124425" y="6469504"/>
            <a:ext cx="2895203" cy="365125"/>
          </a:xfrm>
          <a:prstGeom prst="rect">
            <a:avLst/>
          </a:prstGeom>
        </p:spPr>
        <p:txBody>
          <a:bodyPr vert="horz" lIns="63936" tIns="31963" rIns="63936" bIns="31963" rtlCol="0" anchor="ctr"/>
          <a:lstStyle>
            <a:lvl1pPr algn="ctr">
              <a:defRPr sz="800">
                <a:solidFill>
                  <a:schemeClr val="tx1">
                    <a:tint val="75000"/>
                  </a:schemeClr>
                </a:solidFill>
              </a:defRPr>
            </a:lvl1pPr>
          </a:lstStyle>
          <a:p>
            <a:pPr defTabSz="913308" fontAlgn="auto">
              <a:spcBef>
                <a:spcPts val="0"/>
              </a:spcBef>
              <a:spcAft>
                <a:spcPts val="0"/>
              </a:spcAft>
            </a:pPr>
            <a:r>
              <a:rPr lang="en-US" dirty="0" smtClean="0">
                <a:solidFill>
                  <a:prstClr val="white">
                    <a:tint val="75000"/>
                  </a:prstClr>
                </a:solidFill>
                <a:latin typeface="Neo Sans Intel"/>
                <a:cs typeface="Arial"/>
              </a:rPr>
              <a:t>Intel Confidential</a:t>
            </a:r>
            <a:endParaRPr lang="en-US" dirty="0">
              <a:solidFill>
                <a:prstClr val="white">
                  <a:tint val="75000"/>
                </a:prstClr>
              </a:solidFill>
              <a:latin typeface="Neo Sans Intel"/>
              <a:cs typeface="Arial"/>
            </a:endParaRPr>
          </a:p>
        </p:txBody>
      </p:sp>
      <p:sp>
        <p:nvSpPr>
          <p:cNvPr id="6" name="Slide Number Placeholder 3"/>
          <p:cNvSpPr>
            <a:spLocks noGrp="1"/>
          </p:cNvSpPr>
          <p:nvPr>
            <p:ph type="sldNum" sz="quarter" idx="4"/>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fld id="{BF0D601A-BCAC-AE43-A62F-4C5BFC2067CF}" type="slidenum">
              <a:rPr lang="en-US" smtClean="0">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549209154"/>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6607" indent="0">
              <a:buNone/>
              <a:defRPr sz="2000" b="1"/>
            </a:lvl2pPr>
            <a:lvl3pPr marL="913217" indent="0">
              <a:buNone/>
              <a:defRPr sz="1800" b="1"/>
            </a:lvl3pPr>
            <a:lvl4pPr marL="1369826" indent="0">
              <a:buNone/>
              <a:defRPr sz="1600" b="1"/>
            </a:lvl4pPr>
            <a:lvl5pPr marL="1826434" indent="0">
              <a:buNone/>
              <a:defRPr sz="1600" b="1"/>
            </a:lvl5pPr>
            <a:lvl6pPr marL="2283034" indent="0">
              <a:buNone/>
              <a:defRPr sz="1600" b="1"/>
            </a:lvl6pPr>
            <a:lvl7pPr marL="2739638" indent="0">
              <a:buNone/>
              <a:defRPr sz="1600" b="1"/>
            </a:lvl7pPr>
            <a:lvl8pPr marL="3196241" indent="0">
              <a:buNone/>
              <a:defRPr sz="1600" b="1"/>
            </a:lvl8pPr>
            <a:lvl9pPr marL="36528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6607" indent="0">
              <a:buNone/>
              <a:defRPr sz="2000" b="1"/>
            </a:lvl2pPr>
            <a:lvl3pPr marL="913217" indent="0">
              <a:buNone/>
              <a:defRPr sz="1800" b="1"/>
            </a:lvl3pPr>
            <a:lvl4pPr marL="1369826" indent="0">
              <a:buNone/>
              <a:defRPr sz="1600" b="1"/>
            </a:lvl4pPr>
            <a:lvl5pPr marL="1826434" indent="0">
              <a:buNone/>
              <a:defRPr sz="1600" b="1"/>
            </a:lvl5pPr>
            <a:lvl6pPr marL="2283034" indent="0">
              <a:buNone/>
              <a:defRPr sz="1600" b="1"/>
            </a:lvl6pPr>
            <a:lvl7pPr marL="2739638" indent="0">
              <a:buNone/>
              <a:defRPr sz="1600" b="1"/>
            </a:lvl7pPr>
            <a:lvl8pPr marL="3196241" indent="0">
              <a:buNone/>
              <a:defRPr sz="1600" b="1"/>
            </a:lvl8pPr>
            <a:lvl9pPr marL="36528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Footer Placeholder 1"/>
          <p:cNvSpPr>
            <a:spLocks noGrp="1"/>
          </p:cNvSpPr>
          <p:nvPr>
            <p:ph type="ftr" sz="quarter" idx="10"/>
          </p:nvPr>
        </p:nvSpPr>
        <p:spPr>
          <a:xfrm>
            <a:off x="3124425" y="6469504"/>
            <a:ext cx="2895203" cy="365125"/>
          </a:xfrm>
          <a:prstGeom prst="rect">
            <a:avLst/>
          </a:prstGeom>
        </p:spPr>
        <p:txBody>
          <a:bodyPr vert="horz" lIns="63936" tIns="31963" rIns="63936" bIns="31963" rtlCol="0" anchor="ctr"/>
          <a:lstStyle>
            <a:lvl1pPr algn="ctr">
              <a:defRPr sz="800">
                <a:solidFill>
                  <a:schemeClr val="tx1">
                    <a:tint val="75000"/>
                  </a:schemeClr>
                </a:solidFill>
              </a:defRPr>
            </a:lvl1pPr>
          </a:lstStyle>
          <a:p>
            <a:pPr defTabSz="913308" fontAlgn="auto">
              <a:spcBef>
                <a:spcPts val="0"/>
              </a:spcBef>
              <a:spcAft>
                <a:spcPts val="0"/>
              </a:spcAft>
            </a:pPr>
            <a:r>
              <a:rPr lang="en-US" dirty="0" smtClean="0">
                <a:solidFill>
                  <a:prstClr val="white">
                    <a:tint val="75000"/>
                  </a:prstClr>
                </a:solidFill>
                <a:latin typeface="Neo Sans Intel"/>
                <a:cs typeface="Arial"/>
              </a:rPr>
              <a:t>Intel Confidential</a:t>
            </a:r>
            <a:endParaRPr lang="en-US" dirty="0">
              <a:solidFill>
                <a:prstClr val="white">
                  <a:tint val="75000"/>
                </a:prstClr>
              </a:solidFill>
              <a:latin typeface="Neo Sans Intel"/>
              <a:cs typeface="Arial"/>
            </a:endParaRPr>
          </a:p>
        </p:txBody>
      </p:sp>
      <p:sp>
        <p:nvSpPr>
          <p:cNvPr id="8" name="Slide Number Placeholder 3"/>
          <p:cNvSpPr>
            <a:spLocks noGrp="1"/>
          </p:cNvSpPr>
          <p:nvPr>
            <p:ph type="sldNum" sz="quarter" idx="11"/>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fld id="{BF0D601A-BCAC-AE43-A62F-4C5BFC2067CF}" type="slidenum">
              <a:rPr lang="en-US" smtClean="0">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1822506308"/>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3"/>
          </p:nvPr>
        </p:nvSpPr>
        <p:spPr>
          <a:xfrm>
            <a:off x="3124425" y="6469504"/>
            <a:ext cx="2895203" cy="365125"/>
          </a:xfrm>
          <a:prstGeom prst="rect">
            <a:avLst/>
          </a:prstGeom>
        </p:spPr>
        <p:txBody>
          <a:bodyPr vert="horz" lIns="63936" tIns="31963" rIns="63936" bIns="31963" rtlCol="0" anchor="ctr"/>
          <a:lstStyle>
            <a:lvl1pPr algn="ctr">
              <a:defRPr sz="800">
                <a:solidFill>
                  <a:schemeClr val="tx1">
                    <a:tint val="75000"/>
                  </a:schemeClr>
                </a:solidFill>
              </a:defRPr>
            </a:lvl1pPr>
          </a:lstStyle>
          <a:p>
            <a:pPr defTabSz="913308" fontAlgn="auto">
              <a:spcBef>
                <a:spcPts val="0"/>
              </a:spcBef>
              <a:spcAft>
                <a:spcPts val="0"/>
              </a:spcAft>
            </a:pPr>
            <a:r>
              <a:rPr lang="en-US" dirty="0" smtClean="0">
                <a:solidFill>
                  <a:prstClr val="white">
                    <a:tint val="75000"/>
                  </a:prstClr>
                </a:solidFill>
                <a:latin typeface="Neo Sans Intel"/>
                <a:cs typeface="Arial"/>
              </a:rPr>
              <a:t>Intel Confidential</a:t>
            </a:r>
            <a:endParaRPr lang="en-US" dirty="0">
              <a:solidFill>
                <a:prstClr val="white">
                  <a:tint val="75000"/>
                </a:prstClr>
              </a:solidFill>
              <a:latin typeface="Neo Sans Intel"/>
              <a:cs typeface="Arial"/>
            </a:endParaRPr>
          </a:p>
        </p:txBody>
      </p:sp>
      <p:sp>
        <p:nvSpPr>
          <p:cNvPr id="4" name="Slide Number Placeholder 3"/>
          <p:cNvSpPr>
            <a:spLocks noGrp="1"/>
          </p:cNvSpPr>
          <p:nvPr>
            <p:ph type="sldNum" sz="quarter" idx="4"/>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fld id="{BF0D601A-BCAC-AE43-A62F-4C5BFC2067CF}" type="slidenum">
              <a:rPr lang="en-US" smtClean="0">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3773386434"/>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124425" y="6469504"/>
            <a:ext cx="2895203" cy="365125"/>
          </a:xfrm>
          <a:prstGeom prst="rect">
            <a:avLst/>
          </a:prstGeom>
        </p:spPr>
        <p:txBody>
          <a:bodyPr vert="horz" lIns="63936" tIns="31963" rIns="63936" bIns="31963" rtlCol="0" anchor="ctr"/>
          <a:lstStyle>
            <a:lvl1pPr algn="ctr">
              <a:defRPr sz="800">
                <a:solidFill>
                  <a:schemeClr val="tx1">
                    <a:tint val="75000"/>
                  </a:schemeClr>
                </a:solidFill>
              </a:defRPr>
            </a:lvl1pPr>
          </a:lstStyle>
          <a:p>
            <a:pPr defTabSz="913308" fontAlgn="auto">
              <a:spcBef>
                <a:spcPts val="0"/>
              </a:spcBef>
              <a:spcAft>
                <a:spcPts val="0"/>
              </a:spcAft>
            </a:pPr>
            <a:r>
              <a:rPr lang="en-US" dirty="0" smtClean="0">
                <a:solidFill>
                  <a:prstClr val="white">
                    <a:tint val="75000"/>
                  </a:prstClr>
                </a:solidFill>
                <a:latin typeface="Neo Sans Intel"/>
                <a:cs typeface="Arial"/>
              </a:rPr>
              <a:t>Intel Confidential</a:t>
            </a:r>
            <a:endParaRPr lang="en-US" dirty="0">
              <a:solidFill>
                <a:prstClr val="white">
                  <a:tint val="75000"/>
                </a:prstClr>
              </a:solidFill>
              <a:latin typeface="Neo Sans Intel"/>
              <a:cs typeface="Arial"/>
            </a:endParaRPr>
          </a:p>
        </p:txBody>
      </p:sp>
      <p:sp>
        <p:nvSpPr>
          <p:cNvPr id="3" name="Slide Number Placeholder 3"/>
          <p:cNvSpPr>
            <a:spLocks noGrp="1"/>
          </p:cNvSpPr>
          <p:nvPr>
            <p:ph type="sldNum" sz="quarter" idx="4"/>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fld id="{BF0D601A-BCAC-AE43-A62F-4C5BFC2067CF}" type="slidenum">
              <a:rPr lang="en-US" smtClean="0">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3513015875"/>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english-logo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124425" y="6469504"/>
            <a:ext cx="2895203" cy="365125"/>
          </a:xfrm>
          <a:prstGeom prst="rect">
            <a:avLst/>
          </a:prstGeom>
        </p:spPr>
        <p:txBody>
          <a:bodyPr vert="horz" lIns="63936" tIns="31963" rIns="63936" bIns="31963" rtlCol="0" anchor="ctr"/>
          <a:lstStyle>
            <a:lvl1pPr algn="ctr">
              <a:defRPr sz="800">
                <a:solidFill>
                  <a:schemeClr val="tx1">
                    <a:tint val="75000"/>
                  </a:schemeClr>
                </a:solidFill>
              </a:defRPr>
            </a:lvl1pPr>
          </a:lstStyle>
          <a:p>
            <a:pPr defTabSz="913308" fontAlgn="auto">
              <a:spcBef>
                <a:spcPts val="0"/>
              </a:spcBef>
              <a:spcAft>
                <a:spcPts val="0"/>
              </a:spcAft>
            </a:pPr>
            <a:r>
              <a:rPr lang="en-US" dirty="0" smtClean="0">
                <a:solidFill>
                  <a:prstClr val="white">
                    <a:tint val="75000"/>
                  </a:prstClr>
                </a:solidFill>
                <a:latin typeface="Neo Sans Intel"/>
                <a:cs typeface="Arial"/>
              </a:rPr>
              <a:t>Intel Confidential</a:t>
            </a:r>
            <a:endParaRPr lang="en-US" dirty="0">
              <a:solidFill>
                <a:prstClr val="white">
                  <a:tint val="75000"/>
                </a:prstClr>
              </a:solidFill>
              <a:latin typeface="Neo Sans Intel"/>
              <a:cs typeface="Arial"/>
            </a:endParaRPr>
          </a:p>
        </p:txBody>
      </p:sp>
      <p:sp>
        <p:nvSpPr>
          <p:cNvPr id="3" name="Slide Number Placeholder 3"/>
          <p:cNvSpPr>
            <a:spLocks noGrp="1"/>
          </p:cNvSpPr>
          <p:nvPr>
            <p:ph type="sldNum" sz="quarter" idx="4"/>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fld id="{BF0D601A-BCAC-AE43-A62F-4C5BFC2067CF}" type="slidenum">
              <a:rPr lang="en-US" smtClean="0">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15059732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Final Slide with Blue Logo">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819400" y="2017185"/>
            <a:ext cx="3340100" cy="293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1"/>
          <p:cNvSpPr>
            <a:spLocks noGrp="1"/>
          </p:cNvSpPr>
          <p:nvPr>
            <p:ph type="ftr" sz="quarter" idx="3"/>
          </p:nvPr>
        </p:nvSpPr>
        <p:spPr>
          <a:xfrm>
            <a:off x="3124425" y="6469504"/>
            <a:ext cx="2895203" cy="365125"/>
          </a:xfrm>
          <a:prstGeom prst="rect">
            <a:avLst/>
          </a:prstGeom>
        </p:spPr>
        <p:txBody>
          <a:bodyPr vert="horz" lIns="63936" tIns="31963" rIns="63936" bIns="31963" rtlCol="0" anchor="ctr"/>
          <a:lstStyle>
            <a:lvl1pPr algn="ctr">
              <a:defRPr sz="800">
                <a:solidFill>
                  <a:schemeClr val="tx1">
                    <a:tint val="75000"/>
                  </a:schemeClr>
                </a:solidFill>
              </a:defRPr>
            </a:lvl1pPr>
          </a:lstStyle>
          <a:p>
            <a:pPr defTabSz="913308" fontAlgn="auto">
              <a:spcBef>
                <a:spcPts val="0"/>
              </a:spcBef>
              <a:spcAft>
                <a:spcPts val="0"/>
              </a:spcAft>
            </a:pPr>
            <a:r>
              <a:rPr lang="en-US" dirty="0" smtClean="0">
                <a:solidFill>
                  <a:prstClr val="white">
                    <a:tint val="75000"/>
                  </a:prstClr>
                </a:solidFill>
                <a:latin typeface="Neo Sans Intel"/>
                <a:cs typeface="Arial"/>
              </a:rPr>
              <a:t>Intel Confidential</a:t>
            </a:r>
            <a:endParaRPr lang="en-US" dirty="0">
              <a:solidFill>
                <a:prstClr val="white">
                  <a:tint val="75000"/>
                </a:prstClr>
              </a:solidFill>
              <a:latin typeface="Neo Sans Intel"/>
              <a:cs typeface="Arial"/>
            </a:endParaRPr>
          </a:p>
        </p:txBody>
      </p:sp>
      <p:sp>
        <p:nvSpPr>
          <p:cNvPr id="5" name="Slide Number Placeholder 3"/>
          <p:cNvSpPr>
            <a:spLocks noGrp="1"/>
          </p:cNvSpPr>
          <p:nvPr>
            <p:ph type="sldNum" sz="quarter" idx="4"/>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fld id="{BF0D601A-BCAC-AE43-A62F-4C5BFC2067CF}" type="slidenum">
              <a:rPr lang="en-US" smtClean="0">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1931231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629" indent="0">
              <a:buNone/>
              <a:defRPr sz="1800"/>
            </a:lvl2pPr>
            <a:lvl3pPr marL="913262" indent="0">
              <a:buNone/>
              <a:defRPr sz="1600"/>
            </a:lvl3pPr>
            <a:lvl4pPr marL="1369894" indent="0">
              <a:buNone/>
              <a:defRPr sz="1400"/>
            </a:lvl4pPr>
            <a:lvl5pPr marL="1826525" indent="0">
              <a:buNone/>
              <a:defRPr sz="1400"/>
            </a:lvl5pPr>
            <a:lvl6pPr marL="2283148" indent="0">
              <a:buNone/>
              <a:defRPr sz="1400"/>
            </a:lvl6pPr>
            <a:lvl7pPr marL="2739775" indent="0">
              <a:buNone/>
              <a:defRPr sz="1400"/>
            </a:lvl7pPr>
            <a:lvl8pPr marL="3196401" indent="0">
              <a:buNone/>
              <a:defRPr sz="1400"/>
            </a:lvl8pPr>
            <a:lvl9pPr marL="3653045" indent="0">
              <a:buNone/>
              <a:defRPr sz="1400"/>
            </a:lvl9pPr>
          </a:lstStyle>
          <a:p>
            <a:pPr lvl="0"/>
            <a:r>
              <a:rPr lang="en-US" smtClean="0"/>
              <a:t>Click to edit Master text styles</a:t>
            </a:r>
          </a:p>
        </p:txBody>
      </p:sp>
    </p:spTree>
    <p:extLst>
      <p:ext uri="{BB962C8B-B14F-4D97-AF65-F5344CB8AC3E}">
        <p14:creationId xmlns:p14="http://schemas.microsoft.com/office/powerpoint/2010/main" val="3431082407"/>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FCED089B-1B06-4E1C-9BA1-D4FDA8533AAE}" type="datetime1">
              <a:rPr lang="zh-TW" altLang="en-US"/>
              <a:pPr/>
              <a:t>9/15/14</a:t>
            </a:fld>
            <a:endParaRPr lang="en-US" altLang="ko-KR"/>
          </a:p>
        </p:txBody>
      </p:sp>
      <p:sp>
        <p:nvSpPr>
          <p:cNvPr id="6" name="Rectangle 5"/>
          <p:cNvSpPr>
            <a:spLocks noGrp="1" noChangeArrowheads="1"/>
          </p:cNvSpPr>
          <p:nvPr>
            <p:ph type="ftr" sz="quarter" idx="11"/>
          </p:nvPr>
        </p:nvSpPr>
        <p:spPr>
          <a:ln/>
        </p:spPr>
        <p:txBody>
          <a:bodyPr/>
          <a:lstStyle>
            <a:lvl1pPr>
              <a:defRPr/>
            </a:lvl1pPr>
          </a:lstStyle>
          <a:p>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57745B98-CD6C-4A9F-94E4-B65D6CA115A2}" type="slidenum">
              <a:rPr lang="ko-KR" altLang="en-US"/>
              <a:pPr>
                <a:defRPr/>
              </a:pPr>
              <a:t>‹#›</a:t>
            </a:fld>
            <a:endParaRPr lang="en-US" altLang="ko-K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924727" y="1034570"/>
            <a:ext cx="7865312" cy="4866659"/>
          </a:xfrm>
        </p:spPr>
        <p:txBody>
          <a:bodyPr/>
          <a:lstStyle>
            <a:lvl1pPr>
              <a:spcBef>
                <a:spcPts val="12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36526" y="6613527"/>
            <a:ext cx="403225" cy="190500"/>
          </a:xfrm>
          <a:prstGeom prst="rect">
            <a:avLst/>
          </a:prstGeom>
        </p:spPr>
        <p:txBody>
          <a:bodyPr lIns="91323" tIns="45662" rIns="91323" bIns="45662"/>
          <a:lstStyle>
            <a:lvl1pPr>
              <a:defRPr/>
            </a:lvl1pPr>
          </a:lstStyle>
          <a:p>
            <a:fld id="{2C934DC8-6F6A-4D93-9E88-DA0A7284F975}" type="slidenum">
              <a:rPr lang="en-US">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3145693523"/>
      </p:ext>
    </p:extLst>
  </p:cSld>
  <p:clrMapOvr>
    <a:masterClrMapping/>
  </p:clrMapOvr>
  <p:transition xmlns:p14="http://schemas.microsoft.com/office/powerpoint/2010/mai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Left Column">
    <p:spTree>
      <p:nvGrpSpPr>
        <p:cNvPr id="1" name=""/>
        <p:cNvGrpSpPr/>
        <p:nvPr/>
      </p:nvGrpSpPr>
      <p:grpSpPr>
        <a:xfrm>
          <a:off x="0" y="0"/>
          <a:ext cx="0" cy="0"/>
          <a:chOff x="0" y="0"/>
          <a:chExt cx="0" cy="0"/>
        </a:xfrm>
      </p:grpSpPr>
      <p:sp>
        <p:nvSpPr>
          <p:cNvPr id="2" name="Title 1"/>
          <p:cNvSpPr>
            <a:spLocks noGrp="1"/>
          </p:cNvSpPr>
          <p:nvPr>
            <p:ph type="title"/>
          </p:nvPr>
        </p:nvSpPr>
        <p:spPr>
          <a:xfrm>
            <a:off x="353962" y="304702"/>
            <a:ext cx="8436076" cy="607167"/>
          </a:xfrm>
        </p:spPr>
        <p:txBody>
          <a:bodyPr/>
          <a:lstStyle/>
          <a:p>
            <a:r>
              <a:rPr lang="en-US" smtClean="0"/>
              <a:t>Click to edit Master title style</a:t>
            </a:r>
            <a:endParaRPr lang="en-US" dirty="0"/>
          </a:p>
        </p:txBody>
      </p:sp>
      <p:sp>
        <p:nvSpPr>
          <p:cNvPr id="8" name="Content Placeholder 2"/>
          <p:cNvSpPr>
            <a:spLocks noGrp="1"/>
          </p:cNvSpPr>
          <p:nvPr>
            <p:ph idx="14"/>
          </p:nvPr>
        </p:nvSpPr>
        <p:spPr>
          <a:xfrm>
            <a:off x="353962" y="1034563"/>
            <a:ext cx="4141838" cy="48666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5"/>
          </p:nvPr>
        </p:nvSpPr>
        <p:spPr>
          <a:xfrm>
            <a:off x="36516" y="6613526"/>
            <a:ext cx="403225" cy="190500"/>
          </a:xfrm>
          <a:prstGeom prst="rect">
            <a:avLst/>
          </a:prstGeom>
        </p:spPr>
        <p:txBody>
          <a:bodyPr lIns="91323" tIns="45662" rIns="91323" bIns="45662"/>
          <a:lstStyle>
            <a:lvl1pPr>
              <a:defRPr/>
            </a:lvl1pPr>
          </a:lstStyle>
          <a:p>
            <a:fld id="{A9300C8E-5663-4EC4-B8C1-EFE4BB01D9A7}" type="slidenum">
              <a:rPr lang="en-US">
                <a:solidFill>
                  <a:prstClr val="white">
                    <a:tint val="75000"/>
                  </a:prstClr>
                </a:solidFill>
                <a:latin typeface="Neo Sans Intel"/>
                <a:cs typeface="Arial"/>
              </a:rPr>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2149881291"/>
      </p:ext>
    </p:extLst>
  </p:cSld>
  <p:clrMapOvr>
    <a:masterClrMapping/>
  </p:clrMapOvr>
  <p:transition xmlns:p14="http://schemas.microsoft.com/office/powerpoint/2010/mai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924727" y="1034567"/>
            <a:ext cx="7865312" cy="4866659"/>
          </a:xfrm>
        </p:spPr>
        <p:txBody>
          <a:bodyPr/>
          <a:lstStyle>
            <a:lvl1pPr>
              <a:spcBef>
                <a:spcPts val="12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36526" y="6613529"/>
            <a:ext cx="403225" cy="190500"/>
          </a:xfrm>
          <a:prstGeom prst="rect">
            <a:avLst/>
          </a:prstGeom>
        </p:spPr>
        <p:txBody>
          <a:bodyPr lIns="146129" tIns="73065" rIns="146129" bIns="73065"/>
          <a:lstStyle>
            <a:lvl1pPr>
              <a:defRPr/>
            </a:lvl1pPr>
          </a:lstStyle>
          <a:p>
            <a:pPr defTabSz="913217"/>
            <a:fld id="{2C934DC8-6F6A-4D93-9E88-DA0A7284F975}" type="slidenum">
              <a:rPr lang="en-US" sz="1800" smtClean="0">
                <a:solidFill>
                  <a:srgbClr val="FFFFFF"/>
                </a:solidFill>
                <a:latin typeface="Neo Sans Intel"/>
                <a:cs typeface="Arial"/>
              </a:rPr>
              <a:pPr defTabSz="913217"/>
              <a:t>‹#›</a:t>
            </a:fld>
            <a:endParaRPr lang="en-US" sz="1800" dirty="0">
              <a:solidFill>
                <a:srgbClr val="FFFFFF"/>
              </a:solidFill>
              <a:latin typeface="Neo Sans Intel"/>
              <a:cs typeface="Arial"/>
            </a:endParaRPr>
          </a:p>
        </p:txBody>
      </p:sp>
    </p:spTree>
    <p:extLst>
      <p:ext uri="{BB962C8B-B14F-4D97-AF65-F5344CB8AC3E}">
        <p14:creationId xmlns:p14="http://schemas.microsoft.com/office/powerpoint/2010/main" val="893665518"/>
      </p:ext>
    </p:extLst>
  </p:cSld>
  <p:clrMapOvr>
    <a:masterClrMapping/>
  </p:clrMapOvr>
  <p:transition xmlns:p14="http://schemas.microsoft.com/office/powerpoint/2010/mai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 Uppe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6" name="Content Placeholder 5"/>
          <p:cNvSpPr>
            <a:spLocks noGrp="1"/>
          </p:cNvSpPr>
          <p:nvPr>
            <p:ph sz="quarter" idx="12"/>
          </p:nvPr>
        </p:nvSpPr>
        <p:spPr>
          <a:xfrm>
            <a:off x="411163" y="1024148"/>
            <a:ext cx="8229600" cy="24208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61662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2" descr="C:\Users\Alexander.fang\Desktop\Things to do\Aurrion PPT template\white06.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solidFill>
                <a:latin typeface="Calibri"/>
              </a:rPr>
              <a:t>Proprietary and Confidential</a:t>
            </a:r>
          </a:p>
        </p:txBody>
      </p:sp>
      <p:sp>
        <p:nvSpPr>
          <p:cNvPr id="6" name="Slide Number Placeholder 5"/>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05893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Title Slide 2">
    <p:spTree>
      <p:nvGrpSpPr>
        <p:cNvPr id="1" name=""/>
        <p:cNvGrpSpPr/>
        <p:nvPr/>
      </p:nvGrpSpPr>
      <p:grpSpPr>
        <a:xfrm>
          <a:off x="0" y="0"/>
          <a:ext cx="0" cy="0"/>
          <a:chOff x="0" y="0"/>
          <a:chExt cx="0" cy="0"/>
        </a:xfrm>
      </p:grpSpPr>
      <p:pic>
        <p:nvPicPr>
          <p:cNvPr id="3074" name="Picture 2" descr="C:\Users\Alexander.fang\Desktop\Things to do\Aurrion PPT template\white06.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solidFill>
                <a:latin typeface="Calibri"/>
              </a:rPr>
              <a:t>Proprietary and Confidential</a:t>
            </a:r>
          </a:p>
        </p:txBody>
      </p:sp>
      <p:sp>
        <p:nvSpPr>
          <p:cNvPr id="6" name="Slide Number Placeholder 5"/>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59667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8" name="Subtitle 2"/>
          <p:cNvSpPr>
            <a:spLocks noGrp="1"/>
          </p:cNvSpPr>
          <p:nvPr>
            <p:ph type="subTitle" idx="1"/>
          </p:nvPr>
        </p:nvSpPr>
        <p:spPr>
          <a:xfrm>
            <a:off x="1371600" y="3886200"/>
            <a:ext cx="6400800" cy="1752600"/>
          </a:xfrm>
        </p:spPr>
        <p:txBody>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64605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098" name="Picture 2" descr="C:\Users\alexander.fang\Desktop\Picture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prstClr val="black"/>
                </a:solidFill>
                <a:latin typeface="Calibri"/>
              </a:rPr>
              <a:t>Proprietary and Confidential</a:t>
            </a:r>
            <a:endParaRPr lang="en-US" dirty="0" smtClean="0">
              <a:solidFill>
                <a:prstClr val="black"/>
              </a:solidFill>
              <a:latin typeface="Calibri"/>
            </a:endParaRPr>
          </a:p>
        </p:txBody>
      </p:sp>
      <p:sp>
        <p:nvSpPr>
          <p:cNvPr id="5" name="Slide Number Placeholder 4"/>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dirty="0">
              <a:solidFill>
                <a:prstClr val="black"/>
              </a:solidFill>
              <a:latin typeface="Calibri"/>
            </a:endParaRPr>
          </a:p>
        </p:txBody>
      </p:sp>
      <p:sp>
        <p:nvSpPr>
          <p:cNvPr id="8"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849733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p:txBody>
          <a:bodyPr/>
          <a:lstStyle/>
          <a:p>
            <a:r>
              <a:rPr lang="en-US" dirty="0" smtClean="0">
                <a:solidFill>
                  <a:prstClr val="black"/>
                </a:solidFill>
                <a:latin typeface="Calibri"/>
              </a:rPr>
              <a:t>Proprietary and Confidential</a:t>
            </a:r>
          </a:p>
        </p:txBody>
      </p:sp>
      <p:sp>
        <p:nvSpPr>
          <p:cNvPr id="6" name="Slide Number Placeholder 5"/>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dirty="0">
              <a:solidFill>
                <a:prstClr val="black"/>
              </a:solidFill>
              <a:latin typeface="Calibri"/>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6267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Content Slid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9412"/>
            <a:ext cx="4038600" cy="48267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99412"/>
            <a:ext cx="4038600" cy="48267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p:txBody>
          <a:bodyPr/>
          <a:lstStyle/>
          <a:p>
            <a:r>
              <a:rPr lang="en-US" dirty="0" smtClean="0">
                <a:solidFill>
                  <a:prstClr val="black"/>
                </a:solidFill>
                <a:latin typeface="Calibri"/>
              </a:rPr>
              <a:t>Proprietary and Confidential</a:t>
            </a:r>
          </a:p>
        </p:txBody>
      </p:sp>
      <p:sp>
        <p:nvSpPr>
          <p:cNvPr id="7" name="Slide Number Placeholder 6"/>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2284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D673BE0D-D038-4590-8FF2-8D1DCE73E0A7}" type="datetime1">
              <a:rPr lang="zh-TW" altLang="en-US"/>
              <a:pPr/>
              <a:t>9/15/14</a:t>
            </a:fld>
            <a:endParaRPr lang="en-US" altLang="ko-KR"/>
          </a:p>
        </p:txBody>
      </p:sp>
      <p:sp>
        <p:nvSpPr>
          <p:cNvPr id="6" name="Rectangle 5"/>
          <p:cNvSpPr>
            <a:spLocks noGrp="1" noChangeArrowheads="1"/>
          </p:cNvSpPr>
          <p:nvPr>
            <p:ph type="ftr" sz="quarter" idx="11"/>
          </p:nvPr>
        </p:nvSpPr>
        <p:spPr>
          <a:ln/>
        </p:spPr>
        <p:txBody>
          <a:bodyPr/>
          <a:lstStyle>
            <a:lvl1pPr>
              <a:defRPr/>
            </a:lvl1pPr>
          </a:lstStyle>
          <a:p>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7016660D-B16A-41FF-A2A5-9DC143E0455D}" type="slidenum">
              <a:rPr lang="ko-KR" altLang="en-US"/>
              <a:pPr>
                <a:defRPr/>
              </a:pPr>
              <a:t>‹#›</a:t>
            </a:fld>
            <a:endParaRPr lang="en-US" altLang="ko-K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endParaRPr lang="en-US" dirty="0">
              <a:solidFill>
                <a:prstClr val="black"/>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solidFill>
                <a:latin typeface="Calibri"/>
              </a:rPr>
              <a:t>Proprietary and Confidential</a:t>
            </a:r>
            <a:endParaRPr lang="en-US" dirty="0" smtClean="0">
              <a:solidFill>
                <a:prstClr val="black"/>
              </a:solidFill>
              <a:latin typeface="Calibri"/>
            </a:endParaRPr>
          </a:p>
        </p:txBody>
      </p:sp>
      <p:sp>
        <p:nvSpPr>
          <p:cNvPr id="5" name="Slide Number Placeholder 4"/>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dirty="0">
              <a:solidFill>
                <a:prstClr val="black"/>
              </a:solidFill>
              <a:latin typeface="Calibri"/>
            </a:endParaRPr>
          </a:p>
        </p:txBody>
      </p:sp>
      <p:sp>
        <p:nvSpPr>
          <p:cNvPr id="7" name="Title 1"/>
          <p:cNvSpPr>
            <a:spLocks noGrp="1"/>
          </p:cNvSpPr>
          <p:nvPr>
            <p:ph type="title"/>
          </p:nvPr>
        </p:nvSpPr>
        <p:spPr>
          <a:xfrm>
            <a:off x="0" y="0"/>
            <a:ext cx="9144000" cy="970547"/>
          </a:xfrm>
        </p:spPr>
        <p:txBody>
          <a:bodyPr/>
          <a:lstStyle/>
          <a:p>
            <a:r>
              <a:rPr lang="en-US" smtClean="0"/>
              <a:t>Click to edit Master title style</a:t>
            </a:r>
            <a:endParaRPr lang="en-US"/>
          </a:p>
        </p:txBody>
      </p:sp>
      <p:sp>
        <p:nvSpPr>
          <p:cNvPr id="8" name="Content Placeholder 2"/>
          <p:cNvSpPr>
            <a:spLocks noGrp="1"/>
          </p:cNvSpPr>
          <p:nvPr>
            <p:ph idx="1"/>
          </p:nvPr>
        </p:nvSpPr>
        <p:spPr>
          <a:xfrm>
            <a:off x="288758" y="1171074"/>
            <a:ext cx="8574505" cy="4955090"/>
          </a:xfrm>
        </p:spPr>
        <p:txBody>
          <a:bodyPr/>
          <a:lstStyle>
            <a:lvl1pPr marL="342900" indent="-342900">
              <a:buClr>
                <a:srgbClr val="0A3B73"/>
              </a:buClr>
              <a:buFont typeface="Wingdings" pitchFamily="2" charset="2"/>
              <a:buChar char="§"/>
              <a:defRPr/>
            </a:lvl1pPr>
            <a:lvl2pPr marL="742950" indent="-285750">
              <a:buClr>
                <a:srgbClr val="0A3B73"/>
              </a:buClr>
              <a:buSzPct val="100000"/>
              <a:buFont typeface="Wingdings" pitchFamily="2" charset="2"/>
              <a:buChar char="§"/>
              <a:defRPr/>
            </a:lvl2pPr>
            <a:lvl3pPr marL="1143000" indent="-228600">
              <a:buClr>
                <a:srgbClr val="0A3B73"/>
              </a:buClr>
              <a:buSzPct val="100000"/>
              <a:buFont typeface="Wingdings" pitchFamily="2" charset="2"/>
              <a:buChar char="§"/>
              <a:defRPr/>
            </a:lvl3pPr>
            <a:lvl4pPr marL="1600200" indent="-228600">
              <a:buClr>
                <a:srgbClr val="0A3B73"/>
              </a:buClr>
              <a:buSzPct val="100000"/>
              <a:buFont typeface="Wingdings" pitchFamily="2" charset="2"/>
              <a:buChar char="§"/>
              <a:defRPr/>
            </a:lvl4pPr>
            <a:lvl5pPr marL="2057400" indent="-228600">
              <a:buClr>
                <a:srgbClr val="0A3B73"/>
              </a:buClr>
              <a:buSzPct val="100000"/>
              <a:buFont typeface="Wingdings" pitchFamily="2"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8586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3074" name="Picture 2" descr="C:\Users\alexander.fang\Desktop\Picture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solidFill>
                <a:latin typeface="Calibri"/>
              </a:rPr>
              <a:t>Proprietary and Confidential</a:t>
            </a:r>
            <a:endParaRPr lang="en-US" dirty="0" smtClean="0">
              <a:solidFill>
                <a:prstClr val="black"/>
              </a:solidFill>
              <a:latin typeface="Calibri"/>
            </a:endParaRPr>
          </a:p>
        </p:txBody>
      </p:sp>
      <p:sp>
        <p:nvSpPr>
          <p:cNvPr id="5" name="Slide Number Placeholder 4"/>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dirty="0">
              <a:solidFill>
                <a:prstClr val="black"/>
              </a:solidFill>
              <a:latin typeface="Calibri"/>
            </a:endParaRPr>
          </a:p>
        </p:txBody>
      </p:sp>
      <p:sp>
        <p:nvSpPr>
          <p:cNvPr id="7" name="Content Placeholder 2"/>
          <p:cNvSpPr>
            <a:spLocks noGrp="1"/>
          </p:cNvSpPr>
          <p:nvPr>
            <p:ph idx="1"/>
          </p:nvPr>
        </p:nvSpPr>
        <p:spPr>
          <a:xfrm>
            <a:off x="288758" y="1171074"/>
            <a:ext cx="8574505" cy="49550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653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pic>
        <p:nvPicPr>
          <p:cNvPr id="8" name="Picture 2" descr="C:\Users\Alexander.fang\Desktop\Things to do\Aurrion PPT template\white04.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solidFill>
                <a:latin typeface="Calibri"/>
              </a:rPr>
              <a:t>Proprietary and Confidential</a:t>
            </a:r>
            <a:endParaRPr lang="en-US" dirty="0" smtClean="0">
              <a:solidFill>
                <a:prstClr val="black"/>
              </a:solidFill>
              <a:latin typeface="Calibri"/>
            </a:endParaRPr>
          </a:p>
        </p:txBody>
      </p:sp>
      <p:sp>
        <p:nvSpPr>
          <p:cNvPr id="5" name="Slide Number Placeholder 4"/>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dirty="0">
              <a:solidFill>
                <a:prstClr val="black"/>
              </a:solidFill>
              <a:latin typeface="Calibri"/>
            </a:endParaRPr>
          </a:p>
        </p:txBody>
      </p:sp>
      <p:sp>
        <p:nvSpPr>
          <p:cNvPr id="7" name="Content Placeholder 2"/>
          <p:cNvSpPr>
            <a:spLocks noGrp="1"/>
          </p:cNvSpPr>
          <p:nvPr>
            <p:ph idx="1"/>
          </p:nvPr>
        </p:nvSpPr>
        <p:spPr>
          <a:xfrm>
            <a:off x="288758" y="1171074"/>
            <a:ext cx="8574505" cy="49550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0179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pic>
        <p:nvPicPr>
          <p:cNvPr id="8" name="Picture 2" descr="C:\Users\Alexander.fang\Desktop\Things to do\Aurrion PPT template\white06.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solidFill>
                <a:latin typeface="Calibri"/>
              </a:rPr>
              <a:t>Proprietary and Confidential</a:t>
            </a:r>
            <a:endParaRPr lang="en-US" dirty="0" smtClean="0">
              <a:solidFill>
                <a:prstClr val="black"/>
              </a:solidFill>
              <a:latin typeface="Calibri"/>
            </a:endParaRPr>
          </a:p>
        </p:txBody>
      </p:sp>
      <p:sp>
        <p:nvSpPr>
          <p:cNvPr id="5" name="Slide Number Placeholder 4"/>
          <p:cNvSpPr>
            <a:spLocks noGrp="1"/>
          </p:cNvSpPr>
          <p:nvPr>
            <p:ph type="sldNum" sz="quarter" idx="12"/>
          </p:nvPr>
        </p:nvSpPr>
        <p:spPr/>
        <p:txBody>
          <a:bodyPr/>
          <a:lstStyle/>
          <a:p>
            <a:fld id="{543634AA-9973-4BF9-8CC1-4DE8833FC92F}" type="slidenum">
              <a:rPr lang="en-US" smtClean="0">
                <a:solidFill>
                  <a:prstClr val="black"/>
                </a:solidFill>
                <a:latin typeface="Calibri"/>
              </a:rPr>
              <a:pPr/>
              <a:t>‹#›</a:t>
            </a:fld>
            <a:endParaRPr lang="en-US" dirty="0">
              <a:solidFill>
                <a:prstClr val="black"/>
              </a:solidFill>
              <a:latin typeface="Calibri"/>
            </a:endParaRPr>
          </a:p>
        </p:txBody>
      </p:sp>
      <p:sp>
        <p:nvSpPr>
          <p:cNvPr id="7" name="Content Placeholder 2"/>
          <p:cNvSpPr>
            <a:spLocks noGrp="1"/>
          </p:cNvSpPr>
          <p:nvPr>
            <p:ph idx="1"/>
          </p:nvPr>
        </p:nvSpPr>
        <p:spPr>
          <a:xfrm>
            <a:off x="288758" y="1171074"/>
            <a:ext cx="8574505" cy="49550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3784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Proprietary and Confidential</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a:xfrm>
            <a:off x="7574844" y="6281044"/>
            <a:ext cx="1111955" cy="365125"/>
          </a:xfrm>
          <a:prstGeom prst="rect">
            <a:avLst/>
          </a:prstGeom>
        </p:spPr>
        <p:txBody>
          <a:bodyPr/>
          <a:lstStyle/>
          <a:p>
            <a:fld id="{1D5A55AA-5DA3-DC4D-B6DC-C933CB917965}"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209263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95000"/>
              <a:buFont typeface="Wingdings 2" pitchFamily="18" charset="2"/>
              <a:buChar char=""/>
              <a:defRPr/>
            </a:lvl1pPr>
            <a:lvl2pPr>
              <a:buFont typeface="Calibri" pitchFamily="34" charset="0"/>
              <a:buChar char="—"/>
              <a:defRPr/>
            </a:lvl2p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Proprietary and Confidential</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D5A55AA-5DA3-DC4D-B6DC-C933CB9179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97066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12728"/>
            <a:ext cx="7772400" cy="1079994"/>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7" name="TextBox 16"/>
          <p:cNvSpPr txBox="1"/>
          <p:nvPr userDrawn="1"/>
        </p:nvSpPr>
        <p:spPr>
          <a:xfrm>
            <a:off x="6505207" y="996187"/>
            <a:ext cx="2658112" cy="369332"/>
          </a:xfrm>
          <a:prstGeom prst="rect">
            <a:avLst/>
          </a:prstGeom>
          <a:noFill/>
        </p:spPr>
        <p:txBody>
          <a:bodyPr wrap="none" rtlCol="0">
            <a:spAutoFit/>
          </a:bodyPr>
          <a:lstStyle/>
          <a:p>
            <a:pPr algn="ctr" defTabSz="457200" fontAlgn="auto">
              <a:spcBef>
                <a:spcPts val="0"/>
              </a:spcBef>
              <a:spcAft>
                <a:spcPts val="0"/>
              </a:spcAft>
            </a:pPr>
            <a:r>
              <a:rPr lang="en-US" sz="1800" b="1" cap="small" dirty="0" smtClean="0">
                <a:solidFill>
                  <a:srgbClr val="1C4476"/>
                </a:solidFill>
                <a:latin typeface="Calibri"/>
              </a:rPr>
              <a:t>Photonics Research Group</a:t>
            </a:r>
            <a:endParaRPr lang="en-US" sz="1800" b="1" cap="small" dirty="0">
              <a:solidFill>
                <a:srgbClr val="1C4476"/>
              </a:solidFill>
              <a:latin typeface="Calibri"/>
            </a:endParaRPr>
          </a:p>
        </p:txBody>
      </p:sp>
      <p:pic>
        <p:nvPicPr>
          <p:cNvPr id="18" name="Picture 17" descr="logo_imec_ugentblauw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91031" y="240454"/>
            <a:ext cx="1046125" cy="727814"/>
          </a:xfrm>
          <a:prstGeom prst="rect">
            <a:avLst/>
          </a:prstGeom>
        </p:spPr>
      </p:pic>
    </p:spTree>
    <p:extLst>
      <p:ext uri="{BB962C8B-B14F-4D97-AF65-F5344CB8AC3E}">
        <p14:creationId xmlns:p14="http://schemas.microsoft.com/office/powerpoint/2010/main" val="1958261066"/>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12728"/>
            <a:ext cx="7772400" cy="1079994"/>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7" name="TextBox 16"/>
          <p:cNvSpPr txBox="1"/>
          <p:nvPr userDrawn="1"/>
        </p:nvSpPr>
        <p:spPr>
          <a:xfrm>
            <a:off x="6505207" y="996187"/>
            <a:ext cx="2658112" cy="369332"/>
          </a:xfrm>
          <a:prstGeom prst="rect">
            <a:avLst/>
          </a:prstGeom>
          <a:noFill/>
        </p:spPr>
        <p:txBody>
          <a:bodyPr wrap="none" rtlCol="0">
            <a:spAutoFit/>
          </a:bodyPr>
          <a:lstStyle/>
          <a:p>
            <a:pPr algn="ctr" defTabSz="457200" fontAlgn="auto">
              <a:spcBef>
                <a:spcPts val="0"/>
              </a:spcBef>
              <a:spcAft>
                <a:spcPts val="0"/>
              </a:spcAft>
            </a:pPr>
            <a:r>
              <a:rPr lang="en-US" sz="1800" b="1" cap="small" dirty="0" smtClean="0">
                <a:solidFill>
                  <a:srgbClr val="1C4476"/>
                </a:solidFill>
                <a:latin typeface="Calibri"/>
              </a:rPr>
              <a:t>Photonics Research Group</a:t>
            </a:r>
            <a:endParaRPr lang="en-US" sz="1800" b="1" cap="small" dirty="0">
              <a:solidFill>
                <a:srgbClr val="1C4476"/>
              </a:solidFill>
              <a:latin typeface="Calibri"/>
            </a:endParaRPr>
          </a:p>
        </p:txBody>
      </p:sp>
      <p:pic>
        <p:nvPicPr>
          <p:cNvPr id="18" name="Picture 17" descr="logo_imec_ugentblauw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91031" y="240454"/>
            <a:ext cx="1046125" cy="727814"/>
          </a:xfrm>
          <a:prstGeom prst="rect">
            <a:avLst/>
          </a:prstGeom>
        </p:spPr>
      </p:pic>
      <p:pic>
        <p:nvPicPr>
          <p:cNvPr id="8" name="Picture 94"/>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5915899"/>
            <a:ext cx="9163319" cy="942101"/>
          </a:xfrm>
          <a:prstGeom prst="rect">
            <a:avLst/>
          </a:prstGeom>
          <a:noFill/>
          <a:ln w="19050">
            <a:noFill/>
            <a:miter lim="800000"/>
            <a:headEnd/>
            <a:tailEnd/>
          </a:ln>
        </p:spPr>
      </p:pic>
    </p:spTree>
    <p:extLst>
      <p:ext uri="{BB962C8B-B14F-4D97-AF65-F5344CB8AC3E}">
        <p14:creationId xmlns:p14="http://schemas.microsoft.com/office/powerpoint/2010/main" val="99506125"/>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328683"/>
          </a:xfrm>
          <a:prstGeom prst="rect">
            <a:avLst/>
          </a:prstGeom>
          <a:noFill/>
          <a:ln>
            <a:noFill/>
          </a:ln>
        </p:spPr>
      </p:pic>
      <p:sp>
        <p:nvSpPr>
          <p:cNvPr id="2" name="Title 1"/>
          <p:cNvSpPr>
            <a:spLocks noGrp="1"/>
          </p:cNvSpPr>
          <p:nvPr>
            <p:ph type="ctrTitle"/>
          </p:nvPr>
        </p:nvSpPr>
        <p:spPr>
          <a:xfrm>
            <a:off x="685800" y="2212728"/>
            <a:ext cx="7772400" cy="1079994"/>
          </a:xfrm>
        </p:spPr>
        <p:txBody>
          <a:bodyPr>
            <a:normAutofit/>
          </a:bodyPr>
          <a:lstStyle>
            <a:lvl1pPr>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8" name="TextBox 7"/>
          <p:cNvSpPr txBox="1"/>
          <p:nvPr userDrawn="1"/>
        </p:nvSpPr>
        <p:spPr>
          <a:xfrm>
            <a:off x="6505207" y="996187"/>
            <a:ext cx="2658112" cy="369332"/>
          </a:xfrm>
          <a:prstGeom prst="rect">
            <a:avLst/>
          </a:prstGeom>
          <a:noFill/>
        </p:spPr>
        <p:txBody>
          <a:bodyPr wrap="none" rtlCol="0">
            <a:spAutoFit/>
          </a:bodyPr>
          <a:lstStyle/>
          <a:p>
            <a:pPr algn="ctr" defTabSz="457200" fontAlgn="auto">
              <a:spcBef>
                <a:spcPts val="0"/>
              </a:spcBef>
              <a:spcAft>
                <a:spcPts val="0"/>
              </a:spcAft>
            </a:pPr>
            <a:r>
              <a:rPr lang="en-US" sz="1800" b="1" cap="small" dirty="0" smtClean="0">
                <a:solidFill>
                  <a:srgbClr val="1C4476"/>
                </a:solidFill>
                <a:latin typeface="Calibri"/>
              </a:rPr>
              <a:t>Photonics Research Group</a:t>
            </a:r>
            <a:endParaRPr lang="en-US" sz="1800" b="1" cap="small" dirty="0">
              <a:solidFill>
                <a:srgbClr val="1C4476"/>
              </a:solidFill>
              <a:latin typeface="Calibri"/>
            </a:endParaRPr>
          </a:p>
        </p:txBody>
      </p:sp>
      <p:pic>
        <p:nvPicPr>
          <p:cNvPr id="12" name="Picture 11" descr="logo_imec_ugentblauw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1031" y="240454"/>
            <a:ext cx="1046125" cy="727814"/>
          </a:xfrm>
          <a:prstGeom prst="rect">
            <a:avLst/>
          </a:prstGeom>
        </p:spPr>
      </p:pic>
    </p:spTree>
    <p:extLst>
      <p:ext uri="{BB962C8B-B14F-4D97-AF65-F5344CB8AC3E}">
        <p14:creationId xmlns:p14="http://schemas.microsoft.com/office/powerpoint/2010/main" val="3138222456"/>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328683"/>
          </a:xfrm>
          <a:prstGeom prst="rect">
            <a:avLst/>
          </a:prstGeom>
          <a:noFill/>
          <a:ln>
            <a:noFill/>
          </a:ln>
        </p:spPr>
      </p:pic>
      <p:sp>
        <p:nvSpPr>
          <p:cNvPr id="3" name="Subtitle 2"/>
          <p:cNvSpPr>
            <a:spLocks noGrp="1"/>
          </p:cNvSpPr>
          <p:nvPr>
            <p:ph type="subTitle" idx="1"/>
          </p:nvPr>
        </p:nvSpPr>
        <p:spPr>
          <a:xfrm>
            <a:off x="685800" y="3486428"/>
            <a:ext cx="70866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Rectangle 3"/>
          <p:cNvSpPr/>
          <p:nvPr userDrawn="1"/>
        </p:nvSpPr>
        <p:spPr>
          <a:xfrm>
            <a:off x="-1" y="6350000"/>
            <a:ext cx="9180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9" name="Title 1"/>
          <p:cNvSpPr txBox="1">
            <a:spLocks/>
          </p:cNvSpPr>
          <p:nvPr userDrawn="1"/>
        </p:nvSpPr>
        <p:spPr>
          <a:xfrm>
            <a:off x="685800" y="2212274"/>
            <a:ext cx="7772400" cy="107999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pPr fontAlgn="auto">
              <a:spcAft>
                <a:spcPts val="0"/>
              </a:spcAft>
            </a:pPr>
            <a:r>
              <a:rPr lang="nl-BE" b="0" dirty="0" smtClean="0">
                <a:solidFill>
                  <a:prstClr val="white"/>
                </a:solidFill>
                <a:latin typeface="Calibri"/>
              </a:rPr>
              <a:t>http://photonics.intec.ugent.be</a:t>
            </a:r>
            <a:endParaRPr lang="en-US" b="0" dirty="0">
              <a:solidFill>
                <a:prstClr val="white"/>
              </a:solidFill>
              <a:latin typeface="Calibri"/>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6" name="TextBox 15"/>
          <p:cNvSpPr txBox="1"/>
          <p:nvPr userDrawn="1"/>
        </p:nvSpPr>
        <p:spPr>
          <a:xfrm>
            <a:off x="6505207" y="996187"/>
            <a:ext cx="2658112" cy="369332"/>
          </a:xfrm>
          <a:prstGeom prst="rect">
            <a:avLst/>
          </a:prstGeom>
          <a:noFill/>
        </p:spPr>
        <p:txBody>
          <a:bodyPr wrap="none" rtlCol="0">
            <a:spAutoFit/>
          </a:bodyPr>
          <a:lstStyle/>
          <a:p>
            <a:pPr algn="ctr" defTabSz="457200" fontAlgn="auto">
              <a:spcBef>
                <a:spcPts val="0"/>
              </a:spcBef>
              <a:spcAft>
                <a:spcPts val="0"/>
              </a:spcAft>
            </a:pPr>
            <a:r>
              <a:rPr lang="en-US" sz="1800" b="1" cap="small" dirty="0" smtClean="0">
                <a:solidFill>
                  <a:srgbClr val="1C4476"/>
                </a:solidFill>
                <a:latin typeface="Calibri"/>
              </a:rPr>
              <a:t>Photonics Research Group</a:t>
            </a:r>
            <a:endParaRPr lang="en-US" sz="1800" b="1" cap="small" dirty="0">
              <a:solidFill>
                <a:srgbClr val="1C4476"/>
              </a:solidFill>
              <a:latin typeface="Calibri"/>
            </a:endParaRPr>
          </a:p>
        </p:txBody>
      </p:sp>
      <p:pic>
        <p:nvPicPr>
          <p:cNvPr id="17" name="Picture 16" descr="logo_imec_ugentblauw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1031" y="240454"/>
            <a:ext cx="1046125" cy="727814"/>
          </a:xfrm>
          <a:prstGeom prst="rect">
            <a:avLst/>
          </a:prstGeom>
        </p:spPr>
      </p:pic>
    </p:spTree>
    <p:extLst>
      <p:ext uri="{BB962C8B-B14F-4D97-AF65-F5344CB8AC3E}">
        <p14:creationId xmlns:p14="http://schemas.microsoft.com/office/powerpoint/2010/main" val="266712925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5FA88923-9D95-4C1E-B3AC-15FBA8632092}" type="datetime1">
              <a:rPr lang="zh-TW" altLang="en-US"/>
              <a:pPr/>
              <a:t>9/15/14</a:t>
            </a:fld>
            <a:endParaRPr lang="en-US" altLang="ko-KR"/>
          </a:p>
        </p:txBody>
      </p:sp>
      <p:sp>
        <p:nvSpPr>
          <p:cNvPr id="5" name="Rectangle 5"/>
          <p:cNvSpPr>
            <a:spLocks noGrp="1" noChangeArrowheads="1"/>
          </p:cNvSpPr>
          <p:nvPr>
            <p:ph type="ftr" sz="quarter" idx="11"/>
          </p:nvPr>
        </p:nvSpPr>
        <p:spPr>
          <a:ln/>
        </p:spPr>
        <p:txBody>
          <a:bodyPr/>
          <a:lstStyle>
            <a:lvl1pPr>
              <a:defRPr/>
            </a:lvl1pPr>
          </a:lstStyle>
          <a:p>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2C7046CC-5AC9-47A2-8E06-5E40DE3C0714}" type="slidenum">
              <a:rPr lang="ko-KR" altLang="en-US"/>
              <a:pPr>
                <a:defRPr/>
              </a:pPr>
              <a:t>‹#›</a:t>
            </a:fld>
            <a:endParaRPr lang="en-US" altLang="ko-K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slide - pictures">
    <p:spTree>
      <p:nvGrpSpPr>
        <p:cNvPr id="1" name=""/>
        <p:cNvGrpSpPr/>
        <p:nvPr/>
      </p:nvGrpSpPr>
      <p:grpSpPr>
        <a:xfrm>
          <a:off x="0" y="0"/>
          <a:ext cx="0" cy="0"/>
          <a:chOff x="0" y="0"/>
          <a:chExt cx="0" cy="0"/>
        </a:xfrm>
      </p:grpSpPr>
      <p:pic>
        <p:nvPicPr>
          <p:cNvPr id="7" name="Picture 83" descr="logonegatief"/>
          <p:cNvPicPr>
            <a:picLocks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350" y="2069452"/>
            <a:ext cx="9180000" cy="1486548"/>
          </a:xfrm>
          <a:prstGeom prst="rect">
            <a:avLst/>
          </a:prstGeom>
          <a:noFill/>
          <a:ln>
            <a:noFill/>
          </a:ln>
        </p:spPr>
      </p:pic>
      <p:sp>
        <p:nvSpPr>
          <p:cNvPr id="4" name="Rectangle 3"/>
          <p:cNvSpPr/>
          <p:nvPr userDrawn="1"/>
        </p:nvSpPr>
        <p:spPr>
          <a:xfrm>
            <a:off x="-1" y="6350000"/>
            <a:ext cx="9144001" cy="540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9" name="Title 1"/>
          <p:cNvSpPr txBox="1">
            <a:spLocks/>
          </p:cNvSpPr>
          <p:nvPr userDrawn="1"/>
        </p:nvSpPr>
        <p:spPr>
          <a:xfrm>
            <a:off x="118631" y="3009706"/>
            <a:ext cx="7772400" cy="54629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chemeClr val="bg1"/>
                </a:solidFill>
                <a:latin typeface="+mj-lt"/>
                <a:ea typeface="+mj-ea"/>
                <a:cs typeface="+mj-cs"/>
              </a:defRPr>
            </a:lvl1pPr>
          </a:lstStyle>
          <a:p>
            <a:pPr fontAlgn="auto">
              <a:spcAft>
                <a:spcPts val="0"/>
              </a:spcAft>
            </a:pPr>
            <a:r>
              <a:rPr lang="nl-BE" sz="2800" b="0" dirty="0" smtClean="0">
                <a:solidFill>
                  <a:prstClr val="white"/>
                </a:solidFill>
                <a:latin typeface="Calibri"/>
              </a:rPr>
              <a:t>http://photonics.intec.ugent.be</a:t>
            </a:r>
            <a:endParaRPr lang="en-US" sz="2800" b="0" dirty="0">
              <a:solidFill>
                <a:prstClr val="white"/>
              </a:solidFill>
              <a:latin typeface="Calibri"/>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64196" y="68269"/>
            <a:ext cx="1317475" cy="990898"/>
          </a:xfrm>
          <a:prstGeom prst="rect">
            <a:avLst/>
          </a:prstGeom>
        </p:spPr>
      </p:pic>
      <p:sp>
        <p:nvSpPr>
          <p:cNvPr id="16" name="TextBox 15"/>
          <p:cNvSpPr txBox="1"/>
          <p:nvPr userDrawn="1"/>
        </p:nvSpPr>
        <p:spPr>
          <a:xfrm>
            <a:off x="6505207" y="996187"/>
            <a:ext cx="2658112" cy="369332"/>
          </a:xfrm>
          <a:prstGeom prst="rect">
            <a:avLst/>
          </a:prstGeom>
          <a:noFill/>
        </p:spPr>
        <p:txBody>
          <a:bodyPr wrap="none" rtlCol="0">
            <a:spAutoFit/>
          </a:bodyPr>
          <a:lstStyle/>
          <a:p>
            <a:pPr algn="ctr" defTabSz="457200" fontAlgn="auto">
              <a:spcBef>
                <a:spcPts val="0"/>
              </a:spcBef>
              <a:spcAft>
                <a:spcPts val="0"/>
              </a:spcAft>
            </a:pPr>
            <a:r>
              <a:rPr lang="en-US" sz="1800" b="1" cap="small" dirty="0" smtClean="0">
                <a:solidFill>
                  <a:srgbClr val="1C4476"/>
                </a:solidFill>
                <a:latin typeface="Calibri"/>
              </a:rPr>
              <a:t>Photonics Research Group</a:t>
            </a:r>
            <a:endParaRPr lang="en-US" sz="1800" b="1" cap="small" dirty="0">
              <a:solidFill>
                <a:srgbClr val="1C4476"/>
              </a:solidFill>
              <a:latin typeface="Calibri"/>
            </a:endParaRPr>
          </a:p>
        </p:txBody>
      </p:sp>
      <p:pic>
        <p:nvPicPr>
          <p:cNvPr id="17" name="Picture 16" descr="logo_imec_ugentblauw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91031" y="240454"/>
            <a:ext cx="1046125" cy="727814"/>
          </a:xfrm>
          <a:prstGeom prst="rect">
            <a:avLst/>
          </a:prstGeom>
        </p:spPr>
      </p:pic>
      <p:pic>
        <p:nvPicPr>
          <p:cNvPr id="10" name="Picture 94"/>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350" y="2069452"/>
            <a:ext cx="9145350" cy="940254"/>
          </a:xfrm>
          <a:prstGeom prst="rect">
            <a:avLst/>
          </a:prstGeom>
          <a:noFill/>
          <a:ln w="19050">
            <a:noFill/>
            <a:miter lim="800000"/>
            <a:headEnd/>
            <a:tailEnd/>
          </a:ln>
        </p:spPr>
      </p:pic>
    </p:spTree>
    <p:extLst>
      <p:ext uri="{BB962C8B-B14F-4D97-AF65-F5344CB8AC3E}">
        <p14:creationId xmlns:p14="http://schemas.microsoft.com/office/powerpoint/2010/main" val="1299310170"/>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 blue">
    <p:spTree>
      <p:nvGrpSpPr>
        <p:cNvPr id="1" name=""/>
        <p:cNvGrpSpPr/>
        <p:nvPr/>
      </p:nvGrpSpPr>
      <p:grpSpPr>
        <a:xfrm>
          <a:off x="0" y="0"/>
          <a:ext cx="0" cy="0"/>
          <a:chOff x="0" y="0"/>
          <a:chExt cx="0" cy="0"/>
        </a:xfrm>
      </p:grpSpPr>
      <p:sp>
        <p:nvSpPr>
          <p:cNvPr id="4" name="Rectangle 3"/>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360947" y="1303868"/>
            <a:ext cx="8488947" cy="4822296"/>
          </a:xfrm>
        </p:spPr>
        <p:txBody>
          <a:bodyPr/>
          <a:lstStyle>
            <a:lvl1pPr>
              <a:buSzPct val="100000"/>
              <a:buFont typeface="Calibri" pitchFamily="34" charset="0"/>
              <a:buChar char=" "/>
              <a:defRPr/>
            </a:lvl1pPr>
            <a:lvl2pPr marL="627063" indent="-169863">
              <a:buClr>
                <a:srgbClr val="1C4476"/>
              </a:buClr>
              <a:buFont typeface="Wingdings" pitchFamily="2" charset="2"/>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16772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60947" y="1168400"/>
            <a:ext cx="8488947" cy="495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531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168024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358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 blue">
    <p:spTree>
      <p:nvGrpSpPr>
        <p:cNvPr id="1" name=""/>
        <p:cNvGrpSpPr/>
        <p:nvPr/>
      </p:nvGrpSpPr>
      <p:grpSpPr>
        <a:xfrm>
          <a:off x="0" y="0"/>
          <a:ext cx="0" cy="0"/>
          <a:chOff x="0" y="0"/>
          <a:chExt cx="0" cy="0"/>
        </a:xfrm>
      </p:grpSpPr>
      <p:sp>
        <p:nvSpPr>
          <p:cNvPr id="5" name="Rectangle 4"/>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55700"/>
            <a:ext cx="4038600" cy="497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98013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144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4175"/>
            <a:ext cx="4040188" cy="44719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0144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54175"/>
            <a:ext cx="4041775" cy="44719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59584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50290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 blue">
    <p:spTree>
      <p:nvGrpSpPr>
        <p:cNvPr id="1" name=""/>
        <p:cNvGrpSpPr/>
        <p:nvPr/>
      </p:nvGrpSpPr>
      <p:grpSpPr>
        <a:xfrm>
          <a:off x="0" y="0"/>
          <a:ext cx="0" cy="0"/>
          <a:chOff x="0" y="0"/>
          <a:chExt cx="0" cy="0"/>
        </a:xfrm>
      </p:grpSpPr>
      <p:sp>
        <p:nvSpPr>
          <p:cNvPr id="3" name="Rectangle 2"/>
          <p:cNvSpPr/>
          <p:nvPr userDrawn="1"/>
        </p:nvSpPr>
        <p:spPr>
          <a:xfrm>
            <a:off x="0" y="254000"/>
            <a:ext cx="9144000" cy="731520"/>
          </a:xfrm>
          <a:prstGeom prst="rect">
            <a:avLst/>
          </a:prstGeom>
          <a:solidFill>
            <a:srgbClr val="1B42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111573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92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449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449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fld id="{598E5512-25AF-4E5C-B0BF-5AA5831710FF}" type="datetime1">
              <a:rPr lang="zh-TW" altLang="en-US"/>
              <a:pPr/>
              <a:t>9/15/14</a:t>
            </a:fld>
            <a:endParaRPr lang="en-US" altLang="ko-KR"/>
          </a:p>
        </p:txBody>
      </p:sp>
      <p:sp>
        <p:nvSpPr>
          <p:cNvPr id="5" name="Rectangle 5"/>
          <p:cNvSpPr>
            <a:spLocks noGrp="1" noChangeArrowheads="1"/>
          </p:cNvSpPr>
          <p:nvPr>
            <p:ph type="ftr" sz="quarter" idx="11"/>
          </p:nvPr>
        </p:nvSpPr>
        <p:spPr>
          <a:ln/>
        </p:spPr>
        <p:txBody>
          <a:bodyPr/>
          <a:lstStyle>
            <a:lvl1pPr>
              <a:defRPr/>
            </a:lvl1pPr>
          </a:lstStyle>
          <a:p>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AEDE16CB-22D9-40AC-B14E-B47265E9405C}" type="slidenum">
              <a:rPr lang="ko-KR" altLang="en-US"/>
              <a:pPr>
                <a:defRPr/>
              </a:pPr>
              <a:t>‹#›</a:t>
            </a:fld>
            <a:endParaRPr lang="en-US" altLang="ko-K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pic>
        <p:nvPicPr>
          <p:cNvPr id="4" name="Picture 28" descr="title"/>
          <p:cNvPicPr>
            <a:picLocks noChangeArrowheads="1"/>
          </p:cNvPicPr>
          <p:nvPr/>
        </p:nvPicPr>
        <p:blipFill>
          <a:blip r:embed="rId3" cstate="screen">
            <a:extLst>
              <a:ext uri="{28A0092B-C50C-407E-A947-70E740481C1C}">
                <a14:useLocalDpi xmlns:a14="http://schemas.microsoft.com/office/drawing/2010/main"/>
              </a:ext>
            </a:extLst>
          </a:blip>
          <a:srcRect b="1280"/>
          <a:stretch>
            <a:fillRect/>
          </a:stretch>
        </p:blipFill>
        <p:spPr bwMode="auto">
          <a:xfrm>
            <a:off x="0" y="0"/>
            <a:ext cx="9142413" cy="6858000"/>
          </a:xfrm>
          <a:prstGeom prst="rect">
            <a:avLst/>
          </a:prstGeom>
          <a:noFill/>
          <a:ln w="9525">
            <a:noFill/>
            <a:miter lim="800000"/>
            <a:headEnd/>
            <a:tailEnd/>
          </a:ln>
        </p:spPr>
      </p:pic>
      <p:sp>
        <p:nvSpPr>
          <p:cNvPr id="5" name="Text Box 20"/>
          <p:cNvSpPr txBox="1">
            <a:spLocks noChangeArrowheads="1"/>
          </p:cNvSpPr>
          <p:nvPr/>
        </p:nvSpPr>
        <p:spPr bwMode="white">
          <a:xfrm>
            <a:off x="433388" y="6376988"/>
            <a:ext cx="6019800" cy="365125"/>
          </a:xfrm>
          <a:prstGeom prst="rect">
            <a:avLst/>
          </a:prstGeom>
          <a:noFill/>
          <a:ln w="9525">
            <a:noFill/>
            <a:miter lim="800000"/>
            <a:headEnd/>
            <a:tailEnd/>
          </a:ln>
          <a:effectLst/>
        </p:spPr>
        <p:txBody>
          <a:bodyPr>
            <a:spAutoFit/>
          </a:bodyPr>
          <a:lstStyle/>
          <a:p>
            <a:r>
              <a:rPr lang="en-US" altLang="zh-CN" sz="900">
                <a:solidFill>
                  <a:srgbClr val="FFFFFF"/>
                </a:solidFill>
                <a:latin typeface="Arial"/>
                <a:ea typeface="宋体" pitchFamily="2" charset="-122"/>
                <a:cs typeface="Arial" charset="0"/>
              </a:rPr>
              <a:t>©</a:t>
            </a:r>
            <a:r>
              <a:rPr lang="en-US" altLang="zh-CN" sz="900">
                <a:solidFill>
                  <a:srgbClr val="FFFFFF"/>
                </a:solidFill>
                <a:latin typeface="Futura Bk" charset="0"/>
                <a:ea typeface="宋体" pitchFamily="2" charset="-122"/>
                <a:cs typeface="Arial" charset="0"/>
              </a:rPr>
              <a:t> 2010 Hewlett-Packard Development Company, L.P.</a:t>
            </a:r>
            <a:br>
              <a:rPr lang="en-US" altLang="zh-CN" sz="900">
                <a:solidFill>
                  <a:srgbClr val="FFFFFF"/>
                </a:solidFill>
                <a:latin typeface="Futura Bk" charset="0"/>
                <a:ea typeface="宋体" pitchFamily="2" charset="-122"/>
                <a:cs typeface="Arial" charset="0"/>
              </a:rPr>
            </a:br>
            <a:r>
              <a:rPr lang="en-US" altLang="zh-CN" sz="900">
                <a:solidFill>
                  <a:srgbClr val="FFFFFF"/>
                </a:solidFill>
                <a:latin typeface="Futura Bk" charset="0"/>
                <a:ea typeface="宋体" pitchFamily="2" charset="-122"/>
                <a:cs typeface="Arial" charset="0"/>
              </a:rPr>
              <a:t>The information contained herein is subject to change without notice </a:t>
            </a:r>
          </a:p>
        </p:txBody>
      </p:sp>
      <p:pic>
        <p:nvPicPr>
          <p:cNvPr id="6" name="Picture 27" descr="logo_whit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5638800"/>
            <a:ext cx="2063750" cy="835025"/>
          </a:xfrm>
          <a:prstGeom prst="rect">
            <a:avLst/>
          </a:prstGeom>
          <a:noFill/>
          <a:ln w="9525">
            <a:noFill/>
            <a:miter lim="800000"/>
            <a:headEnd/>
            <a:tailEnd/>
          </a:ln>
        </p:spPr>
      </p:pic>
      <p:sp>
        <p:nvSpPr>
          <p:cNvPr id="1232914" name="Rectangle 18"/>
          <p:cNvSpPr>
            <a:spLocks noGrp="1" noChangeArrowheads="1"/>
          </p:cNvSpPr>
          <p:nvPr>
            <p:ph type="subTitle" idx="1"/>
          </p:nvPr>
        </p:nvSpPr>
        <p:spPr bwMode="white">
          <a:xfrm>
            <a:off x="433388" y="3408363"/>
            <a:ext cx="4570412" cy="914400"/>
          </a:xfrm>
        </p:spPr>
        <p:txBody>
          <a:bodyPr/>
          <a:lstStyle>
            <a:lvl1pPr marL="0" indent="0">
              <a:buFontTx/>
              <a:buNone/>
              <a:defRPr sz="2000">
                <a:solidFill>
                  <a:schemeClr val="bg1"/>
                </a:solidFill>
                <a:latin typeface="Futura Hv" pitchFamily="34" charset="0"/>
              </a:defRPr>
            </a:lvl1pPr>
          </a:lstStyle>
          <a:p>
            <a:r>
              <a:rPr lang="en-US" smtClean="0"/>
              <a:t>Click to edit Master subtitle style</a:t>
            </a:r>
            <a:endParaRPr lang="en-US"/>
          </a:p>
        </p:txBody>
      </p:sp>
      <p:sp>
        <p:nvSpPr>
          <p:cNvPr id="1232915" name="Rectangle 19"/>
          <p:cNvSpPr>
            <a:spLocks noGrp="1" noChangeArrowheads="1"/>
          </p:cNvSpPr>
          <p:nvPr>
            <p:ph type="ctrTitle"/>
          </p:nvPr>
        </p:nvSpPr>
        <p:spPr bwMode="gray">
          <a:xfrm>
            <a:off x="428625" y="282575"/>
            <a:ext cx="5888038" cy="3059113"/>
          </a:xfrm>
        </p:spPr>
        <p:txBody>
          <a:bodyPr/>
          <a:lstStyle>
            <a:lvl1pPr>
              <a:defRPr sz="4400">
                <a:solidFill>
                  <a:schemeClr val="bg1"/>
                </a:solidFill>
                <a:latin typeface="Futura Lt" pitchFamily="34" charset="0"/>
              </a:defRPr>
            </a:lvl1pPr>
          </a:lstStyle>
          <a:p>
            <a:r>
              <a:rPr lang="en-US" smtClean="0"/>
              <a:t>Click to edit Master title style</a:t>
            </a:r>
            <a:endParaRPr lang="en-US"/>
          </a:p>
        </p:txBody>
      </p:sp>
    </p:spTree>
    <p:extLst>
      <p:ext uri="{BB962C8B-B14F-4D97-AF65-F5344CB8AC3E}">
        <p14:creationId xmlns:p14="http://schemas.microsoft.com/office/powerpoint/2010/main" val="266965438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ltGray">
          <a:xfrm>
            <a:off x="0" y="1171575"/>
            <a:ext cx="257175" cy="5686425"/>
          </a:xfrm>
          <a:prstGeom prst="rect">
            <a:avLst/>
          </a:prstGeom>
          <a:solidFill>
            <a:srgbClr val="0071B4"/>
          </a:solidFill>
          <a:ln w="9525">
            <a:noFill/>
            <a:miter lim="800000"/>
            <a:headEnd/>
            <a:tailEnd/>
          </a:ln>
          <a:effectLst/>
        </p:spPr>
        <p:txBody>
          <a:bodyPr wrap="none" anchor="ctr"/>
          <a:lstStyle/>
          <a:p>
            <a:endParaRPr lang="zh-CN" altLang="en-US" sz="1800">
              <a:solidFill>
                <a:srgbClr val="000000"/>
              </a:solidFill>
              <a:ea typeface="宋体" pitchFamily="2" charset="-122"/>
              <a:cs typeface="Arial" charset="0"/>
            </a:endParaRPr>
          </a:p>
        </p:txBody>
      </p:sp>
      <p:sp>
        <p:nvSpPr>
          <p:cNvPr id="5" name="Rectangle 8"/>
          <p:cNvSpPr>
            <a:spLocks noChangeArrowheads="1"/>
          </p:cNvSpPr>
          <p:nvPr/>
        </p:nvSpPr>
        <p:spPr bwMode="ltGray">
          <a:xfrm>
            <a:off x="0" y="0"/>
            <a:ext cx="257175" cy="1114425"/>
          </a:xfrm>
          <a:prstGeom prst="rect">
            <a:avLst/>
          </a:prstGeom>
          <a:solidFill>
            <a:srgbClr val="0071B4"/>
          </a:solidFill>
          <a:ln w="9525">
            <a:noFill/>
            <a:miter lim="800000"/>
            <a:headEnd/>
            <a:tailEnd/>
          </a:ln>
          <a:effectLst/>
        </p:spPr>
        <p:txBody>
          <a:bodyPr wrap="none" anchor="ctr"/>
          <a:lstStyle/>
          <a:p>
            <a:endParaRPr lang="zh-CN" altLang="en-US" sz="1800">
              <a:solidFill>
                <a:srgbClr val="000000"/>
              </a:solidFill>
              <a:ea typeface="宋体" pitchFamily="2" charset="-122"/>
              <a:cs typeface="Arial" charset="0"/>
            </a:endParaRPr>
          </a:p>
        </p:txBody>
      </p:sp>
      <p:pic>
        <p:nvPicPr>
          <p:cNvPr id="6" name="Picture 5" descr="LABSLogo_dark"/>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6200" y="6472238"/>
            <a:ext cx="768350" cy="309562"/>
          </a:xfrm>
          <a:prstGeom prst="rect">
            <a:avLst/>
          </a:prstGeom>
          <a:noFill/>
          <a:ln w="9525">
            <a:noFill/>
            <a:miter lim="800000"/>
            <a:headEnd/>
            <a:tailEnd/>
          </a:ln>
        </p:spPr>
      </p:pic>
      <p:pic>
        <p:nvPicPr>
          <p:cNvPr id="7" name="Picture 10"/>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34400" y="6486525"/>
            <a:ext cx="533400" cy="284163"/>
          </a:xfrm>
          <a:prstGeom prst="rect">
            <a:avLst/>
          </a:prstGeom>
          <a:noFill/>
          <a:ln w="9525">
            <a:noFill/>
            <a:miter lim="800000"/>
            <a:headEnd/>
            <a:tailEnd/>
          </a:ln>
          <a:effectLst/>
        </p:spPr>
      </p:pic>
      <p:sp>
        <p:nvSpPr>
          <p:cNvPr id="2" name="Title 1"/>
          <p:cNvSpPr>
            <a:spLocks noGrp="1"/>
          </p:cNvSpPr>
          <p:nvPr>
            <p:ph type="title"/>
          </p:nvPr>
        </p:nvSpPr>
        <p:spPr>
          <a:xfrm>
            <a:off x="428625" y="114300"/>
            <a:ext cx="8245475" cy="876300"/>
          </a:xfrm>
        </p:spPr>
        <p:txBody>
          <a:bodyPr/>
          <a:lstStyle>
            <a:lvl1pPr>
              <a:defRPr baseline="0">
                <a:latin typeface="Futura Bk"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7019496"/>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7"/>
          <p:cNvSpPr>
            <a:spLocks noChangeArrowheads="1"/>
          </p:cNvSpPr>
          <p:nvPr/>
        </p:nvSpPr>
        <p:spPr bwMode="ltGray">
          <a:xfrm>
            <a:off x="0" y="1171575"/>
            <a:ext cx="257175" cy="5686425"/>
          </a:xfrm>
          <a:prstGeom prst="rect">
            <a:avLst/>
          </a:prstGeom>
          <a:solidFill>
            <a:srgbClr val="0071B4"/>
          </a:solidFill>
          <a:ln w="9525">
            <a:noFill/>
            <a:miter lim="800000"/>
            <a:headEnd/>
            <a:tailEnd/>
          </a:ln>
          <a:effectLst/>
        </p:spPr>
        <p:txBody>
          <a:bodyPr wrap="none" anchor="ctr"/>
          <a:lstStyle/>
          <a:p>
            <a:endParaRPr lang="zh-CN" altLang="en-US" sz="1800">
              <a:solidFill>
                <a:srgbClr val="000000"/>
              </a:solidFill>
              <a:ea typeface="宋体" pitchFamily="2" charset="-122"/>
              <a:cs typeface="Arial" charset="0"/>
            </a:endParaRPr>
          </a:p>
        </p:txBody>
      </p:sp>
      <p:sp>
        <p:nvSpPr>
          <p:cNvPr id="5" name="Rectangle 8"/>
          <p:cNvSpPr>
            <a:spLocks noChangeArrowheads="1"/>
          </p:cNvSpPr>
          <p:nvPr/>
        </p:nvSpPr>
        <p:spPr bwMode="ltGray">
          <a:xfrm>
            <a:off x="0" y="0"/>
            <a:ext cx="257175" cy="1114425"/>
          </a:xfrm>
          <a:prstGeom prst="rect">
            <a:avLst/>
          </a:prstGeom>
          <a:solidFill>
            <a:srgbClr val="0071B4"/>
          </a:solidFill>
          <a:ln w="9525">
            <a:noFill/>
            <a:miter lim="800000"/>
            <a:headEnd/>
            <a:tailEnd/>
          </a:ln>
          <a:effectLst/>
        </p:spPr>
        <p:txBody>
          <a:bodyPr wrap="none" anchor="ctr"/>
          <a:lstStyle/>
          <a:p>
            <a:endParaRPr lang="zh-CN" altLang="en-US" sz="1800">
              <a:solidFill>
                <a:srgbClr val="000000"/>
              </a:solidFill>
              <a:ea typeface="宋体" pitchFamily="2" charset="-122"/>
              <a:cs typeface="Arial" charset="0"/>
            </a:endParaRPr>
          </a:p>
        </p:txBody>
      </p:sp>
      <p:pic>
        <p:nvPicPr>
          <p:cNvPr id="6" name="Picture 5" descr="LABSLogo_dark"/>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96200" y="6472238"/>
            <a:ext cx="768350" cy="309562"/>
          </a:xfrm>
          <a:prstGeom prst="rect">
            <a:avLst/>
          </a:prstGeom>
          <a:noFill/>
          <a:ln w="9525">
            <a:noFill/>
            <a:miter lim="800000"/>
            <a:headEnd/>
            <a:tailEnd/>
          </a:ln>
        </p:spPr>
      </p:pic>
      <p:pic>
        <p:nvPicPr>
          <p:cNvPr id="7" name="Picture 1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534400" y="6472238"/>
            <a:ext cx="533400" cy="284162"/>
          </a:xfrm>
          <a:prstGeom prst="rect">
            <a:avLst/>
          </a:prstGeom>
          <a:noFill/>
          <a:ln w="9525">
            <a:noFill/>
            <a:miter lim="800000"/>
            <a:headEnd/>
            <a:tailEnd/>
          </a:ln>
          <a:effec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8" name="Slide Number Placeholder 3"/>
          <p:cNvSpPr>
            <a:spLocks noGrp="1"/>
          </p:cNvSpPr>
          <p:nvPr>
            <p:ph type="sldNum" sz="quarter" idx="10"/>
          </p:nvPr>
        </p:nvSpPr>
        <p:spPr>
          <a:xfrm>
            <a:off x="438150" y="6550025"/>
            <a:ext cx="387350" cy="219075"/>
          </a:xfrm>
        </p:spPr>
        <p:txBody>
          <a:bodyPr/>
          <a:lstStyle>
            <a:lvl1pPr>
              <a:defRPr/>
            </a:lvl1pPr>
          </a:lstStyle>
          <a:p>
            <a:fld id="{532B7B7F-7BD1-4021-8285-DEC09E1C93A9}" type="slidenum">
              <a:rPr lang="zh-CN" altLang="en-US"/>
              <a:pPr/>
              <a:t>‹#›</a:t>
            </a:fld>
            <a:endParaRPr lang="en-US" altLang="zh-CN"/>
          </a:p>
        </p:txBody>
      </p:sp>
      <p:sp>
        <p:nvSpPr>
          <p:cNvPr id="9" name="Date Placeholder 8"/>
          <p:cNvSpPr>
            <a:spLocks noGrp="1" noChangeArrowheads="1"/>
          </p:cNvSpPr>
          <p:nvPr>
            <p:ph type="dt" sz="half" idx="11"/>
          </p:nvPr>
        </p:nvSpPr>
        <p:spPr bwMode="auto">
          <a:xfrm>
            <a:off x="836613" y="6550025"/>
            <a:ext cx="1441450" cy="219075"/>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900">
                <a:solidFill>
                  <a:srgbClr val="848589"/>
                </a:solidFill>
                <a:latin typeface="Futura Bk" charset="0"/>
                <a:ea typeface="宋体" pitchFamily="2" charset="-122"/>
              </a:defRPr>
            </a:lvl1pPr>
          </a:lstStyle>
          <a:p>
            <a:fld id="{DC9E0956-7EFC-4F70-AAF5-03244A422FAF}" type="datetime1">
              <a:rPr lang="zh-CN" altLang="en-US">
                <a:cs typeface="Arial" charset="0"/>
              </a:rPr>
              <a:pPr/>
              <a:t>9/15/14</a:t>
            </a:fld>
            <a:endParaRPr lang="en-US" altLang="zh-CN">
              <a:cs typeface="Arial" charset="0"/>
            </a:endParaRPr>
          </a:p>
        </p:txBody>
      </p:sp>
    </p:spTree>
    <p:extLst>
      <p:ext uri="{BB962C8B-B14F-4D97-AF65-F5344CB8AC3E}">
        <p14:creationId xmlns:p14="http://schemas.microsoft.com/office/powerpoint/2010/main" val="2382984563"/>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Line Only">
    <p:spTree>
      <p:nvGrpSpPr>
        <p:cNvPr id="1" name=""/>
        <p:cNvGrpSpPr/>
        <p:nvPr/>
      </p:nvGrpSpPr>
      <p:grpSpPr>
        <a:xfrm>
          <a:off x="0" y="0"/>
          <a:ext cx="0" cy="0"/>
          <a:chOff x="0" y="0"/>
          <a:chExt cx="0" cy="0"/>
        </a:xfrm>
      </p:grpSpPr>
      <p:sp>
        <p:nvSpPr>
          <p:cNvPr id="3" name="TextBox 2"/>
          <p:cNvSpPr txBox="1">
            <a:spLocks noChangeArrowheads="1"/>
          </p:cNvSpPr>
          <p:nvPr/>
        </p:nvSpPr>
        <p:spPr bwMode="gray">
          <a:xfrm>
            <a:off x="612775" y="6462713"/>
            <a:ext cx="3940175" cy="219075"/>
          </a:xfrm>
          <a:prstGeom prst="rect">
            <a:avLst/>
          </a:prstGeom>
          <a:noFill/>
          <a:ln w="9525">
            <a:noFill/>
            <a:miter lim="800000"/>
            <a:headEnd/>
            <a:tailEnd/>
          </a:ln>
        </p:spPr>
        <p:txBody>
          <a:bodyPr/>
          <a:lstStyle/>
          <a:p>
            <a:pPr>
              <a:defRPr/>
            </a:pPr>
            <a:r>
              <a:rPr lang="en-US" sz="700">
                <a:solidFill>
                  <a:srgbClr val="7F7F7F"/>
                </a:solidFill>
                <a:cs typeface="Arial" charset="0"/>
              </a:rPr>
              <a:t>©2010 HP Confidential</a:t>
            </a:r>
          </a:p>
        </p:txBody>
      </p:sp>
      <p:sp>
        <p:nvSpPr>
          <p:cNvPr id="4" name="TextBox 3"/>
          <p:cNvSpPr txBox="1">
            <a:spLocks noChangeArrowheads="1"/>
          </p:cNvSpPr>
          <p:nvPr/>
        </p:nvSpPr>
        <p:spPr bwMode="gray">
          <a:xfrm>
            <a:off x="366713" y="6462713"/>
            <a:ext cx="384175" cy="219075"/>
          </a:xfrm>
          <a:prstGeom prst="rect">
            <a:avLst/>
          </a:prstGeom>
          <a:noFill/>
          <a:ln w="9525">
            <a:noFill/>
            <a:miter lim="800000"/>
            <a:headEnd/>
            <a:tailEnd/>
          </a:ln>
        </p:spPr>
        <p:txBody>
          <a:bodyPr/>
          <a:lstStyle/>
          <a:p>
            <a:fld id="{A033472E-4B22-4094-AADD-8A197CF83B77}" type="slidenum">
              <a:rPr lang="zh-CN" altLang="en-US" sz="700">
                <a:solidFill>
                  <a:srgbClr val="7F7F7F"/>
                </a:solidFill>
                <a:ea typeface="宋体" pitchFamily="2" charset="-122"/>
                <a:cs typeface="Arial" charset="0"/>
              </a:rPr>
              <a:pPr/>
              <a:t>‹#›</a:t>
            </a:fld>
            <a:endParaRPr lang="en-US" altLang="zh-CN" sz="700">
              <a:solidFill>
                <a:srgbClr val="7F7F7F"/>
              </a:solidFill>
              <a:ea typeface="宋体" pitchFamily="2" charset="-122"/>
              <a:cs typeface="Arial" charset="0"/>
            </a:endParaRPr>
          </a:p>
        </p:txBody>
      </p:sp>
      <p:pic>
        <p:nvPicPr>
          <p:cNvPr id="5" name="Picture 27"/>
          <p:cNvPicPr>
            <a:picLocks noChangeAspect="1" noChangeArrowheads="1"/>
          </p:cNvPicPr>
          <p:nvPr/>
        </p:nvPicPr>
        <p:blipFill>
          <a:blip r:embed="rId3" cstate="print"/>
          <a:srcRect/>
          <a:stretch>
            <a:fillRect/>
          </a:stretch>
        </p:blipFill>
        <p:spPr bwMode="auto">
          <a:xfrm>
            <a:off x="8483600" y="6248400"/>
            <a:ext cx="407988" cy="414338"/>
          </a:xfrm>
          <a:prstGeom prst="rect">
            <a:avLst/>
          </a:prstGeom>
          <a:noFill/>
          <a:ln w="25400" algn="ctr">
            <a:noFill/>
            <a:miter lim="800000"/>
            <a:headEnd/>
            <a:tailEnd/>
          </a:ln>
        </p:spPr>
      </p:pic>
      <p:sp>
        <p:nvSpPr>
          <p:cNvPr id="9" name="Title 8"/>
          <p:cNvSpPr>
            <a:spLocks noGrp="1"/>
          </p:cNvSpPr>
          <p:nvPr>
            <p:ph type="title"/>
          </p:nvPr>
        </p:nvSpPr>
        <p:spPr>
          <a:xfrm>
            <a:off x="234950" y="287235"/>
            <a:ext cx="8375650" cy="503992"/>
          </a:xfrm>
        </p:spPr>
        <p:txBody>
          <a:bodyPr anchor="t">
            <a:noAutofit/>
          </a:bodyPr>
          <a:lstStyle>
            <a:lvl1pPr marL="0" marR="0" indent="0" algn="l" defTabSz="914400" rtl="0" eaLnBrk="1" fontAlgn="auto" latinLnBrk="0" hangingPunct="1">
              <a:lnSpc>
                <a:spcPts val="3100"/>
              </a:lnSpc>
              <a:spcBef>
                <a:spcPct val="0"/>
              </a:spcBef>
              <a:spcAft>
                <a:spcPts val="0"/>
              </a:spcAft>
              <a:buClrTx/>
              <a:buSzTx/>
              <a:buFontTx/>
              <a:buNone/>
              <a:tabLst/>
              <a:defRPr sz="3100" baseline="0">
                <a:solidFill>
                  <a:schemeClr val="bg1"/>
                </a:solidFill>
                <a:latin typeface="Futura B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20135384"/>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329184" y="313419"/>
            <a:ext cx="8117206"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smtClean="0"/>
              <a:t>Click to edit master title style</a:t>
            </a:r>
            <a:endParaRPr lang="en-US" noProof="0" dirty="0"/>
          </a:p>
        </p:txBody>
      </p:sp>
      <p:sp>
        <p:nvSpPr>
          <p:cNvPr id="6" name="Content Placeholder 5"/>
          <p:cNvSpPr>
            <a:spLocks noGrp="1"/>
          </p:cNvSpPr>
          <p:nvPr>
            <p:ph sz="quarter" idx="10"/>
          </p:nvPr>
        </p:nvSpPr>
        <p:spPr>
          <a:xfrm>
            <a:off x="329184" y="1584960"/>
            <a:ext cx="8117904" cy="4293024"/>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extLst>
      <p:ext uri="{BB962C8B-B14F-4D97-AF65-F5344CB8AC3E}">
        <p14:creationId xmlns:p14="http://schemas.microsoft.com/office/powerpoint/2010/main" val="1260760206"/>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80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2"/>
      </p:bgRef>
    </p:bg>
    <p:spTree>
      <p:nvGrpSpPr>
        <p:cNvPr id="1" name=""/>
        <p:cNvGrpSpPr/>
        <p:nvPr/>
      </p:nvGrpSpPr>
      <p:grpSpPr>
        <a:xfrm>
          <a:off x="0" y="0"/>
          <a:ext cx="0" cy="0"/>
          <a:chOff x="0" y="0"/>
          <a:chExt cx="0" cy="0"/>
        </a:xfrm>
      </p:grpSpPr>
      <p:sp>
        <p:nvSpPr>
          <p:cNvPr id="4" name="正方形/長方形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5" name="正方形/長方形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6" name="正方形/長方形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pic>
        <p:nvPicPr>
          <p:cNvPr id="7" name="Picture 4" descr="nquine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561263" y="6448425"/>
            <a:ext cx="140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6313488"/>
            <a:ext cx="17621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タイトル 7"/>
          <p:cNvSpPr>
            <a:spLocks noGrp="1"/>
          </p:cNvSpPr>
          <p:nvPr>
            <p:ph type="ctrTitle"/>
          </p:nvPr>
        </p:nvSpPr>
        <p:spPr>
          <a:xfrm>
            <a:off x="2362200" y="4038600"/>
            <a:ext cx="6477000" cy="1828800"/>
          </a:xfrm>
        </p:spPr>
        <p:txBody>
          <a:bodyPr anchor="b"/>
          <a:lstStyle>
            <a:lvl1pPr>
              <a:defRPr cap="all" baseline="0"/>
            </a:lvl1pPr>
          </a:lstStyle>
          <a:p>
            <a:r>
              <a:rPr lang="ja-JP" altLang="en-US" smtClean="0"/>
              <a:t>マスタ タイトルの書式設定</a:t>
            </a:r>
            <a:endParaRPr lang="en-US"/>
          </a:p>
        </p:txBody>
      </p:sp>
      <p:sp>
        <p:nvSpPr>
          <p:cNvPr id="9" name="サブタイトル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smtClean="0"/>
              <a:t>マスタ サブタイトルの書式設定</a:t>
            </a:r>
            <a:endParaRPr lang="en-US"/>
          </a:p>
        </p:txBody>
      </p:sp>
      <p:sp>
        <p:nvSpPr>
          <p:cNvPr id="11" name="日付プレースホルダ 27"/>
          <p:cNvSpPr>
            <a:spLocks noGrp="1"/>
          </p:cNvSpPr>
          <p:nvPr>
            <p:ph type="dt" sz="half" idx="10"/>
          </p:nvPr>
        </p:nvSpPr>
        <p:spPr>
          <a:xfrm>
            <a:off x="76200" y="6069013"/>
            <a:ext cx="2057400" cy="685800"/>
          </a:xfrm>
          <a:prstGeom prst="rect">
            <a:avLst/>
          </a:prstGeom>
        </p:spPr>
        <p:txBody>
          <a:bodyPr>
            <a:noAutofit/>
          </a:bodyPr>
          <a:lstStyle>
            <a:lvl1pPr algn="ctr" fontAlgn="auto">
              <a:spcBef>
                <a:spcPts val="0"/>
              </a:spcBef>
              <a:spcAft>
                <a:spcPts val="0"/>
              </a:spcAft>
              <a:defRPr sz="2000">
                <a:solidFill>
                  <a:srgbClr val="FFFFFF"/>
                </a:solidFill>
                <a:latin typeface="+mn-lt"/>
                <a:ea typeface="+mn-ea"/>
              </a:defRPr>
            </a:lvl1pPr>
          </a:lstStyle>
          <a:p>
            <a:pPr>
              <a:defRPr/>
            </a:pPr>
            <a:endParaRPr kumimoji="1" lang="ja-JP" altLang="en-US" dirty="0">
              <a:latin typeface="Tw Cen MT"/>
              <a:ea typeface="HGPｺﾞｼｯｸE"/>
            </a:endParaRPr>
          </a:p>
        </p:txBody>
      </p:sp>
      <p:sp>
        <p:nvSpPr>
          <p:cNvPr id="12" name="フッター プレースホルダ 16"/>
          <p:cNvSpPr>
            <a:spLocks noGrp="1"/>
          </p:cNvSpPr>
          <p:nvPr>
            <p:ph type="ftr" sz="quarter" idx="11"/>
          </p:nvPr>
        </p:nvSpPr>
        <p:spPr>
          <a:xfrm>
            <a:off x="2085975" y="236538"/>
            <a:ext cx="5867400" cy="365125"/>
          </a:xfrm>
          <a:prstGeom prst="rect">
            <a:avLst/>
          </a:prstGeom>
        </p:spPr>
        <p:txBody>
          <a:bodyPr/>
          <a:lstStyle>
            <a:lvl1pPr algn="r" fontAlgn="auto">
              <a:spcBef>
                <a:spcPts val="0"/>
              </a:spcBef>
              <a:spcAft>
                <a:spcPts val="0"/>
              </a:spcAft>
              <a:defRPr>
                <a:solidFill>
                  <a:schemeClr val="tx2"/>
                </a:solidFill>
                <a:latin typeface="+mn-lt"/>
                <a:ea typeface="+mn-ea"/>
              </a:defRPr>
            </a:lvl1pPr>
          </a:lstStyle>
          <a:p>
            <a:pPr>
              <a:defRPr/>
            </a:pPr>
            <a:endParaRPr kumimoji="1" lang="ja-JP" altLang="en-US" sz="1800">
              <a:solidFill>
                <a:srgbClr val="EBDDC3"/>
              </a:solidFill>
              <a:latin typeface="Tw Cen MT"/>
              <a:ea typeface="HGPｺﾞｼｯｸE"/>
            </a:endParaRPr>
          </a:p>
        </p:txBody>
      </p:sp>
      <p:sp>
        <p:nvSpPr>
          <p:cNvPr id="13" name="スライド番号プレースホルダ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C648E12-DEEB-42C6-B58A-009ED8E09666}" type="slidenum">
              <a:rPr lang="ja-JP" altLang="en-US">
                <a:solidFill>
                  <a:srgbClr val="EBDDC3"/>
                </a:solidFill>
                <a:latin typeface="Tw Cen MT"/>
                <a:ea typeface="HGPｺﾞｼｯｸE"/>
              </a:rPr>
              <a:pPr>
                <a:defRPr/>
              </a:pPr>
              <a:t>‹#›</a:t>
            </a:fld>
            <a:endParaRPr lang="ja-JP" altLang="en-US" dirty="0">
              <a:solidFill>
                <a:srgbClr val="EBDDC3"/>
              </a:solidFill>
              <a:latin typeface="Tw Cen MT"/>
              <a:ea typeface="HGPｺﾞｼｯｸE"/>
            </a:endParaRPr>
          </a:p>
        </p:txBody>
      </p:sp>
    </p:spTree>
    <p:extLst>
      <p:ext uri="{BB962C8B-B14F-4D97-AF65-F5344CB8AC3E}">
        <p14:creationId xmlns:p14="http://schemas.microsoft.com/office/powerpoint/2010/main" val="3329039708"/>
      </p:ext>
    </p:extLst>
  </p:cSld>
  <p:clrMapOvr>
    <a:overrideClrMapping bg1="dk1" tx1="lt1" bg2="dk2"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2648" y="228600"/>
            <a:ext cx="8153400" cy="536104"/>
          </a:xfrm>
        </p:spPr>
        <p:txBody>
          <a:bodyPr/>
          <a:lstStyle>
            <a:lvl1pPr>
              <a:defRPr>
                <a:solidFill>
                  <a:schemeClr val="tx1"/>
                </a:solidFill>
              </a:defRPr>
            </a:lvl1pPr>
          </a:lstStyle>
          <a:p>
            <a:r>
              <a:rPr lang="ja-JP" altLang="en-US" dirty="0" smtClean="0"/>
              <a:t>マスタ タイトルの書式設定</a:t>
            </a:r>
            <a:endParaRPr lang="en-US" dirty="0"/>
          </a:p>
        </p:txBody>
      </p:sp>
      <p:sp>
        <p:nvSpPr>
          <p:cNvPr id="8" name="コンテンツ プレースホルダ 7"/>
          <p:cNvSpPr>
            <a:spLocks noGrp="1"/>
          </p:cNvSpPr>
          <p:nvPr>
            <p:ph sz="quarter" idx="1"/>
          </p:nvPr>
        </p:nvSpPr>
        <p:spPr>
          <a:xfrm>
            <a:off x="612648" y="1600200"/>
            <a:ext cx="81534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フッター プレースホルダ 4"/>
          <p:cNvSpPr>
            <a:spLocks noGrp="1"/>
          </p:cNvSpPr>
          <p:nvPr>
            <p:ph type="ftr" sz="quarter" idx="11"/>
          </p:nvPr>
        </p:nvSpPr>
        <p:spPr>
          <a:xfrm>
            <a:off x="609600" y="6248400"/>
            <a:ext cx="5421313" cy="365125"/>
          </a:xfrm>
          <a:prstGeom prst="rect">
            <a:avLst/>
          </a:prstGeom>
        </p:spPr>
        <p:txBody>
          <a:bodyPr/>
          <a:lstStyle>
            <a:lvl1pPr fontAlgn="auto">
              <a:spcBef>
                <a:spcPts val="0"/>
              </a:spcBef>
              <a:spcAft>
                <a:spcPts val="0"/>
              </a:spcAft>
              <a:defRPr>
                <a:latin typeface="+mn-lt"/>
                <a:ea typeface="+mn-ea"/>
              </a:defRPr>
            </a:lvl1pPr>
          </a:lstStyle>
          <a:p>
            <a:pPr>
              <a:defRPr/>
            </a:pPr>
            <a:endParaRPr kumimoji="1" lang="ja-JP" altLang="en-US" sz="1800" dirty="0">
              <a:solidFill>
                <a:prstClr val="black"/>
              </a:solidFill>
              <a:latin typeface="Tw Cen MT"/>
              <a:ea typeface="HGPｺﾞｼｯｸE"/>
            </a:endParaRPr>
          </a:p>
        </p:txBody>
      </p:sp>
    </p:spTree>
    <p:extLst>
      <p:ext uri="{BB962C8B-B14F-4D97-AF65-F5344CB8AC3E}">
        <p14:creationId xmlns:p14="http://schemas.microsoft.com/office/powerpoint/2010/main" val="15608849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4" name="正方形/長方形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5" name="正方形/長方形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6" name="正方形/長方形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pic>
        <p:nvPicPr>
          <p:cNvPr id="7" name="Picture 4" descr="nquine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561263" y="6448425"/>
            <a:ext cx="1401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6313488"/>
            <a:ext cx="17621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プレースホルダ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smtClean="0"/>
              <a:t>マスタ テキストの書式設定</a:t>
            </a:r>
          </a:p>
        </p:txBody>
      </p:sp>
      <p:sp>
        <p:nvSpPr>
          <p:cNvPr id="2" name="タイトル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ja-JP" altLang="en-US" smtClean="0"/>
              <a:t>マスタ タイトルの書式設定</a:t>
            </a:r>
            <a:endParaRPr lang="en-US"/>
          </a:p>
        </p:txBody>
      </p:sp>
      <p:sp>
        <p:nvSpPr>
          <p:cNvPr id="9" name="スライド番号プレースホルダ 12"/>
          <p:cNvSpPr>
            <a:spLocks noGrp="1"/>
          </p:cNvSpPr>
          <p:nvPr>
            <p:ph type="sldNum" sz="quarter" idx="10"/>
          </p:nvPr>
        </p:nvSpPr>
        <p:spPr>
          <a:xfrm>
            <a:off x="0" y="1752600"/>
            <a:ext cx="1295400" cy="701675"/>
          </a:xfrm>
        </p:spPr>
        <p:txBody>
          <a:bodyPr>
            <a:noAutofit/>
          </a:bodyPr>
          <a:lstStyle>
            <a:lvl1pPr>
              <a:defRPr sz="2400">
                <a:solidFill>
                  <a:srgbClr val="FFFFFF"/>
                </a:solidFill>
              </a:defRPr>
            </a:lvl1pPr>
          </a:lstStyle>
          <a:p>
            <a:pPr>
              <a:defRPr/>
            </a:pPr>
            <a:fld id="{F2007C9C-EC12-417E-9F63-9E94E38FE3BC}" type="slidenum">
              <a:rPr lang="ja-JP" altLang="en-US">
                <a:latin typeface="Tw Cen MT"/>
                <a:ea typeface="HGPｺﾞｼｯｸE"/>
              </a:rPr>
              <a:pPr>
                <a:defRPr/>
              </a:pPr>
              <a:t>‹#›</a:t>
            </a:fld>
            <a:endParaRPr lang="ja-JP" altLang="en-US" dirty="0">
              <a:latin typeface="Tw Cen MT"/>
              <a:ea typeface="HGPｺﾞｼｯｸE"/>
            </a:endParaRPr>
          </a:p>
        </p:txBody>
      </p:sp>
    </p:spTree>
    <p:extLst>
      <p:ext uri="{BB962C8B-B14F-4D97-AF65-F5344CB8AC3E}">
        <p14:creationId xmlns:p14="http://schemas.microsoft.com/office/powerpoint/2010/main" val="268764815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9" name="コンテンツ プレースホルダ 8"/>
          <p:cNvSpPr>
            <a:spLocks noGrp="1"/>
          </p:cNvSpPr>
          <p:nvPr>
            <p:ph sz="quarter" idx="1"/>
          </p:nvPr>
        </p:nvSpPr>
        <p:spPr>
          <a:xfrm>
            <a:off x="609600" y="1589567"/>
            <a:ext cx="3886200" cy="4572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コンテンツ プレースホルダ 10"/>
          <p:cNvSpPr>
            <a:spLocks noGrp="1"/>
          </p:cNvSpPr>
          <p:nvPr>
            <p:ph sz="quarter" idx="2"/>
          </p:nvPr>
        </p:nvSpPr>
        <p:spPr>
          <a:xfrm>
            <a:off x="4844901" y="1589567"/>
            <a:ext cx="3886200" cy="4572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7"/>
          <p:cNvSpPr>
            <a:spLocks noGrp="1"/>
          </p:cNvSpPr>
          <p:nvPr>
            <p:ph type="dt" sz="half" idx="10"/>
          </p:nvPr>
        </p:nvSpPr>
        <p:spPr>
          <a:xfrm>
            <a:off x="6096000" y="6248400"/>
            <a:ext cx="2667000" cy="365125"/>
          </a:xfrm>
          <a:prstGeom prst="rect">
            <a:avLst/>
          </a:prstGeom>
        </p:spPr>
        <p:txBody>
          <a:bodyPr rtlCol="0"/>
          <a:lstStyle>
            <a:lvl1pPr fontAlgn="auto">
              <a:spcBef>
                <a:spcPts val="0"/>
              </a:spcBef>
              <a:spcAft>
                <a:spcPts val="0"/>
              </a:spcAft>
              <a:defRPr>
                <a:latin typeface="+mn-lt"/>
                <a:ea typeface="+mn-ea"/>
              </a:defRPr>
            </a:lvl1pPr>
          </a:lstStyle>
          <a:p>
            <a:pPr>
              <a:defRPr/>
            </a:pPr>
            <a:endParaRPr kumimoji="1" lang="ja-JP" altLang="en-US" sz="1800" dirty="0">
              <a:solidFill>
                <a:prstClr val="black"/>
              </a:solidFill>
              <a:latin typeface="Tw Cen MT"/>
              <a:ea typeface="HGPｺﾞｼｯｸE"/>
            </a:endParaRPr>
          </a:p>
        </p:txBody>
      </p:sp>
      <p:sp>
        <p:nvSpPr>
          <p:cNvPr id="6" name="スライド番号プレースホルダ 9"/>
          <p:cNvSpPr>
            <a:spLocks noGrp="1"/>
          </p:cNvSpPr>
          <p:nvPr>
            <p:ph type="sldNum" sz="quarter" idx="11"/>
          </p:nvPr>
        </p:nvSpPr>
        <p:spPr/>
        <p:txBody>
          <a:bodyPr rtlCol="0"/>
          <a:lstStyle>
            <a:lvl1pPr>
              <a:defRPr/>
            </a:lvl1pPr>
          </a:lstStyle>
          <a:p>
            <a:pPr>
              <a:defRPr/>
            </a:pPr>
            <a:fld id="{23E8D36A-6F79-4B05-8D7F-BCCD5556D191}" type="slidenum">
              <a:rPr lang="ja-JP" altLang="en-US">
                <a:latin typeface="Tw Cen MT"/>
                <a:ea typeface="HGPｺﾞｼｯｸE"/>
              </a:rPr>
              <a:pPr>
                <a:defRPr/>
              </a:pPr>
              <a:t>‹#›</a:t>
            </a:fld>
            <a:endParaRPr lang="ja-JP" altLang="en-US" dirty="0">
              <a:latin typeface="Tw Cen MT"/>
              <a:ea typeface="HGPｺﾞｼｯｸE"/>
            </a:endParaRPr>
          </a:p>
        </p:txBody>
      </p:sp>
      <p:sp>
        <p:nvSpPr>
          <p:cNvPr id="7" name="フッター プレースホルダ 11"/>
          <p:cNvSpPr>
            <a:spLocks noGrp="1"/>
          </p:cNvSpPr>
          <p:nvPr>
            <p:ph type="ftr" sz="quarter" idx="12"/>
          </p:nvPr>
        </p:nvSpPr>
        <p:spPr>
          <a:xfrm>
            <a:off x="609600" y="6248400"/>
            <a:ext cx="5421313" cy="365125"/>
          </a:xfrm>
          <a:prstGeom prst="rect">
            <a:avLst/>
          </a:prstGeom>
        </p:spPr>
        <p:txBody>
          <a:bodyPr rtlCol="0"/>
          <a:lstStyle>
            <a:lvl1pPr fontAlgn="auto">
              <a:spcBef>
                <a:spcPts val="0"/>
              </a:spcBef>
              <a:spcAft>
                <a:spcPts val="0"/>
              </a:spcAft>
              <a:defRPr>
                <a:latin typeface="+mn-lt"/>
                <a:ea typeface="+mn-ea"/>
              </a:defRPr>
            </a:lvl1pPr>
          </a:lstStyle>
          <a:p>
            <a:pPr>
              <a:defRPr/>
            </a:pPr>
            <a:endParaRPr kumimoji="1" lang="ja-JP" altLang="en-US" sz="1800">
              <a:solidFill>
                <a:prstClr val="black"/>
              </a:solidFill>
              <a:latin typeface="Tw Cen MT"/>
              <a:ea typeface="HGPｺﾞｼｯｸE"/>
            </a:endParaRPr>
          </a:p>
        </p:txBody>
      </p:sp>
    </p:spTree>
    <p:extLst>
      <p:ext uri="{BB962C8B-B14F-4D97-AF65-F5344CB8AC3E}">
        <p14:creationId xmlns:p14="http://schemas.microsoft.com/office/powerpoint/2010/main" val="3953639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theme" Target="../theme/theme10.xml"/><Relationship Id="rId14" Type="http://schemas.openxmlformats.org/officeDocument/2006/relationships/image" Target="../media/image48.png"/><Relationship Id="rId15" Type="http://schemas.openxmlformats.org/officeDocument/2006/relationships/image" Target="../media/image49.jpeg"/><Relationship Id="rId16" Type="http://schemas.openxmlformats.org/officeDocument/2006/relationships/image" Target="../media/image50.wmf"/><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slideLayout" Target="../slideLayouts/slideLayout119.xml"/><Relationship Id="rId14" Type="http://schemas.openxmlformats.org/officeDocument/2006/relationships/theme" Target="../theme/theme11.xml"/><Relationship Id="rId15" Type="http://schemas.openxmlformats.org/officeDocument/2006/relationships/image" Target="../media/image53.pn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theme" Target="../theme/theme12.xml"/><Relationship Id="rId13" Type="http://schemas.openxmlformats.org/officeDocument/2006/relationships/image" Target="../media/image55.jpeg"/><Relationship Id="rId14" Type="http://schemas.openxmlformats.org/officeDocument/2006/relationships/image" Target="../media/image56.jpeg"/><Relationship Id="rId15" Type="http://schemas.openxmlformats.org/officeDocument/2006/relationships/image" Target="../media/image57.wmf"/><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theme" Target="../theme/theme13.xml"/><Relationship Id="rId13" Type="http://schemas.openxmlformats.org/officeDocument/2006/relationships/image" Target="../media/image55.jpeg"/><Relationship Id="rId14" Type="http://schemas.openxmlformats.org/officeDocument/2006/relationships/image" Target="../media/image56.jpeg"/><Relationship Id="rId15" Type="http://schemas.openxmlformats.org/officeDocument/2006/relationships/image" Target="../media/image57.wmf"/><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image" Target="../media/image8.jpeg"/><Relationship Id="rId12" Type="http://schemas.openxmlformats.org/officeDocument/2006/relationships/image" Target="../media/image9.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4.wmf"/><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theme" Target="../theme/theme4.xml"/><Relationship Id="rId10" Type="http://schemas.openxmlformats.org/officeDocument/2006/relationships/vmlDrawing" Target="../drawings/vmlDrawing1.vml"/></Relationships>
</file>

<file path=ppt/slideMasters/_rels/slideMaster5.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theme" Target="../theme/theme6.xml"/><Relationship Id="rId14" Type="http://schemas.openxmlformats.org/officeDocument/2006/relationships/image" Target="../media/image22.jp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4.xml"/><Relationship Id="rId12" Type="http://schemas.openxmlformats.org/officeDocument/2006/relationships/slideLayout" Target="../slideLayouts/slideLayout75.xml"/><Relationship Id="rId13" Type="http://schemas.openxmlformats.org/officeDocument/2006/relationships/theme" Target="../theme/theme7.xml"/><Relationship Id="rId14" Type="http://schemas.openxmlformats.org/officeDocument/2006/relationships/image" Target="../media/image25.jpeg"/><Relationship Id="rId1" Type="http://schemas.openxmlformats.org/officeDocument/2006/relationships/slideLayout" Target="../slideLayouts/slideLayout64.xml"/><Relationship Id="rId2" Type="http://schemas.openxmlformats.org/officeDocument/2006/relationships/slideLayout" Target="../slideLayouts/slideLayout65.xml"/><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slideLayout" Target="../slideLayouts/slideLayout72.xml"/><Relationship Id="rId10"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4.xml"/><Relationship Id="rId20" Type="http://schemas.openxmlformats.org/officeDocument/2006/relationships/image" Target="../media/image36.jpeg"/><Relationship Id="rId10" Type="http://schemas.openxmlformats.org/officeDocument/2006/relationships/slideLayout" Target="../slideLayouts/slideLayout85.xml"/><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slideLayout" Target="../slideLayouts/slideLayout89.xml"/><Relationship Id="rId15" Type="http://schemas.openxmlformats.org/officeDocument/2006/relationships/theme" Target="../theme/theme8.xml"/><Relationship Id="rId16" Type="http://schemas.openxmlformats.org/officeDocument/2006/relationships/image" Target="../media/image32.jpeg"/><Relationship Id="rId17" Type="http://schemas.openxmlformats.org/officeDocument/2006/relationships/image" Target="../media/image33.emf"/><Relationship Id="rId18" Type="http://schemas.openxmlformats.org/officeDocument/2006/relationships/image" Target="../media/image34.jpeg"/><Relationship Id="rId19" Type="http://schemas.openxmlformats.org/officeDocument/2006/relationships/image" Target="../media/image35.jpeg"/><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152400"/>
            <a:ext cx="8229600" cy="7889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4099" name="Rectangle 3"/>
          <p:cNvSpPr>
            <a:spLocks noGrp="1" noChangeArrowheads="1"/>
          </p:cNvSpPr>
          <p:nvPr>
            <p:ph type="body" idx="1"/>
          </p:nvPr>
        </p:nvSpPr>
        <p:spPr bwMode="auto">
          <a:xfrm>
            <a:off x="457200" y="1314450"/>
            <a:ext cx="8229600" cy="4287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Gulim" pitchFamily="34" charset="-127"/>
              </a:defRPr>
            </a:lvl1pPr>
          </a:lstStyle>
          <a:p>
            <a:endParaRPr lang="en-US" altLang="ko-KR"/>
          </a:p>
        </p:txBody>
      </p:sp>
      <p:sp>
        <p:nvSpPr>
          <p:cNvPr id="138249" name="Line 9"/>
          <p:cNvSpPr>
            <a:spLocks noChangeShapeType="1"/>
          </p:cNvSpPr>
          <p:nvPr/>
        </p:nvSpPr>
        <p:spPr bwMode="auto">
          <a:xfrm>
            <a:off x="457200" y="990600"/>
            <a:ext cx="8226425" cy="0"/>
          </a:xfrm>
          <a:prstGeom prst="line">
            <a:avLst/>
          </a:prstGeom>
          <a:noFill/>
          <a:ln w="38100">
            <a:solidFill>
              <a:schemeClr val="accent2"/>
            </a:solidFill>
            <a:round/>
            <a:headEnd/>
            <a:tailEnd/>
          </a:ln>
          <a:effectLst/>
        </p:spPr>
        <p:txBody>
          <a:bodyPr/>
          <a:lstStyle/>
          <a:p>
            <a:pPr>
              <a:defRPr/>
            </a:pPr>
            <a:endParaRPr lang="en-US"/>
          </a:p>
        </p:txBody>
      </p:sp>
      <p:sp>
        <p:nvSpPr>
          <p:cNvPr id="138246"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ea typeface="Gulim" pitchFamily="34" charset="-127"/>
              </a:defRPr>
            </a:lvl1pPr>
          </a:lstStyle>
          <a:p>
            <a:pPr>
              <a:defRPr/>
            </a:pPr>
            <a:fld id="{0AB5C6E1-2FB6-4912-BA48-8E569F9A855E}" type="slidenum">
              <a:rPr lang="ko-KR" altLang="en-US"/>
              <a:pPr>
                <a:defRPr/>
              </a:pPr>
              <a:t>‹#›</a:t>
            </a:fld>
            <a:endParaRPr lang="en-US" altLang="ko-KR"/>
          </a:p>
        </p:txBody>
      </p:sp>
      <p:pic>
        <p:nvPicPr>
          <p:cNvPr id="4104" name="Picture 13"/>
          <p:cNvPicPr>
            <a:picLocks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52400" y="304800"/>
            <a:ext cx="1066800" cy="4572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87" r:id="rId1"/>
    <p:sldLayoutId id="2147483686" r:id="rId2"/>
    <p:sldLayoutId id="2147483684" r:id="rId3"/>
    <p:sldLayoutId id="2147483682" r:id="rId4"/>
    <p:sldLayoutId id="2147483681" r:id="rId5"/>
    <p:sldLayoutId id="2147483680" r:id="rId6"/>
    <p:sldLayoutId id="2147483679" r:id="rId7"/>
    <p:sldLayoutId id="2147483678" r:id="rId8"/>
    <p:sldLayoutId id="2147483677" r:id="rId9"/>
    <p:sldLayoutId id="2147483698" r:id="rId10"/>
    <p:sldLayoutId id="2147483703" r:id="rId11"/>
    <p:sldLayoutId id="2147483705" r:id="rId12"/>
    <p:sldLayoutId id="2147483870" r:id="rId13"/>
    <p:sldLayoutId id="2147483908" r:id="rId14"/>
  </p:sldLayoutIdLst>
  <p:hf hdr="0" ftr="0" dt="0"/>
  <p:txStyles>
    <p:titleStyle>
      <a:lvl1pPr algn="ctr"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21"/>
          <p:cNvSpPr>
            <a:spLocks noGrp="1"/>
          </p:cNvSpPr>
          <p:nvPr>
            <p:ph type="title"/>
          </p:nvPr>
        </p:nvSpPr>
        <p:spPr bwMode="auto">
          <a:xfrm>
            <a:off x="611188" y="0"/>
            <a:ext cx="81534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endParaRPr lang="en-US" dirty="0" smtClean="0"/>
          </a:p>
        </p:txBody>
      </p:sp>
      <p:sp>
        <p:nvSpPr>
          <p:cNvPr id="1027" name="テキスト プレースホルダ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a:p>
            <a:pPr lvl="0"/>
            <a:r>
              <a:rPr lang="ja-JP" altLang="en-US" smtClean="0"/>
              <a:t>マスタ テキストの書式設定</a:t>
            </a:r>
          </a:p>
        </p:txBody>
      </p:sp>
      <p:sp>
        <p:nvSpPr>
          <p:cNvPr id="7" name="正方形/長方形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latin typeface="Tw Cen MT"/>
            </a:endParaRPr>
          </a:p>
        </p:txBody>
      </p:sp>
      <p:sp>
        <p:nvSpPr>
          <p:cNvPr id="23" name="スライド番号プレースホルダ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1" sz="1400" b="1">
                <a:solidFill>
                  <a:srgbClr val="FFFFFF"/>
                </a:solidFill>
                <a:latin typeface="+mn-lt"/>
                <a:ea typeface="+mn-ea"/>
              </a:defRPr>
            </a:lvl1pPr>
          </a:lstStyle>
          <a:p>
            <a:pPr>
              <a:defRPr/>
            </a:pPr>
            <a:fld id="{1756F2E6-9428-4528-8C6D-89872BE4AF76}" type="slidenum">
              <a:rPr lang="ja-JP" altLang="en-US">
                <a:latin typeface="Tw Cen MT"/>
                <a:ea typeface="HGPｺﾞｼｯｸE"/>
              </a:rPr>
              <a:pPr>
                <a:defRPr/>
              </a:pPr>
              <a:t>‹#›</a:t>
            </a:fld>
            <a:endParaRPr lang="ja-JP" altLang="en-US" dirty="0">
              <a:latin typeface="Tw Cen MT"/>
              <a:ea typeface="HGPｺﾞｼｯｸE"/>
            </a:endParaRPr>
          </a:p>
        </p:txBody>
      </p:sp>
      <p:sp>
        <p:nvSpPr>
          <p:cNvPr id="12" name="正方形/長方形 11"/>
          <p:cNvSpPr/>
          <p:nvPr/>
        </p:nvSpPr>
        <p:spPr>
          <a:xfrm>
            <a:off x="0" y="752128"/>
            <a:ext cx="9144000" cy="114300"/>
          </a:xfrm>
          <a:prstGeom prst="rect">
            <a:avLst/>
          </a:prstGeom>
          <a:gradFill>
            <a:gsLst>
              <a:gs pos="0">
                <a:srgbClr val="002060"/>
              </a:gs>
              <a:gs pos="49000">
                <a:schemeClr val="accent1">
                  <a:lumMod val="75000"/>
                </a:schemeClr>
              </a:gs>
              <a:gs pos="100000">
                <a:schemeClr val="bg1"/>
              </a:gs>
            </a:gsLst>
            <a:lin ang="0" scaled="0"/>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latin typeface="Tw Cen MT"/>
            </a:endParaRPr>
          </a:p>
        </p:txBody>
      </p:sp>
      <p:pic>
        <p:nvPicPr>
          <p:cNvPr id="21" name="Picture 2"/>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452320" y="6556455"/>
            <a:ext cx="734072" cy="23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3" descr="PETRA_25"/>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8244408" y="6541836"/>
            <a:ext cx="824428" cy="23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6446609"/>
            <a:ext cx="2468351" cy="41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96488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kumimoji="1" sz="3200" kern="1200">
          <a:solidFill>
            <a:schemeClr val="tx1"/>
          </a:solidFill>
          <a:latin typeface="Arial Unicode MS" pitchFamily="50" charset="-128"/>
          <a:ea typeface="Arial Unicode MS" pitchFamily="50" charset="-128"/>
          <a:cs typeface="Arial Unicode MS" pitchFamily="50" charset="-128"/>
        </a:defRPr>
      </a:lvl1pPr>
      <a:lvl2pPr algn="l" rtl="0" eaLnBrk="0" fontAlgn="base" hangingPunct="0">
        <a:spcBef>
          <a:spcPct val="0"/>
        </a:spcBef>
        <a:spcAft>
          <a:spcPct val="0"/>
        </a:spcAft>
        <a:defRPr kumimoji="1" sz="4400">
          <a:solidFill>
            <a:schemeClr val="tx1"/>
          </a:solidFill>
          <a:latin typeface="Tw Cen MT" pitchFamily="34" charset="0"/>
          <a:ea typeface="HGPｺﾞｼｯｸE" pitchFamily="50" charset="-128"/>
        </a:defRPr>
      </a:lvl2pPr>
      <a:lvl3pPr algn="l" rtl="0" eaLnBrk="0" fontAlgn="base" hangingPunct="0">
        <a:spcBef>
          <a:spcPct val="0"/>
        </a:spcBef>
        <a:spcAft>
          <a:spcPct val="0"/>
        </a:spcAft>
        <a:defRPr kumimoji="1" sz="4400">
          <a:solidFill>
            <a:schemeClr val="tx1"/>
          </a:solidFill>
          <a:latin typeface="Tw Cen MT" pitchFamily="34" charset="0"/>
          <a:ea typeface="HGPｺﾞｼｯｸE" pitchFamily="50" charset="-128"/>
        </a:defRPr>
      </a:lvl3pPr>
      <a:lvl4pPr algn="l" rtl="0" eaLnBrk="0" fontAlgn="base" hangingPunct="0">
        <a:spcBef>
          <a:spcPct val="0"/>
        </a:spcBef>
        <a:spcAft>
          <a:spcPct val="0"/>
        </a:spcAft>
        <a:defRPr kumimoji="1" sz="4400">
          <a:solidFill>
            <a:schemeClr val="tx1"/>
          </a:solidFill>
          <a:latin typeface="Tw Cen MT" pitchFamily="34" charset="0"/>
          <a:ea typeface="HGPｺﾞｼｯｸE" pitchFamily="50" charset="-128"/>
        </a:defRPr>
      </a:lvl4pPr>
      <a:lvl5pPr algn="l" rtl="0" eaLnBrk="0" fontAlgn="base" hangingPunct="0">
        <a:spcBef>
          <a:spcPct val="0"/>
        </a:spcBef>
        <a:spcAft>
          <a:spcPct val="0"/>
        </a:spcAft>
        <a:defRPr kumimoji="1" sz="4400">
          <a:solidFill>
            <a:schemeClr val="tx1"/>
          </a:solidFill>
          <a:latin typeface="Tw Cen MT" pitchFamily="34" charset="0"/>
          <a:ea typeface="HGPｺﾞｼｯｸE" pitchFamily="50" charset="-128"/>
        </a:defRPr>
      </a:lvl5pPr>
      <a:lvl6pPr marL="457200" algn="l" rtl="0" fontAlgn="base">
        <a:spcBef>
          <a:spcPct val="0"/>
        </a:spcBef>
        <a:spcAft>
          <a:spcPct val="0"/>
        </a:spcAft>
        <a:defRPr kumimoji="1" sz="4400">
          <a:solidFill>
            <a:schemeClr val="tx1"/>
          </a:solidFill>
          <a:latin typeface="Tw Cen MT" pitchFamily="34" charset="0"/>
          <a:ea typeface="HGPｺﾞｼｯｸE" pitchFamily="50" charset="-128"/>
        </a:defRPr>
      </a:lvl6pPr>
      <a:lvl7pPr marL="914400" algn="l" rtl="0" fontAlgn="base">
        <a:spcBef>
          <a:spcPct val="0"/>
        </a:spcBef>
        <a:spcAft>
          <a:spcPct val="0"/>
        </a:spcAft>
        <a:defRPr kumimoji="1" sz="4400">
          <a:solidFill>
            <a:schemeClr val="tx1"/>
          </a:solidFill>
          <a:latin typeface="Tw Cen MT" pitchFamily="34" charset="0"/>
          <a:ea typeface="HGPｺﾞｼｯｸE" pitchFamily="50" charset="-128"/>
        </a:defRPr>
      </a:lvl7pPr>
      <a:lvl8pPr marL="1371600" algn="l" rtl="0" fontAlgn="base">
        <a:spcBef>
          <a:spcPct val="0"/>
        </a:spcBef>
        <a:spcAft>
          <a:spcPct val="0"/>
        </a:spcAft>
        <a:defRPr kumimoji="1" sz="4400">
          <a:solidFill>
            <a:schemeClr val="tx1"/>
          </a:solidFill>
          <a:latin typeface="Tw Cen MT" pitchFamily="34" charset="0"/>
          <a:ea typeface="HGPｺﾞｼｯｸE" pitchFamily="50" charset="-128"/>
        </a:defRPr>
      </a:lvl8pPr>
      <a:lvl9pPr marL="1828800" algn="l" rtl="0" fontAlgn="base">
        <a:spcBef>
          <a:spcPct val="0"/>
        </a:spcBef>
        <a:spcAft>
          <a:spcPct val="0"/>
        </a:spcAft>
        <a:defRPr kumimoji="1" sz="4400">
          <a:solidFill>
            <a:schemeClr val="tx1"/>
          </a:solidFill>
          <a:latin typeface="Tw Cen MT" pitchFamily="34" charset="0"/>
          <a:ea typeface="HGPｺﾞｼｯｸE" pitchFamily="50" charset="-128"/>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kumimoji="1"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kumimoji="1"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kumimoji="1"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kumimoji="1"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kumimoji="1"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1"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1"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1"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1" sz="18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
        <p:nvSpPr>
          <p:cNvPr id="7" name="Rectangle 6"/>
          <p:cNvSpPr/>
          <p:nvPr userDrawn="1"/>
        </p:nvSpPr>
        <p:spPr>
          <a:xfrm>
            <a:off x="0" y="0"/>
            <a:ext cx="9144000" cy="76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Calibri"/>
            </a:endParaRPr>
          </a:p>
        </p:txBody>
      </p:sp>
      <p:sp>
        <p:nvSpPr>
          <p:cNvPr id="2" name="Title Placeholder 1"/>
          <p:cNvSpPr>
            <a:spLocks noGrp="1"/>
          </p:cNvSpPr>
          <p:nvPr>
            <p:ph type="title"/>
          </p:nvPr>
        </p:nvSpPr>
        <p:spPr>
          <a:xfrm>
            <a:off x="457200" y="0"/>
            <a:ext cx="8229600"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8" name="Picture 7"/>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t="-1" b="42042"/>
          <a:stretch/>
        </p:blipFill>
        <p:spPr bwMode="auto">
          <a:xfrm>
            <a:off x="7620000" y="151388"/>
            <a:ext cx="1371600" cy="45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201937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txStyles>
    <p:titleStyle>
      <a:lvl1pPr algn="ctr"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d B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172200"/>
            <a:ext cx="91440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mall Red Squa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6889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876300" y="1600200"/>
            <a:ext cx="75374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title"/>
          </p:nvPr>
        </p:nvSpPr>
        <p:spPr bwMode="auto">
          <a:xfrm>
            <a:off x="889000" y="388938"/>
            <a:ext cx="75819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4102" name="Rectangle 6"/>
          <p:cNvSpPr>
            <a:spLocks noChangeArrowheads="1"/>
          </p:cNvSpPr>
          <p:nvPr/>
        </p:nvSpPr>
        <p:spPr bwMode="auto">
          <a:xfrm>
            <a:off x="0" y="6172200"/>
            <a:ext cx="9144000" cy="304800"/>
          </a:xfrm>
          <a:prstGeom prst="rect">
            <a:avLst/>
          </a:prstGeom>
          <a:noFill/>
          <a:ln w="9525">
            <a:noFill/>
            <a:miter lim="800000"/>
            <a:headEnd type="none" w="sm" len="sm"/>
            <a:tailEnd type="none" w="sm" len="sm"/>
          </a:ln>
          <a:effectLst/>
        </p:spPr>
        <p:txBody>
          <a:bodyPr wrap="none" anchor="ctr"/>
          <a:lstStyle/>
          <a:p>
            <a:pPr algn="ctr">
              <a:lnSpc>
                <a:spcPct val="90000"/>
              </a:lnSpc>
              <a:spcBef>
                <a:spcPct val="50000"/>
              </a:spcBef>
              <a:buClr>
                <a:srgbClr val="667263"/>
              </a:buClr>
              <a:defRPr/>
            </a:pPr>
            <a:endParaRPr lang="en-US" sz="2000" b="1">
              <a:solidFill>
                <a:srgbClr val="000000"/>
              </a:solidFill>
              <a:latin typeface="Arial" pitchFamily="34" charset="0"/>
              <a:ea typeface="ＭＳ Ｐゴシック" charset="0"/>
            </a:endParaRPr>
          </a:p>
        </p:txBody>
      </p:sp>
      <p:pic>
        <p:nvPicPr>
          <p:cNvPr id="1031" name="Picture 7" descr="Oracle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0" y="6226175"/>
            <a:ext cx="947738"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Grp="1" noChangeArrowheads="1"/>
          </p:cNvSpPr>
          <p:nvPr>
            <p:ph type="ftr" sz="quarter" idx="3"/>
          </p:nvPr>
        </p:nvSpPr>
        <p:spPr bwMode="auto">
          <a:xfrm>
            <a:off x="152400" y="6553200"/>
            <a:ext cx="8839200" cy="152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0" hangingPunct="0">
              <a:lnSpc>
                <a:spcPct val="100000"/>
              </a:lnSpc>
              <a:spcBef>
                <a:spcPct val="0"/>
              </a:spcBef>
              <a:buClrTx/>
              <a:defRPr sz="900" b="0" smtClean="0">
                <a:latin typeface="Arial" pitchFamily="34" charset="0"/>
                <a:ea typeface="+mn-ea"/>
              </a:defRPr>
            </a:lvl1pPr>
          </a:lstStyle>
          <a:p>
            <a:pPr>
              <a:defRPr/>
            </a:pPr>
            <a:endParaRPr lang="en-US">
              <a:solidFill>
                <a:srgbClr val="000000"/>
              </a:solidFill>
            </a:endParaRPr>
          </a:p>
        </p:txBody>
      </p:sp>
      <p:sp>
        <p:nvSpPr>
          <p:cNvPr id="4105" name="Rectangle 9"/>
          <p:cNvSpPr>
            <a:spLocks noChangeArrowheads="1"/>
          </p:cNvSpPr>
          <p:nvPr userDrawn="1"/>
        </p:nvSpPr>
        <p:spPr bwMode="auto">
          <a:xfrm>
            <a:off x="2722563" y="6378575"/>
            <a:ext cx="3551237" cy="257175"/>
          </a:xfrm>
          <a:prstGeom prst="rect">
            <a:avLst/>
          </a:prstGeom>
          <a:noFill/>
          <a:ln w="9525" algn="ctr">
            <a:noFill/>
            <a:miter lim="800000"/>
            <a:headEnd/>
            <a:tailEnd/>
          </a:ln>
          <a:effectLst/>
        </p:spPr>
        <p:txBody>
          <a:bodyPr wrap="none" lIns="92075" tIns="46038" rIns="92075" bIns="46038">
            <a:spAutoFit/>
          </a:bodyPr>
          <a:lstStyle/>
          <a:p>
            <a:pPr marL="119063" indent="-119063" algn="ctr">
              <a:lnSpc>
                <a:spcPct val="90000"/>
              </a:lnSpc>
              <a:spcBef>
                <a:spcPct val="50000"/>
              </a:spcBef>
              <a:buClr>
                <a:srgbClr val="667263"/>
              </a:buClr>
              <a:defRPr/>
            </a:pPr>
            <a:r>
              <a:rPr lang="en-US" sz="1200">
                <a:solidFill>
                  <a:srgbClr val="000000"/>
                </a:solidFill>
                <a:latin typeface="Arial" pitchFamily="34" charset="0"/>
                <a:ea typeface="ＭＳ Ｐゴシック" charset="0"/>
              </a:rPr>
              <a:t>Approved for public release. Distribution Unlimited</a:t>
            </a:r>
          </a:p>
        </p:txBody>
      </p:sp>
    </p:spTree>
    <p:extLst>
      <p:ext uri="{BB962C8B-B14F-4D97-AF65-F5344CB8AC3E}">
        <p14:creationId xmlns:p14="http://schemas.microsoft.com/office/powerpoint/2010/main" val="426235988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ransition xmlns:p14="http://schemas.microsoft.com/office/powerpoint/2010/main">
    <p:wipe dir="r"/>
  </p:transition>
  <p:txStyles>
    <p:titleStyle>
      <a:lvl1pPr algn="l" rtl="0" eaLnBrk="0" fontAlgn="base" hangingPunct="0">
        <a:spcBef>
          <a:spcPct val="0"/>
        </a:spcBef>
        <a:spcAft>
          <a:spcPct val="0"/>
        </a:spcAft>
        <a:defRPr sz="2400" b="1">
          <a:solidFill>
            <a:schemeClr val="tx1"/>
          </a:solidFill>
          <a:latin typeface="+mj-lt"/>
          <a:ea typeface="ＭＳ Ｐゴシック" charset="0"/>
          <a:cs typeface="+mj-cs"/>
        </a:defRPr>
      </a:lvl1pPr>
      <a:lvl2pPr algn="l" rtl="0" eaLnBrk="0" fontAlgn="base" hangingPunct="0">
        <a:spcBef>
          <a:spcPct val="0"/>
        </a:spcBef>
        <a:spcAft>
          <a:spcPct val="0"/>
        </a:spcAft>
        <a:defRPr sz="2400" b="1">
          <a:solidFill>
            <a:schemeClr val="tx1"/>
          </a:solidFill>
          <a:latin typeface="Arial" pitchFamily="34" charset="0"/>
          <a:ea typeface="ＭＳ Ｐゴシック"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defRPr>
      </a:lvl5pPr>
      <a:lvl6pPr marL="457200" algn="l" rtl="0" fontAlgn="base">
        <a:spcBef>
          <a:spcPct val="0"/>
        </a:spcBef>
        <a:spcAft>
          <a:spcPct val="0"/>
        </a:spcAft>
        <a:defRPr sz="2400" b="1">
          <a:solidFill>
            <a:schemeClr val="tx1"/>
          </a:solidFill>
          <a:latin typeface="Arial" pitchFamily="34" charset="0"/>
        </a:defRPr>
      </a:lvl6pPr>
      <a:lvl7pPr marL="914400" algn="l" rtl="0" fontAlgn="base">
        <a:spcBef>
          <a:spcPct val="0"/>
        </a:spcBef>
        <a:spcAft>
          <a:spcPct val="0"/>
        </a:spcAft>
        <a:defRPr sz="2400" b="1">
          <a:solidFill>
            <a:schemeClr val="tx1"/>
          </a:solidFill>
          <a:latin typeface="Arial" pitchFamily="34" charset="0"/>
        </a:defRPr>
      </a:lvl7pPr>
      <a:lvl8pPr marL="1371600" algn="l" rtl="0" fontAlgn="base">
        <a:spcBef>
          <a:spcPct val="0"/>
        </a:spcBef>
        <a:spcAft>
          <a:spcPct val="0"/>
        </a:spcAft>
        <a:defRPr sz="2400" b="1">
          <a:solidFill>
            <a:schemeClr val="tx1"/>
          </a:solidFill>
          <a:latin typeface="Arial" pitchFamily="34" charset="0"/>
        </a:defRPr>
      </a:lvl8pPr>
      <a:lvl9pPr marL="1828800" algn="l" rtl="0" fontAlgn="base">
        <a:spcBef>
          <a:spcPct val="0"/>
        </a:spcBef>
        <a:spcAft>
          <a:spcPct val="0"/>
        </a:spcAft>
        <a:defRPr sz="2400" b="1">
          <a:solidFill>
            <a:schemeClr val="tx1"/>
          </a:solidFill>
          <a:latin typeface="Arial" pitchFamily="34" charset="0"/>
        </a:defRPr>
      </a:lvl9pPr>
    </p:titleStyle>
    <p:bodyStyle>
      <a:lvl1pPr marL="227013" indent="-227013" algn="l" rtl="0" eaLnBrk="0" fontAlgn="base" hangingPunct="0">
        <a:spcBef>
          <a:spcPct val="20000"/>
        </a:spcBef>
        <a:spcAft>
          <a:spcPct val="0"/>
        </a:spcAft>
        <a:buClr>
          <a:schemeClr val="tx2"/>
        </a:buClr>
        <a:buFont typeface="Times" charset="0"/>
        <a:buChar char="•"/>
        <a:defRPr sz="2400">
          <a:solidFill>
            <a:schemeClr val="tx1"/>
          </a:solidFill>
          <a:latin typeface="+mn-lt"/>
          <a:ea typeface="ＭＳ Ｐゴシック" charset="0"/>
          <a:cs typeface="+mn-cs"/>
        </a:defRPr>
      </a:lvl1pPr>
      <a:lvl2pPr marL="569913" indent="-228600" algn="l" rtl="0" eaLnBrk="0" fontAlgn="base" hangingPunct="0">
        <a:spcBef>
          <a:spcPct val="20000"/>
        </a:spcBef>
        <a:spcAft>
          <a:spcPct val="0"/>
        </a:spcAft>
        <a:buClr>
          <a:schemeClr val="bg2"/>
        </a:buClr>
        <a:buFont typeface="Times" charset="0"/>
        <a:buChar char="–"/>
        <a:defRPr sz="2000">
          <a:solidFill>
            <a:schemeClr val="tx1"/>
          </a:solidFill>
          <a:latin typeface="+mn-lt"/>
          <a:ea typeface="ＭＳ Ｐゴシック" charset="0"/>
        </a:defRPr>
      </a:lvl2pPr>
      <a:lvl3pPr marL="914400" indent="-230188" algn="l" rtl="0" eaLnBrk="0" fontAlgn="base" hangingPunct="0">
        <a:spcBef>
          <a:spcPct val="20000"/>
        </a:spcBef>
        <a:spcAft>
          <a:spcPct val="0"/>
        </a:spcAft>
        <a:buClr>
          <a:schemeClr val="tx2"/>
        </a:buClr>
        <a:buFont typeface="Times" charset="0"/>
        <a:buChar char="•"/>
        <a:defRPr sz="2000">
          <a:solidFill>
            <a:schemeClr val="tx1"/>
          </a:solidFill>
          <a:latin typeface="+mn-lt"/>
          <a:ea typeface="ＭＳ Ｐゴシック" charset="0"/>
        </a:defRPr>
      </a:lvl3pPr>
      <a:lvl4pPr marL="1258888" indent="-230188" algn="l" rtl="0" eaLnBrk="0" fontAlgn="base" hangingPunct="0">
        <a:spcBef>
          <a:spcPct val="20000"/>
        </a:spcBef>
        <a:spcAft>
          <a:spcPct val="0"/>
        </a:spcAft>
        <a:buClr>
          <a:schemeClr val="bg2"/>
        </a:buClr>
        <a:buFont typeface="Times" charset="0"/>
        <a:buChar char="–"/>
        <a:defRPr sz="2000">
          <a:solidFill>
            <a:schemeClr val="tx1"/>
          </a:solidFill>
          <a:latin typeface="+mn-lt"/>
          <a:ea typeface="ＭＳ Ｐゴシック" charset="0"/>
        </a:defRPr>
      </a:lvl4pPr>
      <a:lvl5pPr marL="1601788" indent="-228600" algn="l" rtl="0" eaLnBrk="0" fontAlgn="base" hangingPunct="0">
        <a:spcBef>
          <a:spcPct val="20000"/>
        </a:spcBef>
        <a:spcAft>
          <a:spcPct val="0"/>
        </a:spcAft>
        <a:buClr>
          <a:schemeClr val="tx2"/>
        </a:buClr>
        <a:buFont typeface="Times" charset="0"/>
        <a:buChar char="•"/>
        <a:defRPr sz="2000">
          <a:solidFill>
            <a:schemeClr val="tx1"/>
          </a:solidFill>
          <a:latin typeface="+mn-lt"/>
          <a:ea typeface="ＭＳ Ｐゴシック" charset="0"/>
        </a:defRPr>
      </a:lvl5pPr>
      <a:lvl6pPr marL="2058988" indent="-228600" algn="l" rtl="0" fontAlgn="base">
        <a:spcBef>
          <a:spcPct val="20000"/>
        </a:spcBef>
        <a:spcAft>
          <a:spcPct val="0"/>
        </a:spcAft>
        <a:buClr>
          <a:schemeClr val="tx2"/>
        </a:buClr>
        <a:buFont typeface="Times" pitchFamily="18" charset="0"/>
        <a:buChar char="•"/>
        <a:defRPr sz="2000">
          <a:solidFill>
            <a:schemeClr val="tx1"/>
          </a:solidFill>
          <a:latin typeface="+mn-lt"/>
        </a:defRPr>
      </a:lvl6pPr>
      <a:lvl7pPr marL="2516188" indent="-228600" algn="l" rtl="0" fontAlgn="base">
        <a:spcBef>
          <a:spcPct val="20000"/>
        </a:spcBef>
        <a:spcAft>
          <a:spcPct val="0"/>
        </a:spcAft>
        <a:buClr>
          <a:schemeClr val="tx2"/>
        </a:buClr>
        <a:buFont typeface="Times" pitchFamily="18" charset="0"/>
        <a:buChar char="•"/>
        <a:defRPr sz="2000">
          <a:solidFill>
            <a:schemeClr val="tx1"/>
          </a:solidFill>
          <a:latin typeface="+mn-lt"/>
        </a:defRPr>
      </a:lvl7pPr>
      <a:lvl8pPr marL="2973388" indent="-228600" algn="l" rtl="0" fontAlgn="base">
        <a:spcBef>
          <a:spcPct val="20000"/>
        </a:spcBef>
        <a:spcAft>
          <a:spcPct val="0"/>
        </a:spcAft>
        <a:buClr>
          <a:schemeClr val="tx2"/>
        </a:buClr>
        <a:buFont typeface="Times" pitchFamily="18" charset="0"/>
        <a:buChar char="•"/>
        <a:defRPr sz="2000">
          <a:solidFill>
            <a:schemeClr val="tx1"/>
          </a:solidFill>
          <a:latin typeface="+mn-lt"/>
        </a:defRPr>
      </a:lvl8pPr>
      <a:lvl9pPr marL="3430588" indent="-228600" algn="l" rtl="0" fontAlgn="base">
        <a:spcBef>
          <a:spcPct val="20000"/>
        </a:spcBef>
        <a:spcAft>
          <a:spcPct val="0"/>
        </a:spcAft>
        <a:buClr>
          <a:schemeClr val="tx2"/>
        </a:buClr>
        <a:buFont typeface="Times"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d B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172200"/>
            <a:ext cx="91440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mall Red Squar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6889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876300" y="1600200"/>
            <a:ext cx="75374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title"/>
          </p:nvPr>
        </p:nvSpPr>
        <p:spPr bwMode="auto">
          <a:xfrm>
            <a:off x="889000" y="388938"/>
            <a:ext cx="75819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4102" name="Rectangle 6"/>
          <p:cNvSpPr>
            <a:spLocks noChangeArrowheads="1"/>
          </p:cNvSpPr>
          <p:nvPr/>
        </p:nvSpPr>
        <p:spPr bwMode="auto">
          <a:xfrm>
            <a:off x="0" y="6172200"/>
            <a:ext cx="9144000" cy="304800"/>
          </a:xfrm>
          <a:prstGeom prst="rect">
            <a:avLst/>
          </a:prstGeom>
          <a:noFill/>
          <a:ln w="9525">
            <a:noFill/>
            <a:miter lim="800000"/>
            <a:headEnd type="none" w="sm" len="sm"/>
            <a:tailEnd type="none" w="sm" len="sm"/>
          </a:ln>
          <a:effectLst/>
        </p:spPr>
        <p:txBody>
          <a:bodyPr wrap="none" anchor="ctr"/>
          <a:lstStyle/>
          <a:p>
            <a:pPr algn="ctr">
              <a:lnSpc>
                <a:spcPct val="90000"/>
              </a:lnSpc>
              <a:spcBef>
                <a:spcPct val="50000"/>
              </a:spcBef>
              <a:buClr>
                <a:srgbClr val="667263"/>
              </a:buClr>
              <a:defRPr/>
            </a:pPr>
            <a:endParaRPr lang="en-US" sz="2000" b="1">
              <a:solidFill>
                <a:srgbClr val="000000"/>
              </a:solidFill>
              <a:latin typeface="Arial" pitchFamily="34" charset="0"/>
              <a:ea typeface="ＭＳ Ｐゴシック" charset="0"/>
            </a:endParaRPr>
          </a:p>
        </p:txBody>
      </p:sp>
      <p:pic>
        <p:nvPicPr>
          <p:cNvPr id="1031" name="Picture 7" descr="Oracle 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0" y="6226175"/>
            <a:ext cx="947738"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Grp="1" noChangeArrowheads="1"/>
          </p:cNvSpPr>
          <p:nvPr>
            <p:ph type="ftr" sz="quarter" idx="3"/>
          </p:nvPr>
        </p:nvSpPr>
        <p:spPr bwMode="auto">
          <a:xfrm>
            <a:off x="152400" y="6553200"/>
            <a:ext cx="8839200" cy="152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0" hangingPunct="0">
              <a:lnSpc>
                <a:spcPct val="100000"/>
              </a:lnSpc>
              <a:spcBef>
                <a:spcPct val="0"/>
              </a:spcBef>
              <a:buClrTx/>
              <a:defRPr sz="900" b="0" smtClean="0">
                <a:latin typeface="Arial" pitchFamily="34" charset="0"/>
                <a:ea typeface="+mn-ea"/>
              </a:defRPr>
            </a:lvl1pPr>
          </a:lstStyle>
          <a:p>
            <a:pPr>
              <a:defRPr/>
            </a:pPr>
            <a:endParaRPr lang="en-US">
              <a:solidFill>
                <a:srgbClr val="000000"/>
              </a:solidFill>
            </a:endParaRPr>
          </a:p>
        </p:txBody>
      </p:sp>
      <p:sp>
        <p:nvSpPr>
          <p:cNvPr id="4105" name="Rectangle 9"/>
          <p:cNvSpPr>
            <a:spLocks noChangeArrowheads="1"/>
          </p:cNvSpPr>
          <p:nvPr userDrawn="1"/>
        </p:nvSpPr>
        <p:spPr bwMode="auto">
          <a:xfrm>
            <a:off x="2722563" y="6378575"/>
            <a:ext cx="3551237" cy="257175"/>
          </a:xfrm>
          <a:prstGeom prst="rect">
            <a:avLst/>
          </a:prstGeom>
          <a:noFill/>
          <a:ln w="9525" algn="ctr">
            <a:noFill/>
            <a:miter lim="800000"/>
            <a:headEnd/>
            <a:tailEnd/>
          </a:ln>
          <a:effectLst/>
        </p:spPr>
        <p:txBody>
          <a:bodyPr wrap="none" lIns="92075" tIns="46038" rIns="92075" bIns="46038">
            <a:spAutoFit/>
          </a:bodyPr>
          <a:lstStyle/>
          <a:p>
            <a:pPr marL="119063" indent="-119063" algn="ctr">
              <a:lnSpc>
                <a:spcPct val="90000"/>
              </a:lnSpc>
              <a:spcBef>
                <a:spcPct val="50000"/>
              </a:spcBef>
              <a:buClr>
                <a:srgbClr val="667263"/>
              </a:buClr>
              <a:defRPr/>
            </a:pPr>
            <a:r>
              <a:rPr lang="en-US" sz="1200">
                <a:solidFill>
                  <a:srgbClr val="000000"/>
                </a:solidFill>
                <a:latin typeface="Arial" pitchFamily="34" charset="0"/>
                <a:ea typeface="ＭＳ Ｐゴシック" charset="0"/>
              </a:rPr>
              <a:t>Approved for public release. Distribution Unlimited</a:t>
            </a:r>
          </a:p>
        </p:txBody>
      </p:sp>
    </p:spTree>
    <p:extLst>
      <p:ext uri="{BB962C8B-B14F-4D97-AF65-F5344CB8AC3E}">
        <p14:creationId xmlns:p14="http://schemas.microsoft.com/office/powerpoint/2010/main" val="306351106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ransition xmlns:p14="http://schemas.microsoft.com/office/powerpoint/2010/main">
    <p:wipe dir="r"/>
  </p:transition>
  <p:txStyles>
    <p:titleStyle>
      <a:lvl1pPr algn="l" rtl="0" eaLnBrk="0" fontAlgn="base" hangingPunct="0">
        <a:spcBef>
          <a:spcPct val="0"/>
        </a:spcBef>
        <a:spcAft>
          <a:spcPct val="0"/>
        </a:spcAft>
        <a:defRPr sz="2400" b="1">
          <a:solidFill>
            <a:schemeClr val="tx1"/>
          </a:solidFill>
          <a:latin typeface="+mj-lt"/>
          <a:ea typeface="ＭＳ Ｐゴシック" charset="0"/>
          <a:cs typeface="+mj-cs"/>
        </a:defRPr>
      </a:lvl1pPr>
      <a:lvl2pPr algn="l" rtl="0" eaLnBrk="0" fontAlgn="base" hangingPunct="0">
        <a:spcBef>
          <a:spcPct val="0"/>
        </a:spcBef>
        <a:spcAft>
          <a:spcPct val="0"/>
        </a:spcAft>
        <a:defRPr sz="2400" b="1">
          <a:solidFill>
            <a:schemeClr val="tx1"/>
          </a:solidFill>
          <a:latin typeface="Arial" pitchFamily="34" charset="0"/>
          <a:ea typeface="ＭＳ Ｐゴシック" charset="0"/>
        </a:defRPr>
      </a:lvl2pPr>
      <a:lvl3pPr algn="l" rtl="0" eaLnBrk="0" fontAlgn="base" hangingPunct="0">
        <a:spcBef>
          <a:spcPct val="0"/>
        </a:spcBef>
        <a:spcAft>
          <a:spcPct val="0"/>
        </a:spcAft>
        <a:defRPr sz="2400" b="1">
          <a:solidFill>
            <a:schemeClr val="tx1"/>
          </a:solidFill>
          <a:latin typeface="Arial" pitchFamily="34" charset="0"/>
          <a:ea typeface="ＭＳ Ｐゴシック" charset="0"/>
        </a:defRPr>
      </a:lvl3pPr>
      <a:lvl4pPr algn="l" rtl="0" eaLnBrk="0" fontAlgn="base" hangingPunct="0">
        <a:spcBef>
          <a:spcPct val="0"/>
        </a:spcBef>
        <a:spcAft>
          <a:spcPct val="0"/>
        </a:spcAft>
        <a:defRPr sz="2400" b="1">
          <a:solidFill>
            <a:schemeClr val="tx1"/>
          </a:solidFill>
          <a:latin typeface="Arial" pitchFamily="34" charset="0"/>
          <a:ea typeface="ＭＳ Ｐゴシック" charset="0"/>
        </a:defRPr>
      </a:lvl4pPr>
      <a:lvl5pPr algn="l" rtl="0" eaLnBrk="0" fontAlgn="base" hangingPunct="0">
        <a:spcBef>
          <a:spcPct val="0"/>
        </a:spcBef>
        <a:spcAft>
          <a:spcPct val="0"/>
        </a:spcAft>
        <a:defRPr sz="2400" b="1">
          <a:solidFill>
            <a:schemeClr val="tx1"/>
          </a:solidFill>
          <a:latin typeface="Arial" pitchFamily="34" charset="0"/>
          <a:ea typeface="ＭＳ Ｐゴシック" charset="0"/>
        </a:defRPr>
      </a:lvl5pPr>
      <a:lvl6pPr marL="457200" algn="l" rtl="0" fontAlgn="base">
        <a:spcBef>
          <a:spcPct val="0"/>
        </a:spcBef>
        <a:spcAft>
          <a:spcPct val="0"/>
        </a:spcAft>
        <a:defRPr sz="2400" b="1">
          <a:solidFill>
            <a:schemeClr val="tx1"/>
          </a:solidFill>
          <a:latin typeface="Arial" pitchFamily="34" charset="0"/>
        </a:defRPr>
      </a:lvl6pPr>
      <a:lvl7pPr marL="914400" algn="l" rtl="0" fontAlgn="base">
        <a:spcBef>
          <a:spcPct val="0"/>
        </a:spcBef>
        <a:spcAft>
          <a:spcPct val="0"/>
        </a:spcAft>
        <a:defRPr sz="2400" b="1">
          <a:solidFill>
            <a:schemeClr val="tx1"/>
          </a:solidFill>
          <a:latin typeface="Arial" pitchFamily="34" charset="0"/>
        </a:defRPr>
      </a:lvl7pPr>
      <a:lvl8pPr marL="1371600" algn="l" rtl="0" fontAlgn="base">
        <a:spcBef>
          <a:spcPct val="0"/>
        </a:spcBef>
        <a:spcAft>
          <a:spcPct val="0"/>
        </a:spcAft>
        <a:defRPr sz="2400" b="1">
          <a:solidFill>
            <a:schemeClr val="tx1"/>
          </a:solidFill>
          <a:latin typeface="Arial" pitchFamily="34" charset="0"/>
        </a:defRPr>
      </a:lvl8pPr>
      <a:lvl9pPr marL="1828800" algn="l" rtl="0" fontAlgn="base">
        <a:spcBef>
          <a:spcPct val="0"/>
        </a:spcBef>
        <a:spcAft>
          <a:spcPct val="0"/>
        </a:spcAft>
        <a:defRPr sz="2400" b="1">
          <a:solidFill>
            <a:schemeClr val="tx1"/>
          </a:solidFill>
          <a:latin typeface="Arial" pitchFamily="34" charset="0"/>
        </a:defRPr>
      </a:lvl9pPr>
    </p:titleStyle>
    <p:bodyStyle>
      <a:lvl1pPr marL="227013" indent="-227013" algn="l" rtl="0" eaLnBrk="0" fontAlgn="base" hangingPunct="0">
        <a:spcBef>
          <a:spcPct val="20000"/>
        </a:spcBef>
        <a:spcAft>
          <a:spcPct val="0"/>
        </a:spcAft>
        <a:buClr>
          <a:schemeClr val="tx2"/>
        </a:buClr>
        <a:buFont typeface="Times" charset="0"/>
        <a:buChar char="•"/>
        <a:defRPr sz="2400">
          <a:solidFill>
            <a:schemeClr val="tx1"/>
          </a:solidFill>
          <a:latin typeface="+mn-lt"/>
          <a:ea typeface="ＭＳ Ｐゴシック" charset="0"/>
          <a:cs typeface="+mn-cs"/>
        </a:defRPr>
      </a:lvl1pPr>
      <a:lvl2pPr marL="569913" indent="-228600" algn="l" rtl="0" eaLnBrk="0" fontAlgn="base" hangingPunct="0">
        <a:spcBef>
          <a:spcPct val="20000"/>
        </a:spcBef>
        <a:spcAft>
          <a:spcPct val="0"/>
        </a:spcAft>
        <a:buClr>
          <a:schemeClr val="bg2"/>
        </a:buClr>
        <a:buFont typeface="Times" charset="0"/>
        <a:buChar char="–"/>
        <a:defRPr sz="2000">
          <a:solidFill>
            <a:schemeClr val="tx1"/>
          </a:solidFill>
          <a:latin typeface="+mn-lt"/>
          <a:ea typeface="ＭＳ Ｐゴシック" charset="0"/>
        </a:defRPr>
      </a:lvl2pPr>
      <a:lvl3pPr marL="914400" indent="-230188" algn="l" rtl="0" eaLnBrk="0" fontAlgn="base" hangingPunct="0">
        <a:spcBef>
          <a:spcPct val="20000"/>
        </a:spcBef>
        <a:spcAft>
          <a:spcPct val="0"/>
        </a:spcAft>
        <a:buClr>
          <a:schemeClr val="tx2"/>
        </a:buClr>
        <a:buFont typeface="Times" charset="0"/>
        <a:buChar char="•"/>
        <a:defRPr sz="2000">
          <a:solidFill>
            <a:schemeClr val="tx1"/>
          </a:solidFill>
          <a:latin typeface="+mn-lt"/>
          <a:ea typeface="ＭＳ Ｐゴシック" charset="0"/>
        </a:defRPr>
      </a:lvl3pPr>
      <a:lvl4pPr marL="1258888" indent="-230188" algn="l" rtl="0" eaLnBrk="0" fontAlgn="base" hangingPunct="0">
        <a:spcBef>
          <a:spcPct val="20000"/>
        </a:spcBef>
        <a:spcAft>
          <a:spcPct val="0"/>
        </a:spcAft>
        <a:buClr>
          <a:schemeClr val="bg2"/>
        </a:buClr>
        <a:buFont typeface="Times" charset="0"/>
        <a:buChar char="–"/>
        <a:defRPr sz="2000">
          <a:solidFill>
            <a:schemeClr val="tx1"/>
          </a:solidFill>
          <a:latin typeface="+mn-lt"/>
          <a:ea typeface="ＭＳ Ｐゴシック" charset="0"/>
        </a:defRPr>
      </a:lvl4pPr>
      <a:lvl5pPr marL="1601788" indent="-228600" algn="l" rtl="0" eaLnBrk="0" fontAlgn="base" hangingPunct="0">
        <a:spcBef>
          <a:spcPct val="20000"/>
        </a:spcBef>
        <a:spcAft>
          <a:spcPct val="0"/>
        </a:spcAft>
        <a:buClr>
          <a:schemeClr val="tx2"/>
        </a:buClr>
        <a:buFont typeface="Times" charset="0"/>
        <a:buChar char="•"/>
        <a:defRPr sz="2000">
          <a:solidFill>
            <a:schemeClr val="tx1"/>
          </a:solidFill>
          <a:latin typeface="+mn-lt"/>
          <a:ea typeface="ＭＳ Ｐゴシック" charset="0"/>
        </a:defRPr>
      </a:lvl5pPr>
      <a:lvl6pPr marL="2058988" indent="-228600" algn="l" rtl="0" fontAlgn="base">
        <a:spcBef>
          <a:spcPct val="20000"/>
        </a:spcBef>
        <a:spcAft>
          <a:spcPct val="0"/>
        </a:spcAft>
        <a:buClr>
          <a:schemeClr val="tx2"/>
        </a:buClr>
        <a:buFont typeface="Times" pitchFamily="18" charset="0"/>
        <a:buChar char="•"/>
        <a:defRPr sz="2000">
          <a:solidFill>
            <a:schemeClr val="tx1"/>
          </a:solidFill>
          <a:latin typeface="+mn-lt"/>
        </a:defRPr>
      </a:lvl6pPr>
      <a:lvl7pPr marL="2516188" indent="-228600" algn="l" rtl="0" fontAlgn="base">
        <a:spcBef>
          <a:spcPct val="20000"/>
        </a:spcBef>
        <a:spcAft>
          <a:spcPct val="0"/>
        </a:spcAft>
        <a:buClr>
          <a:schemeClr val="tx2"/>
        </a:buClr>
        <a:buFont typeface="Times" pitchFamily="18" charset="0"/>
        <a:buChar char="•"/>
        <a:defRPr sz="2000">
          <a:solidFill>
            <a:schemeClr val="tx1"/>
          </a:solidFill>
          <a:latin typeface="+mn-lt"/>
        </a:defRPr>
      </a:lvl7pPr>
      <a:lvl8pPr marL="2973388" indent="-228600" algn="l" rtl="0" fontAlgn="base">
        <a:spcBef>
          <a:spcPct val="20000"/>
        </a:spcBef>
        <a:spcAft>
          <a:spcPct val="0"/>
        </a:spcAft>
        <a:buClr>
          <a:schemeClr val="tx2"/>
        </a:buClr>
        <a:buFont typeface="Times" pitchFamily="18" charset="0"/>
        <a:buChar char="•"/>
        <a:defRPr sz="2000">
          <a:solidFill>
            <a:schemeClr val="tx1"/>
          </a:solidFill>
          <a:latin typeface="+mn-lt"/>
        </a:defRPr>
      </a:lvl8pPr>
      <a:lvl9pPr marL="3430588" indent="-228600" algn="l" rtl="0" fontAlgn="base">
        <a:spcBef>
          <a:spcPct val="20000"/>
        </a:spcBef>
        <a:spcAft>
          <a:spcPct val="0"/>
        </a:spcAft>
        <a:buClr>
          <a:schemeClr val="tx2"/>
        </a:buClr>
        <a:buFont typeface="Times"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sldNum" sz="quarter" idx="4"/>
          </p:nvPr>
        </p:nvSpPr>
        <p:spPr bwMode="auto">
          <a:xfrm>
            <a:off x="5594350" y="6381750"/>
            <a:ext cx="2133600" cy="476250"/>
          </a:xfrm>
          <a:prstGeom prst="rect">
            <a:avLst/>
          </a:prstGeom>
          <a:noFill/>
          <a:ln w="9525">
            <a:noFill/>
            <a:miter lim="800000"/>
            <a:headEnd/>
            <a:tailEnd/>
          </a:ln>
          <a:effectLst/>
        </p:spPr>
        <p:txBody>
          <a:bodyPr vert="horz" wrap="square" lIns="91412" tIns="45707" rIns="91412" bIns="45707" numCol="1" anchor="b" anchorCtr="1" compatLnSpc="1">
            <a:prstTxWarp prst="textNoShape">
              <a:avLst/>
            </a:prstTxWarp>
          </a:bodyPr>
          <a:lstStyle>
            <a:lvl1pPr algn="ctr">
              <a:defRPr sz="1000" b="1" smtClean="0">
                <a:solidFill>
                  <a:schemeClr val="tx1"/>
                </a:solidFill>
                <a:ea typeface="新細明體" pitchFamily="18" charset="-120"/>
                <a:cs typeface="+mn-cs"/>
              </a:defRPr>
            </a:lvl1pPr>
          </a:lstStyle>
          <a:p>
            <a:pPr>
              <a:defRPr/>
            </a:pPr>
            <a:fld id="{1CF764D1-F5F1-41AA-8171-3EFF5B387CF5}" type="slidenum">
              <a:rPr lang="zh-TW" altLang="en-US"/>
              <a:pPr>
                <a:defRPr/>
              </a:pPr>
              <a:t>‹#›</a:t>
            </a:fld>
            <a:endParaRPr lang="en-US" altLang="zh-TW"/>
          </a:p>
        </p:txBody>
      </p:sp>
      <p:sp>
        <p:nvSpPr>
          <p:cNvPr id="321539"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321540"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5125" name="Picture 5"/>
          <p:cNvPicPr>
            <a:picLocks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231775" y="6257925"/>
            <a:ext cx="1036638" cy="347663"/>
          </a:xfrm>
          <a:prstGeom prst="rect">
            <a:avLst/>
          </a:prstGeom>
          <a:noFill/>
          <a:ln w="12700">
            <a:noFill/>
            <a:miter lim="800000"/>
            <a:headEnd/>
            <a:tailEnd/>
          </a:ln>
        </p:spPr>
      </p:pic>
      <p:pic>
        <p:nvPicPr>
          <p:cNvPr id="5126" name="Picture 6" descr="intellogo"/>
          <p:cNvPicPr>
            <a:picLocks noChangeAspect="1" noChangeArrowheads="1"/>
          </p:cNvPicPr>
          <p:nvPr userDrawn="1"/>
        </p:nvPicPr>
        <p:blipFill>
          <a:blip r:embed="rId14" cstate="print"/>
          <a:srcRect/>
          <a:stretch>
            <a:fillRect/>
          </a:stretch>
        </p:blipFill>
        <p:spPr bwMode="invGray">
          <a:xfrm>
            <a:off x="8201025" y="6170613"/>
            <a:ext cx="765175" cy="549275"/>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9"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2pPr>
      <a:lvl3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3pPr>
      <a:lvl4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4pPr>
      <a:lvl5pPr algn="ctr" rtl="0" eaLnBrk="0" fontAlgn="base" hangingPunct="0">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5pPr>
      <a:lvl6pPr marL="4572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6pPr>
      <a:lvl7pPr marL="9144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7pPr>
      <a:lvl8pPr marL="13716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8pPr>
      <a:lvl9pPr marL="1828800" algn="ctr" rtl="0" fontAlgn="base">
        <a:lnSpc>
          <a:spcPct val="90000"/>
        </a:lnSpc>
        <a:spcBef>
          <a:spcPct val="0"/>
        </a:spcBef>
        <a:spcAft>
          <a:spcPct val="0"/>
        </a:spcAft>
        <a:defRPr sz="3200" b="1">
          <a:solidFill>
            <a:schemeClr val="tx1"/>
          </a:solidFill>
          <a:effectLst>
            <a:outerShdw blurRad="38100" dist="38100" dir="2700000" algn="tl">
              <a:srgbClr val="000000"/>
            </a:outerShdw>
          </a:effectLst>
          <a:latin typeface="Verdana" pitchFamily="34" charset="0"/>
          <a:cs typeface="Arial" charset="0"/>
        </a:defRPr>
      </a:lvl9pPr>
    </p:titleStyle>
    <p:bodyStyle>
      <a:lvl1pPr marL="225425" indent="-225425" algn="l" rtl="0" eaLnBrk="0" fontAlgn="base" hangingPunct="0">
        <a:lnSpc>
          <a:spcPct val="95000"/>
        </a:lnSpc>
        <a:spcBef>
          <a:spcPct val="30000"/>
        </a:spcBef>
        <a:spcAft>
          <a:spcPct val="0"/>
        </a:spcAft>
        <a:buClr>
          <a:schemeClr val="tx1"/>
        </a:buClr>
        <a:buFont typeface="Wingdings" pitchFamily="2" charset="2"/>
        <a:buChar char=""/>
        <a:defRPr sz="2800">
          <a:solidFill>
            <a:srgbClr val="FFFFFF"/>
          </a:solidFill>
          <a:effectLst>
            <a:outerShdw blurRad="38100" dist="38100" dir="2700000" algn="tl">
              <a:srgbClr val="000000"/>
            </a:outerShdw>
          </a:effectLst>
          <a:latin typeface="+mn-lt"/>
          <a:ea typeface="+mn-ea"/>
          <a:cs typeface="+mn-cs"/>
        </a:defRPr>
      </a:lvl1pPr>
      <a:lvl2pPr marL="569913" indent="-225425" algn="l" rtl="0" eaLnBrk="0" fontAlgn="base" hangingPunct="0">
        <a:lnSpc>
          <a:spcPct val="95000"/>
        </a:lnSpc>
        <a:spcBef>
          <a:spcPct val="30000"/>
        </a:spcBef>
        <a:spcAft>
          <a:spcPct val="0"/>
        </a:spcAft>
        <a:buClr>
          <a:schemeClr val="tx1"/>
        </a:buClr>
        <a:buChar char="–"/>
        <a:defRPr sz="2400">
          <a:solidFill>
            <a:schemeClr val="tx1"/>
          </a:solidFill>
          <a:effectLst>
            <a:outerShdw blurRad="38100" dist="38100" dir="2700000" algn="tl">
              <a:srgbClr val="000000"/>
            </a:outerShdw>
          </a:effectLst>
          <a:latin typeface="+mn-lt"/>
          <a:cs typeface="+mn-cs"/>
        </a:defRPr>
      </a:lvl2pPr>
      <a:lvl3pPr marL="914400" indent="-225425" algn="l" rtl="0" eaLnBrk="0" fontAlgn="base" hangingPunct="0">
        <a:lnSpc>
          <a:spcPct val="95000"/>
        </a:lnSpc>
        <a:spcBef>
          <a:spcPct val="30000"/>
        </a:spcBef>
        <a:spcAft>
          <a:spcPct val="0"/>
        </a:spcAft>
        <a:buClr>
          <a:schemeClr val="tx1"/>
        </a:buClr>
        <a:buChar char="–"/>
        <a:defRPr sz="2200">
          <a:solidFill>
            <a:srgbClr val="FFFFFF"/>
          </a:solidFill>
          <a:effectLst>
            <a:outerShdw blurRad="38100" dist="38100" dir="2700000" algn="tl">
              <a:srgbClr val="000000"/>
            </a:outerShdw>
          </a:effectLst>
          <a:latin typeface="+mn-lt"/>
          <a:cs typeface="+mn-cs"/>
        </a:defRPr>
      </a:lvl3pPr>
      <a:lvl4pPr marL="1382713" indent="-23971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1727200" indent="-230188"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5pPr>
      <a:lvl6pPr marL="21844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6pPr>
      <a:lvl7pPr marL="26416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7pPr>
      <a:lvl8pPr marL="30988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8pPr>
      <a:lvl9pPr marL="3556000" indent="-230188"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screen">
            <a:lum/>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6" y="381002"/>
            <a:ext cx="8410575" cy="1323975"/>
          </a:xfrm>
          <a:prstGeom prst="rect">
            <a:avLst/>
          </a:prstGeom>
          <a:noFill/>
          <a:ln w="9525">
            <a:noFill/>
            <a:miter lim="800000"/>
            <a:headEnd/>
            <a:tailEnd/>
          </a:ln>
          <a:effectLst/>
        </p:spPr>
        <p:txBody>
          <a:bodyPr lIns="91960" tIns="45982" rIns="91960" bIns="45982" anchor="ctr" anchorCtr="1"/>
          <a:lstStyle/>
          <a:p>
            <a:pPr defTabSz="914036" fontAlgn="auto">
              <a:lnSpc>
                <a:spcPct val="90000"/>
              </a:lnSpc>
              <a:spcAft>
                <a:spcPts val="0"/>
              </a:spcAft>
            </a:pPr>
            <a:endParaRPr lang="en-US" sz="3200" dirty="0">
              <a:solidFill>
                <a:prstClr val="white"/>
              </a:solidFill>
              <a:effectLst>
                <a:outerShdw blurRad="38100" dist="38100" dir="2700000" algn="tl">
                  <a:srgbClr val="000000"/>
                </a:outerShdw>
              </a:effectLst>
              <a:latin typeface="Neo Sans Intel Medium" pitchFamily="34" charset="0"/>
              <a:cs typeface="Arial"/>
            </a:endParaRPr>
          </a:p>
        </p:txBody>
      </p:sp>
      <p:sp>
        <p:nvSpPr>
          <p:cNvPr id="4114" name="Rectangle 18"/>
          <p:cNvSpPr>
            <a:spLocks noChangeArrowheads="1"/>
          </p:cNvSpPr>
          <p:nvPr/>
        </p:nvSpPr>
        <p:spPr bwMode="auto">
          <a:xfrm>
            <a:off x="366713" y="1793878"/>
            <a:ext cx="8407400" cy="4168775"/>
          </a:xfrm>
          <a:prstGeom prst="rect">
            <a:avLst/>
          </a:prstGeom>
          <a:noFill/>
          <a:ln w="9525">
            <a:noFill/>
            <a:miter lim="800000"/>
            <a:headEnd/>
            <a:tailEnd/>
          </a:ln>
          <a:effectLst/>
        </p:spPr>
        <p:txBody>
          <a:bodyPr lIns="91326" tIns="45665" rIns="91326" bIns="45665" anchorCtr="1"/>
          <a:lstStyle/>
          <a:p>
            <a:pPr marL="225313" indent="-225313" defTabSz="914036" fontAlgn="auto">
              <a:spcBef>
                <a:spcPts val="0"/>
              </a:spcBef>
              <a:spcAft>
                <a:spcPts val="0"/>
              </a:spcAft>
              <a:buFont typeface="Wingdings" pitchFamily="2" charset="2"/>
              <a:buChar char=""/>
            </a:pPr>
            <a:endParaRPr lang="en-US" sz="2400" dirty="0">
              <a:solidFill>
                <a:prstClr val="white"/>
              </a:solidFill>
              <a:effectLst>
                <a:outerShdw blurRad="38100" dist="38100" dir="2700000" algn="tl">
                  <a:srgbClr val="000000"/>
                </a:outerShdw>
              </a:effectLst>
              <a:latin typeface="Neo Sans Intel"/>
              <a:cs typeface="Arial"/>
            </a:endParaRPr>
          </a:p>
        </p:txBody>
      </p:sp>
      <p:sp>
        <p:nvSpPr>
          <p:cNvPr id="4115" name="Rectangle 1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93" tIns="45697" rIns="91393" bIns="45697"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393" tIns="45697" rIns="91393" bIns="45697"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4118" name="Picture 22" descr="intellogo"/>
          <p:cNvPicPr>
            <a:picLocks noChangeAspect="1" noChangeArrowheads="1"/>
          </p:cNvPicPr>
          <p:nvPr/>
        </p:nvPicPr>
        <p:blipFill>
          <a:blip r:embed="rId12" cstate="screen"/>
          <a:stretch>
            <a:fillRect/>
          </a:stretch>
        </p:blipFill>
        <p:spPr bwMode="black">
          <a:xfrm>
            <a:off x="8365589" y="6127944"/>
            <a:ext cx="634999" cy="611992"/>
          </a:xfrm>
          <a:prstGeom prst="rect">
            <a:avLst/>
          </a:prstGeom>
          <a:noFill/>
          <a:ln>
            <a:noFill/>
          </a:ln>
        </p:spPr>
      </p:pic>
    </p:spTree>
    <p:extLst>
      <p:ext uri="{BB962C8B-B14F-4D97-AF65-F5344CB8AC3E}">
        <p14:creationId xmlns:p14="http://schemas.microsoft.com/office/powerpoint/2010/main" val="1684222777"/>
      </p:ext>
    </p:extLst>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ctr" rtl="0" eaLnBrk="1" fontAlgn="base" hangingPunct="1">
        <a:lnSpc>
          <a:spcPct val="90000"/>
        </a:lnSpc>
        <a:spcBef>
          <a:spcPct val="0"/>
        </a:spcBef>
        <a:spcAft>
          <a:spcPct val="0"/>
        </a:spcAft>
        <a:defRPr sz="3100">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5pPr>
      <a:lvl6pPr marL="456971"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6pPr>
      <a:lvl7pPr marL="913945"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7pPr>
      <a:lvl8pPr marL="1370918"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8pPr>
      <a:lvl9pPr marL="1827890"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25313" indent="-225313" algn="l" rtl="0" eaLnBrk="1" fontAlgn="base" hangingPunct="1">
        <a:lnSpc>
          <a:spcPct val="95000"/>
        </a:lnSpc>
        <a:spcBef>
          <a:spcPct val="30000"/>
        </a:spcBef>
        <a:spcAft>
          <a:spcPct val="0"/>
        </a:spcAft>
        <a:buClr>
          <a:schemeClr val="tx1"/>
        </a:buClr>
        <a:buFont typeface="Arial" pitchFamily="34" charset="0"/>
        <a:buChar char="•"/>
        <a:defRPr sz="2500">
          <a:solidFill>
            <a:schemeClr val="tx1"/>
          </a:solidFill>
          <a:effectLst>
            <a:outerShdw blurRad="38100" dist="38100" dir="2700000" algn="tl">
              <a:srgbClr val="000000">
                <a:alpha val="43137"/>
              </a:srgbClr>
            </a:outerShdw>
          </a:effectLst>
          <a:latin typeface="+mn-lt"/>
          <a:ea typeface="+mn-ea"/>
          <a:cs typeface="+mn-cs"/>
        </a:defRPr>
      </a:lvl1pPr>
      <a:lvl2pPr marL="569633" indent="-225313" algn="l" rtl="0" eaLnBrk="1" fontAlgn="base" hangingPunct="1">
        <a:lnSpc>
          <a:spcPct val="95000"/>
        </a:lnSpc>
        <a:spcBef>
          <a:spcPct val="30000"/>
        </a:spcBef>
        <a:spcAft>
          <a:spcPct val="0"/>
        </a:spcAft>
        <a:buClr>
          <a:schemeClr val="tx1"/>
        </a:buClr>
        <a:buChar char="–"/>
        <a:defRPr sz="2200">
          <a:solidFill>
            <a:schemeClr val="tx1"/>
          </a:solidFill>
          <a:effectLst>
            <a:outerShdw blurRad="38100" dist="38100" dir="2700000" algn="tl">
              <a:srgbClr val="000000">
                <a:alpha val="43137"/>
              </a:srgbClr>
            </a:outerShdw>
          </a:effectLst>
          <a:latin typeface="+mn-lt"/>
          <a:cs typeface="+mn-cs"/>
        </a:defRPr>
      </a:lvl2pPr>
      <a:lvl3pPr marL="913945" indent="-225313" algn="l" rtl="0" eaLnBrk="1" fontAlgn="base" hangingPunct="1">
        <a:lnSpc>
          <a:spcPct val="95000"/>
        </a:lnSpc>
        <a:spcBef>
          <a:spcPct val="30000"/>
        </a:spcBef>
        <a:spcAft>
          <a:spcPct val="0"/>
        </a:spcAft>
        <a:buClr>
          <a:schemeClr val="tx1"/>
        </a:buClr>
        <a:buChar char="–"/>
        <a:defRPr sz="2000">
          <a:solidFill>
            <a:schemeClr val="tx1"/>
          </a:solidFill>
          <a:effectLst>
            <a:outerShdw blurRad="38100" dist="38100" dir="2700000" algn="tl">
              <a:srgbClr val="000000">
                <a:alpha val="43137"/>
              </a:srgbClr>
            </a:outerShdw>
          </a:effectLst>
          <a:latin typeface="+mn-lt"/>
          <a:cs typeface="+mn-cs"/>
        </a:defRPr>
      </a:lvl3pPr>
      <a:lvl4pPr marL="1382023" indent="-23959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4pPr>
      <a:lvl5pPr marL="1726337" indent="-23007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5pPr>
      <a:lvl6pPr marL="2183310" indent="-23007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6pPr>
      <a:lvl7pPr marL="2640280" indent="-23007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7pPr>
      <a:lvl8pPr marL="3097250" indent="-23007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8pPr>
      <a:lvl9pPr marL="3554223" indent="-23007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913945" rtl="0" eaLnBrk="1" latinLnBrk="0" hangingPunct="1">
        <a:defRPr sz="1800" kern="1200">
          <a:solidFill>
            <a:schemeClr val="tx1"/>
          </a:solidFill>
          <a:latin typeface="+mn-lt"/>
          <a:ea typeface="+mn-ea"/>
          <a:cs typeface="+mn-cs"/>
        </a:defRPr>
      </a:lvl1pPr>
      <a:lvl2pPr marL="456971" algn="l" defTabSz="913945" rtl="0" eaLnBrk="1" latinLnBrk="0" hangingPunct="1">
        <a:defRPr sz="1800" kern="1200">
          <a:solidFill>
            <a:schemeClr val="tx1"/>
          </a:solidFill>
          <a:latin typeface="+mn-lt"/>
          <a:ea typeface="+mn-ea"/>
          <a:cs typeface="+mn-cs"/>
        </a:defRPr>
      </a:lvl2pPr>
      <a:lvl3pPr marL="913945" algn="l" defTabSz="913945" rtl="0" eaLnBrk="1" latinLnBrk="0" hangingPunct="1">
        <a:defRPr sz="1800" kern="1200">
          <a:solidFill>
            <a:schemeClr val="tx1"/>
          </a:solidFill>
          <a:latin typeface="+mn-lt"/>
          <a:ea typeface="+mn-ea"/>
          <a:cs typeface="+mn-cs"/>
        </a:defRPr>
      </a:lvl3pPr>
      <a:lvl4pPr marL="1370918" algn="l" defTabSz="913945" rtl="0" eaLnBrk="1" latinLnBrk="0" hangingPunct="1">
        <a:defRPr sz="1800" kern="1200">
          <a:solidFill>
            <a:schemeClr val="tx1"/>
          </a:solidFill>
          <a:latin typeface="+mn-lt"/>
          <a:ea typeface="+mn-ea"/>
          <a:cs typeface="+mn-cs"/>
        </a:defRPr>
      </a:lvl4pPr>
      <a:lvl5pPr marL="1827890" algn="l" defTabSz="913945" rtl="0" eaLnBrk="1" latinLnBrk="0" hangingPunct="1">
        <a:defRPr sz="1800" kern="1200">
          <a:solidFill>
            <a:schemeClr val="tx1"/>
          </a:solidFill>
          <a:latin typeface="+mn-lt"/>
          <a:ea typeface="+mn-ea"/>
          <a:cs typeface="+mn-cs"/>
        </a:defRPr>
      </a:lvl5pPr>
      <a:lvl6pPr marL="2284858" algn="l" defTabSz="913945" rtl="0" eaLnBrk="1" latinLnBrk="0" hangingPunct="1">
        <a:defRPr sz="1800" kern="1200">
          <a:solidFill>
            <a:schemeClr val="tx1"/>
          </a:solidFill>
          <a:latin typeface="+mn-lt"/>
          <a:ea typeface="+mn-ea"/>
          <a:cs typeface="+mn-cs"/>
        </a:defRPr>
      </a:lvl6pPr>
      <a:lvl7pPr marL="2741830" algn="l" defTabSz="913945" rtl="0" eaLnBrk="1" latinLnBrk="0" hangingPunct="1">
        <a:defRPr sz="1800" kern="1200">
          <a:solidFill>
            <a:schemeClr val="tx1"/>
          </a:solidFill>
          <a:latin typeface="+mn-lt"/>
          <a:ea typeface="+mn-ea"/>
          <a:cs typeface="+mn-cs"/>
        </a:defRPr>
      </a:lvl7pPr>
      <a:lvl8pPr marL="3198800" algn="l" defTabSz="913945" rtl="0" eaLnBrk="1" latinLnBrk="0" hangingPunct="1">
        <a:defRPr sz="1800" kern="1200">
          <a:solidFill>
            <a:schemeClr val="tx1"/>
          </a:solidFill>
          <a:latin typeface="+mn-lt"/>
          <a:ea typeface="+mn-ea"/>
          <a:cs typeface="+mn-cs"/>
        </a:defRPr>
      </a:lvl8pPr>
      <a:lvl9pPr marL="3655775" algn="l" defTabSz="9139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3" name="Rectangle 19"/>
          <p:cNvSpPr>
            <a:spLocks noGrp="1" noChangeArrowheads="1"/>
          </p:cNvSpPr>
          <p:nvPr>
            <p:ph type="title"/>
          </p:nvPr>
        </p:nvSpPr>
        <p:spPr bwMode="auto">
          <a:xfrm>
            <a:off x="0" y="1"/>
            <a:ext cx="9144000" cy="548680"/>
          </a:xfrm>
          <a:prstGeom prst="rect">
            <a:avLst/>
          </a:prstGeom>
          <a:gradFill flip="none" rotWithShape="1">
            <a:gsLst>
              <a:gs pos="0">
                <a:srgbClr val="99CCFF"/>
              </a:gs>
              <a:gs pos="100000">
                <a:srgbClr val="333399"/>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Klicken Sie, um das Titelformat zu</a:t>
            </a:r>
          </a:p>
        </p:txBody>
      </p:sp>
      <p:sp>
        <p:nvSpPr>
          <p:cNvPr id="1027" name="Rectangle 3"/>
          <p:cNvSpPr>
            <a:spLocks noGrp="1" noChangeArrowheads="1"/>
          </p:cNvSpPr>
          <p:nvPr>
            <p:ph type="body" idx="1"/>
          </p:nvPr>
        </p:nvSpPr>
        <p:spPr bwMode="auto">
          <a:xfrm>
            <a:off x="252488" y="764704"/>
            <a:ext cx="8640000" cy="56166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8" name="Rectangle 19"/>
          <p:cNvSpPr txBox="1">
            <a:spLocks noChangeArrowheads="1"/>
          </p:cNvSpPr>
          <p:nvPr userDrawn="1"/>
        </p:nvSpPr>
        <p:spPr bwMode="auto">
          <a:xfrm>
            <a:off x="0" y="6561384"/>
            <a:ext cx="9144000" cy="324000"/>
          </a:xfrm>
          <a:prstGeom prst="rect">
            <a:avLst/>
          </a:prstGeom>
          <a:gradFill rotWithShape="1">
            <a:gsLst>
              <a:gs pos="0">
                <a:srgbClr val="99CCFF"/>
              </a:gs>
              <a:gs pos="100000">
                <a:srgbClr val="333399"/>
              </a:gs>
            </a:gsLst>
            <a:lin ang="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a:defRPr/>
            </a:pPr>
            <a:endParaRPr lang="de-DE" sz="1600" kern="0" dirty="0" smtClean="0">
              <a:solidFill>
                <a:srgbClr val="FFFFFF"/>
              </a:solidFill>
              <a:latin typeface="Calibri" pitchFamily="34" charset="0"/>
              <a:cs typeface="Calibri" pitchFamily="34" charset="0"/>
            </a:endParaRPr>
          </a:p>
        </p:txBody>
      </p:sp>
      <p:graphicFrame>
        <p:nvGraphicFramePr>
          <p:cNvPr id="9" name="Object 23"/>
          <p:cNvGraphicFramePr>
            <a:graphicFrameLocks noChangeAspect="1"/>
          </p:cNvGraphicFramePr>
          <p:nvPr userDrawn="1"/>
        </p:nvGraphicFramePr>
        <p:xfrm>
          <a:off x="8676456" y="6588000"/>
          <a:ext cx="365394" cy="270000"/>
        </p:xfrm>
        <a:graphic>
          <a:graphicData uri="http://schemas.openxmlformats.org/presentationml/2006/ole">
            <mc:AlternateContent xmlns:mc="http://schemas.openxmlformats.org/markup-compatibility/2006">
              <mc:Choice xmlns:v="urn:schemas-microsoft-com:vml" Requires="v">
                <p:oleObj spid="_x0000_s683063" name="CorelDRAW" r:id="rId11" imgW="1740408" imgH="1286256" progId="CorelDRAW.Graphic.14">
                  <p:embed/>
                </p:oleObj>
              </mc:Choice>
              <mc:Fallback>
                <p:oleObj name="CorelDRAW" r:id="rId11" imgW="1740408" imgH="1286256" progId="CorelDRAW.Graphic.1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76456" y="6588000"/>
                        <a:ext cx="365394" cy="270000"/>
                      </a:xfrm>
                      <a:prstGeom prst="rect">
                        <a:avLst/>
                      </a:prstGeom>
                      <a:noFill/>
                      <a:ln>
                        <a:noFill/>
                      </a:ln>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bg1"/>
                            </a:solidFill>
                            <a:miter lim="800000"/>
                            <a:headEnd/>
                            <a:tailEnd/>
                          </a14:hiddenLine>
                        </a:ext>
                      </a:extLst>
                    </p:spPr>
                  </p:pic>
                </p:oleObj>
              </mc:Fallback>
            </mc:AlternateContent>
          </a:graphicData>
        </a:graphic>
      </p:graphicFrame>
      <p:sp>
        <p:nvSpPr>
          <p:cNvPr id="11" name="Foliennummernplatzhalter 9"/>
          <p:cNvSpPr txBox="1">
            <a:spLocks/>
          </p:cNvSpPr>
          <p:nvPr userDrawn="1"/>
        </p:nvSpPr>
        <p:spPr>
          <a:xfrm>
            <a:off x="7524328" y="6561384"/>
            <a:ext cx="1224136" cy="324000"/>
          </a:xfrm>
          <a:prstGeom prst="rect">
            <a:avLst/>
          </a:prstGeom>
        </p:spPr>
        <p:txBody>
          <a:bodyPr vert="horz" lIns="91440" tIns="45720" rIns="91440" bIns="45720" rtlCol="0" anchor="ctr"/>
          <a:lstStyle>
            <a:lvl1pPr algn="ctr">
              <a:defRPr sz="1200">
                <a:solidFill>
                  <a:schemeClr val="bg1"/>
                </a:solidFill>
                <a:latin typeface="Calibri" pitchFamily="34" charset="0"/>
                <a:cs typeface="Calibri" pitchFamily="34" charset="0"/>
              </a:defRPr>
            </a:lvl1pPr>
          </a:lstStyle>
          <a:p>
            <a:pPr>
              <a:defRPr/>
            </a:pPr>
            <a:r>
              <a:rPr lang="de-DE" b="1" dirty="0" smtClean="0">
                <a:solidFill>
                  <a:srgbClr val="FFFFFF"/>
                </a:solidFill>
              </a:rPr>
              <a:t>D. </a:t>
            </a:r>
            <a:r>
              <a:rPr lang="de-DE" b="1" dirty="0" err="1" smtClean="0">
                <a:solidFill>
                  <a:srgbClr val="FFFFFF"/>
                </a:solidFill>
              </a:rPr>
              <a:t>Bimberg</a:t>
            </a:r>
            <a:endParaRPr lang="de-DE" b="1" dirty="0">
              <a:solidFill>
                <a:srgbClr val="FFFFFF"/>
              </a:solidFill>
            </a:endParaRPr>
          </a:p>
        </p:txBody>
      </p:sp>
      <p:sp>
        <p:nvSpPr>
          <p:cNvPr id="15" name="Foliennummernplatzhalter 14"/>
          <p:cNvSpPr>
            <a:spLocks noGrp="1"/>
          </p:cNvSpPr>
          <p:nvPr>
            <p:ph type="sldNum" sz="quarter" idx="4"/>
          </p:nvPr>
        </p:nvSpPr>
        <p:spPr>
          <a:xfrm>
            <a:off x="0" y="6561384"/>
            <a:ext cx="683568" cy="324000"/>
          </a:xfrm>
          <a:prstGeom prst="rect">
            <a:avLst/>
          </a:prstGeom>
        </p:spPr>
        <p:txBody>
          <a:bodyPr vert="horz" lIns="91440" tIns="45720" rIns="91440" bIns="45720" rtlCol="0" anchor="ctr"/>
          <a:lstStyle>
            <a:lvl1pPr algn="ctr">
              <a:lnSpc>
                <a:spcPct val="100000"/>
              </a:lnSpc>
              <a:defRPr sz="1600" b="0">
                <a:solidFill>
                  <a:schemeClr val="bg1"/>
                </a:solidFill>
                <a:latin typeface="Calibri" pitchFamily="34" charset="0"/>
                <a:cs typeface="Calibri" pitchFamily="34" charset="0"/>
              </a:defRPr>
            </a:lvl1pPr>
          </a:lstStyle>
          <a:p>
            <a:fld id="{68259D56-6A4D-4BB6-8190-9EAC36B92A48}" type="slidenum">
              <a:rPr lang="de-DE" smtClean="0">
                <a:solidFill>
                  <a:srgbClr val="FFFFFF"/>
                </a:solidFill>
              </a:rPr>
              <a:pPr/>
              <a:t>‹#›</a:t>
            </a:fld>
            <a:endParaRPr lang="de-DE" dirty="0">
              <a:solidFill>
                <a:srgbClr val="FFFFFF"/>
              </a:solidFill>
            </a:endParaRPr>
          </a:p>
        </p:txBody>
      </p:sp>
      <p:sp>
        <p:nvSpPr>
          <p:cNvPr id="10" name="Fußzeilenplatzhalter 9"/>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nSpc>
                <a:spcPct val="140000"/>
              </a:lnSpc>
            </a:pPr>
            <a:endParaRPr lang="de-DE" b="1">
              <a:solidFill>
                <a:srgbClr val="000000">
                  <a:tint val="75000"/>
                </a:srgbClr>
              </a:solidFill>
              <a:latin typeface="Arial" pitchFamily="34" charset="0"/>
            </a:endParaRPr>
          </a:p>
        </p:txBody>
      </p:sp>
    </p:spTree>
    <p:extLst>
      <p:ext uri="{BB962C8B-B14F-4D97-AF65-F5344CB8AC3E}">
        <p14:creationId xmlns:p14="http://schemas.microsoft.com/office/powerpoint/2010/main" val="231805627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2" r:id="rId6"/>
    <p:sldLayoutId id="2147483783" r:id="rId7"/>
    <p:sldLayoutId id="2147483887" r:id="rId8"/>
  </p:sldLayoutIdLst>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3600">
          <a:solidFill>
            <a:schemeClr val="bg1"/>
          </a:solidFill>
          <a:latin typeface="Calibri" pitchFamily="34" charset="0"/>
          <a:ea typeface="+mj-ea"/>
          <a:cs typeface="Calibri" pitchFamily="34" charset="0"/>
        </a:defRPr>
      </a:lvl1pPr>
      <a:lvl2pPr algn="ctr" rtl="0" fontAlgn="base">
        <a:spcBef>
          <a:spcPct val="0"/>
        </a:spcBef>
        <a:spcAft>
          <a:spcPct val="0"/>
        </a:spcAft>
        <a:defRPr sz="3200">
          <a:solidFill>
            <a:schemeClr val="bg1"/>
          </a:solidFill>
          <a:latin typeface="Arial" pitchFamily="34" charset="0"/>
        </a:defRPr>
      </a:lvl2pPr>
      <a:lvl3pPr algn="ctr" rtl="0" fontAlgn="base">
        <a:spcBef>
          <a:spcPct val="0"/>
        </a:spcBef>
        <a:spcAft>
          <a:spcPct val="0"/>
        </a:spcAft>
        <a:defRPr sz="3200">
          <a:solidFill>
            <a:schemeClr val="bg1"/>
          </a:solidFill>
          <a:latin typeface="Arial" pitchFamily="34" charset="0"/>
        </a:defRPr>
      </a:lvl3pPr>
      <a:lvl4pPr algn="ctr" rtl="0" fontAlgn="base">
        <a:spcBef>
          <a:spcPct val="0"/>
        </a:spcBef>
        <a:spcAft>
          <a:spcPct val="0"/>
        </a:spcAft>
        <a:defRPr sz="3200">
          <a:solidFill>
            <a:schemeClr val="bg1"/>
          </a:solidFill>
          <a:latin typeface="Arial" pitchFamily="34" charset="0"/>
        </a:defRPr>
      </a:lvl4pPr>
      <a:lvl5pPr algn="ctr" rtl="0" fontAlgn="base">
        <a:spcBef>
          <a:spcPct val="0"/>
        </a:spcBef>
        <a:spcAft>
          <a:spcPct val="0"/>
        </a:spcAft>
        <a:defRPr sz="3200">
          <a:solidFill>
            <a:schemeClr val="bg1"/>
          </a:solidFill>
          <a:latin typeface="Arial" pitchFamily="34" charset="0"/>
        </a:defRPr>
      </a:lvl5pPr>
      <a:lvl6pPr marL="457200" algn="ctr" rtl="0" fontAlgn="base">
        <a:spcBef>
          <a:spcPct val="0"/>
        </a:spcBef>
        <a:spcAft>
          <a:spcPct val="0"/>
        </a:spcAft>
        <a:defRPr sz="3200">
          <a:solidFill>
            <a:schemeClr val="bg1"/>
          </a:solidFill>
          <a:latin typeface="Arial" pitchFamily="34" charset="0"/>
        </a:defRPr>
      </a:lvl6pPr>
      <a:lvl7pPr marL="914400" algn="ctr" rtl="0" fontAlgn="base">
        <a:spcBef>
          <a:spcPct val="0"/>
        </a:spcBef>
        <a:spcAft>
          <a:spcPct val="0"/>
        </a:spcAft>
        <a:defRPr sz="3200">
          <a:solidFill>
            <a:schemeClr val="bg1"/>
          </a:solidFill>
          <a:latin typeface="Arial" pitchFamily="34" charset="0"/>
        </a:defRPr>
      </a:lvl7pPr>
      <a:lvl8pPr marL="1371600" algn="ctr" rtl="0" fontAlgn="base">
        <a:spcBef>
          <a:spcPct val="0"/>
        </a:spcBef>
        <a:spcAft>
          <a:spcPct val="0"/>
        </a:spcAft>
        <a:defRPr sz="3200">
          <a:solidFill>
            <a:schemeClr val="bg1"/>
          </a:solidFill>
          <a:latin typeface="Arial" pitchFamily="34" charset="0"/>
        </a:defRPr>
      </a:lvl8pPr>
      <a:lvl9pPr marL="1828800" algn="ctr" rtl="0" fontAlgn="base">
        <a:spcBef>
          <a:spcPct val="0"/>
        </a:spcBef>
        <a:spcAft>
          <a:spcPct val="0"/>
        </a:spcAft>
        <a:defRPr sz="3200">
          <a:solidFill>
            <a:schemeClr val="bg1"/>
          </a:solidFill>
          <a:latin typeface="Arial" pitchFamily="34" charset="0"/>
        </a:defRPr>
      </a:lvl9pPr>
    </p:titleStyle>
    <p:bodyStyle>
      <a:lvl1pPr marL="342900" indent="-342900" algn="l" rtl="0" fontAlgn="base">
        <a:spcBef>
          <a:spcPct val="20000"/>
        </a:spcBef>
        <a:spcAft>
          <a:spcPct val="0"/>
        </a:spcAft>
        <a:buSzPct val="90000"/>
        <a:buFont typeface="Arial" pitchFamily="34" charset="0"/>
        <a:buChar char="•"/>
        <a:defRPr sz="2000">
          <a:solidFill>
            <a:schemeClr val="accent6"/>
          </a:solidFill>
          <a:latin typeface="Calibri" pitchFamily="34" charset="0"/>
          <a:ea typeface="+mn-ea"/>
          <a:cs typeface="Calibri" pitchFamily="34" charset="0"/>
        </a:defRPr>
      </a:lvl1pPr>
      <a:lvl2pPr marL="742950" indent="-285750" algn="l" rtl="0" fontAlgn="base">
        <a:spcBef>
          <a:spcPct val="20000"/>
        </a:spcBef>
        <a:spcAft>
          <a:spcPct val="0"/>
        </a:spcAft>
        <a:buSzPct val="90000"/>
        <a:buFont typeface="Calibri" pitchFamily="34" charset="0"/>
        <a:buChar char="−"/>
        <a:defRPr sz="2000">
          <a:solidFill>
            <a:schemeClr val="accent6"/>
          </a:solidFill>
          <a:latin typeface="Calibri" pitchFamily="34" charset="0"/>
          <a:cs typeface="Calibri" pitchFamily="34" charset="0"/>
        </a:defRPr>
      </a:lvl2pPr>
      <a:lvl3pPr marL="1143000" indent="-228600" algn="l" rtl="0" fontAlgn="base">
        <a:spcBef>
          <a:spcPct val="20000"/>
        </a:spcBef>
        <a:spcAft>
          <a:spcPct val="0"/>
        </a:spcAft>
        <a:buSzPct val="100000"/>
        <a:buFont typeface="Calibri" pitchFamily="34" charset="0"/>
        <a:buChar char="−"/>
        <a:defRPr sz="2000">
          <a:solidFill>
            <a:schemeClr val="accent6"/>
          </a:solidFill>
          <a:latin typeface="Calibri" pitchFamily="34" charset="0"/>
          <a:cs typeface="Calibri" pitchFamily="34" charset="0"/>
        </a:defRPr>
      </a:lvl3pPr>
      <a:lvl4pPr marL="1600200" indent="-228600" algn="l" rtl="0" fontAlgn="base">
        <a:spcBef>
          <a:spcPct val="20000"/>
        </a:spcBef>
        <a:spcAft>
          <a:spcPct val="0"/>
        </a:spcAft>
        <a:buSzPct val="100000"/>
        <a:buFont typeface="Calibri" pitchFamily="34" charset="0"/>
        <a:buChar char="−"/>
        <a:defRPr sz="2000">
          <a:solidFill>
            <a:schemeClr val="accent6"/>
          </a:solidFill>
          <a:latin typeface="Calibri" pitchFamily="34" charset="0"/>
          <a:cs typeface="Calibri" pitchFamily="34" charset="0"/>
        </a:defRPr>
      </a:lvl4pPr>
      <a:lvl5pPr marL="2057400" indent="-228600" algn="l" rtl="0" fontAlgn="base">
        <a:spcBef>
          <a:spcPct val="20000"/>
        </a:spcBef>
        <a:spcAft>
          <a:spcPct val="0"/>
        </a:spcAft>
        <a:buSzPct val="100000"/>
        <a:buFont typeface="Calibri" pitchFamily="34" charset="0"/>
        <a:buChar char="−"/>
        <a:defRPr sz="2000">
          <a:solidFill>
            <a:schemeClr val="accent6"/>
          </a:solidFill>
          <a:latin typeface="Calibri" pitchFamily="34" charset="0"/>
          <a:cs typeface="Calibri" pitchFamily="34" charset="0"/>
        </a:defRPr>
      </a:lvl5pPr>
      <a:lvl6pPr marL="2514600" indent="-228600" algn="l" rtl="0" fontAlgn="base">
        <a:spcBef>
          <a:spcPct val="20000"/>
        </a:spcBef>
        <a:spcAft>
          <a:spcPct val="0"/>
        </a:spcAft>
        <a:buChar char="»"/>
        <a:defRPr>
          <a:solidFill>
            <a:srgbClr val="333399"/>
          </a:solidFill>
          <a:latin typeface="+mn-lt"/>
        </a:defRPr>
      </a:lvl6pPr>
      <a:lvl7pPr marL="2971800" indent="-228600" algn="l" rtl="0" fontAlgn="base">
        <a:spcBef>
          <a:spcPct val="20000"/>
        </a:spcBef>
        <a:spcAft>
          <a:spcPct val="0"/>
        </a:spcAft>
        <a:buChar char="»"/>
        <a:defRPr>
          <a:solidFill>
            <a:srgbClr val="333399"/>
          </a:solidFill>
          <a:latin typeface="+mn-lt"/>
        </a:defRPr>
      </a:lvl7pPr>
      <a:lvl8pPr marL="3429000" indent="-228600" algn="l" rtl="0" fontAlgn="base">
        <a:spcBef>
          <a:spcPct val="20000"/>
        </a:spcBef>
        <a:spcAft>
          <a:spcPct val="0"/>
        </a:spcAft>
        <a:buChar char="»"/>
        <a:defRPr>
          <a:solidFill>
            <a:srgbClr val="333399"/>
          </a:solidFill>
          <a:latin typeface="+mn-lt"/>
        </a:defRPr>
      </a:lvl8pPr>
      <a:lvl9pPr marL="3886200" indent="-228600" algn="l" rtl="0" fontAlgn="base">
        <a:spcBef>
          <a:spcPct val="20000"/>
        </a:spcBef>
        <a:spcAft>
          <a:spcPct val="0"/>
        </a:spcAft>
        <a:buChar char="»"/>
        <a:defRPr>
          <a:solidFill>
            <a:srgbClr val="333399"/>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8" y="381003"/>
            <a:ext cx="8410575" cy="1323975"/>
          </a:xfrm>
          <a:prstGeom prst="rect">
            <a:avLst/>
          </a:prstGeom>
          <a:noFill/>
          <a:ln w="9525">
            <a:noFill/>
            <a:miter lim="800000"/>
            <a:headEnd/>
            <a:tailEnd/>
          </a:ln>
          <a:effectLst/>
        </p:spPr>
        <p:txBody>
          <a:bodyPr lIns="91848" tIns="45926" rIns="91848" bIns="45926" anchor="ctr" anchorCtr="1"/>
          <a:lstStyle/>
          <a:p>
            <a:pPr defTabSz="912944" fontAlgn="auto">
              <a:lnSpc>
                <a:spcPct val="90000"/>
              </a:lnSpc>
              <a:spcAft>
                <a:spcPts val="0"/>
              </a:spcAft>
            </a:pPr>
            <a:endParaRPr lang="en-US" sz="3200" dirty="0">
              <a:solidFill>
                <a:prstClr val="white"/>
              </a:solidFill>
              <a:effectLst>
                <a:outerShdw blurRad="38100" dist="38100" dir="2700000" algn="tl">
                  <a:srgbClr val="000000"/>
                </a:outerShdw>
              </a:effectLst>
              <a:latin typeface="Neo Sans Intel Medium" pitchFamily="34" charset="0"/>
              <a:cs typeface="Arial"/>
            </a:endParaRPr>
          </a:p>
        </p:txBody>
      </p:sp>
      <p:sp>
        <p:nvSpPr>
          <p:cNvPr id="4114" name="Rectangle 18"/>
          <p:cNvSpPr>
            <a:spLocks noChangeArrowheads="1"/>
          </p:cNvSpPr>
          <p:nvPr/>
        </p:nvSpPr>
        <p:spPr bwMode="auto">
          <a:xfrm>
            <a:off x="366713" y="1793879"/>
            <a:ext cx="8407400" cy="4168775"/>
          </a:xfrm>
          <a:prstGeom prst="rect">
            <a:avLst/>
          </a:prstGeom>
          <a:noFill/>
          <a:ln w="9525">
            <a:noFill/>
            <a:miter lim="800000"/>
            <a:headEnd/>
            <a:tailEnd/>
          </a:ln>
          <a:effectLst/>
        </p:spPr>
        <p:txBody>
          <a:bodyPr lIns="91214" tIns="45609" rIns="91214" bIns="45609" anchorCtr="1"/>
          <a:lstStyle/>
          <a:p>
            <a:pPr marL="225044" indent="-225044" defTabSz="912944" fontAlgn="auto">
              <a:spcBef>
                <a:spcPts val="0"/>
              </a:spcBef>
              <a:spcAft>
                <a:spcPts val="0"/>
              </a:spcAft>
              <a:buFont typeface="Wingdings" pitchFamily="2" charset="2"/>
              <a:buChar char=""/>
            </a:pPr>
            <a:endParaRPr lang="en-US" sz="2400" dirty="0">
              <a:solidFill>
                <a:prstClr val="white"/>
              </a:solidFill>
              <a:effectLst>
                <a:outerShdw blurRad="38100" dist="38100" dir="2700000" algn="tl">
                  <a:srgbClr val="000000"/>
                </a:outerShdw>
              </a:effectLst>
              <a:latin typeface="Neo Sans Intel"/>
              <a:cs typeface="Arial"/>
            </a:endParaRPr>
          </a:p>
        </p:txBody>
      </p:sp>
      <p:sp>
        <p:nvSpPr>
          <p:cNvPr id="4115" name="Rectangle 19"/>
          <p:cNvSpPr>
            <a:spLocks noGrp="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281" tIns="45641" rIns="91281" bIns="45641" numCol="1" anchor="ctr" anchorCtr="0" compatLnSpc="1">
            <a:prstTxWarp prst="textNoShape">
              <a:avLst/>
            </a:prstTxWarp>
          </a:bodyPr>
          <a:lstStyle/>
          <a:p>
            <a:pPr lvl="0"/>
            <a:r>
              <a:rPr lang="en-US" smtClean="0"/>
              <a:t>Click to edit Master title style</a:t>
            </a:r>
            <a:endParaRPr lang="en-US" dirty="0" smtClean="0"/>
          </a:p>
        </p:txBody>
      </p:sp>
      <p:sp>
        <p:nvSpPr>
          <p:cNvPr id="4116" name="Rectangle 20"/>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281" tIns="45641" rIns="91281" bIns="45641"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4118" name="Picture 22" descr="intellogo"/>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black">
          <a:xfrm>
            <a:off x="8365591" y="6127944"/>
            <a:ext cx="634999" cy="611992"/>
          </a:xfrm>
          <a:prstGeom prst="rect">
            <a:avLst/>
          </a:prstGeom>
          <a:noFill/>
          <a:ln>
            <a:noFill/>
          </a:ln>
        </p:spPr>
      </p:pic>
      <p:sp>
        <p:nvSpPr>
          <p:cNvPr id="2" name="Rectangle 1"/>
          <p:cNvSpPr/>
          <p:nvPr userDrawn="1"/>
        </p:nvSpPr>
        <p:spPr>
          <a:xfrm>
            <a:off x="7848607" y="6550227"/>
            <a:ext cx="843082" cy="307665"/>
          </a:xfrm>
          <a:prstGeom prst="rect">
            <a:avLst/>
          </a:prstGeom>
        </p:spPr>
        <p:txBody>
          <a:bodyPr wrap="none" lIns="91328" tIns="45665" rIns="91328" bIns="45665">
            <a:spAutoFit/>
          </a:bodyPr>
          <a:lstStyle/>
          <a:p>
            <a:pPr defTabSz="913308" fontAlgn="auto">
              <a:spcBef>
                <a:spcPts val="0"/>
              </a:spcBef>
              <a:spcAft>
                <a:spcPts val="0"/>
              </a:spcAft>
            </a:pPr>
            <a:r>
              <a:rPr lang="en-US" sz="1400" dirty="0" smtClean="0">
                <a:solidFill>
                  <a:prstClr val="white"/>
                </a:solidFill>
                <a:effectLst>
                  <a:outerShdw blurRad="38100" dist="38100" dir="2700000" algn="tl">
                    <a:srgbClr val="000000">
                      <a:alpha val="43137"/>
                    </a:srgbClr>
                  </a:outerShdw>
                </a:effectLst>
                <a:latin typeface="Neo Sans Intel"/>
                <a:cs typeface="Arial"/>
              </a:rPr>
              <a:t>Page </a:t>
            </a:r>
            <a:fld id="{D8B013BB-4D3A-401D-8F24-CFC2E8B0E18D}" type="slidenum">
              <a:rPr lang="en-US" sz="1400" smtClean="0">
                <a:solidFill>
                  <a:prstClr val="white"/>
                </a:solidFill>
                <a:effectLst>
                  <a:outerShdw blurRad="38100" dist="38100" dir="2700000" algn="tl">
                    <a:srgbClr val="000000">
                      <a:alpha val="43137"/>
                    </a:srgbClr>
                  </a:outerShdw>
                </a:effectLst>
                <a:latin typeface="Neo Sans Intel"/>
                <a:cs typeface="Arial"/>
              </a:rPr>
              <a:pPr defTabSz="913308" fontAlgn="auto">
                <a:spcBef>
                  <a:spcPts val="0"/>
                </a:spcBef>
                <a:spcAft>
                  <a:spcPts val="0"/>
                </a:spcAft>
              </a:pPr>
              <a:t>‹#›</a:t>
            </a:fld>
            <a:endParaRPr lang="en-US" sz="1400" dirty="0">
              <a:solidFill>
                <a:prstClr val="white"/>
              </a:solidFill>
              <a:latin typeface="Neo Sans Intel"/>
              <a:cs typeface="Arial"/>
            </a:endParaRPr>
          </a:p>
        </p:txBody>
      </p:sp>
    </p:spTree>
    <p:extLst>
      <p:ext uri="{BB962C8B-B14F-4D97-AF65-F5344CB8AC3E}">
        <p14:creationId xmlns:p14="http://schemas.microsoft.com/office/powerpoint/2010/main" val="1689846752"/>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transition xmlns:p14="http://schemas.microsoft.com/office/powerpoint/2010/main">
    <p:fade/>
  </p:transition>
  <p:timing>
    <p:tnLst>
      <p:par>
        <p:cTn xmlns:p14="http://schemas.microsoft.com/office/powerpoint/2010/main" id="1" dur="indefinite" restart="never" nodeType="tmRoot"/>
      </p:par>
    </p:tnLst>
  </p:timing>
  <p:hf hdr="0" dt="0"/>
  <p:txStyles>
    <p:titleStyle>
      <a:lvl1pPr algn="ctr" rtl="0" eaLnBrk="1" fontAlgn="base" hangingPunct="1">
        <a:lnSpc>
          <a:spcPct val="90000"/>
        </a:lnSpc>
        <a:spcBef>
          <a:spcPct val="0"/>
        </a:spcBef>
        <a:spcAft>
          <a:spcPct val="0"/>
        </a:spcAft>
        <a:defRPr sz="3100">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5pPr>
      <a:lvl6pPr marL="456425"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6pPr>
      <a:lvl7pPr marL="912853"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7pPr>
      <a:lvl8pPr marL="1369280"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8pPr>
      <a:lvl9pPr marL="1825706"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25044" indent="-225044" algn="l" rtl="0" eaLnBrk="1" fontAlgn="base" hangingPunct="1">
        <a:lnSpc>
          <a:spcPct val="95000"/>
        </a:lnSpc>
        <a:spcBef>
          <a:spcPct val="30000"/>
        </a:spcBef>
        <a:spcAft>
          <a:spcPct val="0"/>
        </a:spcAft>
        <a:buClr>
          <a:schemeClr val="tx1"/>
        </a:buClr>
        <a:buFont typeface="Arial" pitchFamily="34" charset="0"/>
        <a:buChar char="•"/>
        <a:defRPr sz="2500">
          <a:solidFill>
            <a:schemeClr val="tx1"/>
          </a:solidFill>
          <a:effectLst>
            <a:outerShdw blurRad="38100" dist="38100" dir="2700000" algn="tl">
              <a:srgbClr val="000000">
                <a:alpha val="43137"/>
              </a:srgbClr>
            </a:outerShdw>
          </a:effectLst>
          <a:latin typeface="+mn-lt"/>
          <a:ea typeface="+mn-ea"/>
          <a:cs typeface="+mn-cs"/>
        </a:defRPr>
      </a:lvl1pPr>
      <a:lvl2pPr marL="568961" indent="-225044" algn="l" rtl="0" eaLnBrk="1" fontAlgn="base" hangingPunct="1">
        <a:lnSpc>
          <a:spcPct val="95000"/>
        </a:lnSpc>
        <a:spcBef>
          <a:spcPct val="30000"/>
        </a:spcBef>
        <a:spcAft>
          <a:spcPct val="0"/>
        </a:spcAft>
        <a:buClr>
          <a:schemeClr val="tx1"/>
        </a:buClr>
        <a:buChar char="–"/>
        <a:defRPr sz="2200">
          <a:solidFill>
            <a:schemeClr val="tx1"/>
          </a:solidFill>
          <a:effectLst>
            <a:outerShdw blurRad="38100" dist="38100" dir="2700000" algn="tl">
              <a:srgbClr val="000000">
                <a:alpha val="43137"/>
              </a:srgbClr>
            </a:outerShdw>
          </a:effectLst>
          <a:latin typeface="+mn-lt"/>
          <a:cs typeface="+mn-cs"/>
        </a:defRPr>
      </a:lvl2pPr>
      <a:lvl3pPr marL="912853" indent="-225044" algn="l" rtl="0" eaLnBrk="1" fontAlgn="base" hangingPunct="1">
        <a:lnSpc>
          <a:spcPct val="95000"/>
        </a:lnSpc>
        <a:spcBef>
          <a:spcPct val="30000"/>
        </a:spcBef>
        <a:spcAft>
          <a:spcPct val="0"/>
        </a:spcAft>
        <a:buClr>
          <a:schemeClr val="tx1"/>
        </a:buClr>
        <a:buChar char="–"/>
        <a:defRPr sz="2000">
          <a:solidFill>
            <a:schemeClr val="tx1"/>
          </a:solidFill>
          <a:effectLst>
            <a:outerShdw blurRad="38100" dist="38100" dir="2700000" algn="tl">
              <a:srgbClr val="000000">
                <a:alpha val="43137"/>
              </a:srgbClr>
            </a:outerShdw>
          </a:effectLst>
          <a:latin typeface="+mn-lt"/>
          <a:cs typeface="+mn-cs"/>
        </a:defRPr>
      </a:lvl3pPr>
      <a:lvl4pPr marL="1380367" indent="-239305"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4pPr>
      <a:lvl5pPr marL="1724267" indent="-22979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5pPr>
      <a:lvl6pPr marL="2180694" indent="-22979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6pPr>
      <a:lvl7pPr marL="2637112" indent="-22979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7pPr>
      <a:lvl8pPr marL="3093549" indent="-22979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8pPr>
      <a:lvl9pPr marL="3549967" indent="-229793"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25"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80" algn="l" defTabSz="912853" rtl="0" eaLnBrk="1" latinLnBrk="0" hangingPunct="1">
        <a:defRPr sz="1800" kern="1200">
          <a:solidFill>
            <a:schemeClr val="tx1"/>
          </a:solidFill>
          <a:latin typeface="+mn-lt"/>
          <a:ea typeface="+mn-ea"/>
          <a:cs typeface="+mn-cs"/>
        </a:defRPr>
      </a:lvl4pPr>
      <a:lvl5pPr marL="1825706" algn="l" defTabSz="912853" rtl="0" eaLnBrk="1" latinLnBrk="0" hangingPunct="1">
        <a:defRPr sz="1800" kern="1200">
          <a:solidFill>
            <a:schemeClr val="tx1"/>
          </a:solidFill>
          <a:latin typeface="+mn-lt"/>
          <a:ea typeface="+mn-ea"/>
          <a:cs typeface="+mn-cs"/>
        </a:defRPr>
      </a:lvl5pPr>
      <a:lvl6pPr marL="2282122" algn="l" defTabSz="912853" rtl="0" eaLnBrk="1" latinLnBrk="0" hangingPunct="1">
        <a:defRPr sz="1800" kern="1200">
          <a:solidFill>
            <a:schemeClr val="tx1"/>
          </a:solidFill>
          <a:latin typeface="+mn-lt"/>
          <a:ea typeface="+mn-ea"/>
          <a:cs typeface="+mn-cs"/>
        </a:defRPr>
      </a:lvl6pPr>
      <a:lvl7pPr marL="2738542" algn="l" defTabSz="912853" rtl="0" eaLnBrk="1" latinLnBrk="0" hangingPunct="1">
        <a:defRPr sz="1800" kern="1200">
          <a:solidFill>
            <a:schemeClr val="tx1"/>
          </a:solidFill>
          <a:latin typeface="+mn-lt"/>
          <a:ea typeface="+mn-ea"/>
          <a:cs typeface="+mn-cs"/>
        </a:defRPr>
      </a:lvl7pPr>
      <a:lvl8pPr marL="3194962" algn="l" defTabSz="912853" rtl="0" eaLnBrk="1" latinLnBrk="0" hangingPunct="1">
        <a:defRPr sz="1800" kern="1200">
          <a:solidFill>
            <a:schemeClr val="tx1"/>
          </a:solidFill>
          <a:latin typeface="+mn-lt"/>
          <a:ea typeface="+mn-ea"/>
          <a:cs typeface="+mn-cs"/>
        </a:defRPr>
      </a:lvl8pPr>
      <a:lvl9pPr marL="3651407" algn="l" defTabSz="9128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13" name="Rectangle 17"/>
          <p:cNvSpPr>
            <a:spLocks noChangeArrowheads="1"/>
          </p:cNvSpPr>
          <p:nvPr/>
        </p:nvSpPr>
        <p:spPr bwMode="auto">
          <a:xfrm>
            <a:off x="365128" y="381003"/>
            <a:ext cx="8410575" cy="1323975"/>
          </a:xfrm>
          <a:prstGeom prst="rect">
            <a:avLst/>
          </a:prstGeom>
          <a:noFill/>
          <a:ln w="9525">
            <a:noFill/>
            <a:miter lim="800000"/>
            <a:headEnd/>
            <a:tailEnd/>
          </a:ln>
          <a:effectLst/>
        </p:spPr>
        <p:txBody>
          <a:bodyPr lIns="91886" tIns="45945" rIns="91886" bIns="45945" anchor="ctr" anchorCtr="1"/>
          <a:lstStyle/>
          <a:p>
            <a:pPr defTabSz="912172" fontAlgn="auto">
              <a:lnSpc>
                <a:spcPct val="90000"/>
              </a:lnSpc>
              <a:spcAft>
                <a:spcPts val="0"/>
              </a:spcAft>
            </a:pPr>
            <a:endParaRPr lang="en-US" sz="3200" dirty="0">
              <a:solidFill>
                <a:prstClr val="white"/>
              </a:solidFill>
              <a:effectLst>
                <a:outerShdw blurRad="38100" dist="38100" dir="2700000" algn="tl">
                  <a:srgbClr val="000000"/>
                </a:outerShdw>
              </a:effectLst>
              <a:latin typeface="Neo Sans Intel Medium" pitchFamily="34" charset="0"/>
              <a:cs typeface="Arial"/>
            </a:endParaRPr>
          </a:p>
        </p:txBody>
      </p:sp>
      <p:sp>
        <p:nvSpPr>
          <p:cNvPr id="4114" name="Rectangle 18"/>
          <p:cNvSpPr>
            <a:spLocks noChangeArrowheads="1"/>
          </p:cNvSpPr>
          <p:nvPr/>
        </p:nvSpPr>
        <p:spPr bwMode="auto">
          <a:xfrm>
            <a:off x="366713" y="1793879"/>
            <a:ext cx="8407400" cy="4168775"/>
          </a:xfrm>
          <a:prstGeom prst="rect">
            <a:avLst/>
          </a:prstGeom>
          <a:noFill/>
          <a:ln w="9525">
            <a:noFill/>
            <a:miter lim="800000"/>
            <a:headEnd/>
            <a:tailEnd/>
          </a:ln>
          <a:effectLst/>
        </p:spPr>
        <p:txBody>
          <a:bodyPr lIns="91251" tIns="45627" rIns="91251" bIns="45627" anchorCtr="1"/>
          <a:lstStyle/>
          <a:p>
            <a:pPr marL="225134" indent="-225134" defTabSz="912172" fontAlgn="auto">
              <a:spcBef>
                <a:spcPts val="0"/>
              </a:spcBef>
              <a:spcAft>
                <a:spcPts val="0"/>
              </a:spcAft>
              <a:buFont typeface="Wingdings" pitchFamily="2" charset="2"/>
              <a:buChar char=""/>
            </a:pPr>
            <a:endParaRPr lang="en-US" sz="2400" dirty="0">
              <a:solidFill>
                <a:prstClr val="white"/>
              </a:solidFill>
              <a:effectLst>
                <a:outerShdw blurRad="38100" dist="38100" dir="2700000" algn="tl">
                  <a:srgbClr val="000000"/>
                </a:outerShdw>
              </a:effectLst>
              <a:latin typeface="Neo Sans Intel"/>
              <a:cs typeface="Arial"/>
            </a:endParaRPr>
          </a:p>
        </p:txBody>
      </p:sp>
      <p:sp>
        <p:nvSpPr>
          <p:cNvPr id="4115" name="Rectangle 19"/>
          <p:cNvSpPr>
            <a:spLocks noGrp="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319" tIns="45660" rIns="91319" bIns="45660" numCol="1" anchor="ctr" anchorCtr="0" compatLnSpc="1">
            <a:prstTxWarp prst="textNoShape">
              <a:avLst/>
            </a:prstTxWarp>
          </a:bodyPr>
          <a:lstStyle/>
          <a:p>
            <a:pPr lvl="0"/>
            <a:r>
              <a:rPr lang="en-US" dirty="0" smtClean="0"/>
              <a:t>Click to edit Master title style</a:t>
            </a:r>
          </a:p>
        </p:txBody>
      </p:sp>
      <p:sp>
        <p:nvSpPr>
          <p:cNvPr id="4116" name="Rectangle 20"/>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319" tIns="45660" rIns="91319" bIns="45660" numCol="1" anchor="t" anchorCtr="1"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3"/>
          <p:cNvSpPr>
            <a:spLocks noGrp="1"/>
          </p:cNvSpPr>
          <p:nvPr>
            <p:ph type="sldNum" sz="quarter" idx="4"/>
          </p:nvPr>
        </p:nvSpPr>
        <p:spPr>
          <a:xfrm>
            <a:off x="19" y="6469504"/>
            <a:ext cx="2133203" cy="365125"/>
          </a:xfrm>
          <a:prstGeom prst="rect">
            <a:avLst/>
          </a:prstGeom>
        </p:spPr>
        <p:txBody>
          <a:bodyPr vert="horz" lIns="63936" tIns="31963" rIns="63936" bIns="31963" rtlCol="0" anchor="ctr"/>
          <a:lstStyle>
            <a:lvl1pPr algn="l">
              <a:defRPr sz="800">
                <a:solidFill>
                  <a:schemeClr val="tx1">
                    <a:tint val="75000"/>
                  </a:schemeClr>
                </a:solidFill>
              </a:defRPr>
            </a:lvl1pPr>
          </a:lstStyle>
          <a:p>
            <a:pPr defTabSz="912172" fontAlgn="auto">
              <a:spcBef>
                <a:spcPts val="0"/>
              </a:spcBef>
              <a:spcAft>
                <a:spcPts val="0"/>
              </a:spcAft>
            </a:pPr>
            <a:fld id="{BF0D601A-BCAC-AE43-A62F-4C5BFC2067CF}" type="slidenum">
              <a:rPr lang="en-US" smtClean="0">
                <a:solidFill>
                  <a:prstClr val="white">
                    <a:tint val="75000"/>
                  </a:prstClr>
                </a:solidFill>
                <a:latin typeface="Neo Sans Intel"/>
                <a:cs typeface="Arial"/>
              </a:rPr>
              <a:pPr defTabSz="912172" fontAlgn="auto">
                <a:spcBef>
                  <a:spcPts val="0"/>
                </a:spcBef>
                <a:spcAft>
                  <a:spcPts val="0"/>
                </a:spcAft>
              </a:pPr>
              <a:t>‹#›</a:t>
            </a:fld>
            <a:endParaRPr lang="en-US" dirty="0">
              <a:solidFill>
                <a:prstClr val="white">
                  <a:tint val="75000"/>
                </a:prstClr>
              </a:solidFill>
              <a:latin typeface="Neo Sans Intel"/>
              <a:cs typeface="Arial"/>
            </a:endParaRPr>
          </a:p>
        </p:txBody>
      </p:sp>
    </p:spTree>
    <p:extLst>
      <p:ext uri="{BB962C8B-B14F-4D97-AF65-F5344CB8AC3E}">
        <p14:creationId xmlns:p14="http://schemas.microsoft.com/office/powerpoint/2010/main" val="2650587980"/>
      </p:ext>
    </p:extLst>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xmlns:p14="http://schemas.microsoft.com/office/powerpoint/2010/main">
    <p:fade/>
  </p:transition>
  <p:timing>
    <p:tnLst>
      <p:par>
        <p:cTn xmlns:p14="http://schemas.microsoft.com/office/powerpoint/2010/main" id="1" dur="indefinite" restart="never" nodeType="tmRoot"/>
      </p:par>
    </p:tnLst>
  </p:timing>
  <p:hf hdr="0" dt="0"/>
  <p:txStyles>
    <p:titleStyle>
      <a:lvl1pPr algn="ctr" rtl="0" eaLnBrk="1" fontAlgn="base" hangingPunct="1">
        <a:lnSpc>
          <a:spcPct val="90000"/>
        </a:lnSpc>
        <a:spcBef>
          <a:spcPct val="0"/>
        </a:spcBef>
        <a:spcAft>
          <a:spcPct val="0"/>
        </a:spcAft>
        <a:defRPr sz="3100">
          <a:solidFill>
            <a:schemeClr val="tx1"/>
          </a:solidFill>
          <a:effectLst>
            <a:outerShdw blurRad="38100" dist="38100" dir="2700000" algn="tl">
              <a:srgbClr val="000000">
                <a:alpha val="43137"/>
              </a:srgbClr>
            </a:outerShdw>
          </a:effectLst>
          <a:latin typeface="+mj-lt"/>
          <a:ea typeface="+mj-ea"/>
          <a:cs typeface="+mj-cs"/>
        </a:defRPr>
      </a:lvl1pPr>
      <a:lvl2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2pPr>
      <a:lvl3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3pPr>
      <a:lvl4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4pPr>
      <a:lvl5pPr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5pPr>
      <a:lvl6pPr marL="456607"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6pPr>
      <a:lvl7pPr marL="913217"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7pPr>
      <a:lvl8pPr marL="1369826"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8pPr>
      <a:lvl9pPr marL="1826434" algn="ctr" rtl="0" eaLnBrk="1" fontAlgn="base" hangingPunct="1">
        <a:lnSpc>
          <a:spcPct val="90000"/>
        </a:lnSpc>
        <a:spcBef>
          <a:spcPct val="0"/>
        </a:spcBef>
        <a:spcAft>
          <a:spcPct val="0"/>
        </a:spcAft>
        <a:defRPr sz="3200">
          <a:solidFill>
            <a:schemeClr val="tx1"/>
          </a:solidFill>
          <a:effectLst>
            <a:outerShdw blurRad="38100" dist="38100" dir="2700000" algn="tl">
              <a:srgbClr val="000000"/>
            </a:outerShdw>
          </a:effectLst>
          <a:latin typeface="Neo Sans Intel Medium" pitchFamily="34" charset="0"/>
          <a:cs typeface="Arial" charset="0"/>
        </a:defRPr>
      </a:lvl9pPr>
    </p:titleStyle>
    <p:bodyStyle>
      <a:lvl1pPr marL="225134" indent="-225134" algn="l" rtl="0" eaLnBrk="1" fontAlgn="base" hangingPunct="1">
        <a:lnSpc>
          <a:spcPct val="95000"/>
        </a:lnSpc>
        <a:spcBef>
          <a:spcPct val="30000"/>
        </a:spcBef>
        <a:spcAft>
          <a:spcPct val="0"/>
        </a:spcAft>
        <a:buClr>
          <a:schemeClr val="tx1"/>
        </a:buClr>
        <a:buFont typeface="Arial" pitchFamily="34" charset="0"/>
        <a:buChar char="•"/>
        <a:defRPr sz="2500">
          <a:solidFill>
            <a:schemeClr val="tx1"/>
          </a:solidFill>
          <a:effectLst>
            <a:outerShdw blurRad="38100" dist="38100" dir="2700000" algn="tl">
              <a:srgbClr val="000000">
                <a:alpha val="43137"/>
              </a:srgbClr>
            </a:outerShdw>
          </a:effectLst>
          <a:latin typeface="+mn-lt"/>
          <a:ea typeface="+mn-ea"/>
          <a:cs typeface="+mn-cs"/>
        </a:defRPr>
      </a:lvl1pPr>
      <a:lvl2pPr marL="569185" indent="-225134" algn="l" rtl="0" eaLnBrk="1" fontAlgn="base" hangingPunct="1">
        <a:lnSpc>
          <a:spcPct val="95000"/>
        </a:lnSpc>
        <a:spcBef>
          <a:spcPct val="30000"/>
        </a:spcBef>
        <a:spcAft>
          <a:spcPct val="0"/>
        </a:spcAft>
        <a:buClr>
          <a:schemeClr val="tx1"/>
        </a:buClr>
        <a:buChar char="–"/>
        <a:defRPr sz="2200">
          <a:solidFill>
            <a:schemeClr val="tx1"/>
          </a:solidFill>
          <a:effectLst>
            <a:outerShdw blurRad="38100" dist="38100" dir="2700000" algn="tl">
              <a:srgbClr val="000000">
                <a:alpha val="43137"/>
              </a:srgbClr>
            </a:outerShdw>
          </a:effectLst>
          <a:latin typeface="+mn-lt"/>
          <a:cs typeface="+mn-cs"/>
        </a:defRPr>
      </a:lvl2pPr>
      <a:lvl3pPr marL="913217" indent="-225134" algn="l" rtl="0" eaLnBrk="1" fontAlgn="base" hangingPunct="1">
        <a:lnSpc>
          <a:spcPct val="95000"/>
        </a:lnSpc>
        <a:spcBef>
          <a:spcPct val="30000"/>
        </a:spcBef>
        <a:spcAft>
          <a:spcPct val="0"/>
        </a:spcAft>
        <a:buClr>
          <a:schemeClr val="tx1"/>
        </a:buClr>
        <a:buChar char="–"/>
        <a:defRPr sz="2000">
          <a:solidFill>
            <a:schemeClr val="tx1"/>
          </a:solidFill>
          <a:effectLst>
            <a:outerShdw blurRad="38100" dist="38100" dir="2700000" algn="tl">
              <a:srgbClr val="000000">
                <a:alpha val="43137"/>
              </a:srgbClr>
            </a:outerShdw>
          </a:effectLst>
          <a:latin typeface="+mn-lt"/>
          <a:cs typeface="+mn-cs"/>
        </a:defRPr>
      </a:lvl3pPr>
      <a:lvl4pPr marL="1380919" indent="-239401"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4pPr>
      <a:lvl5pPr marL="1724955" indent="-229886"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5pPr>
      <a:lvl6pPr marL="2181566" indent="-229886"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6pPr>
      <a:lvl7pPr marL="2638168" indent="-229886"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7pPr>
      <a:lvl8pPr marL="3094781" indent="-229886"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8pPr>
      <a:lvl9pPr marL="3551386" indent="-229886"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Arial" charset="0"/>
          <a:cs typeface="+mn-cs"/>
        </a:defRPr>
      </a:lvl9pPr>
    </p:bodyStyle>
    <p:otherStyle>
      <a:defPPr>
        <a:defRPr lang="en-US"/>
      </a:defPPr>
      <a:lvl1pPr marL="0" algn="l" defTabSz="913217" rtl="0" eaLnBrk="1" latinLnBrk="0" hangingPunct="1">
        <a:defRPr sz="1800" kern="1200">
          <a:solidFill>
            <a:schemeClr val="tx1"/>
          </a:solidFill>
          <a:latin typeface="+mn-lt"/>
          <a:ea typeface="+mn-ea"/>
          <a:cs typeface="+mn-cs"/>
        </a:defRPr>
      </a:lvl1pPr>
      <a:lvl2pPr marL="456607" algn="l" defTabSz="913217" rtl="0" eaLnBrk="1" latinLnBrk="0" hangingPunct="1">
        <a:defRPr sz="1800" kern="1200">
          <a:solidFill>
            <a:schemeClr val="tx1"/>
          </a:solidFill>
          <a:latin typeface="+mn-lt"/>
          <a:ea typeface="+mn-ea"/>
          <a:cs typeface="+mn-cs"/>
        </a:defRPr>
      </a:lvl2pPr>
      <a:lvl3pPr marL="913217" algn="l" defTabSz="913217" rtl="0" eaLnBrk="1" latinLnBrk="0" hangingPunct="1">
        <a:defRPr sz="1800" kern="1200">
          <a:solidFill>
            <a:schemeClr val="tx1"/>
          </a:solidFill>
          <a:latin typeface="+mn-lt"/>
          <a:ea typeface="+mn-ea"/>
          <a:cs typeface="+mn-cs"/>
        </a:defRPr>
      </a:lvl3pPr>
      <a:lvl4pPr marL="1369826" algn="l" defTabSz="913217" rtl="0" eaLnBrk="1" latinLnBrk="0" hangingPunct="1">
        <a:defRPr sz="1800" kern="1200">
          <a:solidFill>
            <a:schemeClr val="tx1"/>
          </a:solidFill>
          <a:latin typeface="+mn-lt"/>
          <a:ea typeface="+mn-ea"/>
          <a:cs typeface="+mn-cs"/>
        </a:defRPr>
      </a:lvl4pPr>
      <a:lvl5pPr marL="1826434" algn="l" defTabSz="913217" rtl="0" eaLnBrk="1" latinLnBrk="0" hangingPunct="1">
        <a:defRPr sz="1800" kern="1200">
          <a:solidFill>
            <a:schemeClr val="tx1"/>
          </a:solidFill>
          <a:latin typeface="+mn-lt"/>
          <a:ea typeface="+mn-ea"/>
          <a:cs typeface="+mn-cs"/>
        </a:defRPr>
      </a:lvl5pPr>
      <a:lvl6pPr marL="2283034" algn="l" defTabSz="913217" rtl="0" eaLnBrk="1" latinLnBrk="0" hangingPunct="1">
        <a:defRPr sz="1800" kern="1200">
          <a:solidFill>
            <a:schemeClr val="tx1"/>
          </a:solidFill>
          <a:latin typeface="+mn-lt"/>
          <a:ea typeface="+mn-ea"/>
          <a:cs typeface="+mn-cs"/>
        </a:defRPr>
      </a:lvl6pPr>
      <a:lvl7pPr marL="2739638" algn="l" defTabSz="913217" rtl="0" eaLnBrk="1" latinLnBrk="0" hangingPunct="1">
        <a:defRPr sz="1800" kern="1200">
          <a:solidFill>
            <a:schemeClr val="tx1"/>
          </a:solidFill>
          <a:latin typeface="+mn-lt"/>
          <a:ea typeface="+mn-ea"/>
          <a:cs typeface="+mn-cs"/>
        </a:defRPr>
      </a:lvl7pPr>
      <a:lvl8pPr marL="3196241" algn="l" defTabSz="913217" rtl="0" eaLnBrk="1" latinLnBrk="0" hangingPunct="1">
        <a:defRPr sz="1800" kern="1200">
          <a:solidFill>
            <a:schemeClr val="tx1"/>
          </a:solidFill>
          <a:latin typeface="+mn-lt"/>
          <a:ea typeface="+mn-ea"/>
          <a:cs typeface="+mn-cs"/>
        </a:defRPr>
      </a:lvl8pPr>
      <a:lvl9pPr marL="3652863" algn="l" defTabSz="91321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0" y="0"/>
            <a:ext cx="9144000" cy="97054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88758" y="1171074"/>
            <a:ext cx="8574505" cy="49550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47874" y="6364371"/>
            <a:ext cx="1909010" cy="365125"/>
          </a:xfrm>
          <a:prstGeom prst="rect">
            <a:avLst/>
          </a:prstGeom>
        </p:spPr>
        <p:txBody>
          <a:bodyPr vert="horz" lIns="91440" tIns="45720" rIns="91440" bIns="45720" rtlCol="0" anchor="ctr"/>
          <a:lstStyle>
            <a:lvl1pPr algn="ctr">
              <a:defRPr sz="1050">
                <a:solidFill>
                  <a:schemeClr val="tx1"/>
                </a:solidFill>
              </a:defRPr>
            </a:lvl1pPr>
          </a:lstStyle>
          <a:p>
            <a:pPr fontAlgn="auto">
              <a:spcBef>
                <a:spcPts val="0"/>
              </a:spcBef>
              <a:spcAft>
                <a:spcPts val="0"/>
              </a:spcAft>
            </a:pPr>
            <a:endParaRPr lang="en-US" dirty="0">
              <a:solidFill>
                <a:prstClr val="black"/>
              </a:solidFill>
              <a:latin typeface="Calibri"/>
            </a:endParaRPr>
          </a:p>
        </p:txBody>
      </p:sp>
      <p:sp>
        <p:nvSpPr>
          <p:cNvPr id="5" name="Footer Placeholder 4"/>
          <p:cNvSpPr>
            <a:spLocks noGrp="1"/>
          </p:cNvSpPr>
          <p:nvPr>
            <p:ph type="ftr" sz="quarter" idx="3"/>
          </p:nvPr>
        </p:nvSpPr>
        <p:spPr>
          <a:xfrm>
            <a:off x="3124200" y="6364371"/>
            <a:ext cx="2895600" cy="365125"/>
          </a:xfrm>
          <a:prstGeom prst="rect">
            <a:avLst/>
          </a:prstGeom>
        </p:spPr>
        <p:txBody>
          <a:bodyPr vert="horz" lIns="91440" tIns="45720" rIns="91440" bIns="45720" rtlCol="0" anchor="ctr"/>
          <a:lstStyle>
            <a:lvl1pPr algn="ctr">
              <a:defRPr sz="1050">
                <a:solidFill>
                  <a:schemeClr val="tx1"/>
                </a:solidFill>
              </a:defRPr>
            </a:lvl1pPr>
          </a:lstStyle>
          <a:p>
            <a:pPr fontAlgn="auto">
              <a:spcBef>
                <a:spcPts val="0"/>
              </a:spcBef>
              <a:spcAft>
                <a:spcPts val="0"/>
              </a:spcAft>
            </a:pPr>
            <a:r>
              <a:rPr lang="en-US" dirty="0" smtClean="0">
                <a:solidFill>
                  <a:prstClr val="black"/>
                </a:solidFill>
                <a:latin typeface="Calibri"/>
              </a:rPr>
              <a:t>Proprietary and Confidential</a:t>
            </a:r>
          </a:p>
        </p:txBody>
      </p:sp>
      <p:sp>
        <p:nvSpPr>
          <p:cNvPr id="6" name="Slide Number Placeholder 5"/>
          <p:cNvSpPr>
            <a:spLocks noGrp="1"/>
          </p:cNvSpPr>
          <p:nvPr>
            <p:ph type="sldNum" sz="quarter" idx="4"/>
          </p:nvPr>
        </p:nvSpPr>
        <p:spPr>
          <a:xfrm>
            <a:off x="7972926" y="6364371"/>
            <a:ext cx="713874" cy="365125"/>
          </a:xfrm>
          <a:prstGeom prst="rect">
            <a:avLst/>
          </a:prstGeom>
        </p:spPr>
        <p:txBody>
          <a:bodyPr vert="horz" lIns="91440" tIns="45720" rIns="91440" bIns="45720" rtlCol="0" anchor="ctr"/>
          <a:lstStyle>
            <a:lvl1pPr algn="r">
              <a:defRPr sz="1050">
                <a:solidFill>
                  <a:schemeClr val="tx1"/>
                </a:solidFill>
              </a:defRPr>
            </a:lvl1pPr>
          </a:lstStyle>
          <a:p>
            <a:pPr fontAlgn="auto">
              <a:spcBef>
                <a:spcPts val="0"/>
              </a:spcBef>
              <a:spcAft>
                <a:spcPts val="0"/>
              </a:spcAft>
            </a:pPr>
            <a:fld id="{543634AA-9973-4BF9-8CC1-4DE8833FC92F}"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76474175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hf sldNum="0"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ts val="0"/>
        </a:spcBef>
        <a:buClr>
          <a:srgbClr val="90AECA"/>
        </a:buClr>
        <a:buSzPct val="100000"/>
        <a:buFont typeface="Wingdings" pitchFamily="2" charset="2"/>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Clr>
          <a:srgbClr val="90AECA"/>
        </a:buClr>
        <a:buSzPct val="100000"/>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90AECA"/>
        </a:buClr>
        <a:buSzPct val="100000"/>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90AECA"/>
        </a:buClr>
        <a:buSzPct val="100000"/>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90AECA"/>
        </a:buClr>
        <a:buSzPct val="100000"/>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947" y="274638"/>
            <a:ext cx="8488947" cy="60002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60947" y="1236134"/>
            <a:ext cx="8488947" cy="4890030"/>
          </a:xfrm>
          <a:prstGeom prst="rect">
            <a:avLst/>
          </a:prstGeom>
          <a:noFill/>
        </p:spPr>
        <p:txBody>
          <a:bodyPr vert="horz" lIns="91440" tIns="45720" rIns="91440" bIns="45720" rtlCol="0">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0"/>
            <a:endParaRPr lang="nl-BE" dirty="0" smtClean="0"/>
          </a:p>
        </p:txBody>
      </p:sp>
      <p:sp>
        <p:nvSpPr>
          <p:cNvPr id="5" name="Footer Placeholder 4"/>
          <p:cNvSpPr>
            <a:spLocks noGrp="1"/>
          </p:cNvSpPr>
          <p:nvPr>
            <p:ph type="ftr" sz="quarter" idx="3"/>
          </p:nvPr>
        </p:nvSpPr>
        <p:spPr>
          <a:xfrm>
            <a:off x="2072105" y="6423190"/>
            <a:ext cx="6002421" cy="365125"/>
          </a:xfrm>
          <a:prstGeom prst="rect">
            <a:avLst/>
          </a:prstGeom>
        </p:spPr>
        <p:txBody>
          <a:bodyPr vert="horz" lIns="91440" tIns="45720" rIns="91440" bIns="45720" rtlCol="0" anchor="ctr"/>
          <a:lstStyle>
            <a:lvl1pPr algn="ctr">
              <a:defRPr sz="1200">
                <a:solidFill>
                  <a:schemeClr val="bg1"/>
                </a:solidFill>
              </a:defRPr>
            </a:lvl1pPr>
          </a:lstStyle>
          <a:p>
            <a:pPr defTabSz="457200" fontAlgn="auto">
              <a:spcBef>
                <a:spcPts val="0"/>
              </a:spcBef>
              <a:spcAft>
                <a:spcPts val="0"/>
              </a:spcAft>
            </a:pPr>
            <a:r>
              <a:rPr lang="en-US" dirty="0" smtClean="0">
                <a:solidFill>
                  <a:prstClr val="white"/>
                </a:solidFill>
                <a:latin typeface="Calibri"/>
              </a:rPr>
              <a:t>footer</a:t>
            </a:r>
            <a:endParaRPr lang="en-US" dirty="0">
              <a:solidFill>
                <a:prstClr val="white"/>
              </a:solidFill>
              <a:latin typeface="Calibri"/>
            </a:endParaRPr>
          </a:p>
        </p:txBody>
      </p:sp>
      <p:sp>
        <p:nvSpPr>
          <p:cNvPr id="6" name="Slide Number Placeholder 5"/>
          <p:cNvSpPr>
            <a:spLocks noGrp="1"/>
          </p:cNvSpPr>
          <p:nvPr>
            <p:ph type="sldNum" sz="quarter" idx="4"/>
          </p:nvPr>
        </p:nvSpPr>
        <p:spPr>
          <a:xfrm>
            <a:off x="8248316" y="6423190"/>
            <a:ext cx="601578" cy="365125"/>
          </a:xfrm>
          <a:prstGeom prst="rect">
            <a:avLst/>
          </a:prstGeom>
        </p:spPr>
        <p:txBody>
          <a:bodyPr vert="horz" lIns="91440" tIns="45720" rIns="91440" bIns="45720" rtlCol="0" anchor="ctr"/>
          <a:lstStyle>
            <a:lvl1pPr algn="r">
              <a:defRPr sz="1200">
                <a:solidFill>
                  <a:srgbClr val="FFFFFF"/>
                </a:solidFill>
              </a:defRPr>
            </a:lvl1pPr>
          </a:lstStyle>
          <a:p>
            <a:pPr defTabSz="457200" fontAlgn="auto">
              <a:spcBef>
                <a:spcPts val="0"/>
              </a:spcBef>
              <a:spcAft>
                <a:spcPts val="0"/>
              </a:spcAft>
            </a:pPr>
            <a:fld id="{14081587-E403-B147-B124-14F9C4F39392}" type="slidenum">
              <a:rPr lang="en-US" smtClean="0">
                <a:latin typeface="Calibri"/>
              </a:rPr>
              <a:pPr defTabSz="457200" fontAlgn="auto">
                <a:spcBef>
                  <a:spcPts val="0"/>
                </a:spcBef>
                <a:spcAft>
                  <a:spcPts val="0"/>
                </a:spcAft>
              </a:pPr>
              <a:t>‹#›</a:t>
            </a:fld>
            <a:endParaRPr lang="en-US" dirty="0">
              <a:latin typeface="Calibri"/>
            </a:endParaRPr>
          </a:p>
        </p:txBody>
      </p:sp>
      <p:pic>
        <p:nvPicPr>
          <p:cNvPr id="7" name="Picture 83" descr="logonegatief"/>
          <p:cNvPicPr>
            <a:picLocks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350" y="6381328"/>
            <a:ext cx="9145350" cy="490004"/>
          </a:xfrm>
          <a:prstGeom prst="rect">
            <a:avLst/>
          </a:prstGeom>
          <a:noFill/>
          <a:ln>
            <a:noFill/>
          </a:ln>
        </p:spPr>
      </p:pic>
      <p:pic>
        <p:nvPicPr>
          <p:cNvPr id="8" name="Picture 91"/>
          <p:cNvPicPr>
            <a:picLocks noChangeAspect="1" noChangeArrowheads="1"/>
          </p:cNvPicPr>
          <p:nvPr/>
        </p:nvPicPr>
        <p:blipFill>
          <a:blip r:embed="rId17" cstate="screen">
            <a:extLst>
              <a:ext uri="{28A0092B-C50C-407E-A947-70E740481C1C}">
                <a14:useLocalDpi xmlns:a14="http://schemas.microsoft.com/office/drawing/2010/main"/>
              </a:ext>
            </a:extLst>
          </a:blip>
          <a:srcRect l="27489" t="16901" b="50912"/>
          <a:stretch>
            <a:fillRect/>
          </a:stretch>
        </p:blipFill>
        <p:spPr bwMode="auto">
          <a:xfrm>
            <a:off x="8038241" y="6534934"/>
            <a:ext cx="542925" cy="214312"/>
          </a:xfrm>
          <a:prstGeom prst="rect">
            <a:avLst/>
          </a:prstGeom>
          <a:noFill/>
          <a:ln w="19050">
            <a:noFill/>
            <a:miter lim="800000"/>
            <a:headEnd/>
            <a:tailEnd/>
          </a:ln>
        </p:spPr>
      </p:pic>
      <p:pic>
        <p:nvPicPr>
          <p:cNvPr id="9" name="Picture 90" descr="logonegatief"/>
          <p:cNvPicPr>
            <a:picLocks noChangeAspect="1" noChangeArrowheads="1"/>
          </p:cNvPicPr>
          <p:nvPr/>
        </p:nvPicPr>
        <p:blipFill>
          <a:blip r:embed="rId18" cstate="screen">
            <a:clrChange>
              <a:clrFrom>
                <a:srgbClr val="164A7C"/>
              </a:clrFrom>
              <a:clrTo>
                <a:srgbClr val="164A7C">
                  <a:alpha val="0"/>
                </a:srgbClr>
              </a:clrTo>
            </a:clrChange>
            <a:extLst>
              <a:ext uri="{28A0092B-C50C-407E-A947-70E740481C1C}">
                <a14:useLocalDpi xmlns:a14="http://schemas.microsoft.com/office/drawing/2010/main"/>
              </a:ext>
            </a:extLst>
          </a:blip>
          <a:srcRect/>
          <a:stretch>
            <a:fillRect/>
          </a:stretch>
        </p:blipFill>
        <p:spPr bwMode="auto">
          <a:xfrm>
            <a:off x="76200" y="6443207"/>
            <a:ext cx="444500" cy="349250"/>
          </a:xfrm>
          <a:prstGeom prst="rect">
            <a:avLst/>
          </a:prstGeom>
          <a:noFill/>
          <a:ln w="9525">
            <a:noFill/>
            <a:miter lim="800000"/>
            <a:headEnd/>
            <a:tailEnd/>
          </a:ln>
        </p:spPr>
      </p:pic>
      <p:grpSp>
        <p:nvGrpSpPr>
          <p:cNvPr id="4" name="Group 17"/>
          <p:cNvGrpSpPr>
            <a:grpSpLocks/>
          </p:cNvGrpSpPr>
          <p:nvPr/>
        </p:nvGrpSpPr>
        <p:grpSpPr bwMode="auto">
          <a:xfrm>
            <a:off x="489510" y="6587317"/>
            <a:ext cx="652463" cy="178532"/>
            <a:chOff x="3923928" y="4829672"/>
            <a:chExt cx="648072" cy="199528"/>
          </a:xfrm>
        </p:grpSpPr>
        <p:pic>
          <p:nvPicPr>
            <p:cNvPr id="11" name="Picture 90" descr="logonegatief"/>
            <p:cNvPicPr>
              <a:picLocks noChangeAspect="1" noChangeArrowheads="1"/>
            </p:cNvPicPr>
            <p:nvPr/>
          </p:nvPicPr>
          <p:blipFill>
            <a:blip r:embed="rId19" cstate="screen">
              <a:clrChange>
                <a:clrFrom>
                  <a:srgbClr val="164A7C"/>
                </a:clrFrom>
                <a:clrTo>
                  <a:srgbClr val="164A7C">
                    <a:alpha val="0"/>
                  </a:srgbClr>
                </a:clrTo>
              </a:clrChange>
              <a:extLst>
                <a:ext uri="{28A0092B-C50C-407E-A947-70E740481C1C}">
                  <a14:useLocalDpi xmlns:a14="http://schemas.microsoft.com/office/drawing/2010/main"/>
                </a:ext>
              </a:extLst>
            </a:blip>
            <a:srcRect/>
            <a:stretch>
              <a:fillRect/>
            </a:stretch>
          </p:blipFill>
          <p:spPr bwMode="auto">
            <a:xfrm>
              <a:off x="3923928" y="4838700"/>
              <a:ext cx="648072" cy="190500"/>
            </a:xfrm>
            <a:prstGeom prst="rect">
              <a:avLst/>
            </a:prstGeom>
            <a:noFill/>
            <a:ln w="9525">
              <a:noFill/>
              <a:miter lim="800000"/>
              <a:headEnd/>
              <a:tailEnd/>
            </a:ln>
          </p:spPr>
        </p:pic>
        <p:pic>
          <p:nvPicPr>
            <p:cNvPr id="12" name="Picture 90" descr="logonegatief"/>
            <p:cNvPicPr>
              <a:picLocks noChangeAspect="1" noChangeArrowheads="1"/>
            </p:cNvPicPr>
            <p:nvPr userDrawn="1"/>
          </p:nvPicPr>
          <p:blipFill>
            <a:blip r:embed="rId20" cstate="screen">
              <a:clrChange>
                <a:clrFrom>
                  <a:srgbClr val="164A7C"/>
                </a:clrFrom>
                <a:clrTo>
                  <a:srgbClr val="164A7C">
                    <a:alpha val="0"/>
                  </a:srgbClr>
                </a:clrTo>
              </a:clrChange>
              <a:extLst>
                <a:ext uri="{28A0092B-C50C-407E-A947-70E740481C1C}">
                  <a14:useLocalDpi xmlns:a14="http://schemas.microsoft.com/office/drawing/2010/main"/>
                </a:ext>
              </a:extLst>
            </a:blip>
            <a:srcRect/>
            <a:stretch>
              <a:fillRect/>
            </a:stretch>
          </p:blipFill>
          <p:spPr bwMode="auto">
            <a:xfrm>
              <a:off x="3949659" y="4829672"/>
              <a:ext cx="152400" cy="180975"/>
            </a:xfrm>
            <a:prstGeom prst="rect">
              <a:avLst/>
            </a:prstGeom>
            <a:noFill/>
            <a:ln w="9525">
              <a:noFill/>
              <a:miter lim="800000"/>
              <a:headEnd/>
              <a:tailEnd/>
            </a:ln>
          </p:spPr>
        </p:pic>
      </p:grpSp>
      <p:sp>
        <p:nvSpPr>
          <p:cNvPr id="13" name="Footer Placeholder 4"/>
          <p:cNvSpPr txBox="1">
            <a:spLocks/>
          </p:cNvSpPr>
          <p:nvPr/>
        </p:nvSpPr>
        <p:spPr>
          <a:xfrm>
            <a:off x="2589771" y="6493254"/>
            <a:ext cx="3990038" cy="3239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r>
              <a:rPr lang="en-US" sz="1400" cap="small" dirty="0" smtClean="0">
                <a:solidFill>
                  <a:srgbClr val="FFFFFF"/>
                </a:solidFill>
                <a:latin typeface="Calibri"/>
                <a:cs typeface="Calibri"/>
              </a:rPr>
              <a:t>Photonics Research Group</a:t>
            </a:r>
            <a:endParaRPr lang="en-US" sz="1400" cap="small" dirty="0">
              <a:solidFill>
                <a:srgbClr val="FFFFFF"/>
              </a:solidFill>
              <a:latin typeface="Calibri"/>
              <a:cs typeface="Calibri"/>
            </a:endParaRPr>
          </a:p>
        </p:txBody>
      </p:sp>
      <p:sp>
        <p:nvSpPr>
          <p:cNvPr id="14" name="Slide Number Placeholder 5"/>
          <p:cNvSpPr txBox="1">
            <a:spLocks/>
          </p:cNvSpPr>
          <p:nvPr/>
        </p:nvSpPr>
        <p:spPr>
          <a:xfrm>
            <a:off x="8652317" y="6491365"/>
            <a:ext cx="491683" cy="32399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14081587-E403-B147-B124-14F9C4F39392}" type="slidenum">
              <a:rPr lang="en-US" sz="1400" smtClean="0">
                <a:solidFill>
                  <a:srgbClr val="FFFFFF"/>
                </a:solidFill>
                <a:latin typeface="Calibri"/>
              </a:rPr>
              <a:pPr algn="ctr" fontAlgn="auto">
                <a:spcBef>
                  <a:spcPts val="0"/>
                </a:spcBef>
                <a:spcAft>
                  <a:spcPts val="0"/>
                </a:spcAft>
              </a:pPr>
              <a:t>‹#›</a:t>
            </a:fld>
            <a:endParaRPr lang="en-US" sz="1400" dirty="0">
              <a:solidFill>
                <a:srgbClr val="FFFFFF"/>
              </a:solidFill>
              <a:latin typeface="Calibri"/>
            </a:endParaRPr>
          </a:p>
        </p:txBody>
      </p:sp>
    </p:spTree>
    <p:extLst>
      <p:ext uri="{BB962C8B-B14F-4D97-AF65-F5344CB8AC3E}">
        <p14:creationId xmlns:p14="http://schemas.microsoft.com/office/powerpoint/2010/main" val="185221115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Lst>
  <p:timing>
    <p:tnLst>
      <p:par>
        <p:cTn xmlns:p14="http://schemas.microsoft.com/office/powerpoint/2010/main" id="1" dur="indefinite" restart="never" nodeType="tmRoot"/>
      </p:par>
    </p:tnLst>
  </p:timing>
  <p:hf hdr="0" dt="0"/>
  <p:txStyles>
    <p:titleStyle>
      <a:lvl1pPr algn="l" defTabSz="457200" rtl="0" eaLnBrk="1" latinLnBrk="0" hangingPunct="1">
        <a:spcBef>
          <a:spcPct val="0"/>
        </a:spcBef>
        <a:buNone/>
        <a:defRPr sz="3000" b="1" kern="1200">
          <a:solidFill>
            <a:schemeClr val="tx1"/>
          </a:solidFill>
          <a:latin typeface="+mj-lt"/>
          <a:ea typeface="+mj-ea"/>
          <a:cs typeface="+mj-cs"/>
        </a:defRPr>
      </a:lvl1pPr>
    </p:titleStyle>
    <p:bodyStyle>
      <a:lvl1pPr marL="0" indent="0" algn="l" defTabSz="457200" rtl="0" eaLnBrk="1" latinLnBrk="0" hangingPunct="1">
        <a:lnSpc>
          <a:spcPct val="90000"/>
        </a:lnSpc>
        <a:spcBef>
          <a:spcPts val="2000"/>
        </a:spcBef>
        <a:spcAft>
          <a:spcPts val="0"/>
        </a:spcAft>
        <a:buFont typeface="Arial"/>
        <a:buNone/>
        <a:defRPr sz="2400" kern="1200">
          <a:solidFill>
            <a:schemeClr val="tx1"/>
          </a:solidFill>
          <a:latin typeface="+mn-lt"/>
          <a:ea typeface="+mn-ea"/>
          <a:cs typeface="+mn-cs"/>
        </a:defRPr>
      </a:lvl1pPr>
      <a:lvl2pPr marL="457200" indent="0" algn="l" defTabSz="457200" rtl="0" eaLnBrk="1" latinLnBrk="0" hangingPunct="1">
        <a:lnSpc>
          <a:spcPct val="90000"/>
        </a:lnSpc>
        <a:spcBef>
          <a:spcPct val="20000"/>
        </a:spcBef>
        <a:buFont typeface="Arial"/>
        <a:buNone/>
        <a:defRPr sz="2000" kern="1200">
          <a:solidFill>
            <a:schemeClr val="tx1">
              <a:lumMod val="65000"/>
              <a:lumOff val="35000"/>
            </a:schemeClr>
          </a:solidFill>
          <a:latin typeface="+mn-lt"/>
          <a:ea typeface="+mn-ea"/>
          <a:cs typeface="+mn-cs"/>
        </a:defRPr>
      </a:lvl2pPr>
      <a:lvl3pPr marL="1143000" indent="-228600" algn="l" defTabSz="457200" rtl="0" eaLnBrk="1" latinLnBrk="0" hangingPunct="1">
        <a:lnSpc>
          <a:spcPct val="90000"/>
        </a:lnSpc>
        <a:spcBef>
          <a:spcPct val="20000"/>
        </a:spcBef>
        <a:buFont typeface="Arial"/>
        <a:buChar char="•"/>
        <a:defRPr sz="2000" kern="1200">
          <a:solidFill>
            <a:schemeClr val="tx1">
              <a:lumMod val="65000"/>
              <a:lumOff val="35000"/>
            </a:schemeClr>
          </a:solidFill>
          <a:latin typeface="+mn-lt"/>
          <a:ea typeface="+mn-ea"/>
          <a:cs typeface="+mn-cs"/>
        </a:defRPr>
      </a:lvl3pPr>
      <a:lvl4pPr marL="1600200" indent="-228600" algn="l" defTabSz="457200" rtl="0" eaLnBrk="1" latinLnBrk="0" hangingPunct="1">
        <a:lnSpc>
          <a:spcPct val="90000"/>
        </a:lnSpc>
        <a:spcBef>
          <a:spcPct val="20000"/>
        </a:spcBef>
        <a:buSzPct val="60000"/>
        <a:buFont typeface="Courier New"/>
        <a:buChar char="o"/>
        <a:defRPr sz="2000" kern="1200">
          <a:solidFill>
            <a:schemeClr val="tx1">
              <a:lumMod val="65000"/>
              <a:lumOff val="35000"/>
            </a:schemeClr>
          </a:solidFill>
          <a:latin typeface="+mn-lt"/>
          <a:ea typeface="+mn-ea"/>
          <a:cs typeface="+mn-cs"/>
        </a:defRPr>
      </a:lvl4pPr>
      <a:lvl5pPr marL="1828800" indent="0" algn="l" defTabSz="457200" rtl="0" eaLnBrk="1" latinLnBrk="0" hangingPunct="1">
        <a:lnSpc>
          <a:spcPct val="90000"/>
        </a:lnSpc>
        <a:spcBef>
          <a:spcPct val="20000"/>
        </a:spcBef>
        <a:buFont typeface="Arial"/>
        <a:buNone/>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28625" y="114300"/>
            <a:ext cx="8245475" cy="800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CN" dirty="0" smtClean="0"/>
              <a:t>Click to edit Master title style</a:t>
            </a:r>
          </a:p>
        </p:txBody>
      </p:sp>
      <p:sp>
        <p:nvSpPr>
          <p:cNvPr id="62467" name="Rectangle 3"/>
          <p:cNvSpPr>
            <a:spLocks noGrp="1" noChangeArrowheads="1"/>
          </p:cNvSpPr>
          <p:nvPr>
            <p:ph type="body" idx="1"/>
          </p:nvPr>
        </p:nvSpPr>
        <p:spPr bwMode="auto">
          <a:xfrm>
            <a:off x="400050" y="1447800"/>
            <a:ext cx="8272463"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 name="Slide Number Placeholder 3"/>
          <p:cNvSpPr>
            <a:spLocks noGrp="1"/>
          </p:cNvSpPr>
          <p:nvPr>
            <p:ph type="sldNum" sz="quarter" idx="4"/>
          </p:nvPr>
        </p:nvSpPr>
        <p:spPr bwMode="auto">
          <a:xfrm>
            <a:off x="228600" y="6477000"/>
            <a:ext cx="387350" cy="219075"/>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900">
                <a:solidFill>
                  <a:srgbClr val="848589"/>
                </a:solidFill>
                <a:ea typeface="宋体" pitchFamily="2" charset="-122"/>
              </a:defRPr>
            </a:lvl1pPr>
          </a:lstStyle>
          <a:p>
            <a:fld id="{BFBDCD53-DFFD-4CAF-B74E-629B5CA23E8C}" type="slidenum">
              <a:rPr lang="zh-CN" altLang="en-US">
                <a:cs typeface="Arial" charset="0"/>
              </a:rPr>
              <a:pPr/>
              <a:t>‹#›</a:t>
            </a:fld>
            <a:endParaRPr lang="en-US" altLang="zh-CN">
              <a:cs typeface="Arial" charset="0"/>
            </a:endParaRPr>
          </a:p>
        </p:txBody>
      </p:sp>
    </p:spTree>
    <p:extLst>
      <p:ext uri="{BB962C8B-B14F-4D97-AF65-F5344CB8AC3E}">
        <p14:creationId xmlns:p14="http://schemas.microsoft.com/office/powerpoint/2010/main" val="204174016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Lst>
  <p:timing>
    <p:tnLst>
      <p:par>
        <p:cTn xmlns:p14="http://schemas.microsoft.com/office/powerpoint/2010/main" id="1" dur="indefinite" restart="never" nodeType="tmRoot"/>
      </p:par>
    </p:tnLst>
  </p:timing>
  <p:hf hdr="0"/>
  <p:txStyles>
    <p:titleStyle>
      <a:lvl1pPr algn="l" rtl="0" eaLnBrk="0" fontAlgn="base" hangingPunct="0">
        <a:lnSpc>
          <a:spcPct val="90000"/>
        </a:lnSpc>
        <a:spcBef>
          <a:spcPct val="25000"/>
        </a:spcBef>
        <a:spcAft>
          <a:spcPct val="0"/>
        </a:spcAft>
        <a:defRPr sz="3600">
          <a:solidFill>
            <a:schemeClr val="tx2"/>
          </a:solidFill>
          <a:latin typeface="Arial" charset="0"/>
          <a:ea typeface="+mj-ea"/>
          <a:cs typeface="+mj-cs"/>
        </a:defRPr>
      </a:lvl1pPr>
      <a:lvl2pPr algn="l" rtl="0" eaLnBrk="0" fontAlgn="base" hangingPunct="0">
        <a:lnSpc>
          <a:spcPct val="90000"/>
        </a:lnSpc>
        <a:spcBef>
          <a:spcPct val="25000"/>
        </a:spcBef>
        <a:spcAft>
          <a:spcPct val="0"/>
        </a:spcAft>
        <a:defRPr sz="3600">
          <a:solidFill>
            <a:schemeClr val="tx2"/>
          </a:solidFill>
          <a:latin typeface="Arial" charset="0"/>
        </a:defRPr>
      </a:lvl2pPr>
      <a:lvl3pPr algn="l" rtl="0" eaLnBrk="0" fontAlgn="base" hangingPunct="0">
        <a:lnSpc>
          <a:spcPct val="90000"/>
        </a:lnSpc>
        <a:spcBef>
          <a:spcPct val="25000"/>
        </a:spcBef>
        <a:spcAft>
          <a:spcPct val="0"/>
        </a:spcAft>
        <a:defRPr sz="3600">
          <a:solidFill>
            <a:schemeClr val="tx2"/>
          </a:solidFill>
          <a:latin typeface="Arial" charset="0"/>
        </a:defRPr>
      </a:lvl3pPr>
      <a:lvl4pPr algn="l" rtl="0" eaLnBrk="0" fontAlgn="base" hangingPunct="0">
        <a:lnSpc>
          <a:spcPct val="90000"/>
        </a:lnSpc>
        <a:spcBef>
          <a:spcPct val="25000"/>
        </a:spcBef>
        <a:spcAft>
          <a:spcPct val="0"/>
        </a:spcAft>
        <a:defRPr sz="3600">
          <a:solidFill>
            <a:schemeClr val="tx2"/>
          </a:solidFill>
          <a:latin typeface="Arial" charset="0"/>
        </a:defRPr>
      </a:lvl4pPr>
      <a:lvl5pPr algn="l" rtl="0" eaLnBrk="0" fontAlgn="base" hangingPunct="0">
        <a:lnSpc>
          <a:spcPct val="90000"/>
        </a:lnSpc>
        <a:spcBef>
          <a:spcPct val="25000"/>
        </a:spcBef>
        <a:spcAft>
          <a:spcPct val="0"/>
        </a:spcAft>
        <a:defRPr sz="3600">
          <a:solidFill>
            <a:schemeClr val="tx2"/>
          </a:solidFill>
          <a:latin typeface="Arial" charset="0"/>
        </a:defRPr>
      </a:lvl5pPr>
      <a:lvl6pPr marL="457200" algn="l" rtl="0" eaLnBrk="1" fontAlgn="base" hangingPunct="1">
        <a:lnSpc>
          <a:spcPct val="90000"/>
        </a:lnSpc>
        <a:spcBef>
          <a:spcPct val="25000"/>
        </a:spcBef>
        <a:spcAft>
          <a:spcPct val="0"/>
        </a:spcAft>
        <a:defRPr sz="3600">
          <a:solidFill>
            <a:schemeClr val="tx2"/>
          </a:solidFill>
          <a:latin typeface="Futura Bk" pitchFamily="34" charset="0"/>
        </a:defRPr>
      </a:lvl6pPr>
      <a:lvl7pPr marL="914400" algn="l" rtl="0" eaLnBrk="1" fontAlgn="base" hangingPunct="1">
        <a:lnSpc>
          <a:spcPct val="90000"/>
        </a:lnSpc>
        <a:spcBef>
          <a:spcPct val="25000"/>
        </a:spcBef>
        <a:spcAft>
          <a:spcPct val="0"/>
        </a:spcAft>
        <a:defRPr sz="3600">
          <a:solidFill>
            <a:schemeClr val="tx2"/>
          </a:solidFill>
          <a:latin typeface="Futura Bk" pitchFamily="34" charset="0"/>
        </a:defRPr>
      </a:lvl7pPr>
      <a:lvl8pPr marL="1371600" algn="l" rtl="0" eaLnBrk="1" fontAlgn="base" hangingPunct="1">
        <a:lnSpc>
          <a:spcPct val="90000"/>
        </a:lnSpc>
        <a:spcBef>
          <a:spcPct val="25000"/>
        </a:spcBef>
        <a:spcAft>
          <a:spcPct val="0"/>
        </a:spcAft>
        <a:defRPr sz="3600">
          <a:solidFill>
            <a:schemeClr val="tx2"/>
          </a:solidFill>
          <a:latin typeface="Futura Bk" pitchFamily="34" charset="0"/>
        </a:defRPr>
      </a:lvl8pPr>
      <a:lvl9pPr marL="1828800" algn="l" rtl="0" eaLnBrk="1" fontAlgn="base" hangingPunct="1">
        <a:lnSpc>
          <a:spcPct val="90000"/>
        </a:lnSpc>
        <a:spcBef>
          <a:spcPct val="25000"/>
        </a:spcBef>
        <a:spcAft>
          <a:spcPct val="0"/>
        </a:spcAft>
        <a:defRPr sz="3600">
          <a:solidFill>
            <a:schemeClr val="tx2"/>
          </a:solidFill>
          <a:latin typeface="Futura Bk" pitchFamily="34" charset="0"/>
        </a:defRPr>
      </a:lvl9pPr>
    </p:titleStyle>
    <p:bodyStyle>
      <a:lvl1pPr marL="228600" indent="-228600" algn="l" rtl="0" eaLnBrk="0" fontAlgn="base" hangingPunct="0">
        <a:lnSpc>
          <a:spcPct val="90000"/>
        </a:lnSpc>
        <a:spcBef>
          <a:spcPct val="25000"/>
        </a:spcBef>
        <a:spcAft>
          <a:spcPct val="10000"/>
        </a:spcAft>
        <a:buClr>
          <a:srgbClr val="ABA69F"/>
        </a:buClr>
        <a:buSzPct val="80000"/>
        <a:buChar char="•"/>
        <a:defRPr sz="2800">
          <a:solidFill>
            <a:schemeClr val="tx1"/>
          </a:solidFill>
          <a:latin typeface="Arial" charset="0"/>
          <a:ea typeface="+mn-ea"/>
          <a:cs typeface="+mn-cs"/>
        </a:defRPr>
      </a:lvl1pPr>
      <a:lvl2pPr marL="571500" indent="-228600" algn="l" rtl="0" eaLnBrk="0" fontAlgn="base" hangingPunct="0">
        <a:lnSpc>
          <a:spcPct val="90000"/>
        </a:lnSpc>
        <a:spcBef>
          <a:spcPct val="25000"/>
        </a:spcBef>
        <a:spcAft>
          <a:spcPct val="10000"/>
        </a:spcAft>
        <a:buClr>
          <a:srgbClr val="ABA69F"/>
        </a:buClr>
        <a:buFont typeface="Futura Bk" charset="0"/>
        <a:buChar char="−"/>
        <a:defRPr sz="2400">
          <a:solidFill>
            <a:schemeClr val="tx1"/>
          </a:solidFill>
          <a:latin typeface="Arial" charset="0"/>
        </a:defRPr>
      </a:lvl2pPr>
      <a:lvl3pPr marL="914400" indent="-228600" algn="l" rtl="0" eaLnBrk="0" fontAlgn="base" hangingPunct="0">
        <a:lnSpc>
          <a:spcPct val="90000"/>
        </a:lnSpc>
        <a:spcBef>
          <a:spcPct val="25000"/>
        </a:spcBef>
        <a:spcAft>
          <a:spcPct val="10000"/>
        </a:spcAft>
        <a:buClr>
          <a:srgbClr val="ABA69F"/>
        </a:buClr>
        <a:buChar char="•"/>
        <a:defRPr sz="2000">
          <a:solidFill>
            <a:schemeClr val="tx1"/>
          </a:solidFill>
          <a:latin typeface="Arial" charset="0"/>
        </a:defRPr>
      </a:lvl3pPr>
      <a:lvl4pPr marL="1257300" indent="-228600" algn="l" rtl="0" eaLnBrk="0" fontAlgn="base" hangingPunct="0">
        <a:lnSpc>
          <a:spcPct val="90000"/>
        </a:lnSpc>
        <a:spcBef>
          <a:spcPct val="25000"/>
        </a:spcBef>
        <a:spcAft>
          <a:spcPct val="10000"/>
        </a:spcAft>
        <a:buClr>
          <a:srgbClr val="ABA69F"/>
        </a:buClr>
        <a:buFont typeface="Futura Bk" charset="0"/>
        <a:buChar char="−"/>
        <a:defRPr sz="2000">
          <a:solidFill>
            <a:schemeClr val="tx1"/>
          </a:solidFill>
          <a:latin typeface="Arial" charset="0"/>
        </a:defRPr>
      </a:lvl4pPr>
      <a:lvl5pPr marL="1600200" indent="-228600" algn="l" rtl="0" eaLnBrk="0" fontAlgn="base" hangingPunct="0">
        <a:lnSpc>
          <a:spcPct val="90000"/>
        </a:lnSpc>
        <a:spcBef>
          <a:spcPct val="25000"/>
        </a:spcBef>
        <a:spcAft>
          <a:spcPct val="10000"/>
        </a:spcAft>
        <a:buClr>
          <a:srgbClr val="ABA69F"/>
        </a:buClr>
        <a:buChar char="•"/>
        <a:defRPr sz="2000">
          <a:solidFill>
            <a:schemeClr val="tx1"/>
          </a:solidFill>
          <a:latin typeface="Arial" charset="0"/>
        </a:defRPr>
      </a:lvl5pPr>
      <a:lvl6pPr marL="2057400" indent="-228600" algn="l" rtl="0" eaLnBrk="1" fontAlgn="base" hangingPunct="1">
        <a:lnSpc>
          <a:spcPct val="90000"/>
        </a:lnSpc>
        <a:spcBef>
          <a:spcPct val="25000"/>
        </a:spcBef>
        <a:spcAft>
          <a:spcPct val="10000"/>
        </a:spcAft>
        <a:buClr>
          <a:srgbClr val="ABA69F"/>
        </a:buClr>
        <a:buChar char="•"/>
        <a:defRPr sz="2000">
          <a:solidFill>
            <a:schemeClr val="tx1"/>
          </a:solidFill>
          <a:latin typeface="+mn-lt"/>
        </a:defRPr>
      </a:lvl6pPr>
      <a:lvl7pPr marL="2514600" indent="-228600" algn="l" rtl="0" eaLnBrk="1" fontAlgn="base" hangingPunct="1">
        <a:lnSpc>
          <a:spcPct val="90000"/>
        </a:lnSpc>
        <a:spcBef>
          <a:spcPct val="25000"/>
        </a:spcBef>
        <a:spcAft>
          <a:spcPct val="10000"/>
        </a:spcAft>
        <a:buClr>
          <a:srgbClr val="ABA69F"/>
        </a:buClr>
        <a:buChar char="•"/>
        <a:defRPr sz="2000">
          <a:solidFill>
            <a:schemeClr val="tx1"/>
          </a:solidFill>
          <a:latin typeface="+mn-lt"/>
        </a:defRPr>
      </a:lvl7pPr>
      <a:lvl8pPr marL="2971800" indent="-228600" algn="l" rtl="0" eaLnBrk="1" fontAlgn="base" hangingPunct="1">
        <a:lnSpc>
          <a:spcPct val="90000"/>
        </a:lnSpc>
        <a:spcBef>
          <a:spcPct val="25000"/>
        </a:spcBef>
        <a:spcAft>
          <a:spcPct val="10000"/>
        </a:spcAft>
        <a:buClr>
          <a:srgbClr val="ABA69F"/>
        </a:buClr>
        <a:buChar char="•"/>
        <a:defRPr sz="2000">
          <a:solidFill>
            <a:schemeClr val="tx1"/>
          </a:solidFill>
          <a:latin typeface="+mn-lt"/>
        </a:defRPr>
      </a:lvl8pPr>
      <a:lvl9pPr marL="3429000" indent="-228600" algn="l" rtl="0" eaLnBrk="1" fontAlgn="base" hangingPunct="1">
        <a:lnSpc>
          <a:spcPct val="90000"/>
        </a:lnSpc>
        <a:spcBef>
          <a:spcPct val="25000"/>
        </a:spcBef>
        <a:spcAft>
          <a:spcPct val="10000"/>
        </a:spcAft>
        <a:buClr>
          <a:srgbClr val="ABA69F"/>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ptoelectronics.ece.ucsb.edu/" TargetMode="External"/><Relationship Id="rId4"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wmf"/><Relationship Id="rId5" Type="http://schemas.openxmlformats.org/officeDocument/2006/relationships/image" Target="../media/image93.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6.xml"/><Relationship Id="rId3" Type="http://schemas.openxmlformats.org/officeDocument/2006/relationships/image" Target="../media/image31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31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7.jpeg"/><Relationship Id="rId3" Type="http://schemas.openxmlformats.org/officeDocument/2006/relationships/image" Target="../media/image31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9.png"/><Relationship Id="rId3" Type="http://schemas.openxmlformats.org/officeDocument/2006/relationships/image" Target="../media/image32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3.png"/></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81.xml"/><Relationship Id="rId2" Type="http://schemas.openxmlformats.org/officeDocument/2006/relationships/image" Target="../media/image94.png"/></Relationships>
</file>

<file path=ppt/slides/_rels/slide110.xml.rels><?xml version="1.0" encoding="UTF-8" standalone="yes"?>
<Relationships xmlns="http://schemas.openxmlformats.org/package/2006/relationships"><Relationship Id="rId3" Type="http://schemas.openxmlformats.org/officeDocument/2006/relationships/image" Target="../media/image324.png"/><Relationship Id="rId4" Type="http://schemas.openxmlformats.org/officeDocument/2006/relationships/image" Target="../media/image325.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6.png"/></Relationships>
</file>

<file path=ppt/slides/_rels/slide112.xml.rels><?xml version="1.0" encoding="UTF-8" standalone="yes"?>
<Relationships xmlns="http://schemas.openxmlformats.org/package/2006/relationships"><Relationship Id="rId3" Type="http://schemas.openxmlformats.org/officeDocument/2006/relationships/image" Target="../media/image327.jpeg"/><Relationship Id="rId4" Type="http://schemas.openxmlformats.org/officeDocument/2006/relationships/image" Target="../media/image32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13.xml.rels><?xml version="1.0" encoding="UTF-8" standalone="yes"?>
<Relationships xmlns="http://schemas.openxmlformats.org/package/2006/relationships"><Relationship Id="rId3" Type="http://schemas.openxmlformats.org/officeDocument/2006/relationships/image" Target="../media/image195.emf"/><Relationship Id="rId4" Type="http://schemas.openxmlformats.org/officeDocument/2006/relationships/image" Target="../media/image329.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30.jpeg"/><Relationship Id="rId4" Type="http://schemas.openxmlformats.org/officeDocument/2006/relationships/image" Target="../media/image331.jpeg"/><Relationship Id="rId5" Type="http://schemas.openxmlformats.org/officeDocument/2006/relationships/image" Target="../media/image332.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16.xml.rels><?xml version="1.0" encoding="UTF-8" standalone="yes"?>
<Relationships xmlns="http://schemas.openxmlformats.org/package/2006/relationships"><Relationship Id="rId3" Type="http://schemas.openxmlformats.org/officeDocument/2006/relationships/image" Target="../media/image334.png"/><Relationship Id="rId4" Type="http://schemas.openxmlformats.org/officeDocument/2006/relationships/image" Target="../media/image335.png"/><Relationship Id="rId5" Type="http://schemas.openxmlformats.org/officeDocument/2006/relationships/image" Target="../media/image336.png"/><Relationship Id="rId1" Type="http://schemas.openxmlformats.org/officeDocument/2006/relationships/slideLayout" Target="../slideLayouts/slideLayout94.xml"/><Relationship Id="rId2" Type="http://schemas.openxmlformats.org/officeDocument/2006/relationships/image" Target="../media/image333.png"/></Relationships>
</file>

<file path=ppt/slides/_rels/slide12.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82.xml"/><Relationship Id="rId2" Type="http://schemas.openxmlformats.org/officeDocument/2006/relationships/image" Target="../media/image9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png"/><Relationship Id="rId5" Type="http://schemas.openxmlformats.org/officeDocument/2006/relationships/image" Target="../media/image119.wmf"/><Relationship Id="rId6" Type="http://schemas.openxmlformats.org/officeDocument/2006/relationships/image" Target="../media/image120.emf"/><Relationship Id="rId7" Type="http://schemas.openxmlformats.org/officeDocument/2006/relationships/image" Target="../media/image121.png"/><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2.png"/></Relationships>
</file>

<file path=ppt/slides/_rels/slide23.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9.png"/></Relationships>
</file>

<file path=ppt/slides/_rels/slide26.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5" Type="http://schemas.openxmlformats.org/officeDocument/2006/relationships/image" Target="../media/image132.png"/><Relationship Id="rId1" Type="http://schemas.openxmlformats.org/officeDocument/2006/relationships/slideLayout" Target="../slideLayouts/slideLayout4.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image" Target="../media/image134.jpg"/></Relationships>
</file>

<file path=ppt/slides/_rels/slide28.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9" Type="http://schemas.openxmlformats.org/officeDocument/2006/relationships/oleObject" Target="../embeddings/oleObject2.bin"/><Relationship Id="rId10" Type="http://schemas.openxmlformats.org/officeDocument/2006/relationships/image" Target="../media/image135.wmf"/><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3.tiff"/><Relationship Id="rId4" Type="http://schemas.openxmlformats.org/officeDocument/2006/relationships/image" Target="../media/image144.tiff"/><Relationship Id="rId1" Type="http://schemas.openxmlformats.org/officeDocument/2006/relationships/slideLayout" Target="../slideLayouts/slideLayout82.xml"/><Relationship Id="rId2" Type="http://schemas.openxmlformats.org/officeDocument/2006/relationships/image" Target="../media/image14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30.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 Id="rId8" Type="http://schemas.openxmlformats.org/officeDocument/2006/relationships/oleObject" Target="../embeddings/oleObject3.bin"/><Relationship Id="rId9" Type="http://schemas.openxmlformats.org/officeDocument/2006/relationships/image" Target="../media/image14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emf"/><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57.png"/><Relationship Id="rId1" Type="http://schemas.openxmlformats.org/officeDocument/2006/relationships/tags" Target="../tags/tag1.xml"/><Relationship Id="rId2"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 Id="rId1" Type="http://schemas.openxmlformats.org/officeDocument/2006/relationships/slideLayout" Target="../slideLayouts/slideLayout102.xml"/><Relationship Id="rId2" Type="http://schemas.openxmlformats.org/officeDocument/2006/relationships/image" Target="../media/image1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65.emf"/><Relationship Id="rId3" Type="http://schemas.openxmlformats.org/officeDocument/2006/relationships/image" Target="../media/image166.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package" Target="../embeddings/Microsoft_Word_Document2.docx"/><Relationship Id="rId5" Type="http://schemas.openxmlformats.org/officeDocument/2006/relationships/image" Target="../media/image167.png"/><Relationship Id="rId6" Type="http://schemas.openxmlformats.org/officeDocument/2006/relationships/image" Target="../media/image168.jpe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9.png"/><Relationship Id="rId3" Type="http://schemas.openxmlformats.org/officeDocument/2006/relationships/image" Target="../media/image1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4.xml.rels><?xml version="1.0" encoding="UTF-8" standalone="yes"?>
<Relationships xmlns="http://schemas.openxmlformats.org/package/2006/relationships"><Relationship Id="rId9" Type="http://schemas.openxmlformats.org/officeDocument/2006/relationships/image" Target="../media/image71.png"/><Relationship Id="rId20" Type="http://schemas.openxmlformats.org/officeDocument/2006/relationships/image" Target="../media/image82.png"/><Relationship Id="rId21" Type="http://schemas.openxmlformats.org/officeDocument/2006/relationships/image" Target="../media/image83.png"/><Relationship Id="rId22" Type="http://schemas.openxmlformats.org/officeDocument/2006/relationships/image" Target="../media/image84.png"/><Relationship Id="rId10" Type="http://schemas.openxmlformats.org/officeDocument/2006/relationships/image" Target="../media/image72.jpeg"/><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76.png"/><Relationship Id="rId15" Type="http://schemas.openxmlformats.org/officeDocument/2006/relationships/image" Target="../media/image77.png"/><Relationship Id="rId16" Type="http://schemas.openxmlformats.org/officeDocument/2006/relationships/image" Target="../media/image78.png"/><Relationship Id="rId17" Type="http://schemas.openxmlformats.org/officeDocument/2006/relationships/image" Target="../media/image79.png"/><Relationship Id="rId18" Type="http://schemas.openxmlformats.org/officeDocument/2006/relationships/image" Target="../media/image80.png"/><Relationship Id="rId19" Type="http://schemas.openxmlformats.org/officeDocument/2006/relationships/image" Target="../media/image81.jpeg"/><Relationship Id="rId1" Type="http://schemas.openxmlformats.org/officeDocument/2006/relationships/slideLayout" Target="../slideLayouts/slideLayout44.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 Id="rId3" Type="http://schemas.openxmlformats.org/officeDocument/2006/relationships/image" Target="../media/image173.png"/></Relationships>
</file>

<file path=ppt/slides/_rels/slide43.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emf"/><Relationship Id="rId3" Type="http://schemas.openxmlformats.org/officeDocument/2006/relationships/image" Target="../media/image17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 Id="rId3" Type="http://schemas.openxmlformats.org/officeDocument/2006/relationships/image" Target="../media/image179.emf"/></Relationships>
</file>

<file path=ppt/slides/_rels/slide46.xml.rels><?xml version="1.0" encoding="UTF-8" standalone="yes"?>
<Relationships xmlns="http://schemas.openxmlformats.org/package/2006/relationships"><Relationship Id="rId3" Type="http://schemas.openxmlformats.org/officeDocument/2006/relationships/image" Target="../media/image180.jpeg"/><Relationship Id="rId4" Type="http://schemas.microsoft.com/office/2007/relationships/hdphoto" Target="../media/hdphoto1.wdp"/><Relationship Id="rId5" Type="http://schemas.openxmlformats.org/officeDocument/2006/relationships/image" Target="../media/image181.jpeg"/><Relationship Id="rId6" Type="http://schemas.microsoft.com/office/2007/relationships/hdphoto" Target="../media/hdphoto2.wdp"/><Relationship Id="rId7" Type="http://schemas.openxmlformats.org/officeDocument/2006/relationships/image" Target="../media/image182.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84.jpe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48.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8.jpeg"/><Relationship Id="rId3" Type="http://schemas.openxmlformats.org/officeDocument/2006/relationships/image" Target="../media/image18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50.xml.rels><?xml version="1.0" encoding="UTF-8" standalone="yes"?>
<Relationships xmlns="http://schemas.openxmlformats.org/package/2006/relationships"><Relationship Id="rId3" Type="http://schemas.openxmlformats.org/officeDocument/2006/relationships/image" Target="../media/image190.jpeg"/><Relationship Id="rId4" Type="http://schemas.microsoft.com/office/2007/relationships/hdphoto" Target="../media/hdphoto5.wdp"/><Relationship Id="rId5" Type="http://schemas.openxmlformats.org/officeDocument/2006/relationships/image" Target="../media/image191.jpeg"/><Relationship Id="rId6" Type="http://schemas.microsoft.com/office/2007/relationships/hdphoto" Target="../media/hdphoto6.wdp"/><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194.jpeg"/><Relationship Id="rId1" Type="http://schemas.openxmlformats.org/officeDocument/2006/relationships/slideLayout" Target="../slideLayouts/slideLayout4.xml"/><Relationship Id="rId2" Type="http://schemas.openxmlformats.org/officeDocument/2006/relationships/image" Target="../media/image192.jpeg"/></Relationships>
</file>

<file path=ppt/slides/_rels/slide52.xml.rels><?xml version="1.0" encoding="UTF-8" standalone="yes"?>
<Relationships xmlns="http://schemas.openxmlformats.org/package/2006/relationships"><Relationship Id="rId3" Type="http://schemas.openxmlformats.org/officeDocument/2006/relationships/image" Target="../media/image195.emf"/><Relationship Id="rId4" Type="http://schemas.openxmlformats.org/officeDocument/2006/relationships/image" Target="../media/image196.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3.xml.rels><?xml version="1.0" encoding="UTF-8" standalone="yes"?>
<Relationships xmlns="http://schemas.openxmlformats.org/package/2006/relationships"><Relationship Id="rId3" Type="http://schemas.openxmlformats.org/officeDocument/2006/relationships/image" Target="../media/image197.emf"/><Relationship Id="rId4" Type="http://schemas.openxmlformats.org/officeDocument/2006/relationships/image" Target="../media/image198.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 Id="rId3" Type="http://schemas.openxmlformats.org/officeDocument/2006/relationships/image" Target="../media/image200.emf"/></Relationships>
</file>

<file path=ppt/slides/_rels/slide55.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5.jpeg"/><Relationship Id="rId4" Type="http://schemas.openxmlformats.org/officeDocument/2006/relationships/image" Target="../media/image206.jpeg"/><Relationship Id="rId5" Type="http://schemas.openxmlformats.org/officeDocument/2006/relationships/image" Target="../media/image207.png"/><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59.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 Id="rId6"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86.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212.emf"/><Relationship Id="rId3" Type="http://schemas.openxmlformats.org/officeDocument/2006/relationships/image" Target="../media/image213.png"/></Relationships>
</file>

<file path=ppt/slides/_rels/slide61.xml.rels><?xml version="1.0" encoding="UTF-8" standalone="yes"?>
<Relationships xmlns="http://schemas.openxmlformats.org/package/2006/relationships"><Relationship Id="rId3" Type="http://schemas.openxmlformats.org/officeDocument/2006/relationships/image" Target="../media/image214.png"/><Relationship Id="rId4" Type="http://schemas.openxmlformats.org/officeDocument/2006/relationships/image" Target="../media/image215.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62.xml.rels><?xml version="1.0" encoding="UTF-8" standalone="yes"?>
<Relationships xmlns="http://schemas.openxmlformats.org/package/2006/relationships"><Relationship Id="rId3" Type="http://schemas.openxmlformats.org/officeDocument/2006/relationships/image" Target="../media/image217.emf"/><Relationship Id="rId4" Type="http://schemas.openxmlformats.org/officeDocument/2006/relationships/image" Target="../media/image218.png"/><Relationship Id="rId5" Type="http://schemas.openxmlformats.org/officeDocument/2006/relationships/image" Target="../media/image219.png"/><Relationship Id="rId1" Type="http://schemas.openxmlformats.org/officeDocument/2006/relationships/slideLayout" Target="../slideLayouts/slideLayout5.xml"/><Relationship Id="rId2" Type="http://schemas.openxmlformats.org/officeDocument/2006/relationships/image" Target="../media/image216.png"/></Relationships>
</file>

<file path=ppt/slides/_rels/slide63.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5" Type="http://schemas.openxmlformats.org/officeDocument/2006/relationships/image" Target="../media/image223.png"/><Relationship Id="rId1" Type="http://schemas.openxmlformats.org/officeDocument/2006/relationships/slideLayout" Target="../slideLayouts/slideLayout5.xml"/><Relationship Id="rId2" Type="http://schemas.openxmlformats.org/officeDocument/2006/relationships/image" Target="../media/image220.jpeg"/></Relationships>
</file>

<file path=ppt/slides/_rels/slide64.xml.rels><?xml version="1.0" encoding="UTF-8" standalone="yes"?>
<Relationships xmlns="http://schemas.openxmlformats.org/package/2006/relationships"><Relationship Id="rId3" Type="http://schemas.openxmlformats.org/officeDocument/2006/relationships/image" Target="../media/image224.emf"/><Relationship Id="rId4" Type="http://schemas.openxmlformats.org/officeDocument/2006/relationships/image" Target="../media/image225.emf"/><Relationship Id="rId5" Type="http://schemas.openxmlformats.org/officeDocument/2006/relationships/image" Target="../media/image226.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7.png"/><Relationship Id="rId3" Type="http://schemas.openxmlformats.org/officeDocument/2006/relationships/image" Target="../media/image228.png"/></Relationships>
</file>

<file path=ppt/slides/_rels/slide66.xml.rels><?xml version="1.0" encoding="UTF-8" standalone="yes"?>
<Relationships xmlns="http://schemas.openxmlformats.org/package/2006/relationships"><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232.png"/><Relationship Id="rId1" Type="http://schemas.openxmlformats.org/officeDocument/2006/relationships/slideLayout" Target="../slideLayouts/slideLayout2.xml"/><Relationship Id="rId2" Type="http://schemas.openxmlformats.org/officeDocument/2006/relationships/image" Target="../media/image229.png"/></Relationships>
</file>

<file path=ppt/slides/_rels/slide67.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4.emf"/><Relationship Id="rId3" Type="http://schemas.openxmlformats.org/officeDocument/2006/relationships/image" Target="../media/image235.png"/></Relationships>
</file>

<file path=ppt/slides/_rels/slide69.xml.rels><?xml version="1.0" encoding="UTF-8" standalone="yes"?>
<Relationships xmlns="http://schemas.openxmlformats.org/package/2006/relationships"><Relationship Id="rId3" Type="http://schemas.openxmlformats.org/officeDocument/2006/relationships/image" Target="../media/image237.jpeg"/><Relationship Id="rId4" Type="http://schemas.openxmlformats.org/officeDocument/2006/relationships/image" Target="../media/image238.jpeg"/><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png"/><Relationship Id="rId7" Type="http://schemas.openxmlformats.org/officeDocument/2006/relationships/package" Target="../embeddings/Microsoft_Excel_Sheet1.xlsx"/><Relationship Id="rId8" Type="http://schemas.openxmlformats.org/officeDocument/2006/relationships/image" Target="../media/image8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6" Type="http://schemas.openxmlformats.org/officeDocument/2006/relationships/image" Target="../media/image243.png"/><Relationship Id="rId7" Type="http://schemas.openxmlformats.org/officeDocument/2006/relationships/image" Target="../media/image244.jpeg"/><Relationship Id="rId8" Type="http://schemas.openxmlformats.org/officeDocument/2006/relationships/image" Target="../media/image245.png"/><Relationship Id="rId1" Type="http://schemas.openxmlformats.org/officeDocument/2006/relationships/slideLayout" Target="../slideLayouts/slideLayout2.xml"/><Relationship Id="rId2" Type="http://schemas.openxmlformats.org/officeDocument/2006/relationships/image" Target="../media/image239.png"/></Relationships>
</file>

<file path=ppt/slides/_rels/slide72.xml.rels><?xml version="1.0" encoding="UTF-8" standalone="yes"?>
<Relationships xmlns="http://schemas.openxmlformats.org/package/2006/relationships"><Relationship Id="rId3" Type="http://schemas.openxmlformats.org/officeDocument/2006/relationships/image" Target="../media/image246.jpeg"/><Relationship Id="rId4" Type="http://schemas.openxmlformats.org/officeDocument/2006/relationships/image" Target="../media/image247.jpeg"/><Relationship Id="rId5" Type="http://schemas.openxmlformats.org/officeDocument/2006/relationships/image" Target="../media/image24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3.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251.jpeg"/><Relationship Id="rId1" Type="http://schemas.openxmlformats.org/officeDocument/2006/relationships/slideLayout" Target="../slideLayouts/slideLayout82.xml"/><Relationship Id="rId2" Type="http://schemas.openxmlformats.org/officeDocument/2006/relationships/image" Target="../media/image249.png"/></Relationships>
</file>

<file path=ppt/slides/_rels/slide74.xml.rels><?xml version="1.0" encoding="UTF-8" standalone="yes"?>
<Relationships xmlns="http://schemas.openxmlformats.org/package/2006/relationships"><Relationship Id="rId3" Type="http://schemas.openxmlformats.org/officeDocument/2006/relationships/image" Target="../media/image253.emf"/><Relationship Id="rId4" Type="http://schemas.openxmlformats.org/officeDocument/2006/relationships/image" Target="../media/image254.jpg"/><Relationship Id="rId1" Type="http://schemas.openxmlformats.org/officeDocument/2006/relationships/slideLayout" Target="../slideLayouts/slideLayout87.xml"/><Relationship Id="rId2" Type="http://schemas.openxmlformats.org/officeDocument/2006/relationships/image" Target="../media/image252.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image" Target="../media/image256.png"/><Relationship Id="rId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7.xml.rels><?xml version="1.0" encoding="UTF-8" standalone="yes"?>
<Relationships xmlns="http://schemas.openxmlformats.org/package/2006/relationships"><Relationship Id="rId3" Type="http://schemas.openxmlformats.org/officeDocument/2006/relationships/image" Target="../media/image257.png"/><Relationship Id="rId4" Type="http://schemas.openxmlformats.org/officeDocument/2006/relationships/image" Target="../media/image25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8.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5" Type="http://schemas.openxmlformats.org/officeDocument/2006/relationships/image" Target="../media/image261.png"/><Relationship Id="rId6" Type="http://schemas.openxmlformats.org/officeDocument/2006/relationships/image" Target="../media/image262.png"/><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79.xml.rels><?xml version="1.0" encoding="UTF-8" standalone="yes"?>
<Relationships xmlns="http://schemas.openxmlformats.org/package/2006/relationships"><Relationship Id="rId3" Type="http://schemas.openxmlformats.org/officeDocument/2006/relationships/image" Target="../media/image263.jpeg"/><Relationship Id="rId4" Type="http://schemas.openxmlformats.org/officeDocument/2006/relationships/image" Target="../media/image264.jpeg"/><Relationship Id="rId5" Type="http://schemas.openxmlformats.org/officeDocument/2006/relationships/image" Target="../media/image265.png"/><Relationship Id="rId6" Type="http://schemas.openxmlformats.org/officeDocument/2006/relationships/image" Target="../media/image266.png"/><Relationship Id="rId7" Type="http://schemas.openxmlformats.org/officeDocument/2006/relationships/image" Target="../media/image26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png"/></Relationships>
</file>

<file path=ppt/slides/_rels/slide81.xml.rels><?xml version="1.0" encoding="UTF-8" standalone="yes"?>
<Relationships xmlns="http://schemas.openxmlformats.org/package/2006/relationships"><Relationship Id="rId3" Type="http://schemas.openxmlformats.org/officeDocument/2006/relationships/image" Target="../media/image269.jpeg"/><Relationship Id="rId4" Type="http://schemas.openxmlformats.org/officeDocument/2006/relationships/image" Target="../media/image270.jpeg"/><Relationship Id="rId5" Type="http://schemas.openxmlformats.org/officeDocument/2006/relationships/image" Target="../media/image271.jpeg"/><Relationship Id="rId6" Type="http://schemas.openxmlformats.org/officeDocument/2006/relationships/image" Target="../media/image272.jpeg"/><Relationship Id="rId7" Type="http://schemas.openxmlformats.org/officeDocument/2006/relationships/image" Target="../media/image273.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82.xml.rels><?xml version="1.0" encoding="UTF-8" standalone="yes"?>
<Relationships xmlns="http://schemas.openxmlformats.org/package/2006/relationships"><Relationship Id="rId3" Type="http://schemas.openxmlformats.org/officeDocument/2006/relationships/image" Target="../media/image274.emf"/><Relationship Id="rId4" Type="http://schemas.openxmlformats.org/officeDocument/2006/relationships/image" Target="../media/image275.emf"/><Relationship Id="rId5" Type="http://schemas.openxmlformats.org/officeDocument/2006/relationships/image" Target="../media/image27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jpeg"/><Relationship Id="rId3" Type="http://schemas.openxmlformats.org/officeDocument/2006/relationships/image" Target="../media/image278.png"/></Relationships>
</file>

<file path=ppt/slides/_rels/slide84.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81.emf"/><Relationship Id="rId1" Type="http://schemas.openxmlformats.org/officeDocument/2006/relationships/slideLayout" Target="../slideLayouts/slideLayout108.xml"/><Relationship Id="rId2" Type="http://schemas.openxmlformats.org/officeDocument/2006/relationships/image" Target="../media/image27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2.jpeg"/></Relationships>
</file>

<file path=ppt/slides/_rels/slide87.xml.rels><?xml version="1.0" encoding="UTF-8" standalone="yes"?>
<Relationships xmlns="http://schemas.openxmlformats.org/package/2006/relationships"><Relationship Id="rId3" Type="http://schemas.openxmlformats.org/officeDocument/2006/relationships/image" Target="../media/image283.emf"/><Relationship Id="rId4" Type="http://schemas.openxmlformats.org/officeDocument/2006/relationships/image" Target="../media/image284.png"/><Relationship Id="rId5" Type="http://schemas.openxmlformats.org/officeDocument/2006/relationships/image" Target="../media/image285.emf"/><Relationship Id="rId6" Type="http://schemas.openxmlformats.org/officeDocument/2006/relationships/image" Target="../media/image286.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28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2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3.xml"/><Relationship Id="rId3" Type="http://schemas.openxmlformats.org/officeDocument/2006/relationships/image" Target="../media/image28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29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29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293.png"/><Relationship Id="rId4" Type="http://schemas.openxmlformats.org/officeDocument/2006/relationships/image" Target="../media/image294.png"/><Relationship Id="rId1" Type="http://schemas.openxmlformats.org/officeDocument/2006/relationships/slideLayout" Target="../slideLayouts/slideLayout5.xml"/><Relationship Id="rId2" Type="http://schemas.openxmlformats.org/officeDocument/2006/relationships/image" Target="../media/image292.png"/></Relationships>
</file>

<file path=ppt/slides/_rels/slide96.xml.rels><?xml version="1.0" encoding="UTF-8" standalone="yes"?>
<Relationships xmlns="http://schemas.openxmlformats.org/package/2006/relationships"><Relationship Id="rId11" Type="http://schemas.openxmlformats.org/officeDocument/2006/relationships/image" Target="../media/image299.png"/><Relationship Id="rId12" Type="http://schemas.openxmlformats.org/officeDocument/2006/relationships/image" Target="../media/image300.jpeg"/><Relationship Id="rId13" Type="http://schemas.openxmlformats.org/officeDocument/2006/relationships/oleObject" Target="../embeddings/oleObject4.bin"/><Relationship Id="rId14" Type="http://schemas.openxmlformats.org/officeDocument/2006/relationships/image" Target="../media/image295.emf"/><Relationship Id="rId15" Type="http://schemas.openxmlformats.org/officeDocument/2006/relationships/oleObject" Target="../embeddings/oleObject5.bin"/><Relationship Id="rId16" Type="http://schemas.openxmlformats.org/officeDocument/2006/relationships/image" Target="../media/image296.emf"/><Relationship Id="rId17" Type="http://schemas.openxmlformats.org/officeDocument/2006/relationships/image" Target="../media/image301.png"/><Relationship Id="rId18" Type="http://schemas.openxmlformats.org/officeDocument/2006/relationships/image" Target="../media/image302.png"/><Relationship Id="rId19" Type="http://schemas.openxmlformats.org/officeDocument/2006/relationships/image" Target="../media/image303.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34.xml"/><Relationship Id="rId4" Type="http://schemas.openxmlformats.org/officeDocument/2006/relationships/image" Target="../media/image297.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298.jpeg"/></Relationships>
</file>

<file path=ppt/slides/_rels/slide97.xml.rels><?xml version="1.0" encoding="UTF-8" standalone="yes"?>
<Relationships xmlns="http://schemas.openxmlformats.org/package/2006/relationships"><Relationship Id="rId3" Type="http://schemas.openxmlformats.org/officeDocument/2006/relationships/image" Target="../media/image305.jpeg"/><Relationship Id="rId4" Type="http://schemas.openxmlformats.org/officeDocument/2006/relationships/image" Target="../media/image306.jpeg"/><Relationship Id="rId5" Type="http://schemas.openxmlformats.org/officeDocument/2006/relationships/image" Target="../media/image307.jpeg"/><Relationship Id="rId6" Type="http://schemas.openxmlformats.org/officeDocument/2006/relationships/image" Target="../media/image308.jpeg"/><Relationship Id="rId7" Type="http://schemas.openxmlformats.org/officeDocument/2006/relationships/image" Target="../media/image309.jpeg"/><Relationship Id="rId8" Type="http://schemas.openxmlformats.org/officeDocument/2006/relationships/image" Target="../media/image310.jpeg"/><Relationship Id="rId9" Type="http://schemas.openxmlformats.org/officeDocument/2006/relationships/image" Target="../media/image311.jpeg"/><Relationship Id="rId10" Type="http://schemas.openxmlformats.org/officeDocument/2006/relationships/image" Target="../media/image312.jpeg"/><Relationship Id="rId11" Type="http://schemas.openxmlformats.org/officeDocument/2006/relationships/image" Target="../media/image313.jpeg"/><Relationship Id="rId1" Type="http://schemas.openxmlformats.org/officeDocument/2006/relationships/slideLayout" Target="../slideLayouts/slideLayout121.xml"/><Relationship Id="rId2" Type="http://schemas.openxmlformats.org/officeDocument/2006/relationships/image" Target="../media/image30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extBox 5"/>
          <p:cNvSpPr txBox="1">
            <a:spLocks noChangeArrowheads="1"/>
          </p:cNvSpPr>
          <p:nvPr/>
        </p:nvSpPr>
        <p:spPr bwMode="auto">
          <a:xfrm>
            <a:off x="1304458" y="152400"/>
            <a:ext cx="6638377" cy="830997"/>
          </a:xfrm>
          <a:prstGeom prst="rect">
            <a:avLst/>
          </a:prstGeom>
          <a:solidFill>
            <a:schemeClr val="bg1"/>
          </a:solidFill>
          <a:ln w="9525">
            <a:noFill/>
            <a:miter lim="800000"/>
            <a:headEnd/>
            <a:tailEnd/>
          </a:ln>
        </p:spPr>
        <p:txBody>
          <a:bodyPr wrap="square">
            <a:spAutoFit/>
          </a:bodyPr>
          <a:lstStyle/>
          <a:p>
            <a:pPr algn="ctr"/>
            <a:r>
              <a:rPr lang="en-GB" sz="2400" dirty="0"/>
              <a:t>Hybrid III-V Silicon Quantum Dot </a:t>
            </a:r>
            <a:endParaRPr lang="en-GB" sz="2400" dirty="0" smtClean="0"/>
          </a:p>
          <a:p>
            <a:pPr algn="ctr"/>
            <a:r>
              <a:rPr lang="en-GB" sz="2400" dirty="0" smtClean="0"/>
              <a:t>and </a:t>
            </a:r>
            <a:r>
              <a:rPr lang="en-GB" sz="2400" dirty="0"/>
              <a:t>Quantum Well Lasers</a:t>
            </a:r>
            <a:endParaRPr lang="en-US" sz="2400" dirty="0"/>
          </a:p>
        </p:txBody>
      </p:sp>
      <p:sp>
        <p:nvSpPr>
          <p:cNvPr id="24580" name="Text Box 10"/>
          <p:cNvSpPr txBox="1">
            <a:spLocks noChangeArrowheads="1"/>
          </p:cNvSpPr>
          <p:nvPr/>
        </p:nvSpPr>
        <p:spPr bwMode="auto">
          <a:xfrm>
            <a:off x="-125308" y="987385"/>
            <a:ext cx="9497908" cy="1908215"/>
          </a:xfrm>
          <a:prstGeom prst="rect">
            <a:avLst/>
          </a:prstGeom>
          <a:noFill/>
          <a:ln w="9525">
            <a:noFill/>
            <a:miter lim="800000"/>
            <a:headEnd/>
            <a:tailEnd/>
          </a:ln>
        </p:spPr>
        <p:txBody>
          <a:bodyPr wrap="square">
            <a:spAutoFit/>
          </a:bodyPr>
          <a:lstStyle/>
          <a:p>
            <a:pPr algn="ctr"/>
            <a:r>
              <a:rPr lang="en-US" sz="2000" dirty="0">
                <a:solidFill>
                  <a:schemeClr val="tx1"/>
                </a:solidFill>
              </a:rPr>
              <a:t>John </a:t>
            </a:r>
            <a:r>
              <a:rPr lang="en-US" sz="2000" dirty="0" smtClean="0">
                <a:solidFill>
                  <a:schemeClr val="tx1"/>
                </a:solidFill>
              </a:rPr>
              <a:t>Bowers</a:t>
            </a:r>
          </a:p>
          <a:p>
            <a:pPr algn="ctr"/>
            <a:r>
              <a:rPr lang="en-US" sz="1400" dirty="0" smtClean="0">
                <a:solidFill>
                  <a:schemeClr val="tx1"/>
                </a:solidFill>
              </a:rPr>
              <a:t>Director, Institute for Energy Efficiency</a:t>
            </a:r>
          </a:p>
          <a:p>
            <a:pPr algn="ctr"/>
            <a:r>
              <a:rPr lang="en-US" sz="1400" dirty="0" smtClean="0">
                <a:solidFill>
                  <a:schemeClr val="tx1"/>
                </a:solidFill>
              </a:rPr>
              <a:t>University </a:t>
            </a:r>
            <a:r>
              <a:rPr lang="en-US" sz="1400" dirty="0">
                <a:solidFill>
                  <a:schemeClr val="tx1"/>
                </a:solidFill>
              </a:rPr>
              <a:t>of California, Santa Barbara</a:t>
            </a:r>
          </a:p>
          <a:p>
            <a:pPr algn="ctr"/>
            <a:r>
              <a:rPr lang="en-US" altLang="ja-JP" sz="1400" i="1" dirty="0" smtClean="0">
                <a:solidFill>
                  <a:schemeClr val="tx1"/>
                </a:solidFill>
                <a:ea typeface="ＭＳ Ｐゴシック"/>
                <a:cs typeface="ＭＳ Ｐゴシック"/>
                <a:hlinkClick r:id="rId3"/>
              </a:rPr>
              <a:t>http://optoelectronics.ece.ucsb.edu/</a:t>
            </a:r>
            <a:endParaRPr lang="en-US" altLang="ja-JP" sz="1400" i="1" dirty="0" smtClean="0">
              <a:solidFill>
                <a:schemeClr val="tx1"/>
              </a:solidFill>
              <a:ea typeface="ＭＳ Ｐゴシック"/>
              <a:cs typeface="ＭＳ Ｐゴシック"/>
            </a:endParaRPr>
          </a:p>
          <a:p>
            <a:pPr algn="ctr"/>
            <a:endParaRPr lang="en-US" altLang="ja-JP" sz="1400" i="1" dirty="0">
              <a:solidFill>
                <a:schemeClr val="tx1"/>
              </a:solidFill>
              <a:ea typeface="ＭＳ Ｐゴシック"/>
              <a:cs typeface="ＭＳ Ｐゴシック"/>
            </a:endParaRPr>
          </a:p>
          <a:p>
            <a:pPr algn="ctr"/>
            <a:endParaRPr lang="en-US" altLang="ja-JP" sz="1400" i="1" dirty="0" smtClean="0">
              <a:solidFill>
                <a:schemeClr val="tx1"/>
              </a:solidFill>
              <a:ea typeface="ＭＳ Ｐゴシック"/>
              <a:cs typeface="ＭＳ Ｐゴシック"/>
            </a:endParaRPr>
          </a:p>
          <a:p>
            <a:pPr algn="ctr"/>
            <a:endParaRPr lang="en-US" altLang="ja-JP" sz="1400" i="1" dirty="0">
              <a:solidFill>
                <a:schemeClr val="tx1"/>
              </a:solidFill>
              <a:ea typeface="ＭＳ Ｐゴシック"/>
              <a:cs typeface="ＭＳ Ｐゴシック"/>
            </a:endParaRPr>
          </a:p>
          <a:p>
            <a:pPr algn="ctr"/>
            <a:endParaRPr lang="en-US" sz="1400" dirty="0" smtClean="0"/>
          </a:p>
        </p:txBody>
      </p:sp>
      <p:sp>
        <p:nvSpPr>
          <p:cNvPr id="7" name="Text Placeholder 2"/>
          <p:cNvSpPr txBox="1">
            <a:spLocks/>
          </p:cNvSpPr>
          <p:nvPr/>
        </p:nvSpPr>
        <p:spPr bwMode="auto">
          <a:xfrm>
            <a:off x="204046" y="1981200"/>
            <a:ext cx="88392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600">
                <a:solidFill>
                  <a:schemeClr val="tx1"/>
                </a:solidFill>
                <a:latin typeface="+mn-lt"/>
                <a:ea typeface="+mn-ea"/>
                <a:cs typeface="+mn-cs"/>
              </a:defRPr>
            </a:lvl1pPr>
            <a:lvl2pPr marL="457200" indent="0" algn="ctr" rtl="0" eaLnBrk="0" fontAlgn="base" hangingPunct="0">
              <a:spcBef>
                <a:spcPct val="20000"/>
              </a:spcBef>
              <a:spcAft>
                <a:spcPct val="0"/>
              </a:spcAft>
              <a:buNone/>
              <a:defRPr sz="2400">
                <a:solidFill>
                  <a:schemeClr val="tx1"/>
                </a:solidFill>
                <a:latin typeface="+mn-lt"/>
              </a:defRPr>
            </a:lvl2pPr>
            <a:lvl3pPr marL="914400" indent="0" algn="ctr" rtl="0" eaLnBrk="0" fontAlgn="base" hangingPunct="0">
              <a:spcBef>
                <a:spcPct val="20000"/>
              </a:spcBef>
              <a:spcAft>
                <a:spcPct val="0"/>
              </a:spcAft>
              <a:buNone/>
              <a:defRPr sz="22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1400" b="1" dirty="0" smtClean="0"/>
              <a:t>UCSB:</a:t>
            </a:r>
            <a:r>
              <a:rPr lang="en-US" sz="1400" dirty="0"/>
              <a:t> </a:t>
            </a:r>
            <a:r>
              <a:rPr lang="en-US" sz="1400" dirty="0" smtClean="0"/>
              <a:t>Jared </a:t>
            </a:r>
            <a:r>
              <a:rPr lang="en-US" sz="1400" dirty="0" err="1" smtClean="0"/>
              <a:t>Bauters</a:t>
            </a:r>
            <a:r>
              <a:rPr lang="en-US" sz="1400" dirty="0" smtClean="0"/>
              <a:t>, </a:t>
            </a:r>
            <a:r>
              <a:rPr lang="en-US" sz="1400" dirty="0" smtClean="0"/>
              <a:t>Dan Blumenthal, </a:t>
            </a:r>
            <a:r>
              <a:rPr lang="en-US" sz="1400" dirty="0" err="1" smtClean="0"/>
              <a:t>Daoxin</a:t>
            </a:r>
            <a:r>
              <a:rPr lang="en-US" sz="1400" dirty="0" smtClean="0"/>
              <a:t> </a:t>
            </a:r>
            <a:r>
              <a:rPr lang="en-US" sz="1400" dirty="0"/>
              <a:t>Dai</a:t>
            </a:r>
            <a:r>
              <a:rPr lang="en-US" sz="1400" dirty="0" smtClean="0"/>
              <a:t>, Mike Davenport</a:t>
            </a:r>
            <a:r>
              <a:rPr lang="en-US" sz="1400" dirty="0"/>
              <a:t>, Art Gossard</a:t>
            </a:r>
            <a:r>
              <a:rPr lang="en-US" sz="1400" dirty="0" smtClean="0"/>
              <a:t>, </a:t>
            </a:r>
          </a:p>
          <a:p>
            <a:r>
              <a:rPr lang="en-US" sz="1400" dirty="0"/>
              <a:t>Martijn Heck, Jared </a:t>
            </a:r>
            <a:r>
              <a:rPr lang="en-US" sz="1400" dirty="0" err="1" smtClean="0"/>
              <a:t>Hulme</a:t>
            </a:r>
            <a:r>
              <a:rPr lang="en-US" sz="1400" dirty="0" smtClean="0"/>
              <a:t>,</a:t>
            </a:r>
            <a:r>
              <a:rPr lang="en-US" sz="1400" b="1" dirty="0" smtClean="0"/>
              <a:t> </a:t>
            </a:r>
            <a:r>
              <a:rPr lang="en-US" sz="1400" dirty="0"/>
              <a:t>Alan Liu, Jon </a:t>
            </a:r>
            <a:r>
              <a:rPr lang="en-US" sz="1400" dirty="0" smtClean="0"/>
              <a:t>Peters, Daryl Spencer, </a:t>
            </a:r>
            <a:r>
              <a:rPr lang="en-US" sz="1400" dirty="0" err="1" smtClean="0"/>
              <a:t>Sudha</a:t>
            </a:r>
            <a:r>
              <a:rPr lang="en-US" sz="1400" dirty="0" smtClean="0"/>
              <a:t> Srinivasan</a:t>
            </a:r>
          </a:p>
          <a:p>
            <a:endParaRPr lang="en-US" sz="1800" dirty="0"/>
          </a:p>
        </p:txBody>
      </p:sp>
      <p:sp>
        <p:nvSpPr>
          <p:cNvPr id="6" name="TextBox 5"/>
          <p:cNvSpPr txBox="1"/>
          <p:nvPr/>
        </p:nvSpPr>
        <p:spPr>
          <a:xfrm>
            <a:off x="51646" y="2524780"/>
            <a:ext cx="9144000" cy="738664"/>
          </a:xfrm>
          <a:prstGeom prst="rect">
            <a:avLst/>
          </a:prstGeom>
          <a:noFill/>
        </p:spPr>
        <p:txBody>
          <a:bodyPr wrap="square" rtlCol="0">
            <a:spAutoFit/>
          </a:bodyPr>
          <a:lstStyle/>
          <a:p>
            <a:pPr algn="ctr"/>
            <a:r>
              <a:rPr lang="en-US" sz="1400" dirty="0" err="1" smtClean="0"/>
              <a:t>SLIDES:Arai</a:t>
            </a:r>
            <a:r>
              <a:rPr lang="en-US" sz="1400" dirty="0"/>
              <a:t>, Arakawa, </a:t>
            </a:r>
            <a:r>
              <a:rPr lang="en-US" sz="1400" dirty="0" err="1"/>
              <a:t>Baets</a:t>
            </a:r>
            <a:r>
              <a:rPr lang="en-US" sz="1400" dirty="0"/>
              <a:t>, Fang, Gaeta</a:t>
            </a:r>
            <a:r>
              <a:rPr lang="en-US" sz="1400" dirty="0" smtClean="0"/>
              <a:t>, </a:t>
            </a:r>
            <a:r>
              <a:rPr lang="en-US" sz="1400" dirty="0" err="1" smtClean="0"/>
              <a:t>Inoe</a:t>
            </a:r>
            <a:r>
              <a:rPr lang="en-US" sz="1400" dirty="0" smtClean="0"/>
              <a:t>, Kippenberg, </a:t>
            </a:r>
            <a:r>
              <a:rPr lang="en-US" sz="1400" dirty="0"/>
              <a:t>Koch, </a:t>
            </a:r>
            <a:r>
              <a:rPr lang="en-US" sz="1400" dirty="0" err="1" smtClean="0"/>
              <a:t>Krishnamoorthy</a:t>
            </a:r>
            <a:r>
              <a:rPr lang="en-US" sz="1400" dirty="0" smtClean="0"/>
              <a:t>,</a:t>
            </a:r>
          </a:p>
          <a:p>
            <a:pPr algn="ctr"/>
            <a:r>
              <a:rPr lang="en-US" sz="1400" dirty="0" smtClean="0"/>
              <a:t>Liang</a:t>
            </a:r>
            <a:r>
              <a:rPr lang="en-US" sz="1400" dirty="0"/>
              <a:t>, </a:t>
            </a:r>
            <a:r>
              <a:rPr lang="en-US" sz="1400" dirty="0" err="1"/>
              <a:t>Paniccia</a:t>
            </a:r>
            <a:r>
              <a:rPr lang="en-US" sz="1400" dirty="0"/>
              <a:t>, </a:t>
            </a:r>
            <a:r>
              <a:rPr lang="en-US" sz="1400" dirty="0" err="1"/>
              <a:t>Roelkins</a:t>
            </a:r>
            <a:r>
              <a:rPr lang="en-US" sz="1400" dirty="0"/>
              <a:t>, Vahala, </a:t>
            </a:r>
            <a:r>
              <a:rPr lang="en-US" sz="1400" dirty="0" err="1"/>
              <a:t>VanThourhout</a:t>
            </a:r>
            <a:r>
              <a:rPr lang="en-US" sz="1400" dirty="0"/>
              <a:t>, </a:t>
            </a:r>
            <a:r>
              <a:rPr lang="en-US" sz="1400" dirty="0" err="1"/>
              <a:t>Yariv</a:t>
            </a:r>
            <a:endParaRPr lang="en-US" sz="1400" dirty="0"/>
          </a:p>
          <a:p>
            <a:pPr algn="ctr"/>
            <a:r>
              <a:rPr lang="en-US" sz="1400" dirty="0" smtClean="0">
                <a:solidFill>
                  <a:srgbClr val="000000"/>
                </a:solidFill>
              </a:rPr>
              <a:t>Research </a:t>
            </a:r>
            <a:r>
              <a:rPr lang="en-US" sz="1400" dirty="0" smtClean="0">
                <a:solidFill>
                  <a:srgbClr val="000000"/>
                </a:solidFill>
              </a:rPr>
              <a:t>supported by Josh Conway and Jag Shah </a:t>
            </a:r>
            <a:r>
              <a:rPr lang="en-US" sz="1400" dirty="0">
                <a:solidFill>
                  <a:srgbClr val="000000"/>
                </a:solidFill>
              </a:rPr>
              <a:t>at </a:t>
            </a:r>
            <a:r>
              <a:rPr lang="en-US" sz="1400" dirty="0" smtClean="0">
                <a:solidFill>
                  <a:srgbClr val="000000"/>
                </a:solidFill>
              </a:rPr>
              <a:t>DARPA </a:t>
            </a:r>
            <a:r>
              <a:rPr lang="en-US" sz="1400" dirty="0" smtClean="0">
                <a:solidFill>
                  <a:srgbClr val="000000"/>
                </a:solidFill>
              </a:rPr>
              <a:t>MTO, Intel, Google, TE Connectivity, Aurrion</a:t>
            </a:r>
            <a:endParaRPr lang="en-US" sz="1400" dirty="0">
              <a:solidFill>
                <a:srgbClr val="000000"/>
              </a:solidFill>
            </a:endParaRPr>
          </a:p>
        </p:txBody>
      </p:sp>
      <p:pic>
        <p:nvPicPr>
          <p:cNvPr id="9" name="Picture 2" descr="C:\Users\Jonathan Doylend\Documents\SWEEPER\Sweeper Papers_Conferences\SWP5 - Gen III - Review &amp; 32 Chan Design - Photonics West 2014\SlidePics\TQ1_FinishedDevices_FullImag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1846" y="3276600"/>
            <a:ext cx="5943600" cy="30699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75646" y="6287869"/>
            <a:ext cx="6096000" cy="646331"/>
          </a:xfrm>
          <a:prstGeom prst="rect">
            <a:avLst/>
          </a:prstGeom>
          <a:noFill/>
        </p:spPr>
        <p:txBody>
          <a:bodyPr wrap="square" rtlCol="0">
            <a:spAutoFit/>
          </a:bodyPr>
          <a:lstStyle/>
          <a:p>
            <a:pPr algn="ctr"/>
            <a:r>
              <a:rPr lang="en-US" sz="1800" dirty="0" smtClean="0"/>
              <a:t>4 tunable lasers, 4x32 splitter, 32 amplifiers, </a:t>
            </a:r>
          </a:p>
          <a:p>
            <a:pPr algn="ctr"/>
            <a:r>
              <a:rPr lang="en-US" sz="1800" dirty="0" smtClean="0"/>
              <a:t>32 phase shifters, 32 grating emitters, 32 photodetectors</a:t>
            </a:r>
            <a:endParaRPr lang="en-US" sz="1800" dirty="0"/>
          </a:p>
        </p:txBody>
      </p:sp>
    </p:spTree>
    <p:extLst>
      <p:ext uri="{BB962C8B-B14F-4D97-AF65-F5344CB8AC3E}">
        <p14:creationId xmlns:p14="http://schemas.microsoft.com/office/powerpoint/2010/main" val="18037441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066800" y="76200"/>
            <a:ext cx="8229600" cy="788988"/>
          </a:xfrm>
        </p:spPr>
        <p:txBody>
          <a:bodyPr/>
          <a:lstStyle/>
          <a:p>
            <a:r>
              <a:rPr lang="en-US" smtClean="0"/>
              <a:t>Superior Passive Si Photonic Devices</a:t>
            </a:r>
          </a:p>
        </p:txBody>
      </p:sp>
      <p:sp>
        <p:nvSpPr>
          <p:cNvPr id="30723" name="Slide Number Placeholder 2"/>
          <p:cNvSpPr>
            <a:spLocks noGrp="1"/>
          </p:cNvSpPr>
          <p:nvPr>
            <p:ph type="sldNum" sz="quarter" idx="11"/>
          </p:nvPr>
        </p:nvSpPr>
        <p:spPr>
          <a:noFill/>
        </p:spPr>
        <p:txBody>
          <a:bodyPr/>
          <a:lstStyle/>
          <a:p>
            <a:fld id="{293D58DB-B2A5-47AE-BD47-F1DDD222B018}" type="slidenum">
              <a:rPr lang="ko-KR" altLang="en-US" smtClean="0">
                <a:latin typeface="Arial" pitchFamily="34" charset="0"/>
                <a:ea typeface="굴림" pitchFamily="34" charset="-127"/>
              </a:rPr>
              <a:pPr/>
              <a:t>10</a:t>
            </a:fld>
            <a:endParaRPr lang="en-US" altLang="ko-KR" smtClean="0">
              <a:latin typeface="Arial" pitchFamily="34" charset="0"/>
              <a:ea typeface="굴림" pitchFamily="34" charset="-127"/>
            </a:endParaRPr>
          </a:p>
        </p:txBody>
      </p:sp>
      <p:sp>
        <p:nvSpPr>
          <p:cNvPr id="30743" name="TextBox 6"/>
          <p:cNvSpPr txBox="1">
            <a:spLocks noChangeArrowheads="1"/>
          </p:cNvSpPr>
          <p:nvPr/>
        </p:nvSpPr>
        <p:spPr bwMode="auto">
          <a:xfrm>
            <a:off x="1295400" y="6629400"/>
            <a:ext cx="1989138" cy="307975"/>
          </a:xfrm>
          <a:prstGeom prst="rect">
            <a:avLst/>
          </a:prstGeom>
          <a:noFill/>
          <a:ln w="9525">
            <a:noFill/>
            <a:miter lim="800000"/>
            <a:headEnd/>
            <a:tailEnd/>
          </a:ln>
        </p:spPr>
        <p:txBody>
          <a:bodyPr wrap="none">
            <a:spAutoFit/>
          </a:bodyPr>
          <a:lstStyle/>
          <a:p>
            <a:r>
              <a:rPr lang="en-US" sz="1400">
                <a:solidFill>
                  <a:schemeClr val="tx1"/>
                </a:solidFill>
              </a:rPr>
              <a:t>Source: Y. Vlasov, IBM</a:t>
            </a:r>
          </a:p>
        </p:txBody>
      </p:sp>
      <p:pic>
        <p:nvPicPr>
          <p:cNvPr id="30744" name="Picture 15"/>
          <p:cNvPicPr>
            <a:picLocks noChangeAspect="1" noChangeArrowheads="1"/>
          </p:cNvPicPr>
          <p:nvPr/>
        </p:nvPicPr>
        <p:blipFill>
          <a:blip r:embed="rId3"/>
          <a:srcRect/>
          <a:stretch>
            <a:fillRect/>
          </a:stretch>
        </p:blipFill>
        <p:spPr bwMode="auto">
          <a:xfrm>
            <a:off x="4572000" y="3351213"/>
            <a:ext cx="4495800" cy="3506787"/>
          </a:xfrm>
          <a:prstGeom prst="rect">
            <a:avLst/>
          </a:prstGeom>
          <a:noFill/>
          <a:ln w="9525" algn="ctr">
            <a:noFill/>
            <a:miter lim="800000"/>
            <a:headEnd/>
            <a:tailEnd/>
          </a:ln>
        </p:spPr>
      </p:pic>
      <p:pic>
        <p:nvPicPr>
          <p:cNvPr id="30745" name="Picture 17"/>
          <p:cNvPicPr>
            <a:picLocks noChangeAspect="1" noChangeArrowheads="1"/>
          </p:cNvPicPr>
          <p:nvPr/>
        </p:nvPicPr>
        <p:blipFill>
          <a:blip r:embed="rId4"/>
          <a:srcRect/>
          <a:stretch>
            <a:fillRect/>
          </a:stretch>
        </p:blipFill>
        <p:spPr bwMode="auto">
          <a:xfrm>
            <a:off x="5634038" y="838200"/>
            <a:ext cx="2900362" cy="2590800"/>
          </a:xfrm>
          <a:prstGeom prst="rect">
            <a:avLst/>
          </a:prstGeom>
          <a:noFill/>
          <a:ln w="9525">
            <a:noFill/>
            <a:miter lim="800000"/>
            <a:headEnd/>
            <a:tailEnd/>
          </a:ln>
        </p:spPr>
      </p:pic>
      <p:sp>
        <p:nvSpPr>
          <p:cNvPr id="10" name="TextBox 9"/>
          <p:cNvSpPr txBox="1"/>
          <p:nvPr/>
        </p:nvSpPr>
        <p:spPr>
          <a:xfrm>
            <a:off x="228600" y="1066800"/>
            <a:ext cx="7315200" cy="1938992"/>
          </a:xfrm>
          <a:prstGeom prst="rect">
            <a:avLst/>
          </a:prstGeom>
          <a:noFill/>
        </p:spPr>
        <p:txBody>
          <a:bodyPr wrap="square" rtlCol="0">
            <a:spAutoFit/>
          </a:bodyPr>
          <a:lstStyle/>
          <a:p>
            <a:r>
              <a:rPr lang="en-US" sz="2000" b="1" dirty="0" smtClean="0">
                <a:solidFill>
                  <a:srgbClr val="323299"/>
                </a:solidFill>
                <a:latin typeface="Helvetica"/>
                <a:cs typeface="Helvetica"/>
              </a:rPr>
              <a:t>Si/SiO2 High index contrast: </a:t>
            </a:r>
          </a:p>
          <a:p>
            <a:pPr marL="285750" indent="-285750">
              <a:buFont typeface="Arial"/>
              <a:buChar char="•"/>
            </a:pPr>
            <a:r>
              <a:rPr lang="en-US" sz="2000" b="1" dirty="0" smtClean="0">
                <a:solidFill>
                  <a:srgbClr val="323299"/>
                </a:solidFill>
                <a:latin typeface="Helvetica"/>
                <a:cs typeface="Helvetica"/>
              </a:rPr>
              <a:t>Small wires</a:t>
            </a:r>
          </a:p>
          <a:p>
            <a:pPr marL="285750" indent="-285750">
              <a:buFont typeface="Arial"/>
              <a:buChar char="•"/>
            </a:pPr>
            <a:r>
              <a:rPr lang="en-US" sz="2000" b="1" dirty="0" smtClean="0">
                <a:solidFill>
                  <a:srgbClr val="323299"/>
                </a:solidFill>
                <a:latin typeface="Helvetica"/>
                <a:cs typeface="Helvetica"/>
              </a:rPr>
              <a:t>Small passive devices</a:t>
            </a:r>
          </a:p>
          <a:p>
            <a:pPr marL="285750" indent="-285750">
              <a:buFont typeface="Arial"/>
              <a:buChar char="•"/>
            </a:pPr>
            <a:r>
              <a:rPr lang="en-US" sz="2000" b="1" dirty="0" smtClean="0">
                <a:solidFill>
                  <a:srgbClr val="323299"/>
                </a:solidFill>
                <a:latin typeface="Helvetica"/>
                <a:cs typeface="Helvetica"/>
              </a:rPr>
              <a:t>High coupling loss</a:t>
            </a:r>
          </a:p>
          <a:p>
            <a:pPr marL="285750" indent="-285750">
              <a:buFont typeface="Arial"/>
              <a:buChar char="•"/>
            </a:pPr>
            <a:r>
              <a:rPr lang="en-US" sz="2000" b="1" dirty="0" smtClean="0">
                <a:solidFill>
                  <a:srgbClr val="323299"/>
                </a:solidFill>
                <a:latin typeface="Helvetica"/>
                <a:cs typeface="Helvetica"/>
              </a:rPr>
              <a:t>High propagation loss</a:t>
            </a:r>
          </a:p>
          <a:p>
            <a:r>
              <a:rPr lang="en-US" sz="2000" b="1" dirty="0" smtClean="0">
                <a:solidFill>
                  <a:srgbClr val="323299"/>
                </a:solidFill>
                <a:latin typeface="Helvetica"/>
                <a:cs typeface="Helvetica"/>
              </a:rPr>
              <a:t>	</a:t>
            </a:r>
            <a:endParaRPr lang="en-US" sz="2000" dirty="0"/>
          </a:p>
        </p:txBody>
      </p:sp>
      <p:sp>
        <p:nvSpPr>
          <p:cNvPr id="11" name="object 6"/>
          <p:cNvSpPr/>
          <p:nvPr/>
        </p:nvSpPr>
        <p:spPr>
          <a:xfrm>
            <a:off x="762000" y="2743200"/>
            <a:ext cx="2875705" cy="2209800"/>
          </a:xfrm>
          <a:prstGeom prst="rect">
            <a:avLst/>
          </a:prstGeom>
          <a:blipFill>
            <a:blip r:embed="rId5" cstate="print"/>
            <a:stretch>
              <a:fillRect/>
            </a:stretch>
          </a:blipFill>
        </p:spPr>
        <p:txBody>
          <a:bodyPr wrap="square" lIns="0" tIns="0" rIns="0" bIns="0" rtlCol="0">
            <a:spAutoFit/>
          </a:bodyPr>
          <a:lstStyle/>
          <a:p>
            <a:endParaRPr/>
          </a:p>
        </p:txBody>
      </p:sp>
      <p:sp>
        <p:nvSpPr>
          <p:cNvPr id="12" name="TextBox 11"/>
          <p:cNvSpPr txBox="1"/>
          <p:nvPr/>
        </p:nvSpPr>
        <p:spPr>
          <a:xfrm>
            <a:off x="533400" y="5105400"/>
            <a:ext cx="4495800" cy="1938992"/>
          </a:xfrm>
          <a:prstGeom prst="rect">
            <a:avLst/>
          </a:prstGeom>
          <a:noFill/>
        </p:spPr>
        <p:txBody>
          <a:bodyPr wrap="square" rtlCol="0">
            <a:spAutoFit/>
          </a:bodyPr>
          <a:lstStyle/>
          <a:p>
            <a:r>
              <a:rPr lang="en-US" sz="2000" b="1" dirty="0">
                <a:solidFill>
                  <a:srgbClr val="323299"/>
                </a:solidFill>
                <a:latin typeface="Helvetica"/>
                <a:cs typeface="Helvetica"/>
              </a:rPr>
              <a:t>E</a:t>
            </a:r>
            <a:r>
              <a:rPr lang="en-US" sz="2000" b="1" spc="-5" dirty="0">
                <a:solidFill>
                  <a:srgbClr val="323299"/>
                </a:solidFill>
                <a:latin typeface="Helvetica"/>
                <a:cs typeface="Helvetica"/>
              </a:rPr>
              <a:t>xa</a:t>
            </a:r>
            <a:r>
              <a:rPr lang="en-US" sz="2000" b="1" spc="5" dirty="0">
                <a:solidFill>
                  <a:srgbClr val="323299"/>
                </a:solidFill>
                <a:latin typeface="Helvetica"/>
                <a:cs typeface="Helvetica"/>
              </a:rPr>
              <a:t>m</a:t>
            </a:r>
            <a:r>
              <a:rPr lang="en-US" sz="2000" b="1" dirty="0">
                <a:solidFill>
                  <a:srgbClr val="323299"/>
                </a:solidFill>
                <a:latin typeface="Helvetica"/>
                <a:cs typeface="Helvetica"/>
              </a:rPr>
              <a:t>ple</a:t>
            </a:r>
            <a:r>
              <a:rPr lang="en-US" sz="2000" b="1" spc="-25" dirty="0">
                <a:solidFill>
                  <a:srgbClr val="323299"/>
                </a:solidFill>
                <a:latin typeface="Helvetica"/>
                <a:cs typeface="Helvetica"/>
              </a:rPr>
              <a:t> </a:t>
            </a:r>
            <a:r>
              <a:rPr lang="en-US" sz="2000" b="1" dirty="0">
                <a:solidFill>
                  <a:srgbClr val="323299"/>
                </a:solidFill>
                <a:latin typeface="Helvetica"/>
                <a:cs typeface="Helvetica"/>
              </a:rPr>
              <a:t>of</a:t>
            </a:r>
            <a:r>
              <a:rPr lang="en-US" sz="2000" b="1" spc="-10" dirty="0">
                <a:solidFill>
                  <a:srgbClr val="323299"/>
                </a:solidFill>
                <a:latin typeface="Helvetica"/>
                <a:cs typeface="Helvetica"/>
              </a:rPr>
              <a:t> </a:t>
            </a:r>
            <a:r>
              <a:rPr lang="en-US" sz="2000" b="1" dirty="0">
                <a:solidFill>
                  <a:srgbClr val="323299"/>
                </a:solidFill>
                <a:latin typeface="Helvetica"/>
                <a:cs typeface="Helvetica"/>
              </a:rPr>
              <a:t>lo</a:t>
            </a:r>
            <a:r>
              <a:rPr lang="en-US" sz="2000" b="1" spc="-5" dirty="0">
                <a:solidFill>
                  <a:srgbClr val="323299"/>
                </a:solidFill>
                <a:latin typeface="Helvetica"/>
                <a:cs typeface="Helvetica"/>
              </a:rPr>
              <a:t>sse</a:t>
            </a:r>
            <a:r>
              <a:rPr lang="en-US" sz="2000" b="1" dirty="0">
                <a:solidFill>
                  <a:srgbClr val="323299"/>
                </a:solidFill>
                <a:latin typeface="Helvetica"/>
                <a:cs typeface="Helvetica"/>
              </a:rPr>
              <a:t>s </a:t>
            </a:r>
            <a:r>
              <a:rPr lang="en-US" sz="2000" b="1" spc="-5" dirty="0">
                <a:solidFill>
                  <a:srgbClr val="323299"/>
                </a:solidFill>
                <a:latin typeface="Helvetica"/>
                <a:cs typeface="Helvetica"/>
              </a:rPr>
              <a:t>f</a:t>
            </a:r>
            <a:r>
              <a:rPr lang="en-US" sz="2000" b="1" dirty="0">
                <a:solidFill>
                  <a:srgbClr val="323299"/>
                </a:solidFill>
                <a:latin typeface="Helvetica"/>
                <a:cs typeface="Helvetica"/>
              </a:rPr>
              <a:t>or</a:t>
            </a:r>
            <a:r>
              <a:rPr lang="en-US" sz="2000" b="1" spc="-10" dirty="0">
                <a:solidFill>
                  <a:srgbClr val="323299"/>
                </a:solidFill>
                <a:latin typeface="Helvetica"/>
                <a:cs typeface="Helvetica"/>
              </a:rPr>
              <a:t> </a:t>
            </a:r>
            <a:r>
              <a:rPr lang="en-US" sz="2000" b="1" dirty="0">
                <a:solidFill>
                  <a:srgbClr val="323299"/>
                </a:solidFill>
                <a:latin typeface="Helvetica"/>
                <a:cs typeface="Helvetica"/>
              </a:rPr>
              <a:t>high</a:t>
            </a:r>
            <a:r>
              <a:rPr lang="en-US" sz="2000" b="1" spc="-5" dirty="0">
                <a:solidFill>
                  <a:srgbClr val="323299"/>
                </a:solidFill>
                <a:latin typeface="Helvetica"/>
                <a:cs typeface="Helvetica"/>
              </a:rPr>
              <a:t>-</a:t>
            </a:r>
            <a:r>
              <a:rPr lang="en-US" sz="2000" b="1" dirty="0">
                <a:solidFill>
                  <a:srgbClr val="323299"/>
                </a:solidFill>
                <a:latin typeface="Helvetica"/>
                <a:cs typeface="Helvetica"/>
              </a:rPr>
              <a:t>ind</a:t>
            </a:r>
            <a:r>
              <a:rPr lang="en-US" sz="2000" b="1" spc="-5" dirty="0">
                <a:solidFill>
                  <a:srgbClr val="323299"/>
                </a:solidFill>
                <a:latin typeface="Helvetica"/>
                <a:cs typeface="Helvetica"/>
              </a:rPr>
              <a:t>ex-c</a:t>
            </a:r>
            <a:r>
              <a:rPr lang="en-US" sz="2000" b="1" dirty="0">
                <a:solidFill>
                  <a:srgbClr val="323299"/>
                </a:solidFill>
                <a:latin typeface="Helvetica"/>
                <a:cs typeface="Helvetica"/>
              </a:rPr>
              <a:t>on</a:t>
            </a:r>
            <a:r>
              <a:rPr lang="en-US" sz="2000" b="1" spc="-5" dirty="0">
                <a:solidFill>
                  <a:srgbClr val="323299"/>
                </a:solidFill>
                <a:latin typeface="Helvetica"/>
                <a:cs typeface="Helvetica"/>
              </a:rPr>
              <a:t>tras</a:t>
            </a:r>
            <a:r>
              <a:rPr lang="en-US" sz="2000" b="1" dirty="0">
                <a:solidFill>
                  <a:srgbClr val="323299"/>
                </a:solidFill>
                <a:latin typeface="Helvetica"/>
                <a:cs typeface="Helvetica"/>
              </a:rPr>
              <a:t>t </a:t>
            </a:r>
            <a:r>
              <a:rPr lang="en-US" sz="2000" b="1" spc="5" dirty="0">
                <a:solidFill>
                  <a:srgbClr val="323299"/>
                </a:solidFill>
                <a:latin typeface="Helvetica"/>
                <a:cs typeface="Helvetica"/>
              </a:rPr>
              <a:t>“</a:t>
            </a:r>
            <a:r>
              <a:rPr lang="en-US" sz="2000" b="1" spc="10" dirty="0">
                <a:solidFill>
                  <a:srgbClr val="323299"/>
                </a:solidFill>
                <a:latin typeface="Helvetica"/>
                <a:cs typeface="Helvetica"/>
              </a:rPr>
              <a:t>w</a:t>
            </a:r>
            <a:r>
              <a:rPr lang="en-US" sz="2000" b="1" dirty="0">
                <a:solidFill>
                  <a:srgbClr val="323299"/>
                </a:solidFill>
                <a:latin typeface="Helvetica"/>
                <a:cs typeface="Helvetica"/>
              </a:rPr>
              <a:t>i</a:t>
            </a:r>
            <a:r>
              <a:rPr lang="en-US" sz="2000" b="1" spc="-5" dirty="0">
                <a:solidFill>
                  <a:srgbClr val="323299"/>
                </a:solidFill>
                <a:latin typeface="Helvetica"/>
                <a:cs typeface="Helvetica"/>
              </a:rPr>
              <a:t>re</a:t>
            </a:r>
            <a:r>
              <a:rPr lang="en-US" sz="2000" b="1" dirty="0">
                <a:solidFill>
                  <a:srgbClr val="323299"/>
                </a:solidFill>
                <a:latin typeface="Helvetica"/>
                <a:cs typeface="Helvetica"/>
              </a:rPr>
              <a:t>”</a:t>
            </a:r>
            <a:r>
              <a:rPr lang="en-US" sz="2000" b="1" spc="-25" dirty="0">
                <a:solidFill>
                  <a:srgbClr val="323299"/>
                </a:solidFill>
                <a:latin typeface="Helvetica"/>
                <a:cs typeface="Helvetica"/>
              </a:rPr>
              <a:t> </a:t>
            </a:r>
            <a:r>
              <a:rPr lang="en-US" sz="2000" b="1" spc="10" dirty="0">
                <a:solidFill>
                  <a:srgbClr val="323299"/>
                </a:solidFill>
                <a:latin typeface="Helvetica"/>
                <a:cs typeface="Helvetica"/>
              </a:rPr>
              <a:t>w</a:t>
            </a:r>
            <a:r>
              <a:rPr lang="en-US" sz="2000" b="1" spc="-5" dirty="0">
                <a:solidFill>
                  <a:srgbClr val="323299"/>
                </a:solidFill>
                <a:latin typeface="Helvetica"/>
                <a:cs typeface="Helvetica"/>
              </a:rPr>
              <a:t>ave</a:t>
            </a:r>
            <a:r>
              <a:rPr lang="en-US" sz="2000" b="1" dirty="0">
                <a:solidFill>
                  <a:srgbClr val="323299"/>
                </a:solidFill>
                <a:latin typeface="Helvetica"/>
                <a:cs typeface="Helvetica"/>
              </a:rPr>
              <a:t>guid</a:t>
            </a:r>
            <a:r>
              <a:rPr lang="en-US" sz="2000" b="1" spc="-5" dirty="0">
                <a:solidFill>
                  <a:srgbClr val="323299"/>
                </a:solidFill>
                <a:latin typeface="Helvetica"/>
                <a:cs typeface="Helvetica"/>
              </a:rPr>
              <a:t>es</a:t>
            </a:r>
            <a:r>
              <a:rPr lang="en-US" sz="2000" b="1" dirty="0">
                <a:solidFill>
                  <a:srgbClr val="323299"/>
                </a:solidFill>
                <a:latin typeface="Helvetica"/>
                <a:cs typeface="Helvetica"/>
              </a:rPr>
              <a:t>: </a:t>
            </a:r>
            <a:r>
              <a:rPr lang="en-US" sz="2000" b="1" spc="-15" dirty="0">
                <a:solidFill>
                  <a:srgbClr val="323299"/>
                </a:solidFill>
                <a:latin typeface="Helvetica"/>
                <a:cs typeface="Helvetica"/>
              </a:rPr>
              <a:t> </a:t>
            </a:r>
            <a:endParaRPr lang="en-US" sz="2000" b="1" spc="-15" dirty="0" smtClean="0">
              <a:solidFill>
                <a:srgbClr val="323299"/>
              </a:solidFill>
              <a:latin typeface="Helvetica"/>
              <a:cs typeface="Helvetica"/>
            </a:endParaRPr>
          </a:p>
          <a:p>
            <a:pPr marL="285750" indent="-285750">
              <a:buFont typeface="Arial"/>
              <a:buChar char="•"/>
            </a:pPr>
            <a:r>
              <a:rPr lang="en-US" sz="2000" b="1" dirty="0" smtClean="0">
                <a:solidFill>
                  <a:srgbClr val="323299"/>
                </a:solidFill>
                <a:latin typeface="Helvetica"/>
                <a:cs typeface="Helvetica"/>
              </a:rPr>
              <a:t>For</a:t>
            </a:r>
            <a:r>
              <a:rPr lang="en-US" sz="2000" b="1" spc="-10" dirty="0" smtClean="0">
                <a:solidFill>
                  <a:srgbClr val="323299"/>
                </a:solidFill>
                <a:latin typeface="Helvetica"/>
                <a:cs typeface="Helvetica"/>
              </a:rPr>
              <a:t> </a:t>
            </a:r>
            <a:r>
              <a:rPr lang="en-US" sz="2000" b="1" spc="-5" dirty="0">
                <a:solidFill>
                  <a:srgbClr val="323299"/>
                </a:solidFill>
                <a:latin typeface="Helvetica"/>
                <a:cs typeface="Helvetica"/>
              </a:rPr>
              <a:t>6</a:t>
            </a:r>
            <a:r>
              <a:rPr lang="en-US" sz="2000" b="1" dirty="0">
                <a:solidFill>
                  <a:srgbClr val="323299"/>
                </a:solidFill>
                <a:latin typeface="Helvetica"/>
                <a:cs typeface="Helvetica"/>
              </a:rPr>
              <a:t>.5   </a:t>
            </a:r>
            <a:r>
              <a:rPr lang="en-US" sz="2000" b="1" dirty="0" smtClean="0">
                <a:solidFill>
                  <a:srgbClr val="323299"/>
                </a:solidFill>
                <a:latin typeface="Symbol" charset="2"/>
                <a:cs typeface="Symbol" charset="2"/>
              </a:rPr>
              <a:t>m</a:t>
            </a:r>
            <a:r>
              <a:rPr lang="en-US" sz="2000" b="1" dirty="0" smtClean="0">
                <a:solidFill>
                  <a:srgbClr val="323299"/>
                </a:solidFill>
                <a:latin typeface="Helvetica"/>
                <a:cs typeface="Helvetica"/>
              </a:rPr>
              <a:t>m</a:t>
            </a:r>
            <a:r>
              <a:rPr lang="en-US" sz="2000" b="1" spc="10" dirty="0" smtClean="0">
                <a:solidFill>
                  <a:srgbClr val="323299"/>
                </a:solidFill>
                <a:latin typeface="Helvetica"/>
                <a:cs typeface="Helvetica"/>
              </a:rPr>
              <a:t> </a:t>
            </a:r>
            <a:r>
              <a:rPr lang="en-US" sz="2000" b="1" spc="-5" dirty="0">
                <a:solidFill>
                  <a:srgbClr val="323299"/>
                </a:solidFill>
                <a:latin typeface="Helvetica"/>
                <a:cs typeface="Helvetica"/>
              </a:rPr>
              <a:t>ra</a:t>
            </a:r>
            <a:r>
              <a:rPr lang="en-US" sz="2000" b="1" dirty="0">
                <a:solidFill>
                  <a:srgbClr val="323299"/>
                </a:solidFill>
                <a:latin typeface="Helvetica"/>
                <a:cs typeface="Helvetica"/>
              </a:rPr>
              <a:t>dius b</a:t>
            </a:r>
            <a:r>
              <a:rPr lang="en-US" sz="2000" b="1" spc="-5" dirty="0">
                <a:solidFill>
                  <a:srgbClr val="323299"/>
                </a:solidFill>
                <a:latin typeface="Helvetica"/>
                <a:cs typeface="Helvetica"/>
              </a:rPr>
              <a:t>e</a:t>
            </a:r>
            <a:r>
              <a:rPr lang="en-US" sz="2000" b="1" dirty="0">
                <a:solidFill>
                  <a:srgbClr val="323299"/>
                </a:solidFill>
                <a:latin typeface="Helvetica"/>
                <a:cs typeface="Helvetica"/>
              </a:rPr>
              <a:t>nd</a:t>
            </a:r>
            <a:r>
              <a:rPr lang="en-US" sz="2000" b="1" spc="-5" dirty="0">
                <a:solidFill>
                  <a:srgbClr val="323299"/>
                </a:solidFill>
                <a:latin typeface="Helvetica"/>
                <a:cs typeface="Helvetica"/>
              </a:rPr>
              <a:t>s</a:t>
            </a:r>
            <a:r>
              <a:rPr lang="en-US" sz="2000" b="1" dirty="0">
                <a:solidFill>
                  <a:srgbClr val="323299"/>
                </a:solidFill>
                <a:latin typeface="Helvetica"/>
                <a:cs typeface="Helvetica"/>
              </a:rPr>
              <a:t>,</a:t>
            </a:r>
            <a:r>
              <a:rPr lang="en-US" sz="2000" b="1" spc="-15" dirty="0">
                <a:solidFill>
                  <a:srgbClr val="323299"/>
                </a:solidFill>
                <a:latin typeface="Helvetica"/>
                <a:cs typeface="Helvetica"/>
              </a:rPr>
              <a:t> </a:t>
            </a:r>
            <a:r>
              <a:rPr lang="en-US" sz="2000" b="1" dirty="0">
                <a:solidFill>
                  <a:srgbClr val="323299"/>
                </a:solidFill>
                <a:latin typeface="Helvetica"/>
                <a:cs typeface="Helvetica"/>
              </a:rPr>
              <a:t>lo</a:t>
            </a:r>
            <a:r>
              <a:rPr lang="en-US" sz="2000" b="1" spc="-5" dirty="0">
                <a:solidFill>
                  <a:srgbClr val="323299"/>
                </a:solidFill>
                <a:latin typeface="Helvetica"/>
                <a:cs typeface="Helvetica"/>
              </a:rPr>
              <a:t>sse</a:t>
            </a:r>
            <a:r>
              <a:rPr lang="en-US" sz="2000" b="1" dirty="0">
                <a:solidFill>
                  <a:srgbClr val="323299"/>
                </a:solidFill>
                <a:latin typeface="Helvetica"/>
                <a:cs typeface="Helvetica"/>
              </a:rPr>
              <a:t>s</a:t>
            </a:r>
            <a:r>
              <a:rPr lang="en-US" sz="2000" b="1" spc="-10" dirty="0">
                <a:solidFill>
                  <a:srgbClr val="323299"/>
                </a:solidFill>
                <a:latin typeface="Helvetica"/>
                <a:cs typeface="Helvetica"/>
              </a:rPr>
              <a:t> </a:t>
            </a:r>
            <a:r>
              <a:rPr lang="en-US" sz="2000" b="1" spc="-5" dirty="0">
                <a:solidFill>
                  <a:srgbClr val="323299"/>
                </a:solidFill>
                <a:latin typeface="Helvetica"/>
                <a:cs typeface="Helvetica"/>
              </a:rPr>
              <a:t>ar</a:t>
            </a:r>
            <a:r>
              <a:rPr lang="en-US" sz="2000" b="1" dirty="0">
                <a:solidFill>
                  <a:srgbClr val="323299"/>
                </a:solidFill>
                <a:latin typeface="Helvetica"/>
                <a:cs typeface="Helvetica"/>
              </a:rPr>
              <a:t>e </a:t>
            </a:r>
            <a:r>
              <a:rPr lang="en-US" sz="2000" b="1" spc="-5" dirty="0">
                <a:solidFill>
                  <a:srgbClr val="323299"/>
                </a:solidFill>
                <a:latin typeface="Helvetica"/>
                <a:cs typeface="Helvetica"/>
              </a:rPr>
              <a:t>0</a:t>
            </a:r>
            <a:r>
              <a:rPr lang="en-US" sz="2000" b="1" dirty="0">
                <a:solidFill>
                  <a:srgbClr val="323299"/>
                </a:solidFill>
                <a:latin typeface="Helvetica"/>
                <a:cs typeface="Helvetica"/>
              </a:rPr>
              <a:t>.</a:t>
            </a:r>
            <a:r>
              <a:rPr lang="en-US" sz="2000" b="1" spc="-5" dirty="0">
                <a:solidFill>
                  <a:srgbClr val="323299"/>
                </a:solidFill>
                <a:latin typeface="Helvetica"/>
                <a:cs typeface="Helvetica"/>
              </a:rPr>
              <a:t>004</a:t>
            </a:r>
            <a:r>
              <a:rPr lang="en-US" sz="2000" b="1" dirty="0">
                <a:solidFill>
                  <a:srgbClr val="323299"/>
                </a:solidFill>
                <a:latin typeface="Helvetica"/>
                <a:cs typeface="Helvetica"/>
              </a:rPr>
              <a:t>3 dB</a:t>
            </a:r>
            <a:r>
              <a:rPr lang="en-US" sz="2000" b="1" spc="-10" dirty="0">
                <a:solidFill>
                  <a:srgbClr val="323299"/>
                </a:solidFill>
                <a:latin typeface="Helvetica"/>
                <a:cs typeface="Helvetica"/>
              </a:rPr>
              <a:t> </a:t>
            </a:r>
            <a:r>
              <a:rPr lang="en-US" sz="2000" b="1" dirty="0">
                <a:solidFill>
                  <a:srgbClr val="323299"/>
                </a:solidFill>
                <a:latin typeface="Helvetica"/>
                <a:cs typeface="Helvetica"/>
              </a:rPr>
              <a:t>p</a:t>
            </a:r>
            <a:r>
              <a:rPr lang="en-US" sz="2000" b="1" spc="-5" dirty="0">
                <a:solidFill>
                  <a:srgbClr val="323299"/>
                </a:solidFill>
                <a:latin typeface="Helvetica"/>
                <a:cs typeface="Helvetica"/>
              </a:rPr>
              <a:t>e</a:t>
            </a:r>
            <a:r>
              <a:rPr lang="en-US" sz="2000" b="1" dirty="0">
                <a:solidFill>
                  <a:srgbClr val="323299"/>
                </a:solidFill>
                <a:latin typeface="Helvetica"/>
                <a:cs typeface="Helvetica"/>
              </a:rPr>
              <a:t>r</a:t>
            </a:r>
            <a:r>
              <a:rPr lang="en-US" sz="2000" b="1" spc="-10" dirty="0">
                <a:solidFill>
                  <a:srgbClr val="323299"/>
                </a:solidFill>
                <a:latin typeface="Helvetica"/>
                <a:cs typeface="Helvetica"/>
              </a:rPr>
              <a:t> </a:t>
            </a:r>
            <a:r>
              <a:rPr lang="en-US" sz="2000" b="1" spc="-5" dirty="0">
                <a:solidFill>
                  <a:srgbClr val="323299"/>
                </a:solidFill>
                <a:latin typeface="Helvetica"/>
                <a:cs typeface="Helvetica"/>
              </a:rPr>
              <a:t>180</a:t>
            </a:r>
            <a:r>
              <a:rPr lang="en-US" sz="2000" b="1" dirty="0">
                <a:solidFill>
                  <a:srgbClr val="323299"/>
                </a:solidFill>
                <a:latin typeface="Helvetica"/>
                <a:cs typeface="Helvetica"/>
              </a:rPr>
              <a:t>º </a:t>
            </a:r>
            <a:r>
              <a:rPr lang="en-US" sz="2000" b="1" spc="-5" dirty="0">
                <a:solidFill>
                  <a:srgbClr val="323299"/>
                </a:solidFill>
                <a:latin typeface="Helvetica"/>
                <a:cs typeface="Helvetica"/>
              </a:rPr>
              <a:t>t</a:t>
            </a:r>
            <a:r>
              <a:rPr lang="en-US" sz="2000" b="1" dirty="0">
                <a:solidFill>
                  <a:srgbClr val="323299"/>
                </a:solidFill>
                <a:latin typeface="Helvetica"/>
                <a:cs typeface="Helvetica"/>
              </a:rPr>
              <a:t>u</a:t>
            </a:r>
            <a:r>
              <a:rPr lang="en-US" sz="2000" b="1" spc="-5" dirty="0">
                <a:solidFill>
                  <a:srgbClr val="323299"/>
                </a:solidFill>
                <a:latin typeface="Helvetica"/>
                <a:cs typeface="Helvetica"/>
              </a:rPr>
              <a:t>r</a:t>
            </a:r>
            <a:r>
              <a:rPr lang="en-US" sz="2000" b="1" dirty="0">
                <a:solidFill>
                  <a:srgbClr val="323299"/>
                </a:solidFill>
                <a:latin typeface="Helvetica"/>
                <a:cs typeface="Helvetica"/>
              </a:rPr>
              <a:t>n</a:t>
            </a:r>
            <a:endParaRPr lang="en-US" sz="2000" dirty="0">
              <a:latin typeface="Helvetica"/>
              <a:cs typeface="Helvetica"/>
            </a:endParaRPr>
          </a:p>
          <a:p>
            <a:endParaRPr lang="en-US" sz="2000" dirty="0"/>
          </a:p>
          <a:p>
            <a:endParaRPr lang="en-US" sz="2000" dirty="0"/>
          </a:p>
        </p:txBody>
      </p:sp>
    </p:spTree>
    <p:extLst>
      <p:ext uri="{BB962C8B-B14F-4D97-AF65-F5344CB8AC3E}">
        <p14:creationId xmlns:p14="http://schemas.microsoft.com/office/powerpoint/2010/main" val="313217662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184260"/>
            <a:ext cx="8237537" cy="729251"/>
          </a:xfrm>
        </p:spPr>
        <p:txBody>
          <a:bodyPr/>
          <a:lstStyle/>
          <a:p>
            <a:r>
              <a:rPr lang="en-US" dirty="0" smtClean="0"/>
              <a:t>The Path to </a:t>
            </a:r>
            <a:r>
              <a:rPr lang="en-US" dirty="0" err="1" smtClean="0"/>
              <a:t>Tera</a:t>
            </a:r>
            <a:r>
              <a:rPr lang="en-US" dirty="0" smtClean="0"/>
              <a:t>-scale Data Rates </a:t>
            </a:r>
            <a:endParaRPr lang="en-US" dirty="0"/>
          </a:p>
        </p:txBody>
      </p:sp>
      <p:grpSp>
        <p:nvGrpSpPr>
          <p:cNvPr id="3" name="Group 3"/>
          <p:cNvGrpSpPr/>
          <p:nvPr/>
        </p:nvGrpSpPr>
        <p:grpSpPr>
          <a:xfrm>
            <a:off x="267972" y="1187898"/>
            <a:ext cx="3422070" cy="1315551"/>
            <a:chOff x="446829" y="2935225"/>
            <a:chExt cx="5295602" cy="2313431"/>
          </a:xfrm>
          <a:scene3d>
            <a:camera prst="perspectiveRelaxed"/>
            <a:lightRig rig="threePt" dir="t">
              <a:rot lat="0" lon="0" rev="4200000"/>
            </a:lightRig>
          </a:scene3d>
        </p:grpSpPr>
        <p:sp>
          <p:nvSpPr>
            <p:cNvPr id="5" name="Rectangle 4"/>
            <p:cNvSpPr/>
            <p:nvPr/>
          </p:nvSpPr>
          <p:spPr bwMode="auto">
            <a:xfrm>
              <a:off x="693174" y="2935225"/>
              <a:ext cx="4454898" cy="2313431"/>
            </a:xfrm>
            <a:prstGeom prst="rect">
              <a:avLst/>
            </a:prstGeom>
            <a:solidFill>
              <a:schemeClr val="bg1">
                <a:lumMod val="50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6" name="Rectangle 5"/>
            <p:cNvSpPr/>
            <p:nvPr/>
          </p:nvSpPr>
          <p:spPr bwMode="auto">
            <a:xfrm>
              <a:off x="833000" y="2999232"/>
              <a:ext cx="1453000" cy="2176272"/>
            </a:xfrm>
            <a:prstGeom prst="rect">
              <a:avLst/>
            </a:prstGeom>
            <a:solidFill>
              <a:schemeClr val="accent2">
                <a:lumMod val="75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cxnSp>
          <p:nvCxnSpPr>
            <p:cNvPr id="7" name="Straight Connector 6"/>
            <p:cNvCxnSpPr/>
            <p:nvPr/>
          </p:nvCxnSpPr>
          <p:spPr bwMode="auto">
            <a:xfrm>
              <a:off x="2153726" y="3283729"/>
              <a:ext cx="411484" cy="0"/>
            </a:xfrm>
            <a:prstGeom prst="line">
              <a:avLst/>
            </a:prstGeom>
            <a:solidFill>
              <a:srgbClr val="FF0000"/>
            </a:solidFill>
            <a:ln w="41275" cap="flat" cmpd="sng" algn="ctr">
              <a:solidFill>
                <a:srgbClr val="FF0000"/>
              </a:solidFill>
              <a:prstDash val="solid"/>
              <a:round/>
              <a:headEnd type="none" w="med" len="med"/>
              <a:tailEnd type="triangle" w="med" len="med"/>
            </a:ln>
            <a:effectLst/>
            <a:sp3d/>
          </p:spPr>
        </p:cxnSp>
        <p:cxnSp>
          <p:nvCxnSpPr>
            <p:cNvPr id="8" name="Straight Connector 7"/>
            <p:cNvCxnSpPr/>
            <p:nvPr/>
          </p:nvCxnSpPr>
          <p:spPr bwMode="auto">
            <a:xfrm>
              <a:off x="2158290" y="3836923"/>
              <a:ext cx="420635" cy="0"/>
            </a:xfrm>
            <a:prstGeom prst="line">
              <a:avLst/>
            </a:prstGeom>
            <a:solidFill>
              <a:srgbClr val="FF0000"/>
            </a:solidFill>
            <a:ln w="41275" cap="flat" cmpd="sng" algn="ctr">
              <a:solidFill>
                <a:srgbClr val="FFFF00"/>
              </a:solidFill>
              <a:prstDash val="solid"/>
              <a:round/>
              <a:headEnd type="none" w="med" len="med"/>
              <a:tailEnd type="triangle" w="med" len="med"/>
            </a:ln>
            <a:effectLst/>
            <a:sp3d/>
          </p:spPr>
        </p:cxnSp>
        <p:cxnSp>
          <p:nvCxnSpPr>
            <p:cNvPr id="9" name="Straight Connector 8"/>
            <p:cNvCxnSpPr/>
            <p:nvPr/>
          </p:nvCxnSpPr>
          <p:spPr bwMode="auto">
            <a:xfrm>
              <a:off x="2149138" y="4335256"/>
              <a:ext cx="388641" cy="0"/>
            </a:xfrm>
            <a:prstGeom prst="line">
              <a:avLst/>
            </a:prstGeom>
            <a:solidFill>
              <a:srgbClr val="FF0000"/>
            </a:solidFill>
            <a:ln w="41275" cap="flat" cmpd="sng" algn="ctr">
              <a:solidFill>
                <a:schemeClr val="bg2">
                  <a:lumMod val="60000"/>
                  <a:lumOff val="40000"/>
                </a:schemeClr>
              </a:solidFill>
              <a:prstDash val="solid"/>
              <a:round/>
              <a:headEnd type="none" w="med" len="med"/>
              <a:tailEnd type="triangle" w="med" len="med"/>
            </a:ln>
            <a:effectLst/>
            <a:sp3d/>
          </p:spPr>
        </p:cxnSp>
        <p:cxnSp>
          <p:nvCxnSpPr>
            <p:cNvPr id="10" name="Straight Connector 9"/>
            <p:cNvCxnSpPr/>
            <p:nvPr/>
          </p:nvCxnSpPr>
          <p:spPr bwMode="auto">
            <a:xfrm>
              <a:off x="2139986" y="4874735"/>
              <a:ext cx="411509" cy="0"/>
            </a:xfrm>
            <a:prstGeom prst="line">
              <a:avLst/>
            </a:prstGeom>
            <a:solidFill>
              <a:srgbClr val="FF0000"/>
            </a:solidFill>
            <a:ln w="41275" cap="flat" cmpd="sng" algn="ctr">
              <a:solidFill>
                <a:srgbClr val="00B050"/>
              </a:solidFill>
              <a:prstDash val="solid"/>
              <a:round/>
              <a:headEnd type="none" w="med" len="med"/>
              <a:tailEnd type="triangle" w="med" len="med"/>
            </a:ln>
            <a:effectLst/>
            <a:sp3d/>
          </p:spPr>
        </p:cxnSp>
        <p:cxnSp>
          <p:nvCxnSpPr>
            <p:cNvPr id="11" name="Straight Connector 10"/>
            <p:cNvCxnSpPr/>
            <p:nvPr/>
          </p:nvCxnSpPr>
          <p:spPr bwMode="auto">
            <a:xfrm rot="16200000" flipH="1">
              <a:off x="3540202" y="3264243"/>
              <a:ext cx="468470" cy="406840"/>
            </a:xfrm>
            <a:prstGeom prst="line">
              <a:avLst/>
            </a:prstGeom>
            <a:solidFill>
              <a:srgbClr val="FF0000"/>
            </a:solidFill>
            <a:ln w="41275" cap="flat" cmpd="sng" algn="ctr">
              <a:solidFill>
                <a:srgbClr val="FF0000"/>
              </a:solidFill>
              <a:prstDash val="sysDot"/>
              <a:round/>
              <a:headEnd type="none" w="med" len="med"/>
              <a:tailEnd type="triangle" w="med" len="med"/>
            </a:ln>
            <a:effectLst/>
            <a:sp3d/>
          </p:spPr>
        </p:cxnSp>
        <p:cxnSp>
          <p:nvCxnSpPr>
            <p:cNvPr id="12" name="Straight Connector 11"/>
            <p:cNvCxnSpPr/>
            <p:nvPr/>
          </p:nvCxnSpPr>
          <p:spPr bwMode="auto">
            <a:xfrm>
              <a:off x="3575579" y="3786624"/>
              <a:ext cx="402277" cy="152024"/>
            </a:xfrm>
            <a:prstGeom prst="line">
              <a:avLst/>
            </a:prstGeom>
            <a:solidFill>
              <a:srgbClr val="FF0000"/>
            </a:solidFill>
            <a:ln w="41275" cap="flat" cmpd="sng" algn="ctr">
              <a:solidFill>
                <a:srgbClr val="FFFF00"/>
              </a:solidFill>
              <a:prstDash val="sysDot"/>
              <a:round/>
              <a:headEnd type="none" w="med" len="med"/>
              <a:tailEnd type="triangle" w="med" len="med"/>
            </a:ln>
            <a:effectLst/>
            <a:sp3d/>
          </p:spPr>
        </p:cxnSp>
        <p:cxnSp>
          <p:nvCxnSpPr>
            <p:cNvPr id="13" name="Straight Connector 12"/>
            <p:cNvCxnSpPr/>
            <p:nvPr/>
          </p:nvCxnSpPr>
          <p:spPr bwMode="auto">
            <a:xfrm flipV="1">
              <a:off x="3566427" y="4145780"/>
              <a:ext cx="413765" cy="166609"/>
            </a:xfrm>
            <a:prstGeom prst="line">
              <a:avLst/>
            </a:prstGeom>
            <a:solidFill>
              <a:srgbClr val="FF0000"/>
            </a:solidFill>
            <a:ln w="41275" cap="flat" cmpd="sng" algn="ctr">
              <a:solidFill>
                <a:schemeClr val="bg2">
                  <a:lumMod val="60000"/>
                  <a:lumOff val="40000"/>
                </a:schemeClr>
              </a:solidFill>
              <a:prstDash val="sysDot"/>
              <a:round/>
              <a:headEnd type="none" w="med" len="med"/>
              <a:tailEnd type="triangle" w="med" len="med"/>
            </a:ln>
            <a:effectLst/>
            <a:sp3d/>
          </p:spPr>
        </p:cxnSp>
        <p:cxnSp>
          <p:nvCxnSpPr>
            <p:cNvPr id="14" name="Straight Connector 13"/>
            <p:cNvCxnSpPr/>
            <p:nvPr/>
          </p:nvCxnSpPr>
          <p:spPr bwMode="auto">
            <a:xfrm rot="5400000" flipH="1" flipV="1">
              <a:off x="3544460" y="4434905"/>
              <a:ext cx="429782" cy="404147"/>
            </a:xfrm>
            <a:prstGeom prst="line">
              <a:avLst/>
            </a:prstGeom>
            <a:solidFill>
              <a:srgbClr val="FF0000"/>
            </a:solidFill>
            <a:ln w="41275" cap="flat" cmpd="sng" algn="ctr">
              <a:solidFill>
                <a:srgbClr val="00B050"/>
              </a:solidFill>
              <a:prstDash val="sysDot"/>
              <a:round/>
              <a:headEnd type="none" w="med" len="med"/>
              <a:tailEnd type="triangle" w="med" len="med"/>
            </a:ln>
            <a:effectLst/>
            <a:sp3d/>
          </p:spPr>
        </p:cxnSp>
        <p:sp>
          <p:nvSpPr>
            <p:cNvPr id="15" name="Rectangle 14"/>
            <p:cNvSpPr/>
            <p:nvPr/>
          </p:nvSpPr>
          <p:spPr bwMode="auto">
            <a:xfrm>
              <a:off x="953723" y="3094014"/>
              <a:ext cx="1227463" cy="370312"/>
            </a:xfrm>
            <a:prstGeom prst="rect">
              <a:avLst/>
            </a:prstGeom>
            <a:solidFill>
              <a:srgbClr val="FF00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6" name="Rectangle 15"/>
            <p:cNvSpPr/>
            <p:nvPr/>
          </p:nvSpPr>
          <p:spPr bwMode="auto">
            <a:xfrm>
              <a:off x="2524230" y="3080299"/>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7" name="Pentagon 16"/>
            <p:cNvSpPr/>
            <p:nvPr/>
          </p:nvSpPr>
          <p:spPr bwMode="auto">
            <a:xfrm>
              <a:off x="3996166" y="3297460"/>
              <a:ext cx="921067" cy="1577250"/>
            </a:xfrm>
            <a:prstGeom prst="homePlate">
              <a:avLst>
                <a:gd name="adj" fmla="val 33328"/>
              </a:avLst>
            </a:prstGeom>
            <a:solidFill>
              <a:schemeClr val="bg2">
                <a:lumMod val="20000"/>
                <a:lumOff val="80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8" name="Rectangle 17"/>
            <p:cNvSpPr/>
            <p:nvPr/>
          </p:nvSpPr>
          <p:spPr bwMode="auto">
            <a:xfrm>
              <a:off x="953723" y="3647210"/>
              <a:ext cx="1241228" cy="370312"/>
            </a:xfrm>
            <a:prstGeom prst="rect">
              <a:avLst/>
            </a:prstGeom>
            <a:solidFill>
              <a:srgbClr val="FFFF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9" name="Rectangle 18"/>
            <p:cNvSpPr/>
            <p:nvPr/>
          </p:nvSpPr>
          <p:spPr bwMode="auto">
            <a:xfrm>
              <a:off x="2524230" y="3619777"/>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20" name="Rectangle 19"/>
            <p:cNvSpPr/>
            <p:nvPr/>
          </p:nvSpPr>
          <p:spPr bwMode="auto">
            <a:xfrm>
              <a:off x="953723" y="4172973"/>
              <a:ext cx="1241228" cy="370312"/>
            </a:xfrm>
            <a:prstGeom prst="rect">
              <a:avLst/>
            </a:prstGeom>
            <a:solidFill>
              <a:schemeClr val="bg2">
                <a:lumMod val="60000"/>
                <a:lumOff val="40000"/>
              </a:schemeClr>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21" name="Rectangle 20"/>
            <p:cNvSpPr/>
            <p:nvPr/>
          </p:nvSpPr>
          <p:spPr bwMode="auto">
            <a:xfrm>
              <a:off x="2524230" y="4159258"/>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22" name="Rectangle 21"/>
            <p:cNvSpPr/>
            <p:nvPr/>
          </p:nvSpPr>
          <p:spPr bwMode="auto">
            <a:xfrm>
              <a:off x="953723" y="4712453"/>
              <a:ext cx="1241228" cy="370312"/>
            </a:xfrm>
            <a:prstGeom prst="rect">
              <a:avLst/>
            </a:prstGeom>
            <a:solidFill>
              <a:srgbClr val="00B05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23" name="Rectangle 22"/>
            <p:cNvSpPr/>
            <p:nvPr/>
          </p:nvSpPr>
          <p:spPr bwMode="auto">
            <a:xfrm>
              <a:off x="2524230" y="4698736"/>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24" name="TextBox 23"/>
            <p:cNvSpPr txBox="1"/>
            <p:nvPr/>
          </p:nvSpPr>
          <p:spPr>
            <a:xfrm>
              <a:off x="2522461" y="2963073"/>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a:solidFill>
                    <a:srgbClr val="000000"/>
                  </a:solidFill>
                  <a:ea typeface="ＭＳ Ｐゴシック" pitchFamily="34" charset="-128"/>
                </a:rPr>
                <a:t>2</a:t>
              </a:r>
              <a:r>
                <a:rPr lang="en-US" sz="1600" dirty="0" smtClean="0">
                  <a:solidFill>
                    <a:srgbClr val="000000"/>
                  </a:solidFill>
                  <a:ea typeface="ＭＳ Ｐゴシック" pitchFamily="34" charset="-128"/>
                </a:rPr>
                <a:t>5G</a:t>
              </a:r>
              <a:endParaRPr lang="en-US" sz="1600" dirty="0">
                <a:solidFill>
                  <a:srgbClr val="000000"/>
                </a:solidFill>
                <a:ea typeface="ＭＳ Ｐゴシック" pitchFamily="34" charset="-128"/>
              </a:endParaRPr>
            </a:p>
          </p:txBody>
        </p:sp>
        <p:sp>
          <p:nvSpPr>
            <p:cNvPr id="25" name="TextBox 24"/>
            <p:cNvSpPr txBox="1"/>
            <p:nvPr/>
          </p:nvSpPr>
          <p:spPr>
            <a:xfrm>
              <a:off x="2522461" y="3502554"/>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a:solidFill>
                    <a:srgbClr val="000000"/>
                  </a:solidFill>
                  <a:ea typeface="ＭＳ Ｐゴシック" pitchFamily="34" charset="-128"/>
                </a:rPr>
                <a:t>2</a:t>
              </a:r>
              <a:r>
                <a:rPr lang="en-US" sz="1600" dirty="0" smtClean="0">
                  <a:solidFill>
                    <a:srgbClr val="000000"/>
                  </a:solidFill>
                  <a:ea typeface="ＭＳ Ｐゴシック" pitchFamily="34" charset="-128"/>
                </a:rPr>
                <a:t>5G</a:t>
              </a:r>
              <a:endParaRPr lang="en-US" sz="1600" dirty="0">
                <a:solidFill>
                  <a:srgbClr val="000000"/>
                </a:solidFill>
                <a:ea typeface="ＭＳ Ｐゴシック" pitchFamily="34" charset="-128"/>
              </a:endParaRPr>
            </a:p>
          </p:txBody>
        </p:sp>
        <p:sp>
          <p:nvSpPr>
            <p:cNvPr id="26" name="TextBox 25"/>
            <p:cNvSpPr txBox="1"/>
            <p:nvPr/>
          </p:nvSpPr>
          <p:spPr>
            <a:xfrm>
              <a:off x="2522461" y="4028317"/>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27" name="TextBox 26"/>
            <p:cNvSpPr txBox="1"/>
            <p:nvPr/>
          </p:nvSpPr>
          <p:spPr>
            <a:xfrm>
              <a:off x="2522461" y="4581514"/>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28" name="TextBox 27"/>
            <p:cNvSpPr txBox="1"/>
            <p:nvPr/>
          </p:nvSpPr>
          <p:spPr>
            <a:xfrm>
              <a:off x="899434" y="3032249"/>
              <a:ext cx="1336622" cy="595356"/>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defTabSz="914400" fontAlgn="base">
                <a:spcBef>
                  <a:spcPct val="0"/>
                </a:spcBef>
                <a:spcAft>
                  <a:spcPct val="0"/>
                </a:spcAft>
              </a:pPr>
              <a:endParaRPr lang="en-US" sz="1600" dirty="0">
                <a:solidFill>
                  <a:srgbClr val="FFFFFF"/>
                </a:solidFill>
              </a:endParaRPr>
            </a:p>
          </p:txBody>
        </p:sp>
        <p:sp>
          <p:nvSpPr>
            <p:cNvPr id="29" name="TextBox 28"/>
            <p:cNvSpPr txBox="1"/>
            <p:nvPr/>
          </p:nvSpPr>
          <p:spPr>
            <a:xfrm>
              <a:off x="3936688" y="3760955"/>
              <a:ext cx="1017868" cy="595356"/>
            </a:xfrm>
            <a:prstGeom prst="rect">
              <a:avLst/>
            </a:prstGeom>
            <a:noFill/>
            <a:effectLst/>
            <a:sp3d/>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30" name="TextBox 29"/>
            <p:cNvSpPr txBox="1"/>
            <p:nvPr/>
          </p:nvSpPr>
          <p:spPr>
            <a:xfrm>
              <a:off x="899434" y="3585447"/>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31" name="TextBox 30"/>
            <p:cNvSpPr txBox="1"/>
            <p:nvPr/>
          </p:nvSpPr>
          <p:spPr>
            <a:xfrm>
              <a:off x="899434" y="4111210"/>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32" name="TextBox 31"/>
            <p:cNvSpPr txBox="1"/>
            <p:nvPr/>
          </p:nvSpPr>
          <p:spPr>
            <a:xfrm>
              <a:off x="899434" y="4636970"/>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33" name="TextBox 32"/>
            <p:cNvSpPr txBox="1"/>
            <p:nvPr/>
          </p:nvSpPr>
          <p:spPr>
            <a:xfrm rot="16200000">
              <a:off x="-278973" y="3798187"/>
              <a:ext cx="2023139" cy="571536"/>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defTabSz="914400" fontAlgn="base">
                <a:spcBef>
                  <a:spcPct val="0"/>
                </a:spcBef>
                <a:spcAft>
                  <a:spcPct val="0"/>
                </a:spcAft>
              </a:pPr>
              <a:endParaRPr lang="en-US" dirty="0">
                <a:solidFill>
                  <a:srgbClr val="FFFFFF"/>
                </a:solidFill>
              </a:endParaRPr>
            </a:p>
          </p:txBody>
        </p:sp>
        <p:sp>
          <p:nvSpPr>
            <p:cNvPr id="36" name="Up Arrow 35"/>
            <p:cNvSpPr/>
            <p:nvPr/>
          </p:nvSpPr>
          <p:spPr bwMode="auto">
            <a:xfrm rot="5400000">
              <a:off x="5208039" y="3662706"/>
              <a:ext cx="228601" cy="840182"/>
            </a:xfrm>
            <a:prstGeom prst="upArrow">
              <a:avLst>
                <a:gd name="adj1" fmla="val 50000"/>
                <a:gd name="adj2" fmla="val 118000"/>
              </a:avLst>
            </a:prstGeom>
            <a:gradFill flip="none" rotWithShape="1">
              <a:gsLst>
                <a:gs pos="0">
                  <a:srgbClr val="FF3399"/>
                </a:gs>
                <a:gs pos="25000">
                  <a:srgbClr val="FF6633"/>
                </a:gs>
                <a:gs pos="50000">
                  <a:srgbClr val="FFFF00"/>
                </a:gs>
                <a:gs pos="75000">
                  <a:srgbClr val="01A78F"/>
                </a:gs>
                <a:gs pos="100000">
                  <a:srgbClr val="3366FF"/>
                </a:gs>
              </a:gsLst>
              <a:lin ang="0" scaled="1"/>
              <a:tileRect/>
            </a:gradFill>
            <a:ln w="19050" cap="flat" cmpd="sng" algn="ctr">
              <a:noFill/>
              <a:prstDash val="solid"/>
              <a:round/>
              <a:headEnd type="none" w="med" len="med"/>
              <a:tailEnd type="none" w="med" len="med"/>
            </a:ln>
            <a:effectLst/>
            <a:sp3d/>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grpSp>
      <p:grpSp>
        <p:nvGrpSpPr>
          <p:cNvPr id="4" name="Group 76"/>
          <p:cNvGrpSpPr/>
          <p:nvPr/>
        </p:nvGrpSpPr>
        <p:grpSpPr>
          <a:xfrm>
            <a:off x="310108" y="3607215"/>
            <a:ext cx="3413294" cy="2623343"/>
            <a:chOff x="446827" y="635436"/>
            <a:chExt cx="5282022" cy="4613220"/>
          </a:xfrm>
          <a:scene3d>
            <a:camera prst="perspectiveRelaxed"/>
            <a:lightRig rig="threePt" dir="t">
              <a:rot lat="0" lon="0" rev="4200000"/>
            </a:lightRig>
          </a:scene3d>
        </p:grpSpPr>
        <p:sp>
          <p:nvSpPr>
            <p:cNvPr id="108" name="Rectangle 107"/>
            <p:cNvSpPr/>
            <p:nvPr/>
          </p:nvSpPr>
          <p:spPr bwMode="auto">
            <a:xfrm>
              <a:off x="693173" y="635436"/>
              <a:ext cx="4454898" cy="2313431"/>
            </a:xfrm>
            <a:prstGeom prst="rect">
              <a:avLst/>
            </a:prstGeom>
            <a:solidFill>
              <a:schemeClr val="bg1">
                <a:lumMod val="50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78" name="Rectangle 77"/>
            <p:cNvSpPr/>
            <p:nvPr/>
          </p:nvSpPr>
          <p:spPr bwMode="auto">
            <a:xfrm>
              <a:off x="693174" y="2935225"/>
              <a:ext cx="4454898" cy="2313431"/>
            </a:xfrm>
            <a:prstGeom prst="rect">
              <a:avLst/>
            </a:prstGeom>
            <a:solidFill>
              <a:schemeClr val="bg1">
                <a:lumMod val="50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79" name="Rectangle 78"/>
            <p:cNvSpPr/>
            <p:nvPr/>
          </p:nvSpPr>
          <p:spPr bwMode="auto">
            <a:xfrm>
              <a:off x="833001" y="798279"/>
              <a:ext cx="1453001" cy="4377226"/>
            </a:xfrm>
            <a:prstGeom prst="rect">
              <a:avLst/>
            </a:prstGeom>
            <a:solidFill>
              <a:schemeClr val="accent2">
                <a:lumMod val="75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cxnSp>
          <p:nvCxnSpPr>
            <p:cNvPr id="80" name="Straight Connector 79"/>
            <p:cNvCxnSpPr/>
            <p:nvPr/>
          </p:nvCxnSpPr>
          <p:spPr bwMode="auto">
            <a:xfrm>
              <a:off x="2153726" y="3283729"/>
              <a:ext cx="411484" cy="0"/>
            </a:xfrm>
            <a:prstGeom prst="line">
              <a:avLst/>
            </a:prstGeom>
            <a:solidFill>
              <a:srgbClr val="FF0000"/>
            </a:solidFill>
            <a:ln w="41275" cap="flat" cmpd="sng" algn="ctr">
              <a:solidFill>
                <a:srgbClr val="00B050"/>
              </a:solidFill>
              <a:prstDash val="solid"/>
              <a:round/>
              <a:headEnd type="none" w="med" len="med"/>
              <a:tailEnd type="triangle" w="med" len="med"/>
            </a:ln>
            <a:effectLst/>
            <a:sp3d/>
          </p:spPr>
        </p:cxnSp>
        <p:cxnSp>
          <p:nvCxnSpPr>
            <p:cNvPr id="81" name="Straight Connector 80"/>
            <p:cNvCxnSpPr/>
            <p:nvPr/>
          </p:nvCxnSpPr>
          <p:spPr bwMode="auto">
            <a:xfrm>
              <a:off x="2158290" y="3836923"/>
              <a:ext cx="420635" cy="0"/>
            </a:xfrm>
            <a:prstGeom prst="line">
              <a:avLst/>
            </a:prstGeom>
            <a:solidFill>
              <a:srgbClr val="FF0000"/>
            </a:solidFill>
            <a:ln w="41275" cap="flat" cmpd="sng" algn="ctr">
              <a:solidFill>
                <a:srgbClr val="00B0F0"/>
              </a:solidFill>
              <a:prstDash val="solid"/>
              <a:round/>
              <a:headEnd type="none" w="med" len="med"/>
              <a:tailEnd type="triangle" w="med" len="med"/>
            </a:ln>
            <a:effectLst/>
            <a:sp3d/>
          </p:spPr>
        </p:cxnSp>
        <p:cxnSp>
          <p:nvCxnSpPr>
            <p:cNvPr id="82" name="Straight Connector 81"/>
            <p:cNvCxnSpPr/>
            <p:nvPr/>
          </p:nvCxnSpPr>
          <p:spPr bwMode="auto">
            <a:xfrm>
              <a:off x="2149138" y="4335256"/>
              <a:ext cx="388641" cy="0"/>
            </a:xfrm>
            <a:prstGeom prst="line">
              <a:avLst/>
            </a:prstGeom>
            <a:solidFill>
              <a:srgbClr val="FF0000"/>
            </a:solidFill>
            <a:ln w="41275" cap="flat" cmpd="sng" algn="ctr">
              <a:solidFill>
                <a:srgbClr val="0070C0"/>
              </a:solidFill>
              <a:prstDash val="solid"/>
              <a:round/>
              <a:headEnd type="none" w="med" len="med"/>
              <a:tailEnd type="triangle" w="med" len="med"/>
            </a:ln>
            <a:effectLst/>
            <a:sp3d/>
          </p:spPr>
        </p:cxnSp>
        <p:cxnSp>
          <p:nvCxnSpPr>
            <p:cNvPr id="83" name="Straight Connector 82"/>
            <p:cNvCxnSpPr/>
            <p:nvPr/>
          </p:nvCxnSpPr>
          <p:spPr bwMode="auto">
            <a:xfrm>
              <a:off x="2139986" y="4874735"/>
              <a:ext cx="411509" cy="0"/>
            </a:xfrm>
            <a:prstGeom prst="line">
              <a:avLst/>
            </a:prstGeom>
            <a:solidFill>
              <a:srgbClr val="FF0000"/>
            </a:solidFill>
            <a:ln w="41275" cap="flat" cmpd="sng" algn="ctr">
              <a:solidFill>
                <a:srgbClr val="E331DB"/>
              </a:solidFill>
              <a:prstDash val="solid"/>
              <a:round/>
              <a:headEnd type="none" w="med" len="med"/>
              <a:tailEnd type="triangle" w="med" len="med"/>
            </a:ln>
            <a:effectLst/>
            <a:sp3d/>
          </p:spPr>
        </p:cxnSp>
        <p:cxnSp>
          <p:nvCxnSpPr>
            <p:cNvPr id="84" name="Straight Connector 83"/>
            <p:cNvCxnSpPr/>
            <p:nvPr/>
          </p:nvCxnSpPr>
          <p:spPr bwMode="auto">
            <a:xfrm>
              <a:off x="3571017" y="3233428"/>
              <a:ext cx="428326" cy="18990"/>
            </a:xfrm>
            <a:prstGeom prst="line">
              <a:avLst/>
            </a:prstGeom>
            <a:solidFill>
              <a:srgbClr val="FF0000"/>
            </a:solidFill>
            <a:ln w="41275" cap="flat" cmpd="sng" algn="ctr">
              <a:solidFill>
                <a:srgbClr val="00B050"/>
              </a:solidFill>
              <a:prstDash val="sysDot"/>
              <a:round/>
              <a:headEnd type="none" w="med" len="med"/>
              <a:tailEnd type="triangle" w="med" len="med"/>
            </a:ln>
            <a:effectLst/>
            <a:sp3d/>
          </p:spPr>
        </p:cxnSp>
        <p:cxnSp>
          <p:nvCxnSpPr>
            <p:cNvPr id="85" name="Straight Connector 84"/>
            <p:cNvCxnSpPr/>
            <p:nvPr/>
          </p:nvCxnSpPr>
          <p:spPr bwMode="auto">
            <a:xfrm flipV="1">
              <a:off x="3575579" y="3730897"/>
              <a:ext cx="423764" cy="55726"/>
            </a:xfrm>
            <a:prstGeom prst="line">
              <a:avLst/>
            </a:prstGeom>
            <a:solidFill>
              <a:srgbClr val="FF0000"/>
            </a:solidFill>
            <a:ln w="41275" cap="flat" cmpd="sng" algn="ctr">
              <a:solidFill>
                <a:srgbClr val="00B0F0"/>
              </a:solidFill>
              <a:prstDash val="sysDot"/>
              <a:round/>
              <a:headEnd type="none" w="med" len="med"/>
              <a:tailEnd type="triangle" w="med" len="med"/>
            </a:ln>
            <a:effectLst/>
            <a:sp3d/>
          </p:spPr>
        </p:cxnSp>
        <p:cxnSp>
          <p:nvCxnSpPr>
            <p:cNvPr id="86" name="Straight Connector 85"/>
            <p:cNvCxnSpPr/>
            <p:nvPr/>
          </p:nvCxnSpPr>
          <p:spPr bwMode="auto">
            <a:xfrm flipV="1">
              <a:off x="3566427" y="4145780"/>
              <a:ext cx="413765" cy="166609"/>
            </a:xfrm>
            <a:prstGeom prst="line">
              <a:avLst/>
            </a:prstGeom>
            <a:solidFill>
              <a:srgbClr val="FF0000"/>
            </a:solidFill>
            <a:ln w="41275" cap="flat" cmpd="sng" algn="ctr">
              <a:solidFill>
                <a:srgbClr val="0070C0"/>
              </a:solidFill>
              <a:prstDash val="sysDot"/>
              <a:round/>
              <a:headEnd type="none" w="med" len="med"/>
              <a:tailEnd type="triangle" w="med" len="med"/>
            </a:ln>
            <a:effectLst/>
            <a:sp3d/>
          </p:spPr>
        </p:cxnSp>
        <p:cxnSp>
          <p:nvCxnSpPr>
            <p:cNvPr id="87" name="Straight Connector 86"/>
            <p:cNvCxnSpPr/>
            <p:nvPr/>
          </p:nvCxnSpPr>
          <p:spPr bwMode="auto">
            <a:xfrm rot="5400000" flipH="1" flipV="1">
              <a:off x="3544460" y="4434905"/>
              <a:ext cx="429782" cy="404147"/>
            </a:xfrm>
            <a:prstGeom prst="line">
              <a:avLst/>
            </a:prstGeom>
            <a:solidFill>
              <a:srgbClr val="FF0000"/>
            </a:solidFill>
            <a:ln w="41275" cap="flat" cmpd="sng" algn="ctr">
              <a:solidFill>
                <a:srgbClr val="E331DB"/>
              </a:solidFill>
              <a:prstDash val="sysDot"/>
              <a:round/>
              <a:headEnd type="none" w="med" len="med"/>
              <a:tailEnd type="triangle" w="med" len="med"/>
            </a:ln>
            <a:effectLst/>
            <a:sp3d/>
          </p:spPr>
        </p:cxnSp>
        <p:sp>
          <p:nvSpPr>
            <p:cNvPr id="88" name="Rectangle 87"/>
            <p:cNvSpPr/>
            <p:nvPr/>
          </p:nvSpPr>
          <p:spPr bwMode="auto">
            <a:xfrm>
              <a:off x="956390" y="3094014"/>
              <a:ext cx="1227462" cy="370312"/>
            </a:xfrm>
            <a:prstGeom prst="rect">
              <a:avLst/>
            </a:prstGeom>
            <a:solidFill>
              <a:srgbClr val="00B05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89" name="Rectangle 88"/>
            <p:cNvSpPr/>
            <p:nvPr/>
          </p:nvSpPr>
          <p:spPr bwMode="auto">
            <a:xfrm>
              <a:off x="2524230" y="3080300"/>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0" name="Pentagon 89"/>
            <p:cNvSpPr/>
            <p:nvPr/>
          </p:nvSpPr>
          <p:spPr bwMode="auto">
            <a:xfrm>
              <a:off x="3996166" y="1245890"/>
              <a:ext cx="921067" cy="3503707"/>
            </a:xfrm>
            <a:prstGeom prst="homePlate">
              <a:avLst>
                <a:gd name="adj" fmla="val 33328"/>
              </a:avLst>
            </a:prstGeom>
            <a:solidFill>
              <a:schemeClr val="bg2">
                <a:lumMod val="20000"/>
                <a:lumOff val="80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1" name="Rectangle 90"/>
            <p:cNvSpPr/>
            <p:nvPr/>
          </p:nvSpPr>
          <p:spPr bwMode="auto">
            <a:xfrm>
              <a:off x="953723" y="3647210"/>
              <a:ext cx="1241228" cy="370312"/>
            </a:xfrm>
            <a:prstGeom prst="rect">
              <a:avLst/>
            </a:prstGeom>
            <a:solidFill>
              <a:srgbClr val="00B0F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2" name="Rectangle 91"/>
            <p:cNvSpPr/>
            <p:nvPr/>
          </p:nvSpPr>
          <p:spPr bwMode="auto">
            <a:xfrm>
              <a:off x="2524230" y="3619776"/>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3" name="Rectangle 92"/>
            <p:cNvSpPr/>
            <p:nvPr/>
          </p:nvSpPr>
          <p:spPr bwMode="auto">
            <a:xfrm>
              <a:off x="953723" y="4172973"/>
              <a:ext cx="1241228" cy="370312"/>
            </a:xfrm>
            <a:prstGeom prst="rect">
              <a:avLst/>
            </a:prstGeom>
            <a:solidFill>
              <a:srgbClr val="0070C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4" name="Rectangle 93"/>
            <p:cNvSpPr/>
            <p:nvPr/>
          </p:nvSpPr>
          <p:spPr bwMode="auto">
            <a:xfrm>
              <a:off x="2524230" y="4159258"/>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5" name="Rectangle 94"/>
            <p:cNvSpPr/>
            <p:nvPr/>
          </p:nvSpPr>
          <p:spPr bwMode="auto">
            <a:xfrm>
              <a:off x="953723" y="4712453"/>
              <a:ext cx="1241228" cy="370312"/>
            </a:xfrm>
            <a:prstGeom prst="rect">
              <a:avLst/>
            </a:prstGeom>
            <a:solidFill>
              <a:srgbClr val="E331DB"/>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6" name="Rectangle 95"/>
            <p:cNvSpPr/>
            <p:nvPr/>
          </p:nvSpPr>
          <p:spPr bwMode="auto">
            <a:xfrm>
              <a:off x="2524230" y="4698736"/>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97" name="TextBox 96"/>
            <p:cNvSpPr txBox="1"/>
            <p:nvPr/>
          </p:nvSpPr>
          <p:spPr>
            <a:xfrm>
              <a:off x="2522461" y="2963075"/>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98" name="TextBox 97"/>
            <p:cNvSpPr txBox="1"/>
            <p:nvPr/>
          </p:nvSpPr>
          <p:spPr>
            <a:xfrm>
              <a:off x="2522461" y="3502556"/>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99" name="TextBox 98"/>
            <p:cNvSpPr txBox="1"/>
            <p:nvPr/>
          </p:nvSpPr>
          <p:spPr>
            <a:xfrm>
              <a:off x="2522461" y="4028319"/>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100" name="TextBox 99"/>
            <p:cNvSpPr txBox="1"/>
            <p:nvPr/>
          </p:nvSpPr>
          <p:spPr>
            <a:xfrm>
              <a:off x="2522461" y="4581513"/>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101" name="TextBox 100"/>
            <p:cNvSpPr txBox="1"/>
            <p:nvPr/>
          </p:nvSpPr>
          <p:spPr>
            <a:xfrm>
              <a:off x="986180" y="2955073"/>
              <a:ext cx="1336620" cy="595356"/>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defTabSz="914400" fontAlgn="base">
                <a:spcBef>
                  <a:spcPct val="0"/>
                </a:spcBef>
                <a:spcAft>
                  <a:spcPct val="0"/>
                </a:spcAft>
              </a:pPr>
              <a:endParaRPr lang="en-US" sz="1600" dirty="0">
                <a:solidFill>
                  <a:srgbClr val="FFFFFF"/>
                </a:solidFill>
              </a:endParaRPr>
            </a:p>
          </p:txBody>
        </p:sp>
        <p:sp>
          <p:nvSpPr>
            <p:cNvPr id="102" name="TextBox 101"/>
            <p:cNvSpPr txBox="1"/>
            <p:nvPr/>
          </p:nvSpPr>
          <p:spPr>
            <a:xfrm>
              <a:off x="3936688" y="2665084"/>
              <a:ext cx="1017868" cy="595356"/>
            </a:xfrm>
            <a:prstGeom prst="rect">
              <a:avLst/>
            </a:prstGeom>
            <a:noFill/>
            <a:effectLst/>
            <a:sp3d/>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103" name="TextBox 102"/>
            <p:cNvSpPr txBox="1"/>
            <p:nvPr/>
          </p:nvSpPr>
          <p:spPr>
            <a:xfrm>
              <a:off x="1038361" y="3508270"/>
              <a:ext cx="1045851"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104" name="TextBox 103"/>
            <p:cNvSpPr txBox="1"/>
            <p:nvPr/>
          </p:nvSpPr>
          <p:spPr>
            <a:xfrm>
              <a:off x="1038361" y="4034036"/>
              <a:ext cx="1045851"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FFFFFF"/>
                </a:solidFill>
                <a:ea typeface="ＭＳ Ｐゴシック" pitchFamily="34" charset="-128"/>
              </a:endParaRPr>
            </a:p>
          </p:txBody>
        </p:sp>
        <p:sp>
          <p:nvSpPr>
            <p:cNvPr id="105" name="TextBox 104"/>
            <p:cNvSpPr txBox="1"/>
            <p:nvPr/>
          </p:nvSpPr>
          <p:spPr>
            <a:xfrm>
              <a:off x="1024779" y="4559794"/>
              <a:ext cx="1086601"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106" name="TextBox 105"/>
            <p:cNvSpPr txBox="1"/>
            <p:nvPr/>
          </p:nvSpPr>
          <p:spPr>
            <a:xfrm rot="16200000">
              <a:off x="-278973" y="3798186"/>
              <a:ext cx="2023136" cy="571536"/>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defTabSz="914400" fontAlgn="base">
                <a:spcBef>
                  <a:spcPct val="0"/>
                </a:spcBef>
                <a:spcAft>
                  <a:spcPct val="0"/>
                </a:spcAft>
              </a:pPr>
              <a:endParaRPr lang="en-US" dirty="0">
                <a:solidFill>
                  <a:srgbClr val="FFFFFF"/>
                </a:solidFill>
              </a:endParaRPr>
            </a:p>
          </p:txBody>
        </p:sp>
        <p:sp>
          <p:nvSpPr>
            <p:cNvPr id="107" name="Up Arrow 106"/>
            <p:cNvSpPr/>
            <p:nvPr/>
          </p:nvSpPr>
          <p:spPr bwMode="auto">
            <a:xfrm rot="5400000">
              <a:off x="5194457" y="2551400"/>
              <a:ext cx="228602" cy="840182"/>
            </a:xfrm>
            <a:prstGeom prst="upArrow">
              <a:avLst>
                <a:gd name="adj1" fmla="val 50000"/>
                <a:gd name="adj2" fmla="val 118000"/>
              </a:avLst>
            </a:prstGeom>
            <a:gradFill flip="none" rotWithShape="1">
              <a:gsLst>
                <a:gs pos="0">
                  <a:srgbClr val="FF3399"/>
                </a:gs>
                <a:gs pos="25000">
                  <a:srgbClr val="FF6633"/>
                </a:gs>
                <a:gs pos="50000">
                  <a:srgbClr val="FFFF00"/>
                </a:gs>
                <a:gs pos="75000">
                  <a:srgbClr val="01A78F"/>
                </a:gs>
                <a:gs pos="100000">
                  <a:srgbClr val="3366FF"/>
                </a:gs>
              </a:gsLst>
              <a:lin ang="0" scaled="1"/>
              <a:tileRect/>
            </a:gradFill>
            <a:ln w="19050" cap="flat" cmpd="sng" algn="ctr">
              <a:noFill/>
              <a:prstDash val="solid"/>
              <a:round/>
              <a:headEnd type="none" w="med" len="med"/>
              <a:tailEnd type="none" w="med" len="med"/>
            </a:ln>
            <a:effectLst/>
            <a:sp3d/>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cxnSp>
          <p:nvCxnSpPr>
            <p:cNvPr id="113" name="Straight Connector 112"/>
            <p:cNvCxnSpPr/>
            <p:nvPr/>
          </p:nvCxnSpPr>
          <p:spPr bwMode="auto">
            <a:xfrm>
              <a:off x="2140145" y="1107418"/>
              <a:ext cx="411484" cy="0"/>
            </a:xfrm>
            <a:prstGeom prst="line">
              <a:avLst/>
            </a:prstGeom>
            <a:solidFill>
              <a:srgbClr val="FF0000"/>
            </a:solidFill>
            <a:ln w="41275" cap="flat" cmpd="sng" algn="ctr">
              <a:solidFill>
                <a:srgbClr val="FF0000"/>
              </a:solidFill>
              <a:prstDash val="solid"/>
              <a:round/>
              <a:headEnd type="none" w="med" len="med"/>
              <a:tailEnd type="triangle" w="med" len="med"/>
            </a:ln>
            <a:effectLst/>
            <a:sp3d/>
          </p:spPr>
        </p:cxnSp>
        <p:cxnSp>
          <p:nvCxnSpPr>
            <p:cNvPr id="114" name="Straight Connector 113"/>
            <p:cNvCxnSpPr/>
            <p:nvPr/>
          </p:nvCxnSpPr>
          <p:spPr bwMode="auto">
            <a:xfrm>
              <a:off x="2144708" y="1660613"/>
              <a:ext cx="420635" cy="0"/>
            </a:xfrm>
            <a:prstGeom prst="line">
              <a:avLst/>
            </a:prstGeom>
            <a:solidFill>
              <a:srgbClr val="FF0000"/>
            </a:solidFill>
            <a:ln w="41275" cap="flat" cmpd="sng" algn="ctr">
              <a:solidFill>
                <a:schemeClr val="accent2">
                  <a:lumMod val="60000"/>
                  <a:lumOff val="40000"/>
                </a:schemeClr>
              </a:solidFill>
              <a:prstDash val="solid"/>
              <a:round/>
              <a:headEnd type="none" w="med" len="med"/>
              <a:tailEnd type="triangle" w="med" len="med"/>
            </a:ln>
            <a:effectLst/>
            <a:sp3d/>
          </p:spPr>
        </p:cxnSp>
        <p:cxnSp>
          <p:nvCxnSpPr>
            <p:cNvPr id="115" name="Straight Connector 114"/>
            <p:cNvCxnSpPr/>
            <p:nvPr/>
          </p:nvCxnSpPr>
          <p:spPr bwMode="auto">
            <a:xfrm>
              <a:off x="2135557" y="2158945"/>
              <a:ext cx="388641" cy="0"/>
            </a:xfrm>
            <a:prstGeom prst="line">
              <a:avLst/>
            </a:prstGeom>
            <a:solidFill>
              <a:srgbClr val="FF0000"/>
            </a:solidFill>
            <a:ln w="41275" cap="flat" cmpd="sng" algn="ctr">
              <a:solidFill>
                <a:srgbClr val="FFFF00"/>
              </a:solidFill>
              <a:prstDash val="solid"/>
              <a:round/>
              <a:headEnd type="none" w="med" len="med"/>
              <a:tailEnd type="triangle" w="med" len="med"/>
            </a:ln>
            <a:effectLst/>
            <a:sp3d/>
          </p:spPr>
        </p:cxnSp>
        <p:cxnSp>
          <p:nvCxnSpPr>
            <p:cNvPr id="116" name="Straight Connector 115"/>
            <p:cNvCxnSpPr/>
            <p:nvPr/>
          </p:nvCxnSpPr>
          <p:spPr bwMode="auto">
            <a:xfrm>
              <a:off x="2126404" y="2698425"/>
              <a:ext cx="411509" cy="0"/>
            </a:xfrm>
            <a:prstGeom prst="line">
              <a:avLst/>
            </a:prstGeom>
            <a:solidFill>
              <a:srgbClr val="FF0000"/>
            </a:solidFill>
            <a:ln w="41275" cap="flat" cmpd="sng" algn="ctr">
              <a:solidFill>
                <a:srgbClr val="92D050"/>
              </a:solidFill>
              <a:prstDash val="solid"/>
              <a:round/>
              <a:headEnd type="none" w="med" len="med"/>
              <a:tailEnd type="triangle" w="med" len="med"/>
            </a:ln>
            <a:effectLst/>
            <a:sp3d/>
          </p:spPr>
        </p:cxnSp>
        <p:cxnSp>
          <p:nvCxnSpPr>
            <p:cNvPr id="117" name="Straight Connector 116"/>
            <p:cNvCxnSpPr/>
            <p:nvPr/>
          </p:nvCxnSpPr>
          <p:spPr bwMode="auto">
            <a:xfrm rot="16200000" flipH="1">
              <a:off x="3526620" y="1087933"/>
              <a:ext cx="468470" cy="406840"/>
            </a:xfrm>
            <a:prstGeom prst="line">
              <a:avLst/>
            </a:prstGeom>
            <a:solidFill>
              <a:srgbClr val="FF0000"/>
            </a:solidFill>
            <a:ln w="41275" cap="flat" cmpd="sng" algn="ctr">
              <a:solidFill>
                <a:srgbClr val="FF0000"/>
              </a:solidFill>
              <a:prstDash val="sysDot"/>
              <a:round/>
              <a:headEnd type="none" w="med" len="med"/>
              <a:tailEnd type="triangle" w="med" len="med"/>
            </a:ln>
            <a:effectLst/>
            <a:sp3d/>
          </p:spPr>
        </p:cxnSp>
        <p:cxnSp>
          <p:nvCxnSpPr>
            <p:cNvPr id="118" name="Straight Connector 117"/>
            <p:cNvCxnSpPr/>
            <p:nvPr/>
          </p:nvCxnSpPr>
          <p:spPr bwMode="auto">
            <a:xfrm>
              <a:off x="3561997" y="1610313"/>
              <a:ext cx="402277" cy="152025"/>
            </a:xfrm>
            <a:prstGeom prst="line">
              <a:avLst/>
            </a:prstGeom>
            <a:solidFill>
              <a:srgbClr val="FF0000"/>
            </a:solidFill>
            <a:ln w="41275" cap="flat" cmpd="sng" algn="ctr">
              <a:solidFill>
                <a:schemeClr val="accent2">
                  <a:lumMod val="60000"/>
                  <a:lumOff val="40000"/>
                </a:schemeClr>
              </a:solidFill>
              <a:prstDash val="sysDot"/>
              <a:round/>
              <a:headEnd type="none" w="med" len="med"/>
              <a:tailEnd type="triangle" w="med" len="med"/>
            </a:ln>
            <a:effectLst/>
            <a:sp3d/>
          </p:spPr>
        </p:cxnSp>
        <p:cxnSp>
          <p:nvCxnSpPr>
            <p:cNvPr id="119" name="Straight Connector 118"/>
            <p:cNvCxnSpPr/>
            <p:nvPr/>
          </p:nvCxnSpPr>
          <p:spPr bwMode="auto">
            <a:xfrm>
              <a:off x="3552845" y="2136079"/>
              <a:ext cx="446498" cy="82205"/>
            </a:xfrm>
            <a:prstGeom prst="line">
              <a:avLst/>
            </a:prstGeom>
            <a:solidFill>
              <a:srgbClr val="FF0000"/>
            </a:solidFill>
            <a:ln w="41275" cap="flat" cmpd="sng" algn="ctr">
              <a:solidFill>
                <a:srgbClr val="FFFF00"/>
              </a:solidFill>
              <a:prstDash val="sysDot"/>
              <a:round/>
              <a:headEnd type="none" w="med" len="med"/>
              <a:tailEnd type="triangle" w="med" len="med"/>
            </a:ln>
            <a:effectLst/>
            <a:sp3d/>
          </p:spPr>
        </p:cxnSp>
        <p:cxnSp>
          <p:nvCxnSpPr>
            <p:cNvPr id="120" name="Straight Connector 119"/>
            <p:cNvCxnSpPr/>
            <p:nvPr/>
          </p:nvCxnSpPr>
          <p:spPr bwMode="auto">
            <a:xfrm>
              <a:off x="3543696" y="2675559"/>
              <a:ext cx="469230" cy="52075"/>
            </a:xfrm>
            <a:prstGeom prst="line">
              <a:avLst/>
            </a:prstGeom>
            <a:solidFill>
              <a:srgbClr val="FF0000"/>
            </a:solidFill>
            <a:ln w="41275" cap="flat" cmpd="sng" algn="ctr">
              <a:solidFill>
                <a:srgbClr val="92D050"/>
              </a:solidFill>
              <a:prstDash val="sysDot"/>
              <a:round/>
              <a:headEnd type="none" w="med" len="med"/>
              <a:tailEnd type="triangle" w="med" len="med"/>
            </a:ln>
            <a:effectLst/>
            <a:sp3d/>
          </p:spPr>
        </p:cxnSp>
        <p:sp>
          <p:nvSpPr>
            <p:cNvPr id="121" name="Rectangle 120"/>
            <p:cNvSpPr/>
            <p:nvPr/>
          </p:nvSpPr>
          <p:spPr bwMode="auto">
            <a:xfrm>
              <a:off x="967307" y="917703"/>
              <a:ext cx="1227463" cy="370313"/>
            </a:xfrm>
            <a:prstGeom prst="rect">
              <a:avLst/>
            </a:prstGeom>
            <a:solidFill>
              <a:srgbClr val="FF00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22" name="Rectangle 121"/>
            <p:cNvSpPr/>
            <p:nvPr/>
          </p:nvSpPr>
          <p:spPr bwMode="auto">
            <a:xfrm>
              <a:off x="2510648" y="903989"/>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23" name="Rectangle 122"/>
            <p:cNvSpPr/>
            <p:nvPr/>
          </p:nvSpPr>
          <p:spPr bwMode="auto">
            <a:xfrm>
              <a:off x="2510648" y="1443466"/>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24" name="Rectangle 123"/>
            <p:cNvSpPr/>
            <p:nvPr/>
          </p:nvSpPr>
          <p:spPr bwMode="auto">
            <a:xfrm>
              <a:off x="2510648" y="1982947"/>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25" name="Rectangle 124"/>
            <p:cNvSpPr/>
            <p:nvPr/>
          </p:nvSpPr>
          <p:spPr bwMode="auto">
            <a:xfrm>
              <a:off x="2510648" y="2522425"/>
              <a:ext cx="1140648" cy="370313"/>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26" name="TextBox 125"/>
            <p:cNvSpPr txBox="1"/>
            <p:nvPr/>
          </p:nvSpPr>
          <p:spPr>
            <a:xfrm>
              <a:off x="2508880" y="786764"/>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127" name="TextBox 126"/>
            <p:cNvSpPr txBox="1"/>
            <p:nvPr/>
          </p:nvSpPr>
          <p:spPr>
            <a:xfrm>
              <a:off x="2508880" y="1326245"/>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128" name="TextBox 127"/>
            <p:cNvSpPr txBox="1"/>
            <p:nvPr/>
          </p:nvSpPr>
          <p:spPr>
            <a:xfrm>
              <a:off x="2508880" y="1852010"/>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129" name="TextBox 128"/>
            <p:cNvSpPr txBox="1"/>
            <p:nvPr/>
          </p:nvSpPr>
          <p:spPr>
            <a:xfrm>
              <a:off x="2508880" y="2405202"/>
              <a:ext cx="1112544"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25G</a:t>
              </a:r>
              <a:endParaRPr lang="en-US" sz="1600" dirty="0">
                <a:solidFill>
                  <a:srgbClr val="000000"/>
                </a:solidFill>
                <a:ea typeface="ＭＳ Ｐゴシック" pitchFamily="34" charset="-128"/>
              </a:endParaRPr>
            </a:p>
          </p:txBody>
        </p:sp>
        <p:sp>
          <p:nvSpPr>
            <p:cNvPr id="130" name="TextBox 129"/>
            <p:cNvSpPr txBox="1"/>
            <p:nvPr/>
          </p:nvSpPr>
          <p:spPr>
            <a:xfrm>
              <a:off x="926600" y="778765"/>
              <a:ext cx="1336622" cy="595356"/>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defTabSz="914400" fontAlgn="base">
                <a:spcBef>
                  <a:spcPct val="0"/>
                </a:spcBef>
                <a:spcAft>
                  <a:spcPct val="0"/>
                </a:spcAft>
              </a:pPr>
              <a:endParaRPr lang="en-US" sz="1600" dirty="0">
                <a:solidFill>
                  <a:srgbClr val="FFFFFF"/>
                </a:solidFill>
              </a:endParaRPr>
            </a:p>
          </p:txBody>
        </p:sp>
        <p:sp>
          <p:nvSpPr>
            <p:cNvPr id="131" name="TextBox 130"/>
            <p:cNvSpPr txBox="1"/>
            <p:nvPr/>
          </p:nvSpPr>
          <p:spPr>
            <a:xfrm>
              <a:off x="885852" y="1331960"/>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r>
                <a:rPr lang="en-US" sz="1600" dirty="0">
                  <a:solidFill>
                    <a:srgbClr val="000000"/>
                  </a:solidFill>
                  <a:ea typeface="ＭＳ Ｐゴシック" pitchFamily="34" charset="-128"/>
                </a:rPr>
                <a:t>Laser</a:t>
              </a:r>
            </a:p>
          </p:txBody>
        </p:sp>
        <p:sp>
          <p:nvSpPr>
            <p:cNvPr id="132" name="TextBox 131"/>
            <p:cNvSpPr txBox="1"/>
            <p:nvPr/>
          </p:nvSpPr>
          <p:spPr>
            <a:xfrm>
              <a:off x="885852" y="1857721"/>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r>
                <a:rPr lang="en-US" sz="1600" dirty="0">
                  <a:solidFill>
                    <a:srgbClr val="000000"/>
                  </a:solidFill>
                  <a:ea typeface="ＭＳ Ｐゴシック" pitchFamily="34" charset="-128"/>
                </a:rPr>
                <a:t>Laser</a:t>
              </a:r>
            </a:p>
          </p:txBody>
        </p:sp>
        <p:sp>
          <p:nvSpPr>
            <p:cNvPr id="133" name="TextBox 132"/>
            <p:cNvSpPr txBox="1"/>
            <p:nvPr/>
          </p:nvSpPr>
          <p:spPr>
            <a:xfrm>
              <a:off x="913018" y="2383486"/>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r>
                <a:rPr lang="en-US" sz="1600" dirty="0">
                  <a:solidFill>
                    <a:srgbClr val="000000"/>
                  </a:solidFill>
                  <a:ea typeface="ＭＳ Ｐゴシック" pitchFamily="34" charset="-128"/>
                </a:rPr>
                <a:t>Laser</a:t>
              </a:r>
            </a:p>
          </p:txBody>
        </p:sp>
        <p:sp>
          <p:nvSpPr>
            <p:cNvPr id="134" name="Rectangle 133"/>
            <p:cNvSpPr/>
            <p:nvPr/>
          </p:nvSpPr>
          <p:spPr bwMode="auto">
            <a:xfrm>
              <a:off x="953767" y="1442488"/>
              <a:ext cx="1227463" cy="370313"/>
            </a:xfrm>
            <a:prstGeom prst="rect">
              <a:avLst/>
            </a:prstGeom>
            <a:solidFill>
              <a:srgbClr val="FFC0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35" name="Rectangle 134"/>
            <p:cNvSpPr/>
            <p:nvPr/>
          </p:nvSpPr>
          <p:spPr bwMode="auto">
            <a:xfrm>
              <a:off x="953767" y="1967272"/>
              <a:ext cx="1227463" cy="370313"/>
            </a:xfrm>
            <a:prstGeom prst="rect">
              <a:avLst/>
            </a:prstGeom>
            <a:solidFill>
              <a:srgbClr val="FFFF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36" name="Rectangle 135"/>
            <p:cNvSpPr/>
            <p:nvPr/>
          </p:nvSpPr>
          <p:spPr bwMode="auto">
            <a:xfrm>
              <a:off x="956390" y="2507490"/>
              <a:ext cx="1227462" cy="370312"/>
            </a:xfrm>
            <a:prstGeom prst="rect">
              <a:avLst/>
            </a:prstGeom>
            <a:solidFill>
              <a:srgbClr val="92D05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grpSp>
      <p:grpSp>
        <p:nvGrpSpPr>
          <p:cNvPr id="34" name="Group 140"/>
          <p:cNvGrpSpPr/>
          <p:nvPr/>
        </p:nvGrpSpPr>
        <p:grpSpPr>
          <a:xfrm>
            <a:off x="4602363" y="1213837"/>
            <a:ext cx="3422070" cy="1315551"/>
            <a:chOff x="446829" y="2935225"/>
            <a:chExt cx="5295602" cy="2313431"/>
          </a:xfrm>
          <a:scene3d>
            <a:camera prst="perspectiveRelaxed"/>
            <a:lightRig rig="threePt" dir="t">
              <a:rot lat="0" lon="0" rev="4200000"/>
            </a:lightRig>
          </a:scene3d>
        </p:grpSpPr>
        <p:sp>
          <p:nvSpPr>
            <p:cNvPr id="142" name="Rectangle 141"/>
            <p:cNvSpPr/>
            <p:nvPr/>
          </p:nvSpPr>
          <p:spPr bwMode="auto">
            <a:xfrm>
              <a:off x="693174" y="2935225"/>
              <a:ext cx="4454898" cy="2313431"/>
            </a:xfrm>
            <a:prstGeom prst="rect">
              <a:avLst/>
            </a:prstGeom>
            <a:solidFill>
              <a:schemeClr val="bg1">
                <a:lumMod val="50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43" name="Rectangle 142"/>
            <p:cNvSpPr/>
            <p:nvPr/>
          </p:nvSpPr>
          <p:spPr bwMode="auto">
            <a:xfrm>
              <a:off x="833000" y="2999232"/>
              <a:ext cx="1453000" cy="2176272"/>
            </a:xfrm>
            <a:prstGeom prst="rect">
              <a:avLst/>
            </a:prstGeom>
            <a:solidFill>
              <a:schemeClr val="accent2">
                <a:lumMod val="75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cxnSp>
          <p:nvCxnSpPr>
            <p:cNvPr id="144" name="Straight Connector 143"/>
            <p:cNvCxnSpPr/>
            <p:nvPr/>
          </p:nvCxnSpPr>
          <p:spPr bwMode="auto">
            <a:xfrm>
              <a:off x="2153726" y="3283729"/>
              <a:ext cx="411484" cy="0"/>
            </a:xfrm>
            <a:prstGeom prst="line">
              <a:avLst/>
            </a:prstGeom>
            <a:solidFill>
              <a:srgbClr val="FF0000"/>
            </a:solidFill>
            <a:ln w="41275" cap="flat" cmpd="sng" algn="ctr">
              <a:solidFill>
                <a:srgbClr val="FF0000"/>
              </a:solidFill>
              <a:prstDash val="solid"/>
              <a:round/>
              <a:headEnd type="none" w="med" len="med"/>
              <a:tailEnd type="triangle" w="med" len="med"/>
            </a:ln>
            <a:effectLst/>
            <a:sp3d/>
          </p:spPr>
        </p:cxnSp>
        <p:cxnSp>
          <p:nvCxnSpPr>
            <p:cNvPr id="145" name="Straight Connector 144"/>
            <p:cNvCxnSpPr/>
            <p:nvPr/>
          </p:nvCxnSpPr>
          <p:spPr bwMode="auto">
            <a:xfrm>
              <a:off x="2158290" y="3836923"/>
              <a:ext cx="420635" cy="0"/>
            </a:xfrm>
            <a:prstGeom prst="line">
              <a:avLst/>
            </a:prstGeom>
            <a:solidFill>
              <a:srgbClr val="FF0000"/>
            </a:solidFill>
            <a:ln w="41275" cap="flat" cmpd="sng" algn="ctr">
              <a:solidFill>
                <a:srgbClr val="FFFF00"/>
              </a:solidFill>
              <a:prstDash val="solid"/>
              <a:round/>
              <a:headEnd type="none" w="med" len="med"/>
              <a:tailEnd type="triangle" w="med" len="med"/>
            </a:ln>
            <a:effectLst/>
            <a:sp3d/>
          </p:spPr>
        </p:cxnSp>
        <p:cxnSp>
          <p:nvCxnSpPr>
            <p:cNvPr id="146" name="Straight Connector 145"/>
            <p:cNvCxnSpPr/>
            <p:nvPr/>
          </p:nvCxnSpPr>
          <p:spPr bwMode="auto">
            <a:xfrm>
              <a:off x="2149138" y="4335256"/>
              <a:ext cx="388641" cy="0"/>
            </a:xfrm>
            <a:prstGeom prst="line">
              <a:avLst/>
            </a:prstGeom>
            <a:solidFill>
              <a:srgbClr val="FF0000"/>
            </a:solidFill>
            <a:ln w="41275" cap="flat" cmpd="sng" algn="ctr">
              <a:solidFill>
                <a:schemeClr val="bg2">
                  <a:lumMod val="60000"/>
                  <a:lumOff val="40000"/>
                </a:schemeClr>
              </a:solidFill>
              <a:prstDash val="solid"/>
              <a:round/>
              <a:headEnd type="none" w="med" len="med"/>
              <a:tailEnd type="triangle" w="med" len="med"/>
            </a:ln>
            <a:effectLst/>
            <a:sp3d/>
          </p:spPr>
        </p:cxnSp>
        <p:cxnSp>
          <p:nvCxnSpPr>
            <p:cNvPr id="147" name="Straight Connector 146"/>
            <p:cNvCxnSpPr/>
            <p:nvPr/>
          </p:nvCxnSpPr>
          <p:spPr bwMode="auto">
            <a:xfrm>
              <a:off x="2139986" y="4874735"/>
              <a:ext cx="411509" cy="0"/>
            </a:xfrm>
            <a:prstGeom prst="line">
              <a:avLst/>
            </a:prstGeom>
            <a:solidFill>
              <a:srgbClr val="FF0000"/>
            </a:solidFill>
            <a:ln w="41275" cap="flat" cmpd="sng" algn="ctr">
              <a:solidFill>
                <a:srgbClr val="00B050"/>
              </a:solidFill>
              <a:prstDash val="solid"/>
              <a:round/>
              <a:headEnd type="none" w="med" len="med"/>
              <a:tailEnd type="triangle" w="med" len="med"/>
            </a:ln>
            <a:effectLst/>
            <a:sp3d/>
          </p:spPr>
        </p:cxnSp>
        <p:cxnSp>
          <p:nvCxnSpPr>
            <p:cNvPr id="148" name="Straight Connector 147"/>
            <p:cNvCxnSpPr/>
            <p:nvPr/>
          </p:nvCxnSpPr>
          <p:spPr bwMode="auto">
            <a:xfrm rot="16200000" flipH="1">
              <a:off x="3540202" y="3264243"/>
              <a:ext cx="468470" cy="406840"/>
            </a:xfrm>
            <a:prstGeom prst="line">
              <a:avLst/>
            </a:prstGeom>
            <a:solidFill>
              <a:srgbClr val="FF0000"/>
            </a:solidFill>
            <a:ln w="41275" cap="flat" cmpd="sng" algn="ctr">
              <a:solidFill>
                <a:srgbClr val="FF0000"/>
              </a:solidFill>
              <a:prstDash val="sysDot"/>
              <a:round/>
              <a:headEnd type="none" w="med" len="med"/>
              <a:tailEnd type="triangle" w="med" len="med"/>
            </a:ln>
            <a:effectLst/>
            <a:sp3d/>
          </p:spPr>
        </p:cxnSp>
        <p:cxnSp>
          <p:nvCxnSpPr>
            <p:cNvPr id="149" name="Straight Connector 148"/>
            <p:cNvCxnSpPr/>
            <p:nvPr/>
          </p:nvCxnSpPr>
          <p:spPr bwMode="auto">
            <a:xfrm>
              <a:off x="3575579" y="3786624"/>
              <a:ext cx="402277" cy="152024"/>
            </a:xfrm>
            <a:prstGeom prst="line">
              <a:avLst/>
            </a:prstGeom>
            <a:solidFill>
              <a:srgbClr val="FF0000"/>
            </a:solidFill>
            <a:ln w="41275" cap="flat" cmpd="sng" algn="ctr">
              <a:solidFill>
                <a:srgbClr val="FFFF00"/>
              </a:solidFill>
              <a:prstDash val="sysDot"/>
              <a:round/>
              <a:headEnd type="none" w="med" len="med"/>
              <a:tailEnd type="triangle" w="med" len="med"/>
            </a:ln>
            <a:effectLst/>
            <a:sp3d/>
          </p:spPr>
        </p:cxnSp>
        <p:cxnSp>
          <p:nvCxnSpPr>
            <p:cNvPr id="150" name="Straight Connector 149"/>
            <p:cNvCxnSpPr/>
            <p:nvPr/>
          </p:nvCxnSpPr>
          <p:spPr bwMode="auto">
            <a:xfrm flipV="1">
              <a:off x="3566427" y="4145780"/>
              <a:ext cx="413765" cy="166609"/>
            </a:xfrm>
            <a:prstGeom prst="line">
              <a:avLst/>
            </a:prstGeom>
            <a:solidFill>
              <a:srgbClr val="FF0000"/>
            </a:solidFill>
            <a:ln w="41275" cap="flat" cmpd="sng" algn="ctr">
              <a:solidFill>
                <a:schemeClr val="bg2">
                  <a:lumMod val="60000"/>
                  <a:lumOff val="40000"/>
                </a:schemeClr>
              </a:solidFill>
              <a:prstDash val="sysDot"/>
              <a:round/>
              <a:headEnd type="none" w="med" len="med"/>
              <a:tailEnd type="triangle" w="med" len="med"/>
            </a:ln>
            <a:effectLst/>
            <a:sp3d/>
          </p:spPr>
        </p:cxnSp>
        <p:cxnSp>
          <p:nvCxnSpPr>
            <p:cNvPr id="151" name="Straight Connector 150"/>
            <p:cNvCxnSpPr/>
            <p:nvPr/>
          </p:nvCxnSpPr>
          <p:spPr bwMode="auto">
            <a:xfrm rot="5400000" flipH="1" flipV="1">
              <a:off x="3544460" y="4434905"/>
              <a:ext cx="429782" cy="404147"/>
            </a:xfrm>
            <a:prstGeom prst="line">
              <a:avLst/>
            </a:prstGeom>
            <a:solidFill>
              <a:srgbClr val="FF0000"/>
            </a:solidFill>
            <a:ln w="41275" cap="flat" cmpd="sng" algn="ctr">
              <a:solidFill>
                <a:srgbClr val="00B050"/>
              </a:solidFill>
              <a:prstDash val="sysDot"/>
              <a:round/>
              <a:headEnd type="none" w="med" len="med"/>
              <a:tailEnd type="triangle" w="med" len="med"/>
            </a:ln>
            <a:effectLst/>
            <a:sp3d/>
          </p:spPr>
        </p:cxnSp>
        <p:sp>
          <p:nvSpPr>
            <p:cNvPr id="152" name="Rectangle 151"/>
            <p:cNvSpPr/>
            <p:nvPr/>
          </p:nvSpPr>
          <p:spPr bwMode="auto">
            <a:xfrm>
              <a:off x="953723" y="3094014"/>
              <a:ext cx="1227463" cy="370312"/>
            </a:xfrm>
            <a:prstGeom prst="rect">
              <a:avLst/>
            </a:prstGeom>
            <a:solidFill>
              <a:srgbClr val="FF00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53" name="Rectangle 152"/>
            <p:cNvSpPr/>
            <p:nvPr/>
          </p:nvSpPr>
          <p:spPr bwMode="auto">
            <a:xfrm>
              <a:off x="2524230" y="3080299"/>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54" name="Pentagon 153"/>
            <p:cNvSpPr/>
            <p:nvPr/>
          </p:nvSpPr>
          <p:spPr bwMode="auto">
            <a:xfrm>
              <a:off x="3996166" y="3297460"/>
              <a:ext cx="921067" cy="1577250"/>
            </a:xfrm>
            <a:prstGeom prst="homePlate">
              <a:avLst>
                <a:gd name="adj" fmla="val 33328"/>
              </a:avLst>
            </a:prstGeom>
            <a:solidFill>
              <a:schemeClr val="bg2">
                <a:lumMod val="20000"/>
                <a:lumOff val="80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55" name="Rectangle 154"/>
            <p:cNvSpPr/>
            <p:nvPr/>
          </p:nvSpPr>
          <p:spPr bwMode="auto">
            <a:xfrm>
              <a:off x="953723" y="3647210"/>
              <a:ext cx="1241228" cy="370312"/>
            </a:xfrm>
            <a:prstGeom prst="rect">
              <a:avLst/>
            </a:prstGeom>
            <a:solidFill>
              <a:srgbClr val="FFFF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56" name="Rectangle 155"/>
            <p:cNvSpPr/>
            <p:nvPr/>
          </p:nvSpPr>
          <p:spPr bwMode="auto">
            <a:xfrm>
              <a:off x="2524230" y="3619777"/>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57" name="Rectangle 156"/>
            <p:cNvSpPr/>
            <p:nvPr/>
          </p:nvSpPr>
          <p:spPr bwMode="auto">
            <a:xfrm>
              <a:off x="953723" y="4172973"/>
              <a:ext cx="1241228" cy="370312"/>
            </a:xfrm>
            <a:prstGeom prst="rect">
              <a:avLst/>
            </a:prstGeom>
            <a:solidFill>
              <a:schemeClr val="bg2">
                <a:lumMod val="60000"/>
                <a:lumOff val="40000"/>
              </a:schemeClr>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58" name="Rectangle 157"/>
            <p:cNvSpPr/>
            <p:nvPr/>
          </p:nvSpPr>
          <p:spPr bwMode="auto">
            <a:xfrm>
              <a:off x="2524230" y="4159258"/>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59" name="Rectangle 158"/>
            <p:cNvSpPr/>
            <p:nvPr/>
          </p:nvSpPr>
          <p:spPr bwMode="auto">
            <a:xfrm>
              <a:off x="953723" y="4712453"/>
              <a:ext cx="1241228" cy="370312"/>
            </a:xfrm>
            <a:prstGeom prst="rect">
              <a:avLst/>
            </a:prstGeom>
            <a:solidFill>
              <a:srgbClr val="00B05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60" name="Rectangle 159"/>
            <p:cNvSpPr/>
            <p:nvPr/>
          </p:nvSpPr>
          <p:spPr bwMode="auto">
            <a:xfrm>
              <a:off x="2524230" y="4698736"/>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sp>
          <p:nvSpPr>
            <p:cNvPr id="161" name="TextBox 160"/>
            <p:cNvSpPr txBox="1"/>
            <p:nvPr/>
          </p:nvSpPr>
          <p:spPr>
            <a:xfrm>
              <a:off x="2522461" y="2963073"/>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50G</a:t>
              </a:r>
              <a:endParaRPr lang="en-US" sz="1600" dirty="0">
                <a:solidFill>
                  <a:srgbClr val="000000"/>
                </a:solidFill>
                <a:ea typeface="ＭＳ Ｐゴシック" pitchFamily="34" charset="-128"/>
              </a:endParaRPr>
            </a:p>
          </p:txBody>
        </p:sp>
        <p:sp>
          <p:nvSpPr>
            <p:cNvPr id="162" name="TextBox 161"/>
            <p:cNvSpPr txBox="1"/>
            <p:nvPr/>
          </p:nvSpPr>
          <p:spPr>
            <a:xfrm>
              <a:off x="2522461" y="3502554"/>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50G</a:t>
              </a:r>
              <a:endParaRPr lang="en-US" sz="1600" dirty="0">
                <a:solidFill>
                  <a:srgbClr val="000000"/>
                </a:solidFill>
                <a:ea typeface="ＭＳ Ｐゴシック" pitchFamily="34" charset="-128"/>
              </a:endParaRPr>
            </a:p>
          </p:txBody>
        </p:sp>
        <p:sp>
          <p:nvSpPr>
            <p:cNvPr id="163" name="TextBox 162"/>
            <p:cNvSpPr txBox="1"/>
            <p:nvPr/>
          </p:nvSpPr>
          <p:spPr>
            <a:xfrm>
              <a:off x="2522461" y="4028317"/>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50G</a:t>
              </a:r>
              <a:endParaRPr lang="en-US" sz="1600" dirty="0">
                <a:solidFill>
                  <a:srgbClr val="000000"/>
                </a:solidFill>
                <a:ea typeface="ＭＳ Ｐゴシック" pitchFamily="34" charset="-128"/>
              </a:endParaRPr>
            </a:p>
          </p:txBody>
        </p:sp>
        <p:sp>
          <p:nvSpPr>
            <p:cNvPr id="164" name="TextBox 163"/>
            <p:cNvSpPr txBox="1"/>
            <p:nvPr/>
          </p:nvSpPr>
          <p:spPr>
            <a:xfrm>
              <a:off x="2522461" y="4581514"/>
              <a:ext cx="1112546" cy="595356"/>
            </a:xfrm>
            <a:prstGeom prst="rect">
              <a:avLst/>
            </a:prstGeom>
            <a:noFill/>
            <a:effectLst/>
            <a:sp3d/>
          </p:spPr>
          <p:txBody>
            <a:bodyPr wrap="square" rtlCol="0" anchor="ctr" anchorCtr="0">
              <a:spAutoFit/>
            </a:bodyPr>
            <a:lstStyle/>
            <a:p>
              <a:pPr defTabSz="914400" fontAlgn="base">
                <a:spcBef>
                  <a:spcPct val="0"/>
                </a:spcBef>
                <a:spcAft>
                  <a:spcPct val="0"/>
                </a:spcAft>
              </a:pPr>
              <a:r>
                <a:rPr lang="en-US" sz="1600" dirty="0" smtClean="0">
                  <a:solidFill>
                    <a:srgbClr val="000000"/>
                  </a:solidFill>
                  <a:ea typeface="ＭＳ Ｐゴシック" pitchFamily="34" charset="-128"/>
                </a:rPr>
                <a:t>50G</a:t>
              </a:r>
              <a:endParaRPr lang="en-US" sz="1600" dirty="0">
                <a:solidFill>
                  <a:srgbClr val="000000"/>
                </a:solidFill>
                <a:ea typeface="ＭＳ Ｐゴシック" pitchFamily="34" charset="-128"/>
              </a:endParaRPr>
            </a:p>
          </p:txBody>
        </p:sp>
        <p:sp>
          <p:nvSpPr>
            <p:cNvPr id="165" name="TextBox 164"/>
            <p:cNvSpPr txBox="1"/>
            <p:nvPr/>
          </p:nvSpPr>
          <p:spPr>
            <a:xfrm>
              <a:off x="899434" y="3032249"/>
              <a:ext cx="1336622" cy="595356"/>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defTabSz="914400" fontAlgn="base">
                <a:spcBef>
                  <a:spcPct val="0"/>
                </a:spcBef>
                <a:spcAft>
                  <a:spcPct val="0"/>
                </a:spcAft>
              </a:pPr>
              <a:endParaRPr lang="en-US" sz="1600" dirty="0">
                <a:solidFill>
                  <a:srgbClr val="FFFFFF"/>
                </a:solidFill>
              </a:endParaRPr>
            </a:p>
          </p:txBody>
        </p:sp>
        <p:sp>
          <p:nvSpPr>
            <p:cNvPr id="166" name="TextBox 165"/>
            <p:cNvSpPr txBox="1"/>
            <p:nvPr/>
          </p:nvSpPr>
          <p:spPr>
            <a:xfrm>
              <a:off x="3936688" y="3760955"/>
              <a:ext cx="1017868" cy="595356"/>
            </a:xfrm>
            <a:prstGeom prst="rect">
              <a:avLst/>
            </a:prstGeom>
            <a:noFill/>
            <a:effectLst/>
            <a:sp3d/>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167" name="TextBox 166"/>
            <p:cNvSpPr txBox="1"/>
            <p:nvPr/>
          </p:nvSpPr>
          <p:spPr>
            <a:xfrm>
              <a:off x="899434" y="3585447"/>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168" name="TextBox 167"/>
            <p:cNvSpPr txBox="1"/>
            <p:nvPr/>
          </p:nvSpPr>
          <p:spPr>
            <a:xfrm>
              <a:off x="899434" y="4111210"/>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169" name="TextBox 168"/>
            <p:cNvSpPr txBox="1"/>
            <p:nvPr/>
          </p:nvSpPr>
          <p:spPr>
            <a:xfrm>
              <a:off x="899434" y="4636970"/>
              <a:ext cx="1336622" cy="595356"/>
            </a:xfrm>
            <a:prstGeom prst="rect">
              <a:avLst/>
            </a:prstGeom>
            <a:noFill/>
            <a:sp3d extrusionH="101600"/>
          </p:spPr>
          <p:txBody>
            <a:bodyPr wrap="square" rtlCol="0" anchor="ctr" anchorCtr="0">
              <a:spAutoFit/>
            </a:bodyPr>
            <a:lstStyle/>
            <a:p>
              <a:pPr defTabSz="914400" fontAlgn="base">
                <a:spcBef>
                  <a:spcPct val="0"/>
                </a:spcBef>
                <a:spcAft>
                  <a:spcPct val="0"/>
                </a:spcAft>
              </a:pPr>
              <a:endParaRPr lang="en-US" sz="1600" dirty="0">
                <a:solidFill>
                  <a:srgbClr val="000000"/>
                </a:solidFill>
                <a:ea typeface="ＭＳ Ｐゴシック" pitchFamily="34" charset="-128"/>
              </a:endParaRPr>
            </a:p>
          </p:txBody>
        </p:sp>
        <p:sp>
          <p:nvSpPr>
            <p:cNvPr id="170" name="TextBox 169"/>
            <p:cNvSpPr txBox="1"/>
            <p:nvPr/>
          </p:nvSpPr>
          <p:spPr>
            <a:xfrm rot="16200000">
              <a:off x="-278973" y="3798187"/>
              <a:ext cx="2023139" cy="571536"/>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nchor="ctr" anchorCtr="0">
              <a:spAutoFit/>
            </a:bodyPr>
            <a:lstStyle/>
            <a:p>
              <a:pPr defTabSz="914400" fontAlgn="base">
                <a:spcBef>
                  <a:spcPct val="0"/>
                </a:spcBef>
                <a:spcAft>
                  <a:spcPct val="0"/>
                </a:spcAft>
              </a:pPr>
              <a:endParaRPr lang="en-US" dirty="0">
                <a:solidFill>
                  <a:srgbClr val="FFFFFF"/>
                </a:solidFill>
              </a:endParaRPr>
            </a:p>
          </p:txBody>
        </p:sp>
        <p:sp>
          <p:nvSpPr>
            <p:cNvPr id="171" name="Up Arrow 170"/>
            <p:cNvSpPr/>
            <p:nvPr/>
          </p:nvSpPr>
          <p:spPr bwMode="auto">
            <a:xfrm rot="5400000">
              <a:off x="5208039" y="3662706"/>
              <a:ext cx="228601" cy="840182"/>
            </a:xfrm>
            <a:prstGeom prst="upArrow">
              <a:avLst>
                <a:gd name="adj1" fmla="val 50000"/>
                <a:gd name="adj2" fmla="val 118000"/>
              </a:avLst>
            </a:prstGeom>
            <a:gradFill flip="none" rotWithShape="1">
              <a:gsLst>
                <a:gs pos="0">
                  <a:srgbClr val="FF3399"/>
                </a:gs>
                <a:gs pos="25000">
                  <a:srgbClr val="FF6633"/>
                </a:gs>
                <a:gs pos="50000">
                  <a:srgbClr val="FFFF00"/>
                </a:gs>
                <a:gs pos="75000">
                  <a:srgbClr val="01A78F"/>
                </a:gs>
                <a:gs pos="100000">
                  <a:srgbClr val="3366FF"/>
                </a:gs>
              </a:gsLst>
              <a:lin ang="0" scaled="1"/>
              <a:tileRect/>
            </a:gradFill>
            <a:ln w="19050" cap="flat" cmpd="sng" algn="ctr">
              <a:noFill/>
              <a:prstDash val="solid"/>
              <a:round/>
              <a:headEnd type="none" w="med" len="med"/>
              <a:tailEnd type="none" w="med" len="med"/>
            </a:ln>
            <a:effectLst/>
            <a:sp3d/>
          </p:spPr>
          <p:txBody>
            <a:bodyPr vert="horz" wrap="square" lIns="91440" tIns="45720" rIns="91440" bIns="45720" numCol="1" rtlCol="0" anchor="ctr"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800" dirty="0">
                <a:solidFill>
                  <a:srgbClr val="000000"/>
                </a:solidFill>
                <a:latin typeface="Arial" charset="0"/>
                <a:ea typeface="ＭＳ Ｐゴシック" pitchFamily="34" charset="-128"/>
              </a:endParaRPr>
            </a:p>
          </p:txBody>
        </p:sp>
      </p:grpSp>
      <p:sp>
        <p:nvSpPr>
          <p:cNvPr id="172" name="Up Arrow 171"/>
          <p:cNvSpPr/>
          <p:nvPr/>
        </p:nvSpPr>
        <p:spPr bwMode="auto">
          <a:xfrm rot="5400000" flipH="1">
            <a:off x="3516888" y="1253614"/>
            <a:ext cx="887031" cy="1306023"/>
          </a:xfrm>
          <a:prstGeom prst="upArrow">
            <a:avLst>
              <a:gd name="adj1" fmla="val 39419"/>
              <a:gd name="adj2" fmla="val 67241"/>
            </a:avLst>
          </a:prstGeom>
          <a:solidFill>
            <a:schemeClr val="tx2">
              <a:lumMod val="20000"/>
              <a:lumOff val="80000"/>
              <a:alpha val="76000"/>
            </a:schemeClr>
          </a:solidFill>
          <a:ln w="190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1435" tIns="45718" rIns="91435" bIns="45718"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a:solidFill>
                <a:srgbClr val="000000"/>
              </a:solidFill>
              <a:latin typeface="Arial" charset="0"/>
              <a:ea typeface="ＭＳ Ｐゴシック" pitchFamily="34" charset="-128"/>
            </a:endParaRPr>
          </a:p>
        </p:txBody>
      </p:sp>
      <p:sp>
        <p:nvSpPr>
          <p:cNvPr id="174" name="TextBox 173"/>
          <p:cNvSpPr txBox="1"/>
          <p:nvPr/>
        </p:nvSpPr>
        <p:spPr>
          <a:xfrm>
            <a:off x="3323719" y="1682878"/>
            <a:ext cx="1120810" cy="400105"/>
          </a:xfrm>
          <a:prstGeom prst="rect">
            <a:avLst/>
          </a:prstGeom>
          <a:noFill/>
        </p:spPr>
        <p:txBody>
          <a:bodyPr wrap="none" lIns="91435" tIns="45718" rIns="91435" bIns="45718" rtlCol="0">
            <a:spAutoFit/>
          </a:bodyPr>
          <a:lstStyle/>
          <a:p>
            <a:pPr defTabSz="914400" fontAlgn="base">
              <a:spcBef>
                <a:spcPct val="0"/>
              </a:spcBef>
              <a:spcAft>
                <a:spcPct val="0"/>
              </a:spcAft>
            </a:pPr>
            <a:r>
              <a:rPr lang="en-US" sz="2000" dirty="0">
                <a:solidFill>
                  <a:srgbClr val="000000"/>
                </a:solidFill>
                <a:ea typeface="ＭＳ Ｐゴシック" pitchFamily="34" charset="-128"/>
              </a:rPr>
              <a:t>Scale UP</a:t>
            </a:r>
          </a:p>
        </p:txBody>
      </p:sp>
      <p:sp>
        <p:nvSpPr>
          <p:cNvPr id="178" name="Up Arrow 177"/>
          <p:cNvSpPr/>
          <p:nvPr/>
        </p:nvSpPr>
        <p:spPr bwMode="auto">
          <a:xfrm rot="5400000" flipH="1">
            <a:off x="7880470" y="1299010"/>
            <a:ext cx="887031" cy="1306023"/>
          </a:xfrm>
          <a:prstGeom prst="upArrow">
            <a:avLst>
              <a:gd name="adj1" fmla="val 39419"/>
              <a:gd name="adj2" fmla="val 67241"/>
            </a:avLst>
          </a:prstGeom>
          <a:solidFill>
            <a:schemeClr val="tx2">
              <a:lumMod val="20000"/>
              <a:lumOff val="80000"/>
              <a:alpha val="76000"/>
            </a:schemeClr>
          </a:solidFill>
          <a:ln w="190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1435" tIns="45718" rIns="91435" bIns="45718"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a:solidFill>
                <a:srgbClr val="000000"/>
              </a:solidFill>
              <a:latin typeface="Arial" charset="0"/>
              <a:ea typeface="ＭＳ Ｐゴシック" pitchFamily="34" charset="-128"/>
            </a:endParaRPr>
          </a:p>
        </p:txBody>
      </p:sp>
      <p:sp>
        <p:nvSpPr>
          <p:cNvPr id="179" name="TextBox 178"/>
          <p:cNvSpPr txBox="1"/>
          <p:nvPr/>
        </p:nvSpPr>
        <p:spPr>
          <a:xfrm>
            <a:off x="7544642" y="1524000"/>
            <a:ext cx="940347" cy="646327"/>
          </a:xfrm>
          <a:prstGeom prst="rect">
            <a:avLst/>
          </a:prstGeom>
          <a:noFill/>
        </p:spPr>
        <p:txBody>
          <a:bodyPr wrap="none" lIns="91435" tIns="45718" rIns="91435" bIns="45718" rtlCol="0">
            <a:spAutoFit/>
          </a:bodyPr>
          <a:lstStyle/>
          <a:p>
            <a:pPr defTabSz="914400" fontAlgn="base">
              <a:spcBef>
                <a:spcPct val="0"/>
              </a:spcBef>
              <a:spcAft>
                <a:spcPct val="0"/>
              </a:spcAft>
            </a:pPr>
            <a:r>
              <a:rPr lang="en-US" dirty="0">
                <a:solidFill>
                  <a:srgbClr val="000000"/>
                </a:solidFill>
                <a:ea typeface="ＭＳ Ｐゴシック" pitchFamily="34" charset="-128"/>
              </a:rPr>
              <a:t> </a:t>
            </a:r>
            <a:r>
              <a:rPr lang="en-US" sz="2000" dirty="0" smtClean="0">
                <a:solidFill>
                  <a:srgbClr val="000000"/>
                </a:solidFill>
                <a:ea typeface="ＭＳ Ｐゴシック" pitchFamily="34" charset="-128"/>
              </a:rPr>
              <a:t>200G</a:t>
            </a:r>
            <a:endParaRPr lang="en-US" dirty="0">
              <a:solidFill>
                <a:srgbClr val="000000"/>
              </a:solidFill>
              <a:ea typeface="ＭＳ Ｐゴシック" pitchFamily="34" charset="-128"/>
            </a:endParaRPr>
          </a:p>
        </p:txBody>
      </p:sp>
      <p:sp>
        <p:nvSpPr>
          <p:cNvPr id="180" name="Up Arrow 179"/>
          <p:cNvSpPr/>
          <p:nvPr/>
        </p:nvSpPr>
        <p:spPr bwMode="auto">
          <a:xfrm rot="10800000" flipH="1">
            <a:off x="1140096" y="2446870"/>
            <a:ext cx="1642015" cy="1306023"/>
          </a:xfrm>
          <a:prstGeom prst="upArrow">
            <a:avLst>
              <a:gd name="adj1" fmla="val 71410"/>
              <a:gd name="adj2" fmla="val 67241"/>
            </a:avLst>
          </a:prstGeom>
          <a:solidFill>
            <a:schemeClr val="tx2">
              <a:lumMod val="20000"/>
              <a:lumOff val="80000"/>
              <a:alpha val="76000"/>
            </a:schemeClr>
          </a:solidFill>
          <a:ln w="190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1435" tIns="45718" rIns="91435" bIns="45718"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a:solidFill>
                <a:srgbClr val="000000"/>
              </a:solidFill>
              <a:latin typeface="Arial" charset="0"/>
              <a:ea typeface="ＭＳ Ｐゴシック" pitchFamily="34" charset="-128"/>
            </a:endParaRPr>
          </a:p>
        </p:txBody>
      </p:sp>
      <p:sp>
        <p:nvSpPr>
          <p:cNvPr id="181" name="TextBox 180"/>
          <p:cNvSpPr txBox="1"/>
          <p:nvPr/>
        </p:nvSpPr>
        <p:spPr>
          <a:xfrm>
            <a:off x="1331304" y="2778856"/>
            <a:ext cx="1285919" cy="400105"/>
          </a:xfrm>
          <a:prstGeom prst="rect">
            <a:avLst/>
          </a:prstGeom>
          <a:noFill/>
        </p:spPr>
        <p:txBody>
          <a:bodyPr wrap="none" lIns="91435" tIns="45718" rIns="91435" bIns="45718" rtlCol="0">
            <a:spAutoFit/>
          </a:bodyPr>
          <a:lstStyle/>
          <a:p>
            <a:pPr defTabSz="914400" fontAlgn="base">
              <a:spcBef>
                <a:spcPct val="0"/>
              </a:spcBef>
              <a:spcAft>
                <a:spcPct val="0"/>
              </a:spcAft>
            </a:pPr>
            <a:r>
              <a:rPr lang="en-US" sz="2000" dirty="0">
                <a:solidFill>
                  <a:srgbClr val="000000"/>
                </a:solidFill>
                <a:ea typeface="ＭＳ Ｐゴシック" pitchFamily="34" charset="-128"/>
              </a:rPr>
              <a:t>Scale OUT</a:t>
            </a:r>
          </a:p>
        </p:txBody>
      </p:sp>
      <p:sp>
        <p:nvSpPr>
          <p:cNvPr id="182" name="Up Arrow 181"/>
          <p:cNvSpPr/>
          <p:nvPr/>
        </p:nvSpPr>
        <p:spPr bwMode="auto">
          <a:xfrm rot="10800000" flipH="1">
            <a:off x="1175765" y="5673214"/>
            <a:ext cx="1642015" cy="1306023"/>
          </a:xfrm>
          <a:prstGeom prst="upArrow">
            <a:avLst>
              <a:gd name="adj1" fmla="val 71410"/>
              <a:gd name="adj2" fmla="val 67241"/>
            </a:avLst>
          </a:prstGeom>
          <a:solidFill>
            <a:schemeClr val="tx2">
              <a:lumMod val="20000"/>
              <a:lumOff val="80000"/>
              <a:alpha val="76000"/>
            </a:schemeClr>
          </a:solidFill>
          <a:ln w="190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1435" tIns="45718" rIns="91435" bIns="45718"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a:solidFill>
                <a:srgbClr val="000000"/>
              </a:solidFill>
              <a:latin typeface="Arial" charset="0"/>
              <a:ea typeface="ＭＳ Ｐゴシック" pitchFamily="34" charset="-128"/>
            </a:endParaRPr>
          </a:p>
        </p:txBody>
      </p:sp>
      <p:sp>
        <p:nvSpPr>
          <p:cNvPr id="183" name="TextBox 182"/>
          <p:cNvSpPr txBox="1"/>
          <p:nvPr/>
        </p:nvSpPr>
        <p:spPr>
          <a:xfrm>
            <a:off x="1420566" y="6008496"/>
            <a:ext cx="1423527" cy="400105"/>
          </a:xfrm>
          <a:prstGeom prst="rect">
            <a:avLst/>
          </a:prstGeom>
          <a:noFill/>
        </p:spPr>
        <p:txBody>
          <a:bodyPr wrap="none" lIns="91435" tIns="45718" rIns="91435" bIns="45718" rtlCol="0">
            <a:spAutoFit/>
          </a:bodyPr>
          <a:lstStyle/>
          <a:p>
            <a:pPr defTabSz="914400" fontAlgn="base">
              <a:spcBef>
                <a:spcPct val="0"/>
              </a:spcBef>
              <a:spcAft>
                <a:spcPct val="0"/>
              </a:spcAft>
            </a:pPr>
            <a:r>
              <a:rPr lang="en-US" sz="2000" dirty="0">
                <a:solidFill>
                  <a:srgbClr val="000000"/>
                </a:solidFill>
                <a:ea typeface="ＭＳ Ｐゴシック" pitchFamily="34" charset="-128"/>
              </a:rPr>
              <a:t>x16, x32…</a:t>
            </a:r>
          </a:p>
        </p:txBody>
      </p:sp>
      <p:pic>
        <p:nvPicPr>
          <p:cNvPr id="184" name="Picture 19" descr="modulator_opticalwire"/>
          <p:cNvPicPr>
            <a:picLocks noChangeAspect="1" noChangeArrowheads="1"/>
          </p:cNvPicPr>
          <p:nvPr/>
        </p:nvPicPr>
        <p:blipFill>
          <a:blip r:embed="rId3" cstate="screen"/>
          <a:srcRect/>
          <a:stretch>
            <a:fillRect/>
          </a:stretch>
        </p:blipFill>
        <p:spPr bwMode="auto">
          <a:xfrm>
            <a:off x="4859617" y="3239305"/>
            <a:ext cx="4076223" cy="2989659"/>
          </a:xfrm>
          <a:prstGeom prst="rect">
            <a:avLst/>
          </a:prstGeom>
          <a:noFill/>
        </p:spPr>
      </p:pic>
      <p:grpSp>
        <p:nvGrpSpPr>
          <p:cNvPr id="35" name="Group 138"/>
          <p:cNvGrpSpPr/>
          <p:nvPr/>
        </p:nvGrpSpPr>
        <p:grpSpPr>
          <a:xfrm rot="19297655">
            <a:off x="3249983" y="4638244"/>
            <a:ext cx="2347455" cy="749406"/>
            <a:chOff x="3212661" y="3344853"/>
            <a:chExt cx="2347455" cy="749406"/>
          </a:xfrm>
        </p:grpSpPr>
        <p:sp>
          <p:nvSpPr>
            <p:cNvPr id="185" name="Up Arrow 184"/>
            <p:cNvSpPr/>
            <p:nvPr/>
          </p:nvSpPr>
          <p:spPr bwMode="auto">
            <a:xfrm rot="7688059" flipH="1">
              <a:off x="4014264" y="2548406"/>
              <a:ext cx="749406" cy="2342299"/>
            </a:xfrm>
            <a:prstGeom prst="upArrow">
              <a:avLst>
                <a:gd name="adj1" fmla="val 46367"/>
                <a:gd name="adj2" fmla="val 68363"/>
              </a:avLst>
            </a:prstGeom>
            <a:solidFill>
              <a:schemeClr val="tx2">
                <a:lumMod val="20000"/>
                <a:lumOff val="80000"/>
                <a:alpha val="76000"/>
              </a:schemeClr>
            </a:solidFill>
            <a:ln w="190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a:solidFill>
                  <a:srgbClr val="000000"/>
                </a:solidFill>
                <a:latin typeface="Arial" charset="0"/>
                <a:ea typeface="ＭＳ Ｐゴシック" pitchFamily="34" charset="-128"/>
              </a:endParaRPr>
            </a:p>
          </p:txBody>
        </p:sp>
        <p:sp>
          <p:nvSpPr>
            <p:cNvPr id="186" name="TextBox 185"/>
            <p:cNvSpPr txBox="1"/>
            <p:nvPr/>
          </p:nvSpPr>
          <p:spPr>
            <a:xfrm rot="2275111">
              <a:off x="3212661" y="3384811"/>
              <a:ext cx="2061783" cy="400110"/>
            </a:xfrm>
            <a:prstGeom prst="rect">
              <a:avLst/>
            </a:prstGeom>
            <a:noFill/>
          </p:spPr>
          <p:txBody>
            <a:bodyPr wrap="none" rtlCol="0">
              <a:spAutoFit/>
            </a:bodyPr>
            <a:lstStyle/>
            <a:p>
              <a:pPr defTabSz="914400" fontAlgn="base">
                <a:spcBef>
                  <a:spcPct val="0"/>
                </a:spcBef>
                <a:spcAft>
                  <a:spcPct val="0"/>
                </a:spcAft>
              </a:pPr>
              <a:r>
                <a:rPr lang="en-US" sz="2000" dirty="0">
                  <a:solidFill>
                    <a:srgbClr val="000000"/>
                  </a:solidFill>
                  <a:ea typeface="ＭＳ Ｐゴシック" pitchFamily="34" charset="-128"/>
                </a:rPr>
                <a:t>Scale up AND out</a:t>
              </a:r>
            </a:p>
          </p:txBody>
        </p:sp>
      </p:grpSp>
      <p:sp>
        <p:nvSpPr>
          <p:cNvPr id="187" name="TextBox 186"/>
          <p:cNvSpPr txBox="1"/>
          <p:nvPr/>
        </p:nvSpPr>
        <p:spPr>
          <a:xfrm>
            <a:off x="5709299" y="4517070"/>
            <a:ext cx="2463870" cy="954103"/>
          </a:xfrm>
          <a:prstGeom prst="rect">
            <a:avLst/>
          </a:prstGeom>
          <a:noFill/>
        </p:spPr>
        <p:txBody>
          <a:bodyPr wrap="none" lIns="91435" tIns="45718" rIns="91435" bIns="45718" rtlCol="0">
            <a:spAutoFit/>
          </a:bodyPr>
          <a:lstStyle/>
          <a:p>
            <a:pPr defTabSz="914400" fontAlgn="base">
              <a:spcBef>
                <a:spcPct val="0"/>
              </a:spcBef>
              <a:spcAft>
                <a:spcPct val="0"/>
              </a:spcAft>
            </a:pPr>
            <a:r>
              <a:rPr lang="en-US" sz="2800" dirty="0">
                <a:solidFill>
                  <a:srgbClr val="FFFFFF"/>
                </a:solidFill>
                <a:effectLst>
                  <a:glow rad="228600">
                    <a:srgbClr val="000000">
                      <a:satMod val="175000"/>
                      <a:alpha val="40000"/>
                    </a:srgbClr>
                  </a:glow>
                  <a:outerShdw blurRad="63500" sx="102000" sy="102000" algn="ctr" rotWithShape="0">
                    <a:prstClr val="black">
                      <a:alpha val="40000"/>
                    </a:prstClr>
                  </a:outerShdw>
                </a:effectLst>
                <a:latin typeface="Neo Sans Intel Medium" pitchFamily="34" charset="0"/>
                <a:ea typeface="ＭＳ Ｐゴシック" pitchFamily="34" charset="-128"/>
              </a:rPr>
              <a:t>Future </a:t>
            </a:r>
          </a:p>
          <a:p>
            <a:pPr defTabSz="914400" fontAlgn="base">
              <a:spcBef>
                <a:spcPct val="0"/>
              </a:spcBef>
              <a:spcAft>
                <a:spcPct val="0"/>
              </a:spcAft>
            </a:pPr>
            <a:r>
              <a:rPr lang="en-US" sz="2800" dirty="0">
                <a:solidFill>
                  <a:srgbClr val="FFFFFF"/>
                </a:solidFill>
                <a:effectLst>
                  <a:glow rad="228600">
                    <a:srgbClr val="000000">
                      <a:satMod val="175000"/>
                      <a:alpha val="40000"/>
                    </a:srgbClr>
                  </a:glow>
                  <a:outerShdw blurRad="63500" sx="102000" sy="102000" algn="ctr" rotWithShape="0">
                    <a:prstClr val="black">
                      <a:alpha val="40000"/>
                    </a:prstClr>
                  </a:outerShdw>
                </a:effectLst>
                <a:latin typeface="Neo Sans Intel Medium" pitchFamily="34" charset="0"/>
                <a:ea typeface="ＭＳ Ｐゴシック" pitchFamily="34" charset="-128"/>
              </a:rPr>
              <a:t>Terabit+ Links</a:t>
            </a:r>
          </a:p>
        </p:txBody>
      </p:sp>
      <p:sp>
        <p:nvSpPr>
          <p:cNvPr id="189" name="TextBox 188"/>
          <p:cNvSpPr txBox="1"/>
          <p:nvPr/>
        </p:nvSpPr>
        <p:spPr>
          <a:xfrm>
            <a:off x="194081" y="1063611"/>
            <a:ext cx="3727793" cy="400105"/>
          </a:xfrm>
          <a:prstGeom prst="rect">
            <a:avLst/>
          </a:prstGeom>
          <a:noFill/>
        </p:spPr>
        <p:txBody>
          <a:bodyPr wrap="none" lIns="91435" tIns="45718" rIns="91435" bIns="45718" rtlCol="0">
            <a:spAutoFit/>
          </a:bodyPr>
          <a:lstStyle/>
          <a:p>
            <a:pPr defTabSz="914400" fontAlgn="base">
              <a:spcBef>
                <a:spcPct val="0"/>
              </a:spcBef>
              <a:spcAft>
                <a:spcPct val="0"/>
              </a:spcAft>
            </a:pPr>
            <a:r>
              <a:rPr lang="en-US" sz="2000" dirty="0">
                <a:solidFill>
                  <a:srgbClr val="FFFFFF"/>
                </a:solidFill>
                <a:ea typeface="ＭＳ Ｐゴシック" pitchFamily="34" charset="-128"/>
              </a:rPr>
              <a:t>Today: 2</a:t>
            </a:r>
            <a:r>
              <a:rPr lang="en-US" sz="2000" dirty="0" smtClean="0">
                <a:solidFill>
                  <a:srgbClr val="FFFFFF"/>
                </a:solidFill>
                <a:ea typeface="ＭＳ Ｐゴシック" pitchFamily="34" charset="-128"/>
              </a:rPr>
              <a:t>5 </a:t>
            </a:r>
            <a:r>
              <a:rPr lang="en-US" sz="2000" dirty="0" err="1">
                <a:solidFill>
                  <a:srgbClr val="FFFFFF"/>
                </a:solidFill>
                <a:ea typeface="ＭＳ Ｐゴシック" pitchFamily="34" charset="-128"/>
              </a:rPr>
              <a:t>Gbps</a:t>
            </a:r>
            <a:r>
              <a:rPr lang="en-US" sz="2000" dirty="0">
                <a:solidFill>
                  <a:srgbClr val="FFFFFF"/>
                </a:solidFill>
                <a:ea typeface="ＭＳ Ｐゴシック" pitchFamily="34" charset="-128"/>
              </a:rPr>
              <a:t> x 4 = </a:t>
            </a:r>
            <a:r>
              <a:rPr lang="en-US" sz="2000" dirty="0" smtClean="0">
                <a:solidFill>
                  <a:srgbClr val="FFFFFF"/>
                </a:solidFill>
                <a:ea typeface="ＭＳ Ｐゴシック" pitchFamily="34" charset="-128"/>
              </a:rPr>
              <a:t>100Gbps</a:t>
            </a:r>
            <a:endParaRPr lang="en-US" sz="2000" dirty="0">
              <a:solidFill>
                <a:srgbClr val="FFFFFF"/>
              </a:solidFill>
              <a:ea typeface="ＭＳ Ｐゴシック" pitchFamily="34" charset="-128"/>
            </a:endParaRPr>
          </a:p>
        </p:txBody>
      </p:sp>
      <p:grpSp>
        <p:nvGrpSpPr>
          <p:cNvPr id="37" name="Group 139"/>
          <p:cNvGrpSpPr/>
          <p:nvPr/>
        </p:nvGrpSpPr>
        <p:grpSpPr>
          <a:xfrm rot="3027990">
            <a:off x="6090392" y="3116737"/>
            <a:ext cx="2171301" cy="749406"/>
            <a:chOff x="4074482" y="1827834"/>
            <a:chExt cx="2171301" cy="749406"/>
          </a:xfrm>
        </p:grpSpPr>
        <p:sp>
          <p:nvSpPr>
            <p:cNvPr id="173" name="Up Arrow 172"/>
            <p:cNvSpPr/>
            <p:nvPr/>
          </p:nvSpPr>
          <p:spPr bwMode="auto">
            <a:xfrm rot="7688059" flipH="1">
              <a:off x="4805761" y="1137218"/>
              <a:ext cx="749406" cy="2130638"/>
            </a:xfrm>
            <a:prstGeom prst="upArrow">
              <a:avLst>
                <a:gd name="adj1" fmla="val 46367"/>
                <a:gd name="adj2" fmla="val 68363"/>
              </a:avLst>
            </a:prstGeom>
            <a:solidFill>
              <a:schemeClr val="tx2">
                <a:lumMod val="20000"/>
                <a:lumOff val="80000"/>
                <a:alpha val="76000"/>
              </a:schemeClr>
            </a:solidFill>
            <a:ln w="190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a:solidFill>
                  <a:srgbClr val="000000"/>
                </a:solidFill>
                <a:latin typeface="Arial" charset="0"/>
                <a:ea typeface="ＭＳ Ｐゴシック" pitchFamily="34" charset="-128"/>
              </a:endParaRPr>
            </a:p>
          </p:txBody>
        </p:sp>
        <p:sp>
          <p:nvSpPr>
            <p:cNvPr id="175" name="TextBox 174"/>
            <p:cNvSpPr txBox="1"/>
            <p:nvPr/>
          </p:nvSpPr>
          <p:spPr>
            <a:xfrm rot="2275111">
              <a:off x="4074482" y="1922689"/>
              <a:ext cx="2061783" cy="400110"/>
            </a:xfrm>
            <a:prstGeom prst="rect">
              <a:avLst/>
            </a:prstGeom>
            <a:noFill/>
          </p:spPr>
          <p:txBody>
            <a:bodyPr wrap="none" rtlCol="0">
              <a:spAutoFit/>
            </a:bodyPr>
            <a:lstStyle/>
            <a:p>
              <a:pPr defTabSz="914400" fontAlgn="base">
                <a:spcBef>
                  <a:spcPct val="0"/>
                </a:spcBef>
                <a:spcAft>
                  <a:spcPct val="0"/>
                </a:spcAft>
              </a:pPr>
              <a:r>
                <a:rPr lang="en-US" sz="2000" dirty="0">
                  <a:solidFill>
                    <a:srgbClr val="000000"/>
                  </a:solidFill>
                  <a:ea typeface="ＭＳ Ｐゴシック" pitchFamily="34" charset="-128"/>
                </a:rPr>
                <a:t>Scale up AND out</a:t>
              </a:r>
            </a:p>
          </p:txBody>
        </p:sp>
      </p:grpSp>
      <p:sp>
        <p:nvSpPr>
          <p:cNvPr id="176" name="Rectangle 175"/>
          <p:cNvSpPr/>
          <p:nvPr/>
        </p:nvSpPr>
        <p:spPr>
          <a:xfrm>
            <a:off x="634728" y="3791660"/>
            <a:ext cx="2900869" cy="400105"/>
          </a:xfrm>
          <a:prstGeom prst="rect">
            <a:avLst/>
          </a:prstGeom>
        </p:spPr>
        <p:txBody>
          <a:bodyPr wrap="none" lIns="91435" tIns="45718" rIns="91435" bIns="45718">
            <a:spAutoFit/>
          </a:bodyPr>
          <a:lstStyle/>
          <a:p>
            <a:pPr defTabSz="914400" fontAlgn="base">
              <a:spcBef>
                <a:spcPct val="0"/>
              </a:spcBef>
              <a:spcAft>
                <a:spcPct val="0"/>
              </a:spcAft>
            </a:pPr>
            <a:r>
              <a:rPr lang="en-US" sz="2000" dirty="0">
                <a:solidFill>
                  <a:srgbClr val="FFFFFF"/>
                </a:solidFill>
                <a:ea typeface="ＭＳ Ｐゴシック" pitchFamily="34" charset="-128"/>
              </a:rPr>
              <a:t>25 </a:t>
            </a:r>
            <a:r>
              <a:rPr lang="en-US" sz="2000" dirty="0" err="1">
                <a:solidFill>
                  <a:srgbClr val="FFFFFF"/>
                </a:solidFill>
                <a:ea typeface="ＭＳ Ｐゴシック" pitchFamily="34" charset="-128"/>
              </a:rPr>
              <a:t>Gbps</a:t>
            </a:r>
            <a:r>
              <a:rPr lang="en-US" sz="2000" dirty="0">
                <a:solidFill>
                  <a:srgbClr val="FFFFFF"/>
                </a:solidFill>
                <a:ea typeface="ＭＳ Ｐゴシック" pitchFamily="34" charset="-128"/>
              </a:rPr>
              <a:t> x 8 = 200Gbps</a:t>
            </a:r>
          </a:p>
        </p:txBody>
      </p:sp>
      <p:sp>
        <p:nvSpPr>
          <p:cNvPr id="177" name="Rectangle 176"/>
          <p:cNvSpPr/>
          <p:nvPr/>
        </p:nvSpPr>
        <p:spPr>
          <a:xfrm>
            <a:off x="4891504" y="1088319"/>
            <a:ext cx="3358602" cy="461661"/>
          </a:xfrm>
          <a:prstGeom prst="rect">
            <a:avLst/>
          </a:prstGeom>
        </p:spPr>
        <p:txBody>
          <a:bodyPr wrap="none" lIns="91435" tIns="45718" rIns="91435" bIns="45718">
            <a:spAutoFit/>
          </a:bodyPr>
          <a:lstStyle/>
          <a:p>
            <a:pPr defTabSz="914400" fontAlgn="base">
              <a:spcBef>
                <a:spcPct val="0"/>
              </a:spcBef>
              <a:spcAft>
                <a:spcPct val="0"/>
              </a:spcAft>
            </a:pPr>
            <a:r>
              <a:rPr lang="en-US" sz="2400" dirty="0">
                <a:solidFill>
                  <a:srgbClr val="FFFFFF"/>
                </a:solidFill>
                <a:ea typeface="ＭＳ Ｐゴシック" pitchFamily="34" charset="-128"/>
              </a:rPr>
              <a:t>5</a:t>
            </a:r>
            <a:r>
              <a:rPr lang="en-US" sz="2400" dirty="0" smtClean="0">
                <a:solidFill>
                  <a:srgbClr val="FFFFFF"/>
                </a:solidFill>
                <a:ea typeface="ＭＳ Ｐゴシック" pitchFamily="34" charset="-128"/>
              </a:rPr>
              <a:t>0Gbps </a:t>
            </a:r>
            <a:r>
              <a:rPr lang="en-US" sz="2400" dirty="0">
                <a:solidFill>
                  <a:srgbClr val="FFFFFF"/>
                </a:solidFill>
                <a:ea typeface="ＭＳ Ｐゴシック" pitchFamily="34" charset="-128"/>
              </a:rPr>
              <a:t>x 4 = 2</a:t>
            </a:r>
            <a:r>
              <a:rPr lang="en-US" sz="2400" dirty="0" smtClean="0">
                <a:solidFill>
                  <a:srgbClr val="FFFFFF"/>
                </a:solidFill>
                <a:ea typeface="ＭＳ Ｐゴシック" pitchFamily="34" charset="-128"/>
              </a:rPr>
              <a:t>00Gbps</a:t>
            </a:r>
            <a:endParaRPr lang="en-US" sz="2400" dirty="0">
              <a:solidFill>
                <a:srgbClr val="FFFFFF"/>
              </a:solidFill>
              <a:ea typeface="ＭＳ Ｐゴシック" pitchFamily="34" charset="-128"/>
            </a:endParaRPr>
          </a:p>
        </p:txBody>
      </p:sp>
      <p:graphicFrame>
        <p:nvGraphicFramePr>
          <p:cNvPr id="190" name="Table 189"/>
          <p:cNvGraphicFramePr>
            <a:graphicFrameLocks noGrp="1"/>
          </p:cNvGraphicFramePr>
          <p:nvPr>
            <p:extLst>
              <p:ext uri="{D42A27DB-BD31-4B8C-83A1-F6EECF244321}">
                <p14:modId xmlns:p14="http://schemas.microsoft.com/office/powerpoint/2010/main" val="3731843966"/>
              </p:ext>
            </p:extLst>
          </p:nvPr>
        </p:nvGraphicFramePr>
        <p:xfrm>
          <a:off x="3516922" y="2529387"/>
          <a:ext cx="2436633" cy="1565092"/>
        </p:xfrm>
        <a:graphic>
          <a:graphicData uri="http://schemas.openxmlformats.org/drawingml/2006/table">
            <a:tbl>
              <a:tblPr firstRow="1" bandRow="1">
                <a:tableStyleId>{93296810-A885-4BE3-A3E7-6D5BEEA58F35}</a:tableStyleId>
              </a:tblPr>
              <a:tblGrid>
                <a:gridCol w="812211"/>
                <a:gridCol w="812211"/>
                <a:gridCol w="812211"/>
              </a:tblGrid>
              <a:tr h="353408">
                <a:tc>
                  <a:txBody>
                    <a:bodyPr/>
                    <a:lstStyle/>
                    <a:p>
                      <a:pPr algn="ctr"/>
                      <a:r>
                        <a:rPr lang="en-US" sz="1500" dirty="0" smtClean="0"/>
                        <a:t>Speed</a:t>
                      </a:r>
                      <a:endParaRPr lang="en-US" sz="1500" dirty="0"/>
                    </a:p>
                  </a:txBody>
                  <a:tcPr marL="36576" marR="0">
                    <a:solidFill>
                      <a:srgbClr val="0070C0"/>
                    </a:solidFill>
                  </a:tcPr>
                </a:tc>
                <a:tc>
                  <a:txBody>
                    <a:bodyPr/>
                    <a:lstStyle/>
                    <a:p>
                      <a:pPr algn="ctr"/>
                      <a:r>
                        <a:rPr lang="en-US" sz="1500" dirty="0" smtClean="0"/>
                        <a:t>Width</a:t>
                      </a:r>
                      <a:endParaRPr lang="en-US" sz="1500" dirty="0"/>
                    </a:p>
                  </a:txBody>
                  <a:tcPr marL="36576" marR="0">
                    <a:solidFill>
                      <a:srgbClr val="0070C0"/>
                    </a:solidFill>
                  </a:tcPr>
                </a:tc>
                <a:tc>
                  <a:txBody>
                    <a:bodyPr/>
                    <a:lstStyle/>
                    <a:p>
                      <a:pPr algn="ctr"/>
                      <a:r>
                        <a:rPr lang="en-US" sz="1500" dirty="0" smtClean="0"/>
                        <a:t>Rate</a:t>
                      </a:r>
                      <a:endParaRPr lang="en-US" sz="1500" dirty="0"/>
                    </a:p>
                  </a:txBody>
                  <a:tcPr marL="36576" marR="0">
                    <a:solidFill>
                      <a:srgbClr val="0070C0"/>
                    </a:solidFill>
                  </a:tcPr>
                </a:tc>
              </a:tr>
              <a:tr h="302921">
                <a:tc>
                  <a:txBody>
                    <a:bodyPr/>
                    <a:lstStyle/>
                    <a:p>
                      <a:pPr algn="ctr"/>
                      <a:r>
                        <a:rPr lang="en-US" sz="1500" dirty="0" smtClean="0"/>
                        <a:t>25</a:t>
                      </a:r>
                      <a:endParaRPr lang="en-US" sz="1500" dirty="0"/>
                    </a:p>
                  </a:txBody>
                  <a:tcPr marL="36576" marR="0" marT="0">
                    <a:solidFill>
                      <a:schemeClr val="tx2">
                        <a:lumMod val="20000"/>
                        <a:lumOff val="80000"/>
                      </a:schemeClr>
                    </a:solidFill>
                  </a:tcPr>
                </a:tc>
                <a:tc>
                  <a:txBody>
                    <a:bodyPr/>
                    <a:lstStyle/>
                    <a:p>
                      <a:pPr algn="ctr"/>
                      <a:r>
                        <a:rPr lang="en-US" sz="1500" dirty="0" smtClean="0"/>
                        <a:t>x4</a:t>
                      </a:r>
                      <a:endParaRPr lang="en-US" sz="1500" dirty="0"/>
                    </a:p>
                  </a:txBody>
                  <a:tcPr marL="36576" marR="0" marT="0">
                    <a:solidFill>
                      <a:schemeClr val="tx2">
                        <a:lumMod val="20000"/>
                        <a:lumOff val="80000"/>
                      </a:schemeClr>
                    </a:solidFill>
                  </a:tcPr>
                </a:tc>
                <a:tc>
                  <a:txBody>
                    <a:bodyPr/>
                    <a:lstStyle/>
                    <a:p>
                      <a:pPr algn="ctr"/>
                      <a:r>
                        <a:rPr lang="en-US" sz="1500" dirty="0" smtClean="0"/>
                        <a:t>100G</a:t>
                      </a:r>
                      <a:endParaRPr lang="en-US" sz="1500" dirty="0"/>
                    </a:p>
                  </a:txBody>
                  <a:tcPr marL="36576" marR="0" marT="0">
                    <a:solidFill>
                      <a:schemeClr val="tx2">
                        <a:lumMod val="20000"/>
                        <a:lumOff val="80000"/>
                      </a:schemeClr>
                    </a:solidFill>
                  </a:tcPr>
                </a:tc>
              </a:tr>
              <a:tr h="302921">
                <a:tc>
                  <a:txBody>
                    <a:bodyPr/>
                    <a:lstStyle/>
                    <a:p>
                      <a:pPr algn="ctr"/>
                      <a:r>
                        <a:rPr lang="en-US" sz="1500" dirty="0" smtClean="0"/>
                        <a:t>25</a:t>
                      </a:r>
                      <a:endParaRPr lang="en-US" sz="1500" dirty="0"/>
                    </a:p>
                  </a:txBody>
                  <a:tcPr marL="36576" marR="0" marT="0">
                    <a:solidFill>
                      <a:schemeClr val="tx2">
                        <a:lumMod val="20000"/>
                        <a:lumOff val="80000"/>
                      </a:schemeClr>
                    </a:solidFill>
                  </a:tcPr>
                </a:tc>
                <a:tc>
                  <a:txBody>
                    <a:bodyPr/>
                    <a:lstStyle/>
                    <a:p>
                      <a:pPr algn="ctr"/>
                      <a:r>
                        <a:rPr lang="en-US" sz="1500" dirty="0" smtClean="0"/>
                        <a:t>x8</a:t>
                      </a:r>
                      <a:endParaRPr lang="en-US" sz="1500" dirty="0"/>
                    </a:p>
                  </a:txBody>
                  <a:tcPr marL="36576" marR="0" marT="0">
                    <a:solidFill>
                      <a:schemeClr val="tx2">
                        <a:lumMod val="20000"/>
                        <a:lumOff val="80000"/>
                      </a:schemeClr>
                    </a:solidFill>
                  </a:tcPr>
                </a:tc>
                <a:tc>
                  <a:txBody>
                    <a:bodyPr/>
                    <a:lstStyle/>
                    <a:p>
                      <a:pPr algn="ctr"/>
                      <a:r>
                        <a:rPr lang="en-US" sz="1500" dirty="0" smtClean="0"/>
                        <a:t>200G</a:t>
                      </a:r>
                      <a:endParaRPr lang="en-US" sz="1500" dirty="0"/>
                    </a:p>
                  </a:txBody>
                  <a:tcPr marL="36576" marR="0" marT="0">
                    <a:solidFill>
                      <a:schemeClr val="tx2">
                        <a:lumMod val="20000"/>
                        <a:lumOff val="80000"/>
                      </a:schemeClr>
                    </a:solidFill>
                  </a:tcPr>
                </a:tc>
              </a:tr>
              <a:tr h="302921">
                <a:tc>
                  <a:txBody>
                    <a:bodyPr/>
                    <a:lstStyle/>
                    <a:p>
                      <a:pPr algn="ctr"/>
                      <a:r>
                        <a:rPr lang="en-US" sz="1500" dirty="0" smtClean="0"/>
                        <a:t>25</a:t>
                      </a:r>
                      <a:endParaRPr lang="en-US" sz="1500" dirty="0"/>
                    </a:p>
                  </a:txBody>
                  <a:tcPr marL="36576" marR="0" marT="0">
                    <a:solidFill>
                      <a:schemeClr val="tx2">
                        <a:lumMod val="20000"/>
                        <a:lumOff val="80000"/>
                      </a:schemeClr>
                    </a:solidFill>
                  </a:tcPr>
                </a:tc>
                <a:tc>
                  <a:txBody>
                    <a:bodyPr/>
                    <a:lstStyle/>
                    <a:p>
                      <a:pPr algn="ctr"/>
                      <a:r>
                        <a:rPr lang="en-US" sz="1500" dirty="0" smtClean="0"/>
                        <a:t>x16</a:t>
                      </a:r>
                      <a:endParaRPr lang="en-US" sz="1500" dirty="0"/>
                    </a:p>
                  </a:txBody>
                  <a:tcPr marL="36576" marR="0" marT="0">
                    <a:solidFill>
                      <a:schemeClr val="tx2">
                        <a:lumMod val="20000"/>
                        <a:lumOff val="80000"/>
                      </a:schemeClr>
                    </a:solidFill>
                  </a:tcPr>
                </a:tc>
                <a:tc>
                  <a:txBody>
                    <a:bodyPr/>
                    <a:lstStyle/>
                    <a:p>
                      <a:pPr algn="ctr"/>
                      <a:r>
                        <a:rPr lang="en-US" sz="1500" dirty="0" smtClean="0"/>
                        <a:t>400G</a:t>
                      </a:r>
                      <a:endParaRPr lang="en-US" sz="1500" dirty="0"/>
                    </a:p>
                  </a:txBody>
                  <a:tcPr marL="36576" marR="0" marT="0">
                    <a:solidFill>
                      <a:schemeClr val="tx2">
                        <a:lumMod val="20000"/>
                        <a:lumOff val="80000"/>
                      </a:schemeClr>
                    </a:solidFill>
                  </a:tcPr>
                </a:tc>
              </a:tr>
              <a:tr h="302921">
                <a:tc>
                  <a:txBody>
                    <a:bodyPr/>
                    <a:lstStyle/>
                    <a:p>
                      <a:pPr algn="ctr"/>
                      <a:r>
                        <a:rPr lang="en-US" sz="1500" dirty="0" smtClean="0"/>
                        <a:t>50</a:t>
                      </a:r>
                      <a:endParaRPr lang="en-US" sz="1500" dirty="0"/>
                    </a:p>
                  </a:txBody>
                  <a:tcPr marL="36576" marR="0" marT="0">
                    <a:solidFill>
                      <a:schemeClr val="tx2">
                        <a:lumMod val="20000"/>
                        <a:lumOff val="80000"/>
                      </a:schemeClr>
                    </a:solidFill>
                  </a:tcPr>
                </a:tc>
                <a:tc>
                  <a:txBody>
                    <a:bodyPr/>
                    <a:lstStyle/>
                    <a:p>
                      <a:pPr algn="ctr"/>
                      <a:r>
                        <a:rPr lang="en-US" sz="1500" dirty="0" smtClean="0"/>
                        <a:t>x25</a:t>
                      </a:r>
                      <a:endParaRPr lang="en-US" sz="1500" dirty="0"/>
                    </a:p>
                  </a:txBody>
                  <a:tcPr marL="36576" marR="0" marT="0">
                    <a:solidFill>
                      <a:schemeClr val="tx2">
                        <a:lumMod val="20000"/>
                        <a:lumOff val="80000"/>
                      </a:schemeClr>
                    </a:solidFill>
                  </a:tcPr>
                </a:tc>
                <a:tc>
                  <a:txBody>
                    <a:bodyPr/>
                    <a:lstStyle/>
                    <a:p>
                      <a:pPr algn="ctr"/>
                      <a:r>
                        <a:rPr lang="en-US" sz="1500" dirty="0" smtClean="0"/>
                        <a:t>1.25T</a:t>
                      </a:r>
                      <a:endParaRPr lang="en-US" sz="1500" dirty="0"/>
                    </a:p>
                  </a:txBody>
                  <a:tcPr marL="36576" marR="0" marT="0">
                    <a:solidFill>
                      <a:schemeClr val="tx2">
                        <a:lumMod val="20000"/>
                        <a:lumOff val="80000"/>
                      </a:schemeClr>
                    </a:solidFill>
                  </a:tcPr>
                </a:tc>
              </a:tr>
            </a:tbl>
          </a:graphicData>
        </a:graphic>
      </p:graphicFrame>
      <p:sp>
        <p:nvSpPr>
          <p:cNvPr id="192" name="Rounded Rectangle 191"/>
          <p:cNvSpPr/>
          <p:nvPr/>
        </p:nvSpPr>
        <p:spPr>
          <a:xfrm>
            <a:off x="3218402" y="5876693"/>
            <a:ext cx="4976908" cy="637688"/>
          </a:xfrm>
          <a:prstGeom prst="roundRect">
            <a:avLst/>
          </a:prstGeom>
          <a:solidFill>
            <a:schemeClr val="tx1"/>
          </a:solidFill>
          <a:ln w="57150">
            <a:solidFill>
              <a:schemeClr val="tx1"/>
            </a:solidFill>
            <a:round/>
            <a:headEnd type="none" w="sm" len="sm"/>
            <a:tailEnd type="none" w="sm" len="sm"/>
          </a:ln>
          <a:effectLst/>
        </p:spPr>
        <p:txBody>
          <a:bodyPr lIns="91435" tIns="45718" rIns="91435" bIns="45718" anchor="ctr"/>
          <a:lstStyle/>
          <a:p>
            <a:pPr marL="0" lvl="1" algn="ctr" defTabSz="914263" eaLnBrk="0" fontAlgn="base" hangingPunct="0">
              <a:spcBef>
                <a:spcPct val="0"/>
              </a:spcBef>
              <a:spcAft>
                <a:spcPct val="0"/>
              </a:spcAft>
            </a:pPr>
            <a:r>
              <a:rPr lang="en-US" sz="1600" b="1" dirty="0" smtClean="0">
                <a:solidFill>
                  <a:srgbClr val="0860A8"/>
                </a:solidFill>
                <a:effectLst>
                  <a:outerShdw blurRad="38100" dist="38100" dir="2700000" algn="tl">
                    <a:srgbClr val="000000">
                      <a:alpha val="43137"/>
                    </a:srgbClr>
                  </a:outerShdw>
                </a:effectLst>
                <a:latin typeface="Verdana" pitchFamily="96" charset="0"/>
                <a:ea typeface="ＭＳ Ｐゴシック" pitchFamily="34" charset="-128"/>
              </a:rPr>
              <a:t>Low cost integrated photonics allows for </a:t>
            </a:r>
          </a:p>
          <a:p>
            <a:pPr marL="0" lvl="1" algn="ctr" defTabSz="914263" eaLnBrk="0" fontAlgn="base" hangingPunct="0">
              <a:spcBef>
                <a:spcPct val="0"/>
              </a:spcBef>
              <a:spcAft>
                <a:spcPct val="0"/>
              </a:spcAft>
            </a:pPr>
            <a:r>
              <a:rPr lang="en-US" sz="1600" b="1" dirty="0" smtClean="0">
                <a:solidFill>
                  <a:srgbClr val="0860A8"/>
                </a:solidFill>
                <a:effectLst>
                  <a:outerShdw blurRad="38100" dist="38100" dir="2700000" algn="tl">
                    <a:srgbClr val="000000">
                      <a:alpha val="43137"/>
                    </a:srgbClr>
                  </a:outerShdw>
                </a:effectLst>
                <a:latin typeface="Verdana" pitchFamily="96" charset="0"/>
                <a:ea typeface="ＭＳ Ｐゴシック" pitchFamily="34" charset="-128"/>
              </a:rPr>
              <a:t>Scaling from 50Gbps to &gt;1Tbps</a:t>
            </a:r>
            <a:endParaRPr lang="en-US" sz="1600" b="1" dirty="0">
              <a:solidFill>
                <a:srgbClr val="0860A8"/>
              </a:solidFill>
              <a:effectLst>
                <a:outerShdw blurRad="38100" dist="38100" dir="2700000" algn="tl">
                  <a:srgbClr val="000000">
                    <a:alpha val="43137"/>
                  </a:srgbClr>
                </a:outerShdw>
              </a:effectLst>
              <a:latin typeface="Verdana" pitchFamily="96" charset="0"/>
              <a:ea typeface="ＭＳ Ｐゴシック" pitchFamily="34" charset="-128"/>
            </a:endParaRPr>
          </a:p>
        </p:txBody>
      </p:sp>
      <p:sp>
        <p:nvSpPr>
          <p:cNvPr id="191" name="Slide Number Placeholder 1"/>
          <p:cNvSpPr txBox="1">
            <a:spLocks/>
          </p:cNvSpPr>
          <p:nvPr/>
        </p:nvSpPr>
        <p:spPr>
          <a:xfrm>
            <a:off x="66675" y="6478241"/>
            <a:ext cx="691608" cy="476251"/>
          </a:xfrm>
          <a:prstGeom prst="rect">
            <a:avLst/>
          </a:prstGeom>
          <a:noFill/>
        </p:spPr>
        <p:txBody>
          <a:bodyPr/>
          <a:lstStyle/>
          <a:p>
            <a:pPr defTabSz="914400" fontAlgn="base">
              <a:spcBef>
                <a:spcPct val="0"/>
              </a:spcBef>
              <a:spcAft>
                <a:spcPct val="0"/>
              </a:spcAft>
              <a:defRPr/>
            </a:pPr>
            <a:fld id="{BAF02827-191D-409F-A8DC-C86F587707B7}" type="slidenum">
              <a:rPr lang="en-US">
                <a:solidFill>
                  <a:srgbClr val="FFFFFF"/>
                </a:solidFill>
                <a:effectLst>
                  <a:outerShdw blurRad="38100" dist="38100" dir="2700000" algn="tl">
                    <a:srgbClr val="000000">
                      <a:alpha val="43137"/>
                    </a:srgbClr>
                  </a:outerShdw>
                </a:effectLst>
                <a:latin typeface="Arial" charset="0"/>
                <a:ea typeface="ＭＳ Ｐゴシック" pitchFamily="34" charset="-128"/>
              </a:rPr>
              <a:pPr defTabSz="914400" fontAlgn="base">
                <a:spcBef>
                  <a:spcPct val="0"/>
                </a:spcBef>
                <a:spcAft>
                  <a:spcPct val="0"/>
                </a:spcAft>
                <a:defRPr/>
              </a:pPr>
              <a:t>100</a:t>
            </a:fld>
            <a:endParaRPr lang="en-US">
              <a:solidFill>
                <a:srgbClr val="FFFFFF"/>
              </a:solidFill>
              <a:effectLst>
                <a:outerShdw blurRad="38100" dist="38100" dir="2700000" algn="tl">
                  <a:srgbClr val="000000">
                    <a:alpha val="43137"/>
                  </a:srgbClr>
                </a:outerShdw>
              </a:effectLst>
              <a:latin typeface="Arial" charset="0"/>
              <a:ea typeface="ＭＳ Ｐゴシック" pitchFamily="34" charset="-128"/>
            </a:endParaRPr>
          </a:p>
        </p:txBody>
      </p:sp>
      <p:sp>
        <p:nvSpPr>
          <p:cNvPr id="193" name="TextBox 192"/>
          <p:cNvSpPr txBox="1"/>
          <p:nvPr/>
        </p:nvSpPr>
        <p:spPr>
          <a:xfrm>
            <a:off x="5898657" y="2729805"/>
            <a:ext cx="2129095" cy="923330"/>
          </a:xfrm>
          <a:prstGeom prst="rect">
            <a:avLst/>
          </a:prstGeom>
          <a:solidFill>
            <a:schemeClr val="accent2"/>
          </a:solidFill>
        </p:spPr>
        <p:txBody>
          <a:bodyPr wrap="square" rtlCol="0">
            <a:spAutoFit/>
          </a:bodyPr>
          <a:lstStyle/>
          <a:p>
            <a:r>
              <a:rPr lang="en-US" sz="1800" dirty="0" smtClean="0"/>
              <a:t>Consumer</a:t>
            </a:r>
          </a:p>
          <a:p>
            <a:r>
              <a:rPr lang="en-US" sz="1800" dirty="0" smtClean="0"/>
              <a:t>Data Center</a:t>
            </a:r>
          </a:p>
          <a:p>
            <a:r>
              <a:rPr lang="en-US" sz="1800" dirty="0" smtClean="0"/>
              <a:t>HPC		</a:t>
            </a:r>
          </a:p>
        </p:txBody>
      </p:sp>
      <p:sp>
        <p:nvSpPr>
          <p:cNvPr id="194" name="Rectangle 193"/>
          <p:cNvSpPr/>
          <p:nvPr/>
        </p:nvSpPr>
        <p:spPr>
          <a:xfrm>
            <a:off x="2565290" y="6601008"/>
            <a:ext cx="4495800" cy="230715"/>
          </a:xfrm>
          <a:prstGeom prst="rect">
            <a:avLst/>
          </a:prstGeom>
        </p:spPr>
        <p:txBody>
          <a:bodyPr lIns="91323" tIns="45662" rIns="91323" bIns="45662">
            <a:spAutoFit/>
          </a:bodyPr>
          <a:lstStyle/>
          <a:p>
            <a:pPr fontAlgn="base">
              <a:spcBef>
                <a:spcPct val="0"/>
              </a:spcBef>
              <a:spcAft>
                <a:spcPct val="0"/>
              </a:spcAft>
              <a:defRPr/>
            </a:pPr>
            <a:r>
              <a:rPr lang="en-US" sz="900" dirty="0">
                <a:latin typeface="Arial" charset="0"/>
              </a:rPr>
              <a:t>© </a:t>
            </a:r>
            <a:r>
              <a:rPr lang="en-US" sz="900" dirty="0" smtClean="0">
                <a:latin typeface="Arial" charset="0"/>
              </a:rPr>
              <a:t>2014, </a:t>
            </a:r>
            <a:r>
              <a:rPr lang="en-US" sz="900" dirty="0">
                <a:latin typeface="Arial" charset="0"/>
              </a:rPr>
              <a:t>Intel Corporation.  All Rights Reserved</a:t>
            </a:r>
          </a:p>
        </p:txBody>
      </p:sp>
    </p:spTree>
    <p:extLst>
      <p:ext uri="{BB962C8B-B14F-4D97-AF65-F5344CB8AC3E}">
        <p14:creationId xmlns:p14="http://schemas.microsoft.com/office/powerpoint/2010/main" val="36627560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r>
              <a:rPr lang="en-US" dirty="0" smtClean="0">
                <a:latin typeface="Arial" charset="0"/>
              </a:rPr>
              <a:t>Photonic Integration</a:t>
            </a:r>
            <a:endParaRPr lang="en-US" dirty="0">
              <a:latin typeface="Arial" charset="0"/>
            </a:endParaRPr>
          </a:p>
        </p:txBody>
      </p:sp>
      <p:pic>
        <p:nvPicPr>
          <p:cNvPr id="8500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14400"/>
            <a:ext cx="7924800" cy="570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05000" y="2265363"/>
            <a:ext cx="1826642" cy="369332"/>
          </a:xfrm>
          <a:prstGeom prst="rect">
            <a:avLst/>
          </a:prstGeom>
          <a:noFill/>
        </p:spPr>
        <p:txBody>
          <a:bodyPr wrap="none" rtlCol="0">
            <a:spAutoFit/>
          </a:bodyPr>
          <a:lstStyle/>
          <a:p>
            <a:r>
              <a:rPr lang="en-US" sz="1800" dirty="0" err="1" smtClean="0"/>
              <a:t>Meint</a:t>
            </a:r>
            <a:r>
              <a:rPr lang="en-US" sz="1800" dirty="0" smtClean="0"/>
              <a:t> </a:t>
            </a:r>
            <a:r>
              <a:rPr lang="en-US" sz="1800" dirty="0" err="1" smtClean="0"/>
              <a:t>Smit</a:t>
            </a:r>
            <a:r>
              <a:rPr lang="en-US" sz="1800" dirty="0" smtClean="0"/>
              <a:t> Data</a:t>
            </a:r>
            <a:endParaRPr lang="en-US" sz="1800" dirty="0"/>
          </a:p>
        </p:txBody>
      </p:sp>
      <p:sp>
        <p:nvSpPr>
          <p:cNvPr id="14" name="TextBox 13"/>
          <p:cNvSpPr txBox="1"/>
          <p:nvPr/>
        </p:nvSpPr>
        <p:spPr>
          <a:xfrm>
            <a:off x="5867400" y="4475163"/>
            <a:ext cx="2103160" cy="369332"/>
          </a:xfrm>
          <a:prstGeom prst="rect">
            <a:avLst/>
          </a:prstGeom>
          <a:noFill/>
        </p:spPr>
        <p:txBody>
          <a:bodyPr wrap="none" rtlCol="0">
            <a:spAutoFit/>
          </a:bodyPr>
          <a:lstStyle/>
          <a:p>
            <a:r>
              <a:rPr lang="en-US" sz="1600" dirty="0" smtClean="0"/>
              <a:t>Heck </a:t>
            </a:r>
            <a:r>
              <a:rPr lang="en-US" sz="1800" dirty="0" smtClean="0"/>
              <a:t>JSTQE</a:t>
            </a:r>
            <a:r>
              <a:rPr lang="en-US" sz="1600" dirty="0" smtClean="0"/>
              <a:t> (2013)</a:t>
            </a:r>
            <a:endParaRPr lang="en-US" sz="1600" dirty="0"/>
          </a:p>
        </p:txBody>
      </p:sp>
      <p:sp>
        <p:nvSpPr>
          <p:cNvPr id="4" name="Diamond 3"/>
          <p:cNvSpPr/>
          <p:nvPr/>
        </p:nvSpPr>
        <p:spPr bwMode="auto">
          <a:xfrm>
            <a:off x="6172200" y="2209800"/>
            <a:ext cx="228600" cy="228600"/>
          </a:xfrm>
          <a:prstGeom prst="diamond">
            <a:avLst/>
          </a:prstGeom>
          <a:solidFill>
            <a:srgbClr val="FF6B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FF"/>
              </a:solidFill>
              <a:effectLst/>
              <a:latin typeface="Arial" charset="0"/>
            </a:endParaRPr>
          </a:p>
        </p:txBody>
      </p:sp>
      <p:sp>
        <p:nvSpPr>
          <p:cNvPr id="9" name="Diamond 8"/>
          <p:cNvSpPr/>
          <p:nvPr/>
        </p:nvSpPr>
        <p:spPr bwMode="auto">
          <a:xfrm>
            <a:off x="5943600" y="2743200"/>
            <a:ext cx="228600" cy="228600"/>
          </a:xfrm>
          <a:prstGeom prst="diamond">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FF"/>
              </a:solidFill>
              <a:effectLst/>
              <a:latin typeface="Arial" charset="0"/>
            </a:endParaRPr>
          </a:p>
        </p:txBody>
      </p:sp>
    </p:spTree>
    <p:extLst>
      <p:ext uri="{BB962C8B-B14F-4D97-AF65-F5344CB8AC3E}">
        <p14:creationId xmlns:p14="http://schemas.microsoft.com/office/powerpoint/2010/main" val="16350637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8229600" cy="788988"/>
          </a:xfrm>
        </p:spPr>
        <p:txBody>
          <a:bodyPr/>
          <a:lstStyle/>
          <a:p>
            <a:r>
              <a:rPr lang="en-US" dirty="0" smtClean="0"/>
              <a:t>Hybrid Silicon Record Performance</a:t>
            </a:r>
            <a:endParaRPr lang="en-US" dirty="0"/>
          </a:p>
        </p:txBody>
      </p:sp>
      <p:sp>
        <p:nvSpPr>
          <p:cNvPr id="3" name="Content Placeholder 2"/>
          <p:cNvSpPr>
            <a:spLocks noGrp="1"/>
          </p:cNvSpPr>
          <p:nvPr>
            <p:ph idx="1"/>
          </p:nvPr>
        </p:nvSpPr>
        <p:spPr>
          <a:xfrm>
            <a:off x="152400" y="990600"/>
            <a:ext cx="9144000" cy="5486400"/>
          </a:xfrm>
        </p:spPr>
        <p:txBody>
          <a:bodyPr/>
          <a:lstStyle/>
          <a:p>
            <a:r>
              <a:rPr lang="en-US" sz="2000" dirty="0"/>
              <a:t>2013 Narrowest DFB linewidth: </a:t>
            </a:r>
            <a:r>
              <a:rPr lang="en-US" sz="2000" b="1" dirty="0">
                <a:solidFill>
                  <a:srgbClr val="3366FF"/>
                </a:solidFill>
              </a:rPr>
              <a:t>18 kHz  </a:t>
            </a:r>
            <a:r>
              <a:rPr lang="en-US" sz="2000" dirty="0" err="1"/>
              <a:t>Yariv</a:t>
            </a:r>
            <a:r>
              <a:rPr lang="en-US" sz="2000" dirty="0"/>
              <a:t>  et al. </a:t>
            </a:r>
            <a:r>
              <a:rPr lang="en-US" sz="2000" dirty="0" smtClean="0"/>
              <a:t>(</a:t>
            </a:r>
            <a:r>
              <a:rPr lang="en-US" sz="2000" dirty="0"/>
              <a:t>Caltech)</a:t>
            </a:r>
          </a:p>
          <a:p>
            <a:r>
              <a:rPr lang="en-US" sz="2000" dirty="0" smtClean="0"/>
              <a:t>2011 Lowest </a:t>
            </a:r>
            <a:r>
              <a:rPr lang="en-US" sz="2000" dirty="0"/>
              <a:t>waveguide loss on silicon: </a:t>
            </a:r>
            <a:r>
              <a:rPr lang="en-US" sz="2000" b="1" dirty="0">
                <a:solidFill>
                  <a:srgbClr val="3366FF"/>
                </a:solidFill>
              </a:rPr>
              <a:t>0.04 dB/m </a:t>
            </a:r>
            <a:r>
              <a:rPr lang="en-US" sz="2000" dirty="0"/>
              <a:t>Jared </a:t>
            </a:r>
            <a:r>
              <a:rPr lang="en-US" sz="2000" dirty="0" err="1" smtClean="0"/>
              <a:t>Bauters</a:t>
            </a:r>
            <a:r>
              <a:rPr lang="en-US" sz="2000" dirty="0" smtClean="0"/>
              <a:t> </a:t>
            </a:r>
            <a:r>
              <a:rPr lang="en-US" sz="2000" dirty="0"/>
              <a:t> et al.</a:t>
            </a:r>
          </a:p>
          <a:p>
            <a:r>
              <a:rPr lang="en-US" sz="2000" dirty="0" smtClean="0"/>
              <a:t>2012 Highest </a:t>
            </a:r>
            <a:r>
              <a:rPr lang="en-US" sz="2000" dirty="0"/>
              <a:t>level of integration: </a:t>
            </a:r>
            <a:r>
              <a:rPr lang="en-US" sz="2000" b="1" dirty="0" smtClean="0">
                <a:solidFill>
                  <a:srgbClr val="3366FF"/>
                </a:solidFill>
              </a:rPr>
              <a:t>160 devices </a:t>
            </a:r>
            <a:r>
              <a:rPr lang="en-US" sz="2000" dirty="0" smtClean="0"/>
              <a:t>Jared </a:t>
            </a:r>
            <a:r>
              <a:rPr lang="en-US" sz="2000" dirty="0" err="1" smtClean="0"/>
              <a:t>Hulme</a:t>
            </a:r>
            <a:r>
              <a:rPr lang="en-US" sz="2000" dirty="0" smtClean="0"/>
              <a:t> et </a:t>
            </a:r>
            <a:r>
              <a:rPr lang="en-US" sz="2000" dirty="0"/>
              <a:t>al.</a:t>
            </a:r>
          </a:p>
          <a:p>
            <a:r>
              <a:rPr lang="en-US" sz="2000" dirty="0" smtClean="0"/>
              <a:t>2012 Best reliability</a:t>
            </a:r>
            <a:r>
              <a:rPr lang="en-US" sz="2000" dirty="0"/>
              <a:t>: </a:t>
            </a:r>
            <a:r>
              <a:rPr lang="en-US" sz="2000" dirty="0" smtClean="0"/>
              <a:t>&gt;</a:t>
            </a:r>
            <a:r>
              <a:rPr lang="en-US" sz="2000" b="1" dirty="0" smtClean="0">
                <a:solidFill>
                  <a:srgbClr val="3366FF"/>
                </a:solidFill>
              </a:rPr>
              <a:t>40,000 </a:t>
            </a:r>
            <a:r>
              <a:rPr lang="en-US" sz="2000" b="1" dirty="0">
                <a:solidFill>
                  <a:srgbClr val="3366FF"/>
                </a:solidFill>
              </a:rPr>
              <a:t>hours at 70C </a:t>
            </a:r>
            <a:r>
              <a:rPr lang="en-US" sz="2000" dirty="0" err="1" smtClean="0"/>
              <a:t>Srinivasan</a:t>
            </a:r>
            <a:r>
              <a:rPr lang="en-US" sz="2000" dirty="0"/>
              <a:t> et al.</a:t>
            </a:r>
          </a:p>
          <a:p>
            <a:r>
              <a:rPr lang="en-US" sz="2000" dirty="0"/>
              <a:t>2012 Highest laser yield: </a:t>
            </a:r>
            <a:r>
              <a:rPr lang="en-US" sz="2000" b="1" dirty="0">
                <a:solidFill>
                  <a:srgbClr val="3366FF"/>
                </a:solidFill>
              </a:rPr>
              <a:t>99</a:t>
            </a:r>
            <a:r>
              <a:rPr lang="en-US" sz="2000" b="1" dirty="0" smtClean="0">
                <a:solidFill>
                  <a:srgbClr val="3366FF"/>
                </a:solidFill>
              </a:rPr>
              <a:t>%</a:t>
            </a:r>
            <a:r>
              <a:rPr lang="en-US" sz="2000" dirty="0" smtClean="0"/>
              <a:t> </a:t>
            </a:r>
            <a:r>
              <a:rPr lang="en-US" sz="2000" dirty="0" err="1" smtClean="0"/>
              <a:t>Srinivasan</a:t>
            </a:r>
            <a:r>
              <a:rPr lang="en-US" sz="2000" dirty="0" smtClean="0"/>
              <a:t> et </a:t>
            </a:r>
            <a:r>
              <a:rPr lang="en-US" sz="2000" dirty="0"/>
              <a:t>al.</a:t>
            </a:r>
          </a:p>
          <a:p>
            <a:r>
              <a:rPr lang="en-US" sz="2000" dirty="0" smtClean="0"/>
              <a:t>2012 Fastest Si modulator: </a:t>
            </a:r>
            <a:r>
              <a:rPr lang="en-US" sz="2000" b="1" dirty="0" smtClean="0">
                <a:solidFill>
                  <a:srgbClr val="3366FF"/>
                </a:solidFill>
              </a:rPr>
              <a:t>74 GHz </a:t>
            </a:r>
            <a:r>
              <a:rPr lang="en-US" sz="2000" dirty="0" smtClean="0"/>
              <a:t>Tang et al.</a:t>
            </a:r>
          </a:p>
          <a:p>
            <a:r>
              <a:rPr lang="en-US" sz="2000" dirty="0" smtClean="0"/>
              <a:t>2013 </a:t>
            </a:r>
            <a:r>
              <a:rPr lang="en-US" sz="2000" dirty="0"/>
              <a:t>Highest receiver </a:t>
            </a:r>
            <a:r>
              <a:rPr lang="en-US" sz="2000" dirty="0" smtClean="0"/>
              <a:t>capacity: </a:t>
            </a:r>
            <a:r>
              <a:rPr lang="en-US" sz="2000" b="1" dirty="0">
                <a:solidFill>
                  <a:srgbClr val="3366FF"/>
                </a:solidFill>
              </a:rPr>
              <a:t>400 Gbit/s  </a:t>
            </a:r>
            <a:r>
              <a:rPr lang="en-US" sz="2000" dirty="0" err="1" smtClean="0"/>
              <a:t>Piels</a:t>
            </a:r>
            <a:r>
              <a:rPr lang="en-US" sz="2000" dirty="0"/>
              <a:t> et al.</a:t>
            </a:r>
          </a:p>
          <a:p>
            <a:r>
              <a:rPr lang="en-US" sz="2000" dirty="0"/>
              <a:t>2013 Largest laser array bandwidth</a:t>
            </a:r>
            <a:r>
              <a:rPr lang="en-US" sz="2000" b="1" dirty="0">
                <a:solidFill>
                  <a:srgbClr val="3366FF"/>
                </a:solidFill>
              </a:rPr>
              <a:t>: &gt; 200 nm </a:t>
            </a:r>
            <a:r>
              <a:rPr lang="en-US" sz="2000" dirty="0" smtClean="0"/>
              <a:t>Jain</a:t>
            </a:r>
            <a:r>
              <a:rPr lang="en-US" sz="2000" dirty="0"/>
              <a:t> et al.</a:t>
            </a:r>
          </a:p>
          <a:p>
            <a:r>
              <a:rPr lang="en-US" sz="2000" dirty="0" smtClean="0"/>
              <a:t>2014 </a:t>
            </a:r>
            <a:r>
              <a:rPr lang="en-US" sz="2000" dirty="0"/>
              <a:t>Largest LED bandwidth: </a:t>
            </a:r>
            <a:r>
              <a:rPr lang="en-US" sz="2000" b="1" dirty="0">
                <a:solidFill>
                  <a:srgbClr val="3366FF"/>
                </a:solidFill>
              </a:rPr>
              <a:t>&gt;200 nm </a:t>
            </a:r>
            <a:r>
              <a:rPr lang="en-US" sz="2000" dirty="0" err="1" smtClean="0"/>
              <a:t>DeGroote</a:t>
            </a:r>
            <a:r>
              <a:rPr lang="en-US" sz="2000" dirty="0"/>
              <a:t> et al</a:t>
            </a:r>
            <a:r>
              <a:rPr lang="en-US" sz="2000" dirty="0" smtClean="0"/>
              <a:t>.(Ghent and UCSB)</a:t>
            </a:r>
          </a:p>
          <a:p>
            <a:r>
              <a:rPr lang="en-US" sz="2000" dirty="0" smtClean="0"/>
              <a:t>2014 </a:t>
            </a:r>
            <a:r>
              <a:rPr lang="en-US" sz="2000" dirty="0"/>
              <a:t>Highest temperature</a:t>
            </a:r>
            <a:r>
              <a:rPr lang="en-US" sz="2000" b="1" dirty="0">
                <a:solidFill>
                  <a:srgbClr val="3366FF"/>
                </a:solidFill>
              </a:rPr>
              <a:t>: </a:t>
            </a:r>
            <a:r>
              <a:rPr lang="en-US" sz="2000" b="1" dirty="0" smtClean="0">
                <a:solidFill>
                  <a:srgbClr val="3366FF"/>
                </a:solidFill>
              </a:rPr>
              <a:t>119C  </a:t>
            </a:r>
            <a:r>
              <a:rPr lang="en-US" sz="2000" dirty="0"/>
              <a:t>Alan Liu et al</a:t>
            </a:r>
            <a:r>
              <a:rPr lang="en-US" sz="2000" dirty="0" smtClean="0"/>
              <a:t>.</a:t>
            </a:r>
          </a:p>
          <a:p>
            <a:r>
              <a:rPr lang="en-US" sz="2000" dirty="0" smtClean="0"/>
              <a:t>2014 Highest power: </a:t>
            </a:r>
            <a:r>
              <a:rPr lang="en-US" sz="2000" b="1" dirty="0" smtClean="0">
                <a:solidFill>
                  <a:srgbClr val="3366FF"/>
                </a:solidFill>
              </a:rPr>
              <a:t>180 mW </a:t>
            </a:r>
            <a:r>
              <a:rPr lang="en-US" sz="2000" dirty="0" smtClean="0"/>
              <a:t>Alan Liu et al.</a:t>
            </a:r>
            <a:endParaRPr lang="en-US" sz="2000" dirty="0"/>
          </a:p>
          <a:p>
            <a:endParaRPr lang="en-US" sz="2000" dirty="0"/>
          </a:p>
          <a:p>
            <a:endParaRPr lang="en-US" sz="2000" dirty="0" smtClean="0"/>
          </a:p>
          <a:p>
            <a:endParaRPr lang="en-US" sz="2000" dirty="0"/>
          </a:p>
        </p:txBody>
      </p:sp>
    </p:spTree>
    <p:extLst>
      <p:ext uri="{BB962C8B-B14F-4D97-AF65-F5344CB8AC3E}">
        <p14:creationId xmlns:p14="http://schemas.microsoft.com/office/powerpoint/2010/main" val="139954960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667625" cy="476250"/>
          </a:xfrm>
        </p:spPr>
        <p:txBody>
          <a:bodyPr/>
          <a:lstStyle/>
          <a:p>
            <a:r>
              <a:rPr lang="en-US" dirty="0" smtClean="0">
                <a:solidFill>
                  <a:srgbClr val="2A5AA6"/>
                </a:solidFill>
              </a:rPr>
              <a:t>Acknowledgements</a:t>
            </a:r>
            <a:endParaRPr lang="en-US" dirty="0">
              <a:solidFill>
                <a:srgbClr val="2A5AA6"/>
              </a:solidFill>
            </a:endParaRPr>
          </a:p>
        </p:txBody>
      </p:sp>
      <p:sp>
        <p:nvSpPr>
          <p:cNvPr id="3" name="Text Placeholder 2"/>
          <p:cNvSpPr>
            <a:spLocks noGrp="1"/>
          </p:cNvSpPr>
          <p:nvPr>
            <p:ph type="body" sz="half" idx="1"/>
          </p:nvPr>
        </p:nvSpPr>
        <p:spPr>
          <a:xfrm>
            <a:off x="0" y="990600"/>
            <a:ext cx="9144000" cy="4572000"/>
          </a:xfrm>
        </p:spPr>
        <p:txBody>
          <a:bodyPr/>
          <a:lstStyle/>
          <a:p>
            <a:pPr>
              <a:buNone/>
            </a:pPr>
            <a:r>
              <a:rPr lang="en-US" sz="1600" b="1" dirty="0" smtClean="0"/>
              <a:t>UCSB: </a:t>
            </a:r>
          </a:p>
          <a:p>
            <a:pPr>
              <a:buNone/>
            </a:pPr>
            <a:r>
              <a:rPr lang="en-US" sz="1600" b="1" dirty="0"/>
              <a:t>	</a:t>
            </a:r>
            <a:r>
              <a:rPr lang="en-US" sz="1600" b="1" dirty="0" smtClean="0"/>
              <a:t>Former students and postdocs: </a:t>
            </a:r>
            <a:r>
              <a:rPr lang="en-US" sz="1600" dirty="0" smtClean="0"/>
              <a:t>Alex Fang</a:t>
            </a:r>
            <a:r>
              <a:rPr lang="en-US" sz="1600" dirty="0"/>
              <a:t>, Jared </a:t>
            </a:r>
            <a:r>
              <a:rPr lang="en-US" sz="1600" dirty="0" err="1"/>
              <a:t>Bauters</a:t>
            </a:r>
            <a:r>
              <a:rPr lang="en-US" sz="1600" dirty="0"/>
              <a:t>, </a:t>
            </a:r>
            <a:r>
              <a:rPr lang="en-US" sz="1600" dirty="0" err="1" smtClean="0"/>
              <a:t>Hui</a:t>
            </a:r>
            <a:r>
              <a:rPr lang="en-US" sz="1600" dirty="0" smtClean="0"/>
              <a:t> Wen Chen, </a:t>
            </a:r>
            <a:r>
              <a:rPr lang="en-US" sz="1600" dirty="0" err="1" smtClean="0"/>
              <a:t>Daoxin</a:t>
            </a:r>
            <a:r>
              <a:rPr lang="en-US" sz="1600" dirty="0" smtClean="0"/>
              <a:t> </a:t>
            </a:r>
            <a:r>
              <a:rPr lang="en-US" sz="1600" dirty="0"/>
              <a:t>Dai, </a:t>
            </a:r>
            <a:r>
              <a:rPr lang="en-US" sz="1600" dirty="0" smtClean="0"/>
              <a:t>Jon </a:t>
            </a:r>
            <a:r>
              <a:rPr lang="en-US" sz="1600" dirty="0" err="1" smtClean="0"/>
              <a:t>Doylend</a:t>
            </a:r>
            <a:r>
              <a:rPr lang="en-US" sz="1600" dirty="0" smtClean="0"/>
              <a:t>, Martijn </a:t>
            </a:r>
            <a:r>
              <a:rPr lang="en-US" sz="1600" dirty="0"/>
              <a:t>Heck, Sid Jain, </a:t>
            </a:r>
            <a:r>
              <a:rPr lang="en-US" sz="1600" dirty="0" err="1"/>
              <a:t>Geza</a:t>
            </a:r>
            <a:r>
              <a:rPr lang="en-US" sz="1600" dirty="0"/>
              <a:t> </a:t>
            </a:r>
            <a:r>
              <a:rPr lang="en-US" sz="1600" dirty="0" err="1"/>
              <a:t>Kurzveil</a:t>
            </a:r>
            <a:r>
              <a:rPr lang="en-US" sz="1600" dirty="0"/>
              <a:t>, </a:t>
            </a:r>
            <a:r>
              <a:rPr lang="en-US" sz="1600" dirty="0" smtClean="0"/>
              <a:t>Brian </a:t>
            </a:r>
            <a:r>
              <a:rPr lang="en-US" sz="1600" dirty="0"/>
              <a:t>Koch, </a:t>
            </a:r>
            <a:r>
              <a:rPr lang="en-US" sz="1600" dirty="0" smtClean="0"/>
              <a:t>Di </a:t>
            </a:r>
            <a:r>
              <a:rPr lang="en-US" sz="1600" dirty="0"/>
              <a:t>Liang, </a:t>
            </a:r>
            <a:r>
              <a:rPr lang="en-US" sz="1600" dirty="0" smtClean="0"/>
              <a:t>Hyundai Park, Molly </a:t>
            </a:r>
            <a:r>
              <a:rPr lang="en-US" sz="1600" dirty="0" err="1" smtClean="0"/>
              <a:t>Piels</a:t>
            </a:r>
            <a:r>
              <a:rPr lang="en-US" sz="1600" dirty="0" smtClean="0"/>
              <a:t>, Paolo </a:t>
            </a:r>
            <a:r>
              <a:rPr lang="en-US" sz="1600" dirty="0" err="1" smtClean="0"/>
              <a:t>Pintus</a:t>
            </a:r>
            <a:r>
              <a:rPr lang="en-US" sz="1600" dirty="0" smtClean="0"/>
              <a:t>, Matt </a:t>
            </a:r>
            <a:r>
              <a:rPr lang="en-US" sz="1600" dirty="0" err="1" smtClean="0"/>
              <a:t>Sysak</a:t>
            </a:r>
            <a:r>
              <a:rPr lang="en-US" sz="1600" dirty="0"/>
              <a:t>, </a:t>
            </a:r>
            <a:r>
              <a:rPr lang="en-US" sz="1600" dirty="0" err="1"/>
              <a:t>Yongbo</a:t>
            </a:r>
            <a:r>
              <a:rPr lang="en-US" sz="1600" dirty="0"/>
              <a:t> </a:t>
            </a:r>
            <a:r>
              <a:rPr lang="en-US" sz="1600" dirty="0" smtClean="0"/>
              <a:t>Tang</a:t>
            </a:r>
            <a:r>
              <a:rPr lang="en-US" sz="1600" b="1" dirty="0" smtClean="0"/>
              <a:t>, </a:t>
            </a:r>
            <a:r>
              <a:rPr lang="en-US" sz="1600" dirty="0" smtClean="0"/>
              <a:t>Jason </a:t>
            </a:r>
            <a:r>
              <a:rPr lang="en-US" sz="1600" dirty="0" err="1" smtClean="0"/>
              <a:t>Tien</a:t>
            </a:r>
            <a:endParaRPr lang="en-US" sz="1600" b="1" dirty="0" smtClean="0"/>
          </a:p>
          <a:p>
            <a:pPr>
              <a:buNone/>
            </a:pPr>
            <a:r>
              <a:rPr lang="en-US" sz="1600" b="1" dirty="0"/>
              <a:t>	</a:t>
            </a:r>
            <a:r>
              <a:rPr lang="en-US" sz="1600" b="1" dirty="0" smtClean="0"/>
              <a:t>Present students</a:t>
            </a:r>
            <a:r>
              <a:rPr lang="en-US" sz="1600" dirty="0" smtClean="0"/>
              <a:t>: </a:t>
            </a:r>
            <a:r>
              <a:rPr lang="en-US" sz="1600" dirty="0"/>
              <a:t>Jock Bovington, Mike </a:t>
            </a:r>
            <a:r>
              <a:rPr lang="en-US" sz="1600" dirty="0" smtClean="0"/>
              <a:t>Davenport</a:t>
            </a:r>
            <a:r>
              <a:rPr lang="en-US" sz="1600" dirty="0"/>
              <a:t>, </a:t>
            </a:r>
            <a:r>
              <a:rPr lang="en-US" sz="1600" dirty="0" smtClean="0"/>
              <a:t>Jared </a:t>
            </a:r>
            <a:r>
              <a:rPr lang="en-US" sz="1600" dirty="0" err="1" smtClean="0"/>
              <a:t>Hulme</a:t>
            </a:r>
            <a:r>
              <a:rPr lang="en-US" sz="1600" dirty="0" smtClean="0"/>
              <a:t>, Alan Liu, Jon </a:t>
            </a:r>
            <a:r>
              <a:rPr lang="en-US" sz="1600" dirty="0"/>
              <a:t>Peters</a:t>
            </a:r>
            <a:r>
              <a:rPr lang="en-US" sz="1600" dirty="0" smtClean="0"/>
              <a:t>, Daryl Spencer, Alex </a:t>
            </a:r>
            <a:r>
              <a:rPr lang="en-US" sz="1600" dirty="0" err="1" smtClean="0"/>
              <a:t>Spott</a:t>
            </a:r>
            <a:r>
              <a:rPr lang="en-US" sz="1600" dirty="0" smtClean="0"/>
              <a:t>, Eric Stanton, </a:t>
            </a:r>
            <a:r>
              <a:rPr lang="en-US" sz="1600" dirty="0" err="1" smtClean="0"/>
              <a:t>Sudha</a:t>
            </a:r>
            <a:r>
              <a:rPr lang="en-US" sz="1600" dirty="0" smtClean="0"/>
              <a:t> </a:t>
            </a:r>
            <a:r>
              <a:rPr lang="en-US" sz="1600" dirty="0" err="1" smtClean="0"/>
              <a:t>Srinivasan</a:t>
            </a:r>
            <a:r>
              <a:rPr lang="en-US" sz="1600" dirty="0" smtClean="0"/>
              <a:t>, Chong Zhang</a:t>
            </a:r>
          </a:p>
          <a:p>
            <a:pPr>
              <a:buNone/>
            </a:pPr>
            <a:r>
              <a:rPr lang="en-US" sz="1600" b="1" dirty="0"/>
              <a:t>	</a:t>
            </a:r>
            <a:r>
              <a:rPr lang="en-US" sz="1600" b="1" dirty="0" smtClean="0"/>
              <a:t>Colleagues: </a:t>
            </a:r>
            <a:r>
              <a:rPr lang="en-US" sz="1600" dirty="0" smtClean="0"/>
              <a:t>Rod </a:t>
            </a:r>
            <a:r>
              <a:rPr lang="en-US" sz="1600" dirty="0" err="1" smtClean="0"/>
              <a:t>Alferness</a:t>
            </a:r>
            <a:r>
              <a:rPr lang="en-US" sz="1600" dirty="0" smtClean="0"/>
              <a:t>, Dave </a:t>
            </a:r>
            <a:r>
              <a:rPr lang="en-US" sz="1600" dirty="0" err="1" smtClean="0"/>
              <a:t>Auston</a:t>
            </a:r>
            <a:r>
              <a:rPr lang="en-US" sz="1600" dirty="0" smtClean="0"/>
              <a:t>, Dan Blumenthal, Larry Coldren, Nadir </a:t>
            </a:r>
            <a:r>
              <a:rPr lang="en-US" sz="1600" dirty="0" err="1" smtClean="0"/>
              <a:t>Dagli</a:t>
            </a:r>
            <a:r>
              <a:rPr lang="en-US" sz="1600" dirty="0" smtClean="0"/>
              <a:t>, Steve </a:t>
            </a:r>
            <a:r>
              <a:rPr lang="en-US" sz="1600" dirty="0" err="1" smtClean="0"/>
              <a:t>Denbaars</a:t>
            </a:r>
            <a:r>
              <a:rPr lang="en-US" sz="1600" dirty="0" smtClean="0"/>
              <a:t>, Art Gossard, Herb </a:t>
            </a:r>
            <a:r>
              <a:rPr lang="en-US" sz="1600" dirty="0" err="1" smtClean="0"/>
              <a:t>Kroemer</a:t>
            </a:r>
            <a:r>
              <a:rPr lang="en-US" sz="1600" dirty="0" smtClean="0"/>
              <a:t>,  Chris </a:t>
            </a:r>
            <a:r>
              <a:rPr lang="en-US" sz="1600" dirty="0" err="1" smtClean="0"/>
              <a:t>Palmstrom</a:t>
            </a:r>
            <a:r>
              <a:rPr lang="en-US" sz="1600" dirty="0" smtClean="0"/>
              <a:t>, Mark </a:t>
            </a:r>
            <a:r>
              <a:rPr lang="en-US" sz="1600" dirty="0" err="1" smtClean="0"/>
              <a:t>Rodwell</a:t>
            </a:r>
            <a:r>
              <a:rPr lang="en-US" sz="1600" dirty="0" smtClean="0"/>
              <a:t>, Adel </a:t>
            </a:r>
            <a:r>
              <a:rPr lang="en-US" sz="1600" dirty="0" err="1" smtClean="0"/>
              <a:t>Saleh</a:t>
            </a:r>
            <a:r>
              <a:rPr lang="en-US" sz="1600" dirty="0" smtClean="0"/>
              <a:t>,  Luke </a:t>
            </a:r>
            <a:r>
              <a:rPr lang="en-US" sz="1600" dirty="0" err="1" smtClean="0"/>
              <a:t>Theogarajan</a:t>
            </a:r>
            <a:endParaRPr lang="en-US" sz="1800" dirty="0" smtClean="0"/>
          </a:p>
          <a:p>
            <a:pPr>
              <a:buNone/>
            </a:pPr>
            <a:r>
              <a:rPr lang="en-US" sz="1600" b="1" dirty="0" smtClean="0"/>
              <a:t>Intel : </a:t>
            </a:r>
            <a:r>
              <a:rPr lang="en-US" sz="1600" dirty="0" smtClean="0"/>
              <a:t>Richard Jones, Yimin Kang, Mario Paniccia, Matt Sysak</a:t>
            </a:r>
          </a:p>
          <a:p>
            <a:pPr>
              <a:buNone/>
            </a:pPr>
            <a:r>
              <a:rPr lang="en-US" sz="1600" b="1" dirty="0" smtClean="0"/>
              <a:t>Aurrion</a:t>
            </a:r>
            <a:r>
              <a:rPr lang="en-US" sz="1600" dirty="0" smtClean="0"/>
              <a:t>: Alex Fang, Greg Fish, Rob </a:t>
            </a:r>
            <a:r>
              <a:rPr lang="en-US" sz="1600" dirty="0" err="1" smtClean="0"/>
              <a:t>Guzzon</a:t>
            </a:r>
            <a:r>
              <a:rPr lang="en-US" sz="1600" dirty="0" smtClean="0"/>
              <a:t>,  Eric </a:t>
            </a:r>
            <a:r>
              <a:rPr lang="en-US" sz="1600" dirty="0"/>
              <a:t>Hall, Brian </a:t>
            </a:r>
            <a:r>
              <a:rPr lang="en-US" sz="1600" dirty="0" smtClean="0"/>
              <a:t>Koch, Erik </a:t>
            </a:r>
            <a:r>
              <a:rPr lang="en-US" sz="1600" dirty="0" err="1" smtClean="0"/>
              <a:t>Norberg</a:t>
            </a:r>
            <a:r>
              <a:rPr lang="en-US" sz="1600" dirty="0" smtClean="0"/>
              <a:t>, </a:t>
            </a:r>
            <a:r>
              <a:rPr lang="en-US" sz="1600" dirty="0" err="1" smtClean="0"/>
              <a:t>Anand</a:t>
            </a:r>
            <a:r>
              <a:rPr lang="en-US" sz="1600" dirty="0" smtClean="0"/>
              <a:t> </a:t>
            </a:r>
            <a:r>
              <a:rPr lang="en-US" sz="1600" dirty="0" err="1" smtClean="0"/>
              <a:t>Ramaswamy</a:t>
            </a:r>
            <a:r>
              <a:rPr lang="en-US" sz="1600" dirty="0" smtClean="0"/>
              <a:t>, John Roth, Dan </a:t>
            </a:r>
            <a:r>
              <a:rPr lang="en-US" sz="1600" dirty="0" err="1" smtClean="0"/>
              <a:t>Sparacin</a:t>
            </a:r>
            <a:endParaRPr lang="en-US" sz="1600" dirty="0" smtClean="0"/>
          </a:p>
          <a:p>
            <a:pPr>
              <a:buNone/>
            </a:pPr>
            <a:r>
              <a:rPr lang="en-US" sz="1600" b="1" dirty="0" smtClean="0"/>
              <a:t>Hewlett Packard</a:t>
            </a:r>
            <a:r>
              <a:rPr lang="en-US" sz="1600" dirty="0" smtClean="0"/>
              <a:t>: Di Liang, </a:t>
            </a:r>
            <a:r>
              <a:rPr lang="en-US" sz="1600" dirty="0" err="1" smtClean="0"/>
              <a:t>Geza</a:t>
            </a:r>
            <a:r>
              <a:rPr lang="en-US" sz="1600" dirty="0" smtClean="0"/>
              <a:t> </a:t>
            </a:r>
            <a:r>
              <a:rPr lang="en-US" sz="1600" dirty="0" err="1" smtClean="0"/>
              <a:t>Kurzveil</a:t>
            </a:r>
            <a:r>
              <a:rPr lang="en-US" sz="1600" dirty="0" smtClean="0"/>
              <a:t>, Ray </a:t>
            </a:r>
            <a:r>
              <a:rPr lang="en-US" sz="1600" dirty="0" err="1" smtClean="0"/>
              <a:t>Beausoleil</a:t>
            </a:r>
            <a:endParaRPr lang="en-US" sz="1600" dirty="0" smtClean="0"/>
          </a:p>
        </p:txBody>
      </p:sp>
      <p:sp>
        <p:nvSpPr>
          <p:cNvPr id="6" name="Slide Number Placeholder 5"/>
          <p:cNvSpPr>
            <a:spLocks noGrp="1"/>
          </p:cNvSpPr>
          <p:nvPr>
            <p:ph type="sldNum" sz="quarter" idx="10"/>
          </p:nvPr>
        </p:nvSpPr>
        <p:spPr>
          <a:xfrm>
            <a:off x="7010400" y="6229350"/>
            <a:ext cx="2133600" cy="476250"/>
          </a:xfrm>
        </p:spPr>
        <p:txBody>
          <a:bodyPr/>
          <a:lstStyle/>
          <a:p>
            <a:pPr>
              <a:defRPr/>
            </a:pPr>
            <a:fld id="{C3E5D7E8-A12A-4882-B146-ABAE1A7335E5}" type="slidenum">
              <a:rPr lang="en-US" altLang="zh-TW" smtClean="0"/>
              <a:pPr>
                <a:defRPr/>
              </a:pPr>
              <a:t>103</a:t>
            </a:fld>
            <a:endParaRPr lang="en-US" altLang="zh-TW"/>
          </a:p>
        </p:txBody>
      </p:sp>
      <p:pic>
        <p:nvPicPr>
          <p:cNvPr id="4" name="Picture 3"/>
          <p:cNvPicPr>
            <a:picLocks noChangeAspect="1"/>
          </p:cNvPicPr>
          <p:nvPr/>
        </p:nvPicPr>
        <p:blipFill>
          <a:blip r:embed="rId3"/>
          <a:stretch>
            <a:fillRect/>
          </a:stretch>
        </p:blipFill>
        <p:spPr>
          <a:xfrm>
            <a:off x="4648200" y="4470400"/>
            <a:ext cx="3810000" cy="2540000"/>
          </a:xfrm>
          <a:prstGeom prst="rect">
            <a:avLst/>
          </a:prstGeom>
        </p:spPr>
      </p:pic>
      <p:sp>
        <p:nvSpPr>
          <p:cNvPr id="5" name="Rectangle 4"/>
          <p:cNvSpPr/>
          <p:nvPr/>
        </p:nvSpPr>
        <p:spPr>
          <a:xfrm>
            <a:off x="0" y="4724400"/>
            <a:ext cx="4572000" cy="1323439"/>
          </a:xfrm>
          <a:prstGeom prst="rect">
            <a:avLst/>
          </a:prstGeom>
        </p:spPr>
        <p:txBody>
          <a:bodyPr>
            <a:spAutoFit/>
          </a:bodyPr>
          <a:lstStyle/>
          <a:p>
            <a:r>
              <a:rPr lang="en-US" sz="2000" dirty="0"/>
              <a:t>Slides: Arai</a:t>
            </a:r>
            <a:r>
              <a:rPr lang="en-US" sz="2000" dirty="0" smtClean="0"/>
              <a:t>, Arakawa</a:t>
            </a:r>
            <a:r>
              <a:rPr lang="en-US" sz="2000" dirty="0"/>
              <a:t>, </a:t>
            </a:r>
            <a:r>
              <a:rPr lang="en-US" sz="2000" dirty="0" err="1" smtClean="0"/>
              <a:t>Baets</a:t>
            </a:r>
            <a:r>
              <a:rPr lang="en-US" sz="2000" dirty="0"/>
              <a:t>, Fang</a:t>
            </a:r>
            <a:r>
              <a:rPr lang="en-US" sz="2000" dirty="0" smtClean="0"/>
              <a:t>, Gaeta, Koch,</a:t>
            </a:r>
            <a:r>
              <a:rPr lang="en-US" sz="2000" dirty="0"/>
              <a:t> Kippenberg</a:t>
            </a:r>
            <a:r>
              <a:rPr lang="en-US" sz="2000" dirty="0" smtClean="0"/>
              <a:t>, Liang, </a:t>
            </a:r>
            <a:r>
              <a:rPr lang="en-US" sz="2000" dirty="0" err="1" smtClean="0"/>
              <a:t>Paniccia</a:t>
            </a:r>
            <a:r>
              <a:rPr lang="en-US" sz="2000" dirty="0" smtClean="0"/>
              <a:t>, </a:t>
            </a:r>
            <a:r>
              <a:rPr lang="en-US" sz="2000" dirty="0" err="1" smtClean="0"/>
              <a:t>Roelkins</a:t>
            </a:r>
            <a:r>
              <a:rPr lang="en-US" sz="2000" dirty="0" smtClean="0"/>
              <a:t>, Vahala</a:t>
            </a:r>
            <a:r>
              <a:rPr lang="en-US" sz="2000" dirty="0"/>
              <a:t>, </a:t>
            </a:r>
            <a:r>
              <a:rPr lang="en-US" sz="2000" dirty="0" err="1"/>
              <a:t>VanThourhout</a:t>
            </a:r>
            <a:r>
              <a:rPr lang="en-US" sz="2000" dirty="0" smtClean="0"/>
              <a:t>, </a:t>
            </a:r>
            <a:r>
              <a:rPr lang="en-US" sz="2000" dirty="0" err="1" smtClean="0"/>
              <a:t>Yariv</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III-Vs layers on Silicon have key advantages for</a:t>
            </a:r>
          </a:p>
          <a:p>
            <a:pPr lvl="1"/>
            <a:r>
              <a:rPr lang="en-US" dirty="0" smtClean="0"/>
              <a:t>Low threshold, high power lasers</a:t>
            </a:r>
          </a:p>
          <a:p>
            <a:pPr lvl="1"/>
            <a:r>
              <a:rPr lang="en-US" dirty="0" smtClean="0"/>
              <a:t>High gain amplifiers</a:t>
            </a:r>
          </a:p>
          <a:p>
            <a:pPr lvl="1"/>
            <a:r>
              <a:rPr lang="en-US" dirty="0" smtClean="0"/>
              <a:t>High speed modulators</a:t>
            </a:r>
          </a:p>
          <a:p>
            <a:pPr lvl="1"/>
            <a:r>
              <a:rPr lang="en-US" dirty="0" smtClean="0"/>
              <a:t>Electronics</a:t>
            </a:r>
          </a:p>
          <a:p>
            <a:pPr lvl="1"/>
            <a:endParaRPr lang="en-US" dirty="0" smtClean="0"/>
          </a:p>
          <a:p>
            <a:r>
              <a:rPr lang="en-US" dirty="0" smtClean="0"/>
              <a:t>Integration is essential for size, weight, power and cost reduction and improved yield and reliability</a:t>
            </a:r>
          </a:p>
          <a:p>
            <a:r>
              <a:rPr lang="en-US" dirty="0" smtClean="0"/>
              <a:t>Photonics can allow lower power and higher capacity for</a:t>
            </a:r>
          </a:p>
          <a:p>
            <a:pPr lvl="1"/>
            <a:r>
              <a:rPr lang="en-US" dirty="0" smtClean="0"/>
              <a:t>Sensors</a:t>
            </a:r>
          </a:p>
          <a:p>
            <a:pPr lvl="1"/>
            <a:r>
              <a:rPr lang="en-US" dirty="0" smtClean="0"/>
              <a:t>Data communication and switching</a:t>
            </a:r>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104</a:t>
            </a:fld>
            <a:endParaRPr lang="en-US" altLang="ko-KR"/>
          </a:p>
        </p:txBody>
      </p:sp>
    </p:spTree>
    <p:extLst>
      <p:ext uri="{BB962C8B-B14F-4D97-AF65-F5344CB8AC3E}">
        <p14:creationId xmlns:p14="http://schemas.microsoft.com/office/powerpoint/2010/main" val="253393885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105</a:t>
            </a:fld>
            <a:endParaRPr lang="en-US"/>
          </a:p>
        </p:txBody>
      </p:sp>
      <p:sp>
        <p:nvSpPr>
          <p:cNvPr id="7" name="TextBox 6"/>
          <p:cNvSpPr txBox="1"/>
          <p:nvPr/>
        </p:nvSpPr>
        <p:spPr>
          <a:xfrm>
            <a:off x="304800" y="1432560"/>
            <a:ext cx="8610600" cy="1323439"/>
          </a:xfrm>
          <a:prstGeom prst="rect">
            <a:avLst/>
          </a:prstGeom>
          <a:noFill/>
        </p:spPr>
        <p:txBody>
          <a:bodyPr wrap="square" rtlCol="0">
            <a:spAutoFit/>
          </a:bodyPr>
          <a:lstStyle/>
          <a:p>
            <a:pPr marL="285750" indent="-285750">
              <a:buFont typeface="Arial"/>
              <a:buChar char="•"/>
            </a:pPr>
            <a:r>
              <a:rPr lang="en-US" sz="2000" dirty="0" smtClean="0"/>
              <a:t>Highest yielding laser bar: 37/55 working devices (62%, the rest lost due to facet polishing imperfections and metallization shorts)</a:t>
            </a:r>
          </a:p>
          <a:p>
            <a:pPr marL="285750" indent="-285750">
              <a:buFont typeface="Arial"/>
              <a:buChar char="•"/>
            </a:pPr>
            <a:r>
              <a:rPr lang="en-US" sz="2000" dirty="0" smtClean="0"/>
              <a:t>One bar numerically summed (e.g. ignoring thermal cross talk):</a:t>
            </a:r>
          </a:p>
          <a:p>
            <a:pPr marL="742950" lvl="1" indent="-285750">
              <a:buFont typeface="Arial"/>
              <a:buChar char="•"/>
            </a:pPr>
            <a:r>
              <a:rPr lang="en-US" sz="2000" dirty="0" smtClean="0"/>
              <a:t>&gt;3.5 watts of combined CW power at 20 </a:t>
            </a:r>
            <a:r>
              <a:rPr lang="en-US" sz="2000" baseline="30000" dirty="0" err="1" smtClean="0"/>
              <a:t>o</a:t>
            </a:r>
            <a:r>
              <a:rPr lang="en-US" sz="2000" dirty="0" err="1" smtClean="0"/>
              <a:t>C.</a:t>
            </a:r>
            <a:r>
              <a:rPr lang="en-US" sz="2000" dirty="0" smtClean="0"/>
              <a:t>  </a:t>
            </a:r>
          </a:p>
        </p:txBody>
      </p:sp>
      <p:pic>
        <p:nvPicPr>
          <p:cNvPr id="12" name="Picture 11" descr="Combined_formatte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29200" y="3124200"/>
            <a:ext cx="4267200" cy="3354254"/>
          </a:xfrm>
          <a:prstGeom prst="rect">
            <a:avLst/>
          </a:prstGeom>
        </p:spPr>
      </p:pic>
      <p:pic>
        <p:nvPicPr>
          <p:cNvPr id="10" name="Picture 9" descr="Barplotformatt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00400"/>
            <a:ext cx="5003517" cy="3352800"/>
          </a:xfrm>
          <a:prstGeom prst="rect">
            <a:avLst/>
          </a:prstGeom>
        </p:spPr>
      </p:pic>
      <p:sp>
        <p:nvSpPr>
          <p:cNvPr id="9" name="Title 1"/>
          <p:cNvSpPr txBox="1">
            <a:spLocks/>
          </p:cNvSpPr>
          <p:nvPr/>
        </p:nvSpPr>
        <p:spPr>
          <a:xfrm>
            <a:off x="152400" y="152400"/>
            <a:ext cx="89916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dirty="0" smtClean="0"/>
              <a:t>Output powers</a:t>
            </a:r>
            <a:endParaRPr lang="en-US" dirty="0"/>
          </a:p>
        </p:txBody>
      </p:sp>
    </p:spTree>
    <p:extLst>
      <p:ext uri="{BB962C8B-B14F-4D97-AF65-F5344CB8AC3E}">
        <p14:creationId xmlns:p14="http://schemas.microsoft.com/office/powerpoint/2010/main" val="150986039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106</a:t>
            </a:fld>
            <a:endParaRPr lang="en-US"/>
          </a:p>
        </p:txBody>
      </p:sp>
      <p:sp>
        <p:nvSpPr>
          <p:cNvPr id="5" name="Rectangle 4"/>
          <p:cNvSpPr/>
          <p:nvPr/>
        </p:nvSpPr>
        <p:spPr>
          <a:xfrm>
            <a:off x="0" y="5943600"/>
            <a:ext cx="8991600" cy="830997"/>
          </a:xfrm>
          <a:prstGeom prst="rect">
            <a:avLst/>
          </a:prstGeom>
        </p:spPr>
        <p:txBody>
          <a:bodyPr wrap="square">
            <a:spAutoFit/>
          </a:bodyPr>
          <a:lstStyle/>
          <a:p>
            <a:r>
              <a:rPr lang="en-US" sz="1200" dirty="0" smtClean="0"/>
              <a:t>[1] Lester</a:t>
            </a:r>
            <a:r>
              <a:rPr lang="en-US" sz="1200" dirty="0"/>
              <a:t>, S. D., et al. "High dislocation densities in high efficiency </a:t>
            </a:r>
            <a:r>
              <a:rPr lang="en-US" sz="1200" dirty="0" err="1"/>
              <a:t>GaN</a:t>
            </a:r>
            <a:r>
              <a:rPr lang="en-US" sz="1200" dirty="0"/>
              <a:t>‐based light‐emitting diodes." Applied Physics Letters 66.10 (1995): 1249-1251.</a:t>
            </a:r>
          </a:p>
          <a:p>
            <a:r>
              <a:rPr lang="en-US" sz="1200" dirty="0" smtClean="0"/>
              <a:t>[2] </a:t>
            </a:r>
            <a:r>
              <a:rPr lang="en-US" sz="1200" dirty="0" err="1" smtClean="0"/>
              <a:t>Sugiura</a:t>
            </a:r>
            <a:r>
              <a:rPr lang="en-US" sz="1200" dirty="0"/>
              <a:t>, Lisa. "Comparison of degradation caused by dislocation motion in compound semiconductor light-emitting devices." Applied physics letters 70.10 (1997): 1317-1319.</a:t>
            </a:r>
          </a:p>
        </p:txBody>
      </p:sp>
      <p:pic>
        <p:nvPicPr>
          <p:cNvPr id="6" name="Picture 5" descr="Screen Shot 2014-06-19 at 8.09.1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43400" y="2663555"/>
            <a:ext cx="4276081" cy="3280045"/>
          </a:xfrm>
          <a:prstGeom prst="rect">
            <a:avLst/>
          </a:prstGeom>
        </p:spPr>
      </p:pic>
      <p:pic>
        <p:nvPicPr>
          <p:cNvPr id="7" name="Picture 6" descr="Screen Shot 2014-06-19 at 8.11.5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3088296"/>
            <a:ext cx="3708570" cy="2779104"/>
          </a:xfrm>
          <a:prstGeom prst="rect">
            <a:avLst/>
          </a:prstGeom>
        </p:spPr>
      </p:pic>
      <p:sp>
        <p:nvSpPr>
          <p:cNvPr id="8" name="TextBox 7"/>
          <p:cNvSpPr txBox="1"/>
          <p:nvPr/>
        </p:nvSpPr>
        <p:spPr>
          <a:xfrm>
            <a:off x="381000" y="1600200"/>
            <a:ext cx="8153399" cy="830997"/>
          </a:xfrm>
          <a:prstGeom prst="rect">
            <a:avLst/>
          </a:prstGeom>
          <a:noFill/>
        </p:spPr>
        <p:txBody>
          <a:bodyPr wrap="square" rtlCol="0">
            <a:spAutoFit/>
          </a:bodyPr>
          <a:lstStyle/>
          <a:p>
            <a:pPr marL="285750" indent="-285750">
              <a:buFont typeface="Arial"/>
              <a:buChar char="•"/>
            </a:pPr>
            <a:r>
              <a:rPr lang="en-US" sz="1600" dirty="0" err="1" smtClean="0"/>
              <a:t>GaAs</a:t>
            </a:r>
            <a:r>
              <a:rPr lang="en-US" sz="1600" dirty="0" smtClean="0"/>
              <a:t> based lasers are very sensitive to defect density and susceptible to failure by recombination enhanced defect reactions (REDR)[1][2]</a:t>
            </a:r>
          </a:p>
          <a:p>
            <a:pPr marL="285750" indent="-285750">
              <a:buFont typeface="Arial"/>
              <a:buChar char="•"/>
            </a:pPr>
            <a:endParaRPr lang="en-US" sz="1600" dirty="0"/>
          </a:p>
        </p:txBody>
      </p:sp>
      <p:sp>
        <p:nvSpPr>
          <p:cNvPr id="11" name="Title 1"/>
          <p:cNvSpPr>
            <a:spLocks noGrp="1"/>
          </p:cNvSpPr>
          <p:nvPr>
            <p:ph type="title"/>
          </p:nvPr>
        </p:nvSpPr>
        <p:spPr>
          <a:xfrm>
            <a:off x="990600" y="152400"/>
            <a:ext cx="8229600" cy="788988"/>
          </a:xfrm>
        </p:spPr>
        <p:txBody>
          <a:bodyPr/>
          <a:lstStyle/>
          <a:p>
            <a:r>
              <a:rPr lang="en-US" sz="2400" dirty="0" smtClean="0"/>
              <a:t>Lifetimes of Previous </a:t>
            </a:r>
            <a:r>
              <a:rPr lang="en-US" sz="2400" dirty="0" err="1" smtClean="0"/>
              <a:t>GaAs</a:t>
            </a:r>
            <a:r>
              <a:rPr lang="en-US" sz="2400" dirty="0" smtClean="0"/>
              <a:t> based lasers on Silicon</a:t>
            </a:r>
            <a:endParaRPr lang="en-US" sz="2400" dirty="0"/>
          </a:p>
        </p:txBody>
      </p:sp>
    </p:spTree>
    <p:extLst>
      <p:ext uri="{BB962C8B-B14F-4D97-AF65-F5344CB8AC3E}">
        <p14:creationId xmlns:p14="http://schemas.microsoft.com/office/powerpoint/2010/main" val="147857666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107</a:t>
            </a:fld>
            <a:endParaRPr lang="en-US"/>
          </a:p>
        </p:txBody>
      </p:sp>
      <p:sp>
        <p:nvSpPr>
          <p:cNvPr id="5" name="Title 1"/>
          <p:cNvSpPr txBox="1">
            <a:spLocks/>
          </p:cNvSpPr>
          <p:nvPr/>
        </p:nvSpPr>
        <p:spPr>
          <a:xfrm>
            <a:off x="381000" y="152400"/>
            <a:ext cx="89916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sz="2500" dirty="0" smtClean="0"/>
              <a:t>Reliability Studies of QD lasers on Silicon</a:t>
            </a:r>
            <a:endParaRPr lang="en-US" sz="2500" dirty="0"/>
          </a:p>
        </p:txBody>
      </p:sp>
      <p:sp>
        <p:nvSpPr>
          <p:cNvPr id="6" name="TextBox 5"/>
          <p:cNvSpPr txBox="1"/>
          <p:nvPr/>
        </p:nvSpPr>
        <p:spPr>
          <a:xfrm>
            <a:off x="304800" y="1219200"/>
            <a:ext cx="8610600" cy="830997"/>
          </a:xfrm>
          <a:prstGeom prst="rect">
            <a:avLst/>
          </a:prstGeom>
          <a:noFill/>
        </p:spPr>
        <p:txBody>
          <a:bodyPr wrap="square" rtlCol="0">
            <a:spAutoFit/>
          </a:bodyPr>
          <a:lstStyle/>
          <a:p>
            <a:pPr marL="285750" indent="-285750">
              <a:buFont typeface="Arial"/>
              <a:buChar char="•"/>
            </a:pPr>
            <a:r>
              <a:rPr lang="en-US" sz="1600" dirty="0" smtClean="0"/>
              <a:t>Stress conditions: 30</a:t>
            </a:r>
            <a:r>
              <a:rPr lang="en-US" sz="1600" baseline="30000" dirty="0" smtClean="0"/>
              <a:t>o</a:t>
            </a:r>
            <a:r>
              <a:rPr lang="en-US" sz="1600" dirty="0" smtClean="0"/>
              <a:t>C continuous wave under constant 100 mA injection current (~</a:t>
            </a:r>
            <a:r>
              <a:rPr lang="en-US" sz="1600" dirty="0"/>
              <a:t>1.25-3x </a:t>
            </a:r>
            <a:r>
              <a:rPr lang="en-US" sz="1600" dirty="0" err="1" smtClean="0"/>
              <a:t>I</a:t>
            </a:r>
            <a:r>
              <a:rPr lang="en-US" sz="1600" baseline="-25000" dirty="0" err="1" smtClean="0"/>
              <a:t>th</a:t>
            </a:r>
            <a:r>
              <a:rPr lang="en-US" sz="1600" dirty="0" smtClean="0"/>
              <a:t>(0), </a:t>
            </a:r>
            <a:r>
              <a:rPr lang="en-US" sz="1600" dirty="0"/>
              <a:t>~1-20 </a:t>
            </a:r>
            <a:r>
              <a:rPr lang="en-US" sz="1600" dirty="0" err="1"/>
              <a:t>mW</a:t>
            </a:r>
            <a:r>
              <a:rPr lang="en-US" sz="1600" dirty="0"/>
              <a:t> initial </a:t>
            </a:r>
            <a:r>
              <a:rPr lang="en-US" sz="1600" dirty="0" smtClean="0"/>
              <a:t>output</a:t>
            </a:r>
            <a:r>
              <a:rPr lang="en-US" sz="1600" dirty="0"/>
              <a:t> </a:t>
            </a:r>
            <a:r>
              <a:rPr lang="en-US" sz="1600" dirty="0" smtClean="0"/>
              <a:t>power)</a:t>
            </a:r>
          </a:p>
          <a:p>
            <a:pPr marL="285750" indent="-285750">
              <a:buFont typeface="Arial"/>
              <a:buChar char="•"/>
            </a:pPr>
            <a:r>
              <a:rPr lang="en-US" sz="1600" dirty="0" smtClean="0"/>
              <a:t>Degradation monitored by periodic light-current-voltage (LIV) sweeps at 30</a:t>
            </a:r>
            <a:r>
              <a:rPr lang="en-US" sz="1600" baseline="-25000" dirty="0"/>
              <a:t> </a:t>
            </a:r>
            <a:r>
              <a:rPr lang="en-US" sz="1600" baseline="30000" dirty="0" err="1" smtClean="0"/>
              <a:t>o</a:t>
            </a:r>
            <a:r>
              <a:rPr lang="en-US" sz="1600" dirty="0" err="1" smtClean="0"/>
              <a:t>C</a:t>
            </a:r>
            <a:endParaRPr lang="en-US" sz="1600" dirty="0" smtClean="0"/>
          </a:p>
        </p:txBody>
      </p:sp>
      <p:pic>
        <p:nvPicPr>
          <p:cNvPr id="2" name="Picture 1" descr="Carrier G_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7400" y="2133600"/>
            <a:ext cx="4975464" cy="4581897"/>
          </a:xfrm>
          <a:prstGeom prst="rect">
            <a:avLst/>
          </a:prstGeom>
        </p:spPr>
      </p:pic>
      <p:sp>
        <p:nvSpPr>
          <p:cNvPr id="7" name="Down Arrow 6"/>
          <p:cNvSpPr/>
          <p:nvPr/>
        </p:nvSpPr>
        <p:spPr bwMode="auto">
          <a:xfrm>
            <a:off x="5105400" y="5867400"/>
            <a:ext cx="228600" cy="457200"/>
          </a:xfrm>
          <a:prstGeom prst="down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ea typeface="ＭＳ Ｐゴシック" pitchFamily="80" charset="-128"/>
            </a:endParaRPr>
          </a:p>
        </p:txBody>
      </p:sp>
      <p:sp>
        <p:nvSpPr>
          <p:cNvPr id="8" name="Down Arrow 7"/>
          <p:cNvSpPr/>
          <p:nvPr/>
        </p:nvSpPr>
        <p:spPr bwMode="auto">
          <a:xfrm>
            <a:off x="4114800" y="5867400"/>
            <a:ext cx="228600" cy="457200"/>
          </a:xfrm>
          <a:prstGeom prst="down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ea typeface="ＭＳ Ｐゴシック" pitchFamily="80" charset="-128"/>
            </a:endParaRPr>
          </a:p>
        </p:txBody>
      </p:sp>
    </p:spTree>
    <p:extLst>
      <p:ext uri="{BB962C8B-B14F-4D97-AF65-F5344CB8AC3E}">
        <p14:creationId xmlns:p14="http://schemas.microsoft.com/office/powerpoint/2010/main" val="142060954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Mode_1umSiwaveguide_QDsonly.bmp"/>
          <p:cNvPicPr>
            <a:picLocks noChangeAspect="1"/>
          </p:cNvPicPr>
          <p:nvPr/>
        </p:nvPicPr>
        <p:blipFill rotWithShape="1">
          <a:blip r:embed="rId2" cstate="screen">
            <a:extLst>
              <a:ext uri="{28A0092B-C50C-407E-A947-70E740481C1C}">
                <a14:useLocalDpi xmlns:a14="http://schemas.microsoft.com/office/drawing/2010/main"/>
              </a:ext>
            </a:extLst>
          </a:blip>
          <a:srcRect l="8115" t="1447" r="10912"/>
          <a:stretch/>
        </p:blipFill>
        <p:spPr>
          <a:xfrm>
            <a:off x="2133600" y="3124201"/>
            <a:ext cx="4601662" cy="3733799"/>
          </a:xfrm>
          <a:prstGeom prst="rect">
            <a:avLst/>
          </a:prstGeom>
        </p:spPr>
      </p:pic>
      <p:sp>
        <p:nvSpPr>
          <p:cNvPr id="4" name="Slide Number Placeholder 3"/>
          <p:cNvSpPr>
            <a:spLocks noGrp="1"/>
          </p:cNvSpPr>
          <p:nvPr>
            <p:ph type="sldNum" sz="quarter" idx="12"/>
          </p:nvPr>
        </p:nvSpPr>
        <p:spPr/>
        <p:txBody>
          <a:bodyPr/>
          <a:lstStyle/>
          <a:p>
            <a:fld id="{B69FC5B7-774B-4CF7-869D-123BC287D00F}" type="slidenum">
              <a:rPr lang="en-US" smtClean="0"/>
              <a:t>108</a:t>
            </a:fld>
            <a:endParaRPr lang="en-US"/>
          </a:p>
        </p:txBody>
      </p:sp>
      <p:sp>
        <p:nvSpPr>
          <p:cNvPr id="5" name="Title 1"/>
          <p:cNvSpPr txBox="1">
            <a:spLocks/>
          </p:cNvSpPr>
          <p:nvPr/>
        </p:nvSpPr>
        <p:spPr bwMode="auto">
          <a:xfrm>
            <a:off x="0" y="1524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sz="3000" dirty="0" smtClean="0"/>
              <a:t>Quantum Dot Summary</a:t>
            </a:r>
            <a:endParaRPr lang="en-US" sz="3000" dirty="0"/>
          </a:p>
        </p:txBody>
      </p:sp>
      <p:sp>
        <p:nvSpPr>
          <p:cNvPr id="6" name="TextBox 5"/>
          <p:cNvSpPr txBox="1"/>
          <p:nvPr/>
        </p:nvSpPr>
        <p:spPr>
          <a:xfrm>
            <a:off x="304800" y="1295400"/>
            <a:ext cx="8534400" cy="2031325"/>
          </a:xfrm>
          <a:prstGeom prst="rect">
            <a:avLst/>
          </a:prstGeom>
          <a:noFill/>
        </p:spPr>
        <p:txBody>
          <a:bodyPr wrap="square" rtlCol="0">
            <a:spAutoFit/>
          </a:bodyPr>
          <a:lstStyle/>
          <a:p>
            <a:pPr marL="285750" indent="-285750">
              <a:buFont typeface="Arial"/>
              <a:buChar char="•"/>
            </a:pPr>
            <a:r>
              <a:rPr lang="en-US" sz="1800" dirty="0" smtClean="0"/>
              <a:t>Repeatable high performance quantum dot lasers on silicon demonstrated </a:t>
            </a:r>
          </a:p>
          <a:p>
            <a:pPr marL="742950" lvl="1" indent="-285750">
              <a:buFont typeface="Arial"/>
              <a:buChar char="•"/>
            </a:pPr>
            <a:r>
              <a:rPr lang="en-US" sz="1800" dirty="0"/>
              <a:t>Low thresholds (</a:t>
            </a:r>
            <a:r>
              <a:rPr lang="en-US" sz="1800" dirty="0">
                <a:solidFill>
                  <a:srgbClr val="0000FF"/>
                </a:solidFill>
              </a:rPr>
              <a:t>16 mA </a:t>
            </a:r>
            <a:r>
              <a:rPr lang="en-US" sz="1800" dirty="0"/>
              <a:t>)</a:t>
            </a:r>
          </a:p>
          <a:p>
            <a:pPr marL="742950" lvl="1" indent="-285750">
              <a:buFont typeface="Arial"/>
              <a:buChar char="•"/>
            </a:pPr>
            <a:r>
              <a:rPr lang="en-US" sz="1800" dirty="0"/>
              <a:t>CW output power ~</a:t>
            </a:r>
            <a:r>
              <a:rPr lang="en-US" sz="1800" dirty="0">
                <a:solidFill>
                  <a:srgbClr val="0000FF"/>
                </a:solidFill>
              </a:rPr>
              <a:t>180 </a:t>
            </a:r>
            <a:r>
              <a:rPr lang="en-US" sz="1800" dirty="0" err="1">
                <a:solidFill>
                  <a:srgbClr val="0000FF"/>
                </a:solidFill>
              </a:rPr>
              <a:t>mW</a:t>
            </a:r>
            <a:r>
              <a:rPr lang="en-US" sz="1800" dirty="0"/>
              <a:t>  (previous record on silicon: 45 </a:t>
            </a:r>
            <a:r>
              <a:rPr lang="en-US" sz="1800" dirty="0" err="1"/>
              <a:t>mW</a:t>
            </a:r>
            <a:r>
              <a:rPr lang="en-US" sz="1800" dirty="0"/>
              <a:t>)</a:t>
            </a:r>
          </a:p>
          <a:p>
            <a:pPr marL="742950" lvl="1" indent="-285750">
              <a:buFont typeface="Arial"/>
              <a:buChar char="•"/>
            </a:pPr>
            <a:r>
              <a:rPr lang="en-US" sz="1800" dirty="0"/>
              <a:t>CW lasing up to </a:t>
            </a:r>
            <a:r>
              <a:rPr lang="en-US" sz="1800" dirty="0">
                <a:solidFill>
                  <a:srgbClr val="0000FF"/>
                </a:solidFill>
              </a:rPr>
              <a:t>120 </a:t>
            </a:r>
            <a:r>
              <a:rPr lang="en-US" sz="1800" baseline="30000" dirty="0" err="1">
                <a:solidFill>
                  <a:srgbClr val="0000FF"/>
                </a:solidFill>
              </a:rPr>
              <a:t>o</a:t>
            </a:r>
            <a:r>
              <a:rPr lang="en-US" sz="1800" dirty="0" err="1">
                <a:solidFill>
                  <a:srgbClr val="0000FF"/>
                </a:solidFill>
              </a:rPr>
              <a:t>C</a:t>
            </a:r>
            <a:r>
              <a:rPr lang="en-US" sz="1800" dirty="0">
                <a:solidFill>
                  <a:srgbClr val="0000FF"/>
                </a:solidFill>
              </a:rPr>
              <a:t> </a:t>
            </a:r>
            <a:r>
              <a:rPr lang="en-US" sz="1800" dirty="0"/>
              <a:t>(previous record on silicon: 105 </a:t>
            </a:r>
            <a:r>
              <a:rPr lang="en-US" sz="1800" baseline="30000" dirty="0" err="1"/>
              <a:t>o</a:t>
            </a:r>
            <a:r>
              <a:rPr lang="en-US" sz="1800" dirty="0" err="1"/>
              <a:t>C</a:t>
            </a:r>
            <a:r>
              <a:rPr lang="en-US" sz="1800" dirty="0"/>
              <a:t>)</a:t>
            </a:r>
          </a:p>
          <a:p>
            <a:pPr marL="742950" lvl="1" indent="-285750">
              <a:buFont typeface="Arial"/>
              <a:buChar char="•"/>
            </a:pPr>
            <a:r>
              <a:rPr lang="en-US" sz="1800" dirty="0" smtClean="0">
                <a:solidFill>
                  <a:srgbClr val="0000FF"/>
                </a:solidFill>
              </a:rPr>
              <a:t>T</a:t>
            </a:r>
            <a:r>
              <a:rPr lang="en-US" sz="1800" baseline="-25000" dirty="0" smtClean="0">
                <a:solidFill>
                  <a:srgbClr val="0000FF"/>
                </a:solidFill>
              </a:rPr>
              <a:t>0</a:t>
            </a:r>
            <a:r>
              <a:rPr lang="en-US" sz="1800" dirty="0" smtClean="0">
                <a:solidFill>
                  <a:srgbClr val="0000FF"/>
                </a:solidFill>
              </a:rPr>
              <a:t> </a:t>
            </a:r>
            <a:r>
              <a:rPr lang="en-US" sz="1800" dirty="0">
                <a:solidFill>
                  <a:srgbClr val="0000FF"/>
                </a:solidFill>
              </a:rPr>
              <a:t>100-200K </a:t>
            </a:r>
            <a:r>
              <a:rPr lang="en-US" sz="1800" dirty="0"/>
              <a:t>from 20-40 </a:t>
            </a:r>
            <a:r>
              <a:rPr lang="en-US" sz="1800" baseline="30000" dirty="0" err="1"/>
              <a:t>o</a:t>
            </a:r>
            <a:r>
              <a:rPr lang="en-US" sz="1800" dirty="0" err="1"/>
              <a:t>C</a:t>
            </a:r>
            <a:endParaRPr lang="en-US" sz="1800" dirty="0"/>
          </a:p>
          <a:p>
            <a:pPr marL="742950" lvl="1" indent="-285750">
              <a:buFont typeface="Arial"/>
              <a:buChar char="•"/>
            </a:pPr>
            <a:r>
              <a:rPr lang="en-US" sz="1800" dirty="0" smtClean="0">
                <a:solidFill>
                  <a:srgbClr val="0000FF"/>
                </a:solidFill>
              </a:rPr>
              <a:t>&gt;2100 hours</a:t>
            </a:r>
            <a:r>
              <a:rPr lang="en-US" sz="1800" dirty="0" smtClean="0"/>
              <a:t> operation </a:t>
            </a:r>
            <a:r>
              <a:rPr lang="en-US" sz="1800" dirty="0"/>
              <a:t>under aging at </a:t>
            </a:r>
            <a:r>
              <a:rPr lang="en-US" sz="1800" dirty="0" smtClean="0"/>
              <a:t>30</a:t>
            </a:r>
            <a:r>
              <a:rPr lang="en-US" sz="1800" baseline="30000" dirty="0" smtClean="0"/>
              <a:t>o</a:t>
            </a:r>
            <a:r>
              <a:rPr lang="en-US" sz="1800" dirty="0" smtClean="0"/>
              <a:t>C &amp; 100 mA.</a:t>
            </a:r>
          </a:p>
          <a:p>
            <a:pPr marL="285750" indent="-285750">
              <a:buFont typeface="Arial"/>
              <a:buChar char="•"/>
            </a:pPr>
            <a:r>
              <a:rPr lang="en-US" sz="1800" b="1" dirty="0" smtClean="0"/>
              <a:t>Quantum </a:t>
            </a:r>
            <a:r>
              <a:rPr lang="en-US" sz="1800" b="1" dirty="0"/>
              <a:t>dot lasers are a promising light source for silicon </a:t>
            </a:r>
            <a:r>
              <a:rPr lang="en-US" sz="1800" b="1" dirty="0" smtClean="0"/>
              <a:t>photonics</a:t>
            </a:r>
            <a:endParaRPr lang="en-US" sz="1800" dirty="0" smtClean="0"/>
          </a:p>
        </p:txBody>
      </p:sp>
      <p:sp>
        <p:nvSpPr>
          <p:cNvPr id="2" name="TextBox 1"/>
          <p:cNvSpPr txBox="1"/>
          <p:nvPr/>
        </p:nvSpPr>
        <p:spPr>
          <a:xfrm>
            <a:off x="8145030" y="3799203"/>
            <a:ext cx="184666" cy="369332"/>
          </a:xfrm>
          <a:prstGeom prst="rect">
            <a:avLst/>
          </a:prstGeom>
          <a:noFill/>
        </p:spPr>
        <p:txBody>
          <a:bodyPr wrap="none" rtlCol="0">
            <a:spAutoFit/>
          </a:bodyPr>
          <a:lstStyle/>
          <a:p>
            <a:endParaRPr lang="en-US" dirty="0"/>
          </a:p>
        </p:txBody>
      </p:sp>
      <p:sp>
        <p:nvSpPr>
          <p:cNvPr id="11" name="TextBox 10"/>
          <p:cNvSpPr txBox="1"/>
          <p:nvPr/>
        </p:nvSpPr>
        <p:spPr>
          <a:xfrm>
            <a:off x="2971800" y="5029200"/>
            <a:ext cx="646331" cy="369332"/>
          </a:xfrm>
          <a:prstGeom prst="rect">
            <a:avLst/>
          </a:prstGeom>
          <a:noFill/>
        </p:spPr>
        <p:txBody>
          <a:bodyPr wrap="none" rtlCol="0">
            <a:spAutoFit/>
          </a:bodyPr>
          <a:lstStyle/>
          <a:p>
            <a:r>
              <a:rPr lang="en-US" sz="1800" dirty="0" smtClean="0">
                <a:solidFill>
                  <a:srgbClr val="FF0000"/>
                </a:solidFill>
              </a:rPr>
              <a:t>QDs</a:t>
            </a:r>
            <a:endParaRPr lang="en-US" sz="1800" dirty="0">
              <a:solidFill>
                <a:srgbClr val="FF0000"/>
              </a:solidFill>
            </a:endParaRPr>
          </a:p>
        </p:txBody>
      </p:sp>
      <p:sp>
        <p:nvSpPr>
          <p:cNvPr id="12" name="TextBox 11"/>
          <p:cNvSpPr txBox="1"/>
          <p:nvPr/>
        </p:nvSpPr>
        <p:spPr>
          <a:xfrm>
            <a:off x="5334000" y="5029200"/>
            <a:ext cx="851465" cy="369332"/>
          </a:xfrm>
          <a:prstGeom prst="rect">
            <a:avLst/>
          </a:prstGeom>
          <a:noFill/>
        </p:spPr>
        <p:txBody>
          <a:bodyPr wrap="none" rtlCol="0">
            <a:spAutoFit/>
          </a:bodyPr>
          <a:lstStyle/>
          <a:p>
            <a:r>
              <a:rPr lang="en-US" sz="1800" dirty="0" smtClean="0">
                <a:solidFill>
                  <a:srgbClr val="FF0000"/>
                </a:solidFill>
              </a:rPr>
              <a:t>Si WG</a:t>
            </a:r>
            <a:endParaRPr lang="en-US" sz="1800" dirty="0">
              <a:solidFill>
                <a:srgbClr val="FF0000"/>
              </a:solidFill>
            </a:endParaRPr>
          </a:p>
        </p:txBody>
      </p:sp>
      <p:cxnSp>
        <p:nvCxnSpPr>
          <p:cNvPr id="16" name="Straight Arrow Connector 15"/>
          <p:cNvCxnSpPr/>
          <p:nvPr/>
        </p:nvCxnSpPr>
        <p:spPr bwMode="auto">
          <a:xfrm flipH="1">
            <a:off x="4648200" y="5257800"/>
            <a:ext cx="762000" cy="3048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ight Brace 2"/>
          <p:cNvSpPr/>
          <p:nvPr/>
        </p:nvSpPr>
        <p:spPr bwMode="auto">
          <a:xfrm flipH="1">
            <a:off x="3657600" y="5029200"/>
            <a:ext cx="228600" cy="304800"/>
          </a:xfrm>
          <a:prstGeom prst="rightBrace">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1102182108"/>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109</a:t>
            </a:fld>
            <a:endParaRPr lang="en-US"/>
          </a:p>
        </p:txBody>
      </p:sp>
      <p:sp>
        <p:nvSpPr>
          <p:cNvPr id="5" name="Rectangle 4"/>
          <p:cNvSpPr/>
          <p:nvPr/>
        </p:nvSpPr>
        <p:spPr>
          <a:xfrm>
            <a:off x="0" y="5943600"/>
            <a:ext cx="8991600" cy="830997"/>
          </a:xfrm>
          <a:prstGeom prst="rect">
            <a:avLst/>
          </a:prstGeom>
        </p:spPr>
        <p:txBody>
          <a:bodyPr wrap="square">
            <a:spAutoFit/>
          </a:bodyPr>
          <a:lstStyle/>
          <a:p>
            <a:r>
              <a:rPr lang="en-US" sz="1200" dirty="0" smtClean="0"/>
              <a:t>[3] </a:t>
            </a:r>
            <a:r>
              <a:rPr lang="en-US" sz="1200" dirty="0"/>
              <a:t>Van der </a:t>
            </a:r>
            <a:r>
              <a:rPr lang="en-US" sz="1200" dirty="0" err="1"/>
              <a:t>Ziel</a:t>
            </a:r>
            <a:r>
              <a:rPr lang="en-US" sz="1200" dirty="0"/>
              <a:t>, J. P., et al. "Degradation of </a:t>
            </a:r>
            <a:r>
              <a:rPr lang="en-US" sz="1200" dirty="0" err="1"/>
              <a:t>GaAs</a:t>
            </a:r>
            <a:r>
              <a:rPr lang="en-US" sz="1200" dirty="0"/>
              <a:t> lasers grown by </a:t>
            </a:r>
            <a:r>
              <a:rPr lang="en-US" sz="1200" dirty="0" err="1"/>
              <a:t>metalorganic</a:t>
            </a:r>
            <a:r>
              <a:rPr lang="en-US" sz="1200" dirty="0"/>
              <a:t> chemical vapor deposition on Si substrates." Appl. Phys. </a:t>
            </a:r>
            <a:r>
              <a:rPr lang="en-US" sz="1200" dirty="0" err="1"/>
              <a:t>Lett</a:t>
            </a:r>
            <a:r>
              <a:rPr lang="en-US" sz="1200" dirty="0"/>
              <a:t>. </a:t>
            </a:r>
            <a:r>
              <a:rPr lang="en-US" sz="1200" b="1" dirty="0"/>
              <a:t>51</a:t>
            </a:r>
            <a:r>
              <a:rPr lang="en-US" sz="1200" dirty="0"/>
              <a:t> (1987): 89-91.</a:t>
            </a:r>
          </a:p>
          <a:p>
            <a:r>
              <a:rPr lang="en-US" sz="1200" dirty="0" smtClean="0"/>
              <a:t>[4] </a:t>
            </a:r>
            <a:r>
              <a:rPr lang="en-US" sz="1200" dirty="0" err="1"/>
              <a:t>Kazi</a:t>
            </a:r>
            <a:r>
              <a:rPr lang="en-US" sz="1200" dirty="0"/>
              <a:t>, </a:t>
            </a:r>
            <a:r>
              <a:rPr lang="en-US" sz="1200" dirty="0" err="1"/>
              <a:t>Zaman</a:t>
            </a:r>
            <a:r>
              <a:rPr lang="en-US" sz="1200" dirty="0"/>
              <a:t> </a:t>
            </a:r>
            <a:r>
              <a:rPr lang="en-US" sz="1200" dirty="0" err="1"/>
              <a:t>Iqbal</a:t>
            </a:r>
            <a:r>
              <a:rPr lang="en-US" sz="1200" dirty="0"/>
              <a:t>, et al. "First Room-Temperature Continuous-Wave Operation of Self-Formed </a:t>
            </a:r>
            <a:r>
              <a:rPr lang="en-US" sz="1200" dirty="0" err="1"/>
              <a:t>InGaAs</a:t>
            </a:r>
            <a:r>
              <a:rPr lang="en-US" sz="1200" dirty="0"/>
              <a:t> Quantum Dot-Like Laser on Si substrate Grown by </a:t>
            </a:r>
            <a:r>
              <a:rPr lang="en-US" sz="1200" dirty="0" err="1"/>
              <a:t>Metalorganic</a:t>
            </a:r>
            <a:r>
              <a:rPr lang="en-US" sz="1200" dirty="0"/>
              <a:t> Chemical Vapor Deposition." Japanese Journal of Applied Physics </a:t>
            </a:r>
            <a:r>
              <a:rPr lang="en-US" sz="1200" b="1" dirty="0"/>
              <a:t>39</a:t>
            </a:r>
            <a:r>
              <a:rPr lang="en-US" sz="1200" dirty="0"/>
              <a:t> (2000)</a:t>
            </a:r>
          </a:p>
        </p:txBody>
      </p:sp>
      <p:sp>
        <p:nvSpPr>
          <p:cNvPr id="8" name="TextBox 7"/>
          <p:cNvSpPr txBox="1"/>
          <p:nvPr/>
        </p:nvSpPr>
        <p:spPr>
          <a:xfrm>
            <a:off x="381000" y="1600200"/>
            <a:ext cx="8153399" cy="1077218"/>
          </a:xfrm>
          <a:prstGeom prst="rect">
            <a:avLst/>
          </a:prstGeom>
          <a:noFill/>
        </p:spPr>
        <p:txBody>
          <a:bodyPr wrap="square" rtlCol="0">
            <a:spAutoFit/>
          </a:bodyPr>
          <a:lstStyle/>
          <a:p>
            <a:pPr marL="285750" indent="-285750">
              <a:buFont typeface="Arial"/>
              <a:buChar char="•"/>
            </a:pPr>
            <a:r>
              <a:rPr lang="en-US" sz="1600" dirty="0" err="1" smtClean="0">
                <a:solidFill>
                  <a:srgbClr val="808080"/>
                </a:solidFill>
              </a:rPr>
              <a:t>GaAs</a:t>
            </a:r>
            <a:r>
              <a:rPr lang="en-US" sz="1600" dirty="0" smtClean="0">
                <a:solidFill>
                  <a:srgbClr val="808080"/>
                </a:solidFill>
              </a:rPr>
              <a:t> based lasers are very sensitive to defect density and susceptible to failure by recombination enhanced defect reactions (REDR)[1][2]</a:t>
            </a:r>
          </a:p>
          <a:p>
            <a:pPr marL="285750" indent="-285750">
              <a:buFont typeface="Arial"/>
              <a:buChar char="•"/>
            </a:pPr>
            <a:r>
              <a:rPr lang="en-US" sz="1600" dirty="0" smtClean="0"/>
              <a:t>First </a:t>
            </a:r>
            <a:r>
              <a:rPr lang="en-US" sz="1600" dirty="0" err="1"/>
              <a:t>GaAs</a:t>
            </a:r>
            <a:r>
              <a:rPr lang="en-US" sz="1600" dirty="0"/>
              <a:t> lasers on </a:t>
            </a:r>
            <a:r>
              <a:rPr lang="en-US" sz="1600" dirty="0" smtClean="0"/>
              <a:t>silicon </a:t>
            </a:r>
            <a:r>
              <a:rPr lang="en-US" sz="1600" dirty="0"/>
              <a:t>had lifetimes of ~</a:t>
            </a:r>
            <a:r>
              <a:rPr lang="en-US" sz="1600" b="1" i="1" dirty="0"/>
              <a:t>10 </a:t>
            </a:r>
            <a:r>
              <a:rPr lang="en-US" sz="1600" b="1" i="1" dirty="0" smtClean="0"/>
              <a:t>seconds </a:t>
            </a:r>
            <a:r>
              <a:rPr lang="en-US" sz="1600" dirty="0" smtClean="0"/>
              <a:t>(RT, pulsed)</a:t>
            </a:r>
            <a:r>
              <a:rPr lang="en-US" sz="1600" b="1" i="1" dirty="0" smtClean="0"/>
              <a:t> </a:t>
            </a:r>
            <a:r>
              <a:rPr lang="en-US" sz="1600" dirty="0"/>
              <a:t>(1987) </a:t>
            </a:r>
            <a:r>
              <a:rPr lang="en-US" sz="1600" dirty="0" smtClean="0"/>
              <a:t>[3]</a:t>
            </a:r>
            <a:endParaRPr lang="en-US" sz="1600" b="1" i="1" dirty="0"/>
          </a:p>
          <a:p>
            <a:pPr marL="285750" indent="-285750">
              <a:buFont typeface="Arial"/>
              <a:buChar char="•"/>
            </a:pPr>
            <a:endParaRPr lang="en-US" sz="1600" dirty="0"/>
          </a:p>
        </p:txBody>
      </p:sp>
      <p:pic>
        <p:nvPicPr>
          <p:cNvPr id="11" name="Picture 10" descr="Screen Shot 2014-03-05 at 9.44.26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393" y="2855944"/>
            <a:ext cx="5640207" cy="2935256"/>
          </a:xfrm>
          <a:prstGeom prst="rect">
            <a:avLst/>
          </a:prstGeom>
        </p:spPr>
      </p:pic>
      <p:sp>
        <p:nvSpPr>
          <p:cNvPr id="12" name="TextBox 11"/>
          <p:cNvSpPr txBox="1"/>
          <p:nvPr/>
        </p:nvSpPr>
        <p:spPr>
          <a:xfrm>
            <a:off x="2514600" y="4572000"/>
            <a:ext cx="4114800" cy="523220"/>
          </a:xfrm>
          <a:prstGeom prst="rect">
            <a:avLst/>
          </a:prstGeom>
          <a:noFill/>
        </p:spPr>
        <p:txBody>
          <a:bodyPr wrap="square" rtlCol="0">
            <a:spAutoFit/>
          </a:bodyPr>
          <a:lstStyle/>
          <a:p>
            <a:r>
              <a:rPr lang="en-US" sz="1400" dirty="0" smtClean="0"/>
              <a:t>Pulsed current required for 2 </a:t>
            </a:r>
            <a:r>
              <a:rPr lang="en-US" sz="1400" dirty="0" err="1" smtClean="0"/>
              <a:t>mW</a:t>
            </a:r>
            <a:r>
              <a:rPr lang="en-US" sz="1400" dirty="0" smtClean="0"/>
              <a:t> peak power as a function of cumulative pulsed operating time.  </a:t>
            </a:r>
            <a:endParaRPr lang="en-US" sz="1400" dirty="0"/>
          </a:p>
        </p:txBody>
      </p:sp>
      <p:sp>
        <p:nvSpPr>
          <p:cNvPr id="10" name="Title 1"/>
          <p:cNvSpPr txBox="1">
            <a:spLocks/>
          </p:cNvSpPr>
          <p:nvPr/>
        </p:nvSpPr>
        <p:spPr bwMode="auto">
          <a:xfrm>
            <a:off x="990600" y="152400"/>
            <a:ext cx="8229600" cy="7889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accent2"/>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r>
              <a:rPr lang="en-US" sz="2400" smtClean="0"/>
              <a:t>Lifetimes of Previous GaAs based lasers on Silicon</a:t>
            </a:r>
            <a:endParaRPr lang="en-US" sz="2400" dirty="0"/>
          </a:p>
        </p:txBody>
      </p:sp>
    </p:spTree>
    <p:extLst>
      <p:ext uri="{BB962C8B-B14F-4D97-AF65-F5344CB8AC3E}">
        <p14:creationId xmlns:p14="http://schemas.microsoft.com/office/powerpoint/2010/main" val="22992246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Move to 193nm immersion lithography, 300mm wafers</a:t>
            </a:r>
            <a:endParaRPr lang="en-US" dirty="0"/>
          </a:p>
        </p:txBody>
      </p:sp>
      <p:pic>
        <p:nvPicPr>
          <p:cNvPr id="8" name="Picture 7"/>
          <p:cNvPicPr>
            <a:picLocks noChangeAspect="1"/>
          </p:cNvPicPr>
          <p:nvPr/>
        </p:nvPicPr>
        <p:blipFill>
          <a:blip r:embed="rId2"/>
          <a:stretch>
            <a:fillRect/>
          </a:stretch>
        </p:blipFill>
        <p:spPr>
          <a:xfrm>
            <a:off x="5111639" y="1526195"/>
            <a:ext cx="3067179" cy="2731220"/>
          </a:xfrm>
          <a:prstGeom prst="rect">
            <a:avLst/>
          </a:prstGeom>
        </p:spPr>
      </p:pic>
      <p:sp>
        <p:nvSpPr>
          <p:cNvPr id="9" name="TextBox 8"/>
          <p:cNvSpPr txBox="1"/>
          <p:nvPr/>
        </p:nvSpPr>
        <p:spPr>
          <a:xfrm>
            <a:off x="4652145" y="1156862"/>
            <a:ext cx="4480714" cy="369332"/>
          </a:xfrm>
          <a:prstGeom prst="rect">
            <a:avLst/>
          </a:prstGeom>
          <a:noFill/>
        </p:spPr>
        <p:txBody>
          <a:bodyPr wrap="none" rtlCol="0">
            <a:spAutoFit/>
          </a:bodyPr>
          <a:lstStyle/>
          <a:p>
            <a:pPr defTabSz="457200" fontAlgn="auto">
              <a:spcBef>
                <a:spcPts val="0"/>
              </a:spcBef>
              <a:spcAft>
                <a:spcPts val="0"/>
              </a:spcAft>
            </a:pPr>
            <a:r>
              <a:rPr lang="en-US" sz="1800" b="1" dirty="0" smtClean="0">
                <a:solidFill>
                  <a:prstClr val="black"/>
                </a:solidFill>
                <a:latin typeface="Calibri"/>
              </a:rPr>
              <a:t>More uniform channel spacing in ring </a:t>
            </a:r>
            <a:r>
              <a:rPr lang="en-US" sz="1800" b="1" dirty="0" err="1" smtClean="0">
                <a:solidFill>
                  <a:prstClr val="black"/>
                </a:solidFill>
                <a:latin typeface="Calibri"/>
              </a:rPr>
              <a:t>demux</a:t>
            </a:r>
            <a:endParaRPr lang="en-US" sz="1800" b="1" dirty="0">
              <a:solidFill>
                <a:prstClr val="black"/>
              </a:solidFill>
              <a:latin typeface="Calibri"/>
            </a:endParaRPr>
          </a:p>
        </p:txBody>
      </p:sp>
      <p:pic>
        <p:nvPicPr>
          <p:cNvPr id="12" name="Picture 11"/>
          <p:cNvPicPr>
            <a:picLocks noChangeAspect="1"/>
          </p:cNvPicPr>
          <p:nvPr/>
        </p:nvPicPr>
        <p:blipFill>
          <a:blip r:embed="rId3"/>
          <a:stretch>
            <a:fillRect/>
          </a:stretch>
        </p:blipFill>
        <p:spPr>
          <a:xfrm>
            <a:off x="5464350" y="4257414"/>
            <a:ext cx="2794873" cy="2070048"/>
          </a:xfrm>
          <a:prstGeom prst="rect">
            <a:avLst/>
          </a:prstGeom>
        </p:spPr>
      </p:pic>
      <p:sp>
        <p:nvSpPr>
          <p:cNvPr id="13" name="TextBox 12"/>
          <p:cNvSpPr txBox="1"/>
          <p:nvPr/>
        </p:nvSpPr>
        <p:spPr>
          <a:xfrm>
            <a:off x="5464350" y="6327462"/>
            <a:ext cx="3100904" cy="307777"/>
          </a:xfrm>
          <a:prstGeom prst="rect">
            <a:avLst/>
          </a:prstGeom>
          <a:solidFill>
            <a:srgbClr val="9BBB59"/>
          </a:solidFill>
        </p:spPr>
        <p:txBody>
          <a:bodyPr wrap="none" rtlCol="0">
            <a:spAutoFit/>
          </a:bodyPr>
          <a:lstStyle/>
          <a:p>
            <a:pPr defTabSz="457200" fontAlgn="auto">
              <a:spcBef>
                <a:spcPts val="0"/>
              </a:spcBef>
              <a:spcAft>
                <a:spcPts val="0"/>
              </a:spcAft>
            </a:pPr>
            <a:r>
              <a:rPr lang="en-US" sz="1400" b="1" dirty="0" smtClean="0">
                <a:solidFill>
                  <a:prstClr val="black"/>
                </a:solidFill>
                <a:latin typeface="Calibri"/>
              </a:rPr>
              <a:t>P. De </a:t>
            </a:r>
            <a:r>
              <a:rPr lang="en-US" sz="1400" b="1" dirty="0" err="1" smtClean="0">
                <a:solidFill>
                  <a:prstClr val="black"/>
                </a:solidFill>
                <a:latin typeface="Calibri"/>
              </a:rPr>
              <a:t>Heyn</a:t>
            </a:r>
            <a:r>
              <a:rPr lang="en-US" sz="1400" b="1" dirty="0" smtClean="0">
                <a:solidFill>
                  <a:prstClr val="black"/>
                </a:solidFill>
                <a:latin typeface="Calibri"/>
              </a:rPr>
              <a:t>, PhD Thesis UGent, May ‘14</a:t>
            </a:r>
            <a:endParaRPr lang="en-US" sz="1400" b="1" dirty="0">
              <a:solidFill>
                <a:prstClr val="black"/>
              </a:solidFill>
              <a:latin typeface="Calibri"/>
            </a:endParaRPr>
          </a:p>
        </p:txBody>
      </p:sp>
      <p:grpSp>
        <p:nvGrpSpPr>
          <p:cNvPr id="3" name="Group 2"/>
          <p:cNvGrpSpPr/>
          <p:nvPr/>
        </p:nvGrpSpPr>
        <p:grpSpPr>
          <a:xfrm>
            <a:off x="216114" y="1154204"/>
            <a:ext cx="4202355" cy="5484128"/>
            <a:chOff x="216114" y="1154204"/>
            <a:chExt cx="4202355" cy="5484128"/>
          </a:xfrm>
        </p:grpSpPr>
        <p:pic>
          <p:nvPicPr>
            <p:cNvPr id="4" name="Picture 3"/>
            <p:cNvPicPr>
              <a:picLocks noChangeAspect="1"/>
            </p:cNvPicPr>
            <p:nvPr/>
          </p:nvPicPr>
          <p:blipFill>
            <a:blip r:embed="rId4"/>
            <a:stretch>
              <a:fillRect/>
            </a:stretch>
          </p:blipFill>
          <p:spPr>
            <a:xfrm>
              <a:off x="216114" y="1634934"/>
              <a:ext cx="3527272" cy="262248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2705" y="1547321"/>
              <a:ext cx="1160617" cy="879410"/>
            </a:xfrm>
            <a:prstGeom prst="rect">
              <a:avLst/>
            </a:prstGeom>
          </p:spPr>
        </p:pic>
        <p:sp>
          <p:nvSpPr>
            <p:cNvPr id="10" name="TextBox 9"/>
            <p:cNvSpPr txBox="1"/>
            <p:nvPr/>
          </p:nvSpPr>
          <p:spPr>
            <a:xfrm>
              <a:off x="906414" y="1154204"/>
              <a:ext cx="2471575" cy="369332"/>
            </a:xfrm>
            <a:prstGeom prst="rect">
              <a:avLst/>
            </a:prstGeom>
            <a:noFill/>
          </p:spPr>
          <p:txBody>
            <a:bodyPr wrap="none" rtlCol="0">
              <a:spAutoFit/>
            </a:bodyPr>
            <a:lstStyle/>
            <a:p>
              <a:pPr defTabSz="457200" fontAlgn="auto">
                <a:spcBef>
                  <a:spcPts val="0"/>
                </a:spcBef>
                <a:spcAft>
                  <a:spcPts val="0"/>
                </a:spcAft>
              </a:pPr>
              <a:r>
                <a:rPr lang="en-US" sz="1800" b="1" dirty="0" smtClean="0">
                  <a:solidFill>
                    <a:prstClr val="black"/>
                  </a:solidFill>
                  <a:latin typeface="Calibri"/>
                </a:rPr>
                <a:t>Lower loss waveguides</a:t>
              </a:r>
              <a:endParaRPr lang="en-US" sz="1800" b="1" dirty="0">
                <a:solidFill>
                  <a:prstClr val="black"/>
                </a:solidFill>
                <a:latin typeface="Calibri"/>
              </a:endParaRPr>
            </a:p>
          </p:txBody>
        </p:sp>
        <p:sp>
          <p:nvSpPr>
            <p:cNvPr id="11" name="TextBox 10"/>
            <p:cNvSpPr txBox="1"/>
            <p:nvPr/>
          </p:nvSpPr>
          <p:spPr>
            <a:xfrm>
              <a:off x="360947" y="4514525"/>
              <a:ext cx="4057521" cy="923330"/>
            </a:xfrm>
            <a:prstGeom prst="rect">
              <a:avLst/>
            </a:prstGeom>
            <a:noFill/>
          </p:spPr>
          <p:txBody>
            <a:bodyPr wrap="none" rtlCol="0">
              <a:spAutoFit/>
            </a:bodyPr>
            <a:lstStyle/>
            <a:p>
              <a:pPr defTabSz="457200" fontAlgn="auto">
                <a:spcBef>
                  <a:spcPts val="0"/>
                </a:spcBef>
                <a:spcAft>
                  <a:spcPts val="0"/>
                </a:spcAft>
              </a:pPr>
              <a:r>
                <a:rPr lang="en-US" sz="1800" b="1" dirty="0" smtClean="0">
                  <a:solidFill>
                    <a:prstClr val="black"/>
                  </a:solidFill>
                  <a:latin typeface="Calibri"/>
                </a:rPr>
                <a:t>Also:</a:t>
              </a:r>
            </a:p>
            <a:p>
              <a:pPr marL="285750" indent="-285750" defTabSz="457200" fontAlgn="auto">
                <a:spcBef>
                  <a:spcPts val="0"/>
                </a:spcBef>
                <a:spcAft>
                  <a:spcPts val="0"/>
                </a:spcAft>
                <a:buFont typeface="Wingdings" charset="2"/>
                <a:buChar char="§"/>
              </a:pPr>
              <a:r>
                <a:rPr lang="en-US" sz="1800" dirty="0" smtClean="0">
                  <a:solidFill>
                    <a:prstClr val="black"/>
                  </a:solidFill>
                  <a:latin typeface="Calibri"/>
                </a:rPr>
                <a:t>&lt; 0.15dB/cm loss in ridge waveguides</a:t>
              </a:r>
            </a:p>
            <a:p>
              <a:pPr marL="285750" indent="-285750" defTabSz="457200" fontAlgn="auto">
                <a:spcBef>
                  <a:spcPts val="0"/>
                </a:spcBef>
                <a:spcAft>
                  <a:spcPts val="0"/>
                </a:spcAft>
                <a:buFont typeface="Wingdings" charset="2"/>
                <a:buChar char="§"/>
              </a:pPr>
              <a:r>
                <a:rPr lang="en-US" sz="1800" dirty="0" smtClean="0">
                  <a:solidFill>
                    <a:prstClr val="black"/>
                  </a:solidFill>
                  <a:latin typeface="Calibri"/>
                </a:rPr>
                <a:t>&lt;2dB/cm loss in slot waveguides</a:t>
              </a:r>
              <a:endParaRPr lang="en-US" sz="1800" dirty="0">
                <a:solidFill>
                  <a:prstClr val="black"/>
                </a:solidFill>
                <a:latin typeface="Calibri"/>
              </a:endParaRPr>
            </a:p>
          </p:txBody>
        </p:sp>
        <p:sp>
          <p:nvSpPr>
            <p:cNvPr id="14" name="TextBox 13"/>
            <p:cNvSpPr txBox="1"/>
            <p:nvPr/>
          </p:nvSpPr>
          <p:spPr>
            <a:xfrm>
              <a:off x="326136" y="5748188"/>
              <a:ext cx="2007994" cy="307777"/>
            </a:xfrm>
            <a:prstGeom prst="rect">
              <a:avLst/>
            </a:prstGeom>
            <a:solidFill>
              <a:srgbClr val="9BBB59"/>
            </a:solidFill>
          </p:spPr>
          <p:txBody>
            <a:bodyPr wrap="none" rtlCol="0">
              <a:spAutoFit/>
            </a:bodyPr>
            <a:lstStyle/>
            <a:p>
              <a:pPr defTabSz="457200" fontAlgn="auto">
                <a:spcBef>
                  <a:spcPts val="0"/>
                </a:spcBef>
                <a:spcAft>
                  <a:spcPts val="0"/>
                </a:spcAft>
              </a:pPr>
              <a:r>
                <a:rPr lang="en-US" sz="1400" b="1" dirty="0" smtClean="0">
                  <a:solidFill>
                    <a:prstClr val="black"/>
                  </a:solidFill>
                  <a:latin typeface="Calibri"/>
                </a:rPr>
                <a:t>S. </a:t>
              </a:r>
              <a:r>
                <a:rPr lang="en-US" sz="1400" b="1" dirty="0" err="1" smtClean="0">
                  <a:solidFill>
                    <a:prstClr val="black"/>
                  </a:solidFill>
                  <a:latin typeface="Calibri"/>
                </a:rPr>
                <a:t>Selvaraja</a:t>
              </a:r>
              <a:r>
                <a:rPr lang="en-US" sz="1400" b="1" dirty="0" smtClean="0">
                  <a:solidFill>
                    <a:prstClr val="black"/>
                  </a:solidFill>
                  <a:latin typeface="Calibri"/>
                </a:rPr>
                <a:t> </a:t>
              </a:r>
              <a:r>
                <a:rPr lang="en-US" sz="1400" b="1" dirty="0" err="1" smtClean="0">
                  <a:solidFill>
                    <a:prstClr val="black"/>
                  </a:solidFill>
                  <a:latin typeface="Calibri"/>
                </a:rPr>
                <a:t>e.a</a:t>
              </a:r>
              <a:r>
                <a:rPr lang="en-US" sz="1400" b="1" dirty="0" smtClean="0">
                  <a:solidFill>
                    <a:prstClr val="black"/>
                  </a:solidFill>
                  <a:latin typeface="Calibri"/>
                </a:rPr>
                <a:t>., OFC ‘14</a:t>
              </a:r>
              <a:endParaRPr lang="en-US" sz="1400" b="1" dirty="0">
                <a:solidFill>
                  <a:prstClr val="black"/>
                </a:solidFill>
                <a:latin typeface="Calibri"/>
              </a:endParaRPr>
            </a:p>
          </p:txBody>
        </p:sp>
        <p:sp>
          <p:nvSpPr>
            <p:cNvPr id="16" name="TextBox 15"/>
            <p:cNvSpPr txBox="1"/>
            <p:nvPr/>
          </p:nvSpPr>
          <p:spPr>
            <a:xfrm>
              <a:off x="326137" y="6115112"/>
              <a:ext cx="4092332" cy="523220"/>
            </a:xfrm>
            <a:prstGeom prst="rect">
              <a:avLst/>
            </a:prstGeom>
            <a:solidFill>
              <a:srgbClr val="9BBB59"/>
            </a:solidFill>
          </p:spPr>
          <p:txBody>
            <a:bodyPr wrap="square" rtlCol="0">
              <a:spAutoFit/>
            </a:bodyPr>
            <a:lstStyle>
              <a:defPPr>
                <a:defRPr lang="en-US"/>
              </a:defPPr>
              <a:lvl1pPr>
                <a:defRPr sz="1400" b="1"/>
              </a:lvl1pPr>
            </a:lstStyle>
            <a:p>
              <a:pPr defTabSz="457200" fontAlgn="auto">
                <a:spcBef>
                  <a:spcPts val="0"/>
                </a:spcBef>
                <a:spcAft>
                  <a:spcPts val="0"/>
                </a:spcAft>
              </a:pPr>
              <a:r>
                <a:rPr lang="en-US" dirty="0" err="1">
                  <a:solidFill>
                    <a:prstClr val="black"/>
                  </a:solidFill>
                  <a:latin typeface="Calibri"/>
                </a:rPr>
                <a:t>Selvaraja</a:t>
              </a:r>
              <a:r>
                <a:rPr lang="en-US" dirty="0">
                  <a:solidFill>
                    <a:prstClr val="black"/>
                  </a:solidFill>
                  <a:latin typeface="Calibri"/>
                </a:rPr>
                <a:t> </a:t>
              </a:r>
              <a:r>
                <a:rPr lang="en-US" dirty="0" err="1">
                  <a:solidFill>
                    <a:prstClr val="black"/>
                  </a:solidFill>
                  <a:latin typeface="Calibri"/>
                </a:rPr>
                <a:t>e.a</a:t>
              </a:r>
              <a:r>
                <a:rPr lang="en-US" dirty="0">
                  <a:solidFill>
                    <a:prstClr val="black"/>
                  </a:solidFill>
                  <a:latin typeface="Calibri"/>
                </a:rPr>
                <a:t>. 17th </a:t>
              </a:r>
              <a:r>
                <a:rPr lang="en-US" dirty="0" err="1">
                  <a:solidFill>
                    <a:prstClr val="black"/>
                  </a:solidFill>
                  <a:latin typeface="Calibri"/>
                </a:rPr>
                <a:t>OptoElectronics</a:t>
              </a:r>
              <a:r>
                <a:rPr lang="en-US" dirty="0">
                  <a:solidFill>
                    <a:prstClr val="black"/>
                  </a:solidFill>
                  <a:latin typeface="Calibri"/>
                </a:rPr>
                <a:t> and Communications Conference (OECC 2012)</a:t>
              </a:r>
            </a:p>
          </p:txBody>
        </p:sp>
      </p:grpSp>
    </p:spTree>
    <p:extLst>
      <p:ext uri="{BB962C8B-B14F-4D97-AF65-F5344CB8AC3E}">
        <p14:creationId xmlns:p14="http://schemas.microsoft.com/office/powerpoint/2010/main" val="395443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788988"/>
          </a:xfrm>
        </p:spPr>
        <p:txBody>
          <a:bodyPr/>
          <a:lstStyle/>
          <a:p>
            <a:r>
              <a:rPr lang="en-US" dirty="0" smtClean="0"/>
              <a:t>Silicon </a:t>
            </a:r>
            <a:r>
              <a:rPr lang="en-US" dirty="0" err="1" smtClean="0"/>
              <a:t>nanoclusters</a:t>
            </a:r>
            <a:r>
              <a:rPr lang="en-US" dirty="0" smtClean="0"/>
              <a:t>: waveguides</a:t>
            </a:r>
            <a:endParaRPr lang="en-US" dirty="0"/>
          </a:p>
        </p:txBody>
      </p:sp>
      <p:sp>
        <p:nvSpPr>
          <p:cNvPr id="3" name="Content Placeholder 2"/>
          <p:cNvSpPr>
            <a:spLocks noGrp="1"/>
          </p:cNvSpPr>
          <p:nvPr>
            <p:ph idx="1"/>
          </p:nvPr>
        </p:nvSpPr>
        <p:spPr/>
        <p:txBody>
          <a:bodyPr/>
          <a:lstStyle/>
          <a:p>
            <a:r>
              <a:rPr lang="en-US" dirty="0" smtClean="0"/>
              <a:t>Si-</a:t>
            </a:r>
            <a:r>
              <a:rPr lang="en-US" dirty="0" err="1" smtClean="0"/>
              <a:t>nc</a:t>
            </a:r>
            <a:r>
              <a:rPr lang="en-US" dirty="0" smtClean="0"/>
              <a:t> embedded in SiO</a:t>
            </a:r>
            <a:r>
              <a:rPr lang="en-US" baseline="-25000" dirty="0" smtClean="0"/>
              <a:t>2</a:t>
            </a:r>
            <a:r>
              <a:rPr lang="en-US" dirty="0" smtClean="0"/>
              <a:t> can provide optical gain (red wavelengths);</a:t>
            </a:r>
          </a:p>
          <a:p>
            <a:r>
              <a:rPr lang="en-US" dirty="0" smtClean="0"/>
              <a:t>Slot waveguides provide high SiO</a:t>
            </a:r>
            <a:r>
              <a:rPr lang="en-US" baseline="-25000" dirty="0" smtClean="0"/>
              <a:t>2</a:t>
            </a:r>
            <a:r>
              <a:rPr lang="en-US" dirty="0" smtClean="0"/>
              <a:t> confinement and small cross-section;</a:t>
            </a:r>
          </a:p>
          <a:p>
            <a:r>
              <a:rPr lang="en-US" dirty="0" smtClean="0"/>
              <a:t>Si-</a:t>
            </a:r>
            <a:r>
              <a:rPr lang="en-US" dirty="0" err="1" smtClean="0"/>
              <a:t>nc</a:t>
            </a:r>
            <a:r>
              <a:rPr lang="en-US" dirty="0" smtClean="0"/>
              <a:t> creates localization of injected carriers at luminescent centers (Er</a:t>
            </a:r>
            <a:r>
              <a:rPr lang="en-US" baseline="30000" dirty="0" smtClean="0"/>
              <a:t>3+</a:t>
            </a:r>
            <a:r>
              <a:rPr lang="en-US" dirty="0" smtClean="0"/>
              <a:t> for infrared)</a:t>
            </a:r>
            <a:endParaRPr lang="en-US" dirty="0"/>
          </a:p>
        </p:txBody>
      </p:sp>
      <p:sp>
        <p:nvSpPr>
          <p:cNvPr id="4" name="Slide Number Placeholder 3"/>
          <p:cNvSpPr>
            <a:spLocks noGrp="1"/>
          </p:cNvSpPr>
          <p:nvPr>
            <p:ph type="sldNum" sz="quarter" idx="4294967295"/>
          </p:nvPr>
        </p:nvSpPr>
        <p:spPr>
          <a:xfrm>
            <a:off x="3124200" y="6245225"/>
            <a:ext cx="2895600" cy="476250"/>
          </a:xfrm>
        </p:spPr>
        <p:txBody>
          <a:bodyPr/>
          <a:lstStyle/>
          <a:p>
            <a:pPr>
              <a:defRPr/>
            </a:pPr>
            <a:fld id="{9252286F-AAFA-43F7-80C5-B5DC987396D7}" type="slidenum">
              <a:rPr lang="ko-KR" altLang="en-US" smtClean="0"/>
              <a:pPr>
                <a:defRPr/>
              </a:pPr>
              <a:t>110</a:t>
            </a:fld>
            <a:endParaRPr lang="en-US" altLang="ko-K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4262" y="4114800"/>
            <a:ext cx="5658738" cy="2362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818262" y="4038600"/>
            <a:ext cx="1792287" cy="2620963"/>
          </a:xfrm>
          <a:prstGeom prst="rect">
            <a:avLst/>
          </a:prstGeom>
          <a:noFill/>
          <a:ln w="9525">
            <a:noFill/>
            <a:miter lim="800000"/>
            <a:headEnd/>
            <a:tailEnd/>
          </a:ln>
          <a:effectLst/>
        </p:spPr>
      </p:pic>
      <p:sp>
        <p:nvSpPr>
          <p:cNvPr id="10" name="TextBox 9"/>
          <p:cNvSpPr txBox="1"/>
          <p:nvPr/>
        </p:nvSpPr>
        <p:spPr>
          <a:xfrm>
            <a:off x="3276600" y="6400800"/>
            <a:ext cx="5222071" cy="338554"/>
          </a:xfrm>
          <a:prstGeom prst="rect">
            <a:avLst/>
          </a:prstGeom>
          <a:noFill/>
        </p:spPr>
        <p:txBody>
          <a:bodyPr wrap="none" rtlCol="0">
            <a:spAutoFit/>
          </a:bodyPr>
          <a:lstStyle/>
          <a:p>
            <a:r>
              <a:rPr lang="it-IT" sz="1600" i="1" dirty="0" smtClean="0"/>
              <a:t>N. Daldosso and L. Pavesi, </a:t>
            </a:r>
            <a:r>
              <a:rPr lang="es-ES" sz="1600" i="1" dirty="0" smtClean="0"/>
              <a:t>Laser &amp; </a:t>
            </a:r>
            <a:r>
              <a:rPr lang="es-ES" sz="1600" i="1" dirty="0" err="1" smtClean="0"/>
              <a:t>Photon</a:t>
            </a:r>
            <a:r>
              <a:rPr lang="es-ES" sz="1600" i="1" dirty="0" smtClean="0"/>
              <a:t>. Rev., 2009</a:t>
            </a:r>
            <a:endParaRPr lang="en-US" sz="1600" i="1" dirty="0"/>
          </a:p>
        </p:txBody>
      </p:sp>
    </p:spTree>
    <p:extLst>
      <p:ext uri="{BB962C8B-B14F-4D97-AF65-F5344CB8AC3E}">
        <p14:creationId xmlns:p14="http://schemas.microsoft.com/office/powerpoint/2010/main" val="26698607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90600" y="152400"/>
            <a:ext cx="8229600" cy="788988"/>
          </a:xfrm>
        </p:spPr>
        <p:txBody>
          <a:bodyPr/>
          <a:lstStyle/>
          <a:p>
            <a:r>
              <a:rPr lang="en-US" sz="2400" dirty="0" smtClean="0"/>
              <a:t>Lifetimes of Previous </a:t>
            </a:r>
            <a:r>
              <a:rPr lang="en-US" sz="2400" dirty="0" err="1" smtClean="0"/>
              <a:t>GaAs</a:t>
            </a:r>
            <a:r>
              <a:rPr lang="en-US" sz="2400" dirty="0" smtClean="0"/>
              <a:t> based lasers on Silicon</a:t>
            </a:r>
            <a:endParaRPr lang="en-US" sz="2400" dirty="0"/>
          </a:p>
        </p:txBody>
      </p:sp>
      <p:sp>
        <p:nvSpPr>
          <p:cNvPr id="3" name="Slide Number Placeholder 2"/>
          <p:cNvSpPr>
            <a:spLocks noGrp="1"/>
          </p:cNvSpPr>
          <p:nvPr>
            <p:ph type="sldNum" sz="quarter" idx="12"/>
          </p:nvPr>
        </p:nvSpPr>
        <p:spPr/>
        <p:txBody>
          <a:bodyPr/>
          <a:lstStyle/>
          <a:p>
            <a:fld id="{B69FC5B7-774B-4CF7-869D-123BC287D00F}" type="slidenum">
              <a:rPr lang="en-US" smtClean="0"/>
              <a:t>111</a:t>
            </a:fld>
            <a:endParaRPr lang="en-US"/>
          </a:p>
        </p:txBody>
      </p:sp>
      <p:sp>
        <p:nvSpPr>
          <p:cNvPr id="5" name="Rectangle 4"/>
          <p:cNvSpPr/>
          <p:nvPr/>
        </p:nvSpPr>
        <p:spPr>
          <a:xfrm>
            <a:off x="0" y="5943600"/>
            <a:ext cx="8991600" cy="830997"/>
          </a:xfrm>
          <a:prstGeom prst="rect">
            <a:avLst/>
          </a:prstGeom>
        </p:spPr>
        <p:txBody>
          <a:bodyPr wrap="square">
            <a:spAutoFit/>
          </a:bodyPr>
          <a:lstStyle/>
          <a:p>
            <a:r>
              <a:rPr lang="en-US" sz="1200" dirty="0" smtClean="0"/>
              <a:t>[3] </a:t>
            </a:r>
            <a:r>
              <a:rPr lang="en-US" sz="1200" dirty="0"/>
              <a:t>Van der </a:t>
            </a:r>
            <a:r>
              <a:rPr lang="en-US" sz="1200" dirty="0" err="1"/>
              <a:t>Ziel</a:t>
            </a:r>
            <a:r>
              <a:rPr lang="en-US" sz="1200" dirty="0"/>
              <a:t>, J. P., et al. "Degradation of </a:t>
            </a:r>
            <a:r>
              <a:rPr lang="en-US" sz="1200" dirty="0" err="1"/>
              <a:t>GaAs</a:t>
            </a:r>
            <a:r>
              <a:rPr lang="en-US" sz="1200" dirty="0"/>
              <a:t> lasers grown by </a:t>
            </a:r>
            <a:r>
              <a:rPr lang="en-US" sz="1200" dirty="0" err="1"/>
              <a:t>metalorganic</a:t>
            </a:r>
            <a:r>
              <a:rPr lang="en-US" sz="1200" dirty="0"/>
              <a:t> chemical vapor deposition on Si substrates." Appl. Phys. </a:t>
            </a:r>
            <a:r>
              <a:rPr lang="en-US" sz="1200" dirty="0" err="1"/>
              <a:t>Lett</a:t>
            </a:r>
            <a:r>
              <a:rPr lang="en-US" sz="1200" dirty="0"/>
              <a:t>. </a:t>
            </a:r>
            <a:r>
              <a:rPr lang="en-US" sz="1200" b="1" dirty="0"/>
              <a:t>51</a:t>
            </a:r>
            <a:r>
              <a:rPr lang="en-US" sz="1200" dirty="0"/>
              <a:t> (1987): 89-91.</a:t>
            </a:r>
          </a:p>
          <a:p>
            <a:r>
              <a:rPr lang="en-US" sz="1200" dirty="0" smtClean="0"/>
              <a:t>[4] </a:t>
            </a:r>
            <a:r>
              <a:rPr lang="en-US" sz="1200" dirty="0" err="1"/>
              <a:t>Kazi</a:t>
            </a:r>
            <a:r>
              <a:rPr lang="en-US" sz="1200" dirty="0"/>
              <a:t>, </a:t>
            </a:r>
            <a:r>
              <a:rPr lang="en-US" sz="1200" dirty="0" err="1"/>
              <a:t>Zaman</a:t>
            </a:r>
            <a:r>
              <a:rPr lang="en-US" sz="1200" dirty="0"/>
              <a:t> </a:t>
            </a:r>
            <a:r>
              <a:rPr lang="en-US" sz="1200" dirty="0" err="1"/>
              <a:t>Iqbal</a:t>
            </a:r>
            <a:r>
              <a:rPr lang="en-US" sz="1200" dirty="0"/>
              <a:t>, et al. "First Room-Temperature Continuous-Wave Operation of Self-Formed </a:t>
            </a:r>
            <a:r>
              <a:rPr lang="en-US" sz="1200" dirty="0" err="1"/>
              <a:t>InGaAs</a:t>
            </a:r>
            <a:r>
              <a:rPr lang="en-US" sz="1200" dirty="0"/>
              <a:t> Quantum Dot-Like Laser on Si substrate Grown by </a:t>
            </a:r>
            <a:r>
              <a:rPr lang="en-US" sz="1200" dirty="0" err="1"/>
              <a:t>Metalorganic</a:t>
            </a:r>
            <a:r>
              <a:rPr lang="en-US" sz="1200" dirty="0"/>
              <a:t> Chemical Vapor Deposition." Japanese Journal of Applied Physics </a:t>
            </a:r>
            <a:r>
              <a:rPr lang="en-US" sz="1200" b="1" dirty="0"/>
              <a:t>39</a:t>
            </a:r>
            <a:r>
              <a:rPr lang="en-US" sz="1200" dirty="0"/>
              <a:t> (2000)</a:t>
            </a:r>
          </a:p>
        </p:txBody>
      </p:sp>
      <p:sp>
        <p:nvSpPr>
          <p:cNvPr id="8" name="TextBox 7"/>
          <p:cNvSpPr txBox="1"/>
          <p:nvPr/>
        </p:nvSpPr>
        <p:spPr>
          <a:xfrm>
            <a:off x="381000" y="1600200"/>
            <a:ext cx="8153399" cy="1569660"/>
          </a:xfrm>
          <a:prstGeom prst="rect">
            <a:avLst/>
          </a:prstGeom>
          <a:noFill/>
        </p:spPr>
        <p:txBody>
          <a:bodyPr wrap="square" rtlCol="0">
            <a:spAutoFit/>
          </a:bodyPr>
          <a:lstStyle/>
          <a:p>
            <a:pPr marL="285750" indent="-285750">
              <a:buFont typeface="Arial"/>
              <a:buChar char="•"/>
            </a:pPr>
            <a:r>
              <a:rPr lang="en-US" sz="1600" dirty="0" err="1" smtClean="0">
                <a:solidFill>
                  <a:srgbClr val="808080"/>
                </a:solidFill>
              </a:rPr>
              <a:t>GaAs</a:t>
            </a:r>
            <a:r>
              <a:rPr lang="en-US" sz="1600" dirty="0" smtClean="0">
                <a:solidFill>
                  <a:srgbClr val="808080"/>
                </a:solidFill>
              </a:rPr>
              <a:t> based lasers are very sensitive to defect density and susceptible to failure by recombination enhanced defect reactions (REDR)[1][2]</a:t>
            </a:r>
          </a:p>
          <a:p>
            <a:pPr marL="285750" indent="-285750">
              <a:buFont typeface="Arial"/>
              <a:buChar char="•"/>
            </a:pPr>
            <a:r>
              <a:rPr lang="en-US" sz="1600" dirty="0">
                <a:solidFill>
                  <a:schemeClr val="bg2"/>
                </a:solidFill>
              </a:rPr>
              <a:t>First </a:t>
            </a:r>
            <a:r>
              <a:rPr lang="en-US" sz="1600" dirty="0" err="1">
                <a:solidFill>
                  <a:schemeClr val="bg2"/>
                </a:solidFill>
              </a:rPr>
              <a:t>GaAs</a:t>
            </a:r>
            <a:r>
              <a:rPr lang="en-US" sz="1600" dirty="0">
                <a:solidFill>
                  <a:schemeClr val="bg2"/>
                </a:solidFill>
              </a:rPr>
              <a:t> lasers on </a:t>
            </a:r>
            <a:r>
              <a:rPr lang="en-US" sz="1600" dirty="0" smtClean="0">
                <a:solidFill>
                  <a:schemeClr val="bg2"/>
                </a:solidFill>
              </a:rPr>
              <a:t>silicon </a:t>
            </a:r>
            <a:r>
              <a:rPr lang="en-US" sz="1600" dirty="0">
                <a:solidFill>
                  <a:schemeClr val="bg2"/>
                </a:solidFill>
              </a:rPr>
              <a:t>had lifetimes of ~</a:t>
            </a:r>
            <a:r>
              <a:rPr lang="en-US" sz="1600" b="1" i="1" dirty="0">
                <a:solidFill>
                  <a:schemeClr val="bg2"/>
                </a:solidFill>
              </a:rPr>
              <a:t>10 </a:t>
            </a:r>
            <a:r>
              <a:rPr lang="en-US" sz="1600" b="1" i="1" dirty="0" smtClean="0">
                <a:solidFill>
                  <a:schemeClr val="bg2"/>
                </a:solidFill>
              </a:rPr>
              <a:t>seconds </a:t>
            </a:r>
            <a:r>
              <a:rPr lang="en-US" sz="1600" dirty="0" smtClean="0">
                <a:solidFill>
                  <a:schemeClr val="bg2"/>
                </a:solidFill>
              </a:rPr>
              <a:t>(RT, pulsed)</a:t>
            </a:r>
            <a:r>
              <a:rPr lang="en-US" sz="1600" b="1" i="1" dirty="0" smtClean="0">
                <a:solidFill>
                  <a:schemeClr val="bg2"/>
                </a:solidFill>
              </a:rPr>
              <a:t> </a:t>
            </a:r>
            <a:r>
              <a:rPr lang="en-US" sz="1600" dirty="0">
                <a:solidFill>
                  <a:schemeClr val="bg2"/>
                </a:solidFill>
              </a:rPr>
              <a:t>(1987) </a:t>
            </a:r>
            <a:r>
              <a:rPr lang="en-US" sz="1600" dirty="0" smtClean="0">
                <a:solidFill>
                  <a:schemeClr val="bg2"/>
                </a:solidFill>
              </a:rPr>
              <a:t>[3]</a:t>
            </a:r>
            <a:endParaRPr lang="en-US" sz="1600" b="1" i="1" dirty="0">
              <a:solidFill>
                <a:schemeClr val="bg2"/>
              </a:solidFill>
            </a:endParaRPr>
          </a:p>
          <a:p>
            <a:pPr marL="285750" indent="-285750">
              <a:buFont typeface="Arial"/>
              <a:buChar char="•"/>
            </a:pPr>
            <a:r>
              <a:rPr lang="en-US" sz="1600" dirty="0"/>
              <a:t>Longest lifetime reported for </a:t>
            </a:r>
            <a:r>
              <a:rPr lang="en-US" sz="1600" dirty="0" err="1"/>
              <a:t>GaAs</a:t>
            </a:r>
            <a:r>
              <a:rPr lang="en-US" sz="1600" dirty="0"/>
              <a:t> based laser on Si </a:t>
            </a:r>
            <a:r>
              <a:rPr lang="en-US" sz="1600" dirty="0" smtClean="0"/>
              <a:t>(853 nm) is </a:t>
            </a:r>
            <a:r>
              <a:rPr lang="en-US" sz="1600" dirty="0"/>
              <a:t>80 hours (</a:t>
            </a:r>
            <a:r>
              <a:rPr lang="en-US" sz="1600" dirty="0" smtClean="0"/>
              <a:t>RT, CW) </a:t>
            </a:r>
            <a:r>
              <a:rPr lang="en-US" sz="1600" dirty="0"/>
              <a:t>(2000)</a:t>
            </a:r>
            <a:r>
              <a:rPr lang="en-US" sz="1600" b="1" dirty="0"/>
              <a:t> </a:t>
            </a:r>
            <a:r>
              <a:rPr lang="en-US" sz="1600" dirty="0" smtClean="0"/>
              <a:t>[4]</a:t>
            </a:r>
            <a:endParaRPr lang="en-US" sz="1600" dirty="0"/>
          </a:p>
          <a:p>
            <a:pPr marL="285750" indent="-285750">
              <a:buFont typeface="Arial"/>
              <a:buChar char="•"/>
            </a:pPr>
            <a:endParaRPr lang="en-US" sz="1600" dirty="0"/>
          </a:p>
        </p:txBody>
      </p:sp>
      <p:grpSp>
        <p:nvGrpSpPr>
          <p:cNvPr id="2" name="Group 1"/>
          <p:cNvGrpSpPr/>
          <p:nvPr/>
        </p:nvGrpSpPr>
        <p:grpSpPr>
          <a:xfrm>
            <a:off x="2590800" y="2711153"/>
            <a:ext cx="3810000" cy="3232447"/>
            <a:chOff x="2743200" y="2971800"/>
            <a:chExt cx="3352800" cy="2851447"/>
          </a:xfrm>
        </p:grpSpPr>
        <p:pic>
          <p:nvPicPr>
            <p:cNvPr id="10" name="Picture 9" descr="Screen Shot 2013-11-06 at 3.36.54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2971800"/>
              <a:ext cx="3352800" cy="2851447"/>
            </a:xfrm>
            <a:prstGeom prst="rect">
              <a:avLst/>
            </a:prstGeom>
          </p:spPr>
        </p:pic>
        <p:cxnSp>
          <p:nvCxnSpPr>
            <p:cNvPr id="6" name="Straight Connector 5"/>
            <p:cNvCxnSpPr/>
            <p:nvPr/>
          </p:nvCxnSpPr>
          <p:spPr bwMode="auto">
            <a:xfrm flipV="1">
              <a:off x="5334000" y="3169860"/>
              <a:ext cx="0" cy="2316540"/>
            </a:xfrm>
            <a:prstGeom prst="line">
              <a:avLst/>
            </a:prstGeom>
            <a:solidFill>
              <a:schemeClr val="accent1"/>
            </a:solidFill>
            <a:ln w="1905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70700307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C471_G1_00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6800" y="2743200"/>
            <a:ext cx="3733800" cy="2950336"/>
          </a:xfrm>
          <a:prstGeom prst="rect">
            <a:avLst/>
          </a:prstGeom>
        </p:spPr>
      </p:pic>
      <p:sp>
        <p:nvSpPr>
          <p:cNvPr id="2" name="Slide Number Placeholder 1"/>
          <p:cNvSpPr>
            <a:spLocks noGrp="1"/>
          </p:cNvSpPr>
          <p:nvPr>
            <p:ph type="sldNum" sz="quarter" idx="12"/>
          </p:nvPr>
        </p:nvSpPr>
        <p:spPr/>
        <p:txBody>
          <a:bodyPr/>
          <a:lstStyle/>
          <a:p>
            <a:fld id="{B69FC5B7-774B-4CF7-869D-123BC287D00F}" type="slidenum">
              <a:rPr lang="en-US" smtClean="0"/>
              <a:t>112</a:t>
            </a:fld>
            <a:endParaRPr lang="en-US"/>
          </a:p>
        </p:txBody>
      </p:sp>
      <p:sp>
        <p:nvSpPr>
          <p:cNvPr id="9" name="TextBox 8"/>
          <p:cNvSpPr txBox="1"/>
          <p:nvPr/>
        </p:nvSpPr>
        <p:spPr>
          <a:xfrm>
            <a:off x="457200" y="1600200"/>
            <a:ext cx="8229600" cy="584776"/>
          </a:xfrm>
          <a:prstGeom prst="rect">
            <a:avLst/>
          </a:prstGeom>
          <a:noFill/>
        </p:spPr>
        <p:txBody>
          <a:bodyPr wrap="square" rtlCol="0">
            <a:spAutoFit/>
          </a:bodyPr>
          <a:lstStyle/>
          <a:p>
            <a:pPr marL="285750" indent="-285750">
              <a:buFont typeface="Arial"/>
              <a:buChar char="•"/>
            </a:pPr>
            <a:r>
              <a:rPr lang="en-US" sz="1600" dirty="0" err="1" smtClean="0"/>
              <a:t>Epi</a:t>
            </a:r>
            <a:r>
              <a:rPr lang="en-US" sz="1600" dirty="0" smtClean="0"/>
              <a:t> processed into ridge lasers 4-12 </a:t>
            </a:r>
            <a:r>
              <a:rPr lang="en-US" sz="1600" dirty="0"/>
              <a:t>μm </a:t>
            </a:r>
            <a:r>
              <a:rPr lang="en-US" sz="1600" dirty="0" smtClean="0"/>
              <a:t>wide, 700</a:t>
            </a:r>
            <a:r>
              <a:rPr lang="en-US" sz="1600" dirty="0"/>
              <a:t>-1200 </a:t>
            </a:r>
            <a:r>
              <a:rPr lang="en-US" sz="1600" dirty="0" smtClean="0"/>
              <a:t>μm long cavities.</a:t>
            </a:r>
            <a:endParaRPr lang="en-US" sz="1600" dirty="0"/>
          </a:p>
          <a:p>
            <a:pPr marL="285750" indent="-285750">
              <a:buFont typeface="Arial"/>
              <a:buChar char="•"/>
            </a:pPr>
            <a:r>
              <a:rPr lang="en-US" sz="1600" dirty="0" smtClean="0"/>
              <a:t>Facets were polished, rear facet HR coated (~95%).</a:t>
            </a:r>
          </a:p>
        </p:txBody>
      </p:sp>
      <p:pic>
        <p:nvPicPr>
          <p:cNvPr id="14" name="Picture 2"/>
          <p:cNvPicPr>
            <a:picLocks noChangeAspect="1" noChangeArrowheads="1"/>
          </p:cNvPicPr>
          <p:nvPr/>
        </p:nvPicPr>
        <p:blipFill rotWithShape="1">
          <a:blip r:embed="rId4" cstate="screen">
            <a:alphaModFix/>
            <a:extLst>
              <a:ext uri="{28A0092B-C50C-407E-A947-70E740481C1C}">
                <a14:useLocalDpi xmlns:a14="http://schemas.microsoft.com/office/drawing/2010/main"/>
              </a:ext>
            </a:extLst>
          </a:blip>
          <a:srcRect l="15106" r="6405"/>
          <a:stretch/>
        </p:blipFill>
        <p:spPr bwMode="auto">
          <a:xfrm>
            <a:off x="304800" y="2895600"/>
            <a:ext cx="4529719" cy="262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971800" y="5443038"/>
            <a:ext cx="3810000" cy="338554"/>
          </a:xfrm>
          <a:prstGeom prst="rect">
            <a:avLst/>
          </a:prstGeom>
          <a:solidFill>
            <a:srgbClr val="FFFFFF"/>
          </a:solidFill>
        </p:spPr>
        <p:txBody>
          <a:bodyPr wrap="square" rtlCol="0">
            <a:spAutoFit/>
          </a:bodyPr>
          <a:lstStyle/>
          <a:p>
            <a:r>
              <a:rPr lang="en-US" sz="1600" dirty="0" smtClean="0"/>
              <a:t>Cross sectional view of the laser device.</a:t>
            </a:r>
            <a:endParaRPr lang="en-US" sz="1600" dirty="0"/>
          </a:p>
        </p:txBody>
      </p:sp>
      <p:cxnSp>
        <p:nvCxnSpPr>
          <p:cNvPr id="17" name="Straight Arrow Connector 16"/>
          <p:cNvCxnSpPr/>
          <p:nvPr/>
        </p:nvCxnSpPr>
        <p:spPr bwMode="auto">
          <a:xfrm>
            <a:off x="5943600" y="4648200"/>
            <a:ext cx="1600200" cy="0"/>
          </a:xfrm>
          <a:prstGeom prst="straightConnector1">
            <a:avLst/>
          </a:prstGeom>
          <a:solidFill>
            <a:schemeClr val="accent1"/>
          </a:solidFill>
          <a:ln w="9525" cap="flat" cmpd="sng" algn="ctr">
            <a:solidFill>
              <a:schemeClr val="bg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p:cNvSpPr txBox="1"/>
          <p:nvPr/>
        </p:nvSpPr>
        <p:spPr>
          <a:xfrm>
            <a:off x="6553200" y="4736068"/>
            <a:ext cx="587395" cy="307777"/>
          </a:xfrm>
          <a:prstGeom prst="rect">
            <a:avLst/>
          </a:prstGeom>
          <a:solidFill>
            <a:srgbClr val="FFFFFF"/>
          </a:solidFill>
        </p:spPr>
        <p:txBody>
          <a:bodyPr wrap="none" rtlCol="0">
            <a:spAutoFit/>
          </a:bodyPr>
          <a:lstStyle/>
          <a:p>
            <a:r>
              <a:rPr lang="en-US" sz="1400" dirty="0"/>
              <a:t>7</a:t>
            </a:r>
            <a:r>
              <a:rPr lang="en-US" sz="1400" dirty="0" smtClean="0"/>
              <a:t> </a:t>
            </a:r>
            <a:r>
              <a:rPr lang="en-US" sz="1400" dirty="0"/>
              <a:t>μm</a:t>
            </a:r>
            <a:r>
              <a:rPr lang="en-US" sz="1400" dirty="0" smtClean="0"/>
              <a:t> </a:t>
            </a:r>
            <a:endParaRPr lang="en-US" sz="1400" dirty="0"/>
          </a:p>
        </p:txBody>
      </p:sp>
      <p:sp>
        <p:nvSpPr>
          <p:cNvPr id="5" name="TextBox 4"/>
          <p:cNvSpPr txBox="1"/>
          <p:nvPr/>
        </p:nvSpPr>
        <p:spPr>
          <a:xfrm>
            <a:off x="6324600" y="3733800"/>
            <a:ext cx="886255" cy="276999"/>
          </a:xfrm>
          <a:prstGeom prst="rect">
            <a:avLst/>
          </a:prstGeom>
          <a:noFill/>
        </p:spPr>
        <p:txBody>
          <a:bodyPr wrap="none" rtlCol="0">
            <a:spAutoFit/>
          </a:bodyPr>
          <a:lstStyle/>
          <a:p>
            <a:r>
              <a:rPr lang="en-US" sz="1200" dirty="0" smtClean="0">
                <a:solidFill>
                  <a:schemeClr val="bg1"/>
                </a:solidFill>
              </a:rPr>
              <a:t>p cladding</a:t>
            </a:r>
            <a:endParaRPr lang="en-US" sz="1200" dirty="0">
              <a:solidFill>
                <a:schemeClr val="bg1"/>
              </a:solidFill>
            </a:endParaRPr>
          </a:p>
        </p:txBody>
      </p:sp>
      <p:sp>
        <p:nvSpPr>
          <p:cNvPr id="19" name="TextBox 18"/>
          <p:cNvSpPr txBox="1"/>
          <p:nvPr/>
        </p:nvSpPr>
        <p:spPr>
          <a:xfrm>
            <a:off x="6324600" y="4267200"/>
            <a:ext cx="886255" cy="276999"/>
          </a:xfrm>
          <a:prstGeom prst="rect">
            <a:avLst/>
          </a:prstGeom>
          <a:noFill/>
        </p:spPr>
        <p:txBody>
          <a:bodyPr wrap="none" rtlCol="0">
            <a:spAutoFit/>
          </a:bodyPr>
          <a:lstStyle/>
          <a:p>
            <a:r>
              <a:rPr lang="en-US" sz="1200" dirty="0" smtClean="0">
                <a:solidFill>
                  <a:schemeClr val="bg1"/>
                </a:solidFill>
              </a:rPr>
              <a:t>n cladding</a:t>
            </a:r>
            <a:endParaRPr lang="en-US" sz="1200" dirty="0">
              <a:solidFill>
                <a:schemeClr val="bg1"/>
              </a:solidFill>
            </a:endParaRPr>
          </a:p>
        </p:txBody>
      </p:sp>
      <p:sp>
        <p:nvSpPr>
          <p:cNvPr id="20" name="TextBox 19"/>
          <p:cNvSpPr txBox="1"/>
          <p:nvPr/>
        </p:nvSpPr>
        <p:spPr>
          <a:xfrm>
            <a:off x="6248400" y="2971800"/>
            <a:ext cx="1014370" cy="276999"/>
          </a:xfrm>
          <a:prstGeom prst="rect">
            <a:avLst/>
          </a:prstGeom>
          <a:noFill/>
        </p:spPr>
        <p:txBody>
          <a:bodyPr wrap="none" rtlCol="0">
            <a:spAutoFit/>
          </a:bodyPr>
          <a:lstStyle/>
          <a:p>
            <a:r>
              <a:rPr lang="en-US" sz="1200" dirty="0" smtClean="0"/>
              <a:t>Probe metal</a:t>
            </a:r>
            <a:endParaRPr lang="en-US" sz="1200" dirty="0"/>
          </a:p>
        </p:txBody>
      </p:sp>
      <p:sp>
        <p:nvSpPr>
          <p:cNvPr id="21" name="TextBox 20"/>
          <p:cNvSpPr txBox="1"/>
          <p:nvPr/>
        </p:nvSpPr>
        <p:spPr>
          <a:xfrm>
            <a:off x="6324600" y="3429000"/>
            <a:ext cx="823438" cy="276999"/>
          </a:xfrm>
          <a:prstGeom prst="rect">
            <a:avLst/>
          </a:prstGeom>
          <a:noFill/>
        </p:spPr>
        <p:txBody>
          <a:bodyPr wrap="none" rtlCol="0">
            <a:spAutoFit/>
          </a:bodyPr>
          <a:lstStyle/>
          <a:p>
            <a:r>
              <a:rPr lang="en-US" sz="1200" dirty="0" smtClean="0"/>
              <a:t>P contact</a:t>
            </a:r>
            <a:endParaRPr lang="en-US" sz="1200" dirty="0"/>
          </a:p>
        </p:txBody>
      </p:sp>
      <p:sp>
        <p:nvSpPr>
          <p:cNvPr id="22" name="TextBox 21"/>
          <p:cNvSpPr txBox="1"/>
          <p:nvPr/>
        </p:nvSpPr>
        <p:spPr>
          <a:xfrm>
            <a:off x="6934200" y="5410200"/>
            <a:ext cx="637990" cy="276999"/>
          </a:xfrm>
          <a:prstGeom prst="rect">
            <a:avLst/>
          </a:prstGeom>
          <a:noFill/>
        </p:spPr>
        <p:txBody>
          <a:bodyPr wrap="none" rtlCol="0">
            <a:spAutoFit/>
          </a:bodyPr>
          <a:lstStyle/>
          <a:p>
            <a:r>
              <a:rPr lang="en-US" sz="1200" dirty="0" smtClean="0">
                <a:solidFill>
                  <a:schemeClr val="bg1"/>
                </a:solidFill>
              </a:rPr>
              <a:t>Silicon</a:t>
            </a:r>
            <a:endParaRPr lang="en-US" sz="1200" dirty="0">
              <a:solidFill>
                <a:schemeClr val="bg1"/>
              </a:solidFill>
            </a:endParaRPr>
          </a:p>
        </p:txBody>
      </p:sp>
      <p:sp>
        <p:nvSpPr>
          <p:cNvPr id="23" name="TextBox 22"/>
          <p:cNvSpPr txBox="1"/>
          <p:nvPr/>
        </p:nvSpPr>
        <p:spPr>
          <a:xfrm>
            <a:off x="7807547" y="4419600"/>
            <a:ext cx="498253" cy="276999"/>
          </a:xfrm>
          <a:prstGeom prst="rect">
            <a:avLst/>
          </a:prstGeom>
          <a:noFill/>
        </p:spPr>
        <p:txBody>
          <a:bodyPr wrap="none" rtlCol="0">
            <a:spAutoFit/>
          </a:bodyPr>
          <a:lstStyle/>
          <a:p>
            <a:r>
              <a:rPr lang="en-US" sz="1200" dirty="0" smtClean="0">
                <a:solidFill>
                  <a:schemeClr val="bg1"/>
                </a:solidFill>
              </a:rPr>
              <a:t>SiO</a:t>
            </a:r>
            <a:r>
              <a:rPr lang="en-US" sz="1200" baseline="-25000" dirty="0" smtClean="0">
                <a:solidFill>
                  <a:schemeClr val="bg1"/>
                </a:solidFill>
              </a:rPr>
              <a:t>2</a:t>
            </a:r>
            <a:endParaRPr lang="en-US" sz="1200" dirty="0">
              <a:solidFill>
                <a:schemeClr val="bg1"/>
              </a:solidFill>
            </a:endParaRPr>
          </a:p>
        </p:txBody>
      </p:sp>
      <p:sp>
        <p:nvSpPr>
          <p:cNvPr id="24" name="Title 1"/>
          <p:cNvSpPr txBox="1">
            <a:spLocks/>
          </p:cNvSpPr>
          <p:nvPr/>
        </p:nvSpPr>
        <p:spPr>
          <a:xfrm>
            <a:off x="838200" y="152400"/>
            <a:ext cx="77724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dirty="0" smtClean="0"/>
              <a:t>Device Fabrication</a:t>
            </a:r>
            <a:endParaRPr lang="en-US" dirty="0"/>
          </a:p>
        </p:txBody>
      </p:sp>
    </p:spTree>
    <p:extLst>
      <p:ext uri="{BB962C8B-B14F-4D97-AF65-F5344CB8AC3E}">
        <p14:creationId xmlns:p14="http://schemas.microsoft.com/office/powerpoint/2010/main" val="3151847811"/>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 y="2667000"/>
            <a:ext cx="4703016" cy="3672416"/>
            <a:chOff x="4267200" y="3185541"/>
            <a:chExt cx="4703016" cy="3672416"/>
          </a:xfrm>
        </p:grpSpPr>
        <p:pic>
          <p:nvPicPr>
            <p:cNvPr id="13" name="Picture 12" descr="undopedLIV-eps-converted-to.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0" y="3185541"/>
              <a:ext cx="4703016" cy="3672416"/>
            </a:xfrm>
            <a:prstGeom prst="rect">
              <a:avLst/>
            </a:prstGeom>
          </p:spPr>
        </p:pic>
        <p:sp>
          <p:nvSpPr>
            <p:cNvPr id="16" name="TextBox 15"/>
            <p:cNvSpPr txBox="1"/>
            <p:nvPr/>
          </p:nvSpPr>
          <p:spPr>
            <a:xfrm>
              <a:off x="6781800" y="4572000"/>
              <a:ext cx="98552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937x4 μm</a:t>
              </a:r>
              <a:r>
                <a:rPr kumimoji="0" lang="en-US" sz="1200" b="0" i="0" u="none" strike="noStrike" kern="0" cap="none" spc="0" normalizeH="0" baseline="30000" noProof="0" dirty="0" smtClean="0">
                  <a:ln>
                    <a:noFill/>
                  </a:ln>
                  <a:solidFill>
                    <a:sysClr val="windowText" lastClr="000000"/>
                  </a:solidFill>
                  <a:effectLst/>
                  <a:uLnTx/>
                  <a:uFillTx/>
                </a:rPr>
                <a:t>2</a:t>
              </a:r>
              <a:r>
                <a:rPr kumimoji="0" lang="en-US" sz="1200" b="0" i="0" u="none" strike="noStrike" kern="0" cap="none" spc="0" normalizeH="0" baseline="0" noProof="0" dirty="0" smtClean="0">
                  <a:ln>
                    <a:noFill/>
                  </a:ln>
                  <a:solidFill>
                    <a:sysClr val="windowText" lastClr="000000"/>
                  </a:solidFill>
                  <a:effectLst/>
                  <a:uLnTx/>
                  <a:uFillTx/>
                </a:rPr>
                <a:t> </a:t>
              </a:r>
              <a:r>
                <a:rPr kumimoji="0" lang="en-US" sz="1200" b="0" i="0" u="none" strike="noStrike" kern="0" cap="none" spc="0" normalizeH="0" baseline="0" noProof="0" dirty="0" err="1" smtClean="0">
                  <a:ln>
                    <a:noFill/>
                  </a:ln>
                  <a:solidFill>
                    <a:sysClr val="windowText" lastClr="000000"/>
                  </a:solidFill>
                  <a:effectLst/>
                  <a:uLnTx/>
                  <a:uFillTx/>
                </a:rPr>
                <a:t>undoped</a:t>
              </a:r>
              <a:r>
                <a:rPr kumimoji="0" lang="en-US" sz="1200" b="0" i="0" u="none" strike="noStrike" kern="0" cap="none" spc="0" normalizeH="0" baseline="0" noProof="0" dirty="0" smtClean="0">
                  <a:ln>
                    <a:noFill/>
                  </a:ln>
                  <a:solidFill>
                    <a:sysClr val="windowText" lastClr="000000"/>
                  </a:solidFill>
                  <a:effectLst/>
                  <a:uLnTx/>
                  <a:uFillTx/>
                </a:rPr>
                <a:t> device.</a:t>
              </a:r>
              <a:endParaRPr kumimoji="0" lang="en-US" sz="1200" b="0" i="0" u="none" strike="noStrike" kern="0" cap="none" spc="0" normalizeH="0" baseline="0" noProof="0" dirty="0">
                <a:ln>
                  <a:noFill/>
                </a:ln>
                <a:solidFill>
                  <a:sysClr val="windowText" lastClr="000000"/>
                </a:solidFill>
                <a:effectLst/>
                <a:uLnTx/>
                <a:uFillTx/>
              </a:endParaRPr>
            </a:p>
          </p:txBody>
        </p:sp>
      </p:grpSp>
      <p:sp>
        <p:nvSpPr>
          <p:cNvPr id="3" name="Slide Number Placeholder 2"/>
          <p:cNvSpPr>
            <a:spLocks noGrp="1"/>
          </p:cNvSpPr>
          <p:nvPr>
            <p:ph type="sldNum" sz="quarter" idx="12"/>
          </p:nvPr>
        </p:nvSpPr>
        <p:spPr/>
        <p:txBody>
          <a:bodyPr/>
          <a:lstStyle/>
          <a:p>
            <a:fld id="{B69FC5B7-774B-4CF7-869D-123BC287D00F}" type="slidenum">
              <a:rPr lang="en-US" smtClean="0"/>
              <a:t>113</a:t>
            </a:fld>
            <a:endParaRPr lang="en-US"/>
          </a:p>
        </p:txBody>
      </p:sp>
      <p:sp>
        <p:nvSpPr>
          <p:cNvPr id="22" name="Title 1"/>
          <p:cNvSpPr txBox="1">
            <a:spLocks/>
          </p:cNvSpPr>
          <p:nvPr/>
        </p:nvSpPr>
        <p:spPr>
          <a:xfrm>
            <a:off x="152400" y="152400"/>
            <a:ext cx="89916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sz="2500" dirty="0" smtClean="0"/>
              <a:t>Continuous Wave Threshold Data</a:t>
            </a:r>
            <a:endParaRPr lang="en-US" sz="2500" dirty="0"/>
          </a:p>
        </p:txBody>
      </p:sp>
      <p:sp>
        <p:nvSpPr>
          <p:cNvPr id="23" name="TextBox 22"/>
          <p:cNvSpPr txBox="1"/>
          <p:nvPr/>
        </p:nvSpPr>
        <p:spPr>
          <a:xfrm>
            <a:off x="228600" y="1143000"/>
            <a:ext cx="8610600" cy="1015663"/>
          </a:xfrm>
          <a:prstGeom prst="rect">
            <a:avLst/>
          </a:prstGeom>
          <a:noFill/>
        </p:spPr>
        <p:txBody>
          <a:bodyPr wrap="square" rtlCol="0">
            <a:spAutoFit/>
          </a:bodyPr>
          <a:lstStyle/>
          <a:p>
            <a:pPr marL="285750" indent="-285750">
              <a:buFont typeface="Arial"/>
              <a:buChar char="•"/>
            </a:pPr>
            <a:r>
              <a:rPr lang="en-US" sz="2000" dirty="0"/>
              <a:t>Lowest CW threshold at 20 </a:t>
            </a:r>
            <a:r>
              <a:rPr lang="en-US" sz="2000" baseline="30000" dirty="0" err="1"/>
              <a:t>o</a:t>
            </a:r>
            <a:r>
              <a:rPr lang="en-US" sz="2000" dirty="0" err="1"/>
              <a:t>C</a:t>
            </a:r>
            <a:r>
              <a:rPr lang="en-US" sz="2000" dirty="0"/>
              <a:t> is </a:t>
            </a:r>
            <a:r>
              <a:rPr lang="en-US" sz="2000" dirty="0">
                <a:solidFill>
                  <a:srgbClr val="FF0000"/>
                </a:solidFill>
              </a:rPr>
              <a:t>16 mA </a:t>
            </a:r>
            <a:r>
              <a:rPr lang="en-US" sz="2000" dirty="0"/>
              <a:t>for an HR coated 937x4 μm</a:t>
            </a:r>
            <a:r>
              <a:rPr lang="en-US" sz="2000" baseline="30000" dirty="0"/>
              <a:t>2</a:t>
            </a:r>
            <a:r>
              <a:rPr lang="en-US" sz="2000" dirty="0"/>
              <a:t> device with an intrinsic active region (</a:t>
            </a:r>
            <a:r>
              <a:rPr lang="en-US" sz="2000" dirty="0" err="1"/>
              <a:t>undoped</a:t>
            </a:r>
            <a:r>
              <a:rPr lang="en-US" sz="2000" dirty="0"/>
              <a:t>).</a:t>
            </a:r>
          </a:p>
          <a:p>
            <a:pPr marL="285750" indent="-285750">
              <a:buFont typeface="Arial"/>
              <a:buChar char="•"/>
            </a:pPr>
            <a:r>
              <a:rPr lang="en-US" sz="2000" dirty="0"/>
              <a:t>Greater than </a:t>
            </a:r>
            <a:r>
              <a:rPr lang="en-US" sz="2000" dirty="0">
                <a:solidFill>
                  <a:srgbClr val="FF0000"/>
                </a:solidFill>
              </a:rPr>
              <a:t>50 </a:t>
            </a:r>
            <a:r>
              <a:rPr lang="en-US" sz="2000" dirty="0" err="1">
                <a:solidFill>
                  <a:srgbClr val="FF0000"/>
                </a:solidFill>
              </a:rPr>
              <a:t>mW</a:t>
            </a:r>
            <a:r>
              <a:rPr lang="en-US" sz="2000" dirty="0">
                <a:solidFill>
                  <a:srgbClr val="FF0000"/>
                </a:solidFill>
              </a:rPr>
              <a:t> </a:t>
            </a:r>
            <a:r>
              <a:rPr lang="en-US" sz="2000" dirty="0"/>
              <a:t>output power from same device</a:t>
            </a:r>
            <a:r>
              <a:rPr lang="en-US" sz="2000" dirty="0" smtClean="0"/>
              <a:t>.</a:t>
            </a:r>
          </a:p>
        </p:txBody>
      </p:sp>
      <p:pic>
        <p:nvPicPr>
          <p:cNvPr id="8" name="Picture 7" descr="spectra_w_in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6800" y="2758016"/>
            <a:ext cx="3930736" cy="3501219"/>
          </a:xfrm>
          <a:prstGeom prst="rect">
            <a:avLst/>
          </a:prstGeom>
        </p:spPr>
      </p:pic>
      <p:sp>
        <p:nvSpPr>
          <p:cNvPr id="2" name="Rectangle 1"/>
          <p:cNvSpPr/>
          <p:nvPr/>
        </p:nvSpPr>
        <p:spPr>
          <a:xfrm>
            <a:off x="304800" y="6324176"/>
            <a:ext cx="8382000" cy="461665"/>
          </a:xfrm>
          <a:prstGeom prst="rect">
            <a:avLst/>
          </a:prstGeom>
        </p:spPr>
        <p:txBody>
          <a:bodyPr wrap="square">
            <a:spAutoFit/>
          </a:bodyPr>
          <a:lstStyle/>
          <a:p>
            <a:r>
              <a:rPr lang="en-US" sz="1200" dirty="0"/>
              <a:t>Liu, Alan Y., et al. "High performance continuous wave 1.3 μm quantum dot lasers on silicon." </a:t>
            </a:r>
            <a:endParaRPr lang="en-US" sz="1200" dirty="0" smtClean="0"/>
          </a:p>
          <a:p>
            <a:r>
              <a:rPr lang="en-US" sz="1200" dirty="0" smtClean="0"/>
              <a:t>Applied </a:t>
            </a:r>
            <a:r>
              <a:rPr lang="en-US" sz="1200" dirty="0"/>
              <a:t>Physics Letters 104.4 (2014): 041104.</a:t>
            </a:r>
          </a:p>
        </p:txBody>
      </p:sp>
    </p:spTree>
    <p:extLst>
      <p:ext uri="{BB962C8B-B14F-4D97-AF65-F5344CB8AC3E}">
        <p14:creationId xmlns:p14="http://schemas.microsoft.com/office/powerpoint/2010/main" val="3300650914"/>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Modulator Survey</a:t>
            </a:r>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114</a:t>
            </a:fld>
            <a:endParaRPr lang="en-US" altLang="ko-KR" dirty="0"/>
          </a:p>
        </p:txBody>
      </p:sp>
      <p:grpSp>
        <p:nvGrpSpPr>
          <p:cNvPr id="3" name="组合 10"/>
          <p:cNvGrpSpPr/>
          <p:nvPr/>
        </p:nvGrpSpPr>
        <p:grpSpPr>
          <a:xfrm>
            <a:off x="266700" y="857232"/>
            <a:ext cx="8610600" cy="5638800"/>
            <a:chOff x="266700" y="857232"/>
            <a:chExt cx="8610600" cy="5638800"/>
          </a:xfrm>
        </p:grpSpPr>
        <p:graphicFrame>
          <p:nvGraphicFramePr>
            <p:cNvPr id="5" name="Chart 4"/>
            <p:cNvGraphicFramePr>
              <a:graphicFrameLocks/>
            </p:cNvGraphicFramePr>
            <p:nvPr>
              <p:extLst>
                <p:ext uri="{D42A27DB-BD31-4B8C-83A1-F6EECF244321}">
                  <p14:modId xmlns:p14="http://schemas.microsoft.com/office/powerpoint/2010/main" val="2869496778"/>
                </p:ext>
              </p:extLst>
            </p:nvPr>
          </p:nvGraphicFramePr>
          <p:xfrm>
            <a:off x="266700" y="857232"/>
            <a:ext cx="8610600"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1000100" y="2857496"/>
              <a:ext cx="1118968" cy="30757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zh-CN" sz="1100" dirty="0" smtClean="0">
                  <a:solidFill>
                    <a:srgbClr val="FF0000"/>
                  </a:solidFill>
                  <a:latin typeface="Times New Roman" pitchFamily="18" charset="0"/>
                  <a:cs typeface="Times New Roman" pitchFamily="18" charset="0"/>
                </a:rPr>
                <a:t>UToronto,’11</a:t>
              </a:r>
            </a:p>
            <a:p>
              <a:pPr algn="ctr"/>
              <a:r>
                <a:rPr lang="en-US" altLang="zh-CN" dirty="0" smtClean="0">
                  <a:solidFill>
                    <a:srgbClr val="FF0000"/>
                  </a:solidFill>
                  <a:latin typeface="Times New Roman" pitchFamily="18" charset="0"/>
                  <a:cs typeface="Times New Roman" pitchFamily="18" charset="0"/>
                </a:rPr>
                <a:t>Ring*</a:t>
              </a:r>
              <a:endParaRPr lang="zh-CN" altLang="en-US" sz="1100" dirty="0">
                <a:solidFill>
                  <a:srgbClr val="FF0000"/>
                </a:solidFill>
                <a:latin typeface="Times New Roman" pitchFamily="18" charset="0"/>
                <a:cs typeface="Times New Roman" pitchFamily="18" charset="0"/>
              </a:endParaRPr>
            </a:p>
          </p:txBody>
        </p:sp>
        <p:sp>
          <p:nvSpPr>
            <p:cNvPr id="7" name="TextBox 1"/>
            <p:cNvSpPr txBox="1"/>
            <p:nvPr/>
          </p:nvSpPr>
          <p:spPr>
            <a:xfrm>
              <a:off x="4786314" y="4286256"/>
              <a:ext cx="750523" cy="30757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lgn="ctr"/>
              <a:r>
                <a:rPr lang="en-US" altLang="zh-CN" sz="1100" dirty="0" smtClean="0">
                  <a:solidFill>
                    <a:srgbClr val="0070C0"/>
                  </a:solidFill>
                  <a:latin typeface="Times New Roman" pitchFamily="18" charset="0"/>
                  <a:ea typeface="宋体"/>
                  <a:cs typeface="Times New Roman" pitchFamily="18" charset="0"/>
                </a:rPr>
                <a:t>NTT,’05</a:t>
              </a:r>
            </a:p>
            <a:p>
              <a:pPr marL="0" indent="0" algn="ctr"/>
              <a:r>
                <a:rPr lang="en-US" altLang="zh-CN" dirty="0" smtClean="0">
                  <a:solidFill>
                    <a:srgbClr val="0070C0"/>
                  </a:solidFill>
                  <a:latin typeface="Times New Roman" pitchFamily="18" charset="0"/>
                  <a:ea typeface="宋体"/>
                  <a:cs typeface="Times New Roman" pitchFamily="18" charset="0"/>
                </a:rPr>
                <a:t>MZM</a:t>
              </a:r>
              <a:endParaRPr lang="zh-CN" altLang="en-US" sz="1100" dirty="0">
                <a:solidFill>
                  <a:srgbClr val="0070C0"/>
                </a:solidFill>
                <a:latin typeface="Times New Roman" pitchFamily="18" charset="0"/>
                <a:ea typeface="宋体"/>
                <a:cs typeface="Times New Roman" pitchFamily="18" charset="0"/>
              </a:endParaRPr>
            </a:p>
          </p:txBody>
        </p:sp>
        <p:sp>
          <p:nvSpPr>
            <p:cNvPr id="8" name="TextBox 7"/>
            <p:cNvSpPr txBox="1"/>
            <p:nvPr/>
          </p:nvSpPr>
          <p:spPr>
            <a:xfrm>
              <a:off x="6891354" y="3402197"/>
              <a:ext cx="948134" cy="307777"/>
            </a:xfrm>
            <a:prstGeom prst="rect">
              <a:avLst/>
            </a:prstGeom>
            <a:noFill/>
          </p:spPr>
          <p:txBody>
            <a:bodyPr wrap="none" rtlCol="0">
              <a:spAutoFit/>
            </a:bodyPr>
            <a:lstStyle/>
            <a:p>
              <a:r>
                <a:rPr lang="en-US" altLang="zh-CN" sz="1400" b="1" dirty="0" smtClean="0">
                  <a:solidFill>
                    <a:srgbClr val="00B050"/>
                  </a:solidFill>
                </a:rPr>
                <a:t>~74GHz†</a:t>
              </a:r>
              <a:endParaRPr lang="zh-CN" altLang="en-US" sz="1400" b="1" dirty="0">
                <a:solidFill>
                  <a:srgbClr val="00B050"/>
                </a:solidFill>
              </a:endParaRPr>
            </a:p>
          </p:txBody>
        </p:sp>
        <p:sp>
          <p:nvSpPr>
            <p:cNvPr id="10" name="TextBox 9"/>
            <p:cNvSpPr txBox="1"/>
            <p:nvPr/>
          </p:nvSpPr>
          <p:spPr>
            <a:xfrm>
              <a:off x="1000100" y="5934670"/>
              <a:ext cx="1367682" cy="523220"/>
            </a:xfrm>
            <a:prstGeom prst="rect">
              <a:avLst/>
            </a:prstGeom>
            <a:noFill/>
          </p:spPr>
          <p:txBody>
            <a:bodyPr wrap="square" rtlCol="0">
              <a:spAutoFit/>
            </a:bodyPr>
            <a:lstStyle/>
            <a:p>
              <a:r>
                <a:rPr lang="en-US" altLang="zh-CN" sz="1400" dirty="0" smtClean="0">
                  <a:solidFill>
                    <a:schemeClr val="tx1"/>
                  </a:solidFill>
                </a:rPr>
                <a:t>*, estimated</a:t>
              </a:r>
            </a:p>
            <a:p>
              <a:r>
                <a:rPr lang="en-US" altLang="zh-CN" sz="1400" dirty="0" smtClean="0">
                  <a:solidFill>
                    <a:schemeClr val="tx1"/>
                  </a:solidFill>
                </a:rPr>
                <a:t>†, extrapolated</a:t>
              </a:r>
              <a:endParaRPr lang="zh-CN" altLang="en-US" dirty="0"/>
            </a:p>
          </p:txBody>
        </p:sp>
      </p:grpSp>
      <p:sp>
        <p:nvSpPr>
          <p:cNvPr id="9" name="Oval 8"/>
          <p:cNvSpPr/>
          <p:nvPr/>
        </p:nvSpPr>
        <p:spPr bwMode="auto">
          <a:xfrm>
            <a:off x="6096000" y="3200400"/>
            <a:ext cx="1752600" cy="1066800"/>
          </a:xfrm>
          <a:prstGeom prst="ellipse">
            <a:avLst/>
          </a:prstGeom>
          <a:noFill/>
          <a:ln w="9525"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FF"/>
              </a:solidFill>
              <a:effectLst/>
              <a:latin typeface="Arial" charset="0"/>
            </a:endParaRPr>
          </a:p>
        </p:txBody>
      </p:sp>
    </p:spTree>
    <p:extLst>
      <p:ext uri="{BB962C8B-B14F-4D97-AF65-F5344CB8AC3E}">
        <p14:creationId xmlns:p14="http://schemas.microsoft.com/office/powerpoint/2010/main" val="250562681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QWI </a:t>
            </a:r>
            <a:r>
              <a:rPr lang="en-US" sz="3200" smtClean="0"/>
              <a:t>to Integrate DFBs and EAMs</a:t>
            </a:r>
            <a:endParaRPr lang="en-US" sz="3200" dirty="0"/>
          </a:p>
        </p:txBody>
      </p:sp>
      <p:sp>
        <p:nvSpPr>
          <p:cNvPr id="4" name="Slide Number Placeholder 3"/>
          <p:cNvSpPr>
            <a:spLocks noGrp="1"/>
          </p:cNvSpPr>
          <p:nvPr>
            <p:ph type="sldNum" sz="quarter" idx="12"/>
          </p:nvPr>
        </p:nvSpPr>
        <p:spPr/>
        <p:txBody>
          <a:bodyPr/>
          <a:lstStyle/>
          <a:p>
            <a:fld id="{C1ED6A5A-2D09-4C32-959D-552C389FA2D0}" type="slidenum">
              <a:rPr lang="en-US" smtClean="0"/>
              <a:pPr/>
              <a:t>115</a:t>
            </a:fld>
            <a:endParaRPr lang="en-US" dirty="0"/>
          </a:p>
        </p:txBody>
      </p:sp>
      <p:pic>
        <p:nvPicPr>
          <p:cNvPr id="15" name="Picture 2" descr="H:\QWI\Gen 1\Device pics\IMG_000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1295400"/>
            <a:ext cx="4470400" cy="4572000"/>
          </a:xfrm>
          <a:prstGeom prst="rect">
            <a:avLst/>
          </a:prstGeom>
          <a:noFill/>
        </p:spPr>
      </p:pic>
      <p:sp>
        <p:nvSpPr>
          <p:cNvPr id="18" name="Rectangle 17"/>
          <p:cNvSpPr/>
          <p:nvPr/>
        </p:nvSpPr>
        <p:spPr>
          <a:xfrm>
            <a:off x="2682240" y="1752600"/>
            <a:ext cx="2042160" cy="1676400"/>
          </a:xfrm>
          <a:prstGeom prst="rect">
            <a:avLst/>
          </a:prstGeom>
          <a:noFill/>
          <a:ln w="38100"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67000" y="3581400"/>
            <a:ext cx="2057400" cy="1676400"/>
          </a:xfrm>
          <a:prstGeom prst="rect">
            <a:avLst/>
          </a:prstGeom>
          <a:noFill/>
          <a:ln w="38100" cmpd="sng">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40244" y="1752600"/>
            <a:ext cx="304800" cy="1676400"/>
          </a:xfrm>
          <a:prstGeom prst="rect">
            <a:avLst/>
          </a:prstGeom>
          <a:noFill/>
          <a:ln w="38100" cmpd="sng">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42212" y="3581400"/>
            <a:ext cx="304800" cy="1676400"/>
          </a:xfrm>
          <a:prstGeom prst="rect">
            <a:avLst/>
          </a:prstGeom>
          <a:noFill/>
          <a:ln w="38100" cmpd="sng">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48000" y="2209800"/>
            <a:ext cx="1219200" cy="5334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Laser  A bandgap </a:t>
            </a:r>
            <a:endParaRPr lang="en-US" sz="1600" dirty="0">
              <a:solidFill>
                <a:schemeClr val="tx1"/>
              </a:solidFill>
            </a:endParaRPr>
          </a:p>
        </p:txBody>
      </p:sp>
      <p:sp>
        <p:nvSpPr>
          <p:cNvPr id="26" name="Rectangle 25"/>
          <p:cNvSpPr/>
          <p:nvPr/>
        </p:nvSpPr>
        <p:spPr>
          <a:xfrm>
            <a:off x="3124200" y="3962400"/>
            <a:ext cx="1219200" cy="5334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Laser B bandgap </a:t>
            </a:r>
            <a:endParaRPr lang="en-US" sz="1600" dirty="0">
              <a:solidFill>
                <a:schemeClr val="tx1"/>
              </a:solidFill>
            </a:endParaRPr>
          </a:p>
        </p:txBody>
      </p:sp>
      <p:pic>
        <p:nvPicPr>
          <p:cNvPr id="27" name="Picture 2" descr="C:\Users\siddharth\Desktop\pendrive back up\Lab docs for trip\Gen 1\Device pics\Laser array 1000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533400" y="2667000"/>
            <a:ext cx="3429000" cy="990600"/>
          </a:xfrm>
          <a:prstGeom prst="rect">
            <a:avLst/>
          </a:prstGeom>
          <a:noFill/>
        </p:spPr>
      </p:pic>
      <p:pic>
        <p:nvPicPr>
          <p:cNvPr id="28" name="Picture 3" descr="C:\Users\siddharth\Desktop\pendrive back up\Lab docs for trip\Gen 1\Device pics\Laser array 10000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1524000"/>
            <a:ext cx="1125814" cy="2743200"/>
          </a:xfrm>
          <a:prstGeom prst="rect">
            <a:avLst/>
          </a:prstGeom>
          <a:noFill/>
        </p:spPr>
      </p:pic>
      <p:cxnSp>
        <p:nvCxnSpPr>
          <p:cNvPr id="29" name="Straight Connector 28"/>
          <p:cNvCxnSpPr/>
          <p:nvPr/>
        </p:nvCxnSpPr>
        <p:spPr>
          <a:xfrm rot="10800000">
            <a:off x="1676400" y="1447800"/>
            <a:ext cx="990600" cy="3048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485900" y="3619500"/>
            <a:ext cx="1447800" cy="10668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6553200" y="1524000"/>
            <a:ext cx="685800" cy="2286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H="1">
            <a:off x="6248400" y="3276600"/>
            <a:ext cx="1143000" cy="838200"/>
          </a:xfrm>
          <a:prstGeom prst="line">
            <a:avLst/>
          </a:prstGeom>
          <a:ln w="2222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28600" y="5181600"/>
            <a:ext cx="2057400" cy="707886"/>
          </a:xfrm>
          <a:prstGeom prst="rect">
            <a:avLst/>
          </a:prstGeom>
          <a:noFill/>
        </p:spPr>
        <p:txBody>
          <a:bodyPr wrap="square" rtlCol="0">
            <a:spAutoFit/>
          </a:bodyPr>
          <a:lstStyle/>
          <a:p>
            <a:pPr algn="ctr"/>
            <a:r>
              <a:rPr lang="en-US" sz="2000" dirty="0" smtClean="0"/>
              <a:t>16 DFB/PD  laser array</a:t>
            </a:r>
            <a:endParaRPr lang="en-US" sz="2000" dirty="0"/>
          </a:p>
        </p:txBody>
      </p:sp>
      <p:sp>
        <p:nvSpPr>
          <p:cNvPr id="34" name="TextBox 33"/>
          <p:cNvSpPr txBox="1"/>
          <p:nvPr/>
        </p:nvSpPr>
        <p:spPr>
          <a:xfrm>
            <a:off x="6705600" y="4495800"/>
            <a:ext cx="2057400" cy="707886"/>
          </a:xfrm>
          <a:prstGeom prst="rect">
            <a:avLst/>
          </a:prstGeom>
          <a:noFill/>
        </p:spPr>
        <p:txBody>
          <a:bodyPr wrap="square" rtlCol="0">
            <a:spAutoFit/>
          </a:bodyPr>
          <a:lstStyle/>
          <a:p>
            <a:pPr algn="ctr"/>
            <a:r>
              <a:rPr lang="en-US" sz="2000" dirty="0" smtClean="0"/>
              <a:t>8 Integrated       PD-DFB-EAM</a:t>
            </a:r>
            <a:endParaRPr lang="en-US" sz="2000" dirty="0"/>
          </a:p>
        </p:txBody>
      </p:sp>
      <p:sp>
        <p:nvSpPr>
          <p:cNvPr id="35" name="Rectangle 34"/>
          <p:cNvSpPr/>
          <p:nvPr/>
        </p:nvSpPr>
        <p:spPr>
          <a:xfrm>
            <a:off x="5486400" y="1752600"/>
            <a:ext cx="533400" cy="1447800"/>
          </a:xfrm>
          <a:prstGeom prst="rect">
            <a:avLst/>
          </a:prstGeom>
          <a:noFill/>
          <a:ln w="38100" cmpd="sng">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86400" y="3810000"/>
            <a:ext cx="533400" cy="1447800"/>
          </a:xfrm>
          <a:prstGeom prst="rect">
            <a:avLst/>
          </a:prstGeom>
          <a:noFill/>
          <a:ln w="38100" cmpd="sng">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791200" y="2286000"/>
            <a:ext cx="914400" cy="5334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EAM </a:t>
            </a:r>
            <a:r>
              <a:rPr lang="en-US" sz="1400" dirty="0" smtClean="0">
                <a:solidFill>
                  <a:schemeClr val="tx1"/>
                </a:solidFill>
              </a:rPr>
              <a:t>bandgap</a:t>
            </a:r>
            <a:r>
              <a:rPr lang="en-US" sz="1600" dirty="0" smtClean="0">
                <a:solidFill>
                  <a:schemeClr val="tx1"/>
                </a:solidFill>
              </a:rPr>
              <a:t> </a:t>
            </a:r>
            <a:endParaRPr lang="en-US" sz="1600" dirty="0">
              <a:solidFill>
                <a:schemeClr val="tx1"/>
              </a:solidFill>
            </a:endParaRPr>
          </a:p>
        </p:txBody>
      </p:sp>
      <p:sp>
        <p:nvSpPr>
          <p:cNvPr id="38" name="Rectangle 37"/>
          <p:cNvSpPr/>
          <p:nvPr/>
        </p:nvSpPr>
        <p:spPr>
          <a:xfrm>
            <a:off x="5715000" y="4114800"/>
            <a:ext cx="990600" cy="5334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EAM bandgap</a:t>
            </a:r>
            <a:endParaRPr lang="en-US" sz="1600" dirty="0">
              <a:solidFill>
                <a:schemeClr val="tx1"/>
              </a:solidFill>
            </a:endParaRPr>
          </a:p>
        </p:txBody>
      </p:sp>
      <p:sp>
        <p:nvSpPr>
          <p:cNvPr id="23" name="TextBox 22"/>
          <p:cNvSpPr txBox="1"/>
          <p:nvPr/>
        </p:nvSpPr>
        <p:spPr>
          <a:xfrm>
            <a:off x="0" y="6248400"/>
            <a:ext cx="9296400" cy="523220"/>
          </a:xfrm>
          <a:prstGeom prst="rect">
            <a:avLst/>
          </a:prstGeom>
          <a:noFill/>
        </p:spPr>
        <p:txBody>
          <a:bodyPr wrap="square" rtlCol="0">
            <a:spAutoFit/>
          </a:bodyPr>
          <a:lstStyle/>
          <a:p>
            <a:r>
              <a:rPr lang="en-US" sz="1400" b="1" dirty="0" smtClean="0"/>
              <a:t>ISLC 2010, Kyoto , Japan 	</a:t>
            </a:r>
          </a:p>
          <a:p>
            <a:r>
              <a:rPr lang="en-US" sz="1400" b="1" dirty="0" smtClean="0"/>
              <a:t>WA3 9.15 - 9.30     Integrated Broadband Hybrid Silicon DFB Laser Array using Quantum Well Intermixing</a:t>
            </a:r>
            <a:endParaRPr lang="en-US" sz="1400" dirty="0"/>
          </a:p>
        </p:txBody>
      </p:sp>
    </p:spTree>
    <p:extLst>
      <p:ext uri="{BB962C8B-B14F-4D97-AF65-F5344CB8AC3E}">
        <p14:creationId xmlns:p14="http://schemas.microsoft.com/office/powerpoint/2010/main" val="294260723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0" dirty="0" smtClean="0">
                <a:latin typeface="HP Simplified"/>
                <a:ea typeface="宋体" pitchFamily="2" charset="-122"/>
              </a:rPr>
              <a:t>Hybrid silicon microring laser</a:t>
            </a:r>
            <a:endParaRPr lang="zh-CN" altLang="en-US" b="0" dirty="0">
              <a:latin typeface="HP Simplified"/>
            </a:endParaRPr>
          </a:p>
        </p:txBody>
      </p:sp>
      <p:sp>
        <p:nvSpPr>
          <p:cNvPr id="4" name="TextBox 3"/>
          <p:cNvSpPr txBox="1"/>
          <p:nvPr/>
        </p:nvSpPr>
        <p:spPr>
          <a:xfrm>
            <a:off x="533400" y="3733800"/>
            <a:ext cx="3326552" cy="369332"/>
          </a:xfrm>
          <a:prstGeom prst="rect">
            <a:avLst/>
          </a:prstGeom>
          <a:noFill/>
        </p:spPr>
        <p:txBody>
          <a:bodyPr wrap="none" rtlCol="0">
            <a:spAutoFit/>
          </a:bodyPr>
          <a:lstStyle/>
          <a:p>
            <a:r>
              <a:rPr lang="en-US" sz="1800" dirty="0" smtClean="0">
                <a:solidFill>
                  <a:srgbClr val="000000"/>
                </a:solidFill>
                <a:cs typeface="Arial" charset="0"/>
              </a:rPr>
              <a:t>D. Liang, OE </a:t>
            </a:r>
            <a:r>
              <a:rPr lang="en-US" sz="1800" b="1" dirty="0" smtClean="0">
                <a:solidFill>
                  <a:srgbClr val="000000"/>
                </a:solidFill>
                <a:cs typeface="Arial" charset="0"/>
              </a:rPr>
              <a:t>17</a:t>
            </a:r>
            <a:r>
              <a:rPr lang="en-US" sz="1800" dirty="0" smtClean="0">
                <a:solidFill>
                  <a:srgbClr val="000000"/>
                </a:solidFill>
                <a:cs typeface="Arial" charset="0"/>
              </a:rPr>
              <a:t>, 20355 (2009)</a:t>
            </a:r>
            <a:endParaRPr lang="en-US" sz="1800" dirty="0">
              <a:solidFill>
                <a:srgbClr val="000000"/>
              </a:solidFill>
              <a:cs typeface="Arial" charset="0"/>
            </a:endParaRP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9600" y="1600200"/>
            <a:ext cx="4495800" cy="2249488"/>
          </a:xfrm>
          <a:prstGeom prst="rect">
            <a:avLst/>
          </a:prstGeom>
          <a:noFill/>
          <a:ln w="25400" algn="ctr">
            <a:noFill/>
            <a:miter lim="800000"/>
            <a:headEnd/>
            <a:tailEnd/>
          </a:ln>
        </p:spPr>
      </p:pic>
      <p:grpSp>
        <p:nvGrpSpPr>
          <p:cNvPr id="6" name="组合 5"/>
          <p:cNvGrpSpPr/>
          <p:nvPr/>
        </p:nvGrpSpPr>
        <p:grpSpPr>
          <a:xfrm>
            <a:off x="304800" y="1676401"/>
            <a:ext cx="4038600" cy="2438400"/>
            <a:chOff x="381000" y="1295400"/>
            <a:chExt cx="4114800" cy="2447925"/>
          </a:xfrm>
        </p:grpSpPr>
        <p:pic>
          <p:nvPicPr>
            <p:cNvPr id="7" name="Picture 18"/>
            <p:cNvPicPr>
              <a:picLocks noChangeAspect="1" noChangeArrowheads="1"/>
            </p:cNvPicPr>
            <p:nvPr/>
          </p:nvPicPr>
          <p:blipFill>
            <a:blip r:embed="rId3" cstate="print"/>
            <a:srcRect/>
            <a:stretch>
              <a:fillRect/>
            </a:stretch>
          </p:blipFill>
          <p:spPr bwMode="auto">
            <a:xfrm>
              <a:off x="381000" y="1295400"/>
              <a:ext cx="4114800" cy="2447925"/>
            </a:xfrm>
            <a:prstGeom prst="rect">
              <a:avLst/>
            </a:prstGeom>
            <a:noFill/>
            <a:ln w="9525">
              <a:noFill/>
              <a:miter lim="800000"/>
              <a:headEnd/>
              <a:tailEnd/>
            </a:ln>
            <a:effectLst/>
          </p:spPr>
        </p:pic>
        <p:sp>
          <p:nvSpPr>
            <p:cNvPr id="8" name="Text Box 10"/>
            <p:cNvSpPr txBox="1">
              <a:spLocks noChangeArrowheads="1"/>
            </p:cNvSpPr>
            <p:nvPr/>
          </p:nvSpPr>
          <p:spPr bwMode="auto">
            <a:xfrm>
              <a:off x="3228975" y="1463675"/>
              <a:ext cx="657225" cy="822325"/>
            </a:xfrm>
            <a:prstGeom prst="rect">
              <a:avLst/>
            </a:prstGeom>
            <a:noFill/>
            <a:ln w="9525">
              <a:noFill/>
              <a:miter lim="800000"/>
              <a:headEnd/>
              <a:tailEnd/>
            </a:ln>
          </p:spPr>
          <p:txBody>
            <a:bodyPr wrap="none">
              <a:spAutoFit/>
            </a:bodyPr>
            <a:lstStyle/>
            <a:p>
              <a:pPr algn="ctr" latinLnBrk="1"/>
              <a:r>
                <a:rPr kumimoji="1" lang="en-US" altLang="zh-CN" sz="2400" dirty="0">
                  <a:solidFill>
                    <a:srgbClr val="FF3300"/>
                  </a:solidFill>
                  <a:latin typeface="Futura Bk" charset="0"/>
                  <a:ea typeface="Gulim" pitchFamily="34" charset="-127"/>
                  <a:cs typeface="Arial" charset="0"/>
                </a:rPr>
                <a:t>III-V</a:t>
              </a:r>
            </a:p>
            <a:p>
              <a:pPr algn="ctr" latinLnBrk="1"/>
              <a:r>
                <a:rPr kumimoji="1" lang="en-US" altLang="zh-CN" sz="2400" dirty="0">
                  <a:solidFill>
                    <a:srgbClr val="1C1C1C"/>
                  </a:solidFill>
                  <a:latin typeface="Futura Bk" charset="0"/>
                  <a:ea typeface="Gulim" pitchFamily="34" charset="-127"/>
                  <a:cs typeface="Arial" charset="0"/>
                </a:rPr>
                <a:t>Si</a:t>
              </a:r>
            </a:p>
          </p:txBody>
        </p:sp>
        <p:sp>
          <p:nvSpPr>
            <p:cNvPr id="9" name="Text Box 11"/>
            <p:cNvSpPr txBox="1">
              <a:spLocks noChangeArrowheads="1"/>
            </p:cNvSpPr>
            <p:nvPr/>
          </p:nvSpPr>
          <p:spPr bwMode="auto">
            <a:xfrm rot="10800000">
              <a:off x="3015615" y="1523365"/>
              <a:ext cx="428625" cy="701675"/>
            </a:xfrm>
            <a:prstGeom prst="rect">
              <a:avLst/>
            </a:prstGeom>
            <a:noFill/>
            <a:ln w="9525">
              <a:noFill/>
              <a:miter lim="800000"/>
              <a:headEnd/>
              <a:tailEnd/>
            </a:ln>
          </p:spPr>
          <p:txBody>
            <a:bodyPr wrap="none">
              <a:spAutoFit/>
            </a:bodyPr>
            <a:lstStyle/>
            <a:p>
              <a:pPr algn="ctr" latinLnBrk="1"/>
              <a:r>
                <a:rPr kumimoji="1" lang="en-US" altLang="zh-CN" sz="4000" dirty="0">
                  <a:solidFill>
                    <a:srgbClr val="000000"/>
                  </a:solidFill>
                  <a:latin typeface="Times New Roman" pitchFamily="18" charset="0"/>
                  <a:ea typeface="宋体" pitchFamily="2" charset="-122"/>
                  <a:cs typeface="Arial" charset="0"/>
                </a:rPr>
                <a:t>{</a:t>
              </a:r>
            </a:p>
          </p:txBody>
        </p:sp>
        <p:sp>
          <p:nvSpPr>
            <p:cNvPr id="10" name="Line 12"/>
            <p:cNvSpPr>
              <a:spLocks noChangeShapeType="1"/>
            </p:cNvSpPr>
            <p:nvPr/>
          </p:nvSpPr>
          <p:spPr bwMode="auto">
            <a:xfrm flipV="1">
              <a:off x="3048000" y="2057400"/>
              <a:ext cx="228600" cy="76200"/>
            </a:xfrm>
            <a:prstGeom prst="line">
              <a:avLst/>
            </a:prstGeom>
            <a:noFill/>
            <a:ln w="9525">
              <a:solidFill>
                <a:schemeClr val="tx1"/>
              </a:solidFill>
              <a:round/>
              <a:headEnd/>
              <a:tailEnd type="triangle" w="med" len="med"/>
            </a:ln>
          </p:spPr>
          <p:txBody>
            <a:bodyPr/>
            <a:lstStyle/>
            <a:p>
              <a:endParaRPr lang="en-US" sz="1800">
                <a:solidFill>
                  <a:srgbClr val="000000"/>
                </a:solidFill>
                <a:cs typeface="Arial" charset="0"/>
              </a:endParaRPr>
            </a:p>
          </p:txBody>
        </p:sp>
      </p:grpSp>
      <p:sp>
        <p:nvSpPr>
          <p:cNvPr id="11" name="Text Box 13"/>
          <p:cNvSpPr txBox="1">
            <a:spLocks noChangeArrowheads="1"/>
          </p:cNvSpPr>
          <p:nvPr/>
        </p:nvSpPr>
        <p:spPr bwMode="auto">
          <a:xfrm>
            <a:off x="4876800" y="1263650"/>
            <a:ext cx="4032250" cy="336550"/>
          </a:xfrm>
          <a:prstGeom prst="rect">
            <a:avLst/>
          </a:prstGeom>
          <a:solidFill>
            <a:schemeClr val="bg1"/>
          </a:solidFill>
          <a:ln w="9525">
            <a:noFill/>
            <a:miter lim="800000"/>
            <a:headEnd/>
            <a:tailEnd/>
          </a:ln>
        </p:spPr>
        <p:txBody>
          <a:bodyPr>
            <a:spAutoFit/>
          </a:bodyPr>
          <a:lstStyle/>
          <a:p>
            <a:pPr algn="ctr" latinLnBrk="1"/>
            <a:r>
              <a:rPr kumimoji="1" lang="en-US" altLang="zh-CN" sz="1600" dirty="0">
                <a:solidFill>
                  <a:srgbClr val="000000"/>
                </a:solidFill>
                <a:latin typeface="Futura Bk" charset="0"/>
                <a:ea typeface="Gulim" pitchFamily="34" charset="-127"/>
                <a:cs typeface="Arial" charset="0"/>
              </a:rPr>
              <a:t>Confinement: MQW: 5.5%; silicon: 52%</a:t>
            </a:r>
          </a:p>
        </p:txBody>
      </p:sp>
      <p:pic>
        <p:nvPicPr>
          <p:cNvPr id="12" name="Picture 19"/>
          <p:cNvPicPr>
            <a:picLocks noChangeAspect="1" noChangeArrowheads="1"/>
          </p:cNvPicPr>
          <p:nvPr/>
        </p:nvPicPr>
        <p:blipFill>
          <a:blip r:embed="rId4" cstate="print"/>
          <a:srcRect/>
          <a:stretch>
            <a:fillRect/>
          </a:stretch>
        </p:blipFill>
        <p:spPr bwMode="auto">
          <a:xfrm>
            <a:off x="1447800" y="4191000"/>
            <a:ext cx="6324600" cy="2374900"/>
          </a:xfrm>
          <a:prstGeom prst="rect">
            <a:avLst/>
          </a:prstGeom>
          <a:noFill/>
          <a:ln w="9525">
            <a:noFill/>
            <a:miter lim="800000"/>
            <a:headEnd/>
            <a:tailEnd/>
          </a:ln>
          <a:effectLst/>
        </p:spPr>
      </p:pic>
      <p:sp>
        <p:nvSpPr>
          <p:cNvPr id="13" name="Text Box 22"/>
          <p:cNvSpPr txBox="1">
            <a:spLocks noChangeArrowheads="1"/>
          </p:cNvSpPr>
          <p:nvPr/>
        </p:nvSpPr>
        <p:spPr bwMode="auto">
          <a:xfrm>
            <a:off x="6438900" y="1752600"/>
            <a:ext cx="455613" cy="579438"/>
          </a:xfrm>
          <a:prstGeom prst="rect">
            <a:avLst/>
          </a:prstGeom>
          <a:noFill/>
          <a:ln w="9525">
            <a:noFill/>
            <a:miter lim="800000"/>
            <a:headEnd/>
            <a:tailEnd/>
          </a:ln>
          <a:effectLst/>
        </p:spPr>
        <p:txBody>
          <a:bodyPr wrap="none">
            <a:spAutoFit/>
          </a:bodyPr>
          <a:lstStyle/>
          <a:p>
            <a:r>
              <a:rPr lang="en-US" altLang="zh-CN" sz="3200">
                <a:solidFill>
                  <a:srgbClr val="000000"/>
                </a:solidFill>
                <a:ea typeface="宋体" pitchFamily="2" charset="-122"/>
                <a:cs typeface="Arial" charset="0"/>
              </a:rPr>
              <a:t>P</a:t>
            </a:r>
          </a:p>
        </p:txBody>
      </p:sp>
      <p:sp>
        <p:nvSpPr>
          <p:cNvPr id="14" name="Text Box 23"/>
          <p:cNvSpPr txBox="1">
            <a:spLocks noChangeArrowheads="1"/>
          </p:cNvSpPr>
          <p:nvPr/>
        </p:nvSpPr>
        <p:spPr bwMode="auto">
          <a:xfrm>
            <a:off x="4648200" y="1858963"/>
            <a:ext cx="477838" cy="579437"/>
          </a:xfrm>
          <a:prstGeom prst="rect">
            <a:avLst/>
          </a:prstGeom>
          <a:noFill/>
          <a:ln w="9525">
            <a:noFill/>
            <a:miter lim="800000"/>
            <a:headEnd/>
            <a:tailEnd/>
          </a:ln>
          <a:effectLst/>
        </p:spPr>
        <p:txBody>
          <a:bodyPr wrap="none">
            <a:spAutoFit/>
          </a:bodyPr>
          <a:lstStyle/>
          <a:p>
            <a:r>
              <a:rPr lang="en-US" altLang="zh-CN" sz="3200" dirty="0" smtClean="0">
                <a:solidFill>
                  <a:srgbClr val="000000"/>
                </a:solidFill>
                <a:ea typeface="宋体" pitchFamily="2" charset="-122"/>
                <a:cs typeface="Arial" charset="0"/>
              </a:rPr>
              <a:t>N</a:t>
            </a:r>
            <a:endParaRPr lang="en-US" altLang="zh-CN" sz="3200" dirty="0">
              <a:solidFill>
                <a:srgbClr val="000000"/>
              </a:solidFill>
              <a:ea typeface="宋体" pitchFamily="2" charset="-122"/>
              <a:cs typeface="Arial" charset="0"/>
            </a:endParaRPr>
          </a:p>
        </p:txBody>
      </p:sp>
      <p:sp>
        <p:nvSpPr>
          <p:cNvPr id="15" name="Text Box 24"/>
          <p:cNvSpPr txBox="1">
            <a:spLocks noChangeArrowheads="1"/>
          </p:cNvSpPr>
          <p:nvPr/>
        </p:nvSpPr>
        <p:spPr bwMode="auto">
          <a:xfrm>
            <a:off x="8229600" y="1828800"/>
            <a:ext cx="477838" cy="579438"/>
          </a:xfrm>
          <a:prstGeom prst="rect">
            <a:avLst/>
          </a:prstGeom>
          <a:noFill/>
          <a:ln w="9525">
            <a:noFill/>
            <a:miter lim="800000"/>
            <a:headEnd/>
            <a:tailEnd/>
          </a:ln>
          <a:effectLst/>
        </p:spPr>
        <p:txBody>
          <a:bodyPr wrap="none">
            <a:spAutoFit/>
          </a:bodyPr>
          <a:lstStyle/>
          <a:p>
            <a:r>
              <a:rPr lang="en-US" altLang="zh-CN" sz="3200">
                <a:solidFill>
                  <a:srgbClr val="000000"/>
                </a:solidFill>
                <a:ea typeface="宋体" pitchFamily="2" charset="-122"/>
                <a:cs typeface="Arial" charset="0"/>
              </a:rPr>
              <a:t>N</a:t>
            </a:r>
          </a:p>
        </p:txBody>
      </p:sp>
      <p:grpSp>
        <p:nvGrpSpPr>
          <p:cNvPr id="16" name="组合 15"/>
          <p:cNvGrpSpPr/>
          <p:nvPr/>
        </p:nvGrpSpPr>
        <p:grpSpPr>
          <a:xfrm>
            <a:off x="1600200" y="1447800"/>
            <a:ext cx="822678" cy="1745781"/>
            <a:chOff x="1676400" y="1066800"/>
            <a:chExt cx="838200" cy="1752600"/>
          </a:xfrm>
        </p:grpSpPr>
        <p:cxnSp>
          <p:nvCxnSpPr>
            <p:cNvPr id="17" name="直接连接符 16"/>
            <p:cNvCxnSpPr/>
            <p:nvPr/>
          </p:nvCxnSpPr>
          <p:spPr bwMode="auto">
            <a:xfrm>
              <a:off x="2514600" y="1066800"/>
              <a:ext cx="0" cy="1295400"/>
            </a:xfrm>
            <a:prstGeom prst="line">
              <a:avLst/>
            </a:prstGeom>
            <a:noFill/>
            <a:ln w="19050" cap="flat" cmpd="sng" algn="ctr">
              <a:solidFill>
                <a:srgbClr val="FF0000"/>
              </a:solidFill>
              <a:prstDash val="dash"/>
              <a:round/>
              <a:headEnd type="none" w="med" len="med"/>
              <a:tailEnd type="none" w="med" len="med"/>
            </a:ln>
            <a:effectLst/>
          </p:spPr>
        </p:cxnSp>
        <p:cxnSp>
          <p:nvCxnSpPr>
            <p:cNvPr id="18" name="直接连接符 17"/>
            <p:cNvCxnSpPr/>
            <p:nvPr/>
          </p:nvCxnSpPr>
          <p:spPr bwMode="auto">
            <a:xfrm flipH="1">
              <a:off x="1676400" y="2362200"/>
              <a:ext cx="838200" cy="457200"/>
            </a:xfrm>
            <a:prstGeom prst="line">
              <a:avLst/>
            </a:prstGeom>
            <a:noFill/>
            <a:ln w="19050" cap="flat" cmpd="sng" algn="ctr">
              <a:solidFill>
                <a:srgbClr val="FF0000"/>
              </a:solidFill>
              <a:prstDash val="dash"/>
              <a:round/>
              <a:headEnd type="none" w="med" len="med"/>
              <a:tailEnd type="none" w="med" len="med"/>
            </a:ln>
            <a:effectLst/>
          </p:spPr>
        </p:cxnSp>
        <p:cxnSp>
          <p:nvCxnSpPr>
            <p:cNvPr id="19" name="直接连接符 18"/>
            <p:cNvCxnSpPr/>
            <p:nvPr/>
          </p:nvCxnSpPr>
          <p:spPr bwMode="auto">
            <a:xfrm flipH="1">
              <a:off x="1676400" y="1066800"/>
              <a:ext cx="838200" cy="457200"/>
            </a:xfrm>
            <a:prstGeom prst="line">
              <a:avLst/>
            </a:prstGeom>
            <a:noFill/>
            <a:ln w="19050" cap="flat" cmpd="sng" algn="ctr">
              <a:solidFill>
                <a:srgbClr val="FF0000"/>
              </a:solidFill>
              <a:prstDash val="solid"/>
              <a:round/>
              <a:headEnd type="none" w="med" len="med"/>
              <a:tailEnd type="none" w="med" len="med"/>
            </a:ln>
            <a:effectLst/>
          </p:spPr>
        </p:cxnSp>
        <p:cxnSp>
          <p:nvCxnSpPr>
            <p:cNvPr id="20" name="直接连接符 19"/>
            <p:cNvCxnSpPr/>
            <p:nvPr/>
          </p:nvCxnSpPr>
          <p:spPr bwMode="auto">
            <a:xfrm>
              <a:off x="1676400" y="1524000"/>
              <a:ext cx="0" cy="1295400"/>
            </a:xfrm>
            <a:prstGeom prst="line">
              <a:avLst/>
            </a:prstGeom>
            <a:noFill/>
            <a:ln w="19050" cap="flat" cmpd="sng" algn="ctr">
              <a:solidFill>
                <a:srgbClr val="FF0000"/>
              </a:solidFill>
              <a:prstDash val="solid"/>
              <a:round/>
              <a:headEnd type="none" w="med" len="med"/>
              <a:tailEnd type="none" w="med" len="med"/>
            </a:ln>
            <a:effectLst/>
          </p:spPr>
        </p:cxnSp>
      </p:grpSp>
      <p:pic>
        <p:nvPicPr>
          <p:cNvPr id="21" name="Picture 29"/>
          <p:cNvPicPr>
            <a:picLocks noChangeAspect="1" noChangeArrowheads="1"/>
          </p:cNvPicPr>
          <p:nvPr/>
        </p:nvPicPr>
        <p:blipFill>
          <a:blip r:embed="rId5" cstate="print"/>
          <a:srcRect/>
          <a:stretch>
            <a:fillRect/>
          </a:stretch>
        </p:blipFill>
        <p:spPr bwMode="auto">
          <a:xfrm>
            <a:off x="4876800" y="1600200"/>
            <a:ext cx="3929063" cy="2514600"/>
          </a:xfrm>
          <a:prstGeom prst="rect">
            <a:avLst/>
          </a:prstGeom>
          <a:noFill/>
          <a:ln w="9525">
            <a:noFill/>
            <a:miter lim="800000"/>
            <a:headEnd/>
            <a:tailEnd/>
          </a:ln>
        </p:spPr>
      </p:pic>
      <p:sp>
        <p:nvSpPr>
          <p:cNvPr id="22" name="TextBox 21"/>
          <p:cNvSpPr txBox="1"/>
          <p:nvPr/>
        </p:nvSpPr>
        <p:spPr>
          <a:xfrm>
            <a:off x="609600" y="3810000"/>
            <a:ext cx="3326552" cy="369332"/>
          </a:xfrm>
          <a:prstGeom prst="rect">
            <a:avLst/>
          </a:prstGeom>
          <a:noFill/>
        </p:spPr>
        <p:txBody>
          <a:bodyPr wrap="none" rtlCol="0">
            <a:spAutoFit/>
          </a:bodyPr>
          <a:lstStyle/>
          <a:p>
            <a:r>
              <a:rPr lang="en-US" sz="1800" dirty="0" smtClean="0">
                <a:solidFill>
                  <a:srgbClr val="000000"/>
                </a:solidFill>
                <a:cs typeface="Arial" charset="0"/>
              </a:rPr>
              <a:t>D. Liang, OE </a:t>
            </a:r>
            <a:r>
              <a:rPr lang="en-US" sz="1800" b="1" dirty="0" smtClean="0">
                <a:solidFill>
                  <a:srgbClr val="000000"/>
                </a:solidFill>
                <a:cs typeface="Arial" charset="0"/>
              </a:rPr>
              <a:t>17</a:t>
            </a:r>
            <a:r>
              <a:rPr lang="en-US" sz="1800" dirty="0" smtClean="0">
                <a:solidFill>
                  <a:srgbClr val="000000"/>
                </a:solidFill>
                <a:cs typeface="Arial" charset="0"/>
              </a:rPr>
              <a:t>, 20355 (2009)</a:t>
            </a:r>
            <a:endParaRPr lang="en-US" sz="1800" dirty="0">
              <a:solidFill>
                <a:srgbClr val="000000"/>
              </a:solidFill>
              <a:cs typeface="Arial" charset="0"/>
            </a:endParaRPr>
          </a:p>
        </p:txBody>
      </p:sp>
    </p:spTree>
    <p:extLst>
      <p:ext uri="{BB962C8B-B14F-4D97-AF65-F5344CB8AC3E}">
        <p14:creationId xmlns:p14="http://schemas.microsoft.com/office/powerpoint/2010/main" val="3448559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247908" cy="600023"/>
          </a:xfrm>
        </p:spPr>
        <p:txBody>
          <a:bodyPr>
            <a:noAutofit/>
          </a:bodyPr>
          <a:lstStyle/>
          <a:p>
            <a:r>
              <a:rPr lang="en-US" sz="2800" dirty="0"/>
              <a:t>A four in-band label extractor for 160 Gb/s optical </a:t>
            </a:r>
            <a:r>
              <a:rPr lang="en-US" sz="2800" dirty="0" smtClean="0"/>
              <a:t>packets </a:t>
            </a:r>
            <a:endParaRPr lang="en-US" sz="2400"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880" y="1156067"/>
            <a:ext cx="5207538" cy="1501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8485" y="1154494"/>
            <a:ext cx="3575515" cy="464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880" y="2828571"/>
            <a:ext cx="4164058" cy="320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30811" y="6034150"/>
            <a:ext cx="2242496" cy="307777"/>
          </a:xfrm>
          <a:prstGeom prst="rect">
            <a:avLst/>
          </a:prstGeom>
          <a:solidFill>
            <a:srgbClr val="9BBB59"/>
          </a:solidFill>
        </p:spPr>
        <p:txBody>
          <a:bodyPr wrap="none" rtlCol="0">
            <a:spAutoFit/>
          </a:bodyPr>
          <a:lstStyle/>
          <a:p>
            <a:pPr defTabSz="457200" fontAlgn="auto">
              <a:spcBef>
                <a:spcPts val="0"/>
              </a:spcBef>
              <a:spcAft>
                <a:spcPts val="0"/>
              </a:spcAft>
            </a:pPr>
            <a:r>
              <a:rPr lang="en-US" sz="1400" b="1" dirty="0" smtClean="0">
                <a:solidFill>
                  <a:prstClr val="black"/>
                </a:solidFill>
                <a:latin typeface="Calibri"/>
              </a:rPr>
              <a:t>De </a:t>
            </a:r>
            <a:r>
              <a:rPr lang="en-US" sz="1400" b="1" dirty="0" err="1" smtClean="0">
                <a:solidFill>
                  <a:prstClr val="black"/>
                </a:solidFill>
                <a:latin typeface="Calibri"/>
              </a:rPr>
              <a:t>Heyn</a:t>
            </a:r>
            <a:r>
              <a:rPr lang="en-US" sz="1400" b="1" dirty="0" smtClean="0">
                <a:solidFill>
                  <a:prstClr val="black"/>
                </a:solidFill>
                <a:latin typeface="Calibri"/>
              </a:rPr>
              <a:t> </a:t>
            </a:r>
            <a:r>
              <a:rPr lang="en-US" sz="1400" b="1" dirty="0" err="1" smtClean="0">
                <a:solidFill>
                  <a:prstClr val="black"/>
                </a:solidFill>
                <a:latin typeface="Calibri"/>
              </a:rPr>
              <a:t>e.a</a:t>
            </a:r>
            <a:r>
              <a:rPr lang="en-US" sz="1400" b="1" dirty="0" smtClean="0">
                <a:solidFill>
                  <a:prstClr val="black"/>
                </a:solidFill>
                <a:latin typeface="Calibri"/>
              </a:rPr>
              <a:t>., IEEE JLT, 2014</a:t>
            </a:r>
            <a:endParaRPr lang="en-US" sz="1400" b="1" dirty="0">
              <a:solidFill>
                <a:prstClr val="black"/>
              </a:solidFill>
              <a:latin typeface="Calibri"/>
            </a:endParaRPr>
          </a:p>
        </p:txBody>
      </p:sp>
      <p:sp>
        <p:nvSpPr>
          <p:cNvPr id="3" name="TextBox 2"/>
          <p:cNvSpPr txBox="1"/>
          <p:nvPr/>
        </p:nvSpPr>
        <p:spPr>
          <a:xfrm>
            <a:off x="587182" y="6199168"/>
            <a:ext cx="2551713" cy="369332"/>
          </a:xfrm>
          <a:prstGeom prst="rect">
            <a:avLst/>
          </a:prstGeom>
          <a:solidFill>
            <a:schemeClr val="bg1"/>
          </a:solidFill>
        </p:spPr>
        <p:txBody>
          <a:bodyPr wrap="none" rtlCol="0">
            <a:spAutoFit/>
          </a:bodyPr>
          <a:lstStyle/>
          <a:p>
            <a:pPr defTabSz="457200" fontAlgn="auto">
              <a:spcBef>
                <a:spcPts val="0"/>
              </a:spcBef>
              <a:spcAft>
                <a:spcPts val="0"/>
              </a:spcAft>
            </a:pPr>
            <a:r>
              <a:rPr lang="en-US" sz="1800" dirty="0" smtClean="0">
                <a:solidFill>
                  <a:prstClr val="black"/>
                </a:solidFill>
                <a:latin typeface="Calibri"/>
              </a:rPr>
              <a:t>(collaboration with TU/e)</a:t>
            </a:r>
            <a:endParaRPr lang="en-US" sz="1800" dirty="0">
              <a:solidFill>
                <a:prstClr val="black"/>
              </a:solidFill>
              <a:latin typeface="Calibri"/>
            </a:endParaRPr>
          </a:p>
        </p:txBody>
      </p:sp>
    </p:spTree>
    <p:extLst>
      <p:ext uri="{BB962C8B-B14F-4D97-AF65-F5344CB8AC3E}">
        <p14:creationId xmlns:p14="http://schemas.microsoft.com/office/powerpoint/2010/main" val="33075723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Photonic Components</a:t>
            </a:r>
            <a:endParaRPr lang="en-US" dirty="0"/>
          </a:p>
        </p:txBody>
      </p:sp>
      <p:sp>
        <p:nvSpPr>
          <p:cNvPr id="3" name="Content Placeholder 2"/>
          <p:cNvSpPr>
            <a:spLocks noGrp="1"/>
          </p:cNvSpPr>
          <p:nvPr>
            <p:ph idx="1"/>
          </p:nvPr>
        </p:nvSpPr>
        <p:spPr>
          <a:xfrm>
            <a:off x="304800" y="1219200"/>
            <a:ext cx="8229600" cy="4287838"/>
          </a:xfrm>
        </p:spPr>
        <p:txBody>
          <a:bodyPr/>
          <a:lstStyle/>
          <a:p>
            <a:r>
              <a:rPr lang="en-US" dirty="0" smtClean="0">
                <a:solidFill>
                  <a:schemeClr val="bg1">
                    <a:lumMod val="75000"/>
                  </a:schemeClr>
                </a:solidFill>
              </a:rPr>
              <a:t>Passives</a:t>
            </a:r>
          </a:p>
          <a:p>
            <a:pPr lvl="1"/>
            <a:r>
              <a:rPr lang="en-US" dirty="0" smtClean="0">
                <a:solidFill>
                  <a:schemeClr val="bg1">
                    <a:lumMod val="75000"/>
                  </a:schemeClr>
                </a:solidFill>
              </a:rPr>
              <a:t>Low loss waveguides</a:t>
            </a:r>
          </a:p>
          <a:p>
            <a:pPr lvl="1"/>
            <a:r>
              <a:rPr lang="en-US" dirty="0" smtClean="0">
                <a:solidFill>
                  <a:schemeClr val="bg1">
                    <a:lumMod val="75000"/>
                  </a:schemeClr>
                </a:solidFill>
              </a:rPr>
              <a:t>Splitters</a:t>
            </a:r>
          </a:p>
          <a:p>
            <a:pPr lvl="1"/>
            <a:r>
              <a:rPr lang="en-US" dirty="0" smtClean="0">
                <a:solidFill>
                  <a:schemeClr val="bg1">
                    <a:lumMod val="75000"/>
                  </a:schemeClr>
                </a:solidFill>
              </a:rPr>
              <a:t>Wavelength selective combiners/splitters</a:t>
            </a:r>
          </a:p>
          <a:p>
            <a:pPr lvl="1"/>
            <a:r>
              <a:rPr lang="en-US" dirty="0" smtClean="0">
                <a:solidFill>
                  <a:schemeClr val="bg1">
                    <a:lumMod val="75000"/>
                  </a:schemeClr>
                </a:solidFill>
              </a:rPr>
              <a:t>Isolators/Circulators</a:t>
            </a:r>
          </a:p>
          <a:p>
            <a:pPr lvl="1"/>
            <a:r>
              <a:rPr lang="en-US" dirty="0" smtClean="0">
                <a:solidFill>
                  <a:schemeClr val="bg1">
                    <a:lumMod val="75000"/>
                  </a:schemeClr>
                </a:solidFill>
              </a:rPr>
              <a:t>Comb generators</a:t>
            </a:r>
          </a:p>
          <a:p>
            <a:r>
              <a:rPr lang="en-US" dirty="0" smtClean="0"/>
              <a:t>Actives</a:t>
            </a:r>
          </a:p>
          <a:p>
            <a:pPr lvl="1"/>
            <a:r>
              <a:rPr lang="en-US" dirty="0" smtClean="0"/>
              <a:t>Lasers (Pump and single frequency)</a:t>
            </a:r>
          </a:p>
          <a:p>
            <a:pPr lvl="1"/>
            <a:r>
              <a:rPr lang="en-US" dirty="0" smtClean="0"/>
              <a:t>Modulators</a:t>
            </a:r>
          </a:p>
          <a:p>
            <a:pPr lvl="1"/>
            <a:r>
              <a:rPr lang="en-US" dirty="0" smtClean="0"/>
              <a:t>Switches</a:t>
            </a:r>
          </a:p>
          <a:p>
            <a:pPr lvl="1"/>
            <a:r>
              <a:rPr lang="en-US" dirty="0" smtClean="0"/>
              <a:t>Amplifiers</a:t>
            </a:r>
          </a:p>
          <a:p>
            <a:pPr lvl="1"/>
            <a:r>
              <a:rPr lang="en-US" dirty="0" smtClean="0"/>
              <a:t>Photodetectors</a:t>
            </a:r>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13</a:t>
            </a:fld>
            <a:endParaRPr lang="en-US" altLang="ko-KR"/>
          </a:p>
        </p:txBody>
      </p:sp>
    </p:spTree>
    <p:extLst>
      <p:ext uri="{BB962C8B-B14F-4D97-AF65-F5344CB8AC3E}">
        <p14:creationId xmlns:p14="http://schemas.microsoft.com/office/powerpoint/2010/main" val="21276521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6"/>
          <p:cNvSpPr>
            <a:spLocks noGrp="1" noChangeArrowheads="1"/>
          </p:cNvSpPr>
          <p:nvPr>
            <p:ph type="sldNum" sz="quarter" idx="12"/>
          </p:nvPr>
        </p:nvSpPr>
        <p:spPr>
          <a:ln/>
        </p:spPr>
        <p:txBody>
          <a:bodyPr/>
          <a:lstStyle/>
          <a:p>
            <a:pPr>
              <a:defRPr/>
            </a:pPr>
            <a:fld id="{60015331-7476-4623-960C-AA2557139406}" type="slidenum">
              <a:rPr lang="ko-KR" altLang="en-US"/>
              <a:pPr>
                <a:defRPr/>
              </a:pPr>
              <a:t>14</a:t>
            </a:fld>
            <a:endParaRPr lang="en-US" altLang="ko-KR"/>
          </a:p>
        </p:txBody>
      </p:sp>
      <p:sp>
        <p:nvSpPr>
          <p:cNvPr id="9218"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423E6E77-4563-4B11-9655-08906E1B534E}" type="slidenum">
              <a:rPr lang="ko-KR" altLang="en-US" sz="1400">
                <a:solidFill>
                  <a:schemeClr val="tx1"/>
                </a:solidFill>
                <a:ea typeface="Gulim" pitchFamily="34" charset="-127"/>
              </a:rPr>
              <a:pPr algn="r"/>
              <a:t>14</a:t>
            </a:fld>
            <a:endParaRPr lang="en-US" altLang="ko-KR" sz="1400">
              <a:solidFill>
                <a:schemeClr val="tx1"/>
              </a:solidFill>
              <a:ea typeface="Gulim" pitchFamily="34" charset="-127"/>
            </a:endParaRPr>
          </a:p>
        </p:txBody>
      </p:sp>
      <p:sp>
        <p:nvSpPr>
          <p:cNvPr id="9219"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limits</a:t>
            </a:r>
          </a:p>
        </p:txBody>
      </p:sp>
      <p:grpSp>
        <p:nvGrpSpPr>
          <p:cNvPr id="2" name="Group 1"/>
          <p:cNvGrpSpPr/>
          <p:nvPr/>
        </p:nvGrpSpPr>
        <p:grpSpPr>
          <a:xfrm>
            <a:off x="2895600" y="2438400"/>
            <a:ext cx="5870249" cy="4038600"/>
            <a:chOff x="533400" y="990600"/>
            <a:chExt cx="8264693" cy="5486400"/>
          </a:xfrm>
        </p:grpSpPr>
        <p:sp>
          <p:nvSpPr>
            <p:cNvPr id="9220" name="Line 3"/>
            <p:cNvSpPr>
              <a:spLocks noChangeShapeType="1"/>
            </p:cNvSpPr>
            <p:nvPr/>
          </p:nvSpPr>
          <p:spPr bwMode="auto">
            <a:xfrm flipV="1">
              <a:off x="3200400" y="1371600"/>
              <a:ext cx="0" cy="5105400"/>
            </a:xfrm>
            <a:prstGeom prst="line">
              <a:avLst/>
            </a:prstGeom>
            <a:noFill/>
            <a:ln w="25400">
              <a:solidFill>
                <a:srgbClr val="00CCFF"/>
              </a:solidFill>
              <a:round/>
              <a:headEnd/>
              <a:tailEnd type="arrow" w="lg" len="lg"/>
            </a:ln>
          </p:spPr>
          <p:txBody>
            <a:bodyPr/>
            <a:lstStyle/>
            <a:p>
              <a:endParaRPr lang="en-US" sz="2400"/>
            </a:p>
          </p:txBody>
        </p:sp>
        <p:sp>
          <p:nvSpPr>
            <p:cNvPr id="9221" name="Line 4"/>
            <p:cNvSpPr>
              <a:spLocks noChangeShapeType="1"/>
            </p:cNvSpPr>
            <p:nvPr/>
          </p:nvSpPr>
          <p:spPr bwMode="auto">
            <a:xfrm rot="5400000" flipH="1" flipV="1">
              <a:off x="4838700" y="2552700"/>
              <a:ext cx="0" cy="5105400"/>
            </a:xfrm>
            <a:prstGeom prst="line">
              <a:avLst/>
            </a:prstGeom>
            <a:noFill/>
            <a:ln w="25400">
              <a:solidFill>
                <a:srgbClr val="00CCFF"/>
              </a:solidFill>
              <a:round/>
              <a:headEnd/>
              <a:tailEnd type="arrow" w="lg" len="lg"/>
            </a:ln>
          </p:spPr>
          <p:txBody>
            <a:bodyPr/>
            <a:lstStyle/>
            <a:p>
              <a:endParaRPr lang="en-US" sz="2400"/>
            </a:p>
          </p:txBody>
        </p:sp>
        <p:sp>
          <p:nvSpPr>
            <p:cNvPr id="9222" name="Freeform 5"/>
            <p:cNvSpPr>
              <a:spLocks/>
            </p:cNvSpPr>
            <p:nvPr/>
          </p:nvSpPr>
          <p:spPr bwMode="auto">
            <a:xfrm>
              <a:off x="2362200" y="2362200"/>
              <a:ext cx="3657600" cy="1600200"/>
            </a:xfrm>
            <a:custGeom>
              <a:avLst/>
              <a:gdLst>
                <a:gd name="T0" fmla="*/ 0 w 1392"/>
                <a:gd name="T1" fmla="*/ 0 h 1008"/>
                <a:gd name="T2" fmla="*/ 96 w 1392"/>
                <a:gd name="T3" fmla="*/ 336 h 1008"/>
                <a:gd name="T4" fmla="*/ 240 w 1392"/>
                <a:gd name="T5" fmla="*/ 672 h 1008"/>
                <a:gd name="T6" fmla="*/ 384 w 1392"/>
                <a:gd name="T7" fmla="*/ 672 h 1008"/>
                <a:gd name="T8" fmla="*/ 624 w 1392"/>
                <a:gd name="T9" fmla="*/ 288 h 1008"/>
                <a:gd name="T10" fmla="*/ 864 w 1392"/>
                <a:gd name="T11" fmla="*/ 912 h 1008"/>
                <a:gd name="T12" fmla="*/ 1056 w 1392"/>
                <a:gd name="T13" fmla="*/ 864 h 1008"/>
                <a:gd name="T14" fmla="*/ 1392 w 1392"/>
                <a:gd name="T15" fmla="*/ 48 h 1008"/>
                <a:gd name="T16" fmla="*/ 0 60000 65536"/>
                <a:gd name="T17" fmla="*/ 0 60000 65536"/>
                <a:gd name="T18" fmla="*/ 0 60000 65536"/>
                <a:gd name="T19" fmla="*/ 0 60000 65536"/>
                <a:gd name="T20" fmla="*/ 0 60000 65536"/>
                <a:gd name="T21" fmla="*/ 0 60000 65536"/>
                <a:gd name="T22" fmla="*/ 0 60000 65536"/>
                <a:gd name="T23" fmla="*/ 0 60000 65536"/>
                <a:gd name="T24" fmla="*/ 0 w 1392"/>
                <a:gd name="T25" fmla="*/ 0 h 1008"/>
                <a:gd name="T26" fmla="*/ 1392 w 1392"/>
                <a:gd name="T27" fmla="*/ 1008 h 10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92" h="1008">
                  <a:moveTo>
                    <a:pt x="0" y="0"/>
                  </a:moveTo>
                  <a:cubicBezTo>
                    <a:pt x="28" y="112"/>
                    <a:pt x="56" y="224"/>
                    <a:pt x="96" y="336"/>
                  </a:cubicBezTo>
                  <a:cubicBezTo>
                    <a:pt x="136" y="448"/>
                    <a:pt x="192" y="616"/>
                    <a:pt x="240" y="672"/>
                  </a:cubicBezTo>
                  <a:cubicBezTo>
                    <a:pt x="288" y="728"/>
                    <a:pt x="320" y="736"/>
                    <a:pt x="384" y="672"/>
                  </a:cubicBezTo>
                  <a:cubicBezTo>
                    <a:pt x="448" y="608"/>
                    <a:pt x="544" y="248"/>
                    <a:pt x="624" y="288"/>
                  </a:cubicBezTo>
                  <a:cubicBezTo>
                    <a:pt x="704" y="328"/>
                    <a:pt x="792" y="816"/>
                    <a:pt x="864" y="912"/>
                  </a:cubicBezTo>
                  <a:cubicBezTo>
                    <a:pt x="936" y="1008"/>
                    <a:pt x="968" y="1008"/>
                    <a:pt x="1056" y="864"/>
                  </a:cubicBezTo>
                  <a:cubicBezTo>
                    <a:pt x="1144" y="720"/>
                    <a:pt x="1344" y="184"/>
                    <a:pt x="1392" y="48"/>
                  </a:cubicBezTo>
                </a:path>
              </a:pathLst>
            </a:custGeom>
            <a:noFill/>
            <a:ln w="50800">
              <a:solidFill>
                <a:srgbClr val="00CCFF"/>
              </a:solidFill>
              <a:round/>
              <a:headEnd/>
              <a:tailEnd/>
            </a:ln>
          </p:spPr>
          <p:txBody>
            <a:bodyPr/>
            <a:lstStyle/>
            <a:p>
              <a:endParaRPr lang="en-US" sz="2400"/>
            </a:p>
          </p:txBody>
        </p:sp>
        <p:sp>
          <p:nvSpPr>
            <p:cNvPr id="9223" name="Freeform 6"/>
            <p:cNvSpPr>
              <a:spLocks/>
            </p:cNvSpPr>
            <p:nvPr/>
          </p:nvSpPr>
          <p:spPr bwMode="auto">
            <a:xfrm>
              <a:off x="2514600" y="5105400"/>
              <a:ext cx="1371600" cy="914400"/>
            </a:xfrm>
            <a:custGeom>
              <a:avLst/>
              <a:gdLst>
                <a:gd name="T0" fmla="*/ 0 w 864"/>
                <a:gd name="T1" fmla="*/ 576 h 576"/>
                <a:gd name="T2" fmla="*/ 432 w 864"/>
                <a:gd name="T3" fmla="*/ 0 h 576"/>
                <a:gd name="T4" fmla="*/ 864 w 864"/>
                <a:gd name="T5" fmla="*/ 576 h 576"/>
                <a:gd name="T6" fmla="*/ 0 60000 65536"/>
                <a:gd name="T7" fmla="*/ 0 60000 65536"/>
                <a:gd name="T8" fmla="*/ 0 60000 65536"/>
                <a:gd name="T9" fmla="*/ 0 w 864"/>
                <a:gd name="T10" fmla="*/ 0 h 576"/>
                <a:gd name="T11" fmla="*/ 864 w 864"/>
                <a:gd name="T12" fmla="*/ 576 h 576"/>
              </a:gdLst>
              <a:ahLst/>
              <a:cxnLst>
                <a:cxn ang="T6">
                  <a:pos x="T0" y="T1"/>
                </a:cxn>
                <a:cxn ang="T7">
                  <a:pos x="T2" y="T3"/>
                </a:cxn>
                <a:cxn ang="T8">
                  <a:pos x="T4" y="T5"/>
                </a:cxn>
              </a:cxnLst>
              <a:rect l="T9" t="T10" r="T11" b="T12"/>
              <a:pathLst>
                <a:path w="864" h="576">
                  <a:moveTo>
                    <a:pt x="0" y="576"/>
                  </a:moveTo>
                  <a:cubicBezTo>
                    <a:pt x="144" y="288"/>
                    <a:pt x="288" y="0"/>
                    <a:pt x="432" y="0"/>
                  </a:cubicBezTo>
                  <a:cubicBezTo>
                    <a:pt x="576" y="0"/>
                    <a:pt x="720" y="288"/>
                    <a:pt x="864" y="576"/>
                  </a:cubicBezTo>
                </a:path>
              </a:pathLst>
            </a:custGeom>
            <a:noFill/>
            <a:ln w="50800">
              <a:solidFill>
                <a:srgbClr val="00CCFF"/>
              </a:solidFill>
              <a:round/>
              <a:headEnd/>
              <a:tailEnd/>
            </a:ln>
          </p:spPr>
          <p:txBody>
            <a:bodyPr/>
            <a:lstStyle/>
            <a:p>
              <a:endParaRPr lang="en-US" sz="2400"/>
            </a:p>
          </p:txBody>
        </p:sp>
        <p:sp>
          <p:nvSpPr>
            <p:cNvPr id="9224" name="Text Box 7"/>
            <p:cNvSpPr txBox="1">
              <a:spLocks noChangeArrowheads="1"/>
            </p:cNvSpPr>
            <p:nvPr/>
          </p:nvSpPr>
          <p:spPr bwMode="auto">
            <a:xfrm>
              <a:off x="6553200" y="5181600"/>
              <a:ext cx="1776600" cy="459922"/>
            </a:xfrm>
            <a:prstGeom prst="rect">
              <a:avLst/>
            </a:prstGeom>
            <a:noFill/>
            <a:ln w="9525">
              <a:noFill/>
              <a:miter lim="800000"/>
              <a:headEnd/>
              <a:tailEnd/>
            </a:ln>
          </p:spPr>
          <p:txBody>
            <a:bodyPr wrap="none">
              <a:spAutoFit/>
            </a:bodyPr>
            <a:lstStyle/>
            <a:p>
              <a:r>
                <a:rPr lang="en-US" altLang="zh-TW" sz="1600">
                  <a:ea typeface="新細明體" pitchFamily="18" charset="-120"/>
                </a:rPr>
                <a:t>Wavevector</a:t>
              </a:r>
            </a:p>
          </p:txBody>
        </p:sp>
        <p:sp>
          <p:nvSpPr>
            <p:cNvPr id="9225" name="Text Box 8"/>
            <p:cNvSpPr txBox="1">
              <a:spLocks noChangeArrowheads="1"/>
            </p:cNvSpPr>
            <p:nvPr/>
          </p:nvSpPr>
          <p:spPr bwMode="auto">
            <a:xfrm>
              <a:off x="2667000" y="990600"/>
              <a:ext cx="1175288" cy="459922"/>
            </a:xfrm>
            <a:prstGeom prst="rect">
              <a:avLst/>
            </a:prstGeom>
            <a:noFill/>
            <a:ln w="9525">
              <a:noFill/>
              <a:miter lim="800000"/>
              <a:headEnd/>
              <a:tailEnd/>
            </a:ln>
          </p:spPr>
          <p:txBody>
            <a:bodyPr wrap="none">
              <a:spAutoFit/>
            </a:bodyPr>
            <a:lstStyle/>
            <a:p>
              <a:r>
                <a:rPr lang="en-US" altLang="zh-TW" sz="1600">
                  <a:ea typeface="新細明體" pitchFamily="18" charset="-120"/>
                </a:rPr>
                <a:t>Energy</a:t>
              </a:r>
            </a:p>
          </p:txBody>
        </p:sp>
        <p:sp>
          <p:nvSpPr>
            <p:cNvPr id="9226" name="Text Box 9"/>
            <p:cNvSpPr txBox="1">
              <a:spLocks noChangeArrowheads="1"/>
            </p:cNvSpPr>
            <p:nvPr/>
          </p:nvSpPr>
          <p:spPr bwMode="auto">
            <a:xfrm>
              <a:off x="533400" y="1752600"/>
              <a:ext cx="2444347" cy="459922"/>
            </a:xfrm>
            <a:prstGeom prst="rect">
              <a:avLst/>
            </a:prstGeom>
            <a:noFill/>
            <a:ln w="9525">
              <a:noFill/>
              <a:miter lim="800000"/>
              <a:headEnd/>
              <a:tailEnd/>
            </a:ln>
          </p:spPr>
          <p:txBody>
            <a:bodyPr wrap="none">
              <a:spAutoFit/>
            </a:bodyPr>
            <a:lstStyle/>
            <a:p>
              <a:r>
                <a:rPr lang="en-US" altLang="zh-TW" sz="1600">
                  <a:ea typeface="新細明體" pitchFamily="18" charset="-120"/>
                </a:rPr>
                <a:t>Conduction band</a:t>
              </a:r>
            </a:p>
          </p:txBody>
        </p:sp>
        <p:sp>
          <p:nvSpPr>
            <p:cNvPr id="9227" name="Text Box 10"/>
            <p:cNvSpPr txBox="1">
              <a:spLocks noChangeArrowheads="1"/>
            </p:cNvSpPr>
            <p:nvPr/>
          </p:nvSpPr>
          <p:spPr bwMode="auto">
            <a:xfrm>
              <a:off x="609599" y="5334000"/>
              <a:ext cx="2005388" cy="459922"/>
            </a:xfrm>
            <a:prstGeom prst="rect">
              <a:avLst/>
            </a:prstGeom>
            <a:noFill/>
            <a:ln w="9525">
              <a:noFill/>
              <a:miter lim="800000"/>
              <a:headEnd/>
              <a:tailEnd/>
            </a:ln>
          </p:spPr>
          <p:txBody>
            <a:bodyPr wrap="none">
              <a:spAutoFit/>
            </a:bodyPr>
            <a:lstStyle/>
            <a:p>
              <a:r>
                <a:rPr lang="en-US" altLang="zh-TW" sz="1600">
                  <a:ea typeface="新細明體" pitchFamily="18" charset="-120"/>
                </a:rPr>
                <a:t>Valence band</a:t>
              </a:r>
            </a:p>
          </p:txBody>
        </p:sp>
        <p:sp>
          <p:nvSpPr>
            <p:cNvPr id="9228" name="Line 11"/>
            <p:cNvSpPr>
              <a:spLocks noChangeShapeType="1"/>
            </p:cNvSpPr>
            <p:nvPr/>
          </p:nvSpPr>
          <p:spPr bwMode="auto">
            <a:xfrm flipH="1">
              <a:off x="3276600" y="3810000"/>
              <a:ext cx="1524000" cy="228600"/>
            </a:xfrm>
            <a:prstGeom prst="line">
              <a:avLst/>
            </a:prstGeom>
            <a:noFill/>
            <a:ln w="38100">
              <a:solidFill>
                <a:srgbClr val="FF0000"/>
              </a:solidFill>
              <a:round/>
              <a:headEnd/>
              <a:tailEnd type="triangle" w="med" len="med"/>
            </a:ln>
          </p:spPr>
          <p:txBody>
            <a:bodyPr/>
            <a:lstStyle/>
            <a:p>
              <a:endParaRPr lang="en-US" sz="2400"/>
            </a:p>
          </p:txBody>
        </p:sp>
        <p:sp>
          <p:nvSpPr>
            <p:cNvPr id="9229" name="Line 12"/>
            <p:cNvSpPr>
              <a:spLocks noChangeShapeType="1"/>
            </p:cNvSpPr>
            <p:nvPr/>
          </p:nvSpPr>
          <p:spPr bwMode="auto">
            <a:xfrm flipH="1">
              <a:off x="3276600" y="4038600"/>
              <a:ext cx="0" cy="1219200"/>
            </a:xfrm>
            <a:prstGeom prst="line">
              <a:avLst/>
            </a:prstGeom>
            <a:noFill/>
            <a:ln w="38100">
              <a:solidFill>
                <a:srgbClr val="FF0000"/>
              </a:solidFill>
              <a:round/>
              <a:headEnd/>
              <a:tailEnd type="triangle" w="med" len="med"/>
            </a:ln>
          </p:spPr>
          <p:txBody>
            <a:bodyPr/>
            <a:lstStyle/>
            <a:p>
              <a:endParaRPr lang="en-US" sz="2400"/>
            </a:p>
          </p:txBody>
        </p:sp>
        <p:sp>
          <p:nvSpPr>
            <p:cNvPr id="9230" name="Text Box 13"/>
            <p:cNvSpPr txBox="1">
              <a:spLocks noChangeArrowheads="1"/>
            </p:cNvSpPr>
            <p:nvPr/>
          </p:nvSpPr>
          <p:spPr bwMode="auto">
            <a:xfrm>
              <a:off x="3352799" y="4495800"/>
              <a:ext cx="4290459" cy="459922"/>
            </a:xfrm>
            <a:prstGeom prst="rect">
              <a:avLst/>
            </a:prstGeom>
            <a:noFill/>
            <a:ln w="9525">
              <a:noFill/>
              <a:miter lim="800000"/>
              <a:headEnd/>
              <a:tailEnd/>
            </a:ln>
          </p:spPr>
          <p:txBody>
            <a:bodyPr wrap="none">
              <a:spAutoFit/>
            </a:bodyPr>
            <a:lstStyle/>
            <a:p>
              <a:r>
                <a:rPr lang="en-US" altLang="zh-TW" sz="1600">
                  <a:solidFill>
                    <a:srgbClr val="FF0000"/>
                  </a:solidFill>
                  <a:ea typeface="新細明體" pitchFamily="18" charset="-120"/>
                </a:rPr>
                <a:t>Indirect radiation recombination</a:t>
              </a:r>
            </a:p>
          </p:txBody>
        </p:sp>
        <p:sp>
          <p:nvSpPr>
            <p:cNvPr id="9231" name="Freeform 14"/>
            <p:cNvSpPr>
              <a:spLocks/>
            </p:cNvSpPr>
            <p:nvPr/>
          </p:nvSpPr>
          <p:spPr bwMode="auto">
            <a:xfrm>
              <a:off x="3352800" y="4267200"/>
              <a:ext cx="685800" cy="177800"/>
            </a:xfrm>
            <a:custGeom>
              <a:avLst/>
              <a:gdLst>
                <a:gd name="T0" fmla="*/ 0 w 432"/>
                <a:gd name="T1" fmla="*/ 56 h 112"/>
                <a:gd name="T2" fmla="*/ 48 w 432"/>
                <a:gd name="T3" fmla="*/ 8 h 112"/>
                <a:gd name="T4" fmla="*/ 96 w 432"/>
                <a:gd name="T5" fmla="*/ 104 h 112"/>
                <a:gd name="T6" fmla="*/ 144 w 432"/>
                <a:gd name="T7" fmla="*/ 8 h 112"/>
                <a:gd name="T8" fmla="*/ 192 w 432"/>
                <a:gd name="T9" fmla="*/ 104 h 112"/>
                <a:gd name="T10" fmla="*/ 240 w 432"/>
                <a:gd name="T11" fmla="*/ 8 h 112"/>
                <a:gd name="T12" fmla="*/ 288 w 432"/>
                <a:gd name="T13" fmla="*/ 104 h 112"/>
                <a:gd name="T14" fmla="*/ 336 w 432"/>
                <a:gd name="T15" fmla="*/ 8 h 112"/>
                <a:gd name="T16" fmla="*/ 384 w 432"/>
                <a:gd name="T17" fmla="*/ 104 h 112"/>
                <a:gd name="T18" fmla="*/ 432 w 432"/>
                <a:gd name="T19" fmla="*/ 5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112"/>
                <a:gd name="T32" fmla="*/ 432 w 43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112">
                  <a:moveTo>
                    <a:pt x="0" y="56"/>
                  </a:moveTo>
                  <a:cubicBezTo>
                    <a:pt x="16" y="28"/>
                    <a:pt x="32" y="0"/>
                    <a:pt x="48" y="8"/>
                  </a:cubicBezTo>
                  <a:cubicBezTo>
                    <a:pt x="64" y="16"/>
                    <a:pt x="80" y="104"/>
                    <a:pt x="96" y="104"/>
                  </a:cubicBezTo>
                  <a:cubicBezTo>
                    <a:pt x="112" y="104"/>
                    <a:pt x="128" y="8"/>
                    <a:pt x="144" y="8"/>
                  </a:cubicBezTo>
                  <a:cubicBezTo>
                    <a:pt x="160" y="8"/>
                    <a:pt x="176" y="104"/>
                    <a:pt x="192" y="104"/>
                  </a:cubicBezTo>
                  <a:cubicBezTo>
                    <a:pt x="208" y="104"/>
                    <a:pt x="224" y="8"/>
                    <a:pt x="240" y="8"/>
                  </a:cubicBezTo>
                  <a:cubicBezTo>
                    <a:pt x="256" y="8"/>
                    <a:pt x="272" y="104"/>
                    <a:pt x="288" y="104"/>
                  </a:cubicBezTo>
                  <a:cubicBezTo>
                    <a:pt x="304" y="104"/>
                    <a:pt x="320" y="8"/>
                    <a:pt x="336" y="8"/>
                  </a:cubicBezTo>
                  <a:cubicBezTo>
                    <a:pt x="352" y="8"/>
                    <a:pt x="368" y="96"/>
                    <a:pt x="384" y="104"/>
                  </a:cubicBezTo>
                  <a:cubicBezTo>
                    <a:pt x="400" y="112"/>
                    <a:pt x="432" y="64"/>
                    <a:pt x="432" y="56"/>
                  </a:cubicBezTo>
                </a:path>
              </a:pathLst>
            </a:custGeom>
            <a:noFill/>
            <a:ln w="38100">
              <a:solidFill>
                <a:srgbClr val="FF0000"/>
              </a:solidFill>
              <a:round/>
              <a:headEnd/>
              <a:tailEnd/>
            </a:ln>
          </p:spPr>
          <p:txBody>
            <a:bodyPr/>
            <a:lstStyle/>
            <a:p>
              <a:endParaRPr lang="en-US" sz="2400"/>
            </a:p>
          </p:txBody>
        </p:sp>
        <p:sp>
          <p:nvSpPr>
            <p:cNvPr id="9232" name="Line 15"/>
            <p:cNvSpPr>
              <a:spLocks noChangeShapeType="1"/>
            </p:cNvSpPr>
            <p:nvPr/>
          </p:nvSpPr>
          <p:spPr bwMode="auto">
            <a:xfrm>
              <a:off x="4038600" y="4356100"/>
              <a:ext cx="152400" cy="0"/>
            </a:xfrm>
            <a:prstGeom prst="line">
              <a:avLst/>
            </a:prstGeom>
            <a:noFill/>
            <a:ln w="38100">
              <a:solidFill>
                <a:srgbClr val="FF0000"/>
              </a:solidFill>
              <a:round/>
              <a:headEnd/>
              <a:tailEnd type="stealth" w="med" len="med"/>
            </a:ln>
          </p:spPr>
          <p:txBody>
            <a:bodyPr/>
            <a:lstStyle/>
            <a:p>
              <a:endParaRPr lang="en-US" sz="2400"/>
            </a:p>
          </p:txBody>
        </p:sp>
        <p:sp>
          <p:nvSpPr>
            <p:cNvPr id="9233" name="Text Box 16"/>
            <p:cNvSpPr txBox="1">
              <a:spLocks noChangeArrowheads="1"/>
            </p:cNvSpPr>
            <p:nvPr/>
          </p:nvSpPr>
          <p:spPr bwMode="auto">
            <a:xfrm>
              <a:off x="2312987" y="3657600"/>
              <a:ext cx="566923" cy="459922"/>
            </a:xfrm>
            <a:prstGeom prst="rect">
              <a:avLst/>
            </a:prstGeom>
            <a:noFill/>
            <a:ln w="9525">
              <a:noFill/>
              <a:miter lim="800000"/>
              <a:headEnd/>
              <a:tailEnd/>
            </a:ln>
          </p:spPr>
          <p:txBody>
            <a:bodyPr wrap="none">
              <a:spAutoFit/>
            </a:bodyPr>
            <a:lstStyle/>
            <a:p>
              <a:r>
                <a:rPr lang="en-US" altLang="zh-TW" sz="1600">
                  <a:solidFill>
                    <a:schemeClr val="tx1"/>
                  </a:solidFill>
                  <a:ea typeface="新細明體" pitchFamily="18" charset="-120"/>
                </a:rPr>
                <a:t>h</a:t>
              </a:r>
              <a:r>
                <a:rPr lang="el-GR" altLang="zh-TW" sz="1600">
                  <a:solidFill>
                    <a:schemeClr val="tx1"/>
                  </a:solidFill>
                  <a:cs typeface="Arial" charset="0"/>
                </a:rPr>
                <a:t>ν</a:t>
              </a:r>
            </a:p>
          </p:txBody>
        </p:sp>
        <p:sp>
          <p:nvSpPr>
            <p:cNvPr id="9234" name="Line 17"/>
            <p:cNvSpPr>
              <a:spLocks noChangeShapeType="1"/>
            </p:cNvSpPr>
            <p:nvPr/>
          </p:nvSpPr>
          <p:spPr bwMode="auto">
            <a:xfrm flipV="1">
              <a:off x="3124200" y="3352800"/>
              <a:ext cx="0" cy="1905000"/>
            </a:xfrm>
            <a:prstGeom prst="line">
              <a:avLst/>
            </a:prstGeom>
            <a:noFill/>
            <a:ln w="38100">
              <a:solidFill>
                <a:schemeClr val="tx1"/>
              </a:solidFill>
              <a:round/>
              <a:headEnd/>
              <a:tailEnd type="triangle" w="med" len="med"/>
            </a:ln>
          </p:spPr>
          <p:txBody>
            <a:bodyPr/>
            <a:lstStyle/>
            <a:p>
              <a:endParaRPr lang="en-US" sz="2400"/>
            </a:p>
          </p:txBody>
        </p:sp>
        <p:sp>
          <p:nvSpPr>
            <p:cNvPr id="9235" name="Line 18"/>
            <p:cNvSpPr>
              <a:spLocks noChangeShapeType="1"/>
            </p:cNvSpPr>
            <p:nvPr/>
          </p:nvSpPr>
          <p:spPr bwMode="auto">
            <a:xfrm>
              <a:off x="3124200" y="3352800"/>
              <a:ext cx="1676400" cy="381000"/>
            </a:xfrm>
            <a:prstGeom prst="line">
              <a:avLst/>
            </a:prstGeom>
            <a:noFill/>
            <a:ln w="38100">
              <a:solidFill>
                <a:schemeClr val="tx1"/>
              </a:solidFill>
              <a:round/>
              <a:headEnd/>
              <a:tailEnd type="triangle" w="med" len="med"/>
            </a:ln>
          </p:spPr>
          <p:txBody>
            <a:bodyPr/>
            <a:lstStyle/>
            <a:p>
              <a:endParaRPr lang="en-US" sz="2400"/>
            </a:p>
          </p:txBody>
        </p:sp>
        <p:sp>
          <p:nvSpPr>
            <p:cNvPr id="9236" name="Freeform 19"/>
            <p:cNvSpPr>
              <a:spLocks/>
            </p:cNvSpPr>
            <p:nvPr/>
          </p:nvSpPr>
          <p:spPr bwMode="auto">
            <a:xfrm>
              <a:off x="2133600" y="4114800"/>
              <a:ext cx="685800" cy="177800"/>
            </a:xfrm>
            <a:custGeom>
              <a:avLst/>
              <a:gdLst>
                <a:gd name="T0" fmla="*/ 0 w 432"/>
                <a:gd name="T1" fmla="*/ 56 h 112"/>
                <a:gd name="T2" fmla="*/ 48 w 432"/>
                <a:gd name="T3" fmla="*/ 8 h 112"/>
                <a:gd name="T4" fmla="*/ 96 w 432"/>
                <a:gd name="T5" fmla="*/ 104 h 112"/>
                <a:gd name="T6" fmla="*/ 144 w 432"/>
                <a:gd name="T7" fmla="*/ 8 h 112"/>
                <a:gd name="T8" fmla="*/ 192 w 432"/>
                <a:gd name="T9" fmla="*/ 104 h 112"/>
                <a:gd name="T10" fmla="*/ 240 w 432"/>
                <a:gd name="T11" fmla="*/ 8 h 112"/>
                <a:gd name="T12" fmla="*/ 288 w 432"/>
                <a:gd name="T13" fmla="*/ 104 h 112"/>
                <a:gd name="T14" fmla="*/ 336 w 432"/>
                <a:gd name="T15" fmla="*/ 8 h 112"/>
                <a:gd name="T16" fmla="*/ 384 w 432"/>
                <a:gd name="T17" fmla="*/ 104 h 112"/>
                <a:gd name="T18" fmla="*/ 432 w 432"/>
                <a:gd name="T19" fmla="*/ 56 h 1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112"/>
                <a:gd name="T32" fmla="*/ 432 w 432"/>
                <a:gd name="T33" fmla="*/ 112 h 1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112">
                  <a:moveTo>
                    <a:pt x="0" y="56"/>
                  </a:moveTo>
                  <a:cubicBezTo>
                    <a:pt x="16" y="28"/>
                    <a:pt x="32" y="0"/>
                    <a:pt x="48" y="8"/>
                  </a:cubicBezTo>
                  <a:cubicBezTo>
                    <a:pt x="64" y="16"/>
                    <a:pt x="80" y="104"/>
                    <a:pt x="96" y="104"/>
                  </a:cubicBezTo>
                  <a:cubicBezTo>
                    <a:pt x="112" y="104"/>
                    <a:pt x="128" y="8"/>
                    <a:pt x="144" y="8"/>
                  </a:cubicBezTo>
                  <a:cubicBezTo>
                    <a:pt x="160" y="8"/>
                    <a:pt x="176" y="104"/>
                    <a:pt x="192" y="104"/>
                  </a:cubicBezTo>
                  <a:cubicBezTo>
                    <a:pt x="208" y="104"/>
                    <a:pt x="224" y="8"/>
                    <a:pt x="240" y="8"/>
                  </a:cubicBezTo>
                  <a:cubicBezTo>
                    <a:pt x="256" y="8"/>
                    <a:pt x="272" y="104"/>
                    <a:pt x="288" y="104"/>
                  </a:cubicBezTo>
                  <a:cubicBezTo>
                    <a:pt x="304" y="104"/>
                    <a:pt x="320" y="8"/>
                    <a:pt x="336" y="8"/>
                  </a:cubicBezTo>
                  <a:cubicBezTo>
                    <a:pt x="352" y="8"/>
                    <a:pt x="368" y="96"/>
                    <a:pt x="384" y="104"/>
                  </a:cubicBezTo>
                  <a:cubicBezTo>
                    <a:pt x="400" y="112"/>
                    <a:pt x="432" y="64"/>
                    <a:pt x="432" y="56"/>
                  </a:cubicBezTo>
                </a:path>
              </a:pathLst>
            </a:custGeom>
            <a:noFill/>
            <a:ln w="38100">
              <a:solidFill>
                <a:srgbClr val="000000"/>
              </a:solidFill>
              <a:round/>
              <a:headEnd/>
              <a:tailEnd/>
            </a:ln>
          </p:spPr>
          <p:txBody>
            <a:bodyPr/>
            <a:lstStyle/>
            <a:p>
              <a:endParaRPr lang="en-US" sz="2400"/>
            </a:p>
          </p:txBody>
        </p:sp>
        <p:sp>
          <p:nvSpPr>
            <p:cNvPr id="9237" name="Line 20"/>
            <p:cNvSpPr>
              <a:spLocks noChangeShapeType="1"/>
            </p:cNvSpPr>
            <p:nvPr/>
          </p:nvSpPr>
          <p:spPr bwMode="auto">
            <a:xfrm>
              <a:off x="2819400" y="4203700"/>
              <a:ext cx="152400" cy="0"/>
            </a:xfrm>
            <a:prstGeom prst="line">
              <a:avLst/>
            </a:prstGeom>
            <a:noFill/>
            <a:ln w="38100">
              <a:solidFill>
                <a:srgbClr val="000000"/>
              </a:solidFill>
              <a:round/>
              <a:headEnd/>
              <a:tailEnd type="stealth" w="med" len="med"/>
            </a:ln>
          </p:spPr>
          <p:txBody>
            <a:bodyPr/>
            <a:lstStyle/>
            <a:p>
              <a:endParaRPr lang="en-US" sz="2400"/>
            </a:p>
          </p:txBody>
        </p:sp>
        <p:sp>
          <p:nvSpPr>
            <p:cNvPr id="9238" name="Text Box 21"/>
            <p:cNvSpPr txBox="1">
              <a:spLocks noChangeArrowheads="1"/>
            </p:cNvSpPr>
            <p:nvPr/>
          </p:nvSpPr>
          <p:spPr bwMode="auto">
            <a:xfrm>
              <a:off x="4190999" y="4114800"/>
              <a:ext cx="566923" cy="459922"/>
            </a:xfrm>
            <a:prstGeom prst="rect">
              <a:avLst/>
            </a:prstGeom>
            <a:noFill/>
            <a:ln w="9525">
              <a:noFill/>
              <a:miter lim="800000"/>
              <a:headEnd/>
              <a:tailEnd/>
            </a:ln>
          </p:spPr>
          <p:txBody>
            <a:bodyPr wrap="none">
              <a:spAutoFit/>
            </a:bodyPr>
            <a:lstStyle/>
            <a:p>
              <a:r>
                <a:rPr lang="en-US" altLang="zh-TW" sz="1600">
                  <a:solidFill>
                    <a:srgbClr val="FF0000"/>
                  </a:solidFill>
                  <a:ea typeface="新細明體" pitchFamily="18" charset="-120"/>
                </a:rPr>
                <a:t>h</a:t>
              </a:r>
              <a:r>
                <a:rPr lang="el-GR" altLang="zh-TW" sz="1600">
                  <a:solidFill>
                    <a:srgbClr val="FF0000"/>
                  </a:solidFill>
                  <a:cs typeface="Arial" charset="0"/>
                </a:rPr>
                <a:t>ν</a:t>
              </a:r>
            </a:p>
          </p:txBody>
        </p:sp>
        <p:sp>
          <p:nvSpPr>
            <p:cNvPr id="9239" name="Text Box 22"/>
            <p:cNvSpPr txBox="1">
              <a:spLocks noChangeArrowheads="1"/>
            </p:cNvSpPr>
            <p:nvPr/>
          </p:nvSpPr>
          <p:spPr bwMode="auto">
            <a:xfrm>
              <a:off x="1176338" y="4343400"/>
              <a:ext cx="1641048" cy="459922"/>
            </a:xfrm>
            <a:prstGeom prst="rect">
              <a:avLst/>
            </a:prstGeom>
            <a:noFill/>
            <a:ln w="9525">
              <a:noFill/>
              <a:miter lim="800000"/>
              <a:headEnd/>
              <a:tailEnd/>
            </a:ln>
          </p:spPr>
          <p:txBody>
            <a:bodyPr wrap="none">
              <a:spAutoFit/>
            </a:bodyPr>
            <a:lstStyle/>
            <a:p>
              <a:r>
                <a:rPr lang="en-US" altLang="zh-TW" sz="1600">
                  <a:solidFill>
                    <a:schemeClr val="tx1"/>
                  </a:solidFill>
                  <a:ea typeface="新細明體" pitchFamily="18" charset="-120"/>
                </a:rPr>
                <a:t>Absorption</a:t>
              </a:r>
            </a:p>
          </p:txBody>
        </p:sp>
        <p:sp>
          <p:nvSpPr>
            <p:cNvPr id="9240" name="Text Box 23"/>
            <p:cNvSpPr txBox="1">
              <a:spLocks noChangeArrowheads="1"/>
            </p:cNvSpPr>
            <p:nvPr/>
          </p:nvSpPr>
          <p:spPr bwMode="auto">
            <a:xfrm>
              <a:off x="2922588" y="5181600"/>
              <a:ext cx="533118" cy="459922"/>
            </a:xfrm>
            <a:prstGeom prst="rect">
              <a:avLst/>
            </a:prstGeom>
            <a:noFill/>
            <a:ln w="9525">
              <a:noFill/>
              <a:miter lim="800000"/>
              <a:headEnd/>
              <a:tailEnd/>
            </a:ln>
          </p:spPr>
          <p:txBody>
            <a:bodyPr wrap="none">
              <a:spAutoFit/>
            </a:bodyPr>
            <a:lstStyle/>
            <a:p>
              <a:r>
                <a:rPr lang="en-US" altLang="zh-TW" sz="1600">
                  <a:ea typeface="新細明體" pitchFamily="18" charset="-120"/>
                </a:rPr>
                <a:t>h</a:t>
              </a:r>
              <a:r>
                <a:rPr lang="en-US" altLang="zh-TW" sz="1600" baseline="30000">
                  <a:ea typeface="新細明體" pitchFamily="18" charset="-120"/>
                </a:rPr>
                <a:t>+</a:t>
              </a:r>
              <a:endParaRPr lang="en-US" altLang="zh-TW" sz="1600">
                <a:ea typeface="新細明體" pitchFamily="18" charset="-120"/>
              </a:endParaRPr>
            </a:p>
          </p:txBody>
        </p:sp>
        <p:sp>
          <p:nvSpPr>
            <p:cNvPr id="9241" name="Text Box 24"/>
            <p:cNvSpPr txBox="1">
              <a:spLocks noChangeArrowheads="1"/>
            </p:cNvSpPr>
            <p:nvPr/>
          </p:nvSpPr>
          <p:spPr bwMode="auto">
            <a:xfrm>
              <a:off x="4724400" y="3429000"/>
              <a:ext cx="484783" cy="459922"/>
            </a:xfrm>
            <a:prstGeom prst="rect">
              <a:avLst/>
            </a:prstGeom>
            <a:noFill/>
            <a:ln w="9525">
              <a:noFill/>
              <a:miter lim="800000"/>
              <a:headEnd/>
              <a:tailEnd/>
            </a:ln>
          </p:spPr>
          <p:txBody>
            <a:bodyPr wrap="none">
              <a:spAutoFit/>
            </a:bodyPr>
            <a:lstStyle/>
            <a:p>
              <a:r>
                <a:rPr lang="en-US" altLang="zh-TW" sz="1600">
                  <a:ea typeface="新細明體" pitchFamily="18" charset="-120"/>
                </a:rPr>
                <a:t>e</a:t>
              </a:r>
              <a:r>
                <a:rPr lang="en-US" altLang="zh-TW" sz="1600" baseline="30000">
                  <a:ea typeface="新細明體" pitchFamily="18" charset="-120"/>
                </a:rPr>
                <a:t>-</a:t>
              </a:r>
              <a:endParaRPr lang="en-US" altLang="zh-TW" sz="1600">
                <a:ea typeface="新細明體" pitchFamily="18" charset="-120"/>
              </a:endParaRPr>
            </a:p>
          </p:txBody>
        </p:sp>
        <p:sp>
          <p:nvSpPr>
            <p:cNvPr id="9242" name="Rectangle 25"/>
            <p:cNvSpPr>
              <a:spLocks noChangeArrowheads="1"/>
            </p:cNvSpPr>
            <p:nvPr/>
          </p:nvSpPr>
          <p:spPr bwMode="auto">
            <a:xfrm>
              <a:off x="3644566" y="1301151"/>
              <a:ext cx="5153527" cy="1047749"/>
            </a:xfrm>
            <a:prstGeom prst="rect">
              <a:avLst/>
            </a:prstGeom>
            <a:noFill/>
            <a:ln w="9525">
              <a:noFill/>
              <a:miter lim="800000"/>
              <a:headEnd/>
              <a:tailEnd/>
            </a:ln>
          </p:spPr>
          <p:txBody>
            <a:bodyPr/>
            <a:lstStyle/>
            <a:p>
              <a:pPr marL="342900" indent="-342900">
                <a:spcBef>
                  <a:spcPct val="20000"/>
                </a:spcBef>
              </a:pPr>
              <a:r>
                <a:rPr lang="en-US" altLang="zh-TW" sz="1800" dirty="0" smtClean="0">
                  <a:solidFill>
                    <a:schemeClr val="tx1"/>
                  </a:solidFill>
                  <a:ea typeface="新細明體" pitchFamily="18" charset="-120"/>
                </a:rPr>
                <a:t>	Low </a:t>
              </a:r>
              <a:r>
                <a:rPr lang="en-US" altLang="zh-TW" sz="1800" dirty="0">
                  <a:solidFill>
                    <a:schemeClr val="tx1"/>
                  </a:solidFill>
                  <a:ea typeface="新細明體" pitchFamily="18" charset="-120"/>
                </a:rPr>
                <a:t>internal </a:t>
              </a:r>
              <a:r>
                <a:rPr lang="en-US" altLang="zh-TW" sz="1800" dirty="0" smtClean="0">
                  <a:solidFill>
                    <a:schemeClr val="tx1"/>
                  </a:solidFill>
                  <a:ea typeface="新細明體" pitchFamily="18" charset="-120"/>
                </a:rPr>
                <a:t>quantum efficiency </a:t>
              </a:r>
              <a:r>
                <a:rPr lang="en-US" altLang="zh-TW" sz="1800" dirty="0">
                  <a:solidFill>
                    <a:schemeClr val="tx1"/>
                  </a:solidFill>
                  <a:ea typeface="新細明體" pitchFamily="18" charset="-120"/>
                </a:rPr>
                <a:t>in bulk silicon (10</a:t>
              </a:r>
              <a:r>
                <a:rPr lang="en-US" altLang="zh-TW" sz="1800" baseline="30000" dirty="0">
                  <a:solidFill>
                    <a:schemeClr val="tx1"/>
                  </a:solidFill>
                  <a:ea typeface="新細明體" pitchFamily="18" charset="-120"/>
                </a:rPr>
                <a:t>-6</a:t>
              </a:r>
              <a:r>
                <a:rPr lang="en-US" altLang="zh-TW" sz="1800" dirty="0">
                  <a:solidFill>
                    <a:schemeClr val="tx1"/>
                  </a:solidFill>
                  <a:ea typeface="新細明體" pitchFamily="18" charset="-120"/>
                </a:rPr>
                <a:t>)</a:t>
              </a:r>
            </a:p>
          </p:txBody>
        </p:sp>
      </p:grpSp>
      <p:sp>
        <p:nvSpPr>
          <p:cNvPr id="29" name="Rectangle 3"/>
          <p:cNvSpPr txBox="1">
            <a:spLocks noChangeArrowheads="1"/>
          </p:cNvSpPr>
          <p:nvPr/>
        </p:nvSpPr>
        <p:spPr bwMode="auto">
          <a:xfrm>
            <a:off x="304800" y="1143000"/>
            <a:ext cx="8229600" cy="4287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zh-TW" smtClean="0">
                <a:ea typeface="新細明體" pitchFamily="18" charset="-120"/>
              </a:rPr>
              <a:t>Indirect band gap -  inefficient for light emission</a:t>
            </a:r>
          </a:p>
          <a:p>
            <a:pPr eaLnBrk="1" hangingPunct="1"/>
            <a:r>
              <a:rPr lang="en-US" altLang="zh-TW" smtClean="0">
                <a:ea typeface="新細明體" pitchFamily="18" charset="-120"/>
              </a:rPr>
              <a:t>Auger recombination</a:t>
            </a:r>
          </a:p>
          <a:p>
            <a:pPr eaLnBrk="1" hangingPunct="1"/>
            <a:r>
              <a:rPr lang="en-US" altLang="zh-TW" smtClean="0">
                <a:ea typeface="新細明體" pitchFamily="18" charset="-120"/>
              </a:rPr>
              <a:t>Free carrier absorption</a:t>
            </a:r>
            <a:endParaRPr lang="en-US" altLang="zh-TW" dirty="0" smtClean="0">
              <a:ea typeface="新細明體" pitchFamily="18" charset="-120"/>
            </a:endParaRPr>
          </a:p>
        </p:txBody>
      </p:sp>
    </p:spTree>
    <p:extLst>
      <p:ext uri="{BB962C8B-B14F-4D97-AF65-F5344CB8AC3E}">
        <p14:creationId xmlns:p14="http://schemas.microsoft.com/office/powerpoint/2010/main" val="30455821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F9D4607B-8A52-4C09-8D31-34BCC73A32F7}" type="slidenum">
              <a:rPr lang="ko-KR" altLang="en-US"/>
              <a:pPr>
                <a:defRPr/>
              </a:pPr>
              <a:t>15</a:t>
            </a:fld>
            <a:endParaRPr lang="en-US" altLang="ko-KR"/>
          </a:p>
        </p:txBody>
      </p:sp>
      <p:sp>
        <p:nvSpPr>
          <p:cNvPr id="12290" name="Slide Number Placeholder 5"/>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53FA33D9-81A5-48CB-BB02-0F74C9B6F0C7}" type="slidenum">
              <a:rPr lang="ko-KR" altLang="en-US" sz="1400">
                <a:solidFill>
                  <a:schemeClr val="tx1"/>
                </a:solidFill>
                <a:ea typeface="Gulim" pitchFamily="34" charset="-127"/>
              </a:rPr>
              <a:pPr algn="r"/>
              <a:t>15</a:t>
            </a:fld>
            <a:endParaRPr lang="en-US" altLang="ko-KR" sz="1400">
              <a:solidFill>
                <a:schemeClr val="tx1"/>
              </a:solidFill>
              <a:ea typeface="Gulim" pitchFamily="34" charset="-127"/>
            </a:endParaRPr>
          </a:p>
        </p:txBody>
      </p:sp>
      <p:sp>
        <p:nvSpPr>
          <p:cNvPr id="12291" name="Rectangle 2"/>
          <p:cNvSpPr>
            <a:spLocks noGrp="1" noChangeArrowheads="1"/>
          </p:cNvSpPr>
          <p:nvPr>
            <p:ph type="title"/>
          </p:nvPr>
        </p:nvSpPr>
        <p:spPr/>
        <p:txBody>
          <a:bodyPr/>
          <a:lstStyle/>
          <a:p>
            <a:pPr eaLnBrk="1" hangingPunct="1"/>
            <a:r>
              <a:rPr lang="en-US" altLang="zh-TW" smtClean="0">
                <a:ea typeface="新細明體" pitchFamily="18" charset="-120"/>
              </a:rPr>
              <a:t>Silicon light emission – How?</a:t>
            </a:r>
            <a:endParaRPr lang="zh-TW" altLang="en-US" smtClean="0">
              <a:ea typeface="新細明體" pitchFamily="18" charset="-120"/>
            </a:endParaRPr>
          </a:p>
        </p:txBody>
      </p:sp>
      <p:sp>
        <p:nvSpPr>
          <p:cNvPr id="12292" name="Rectangle 3"/>
          <p:cNvSpPr>
            <a:spLocks noGrp="1" noChangeArrowheads="1"/>
          </p:cNvSpPr>
          <p:nvPr>
            <p:ph type="body" idx="1"/>
          </p:nvPr>
        </p:nvSpPr>
        <p:spPr>
          <a:xfrm>
            <a:off x="457200" y="1219200"/>
            <a:ext cx="8229600" cy="4287838"/>
          </a:xfrm>
        </p:spPr>
        <p:txBody>
          <a:bodyPr/>
          <a:lstStyle/>
          <a:p>
            <a:pPr marL="419100" indent="-419100" eaLnBrk="1" hangingPunct="1">
              <a:lnSpc>
                <a:spcPct val="90000"/>
              </a:lnSpc>
            </a:pPr>
            <a:r>
              <a:rPr lang="en-US" altLang="zh-TW" sz="2000" dirty="0" smtClean="0">
                <a:ea typeface="新細明體" pitchFamily="18" charset="-120"/>
              </a:rPr>
              <a:t>Bulk silicon</a:t>
            </a:r>
          </a:p>
          <a:p>
            <a:pPr marL="419100" indent="-419100" eaLnBrk="1" hangingPunct="1">
              <a:lnSpc>
                <a:spcPct val="90000"/>
              </a:lnSpc>
            </a:pPr>
            <a:r>
              <a:rPr lang="en-US" altLang="zh-TW" sz="2000" dirty="0" smtClean="0">
                <a:ea typeface="新細明體" pitchFamily="18" charset="-120"/>
              </a:rPr>
              <a:t>Low dimension Silicon</a:t>
            </a:r>
          </a:p>
          <a:p>
            <a:pPr marL="838200" lvl="1" indent="-381000" eaLnBrk="1" hangingPunct="1">
              <a:lnSpc>
                <a:spcPct val="90000"/>
              </a:lnSpc>
            </a:pPr>
            <a:r>
              <a:rPr lang="en-US" altLang="zh-TW" sz="2000" dirty="0" smtClean="0">
                <a:ea typeface="新細明體" pitchFamily="18" charset="-120"/>
              </a:rPr>
              <a:t>Silicon </a:t>
            </a:r>
            <a:r>
              <a:rPr lang="en-US" altLang="zh-TW" sz="2000" dirty="0" err="1" smtClean="0">
                <a:ea typeface="新細明體" pitchFamily="18" charset="-120"/>
              </a:rPr>
              <a:t>nanocrystal</a:t>
            </a:r>
            <a:r>
              <a:rPr lang="en-US" altLang="zh-TW" sz="2000" dirty="0" smtClean="0">
                <a:ea typeface="新細明體" pitchFamily="18" charset="-120"/>
              </a:rPr>
              <a:t> (</a:t>
            </a:r>
            <a:r>
              <a:rPr lang="en-US" altLang="zh-TW" sz="2000" dirty="0" err="1" smtClean="0">
                <a:ea typeface="新細明體" pitchFamily="18" charset="-120"/>
              </a:rPr>
              <a:t>Pavesi</a:t>
            </a:r>
            <a:r>
              <a:rPr lang="en-US" altLang="zh-TW" sz="2000" dirty="0" smtClean="0">
                <a:ea typeface="新細明體" pitchFamily="18" charset="-120"/>
              </a:rPr>
              <a:t>, …)</a:t>
            </a:r>
          </a:p>
          <a:p>
            <a:pPr marL="838200" lvl="1" indent="-381000" eaLnBrk="1" hangingPunct="1">
              <a:lnSpc>
                <a:spcPct val="90000"/>
              </a:lnSpc>
            </a:pPr>
            <a:r>
              <a:rPr lang="en-US" altLang="zh-TW" sz="2000" dirty="0" smtClean="0">
                <a:ea typeface="新細明體" pitchFamily="18" charset="-120"/>
              </a:rPr>
              <a:t>Periodic </a:t>
            </a:r>
            <a:r>
              <a:rPr lang="en-US" altLang="zh-TW" sz="2000" dirty="0" err="1" smtClean="0">
                <a:ea typeface="新細明體" pitchFamily="18" charset="-120"/>
              </a:rPr>
              <a:t>nanopatterned</a:t>
            </a:r>
            <a:r>
              <a:rPr lang="en-US" altLang="zh-TW" sz="2000" dirty="0" smtClean="0">
                <a:ea typeface="新細明體" pitchFamily="18" charset="-120"/>
              </a:rPr>
              <a:t> crystalline silicon (Jimmy </a:t>
            </a:r>
            <a:r>
              <a:rPr lang="en-US" altLang="zh-TW" sz="2000" dirty="0" err="1" smtClean="0">
                <a:ea typeface="新細明體" pitchFamily="18" charset="-120"/>
              </a:rPr>
              <a:t>Xu</a:t>
            </a:r>
            <a:r>
              <a:rPr lang="en-US" altLang="zh-TW" sz="2000" dirty="0" smtClean="0">
                <a:ea typeface="新細明體" pitchFamily="18" charset="-120"/>
              </a:rPr>
              <a:t>)</a:t>
            </a:r>
          </a:p>
          <a:p>
            <a:pPr marL="438150" indent="-381000" eaLnBrk="1" hangingPunct="1">
              <a:lnSpc>
                <a:spcPct val="90000"/>
              </a:lnSpc>
            </a:pPr>
            <a:r>
              <a:rPr lang="en-US" altLang="zh-TW" sz="2000" dirty="0" err="1" smtClean="0">
                <a:ea typeface="新細明體" pitchFamily="18" charset="-120"/>
              </a:rPr>
              <a:t>Er</a:t>
            </a:r>
            <a:r>
              <a:rPr lang="en-US" altLang="zh-TW" sz="2000" dirty="0" smtClean="0">
                <a:ea typeface="新細明體" pitchFamily="18" charset="-120"/>
              </a:rPr>
              <a:t> </a:t>
            </a:r>
            <a:r>
              <a:rPr lang="en-US" altLang="zh-TW" sz="2000" dirty="0" err="1" smtClean="0">
                <a:ea typeface="新細明體" pitchFamily="18" charset="-120"/>
              </a:rPr>
              <a:t>dopants</a:t>
            </a:r>
            <a:r>
              <a:rPr lang="en-US" altLang="zh-TW" sz="2000" dirty="0" smtClean="0">
                <a:ea typeface="新細明體" pitchFamily="18" charset="-120"/>
              </a:rPr>
              <a:t> (</a:t>
            </a:r>
            <a:r>
              <a:rPr lang="en-US" altLang="zh-TW" sz="2000" dirty="0" err="1" smtClean="0">
                <a:ea typeface="新細明體" pitchFamily="18" charset="-120"/>
              </a:rPr>
              <a:t>Dal</a:t>
            </a:r>
            <a:r>
              <a:rPr lang="en-US" altLang="zh-TW" sz="2000" dirty="0" smtClean="0">
                <a:ea typeface="新細明體" pitchFamily="18" charset="-120"/>
              </a:rPr>
              <a:t> Negro,…)</a:t>
            </a:r>
          </a:p>
          <a:p>
            <a:pPr marL="438150" indent="-381000" eaLnBrk="1" hangingPunct="1">
              <a:lnSpc>
                <a:spcPct val="90000"/>
              </a:lnSpc>
            </a:pPr>
            <a:r>
              <a:rPr lang="en-US" altLang="zh-TW" sz="2000" dirty="0" smtClean="0">
                <a:ea typeface="新細明體" pitchFamily="18" charset="-120"/>
              </a:rPr>
              <a:t>Raman laser (Noda, Kyoto, UCLA, Intel)</a:t>
            </a:r>
          </a:p>
          <a:p>
            <a:pPr marL="419100" indent="-419100" eaLnBrk="1" hangingPunct="1">
              <a:lnSpc>
                <a:spcPct val="90000"/>
              </a:lnSpc>
            </a:pPr>
            <a:r>
              <a:rPr lang="en-US" altLang="zh-TW" sz="2000" dirty="0" smtClean="0">
                <a:ea typeface="新細明體" pitchFamily="18" charset="-120"/>
              </a:rPr>
              <a:t>Another material for gain (hybrid approach)</a:t>
            </a:r>
          </a:p>
          <a:p>
            <a:pPr marL="838200" lvl="1" indent="-381000" eaLnBrk="1" hangingPunct="1">
              <a:lnSpc>
                <a:spcPct val="90000"/>
              </a:lnSpc>
            </a:pPr>
            <a:r>
              <a:rPr lang="en-US" altLang="zh-TW" sz="2000" dirty="0" smtClean="0">
                <a:ea typeface="新細明體" pitchFamily="18" charset="-120"/>
              </a:rPr>
              <a:t>Epitaxial</a:t>
            </a:r>
          </a:p>
          <a:p>
            <a:pPr marL="1238250" lvl="2" indent="-381000" eaLnBrk="1" hangingPunct="1">
              <a:lnSpc>
                <a:spcPct val="90000"/>
              </a:lnSpc>
            </a:pPr>
            <a:r>
              <a:rPr lang="en-US" altLang="zh-TW" sz="2000" dirty="0" err="1" smtClean="0">
                <a:ea typeface="新細明體" pitchFamily="18" charset="-120"/>
              </a:rPr>
              <a:t>Ge</a:t>
            </a:r>
            <a:endParaRPr lang="en-US" altLang="zh-TW" sz="2000" dirty="0" smtClean="0">
              <a:ea typeface="新細明體" pitchFamily="18" charset="-120"/>
            </a:endParaRPr>
          </a:p>
          <a:p>
            <a:pPr marL="1238250" lvl="2" indent="-381000" eaLnBrk="1" hangingPunct="1">
              <a:lnSpc>
                <a:spcPct val="90000"/>
              </a:lnSpc>
            </a:pPr>
            <a:r>
              <a:rPr lang="en-US" altLang="zh-TW" sz="2000" dirty="0" err="1" smtClean="0">
                <a:ea typeface="新細明體" pitchFamily="18" charset="-120"/>
              </a:rPr>
              <a:t>GeSn</a:t>
            </a:r>
            <a:endParaRPr lang="en-US" altLang="zh-TW" sz="2000" dirty="0" smtClean="0">
              <a:ea typeface="新細明體" pitchFamily="18" charset="-120"/>
            </a:endParaRPr>
          </a:p>
          <a:p>
            <a:pPr marL="1238250" lvl="2" indent="-381000" eaLnBrk="1" hangingPunct="1">
              <a:lnSpc>
                <a:spcPct val="90000"/>
              </a:lnSpc>
            </a:pPr>
            <a:r>
              <a:rPr lang="en-US" altLang="zh-TW" sz="2000" dirty="0" smtClean="0">
                <a:ea typeface="新細明體" pitchFamily="18" charset="-120"/>
              </a:rPr>
              <a:t>Quantum Dot</a:t>
            </a:r>
          </a:p>
          <a:p>
            <a:pPr marL="1238250" lvl="2" indent="-381000" eaLnBrk="1" hangingPunct="1">
              <a:lnSpc>
                <a:spcPct val="90000"/>
              </a:lnSpc>
            </a:pPr>
            <a:r>
              <a:rPr lang="en-US" altLang="zh-TW" sz="2000" dirty="0" smtClean="0">
                <a:ea typeface="新細明體" pitchFamily="18" charset="-120"/>
              </a:rPr>
              <a:t>Pillars</a:t>
            </a:r>
          </a:p>
          <a:p>
            <a:pPr marL="838200" lvl="1" indent="-381000" eaLnBrk="1" hangingPunct="1">
              <a:lnSpc>
                <a:spcPct val="90000"/>
              </a:lnSpc>
            </a:pPr>
            <a:r>
              <a:rPr lang="en-US" altLang="zh-TW" sz="2000" dirty="0" smtClean="0">
                <a:ea typeface="新細明體" pitchFamily="18" charset="-120"/>
              </a:rPr>
              <a:t>Bonding</a:t>
            </a:r>
          </a:p>
          <a:p>
            <a:pPr marL="1238250" lvl="2" indent="-381000" eaLnBrk="1" hangingPunct="1">
              <a:lnSpc>
                <a:spcPct val="90000"/>
              </a:lnSpc>
            </a:pPr>
            <a:r>
              <a:rPr lang="en-US" altLang="zh-TW" sz="2000" dirty="0" smtClean="0">
                <a:ea typeface="新細明體" pitchFamily="18" charset="-120"/>
              </a:rPr>
              <a:t>Dice level</a:t>
            </a:r>
          </a:p>
          <a:p>
            <a:pPr marL="1238250" lvl="2" indent="-381000" eaLnBrk="1" hangingPunct="1">
              <a:lnSpc>
                <a:spcPct val="90000"/>
              </a:lnSpc>
            </a:pPr>
            <a:r>
              <a:rPr lang="en-US" altLang="zh-TW" sz="2000" dirty="0" smtClean="0">
                <a:ea typeface="新細明體" pitchFamily="18" charset="-120"/>
              </a:rPr>
              <a:t>Wafer level (BCB or Molecular)</a:t>
            </a:r>
          </a:p>
        </p:txBody>
      </p:sp>
    </p:spTree>
    <p:extLst>
      <p:ext uri="{BB962C8B-B14F-4D97-AF65-F5344CB8AC3E}">
        <p14:creationId xmlns:p14="http://schemas.microsoft.com/office/powerpoint/2010/main" val="6233926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312" b="-71"/>
          <a:stretch/>
        </p:blipFill>
        <p:spPr>
          <a:xfrm>
            <a:off x="5100432" y="4219939"/>
            <a:ext cx="3586367" cy="2638061"/>
          </a:xfrm>
        </p:spPr>
      </p:pic>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16</a:t>
            </a:fld>
            <a:endParaRPr lang="en-US" altLang="ko-KR"/>
          </a:p>
        </p:txBody>
      </p:sp>
      <p:sp>
        <p:nvSpPr>
          <p:cNvPr id="6" name="TextBox 5"/>
          <p:cNvSpPr txBox="1"/>
          <p:nvPr/>
        </p:nvSpPr>
        <p:spPr>
          <a:xfrm>
            <a:off x="5943600" y="4495800"/>
            <a:ext cx="1634808" cy="369332"/>
          </a:xfrm>
          <a:prstGeom prst="rect">
            <a:avLst/>
          </a:prstGeom>
          <a:noFill/>
        </p:spPr>
        <p:txBody>
          <a:bodyPr wrap="none" rtlCol="0">
            <a:spAutoFit/>
          </a:bodyPr>
          <a:lstStyle/>
          <a:p>
            <a:r>
              <a:rPr lang="en-US" sz="1800" dirty="0" smtClean="0"/>
              <a:t>Pulsed Lasing</a:t>
            </a:r>
            <a:endParaRPr lang="en-US" sz="1800" dirty="0"/>
          </a:p>
        </p:txBody>
      </p:sp>
      <p:pic>
        <p:nvPicPr>
          <p:cNvPr id="8" name="Picture 7"/>
          <p:cNvPicPr>
            <a:picLocks noChangeAspect="1"/>
          </p:cNvPicPr>
          <p:nvPr/>
        </p:nvPicPr>
        <p:blipFill>
          <a:blip r:embed="rId3"/>
          <a:stretch>
            <a:fillRect/>
          </a:stretch>
        </p:blipFill>
        <p:spPr>
          <a:xfrm>
            <a:off x="6785803" y="1400540"/>
            <a:ext cx="2129597" cy="2891851"/>
          </a:xfrm>
          <a:prstGeom prst="rect">
            <a:avLst/>
          </a:prstGeom>
        </p:spPr>
      </p:pic>
      <p:pic>
        <p:nvPicPr>
          <p:cNvPr id="9" name="Picture 8"/>
          <p:cNvPicPr>
            <a:picLocks noChangeAspect="1"/>
          </p:cNvPicPr>
          <p:nvPr/>
        </p:nvPicPr>
        <p:blipFill>
          <a:blip r:embed="rId4"/>
          <a:stretch>
            <a:fillRect/>
          </a:stretch>
        </p:blipFill>
        <p:spPr>
          <a:xfrm>
            <a:off x="914400" y="4105946"/>
            <a:ext cx="3746500" cy="2904453"/>
          </a:xfrm>
          <a:prstGeom prst="rect">
            <a:avLst/>
          </a:prstGeom>
        </p:spPr>
      </p:pic>
      <p:pic>
        <p:nvPicPr>
          <p:cNvPr id="10" name="Picture 9"/>
          <p:cNvPicPr>
            <a:picLocks noChangeAspect="1"/>
          </p:cNvPicPr>
          <p:nvPr/>
        </p:nvPicPr>
        <p:blipFill>
          <a:blip r:embed="rId5"/>
          <a:stretch>
            <a:fillRect/>
          </a:stretch>
        </p:blipFill>
        <p:spPr>
          <a:xfrm>
            <a:off x="533400" y="0"/>
            <a:ext cx="8305800" cy="1622047"/>
          </a:xfrm>
          <a:prstGeom prst="rect">
            <a:avLst/>
          </a:prstGeom>
        </p:spPr>
      </p:pic>
      <p:pic>
        <p:nvPicPr>
          <p:cNvPr id="12"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71599" y="1676401"/>
            <a:ext cx="3581401" cy="2880236"/>
          </a:xfrm>
          <a:prstGeom prst="rect">
            <a:avLst/>
          </a:prstGeom>
          <a:noFill/>
          <a:ln w="9525">
            <a:noFill/>
            <a:miter lim="800000"/>
            <a:headEnd/>
            <a:tailEnd/>
          </a:ln>
          <a:effectLst/>
        </p:spPr>
      </p:pic>
    </p:spTree>
    <p:extLst>
      <p:ext uri="{BB962C8B-B14F-4D97-AF65-F5344CB8AC3E}">
        <p14:creationId xmlns:p14="http://schemas.microsoft.com/office/powerpoint/2010/main" val="384698066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17</a:t>
            </a:fld>
            <a:endParaRPr lang="en-US" altLang="ko-KR"/>
          </a:p>
        </p:txBody>
      </p:sp>
      <p:pic>
        <p:nvPicPr>
          <p:cNvPr id="5" name="Picture 4"/>
          <p:cNvPicPr>
            <a:picLocks noChangeAspect="1"/>
          </p:cNvPicPr>
          <p:nvPr/>
        </p:nvPicPr>
        <p:blipFill>
          <a:blip r:embed="rId2"/>
          <a:stretch>
            <a:fillRect/>
          </a:stretch>
        </p:blipFill>
        <p:spPr>
          <a:xfrm>
            <a:off x="1447800" y="152400"/>
            <a:ext cx="6942254" cy="1981200"/>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 y="2807652"/>
            <a:ext cx="4876800" cy="3516947"/>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43126" y="2843645"/>
            <a:ext cx="4277074" cy="3480955"/>
          </a:xfrm>
          <a:prstGeom prst="rect">
            <a:avLst/>
          </a:prstGeom>
        </p:spPr>
      </p:pic>
      <p:sp>
        <p:nvSpPr>
          <p:cNvPr id="10" name="TextBox 9"/>
          <p:cNvSpPr txBox="1"/>
          <p:nvPr/>
        </p:nvSpPr>
        <p:spPr>
          <a:xfrm>
            <a:off x="6019800" y="3733800"/>
            <a:ext cx="1040018" cy="400110"/>
          </a:xfrm>
          <a:prstGeom prst="rect">
            <a:avLst/>
          </a:prstGeom>
          <a:noFill/>
        </p:spPr>
        <p:txBody>
          <a:bodyPr wrap="none" rtlCol="0">
            <a:spAutoFit/>
          </a:bodyPr>
          <a:lstStyle/>
          <a:p>
            <a:r>
              <a:rPr lang="en-US" sz="2000" dirty="0" smtClean="0"/>
              <a:t>InGaAs</a:t>
            </a:r>
            <a:endParaRPr lang="en-US" sz="2000" dirty="0"/>
          </a:p>
        </p:txBody>
      </p:sp>
      <p:sp>
        <p:nvSpPr>
          <p:cNvPr id="11" name="TextBox 10"/>
          <p:cNvSpPr txBox="1"/>
          <p:nvPr/>
        </p:nvSpPr>
        <p:spPr>
          <a:xfrm>
            <a:off x="6019800" y="4800600"/>
            <a:ext cx="526807" cy="400110"/>
          </a:xfrm>
          <a:prstGeom prst="rect">
            <a:avLst/>
          </a:prstGeom>
          <a:noFill/>
        </p:spPr>
        <p:txBody>
          <a:bodyPr wrap="none" rtlCol="0">
            <a:spAutoFit/>
          </a:bodyPr>
          <a:lstStyle/>
          <a:p>
            <a:r>
              <a:rPr lang="en-US" sz="2000" dirty="0" err="1" smtClean="0"/>
              <a:t>Ge</a:t>
            </a:r>
            <a:endParaRPr lang="en-US" sz="2000" dirty="0"/>
          </a:p>
        </p:txBody>
      </p:sp>
    </p:spTree>
    <p:extLst>
      <p:ext uri="{BB962C8B-B14F-4D97-AF65-F5344CB8AC3E}">
        <p14:creationId xmlns:p14="http://schemas.microsoft.com/office/powerpoint/2010/main" val="4753621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Heterogeneous Integration</a:t>
            </a:r>
            <a:endParaRPr lang="en-US" dirty="0"/>
          </a:p>
        </p:txBody>
      </p:sp>
      <p:sp>
        <p:nvSpPr>
          <p:cNvPr id="6" name="Subtitle 5"/>
          <p:cNvSpPr>
            <a:spLocks noGrp="1"/>
          </p:cNvSpPr>
          <p:nvPr>
            <p:ph type="subTitle" idx="1"/>
          </p:nvPr>
        </p:nvSpPr>
        <p:spPr>
          <a:xfrm>
            <a:off x="304800" y="3886200"/>
            <a:ext cx="8534400" cy="1752600"/>
          </a:xfrm>
        </p:spPr>
        <p:txBody>
          <a:bodyPr/>
          <a:lstStyle/>
          <a:p>
            <a:r>
              <a:rPr lang="en-US" b="1" dirty="0" smtClean="0"/>
              <a:t>Quantum Well</a:t>
            </a:r>
            <a:r>
              <a:rPr lang="en-US" dirty="0" smtClean="0"/>
              <a:t> (UCSB, Ghent, Caltech, </a:t>
            </a:r>
          </a:p>
          <a:p>
            <a:r>
              <a:rPr lang="en-US" dirty="0" smtClean="0"/>
              <a:t>Tokyo Inst. Of Tech, Intel, HP, Aurrion)</a:t>
            </a:r>
          </a:p>
          <a:p>
            <a:r>
              <a:rPr lang="en-US" b="1" dirty="0" smtClean="0"/>
              <a:t>Quantum Dot </a:t>
            </a:r>
            <a:r>
              <a:rPr lang="en-US" dirty="0" smtClean="0"/>
              <a:t>(Univ. Tokyo, UCSB)</a:t>
            </a:r>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18</a:t>
            </a:fld>
            <a:endParaRPr lang="en-US" altLang="ko-KR"/>
          </a:p>
        </p:txBody>
      </p:sp>
    </p:spTree>
    <p:extLst>
      <p:ext uri="{BB962C8B-B14F-4D97-AF65-F5344CB8AC3E}">
        <p14:creationId xmlns:p14="http://schemas.microsoft.com/office/powerpoint/2010/main" val="24754841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457200" y="49213"/>
            <a:ext cx="8229600" cy="788987"/>
          </a:xfrm>
        </p:spPr>
        <p:txBody>
          <a:bodyPr/>
          <a:lstStyle/>
          <a:p>
            <a:pPr eaLnBrk="1" hangingPunct="1"/>
            <a:r>
              <a:rPr lang="en-US" altLang="ko-KR" sz="2800" b="1">
                <a:solidFill>
                  <a:srgbClr val="0082B0"/>
                </a:solidFill>
                <a:latin typeface="Arial" charset="0"/>
                <a:ea typeface="Gulim" charset="0"/>
                <a:cs typeface="Gulim" charset="0"/>
              </a:rPr>
              <a:t>Hybrid Silicon Photonics</a:t>
            </a:r>
            <a:endParaRPr lang="en-US" altLang="ko-KR" sz="2800">
              <a:solidFill>
                <a:srgbClr val="0082B0"/>
              </a:solidFill>
              <a:latin typeface="Arial" charset="0"/>
              <a:ea typeface="Gulim" charset="0"/>
              <a:cs typeface="Gulim" charset="0"/>
            </a:endParaRPr>
          </a:p>
        </p:txBody>
      </p:sp>
      <p:sp>
        <p:nvSpPr>
          <p:cNvPr id="38914" name="Text Box 15"/>
          <p:cNvSpPr txBox="1">
            <a:spLocks noChangeArrowheads="1"/>
          </p:cNvSpPr>
          <p:nvPr/>
        </p:nvSpPr>
        <p:spPr bwMode="auto">
          <a:xfrm>
            <a:off x="3048000" y="2743200"/>
            <a:ext cx="228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spcBef>
                <a:spcPct val="50000"/>
              </a:spcBef>
            </a:pPr>
            <a:r>
              <a:rPr lang="en-US" altLang="ko-KR" sz="1400" b="1">
                <a:solidFill>
                  <a:schemeClr val="bg1"/>
                </a:solidFill>
                <a:ea typeface="Gulim" charset="0"/>
                <a:cs typeface="Gulim" charset="0"/>
              </a:rPr>
              <a:t>Silicon rib waveguide on SOI wafer</a:t>
            </a:r>
          </a:p>
        </p:txBody>
      </p:sp>
      <p:sp>
        <p:nvSpPr>
          <p:cNvPr id="38916" name="Rectangle 23"/>
          <p:cNvSpPr>
            <a:spLocks noGrp="1" noChangeArrowheads="1"/>
          </p:cNvSpPr>
          <p:nvPr>
            <p:ph type="body" idx="1"/>
          </p:nvPr>
        </p:nvSpPr>
        <p:spPr>
          <a:xfrm>
            <a:off x="228600" y="3124200"/>
            <a:ext cx="8534400" cy="2667000"/>
          </a:xfrm>
        </p:spPr>
        <p:txBody>
          <a:bodyPr/>
          <a:lstStyle/>
          <a:p>
            <a:pPr lvl="1" eaLnBrk="1" hangingPunct="1"/>
            <a:r>
              <a:rPr lang="en-US" altLang="ko-KR" sz="1800" dirty="0">
                <a:latin typeface="Arial" charset="0"/>
                <a:ea typeface="Gulim" charset="0"/>
                <a:cs typeface="Gulim" charset="0"/>
              </a:rPr>
              <a:t>Optical gain from III-V Material</a:t>
            </a:r>
          </a:p>
          <a:p>
            <a:pPr lvl="1" eaLnBrk="1" hangingPunct="1"/>
            <a:r>
              <a:rPr lang="en-US" altLang="ko-KR" sz="1800" dirty="0">
                <a:latin typeface="Arial" charset="0"/>
                <a:ea typeface="Gulim" charset="0"/>
                <a:cs typeface="Gulim" charset="0"/>
              </a:rPr>
              <a:t>Efficient coupling to silicon passive photonic devices</a:t>
            </a:r>
          </a:p>
          <a:p>
            <a:pPr lvl="1" eaLnBrk="1" hangingPunct="1"/>
            <a:r>
              <a:rPr lang="en-US" altLang="ko-KR" sz="1800" dirty="0">
                <a:latin typeface="Arial" charset="0"/>
                <a:ea typeface="Gulim" charset="0"/>
                <a:cs typeface="Gulim" charset="0"/>
              </a:rPr>
              <a:t>No bonding </a:t>
            </a:r>
            <a:r>
              <a:rPr lang="en-US" altLang="ko-KR" sz="1800" b="1" dirty="0">
                <a:latin typeface="Arial" charset="0"/>
                <a:ea typeface="Gulim" charset="0"/>
                <a:cs typeface="Gulim" charset="0"/>
              </a:rPr>
              <a:t>alignment</a:t>
            </a:r>
            <a:r>
              <a:rPr lang="en-US" altLang="ko-KR" sz="1800" dirty="0">
                <a:latin typeface="Arial" charset="0"/>
                <a:ea typeface="Gulim" charset="0"/>
                <a:cs typeface="Gulim" charset="0"/>
              </a:rPr>
              <a:t> necessary: suitable for high volume CMOS</a:t>
            </a:r>
          </a:p>
          <a:p>
            <a:pPr lvl="1" eaLnBrk="1" hangingPunct="1"/>
            <a:r>
              <a:rPr lang="en-US" altLang="ko-KR" sz="1800" dirty="0">
                <a:latin typeface="Arial" charset="0"/>
                <a:ea typeface="Gulim" charset="0"/>
                <a:cs typeface="Gulim" charset="0"/>
              </a:rPr>
              <a:t>All back end processing low temperature (&lt;350 C)</a:t>
            </a:r>
          </a:p>
        </p:txBody>
      </p:sp>
      <p:sp>
        <p:nvSpPr>
          <p:cNvPr id="38917" name="Slide Number Placeholder 7"/>
          <p:cNvSpPr>
            <a:spLocks noGrp="1"/>
          </p:cNvSpPr>
          <p:nvPr>
            <p:ph type="sldNum" sz="quarter" idx="10"/>
          </p:nvPr>
        </p:nvSpPr>
        <p:spPr>
          <a:xfrm>
            <a:off x="7010400" y="62706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fld id="{97C3A442-A738-054D-A9EF-1B7A3D4F650A}" type="slidenum">
              <a:rPr lang="ko-KR" altLang="en-US" sz="1400">
                <a:solidFill>
                  <a:schemeClr val="tx1"/>
                </a:solidFill>
                <a:ea typeface="Gulim" charset="0"/>
                <a:cs typeface="Gulim" charset="0"/>
              </a:rPr>
              <a:pPr eaLnBrk="1" hangingPunct="1"/>
              <a:t>19</a:t>
            </a:fld>
            <a:endParaRPr lang="en-US" altLang="ko-KR" sz="1400">
              <a:solidFill>
                <a:schemeClr val="tx1"/>
              </a:solidFill>
              <a:ea typeface="Gulim" charset="0"/>
              <a:cs typeface="Gulim" charset="0"/>
            </a:endParaRPr>
          </a:p>
        </p:txBody>
      </p:sp>
      <p:pic>
        <p:nvPicPr>
          <p:cNvPr id="38918" name="Picture 4" descr="7laser_re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4580610"/>
            <a:ext cx="327660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5"/>
          <p:cNvSpPr txBox="1">
            <a:spLocks noChangeArrowheads="1"/>
          </p:cNvSpPr>
          <p:nvPr/>
        </p:nvSpPr>
        <p:spPr bwMode="auto">
          <a:xfrm>
            <a:off x="6103938" y="5647410"/>
            <a:ext cx="2978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spcBef>
                <a:spcPct val="50000"/>
              </a:spcBef>
            </a:pPr>
            <a:r>
              <a:rPr lang="en-US" altLang="ko-KR" sz="2000">
                <a:solidFill>
                  <a:schemeClr val="bg1"/>
                </a:solidFill>
                <a:ea typeface="Gulim" charset="0"/>
                <a:cs typeface="Gulim" charset="0"/>
              </a:rPr>
              <a:t>7 lasers operating c.w. simultaneously</a:t>
            </a:r>
          </a:p>
        </p:txBody>
      </p:sp>
      <p:grpSp>
        <p:nvGrpSpPr>
          <p:cNvPr id="2" name="Group 1"/>
          <p:cNvGrpSpPr/>
          <p:nvPr/>
        </p:nvGrpSpPr>
        <p:grpSpPr>
          <a:xfrm>
            <a:off x="76200" y="1371600"/>
            <a:ext cx="3352800" cy="1676400"/>
            <a:chOff x="381000" y="1371600"/>
            <a:chExt cx="3352800" cy="1676400"/>
          </a:xfrm>
        </p:grpSpPr>
        <p:grpSp>
          <p:nvGrpSpPr>
            <p:cNvPr id="38915" name="Group 25"/>
            <p:cNvGrpSpPr>
              <a:grpSpLocks/>
            </p:cNvGrpSpPr>
            <p:nvPr/>
          </p:nvGrpSpPr>
          <p:grpSpPr bwMode="auto">
            <a:xfrm>
              <a:off x="1447800" y="1905000"/>
              <a:ext cx="2286000" cy="1143000"/>
              <a:chOff x="1296" y="912"/>
              <a:chExt cx="2016" cy="1104"/>
            </a:xfrm>
          </p:grpSpPr>
          <p:sp>
            <p:nvSpPr>
              <p:cNvPr id="38923" name="Rectangle 6"/>
              <p:cNvSpPr>
                <a:spLocks noChangeArrowheads="1"/>
              </p:cNvSpPr>
              <p:nvPr/>
            </p:nvSpPr>
            <p:spPr bwMode="auto">
              <a:xfrm>
                <a:off x="1296" y="1776"/>
                <a:ext cx="1872" cy="240"/>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Gulim" charset="0"/>
                  <a:cs typeface="Gulim" charset="0"/>
                </a:endParaRPr>
              </a:p>
            </p:txBody>
          </p:sp>
          <p:sp>
            <p:nvSpPr>
              <p:cNvPr id="38924" name="Rectangle 7"/>
              <p:cNvSpPr>
                <a:spLocks noChangeArrowheads="1"/>
              </p:cNvSpPr>
              <p:nvPr/>
            </p:nvSpPr>
            <p:spPr bwMode="auto">
              <a:xfrm>
                <a:off x="1296" y="1753"/>
                <a:ext cx="1872" cy="47"/>
              </a:xfrm>
              <a:prstGeom prst="rect">
                <a:avLst/>
              </a:prstGeom>
              <a:solidFill>
                <a:srgbClr val="FFFF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FFFFFF"/>
                </a:extrusionClr>
              </a:sp3d>
            </p:spPr>
            <p:txBody>
              <a:bodyPr wrap="none" anchor="ctr">
                <a:flatTx/>
              </a:bodyPr>
              <a:lstStyle/>
              <a:p>
                <a:endParaRPr lang="zh-TW" altLang="en-US">
                  <a:cs typeface="PMingLiU" charset="0"/>
                </a:endParaRPr>
              </a:p>
            </p:txBody>
          </p:sp>
          <p:sp>
            <p:nvSpPr>
              <p:cNvPr id="38925" name="Rectangle 8"/>
              <p:cNvSpPr>
                <a:spLocks noChangeArrowheads="1"/>
              </p:cNvSpPr>
              <p:nvPr/>
            </p:nvSpPr>
            <p:spPr bwMode="auto">
              <a:xfrm>
                <a:off x="1296" y="1704"/>
                <a:ext cx="1872" cy="48"/>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Gulim" charset="0"/>
                  <a:cs typeface="Gulim" charset="0"/>
                </a:endParaRPr>
              </a:p>
            </p:txBody>
          </p:sp>
          <p:sp>
            <p:nvSpPr>
              <p:cNvPr id="38926" name="Rectangle 9"/>
              <p:cNvSpPr>
                <a:spLocks noChangeArrowheads="1"/>
              </p:cNvSpPr>
              <p:nvPr/>
            </p:nvSpPr>
            <p:spPr bwMode="auto">
              <a:xfrm>
                <a:off x="1296" y="1560"/>
                <a:ext cx="624" cy="144"/>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Gulim" charset="0"/>
                  <a:cs typeface="Gulim" charset="0"/>
                </a:endParaRPr>
              </a:p>
            </p:txBody>
          </p:sp>
          <p:sp>
            <p:nvSpPr>
              <p:cNvPr id="38927" name="Rectangle 10"/>
              <p:cNvSpPr>
                <a:spLocks noChangeArrowheads="1"/>
              </p:cNvSpPr>
              <p:nvPr/>
            </p:nvSpPr>
            <p:spPr bwMode="auto">
              <a:xfrm>
                <a:off x="2544" y="1560"/>
                <a:ext cx="624" cy="144"/>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Gulim" charset="0"/>
                  <a:cs typeface="Gulim" charset="0"/>
                </a:endParaRPr>
              </a:p>
            </p:txBody>
          </p:sp>
          <p:sp>
            <p:nvSpPr>
              <p:cNvPr id="38928" name="Rectangle 11"/>
              <p:cNvSpPr>
                <a:spLocks noChangeArrowheads="1"/>
              </p:cNvSpPr>
              <p:nvPr/>
            </p:nvSpPr>
            <p:spPr bwMode="auto">
              <a:xfrm>
                <a:off x="2160" y="1560"/>
                <a:ext cx="144" cy="144"/>
              </a:xfrm>
              <a:prstGeom prst="rect">
                <a:avLst/>
              </a:prstGeom>
              <a:solidFill>
                <a:srgbClr val="99CC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99CCFF"/>
                </a:extrusionClr>
              </a:sp3d>
            </p:spPr>
            <p:txBody>
              <a:bodyPr wrap="none" anchor="ctr">
                <a:flatTx/>
              </a:bodyPr>
              <a:lstStyle/>
              <a:p>
                <a:endParaRPr lang="ko-KR" altLang="en-US">
                  <a:ea typeface="Gulim" charset="0"/>
                  <a:cs typeface="Gulim" charset="0"/>
                </a:endParaRPr>
              </a:p>
            </p:txBody>
          </p:sp>
          <p:sp>
            <p:nvSpPr>
              <p:cNvPr id="38929" name="Rectangle 12"/>
              <p:cNvSpPr>
                <a:spLocks noChangeArrowheads="1"/>
              </p:cNvSpPr>
              <p:nvPr/>
            </p:nvSpPr>
            <p:spPr bwMode="auto">
              <a:xfrm>
                <a:off x="1296" y="1526"/>
                <a:ext cx="1872" cy="48"/>
              </a:xfrm>
              <a:prstGeom prst="rect">
                <a:avLst/>
              </a:prstGeom>
              <a:solidFill>
                <a:srgbClr val="3366FF"/>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3366FF"/>
                </a:extrusionClr>
              </a:sp3d>
            </p:spPr>
            <p:txBody>
              <a:bodyPr wrap="none" anchor="ctr">
                <a:flatTx/>
              </a:bodyPr>
              <a:lstStyle/>
              <a:p>
                <a:endParaRPr lang="ko-KR" altLang="en-US">
                  <a:ea typeface="Gulim" charset="0"/>
                  <a:cs typeface="Gulim" charset="0"/>
                </a:endParaRPr>
              </a:p>
            </p:txBody>
          </p:sp>
          <p:sp>
            <p:nvSpPr>
              <p:cNvPr id="38930" name="Rectangle 13"/>
              <p:cNvSpPr>
                <a:spLocks noChangeArrowheads="1"/>
              </p:cNvSpPr>
              <p:nvPr/>
            </p:nvSpPr>
            <p:spPr bwMode="auto">
              <a:xfrm>
                <a:off x="1296" y="1478"/>
                <a:ext cx="1872" cy="58"/>
              </a:xfrm>
              <a:prstGeom prst="rect">
                <a:avLst/>
              </a:prstGeom>
              <a:solidFill>
                <a:srgbClr val="FF6600"/>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FF6600"/>
                </a:extrusionClr>
              </a:sp3d>
            </p:spPr>
            <p:txBody>
              <a:bodyPr wrap="none" anchor="ctr">
                <a:flatTx/>
              </a:bodyPr>
              <a:lstStyle/>
              <a:p>
                <a:endParaRPr lang="ko-KR" altLang="en-US">
                  <a:ea typeface="Gulim" charset="0"/>
                  <a:cs typeface="Gulim" charset="0"/>
                </a:endParaRPr>
              </a:p>
            </p:txBody>
          </p:sp>
          <p:sp>
            <p:nvSpPr>
              <p:cNvPr id="38931" name="Text Box 16"/>
              <p:cNvSpPr txBox="1">
                <a:spLocks noChangeArrowheads="1"/>
              </p:cNvSpPr>
              <p:nvPr/>
            </p:nvSpPr>
            <p:spPr bwMode="auto">
              <a:xfrm>
                <a:off x="1872" y="912"/>
                <a:ext cx="14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spcBef>
                    <a:spcPct val="50000"/>
                  </a:spcBef>
                </a:pPr>
                <a:r>
                  <a:rPr lang="en-US" altLang="ko-KR" sz="1400" b="1">
                    <a:solidFill>
                      <a:schemeClr val="bg1"/>
                    </a:solidFill>
                    <a:ea typeface="Gulim" charset="0"/>
                    <a:cs typeface="Gulim" charset="0"/>
                  </a:rPr>
                  <a:t>III-V active region</a:t>
                </a:r>
              </a:p>
            </p:txBody>
          </p:sp>
          <p:sp>
            <p:nvSpPr>
              <p:cNvPr id="38932" name="Rectangle 21"/>
              <p:cNvSpPr>
                <a:spLocks noChangeArrowheads="1"/>
              </p:cNvSpPr>
              <p:nvPr/>
            </p:nvSpPr>
            <p:spPr bwMode="auto">
              <a:xfrm>
                <a:off x="1296" y="1334"/>
                <a:ext cx="1872" cy="144"/>
              </a:xfrm>
              <a:prstGeom prst="rect">
                <a:avLst/>
              </a:prstGeom>
              <a:solidFill>
                <a:srgbClr val="FFCC99"/>
              </a:solidFill>
              <a:ln w="9525">
                <a:miter lim="800000"/>
                <a:headEnd/>
                <a:tailEnd/>
              </a:ln>
              <a:scene3d>
                <a:camera prst="legacyObliqueTopRight"/>
                <a:lightRig rig="legacyFlat3" dir="b"/>
              </a:scene3d>
              <a:sp3d extrusionH="3148000" prstMaterial="legacyMatte">
                <a:bevelT w="13500" h="13500" prst="angle"/>
                <a:bevelB w="13500" h="13500" prst="angle"/>
                <a:extrusionClr>
                  <a:srgbClr val="FFCC99"/>
                </a:extrusionClr>
              </a:sp3d>
            </p:spPr>
            <p:txBody>
              <a:bodyPr wrap="none" anchor="ctr">
                <a:flatTx/>
              </a:bodyPr>
              <a:lstStyle/>
              <a:p>
                <a:endParaRPr lang="ko-KR" altLang="en-US">
                  <a:ea typeface="Gulim" charset="0"/>
                  <a:cs typeface="Gulim" charset="0"/>
                </a:endParaRPr>
              </a:p>
            </p:txBody>
          </p:sp>
          <p:pic>
            <p:nvPicPr>
              <p:cNvPr id="38933" name="Picture 14" descr="Untitled-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43" y="1440"/>
                <a:ext cx="357"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21" name="TextBox 24"/>
            <p:cNvSpPr txBox="1">
              <a:spLocks noChangeArrowheads="1"/>
            </p:cNvSpPr>
            <p:nvPr/>
          </p:nvSpPr>
          <p:spPr bwMode="auto">
            <a:xfrm>
              <a:off x="609600" y="2514600"/>
              <a:ext cx="864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r>
                <a:rPr lang="en-US" sz="1800">
                  <a:solidFill>
                    <a:schemeClr val="tx1"/>
                  </a:solidFill>
                </a:rPr>
                <a:t>Silicon</a:t>
              </a:r>
            </a:p>
          </p:txBody>
        </p:sp>
        <p:sp>
          <p:nvSpPr>
            <p:cNvPr id="38922" name="TextBox 25"/>
            <p:cNvSpPr txBox="1">
              <a:spLocks noChangeArrowheads="1"/>
            </p:cNvSpPr>
            <p:nvPr/>
          </p:nvSpPr>
          <p:spPr bwMode="auto">
            <a:xfrm>
              <a:off x="381000" y="1371600"/>
              <a:ext cx="160813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r>
                <a:rPr lang="en-US" sz="1600" dirty="0">
                  <a:solidFill>
                    <a:schemeClr val="tx1"/>
                  </a:solidFill>
                </a:rPr>
                <a:t>Direct Gap III-V</a:t>
              </a:r>
            </a:p>
            <a:p>
              <a:pPr eaLnBrk="1" hangingPunct="1"/>
              <a:endParaRPr lang="en-US" sz="1600" dirty="0">
                <a:solidFill>
                  <a:schemeClr val="tx1"/>
                </a:solidFill>
              </a:endParaRPr>
            </a:p>
          </p:txBody>
        </p:sp>
      </p:grpSp>
      <p:pic>
        <p:nvPicPr>
          <p:cNvPr id="23" name="Picture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52600" y="4495800"/>
            <a:ext cx="198120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100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16" y="4419600"/>
            <a:ext cx="1515406" cy="2277390"/>
          </a:xfrm>
          <a:prstGeom prst="rect">
            <a:avLst/>
          </a:prstGeom>
        </p:spPr>
      </p:pic>
      <p:sp>
        <p:nvSpPr>
          <p:cNvPr id="38920" name="TextBox 22"/>
          <p:cNvSpPr txBox="1">
            <a:spLocks noChangeArrowheads="1"/>
          </p:cNvSpPr>
          <p:nvPr/>
        </p:nvSpPr>
        <p:spPr bwMode="auto">
          <a:xfrm>
            <a:off x="170212" y="6239790"/>
            <a:ext cx="1506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r>
              <a:rPr lang="en-US" sz="1800" dirty="0">
                <a:solidFill>
                  <a:schemeClr val="bg1"/>
                </a:solidFill>
              </a:rPr>
              <a:t>Alex </a:t>
            </a:r>
            <a:r>
              <a:rPr lang="en-US" sz="1800" dirty="0" smtClean="0">
                <a:solidFill>
                  <a:schemeClr val="bg1"/>
                </a:solidFill>
              </a:rPr>
              <a:t>Fang</a:t>
            </a:r>
            <a:endParaRPr lang="en-US" sz="1800" dirty="0">
              <a:solidFill>
                <a:schemeClr val="bg1"/>
              </a:solidFill>
            </a:endParaRPr>
          </a:p>
        </p:txBody>
      </p:sp>
      <p:pic>
        <p:nvPicPr>
          <p:cNvPr id="26" name="Picture 4" descr="wide mesa device structure contrast_proton"/>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995" t="15337" r="14680"/>
          <a:stretch/>
        </p:blipFill>
        <p:spPr bwMode="auto">
          <a:xfrm>
            <a:off x="4724400" y="1143000"/>
            <a:ext cx="4419600" cy="2093871"/>
          </a:xfrm>
          <a:prstGeom prst="rect">
            <a:avLst/>
          </a:prstGeom>
          <a:noFill/>
          <a:ln w="9525">
            <a:noFill/>
            <a:miter lim="800000"/>
            <a:headEnd/>
            <a:tailEnd/>
          </a:ln>
        </p:spPr>
      </p:pic>
      <p:sp>
        <p:nvSpPr>
          <p:cNvPr id="4" name="Rectangle 3"/>
          <p:cNvSpPr/>
          <p:nvPr/>
        </p:nvSpPr>
        <p:spPr bwMode="auto">
          <a:xfrm>
            <a:off x="8458200" y="2057400"/>
            <a:ext cx="685800" cy="1447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FF"/>
              </a:solidFill>
              <a:effectLst/>
              <a:latin typeface="Arial" charset="0"/>
            </a:endParaRPr>
          </a:p>
        </p:txBody>
      </p:sp>
      <p:sp>
        <p:nvSpPr>
          <p:cNvPr id="5" name="TextBox 4"/>
          <p:cNvSpPr txBox="1"/>
          <p:nvPr/>
        </p:nvSpPr>
        <p:spPr>
          <a:xfrm>
            <a:off x="1676400" y="6400800"/>
            <a:ext cx="6781800" cy="523220"/>
          </a:xfrm>
          <a:prstGeom prst="rect">
            <a:avLst/>
          </a:prstGeom>
          <a:noFill/>
        </p:spPr>
        <p:txBody>
          <a:bodyPr wrap="square" rtlCol="0">
            <a:spAutoFit/>
          </a:bodyPr>
          <a:lstStyle/>
          <a:p>
            <a:r>
              <a:rPr lang="en-US" sz="1400" dirty="0" smtClean="0"/>
              <a:t>A.W</a:t>
            </a:r>
            <a:r>
              <a:rPr lang="en-US" sz="1400" dirty="0"/>
              <a:t>. Fang, </a:t>
            </a:r>
            <a:r>
              <a:rPr lang="en-US" sz="1400" dirty="0" smtClean="0"/>
              <a:t>et al., </a:t>
            </a:r>
            <a:r>
              <a:rPr lang="en-US" sz="1400" dirty="0"/>
              <a:t>“A Continuous Wave Hybrid </a:t>
            </a:r>
            <a:r>
              <a:rPr lang="en-US" sz="1400" dirty="0" err="1"/>
              <a:t>AlGaInAs</a:t>
            </a:r>
            <a:r>
              <a:rPr lang="en-US" sz="1400" dirty="0"/>
              <a:t>-Silicon Evanescent Laser,” IEEE Photonics Technology Letters, 18 (10), 1143-1145, May 15, 2006 </a:t>
            </a:r>
          </a:p>
        </p:txBody>
      </p:sp>
    </p:spTree>
    <p:extLst>
      <p:ext uri="{BB962C8B-B14F-4D97-AF65-F5344CB8AC3E}">
        <p14:creationId xmlns:p14="http://schemas.microsoft.com/office/powerpoint/2010/main" val="22567091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143000"/>
            <a:ext cx="8229600" cy="4287838"/>
          </a:xfrm>
        </p:spPr>
        <p:txBody>
          <a:bodyPr/>
          <a:lstStyle/>
          <a:p>
            <a:r>
              <a:rPr lang="en-US" sz="2400" dirty="0" smtClean="0"/>
              <a:t>Silicon Photonics</a:t>
            </a:r>
          </a:p>
          <a:p>
            <a:r>
              <a:rPr lang="en-US" sz="2400" dirty="0" smtClean="0"/>
              <a:t>Lasers on Silicon</a:t>
            </a:r>
          </a:p>
          <a:p>
            <a:pPr lvl="1"/>
            <a:r>
              <a:rPr lang="en-US" sz="2200" dirty="0" err="1" smtClean="0"/>
              <a:t>Er</a:t>
            </a:r>
            <a:r>
              <a:rPr lang="en-US" sz="2200" dirty="0" smtClean="0"/>
              <a:t> doped</a:t>
            </a:r>
          </a:p>
          <a:p>
            <a:pPr lvl="1"/>
            <a:r>
              <a:rPr lang="en-US" sz="2200" dirty="0" smtClean="0"/>
              <a:t>Patterned</a:t>
            </a:r>
          </a:p>
          <a:p>
            <a:pPr lvl="1"/>
            <a:r>
              <a:rPr lang="en-US" sz="2200" dirty="0" err="1" smtClean="0"/>
              <a:t>Ge</a:t>
            </a:r>
            <a:endParaRPr lang="en-US" sz="2200" dirty="0" smtClean="0"/>
          </a:p>
          <a:p>
            <a:pPr lvl="1"/>
            <a:r>
              <a:rPr lang="en-US" sz="2200" dirty="0" smtClean="0"/>
              <a:t>Bonded</a:t>
            </a:r>
          </a:p>
          <a:p>
            <a:pPr lvl="1"/>
            <a:r>
              <a:rPr lang="en-US" sz="2200" dirty="0" smtClean="0"/>
              <a:t>Epitaxially grown</a:t>
            </a:r>
          </a:p>
          <a:p>
            <a:r>
              <a:rPr lang="en-US" sz="2400" dirty="0" smtClean="0"/>
              <a:t>Quantum dot lasers</a:t>
            </a:r>
          </a:p>
          <a:p>
            <a:r>
              <a:rPr lang="en-US" sz="2400" dirty="0" smtClean="0"/>
              <a:t>Tunable Lasers</a:t>
            </a:r>
          </a:p>
          <a:p>
            <a:r>
              <a:rPr lang="en-US" sz="2400" dirty="0" smtClean="0"/>
              <a:t>Integration</a:t>
            </a:r>
            <a:endParaRPr lang="en-US" sz="2000" dirty="0" smtClean="0"/>
          </a:p>
          <a:p>
            <a:r>
              <a:rPr lang="en-US" sz="2400" dirty="0" smtClean="0"/>
              <a:t>Commercialization</a:t>
            </a:r>
          </a:p>
          <a:p>
            <a:r>
              <a:rPr lang="en-US" sz="2400" dirty="0" smtClean="0"/>
              <a:t>Future</a:t>
            </a:r>
          </a:p>
          <a:p>
            <a:r>
              <a:rPr lang="en-US" sz="2400" dirty="0" smtClean="0"/>
              <a:t>Summary</a:t>
            </a:r>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2</a:t>
            </a:fld>
            <a:endParaRPr lang="en-US" altLang="ko-KR"/>
          </a:p>
        </p:txBody>
      </p:sp>
    </p:spTree>
    <p:extLst>
      <p:ext uri="{BB962C8B-B14F-4D97-AF65-F5344CB8AC3E}">
        <p14:creationId xmlns:p14="http://schemas.microsoft.com/office/powerpoint/2010/main" val="18191942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6"/>
          <p:cNvSpPr>
            <a:spLocks noGrp="1" noChangeArrowheads="1"/>
          </p:cNvSpPr>
          <p:nvPr>
            <p:ph type="sldNum" sz="quarter" idx="12"/>
          </p:nvPr>
        </p:nvSpPr>
        <p:spPr>
          <a:ln/>
        </p:spPr>
        <p:txBody>
          <a:bodyPr/>
          <a:lstStyle/>
          <a:p>
            <a:pPr>
              <a:defRPr/>
            </a:pPr>
            <a:fld id="{CB18BBD3-63F4-4CC5-B959-1333AA3CD675}" type="slidenum">
              <a:rPr lang="ko-KR" altLang="en-US"/>
              <a:pPr>
                <a:defRPr/>
              </a:pPr>
              <a:t>20</a:t>
            </a:fld>
            <a:endParaRPr lang="en-US" altLang="ko-KR"/>
          </a:p>
        </p:txBody>
      </p:sp>
      <p:sp>
        <p:nvSpPr>
          <p:cNvPr id="23554" name="Slide Number Placeholder 4"/>
          <p:cNvSpPr txBox="1">
            <a:spLocks noGrp="1"/>
          </p:cNvSpPr>
          <p:nvPr/>
        </p:nvSpPr>
        <p:spPr bwMode="auto">
          <a:xfrm>
            <a:off x="7010400" y="6381750"/>
            <a:ext cx="2133600" cy="476250"/>
          </a:xfrm>
          <a:prstGeom prst="rect">
            <a:avLst/>
          </a:prstGeom>
          <a:noFill/>
          <a:ln w="9525">
            <a:noFill/>
            <a:miter lim="800000"/>
            <a:headEnd/>
            <a:tailEnd/>
          </a:ln>
        </p:spPr>
        <p:txBody>
          <a:bodyPr/>
          <a:lstStyle/>
          <a:p>
            <a:pPr algn="r"/>
            <a:fld id="{A4C677AA-80BB-4B34-8B6A-92248B4532DC}" type="slidenum">
              <a:rPr lang="ko-KR" altLang="en-US" sz="1400">
                <a:solidFill>
                  <a:schemeClr val="tx1"/>
                </a:solidFill>
                <a:ea typeface="Gulim" pitchFamily="34" charset="-127"/>
              </a:rPr>
              <a:pPr algn="r"/>
              <a:t>20</a:t>
            </a:fld>
            <a:endParaRPr lang="en-US" altLang="ko-KR" sz="1400">
              <a:solidFill>
                <a:schemeClr val="tx1"/>
              </a:solidFill>
              <a:ea typeface="Gulim" pitchFamily="34" charset="-127"/>
            </a:endParaRPr>
          </a:p>
        </p:txBody>
      </p:sp>
      <p:pic>
        <p:nvPicPr>
          <p:cNvPr id="23555" name="Picture 5" descr="000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8475" y="4459288"/>
            <a:ext cx="3154363" cy="2170112"/>
          </a:xfrm>
          <a:prstGeom prst="rect">
            <a:avLst/>
          </a:prstGeom>
          <a:noFill/>
          <a:ln w="9525">
            <a:solidFill>
              <a:schemeClr val="tx1"/>
            </a:solidFill>
            <a:miter lim="800000"/>
            <a:headEnd/>
            <a:tailEnd/>
          </a:ln>
        </p:spPr>
      </p:pic>
      <p:pic>
        <p:nvPicPr>
          <p:cNvPr id="23556" name="Picture 7" descr="BeforeSubstraeRemov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0238" y="1160463"/>
            <a:ext cx="3619500" cy="2714625"/>
          </a:xfrm>
          <a:prstGeom prst="rect">
            <a:avLst/>
          </a:prstGeom>
          <a:noFill/>
          <a:ln w="9525">
            <a:solidFill>
              <a:schemeClr val="tx1"/>
            </a:solidFill>
            <a:miter lim="800000"/>
            <a:headEnd/>
            <a:tailEnd/>
          </a:ln>
        </p:spPr>
      </p:pic>
      <p:grpSp>
        <p:nvGrpSpPr>
          <p:cNvPr id="23557" name="Group 8"/>
          <p:cNvGrpSpPr>
            <a:grpSpLocks/>
          </p:cNvGrpSpPr>
          <p:nvPr/>
        </p:nvGrpSpPr>
        <p:grpSpPr bwMode="auto">
          <a:xfrm>
            <a:off x="414338" y="1555750"/>
            <a:ext cx="3284537" cy="1552575"/>
            <a:chOff x="3303" y="1309"/>
            <a:chExt cx="2471" cy="1347"/>
          </a:xfrm>
        </p:grpSpPr>
        <p:sp>
          <p:nvSpPr>
            <p:cNvPr id="23617" name="Rectangle 9"/>
            <p:cNvSpPr>
              <a:spLocks noChangeArrowheads="1"/>
            </p:cNvSpPr>
            <p:nvPr/>
          </p:nvSpPr>
          <p:spPr bwMode="auto">
            <a:xfrm>
              <a:off x="3303" y="1765"/>
              <a:ext cx="2457" cy="177"/>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18" name="Rectangle 10"/>
            <p:cNvSpPr>
              <a:spLocks noChangeArrowheads="1"/>
            </p:cNvSpPr>
            <p:nvPr/>
          </p:nvSpPr>
          <p:spPr bwMode="auto">
            <a:xfrm>
              <a:off x="3303" y="2224"/>
              <a:ext cx="2457" cy="432"/>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19" name="Rectangle 11"/>
            <p:cNvSpPr>
              <a:spLocks noChangeArrowheads="1"/>
            </p:cNvSpPr>
            <p:nvPr/>
          </p:nvSpPr>
          <p:spPr bwMode="auto">
            <a:xfrm>
              <a:off x="3303" y="1936"/>
              <a:ext cx="2457" cy="288"/>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20" name="Rectangle 12"/>
            <p:cNvSpPr>
              <a:spLocks noChangeArrowheads="1"/>
            </p:cNvSpPr>
            <p:nvPr/>
          </p:nvSpPr>
          <p:spPr bwMode="auto">
            <a:xfrm>
              <a:off x="4005"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21" name="Rectangle 13"/>
            <p:cNvSpPr>
              <a:spLocks noChangeArrowheads="1"/>
            </p:cNvSpPr>
            <p:nvPr/>
          </p:nvSpPr>
          <p:spPr bwMode="auto">
            <a:xfrm>
              <a:off x="3383"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22" name="Rectangle 14"/>
            <p:cNvSpPr>
              <a:spLocks noChangeArrowheads="1"/>
            </p:cNvSpPr>
            <p:nvPr/>
          </p:nvSpPr>
          <p:spPr bwMode="auto">
            <a:xfrm>
              <a:off x="4922"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23" name="Rectangle 15"/>
            <p:cNvSpPr>
              <a:spLocks noChangeArrowheads="1"/>
            </p:cNvSpPr>
            <p:nvPr/>
          </p:nvSpPr>
          <p:spPr bwMode="auto">
            <a:xfrm>
              <a:off x="3358" y="1309"/>
              <a:ext cx="923" cy="458"/>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24" name="Rectangle 16"/>
            <p:cNvSpPr>
              <a:spLocks noChangeArrowheads="1"/>
            </p:cNvSpPr>
            <p:nvPr/>
          </p:nvSpPr>
          <p:spPr bwMode="auto">
            <a:xfrm>
              <a:off x="4851" y="1309"/>
              <a:ext cx="923" cy="458"/>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25" name="Rectangle 17"/>
            <p:cNvSpPr>
              <a:spLocks noChangeArrowheads="1"/>
            </p:cNvSpPr>
            <p:nvPr/>
          </p:nvSpPr>
          <p:spPr bwMode="auto">
            <a:xfrm>
              <a:off x="3358"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26" name="Rectangle 18"/>
            <p:cNvSpPr>
              <a:spLocks noChangeArrowheads="1"/>
            </p:cNvSpPr>
            <p:nvPr/>
          </p:nvSpPr>
          <p:spPr bwMode="auto">
            <a:xfrm>
              <a:off x="3365"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27" name="Rectangle 19"/>
            <p:cNvSpPr>
              <a:spLocks noChangeArrowheads="1"/>
            </p:cNvSpPr>
            <p:nvPr/>
          </p:nvSpPr>
          <p:spPr bwMode="auto">
            <a:xfrm>
              <a:off x="4844"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28" name="Rectangle 20"/>
            <p:cNvSpPr>
              <a:spLocks noChangeArrowheads="1"/>
            </p:cNvSpPr>
            <p:nvPr/>
          </p:nvSpPr>
          <p:spPr bwMode="auto">
            <a:xfrm>
              <a:off x="4851"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grpSp>
      <p:grpSp>
        <p:nvGrpSpPr>
          <p:cNvPr id="23558" name="Group 21"/>
          <p:cNvGrpSpPr>
            <a:grpSpLocks/>
          </p:cNvGrpSpPr>
          <p:nvPr/>
        </p:nvGrpSpPr>
        <p:grpSpPr bwMode="auto">
          <a:xfrm>
            <a:off x="2205038" y="3590925"/>
            <a:ext cx="3255962" cy="1160463"/>
            <a:chOff x="3303" y="1649"/>
            <a:chExt cx="2471" cy="1007"/>
          </a:xfrm>
        </p:grpSpPr>
        <p:sp>
          <p:nvSpPr>
            <p:cNvPr id="23605" name="Rectangle 22"/>
            <p:cNvSpPr>
              <a:spLocks noChangeArrowheads="1"/>
            </p:cNvSpPr>
            <p:nvPr/>
          </p:nvSpPr>
          <p:spPr bwMode="auto">
            <a:xfrm>
              <a:off x="3303" y="1765"/>
              <a:ext cx="2457" cy="177"/>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06" name="Rectangle 23"/>
            <p:cNvSpPr>
              <a:spLocks noChangeArrowheads="1"/>
            </p:cNvSpPr>
            <p:nvPr/>
          </p:nvSpPr>
          <p:spPr bwMode="auto">
            <a:xfrm>
              <a:off x="3303" y="2224"/>
              <a:ext cx="2457" cy="432"/>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07" name="Rectangle 24"/>
            <p:cNvSpPr>
              <a:spLocks noChangeArrowheads="1"/>
            </p:cNvSpPr>
            <p:nvPr/>
          </p:nvSpPr>
          <p:spPr bwMode="auto">
            <a:xfrm>
              <a:off x="3303" y="1936"/>
              <a:ext cx="2457" cy="288"/>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608" name="Rectangle 25"/>
            <p:cNvSpPr>
              <a:spLocks noChangeArrowheads="1"/>
            </p:cNvSpPr>
            <p:nvPr/>
          </p:nvSpPr>
          <p:spPr bwMode="auto">
            <a:xfrm>
              <a:off x="4005"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09" name="Rectangle 26"/>
            <p:cNvSpPr>
              <a:spLocks noChangeArrowheads="1"/>
            </p:cNvSpPr>
            <p:nvPr/>
          </p:nvSpPr>
          <p:spPr bwMode="auto">
            <a:xfrm>
              <a:off x="3383"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10" name="Rectangle 27"/>
            <p:cNvSpPr>
              <a:spLocks noChangeArrowheads="1"/>
            </p:cNvSpPr>
            <p:nvPr/>
          </p:nvSpPr>
          <p:spPr bwMode="auto">
            <a:xfrm>
              <a:off x="4922"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611" name="Rectangle 28"/>
            <p:cNvSpPr>
              <a:spLocks noChangeArrowheads="1"/>
            </p:cNvSpPr>
            <p:nvPr/>
          </p:nvSpPr>
          <p:spPr bwMode="auto">
            <a:xfrm>
              <a:off x="3358" y="1682"/>
              <a:ext cx="923" cy="8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12" name="Rectangle 29"/>
            <p:cNvSpPr>
              <a:spLocks noChangeArrowheads="1"/>
            </p:cNvSpPr>
            <p:nvPr/>
          </p:nvSpPr>
          <p:spPr bwMode="auto">
            <a:xfrm>
              <a:off x="4851" y="1682"/>
              <a:ext cx="923" cy="8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13" name="Rectangle 30"/>
            <p:cNvSpPr>
              <a:spLocks noChangeArrowheads="1"/>
            </p:cNvSpPr>
            <p:nvPr/>
          </p:nvSpPr>
          <p:spPr bwMode="auto">
            <a:xfrm>
              <a:off x="3358"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14" name="Rectangle 31"/>
            <p:cNvSpPr>
              <a:spLocks noChangeArrowheads="1"/>
            </p:cNvSpPr>
            <p:nvPr/>
          </p:nvSpPr>
          <p:spPr bwMode="auto">
            <a:xfrm>
              <a:off x="3365"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15" name="Rectangle 32"/>
            <p:cNvSpPr>
              <a:spLocks noChangeArrowheads="1"/>
            </p:cNvSpPr>
            <p:nvPr/>
          </p:nvSpPr>
          <p:spPr bwMode="auto">
            <a:xfrm>
              <a:off x="4844" y="1708"/>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16" name="Rectangle 33"/>
            <p:cNvSpPr>
              <a:spLocks noChangeArrowheads="1"/>
            </p:cNvSpPr>
            <p:nvPr/>
          </p:nvSpPr>
          <p:spPr bwMode="auto">
            <a:xfrm>
              <a:off x="4851" y="1649"/>
              <a:ext cx="923" cy="27"/>
            </a:xfrm>
            <a:prstGeom prst="rect">
              <a:avLst/>
            </a:prstGeom>
            <a:solidFill>
              <a:srgbClr val="0066CC"/>
            </a:solidFill>
            <a:ln w="12700" algn="ctr">
              <a:solidFill>
                <a:schemeClr val="tx1"/>
              </a:solidFill>
              <a:miter lim="800000"/>
              <a:headEnd/>
              <a:tailEnd/>
            </a:ln>
          </p:spPr>
          <p:txBody>
            <a:bodyPr wrap="none" anchor="ctr"/>
            <a:lstStyle/>
            <a:p>
              <a:endParaRPr lang="en-US"/>
            </a:p>
          </p:txBody>
        </p:sp>
      </p:grpSp>
      <p:grpSp>
        <p:nvGrpSpPr>
          <p:cNvPr id="23559" name="Group 34"/>
          <p:cNvGrpSpPr>
            <a:grpSpLocks/>
          </p:cNvGrpSpPr>
          <p:nvPr/>
        </p:nvGrpSpPr>
        <p:grpSpPr bwMode="auto">
          <a:xfrm>
            <a:off x="4738688" y="5276850"/>
            <a:ext cx="3252787" cy="1239838"/>
            <a:chOff x="3303" y="1557"/>
            <a:chExt cx="2457" cy="1099"/>
          </a:xfrm>
        </p:grpSpPr>
        <p:sp>
          <p:nvSpPr>
            <p:cNvPr id="23582" name="Rectangle 35"/>
            <p:cNvSpPr>
              <a:spLocks noChangeArrowheads="1"/>
            </p:cNvSpPr>
            <p:nvPr/>
          </p:nvSpPr>
          <p:spPr bwMode="auto">
            <a:xfrm>
              <a:off x="3303" y="1765"/>
              <a:ext cx="2457" cy="177"/>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583" name="Rectangle 36"/>
            <p:cNvSpPr>
              <a:spLocks noChangeArrowheads="1"/>
            </p:cNvSpPr>
            <p:nvPr/>
          </p:nvSpPr>
          <p:spPr bwMode="auto">
            <a:xfrm>
              <a:off x="3303" y="2224"/>
              <a:ext cx="2457" cy="432"/>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4" name="Rectangle 37"/>
            <p:cNvSpPr>
              <a:spLocks noChangeArrowheads="1"/>
            </p:cNvSpPr>
            <p:nvPr/>
          </p:nvSpPr>
          <p:spPr bwMode="auto">
            <a:xfrm>
              <a:off x="3303" y="1936"/>
              <a:ext cx="2457" cy="288"/>
            </a:xfrm>
            <a:prstGeom prst="rect">
              <a:avLst/>
            </a:prstGeom>
            <a:solidFill>
              <a:srgbClr val="FFFFCC"/>
            </a:solidFill>
            <a:ln w="9525">
              <a:solidFill>
                <a:schemeClr val="tx1"/>
              </a:solidFill>
              <a:miter lim="800000"/>
              <a:headEnd/>
              <a:tailEnd/>
            </a:ln>
          </p:spPr>
          <p:txBody>
            <a:bodyPr wrap="none" anchor="ctr"/>
            <a:lstStyle/>
            <a:p>
              <a:endParaRPr lang="en-US"/>
            </a:p>
          </p:txBody>
        </p:sp>
        <p:sp>
          <p:nvSpPr>
            <p:cNvPr id="23585" name="Rectangle 38"/>
            <p:cNvSpPr>
              <a:spLocks noChangeArrowheads="1"/>
            </p:cNvSpPr>
            <p:nvPr/>
          </p:nvSpPr>
          <p:spPr bwMode="auto">
            <a:xfrm>
              <a:off x="4005"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6" name="Rectangle 39"/>
            <p:cNvSpPr>
              <a:spLocks noChangeArrowheads="1"/>
            </p:cNvSpPr>
            <p:nvPr/>
          </p:nvSpPr>
          <p:spPr bwMode="auto">
            <a:xfrm>
              <a:off x="3383"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7" name="Rectangle 40"/>
            <p:cNvSpPr>
              <a:spLocks noChangeArrowheads="1"/>
            </p:cNvSpPr>
            <p:nvPr/>
          </p:nvSpPr>
          <p:spPr bwMode="auto">
            <a:xfrm>
              <a:off x="4922" y="1840"/>
              <a:ext cx="192" cy="96"/>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23588" name="Rectangle 41"/>
            <p:cNvSpPr>
              <a:spLocks noChangeArrowheads="1"/>
            </p:cNvSpPr>
            <p:nvPr/>
          </p:nvSpPr>
          <p:spPr bwMode="auto">
            <a:xfrm>
              <a:off x="3344" y="1716"/>
              <a:ext cx="428"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89" name="Rectangle 42"/>
            <p:cNvSpPr>
              <a:spLocks noChangeArrowheads="1"/>
            </p:cNvSpPr>
            <p:nvPr/>
          </p:nvSpPr>
          <p:spPr bwMode="auto">
            <a:xfrm>
              <a:off x="3422" y="1672"/>
              <a:ext cx="271" cy="45"/>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590" name="Rectangle 43"/>
            <p:cNvSpPr>
              <a:spLocks noChangeArrowheads="1"/>
            </p:cNvSpPr>
            <p:nvPr/>
          </p:nvSpPr>
          <p:spPr bwMode="auto">
            <a:xfrm>
              <a:off x="3422" y="1619"/>
              <a:ext cx="27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91" name="Rectangle 44"/>
            <p:cNvSpPr>
              <a:spLocks noChangeArrowheads="1"/>
            </p:cNvSpPr>
            <p:nvPr/>
          </p:nvSpPr>
          <p:spPr bwMode="auto">
            <a:xfrm>
              <a:off x="3350" y="1668"/>
              <a:ext cx="56" cy="46"/>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2" name="Rectangle 45"/>
            <p:cNvSpPr>
              <a:spLocks noChangeArrowheads="1"/>
            </p:cNvSpPr>
            <p:nvPr/>
          </p:nvSpPr>
          <p:spPr bwMode="auto">
            <a:xfrm>
              <a:off x="3450" y="1557"/>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3" name="Rectangle 46"/>
            <p:cNvSpPr>
              <a:spLocks noChangeArrowheads="1"/>
            </p:cNvSpPr>
            <p:nvPr/>
          </p:nvSpPr>
          <p:spPr bwMode="auto">
            <a:xfrm>
              <a:off x="3924" y="1716"/>
              <a:ext cx="63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94" name="Rectangle 47"/>
            <p:cNvSpPr>
              <a:spLocks noChangeArrowheads="1"/>
            </p:cNvSpPr>
            <p:nvPr/>
          </p:nvSpPr>
          <p:spPr bwMode="auto">
            <a:xfrm>
              <a:off x="4002" y="1672"/>
              <a:ext cx="271" cy="45"/>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595" name="Rectangle 48"/>
            <p:cNvSpPr>
              <a:spLocks noChangeArrowheads="1"/>
            </p:cNvSpPr>
            <p:nvPr/>
          </p:nvSpPr>
          <p:spPr bwMode="auto">
            <a:xfrm>
              <a:off x="4002" y="1619"/>
              <a:ext cx="27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596" name="Rectangle 49"/>
            <p:cNvSpPr>
              <a:spLocks noChangeArrowheads="1"/>
            </p:cNvSpPr>
            <p:nvPr/>
          </p:nvSpPr>
          <p:spPr bwMode="auto">
            <a:xfrm>
              <a:off x="3930" y="1668"/>
              <a:ext cx="56" cy="46"/>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7" name="Rectangle 50"/>
            <p:cNvSpPr>
              <a:spLocks noChangeArrowheads="1"/>
            </p:cNvSpPr>
            <p:nvPr/>
          </p:nvSpPr>
          <p:spPr bwMode="auto">
            <a:xfrm>
              <a:off x="4300" y="1661"/>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8" name="Rectangle 51"/>
            <p:cNvSpPr>
              <a:spLocks noChangeArrowheads="1"/>
            </p:cNvSpPr>
            <p:nvPr/>
          </p:nvSpPr>
          <p:spPr bwMode="auto">
            <a:xfrm>
              <a:off x="4030" y="1557"/>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599" name="Rectangle 52"/>
            <p:cNvSpPr>
              <a:spLocks noChangeArrowheads="1"/>
            </p:cNvSpPr>
            <p:nvPr/>
          </p:nvSpPr>
          <p:spPr bwMode="auto">
            <a:xfrm>
              <a:off x="4876" y="1716"/>
              <a:ext cx="63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00" name="Rectangle 53"/>
            <p:cNvSpPr>
              <a:spLocks noChangeArrowheads="1"/>
            </p:cNvSpPr>
            <p:nvPr/>
          </p:nvSpPr>
          <p:spPr bwMode="auto">
            <a:xfrm>
              <a:off x="4954" y="1672"/>
              <a:ext cx="271" cy="45"/>
            </a:xfrm>
            <a:prstGeom prst="rect">
              <a:avLst/>
            </a:prstGeom>
            <a:solidFill>
              <a:srgbClr val="0066CC"/>
            </a:solidFill>
            <a:ln w="12700" algn="ctr">
              <a:solidFill>
                <a:schemeClr val="tx1"/>
              </a:solidFill>
              <a:miter lim="800000"/>
              <a:headEnd/>
              <a:tailEnd/>
            </a:ln>
          </p:spPr>
          <p:txBody>
            <a:bodyPr wrap="none" anchor="ctr"/>
            <a:lstStyle/>
            <a:p>
              <a:endParaRPr lang="en-US"/>
            </a:p>
          </p:txBody>
        </p:sp>
        <p:sp>
          <p:nvSpPr>
            <p:cNvPr id="23601" name="Rectangle 54"/>
            <p:cNvSpPr>
              <a:spLocks noChangeArrowheads="1"/>
            </p:cNvSpPr>
            <p:nvPr/>
          </p:nvSpPr>
          <p:spPr bwMode="auto">
            <a:xfrm>
              <a:off x="4954" y="1619"/>
              <a:ext cx="271" cy="45"/>
            </a:xfrm>
            <a:prstGeom prst="rect">
              <a:avLst/>
            </a:prstGeom>
            <a:solidFill>
              <a:srgbClr val="66CCFF"/>
            </a:solidFill>
            <a:ln w="12700" algn="ctr">
              <a:solidFill>
                <a:schemeClr val="tx1"/>
              </a:solidFill>
              <a:miter lim="800000"/>
              <a:headEnd/>
              <a:tailEnd/>
            </a:ln>
          </p:spPr>
          <p:txBody>
            <a:bodyPr wrap="none" anchor="ctr"/>
            <a:lstStyle/>
            <a:p>
              <a:endParaRPr lang="en-US"/>
            </a:p>
          </p:txBody>
        </p:sp>
        <p:sp>
          <p:nvSpPr>
            <p:cNvPr id="23602" name="Rectangle 55"/>
            <p:cNvSpPr>
              <a:spLocks noChangeArrowheads="1"/>
            </p:cNvSpPr>
            <p:nvPr/>
          </p:nvSpPr>
          <p:spPr bwMode="auto">
            <a:xfrm>
              <a:off x="4882" y="1668"/>
              <a:ext cx="56" cy="46"/>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603" name="Rectangle 56"/>
            <p:cNvSpPr>
              <a:spLocks noChangeArrowheads="1"/>
            </p:cNvSpPr>
            <p:nvPr/>
          </p:nvSpPr>
          <p:spPr bwMode="auto">
            <a:xfrm>
              <a:off x="5252" y="1661"/>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sp>
          <p:nvSpPr>
            <p:cNvPr id="23604" name="Rectangle 57"/>
            <p:cNvSpPr>
              <a:spLocks noChangeArrowheads="1"/>
            </p:cNvSpPr>
            <p:nvPr/>
          </p:nvSpPr>
          <p:spPr bwMode="auto">
            <a:xfrm>
              <a:off x="4982" y="1557"/>
              <a:ext cx="224" cy="60"/>
            </a:xfrm>
            <a:prstGeom prst="rect">
              <a:avLst/>
            </a:prstGeom>
            <a:solidFill>
              <a:srgbClr val="FF9900"/>
            </a:solidFill>
            <a:ln w="12700" algn="ctr">
              <a:solidFill>
                <a:schemeClr val="tx1"/>
              </a:solidFill>
              <a:miter lim="800000"/>
              <a:headEnd/>
              <a:tailEnd/>
            </a:ln>
          </p:spPr>
          <p:txBody>
            <a:bodyPr wrap="none" anchor="ctr"/>
            <a:lstStyle/>
            <a:p>
              <a:endParaRPr lang="en-US"/>
            </a:p>
          </p:txBody>
        </p:sp>
      </p:grpSp>
      <p:sp>
        <p:nvSpPr>
          <p:cNvPr id="23560" name="Text Box 58"/>
          <p:cNvSpPr txBox="1">
            <a:spLocks noChangeArrowheads="1"/>
          </p:cNvSpPr>
          <p:nvPr/>
        </p:nvSpPr>
        <p:spPr bwMode="auto">
          <a:xfrm>
            <a:off x="184150" y="1100138"/>
            <a:ext cx="5064125" cy="360362"/>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2000" b="1">
                <a:solidFill>
                  <a:schemeClr val="tx1"/>
                </a:solidFill>
                <a:ea typeface="新細明體" pitchFamily="18" charset="-120"/>
                <a:cs typeface="Arial" charset="0"/>
              </a:rPr>
              <a:t>Step 1: Bond InP-dies on SOI waveguide</a:t>
            </a:r>
          </a:p>
        </p:txBody>
      </p:sp>
      <p:sp>
        <p:nvSpPr>
          <p:cNvPr id="23561" name="Text Box 59"/>
          <p:cNvSpPr txBox="1">
            <a:spLocks noChangeArrowheads="1"/>
          </p:cNvSpPr>
          <p:nvPr/>
        </p:nvSpPr>
        <p:spPr bwMode="auto">
          <a:xfrm>
            <a:off x="2098675" y="3176588"/>
            <a:ext cx="3302000" cy="360362"/>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2000" b="1">
                <a:solidFill>
                  <a:schemeClr val="tx1"/>
                </a:solidFill>
                <a:ea typeface="新細明體" pitchFamily="18" charset="-120"/>
                <a:cs typeface="Arial" charset="0"/>
              </a:rPr>
              <a:t>Step 2: Remove substrate</a:t>
            </a:r>
          </a:p>
        </p:txBody>
      </p:sp>
      <p:sp>
        <p:nvSpPr>
          <p:cNvPr id="23562" name="Text Box 60"/>
          <p:cNvSpPr txBox="1">
            <a:spLocks noChangeArrowheads="1"/>
          </p:cNvSpPr>
          <p:nvPr/>
        </p:nvSpPr>
        <p:spPr bwMode="auto">
          <a:xfrm>
            <a:off x="4346575" y="4821238"/>
            <a:ext cx="4694238" cy="360362"/>
          </a:xfrm>
          <a:prstGeom prst="rect">
            <a:avLst/>
          </a:prstGeom>
          <a:solidFill>
            <a:schemeClr val="bg1"/>
          </a:solidFill>
          <a:ln w="12700" algn="ctr">
            <a:noFill/>
            <a:miter lim="800000"/>
            <a:headEnd/>
            <a:tailEnd/>
          </a:ln>
        </p:spPr>
        <p:txBody>
          <a:bodyPr wrap="none">
            <a:spAutoFit/>
          </a:bodyPr>
          <a:lstStyle/>
          <a:p>
            <a:pPr eaLnBrk="0" hangingPunct="0">
              <a:lnSpc>
                <a:spcPct val="88000"/>
              </a:lnSpc>
              <a:spcBef>
                <a:spcPct val="30000"/>
              </a:spcBef>
            </a:pPr>
            <a:r>
              <a:rPr lang="en-US" altLang="zh-TW" sz="2000" b="1">
                <a:solidFill>
                  <a:schemeClr val="tx1"/>
                </a:solidFill>
                <a:ea typeface="新細明體" pitchFamily="18" charset="-120"/>
                <a:cs typeface="Arial" charset="0"/>
              </a:rPr>
              <a:t>Step 3: Process lasers </a:t>
            </a:r>
            <a:r>
              <a:rPr lang="en-US" altLang="zh-TW" sz="2000" b="1" u="sng">
                <a:solidFill>
                  <a:schemeClr val="tx1"/>
                </a:solidFill>
                <a:ea typeface="新細明體" pitchFamily="18" charset="-120"/>
                <a:cs typeface="Arial" charset="0"/>
              </a:rPr>
              <a:t>at wafer scale</a:t>
            </a:r>
            <a:r>
              <a:rPr lang="en-US" altLang="zh-TW" sz="2000" b="1">
                <a:solidFill>
                  <a:schemeClr val="tx1"/>
                </a:solidFill>
                <a:ea typeface="新細明體" pitchFamily="18" charset="-120"/>
                <a:cs typeface="Arial" charset="0"/>
              </a:rPr>
              <a:t> </a:t>
            </a:r>
          </a:p>
        </p:txBody>
      </p:sp>
      <p:sp>
        <p:nvSpPr>
          <p:cNvPr id="23563" name="Arc 61"/>
          <p:cNvSpPr>
            <a:spLocks/>
          </p:cNvSpPr>
          <p:nvPr/>
        </p:nvSpPr>
        <p:spPr bwMode="auto">
          <a:xfrm flipH="1">
            <a:off x="1927225" y="6156325"/>
            <a:ext cx="561975" cy="166688"/>
          </a:xfrm>
          <a:custGeom>
            <a:avLst/>
            <a:gdLst>
              <a:gd name="T0" fmla="*/ 377005 w 43200"/>
              <a:gd name="T1" fmla="*/ 0 h 41900"/>
              <a:gd name="T2" fmla="*/ 126262 w 43200"/>
              <a:gd name="T3" fmla="*/ 9031 h 41900"/>
              <a:gd name="T4" fmla="*/ 280988 w 43200"/>
              <a:gd name="T5" fmla="*/ 80758 h 41900"/>
              <a:gd name="T6" fmla="*/ 0 60000 65536"/>
              <a:gd name="T7" fmla="*/ 0 60000 65536"/>
              <a:gd name="T8" fmla="*/ 0 60000 65536"/>
              <a:gd name="T9" fmla="*/ 0 w 43200"/>
              <a:gd name="T10" fmla="*/ 0 h 41900"/>
              <a:gd name="T11" fmla="*/ 43200 w 43200"/>
              <a:gd name="T12" fmla="*/ 41900 h 41900"/>
            </a:gdLst>
            <a:ahLst/>
            <a:cxnLst>
              <a:cxn ang="T6">
                <a:pos x="T0" y="T1"/>
              </a:cxn>
              <a:cxn ang="T7">
                <a:pos x="T2" y="T3"/>
              </a:cxn>
              <a:cxn ang="T8">
                <a:pos x="T4" y="T5"/>
              </a:cxn>
            </a:cxnLst>
            <a:rect l="T9" t="T10" r="T11" b="T12"/>
            <a:pathLst>
              <a:path w="43200" h="41900" fill="none" extrusionOk="0">
                <a:moveTo>
                  <a:pt x="28980" y="0"/>
                </a:moveTo>
                <a:cubicBezTo>
                  <a:pt x="37517" y="3104"/>
                  <a:pt x="43200" y="11216"/>
                  <a:pt x="43200" y="20300"/>
                </a:cubicBezTo>
                <a:cubicBezTo>
                  <a:pt x="43200" y="32229"/>
                  <a:pt x="33529" y="41900"/>
                  <a:pt x="21600" y="41900"/>
                </a:cubicBezTo>
                <a:cubicBezTo>
                  <a:pt x="9670" y="41900"/>
                  <a:pt x="0" y="32229"/>
                  <a:pt x="0" y="20300"/>
                </a:cubicBezTo>
                <a:cubicBezTo>
                  <a:pt x="-1" y="13040"/>
                  <a:pt x="3646" y="6267"/>
                  <a:pt x="9705" y="2269"/>
                </a:cubicBezTo>
              </a:path>
              <a:path w="43200" h="41900" stroke="0" extrusionOk="0">
                <a:moveTo>
                  <a:pt x="28980" y="0"/>
                </a:moveTo>
                <a:cubicBezTo>
                  <a:pt x="37517" y="3104"/>
                  <a:pt x="43200" y="11216"/>
                  <a:pt x="43200" y="20300"/>
                </a:cubicBezTo>
                <a:cubicBezTo>
                  <a:pt x="43200" y="32229"/>
                  <a:pt x="33529" y="41900"/>
                  <a:pt x="21600" y="41900"/>
                </a:cubicBezTo>
                <a:cubicBezTo>
                  <a:pt x="9670" y="41900"/>
                  <a:pt x="0" y="32229"/>
                  <a:pt x="0" y="20300"/>
                </a:cubicBezTo>
                <a:cubicBezTo>
                  <a:pt x="-1" y="13040"/>
                  <a:pt x="3646" y="6267"/>
                  <a:pt x="9705" y="2269"/>
                </a:cubicBezTo>
                <a:lnTo>
                  <a:pt x="21600" y="20300"/>
                </a:lnTo>
                <a:close/>
              </a:path>
            </a:pathLst>
          </a:custGeom>
          <a:noFill/>
          <a:ln w="12700">
            <a:solidFill>
              <a:schemeClr val="tx1"/>
            </a:solidFill>
            <a:round/>
            <a:headEnd/>
            <a:tailEnd/>
          </a:ln>
        </p:spPr>
        <p:txBody>
          <a:bodyPr wrap="none" anchor="ctr"/>
          <a:lstStyle/>
          <a:p>
            <a:endParaRPr lang="en-US"/>
          </a:p>
        </p:txBody>
      </p:sp>
      <p:sp>
        <p:nvSpPr>
          <p:cNvPr id="23564" name="Text Box 62"/>
          <p:cNvSpPr txBox="1">
            <a:spLocks noChangeArrowheads="1"/>
          </p:cNvSpPr>
          <p:nvPr/>
        </p:nvSpPr>
        <p:spPr bwMode="auto">
          <a:xfrm>
            <a:off x="596900" y="6021388"/>
            <a:ext cx="1303338" cy="225425"/>
          </a:xfrm>
          <a:prstGeom prst="rect">
            <a:avLst/>
          </a:prstGeom>
          <a:solidFill>
            <a:schemeClr val="bg1">
              <a:alpha val="43921"/>
            </a:schemeClr>
          </a:solidFill>
          <a:ln w="12700" algn="ctr">
            <a:noFill/>
            <a:miter lim="800000"/>
            <a:headEnd/>
            <a:tailEnd/>
          </a:ln>
        </p:spPr>
        <p:txBody>
          <a:bodyPr wrap="none">
            <a:spAutoFit/>
          </a:bodyPr>
          <a:lstStyle/>
          <a:p>
            <a:pPr eaLnBrk="0" hangingPunct="0">
              <a:lnSpc>
                <a:spcPct val="88000"/>
              </a:lnSpc>
              <a:spcBef>
                <a:spcPct val="30000"/>
              </a:spcBef>
            </a:pPr>
            <a:r>
              <a:rPr lang="en-US" altLang="zh-TW" sz="1000" b="1">
                <a:solidFill>
                  <a:schemeClr val="tx1"/>
                </a:solidFill>
                <a:ea typeface="新細明體" pitchFamily="18" charset="-120"/>
                <a:cs typeface="Arial" charset="0"/>
              </a:rPr>
              <a:t>Waveguide bundel</a:t>
            </a:r>
          </a:p>
        </p:txBody>
      </p:sp>
      <p:sp>
        <p:nvSpPr>
          <p:cNvPr id="23565" name="Line 63"/>
          <p:cNvSpPr>
            <a:spLocks noChangeShapeType="1"/>
          </p:cNvSpPr>
          <p:nvPr/>
        </p:nvSpPr>
        <p:spPr bwMode="auto">
          <a:xfrm>
            <a:off x="1831975" y="6157913"/>
            <a:ext cx="114300" cy="38100"/>
          </a:xfrm>
          <a:prstGeom prst="line">
            <a:avLst/>
          </a:prstGeom>
          <a:noFill/>
          <a:ln w="12700">
            <a:solidFill>
              <a:schemeClr val="tx1"/>
            </a:solidFill>
            <a:round/>
            <a:headEnd/>
            <a:tailEnd type="triangle" w="med" len="med"/>
          </a:ln>
        </p:spPr>
        <p:txBody>
          <a:bodyPr/>
          <a:lstStyle/>
          <a:p>
            <a:endParaRPr lang="en-US"/>
          </a:p>
        </p:txBody>
      </p:sp>
      <p:sp>
        <p:nvSpPr>
          <p:cNvPr id="23566" name="Text Box 64"/>
          <p:cNvSpPr txBox="1">
            <a:spLocks noChangeArrowheads="1"/>
          </p:cNvSpPr>
          <p:nvPr/>
        </p:nvSpPr>
        <p:spPr bwMode="auto">
          <a:xfrm>
            <a:off x="577850" y="4697413"/>
            <a:ext cx="652463" cy="225425"/>
          </a:xfrm>
          <a:prstGeom prst="rect">
            <a:avLst/>
          </a:prstGeom>
          <a:solidFill>
            <a:schemeClr val="bg1">
              <a:alpha val="43921"/>
            </a:schemeClr>
          </a:solidFill>
          <a:ln w="12700" algn="ctr">
            <a:noFill/>
            <a:miter lim="800000"/>
            <a:headEnd/>
            <a:tailEnd/>
          </a:ln>
        </p:spPr>
        <p:txBody>
          <a:bodyPr wrap="none">
            <a:spAutoFit/>
          </a:bodyPr>
          <a:lstStyle/>
          <a:p>
            <a:pPr algn="ctr" eaLnBrk="0" hangingPunct="0">
              <a:lnSpc>
                <a:spcPct val="88000"/>
              </a:lnSpc>
              <a:spcBef>
                <a:spcPct val="30000"/>
              </a:spcBef>
            </a:pPr>
            <a:r>
              <a:rPr lang="en-US" altLang="zh-TW" sz="1000" b="1">
                <a:solidFill>
                  <a:schemeClr val="tx1"/>
                </a:solidFill>
                <a:ea typeface="新細明體" pitchFamily="18" charset="-120"/>
                <a:cs typeface="Arial" charset="0"/>
              </a:rPr>
              <a:t>8 lasers</a:t>
            </a:r>
          </a:p>
        </p:txBody>
      </p:sp>
      <p:sp>
        <p:nvSpPr>
          <p:cNvPr id="23567" name="Line 65"/>
          <p:cNvSpPr>
            <a:spLocks noChangeShapeType="1"/>
          </p:cNvSpPr>
          <p:nvPr/>
        </p:nvSpPr>
        <p:spPr bwMode="auto">
          <a:xfrm>
            <a:off x="1203325" y="4900613"/>
            <a:ext cx="314325" cy="200025"/>
          </a:xfrm>
          <a:prstGeom prst="line">
            <a:avLst/>
          </a:prstGeom>
          <a:noFill/>
          <a:ln w="12700">
            <a:solidFill>
              <a:schemeClr val="tx1"/>
            </a:solidFill>
            <a:round/>
            <a:headEnd/>
            <a:tailEnd type="triangle" w="med" len="med"/>
          </a:ln>
        </p:spPr>
        <p:txBody>
          <a:bodyPr/>
          <a:lstStyle/>
          <a:p>
            <a:endParaRPr lang="en-US"/>
          </a:p>
        </p:txBody>
      </p:sp>
      <p:sp>
        <p:nvSpPr>
          <p:cNvPr id="23568" name="Arc 66"/>
          <p:cNvSpPr>
            <a:spLocks/>
          </p:cNvSpPr>
          <p:nvPr/>
        </p:nvSpPr>
        <p:spPr bwMode="auto">
          <a:xfrm flipH="1">
            <a:off x="1450975" y="4967288"/>
            <a:ext cx="1504950" cy="603250"/>
          </a:xfrm>
          <a:custGeom>
            <a:avLst/>
            <a:gdLst>
              <a:gd name="T0" fmla="*/ 342515 w 43200"/>
              <a:gd name="T1" fmla="*/ 48693 h 43200"/>
              <a:gd name="T2" fmla="*/ 338126 w 43200"/>
              <a:gd name="T3" fmla="*/ 49852 h 43200"/>
              <a:gd name="T4" fmla="*/ 752475 w 43200"/>
              <a:gd name="T5" fmla="*/ 301625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9832" y="3487"/>
                </a:moveTo>
                <a:cubicBezTo>
                  <a:pt x="13335" y="1211"/>
                  <a:pt x="17422" y="-1"/>
                  <a:pt x="21600" y="0"/>
                </a:cubicBezTo>
                <a:cubicBezTo>
                  <a:pt x="33529" y="0"/>
                  <a:pt x="43200" y="9670"/>
                  <a:pt x="43200" y="21600"/>
                </a:cubicBezTo>
                <a:cubicBezTo>
                  <a:pt x="43200" y="33529"/>
                  <a:pt x="33529" y="43200"/>
                  <a:pt x="21600" y="43200"/>
                </a:cubicBezTo>
                <a:cubicBezTo>
                  <a:pt x="9670" y="43200"/>
                  <a:pt x="0" y="33529"/>
                  <a:pt x="0" y="21600"/>
                </a:cubicBezTo>
                <a:cubicBezTo>
                  <a:pt x="-1" y="14340"/>
                  <a:pt x="3646" y="7567"/>
                  <a:pt x="9705" y="3569"/>
                </a:cubicBezTo>
              </a:path>
              <a:path w="43200" h="43200" stroke="0" extrusionOk="0">
                <a:moveTo>
                  <a:pt x="9832" y="3487"/>
                </a:moveTo>
                <a:cubicBezTo>
                  <a:pt x="13335" y="1211"/>
                  <a:pt x="17422" y="-1"/>
                  <a:pt x="21600" y="0"/>
                </a:cubicBezTo>
                <a:cubicBezTo>
                  <a:pt x="33529" y="0"/>
                  <a:pt x="43200" y="9670"/>
                  <a:pt x="43200" y="21600"/>
                </a:cubicBezTo>
                <a:cubicBezTo>
                  <a:pt x="43200" y="33529"/>
                  <a:pt x="33529" y="43200"/>
                  <a:pt x="21600" y="43200"/>
                </a:cubicBezTo>
                <a:cubicBezTo>
                  <a:pt x="9670" y="43200"/>
                  <a:pt x="0" y="33529"/>
                  <a:pt x="0" y="21600"/>
                </a:cubicBezTo>
                <a:cubicBezTo>
                  <a:pt x="-1" y="14340"/>
                  <a:pt x="3646" y="7567"/>
                  <a:pt x="9705" y="3569"/>
                </a:cubicBezTo>
                <a:lnTo>
                  <a:pt x="21600" y="21600"/>
                </a:lnTo>
                <a:close/>
              </a:path>
            </a:pathLst>
          </a:custGeom>
          <a:noFill/>
          <a:ln w="12700">
            <a:solidFill>
              <a:schemeClr val="tx1"/>
            </a:solidFill>
            <a:round/>
            <a:headEnd/>
            <a:tailEnd/>
          </a:ln>
        </p:spPr>
        <p:txBody>
          <a:bodyPr wrap="none" anchor="ctr"/>
          <a:lstStyle/>
          <a:p>
            <a:endParaRPr lang="en-US"/>
          </a:p>
        </p:txBody>
      </p:sp>
      <p:sp>
        <p:nvSpPr>
          <p:cNvPr id="23569" name="Text Box 67"/>
          <p:cNvSpPr txBox="1">
            <a:spLocks noChangeArrowheads="1"/>
          </p:cNvSpPr>
          <p:nvPr/>
        </p:nvSpPr>
        <p:spPr bwMode="auto">
          <a:xfrm>
            <a:off x="7065963" y="1703388"/>
            <a:ext cx="703262" cy="225425"/>
          </a:xfrm>
          <a:prstGeom prst="rect">
            <a:avLst/>
          </a:prstGeom>
          <a:solidFill>
            <a:schemeClr val="bg1">
              <a:alpha val="43921"/>
            </a:schemeClr>
          </a:solidFill>
          <a:ln w="12700" algn="ctr">
            <a:noFill/>
            <a:miter lim="800000"/>
            <a:headEnd/>
            <a:tailEnd/>
          </a:ln>
        </p:spPr>
        <p:txBody>
          <a:bodyPr wrap="none">
            <a:spAutoFit/>
          </a:bodyPr>
          <a:lstStyle/>
          <a:p>
            <a:pPr algn="ctr" eaLnBrk="0" hangingPunct="0">
              <a:lnSpc>
                <a:spcPct val="88000"/>
              </a:lnSpc>
              <a:spcBef>
                <a:spcPct val="30000"/>
              </a:spcBef>
            </a:pPr>
            <a:r>
              <a:rPr lang="en-US" altLang="zh-TW" sz="1000" b="1">
                <a:solidFill>
                  <a:schemeClr val="tx1"/>
                </a:solidFill>
                <a:ea typeface="新細明體" pitchFamily="18" charset="-120"/>
                <a:cs typeface="Arial" charset="0"/>
              </a:rPr>
              <a:t>III-V dies</a:t>
            </a:r>
          </a:p>
        </p:txBody>
      </p:sp>
      <p:sp>
        <p:nvSpPr>
          <p:cNvPr id="23570" name="Line 68"/>
          <p:cNvSpPr>
            <a:spLocks noChangeShapeType="1"/>
          </p:cNvSpPr>
          <p:nvPr/>
        </p:nvSpPr>
        <p:spPr bwMode="auto">
          <a:xfrm flipH="1">
            <a:off x="6934200" y="1878013"/>
            <a:ext cx="257175" cy="238125"/>
          </a:xfrm>
          <a:prstGeom prst="line">
            <a:avLst/>
          </a:prstGeom>
          <a:noFill/>
          <a:ln w="12700">
            <a:solidFill>
              <a:schemeClr val="tx1"/>
            </a:solidFill>
            <a:round/>
            <a:headEnd/>
            <a:tailEnd type="triangle" w="med" len="med"/>
          </a:ln>
        </p:spPr>
        <p:txBody>
          <a:bodyPr/>
          <a:lstStyle/>
          <a:p>
            <a:endParaRPr lang="en-US"/>
          </a:p>
        </p:txBody>
      </p:sp>
      <p:sp>
        <p:nvSpPr>
          <p:cNvPr id="23571" name="Line 69"/>
          <p:cNvSpPr>
            <a:spLocks noChangeShapeType="1"/>
          </p:cNvSpPr>
          <p:nvPr/>
        </p:nvSpPr>
        <p:spPr bwMode="auto">
          <a:xfrm flipH="1">
            <a:off x="7181850" y="1916113"/>
            <a:ext cx="142875" cy="342900"/>
          </a:xfrm>
          <a:prstGeom prst="line">
            <a:avLst/>
          </a:prstGeom>
          <a:noFill/>
          <a:ln w="12700">
            <a:solidFill>
              <a:schemeClr val="tx1"/>
            </a:solidFill>
            <a:round/>
            <a:headEnd/>
            <a:tailEnd type="triangle" w="med" len="med"/>
          </a:ln>
        </p:spPr>
        <p:txBody>
          <a:bodyPr/>
          <a:lstStyle/>
          <a:p>
            <a:endParaRPr lang="en-US"/>
          </a:p>
        </p:txBody>
      </p:sp>
      <p:sp>
        <p:nvSpPr>
          <p:cNvPr id="23572" name="Text Box 70"/>
          <p:cNvSpPr txBox="1">
            <a:spLocks noChangeArrowheads="1"/>
          </p:cNvSpPr>
          <p:nvPr/>
        </p:nvSpPr>
        <p:spPr bwMode="auto">
          <a:xfrm>
            <a:off x="6180138" y="3122613"/>
            <a:ext cx="1455737" cy="225425"/>
          </a:xfrm>
          <a:prstGeom prst="rect">
            <a:avLst/>
          </a:prstGeom>
          <a:solidFill>
            <a:schemeClr val="bg1">
              <a:alpha val="43921"/>
            </a:schemeClr>
          </a:solidFill>
          <a:ln w="12700" algn="ctr">
            <a:noFill/>
            <a:miter lim="800000"/>
            <a:headEnd/>
            <a:tailEnd/>
          </a:ln>
        </p:spPr>
        <p:txBody>
          <a:bodyPr wrap="none">
            <a:spAutoFit/>
          </a:bodyPr>
          <a:lstStyle/>
          <a:p>
            <a:pPr algn="ctr" eaLnBrk="0" hangingPunct="0">
              <a:lnSpc>
                <a:spcPct val="88000"/>
              </a:lnSpc>
              <a:spcBef>
                <a:spcPct val="30000"/>
              </a:spcBef>
            </a:pPr>
            <a:r>
              <a:rPr lang="en-US" altLang="zh-TW" sz="1000" b="1">
                <a:solidFill>
                  <a:schemeClr val="tx1"/>
                </a:solidFill>
                <a:ea typeface="新細明體" pitchFamily="18" charset="-120"/>
                <a:cs typeface="Arial" charset="0"/>
              </a:rPr>
              <a:t>SOI-waveguide wafer</a:t>
            </a:r>
          </a:p>
        </p:txBody>
      </p:sp>
      <p:sp>
        <p:nvSpPr>
          <p:cNvPr id="23573" name="Text Box 71"/>
          <p:cNvSpPr txBox="1">
            <a:spLocks noChangeArrowheads="1"/>
          </p:cNvSpPr>
          <p:nvPr/>
        </p:nvSpPr>
        <p:spPr bwMode="auto">
          <a:xfrm>
            <a:off x="4394200" y="4481513"/>
            <a:ext cx="32861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a:t>
            </a:r>
          </a:p>
        </p:txBody>
      </p:sp>
      <p:sp>
        <p:nvSpPr>
          <p:cNvPr id="23574" name="Text Box 72"/>
          <p:cNvSpPr txBox="1">
            <a:spLocks noChangeArrowheads="1"/>
          </p:cNvSpPr>
          <p:nvPr/>
        </p:nvSpPr>
        <p:spPr bwMode="auto">
          <a:xfrm>
            <a:off x="4603750" y="3967163"/>
            <a:ext cx="504825"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SiO</a:t>
            </a:r>
            <a:r>
              <a:rPr lang="en-US" altLang="zh-TW" sz="1200" b="1" baseline="-25000">
                <a:solidFill>
                  <a:schemeClr val="tx1"/>
                </a:solidFill>
                <a:ea typeface="新細明體" pitchFamily="18" charset="-120"/>
                <a:cs typeface="Arial" charset="0"/>
              </a:rPr>
              <a:t>2</a:t>
            </a:r>
            <a:endParaRPr lang="en-US" altLang="zh-TW" sz="1200" b="1">
              <a:solidFill>
                <a:schemeClr val="tx1"/>
              </a:solidFill>
              <a:ea typeface="新細明體" pitchFamily="18" charset="-120"/>
              <a:cs typeface="Arial" charset="0"/>
            </a:endParaRPr>
          </a:p>
        </p:txBody>
      </p:sp>
      <p:sp>
        <p:nvSpPr>
          <p:cNvPr id="23575" name="Text Box 73"/>
          <p:cNvSpPr txBox="1">
            <a:spLocks noChangeArrowheads="1"/>
          </p:cNvSpPr>
          <p:nvPr/>
        </p:nvSpPr>
        <p:spPr bwMode="auto">
          <a:xfrm>
            <a:off x="736600" y="1652588"/>
            <a:ext cx="422275"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InP</a:t>
            </a:r>
          </a:p>
        </p:txBody>
      </p:sp>
      <p:sp>
        <p:nvSpPr>
          <p:cNvPr id="23576" name="Text Box 74"/>
          <p:cNvSpPr txBox="1">
            <a:spLocks noChangeArrowheads="1"/>
          </p:cNvSpPr>
          <p:nvPr/>
        </p:nvSpPr>
        <p:spPr bwMode="auto">
          <a:xfrm>
            <a:off x="6965950" y="6253163"/>
            <a:ext cx="32861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a:t>
            </a:r>
          </a:p>
        </p:txBody>
      </p:sp>
      <p:sp>
        <p:nvSpPr>
          <p:cNvPr id="23577" name="Text Box 75"/>
          <p:cNvSpPr txBox="1">
            <a:spLocks noChangeArrowheads="1"/>
          </p:cNvSpPr>
          <p:nvPr/>
        </p:nvSpPr>
        <p:spPr bwMode="auto">
          <a:xfrm>
            <a:off x="7175500" y="5738813"/>
            <a:ext cx="504825"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SiO</a:t>
            </a:r>
            <a:r>
              <a:rPr lang="en-US" altLang="zh-TW" sz="1200" b="1" baseline="-25000">
                <a:solidFill>
                  <a:schemeClr val="tx1"/>
                </a:solidFill>
                <a:ea typeface="新細明體" pitchFamily="18" charset="-120"/>
                <a:cs typeface="Arial" charset="0"/>
              </a:rPr>
              <a:t>2</a:t>
            </a:r>
            <a:endParaRPr lang="en-US" altLang="zh-TW" sz="1200" b="1">
              <a:solidFill>
                <a:schemeClr val="tx1"/>
              </a:solidFill>
              <a:ea typeface="新細明體" pitchFamily="18" charset="-120"/>
              <a:cs typeface="Arial" charset="0"/>
            </a:endParaRPr>
          </a:p>
        </p:txBody>
      </p:sp>
      <p:sp>
        <p:nvSpPr>
          <p:cNvPr id="23578" name="Text Box 76"/>
          <p:cNvSpPr txBox="1">
            <a:spLocks noChangeArrowheads="1"/>
          </p:cNvSpPr>
          <p:nvPr/>
        </p:nvSpPr>
        <p:spPr bwMode="auto">
          <a:xfrm>
            <a:off x="2641600" y="2843213"/>
            <a:ext cx="32861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Si</a:t>
            </a:r>
          </a:p>
        </p:txBody>
      </p:sp>
      <p:sp>
        <p:nvSpPr>
          <p:cNvPr id="23579" name="Text Box 77"/>
          <p:cNvSpPr txBox="1">
            <a:spLocks noChangeArrowheads="1"/>
          </p:cNvSpPr>
          <p:nvPr/>
        </p:nvSpPr>
        <p:spPr bwMode="auto">
          <a:xfrm>
            <a:off x="650875" y="3709988"/>
            <a:ext cx="1071563" cy="252412"/>
          </a:xfrm>
          <a:prstGeom prst="rect">
            <a:avLst/>
          </a:prstGeom>
          <a:noFill/>
          <a:ln w="12700" algn="ctr">
            <a:noFill/>
            <a:miter lim="800000"/>
            <a:headEnd/>
            <a:tailEnd/>
          </a:ln>
        </p:spPr>
        <p:txBody>
          <a:bodyPr wrap="none">
            <a:spAutoFit/>
          </a:bodyPr>
          <a:lstStyle/>
          <a:p>
            <a:pPr eaLnBrk="0" hangingPunct="0">
              <a:lnSpc>
                <a:spcPct val="88000"/>
              </a:lnSpc>
              <a:spcBef>
                <a:spcPct val="30000"/>
              </a:spcBef>
            </a:pPr>
            <a:r>
              <a:rPr lang="en-US" altLang="zh-TW" sz="1200" b="1">
                <a:solidFill>
                  <a:schemeClr val="tx1"/>
                </a:solidFill>
                <a:ea typeface="新細明體" pitchFamily="18" charset="-120"/>
                <a:cs typeface="Arial" charset="0"/>
              </a:rPr>
              <a:t>BCB or SiO</a:t>
            </a:r>
            <a:r>
              <a:rPr lang="en-US" altLang="zh-TW" sz="1200" b="1" baseline="-25000">
                <a:solidFill>
                  <a:schemeClr val="tx1"/>
                </a:solidFill>
                <a:ea typeface="新細明體" pitchFamily="18" charset="-120"/>
                <a:cs typeface="Arial" charset="0"/>
              </a:rPr>
              <a:t>2</a:t>
            </a:r>
            <a:endParaRPr lang="en-US" altLang="zh-TW" sz="1200" b="1">
              <a:solidFill>
                <a:schemeClr val="tx1"/>
              </a:solidFill>
              <a:ea typeface="新細明體" pitchFamily="18" charset="-120"/>
              <a:cs typeface="Arial" charset="0"/>
            </a:endParaRPr>
          </a:p>
        </p:txBody>
      </p:sp>
      <p:sp>
        <p:nvSpPr>
          <p:cNvPr id="23580" name="Line 78"/>
          <p:cNvSpPr>
            <a:spLocks noChangeShapeType="1"/>
          </p:cNvSpPr>
          <p:nvPr/>
        </p:nvSpPr>
        <p:spPr bwMode="auto">
          <a:xfrm>
            <a:off x="1714500" y="3830638"/>
            <a:ext cx="466725" cy="0"/>
          </a:xfrm>
          <a:prstGeom prst="line">
            <a:avLst/>
          </a:prstGeom>
          <a:noFill/>
          <a:ln w="12700">
            <a:solidFill>
              <a:schemeClr val="tx1"/>
            </a:solidFill>
            <a:round/>
            <a:headEnd/>
            <a:tailEnd type="triangle" w="med" len="med"/>
          </a:ln>
        </p:spPr>
        <p:txBody>
          <a:bodyPr/>
          <a:lstStyle/>
          <a:p>
            <a:endParaRPr lang="en-US"/>
          </a:p>
        </p:txBody>
      </p:sp>
      <p:sp>
        <p:nvSpPr>
          <p:cNvPr id="23581" name="Rectangle 79"/>
          <p:cNvSpPr>
            <a:spLocks noGrp="1" noChangeArrowheads="1"/>
          </p:cNvSpPr>
          <p:nvPr>
            <p:ph type="title"/>
          </p:nvPr>
        </p:nvSpPr>
        <p:spPr>
          <a:xfrm>
            <a:off x="457200" y="76200"/>
            <a:ext cx="8229600" cy="788988"/>
          </a:xfrm>
        </p:spPr>
        <p:txBody>
          <a:bodyPr/>
          <a:lstStyle/>
          <a:p>
            <a:pPr eaLnBrk="1" hangingPunct="1"/>
            <a:r>
              <a:rPr lang="en-US" altLang="zh-TW" dirty="0" smtClean="0">
                <a:solidFill>
                  <a:srgbClr val="2A5AA6"/>
                </a:solidFill>
                <a:ea typeface="新細明體" pitchFamily="18" charset="-120"/>
              </a:rPr>
              <a:t>Heterogeneous integration</a:t>
            </a:r>
            <a:br>
              <a:rPr lang="en-US" altLang="zh-TW" dirty="0" smtClean="0">
                <a:solidFill>
                  <a:srgbClr val="2A5AA6"/>
                </a:solidFill>
                <a:ea typeface="新細明體" pitchFamily="18" charset="-120"/>
              </a:rPr>
            </a:br>
            <a:r>
              <a:rPr lang="en-US" altLang="zh-TW" sz="2800" dirty="0" smtClean="0">
                <a:solidFill>
                  <a:srgbClr val="2A5AA6"/>
                </a:solidFill>
                <a:ea typeface="新細明體" pitchFamily="18" charset="-120"/>
              </a:rPr>
              <a:t>UCSB, Intel, HP, Ghent, TIT, Caltech</a:t>
            </a:r>
            <a:endParaRPr lang="zh-TW" altLang="en-US" sz="2800" dirty="0" smtClean="0">
              <a:solidFill>
                <a:srgbClr val="2A5AA6"/>
              </a:solidFill>
              <a:ea typeface="新細明體" pitchFamily="18" charset="-120"/>
            </a:endParaRPr>
          </a:p>
        </p:txBody>
      </p:sp>
      <p:sp>
        <p:nvSpPr>
          <p:cNvPr id="2" name="TextBox 1"/>
          <p:cNvSpPr txBox="1"/>
          <p:nvPr/>
        </p:nvSpPr>
        <p:spPr>
          <a:xfrm>
            <a:off x="5257800" y="6550223"/>
            <a:ext cx="1172466" cy="307777"/>
          </a:xfrm>
          <a:prstGeom prst="rect">
            <a:avLst/>
          </a:prstGeom>
          <a:noFill/>
        </p:spPr>
        <p:txBody>
          <a:bodyPr wrap="none" rtlCol="0">
            <a:spAutoFit/>
          </a:bodyPr>
          <a:lstStyle/>
          <a:p>
            <a:r>
              <a:rPr lang="en-US" sz="1400" dirty="0" smtClean="0">
                <a:solidFill>
                  <a:srgbClr val="000000"/>
                </a:solidFill>
              </a:rPr>
              <a:t>IMEC/Ghent</a:t>
            </a:r>
            <a:endParaRPr lang="en-US" sz="1400" dirty="0">
              <a:solidFill>
                <a:srgbClr val="000000"/>
              </a:solidFill>
            </a:endParaRPr>
          </a:p>
        </p:txBody>
      </p:sp>
    </p:spTree>
    <p:extLst>
      <p:ext uri="{BB962C8B-B14F-4D97-AF65-F5344CB8AC3E}">
        <p14:creationId xmlns:p14="http://schemas.microsoft.com/office/powerpoint/2010/main" val="7936148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SPECTRA_20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296" y="1244856"/>
            <a:ext cx="3191004" cy="2408896"/>
          </a:xfrm>
          <a:prstGeom prst="rect">
            <a:avLst/>
          </a:prstGeom>
          <a:noFill/>
          <a:ln>
            <a:noFill/>
          </a:ln>
          <a:effectLst>
            <a:glow rad="584200">
              <a:schemeClr val="accent5">
                <a:lumMod val="40000"/>
                <a:lumOff val="60000"/>
                <a:alpha val="18000"/>
              </a:schemeClr>
            </a:glow>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524000" y="-152400"/>
            <a:ext cx="7162800" cy="838200"/>
          </a:xfrm>
        </p:spPr>
        <p:txBody>
          <a:bodyPr/>
          <a:lstStyle/>
          <a:p>
            <a:r>
              <a:rPr lang="en-US" dirty="0" smtClean="0"/>
              <a:t>Aurrion PIC Integration</a:t>
            </a:r>
            <a:endParaRPr lang="en-US" dirty="0"/>
          </a:p>
        </p:txBody>
      </p:sp>
      <p:pic>
        <p:nvPicPr>
          <p:cNvPr id="31" name="Picture 3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720"/>
          <a:stretch/>
        </p:blipFill>
        <p:spPr bwMode="auto">
          <a:xfrm>
            <a:off x="5260206" y="3812491"/>
            <a:ext cx="3825133" cy="2470942"/>
          </a:xfrm>
          <a:prstGeom prst="rect">
            <a:avLst/>
          </a:prstGeom>
          <a:noFill/>
          <a:ln>
            <a:noFill/>
          </a:ln>
          <a:effectLst>
            <a:glow rad="584200">
              <a:schemeClr val="accent5">
                <a:lumMod val="40000"/>
                <a:lumOff val="60000"/>
                <a:alpha val="18000"/>
              </a:schemeClr>
            </a:glow>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61938" y="4706904"/>
            <a:ext cx="1947581" cy="1015663"/>
          </a:xfrm>
          <a:prstGeom prst="rect">
            <a:avLst/>
          </a:prstGeom>
          <a:solidFill>
            <a:srgbClr val="FFFFFF">
              <a:alpha val="74118"/>
            </a:srgbClr>
          </a:solidFill>
        </p:spPr>
        <p:txBody>
          <a:bodyPr wrap="square" rtlCol="0">
            <a:spAutoFit/>
          </a:bodyPr>
          <a:lstStyle/>
          <a:p>
            <a:r>
              <a:rPr lang="en-US" sz="2000" dirty="0" smtClean="0"/>
              <a:t>&gt;36 GHz, 0.8 A/W  Photodetectors</a:t>
            </a:r>
            <a:endParaRPr lang="en-US" sz="2000" dirty="0"/>
          </a:p>
        </p:txBody>
      </p:sp>
      <p:sp>
        <p:nvSpPr>
          <p:cNvPr id="3" name="TextBox 2"/>
          <p:cNvSpPr txBox="1"/>
          <p:nvPr/>
        </p:nvSpPr>
        <p:spPr>
          <a:xfrm>
            <a:off x="36502" y="3819849"/>
            <a:ext cx="4730014" cy="400110"/>
          </a:xfrm>
          <a:prstGeom prst="rect">
            <a:avLst/>
          </a:prstGeom>
          <a:noFill/>
        </p:spPr>
        <p:txBody>
          <a:bodyPr wrap="none" rtlCol="0">
            <a:spAutoFit/>
          </a:bodyPr>
          <a:lstStyle/>
          <a:p>
            <a:r>
              <a:rPr lang="en-US" sz="2000" dirty="0" smtClean="0"/>
              <a:t>Modulators: 23 GHz, &gt;15 dB ER, 1.3 </a:t>
            </a:r>
            <a:r>
              <a:rPr lang="en-US" sz="2000" dirty="0" err="1" smtClean="0"/>
              <a:t>V</a:t>
            </a:r>
            <a:r>
              <a:rPr lang="en-US" sz="2000" baseline="-25000" dirty="0" err="1" smtClean="0"/>
              <a:t>pi</a:t>
            </a:r>
            <a:endParaRPr lang="en-US" sz="2000" baseline="-25000" dirty="0"/>
          </a:p>
        </p:txBody>
      </p:sp>
      <p:pic>
        <p:nvPicPr>
          <p:cNvPr id="32" name="Picture 31"/>
          <p:cNvPicPr>
            <a:picLocks noChangeAspect="1" noChangeArrowheads="1"/>
          </p:cNvPicPr>
          <p:nvPr/>
        </p:nvPicPr>
        <p:blipFill>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3754342" y="3659082"/>
            <a:ext cx="1554632" cy="96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4731488" y="3024888"/>
            <a:ext cx="702948" cy="9336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03538" y="4143218"/>
            <a:ext cx="630898" cy="258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35680" y="3279648"/>
            <a:ext cx="694078" cy="4957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1839" y="4189181"/>
            <a:ext cx="4821395" cy="2011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1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65898" y="1476245"/>
            <a:ext cx="4684828" cy="1559563"/>
          </a:xfrm>
          <a:prstGeom prst="rect">
            <a:avLst/>
          </a:prstGeom>
          <a:noFill/>
          <a:ln>
            <a:noFill/>
          </a:ln>
          <a:effectLst>
            <a:glow rad="584200">
              <a:schemeClr val="accent5">
                <a:lumMod val="40000"/>
                <a:lumOff val="60000"/>
                <a:alpha val="18000"/>
              </a:schemeClr>
            </a:glo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Box 49"/>
          <p:cNvSpPr txBox="1"/>
          <p:nvPr/>
        </p:nvSpPr>
        <p:spPr>
          <a:xfrm>
            <a:off x="863919" y="950976"/>
            <a:ext cx="2964749" cy="400110"/>
          </a:xfrm>
          <a:prstGeom prst="rect">
            <a:avLst/>
          </a:prstGeom>
          <a:noFill/>
        </p:spPr>
        <p:txBody>
          <a:bodyPr wrap="none" rtlCol="0">
            <a:spAutoFit/>
          </a:bodyPr>
          <a:lstStyle/>
          <a:p>
            <a:r>
              <a:rPr lang="en-US" sz="2000" dirty="0" smtClean="0"/>
              <a:t>Telecom Tunable Lasers</a:t>
            </a:r>
            <a:endParaRPr lang="en-US" sz="2000" dirty="0"/>
          </a:p>
        </p:txBody>
      </p:sp>
      <p:sp>
        <p:nvSpPr>
          <p:cNvPr id="51" name="TextBox 50"/>
          <p:cNvSpPr txBox="1"/>
          <p:nvPr/>
        </p:nvSpPr>
        <p:spPr>
          <a:xfrm>
            <a:off x="4543574" y="1106913"/>
            <a:ext cx="4446525" cy="400110"/>
          </a:xfrm>
          <a:prstGeom prst="rect">
            <a:avLst/>
          </a:prstGeom>
          <a:noFill/>
        </p:spPr>
        <p:txBody>
          <a:bodyPr wrap="none" rtlCol="0">
            <a:spAutoFit/>
          </a:bodyPr>
          <a:lstStyle/>
          <a:p>
            <a:r>
              <a:rPr lang="en-US" sz="2000" dirty="0" smtClean="0"/>
              <a:t>Datacom uncooled WDM laser arrays</a:t>
            </a:r>
            <a:endParaRPr lang="en-US" sz="2000" dirty="0"/>
          </a:p>
        </p:txBody>
      </p:sp>
      <p:cxnSp>
        <p:nvCxnSpPr>
          <p:cNvPr id="38" name="Straight Arrow Connector 37"/>
          <p:cNvCxnSpPr/>
          <p:nvPr/>
        </p:nvCxnSpPr>
        <p:spPr>
          <a:xfrm flipH="1">
            <a:off x="3654300" y="4143218"/>
            <a:ext cx="575458" cy="258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530423"/>
            <a:ext cx="3990623" cy="338554"/>
          </a:xfrm>
          <a:prstGeom prst="rect">
            <a:avLst/>
          </a:prstGeom>
          <a:noFill/>
        </p:spPr>
        <p:txBody>
          <a:bodyPr wrap="square" rtlCol="0">
            <a:spAutoFit/>
          </a:bodyPr>
          <a:lstStyle/>
          <a:p>
            <a:pPr algn="r"/>
            <a:r>
              <a:rPr lang="en-US" sz="1600" dirty="0" smtClean="0"/>
              <a:t>Brian Koch </a:t>
            </a:r>
            <a:r>
              <a:rPr lang="en-US" sz="1600" i="1" dirty="0" smtClean="0"/>
              <a:t>et al., </a:t>
            </a:r>
            <a:r>
              <a:rPr lang="en-US" sz="1600" dirty="0" smtClean="0"/>
              <a:t>OFC </a:t>
            </a:r>
            <a:r>
              <a:rPr lang="en-US" sz="1600" dirty="0" err="1" smtClean="0"/>
              <a:t>Postdeadline</a:t>
            </a:r>
            <a:r>
              <a:rPr lang="en-US" sz="1600" dirty="0" smtClean="0"/>
              <a:t> 2013</a:t>
            </a:r>
            <a:endParaRPr lang="en-US" sz="1600" dirty="0"/>
          </a:p>
        </p:txBody>
      </p:sp>
    </p:spTree>
    <p:extLst>
      <p:ext uri="{BB962C8B-B14F-4D97-AF65-F5344CB8AC3E}">
        <p14:creationId xmlns:p14="http://schemas.microsoft.com/office/powerpoint/2010/main" val="33246363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914400" y="76200"/>
            <a:ext cx="8229600" cy="788988"/>
          </a:xfrm>
        </p:spPr>
        <p:txBody>
          <a:bodyPr/>
          <a:lstStyle/>
          <a:p>
            <a:r>
              <a:rPr lang="en-US" dirty="0" smtClean="0"/>
              <a:t>Quantum Well </a:t>
            </a:r>
            <a:r>
              <a:rPr lang="en-US" dirty="0" err="1" smtClean="0"/>
              <a:t>Epi</a:t>
            </a:r>
            <a:r>
              <a:rPr lang="en-US" dirty="0" smtClean="0"/>
              <a:t> on 150 mm Silicon</a:t>
            </a:r>
          </a:p>
        </p:txBody>
      </p:sp>
      <p:sp>
        <p:nvSpPr>
          <p:cNvPr id="35843" name="Slide Number Placeholder 3"/>
          <p:cNvSpPr>
            <a:spLocks noGrp="1"/>
          </p:cNvSpPr>
          <p:nvPr>
            <p:ph type="sldNum" sz="quarter" idx="4294967295"/>
          </p:nvPr>
        </p:nvSpPr>
        <p:spPr>
          <a:xfrm>
            <a:off x="7010400" y="6534150"/>
            <a:ext cx="2133600" cy="476250"/>
          </a:xfrm>
          <a:prstGeom prst="rect">
            <a:avLst/>
          </a:prstGeom>
          <a:noFill/>
        </p:spPr>
        <p:txBody>
          <a:bodyPr/>
          <a:lstStyle/>
          <a:p>
            <a:fld id="{113B0183-847E-403D-91E2-87D3FF312857}" type="slidenum">
              <a:rPr lang="ko-KR" altLang="en-US" smtClean="0">
                <a:latin typeface="Arial" pitchFamily="34" charset="0"/>
                <a:ea typeface="굴림" pitchFamily="34" charset="-127"/>
              </a:rPr>
              <a:pPr/>
              <a:t>22</a:t>
            </a:fld>
            <a:endParaRPr lang="en-US" altLang="ko-KR" smtClean="0">
              <a:latin typeface="Arial" pitchFamily="34" charset="0"/>
              <a:ea typeface="굴림" pitchFamily="34" charset="-127"/>
            </a:endParaRPr>
          </a:p>
        </p:txBody>
      </p:sp>
      <p:pic>
        <p:nvPicPr>
          <p:cNvPr id="35844" name="Picture 4"/>
          <p:cNvPicPr>
            <a:picLocks noGrp="1" noChangeAspect="1" noChangeArrowheads="1"/>
          </p:cNvPicPr>
          <p:nvPr>
            <p:ph idx="1"/>
          </p:nvPr>
        </p:nvPicPr>
        <p:blipFill>
          <a:blip r:embed="rId3" cstate="print">
            <a:lum bright="18000"/>
          </a:blip>
          <a:srcRect/>
          <a:stretch>
            <a:fillRect/>
          </a:stretch>
        </p:blipFill>
        <p:spPr>
          <a:xfrm>
            <a:off x="1219200" y="1752600"/>
            <a:ext cx="6794500" cy="4525963"/>
          </a:xfrm>
          <a:noFill/>
        </p:spPr>
      </p:pic>
      <p:sp>
        <p:nvSpPr>
          <p:cNvPr id="2" name="TextBox 1"/>
          <p:cNvSpPr txBox="1"/>
          <p:nvPr/>
        </p:nvSpPr>
        <p:spPr>
          <a:xfrm>
            <a:off x="838200" y="1066800"/>
            <a:ext cx="8305800" cy="523220"/>
          </a:xfrm>
          <a:prstGeom prst="rect">
            <a:avLst/>
          </a:prstGeom>
          <a:noFill/>
        </p:spPr>
        <p:txBody>
          <a:bodyPr wrap="square" rtlCol="0">
            <a:spAutoFit/>
          </a:bodyPr>
          <a:lstStyle/>
          <a:p>
            <a:r>
              <a:rPr lang="en-US" sz="2800" dirty="0"/>
              <a:t>Oxygen Plasma </a:t>
            </a:r>
            <a:r>
              <a:rPr lang="en-US" sz="2800" dirty="0" smtClean="0"/>
              <a:t>Enhanced Molecular Bonding</a:t>
            </a:r>
          </a:p>
        </p:txBody>
      </p:sp>
    </p:spTree>
    <p:extLst>
      <p:ext uri="{BB962C8B-B14F-4D97-AF65-F5344CB8AC3E}">
        <p14:creationId xmlns:p14="http://schemas.microsoft.com/office/powerpoint/2010/main" val="15311205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4343400"/>
            <a:ext cx="2000910" cy="200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t>Heterogeneous Integration of </a:t>
            </a:r>
            <a:br>
              <a:rPr lang="en-US" dirty="0" smtClean="0"/>
            </a:br>
            <a:r>
              <a:rPr lang="en-US" dirty="0" smtClean="0"/>
              <a:t>6 Photonic Platforms</a:t>
            </a:r>
            <a:endParaRPr lang="en-US" dirty="0"/>
          </a:p>
        </p:txBody>
      </p:sp>
      <p:sp>
        <p:nvSpPr>
          <p:cNvPr id="5" name="Slide Number Placeholder 4"/>
          <p:cNvSpPr>
            <a:spLocks noGrp="1"/>
          </p:cNvSpPr>
          <p:nvPr>
            <p:ph type="sldNum" sz="quarter" idx="12"/>
          </p:nvPr>
        </p:nvSpPr>
        <p:spPr/>
        <p:txBody>
          <a:bodyPr/>
          <a:lstStyle/>
          <a:p>
            <a:fld id="{1D5A55AA-5DA3-DC4D-B6DC-C933CB917965}" type="slidenum">
              <a:rPr lang="en-US" smtClean="0">
                <a:solidFill>
                  <a:prstClr val="black">
                    <a:tint val="75000"/>
                  </a:prstClr>
                </a:solidFill>
              </a:rPr>
              <a:pPr/>
              <a:t>23</a:t>
            </a:fld>
            <a:endParaRPr lang="en-US">
              <a:solidFill>
                <a:prstClr val="black">
                  <a:tint val="75000"/>
                </a:prstClr>
              </a:solidFill>
            </a:endParaRPr>
          </a:p>
        </p:txBody>
      </p:sp>
      <p:grpSp>
        <p:nvGrpSpPr>
          <p:cNvPr id="6" name="Group 5"/>
          <p:cNvGrpSpPr/>
          <p:nvPr/>
        </p:nvGrpSpPr>
        <p:grpSpPr>
          <a:xfrm>
            <a:off x="2971800" y="1126830"/>
            <a:ext cx="3259528" cy="2530770"/>
            <a:chOff x="3085003" y="2322233"/>
            <a:chExt cx="3259528" cy="2530770"/>
          </a:xfrm>
        </p:grpSpPr>
        <p:sp>
          <p:nvSpPr>
            <p:cNvPr id="7" name="TextBox 6"/>
            <p:cNvSpPr txBox="1"/>
            <p:nvPr/>
          </p:nvSpPr>
          <p:spPr>
            <a:xfrm>
              <a:off x="3660863" y="2322233"/>
              <a:ext cx="2107809" cy="461665"/>
            </a:xfrm>
            <a:prstGeom prst="rect">
              <a:avLst/>
            </a:prstGeom>
            <a:noFill/>
          </p:spPr>
          <p:txBody>
            <a:bodyPr wrap="square" rtlCol="0">
              <a:spAutoFit/>
            </a:bodyPr>
            <a:lstStyle/>
            <a:p>
              <a:pPr algn="ctr"/>
              <a:r>
                <a:rPr lang="en-US" sz="2400" dirty="0" smtClean="0"/>
                <a:t>Silicon</a:t>
              </a:r>
            </a:p>
          </p:txBody>
        </p:sp>
        <p:grpSp>
          <p:nvGrpSpPr>
            <p:cNvPr id="8" name="Group 7"/>
            <p:cNvGrpSpPr/>
            <p:nvPr/>
          </p:nvGrpSpPr>
          <p:grpSpPr>
            <a:xfrm>
              <a:off x="3085003" y="2776276"/>
              <a:ext cx="3259528" cy="2076727"/>
              <a:chOff x="3085003" y="2776276"/>
              <a:chExt cx="3259528" cy="2076727"/>
            </a:xfrm>
          </p:grpSpPr>
          <p:pic>
            <p:nvPicPr>
              <p:cNvPr id="9" name="Picture 4"/>
              <p:cNvPicPr>
                <a:picLocks noChangeAspect="1" noChangeArrowheads="1"/>
              </p:cNvPicPr>
              <p:nvPr/>
            </p:nvPicPr>
            <p:blipFill>
              <a:blip r:embed="rId3" cstate="print"/>
              <a:srcRect/>
              <a:stretch>
                <a:fillRect/>
              </a:stretch>
            </p:blipFill>
            <p:spPr bwMode="auto">
              <a:xfrm>
                <a:off x="3085003" y="2776276"/>
                <a:ext cx="3259528" cy="1827597"/>
              </a:xfrm>
              <a:prstGeom prst="rect">
                <a:avLst/>
              </a:prstGeom>
              <a:noFill/>
              <a:ln w="9525">
                <a:noFill/>
                <a:miter lim="800000"/>
                <a:headEnd/>
                <a:tailEnd/>
              </a:ln>
            </p:spPr>
          </p:pic>
          <p:sp>
            <p:nvSpPr>
              <p:cNvPr id="10" name="TextBox 9"/>
              <p:cNvSpPr txBox="1"/>
              <p:nvPr/>
            </p:nvSpPr>
            <p:spPr>
              <a:xfrm>
                <a:off x="4144427" y="4514449"/>
                <a:ext cx="2107809" cy="338554"/>
              </a:xfrm>
              <a:prstGeom prst="rect">
                <a:avLst/>
              </a:prstGeom>
              <a:noFill/>
            </p:spPr>
            <p:txBody>
              <a:bodyPr wrap="square" rtlCol="0">
                <a:spAutoFit/>
              </a:bodyPr>
              <a:lstStyle/>
              <a:p>
                <a:pPr algn="r"/>
                <a:endParaRPr lang="en-US" sz="1600" dirty="0" smtClean="0"/>
              </a:p>
            </p:txBody>
          </p:sp>
        </p:grpSp>
      </p:grpSp>
      <p:grpSp>
        <p:nvGrpSpPr>
          <p:cNvPr id="11" name="Group 10"/>
          <p:cNvGrpSpPr/>
          <p:nvPr/>
        </p:nvGrpSpPr>
        <p:grpSpPr>
          <a:xfrm>
            <a:off x="443260" y="1108709"/>
            <a:ext cx="2286836" cy="2367002"/>
            <a:chOff x="626142" y="1301879"/>
            <a:chExt cx="2286836" cy="2367002"/>
          </a:xfrm>
        </p:grpSpPr>
        <p:sp>
          <p:nvSpPr>
            <p:cNvPr id="12" name="TextBox 11"/>
            <p:cNvSpPr txBox="1"/>
            <p:nvPr/>
          </p:nvSpPr>
          <p:spPr>
            <a:xfrm>
              <a:off x="715656" y="1301879"/>
              <a:ext cx="2107809" cy="461665"/>
            </a:xfrm>
            <a:prstGeom prst="rect">
              <a:avLst/>
            </a:prstGeom>
            <a:noFill/>
          </p:spPr>
          <p:txBody>
            <a:bodyPr wrap="square" rtlCol="0">
              <a:spAutoFit/>
            </a:bodyPr>
            <a:lstStyle/>
            <a:p>
              <a:pPr algn="ctr"/>
              <a:r>
                <a:rPr lang="en-US" sz="2400" dirty="0" err="1" smtClean="0"/>
                <a:t>GaAs</a:t>
              </a:r>
              <a:endParaRPr lang="en-US" sz="2400" dirty="0" smtClean="0"/>
            </a:p>
          </p:txBody>
        </p:sp>
        <p:pic>
          <p:nvPicPr>
            <p:cNvPr id="1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142" y="1852864"/>
              <a:ext cx="2286836" cy="1816017"/>
            </a:xfrm>
            <a:prstGeom prst="rect">
              <a:avLst/>
            </a:prstGeom>
            <a:noFill/>
            <a:ln w="9525">
              <a:noFill/>
              <a:miter lim="800000"/>
              <a:headEnd/>
              <a:tailEnd/>
            </a:ln>
          </p:spPr>
        </p:pic>
      </p:grpSp>
      <p:sp>
        <p:nvSpPr>
          <p:cNvPr id="17" name="TextBox 16"/>
          <p:cNvSpPr txBox="1"/>
          <p:nvPr/>
        </p:nvSpPr>
        <p:spPr>
          <a:xfrm>
            <a:off x="866199" y="3886200"/>
            <a:ext cx="2107809" cy="461665"/>
          </a:xfrm>
          <a:prstGeom prst="rect">
            <a:avLst/>
          </a:prstGeom>
          <a:noFill/>
        </p:spPr>
        <p:txBody>
          <a:bodyPr wrap="square" rtlCol="0">
            <a:spAutoFit/>
          </a:bodyPr>
          <a:lstStyle/>
          <a:p>
            <a:pPr algn="ctr"/>
            <a:r>
              <a:rPr lang="en-US" sz="2400" dirty="0" err="1" smtClean="0"/>
              <a:t>InP</a:t>
            </a:r>
            <a:endParaRPr lang="en-US" sz="2400" dirty="0" smtClean="0"/>
          </a:p>
        </p:txBody>
      </p:sp>
      <p:sp>
        <p:nvSpPr>
          <p:cNvPr id="22" name="TextBox 21"/>
          <p:cNvSpPr txBox="1"/>
          <p:nvPr/>
        </p:nvSpPr>
        <p:spPr>
          <a:xfrm>
            <a:off x="3886200" y="3810000"/>
            <a:ext cx="2499592" cy="461665"/>
          </a:xfrm>
          <a:prstGeom prst="rect">
            <a:avLst/>
          </a:prstGeom>
          <a:noFill/>
        </p:spPr>
        <p:txBody>
          <a:bodyPr wrap="square" rtlCol="0">
            <a:spAutoFit/>
          </a:bodyPr>
          <a:lstStyle/>
          <a:p>
            <a:pPr algn="ctr"/>
            <a:r>
              <a:rPr lang="en-US" sz="2400" dirty="0" err="1" smtClean="0"/>
              <a:t>SiN</a:t>
            </a:r>
            <a:r>
              <a:rPr lang="en-US" sz="2400" dirty="0" smtClean="0"/>
              <a:t>/</a:t>
            </a:r>
            <a:r>
              <a:rPr lang="en-US" sz="2400" dirty="0" err="1" smtClean="0"/>
              <a:t>SiON</a:t>
            </a:r>
            <a:r>
              <a:rPr lang="en-US" sz="2400" dirty="0" smtClean="0"/>
              <a:t>/SiO2</a:t>
            </a:r>
          </a:p>
        </p:txBody>
      </p:sp>
      <p:grpSp>
        <p:nvGrpSpPr>
          <p:cNvPr id="26" name="Group 25"/>
          <p:cNvGrpSpPr/>
          <p:nvPr/>
        </p:nvGrpSpPr>
        <p:grpSpPr>
          <a:xfrm>
            <a:off x="6372154" y="1243134"/>
            <a:ext cx="2505075" cy="2414466"/>
            <a:chOff x="6344018" y="1381833"/>
            <a:chExt cx="2505075" cy="2414466"/>
          </a:xfrm>
        </p:grpSpPr>
        <p:sp>
          <p:nvSpPr>
            <p:cNvPr id="27" name="TextBox 26"/>
            <p:cNvSpPr txBox="1"/>
            <p:nvPr/>
          </p:nvSpPr>
          <p:spPr>
            <a:xfrm>
              <a:off x="6542651" y="1381833"/>
              <a:ext cx="2107809" cy="461665"/>
            </a:xfrm>
            <a:prstGeom prst="rect">
              <a:avLst/>
            </a:prstGeom>
            <a:noFill/>
          </p:spPr>
          <p:txBody>
            <a:bodyPr wrap="square" rtlCol="0">
              <a:spAutoFit/>
            </a:bodyPr>
            <a:lstStyle/>
            <a:p>
              <a:pPr algn="ctr"/>
              <a:r>
                <a:rPr lang="en-US" sz="2400" dirty="0" smtClean="0"/>
                <a:t>LiNbO</a:t>
              </a:r>
              <a:r>
                <a:rPr lang="en-US" sz="2400" baseline="-25000" dirty="0" smtClean="0"/>
                <a:t>3</a:t>
              </a:r>
              <a:endParaRPr lang="en-US" sz="2400" dirty="0" smtClean="0"/>
            </a:p>
          </p:txBody>
        </p:sp>
        <p:pic>
          <p:nvPicPr>
            <p:cNvPr id="28" name="Picture 6"/>
            <p:cNvPicPr>
              <a:picLocks noChangeAspect="1" noChangeArrowheads="1"/>
            </p:cNvPicPr>
            <p:nvPr/>
          </p:nvPicPr>
          <p:blipFill>
            <a:blip r:embed="rId5" cstate="print"/>
            <a:srcRect/>
            <a:stretch>
              <a:fillRect/>
            </a:stretch>
          </p:blipFill>
          <p:spPr bwMode="auto">
            <a:xfrm>
              <a:off x="6344018" y="1767474"/>
              <a:ext cx="2505075" cy="2028825"/>
            </a:xfrm>
            <a:prstGeom prst="rect">
              <a:avLst/>
            </a:prstGeom>
            <a:noFill/>
            <a:ln w="9525">
              <a:noFill/>
              <a:miter lim="800000"/>
              <a:headEnd/>
              <a:tailEnd/>
            </a:ln>
          </p:spPr>
        </p:pic>
      </p:grpSp>
      <p:sp>
        <p:nvSpPr>
          <p:cNvPr id="23" name="TextBox 22"/>
          <p:cNvSpPr txBox="1"/>
          <p:nvPr/>
        </p:nvSpPr>
        <p:spPr>
          <a:xfrm>
            <a:off x="6726114" y="3733800"/>
            <a:ext cx="2107809" cy="830997"/>
          </a:xfrm>
          <a:prstGeom prst="rect">
            <a:avLst/>
          </a:prstGeom>
          <a:noFill/>
        </p:spPr>
        <p:txBody>
          <a:bodyPr wrap="square" rtlCol="0">
            <a:spAutoFit/>
          </a:bodyPr>
          <a:lstStyle/>
          <a:p>
            <a:pPr algn="ctr"/>
            <a:r>
              <a:rPr lang="en-US" sz="2400" dirty="0" err="1" smtClean="0"/>
              <a:t>Ce:YIG</a:t>
            </a:r>
            <a:r>
              <a:rPr lang="en-US" sz="2400" dirty="0" smtClean="0"/>
              <a:t> Isolator</a:t>
            </a:r>
          </a:p>
        </p:txBody>
      </p:sp>
      <p:grpSp>
        <p:nvGrpSpPr>
          <p:cNvPr id="24" name="Group 3"/>
          <p:cNvGrpSpPr/>
          <p:nvPr/>
        </p:nvGrpSpPr>
        <p:grpSpPr>
          <a:xfrm>
            <a:off x="6477000" y="4495800"/>
            <a:ext cx="2796633" cy="3763616"/>
            <a:chOff x="1371600" y="1752605"/>
            <a:chExt cx="2644233" cy="3455974"/>
          </a:xfrm>
        </p:grpSpPr>
        <p:grpSp>
          <p:nvGrpSpPr>
            <p:cNvPr id="25" name="Group 56"/>
            <p:cNvGrpSpPr/>
            <p:nvPr/>
          </p:nvGrpSpPr>
          <p:grpSpPr>
            <a:xfrm>
              <a:off x="1371600" y="1752605"/>
              <a:ext cx="2644233" cy="1524002"/>
              <a:chOff x="635000" y="3098800"/>
              <a:chExt cx="3525644" cy="2032000"/>
            </a:xfrm>
          </p:grpSpPr>
          <p:sp>
            <p:nvSpPr>
              <p:cNvPr id="32" name="Rectangle 31"/>
              <p:cNvSpPr/>
              <p:nvPr/>
            </p:nvSpPr>
            <p:spPr>
              <a:xfrm>
                <a:off x="990600" y="3696789"/>
                <a:ext cx="2971800" cy="15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33" name="TextBox 32"/>
              <p:cNvSpPr txBox="1"/>
              <p:nvPr/>
            </p:nvSpPr>
            <p:spPr>
              <a:xfrm>
                <a:off x="1244600" y="4153989"/>
                <a:ext cx="357791" cy="340770"/>
              </a:xfrm>
              <a:prstGeom prst="rect">
                <a:avLst/>
              </a:prstGeom>
              <a:noFill/>
            </p:spPr>
            <p:txBody>
              <a:bodyPr wrap="square" rtlCol="0">
                <a:spAutoFit/>
              </a:bodyPr>
              <a:lstStyle/>
              <a:p>
                <a:r>
                  <a:rPr lang="en-US" sz="1800" b="1" dirty="0" smtClean="0">
                    <a:latin typeface="Arial" pitchFamily="34" charset="0"/>
                    <a:cs typeface="Arial" pitchFamily="34" charset="0"/>
                  </a:rPr>
                  <a:t>B</a:t>
                </a:r>
                <a:endParaRPr lang="en-US" sz="1800" b="1" dirty="0">
                  <a:latin typeface="Arial" pitchFamily="34" charset="0"/>
                  <a:cs typeface="Arial" pitchFamily="34" charset="0"/>
                </a:endParaRPr>
              </a:p>
            </p:txBody>
          </p:sp>
          <p:sp>
            <p:nvSpPr>
              <p:cNvPr id="34" name="TextBox 33"/>
              <p:cNvSpPr txBox="1"/>
              <p:nvPr/>
            </p:nvSpPr>
            <p:spPr>
              <a:xfrm>
                <a:off x="2768600" y="4724400"/>
                <a:ext cx="1392044" cy="340770"/>
              </a:xfrm>
              <a:prstGeom prst="rect">
                <a:avLst/>
              </a:prstGeom>
              <a:noFill/>
            </p:spPr>
            <p:txBody>
              <a:bodyPr wrap="square" rtlCol="0">
                <a:spAutoFit/>
              </a:bodyPr>
              <a:lstStyle/>
              <a:p>
                <a:pPr algn="ctr"/>
                <a:r>
                  <a:rPr lang="en-US" sz="1800" b="1" dirty="0" err="1" smtClean="0">
                    <a:latin typeface="Arial" pitchFamily="34" charset="0"/>
                    <a:cs typeface="Arial" pitchFamily="34" charset="0"/>
                  </a:rPr>
                  <a:t>Ce:YIG</a:t>
                </a:r>
                <a:endParaRPr lang="en-US" sz="1800" b="1" dirty="0">
                  <a:latin typeface="Arial" pitchFamily="34" charset="0"/>
                  <a:cs typeface="Arial" pitchFamily="34" charset="0"/>
                </a:endParaRPr>
              </a:p>
            </p:txBody>
          </p:sp>
          <p:grpSp>
            <p:nvGrpSpPr>
              <p:cNvPr id="35" name="Group 57"/>
              <p:cNvGrpSpPr/>
              <p:nvPr/>
            </p:nvGrpSpPr>
            <p:grpSpPr>
              <a:xfrm>
                <a:off x="1718198" y="3621383"/>
                <a:ext cx="1253602" cy="1371600"/>
                <a:chOff x="1713242" y="2972594"/>
                <a:chExt cx="1253602" cy="1371600"/>
              </a:xfrm>
            </p:grpSpPr>
            <p:sp>
              <p:nvSpPr>
                <p:cNvPr id="40" name="Oval 39"/>
                <p:cNvSpPr/>
                <p:nvPr/>
              </p:nvSpPr>
              <p:spPr>
                <a:xfrm>
                  <a:off x="1900044" y="3276600"/>
                  <a:ext cx="914400" cy="914400"/>
                </a:xfrm>
                <a:prstGeom prst="ellipse">
                  <a:avLst/>
                </a:prstGeom>
                <a:noFill/>
                <a:ln>
                  <a:solidFill>
                    <a:schemeClr val="tx1"/>
                  </a:solidFill>
                </a:ln>
                <a:scene3d>
                  <a:camera prst="orthographicFront">
                    <a:rot lat="0" lon="0" rev="1365630"/>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41" name="Oval 40"/>
                <p:cNvSpPr/>
                <p:nvPr/>
              </p:nvSpPr>
              <p:spPr>
                <a:xfrm>
                  <a:off x="2015433" y="3391989"/>
                  <a:ext cx="685800" cy="685800"/>
                </a:xfrm>
                <a:prstGeom prst="ellipse">
                  <a:avLst/>
                </a:prstGeom>
                <a:solidFill>
                  <a:schemeClr val="bg1"/>
                </a:solidFill>
                <a:ln>
                  <a:solidFill>
                    <a:schemeClr val="tx1"/>
                  </a:solidFill>
                </a:ln>
                <a:scene3d>
                  <a:camera prst="orthographicFront">
                    <a:rot lat="0" lon="0" rev="1365630"/>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cxnSp>
              <p:nvCxnSpPr>
                <p:cNvPr id="42" name="Straight Arrow Connector 10"/>
                <p:cNvCxnSpPr/>
                <p:nvPr/>
              </p:nvCxnSpPr>
              <p:spPr>
                <a:xfrm rot="10800000">
                  <a:off x="2509644" y="3733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0800000" flipH="1">
                  <a:off x="1713242" y="3733800"/>
                  <a:ext cx="49160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2090544" y="32385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flipH="1" flipV="1">
                  <a:off x="2128644" y="41148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flipV="1">
                  <a:off x="2459570" y="3302726"/>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2433444" y="38100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1847792" y="3836126"/>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6200000" flipH="1">
                  <a:off x="1876096" y="3250474"/>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854200" y="3098800"/>
                <a:ext cx="1097297" cy="340770"/>
              </a:xfrm>
              <a:prstGeom prst="rect">
                <a:avLst/>
              </a:prstGeom>
              <a:noFill/>
            </p:spPr>
            <p:txBody>
              <a:bodyPr wrap="none" rtlCol="0">
                <a:spAutoFit/>
              </a:bodyPr>
              <a:lstStyle/>
              <a:p>
                <a:r>
                  <a:rPr lang="en-US" sz="1800" b="1" dirty="0" smtClean="0">
                    <a:latin typeface="Arial" pitchFamily="34" charset="0"/>
                    <a:cs typeface="Arial" pitchFamily="34" charset="0"/>
                  </a:rPr>
                  <a:t>Top view</a:t>
                </a:r>
                <a:endParaRPr lang="en-US" sz="1800" b="1" dirty="0">
                  <a:latin typeface="Arial" pitchFamily="34" charset="0"/>
                  <a:cs typeface="Arial" pitchFamily="34" charset="0"/>
                </a:endParaRPr>
              </a:p>
            </p:txBody>
          </p:sp>
          <p:sp>
            <p:nvSpPr>
              <p:cNvPr id="37" name="Rectangle 36"/>
              <p:cNvSpPr/>
              <p:nvPr/>
            </p:nvSpPr>
            <p:spPr>
              <a:xfrm>
                <a:off x="1752600" y="3505200"/>
                <a:ext cx="1219200" cy="1625600"/>
              </a:xfrm>
              <a:prstGeom prst="rect">
                <a:avLst/>
              </a:prstGeom>
              <a:solidFill>
                <a:srgbClr val="FF0000">
                  <a:alpha val="2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38" name="TextBox 37"/>
              <p:cNvSpPr txBox="1"/>
              <p:nvPr/>
            </p:nvSpPr>
            <p:spPr>
              <a:xfrm>
                <a:off x="635000" y="3200400"/>
                <a:ext cx="711510" cy="340770"/>
              </a:xfrm>
              <a:prstGeom prst="rect">
                <a:avLst/>
              </a:prstGeom>
              <a:noFill/>
            </p:spPr>
            <p:txBody>
              <a:bodyPr wrap="none" rtlCol="0">
                <a:spAutoFit/>
              </a:bodyPr>
              <a:lstStyle/>
              <a:p>
                <a:r>
                  <a:rPr lang="en-US" sz="1800" b="1" dirty="0" smtClean="0">
                    <a:latin typeface="Arial" pitchFamily="34" charset="0"/>
                    <a:cs typeface="Arial" pitchFamily="34" charset="0"/>
                  </a:rPr>
                  <a:t>Input</a:t>
                </a:r>
                <a:endParaRPr lang="en-US" sz="1800" b="1" dirty="0">
                  <a:latin typeface="Arial" pitchFamily="34" charset="0"/>
                  <a:cs typeface="Arial" pitchFamily="34" charset="0"/>
                </a:endParaRPr>
              </a:p>
            </p:txBody>
          </p:sp>
          <p:cxnSp>
            <p:nvCxnSpPr>
              <p:cNvPr id="39" name="Straight Arrow Connector 38"/>
              <p:cNvCxnSpPr/>
              <p:nvPr/>
            </p:nvCxnSpPr>
            <p:spPr>
              <a:xfrm>
                <a:off x="838200" y="3581400"/>
                <a:ext cx="457200"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409700" y="3200400"/>
              <a:ext cx="131627" cy="255578"/>
            </a:xfrm>
            <a:prstGeom prst="rect">
              <a:avLst/>
            </a:prstGeom>
            <a:noFill/>
          </p:spPr>
          <p:txBody>
            <a:bodyPr wrap="none" rtlCol="0">
              <a:spAutoFit/>
            </a:bodyPr>
            <a:lstStyle/>
            <a:p>
              <a:endParaRPr lang="en-US" sz="1800" dirty="0">
                <a:latin typeface="Arial" pitchFamily="34" charset="0"/>
                <a:cs typeface="Arial" pitchFamily="34" charset="0"/>
              </a:endParaRPr>
            </a:p>
          </p:txBody>
        </p:sp>
        <p:sp>
          <p:nvSpPr>
            <p:cNvPr id="31" name="TextBox 30"/>
            <p:cNvSpPr txBox="1"/>
            <p:nvPr/>
          </p:nvSpPr>
          <p:spPr>
            <a:xfrm>
              <a:off x="1409700" y="4953001"/>
              <a:ext cx="131627" cy="255578"/>
            </a:xfrm>
            <a:prstGeom prst="rect">
              <a:avLst/>
            </a:prstGeom>
            <a:noFill/>
          </p:spPr>
          <p:txBody>
            <a:bodyPr wrap="none" rtlCol="0">
              <a:spAutoFit/>
            </a:bodyPr>
            <a:lstStyle/>
            <a:p>
              <a:endParaRPr lang="en-US" sz="1800" dirty="0">
                <a:latin typeface="Arial" pitchFamily="34" charset="0"/>
                <a:cs typeface="Arial" pitchFamily="34" charset="0"/>
              </a:endParaRPr>
            </a:p>
          </p:txBody>
        </p:sp>
      </p:grpSp>
      <p:pic>
        <p:nvPicPr>
          <p:cNvPr id="50"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2000" y="4419600"/>
            <a:ext cx="214111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9147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88988"/>
          </a:xfrm>
        </p:spPr>
        <p:txBody>
          <a:bodyPr>
            <a:normAutofit/>
          </a:bodyPr>
          <a:lstStyle/>
          <a:p>
            <a:r>
              <a:rPr lang="en-US" dirty="0" smtClean="0"/>
              <a:t>UCSB Shuttle Run</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494720" y="1099095"/>
            <a:ext cx="6054330" cy="5603331"/>
          </a:xfrm>
        </p:spPr>
      </p:pic>
      <p:sp>
        <p:nvSpPr>
          <p:cNvPr id="4" name="Slide Number Placeholder 3"/>
          <p:cNvSpPr>
            <a:spLocks noGrp="1"/>
          </p:cNvSpPr>
          <p:nvPr>
            <p:ph type="sldNum" sz="quarter" idx="12"/>
          </p:nvPr>
        </p:nvSpPr>
        <p:spPr>
          <a:xfrm>
            <a:off x="7010400" y="6534150"/>
            <a:ext cx="2133600" cy="476250"/>
          </a:xfrm>
        </p:spPr>
        <p:txBody>
          <a:bodyPr/>
          <a:lstStyle/>
          <a:p>
            <a:pPr>
              <a:defRPr/>
            </a:pPr>
            <a:fld id="{D77A92A1-484D-4950-9C47-E87577CFD822}" type="slidenum">
              <a:rPr lang="en-US" sz="900" smtClean="0"/>
              <a:pPr>
                <a:defRPr/>
              </a:pPr>
              <a:t>24</a:t>
            </a:fld>
            <a:endParaRPr lang="en-US" sz="900" dirty="0"/>
          </a:p>
        </p:txBody>
      </p:sp>
      <p:sp>
        <p:nvSpPr>
          <p:cNvPr id="8" name="Rectangle 7"/>
          <p:cNvSpPr/>
          <p:nvPr/>
        </p:nvSpPr>
        <p:spPr>
          <a:xfrm>
            <a:off x="2846520" y="3860346"/>
            <a:ext cx="1544660" cy="152327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850064" y="5394982"/>
            <a:ext cx="1544660" cy="129644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520994" y="3863891"/>
            <a:ext cx="1317833" cy="221084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1524539" y="6096000"/>
            <a:ext cx="1317833" cy="56352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p:nvSpPr>
        <p:spPr>
          <a:xfrm>
            <a:off x="1524538" y="1124235"/>
            <a:ext cx="1367452" cy="160124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2899682" y="1117146"/>
            <a:ext cx="704689" cy="2607794"/>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p:nvSpPr>
        <p:spPr>
          <a:xfrm>
            <a:off x="3615631" y="1120684"/>
            <a:ext cx="704689" cy="2604256"/>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p:nvSpPr>
        <p:spPr>
          <a:xfrm>
            <a:off x="1528082" y="2746744"/>
            <a:ext cx="1367452" cy="981740"/>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Arrow Connector 18"/>
          <p:cNvCxnSpPr/>
          <p:nvPr/>
        </p:nvCxnSpPr>
        <p:spPr bwMode="auto">
          <a:xfrm flipH="1">
            <a:off x="3306726" y="1640958"/>
            <a:ext cx="4369981" cy="0"/>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cxnSp>
        <p:nvCxnSpPr>
          <p:cNvPr id="20" name="Straight Arrow Connector 19"/>
          <p:cNvCxnSpPr/>
          <p:nvPr/>
        </p:nvCxnSpPr>
        <p:spPr bwMode="auto">
          <a:xfrm flipH="1" flipV="1">
            <a:off x="3955312" y="2172602"/>
            <a:ext cx="3714301" cy="3544"/>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cxnSp>
        <p:nvCxnSpPr>
          <p:cNvPr id="22" name="Straight Arrow Connector 21"/>
          <p:cNvCxnSpPr/>
          <p:nvPr/>
        </p:nvCxnSpPr>
        <p:spPr bwMode="auto">
          <a:xfrm flipH="1" flipV="1">
            <a:off x="3969489" y="4366453"/>
            <a:ext cx="3714301" cy="3544"/>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cxnSp>
        <p:nvCxnSpPr>
          <p:cNvPr id="24" name="Straight Arrow Connector 23"/>
          <p:cNvCxnSpPr/>
          <p:nvPr/>
        </p:nvCxnSpPr>
        <p:spPr bwMode="auto">
          <a:xfrm flipV="1">
            <a:off x="1169581" y="1736667"/>
            <a:ext cx="474917" cy="159473"/>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cxnSp>
        <p:nvCxnSpPr>
          <p:cNvPr id="26" name="Straight Arrow Connector 25"/>
          <p:cNvCxnSpPr/>
          <p:nvPr/>
        </p:nvCxnSpPr>
        <p:spPr bwMode="auto">
          <a:xfrm>
            <a:off x="1031358" y="2980660"/>
            <a:ext cx="637950" cy="194947"/>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cxnSp>
        <p:nvCxnSpPr>
          <p:cNvPr id="29" name="Straight Arrow Connector 28"/>
          <p:cNvCxnSpPr/>
          <p:nvPr/>
        </p:nvCxnSpPr>
        <p:spPr bwMode="auto">
          <a:xfrm flipV="1">
            <a:off x="1247553" y="4451513"/>
            <a:ext cx="474917" cy="159473"/>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cxnSp>
        <p:nvCxnSpPr>
          <p:cNvPr id="30" name="Straight Arrow Connector 29"/>
          <p:cNvCxnSpPr/>
          <p:nvPr/>
        </p:nvCxnSpPr>
        <p:spPr bwMode="auto">
          <a:xfrm>
            <a:off x="1166036" y="6007396"/>
            <a:ext cx="471377" cy="248092"/>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sp>
        <p:nvSpPr>
          <p:cNvPr id="32" name="TextBox 31"/>
          <p:cNvSpPr txBox="1"/>
          <p:nvPr/>
        </p:nvSpPr>
        <p:spPr>
          <a:xfrm>
            <a:off x="350874" y="1428308"/>
            <a:ext cx="1212112" cy="923330"/>
          </a:xfrm>
          <a:prstGeom prst="rect">
            <a:avLst/>
          </a:prstGeom>
          <a:noFill/>
        </p:spPr>
        <p:txBody>
          <a:bodyPr wrap="square" rtlCol="0">
            <a:spAutoFit/>
          </a:bodyPr>
          <a:lstStyle/>
          <a:p>
            <a:r>
              <a:rPr lang="en-US" sz="1800" dirty="0" smtClean="0"/>
              <a:t>Loop mirror lasers</a:t>
            </a:r>
            <a:endParaRPr lang="en-US" sz="1800" dirty="0"/>
          </a:p>
        </p:txBody>
      </p:sp>
      <p:sp>
        <p:nvSpPr>
          <p:cNvPr id="33" name="TextBox 32"/>
          <p:cNvSpPr txBox="1"/>
          <p:nvPr/>
        </p:nvSpPr>
        <p:spPr>
          <a:xfrm>
            <a:off x="340242" y="2682950"/>
            <a:ext cx="1212112" cy="646331"/>
          </a:xfrm>
          <a:prstGeom prst="rect">
            <a:avLst/>
          </a:prstGeom>
          <a:noFill/>
        </p:spPr>
        <p:txBody>
          <a:bodyPr wrap="square" rtlCol="0">
            <a:spAutoFit/>
          </a:bodyPr>
          <a:lstStyle/>
          <a:p>
            <a:r>
              <a:rPr lang="en-US" sz="1800" dirty="0" smtClean="0"/>
              <a:t>DBR lasers</a:t>
            </a:r>
            <a:endParaRPr lang="en-US" sz="1800" dirty="0"/>
          </a:p>
        </p:txBody>
      </p:sp>
      <p:sp>
        <p:nvSpPr>
          <p:cNvPr id="34" name="TextBox 33"/>
          <p:cNvSpPr txBox="1"/>
          <p:nvPr/>
        </p:nvSpPr>
        <p:spPr>
          <a:xfrm>
            <a:off x="0" y="4288466"/>
            <a:ext cx="1212112" cy="923330"/>
          </a:xfrm>
          <a:prstGeom prst="rect">
            <a:avLst/>
          </a:prstGeom>
          <a:noFill/>
        </p:spPr>
        <p:txBody>
          <a:bodyPr wrap="square" rtlCol="0">
            <a:spAutoFit/>
          </a:bodyPr>
          <a:lstStyle/>
          <a:p>
            <a:r>
              <a:rPr lang="en-US" sz="1800" dirty="0" smtClean="0"/>
              <a:t>Feedback stabilized MLLs</a:t>
            </a:r>
            <a:endParaRPr lang="en-US" sz="1800" dirty="0"/>
          </a:p>
        </p:txBody>
      </p:sp>
      <p:sp>
        <p:nvSpPr>
          <p:cNvPr id="35" name="TextBox 34"/>
          <p:cNvSpPr txBox="1"/>
          <p:nvPr/>
        </p:nvSpPr>
        <p:spPr>
          <a:xfrm>
            <a:off x="0" y="5670699"/>
            <a:ext cx="1212112" cy="646331"/>
          </a:xfrm>
          <a:prstGeom prst="rect">
            <a:avLst/>
          </a:prstGeom>
          <a:noFill/>
        </p:spPr>
        <p:txBody>
          <a:bodyPr wrap="square" rtlCol="0">
            <a:spAutoFit/>
          </a:bodyPr>
          <a:lstStyle/>
          <a:p>
            <a:r>
              <a:rPr lang="en-US" sz="1800" dirty="0" smtClean="0"/>
              <a:t>DBR MLLs</a:t>
            </a:r>
            <a:endParaRPr lang="en-US" sz="1800" dirty="0"/>
          </a:p>
        </p:txBody>
      </p:sp>
      <p:cxnSp>
        <p:nvCxnSpPr>
          <p:cNvPr id="36" name="Straight Arrow Connector 35"/>
          <p:cNvCxnSpPr/>
          <p:nvPr/>
        </p:nvCxnSpPr>
        <p:spPr bwMode="auto">
          <a:xfrm flipV="1">
            <a:off x="1222743" y="5915247"/>
            <a:ext cx="1786271" cy="74429"/>
          </a:xfrm>
          <a:prstGeom prst="straightConnector1">
            <a:avLst/>
          </a:prstGeom>
          <a:noFill/>
          <a:ln w="22225">
            <a:solidFill>
              <a:srgbClr val="FFC000"/>
            </a:solidFill>
            <a:round/>
            <a:headEnd/>
            <a:tailEnd type="arrow"/>
          </a:ln>
          <a:extLst>
            <a:ext uri="{909E8E84-426E-40dd-AFC4-6F175D3DCCD1}">
              <a14:hiddenFill xmlns:a14="http://schemas.microsoft.com/office/drawing/2010/main">
                <a:noFill/>
              </a14:hiddenFill>
            </a:ext>
          </a:extLst>
        </p:spPr>
      </p:cxnSp>
      <p:sp>
        <p:nvSpPr>
          <p:cNvPr id="39" name="TextBox 38"/>
          <p:cNvSpPr txBox="1"/>
          <p:nvPr/>
        </p:nvSpPr>
        <p:spPr>
          <a:xfrm>
            <a:off x="7697972" y="1268820"/>
            <a:ext cx="1212112" cy="646331"/>
          </a:xfrm>
          <a:prstGeom prst="rect">
            <a:avLst/>
          </a:prstGeom>
          <a:noFill/>
        </p:spPr>
        <p:txBody>
          <a:bodyPr wrap="square" rtlCol="0">
            <a:spAutoFit/>
          </a:bodyPr>
          <a:lstStyle/>
          <a:p>
            <a:r>
              <a:rPr lang="en-US" sz="1800" dirty="0" smtClean="0"/>
              <a:t>Taper test structures</a:t>
            </a:r>
            <a:endParaRPr lang="en-US" sz="1800" dirty="0"/>
          </a:p>
        </p:txBody>
      </p:sp>
      <p:sp>
        <p:nvSpPr>
          <p:cNvPr id="40" name="TextBox 39"/>
          <p:cNvSpPr txBox="1"/>
          <p:nvPr/>
        </p:nvSpPr>
        <p:spPr>
          <a:xfrm>
            <a:off x="7687339" y="2013099"/>
            <a:ext cx="1212112" cy="369332"/>
          </a:xfrm>
          <a:prstGeom prst="rect">
            <a:avLst/>
          </a:prstGeom>
          <a:noFill/>
        </p:spPr>
        <p:txBody>
          <a:bodyPr wrap="square" rtlCol="0">
            <a:spAutoFit/>
          </a:bodyPr>
          <a:lstStyle/>
          <a:p>
            <a:r>
              <a:rPr lang="en-US" sz="1800" dirty="0" smtClean="0"/>
              <a:t>FP-MLLs</a:t>
            </a:r>
            <a:endParaRPr lang="en-US" sz="1800" dirty="0"/>
          </a:p>
        </p:txBody>
      </p:sp>
      <p:sp>
        <p:nvSpPr>
          <p:cNvPr id="41" name="TextBox 40"/>
          <p:cNvSpPr txBox="1"/>
          <p:nvPr/>
        </p:nvSpPr>
        <p:spPr>
          <a:xfrm>
            <a:off x="7666074" y="4065182"/>
            <a:ext cx="1477926" cy="1200329"/>
          </a:xfrm>
          <a:prstGeom prst="rect">
            <a:avLst/>
          </a:prstGeom>
          <a:noFill/>
        </p:spPr>
        <p:txBody>
          <a:bodyPr wrap="square" rtlCol="0">
            <a:spAutoFit/>
          </a:bodyPr>
          <a:lstStyle/>
          <a:p>
            <a:r>
              <a:rPr lang="en-US" sz="1800" dirty="0" smtClean="0"/>
              <a:t>Tunable laser microwave generators</a:t>
            </a:r>
            <a:endParaRPr lang="en-US" sz="1800" dirty="0"/>
          </a:p>
        </p:txBody>
      </p:sp>
    </p:spTree>
    <p:extLst>
      <p:ext uri="{BB962C8B-B14F-4D97-AF65-F5344CB8AC3E}">
        <p14:creationId xmlns:p14="http://schemas.microsoft.com/office/powerpoint/2010/main" val="2916366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4" grpId="0" animBg="1"/>
      <p:bldP spid="15" grpId="0" animBg="1"/>
      <p:bldP spid="16" grpId="0" animBg="1"/>
      <p:bldP spid="17" grpId="0" animBg="1"/>
      <p:bldP spid="32" grpId="0"/>
      <p:bldP spid="33" grpId="0"/>
      <p:bldP spid="34" grpId="0"/>
      <p:bldP spid="35" grpId="0"/>
      <p:bldP spid="39" grpId="0"/>
      <p:bldP spid="40"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76200"/>
            <a:ext cx="8229600" cy="788988"/>
          </a:xfrm>
        </p:spPr>
        <p:txBody>
          <a:bodyPr/>
          <a:lstStyle/>
          <a:p>
            <a:r>
              <a:rPr lang="en-US" altLang="zh-TW" sz="3200" b="1" dirty="0" smtClean="0">
                <a:latin typeface="Times New Roman" pitchFamily="18" charset="0"/>
                <a:ea typeface="新細明體" pitchFamily="18" charset="-120"/>
              </a:rPr>
              <a:t>Hybrid Silicon Quantum Well Lasers</a:t>
            </a:r>
            <a:br>
              <a:rPr lang="en-US" altLang="zh-TW" sz="3200" b="1" dirty="0" smtClean="0">
                <a:latin typeface="Times New Roman" pitchFamily="18" charset="0"/>
                <a:ea typeface="新細明體" pitchFamily="18" charset="-120"/>
              </a:rPr>
            </a:br>
            <a:r>
              <a:rPr lang="en-US" altLang="zh-TW" sz="3200" b="1" dirty="0" smtClean="0">
                <a:latin typeface="Times New Roman" pitchFamily="18" charset="0"/>
                <a:ea typeface="新細明體" pitchFamily="18" charset="-120"/>
              </a:rPr>
              <a:t>105 C</a:t>
            </a:r>
            <a:r>
              <a:rPr lang="en-US" altLang="zh-TW" sz="3200" dirty="0" smtClean="0">
                <a:latin typeface="Times New Roman" pitchFamily="18" charset="0"/>
                <a:ea typeface="新細明體" pitchFamily="18" charset="-120"/>
              </a:rPr>
              <a:t> CW 1310 nm laser</a:t>
            </a:r>
          </a:p>
        </p:txBody>
      </p:sp>
      <p:pic>
        <p:nvPicPr>
          <p:cNvPr id="39940" name="Picture 5"/>
          <p:cNvPicPr>
            <a:picLocks noChangeAspect="1" noChangeArrowheads="1"/>
          </p:cNvPicPr>
          <p:nvPr/>
        </p:nvPicPr>
        <p:blipFill>
          <a:blip r:embed="rId3" cstate="print"/>
          <a:srcRect/>
          <a:stretch>
            <a:fillRect/>
          </a:stretch>
        </p:blipFill>
        <p:spPr bwMode="auto">
          <a:xfrm>
            <a:off x="3200400" y="1039584"/>
            <a:ext cx="6248400" cy="4370616"/>
          </a:xfrm>
          <a:prstGeom prst="rect">
            <a:avLst/>
          </a:prstGeom>
          <a:noFill/>
          <a:ln w="9525">
            <a:noFill/>
            <a:miter lim="800000"/>
            <a:headEnd/>
            <a:tailEnd/>
          </a:ln>
        </p:spPr>
      </p:pic>
      <p:sp>
        <p:nvSpPr>
          <p:cNvPr id="39941" name="TextBox 6"/>
          <p:cNvSpPr txBox="1">
            <a:spLocks noChangeArrowheads="1"/>
          </p:cNvSpPr>
          <p:nvPr/>
        </p:nvSpPr>
        <p:spPr bwMode="auto">
          <a:xfrm>
            <a:off x="1981200" y="6553200"/>
            <a:ext cx="5614988" cy="338138"/>
          </a:xfrm>
          <a:prstGeom prst="rect">
            <a:avLst/>
          </a:prstGeom>
          <a:noFill/>
          <a:ln w="9525">
            <a:noFill/>
            <a:miter lim="800000"/>
            <a:headEnd/>
            <a:tailEnd/>
          </a:ln>
        </p:spPr>
        <p:txBody>
          <a:bodyPr wrap="none">
            <a:spAutoFit/>
          </a:bodyPr>
          <a:lstStyle/>
          <a:p>
            <a:r>
              <a:rPr lang="en-US" sz="1600"/>
              <a:t>Chang et al., Optics Express 15(18), 11466, August (2007). </a:t>
            </a:r>
          </a:p>
        </p:txBody>
      </p:sp>
      <p:sp>
        <p:nvSpPr>
          <p:cNvPr id="39939" name="Rectangle 3"/>
          <p:cNvSpPr>
            <a:spLocks noGrp="1" noChangeArrowheads="1"/>
          </p:cNvSpPr>
          <p:nvPr>
            <p:ph type="body" idx="1"/>
          </p:nvPr>
        </p:nvSpPr>
        <p:spPr>
          <a:xfrm>
            <a:off x="-76200" y="1928812"/>
            <a:ext cx="3733800" cy="5005388"/>
          </a:xfrm>
        </p:spPr>
        <p:txBody>
          <a:bodyPr/>
          <a:lstStyle/>
          <a:p>
            <a:pPr>
              <a:buFontTx/>
              <a:buNone/>
            </a:pPr>
            <a:endParaRPr lang="en-US" altLang="zh-TW" dirty="0" smtClean="0">
              <a:ea typeface="新細明體" pitchFamily="18" charset="-120"/>
            </a:endParaRPr>
          </a:p>
          <a:p>
            <a:r>
              <a:rPr lang="en-US" altLang="zh-TW" sz="2200" dirty="0" smtClean="0">
                <a:latin typeface="Times New Roman" pitchFamily="18" charset="0"/>
                <a:ea typeface="新細明體" pitchFamily="18" charset="-120"/>
              </a:rPr>
              <a:t>Max fiber coupled output power: 5.5 </a:t>
            </a:r>
            <a:r>
              <a:rPr lang="en-US" altLang="zh-TW" sz="2200" dirty="0" err="1" smtClean="0">
                <a:latin typeface="Times New Roman" pitchFamily="18" charset="0"/>
                <a:ea typeface="新細明體" pitchFamily="18" charset="-120"/>
              </a:rPr>
              <a:t>mW</a:t>
            </a:r>
            <a:r>
              <a:rPr lang="en-US" altLang="zh-TW" sz="2200" dirty="0" smtClean="0">
                <a:latin typeface="Times New Roman" pitchFamily="18" charset="0"/>
                <a:ea typeface="新細明體" pitchFamily="18" charset="-120"/>
              </a:rPr>
              <a:t>/facet</a:t>
            </a:r>
          </a:p>
          <a:p>
            <a:r>
              <a:rPr lang="en-US" altLang="zh-TW" sz="2200" dirty="0" smtClean="0">
                <a:latin typeface="Times New Roman" pitchFamily="18" charset="0"/>
                <a:ea typeface="新細明體" pitchFamily="18" charset="-120"/>
              </a:rPr>
              <a:t>T</a:t>
            </a:r>
            <a:r>
              <a:rPr lang="en-US" altLang="zh-TW" sz="1400" dirty="0" smtClean="0">
                <a:latin typeface="Times New Roman" pitchFamily="18" charset="0"/>
                <a:ea typeface="新細明體" pitchFamily="18" charset="-120"/>
              </a:rPr>
              <a:t>0</a:t>
            </a:r>
            <a:r>
              <a:rPr lang="en-US" altLang="zh-TW" sz="2200" dirty="0" smtClean="0">
                <a:latin typeface="Times New Roman" pitchFamily="18" charset="0"/>
                <a:ea typeface="新細明體" pitchFamily="18" charset="-120"/>
              </a:rPr>
              <a:t>: 80 °C</a:t>
            </a:r>
          </a:p>
          <a:p>
            <a:r>
              <a:rPr lang="en-US" altLang="zh-TW" sz="2200" dirty="0" smtClean="0">
                <a:latin typeface="Times New Roman" pitchFamily="18" charset="0"/>
                <a:ea typeface="新細明體" pitchFamily="18" charset="-120"/>
              </a:rPr>
              <a:t>Injection efficiency: 52 %</a:t>
            </a:r>
          </a:p>
          <a:p>
            <a:pPr marL="457200" lvl="1" indent="0">
              <a:buNone/>
            </a:pPr>
            <a:endParaRPr lang="en-US" altLang="zh-TW" sz="1800" dirty="0" smtClean="0">
              <a:latin typeface="Times New Roman" pitchFamily="18" charset="0"/>
              <a:ea typeface="新細明體" pitchFamily="18" charset="-120"/>
            </a:endParaRPr>
          </a:p>
        </p:txBody>
      </p:sp>
    </p:spTree>
    <p:extLst>
      <p:ext uri="{BB962C8B-B14F-4D97-AF65-F5344CB8AC3E}">
        <p14:creationId xmlns:p14="http://schemas.microsoft.com/office/powerpoint/2010/main" val="20927409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229600" cy="884238"/>
          </a:xfrm>
        </p:spPr>
        <p:txBody>
          <a:bodyPr/>
          <a:lstStyle/>
          <a:p>
            <a:r>
              <a:rPr lang="en-US" sz="3200" dirty="0" smtClean="0"/>
              <a:t>DFB Quantum Well Hybrid Silicon Lasers</a:t>
            </a:r>
            <a:endParaRPr lang="en-US" sz="3200" dirty="0"/>
          </a:p>
        </p:txBody>
      </p:sp>
      <p:grpSp>
        <p:nvGrpSpPr>
          <p:cNvPr id="13" name="Group 12"/>
          <p:cNvGrpSpPr/>
          <p:nvPr/>
        </p:nvGrpSpPr>
        <p:grpSpPr>
          <a:xfrm>
            <a:off x="228600" y="1066800"/>
            <a:ext cx="5486400" cy="3231674"/>
            <a:chOff x="609600" y="1981200"/>
            <a:chExt cx="5486400" cy="3231674"/>
          </a:xfrm>
        </p:grpSpPr>
        <p:graphicFrame>
          <p:nvGraphicFramePr>
            <p:cNvPr id="3" name="Chart 2"/>
            <p:cNvGraphicFramePr>
              <a:graphicFrameLocks noChangeAspect="1"/>
            </p:cNvGraphicFramePr>
            <p:nvPr>
              <p:extLst>
                <p:ext uri="{D42A27DB-BD31-4B8C-83A1-F6EECF244321}">
                  <p14:modId xmlns:p14="http://schemas.microsoft.com/office/powerpoint/2010/main" val="2393583036"/>
                </p:ext>
              </p:extLst>
            </p:nvPr>
          </p:nvGraphicFramePr>
          <p:xfrm>
            <a:off x="609600" y="1981200"/>
            <a:ext cx="4572000" cy="323167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419600" y="3045023"/>
              <a:ext cx="1676400" cy="276999"/>
            </a:xfrm>
            <a:prstGeom prst="rect">
              <a:avLst/>
            </a:prstGeom>
            <a:noFill/>
          </p:spPr>
          <p:txBody>
            <a:bodyPr wrap="square" rtlCol="0">
              <a:spAutoFit/>
            </a:bodyPr>
            <a:lstStyle/>
            <a:p>
              <a:r>
                <a:rPr lang="en-US" sz="1200" b="1" dirty="0" smtClean="0"/>
                <a:t>[D. Liang-</a:t>
              </a:r>
              <a:r>
                <a:rPr lang="en-US" sz="1200" b="1" dirty="0" err="1" smtClean="0"/>
                <a:t>Microing</a:t>
              </a:r>
              <a:r>
                <a:rPr lang="en-US" sz="1200" b="1" dirty="0" smtClean="0"/>
                <a:t>]</a:t>
              </a:r>
              <a:endParaRPr lang="en-US" sz="1200" b="1" dirty="0"/>
            </a:p>
          </p:txBody>
        </p:sp>
        <p:sp>
          <p:nvSpPr>
            <p:cNvPr id="5" name="TextBox 4"/>
            <p:cNvSpPr txBox="1"/>
            <p:nvPr/>
          </p:nvSpPr>
          <p:spPr>
            <a:xfrm>
              <a:off x="3581400" y="2864913"/>
              <a:ext cx="1676400" cy="276999"/>
            </a:xfrm>
            <a:prstGeom prst="rect">
              <a:avLst/>
            </a:prstGeom>
            <a:noFill/>
          </p:spPr>
          <p:txBody>
            <a:bodyPr wrap="square" rtlCol="0">
              <a:spAutoFit/>
            </a:bodyPr>
            <a:lstStyle/>
            <a:p>
              <a:r>
                <a:rPr lang="en-US" sz="1200" b="1" dirty="0" smtClean="0"/>
                <a:t>[A. Fang-DFB]</a:t>
              </a:r>
              <a:endParaRPr lang="en-US" sz="1200" b="1" dirty="0"/>
            </a:p>
          </p:txBody>
        </p:sp>
        <p:sp>
          <p:nvSpPr>
            <p:cNvPr id="6" name="TextBox 5"/>
            <p:cNvSpPr txBox="1"/>
            <p:nvPr/>
          </p:nvSpPr>
          <p:spPr>
            <a:xfrm>
              <a:off x="3657600" y="2587823"/>
              <a:ext cx="1676400" cy="276999"/>
            </a:xfrm>
            <a:prstGeom prst="rect">
              <a:avLst/>
            </a:prstGeom>
            <a:noFill/>
          </p:spPr>
          <p:txBody>
            <a:bodyPr wrap="square" rtlCol="0">
              <a:spAutoFit/>
            </a:bodyPr>
            <a:lstStyle/>
            <a:p>
              <a:r>
                <a:rPr lang="en-US" sz="1200" b="1" dirty="0" smtClean="0"/>
                <a:t>[M. </a:t>
              </a:r>
              <a:r>
                <a:rPr lang="en-US" sz="1200" b="1" dirty="0" err="1" smtClean="0"/>
                <a:t>Sysak</a:t>
              </a:r>
              <a:r>
                <a:rPr lang="en-US" sz="1200" b="1" dirty="0" smtClean="0"/>
                <a:t>-FP]</a:t>
              </a:r>
              <a:endParaRPr lang="en-US" sz="1200" b="1" dirty="0"/>
            </a:p>
          </p:txBody>
        </p:sp>
        <p:sp>
          <p:nvSpPr>
            <p:cNvPr id="7" name="TextBox 6"/>
            <p:cNvSpPr txBox="1"/>
            <p:nvPr/>
          </p:nvSpPr>
          <p:spPr>
            <a:xfrm>
              <a:off x="3505200" y="2286000"/>
              <a:ext cx="1676400" cy="276999"/>
            </a:xfrm>
            <a:prstGeom prst="rect">
              <a:avLst/>
            </a:prstGeom>
            <a:noFill/>
          </p:spPr>
          <p:txBody>
            <a:bodyPr wrap="square" rtlCol="0">
              <a:spAutoFit/>
            </a:bodyPr>
            <a:lstStyle/>
            <a:p>
              <a:r>
                <a:rPr lang="en-US" sz="1200" b="1" dirty="0" smtClean="0"/>
                <a:t>[A. Fang-Racetrack]</a:t>
              </a:r>
              <a:endParaRPr lang="en-US" sz="1200" b="1" dirty="0"/>
            </a:p>
          </p:txBody>
        </p:sp>
        <p:sp>
          <p:nvSpPr>
            <p:cNvPr id="8" name="TextBox 7"/>
            <p:cNvSpPr txBox="1"/>
            <p:nvPr/>
          </p:nvSpPr>
          <p:spPr>
            <a:xfrm>
              <a:off x="2438400" y="2590800"/>
              <a:ext cx="1143000" cy="276999"/>
            </a:xfrm>
            <a:prstGeom prst="rect">
              <a:avLst/>
            </a:prstGeom>
            <a:noFill/>
          </p:spPr>
          <p:txBody>
            <a:bodyPr wrap="square" rtlCol="0">
              <a:spAutoFit/>
            </a:bodyPr>
            <a:lstStyle/>
            <a:p>
              <a:r>
                <a:rPr lang="en-US" sz="1200" b="1" dirty="0" smtClean="0"/>
                <a:t>[S. Jain-DFB]</a:t>
              </a:r>
              <a:endParaRPr lang="en-US" sz="1200" b="1" dirty="0"/>
            </a:p>
          </p:txBody>
        </p:sp>
        <p:sp>
          <p:nvSpPr>
            <p:cNvPr id="9" name="TextBox 8"/>
            <p:cNvSpPr txBox="1"/>
            <p:nvPr/>
          </p:nvSpPr>
          <p:spPr>
            <a:xfrm>
              <a:off x="1877290" y="2881745"/>
              <a:ext cx="1219200" cy="276999"/>
            </a:xfrm>
            <a:prstGeom prst="rect">
              <a:avLst/>
            </a:prstGeom>
            <a:noFill/>
          </p:spPr>
          <p:txBody>
            <a:bodyPr wrap="square" rtlCol="0">
              <a:spAutoFit/>
            </a:bodyPr>
            <a:lstStyle/>
            <a:p>
              <a:r>
                <a:rPr lang="en-US" sz="1200" b="1" dirty="0" smtClean="0"/>
                <a:t>[M. </a:t>
              </a:r>
              <a:r>
                <a:rPr lang="en-US" sz="1200" b="1" dirty="0" err="1" smtClean="0"/>
                <a:t>Sysak</a:t>
              </a:r>
              <a:r>
                <a:rPr lang="en-US" sz="1200" b="1" dirty="0" smtClean="0"/>
                <a:t>-FP]</a:t>
              </a:r>
              <a:endParaRPr lang="en-US" sz="1200" b="1" dirty="0"/>
            </a:p>
          </p:txBody>
        </p:sp>
        <p:sp>
          <p:nvSpPr>
            <p:cNvPr id="10" name="TextBox 9"/>
            <p:cNvSpPr txBox="1"/>
            <p:nvPr/>
          </p:nvSpPr>
          <p:spPr>
            <a:xfrm>
              <a:off x="1524000" y="3197423"/>
              <a:ext cx="1371600" cy="276999"/>
            </a:xfrm>
            <a:prstGeom prst="rect">
              <a:avLst/>
            </a:prstGeom>
            <a:noFill/>
          </p:spPr>
          <p:txBody>
            <a:bodyPr wrap="square" rtlCol="0">
              <a:spAutoFit/>
            </a:bodyPr>
            <a:lstStyle/>
            <a:p>
              <a:r>
                <a:rPr lang="en-US" sz="1200" b="1" dirty="0" smtClean="0"/>
                <a:t>[C. Zhang-DFB]</a:t>
              </a:r>
              <a:endParaRPr lang="en-US" sz="1200" b="1" dirty="0"/>
            </a:p>
          </p:txBody>
        </p:sp>
        <p:sp>
          <p:nvSpPr>
            <p:cNvPr id="11" name="TextBox 10"/>
            <p:cNvSpPr txBox="1"/>
            <p:nvPr/>
          </p:nvSpPr>
          <p:spPr>
            <a:xfrm>
              <a:off x="2743200" y="3172690"/>
              <a:ext cx="1676400" cy="523220"/>
            </a:xfrm>
            <a:prstGeom prst="rect">
              <a:avLst/>
            </a:prstGeom>
            <a:noFill/>
          </p:spPr>
          <p:txBody>
            <a:bodyPr wrap="square" rtlCol="0">
              <a:spAutoFit/>
            </a:bodyPr>
            <a:lstStyle/>
            <a:p>
              <a:r>
                <a:rPr lang="en-US" sz="1400" b="1" dirty="0" smtClean="0"/>
                <a:t>[S. </a:t>
              </a:r>
              <a:r>
                <a:rPr lang="en-US" sz="1400" b="1" dirty="0" err="1" smtClean="0"/>
                <a:t>Srinivasan</a:t>
              </a:r>
              <a:r>
                <a:rPr lang="en-US" sz="1400" b="1" dirty="0" smtClean="0"/>
                <a:t>-</a:t>
              </a:r>
              <a:r>
                <a:rPr lang="en-US" sz="1200" b="1" dirty="0" smtClean="0"/>
                <a:t>DFB</a:t>
              </a:r>
              <a:r>
                <a:rPr lang="en-US" sz="1400" b="1" dirty="0" smtClean="0"/>
                <a:t>]</a:t>
              </a:r>
              <a:endParaRPr lang="en-US" sz="1400" b="1" dirty="0"/>
            </a:p>
          </p:txBody>
        </p:sp>
      </p:grpSp>
      <p:pic>
        <p:nvPicPr>
          <p:cNvPr id="2050" name="Picture 1" descr="1006101416-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219200"/>
            <a:ext cx="2286000" cy="2120900"/>
          </a:xfrm>
          <a:prstGeom prst="rect">
            <a:avLst/>
          </a:prstGeom>
          <a:noFill/>
          <a:ln w="9525">
            <a:noFill/>
            <a:miter lim="800000"/>
            <a:headEnd/>
            <a:tailEnd/>
          </a:ln>
        </p:spPr>
      </p:pic>
      <p:sp>
        <p:nvSpPr>
          <p:cNvPr id="15" name="Down Arrow 14"/>
          <p:cNvSpPr/>
          <p:nvPr/>
        </p:nvSpPr>
        <p:spPr>
          <a:xfrm rot="4080000">
            <a:off x="2961504" y="2251668"/>
            <a:ext cx="152400"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2051" name="Picture 3"/>
          <p:cNvPicPr>
            <a:picLocks noChangeAspect="1" noChangeArrowheads="1"/>
          </p:cNvPicPr>
          <p:nvPr/>
        </p:nvPicPr>
        <p:blipFill>
          <a:blip r:embed="rId4" cstate="print"/>
          <a:srcRect/>
          <a:stretch>
            <a:fillRect/>
          </a:stretch>
        </p:blipFill>
        <p:spPr bwMode="auto">
          <a:xfrm>
            <a:off x="5791200" y="3962400"/>
            <a:ext cx="2647678" cy="1971675"/>
          </a:xfrm>
          <a:prstGeom prst="rect">
            <a:avLst/>
          </a:prstGeom>
          <a:noFill/>
          <a:ln w="9525">
            <a:noFill/>
            <a:miter lim="800000"/>
            <a:headEnd/>
            <a:tailEnd/>
          </a:ln>
        </p:spPr>
      </p:pic>
      <p:sp>
        <p:nvSpPr>
          <p:cNvPr id="19" name="TextBox 18"/>
          <p:cNvSpPr txBox="1"/>
          <p:nvPr/>
        </p:nvSpPr>
        <p:spPr>
          <a:xfrm>
            <a:off x="5715000" y="3276600"/>
            <a:ext cx="2971800" cy="584776"/>
          </a:xfrm>
          <a:prstGeom prst="rect">
            <a:avLst/>
          </a:prstGeom>
          <a:noFill/>
        </p:spPr>
        <p:txBody>
          <a:bodyPr wrap="square" rtlCol="0">
            <a:spAutoFit/>
          </a:bodyPr>
          <a:lstStyle/>
          <a:p>
            <a:r>
              <a:rPr lang="en-US" sz="1600" dirty="0" smtClean="0"/>
              <a:t>Chip showing 300 DFB lasers</a:t>
            </a:r>
          </a:p>
          <a:p>
            <a:r>
              <a:rPr lang="en-US" sz="1600" dirty="0" smtClean="0"/>
              <a:t>with yield &gt;95%</a:t>
            </a:r>
            <a:endParaRPr lang="en-US" sz="1600" dirty="0"/>
          </a:p>
        </p:txBody>
      </p:sp>
      <p:sp>
        <p:nvSpPr>
          <p:cNvPr id="20" name="TextBox 19"/>
          <p:cNvSpPr txBox="1"/>
          <p:nvPr/>
        </p:nvSpPr>
        <p:spPr>
          <a:xfrm>
            <a:off x="5867400" y="6019800"/>
            <a:ext cx="2743200" cy="584776"/>
          </a:xfrm>
          <a:prstGeom prst="rect">
            <a:avLst/>
          </a:prstGeom>
          <a:noFill/>
        </p:spPr>
        <p:txBody>
          <a:bodyPr wrap="square" rtlCol="0">
            <a:spAutoFit/>
          </a:bodyPr>
          <a:lstStyle/>
          <a:p>
            <a:r>
              <a:rPr lang="en-US" sz="1600" dirty="0" smtClean="0"/>
              <a:t>10Gbps direct modulation of a 200</a:t>
            </a:r>
            <a:r>
              <a:rPr lang="el-GR" sz="1600" dirty="0" smtClean="0">
                <a:latin typeface="Times New Roman"/>
                <a:cs typeface="Times New Roman"/>
              </a:rPr>
              <a:t>μ</a:t>
            </a:r>
            <a:r>
              <a:rPr lang="en-US" sz="1600" dirty="0" smtClean="0"/>
              <a:t>m DFB laser</a:t>
            </a:r>
            <a:endParaRPr lang="en-US" sz="1600" dirty="0"/>
          </a:p>
        </p:txBody>
      </p:sp>
      <p:sp>
        <p:nvSpPr>
          <p:cNvPr id="14" name="TextBox 13"/>
          <p:cNvSpPr txBox="1"/>
          <p:nvPr/>
        </p:nvSpPr>
        <p:spPr>
          <a:xfrm>
            <a:off x="146113" y="6550223"/>
            <a:ext cx="8616887" cy="276999"/>
          </a:xfrm>
          <a:prstGeom prst="rect">
            <a:avLst/>
          </a:prstGeom>
          <a:noFill/>
        </p:spPr>
        <p:txBody>
          <a:bodyPr wrap="none" rtlCol="0">
            <a:spAutoFit/>
          </a:bodyPr>
          <a:lstStyle/>
          <a:p>
            <a:pPr lvl="0"/>
            <a:r>
              <a:rPr lang="en-US" sz="1200" dirty="0"/>
              <a:t>C. Zhang, </a:t>
            </a:r>
            <a:r>
              <a:rPr lang="en-US" sz="1200" dirty="0" smtClean="0"/>
              <a:t>et al.  </a:t>
            </a:r>
            <a:r>
              <a:rPr lang="en-US" sz="1200" dirty="0"/>
              <a:t>"Low threshold and high speed short cavity distributed feedback hybrid silicon lasers", Optics </a:t>
            </a:r>
            <a:r>
              <a:rPr lang="en-US" sz="1200" dirty="0" smtClean="0"/>
              <a:t>Express</a:t>
            </a:r>
            <a:r>
              <a:rPr lang="en-US" sz="1200" dirty="0"/>
              <a:t> </a:t>
            </a:r>
            <a:r>
              <a:rPr lang="en-US" sz="1200" dirty="0" smtClean="0"/>
              <a:t>2014</a:t>
            </a:r>
            <a:endParaRPr lang="en-US" sz="1200" dirty="0"/>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7933" y="4191000"/>
            <a:ext cx="2938509" cy="2362200"/>
          </a:xfrm>
          <a:prstGeom prst="rect">
            <a:avLst/>
          </a:prstGeom>
        </p:spPr>
      </p:pic>
    </p:spTree>
    <p:extLst>
      <p:ext uri="{BB962C8B-B14F-4D97-AF65-F5344CB8AC3E}">
        <p14:creationId xmlns:p14="http://schemas.microsoft.com/office/powerpoint/2010/main" val="12288528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Aging: Bonded III-V on Si</a:t>
            </a:r>
            <a:endParaRPr lang="en-US" dirty="0"/>
          </a:p>
        </p:txBody>
      </p:sp>
      <p:sp>
        <p:nvSpPr>
          <p:cNvPr id="3" name="Content Placeholder 2"/>
          <p:cNvSpPr>
            <a:spLocks noGrp="1"/>
          </p:cNvSpPr>
          <p:nvPr>
            <p:ph idx="1"/>
          </p:nvPr>
        </p:nvSpPr>
        <p:spPr/>
        <p:txBody>
          <a:bodyPr/>
          <a:lstStyle/>
          <a:p>
            <a:r>
              <a:rPr lang="en-US" dirty="0" smtClean="0"/>
              <a:t>Epitaxial growth on InP or GaAs followed by bonding to Si results in edge dislocations, which are not  problem for laser lifetime. </a:t>
            </a:r>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27</a:t>
            </a:fld>
            <a:endParaRPr lang="en-US" altLang="ko-KR"/>
          </a:p>
        </p:txBody>
      </p:sp>
      <p:pic>
        <p:nvPicPr>
          <p:cNvPr id="5" name="Picture 4" descr="high res of hybrid silico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4370" y="2514600"/>
            <a:ext cx="3883152" cy="3883152"/>
          </a:xfrm>
          <a:prstGeom prst="rect">
            <a:avLst/>
          </a:prstGeom>
        </p:spPr>
      </p:pic>
      <p:pic>
        <p:nvPicPr>
          <p:cNvPr id="6" name="Picture 5" descr="high res te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200400"/>
            <a:ext cx="4876800" cy="2609780"/>
          </a:xfrm>
          <a:prstGeom prst="rect">
            <a:avLst/>
          </a:prstGeom>
        </p:spPr>
      </p:pic>
    </p:spTree>
    <p:extLst>
      <p:ext uri="{BB962C8B-B14F-4D97-AF65-F5344CB8AC3E}">
        <p14:creationId xmlns:p14="http://schemas.microsoft.com/office/powerpoint/2010/main" val="378507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Users\Sudharsanan\Desktop\PhD work\reliability all files\pics for paper\rel25.png"/>
          <p:cNvPicPr>
            <a:picLocks noChangeAspect="1" noChangeArrowheads="1"/>
          </p:cNvPicPr>
          <p:nvPr/>
        </p:nvPicPr>
        <p:blipFill>
          <a:blip r:embed="rId3" cstate="print"/>
          <a:srcRect/>
          <a:stretch>
            <a:fillRect/>
          </a:stretch>
        </p:blipFill>
        <p:spPr bwMode="auto">
          <a:xfrm>
            <a:off x="0" y="990600"/>
            <a:ext cx="3017520" cy="2265520"/>
          </a:xfrm>
          <a:prstGeom prst="rect">
            <a:avLst/>
          </a:prstGeom>
          <a:noFill/>
        </p:spPr>
      </p:pic>
      <p:pic>
        <p:nvPicPr>
          <p:cNvPr id="5" name="Picture 13" descr="C:\Users\Sudharsanan\Desktop\PhD work\reliability all files\pics for paper\rel50_80.png"/>
          <p:cNvPicPr>
            <a:picLocks noChangeAspect="1" noChangeArrowheads="1"/>
          </p:cNvPicPr>
          <p:nvPr/>
        </p:nvPicPr>
        <p:blipFill>
          <a:blip r:embed="rId4" cstate="print"/>
          <a:srcRect/>
          <a:stretch>
            <a:fillRect/>
          </a:stretch>
        </p:blipFill>
        <p:spPr bwMode="auto">
          <a:xfrm>
            <a:off x="3048000" y="990600"/>
            <a:ext cx="3017520" cy="2265520"/>
          </a:xfrm>
          <a:prstGeom prst="rect">
            <a:avLst/>
          </a:prstGeom>
          <a:noFill/>
        </p:spPr>
      </p:pic>
      <p:pic>
        <p:nvPicPr>
          <p:cNvPr id="6" name="Picture 14" descr="C:\Users\Sudharsanan\Desktop\PhD work\reliability all files\pics for paper\rel50_100.png"/>
          <p:cNvPicPr>
            <a:picLocks noChangeAspect="1" noChangeArrowheads="1"/>
          </p:cNvPicPr>
          <p:nvPr/>
        </p:nvPicPr>
        <p:blipFill>
          <a:blip r:embed="rId5" cstate="print"/>
          <a:srcRect/>
          <a:stretch>
            <a:fillRect/>
          </a:stretch>
        </p:blipFill>
        <p:spPr bwMode="auto">
          <a:xfrm>
            <a:off x="6126480" y="990600"/>
            <a:ext cx="3017520" cy="2265520"/>
          </a:xfrm>
          <a:prstGeom prst="rect">
            <a:avLst/>
          </a:prstGeom>
          <a:noFill/>
        </p:spPr>
      </p:pic>
      <p:pic>
        <p:nvPicPr>
          <p:cNvPr id="7" name="Picture 15" descr="C:\Users\Sudharsanan\Desktop\PhD work\reliability all files\pics for paper\rel60.png"/>
          <p:cNvPicPr>
            <a:picLocks noChangeAspect="1" noChangeArrowheads="1"/>
          </p:cNvPicPr>
          <p:nvPr/>
        </p:nvPicPr>
        <p:blipFill>
          <a:blip r:embed="rId6" cstate="print"/>
          <a:srcRect/>
          <a:stretch>
            <a:fillRect/>
          </a:stretch>
        </p:blipFill>
        <p:spPr bwMode="auto">
          <a:xfrm>
            <a:off x="0" y="3276600"/>
            <a:ext cx="3017520" cy="2265520"/>
          </a:xfrm>
          <a:prstGeom prst="rect">
            <a:avLst/>
          </a:prstGeom>
          <a:noFill/>
        </p:spPr>
      </p:pic>
      <p:pic>
        <p:nvPicPr>
          <p:cNvPr id="8" name="Picture 16" descr="C:\Users\Sudharsanan\Desktop\PhD work\reliability all files\pics for paper\rel70.png"/>
          <p:cNvPicPr>
            <a:picLocks noChangeAspect="1" noChangeArrowheads="1"/>
          </p:cNvPicPr>
          <p:nvPr/>
        </p:nvPicPr>
        <p:blipFill>
          <a:blip r:embed="rId7" cstate="print"/>
          <a:srcRect/>
          <a:stretch>
            <a:fillRect/>
          </a:stretch>
        </p:blipFill>
        <p:spPr bwMode="auto">
          <a:xfrm>
            <a:off x="3124200" y="3285744"/>
            <a:ext cx="3017520" cy="2265520"/>
          </a:xfrm>
          <a:prstGeom prst="rect">
            <a:avLst/>
          </a:prstGeom>
          <a:noFill/>
        </p:spPr>
      </p:pic>
      <p:pic>
        <p:nvPicPr>
          <p:cNvPr id="9" name="Picture 17" descr="C:\Users\Sudharsanan\Desktop\PhD work\reliability all files\pics for paper\rel85.png"/>
          <p:cNvPicPr>
            <a:picLocks noChangeAspect="1" noChangeArrowheads="1"/>
          </p:cNvPicPr>
          <p:nvPr/>
        </p:nvPicPr>
        <p:blipFill>
          <a:blip r:embed="rId8" cstate="print"/>
          <a:srcRect/>
          <a:stretch>
            <a:fillRect/>
          </a:stretch>
        </p:blipFill>
        <p:spPr bwMode="auto">
          <a:xfrm>
            <a:off x="6172200" y="3276600"/>
            <a:ext cx="2834640" cy="2304351"/>
          </a:xfrm>
          <a:prstGeom prst="rect">
            <a:avLst/>
          </a:prstGeom>
          <a:noFill/>
        </p:spPr>
      </p:pic>
      <p:sp>
        <p:nvSpPr>
          <p:cNvPr id="10" name="Rectangle 2"/>
          <p:cNvSpPr txBox="1">
            <a:spLocks noChangeArrowheads="1"/>
          </p:cNvSpPr>
          <p:nvPr/>
        </p:nvSpPr>
        <p:spPr>
          <a:xfrm>
            <a:off x="533400" y="152400"/>
            <a:ext cx="8229600" cy="990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2400" b="1" i="0" u="none" strike="noStrike" kern="1200" cap="none" spc="0" normalizeH="0" baseline="0" noProof="0" dirty="0" smtClean="0">
                <a:ln>
                  <a:noFill/>
                </a:ln>
                <a:solidFill>
                  <a:schemeClr val="tx1"/>
                </a:solidFill>
                <a:effectLst/>
                <a:uLnTx/>
                <a:uFillTx/>
                <a:latin typeface="+mj-lt"/>
                <a:ea typeface="PMingLiU" pitchFamily="18" charset="-120"/>
                <a:cs typeface="+mj-cs"/>
              </a:rPr>
              <a:t>Temperature Dependence of DFB Aging</a:t>
            </a:r>
          </a:p>
        </p:txBody>
      </p:sp>
      <p:sp>
        <p:nvSpPr>
          <p:cNvPr id="2" name="Slide Number Placeholder 1"/>
          <p:cNvSpPr>
            <a:spLocks noGrp="1"/>
          </p:cNvSpPr>
          <p:nvPr>
            <p:ph type="sldNum" sz="quarter" idx="12"/>
          </p:nvPr>
        </p:nvSpPr>
        <p:spPr/>
        <p:txBody>
          <a:bodyPr/>
          <a:lstStyle/>
          <a:p>
            <a:fld id="{246B0D7E-7EAE-48A1-9606-6C9352098412}" type="slidenum">
              <a:rPr lang="en-US" smtClean="0"/>
              <a:t>28</a:t>
            </a:fld>
            <a:endParaRPr lang="en-US"/>
          </a:p>
        </p:txBody>
      </p:sp>
      <p:graphicFrame>
        <p:nvGraphicFramePr>
          <p:cNvPr id="12" name="Object 1"/>
          <p:cNvGraphicFramePr>
            <a:graphicFrameLocks noChangeAspect="1"/>
          </p:cNvGraphicFramePr>
          <p:nvPr>
            <p:extLst>
              <p:ext uri="{D42A27DB-BD31-4B8C-83A1-F6EECF244321}">
                <p14:modId xmlns:p14="http://schemas.microsoft.com/office/powerpoint/2010/main" val="1458797304"/>
              </p:ext>
            </p:extLst>
          </p:nvPr>
        </p:nvGraphicFramePr>
        <p:xfrm>
          <a:off x="3417711" y="5493603"/>
          <a:ext cx="2449689" cy="533400"/>
        </p:xfrm>
        <a:graphic>
          <a:graphicData uri="http://schemas.openxmlformats.org/presentationml/2006/ole">
            <mc:AlternateContent xmlns:mc="http://schemas.openxmlformats.org/markup-compatibility/2006">
              <mc:Choice xmlns:v="urn:schemas-microsoft-com:vml" Requires="v">
                <p:oleObj spid="_x0000_s677956" name="Equation" r:id="rId9" imgW="1180588" imgH="253890" progId="Equation.DSMT4">
                  <p:embed/>
                </p:oleObj>
              </mc:Choice>
              <mc:Fallback>
                <p:oleObj name="Equation" r:id="rId9" imgW="1180588" imgH="25389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7711" y="5493603"/>
                        <a:ext cx="2449689"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9053" y="6248400"/>
            <a:ext cx="9173053" cy="1138773"/>
          </a:xfrm>
          <a:prstGeom prst="rect">
            <a:avLst/>
          </a:prstGeom>
          <a:noFill/>
        </p:spPr>
        <p:txBody>
          <a:bodyPr wrap="square" rtlCol="0">
            <a:spAutoFit/>
          </a:bodyPr>
          <a:lstStyle/>
          <a:p>
            <a:pPr lvl="0"/>
            <a:r>
              <a:rPr lang="en-US" sz="1800" dirty="0"/>
              <a:t>S. </a:t>
            </a:r>
            <a:r>
              <a:rPr lang="en-US" sz="1800" dirty="0" err="1"/>
              <a:t>Srinivasan</a:t>
            </a:r>
            <a:r>
              <a:rPr lang="en-US" sz="1800" dirty="0"/>
              <a:t> and J.E. Bowers , "Reliability of hybrid III-V on Si distributed feedback lasers," International Semiconductor Laser Conference (ISLC) 2012 , San Diego, </a:t>
            </a:r>
            <a:r>
              <a:rPr lang="en-US" sz="1800" dirty="0" smtClean="0"/>
              <a:t>2012</a:t>
            </a:r>
            <a:endParaRPr lang="en-US" sz="1800" dirty="0"/>
          </a:p>
          <a:p>
            <a:endParaRPr lang="en-US" sz="3200" dirty="0"/>
          </a:p>
        </p:txBody>
      </p:sp>
      <p:sp>
        <p:nvSpPr>
          <p:cNvPr id="3" name="Rounded Rectangle 2"/>
          <p:cNvSpPr/>
          <p:nvPr/>
        </p:nvSpPr>
        <p:spPr bwMode="auto">
          <a:xfrm>
            <a:off x="2971800" y="5562600"/>
            <a:ext cx="6172200" cy="10668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0000FF"/>
              </a:solidFill>
              <a:effectLst/>
              <a:latin typeface="Arial" charset="0"/>
            </a:endParaRPr>
          </a:p>
        </p:txBody>
      </p:sp>
      <p:sp>
        <p:nvSpPr>
          <p:cNvPr id="11" name="TextBox 10"/>
          <p:cNvSpPr txBox="1"/>
          <p:nvPr/>
        </p:nvSpPr>
        <p:spPr>
          <a:xfrm>
            <a:off x="3048000" y="5715000"/>
            <a:ext cx="5943600" cy="830997"/>
          </a:xfrm>
          <a:prstGeom prst="rect">
            <a:avLst/>
          </a:prstGeom>
          <a:noFill/>
        </p:spPr>
        <p:txBody>
          <a:bodyPr wrap="square" rtlCol="0">
            <a:spAutoFit/>
          </a:bodyPr>
          <a:lstStyle/>
          <a:p>
            <a:pPr algn="ctr"/>
            <a:r>
              <a:rPr lang="en-US" sz="2400" dirty="0" smtClean="0"/>
              <a:t>Time to reach 50% degradation in threshold current at 70°C is &gt;40,000hrs</a:t>
            </a:r>
            <a:endParaRPr lang="en-US" sz="2400" baseline="30000" dirty="0"/>
          </a:p>
        </p:txBody>
      </p:sp>
    </p:spTree>
    <p:extLst>
      <p:ext uri="{BB962C8B-B14F-4D97-AF65-F5344CB8AC3E}">
        <p14:creationId xmlns:p14="http://schemas.microsoft.com/office/powerpoint/2010/main" val="3770011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DFB-type hybrid lasers</a:t>
            </a:r>
            <a:endParaRPr lang="en-US" dirty="0"/>
          </a:p>
        </p:txBody>
      </p:sp>
      <p:pic>
        <p:nvPicPr>
          <p:cNvPr id="4" name="Picture 3"/>
          <p:cNvPicPr/>
          <p:nvPr/>
        </p:nvPicPr>
        <p:blipFill>
          <a:blip r:embed="rId2" cstate="email">
            <a:extLst>
              <a:ext uri="{28A0092B-C50C-407E-A947-70E740481C1C}">
                <a14:useLocalDpi xmlns:a14="http://schemas.microsoft.com/office/drawing/2010/main"/>
              </a:ext>
            </a:extLst>
          </a:blip>
          <a:stretch>
            <a:fillRect/>
          </a:stretch>
        </p:blipFill>
        <p:spPr bwMode="auto">
          <a:xfrm>
            <a:off x="0" y="972531"/>
            <a:ext cx="4849091" cy="4442288"/>
          </a:xfrm>
          <a:prstGeom prst="rect">
            <a:avLst/>
          </a:prstGeom>
          <a:noFill/>
          <a:ln>
            <a:noFill/>
          </a:ln>
        </p:spPr>
      </p:pic>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bwMode="auto">
          <a:xfrm>
            <a:off x="5114636" y="874661"/>
            <a:ext cx="4029364" cy="2416262"/>
          </a:xfrm>
          <a:prstGeom prst="rect">
            <a:avLst/>
          </a:prstGeom>
          <a:noFill/>
          <a:ln>
            <a:noFill/>
          </a:ln>
        </p:spPr>
      </p:pic>
      <p:pic>
        <p:nvPicPr>
          <p:cNvPr id="6" name="Picture 5"/>
          <p:cNvPicPr/>
          <p:nvPr/>
        </p:nvPicPr>
        <p:blipFill>
          <a:blip r:embed="rId4" cstate="email">
            <a:extLst>
              <a:ext uri="{28A0092B-C50C-407E-A947-70E740481C1C}">
                <a14:useLocalDpi xmlns:a14="http://schemas.microsoft.com/office/drawing/2010/main"/>
              </a:ext>
            </a:extLst>
          </a:blip>
          <a:stretch>
            <a:fillRect/>
          </a:stretch>
        </p:blipFill>
        <p:spPr bwMode="auto">
          <a:xfrm>
            <a:off x="5114636" y="3462194"/>
            <a:ext cx="3913909" cy="2420123"/>
          </a:xfrm>
          <a:prstGeom prst="rect">
            <a:avLst/>
          </a:prstGeom>
          <a:noFill/>
          <a:ln>
            <a:noFill/>
          </a:ln>
        </p:spPr>
      </p:pic>
      <p:sp>
        <p:nvSpPr>
          <p:cNvPr id="7" name="TextBox 3"/>
          <p:cNvSpPr txBox="1">
            <a:spLocks noChangeArrowheads="1"/>
          </p:cNvSpPr>
          <p:nvPr/>
        </p:nvSpPr>
        <p:spPr bwMode="auto">
          <a:xfrm>
            <a:off x="729836" y="5875842"/>
            <a:ext cx="2828774" cy="307777"/>
          </a:xfrm>
          <a:prstGeom prst="rect">
            <a:avLst/>
          </a:prstGeom>
          <a:solidFill>
            <a:srgbClr val="9BBB59"/>
          </a:solidFill>
          <a:ln w="9525">
            <a:noFill/>
            <a:miter lim="800000"/>
            <a:headEnd/>
            <a:tailEnd/>
          </a:ln>
        </p:spPr>
        <p:txBody>
          <a:bodyPr wrap="square">
            <a:spAutoFit/>
          </a:bodyPr>
          <a:lstStyle/>
          <a:p>
            <a:pPr defTabSz="457200" fontAlgn="auto">
              <a:spcBef>
                <a:spcPts val="0"/>
              </a:spcBef>
              <a:spcAft>
                <a:spcPts val="0"/>
              </a:spcAft>
            </a:pPr>
            <a:r>
              <a:rPr lang="en-US" sz="1400" dirty="0">
                <a:solidFill>
                  <a:prstClr val="black"/>
                </a:solidFill>
                <a:latin typeface="Calibri"/>
              </a:rPr>
              <a:t>Keyvaninia, Opt </a:t>
            </a:r>
            <a:r>
              <a:rPr lang="en-US" sz="1400" dirty="0" err="1" smtClean="0">
                <a:solidFill>
                  <a:prstClr val="black"/>
                </a:solidFill>
                <a:latin typeface="Calibri"/>
              </a:rPr>
              <a:t>Lett</a:t>
            </a:r>
            <a:r>
              <a:rPr lang="en-US" sz="1400" dirty="0" smtClean="0">
                <a:solidFill>
                  <a:prstClr val="black"/>
                </a:solidFill>
                <a:latin typeface="Calibri"/>
              </a:rPr>
              <a:t>. 2013</a:t>
            </a:r>
            <a:endParaRPr lang="en-US" sz="1400" dirty="0">
              <a:solidFill>
                <a:prstClr val="black"/>
              </a:solidFill>
              <a:latin typeface="Calibri"/>
            </a:endParaRPr>
          </a:p>
        </p:txBody>
      </p:sp>
    </p:spTree>
    <p:extLst>
      <p:ext uri="{BB962C8B-B14F-4D97-AF65-F5344CB8AC3E}">
        <p14:creationId xmlns:p14="http://schemas.microsoft.com/office/powerpoint/2010/main" val="41426026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38600" y="2263842"/>
            <a:ext cx="4272353" cy="3212809"/>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932" r="-5967"/>
          <a:stretch/>
        </p:blipFill>
        <p:spPr>
          <a:xfrm>
            <a:off x="970582" y="2133601"/>
            <a:ext cx="2908586" cy="3352800"/>
          </a:xfrm>
          <a:prstGeom prst="rect">
            <a:avLst/>
          </a:prstGeom>
        </p:spPr>
      </p:pic>
      <p:sp>
        <p:nvSpPr>
          <p:cNvPr id="11" name="object 11"/>
          <p:cNvSpPr txBox="1">
            <a:spLocks noGrp="1"/>
          </p:cNvSpPr>
          <p:nvPr>
            <p:ph type="title"/>
          </p:nvPr>
        </p:nvSpPr>
        <p:spPr>
          <a:xfrm>
            <a:off x="0" y="56864"/>
            <a:ext cx="9144000" cy="735586"/>
          </a:xfrm>
          <a:prstGeom prst="rect">
            <a:avLst/>
          </a:prstGeom>
        </p:spPr>
        <p:txBody>
          <a:bodyPr vert="horz" wrap="square" lIns="0" tIns="179832" rIns="0" bIns="0" rtlCol="0">
            <a:spAutoFit/>
          </a:bodyPr>
          <a:lstStyle/>
          <a:p>
            <a:pPr marL="12700">
              <a:lnSpc>
                <a:spcPct val="100000"/>
              </a:lnSpc>
            </a:pPr>
            <a:r>
              <a:rPr lang="en-US" dirty="0" smtClean="0"/>
              <a:t>What is S</a:t>
            </a:r>
            <a:r>
              <a:rPr spc="-5" dirty="0" smtClean="0"/>
              <a:t>ilico</a:t>
            </a:r>
            <a:r>
              <a:rPr dirty="0" smtClean="0"/>
              <a:t>n</a:t>
            </a:r>
            <a:r>
              <a:rPr spc="10" dirty="0" smtClean="0"/>
              <a:t> </a:t>
            </a:r>
            <a:r>
              <a:rPr lang="en-US" spc="-5" dirty="0" smtClean="0"/>
              <a:t>P</a:t>
            </a:r>
            <a:r>
              <a:rPr spc="-5" dirty="0" smtClean="0"/>
              <a:t>ho</a:t>
            </a:r>
            <a:r>
              <a:rPr spc="-20" dirty="0" smtClean="0"/>
              <a:t>t</a:t>
            </a:r>
            <a:r>
              <a:rPr spc="-5" dirty="0" smtClean="0"/>
              <a:t>oni</a:t>
            </a:r>
            <a:r>
              <a:rPr dirty="0" smtClean="0"/>
              <a:t>cs</a:t>
            </a:r>
            <a:r>
              <a:rPr lang="en-US" dirty="0" smtClean="0"/>
              <a:t>? </a:t>
            </a:r>
            <a:endParaRPr dirty="0"/>
          </a:p>
        </p:txBody>
      </p:sp>
      <p:sp>
        <p:nvSpPr>
          <p:cNvPr id="12" name="object 12"/>
          <p:cNvSpPr txBox="1"/>
          <p:nvPr/>
        </p:nvSpPr>
        <p:spPr>
          <a:xfrm>
            <a:off x="685800" y="1066800"/>
            <a:ext cx="7793355" cy="1172757"/>
          </a:xfrm>
          <a:prstGeom prst="rect">
            <a:avLst/>
          </a:prstGeom>
        </p:spPr>
        <p:txBody>
          <a:bodyPr vert="horz" wrap="square" lIns="0" tIns="0" rIns="0" bIns="0" rtlCol="0">
            <a:spAutoFit/>
          </a:bodyPr>
          <a:lstStyle/>
          <a:p>
            <a:pPr marL="469265" marR="6350" indent="-457200" defTabSz="457200">
              <a:lnSpc>
                <a:spcPts val="3030"/>
              </a:lnSpc>
              <a:buFont typeface="Arial"/>
              <a:buChar char="•"/>
            </a:pPr>
            <a:r>
              <a:rPr lang="en-US" sz="2400" spc="-15" dirty="0" smtClean="0">
                <a:solidFill>
                  <a:srgbClr val="000000"/>
                </a:solidFill>
                <a:latin typeface="Calibri"/>
                <a:ea typeface="ＭＳ Ｐゴシック" charset="-128"/>
                <a:cs typeface="Calibri"/>
              </a:rPr>
              <a:t>Making photonic integrated circuits on Silicon </a:t>
            </a:r>
            <a:r>
              <a:rPr lang="en-US" sz="2400" spc="-35" dirty="0" smtClean="0">
                <a:solidFill>
                  <a:srgbClr val="000000"/>
                </a:solidFill>
                <a:latin typeface="Calibri"/>
                <a:ea typeface="ＭＳ Ｐゴシック" charset="-128"/>
                <a:cs typeface="Calibri"/>
              </a:rPr>
              <a:t>using </a:t>
            </a:r>
            <a:r>
              <a:rPr sz="2400" spc="-25" dirty="0" smtClean="0">
                <a:solidFill>
                  <a:srgbClr val="000000"/>
                </a:solidFill>
                <a:latin typeface="Calibri"/>
                <a:ea typeface="ＭＳ Ｐゴシック" charset="-128"/>
                <a:cs typeface="Calibri"/>
              </a:rPr>
              <a:t>CMO</a:t>
            </a:r>
            <a:r>
              <a:rPr sz="2400" spc="-15" dirty="0" smtClean="0">
                <a:solidFill>
                  <a:srgbClr val="000000"/>
                </a:solidFill>
                <a:latin typeface="Calibri"/>
                <a:ea typeface="ＭＳ Ｐゴシック" charset="-128"/>
                <a:cs typeface="Calibri"/>
              </a:rPr>
              <a:t>S</a:t>
            </a:r>
            <a:r>
              <a:rPr sz="2400" spc="25" dirty="0" smtClean="0">
                <a:solidFill>
                  <a:srgbClr val="000000"/>
                </a:solidFill>
                <a:latin typeface="Calibri"/>
                <a:ea typeface="ＭＳ Ｐゴシック" charset="-128"/>
                <a:cs typeface="Calibri"/>
              </a:rPr>
              <a:t> </a:t>
            </a:r>
            <a:r>
              <a:rPr sz="2400" spc="-20" dirty="0">
                <a:solidFill>
                  <a:srgbClr val="000000"/>
                </a:solidFill>
                <a:latin typeface="Calibri"/>
                <a:ea typeface="ＭＳ Ｐゴシック" charset="-128"/>
                <a:cs typeface="Calibri"/>
              </a:rPr>
              <a:t>p</a:t>
            </a:r>
            <a:r>
              <a:rPr sz="2400" spc="-65" dirty="0">
                <a:solidFill>
                  <a:srgbClr val="000000"/>
                </a:solidFill>
                <a:latin typeface="Calibri"/>
                <a:ea typeface="ＭＳ Ｐゴシック" charset="-128"/>
                <a:cs typeface="Calibri"/>
              </a:rPr>
              <a:t>r</a:t>
            </a:r>
            <a:r>
              <a:rPr sz="2400" spc="-15" dirty="0">
                <a:solidFill>
                  <a:srgbClr val="000000"/>
                </a:solidFill>
                <a:latin typeface="Calibri"/>
                <a:ea typeface="ＭＳ Ｐゴシック" charset="-128"/>
                <a:cs typeface="Calibri"/>
              </a:rPr>
              <a:t>o</a:t>
            </a:r>
            <a:r>
              <a:rPr sz="2400" spc="5" dirty="0">
                <a:solidFill>
                  <a:srgbClr val="000000"/>
                </a:solidFill>
                <a:latin typeface="Calibri"/>
                <a:ea typeface="ＭＳ Ｐゴシック" charset="-128"/>
                <a:cs typeface="Calibri"/>
              </a:rPr>
              <a:t>c</a:t>
            </a:r>
            <a:r>
              <a:rPr sz="2400" spc="-15" dirty="0">
                <a:solidFill>
                  <a:srgbClr val="000000"/>
                </a:solidFill>
                <a:latin typeface="Calibri"/>
                <a:ea typeface="ＭＳ Ｐゴシック" charset="-128"/>
                <a:cs typeface="Calibri"/>
              </a:rPr>
              <a:t>e</a:t>
            </a:r>
            <a:r>
              <a:rPr sz="2400" spc="-20" dirty="0">
                <a:solidFill>
                  <a:srgbClr val="000000"/>
                </a:solidFill>
                <a:latin typeface="Calibri"/>
                <a:ea typeface="ＭＳ Ｐゴシック" charset="-128"/>
                <a:cs typeface="Calibri"/>
              </a:rPr>
              <a:t>s</a:t>
            </a:r>
            <a:r>
              <a:rPr sz="2400" spc="-15" dirty="0">
                <a:solidFill>
                  <a:srgbClr val="000000"/>
                </a:solidFill>
                <a:latin typeface="Calibri"/>
                <a:ea typeface="ＭＳ Ｐゴシック" charset="-128"/>
                <a:cs typeface="Calibri"/>
              </a:rPr>
              <a:t>s</a:t>
            </a:r>
            <a:r>
              <a:rPr sz="2400" spc="25" dirty="0">
                <a:solidFill>
                  <a:srgbClr val="000000"/>
                </a:solidFill>
                <a:latin typeface="Calibri"/>
                <a:ea typeface="ＭＳ Ｐゴシック" charset="-128"/>
                <a:cs typeface="Calibri"/>
              </a:rPr>
              <a:t> </a:t>
            </a:r>
            <a:r>
              <a:rPr sz="2400" spc="-25" dirty="0">
                <a:solidFill>
                  <a:srgbClr val="000000"/>
                </a:solidFill>
                <a:latin typeface="Calibri"/>
                <a:ea typeface="ＭＳ Ｐゴシック" charset="-128"/>
                <a:cs typeface="Calibri"/>
              </a:rPr>
              <a:t>t</a:t>
            </a:r>
            <a:r>
              <a:rPr sz="2400" spc="-15" dirty="0">
                <a:solidFill>
                  <a:srgbClr val="000000"/>
                </a:solidFill>
                <a:latin typeface="Calibri"/>
                <a:ea typeface="ＭＳ Ｐゴシック" charset="-128"/>
                <a:cs typeface="Calibri"/>
              </a:rPr>
              <a:t>e</a:t>
            </a:r>
            <a:r>
              <a:rPr sz="2400" spc="5" dirty="0">
                <a:solidFill>
                  <a:srgbClr val="000000"/>
                </a:solidFill>
                <a:latin typeface="Calibri"/>
                <a:ea typeface="ＭＳ Ｐゴシック" charset="-128"/>
                <a:cs typeface="Calibri"/>
              </a:rPr>
              <a:t>c</a:t>
            </a:r>
            <a:r>
              <a:rPr sz="2400" spc="-20" dirty="0">
                <a:solidFill>
                  <a:srgbClr val="000000"/>
                </a:solidFill>
                <a:latin typeface="Calibri"/>
                <a:ea typeface="ＭＳ Ｐゴシック" charset="-128"/>
                <a:cs typeface="Calibri"/>
              </a:rPr>
              <a:t>hn</a:t>
            </a:r>
            <a:r>
              <a:rPr sz="2400" spc="-15" dirty="0">
                <a:solidFill>
                  <a:srgbClr val="000000"/>
                </a:solidFill>
                <a:latin typeface="Calibri"/>
                <a:ea typeface="ＭＳ Ｐゴシック" charset="-128"/>
                <a:cs typeface="Calibri"/>
              </a:rPr>
              <a:t>o</a:t>
            </a:r>
            <a:r>
              <a:rPr sz="2400" spc="-10" dirty="0">
                <a:solidFill>
                  <a:srgbClr val="000000"/>
                </a:solidFill>
                <a:latin typeface="Calibri"/>
                <a:ea typeface="ＭＳ Ｐゴシック" charset="-128"/>
                <a:cs typeface="Calibri"/>
              </a:rPr>
              <a:t>l</a:t>
            </a:r>
            <a:r>
              <a:rPr sz="2400" spc="-15" dirty="0">
                <a:solidFill>
                  <a:srgbClr val="000000"/>
                </a:solidFill>
                <a:latin typeface="Calibri"/>
                <a:ea typeface="ＭＳ Ｐゴシック" charset="-128"/>
                <a:cs typeface="Calibri"/>
              </a:rPr>
              <a:t>o</a:t>
            </a:r>
            <a:r>
              <a:rPr sz="2400" dirty="0">
                <a:solidFill>
                  <a:srgbClr val="000000"/>
                </a:solidFill>
                <a:latin typeface="Calibri"/>
                <a:ea typeface="ＭＳ Ｐゴシック" charset="-128"/>
                <a:cs typeface="Calibri"/>
              </a:rPr>
              <a:t>g</a:t>
            </a:r>
            <a:r>
              <a:rPr sz="2400" spc="-15" dirty="0">
                <a:solidFill>
                  <a:srgbClr val="000000"/>
                </a:solidFill>
                <a:latin typeface="Calibri"/>
                <a:ea typeface="ＭＳ Ｐゴシック" charset="-128"/>
                <a:cs typeface="Calibri"/>
              </a:rPr>
              <a:t>y</a:t>
            </a:r>
            <a:r>
              <a:rPr sz="2400" spc="10" dirty="0">
                <a:solidFill>
                  <a:srgbClr val="000000"/>
                </a:solidFill>
                <a:latin typeface="Calibri"/>
                <a:ea typeface="ＭＳ Ｐゴシック" charset="-128"/>
                <a:cs typeface="Calibri"/>
              </a:rPr>
              <a:t> </a:t>
            </a:r>
            <a:r>
              <a:rPr sz="2400" spc="-10" dirty="0">
                <a:solidFill>
                  <a:srgbClr val="000000"/>
                </a:solidFill>
                <a:latin typeface="Calibri"/>
                <a:ea typeface="ＭＳ Ｐゴシック" charset="-128"/>
                <a:cs typeface="Calibri"/>
              </a:rPr>
              <a:t>i</a:t>
            </a:r>
            <a:r>
              <a:rPr sz="2400" spc="-15" dirty="0">
                <a:solidFill>
                  <a:srgbClr val="000000"/>
                </a:solidFill>
                <a:latin typeface="Calibri"/>
                <a:ea typeface="ＭＳ Ｐゴシック" charset="-128"/>
                <a:cs typeface="Calibri"/>
              </a:rPr>
              <a:t>n</a:t>
            </a:r>
            <a:r>
              <a:rPr sz="2400" spc="10" dirty="0">
                <a:solidFill>
                  <a:srgbClr val="000000"/>
                </a:solidFill>
                <a:latin typeface="Calibri"/>
                <a:ea typeface="ＭＳ Ｐゴシック" charset="-128"/>
                <a:cs typeface="Calibri"/>
              </a:rPr>
              <a:t> </a:t>
            </a:r>
            <a:r>
              <a:rPr sz="2400" spc="-15" dirty="0">
                <a:solidFill>
                  <a:srgbClr val="000000"/>
                </a:solidFill>
                <a:latin typeface="Calibri"/>
                <a:ea typeface="ＭＳ Ｐゴシック" charset="-128"/>
                <a:cs typeface="Calibri"/>
              </a:rPr>
              <a:t>a</a:t>
            </a:r>
            <a:r>
              <a:rPr sz="2400" spc="5" dirty="0">
                <a:solidFill>
                  <a:srgbClr val="000000"/>
                </a:solidFill>
                <a:latin typeface="Calibri"/>
                <a:ea typeface="ＭＳ Ｐゴシック" charset="-128"/>
                <a:cs typeface="Calibri"/>
              </a:rPr>
              <a:t> </a:t>
            </a:r>
            <a:r>
              <a:rPr sz="2400" spc="-25" dirty="0">
                <a:solidFill>
                  <a:srgbClr val="000000"/>
                </a:solidFill>
                <a:latin typeface="Calibri"/>
                <a:ea typeface="ＭＳ Ｐゴシック" charset="-128"/>
                <a:cs typeface="Calibri"/>
              </a:rPr>
              <a:t>CMO</a:t>
            </a:r>
            <a:r>
              <a:rPr sz="2400" spc="-15" dirty="0">
                <a:solidFill>
                  <a:srgbClr val="000000"/>
                </a:solidFill>
                <a:latin typeface="Calibri"/>
                <a:ea typeface="ＭＳ Ｐゴシック" charset="-128"/>
                <a:cs typeface="Calibri"/>
              </a:rPr>
              <a:t>S</a:t>
            </a:r>
            <a:r>
              <a:rPr sz="2400" spc="15" dirty="0">
                <a:solidFill>
                  <a:srgbClr val="000000"/>
                </a:solidFill>
                <a:latin typeface="Calibri"/>
                <a:ea typeface="ＭＳ Ｐゴシック" charset="-128"/>
                <a:cs typeface="Calibri"/>
              </a:rPr>
              <a:t> </a:t>
            </a:r>
            <a:r>
              <a:rPr sz="2400" spc="-75" dirty="0" smtClean="0">
                <a:solidFill>
                  <a:srgbClr val="000000"/>
                </a:solidFill>
                <a:latin typeface="Calibri"/>
                <a:ea typeface="ＭＳ Ｐゴシック" charset="-128"/>
                <a:cs typeface="Calibri"/>
              </a:rPr>
              <a:t>f</a:t>
            </a:r>
            <a:r>
              <a:rPr sz="2400" spc="-10" dirty="0" smtClean="0">
                <a:solidFill>
                  <a:srgbClr val="000000"/>
                </a:solidFill>
                <a:latin typeface="Calibri"/>
                <a:ea typeface="ＭＳ Ｐゴシック" charset="-128"/>
                <a:cs typeface="Calibri"/>
              </a:rPr>
              <a:t>a</a:t>
            </a:r>
            <a:r>
              <a:rPr sz="2400" spc="-15" dirty="0" smtClean="0">
                <a:solidFill>
                  <a:srgbClr val="000000"/>
                </a:solidFill>
                <a:latin typeface="Calibri"/>
                <a:ea typeface="ＭＳ Ｐゴシック" charset="-128"/>
                <a:cs typeface="Calibri"/>
              </a:rPr>
              <a:t>b</a:t>
            </a:r>
            <a:endParaRPr lang="en-US" sz="2400" spc="-15" dirty="0" smtClean="0">
              <a:solidFill>
                <a:srgbClr val="000000"/>
              </a:solidFill>
              <a:latin typeface="Calibri"/>
              <a:ea typeface="ＭＳ Ｐゴシック" charset="-128"/>
              <a:cs typeface="Calibri"/>
            </a:endParaRPr>
          </a:p>
          <a:p>
            <a:pPr marL="469265" marR="6350" indent="-457200" defTabSz="457200">
              <a:lnSpc>
                <a:spcPts val="3030"/>
              </a:lnSpc>
              <a:buFont typeface="Arial"/>
              <a:buChar char="•"/>
            </a:pPr>
            <a:r>
              <a:rPr lang="en-US" sz="2400" spc="-15" dirty="0" smtClean="0">
                <a:solidFill>
                  <a:srgbClr val="000000"/>
                </a:solidFill>
                <a:latin typeface="Calibri"/>
                <a:ea typeface="ＭＳ Ｐゴシック" charset="-128"/>
                <a:cs typeface="Calibri"/>
              </a:rPr>
              <a:t>Merging photonics and CMOS </a:t>
            </a:r>
            <a:endParaRPr sz="2400" dirty="0">
              <a:solidFill>
                <a:srgbClr val="000000"/>
              </a:solidFill>
              <a:latin typeface="Calibri"/>
              <a:ea typeface="ＭＳ Ｐゴシック" charset="-128"/>
              <a:cs typeface="Calibri"/>
            </a:endParaRPr>
          </a:p>
        </p:txBody>
      </p:sp>
      <p:sp>
        <p:nvSpPr>
          <p:cNvPr id="15" name="object 15"/>
          <p:cNvSpPr txBox="1">
            <a:spLocks noGrp="1"/>
          </p:cNvSpPr>
          <p:nvPr>
            <p:ph type="sldNum" sz="quarter" idx="4294967295"/>
          </p:nvPr>
        </p:nvSpPr>
        <p:spPr>
          <a:xfrm>
            <a:off x="6149340" y="6113779"/>
            <a:ext cx="2961640" cy="647065"/>
          </a:xfrm>
          <a:prstGeom prst="rect">
            <a:avLst/>
          </a:prstGeom>
        </p:spPr>
        <p:txBody>
          <a:bodyPr vert="horz" wrap="square" lIns="0" tIns="411548" rIns="0" bIns="0" rtlCol="0">
            <a:spAutoFit/>
          </a:bodyPr>
          <a:lstStyle/>
          <a:p>
            <a:pPr marL="2702560"/>
            <a:fld id="{81D60167-4931-47E6-BA6A-407CBD079E47}" type="slidenum">
              <a:rPr dirty="0">
                <a:solidFill>
                  <a:srgbClr val="FFFFFF"/>
                </a:solidFill>
                <a:latin typeface="Calibri"/>
                <a:cs typeface="Calibri"/>
              </a:rPr>
              <a:pPr marL="2702560"/>
              <a:t>3</a:t>
            </a:fld>
            <a:endParaRPr>
              <a:solidFill>
                <a:srgbClr val="000000"/>
              </a:solidFill>
              <a:latin typeface="Calibri"/>
              <a:cs typeface="Calibri"/>
            </a:endParaRPr>
          </a:p>
        </p:txBody>
      </p:sp>
      <p:sp>
        <p:nvSpPr>
          <p:cNvPr id="2" name="Rectangle 1"/>
          <p:cNvSpPr/>
          <p:nvPr/>
        </p:nvSpPr>
        <p:spPr bwMode="auto">
          <a:xfrm>
            <a:off x="0" y="5486400"/>
            <a:ext cx="9144000" cy="1371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smtClean="0"/>
              <a:t>The issue is not InP or GaAs versus Si.  The issue is</a:t>
            </a:r>
          </a:p>
          <a:p>
            <a:pPr marL="457200" marR="0" indent="-457200" algn="l" defTabSz="914400" rtl="0" eaLnBrk="1" fontAlgn="base" latinLnBrk="0" hangingPunct="1">
              <a:lnSpc>
                <a:spcPct val="100000"/>
              </a:lnSpc>
              <a:spcBef>
                <a:spcPct val="0"/>
              </a:spcBef>
              <a:spcAft>
                <a:spcPct val="0"/>
              </a:spcAft>
              <a:buClrTx/>
              <a:buSzTx/>
              <a:buFontTx/>
              <a:buAutoNum type="arabicParenR"/>
              <a:tabLst/>
            </a:pPr>
            <a:r>
              <a:rPr kumimoji="0" lang="en-US" sz="1600" b="0" i="0" u="none" strike="noStrike" cap="none" normalizeH="0" dirty="0" smtClean="0">
                <a:ln>
                  <a:noFill/>
                </a:ln>
                <a:solidFill>
                  <a:srgbClr val="0000FF"/>
                </a:solidFill>
                <a:effectLst/>
              </a:rPr>
              <a:t>Scaling photonics to high levels of integration with improved performance and better process control at low cost.</a:t>
            </a:r>
          </a:p>
          <a:p>
            <a:pPr marL="457200" marR="0" indent="-457200" algn="l" defTabSz="914400" rtl="0" eaLnBrk="1" fontAlgn="base" latinLnBrk="0" hangingPunct="1">
              <a:lnSpc>
                <a:spcPct val="100000"/>
              </a:lnSpc>
              <a:spcBef>
                <a:spcPct val="0"/>
              </a:spcBef>
              <a:spcAft>
                <a:spcPct val="0"/>
              </a:spcAft>
              <a:buClrTx/>
              <a:buSzTx/>
              <a:buFontTx/>
              <a:buAutoNum type="arabicParenR"/>
              <a:tabLst/>
            </a:pPr>
            <a:r>
              <a:rPr lang="en-US" sz="1600" baseline="0" dirty="0" smtClean="0"/>
              <a:t>Solving electrical interconnect limits</a:t>
            </a:r>
            <a:r>
              <a:rPr lang="en-US" sz="1600" dirty="0" smtClean="0"/>
              <a:t> in Data centers, Supercomputers and ICs with higher capacity, lower cost optical interconnects</a:t>
            </a:r>
            <a:endParaRPr kumimoji="0" lang="en-US" sz="1600" b="0" i="0" u="none" strike="noStrike" cap="none" normalizeH="0" baseline="0" dirty="0" smtClean="0">
              <a:ln>
                <a:noFill/>
              </a:ln>
              <a:solidFill>
                <a:srgbClr val="0000FF"/>
              </a:solidFill>
              <a:effectLst/>
            </a:endParaRPr>
          </a:p>
        </p:txBody>
      </p:sp>
    </p:spTree>
    <p:extLst>
      <p:ext uri="{BB962C8B-B14F-4D97-AF65-F5344CB8AC3E}">
        <p14:creationId xmlns:p14="http://schemas.microsoft.com/office/powerpoint/2010/main" val="2501751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60" r="-2331"/>
          <a:stretch/>
        </p:blipFill>
        <p:spPr>
          <a:xfrm>
            <a:off x="38100" y="76200"/>
            <a:ext cx="8881248" cy="1219200"/>
          </a:xfrm>
        </p:spPr>
      </p:pic>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30</a:t>
            </a:fld>
            <a:endParaRPr lang="en-US" altLang="ko-KR"/>
          </a:p>
        </p:txBody>
      </p:sp>
      <p:pic>
        <p:nvPicPr>
          <p:cNvPr id="6" name="Picture 5"/>
          <p:cNvPicPr>
            <a:picLocks noChangeAspect="1"/>
          </p:cNvPicPr>
          <p:nvPr/>
        </p:nvPicPr>
        <p:blipFill>
          <a:blip r:embed="rId4"/>
          <a:stretch>
            <a:fillRect/>
          </a:stretch>
        </p:blipFill>
        <p:spPr>
          <a:xfrm>
            <a:off x="152400" y="1295400"/>
            <a:ext cx="4254500" cy="2238430"/>
          </a:xfrm>
          <a:prstGeom prst="rect">
            <a:avLst/>
          </a:prstGeom>
        </p:spPr>
      </p:pic>
      <p:pic>
        <p:nvPicPr>
          <p:cNvPr id="8" name="Picture 7"/>
          <p:cNvPicPr>
            <a:picLocks noChangeAspect="1"/>
          </p:cNvPicPr>
          <p:nvPr/>
        </p:nvPicPr>
        <p:blipFill>
          <a:blip r:embed="rId5"/>
          <a:stretch>
            <a:fillRect/>
          </a:stretch>
        </p:blipFill>
        <p:spPr>
          <a:xfrm>
            <a:off x="381000" y="3505200"/>
            <a:ext cx="3660913" cy="3238500"/>
          </a:xfrm>
          <a:prstGeom prst="rect">
            <a:avLst/>
          </a:prstGeom>
        </p:spPr>
      </p:pic>
      <p:pic>
        <p:nvPicPr>
          <p:cNvPr id="9" name="Picture 8"/>
          <p:cNvPicPr>
            <a:picLocks noChangeAspect="1"/>
          </p:cNvPicPr>
          <p:nvPr/>
        </p:nvPicPr>
        <p:blipFill>
          <a:blip r:embed="rId6"/>
          <a:stretch>
            <a:fillRect/>
          </a:stretch>
        </p:blipFill>
        <p:spPr>
          <a:xfrm>
            <a:off x="4343400" y="4055478"/>
            <a:ext cx="4813300" cy="2802522"/>
          </a:xfrm>
          <a:prstGeom prst="rect">
            <a:avLst/>
          </a:prstGeom>
        </p:spPr>
      </p:pic>
      <p:pic>
        <p:nvPicPr>
          <p:cNvPr id="7" name="Picture 6"/>
          <p:cNvPicPr>
            <a:picLocks noChangeAspect="1"/>
          </p:cNvPicPr>
          <p:nvPr/>
        </p:nvPicPr>
        <p:blipFill>
          <a:blip r:embed="rId7"/>
          <a:stretch>
            <a:fillRect/>
          </a:stretch>
        </p:blipFill>
        <p:spPr>
          <a:xfrm>
            <a:off x="5334000" y="1295400"/>
            <a:ext cx="3276825" cy="2819400"/>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3636710604"/>
              </p:ext>
            </p:extLst>
          </p:nvPr>
        </p:nvGraphicFramePr>
        <p:xfrm>
          <a:off x="3505200" y="2819400"/>
          <a:ext cx="2299712" cy="974953"/>
        </p:xfrm>
        <a:graphic>
          <a:graphicData uri="http://schemas.openxmlformats.org/presentationml/2006/ole">
            <mc:AlternateContent xmlns:mc="http://schemas.openxmlformats.org/markup-compatibility/2006">
              <mc:Choice xmlns:v="urn:schemas-microsoft-com:vml" Requires="v">
                <p:oleObj spid="_x0000_s694290" name="Equation" r:id="rId8" imgW="1651000" imgH="698500" progId="Equation.3">
                  <p:embed/>
                </p:oleObj>
              </mc:Choice>
              <mc:Fallback>
                <p:oleObj name="Equation" r:id="rId8" imgW="1651000" imgH="698500" progId="Equation.3">
                  <p:embed/>
                  <p:pic>
                    <p:nvPicPr>
                      <p:cNvPr id="0" name=""/>
                      <p:cNvPicPr>
                        <a:picLocks noChangeAspect="1" noChangeArrowheads="1"/>
                      </p:cNvPicPr>
                      <p:nvPr/>
                    </p:nvPicPr>
                    <p:blipFill>
                      <a:blip r:embed="rId9"/>
                      <a:srcRect/>
                      <a:stretch>
                        <a:fillRect/>
                      </a:stretch>
                    </p:blipFill>
                    <p:spPr bwMode="auto">
                      <a:xfrm>
                        <a:off x="3505200" y="2819400"/>
                        <a:ext cx="2299712" cy="974953"/>
                      </a:xfrm>
                      <a:prstGeom prst="rect">
                        <a:avLst/>
                      </a:prstGeom>
                      <a:noFill/>
                      <a:extLst/>
                    </p:spPr>
                  </p:pic>
                </p:oleObj>
              </mc:Fallback>
            </mc:AlternateContent>
          </a:graphicData>
        </a:graphic>
      </p:graphicFrame>
    </p:spTree>
    <p:extLst>
      <p:ext uri="{BB962C8B-B14F-4D97-AF65-F5344CB8AC3E}">
        <p14:creationId xmlns:p14="http://schemas.microsoft.com/office/powerpoint/2010/main" val="38326435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p:cNvSpPr>
            <a:spLocks noGrp="1"/>
          </p:cNvSpPr>
          <p:nvPr>
            <p:ph type="title"/>
          </p:nvPr>
        </p:nvSpPr>
        <p:spPr>
          <a:xfrm>
            <a:off x="142844" y="142852"/>
            <a:ext cx="8785225" cy="706438"/>
          </a:xfrm>
        </p:spPr>
        <p:txBody>
          <a:bodyPr/>
          <a:lstStyle/>
          <a:p>
            <a:r>
              <a:rPr kumimoji="1" lang="en-US" altLang="ja-JP" dirty="0" smtClean="0">
                <a:latin typeface="+mj-lt"/>
              </a:rPr>
              <a:t>LCI Membrane DFB Lasers</a:t>
            </a:r>
            <a:endParaRPr kumimoji="1" lang="ja-JP" altLang="en-US" dirty="0">
              <a:latin typeface="+mj-lt"/>
            </a:endParaRPr>
          </a:p>
        </p:txBody>
      </p:sp>
      <p:pic>
        <p:nvPicPr>
          <p:cNvPr id="20"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87" r="-495"/>
          <a:stretch/>
        </p:blipFill>
        <p:spPr>
          <a:xfrm>
            <a:off x="990600" y="1066800"/>
            <a:ext cx="6793557" cy="1813698"/>
          </a:xfrm>
        </p:spPr>
      </p:pic>
      <p:pic>
        <p:nvPicPr>
          <p:cNvPr id="12" name="Picture 11"/>
          <p:cNvPicPr>
            <a:picLocks noChangeAspect="1"/>
          </p:cNvPicPr>
          <p:nvPr/>
        </p:nvPicPr>
        <p:blipFill>
          <a:blip r:embed="rId3"/>
          <a:stretch>
            <a:fillRect/>
          </a:stretch>
        </p:blipFill>
        <p:spPr>
          <a:xfrm>
            <a:off x="-152400" y="3505200"/>
            <a:ext cx="4369531" cy="2844800"/>
          </a:xfrm>
          <a:prstGeom prst="rect">
            <a:avLst/>
          </a:prstGeom>
        </p:spPr>
      </p:pic>
      <p:sp>
        <p:nvSpPr>
          <p:cNvPr id="21" name="TextBox 20"/>
          <p:cNvSpPr txBox="1"/>
          <p:nvPr/>
        </p:nvSpPr>
        <p:spPr>
          <a:xfrm>
            <a:off x="685800" y="3276600"/>
            <a:ext cx="1724551" cy="400110"/>
          </a:xfrm>
          <a:prstGeom prst="rect">
            <a:avLst/>
          </a:prstGeom>
          <a:noFill/>
        </p:spPr>
        <p:txBody>
          <a:bodyPr wrap="none" rtlCol="0">
            <a:spAutoFit/>
          </a:bodyPr>
          <a:lstStyle/>
          <a:p>
            <a:r>
              <a:rPr lang="en-US" sz="2000" dirty="0" smtClean="0"/>
              <a:t>BCB Bonding</a:t>
            </a:r>
            <a:endParaRPr lang="en-US" sz="2000" dirty="0"/>
          </a:p>
        </p:txBody>
      </p:sp>
      <p:pic>
        <p:nvPicPr>
          <p:cNvPr id="22" name="図 2"/>
          <p:cNvPicPr>
            <a:picLocks noChangeAspect="1"/>
          </p:cNvPicPr>
          <p:nvPr/>
        </p:nvPicPr>
        <p:blipFill>
          <a:blip r:embed="rId4"/>
          <a:stretch>
            <a:fillRect/>
          </a:stretch>
        </p:blipFill>
        <p:spPr>
          <a:xfrm>
            <a:off x="3962400" y="3173922"/>
            <a:ext cx="5181600" cy="3658678"/>
          </a:xfrm>
          <a:prstGeom prst="rect">
            <a:avLst/>
          </a:prstGeom>
        </p:spPr>
      </p:pic>
    </p:spTree>
    <p:extLst>
      <p:ext uri="{BB962C8B-B14F-4D97-AF65-F5344CB8AC3E}">
        <p14:creationId xmlns:p14="http://schemas.microsoft.com/office/powerpoint/2010/main" val="6137020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41" r="1099"/>
          <a:stretch/>
        </p:blipFill>
        <p:spPr>
          <a:xfrm>
            <a:off x="457200" y="152400"/>
            <a:ext cx="8437374" cy="2223323"/>
          </a:xfrm>
        </p:spPr>
      </p:pic>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32</a:t>
            </a:fld>
            <a:endParaRPr lang="en-US" altLang="ko-KR"/>
          </a:p>
        </p:txBody>
      </p:sp>
      <p:pic>
        <p:nvPicPr>
          <p:cNvPr id="6" name="Picture 5"/>
          <p:cNvPicPr>
            <a:picLocks noChangeAspect="1"/>
          </p:cNvPicPr>
          <p:nvPr/>
        </p:nvPicPr>
        <p:blipFill>
          <a:blip r:embed="rId3"/>
          <a:stretch>
            <a:fillRect/>
          </a:stretch>
        </p:blipFill>
        <p:spPr>
          <a:xfrm>
            <a:off x="0" y="2895600"/>
            <a:ext cx="5059680" cy="3810000"/>
          </a:xfrm>
          <a:prstGeom prst="rect">
            <a:avLst/>
          </a:prstGeom>
        </p:spPr>
      </p:pic>
      <p:pic>
        <p:nvPicPr>
          <p:cNvPr id="7" name="Picture 6"/>
          <p:cNvPicPr>
            <a:picLocks noChangeAspect="1"/>
          </p:cNvPicPr>
          <p:nvPr/>
        </p:nvPicPr>
        <p:blipFill>
          <a:blip r:embed="rId4"/>
          <a:stretch>
            <a:fillRect/>
          </a:stretch>
        </p:blipFill>
        <p:spPr>
          <a:xfrm>
            <a:off x="5029200" y="2332297"/>
            <a:ext cx="4267200" cy="4335204"/>
          </a:xfrm>
          <a:prstGeom prst="rect">
            <a:avLst/>
          </a:prstGeom>
        </p:spPr>
      </p:pic>
      <p:sp>
        <p:nvSpPr>
          <p:cNvPr id="8" name="TextBox 7"/>
          <p:cNvSpPr txBox="1"/>
          <p:nvPr/>
        </p:nvSpPr>
        <p:spPr>
          <a:xfrm>
            <a:off x="152400" y="2362200"/>
            <a:ext cx="4405072" cy="830997"/>
          </a:xfrm>
          <a:prstGeom prst="rect">
            <a:avLst/>
          </a:prstGeom>
          <a:noFill/>
        </p:spPr>
        <p:txBody>
          <a:bodyPr wrap="none" rtlCol="0">
            <a:spAutoFit/>
          </a:bodyPr>
          <a:lstStyle/>
          <a:p>
            <a:r>
              <a:rPr lang="en-US" sz="1600" dirty="0" smtClean="0"/>
              <a:t>Bonded with oxygen plasma assisted bonding.</a:t>
            </a:r>
          </a:p>
          <a:p>
            <a:r>
              <a:rPr lang="en-US" sz="1600" dirty="0" smtClean="0"/>
              <a:t>Then regrown with MOCVD.</a:t>
            </a:r>
          </a:p>
          <a:p>
            <a:r>
              <a:rPr lang="en-US" sz="1600" dirty="0" smtClean="0"/>
              <a:t>1.5 mW </a:t>
            </a:r>
            <a:r>
              <a:rPr lang="en-US" sz="1600" dirty="0" err="1" smtClean="0"/>
              <a:t>cw</a:t>
            </a:r>
            <a:r>
              <a:rPr lang="en-US" sz="1600" dirty="0" smtClean="0"/>
              <a:t> output power</a:t>
            </a:r>
            <a:endParaRPr lang="en-US" sz="1600" dirty="0"/>
          </a:p>
        </p:txBody>
      </p:sp>
      <p:sp>
        <p:nvSpPr>
          <p:cNvPr id="9" name="TextBox 8"/>
          <p:cNvSpPr txBox="1"/>
          <p:nvPr/>
        </p:nvSpPr>
        <p:spPr>
          <a:xfrm>
            <a:off x="5410200" y="6565612"/>
            <a:ext cx="1005804" cy="338554"/>
          </a:xfrm>
          <a:prstGeom prst="rect">
            <a:avLst/>
          </a:prstGeom>
          <a:noFill/>
        </p:spPr>
        <p:txBody>
          <a:bodyPr wrap="none" rtlCol="0">
            <a:spAutoFit/>
          </a:bodyPr>
          <a:lstStyle/>
          <a:p>
            <a:r>
              <a:rPr lang="en-US" sz="1600" dirty="0" smtClean="0"/>
              <a:t>40 Gbit/s</a:t>
            </a:r>
            <a:endParaRPr lang="en-US" sz="1600" dirty="0"/>
          </a:p>
        </p:txBody>
      </p:sp>
    </p:spTree>
    <p:extLst>
      <p:ext uri="{BB962C8B-B14F-4D97-AF65-F5344CB8AC3E}">
        <p14:creationId xmlns:p14="http://schemas.microsoft.com/office/powerpoint/2010/main" val="178438135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Quantum Dot Lasers</a:t>
            </a:r>
            <a:endParaRPr lang="en-US" dirty="0"/>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pPr>
              <a:defRPr/>
            </a:pPr>
            <a:fld id="{9442094F-405B-43CC-8504-2128DD4561D8}" type="slidenum">
              <a:rPr lang="ko-KR" altLang="en-US" smtClean="0"/>
              <a:pPr>
                <a:defRPr/>
              </a:pPr>
              <a:t>33</a:t>
            </a:fld>
            <a:endParaRPr lang="en-US" altLang="ko-KR"/>
          </a:p>
        </p:txBody>
      </p:sp>
    </p:spTree>
    <p:extLst>
      <p:ext uri="{BB962C8B-B14F-4D97-AF65-F5344CB8AC3E}">
        <p14:creationId xmlns:p14="http://schemas.microsoft.com/office/powerpoint/2010/main" val="37297900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3"/>
          <p:cNvSpPr>
            <a:spLocks noGrp="1"/>
          </p:cNvSpPr>
          <p:nvPr>
            <p:ph type="sldNum" sz="quarter" idx="10"/>
          </p:nvPr>
        </p:nvSpPr>
        <p:spPr/>
        <p:txBody>
          <a:bodyPr/>
          <a:lstStyle/>
          <a:p>
            <a:pPr>
              <a:defRPr/>
            </a:pPr>
            <a:fld id="{226A9C75-2931-4CA1-B101-70C3B94B6CF2}" type="slidenum">
              <a:rPr lang="de-DE">
                <a:solidFill>
                  <a:srgbClr val="FFFFFF"/>
                </a:solidFill>
              </a:rPr>
              <a:pPr>
                <a:defRPr/>
              </a:pPr>
              <a:t>34</a:t>
            </a:fld>
            <a:endParaRPr lang="de-DE">
              <a:solidFill>
                <a:srgbClr val="FFFFFF"/>
              </a:solidFill>
            </a:endParaRPr>
          </a:p>
        </p:txBody>
      </p:sp>
      <p:sp>
        <p:nvSpPr>
          <p:cNvPr id="9220" name="Rectangle 2"/>
          <p:cNvSpPr>
            <a:spLocks noGrp="1"/>
          </p:cNvSpPr>
          <p:nvPr>
            <p:ph type="title"/>
          </p:nvPr>
        </p:nvSpPr>
        <p:spPr/>
        <p:txBody>
          <a:bodyPr/>
          <a:lstStyle/>
          <a:p>
            <a:pPr eaLnBrk="1" hangingPunct="1"/>
            <a:r>
              <a:rPr lang="en-US" sz="3200" dirty="0" smtClean="0"/>
              <a:t>Threshold Current Densities of Semiconductor Lasers</a:t>
            </a:r>
          </a:p>
        </p:txBody>
      </p:sp>
      <p:sp>
        <p:nvSpPr>
          <p:cNvPr id="17" name="Rectangle 3"/>
          <p:cNvSpPr txBox="1">
            <a:spLocks/>
          </p:cNvSpPr>
          <p:nvPr/>
        </p:nvSpPr>
        <p:spPr bwMode="auto">
          <a:xfrm>
            <a:off x="4715955" y="728700"/>
            <a:ext cx="4500561" cy="28727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742950" lvl="1" indent="-285750">
              <a:spcBef>
                <a:spcPct val="20000"/>
              </a:spcBef>
              <a:buSzPct val="90000"/>
              <a:buFont typeface="Arial" pitchFamily="34" charset="0"/>
              <a:buChar char="•"/>
              <a:defRPr/>
            </a:pPr>
            <a:r>
              <a:rPr lang="en-US" sz="2000" b="1" dirty="0" smtClean="0">
                <a:solidFill>
                  <a:srgbClr val="FFFFFF"/>
                </a:solidFill>
                <a:latin typeface="Arial" pitchFamily="34" charset="0"/>
              </a:rPr>
              <a:t>m</a:t>
            </a:r>
            <a:endParaRPr lang="en-US" sz="2000" b="1" dirty="0" smtClean="0">
              <a:solidFill>
                <a:srgbClr val="FFFFFF"/>
              </a:solidFill>
              <a:latin typeface="Arial" pitchFamily="34" charset="0"/>
              <a:sym typeface="Wingdings" pitchFamily="2" charset="2"/>
            </a:endParaRPr>
          </a:p>
          <a:p>
            <a:pPr marL="742950" lvl="1" indent="-285750">
              <a:spcBef>
                <a:spcPct val="20000"/>
              </a:spcBef>
              <a:buSzPct val="90000"/>
              <a:buFont typeface="Arial" pitchFamily="34" charset="0"/>
              <a:buChar char="•"/>
              <a:defRPr/>
            </a:pPr>
            <a:endParaRPr lang="en-US" sz="2000" kern="0" dirty="0" smtClean="0">
              <a:solidFill>
                <a:srgbClr val="2D2DB9"/>
              </a:solidFill>
              <a:latin typeface="Calibri" pitchFamily="34" charset="0"/>
              <a:cs typeface="Calibri" pitchFamily="34" charset="0"/>
              <a:sym typeface="Wingdings" pitchFamily="2" charset="2"/>
            </a:endParaRPr>
          </a:p>
        </p:txBody>
      </p:sp>
      <p:pic>
        <p:nvPicPr>
          <p:cNvPr id="16" name="Picture 4" descr="threshold neu"/>
          <p:cNvPicPr>
            <a:picLocks noChangeAspect="1" noChangeArrowheads="1"/>
          </p:cNvPicPr>
          <p:nvPr/>
        </p:nvPicPr>
        <p:blipFill>
          <a:blip r:embed="rId4" cstate="print"/>
          <a:stretch>
            <a:fillRect/>
          </a:stretch>
        </p:blipFill>
        <p:spPr bwMode="auto">
          <a:xfrm>
            <a:off x="501118" y="623133"/>
            <a:ext cx="8637685" cy="5220580"/>
          </a:xfrm>
          <a:prstGeom prst="rect">
            <a:avLst/>
          </a:prstGeom>
          <a:noFill/>
          <a:ln w="9525">
            <a:noFill/>
            <a:miter lim="800000"/>
            <a:headEnd/>
            <a:tailEnd/>
          </a:ln>
        </p:spPr>
      </p:pic>
      <p:sp>
        <p:nvSpPr>
          <p:cNvPr id="2" name="Textfeld 1"/>
          <p:cNvSpPr txBox="1"/>
          <p:nvPr/>
        </p:nvSpPr>
        <p:spPr>
          <a:xfrm>
            <a:off x="2087724" y="5949280"/>
            <a:ext cx="5868652" cy="493621"/>
          </a:xfrm>
          <a:prstGeom prst="rect">
            <a:avLst/>
          </a:prstGeom>
          <a:noFill/>
        </p:spPr>
        <p:txBody>
          <a:bodyPr wrap="none" rtlCol="0">
            <a:noAutofit/>
          </a:bodyPr>
          <a:lstStyle/>
          <a:p>
            <a:r>
              <a:rPr lang="de-DE" sz="2200" b="1" dirty="0" smtClean="0">
                <a:solidFill>
                  <a:srgbClr val="00B050"/>
                </a:solidFill>
                <a:latin typeface="Calibri" pitchFamily="34" charset="0"/>
                <a:cs typeface="Calibri" pitchFamily="34" charset="0"/>
              </a:rPr>
              <a:t>QD-</a:t>
            </a:r>
            <a:r>
              <a:rPr lang="de-DE" sz="2200" b="1" dirty="0" err="1" smtClean="0">
                <a:solidFill>
                  <a:srgbClr val="00B050"/>
                </a:solidFill>
                <a:latin typeface="Calibri" pitchFamily="34" charset="0"/>
                <a:cs typeface="Calibri" pitchFamily="34" charset="0"/>
              </a:rPr>
              <a:t>based</a:t>
            </a:r>
            <a:r>
              <a:rPr lang="de-DE" sz="2200" b="1" dirty="0" smtClean="0">
                <a:solidFill>
                  <a:srgbClr val="00B050"/>
                </a:solidFill>
                <a:latin typeface="Calibri" pitchFamily="34" charset="0"/>
                <a:cs typeface="Calibri" pitchFamily="34" charset="0"/>
              </a:rPr>
              <a:t> </a:t>
            </a:r>
            <a:r>
              <a:rPr lang="de-DE" sz="2200" b="1" dirty="0" err="1" smtClean="0">
                <a:solidFill>
                  <a:srgbClr val="00B050"/>
                </a:solidFill>
                <a:latin typeface="Calibri" pitchFamily="34" charset="0"/>
                <a:cs typeface="Calibri" pitchFamily="34" charset="0"/>
              </a:rPr>
              <a:t>photonic</a:t>
            </a:r>
            <a:r>
              <a:rPr lang="de-DE" sz="2200" b="1" dirty="0" smtClean="0">
                <a:solidFill>
                  <a:srgbClr val="00B050"/>
                </a:solidFill>
                <a:latin typeface="Calibri" pitchFamily="34" charset="0"/>
                <a:cs typeface="Calibri" pitchFamily="34" charset="0"/>
              </a:rPr>
              <a:t> </a:t>
            </a:r>
            <a:r>
              <a:rPr lang="de-DE" sz="2200" b="1" dirty="0" err="1" smtClean="0">
                <a:solidFill>
                  <a:srgbClr val="00B050"/>
                </a:solidFill>
                <a:latin typeface="Calibri" pitchFamily="34" charset="0"/>
                <a:cs typeface="Calibri" pitchFamily="34" charset="0"/>
              </a:rPr>
              <a:t>devices</a:t>
            </a:r>
            <a:r>
              <a:rPr lang="de-DE" sz="2200" b="1" dirty="0" smtClean="0">
                <a:solidFill>
                  <a:srgbClr val="00B050"/>
                </a:solidFill>
                <a:latin typeface="Calibri" pitchFamily="34" charset="0"/>
                <a:cs typeface="Calibri" pitchFamily="34" charset="0"/>
              </a:rPr>
              <a:t> </a:t>
            </a:r>
            <a:r>
              <a:rPr lang="de-DE" sz="2200" b="1" dirty="0" err="1" smtClean="0">
                <a:solidFill>
                  <a:srgbClr val="00B050"/>
                </a:solidFill>
                <a:latin typeface="Calibri" pitchFamily="34" charset="0"/>
                <a:cs typeface="Calibri" pitchFamily="34" charset="0"/>
              </a:rPr>
              <a:t>are</a:t>
            </a:r>
            <a:r>
              <a:rPr lang="de-DE" sz="2200" b="1" dirty="0" smtClean="0">
                <a:solidFill>
                  <a:srgbClr val="00B050"/>
                </a:solidFill>
                <a:latin typeface="Calibri" pitchFamily="34" charset="0"/>
                <a:cs typeface="Calibri" pitchFamily="34" charset="0"/>
              </a:rPr>
              <a:t> </a:t>
            </a:r>
            <a:r>
              <a:rPr lang="de-DE" sz="2200" b="1" dirty="0" err="1" smtClean="0">
                <a:solidFill>
                  <a:srgbClr val="00B050"/>
                </a:solidFill>
                <a:latin typeface="Calibri" pitchFamily="34" charset="0"/>
                <a:cs typeface="Calibri" pitchFamily="34" charset="0"/>
              </a:rPr>
              <a:t>less</a:t>
            </a:r>
            <a:r>
              <a:rPr lang="de-DE" sz="2200" b="1" dirty="0" smtClean="0">
                <a:solidFill>
                  <a:srgbClr val="00B050"/>
                </a:solidFill>
                <a:latin typeface="Calibri" pitchFamily="34" charset="0"/>
                <a:cs typeface="Calibri" pitchFamily="34" charset="0"/>
              </a:rPr>
              <a:t> power </a:t>
            </a:r>
            <a:r>
              <a:rPr lang="de-DE" sz="2200" b="1" dirty="0" err="1" smtClean="0">
                <a:solidFill>
                  <a:srgbClr val="00B050"/>
                </a:solidFill>
                <a:latin typeface="Calibri" pitchFamily="34" charset="0"/>
                <a:cs typeface="Calibri" pitchFamily="34" charset="0"/>
              </a:rPr>
              <a:t>hungry</a:t>
            </a:r>
            <a:endParaRPr lang="de-DE" sz="2200" b="1" dirty="0" smtClean="0">
              <a:solidFill>
                <a:srgbClr val="00B050"/>
              </a:solidFill>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868929866"/>
      </p:ext>
    </p:extLst>
  </p:cSld>
  <p:clrMapOvr>
    <a:masterClrMapping/>
  </p:clrMapOvr>
  <p:transition xmlns:p14="http://schemas.microsoft.com/office/powerpoint/2010/main" advTm="58579"/>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765175"/>
          </a:xfrm>
          <a:prstGeom prst="rect">
            <a:avLst/>
          </a:prstGeom>
          <a:solidFill>
            <a:srgbClr val="FFFFFF"/>
          </a:solidFill>
          <a:ln w="9525">
            <a:noFill/>
            <a:miter lim="800000"/>
            <a:headEnd/>
            <a:tailEnd/>
          </a:ln>
        </p:spPr>
        <p:txBody>
          <a:bodyPr lIns="0" rIns="0" anchor="ctr"/>
          <a:lstStyle/>
          <a:p>
            <a:pPr algn="ctr" eaLnBrk="0" hangingPunct="0">
              <a:defRPr/>
            </a:pPr>
            <a:r>
              <a:rPr kumimoji="1" lang="en-US" altLang="ja-JP" sz="2800" dirty="0" err="1" smtClean="0">
                <a:solidFill>
                  <a:prstClr val="black"/>
                </a:solidFill>
                <a:ea typeface="ＭＳ Ｐ明朝" pitchFamily="18" charset="-128"/>
              </a:rPr>
              <a:t>Univ</a:t>
            </a:r>
            <a:r>
              <a:rPr kumimoji="1" lang="en-US" altLang="ja-JP" sz="2800" dirty="0" smtClean="0">
                <a:solidFill>
                  <a:prstClr val="black"/>
                </a:solidFill>
                <a:ea typeface="ＭＳ Ｐ明朝" pitchFamily="18" charset="-128"/>
              </a:rPr>
              <a:t> Tokyo: QD </a:t>
            </a:r>
            <a:r>
              <a:rPr kumimoji="1" lang="en-US" altLang="ja-JP" sz="2800" dirty="0" smtClean="0">
                <a:solidFill>
                  <a:prstClr val="black"/>
                </a:solidFill>
                <a:ea typeface="ＭＳ Ｐ明朝" pitchFamily="18" charset="-128"/>
              </a:rPr>
              <a:t>lasers on silicon optical interposers</a:t>
            </a:r>
            <a:endParaRPr kumimoji="1" lang="ja-JP" altLang="en-US" sz="2800" dirty="0">
              <a:solidFill>
                <a:prstClr val="black"/>
              </a:solidFill>
              <a:ea typeface="ＭＳ Ｐゴシック" pitchFamily="50" charset="-128"/>
            </a:endParaRPr>
          </a:p>
        </p:txBody>
      </p:sp>
      <p:pic>
        <p:nvPicPr>
          <p:cNvPr id="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41625" y="2876550"/>
            <a:ext cx="3421063" cy="3052763"/>
          </a:xfrm>
          <a:prstGeom prst="rect">
            <a:avLst/>
          </a:prstGeom>
          <a:noFill/>
          <a:ln w="9525">
            <a:noFill/>
            <a:miter lim="800000"/>
            <a:headEnd/>
            <a:tailEnd/>
          </a:ln>
        </p:spPr>
      </p:pic>
      <p:grpSp>
        <p:nvGrpSpPr>
          <p:cNvPr id="5" name="Group 25"/>
          <p:cNvGrpSpPr>
            <a:grpSpLocks/>
          </p:cNvGrpSpPr>
          <p:nvPr/>
        </p:nvGrpSpPr>
        <p:grpSpPr bwMode="auto">
          <a:xfrm>
            <a:off x="641350" y="4699000"/>
            <a:ext cx="1800225" cy="1433513"/>
            <a:chOff x="404" y="2960"/>
            <a:chExt cx="1134" cy="903"/>
          </a:xfrm>
        </p:grpSpPr>
        <p:sp>
          <p:nvSpPr>
            <p:cNvPr id="6" name="AutoShape 4"/>
            <p:cNvSpPr>
              <a:spLocks noChangeArrowheads="1"/>
            </p:cNvSpPr>
            <p:nvPr/>
          </p:nvSpPr>
          <p:spPr bwMode="auto">
            <a:xfrm>
              <a:off x="404" y="2960"/>
              <a:ext cx="1134" cy="903"/>
            </a:xfrm>
            <a:prstGeom prst="wedgeRectCallout">
              <a:avLst>
                <a:gd name="adj1" fmla="val 104764"/>
                <a:gd name="adj2" fmla="val -79569"/>
              </a:avLst>
            </a:prstGeom>
            <a:noFill/>
            <a:ln w="25400">
              <a:solidFill>
                <a:srgbClr val="FF0000"/>
              </a:solidFill>
              <a:miter lim="800000"/>
              <a:headEnd/>
              <a:tailEnd/>
            </a:ln>
          </p:spPr>
          <p:txBody>
            <a:bodyPr anchor="ctr" anchorCtr="1"/>
            <a:lstStyle/>
            <a:p>
              <a:pPr algn="ctr"/>
              <a:r>
                <a:rPr kumimoji="1" lang="en-US" altLang="ja-JP" sz="1800" dirty="0">
                  <a:solidFill>
                    <a:srgbClr val="DD8047"/>
                  </a:solidFill>
                  <a:ea typeface="ＭＳ Ｐゴシック" pitchFamily="50" charset="-128"/>
                </a:rPr>
                <a:t>Arrayed QD-LD</a:t>
              </a:r>
            </a:p>
            <a:p>
              <a:pPr algn="ctr"/>
              <a:endParaRPr kumimoji="1" lang="ja-JP" altLang="en-US" sz="1800" dirty="0">
                <a:solidFill>
                  <a:srgbClr val="DD8047"/>
                </a:solidFill>
                <a:ea typeface="ＭＳ Ｐゴシック" pitchFamily="50" charset="-128"/>
              </a:endParaRPr>
            </a:p>
            <a:p>
              <a:pPr algn="ctr"/>
              <a:endParaRPr kumimoji="1" lang="ja-JP" altLang="en-US" sz="1800" dirty="0">
                <a:solidFill>
                  <a:srgbClr val="DD8047"/>
                </a:solidFill>
                <a:ea typeface="ＭＳ Ｐゴシック" pitchFamily="50" charset="-128"/>
              </a:endParaRPr>
            </a:p>
            <a:p>
              <a:pPr algn="ctr"/>
              <a:endParaRPr kumimoji="1" lang="ja-JP" altLang="en-US" sz="1800" dirty="0">
                <a:solidFill>
                  <a:srgbClr val="DD8047"/>
                </a:solidFill>
                <a:ea typeface="ＭＳ Ｐゴシック" pitchFamily="50" charset="-128"/>
              </a:endParaRPr>
            </a:p>
            <a:p>
              <a:pPr algn="ctr"/>
              <a:endParaRPr kumimoji="1" lang="ja-JP" altLang="en-US" sz="1800" dirty="0">
                <a:solidFill>
                  <a:srgbClr val="DD8047"/>
                </a:solidFill>
                <a:ea typeface="ＭＳ Ｐゴシック" pitchFamily="50" charset="-128"/>
              </a:endParaRPr>
            </a:p>
          </p:txBody>
        </p:sp>
        <p:pic>
          <p:nvPicPr>
            <p:cNvPr id="7" name="Picture 4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 y="3192"/>
              <a:ext cx="604" cy="598"/>
            </a:xfrm>
            <a:prstGeom prst="rect">
              <a:avLst/>
            </a:prstGeom>
            <a:noFill/>
            <a:ln w="19050" cap="rnd" algn="ctr">
              <a:noFill/>
              <a:miter lim="800000"/>
              <a:headEnd/>
              <a:tailEnd/>
            </a:ln>
          </p:spPr>
        </p:pic>
      </p:grpSp>
      <p:grpSp>
        <p:nvGrpSpPr>
          <p:cNvPr id="8" name="Group 33"/>
          <p:cNvGrpSpPr>
            <a:grpSpLocks/>
          </p:cNvGrpSpPr>
          <p:nvPr/>
        </p:nvGrpSpPr>
        <p:grpSpPr bwMode="auto">
          <a:xfrm>
            <a:off x="3251200" y="998538"/>
            <a:ext cx="2224088" cy="3498850"/>
            <a:chOff x="2048" y="629"/>
            <a:chExt cx="1401" cy="2204"/>
          </a:xfrm>
        </p:grpSpPr>
        <p:sp>
          <p:nvSpPr>
            <p:cNvPr id="9" name="Rectangle 10"/>
            <p:cNvSpPr>
              <a:spLocks noChangeArrowheads="1"/>
            </p:cNvSpPr>
            <p:nvPr/>
          </p:nvSpPr>
          <p:spPr bwMode="auto">
            <a:xfrm>
              <a:off x="2674" y="2195"/>
              <a:ext cx="232" cy="638"/>
            </a:xfrm>
            <a:prstGeom prst="rect">
              <a:avLst/>
            </a:prstGeom>
            <a:noFill/>
            <a:ln w="25400">
              <a:solidFill>
                <a:srgbClr val="800080"/>
              </a:solidFill>
              <a:prstDash val="lgDash"/>
              <a:miter lim="800000"/>
              <a:headEnd/>
              <a:tailEnd/>
            </a:ln>
          </p:spPr>
          <p:txBody>
            <a:bodyPr wrap="none" anchor="ctr"/>
            <a:lstStyle/>
            <a:p>
              <a:endParaRPr kumimoji="1" lang="ja-JP" altLang="en-US" sz="1800">
                <a:solidFill>
                  <a:prstClr val="black"/>
                </a:solidFill>
                <a:ea typeface="ＭＳ Ｐゴシック" pitchFamily="50" charset="-128"/>
              </a:endParaRPr>
            </a:p>
          </p:txBody>
        </p:sp>
        <p:grpSp>
          <p:nvGrpSpPr>
            <p:cNvPr id="10" name="Group 28"/>
            <p:cNvGrpSpPr>
              <a:grpSpLocks/>
            </p:cNvGrpSpPr>
            <p:nvPr/>
          </p:nvGrpSpPr>
          <p:grpSpPr bwMode="auto">
            <a:xfrm>
              <a:off x="2048" y="629"/>
              <a:ext cx="1401" cy="728"/>
              <a:chOff x="2048" y="629"/>
              <a:chExt cx="1401" cy="728"/>
            </a:xfrm>
          </p:grpSpPr>
          <p:sp>
            <p:nvSpPr>
              <p:cNvPr id="11" name="AutoShape 5"/>
              <p:cNvSpPr>
                <a:spLocks noChangeArrowheads="1"/>
              </p:cNvSpPr>
              <p:nvPr/>
            </p:nvSpPr>
            <p:spPr bwMode="auto">
              <a:xfrm>
                <a:off x="2048" y="629"/>
                <a:ext cx="1401" cy="728"/>
              </a:xfrm>
              <a:prstGeom prst="wedgeRectCallout">
                <a:avLst>
                  <a:gd name="adj1" fmla="val 3389"/>
                  <a:gd name="adj2" fmla="val 162500"/>
                </a:avLst>
              </a:prstGeom>
              <a:noFill/>
              <a:ln w="25400">
                <a:solidFill>
                  <a:srgbClr val="800080"/>
                </a:solidFill>
                <a:miter lim="800000"/>
                <a:headEnd/>
                <a:tailEnd/>
              </a:ln>
            </p:spPr>
            <p:txBody>
              <a:bodyPr anchor="ctr" anchorCtr="1"/>
              <a:lstStyle/>
              <a:p>
                <a:pPr algn="ctr"/>
                <a:r>
                  <a:rPr kumimoji="1" lang="en-US" altLang="ja-JP" sz="1800">
                    <a:solidFill>
                      <a:srgbClr val="CC00CC"/>
                    </a:solidFill>
                    <a:ea typeface="ＭＳ Ｐゴシック" pitchFamily="50" charset="-128"/>
                  </a:rPr>
                  <a:t>Optical modulators</a:t>
                </a:r>
              </a:p>
              <a:p>
                <a:pPr algn="ctr"/>
                <a:endParaRPr kumimoji="1" lang="ja-JP" altLang="en-US" sz="1800">
                  <a:solidFill>
                    <a:srgbClr val="006600"/>
                  </a:solidFill>
                  <a:ea typeface="ＭＳ Ｐゴシック" pitchFamily="50" charset="-128"/>
                </a:endParaRPr>
              </a:p>
              <a:p>
                <a:pPr algn="ctr"/>
                <a:endParaRPr kumimoji="1" lang="ja-JP" altLang="en-US" sz="1800">
                  <a:solidFill>
                    <a:srgbClr val="006600"/>
                  </a:solidFill>
                  <a:ea typeface="ＭＳ Ｐゴシック" pitchFamily="50" charset="-128"/>
                </a:endParaRPr>
              </a:p>
              <a:p>
                <a:pPr algn="ctr"/>
                <a:endParaRPr kumimoji="1" lang="ja-JP" altLang="en-US" sz="1800">
                  <a:solidFill>
                    <a:srgbClr val="006600"/>
                  </a:solidFill>
                  <a:ea typeface="ＭＳ Ｐゴシック" pitchFamily="50" charset="-128"/>
                </a:endParaRPr>
              </a:p>
            </p:txBody>
          </p:sp>
          <p:pic>
            <p:nvPicPr>
              <p:cNvPr id="12" name="Picture 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6" y="930"/>
                <a:ext cx="1275" cy="332"/>
              </a:xfrm>
              <a:prstGeom prst="rect">
                <a:avLst/>
              </a:prstGeom>
              <a:noFill/>
              <a:ln w="9525">
                <a:noFill/>
                <a:miter lim="800000"/>
                <a:headEnd/>
                <a:tailEnd/>
              </a:ln>
            </p:spPr>
          </p:pic>
        </p:grpSp>
      </p:grpSp>
      <p:grpSp>
        <p:nvGrpSpPr>
          <p:cNvPr id="13" name="Group 34"/>
          <p:cNvGrpSpPr>
            <a:grpSpLocks/>
          </p:cNvGrpSpPr>
          <p:nvPr/>
        </p:nvGrpSpPr>
        <p:grpSpPr bwMode="auto">
          <a:xfrm>
            <a:off x="4959350" y="981075"/>
            <a:ext cx="2949575" cy="3570288"/>
            <a:chOff x="3124" y="618"/>
            <a:chExt cx="1858" cy="2249"/>
          </a:xfrm>
        </p:grpSpPr>
        <p:sp>
          <p:nvSpPr>
            <p:cNvPr id="14" name="Oval 9"/>
            <p:cNvSpPr>
              <a:spLocks noChangeArrowheads="1"/>
            </p:cNvSpPr>
            <p:nvPr/>
          </p:nvSpPr>
          <p:spPr bwMode="auto">
            <a:xfrm>
              <a:off x="3124" y="2178"/>
              <a:ext cx="181" cy="689"/>
            </a:xfrm>
            <a:prstGeom prst="ellipse">
              <a:avLst/>
            </a:prstGeom>
            <a:noFill/>
            <a:ln w="25400">
              <a:solidFill>
                <a:schemeClr val="tx1"/>
              </a:solidFill>
              <a:prstDash val="dash"/>
              <a:round/>
              <a:headEnd/>
              <a:tailEnd/>
            </a:ln>
          </p:spPr>
          <p:txBody>
            <a:bodyPr wrap="none" anchor="ctr"/>
            <a:lstStyle/>
            <a:p>
              <a:endParaRPr kumimoji="1" lang="ja-JP" altLang="en-US" sz="1800">
                <a:solidFill>
                  <a:prstClr val="black"/>
                </a:solidFill>
                <a:ea typeface="ＭＳ Ｐゴシック" pitchFamily="50" charset="-128"/>
              </a:endParaRPr>
            </a:p>
          </p:txBody>
        </p:sp>
        <p:grpSp>
          <p:nvGrpSpPr>
            <p:cNvPr id="15" name="Group 29"/>
            <p:cNvGrpSpPr>
              <a:grpSpLocks/>
            </p:cNvGrpSpPr>
            <p:nvPr/>
          </p:nvGrpSpPr>
          <p:grpSpPr bwMode="auto">
            <a:xfrm>
              <a:off x="3551" y="618"/>
              <a:ext cx="1431" cy="747"/>
              <a:chOff x="3551" y="618"/>
              <a:chExt cx="1431" cy="747"/>
            </a:xfrm>
          </p:grpSpPr>
          <p:sp>
            <p:nvSpPr>
              <p:cNvPr id="16" name="AutoShape 8"/>
              <p:cNvSpPr>
                <a:spLocks noChangeArrowheads="1"/>
              </p:cNvSpPr>
              <p:nvPr/>
            </p:nvSpPr>
            <p:spPr bwMode="auto">
              <a:xfrm>
                <a:off x="3551" y="618"/>
                <a:ext cx="1431" cy="747"/>
              </a:xfrm>
              <a:prstGeom prst="wedgeRectCallout">
                <a:avLst>
                  <a:gd name="adj1" fmla="val -69986"/>
                  <a:gd name="adj2" fmla="val 159370"/>
                </a:avLst>
              </a:prstGeom>
              <a:noFill/>
              <a:ln w="25400">
                <a:solidFill>
                  <a:schemeClr val="tx1"/>
                </a:solidFill>
                <a:miter lim="800000"/>
                <a:headEnd/>
                <a:tailEnd/>
              </a:ln>
            </p:spPr>
            <p:txBody>
              <a:bodyPr anchor="ctr" anchorCtr="1"/>
              <a:lstStyle/>
              <a:p>
                <a:pPr algn="ctr"/>
                <a:r>
                  <a:rPr kumimoji="1" lang="en-US" altLang="ja-JP" sz="1800">
                    <a:solidFill>
                      <a:prstClr val="black"/>
                    </a:solidFill>
                    <a:ea typeface="ＭＳ Ｐゴシック" pitchFamily="50" charset="-128"/>
                  </a:rPr>
                  <a:t>Optical waveguides</a:t>
                </a:r>
              </a:p>
              <a:p>
                <a:pPr algn="ctr"/>
                <a:endParaRPr kumimoji="1" lang="en-US" altLang="ja-JP" sz="1800">
                  <a:solidFill>
                    <a:prstClr val="black"/>
                  </a:solidFill>
                  <a:ea typeface="ＭＳ Ｐゴシック" pitchFamily="50" charset="-128"/>
                </a:endParaRPr>
              </a:p>
              <a:p>
                <a:pPr algn="ctr"/>
                <a:endParaRPr kumimoji="1" lang="ja-JP" altLang="en-US" sz="1800">
                  <a:solidFill>
                    <a:prstClr val="black"/>
                  </a:solidFill>
                  <a:ea typeface="ＭＳ Ｐゴシック" pitchFamily="50" charset="-128"/>
                </a:endParaRPr>
              </a:p>
              <a:p>
                <a:pPr algn="ctr"/>
                <a:endParaRPr kumimoji="1" lang="ja-JP" altLang="en-US" sz="1800">
                  <a:solidFill>
                    <a:prstClr val="black"/>
                  </a:solidFill>
                  <a:ea typeface="ＭＳ Ｐゴシック" pitchFamily="50" charset="-128"/>
                </a:endParaRPr>
              </a:p>
            </p:txBody>
          </p:sp>
          <p:pic>
            <p:nvPicPr>
              <p:cNvPr id="17" name="Picture 5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07" y="806"/>
                <a:ext cx="715" cy="519"/>
              </a:xfrm>
              <a:prstGeom prst="rect">
                <a:avLst/>
              </a:prstGeom>
              <a:noFill/>
              <a:ln w="9525">
                <a:noFill/>
                <a:miter lim="800000"/>
                <a:headEnd/>
                <a:tailEnd/>
              </a:ln>
            </p:spPr>
          </p:pic>
        </p:grpSp>
      </p:grpSp>
      <p:grpSp>
        <p:nvGrpSpPr>
          <p:cNvPr id="18" name="Group 35"/>
          <p:cNvGrpSpPr>
            <a:grpSpLocks/>
          </p:cNvGrpSpPr>
          <p:nvPr/>
        </p:nvGrpSpPr>
        <p:grpSpPr bwMode="auto">
          <a:xfrm>
            <a:off x="5749925" y="2755900"/>
            <a:ext cx="2036763" cy="2078038"/>
            <a:chOff x="3622" y="1736"/>
            <a:chExt cx="1283" cy="1309"/>
          </a:xfrm>
        </p:grpSpPr>
        <p:sp>
          <p:nvSpPr>
            <p:cNvPr id="19" name="Rectangle 6"/>
            <p:cNvSpPr>
              <a:spLocks noChangeArrowheads="1"/>
            </p:cNvSpPr>
            <p:nvPr/>
          </p:nvSpPr>
          <p:spPr bwMode="auto">
            <a:xfrm>
              <a:off x="3622" y="1915"/>
              <a:ext cx="189" cy="1130"/>
            </a:xfrm>
            <a:prstGeom prst="rect">
              <a:avLst/>
            </a:prstGeom>
            <a:noFill/>
            <a:ln w="25400">
              <a:solidFill>
                <a:srgbClr val="0000FF"/>
              </a:solidFill>
              <a:prstDash val="lgDash"/>
              <a:miter lim="800000"/>
              <a:headEnd/>
              <a:tailEnd/>
            </a:ln>
          </p:spPr>
          <p:txBody>
            <a:bodyPr wrap="none" anchor="ctr"/>
            <a:lstStyle/>
            <a:p>
              <a:endParaRPr kumimoji="1" lang="ja-JP" altLang="en-US" sz="1800">
                <a:solidFill>
                  <a:prstClr val="black"/>
                </a:solidFill>
                <a:ea typeface="ＭＳ Ｐゴシック" pitchFamily="50" charset="-128"/>
              </a:endParaRPr>
            </a:p>
          </p:txBody>
        </p:sp>
        <p:grpSp>
          <p:nvGrpSpPr>
            <p:cNvPr id="20" name="Group 30"/>
            <p:cNvGrpSpPr>
              <a:grpSpLocks/>
            </p:cNvGrpSpPr>
            <p:nvPr/>
          </p:nvGrpSpPr>
          <p:grpSpPr bwMode="auto">
            <a:xfrm>
              <a:off x="4287" y="1736"/>
              <a:ext cx="618" cy="1069"/>
              <a:chOff x="4287" y="1736"/>
              <a:chExt cx="618" cy="1069"/>
            </a:xfrm>
          </p:grpSpPr>
          <p:sp>
            <p:nvSpPr>
              <p:cNvPr id="21" name="AutoShape 7"/>
              <p:cNvSpPr>
                <a:spLocks noChangeArrowheads="1"/>
              </p:cNvSpPr>
              <p:nvPr/>
            </p:nvSpPr>
            <p:spPr bwMode="auto">
              <a:xfrm>
                <a:off x="4287" y="1736"/>
                <a:ext cx="618" cy="1069"/>
              </a:xfrm>
              <a:prstGeom prst="wedgeRectCallout">
                <a:avLst>
                  <a:gd name="adj1" fmla="val -127995"/>
                  <a:gd name="adj2" fmla="val -1917"/>
                </a:avLst>
              </a:prstGeom>
              <a:noFill/>
              <a:ln w="25400">
                <a:solidFill>
                  <a:srgbClr val="0000FF"/>
                </a:solidFill>
                <a:miter lim="800000"/>
                <a:headEnd/>
                <a:tailEnd/>
              </a:ln>
            </p:spPr>
            <p:txBody>
              <a:bodyPr anchor="ctr" anchorCtr="1"/>
              <a:lstStyle/>
              <a:p>
                <a:pPr algn="ctr"/>
                <a:r>
                  <a:rPr kumimoji="1" lang="en-US" altLang="ja-JP" sz="1800">
                    <a:solidFill>
                      <a:srgbClr val="0000CC"/>
                    </a:solidFill>
                    <a:ea typeface="ＭＳ Ｐゴシック" pitchFamily="50" charset="-128"/>
                  </a:rPr>
                  <a:t>PDs</a:t>
                </a:r>
              </a:p>
              <a:p>
                <a:pPr algn="ctr"/>
                <a:endParaRPr kumimoji="1" lang="en-US" altLang="ja-JP" sz="1800">
                  <a:solidFill>
                    <a:srgbClr val="0000CC"/>
                  </a:solidFill>
                  <a:ea typeface="ＭＳ Ｐゴシック" pitchFamily="50" charset="-128"/>
                </a:endParaRPr>
              </a:p>
              <a:p>
                <a:pPr algn="ctr"/>
                <a:endParaRPr kumimoji="1" lang="ja-JP" altLang="en-US" sz="1800">
                  <a:solidFill>
                    <a:srgbClr val="0000CC"/>
                  </a:solidFill>
                  <a:ea typeface="ＭＳ Ｐゴシック" pitchFamily="50" charset="-128"/>
                </a:endParaRPr>
              </a:p>
              <a:p>
                <a:pPr algn="ctr"/>
                <a:endParaRPr kumimoji="1" lang="ja-JP" altLang="en-US" sz="1800">
                  <a:solidFill>
                    <a:srgbClr val="0000CC"/>
                  </a:solidFill>
                  <a:ea typeface="ＭＳ Ｐゴシック" pitchFamily="50" charset="-128"/>
                </a:endParaRPr>
              </a:p>
              <a:p>
                <a:pPr algn="ctr"/>
                <a:endParaRPr kumimoji="1" lang="ja-JP" altLang="en-US" sz="1800">
                  <a:solidFill>
                    <a:srgbClr val="0000CC"/>
                  </a:solidFill>
                  <a:ea typeface="ＭＳ Ｐゴシック" pitchFamily="50" charset="-128"/>
                </a:endParaRPr>
              </a:p>
              <a:p>
                <a:pPr algn="ctr"/>
                <a:endParaRPr kumimoji="1" lang="ja-JP" altLang="en-US" sz="1800">
                  <a:solidFill>
                    <a:srgbClr val="0000CC"/>
                  </a:solidFill>
                  <a:ea typeface="ＭＳ Ｐゴシック" pitchFamily="50" charset="-128"/>
                </a:endParaRPr>
              </a:p>
            </p:txBody>
          </p:sp>
          <p:pic>
            <p:nvPicPr>
              <p:cNvPr id="22" name="Picture 4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94" y="1989"/>
                <a:ext cx="434" cy="756"/>
              </a:xfrm>
              <a:prstGeom prst="rect">
                <a:avLst/>
              </a:prstGeom>
              <a:noFill/>
              <a:ln w="9525">
                <a:noFill/>
                <a:miter lim="800000"/>
                <a:headEnd/>
                <a:tailEnd/>
              </a:ln>
            </p:spPr>
          </p:pic>
        </p:grpSp>
      </p:grpSp>
      <p:grpSp>
        <p:nvGrpSpPr>
          <p:cNvPr id="23" name="Group 31"/>
          <p:cNvGrpSpPr>
            <a:grpSpLocks/>
          </p:cNvGrpSpPr>
          <p:nvPr/>
        </p:nvGrpSpPr>
        <p:grpSpPr bwMode="auto">
          <a:xfrm>
            <a:off x="668338" y="2984500"/>
            <a:ext cx="3049587" cy="1557338"/>
            <a:chOff x="421" y="1880"/>
            <a:chExt cx="1921" cy="981"/>
          </a:xfrm>
        </p:grpSpPr>
        <p:grpSp>
          <p:nvGrpSpPr>
            <p:cNvPr id="24" name="Group 26"/>
            <p:cNvGrpSpPr>
              <a:grpSpLocks/>
            </p:cNvGrpSpPr>
            <p:nvPr/>
          </p:nvGrpSpPr>
          <p:grpSpPr bwMode="auto">
            <a:xfrm>
              <a:off x="421" y="1880"/>
              <a:ext cx="1191" cy="981"/>
              <a:chOff x="421" y="1880"/>
              <a:chExt cx="1191" cy="981"/>
            </a:xfrm>
          </p:grpSpPr>
          <p:sp>
            <p:nvSpPr>
              <p:cNvPr id="26" name="AutoShape 4"/>
              <p:cNvSpPr>
                <a:spLocks noChangeArrowheads="1"/>
              </p:cNvSpPr>
              <p:nvPr/>
            </p:nvSpPr>
            <p:spPr bwMode="auto">
              <a:xfrm>
                <a:off x="421" y="1880"/>
                <a:ext cx="1191" cy="981"/>
              </a:xfrm>
              <a:prstGeom prst="wedgeRectCallout">
                <a:avLst>
                  <a:gd name="adj1" fmla="val 85685"/>
                  <a:gd name="adj2" fmla="val 15546"/>
                </a:avLst>
              </a:prstGeom>
              <a:noFill/>
              <a:ln w="25400">
                <a:solidFill>
                  <a:srgbClr val="FF6600"/>
                </a:solidFill>
                <a:miter lim="800000"/>
                <a:headEnd/>
                <a:tailEnd/>
              </a:ln>
            </p:spPr>
            <p:txBody>
              <a:bodyPr anchor="ctr" anchorCtr="1"/>
              <a:lstStyle/>
              <a:p>
                <a:pPr algn="ctr"/>
                <a:r>
                  <a:rPr kumimoji="1" lang="en-US" altLang="ja-JP" sz="1800">
                    <a:solidFill>
                      <a:srgbClr val="FF6600"/>
                    </a:solidFill>
                    <a:ea typeface="ＭＳ Ｐゴシック" pitchFamily="50" charset="-128"/>
                  </a:rPr>
                  <a:t>Trident SSCs</a:t>
                </a:r>
              </a:p>
              <a:p>
                <a:pPr algn="ctr"/>
                <a:endParaRPr kumimoji="1" lang="ja-JP" altLang="en-US" sz="1800">
                  <a:solidFill>
                    <a:srgbClr val="FF6600"/>
                  </a:solidFill>
                  <a:ea typeface="ＭＳ Ｐゴシック" pitchFamily="50" charset="-128"/>
                </a:endParaRPr>
              </a:p>
              <a:p>
                <a:pPr algn="ctr"/>
                <a:endParaRPr kumimoji="1" lang="ja-JP" altLang="en-US" sz="1800">
                  <a:solidFill>
                    <a:srgbClr val="FF6600"/>
                  </a:solidFill>
                  <a:ea typeface="ＭＳ Ｐゴシック" pitchFamily="50" charset="-128"/>
                </a:endParaRPr>
              </a:p>
              <a:p>
                <a:pPr algn="ctr"/>
                <a:endParaRPr kumimoji="1" lang="ja-JP" altLang="en-US" sz="1800">
                  <a:solidFill>
                    <a:srgbClr val="FF6600"/>
                  </a:solidFill>
                  <a:ea typeface="ＭＳ Ｐゴシック" pitchFamily="50" charset="-128"/>
                </a:endParaRPr>
              </a:p>
              <a:p>
                <a:pPr algn="ctr"/>
                <a:endParaRPr kumimoji="1" lang="ja-JP" altLang="en-US" sz="1800">
                  <a:solidFill>
                    <a:srgbClr val="FF6600"/>
                  </a:solidFill>
                  <a:ea typeface="ＭＳ Ｐゴシック" pitchFamily="50" charset="-128"/>
                </a:endParaRPr>
              </a:p>
            </p:txBody>
          </p:sp>
          <p:pic>
            <p:nvPicPr>
              <p:cNvPr id="27" name="Picture 52"/>
              <p:cNvPicPr>
                <a:picLocks noChangeAspect="1" noChangeArrowheads="1"/>
              </p:cNvPicPr>
              <p:nvPr/>
            </p:nvPicPr>
            <p:blipFill>
              <a:blip r:embed="rId7" cstate="print"/>
              <a:srcRect/>
              <a:stretch>
                <a:fillRect/>
              </a:stretch>
            </p:blipFill>
            <p:spPr bwMode="auto">
              <a:xfrm>
                <a:off x="716" y="2132"/>
                <a:ext cx="545" cy="670"/>
              </a:xfrm>
              <a:prstGeom prst="rect">
                <a:avLst/>
              </a:prstGeom>
              <a:noFill/>
              <a:ln w="9525">
                <a:noFill/>
                <a:miter lim="800000"/>
                <a:headEnd/>
                <a:tailEnd/>
              </a:ln>
            </p:spPr>
          </p:pic>
        </p:grpSp>
        <p:sp>
          <p:nvSpPr>
            <p:cNvPr id="25" name="Oval 9"/>
            <p:cNvSpPr>
              <a:spLocks noChangeArrowheads="1"/>
            </p:cNvSpPr>
            <p:nvPr/>
          </p:nvSpPr>
          <p:spPr bwMode="auto">
            <a:xfrm rot="-5400000">
              <a:off x="2137" y="2362"/>
              <a:ext cx="81" cy="329"/>
            </a:xfrm>
            <a:prstGeom prst="ellipse">
              <a:avLst/>
            </a:prstGeom>
            <a:noFill/>
            <a:ln w="25400">
              <a:solidFill>
                <a:srgbClr val="FF6600"/>
              </a:solidFill>
              <a:prstDash val="dash"/>
              <a:round/>
              <a:headEnd/>
              <a:tailEnd/>
            </a:ln>
          </p:spPr>
          <p:txBody>
            <a:bodyPr rot="10800000" wrap="none" anchor="ctr"/>
            <a:lstStyle/>
            <a:p>
              <a:endParaRPr kumimoji="1" lang="ja-JP" altLang="en-US" sz="1800">
                <a:solidFill>
                  <a:prstClr val="black"/>
                </a:solidFill>
                <a:ea typeface="ＭＳ Ｐゴシック" pitchFamily="50" charset="-128"/>
              </a:endParaRPr>
            </a:p>
          </p:txBody>
        </p:sp>
      </p:grpSp>
      <p:grpSp>
        <p:nvGrpSpPr>
          <p:cNvPr id="29" name="Group 32"/>
          <p:cNvGrpSpPr>
            <a:grpSpLocks/>
          </p:cNvGrpSpPr>
          <p:nvPr/>
        </p:nvGrpSpPr>
        <p:grpSpPr bwMode="auto">
          <a:xfrm>
            <a:off x="1392238" y="998538"/>
            <a:ext cx="2840037" cy="3498850"/>
            <a:chOff x="877" y="629"/>
            <a:chExt cx="1789" cy="2204"/>
          </a:xfrm>
        </p:grpSpPr>
        <p:sp>
          <p:nvSpPr>
            <p:cNvPr id="30" name="Rectangle 10"/>
            <p:cNvSpPr>
              <a:spLocks noChangeArrowheads="1"/>
            </p:cNvSpPr>
            <p:nvPr/>
          </p:nvSpPr>
          <p:spPr bwMode="auto">
            <a:xfrm>
              <a:off x="2578" y="2195"/>
              <a:ext cx="88" cy="638"/>
            </a:xfrm>
            <a:prstGeom prst="rect">
              <a:avLst/>
            </a:prstGeom>
            <a:noFill/>
            <a:ln w="25400">
              <a:solidFill>
                <a:srgbClr val="008000"/>
              </a:solidFill>
              <a:prstDash val="lgDash"/>
              <a:miter lim="800000"/>
              <a:headEnd/>
              <a:tailEnd/>
            </a:ln>
          </p:spPr>
          <p:txBody>
            <a:bodyPr wrap="none" anchor="ctr"/>
            <a:lstStyle/>
            <a:p>
              <a:endParaRPr kumimoji="1" lang="ja-JP" altLang="en-US" sz="1800">
                <a:solidFill>
                  <a:prstClr val="black"/>
                </a:solidFill>
                <a:ea typeface="ＭＳ Ｐゴシック" pitchFamily="50" charset="-128"/>
              </a:endParaRPr>
            </a:p>
          </p:txBody>
        </p:sp>
        <p:grpSp>
          <p:nvGrpSpPr>
            <p:cNvPr id="31" name="Group 27"/>
            <p:cNvGrpSpPr>
              <a:grpSpLocks/>
            </p:cNvGrpSpPr>
            <p:nvPr/>
          </p:nvGrpSpPr>
          <p:grpSpPr bwMode="auto">
            <a:xfrm>
              <a:off x="877" y="629"/>
              <a:ext cx="1023" cy="1119"/>
              <a:chOff x="877" y="629"/>
              <a:chExt cx="1023" cy="1119"/>
            </a:xfrm>
          </p:grpSpPr>
          <p:sp>
            <p:nvSpPr>
              <p:cNvPr id="32" name="AutoShape 5"/>
              <p:cNvSpPr>
                <a:spLocks noChangeArrowheads="1"/>
              </p:cNvSpPr>
              <p:nvPr/>
            </p:nvSpPr>
            <p:spPr bwMode="auto">
              <a:xfrm>
                <a:off x="877" y="629"/>
                <a:ext cx="1023" cy="1119"/>
              </a:xfrm>
              <a:prstGeom prst="wedgeRectCallout">
                <a:avLst>
                  <a:gd name="adj1" fmla="val 113537"/>
                  <a:gd name="adj2" fmla="val 96829"/>
                </a:avLst>
              </a:prstGeom>
              <a:noFill/>
              <a:ln w="25400">
                <a:solidFill>
                  <a:srgbClr val="008000"/>
                </a:solidFill>
                <a:miter lim="800000"/>
                <a:headEnd/>
                <a:tailEnd/>
              </a:ln>
            </p:spPr>
            <p:txBody>
              <a:bodyPr anchor="ctr" anchorCtr="1"/>
              <a:lstStyle/>
              <a:p>
                <a:pPr algn="ctr"/>
                <a:r>
                  <a:rPr kumimoji="1" lang="en-US" altLang="ja-JP" sz="1800">
                    <a:solidFill>
                      <a:srgbClr val="00682F"/>
                    </a:solidFill>
                    <a:ea typeface="ＭＳ Ｐゴシック" pitchFamily="50" charset="-128"/>
                  </a:rPr>
                  <a:t>1 × 2 optical</a:t>
                </a:r>
              </a:p>
              <a:p>
                <a:pPr algn="ctr"/>
                <a:r>
                  <a:rPr kumimoji="1" lang="en-US" altLang="ja-JP" sz="1800">
                    <a:solidFill>
                      <a:srgbClr val="00682F"/>
                    </a:solidFill>
                    <a:ea typeface="ＭＳ Ｐゴシック" pitchFamily="50" charset="-128"/>
                  </a:rPr>
                  <a:t>splitters</a:t>
                </a:r>
              </a:p>
              <a:p>
                <a:pPr algn="ctr"/>
                <a:endParaRPr kumimoji="1" lang="en-US" altLang="ja-JP" sz="1800">
                  <a:solidFill>
                    <a:srgbClr val="00682F"/>
                  </a:solidFill>
                  <a:ea typeface="ＭＳ Ｐゴシック" pitchFamily="50" charset="-128"/>
                </a:endParaRPr>
              </a:p>
              <a:p>
                <a:pPr algn="ctr"/>
                <a:endParaRPr kumimoji="1" lang="ja-JP" altLang="en-US" sz="1800">
                  <a:solidFill>
                    <a:srgbClr val="00682F"/>
                  </a:solidFill>
                  <a:ea typeface="ＭＳ Ｐゴシック" pitchFamily="50" charset="-128"/>
                </a:endParaRPr>
              </a:p>
              <a:p>
                <a:pPr algn="ctr"/>
                <a:endParaRPr kumimoji="1" lang="ja-JP" altLang="en-US" sz="1800">
                  <a:solidFill>
                    <a:srgbClr val="00682F"/>
                  </a:solidFill>
                  <a:ea typeface="ＭＳ Ｐゴシック" pitchFamily="50" charset="-128"/>
                </a:endParaRPr>
              </a:p>
              <a:p>
                <a:pPr algn="ctr"/>
                <a:endParaRPr kumimoji="1" lang="ja-JP" altLang="en-US" sz="1800">
                  <a:solidFill>
                    <a:srgbClr val="00682F"/>
                  </a:solidFill>
                  <a:ea typeface="ＭＳ Ｐゴシック" pitchFamily="50" charset="-128"/>
                </a:endParaRPr>
              </a:p>
            </p:txBody>
          </p:sp>
          <p:pic>
            <p:nvPicPr>
              <p:cNvPr id="33" name="Picture 20"/>
              <p:cNvPicPr>
                <a:picLocks noChangeAspect="1" noChangeArrowheads="1"/>
              </p:cNvPicPr>
              <p:nvPr/>
            </p:nvPicPr>
            <p:blipFill>
              <a:blip r:embed="rId8" cstate="screen">
                <a:extLst>
                  <a:ext uri="{28A0092B-C50C-407E-A947-70E740481C1C}">
                    <a14:useLocalDpi xmlns:a14="http://schemas.microsoft.com/office/drawing/2010/main"/>
                  </a:ext>
                </a:extLst>
              </a:blip>
              <a:srcRect t="10291" b="6264"/>
              <a:stretch>
                <a:fillRect/>
              </a:stretch>
            </p:blipFill>
            <p:spPr bwMode="auto">
              <a:xfrm>
                <a:off x="1173" y="1031"/>
                <a:ext cx="398" cy="668"/>
              </a:xfrm>
              <a:prstGeom prst="rect">
                <a:avLst/>
              </a:prstGeom>
              <a:noFill/>
              <a:ln w="9525">
                <a:noFill/>
                <a:miter lim="800000"/>
                <a:headEnd/>
                <a:tailEnd/>
              </a:ln>
            </p:spPr>
          </p:pic>
        </p:grpSp>
      </p:grpSp>
      <p:sp>
        <p:nvSpPr>
          <p:cNvPr id="34" name="Line 23"/>
          <p:cNvSpPr>
            <a:spLocks noChangeShapeType="1"/>
          </p:cNvSpPr>
          <p:nvPr/>
        </p:nvSpPr>
        <p:spPr bwMode="auto">
          <a:xfrm>
            <a:off x="3005138" y="6280150"/>
            <a:ext cx="3189287" cy="11113"/>
          </a:xfrm>
          <a:prstGeom prst="line">
            <a:avLst/>
          </a:prstGeom>
          <a:noFill/>
          <a:ln w="25400">
            <a:solidFill>
              <a:schemeClr val="tx1"/>
            </a:solidFill>
            <a:round/>
            <a:headEnd type="triangle" w="lg" len="lg"/>
            <a:tailEnd type="triangle" w="lg" len="lg"/>
          </a:ln>
        </p:spPr>
        <p:txBody>
          <a:bodyPr/>
          <a:lstStyle/>
          <a:p>
            <a:endParaRPr kumimoji="1" lang="ja-JP" altLang="en-US" sz="1800">
              <a:solidFill>
                <a:prstClr val="black"/>
              </a:solidFill>
              <a:ea typeface="ＭＳ Ｐゴシック" pitchFamily="50" charset="-128"/>
            </a:endParaRPr>
          </a:p>
        </p:txBody>
      </p:sp>
      <p:sp>
        <p:nvSpPr>
          <p:cNvPr id="35" name="Text Box 24"/>
          <p:cNvSpPr txBox="1">
            <a:spLocks noChangeArrowheads="1"/>
          </p:cNvSpPr>
          <p:nvPr/>
        </p:nvSpPr>
        <p:spPr bwMode="auto">
          <a:xfrm>
            <a:off x="4184650" y="5916613"/>
            <a:ext cx="755650" cy="366712"/>
          </a:xfrm>
          <a:prstGeom prst="rect">
            <a:avLst/>
          </a:prstGeom>
          <a:noFill/>
          <a:ln w="9525">
            <a:noFill/>
            <a:miter lim="800000"/>
            <a:headEnd/>
            <a:tailEnd/>
          </a:ln>
          <a:effectLst>
            <a:prstShdw prst="shdw13" dist="53882" dir="13500000">
              <a:schemeClr val="bg2">
                <a:alpha val="50000"/>
              </a:schemeClr>
            </a:prstShdw>
          </a:effectLst>
        </p:spPr>
        <p:txBody>
          <a:bodyPr wrap="none">
            <a:spAutoFit/>
          </a:bodyPr>
          <a:lstStyle/>
          <a:p>
            <a:r>
              <a:rPr kumimoji="1" lang="en-US" altLang="ja-JP" sz="1800">
                <a:solidFill>
                  <a:prstClr val="black"/>
                </a:solidFill>
                <a:ea typeface="ＭＳ Ｐゴシック" pitchFamily="50" charset="-128"/>
              </a:rPr>
              <a:t>5 mm</a:t>
            </a:r>
          </a:p>
        </p:txBody>
      </p:sp>
      <p:sp>
        <p:nvSpPr>
          <p:cNvPr id="46" name="テキスト ボックス 45"/>
          <p:cNvSpPr txBox="1"/>
          <p:nvPr/>
        </p:nvSpPr>
        <p:spPr>
          <a:xfrm>
            <a:off x="6545263" y="5282982"/>
            <a:ext cx="2895686" cy="369332"/>
          </a:xfrm>
          <a:prstGeom prst="rect">
            <a:avLst/>
          </a:prstGeom>
          <a:noFill/>
        </p:spPr>
        <p:txBody>
          <a:bodyPr wrap="square" rtlCol="0">
            <a:spAutoFit/>
          </a:bodyPr>
          <a:lstStyle/>
          <a:p>
            <a:r>
              <a:rPr kumimoji="1" lang="en-US" altLang="ja-JP" sz="1800" dirty="0" smtClean="0">
                <a:solidFill>
                  <a:srgbClr val="FF0000"/>
                </a:solidFill>
                <a:ea typeface="ＭＳ Ｐゴシック" pitchFamily="50" charset="-128"/>
              </a:rPr>
              <a:t>Wavelength is 1.3</a:t>
            </a:r>
            <a:r>
              <a:rPr kumimoji="1" lang="en-US" altLang="ja-JP" sz="1800" dirty="0" smtClean="0">
                <a:solidFill>
                  <a:srgbClr val="FF0000"/>
                </a:solidFill>
                <a:latin typeface="Symbol" panose="05050102010706020507" pitchFamily="18" charset="2"/>
                <a:ea typeface="ＭＳ Ｐゴシック" pitchFamily="50" charset="-128"/>
              </a:rPr>
              <a:t>m</a:t>
            </a:r>
            <a:r>
              <a:rPr kumimoji="1" lang="en-US" altLang="ja-JP" sz="1800" dirty="0" smtClean="0">
                <a:solidFill>
                  <a:srgbClr val="FF0000"/>
                </a:solidFill>
                <a:ea typeface="ＭＳ Ｐゴシック" pitchFamily="50" charset="-128"/>
              </a:rPr>
              <a:t>m.</a:t>
            </a:r>
            <a:endParaRPr kumimoji="1" lang="ja-JP" altLang="en-US" sz="1800" dirty="0">
              <a:solidFill>
                <a:srgbClr val="FF0000"/>
              </a:solidFill>
              <a:ea typeface="ＭＳ Ｐゴシック" pitchFamily="50" charset="-128"/>
            </a:endParaRPr>
          </a:p>
        </p:txBody>
      </p:sp>
    </p:spTree>
    <p:extLst>
      <p:ext uri="{BB962C8B-B14F-4D97-AF65-F5344CB8AC3E}">
        <p14:creationId xmlns:p14="http://schemas.microsoft.com/office/powerpoint/2010/main" val="7675894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 2"/>
          <p:cNvSpPr txBox="1">
            <a:spLocks/>
          </p:cNvSpPr>
          <p:nvPr/>
        </p:nvSpPr>
        <p:spPr bwMode="auto">
          <a:xfrm>
            <a:off x="791580" y="4922878"/>
            <a:ext cx="7560840" cy="1152128"/>
          </a:xfrm>
          <a:prstGeom prst="rect">
            <a:avLst/>
          </a:prstGeom>
          <a:ln>
            <a:miter lim="800000"/>
            <a:headEnd/>
            <a:tailEnd/>
          </a:ln>
        </p:spPr>
        <p:txBody>
          <a:bodyPr/>
          <a:lstStyle/>
          <a:p>
            <a:pPr defTabSz="3827463">
              <a:spcBef>
                <a:spcPts val="0"/>
              </a:spcBef>
              <a:buClr>
                <a:srgbClr val="FF6600"/>
              </a:buClr>
              <a:defRPr/>
            </a:pPr>
            <a:r>
              <a:rPr kumimoji="1" lang="en-US" altLang="ja-JP" sz="1800" kern="0" dirty="0" smtClean="0">
                <a:solidFill>
                  <a:prstClr val="black"/>
                </a:solidFill>
                <a:latin typeface="Arial" panose="020B0604020202020204" pitchFamily="34" charset="0"/>
                <a:ea typeface="ＭＳ Ｐゴシック" pitchFamily="50" charset="-128"/>
                <a:cs typeface="Arial" pitchFamily="34" charset="0"/>
              </a:rPr>
              <a:t>- Lasing at telecom </a:t>
            </a:r>
            <a:r>
              <a:rPr kumimoji="1" lang="en-US" altLang="ja-JP" sz="1800" i="1" kern="0" dirty="0" smtClean="0">
                <a:solidFill>
                  <a:prstClr val="black"/>
                </a:solidFill>
                <a:latin typeface="Arial" pitchFamily="34" charset="0"/>
                <a:ea typeface="ＭＳ Ｐゴシック" pitchFamily="50" charset="-128"/>
                <a:cs typeface="Arial" pitchFamily="34" charset="0"/>
              </a:rPr>
              <a:t>O</a:t>
            </a:r>
            <a:r>
              <a:rPr kumimoji="1" lang="en-US" altLang="ja-JP" sz="1800" kern="0" dirty="0" smtClean="0">
                <a:solidFill>
                  <a:prstClr val="black"/>
                </a:solidFill>
                <a:latin typeface="Arial" pitchFamily="34" charset="0"/>
                <a:ea typeface="ＭＳ Ｐゴシック" pitchFamily="50" charset="-128"/>
                <a:cs typeface="Arial" pitchFamily="34" charset="0"/>
              </a:rPr>
              <a:t>-band 1.3 mm (GS transition of </a:t>
            </a:r>
            <a:r>
              <a:rPr kumimoji="1" lang="en-US" altLang="ja-JP" sz="1800" kern="0" dirty="0" err="1" smtClean="0">
                <a:solidFill>
                  <a:prstClr val="black"/>
                </a:solidFill>
                <a:latin typeface="Arial" pitchFamily="34" charset="0"/>
                <a:ea typeface="ＭＳ Ｐゴシック" pitchFamily="50" charset="-128"/>
                <a:cs typeface="Arial" pitchFamily="34" charset="0"/>
              </a:rPr>
              <a:t>InAs</a:t>
            </a:r>
            <a:r>
              <a:rPr kumimoji="1" lang="en-US" altLang="ja-JP" sz="1800" kern="0" dirty="0">
                <a:solidFill>
                  <a:prstClr val="black"/>
                </a:solidFill>
                <a:latin typeface="Arial" pitchFamily="34" charset="0"/>
                <a:ea typeface="ＭＳ Ｐゴシック" pitchFamily="50" charset="-128"/>
                <a:cs typeface="Arial" pitchFamily="34" charset="0"/>
              </a:rPr>
              <a:t> </a:t>
            </a:r>
            <a:r>
              <a:rPr kumimoji="1" lang="en-US" altLang="ja-JP" sz="1800" kern="0" dirty="0" smtClean="0">
                <a:solidFill>
                  <a:prstClr val="black"/>
                </a:solidFill>
                <a:latin typeface="Arial" pitchFamily="34" charset="0"/>
                <a:ea typeface="ＭＳ Ｐゴシック" pitchFamily="50" charset="-128"/>
                <a:cs typeface="Arial" pitchFamily="34" charset="0"/>
              </a:rPr>
              <a:t>QDs</a:t>
            </a:r>
            <a:r>
              <a:rPr kumimoji="1" lang="en-US" altLang="ja-JP" sz="1800" kern="0" dirty="0">
                <a:solidFill>
                  <a:prstClr val="black"/>
                </a:solidFill>
                <a:latin typeface="Arial" pitchFamily="34" charset="0"/>
                <a:ea typeface="ＭＳ Ｐゴシック" pitchFamily="50" charset="-128"/>
                <a:cs typeface="Arial" pitchFamily="34" charset="0"/>
              </a:rPr>
              <a:t>)</a:t>
            </a:r>
            <a:endParaRPr kumimoji="1" lang="en-US" altLang="ja-JP" sz="1800" kern="0" dirty="0" smtClean="0">
              <a:solidFill>
                <a:prstClr val="black"/>
              </a:solidFill>
              <a:latin typeface="Arial" pitchFamily="34" charset="0"/>
              <a:ea typeface="ＭＳ Ｐゴシック" pitchFamily="50" charset="-128"/>
              <a:cs typeface="Arial" pitchFamily="34" charset="0"/>
            </a:endParaRPr>
          </a:p>
          <a:p>
            <a:pPr marL="285750" indent="-285750" defTabSz="3827463">
              <a:spcBef>
                <a:spcPts val="600"/>
              </a:spcBef>
              <a:buClr>
                <a:srgbClr val="FF6600"/>
              </a:buClr>
              <a:buFontTx/>
              <a:buChar char="-"/>
              <a:defRPr/>
            </a:pPr>
            <a:r>
              <a:rPr kumimoji="1" lang="en-US" altLang="ja-JP" sz="1800" kern="0" dirty="0" smtClean="0">
                <a:solidFill>
                  <a:prstClr val="black"/>
                </a:solidFill>
                <a:latin typeface="Arial" pitchFamily="34" charset="0"/>
                <a:ea typeface="ＭＳ Ｐゴシック" pitchFamily="50" charset="-128"/>
                <a:cs typeface="Arial" pitchFamily="34" charset="0"/>
              </a:rPr>
              <a:t>Realized lasing operation at over 100 </a:t>
            </a:r>
            <a:r>
              <a:rPr kumimoji="1" lang="en-US" altLang="ja-JP" sz="1800" dirty="0" smtClean="0">
                <a:solidFill>
                  <a:prstClr val="black"/>
                </a:solidFill>
                <a:latin typeface="Arial" pitchFamily="34" charset="0"/>
                <a:ea typeface="ＭＳ Ｐゴシック" pitchFamily="50" charset="-128"/>
                <a:cs typeface="Arial" pitchFamily="34" charset="0"/>
              </a:rPr>
              <a:t>º</a:t>
            </a:r>
            <a:r>
              <a:rPr kumimoji="1" lang="en-US" altLang="ja-JP" sz="1800" kern="0" dirty="0" smtClean="0">
                <a:solidFill>
                  <a:prstClr val="black"/>
                </a:solidFill>
                <a:latin typeface="Arial" pitchFamily="34" charset="0"/>
                <a:ea typeface="ＭＳ Ｐゴシック" pitchFamily="50" charset="-128"/>
                <a:cs typeface="Arial" pitchFamily="34" charset="0"/>
              </a:rPr>
              <a:t>C</a:t>
            </a:r>
            <a:endParaRPr kumimoji="1" lang="en-US" altLang="ja-JP" sz="1800" kern="0" dirty="0">
              <a:solidFill>
                <a:prstClr val="black"/>
              </a:solidFill>
              <a:latin typeface="Arial" pitchFamily="34" charset="0"/>
              <a:ea typeface="ＭＳ Ｐゴシック" pitchFamily="50" charset="-128"/>
              <a:cs typeface="Arial" pitchFamily="34" charset="0"/>
            </a:endParaRPr>
          </a:p>
          <a:p>
            <a:pPr defTabSz="3827463">
              <a:spcBef>
                <a:spcPts val="600"/>
              </a:spcBef>
              <a:buClr>
                <a:srgbClr val="FF6600"/>
              </a:buClr>
              <a:defRPr/>
            </a:pPr>
            <a:endParaRPr kumimoji="1" lang="en-US" altLang="ja-JP" sz="1800" kern="0" dirty="0">
              <a:solidFill>
                <a:prstClr val="black"/>
              </a:solidFill>
              <a:latin typeface="Arial" pitchFamily="34" charset="0"/>
              <a:ea typeface="ＭＳ Ｐゴシック" pitchFamily="50" charset="-128"/>
              <a:cs typeface="Arial" pitchFamily="34"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68067" y="1196752"/>
            <a:ext cx="412244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229289" y="3429000"/>
            <a:ext cx="1007007" cy="338554"/>
          </a:xfrm>
          <a:prstGeom prst="rect">
            <a:avLst/>
          </a:prstGeom>
          <a:noFill/>
        </p:spPr>
        <p:txBody>
          <a:bodyPr wrap="none" rtlCol="0">
            <a:spAutoFit/>
          </a:bodyPr>
          <a:lstStyle/>
          <a:p>
            <a:r>
              <a:rPr kumimoji="1" lang="en-US" altLang="ja-JP" sz="1600" b="1" kern="0" dirty="0" smtClean="0">
                <a:solidFill>
                  <a:srgbClr val="DD8047">
                    <a:lumMod val="50000"/>
                  </a:srgbClr>
                </a:solidFill>
                <a:latin typeface="Arial" pitchFamily="34" charset="0"/>
                <a:ea typeface="ＭＳ Ｐゴシック" pitchFamily="50" charset="-128"/>
                <a:cs typeface="Arial" pitchFamily="34" charset="0"/>
              </a:rPr>
              <a:t>@100 </a:t>
            </a:r>
            <a:r>
              <a:rPr kumimoji="1" lang="en-US" altLang="ja-JP" sz="1600" dirty="0" smtClean="0">
                <a:solidFill>
                  <a:srgbClr val="DD8047">
                    <a:lumMod val="50000"/>
                  </a:srgbClr>
                </a:solidFill>
                <a:latin typeface="Arial" pitchFamily="34" charset="0"/>
                <a:ea typeface="ＭＳ Ｐゴシック" pitchFamily="50" charset="-128"/>
                <a:cs typeface="Arial" pitchFamily="34" charset="0"/>
              </a:rPr>
              <a:t>º</a:t>
            </a:r>
            <a:r>
              <a:rPr kumimoji="1" lang="en-US" altLang="ja-JP" sz="1600" b="1" kern="0" dirty="0" smtClean="0">
                <a:solidFill>
                  <a:srgbClr val="DD8047">
                    <a:lumMod val="50000"/>
                  </a:srgbClr>
                </a:solidFill>
                <a:latin typeface="Arial" pitchFamily="34" charset="0"/>
                <a:ea typeface="ＭＳ Ｐゴシック" pitchFamily="50" charset="-128"/>
                <a:cs typeface="Arial" pitchFamily="34" charset="0"/>
              </a:rPr>
              <a:t>C</a:t>
            </a:r>
            <a:endParaRPr kumimoji="1" lang="ja-JP" altLang="en-US" sz="1600" dirty="0">
              <a:solidFill>
                <a:srgbClr val="DD8047">
                  <a:lumMod val="50000"/>
                </a:srgbClr>
              </a:solidFill>
              <a:ea typeface="ＭＳ Ｐゴシック" pitchFamily="50" charset="-128"/>
            </a:endParaRPr>
          </a:p>
        </p:txBody>
      </p:sp>
      <p:sp>
        <p:nvSpPr>
          <p:cNvPr id="7" name="テキスト ボックス 6"/>
          <p:cNvSpPr txBox="1"/>
          <p:nvPr/>
        </p:nvSpPr>
        <p:spPr>
          <a:xfrm>
            <a:off x="2555776" y="6075006"/>
            <a:ext cx="5167440" cy="338554"/>
          </a:xfrm>
          <a:prstGeom prst="rect">
            <a:avLst/>
          </a:prstGeom>
          <a:noFill/>
        </p:spPr>
        <p:txBody>
          <a:bodyPr wrap="none" rtlCol="0">
            <a:spAutoFit/>
          </a:bodyPr>
          <a:lstStyle/>
          <a:p>
            <a:r>
              <a:rPr kumimoji="1" lang="en-US" altLang="ja-JP" sz="1600" dirty="0" smtClean="0">
                <a:solidFill>
                  <a:srgbClr val="EBDDC3">
                    <a:lumMod val="25000"/>
                  </a:srgbClr>
                </a:solidFill>
                <a:latin typeface="Arial" pitchFamily="34" charset="0"/>
                <a:ea typeface="ＭＳ Ｐゴシック" pitchFamily="50" charset="-128"/>
                <a:cs typeface="Arial" pitchFamily="34" charset="0"/>
              </a:rPr>
              <a:t>K. Tanabe et al, Appl. Phys. Express 6, 082703 (2013) </a:t>
            </a:r>
            <a:endParaRPr kumimoji="1" lang="ja-JP" altLang="en-US" sz="1600" dirty="0">
              <a:solidFill>
                <a:srgbClr val="EBDDC3">
                  <a:lumMod val="25000"/>
                </a:srgbClr>
              </a:solidFill>
              <a:latin typeface="Arial" pitchFamily="34" charset="0"/>
              <a:ea typeface="ＭＳ Ｐゴシック" pitchFamily="50" charset="-128"/>
              <a:cs typeface="Arial" pitchFamily="34" charset="0"/>
            </a:endParaRPr>
          </a:p>
        </p:txBody>
      </p:sp>
      <p:pic>
        <p:nvPicPr>
          <p:cNvPr id="9" name="Picture 26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520" y="1367617"/>
            <a:ext cx="4204860" cy="326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rgbClr val="708688">
                      <a:alpha val="50000"/>
                    </a:srgbClr>
                  </a:outerShdw>
                </a:effectLst>
              </a14:hiddenEffects>
            </a:ext>
          </a:extLst>
        </p:spPr>
      </p:pic>
      <p:sp>
        <p:nvSpPr>
          <p:cNvPr id="10" name="テキスト ボックス 4"/>
          <p:cNvSpPr txBox="1"/>
          <p:nvPr/>
        </p:nvSpPr>
        <p:spPr>
          <a:xfrm>
            <a:off x="251520" y="4536337"/>
            <a:ext cx="3783793"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600" i="1" dirty="0" smtClean="0">
                <a:solidFill>
                  <a:prstClr val="black"/>
                </a:solidFill>
                <a:latin typeface="Arial" pitchFamily="34" charset="0"/>
                <a:ea typeface="HGPｺﾞｼｯｸE"/>
                <a:cs typeface="Arial" pitchFamily="34" charset="0"/>
              </a:rPr>
              <a:t>K</a:t>
            </a:r>
            <a:r>
              <a:rPr lang="en-US" altLang="ja-JP" sz="1600" i="1" dirty="0">
                <a:solidFill>
                  <a:prstClr val="black"/>
                </a:solidFill>
                <a:latin typeface="Arial" pitchFamily="34" charset="0"/>
                <a:ea typeface="HGPｺﾞｼｯｸE"/>
                <a:cs typeface="Arial" pitchFamily="34" charset="0"/>
              </a:rPr>
              <a:t>. </a:t>
            </a:r>
            <a:r>
              <a:rPr lang="en-US" altLang="ja-JP" sz="1600" i="1" dirty="0" smtClean="0">
                <a:solidFill>
                  <a:prstClr val="black"/>
                </a:solidFill>
                <a:latin typeface="Arial" pitchFamily="34" charset="0"/>
                <a:ea typeface="HGPｺﾞｼｯｸE"/>
                <a:cs typeface="Arial" pitchFamily="34" charset="0"/>
              </a:rPr>
              <a:t>Tanabe et al, </a:t>
            </a:r>
            <a:r>
              <a:rPr lang="en-US" altLang="ja-JP" sz="1600" i="1" dirty="0">
                <a:solidFill>
                  <a:prstClr val="black"/>
                </a:solidFill>
                <a:latin typeface="Arial" pitchFamily="34" charset="0"/>
                <a:ea typeface="HGPｺﾞｼｯｸE"/>
                <a:cs typeface="Arial" pitchFamily="34" charset="0"/>
              </a:rPr>
              <a:t>Sci. Rep. </a:t>
            </a:r>
            <a:r>
              <a:rPr lang="en-US" altLang="ja-JP" sz="1600" b="1" i="1" dirty="0">
                <a:solidFill>
                  <a:prstClr val="black"/>
                </a:solidFill>
                <a:latin typeface="Arial" pitchFamily="34" charset="0"/>
                <a:ea typeface="HGPｺﾞｼｯｸE"/>
                <a:cs typeface="Arial" pitchFamily="34" charset="0"/>
              </a:rPr>
              <a:t>2</a:t>
            </a:r>
            <a:r>
              <a:rPr lang="en-US" altLang="ja-JP" sz="1600" i="1" dirty="0">
                <a:solidFill>
                  <a:prstClr val="black"/>
                </a:solidFill>
                <a:latin typeface="Arial" pitchFamily="34" charset="0"/>
                <a:ea typeface="HGPｺﾞｼｯｸE"/>
                <a:cs typeface="Arial" pitchFamily="34" charset="0"/>
              </a:rPr>
              <a:t>, 349 (2012)</a:t>
            </a:r>
            <a:endParaRPr lang="ja-JP" altLang="en-US" sz="1600" i="1" dirty="0">
              <a:solidFill>
                <a:prstClr val="black"/>
              </a:solidFill>
              <a:latin typeface="Arial" pitchFamily="34" charset="0"/>
              <a:ea typeface="HGPｺﾞｼｯｸE"/>
              <a:cs typeface="Arial" pitchFamily="34" charset="0"/>
            </a:endParaRPr>
          </a:p>
        </p:txBody>
      </p:sp>
      <p:sp>
        <p:nvSpPr>
          <p:cNvPr id="13" name="Rectangle 17"/>
          <p:cNvSpPr>
            <a:spLocks noChangeArrowheads="1"/>
          </p:cNvSpPr>
          <p:nvPr/>
        </p:nvSpPr>
        <p:spPr bwMode="auto">
          <a:xfrm>
            <a:off x="0" y="157212"/>
            <a:ext cx="9144000" cy="954107"/>
          </a:xfrm>
          <a:prstGeom prst="rect">
            <a:avLst/>
          </a:prstGeom>
          <a:noFill/>
          <a:ln w="9525">
            <a:noFill/>
            <a:miter lim="800000"/>
            <a:headEnd/>
            <a:tailEnd/>
          </a:ln>
        </p:spPr>
        <p:txBody>
          <a:bodyPr lIns="46800" rIns="46800" anchor="ctr">
            <a:spAutoFit/>
          </a:bodyPr>
          <a:lstStyle/>
          <a:p>
            <a:pPr algn="ctr" eaLnBrk="0" hangingPunct="0">
              <a:defRPr/>
            </a:pPr>
            <a:r>
              <a:rPr kumimoji="1" lang="en-US" altLang="ja-JP" sz="2800" dirty="0" smtClean="0">
                <a:solidFill>
                  <a:prstClr val="black"/>
                </a:solidFill>
                <a:latin typeface="Arial" panose="020B0604020202020204" pitchFamily="34" charset="0"/>
                <a:ea typeface="ＭＳ Ｐゴシック" pitchFamily="50" charset="-128"/>
                <a:cs typeface="Arial" panose="020B0604020202020204" pitchFamily="34" charset="0"/>
              </a:rPr>
              <a:t>Hybrid QD laser on silicon by </a:t>
            </a:r>
            <a:r>
              <a:rPr kumimoji="1" lang="en-US" altLang="ja-JP" sz="2800" dirty="0">
                <a:solidFill>
                  <a:prstClr val="black"/>
                </a:solidFill>
                <a:latin typeface="Arial" panose="020B0604020202020204" pitchFamily="34" charset="0"/>
                <a:ea typeface="ＭＳ Ｐゴシック" pitchFamily="50" charset="-128"/>
                <a:cs typeface="Arial" panose="020B0604020202020204" pitchFamily="34" charset="0"/>
              </a:rPr>
              <a:t>w</a:t>
            </a:r>
            <a:r>
              <a:rPr kumimoji="1" lang="en-US" altLang="ja-JP" sz="2800" dirty="0" smtClean="0">
                <a:solidFill>
                  <a:prstClr val="black"/>
                </a:solidFill>
                <a:latin typeface="Arial" panose="020B0604020202020204" pitchFamily="34" charset="0"/>
                <a:ea typeface="ＭＳ Ｐゴシック" pitchFamily="50" charset="-128"/>
                <a:cs typeface="Arial" panose="020B0604020202020204" pitchFamily="34" charset="0"/>
              </a:rPr>
              <a:t>afer bonding technique</a:t>
            </a:r>
            <a:endParaRPr kumimoji="1" lang="en-US" altLang="zh-TW" sz="2800" dirty="0">
              <a:solidFill>
                <a:prstClr val="black"/>
              </a:solidFill>
              <a:latin typeface="Arial" panose="020B0604020202020204" pitchFamily="34" charset="0"/>
              <a:ea typeface="ＭＳ Ｐゴシック" pitchFamily="50" charset="-128"/>
              <a:cs typeface="Arial" panose="020B0604020202020204" pitchFamily="34" charset="0"/>
            </a:endParaRPr>
          </a:p>
          <a:p>
            <a:pPr algn="ctr" eaLnBrk="0" hangingPunct="0">
              <a:defRPr/>
            </a:pPr>
            <a:r>
              <a:rPr kumimoji="1" lang="en-US" altLang="ja-JP" sz="2800" dirty="0" smtClean="0">
                <a:solidFill>
                  <a:prstClr val="black"/>
                </a:solidFill>
                <a:latin typeface="Arial" panose="020B0604020202020204" pitchFamily="34" charset="0"/>
                <a:ea typeface="ＭＳ Ｐゴシック" pitchFamily="50" charset="-128"/>
                <a:cs typeface="Arial" panose="020B0604020202020204" pitchFamily="34" charset="0"/>
              </a:rPr>
              <a:t> </a:t>
            </a:r>
          </a:p>
        </p:txBody>
      </p:sp>
    </p:spTree>
    <p:extLst>
      <p:ext uri="{BB962C8B-B14F-4D97-AF65-F5344CB8AC3E}">
        <p14:creationId xmlns:p14="http://schemas.microsoft.com/office/powerpoint/2010/main" val="6306006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p:txBody>
          <a:bodyPr/>
          <a:lstStyle/>
          <a:p>
            <a:r>
              <a:rPr lang="en-US" sz="2800" dirty="0"/>
              <a:t>III-V </a:t>
            </a:r>
            <a:r>
              <a:rPr lang="en-US" sz="2800" dirty="0" smtClean="0"/>
              <a:t>Laser Growth on </a:t>
            </a:r>
            <a:r>
              <a:rPr lang="en-US" sz="2800" dirty="0"/>
              <a:t>Silicon</a:t>
            </a:r>
          </a:p>
        </p:txBody>
      </p:sp>
      <p:sp>
        <p:nvSpPr>
          <p:cNvPr id="7" name="Content Placeholder 6"/>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9FC5B7-774B-4CF7-869D-123BC287D00F}" type="slidenum">
              <a:rPr lang="en-US" smtClean="0"/>
              <a:t>37</a:t>
            </a:fld>
            <a:endParaRPr lang="en-US" dirty="0"/>
          </a:p>
        </p:txBody>
      </p:sp>
      <p:grpSp>
        <p:nvGrpSpPr>
          <p:cNvPr id="5" name="Group 4"/>
          <p:cNvGrpSpPr/>
          <p:nvPr/>
        </p:nvGrpSpPr>
        <p:grpSpPr>
          <a:xfrm>
            <a:off x="92134" y="1371600"/>
            <a:ext cx="9044609" cy="1600200"/>
            <a:chOff x="111486" y="1905000"/>
            <a:chExt cx="9044609" cy="1600200"/>
          </a:xfrm>
        </p:grpSpPr>
        <p:graphicFrame>
          <p:nvGraphicFramePr>
            <p:cNvPr id="6" name="Object 5"/>
            <p:cNvGraphicFramePr>
              <a:graphicFrameLocks noChangeAspect="1"/>
            </p:cNvGraphicFramePr>
            <p:nvPr>
              <p:extLst>
                <p:ext uri="{D42A27DB-BD31-4B8C-83A1-F6EECF244321}">
                  <p14:modId xmlns:p14="http://schemas.microsoft.com/office/powerpoint/2010/main" val="3491123143"/>
                </p:ext>
              </p:extLst>
            </p:nvPr>
          </p:nvGraphicFramePr>
          <p:xfrm>
            <a:off x="111486" y="1905000"/>
            <a:ext cx="9044609" cy="1600200"/>
          </p:xfrm>
          <a:graphic>
            <a:graphicData uri="http://schemas.openxmlformats.org/presentationml/2006/ole">
              <mc:AlternateContent xmlns:mc="http://schemas.openxmlformats.org/markup-compatibility/2006">
                <mc:Choice xmlns:v="urn:schemas-microsoft-com:vml" Requires="v">
                  <p:oleObj spid="_x0000_s686117" name="Document" r:id="rId4" imgW="4953000" imgH="876300" progId="Word.Document.12">
                    <p:embed/>
                  </p:oleObj>
                </mc:Choice>
                <mc:Fallback>
                  <p:oleObj name="Document" r:id="rId4" imgW="4953000" imgH="876300" progId="Word.Document.12">
                    <p:embed/>
                    <p:pic>
                      <p:nvPicPr>
                        <p:cNvPr id="0" name=""/>
                        <p:cNvPicPr/>
                        <p:nvPr/>
                      </p:nvPicPr>
                      <p:blipFill>
                        <a:blip r:embed="rId5"/>
                        <a:stretch>
                          <a:fillRect/>
                        </a:stretch>
                      </p:blipFill>
                      <p:spPr>
                        <a:xfrm>
                          <a:off x="111486" y="1905000"/>
                          <a:ext cx="9044609" cy="1600200"/>
                        </a:xfrm>
                        <a:prstGeom prst="rect">
                          <a:avLst/>
                        </a:prstGeom>
                      </p:spPr>
                    </p:pic>
                  </p:oleObj>
                </mc:Fallback>
              </mc:AlternateContent>
            </a:graphicData>
          </a:graphic>
        </p:graphicFrame>
        <p:sp>
          <p:nvSpPr>
            <p:cNvPr id="8" name="Rectangle 7"/>
            <p:cNvSpPr/>
            <p:nvPr/>
          </p:nvSpPr>
          <p:spPr bwMode="auto">
            <a:xfrm>
              <a:off x="7029752" y="2514600"/>
              <a:ext cx="742648" cy="838200"/>
            </a:xfrm>
            <a:prstGeom prst="rect">
              <a:avLst/>
            </a:prstGeom>
            <a:solidFill>
              <a:srgbClr val="008000">
                <a:alpha val="36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grpSp>
      <p:sp>
        <p:nvSpPr>
          <p:cNvPr id="16" name="TextBox 15"/>
          <p:cNvSpPr txBox="1"/>
          <p:nvPr/>
        </p:nvSpPr>
        <p:spPr>
          <a:xfrm>
            <a:off x="4876800" y="2971800"/>
            <a:ext cx="4114800" cy="3716402"/>
          </a:xfrm>
          <a:prstGeom prst="rect">
            <a:avLst/>
          </a:prstGeom>
          <a:noFill/>
        </p:spPr>
        <p:txBody>
          <a:bodyPr wrap="square" rtlCol="0">
            <a:spAutoFit/>
          </a:bodyPr>
          <a:lstStyle/>
          <a:p>
            <a:pPr marL="285750" indent="-285750" defTabSz="457200">
              <a:buFont typeface="Arial"/>
              <a:buChar char="•"/>
            </a:pPr>
            <a:r>
              <a:rPr lang="en-US" sz="2000" dirty="0">
                <a:solidFill>
                  <a:prstClr val="black"/>
                </a:solidFill>
                <a:latin typeface="Calibri"/>
              </a:rPr>
              <a:t>CMOS processing of photonics is already happening, </a:t>
            </a:r>
            <a:r>
              <a:rPr lang="en-US" sz="2000" dirty="0" smtClean="0">
                <a:solidFill>
                  <a:prstClr val="black"/>
                </a:solidFill>
                <a:latin typeface="Calibri"/>
              </a:rPr>
              <a:t>yet high cost and small size of III-V wafers remains an issue. </a:t>
            </a:r>
            <a:endParaRPr lang="en-US" sz="2000" dirty="0">
              <a:solidFill>
                <a:prstClr val="black"/>
              </a:solidFill>
              <a:latin typeface="Calibri"/>
            </a:endParaRPr>
          </a:p>
          <a:p>
            <a:pPr marL="285750" indent="-285750" defTabSz="457200">
              <a:buFont typeface="Arial"/>
              <a:buChar char="•"/>
            </a:pPr>
            <a:r>
              <a:rPr lang="en-US" sz="2000" b="1" dirty="0" smtClean="0">
                <a:solidFill>
                  <a:prstClr val="black"/>
                </a:solidFill>
                <a:latin typeface="Calibri"/>
              </a:rPr>
              <a:t>Goal: </a:t>
            </a:r>
            <a:r>
              <a:rPr lang="en-US" sz="2000" dirty="0" smtClean="0">
                <a:solidFill>
                  <a:prstClr val="black"/>
                </a:solidFill>
                <a:latin typeface="Calibri"/>
              </a:rPr>
              <a:t>Grow III-V lasers on larger and cheaper silicon substrates without sacrificing laser performance for </a:t>
            </a:r>
            <a:r>
              <a:rPr lang="en-US" sz="2000" u="sng" dirty="0" smtClean="0">
                <a:solidFill>
                  <a:prstClr val="black"/>
                </a:solidFill>
                <a:latin typeface="Calibri"/>
              </a:rPr>
              <a:t>lower cost and higher throughput.</a:t>
            </a:r>
          </a:p>
          <a:p>
            <a:pPr marL="285750" indent="-285750" defTabSz="457200">
              <a:buFont typeface="Arial"/>
              <a:buChar char="•"/>
            </a:pPr>
            <a:endParaRPr lang="en-US" sz="1000" dirty="0">
              <a:solidFill>
                <a:prstClr val="black"/>
              </a:solidFill>
              <a:latin typeface="Calibri"/>
            </a:endParaRPr>
          </a:p>
          <a:p>
            <a:r>
              <a:rPr lang="en-US" sz="1000" dirty="0" smtClean="0">
                <a:solidFill>
                  <a:prstClr val="black"/>
                </a:solidFill>
                <a:latin typeface="Calibri"/>
              </a:rPr>
              <a:t>[1] </a:t>
            </a:r>
            <a:r>
              <a:rPr lang="en-US" sz="1000" dirty="0"/>
              <a:t>Bowers, John E., et al. "A Path to 300 mm Hybrid Silicon Photonic Integrated </a:t>
            </a:r>
            <a:r>
              <a:rPr lang="en-US" sz="1000" dirty="0" smtClean="0"/>
              <a:t>Circuits.”  OFC 2014</a:t>
            </a:r>
            <a:endParaRPr lang="en-US" sz="1000" dirty="0"/>
          </a:p>
          <a:p>
            <a:pPr marL="285750" indent="-285750" defTabSz="457200">
              <a:buFont typeface="Arial"/>
              <a:buChar char="•"/>
            </a:pPr>
            <a:endParaRPr lang="en-US" sz="2000" dirty="0">
              <a:solidFill>
                <a:prstClr val="black"/>
              </a:solidFill>
              <a:latin typeface="Calibri"/>
            </a:endParaRPr>
          </a:p>
        </p:txBody>
      </p:sp>
      <p:sp>
        <p:nvSpPr>
          <p:cNvPr id="9" name="TextBox 8"/>
          <p:cNvSpPr txBox="1"/>
          <p:nvPr/>
        </p:nvSpPr>
        <p:spPr>
          <a:xfrm>
            <a:off x="7848600" y="1447800"/>
            <a:ext cx="469825" cy="400110"/>
          </a:xfrm>
          <a:prstGeom prst="rect">
            <a:avLst/>
          </a:prstGeom>
          <a:noFill/>
        </p:spPr>
        <p:txBody>
          <a:bodyPr wrap="none" rtlCol="0">
            <a:spAutoFit/>
          </a:bodyPr>
          <a:lstStyle/>
          <a:p>
            <a:r>
              <a:rPr lang="en-US" sz="2000" dirty="0" smtClean="0"/>
              <a:t>[1]</a:t>
            </a:r>
            <a:endParaRPr lang="en-US" sz="2000" dirty="0"/>
          </a:p>
        </p:txBody>
      </p:sp>
      <p:pic>
        <p:nvPicPr>
          <p:cNvPr id="6161" name="Picture 17" descr="C:\Users\aliu1_000\Desktop\12-inch-vs-4-inch.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flipH="1" flipV="1">
            <a:off x="457200" y="2743199"/>
            <a:ext cx="4213039" cy="37834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6526619"/>
            <a:ext cx="2585772" cy="276999"/>
          </a:xfrm>
          <a:prstGeom prst="rect">
            <a:avLst/>
          </a:prstGeom>
          <a:noFill/>
        </p:spPr>
        <p:txBody>
          <a:bodyPr wrap="none" rtlCol="0">
            <a:spAutoFit/>
          </a:bodyPr>
          <a:lstStyle/>
          <a:p>
            <a:r>
              <a:rPr lang="en-US" sz="1200" dirty="0" smtClean="0"/>
              <a:t>(Courtesy of Dr. Jordan Lang, Yale)</a:t>
            </a:r>
            <a:endParaRPr lang="en-US" sz="1200" dirty="0"/>
          </a:p>
        </p:txBody>
      </p:sp>
      <p:sp>
        <p:nvSpPr>
          <p:cNvPr id="3" name="Rectangle 2"/>
          <p:cNvSpPr/>
          <p:nvPr/>
        </p:nvSpPr>
        <p:spPr>
          <a:xfrm>
            <a:off x="1033442" y="3886200"/>
            <a:ext cx="3060553" cy="707886"/>
          </a:xfrm>
          <a:prstGeom prst="rect">
            <a:avLst/>
          </a:prstGeom>
        </p:spPr>
        <p:txBody>
          <a:bodyPr wrap="none">
            <a:spAutoFit/>
          </a:bodyPr>
          <a:lstStyle/>
          <a:p>
            <a:pPr lvl="0" algn="ctr" defTabSz="457200">
              <a:defRPr/>
            </a:pPr>
            <a:r>
              <a:rPr lang="en-US" sz="2000" kern="0" dirty="0" smtClean="0">
                <a:solidFill>
                  <a:prstClr val="white"/>
                </a:solidFill>
                <a:latin typeface="Calibri"/>
              </a:rPr>
              <a:t>300 </a:t>
            </a:r>
            <a:r>
              <a:rPr lang="en-US" sz="2000" kern="0" dirty="0">
                <a:solidFill>
                  <a:prstClr val="white"/>
                </a:solidFill>
                <a:latin typeface="Calibri"/>
              </a:rPr>
              <a:t>mm </a:t>
            </a:r>
            <a:r>
              <a:rPr lang="en-US" sz="2000" kern="0" dirty="0" smtClean="0">
                <a:solidFill>
                  <a:prstClr val="white"/>
                </a:solidFill>
                <a:latin typeface="Calibri"/>
              </a:rPr>
              <a:t>Silicon </a:t>
            </a:r>
            <a:r>
              <a:rPr lang="en-US" sz="2000" kern="0" dirty="0">
                <a:solidFill>
                  <a:prstClr val="white"/>
                </a:solidFill>
                <a:latin typeface="Calibri"/>
              </a:rPr>
              <a:t>- </a:t>
            </a:r>
            <a:r>
              <a:rPr lang="en-US" sz="2000" kern="0" dirty="0" smtClean="0">
                <a:solidFill>
                  <a:prstClr val="white"/>
                </a:solidFill>
                <a:latin typeface="Calibri"/>
              </a:rPr>
              <a:t>~$0.2 cm</a:t>
            </a:r>
            <a:r>
              <a:rPr lang="en-US" sz="2000" kern="0" baseline="30000" dirty="0" smtClean="0">
                <a:solidFill>
                  <a:prstClr val="white"/>
                </a:solidFill>
                <a:latin typeface="Calibri"/>
              </a:rPr>
              <a:t>-2</a:t>
            </a:r>
            <a:endParaRPr lang="en-US" sz="2000" kern="0" dirty="0" smtClean="0">
              <a:solidFill>
                <a:prstClr val="white"/>
              </a:solidFill>
              <a:latin typeface="Calibri"/>
            </a:endParaRPr>
          </a:p>
          <a:p>
            <a:pPr lvl="0" algn="ctr" defTabSz="457200">
              <a:defRPr/>
            </a:pPr>
            <a:r>
              <a:rPr lang="en-US" sz="2000" kern="0" dirty="0" smtClean="0">
                <a:solidFill>
                  <a:prstClr val="white"/>
                </a:solidFill>
                <a:latin typeface="Calibri"/>
              </a:rPr>
              <a:t>100 mm </a:t>
            </a:r>
            <a:r>
              <a:rPr lang="en-US" sz="2000" kern="0" dirty="0" err="1" smtClean="0">
                <a:solidFill>
                  <a:prstClr val="white"/>
                </a:solidFill>
                <a:latin typeface="Calibri"/>
              </a:rPr>
              <a:t>GaAs</a:t>
            </a:r>
            <a:r>
              <a:rPr lang="en-US" sz="2000" kern="0" dirty="0" smtClean="0">
                <a:solidFill>
                  <a:prstClr val="white"/>
                </a:solidFill>
                <a:latin typeface="Calibri"/>
              </a:rPr>
              <a:t> - ~$2.0 cm</a:t>
            </a:r>
            <a:r>
              <a:rPr lang="en-US" sz="2000" kern="0" baseline="30000" dirty="0" smtClean="0">
                <a:solidFill>
                  <a:prstClr val="white"/>
                </a:solidFill>
                <a:latin typeface="Calibri"/>
              </a:rPr>
              <a:t>-2</a:t>
            </a:r>
            <a:endParaRPr lang="en-US" sz="2000" kern="0" dirty="0" smtClean="0">
              <a:solidFill>
                <a:prstClr val="white"/>
              </a:solidFill>
              <a:latin typeface="Calibri"/>
            </a:endParaRPr>
          </a:p>
        </p:txBody>
      </p:sp>
      <p:cxnSp>
        <p:nvCxnSpPr>
          <p:cNvPr id="10" name="Straight Arrow Connector 9"/>
          <p:cNvCxnSpPr/>
          <p:nvPr/>
        </p:nvCxnSpPr>
        <p:spPr bwMode="auto">
          <a:xfrm>
            <a:off x="2563719" y="4532531"/>
            <a:ext cx="1" cy="496669"/>
          </a:xfrm>
          <a:prstGeom prst="straightConnector1">
            <a:avLst/>
          </a:prstGeom>
          <a:solidFill>
            <a:schemeClr val="accent1"/>
          </a:solidFill>
          <a:ln w="9525" cap="flat" cmpd="sng" algn="ctr">
            <a:solidFill>
              <a:schemeClr val="accent3"/>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Rectangle 12"/>
          <p:cNvSpPr/>
          <p:nvPr/>
        </p:nvSpPr>
        <p:spPr bwMode="auto">
          <a:xfrm>
            <a:off x="4616208" y="1981200"/>
            <a:ext cx="1479792" cy="761999"/>
          </a:xfrm>
          <a:prstGeom prst="rect">
            <a:avLst/>
          </a:prstGeom>
          <a:solidFill>
            <a:srgbClr val="FF0000">
              <a:alpha val="36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16890159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0483" y="152400"/>
            <a:ext cx="3788717" cy="369332"/>
          </a:xfrm>
          <a:prstGeom prst="rect">
            <a:avLst/>
          </a:prstGeom>
          <a:noFill/>
        </p:spPr>
        <p:txBody>
          <a:bodyPr wrap="none" rtlCol="0">
            <a:spAutoFit/>
          </a:bodyPr>
          <a:lstStyle/>
          <a:p>
            <a:r>
              <a:rPr lang="en-US" dirty="0" smtClean="0"/>
              <a:t>III-V growth on 300 mm Silicon Wafers</a:t>
            </a:r>
            <a:endParaRPr lang="en-US" dirty="0"/>
          </a:p>
        </p:txBody>
      </p:sp>
      <p:pic>
        <p:nvPicPr>
          <p:cNvPr id="3" name="Picture 2" descr="image001.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35811" y="1716427"/>
            <a:ext cx="3927791" cy="3149727"/>
          </a:xfrm>
          <a:prstGeom prst="rect">
            <a:avLst/>
          </a:prstGeom>
        </p:spPr>
      </p:pic>
      <p:sp>
        <p:nvSpPr>
          <p:cNvPr id="4" name="TextBox 3"/>
          <p:cNvSpPr txBox="1"/>
          <p:nvPr/>
        </p:nvSpPr>
        <p:spPr>
          <a:xfrm>
            <a:off x="5943600" y="4953000"/>
            <a:ext cx="1849384" cy="338554"/>
          </a:xfrm>
          <a:prstGeom prst="rect">
            <a:avLst/>
          </a:prstGeom>
          <a:noFill/>
        </p:spPr>
        <p:txBody>
          <a:bodyPr wrap="none" rtlCol="0">
            <a:spAutoFit/>
          </a:bodyPr>
          <a:lstStyle/>
          <a:p>
            <a:r>
              <a:rPr lang="en-US" sz="1600" dirty="0" smtClean="0"/>
              <a:t>Amy </a:t>
            </a:r>
            <a:r>
              <a:rPr lang="en-US" sz="1600" dirty="0" smtClean="0"/>
              <a:t>Liu, IQE Inc</a:t>
            </a:r>
            <a:r>
              <a:rPr lang="en-US" sz="1600" dirty="0" smtClean="0"/>
              <a:t>.</a:t>
            </a:r>
            <a:endParaRPr lang="en-US" sz="1600" dirty="0"/>
          </a:p>
        </p:txBody>
      </p:sp>
      <p:sp>
        <p:nvSpPr>
          <p:cNvPr id="5" name="TextBox 4"/>
          <p:cNvSpPr txBox="1"/>
          <p:nvPr/>
        </p:nvSpPr>
        <p:spPr>
          <a:xfrm>
            <a:off x="86594" y="5031281"/>
            <a:ext cx="4900952" cy="584776"/>
          </a:xfrm>
          <a:prstGeom prst="rect">
            <a:avLst/>
          </a:prstGeom>
          <a:noFill/>
        </p:spPr>
        <p:txBody>
          <a:bodyPr wrap="none" rtlCol="0">
            <a:spAutoFit/>
          </a:bodyPr>
          <a:lstStyle/>
          <a:p>
            <a:r>
              <a:rPr lang="en-US" sz="1600" dirty="0" smtClean="0"/>
              <a:t>B. </a:t>
            </a:r>
            <a:r>
              <a:rPr lang="en-US" sz="1600" dirty="0" err="1" smtClean="0"/>
              <a:t>Kunert</a:t>
            </a:r>
            <a:r>
              <a:rPr lang="en-US" sz="1600" dirty="0" smtClean="0"/>
              <a:t> </a:t>
            </a:r>
            <a:r>
              <a:rPr lang="en-US" sz="1600" i="1" dirty="0" smtClean="0"/>
              <a:t>et al</a:t>
            </a:r>
            <a:r>
              <a:rPr lang="en-US" sz="1600" dirty="0" smtClean="0"/>
              <a:t>. </a:t>
            </a:r>
            <a:r>
              <a:rPr lang="en-US" sz="1600" i="1" dirty="0" smtClean="0"/>
              <a:t> 69</a:t>
            </a:r>
            <a:r>
              <a:rPr lang="en-US" sz="1600" i="1" baseline="30000" dirty="0" smtClean="0"/>
              <a:t>th</a:t>
            </a:r>
            <a:r>
              <a:rPr lang="en-US" sz="1600" i="1" dirty="0" smtClean="0"/>
              <a:t> Device Research Conference,</a:t>
            </a:r>
          </a:p>
          <a:p>
            <a:r>
              <a:rPr lang="en-US" sz="1600" dirty="0" smtClean="0"/>
              <a:t>Santa Barbara (2011)</a:t>
            </a:r>
          </a:p>
        </p:txBody>
      </p:sp>
      <p:pic>
        <p:nvPicPr>
          <p:cNvPr id="6" name="Picture 5" descr="Screen Shot 2014-03-06 at 8.56.5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94" y="1686593"/>
            <a:ext cx="4485915" cy="3222640"/>
          </a:xfrm>
          <a:prstGeom prst="rect">
            <a:avLst/>
          </a:prstGeom>
        </p:spPr>
      </p:pic>
      <p:sp>
        <p:nvSpPr>
          <p:cNvPr id="7" name="TextBox 6"/>
          <p:cNvSpPr txBox="1"/>
          <p:nvPr/>
        </p:nvSpPr>
        <p:spPr>
          <a:xfrm>
            <a:off x="147930" y="1119304"/>
            <a:ext cx="4500270" cy="584776"/>
          </a:xfrm>
          <a:prstGeom prst="rect">
            <a:avLst/>
          </a:prstGeom>
          <a:noFill/>
        </p:spPr>
        <p:txBody>
          <a:bodyPr wrap="square" rtlCol="0">
            <a:spAutoFit/>
          </a:bodyPr>
          <a:lstStyle/>
          <a:p>
            <a:r>
              <a:rPr lang="en-US" sz="1600" dirty="0" err="1" smtClean="0"/>
              <a:t>GaP</a:t>
            </a:r>
            <a:r>
              <a:rPr lang="en-US" sz="1600" dirty="0" smtClean="0"/>
              <a:t> on 300 mm Silicon by </a:t>
            </a:r>
            <a:r>
              <a:rPr lang="en-US" sz="1600" dirty="0" err="1" smtClean="0"/>
              <a:t>NAsP</a:t>
            </a:r>
            <a:r>
              <a:rPr lang="en-US" sz="1600" dirty="0" smtClean="0"/>
              <a:t> III/V GmbH using MOVPE (AIXTRON CRIUS CCS reactor)</a:t>
            </a:r>
            <a:endParaRPr lang="en-US" sz="1600" dirty="0"/>
          </a:p>
        </p:txBody>
      </p:sp>
      <p:sp>
        <p:nvSpPr>
          <p:cNvPr id="8" name="TextBox 7"/>
          <p:cNvSpPr txBox="1"/>
          <p:nvPr/>
        </p:nvSpPr>
        <p:spPr>
          <a:xfrm>
            <a:off x="4739050" y="1131651"/>
            <a:ext cx="4404949" cy="584776"/>
          </a:xfrm>
          <a:prstGeom prst="rect">
            <a:avLst/>
          </a:prstGeom>
          <a:noFill/>
        </p:spPr>
        <p:txBody>
          <a:bodyPr wrap="square" rtlCol="0">
            <a:spAutoFit/>
          </a:bodyPr>
          <a:lstStyle/>
          <a:p>
            <a:r>
              <a:rPr lang="en-US" sz="1600" dirty="0" smtClean="0"/>
              <a:t>World’s 1</a:t>
            </a:r>
            <a:r>
              <a:rPr lang="en-US" sz="1600" baseline="30000" dirty="0" smtClean="0"/>
              <a:t>st</a:t>
            </a:r>
            <a:r>
              <a:rPr lang="en-US" sz="1600" dirty="0" smtClean="0"/>
              <a:t> 12” GaAs on Si </a:t>
            </a:r>
            <a:r>
              <a:rPr lang="en-US" sz="1600" dirty="0" err="1" smtClean="0"/>
              <a:t>epiwafer</a:t>
            </a:r>
            <a:r>
              <a:rPr lang="en-US" sz="1600" dirty="0" smtClean="0"/>
              <a:t> by IQE, using MBE (</a:t>
            </a:r>
            <a:r>
              <a:rPr lang="en-US" sz="1600" dirty="0" err="1" smtClean="0"/>
              <a:t>Veeco</a:t>
            </a:r>
            <a:r>
              <a:rPr lang="en-US" sz="1600" dirty="0" smtClean="0"/>
              <a:t> Gen-2000 reactor).  </a:t>
            </a:r>
            <a:endParaRPr lang="en-US" sz="1600" dirty="0"/>
          </a:p>
        </p:txBody>
      </p:sp>
    </p:spTree>
    <p:extLst>
      <p:ext uri="{BB962C8B-B14F-4D97-AF65-F5344CB8AC3E}">
        <p14:creationId xmlns:p14="http://schemas.microsoft.com/office/powerpoint/2010/main" val="33656451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800" dirty="0"/>
              <a:t>III-V </a:t>
            </a:r>
            <a:r>
              <a:rPr lang="en-US" sz="2800" dirty="0" smtClean="0"/>
              <a:t>Laser Growth on </a:t>
            </a:r>
            <a:r>
              <a:rPr lang="en-US" sz="2800" dirty="0"/>
              <a:t>Silicon</a:t>
            </a:r>
          </a:p>
        </p:txBody>
      </p:sp>
      <p:sp>
        <p:nvSpPr>
          <p:cNvPr id="3" name="Content Placeholder 2"/>
          <p:cNvSpPr>
            <a:spLocks noGrp="1"/>
          </p:cNvSpPr>
          <p:nvPr>
            <p:ph idx="1"/>
          </p:nvPr>
        </p:nvSpPr>
        <p:spPr/>
        <p:txBody>
          <a:bodyPr/>
          <a:lstStyle/>
          <a:p>
            <a:r>
              <a:rPr lang="en-US" sz="1800" dirty="0" smtClean="0"/>
              <a:t>Polarity, lattice &amp; thermal expansion mismatch between silicon and III-Vs result in high dislocation densities</a:t>
            </a:r>
          </a:p>
          <a:p>
            <a:pPr lvl="1"/>
            <a:r>
              <a:rPr lang="en-US" sz="1400" dirty="0" smtClean="0"/>
              <a:t>High thresholds (or no lasing), and poor reliability for QW lasers.</a:t>
            </a:r>
            <a:endParaRPr lang="en-US" dirty="0" smtClean="0"/>
          </a:p>
        </p:txBody>
      </p:sp>
      <p:sp>
        <p:nvSpPr>
          <p:cNvPr id="4" name="Slide Number Placeholder 3"/>
          <p:cNvSpPr>
            <a:spLocks noGrp="1"/>
          </p:cNvSpPr>
          <p:nvPr>
            <p:ph type="sldNum" sz="quarter" idx="12"/>
          </p:nvPr>
        </p:nvSpPr>
        <p:spPr/>
        <p:txBody>
          <a:bodyPr/>
          <a:lstStyle/>
          <a:p>
            <a:fld id="{B69FC5B7-774B-4CF7-869D-123BC287D00F}" type="slidenum">
              <a:rPr lang="en-US" smtClean="0"/>
              <a:t>39</a:t>
            </a:fld>
            <a:endParaRPr lang="en-US"/>
          </a:p>
        </p:txBody>
      </p:sp>
      <p:grpSp>
        <p:nvGrpSpPr>
          <p:cNvPr id="605" name="Group 604"/>
          <p:cNvGrpSpPr/>
          <p:nvPr/>
        </p:nvGrpSpPr>
        <p:grpSpPr>
          <a:xfrm>
            <a:off x="418438" y="4731998"/>
            <a:ext cx="2144940" cy="826484"/>
            <a:chOff x="3514086" y="5000966"/>
            <a:chExt cx="2497601" cy="1037258"/>
          </a:xfrm>
        </p:grpSpPr>
        <p:sp>
          <p:nvSpPr>
            <p:cNvPr id="606" name="Oval 605"/>
            <p:cNvSpPr>
              <a:spLocks noChangeAspect="1"/>
            </p:cNvSpPr>
            <p:nvPr/>
          </p:nvSpPr>
          <p:spPr>
            <a:xfrm>
              <a:off x="3657053" y="560624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07" name="Straight Connector 606"/>
            <p:cNvCxnSpPr/>
            <p:nvPr/>
          </p:nvCxnSpPr>
          <p:spPr>
            <a:xfrm flipV="1">
              <a:off x="3697433"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08" name="Oval 607"/>
            <p:cNvSpPr>
              <a:spLocks noChangeAspect="1"/>
            </p:cNvSpPr>
            <p:nvPr/>
          </p:nvSpPr>
          <p:spPr>
            <a:xfrm>
              <a:off x="3943191" y="560797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09" name="Oval 608"/>
            <p:cNvSpPr>
              <a:spLocks noChangeAspect="1"/>
            </p:cNvSpPr>
            <p:nvPr/>
          </p:nvSpPr>
          <p:spPr>
            <a:xfrm>
              <a:off x="3801830" y="551691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10" name="Straight Connector 609"/>
            <p:cNvCxnSpPr/>
            <p:nvPr/>
          </p:nvCxnSpPr>
          <p:spPr>
            <a:xfrm flipH="1" flipV="1">
              <a:off x="3853504" y="556489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11" name="Straight Connector 610"/>
            <p:cNvCxnSpPr/>
            <p:nvPr/>
          </p:nvCxnSpPr>
          <p:spPr>
            <a:xfrm flipV="1">
              <a:off x="3719002" y="556234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12" name="Oval 611"/>
            <p:cNvSpPr>
              <a:spLocks noChangeAspect="1"/>
            </p:cNvSpPr>
            <p:nvPr/>
          </p:nvSpPr>
          <p:spPr>
            <a:xfrm>
              <a:off x="4083454"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13" name="Straight Connector 612"/>
            <p:cNvCxnSpPr/>
            <p:nvPr/>
          </p:nvCxnSpPr>
          <p:spPr>
            <a:xfrm flipV="1">
              <a:off x="4010078" y="55641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14" name="Straight Connector 613"/>
            <p:cNvCxnSpPr/>
            <p:nvPr/>
          </p:nvCxnSpPr>
          <p:spPr>
            <a:xfrm flipH="1" flipV="1">
              <a:off x="4135078" y="5565963"/>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15" name="Straight Connector 614"/>
            <p:cNvCxnSpPr/>
            <p:nvPr/>
          </p:nvCxnSpPr>
          <p:spPr>
            <a:xfrm flipV="1">
              <a:off x="3986878"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16" name="Oval 615"/>
            <p:cNvSpPr>
              <a:spLocks noChangeAspect="1"/>
            </p:cNvSpPr>
            <p:nvPr/>
          </p:nvSpPr>
          <p:spPr>
            <a:xfrm>
              <a:off x="4217722" y="560624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17" name="Straight Connector 616"/>
            <p:cNvCxnSpPr/>
            <p:nvPr/>
          </p:nvCxnSpPr>
          <p:spPr>
            <a:xfrm flipV="1">
              <a:off x="4258102"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18" name="Oval 617"/>
            <p:cNvSpPr>
              <a:spLocks noChangeAspect="1"/>
            </p:cNvSpPr>
            <p:nvPr/>
          </p:nvSpPr>
          <p:spPr>
            <a:xfrm>
              <a:off x="4503860" y="560797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19" name="Oval 618"/>
            <p:cNvSpPr>
              <a:spLocks noChangeAspect="1"/>
            </p:cNvSpPr>
            <p:nvPr/>
          </p:nvSpPr>
          <p:spPr>
            <a:xfrm>
              <a:off x="4362499" y="551691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20" name="Straight Connector 619"/>
            <p:cNvCxnSpPr/>
            <p:nvPr/>
          </p:nvCxnSpPr>
          <p:spPr>
            <a:xfrm flipH="1" flipV="1">
              <a:off x="4414173" y="556489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21" name="Straight Connector 620"/>
            <p:cNvCxnSpPr/>
            <p:nvPr/>
          </p:nvCxnSpPr>
          <p:spPr>
            <a:xfrm flipV="1">
              <a:off x="4279671" y="556234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22" name="Oval 621"/>
            <p:cNvSpPr>
              <a:spLocks noChangeAspect="1"/>
            </p:cNvSpPr>
            <p:nvPr/>
          </p:nvSpPr>
          <p:spPr>
            <a:xfrm>
              <a:off x="4644123"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23" name="Straight Connector 622"/>
            <p:cNvCxnSpPr/>
            <p:nvPr/>
          </p:nvCxnSpPr>
          <p:spPr>
            <a:xfrm flipV="1">
              <a:off x="4570747" y="55641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24" name="Straight Connector 623"/>
            <p:cNvCxnSpPr/>
            <p:nvPr/>
          </p:nvCxnSpPr>
          <p:spPr>
            <a:xfrm flipH="1" flipV="1">
              <a:off x="4695747" y="5565963"/>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25" name="Straight Connector 624"/>
            <p:cNvCxnSpPr/>
            <p:nvPr/>
          </p:nvCxnSpPr>
          <p:spPr>
            <a:xfrm flipV="1">
              <a:off x="4547547"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26" name="Oval 625"/>
            <p:cNvSpPr>
              <a:spLocks noChangeAspect="1"/>
            </p:cNvSpPr>
            <p:nvPr/>
          </p:nvSpPr>
          <p:spPr>
            <a:xfrm>
              <a:off x="4795549" y="561160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27" name="Straight Connector 626"/>
            <p:cNvCxnSpPr/>
            <p:nvPr/>
          </p:nvCxnSpPr>
          <p:spPr>
            <a:xfrm flipV="1">
              <a:off x="4835929"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28" name="Oval 627"/>
            <p:cNvSpPr>
              <a:spLocks noChangeAspect="1"/>
            </p:cNvSpPr>
            <p:nvPr/>
          </p:nvSpPr>
          <p:spPr>
            <a:xfrm>
              <a:off x="5081687" y="561333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29" name="Oval 628"/>
            <p:cNvSpPr>
              <a:spLocks noChangeAspect="1"/>
            </p:cNvSpPr>
            <p:nvPr/>
          </p:nvSpPr>
          <p:spPr>
            <a:xfrm>
              <a:off x="4940326"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30" name="Straight Connector 629"/>
            <p:cNvCxnSpPr/>
            <p:nvPr/>
          </p:nvCxnSpPr>
          <p:spPr>
            <a:xfrm flipH="1" flipV="1">
              <a:off x="4992000" y="55702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31" name="Straight Connector 630"/>
            <p:cNvCxnSpPr/>
            <p:nvPr/>
          </p:nvCxnSpPr>
          <p:spPr>
            <a:xfrm flipV="1">
              <a:off x="4857498" y="556770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32" name="Oval 631"/>
            <p:cNvSpPr>
              <a:spLocks noChangeAspect="1"/>
            </p:cNvSpPr>
            <p:nvPr/>
          </p:nvSpPr>
          <p:spPr>
            <a:xfrm>
              <a:off x="5221950" y="552762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33" name="Straight Connector 632"/>
            <p:cNvCxnSpPr/>
            <p:nvPr/>
          </p:nvCxnSpPr>
          <p:spPr>
            <a:xfrm flipV="1">
              <a:off x="5148574" y="556946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34" name="Straight Connector 633"/>
            <p:cNvCxnSpPr/>
            <p:nvPr/>
          </p:nvCxnSpPr>
          <p:spPr>
            <a:xfrm flipH="1" flipV="1">
              <a:off x="5273574" y="55713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35" name="Straight Connector 634"/>
            <p:cNvCxnSpPr/>
            <p:nvPr/>
          </p:nvCxnSpPr>
          <p:spPr>
            <a:xfrm flipV="1">
              <a:off x="5125374"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36" name="Oval 635"/>
            <p:cNvSpPr>
              <a:spLocks noChangeAspect="1"/>
            </p:cNvSpPr>
            <p:nvPr/>
          </p:nvSpPr>
          <p:spPr>
            <a:xfrm>
              <a:off x="5356218" y="561160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37" name="Straight Connector 636"/>
            <p:cNvCxnSpPr/>
            <p:nvPr/>
          </p:nvCxnSpPr>
          <p:spPr>
            <a:xfrm flipV="1">
              <a:off x="5396598"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38" name="Oval 637"/>
            <p:cNvSpPr>
              <a:spLocks noChangeAspect="1"/>
            </p:cNvSpPr>
            <p:nvPr/>
          </p:nvSpPr>
          <p:spPr>
            <a:xfrm>
              <a:off x="5642356" y="561333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39" name="Oval 638"/>
            <p:cNvSpPr>
              <a:spLocks noChangeAspect="1"/>
            </p:cNvSpPr>
            <p:nvPr/>
          </p:nvSpPr>
          <p:spPr>
            <a:xfrm>
              <a:off x="5500995"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40" name="Straight Connector 639"/>
            <p:cNvCxnSpPr/>
            <p:nvPr/>
          </p:nvCxnSpPr>
          <p:spPr>
            <a:xfrm flipH="1" flipV="1">
              <a:off x="5552669" y="55702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41" name="Straight Connector 640"/>
            <p:cNvCxnSpPr/>
            <p:nvPr/>
          </p:nvCxnSpPr>
          <p:spPr>
            <a:xfrm flipV="1">
              <a:off x="5418167" y="556770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42" name="Oval 641"/>
            <p:cNvSpPr>
              <a:spLocks noChangeAspect="1"/>
            </p:cNvSpPr>
            <p:nvPr/>
          </p:nvSpPr>
          <p:spPr>
            <a:xfrm>
              <a:off x="5782619" y="552762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43" name="Straight Connector 642"/>
            <p:cNvCxnSpPr/>
            <p:nvPr/>
          </p:nvCxnSpPr>
          <p:spPr>
            <a:xfrm flipV="1">
              <a:off x="5709243" y="556946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44" name="Straight Connector 643"/>
            <p:cNvCxnSpPr/>
            <p:nvPr/>
          </p:nvCxnSpPr>
          <p:spPr>
            <a:xfrm flipH="1" flipV="1">
              <a:off x="5834243" y="55713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45" name="Straight Connector 644"/>
            <p:cNvCxnSpPr/>
            <p:nvPr/>
          </p:nvCxnSpPr>
          <p:spPr>
            <a:xfrm flipV="1">
              <a:off x="5686043"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46" name="Oval 645"/>
            <p:cNvSpPr>
              <a:spLocks noChangeAspect="1"/>
            </p:cNvSpPr>
            <p:nvPr/>
          </p:nvSpPr>
          <p:spPr>
            <a:xfrm>
              <a:off x="3514086" y="585713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47" name="Straight Connector 646"/>
            <p:cNvCxnSpPr/>
            <p:nvPr/>
          </p:nvCxnSpPr>
          <p:spPr>
            <a:xfrm flipV="1">
              <a:off x="3554466"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48" name="Oval 647"/>
            <p:cNvSpPr>
              <a:spLocks noChangeAspect="1"/>
            </p:cNvSpPr>
            <p:nvPr/>
          </p:nvSpPr>
          <p:spPr>
            <a:xfrm>
              <a:off x="3800224" y="58588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49" name="Oval 648"/>
            <p:cNvSpPr>
              <a:spLocks noChangeAspect="1"/>
            </p:cNvSpPr>
            <p:nvPr/>
          </p:nvSpPr>
          <p:spPr>
            <a:xfrm>
              <a:off x="3658863" y="576780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50" name="Straight Connector 649"/>
            <p:cNvCxnSpPr/>
            <p:nvPr/>
          </p:nvCxnSpPr>
          <p:spPr>
            <a:xfrm flipH="1" flipV="1">
              <a:off x="3710537" y="581578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51" name="Straight Connector 650"/>
            <p:cNvCxnSpPr/>
            <p:nvPr/>
          </p:nvCxnSpPr>
          <p:spPr>
            <a:xfrm flipV="1">
              <a:off x="3576035" y="581323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52" name="Oval 651"/>
            <p:cNvSpPr>
              <a:spLocks noChangeAspect="1"/>
            </p:cNvSpPr>
            <p:nvPr/>
          </p:nvSpPr>
          <p:spPr>
            <a:xfrm>
              <a:off x="3940487"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53" name="Straight Connector 652"/>
            <p:cNvCxnSpPr/>
            <p:nvPr/>
          </p:nvCxnSpPr>
          <p:spPr>
            <a:xfrm flipV="1">
              <a:off x="3867111" y="58150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54" name="Straight Connector 653"/>
            <p:cNvCxnSpPr/>
            <p:nvPr/>
          </p:nvCxnSpPr>
          <p:spPr>
            <a:xfrm flipH="1" flipV="1">
              <a:off x="3992111" y="58168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55" name="Straight Connector 654"/>
            <p:cNvCxnSpPr/>
            <p:nvPr/>
          </p:nvCxnSpPr>
          <p:spPr>
            <a:xfrm flipV="1">
              <a:off x="3843911"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56" name="Oval 655"/>
            <p:cNvSpPr>
              <a:spLocks noChangeAspect="1"/>
            </p:cNvSpPr>
            <p:nvPr/>
          </p:nvSpPr>
          <p:spPr>
            <a:xfrm>
              <a:off x="4074755" y="585713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57" name="Straight Connector 656"/>
            <p:cNvCxnSpPr/>
            <p:nvPr/>
          </p:nvCxnSpPr>
          <p:spPr>
            <a:xfrm flipV="1">
              <a:off x="4115135"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58" name="Oval 657"/>
            <p:cNvSpPr>
              <a:spLocks noChangeAspect="1"/>
            </p:cNvSpPr>
            <p:nvPr/>
          </p:nvSpPr>
          <p:spPr>
            <a:xfrm>
              <a:off x="4360893" y="58588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59" name="Oval 658"/>
            <p:cNvSpPr>
              <a:spLocks noChangeAspect="1"/>
            </p:cNvSpPr>
            <p:nvPr/>
          </p:nvSpPr>
          <p:spPr>
            <a:xfrm>
              <a:off x="4219532" y="576780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60" name="Straight Connector 659"/>
            <p:cNvCxnSpPr/>
            <p:nvPr/>
          </p:nvCxnSpPr>
          <p:spPr>
            <a:xfrm flipH="1" flipV="1">
              <a:off x="4271206" y="581578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61" name="Straight Connector 660"/>
            <p:cNvCxnSpPr/>
            <p:nvPr/>
          </p:nvCxnSpPr>
          <p:spPr>
            <a:xfrm flipV="1">
              <a:off x="4136704" y="581323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62" name="Oval 661"/>
            <p:cNvSpPr>
              <a:spLocks noChangeAspect="1"/>
            </p:cNvSpPr>
            <p:nvPr/>
          </p:nvSpPr>
          <p:spPr>
            <a:xfrm>
              <a:off x="4501156"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63" name="Straight Connector 662"/>
            <p:cNvCxnSpPr/>
            <p:nvPr/>
          </p:nvCxnSpPr>
          <p:spPr>
            <a:xfrm flipV="1">
              <a:off x="4427780" y="58150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64" name="Straight Connector 663"/>
            <p:cNvCxnSpPr/>
            <p:nvPr/>
          </p:nvCxnSpPr>
          <p:spPr>
            <a:xfrm flipH="1" flipV="1">
              <a:off x="4552780" y="58168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65" name="Straight Connector 664"/>
            <p:cNvCxnSpPr/>
            <p:nvPr/>
          </p:nvCxnSpPr>
          <p:spPr>
            <a:xfrm flipV="1">
              <a:off x="4404580"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66" name="Oval 665"/>
            <p:cNvSpPr>
              <a:spLocks noChangeAspect="1"/>
            </p:cNvSpPr>
            <p:nvPr/>
          </p:nvSpPr>
          <p:spPr>
            <a:xfrm>
              <a:off x="4652582" y="586248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67" name="Straight Connector 666"/>
            <p:cNvCxnSpPr/>
            <p:nvPr/>
          </p:nvCxnSpPr>
          <p:spPr>
            <a:xfrm flipV="1">
              <a:off x="4692962"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68" name="Oval 667"/>
            <p:cNvSpPr>
              <a:spLocks noChangeAspect="1"/>
            </p:cNvSpPr>
            <p:nvPr/>
          </p:nvSpPr>
          <p:spPr>
            <a:xfrm>
              <a:off x="4938720" y="58642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69" name="Oval 668"/>
            <p:cNvSpPr>
              <a:spLocks noChangeAspect="1"/>
            </p:cNvSpPr>
            <p:nvPr/>
          </p:nvSpPr>
          <p:spPr>
            <a:xfrm>
              <a:off x="4797359"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70" name="Straight Connector 669"/>
            <p:cNvCxnSpPr/>
            <p:nvPr/>
          </p:nvCxnSpPr>
          <p:spPr>
            <a:xfrm flipH="1" flipV="1">
              <a:off x="4849033" y="582113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71" name="Straight Connector 670"/>
            <p:cNvCxnSpPr/>
            <p:nvPr/>
          </p:nvCxnSpPr>
          <p:spPr>
            <a:xfrm flipV="1">
              <a:off x="4714531" y="581858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72" name="Oval 671"/>
            <p:cNvSpPr>
              <a:spLocks noChangeAspect="1"/>
            </p:cNvSpPr>
            <p:nvPr/>
          </p:nvSpPr>
          <p:spPr>
            <a:xfrm>
              <a:off x="5078983" y="577851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73" name="Straight Connector 672"/>
            <p:cNvCxnSpPr/>
            <p:nvPr/>
          </p:nvCxnSpPr>
          <p:spPr>
            <a:xfrm flipV="1">
              <a:off x="5005607" y="582035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74" name="Straight Connector 673"/>
            <p:cNvCxnSpPr/>
            <p:nvPr/>
          </p:nvCxnSpPr>
          <p:spPr>
            <a:xfrm flipH="1" flipV="1">
              <a:off x="5130607" y="58222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75" name="Straight Connector 674"/>
            <p:cNvCxnSpPr/>
            <p:nvPr/>
          </p:nvCxnSpPr>
          <p:spPr>
            <a:xfrm flipV="1">
              <a:off x="4982407"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76" name="Oval 675"/>
            <p:cNvSpPr>
              <a:spLocks noChangeAspect="1"/>
            </p:cNvSpPr>
            <p:nvPr/>
          </p:nvSpPr>
          <p:spPr>
            <a:xfrm>
              <a:off x="5213251" y="586248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77" name="Straight Connector 676"/>
            <p:cNvCxnSpPr/>
            <p:nvPr/>
          </p:nvCxnSpPr>
          <p:spPr>
            <a:xfrm flipV="1">
              <a:off x="5253631"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78" name="Oval 677"/>
            <p:cNvSpPr>
              <a:spLocks noChangeAspect="1"/>
            </p:cNvSpPr>
            <p:nvPr/>
          </p:nvSpPr>
          <p:spPr>
            <a:xfrm>
              <a:off x="5499389" y="58642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79" name="Oval 678"/>
            <p:cNvSpPr>
              <a:spLocks noChangeAspect="1"/>
            </p:cNvSpPr>
            <p:nvPr/>
          </p:nvSpPr>
          <p:spPr>
            <a:xfrm>
              <a:off x="5358028"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80" name="Straight Connector 679"/>
            <p:cNvCxnSpPr/>
            <p:nvPr/>
          </p:nvCxnSpPr>
          <p:spPr>
            <a:xfrm flipH="1" flipV="1">
              <a:off x="5409702" y="582113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81" name="Straight Connector 680"/>
            <p:cNvCxnSpPr/>
            <p:nvPr/>
          </p:nvCxnSpPr>
          <p:spPr>
            <a:xfrm flipV="1">
              <a:off x="5275200" y="581858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82" name="Oval 681"/>
            <p:cNvSpPr>
              <a:spLocks noChangeAspect="1"/>
            </p:cNvSpPr>
            <p:nvPr/>
          </p:nvSpPr>
          <p:spPr>
            <a:xfrm>
              <a:off x="5639652" y="577851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83" name="Straight Connector 682"/>
            <p:cNvCxnSpPr/>
            <p:nvPr/>
          </p:nvCxnSpPr>
          <p:spPr>
            <a:xfrm flipV="1">
              <a:off x="5566276" y="582035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84" name="Straight Connector 683"/>
            <p:cNvCxnSpPr/>
            <p:nvPr/>
          </p:nvCxnSpPr>
          <p:spPr>
            <a:xfrm flipH="1" flipV="1">
              <a:off x="5691276" y="58222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85" name="Straight Connector 684"/>
            <p:cNvCxnSpPr/>
            <p:nvPr/>
          </p:nvCxnSpPr>
          <p:spPr>
            <a:xfrm flipV="1">
              <a:off x="5543076"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86" name="Oval 685"/>
            <p:cNvSpPr>
              <a:spLocks noChangeAspect="1"/>
            </p:cNvSpPr>
            <p:nvPr/>
          </p:nvSpPr>
          <p:spPr>
            <a:xfrm>
              <a:off x="3657053" y="509029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87" name="Straight Connector 686"/>
            <p:cNvCxnSpPr/>
            <p:nvPr/>
          </p:nvCxnSpPr>
          <p:spPr>
            <a:xfrm flipV="1">
              <a:off x="3697433"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88" name="Oval 687"/>
            <p:cNvSpPr>
              <a:spLocks noChangeAspect="1"/>
            </p:cNvSpPr>
            <p:nvPr/>
          </p:nvSpPr>
          <p:spPr>
            <a:xfrm>
              <a:off x="3943191" y="509202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89" name="Oval 688"/>
            <p:cNvSpPr>
              <a:spLocks noChangeAspect="1"/>
            </p:cNvSpPr>
            <p:nvPr/>
          </p:nvSpPr>
          <p:spPr>
            <a:xfrm>
              <a:off x="3801830" y="50009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90" name="Straight Connector 689"/>
            <p:cNvCxnSpPr/>
            <p:nvPr/>
          </p:nvCxnSpPr>
          <p:spPr>
            <a:xfrm flipH="1" flipV="1">
              <a:off x="3853504" y="504894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91" name="Straight Connector 690"/>
            <p:cNvCxnSpPr/>
            <p:nvPr/>
          </p:nvCxnSpPr>
          <p:spPr>
            <a:xfrm flipV="1">
              <a:off x="3719002" y="504639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92" name="Oval 691"/>
            <p:cNvSpPr>
              <a:spLocks noChangeAspect="1"/>
            </p:cNvSpPr>
            <p:nvPr/>
          </p:nvSpPr>
          <p:spPr>
            <a:xfrm>
              <a:off x="4083454"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93" name="Straight Connector 692"/>
            <p:cNvCxnSpPr/>
            <p:nvPr/>
          </p:nvCxnSpPr>
          <p:spPr>
            <a:xfrm flipV="1">
              <a:off x="4010078" y="50481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94" name="Straight Connector 693"/>
            <p:cNvCxnSpPr/>
            <p:nvPr/>
          </p:nvCxnSpPr>
          <p:spPr>
            <a:xfrm flipH="1" flipV="1">
              <a:off x="4135078" y="505001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695" name="Straight Connector 694"/>
            <p:cNvCxnSpPr/>
            <p:nvPr/>
          </p:nvCxnSpPr>
          <p:spPr>
            <a:xfrm flipV="1">
              <a:off x="3986878"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96" name="Oval 695"/>
            <p:cNvSpPr>
              <a:spLocks noChangeAspect="1"/>
            </p:cNvSpPr>
            <p:nvPr/>
          </p:nvSpPr>
          <p:spPr>
            <a:xfrm>
              <a:off x="4217722" y="509029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697" name="Straight Connector 696"/>
            <p:cNvCxnSpPr/>
            <p:nvPr/>
          </p:nvCxnSpPr>
          <p:spPr>
            <a:xfrm flipV="1">
              <a:off x="4258102"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698" name="Oval 697"/>
            <p:cNvSpPr>
              <a:spLocks noChangeAspect="1"/>
            </p:cNvSpPr>
            <p:nvPr/>
          </p:nvSpPr>
          <p:spPr>
            <a:xfrm>
              <a:off x="4503860" y="509202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99" name="Oval 698"/>
            <p:cNvSpPr>
              <a:spLocks noChangeAspect="1"/>
            </p:cNvSpPr>
            <p:nvPr/>
          </p:nvSpPr>
          <p:spPr>
            <a:xfrm>
              <a:off x="4362499" y="50009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00" name="Straight Connector 699"/>
            <p:cNvCxnSpPr/>
            <p:nvPr/>
          </p:nvCxnSpPr>
          <p:spPr>
            <a:xfrm flipH="1" flipV="1">
              <a:off x="4414173" y="504894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01" name="Straight Connector 700"/>
            <p:cNvCxnSpPr/>
            <p:nvPr/>
          </p:nvCxnSpPr>
          <p:spPr>
            <a:xfrm flipV="1">
              <a:off x="4279671" y="504639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02" name="Oval 701"/>
            <p:cNvSpPr>
              <a:spLocks noChangeAspect="1"/>
            </p:cNvSpPr>
            <p:nvPr/>
          </p:nvSpPr>
          <p:spPr>
            <a:xfrm>
              <a:off x="4644123"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03" name="Straight Connector 702"/>
            <p:cNvCxnSpPr/>
            <p:nvPr/>
          </p:nvCxnSpPr>
          <p:spPr>
            <a:xfrm flipV="1">
              <a:off x="4570747" y="50481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04" name="Straight Connector 703"/>
            <p:cNvCxnSpPr/>
            <p:nvPr/>
          </p:nvCxnSpPr>
          <p:spPr>
            <a:xfrm flipH="1" flipV="1">
              <a:off x="4695747" y="505001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05" name="Straight Connector 704"/>
            <p:cNvCxnSpPr/>
            <p:nvPr/>
          </p:nvCxnSpPr>
          <p:spPr>
            <a:xfrm flipV="1">
              <a:off x="4547547"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06" name="Oval 705"/>
            <p:cNvSpPr>
              <a:spLocks noChangeAspect="1"/>
            </p:cNvSpPr>
            <p:nvPr/>
          </p:nvSpPr>
          <p:spPr>
            <a:xfrm>
              <a:off x="4795549" y="509564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07" name="Straight Connector 706"/>
            <p:cNvCxnSpPr/>
            <p:nvPr/>
          </p:nvCxnSpPr>
          <p:spPr>
            <a:xfrm flipV="1">
              <a:off x="4835929"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08" name="Oval 707"/>
            <p:cNvSpPr>
              <a:spLocks noChangeAspect="1"/>
            </p:cNvSpPr>
            <p:nvPr/>
          </p:nvSpPr>
          <p:spPr>
            <a:xfrm>
              <a:off x="5081687" y="509737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09" name="Oval 708"/>
            <p:cNvSpPr>
              <a:spLocks noChangeAspect="1"/>
            </p:cNvSpPr>
            <p:nvPr/>
          </p:nvSpPr>
          <p:spPr>
            <a:xfrm>
              <a:off x="4940326"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10" name="Straight Connector 709"/>
            <p:cNvCxnSpPr/>
            <p:nvPr/>
          </p:nvCxnSpPr>
          <p:spPr>
            <a:xfrm flipH="1" flipV="1">
              <a:off x="4992000" y="50542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11" name="Straight Connector 710"/>
            <p:cNvCxnSpPr/>
            <p:nvPr/>
          </p:nvCxnSpPr>
          <p:spPr>
            <a:xfrm flipV="1">
              <a:off x="4857498" y="505174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12" name="Oval 711"/>
            <p:cNvSpPr>
              <a:spLocks noChangeAspect="1"/>
            </p:cNvSpPr>
            <p:nvPr/>
          </p:nvSpPr>
          <p:spPr>
            <a:xfrm>
              <a:off x="5221950" y="501167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13" name="Straight Connector 712"/>
            <p:cNvCxnSpPr/>
            <p:nvPr/>
          </p:nvCxnSpPr>
          <p:spPr>
            <a:xfrm flipV="1">
              <a:off x="5148574" y="505351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14" name="Straight Connector 713"/>
            <p:cNvCxnSpPr/>
            <p:nvPr/>
          </p:nvCxnSpPr>
          <p:spPr>
            <a:xfrm flipH="1" flipV="1">
              <a:off x="5273574" y="50553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15" name="Straight Connector 714"/>
            <p:cNvCxnSpPr/>
            <p:nvPr/>
          </p:nvCxnSpPr>
          <p:spPr>
            <a:xfrm flipV="1">
              <a:off x="5125374"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16" name="Oval 715"/>
            <p:cNvSpPr>
              <a:spLocks noChangeAspect="1"/>
            </p:cNvSpPr>
            <p:nvPr/>
          </p:nvSpPr>
          <p:spPr>
            <a:xfrm>
              <a:off x="5356218" y="509564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17" name="Straight Connector 716"/>
            <p:cNvCxnSpPr/>
            <p:nvPr/>
          </p:nvCxnSpPr>
          <p:spPr>
            <a:xfrm flipV="1">
              <a:off x="5396598"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18" name="Oval 717"/>
            <p:cNvSpPr>
              <a:spLocks noChangeAspect="1"/>
            </p:cNvSpPr>
            <p:nvPr/>
          </p:nvSpPr>
          <p:spPr>
            <a:xfrm>
              <a:off x="5642356" y="509737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19" name="Oval 718"/>
            <p:cNvSpPr>
              <a:spLocks noChangeAspect="1"/>
            </p:cNvSpPr>
            <p:nvPr/>
          </p:nvSpPr>
          <p:spPr>
            <a:xfrm>
              <a:off x="5500995"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20" name="Straight Connector 719"/>
            <p:cNvCxnSpPr/>
            <p:nvPr/>
          </p:nvCxnSpPr>
          <p:spPr>
            <a:xfrm flipH="1" flipV="1">
              <a:off x="5552669" y="50542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21" name="Straight Connector 720"/>
            <p:cNvCxnSpPr/>
            <p:nvPr/>
          </p:nvCxnSpPr>
          <p:spPr>
            <a:xfrm flipV="1">
              <a:off x="5418167" y="505174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22" name="Oval 721"/>
            <p:cNvSpPr>
              <a:spLocks noChangeAspect="1"/>
            </p:cNvSpPr>
            <p:nvPr/>
          </p:nvSpPr>
          <p:spPr>
            <a:xfrm>
              <a:off x="5782619" y="501167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23" name="Straight Connector 722"/>
            <p:cNvCxnSpPr/>
            <p:nvPr/>
          </p:nvCxnSpPr>
          <p:spPr>
            <a:xfrm flipV="1">
              <a:off x="5709243" y="505351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24" name="Straight Connector 723"/>
            <p:cNvCxnSpPr/>
            <p:nvPr/>
          </p:nvCxnSpPr>
          <p:spPr>
            <a:xfrm flipH="1" flipV="1">
              <a:off x="5834243" y="50553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25" name="Straight Connector 724"/>
            <p:cNvCxnSpPr/>
            <p:nvPr/>
          </p:nvCxnSpPr>
          <p:spPr>
            <a:xfrm flipV="1">
              <a:off x="5686043"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26" name="Oval 725"/>
            <p:cNvSpPr>
              <a:spLocks noChangeAspect="1"/>
            </p:cNvSpPr>
            <p:nvPr/>
          </p:nvSpPr>
          <p:spPr>
            <a:xfrm>
              <a:off x="3514086" y="534118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27" name="Straight Connector 726"/>
            <p:cNvCxnSpPr/>
            <p:nvPr/>
          </p:nvCxnSpPr>
          <p:spPr>
            <a:xfrm flipV="1">
              <a:off x="3554466"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28" name="Oval 727"/>
            <p:cNvSpPr>
              <a:spLocks noChangeAspect="1"/>
            </p:cNvSpPr>
            <p:nvPr/>
          </p:nvSpPr>
          <p:spPr>
            <a:xfrm>
              <a:off x="3800224" y="534291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29" name="Oval 728"/>
            <p:cNvSpPr>
              <a:spLocks noChangeAspect="1"/>
            </p:cNvSpPr>
            <p:nvPr/>
          </p:nvSpPr>
          <p:spPr>
            <a:xfrm>
              <a:off x="3658863" y="525185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30" name="Straight Connector 729"/>
            <p:cNvCxnSpPr/>
            <p:nvPr/>
          </p:nvCxnSpPr>
          <p:spPr>
            <a:xfrm flipH="1" flipV="1">
              <a:off x="3710537" y="529983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31" name="Straight Connector 730"/>
            <p:cNvCxnSpPr/>
            <p:nvPr/>
          </p:nvCxnSpPr>
          <p:spPr>
            <a:xfrm flipV="1">
              <a:off x="3576035" y="529728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32" name="Oval 731"/>
            <p:cNvSpPr>
              <a:spLocks noChangeAspect="1"/>
            </p:cNvSpPr>
            <p:nvPr/>
          </p:nvSpPr>
          <p:spPr>
            <a:xfrm>
              <a:off x="3940487"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33" name="Straight Connector 732"/>
            <p:cNvCxnSpPr/>
            <p:nvPr/>
          </p:nvCxnSpPr>
          <p:spPr>
            <a:xfrm flipV="1">
              <a:off x="3867111" y="52990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34" name="Straight Connector 733"/>
            <p:cNvCxnSpPr/>
            <p:nvPr/>
          </p:nvCxnSpPr>
          <p:spPr>
            <a:xfrm flipH="1" flipV="1">
              <a:off x="3992111" y="53008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35" name="Straight Connector 734"/>
            <p:cNvCxnSpPr/>
            <p:nvPr/>
          </p:nvCxnSpPr>
          <p:spPr>
            <a:xfrm flipV="1">
              <a:off x="3843911"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36" name="Oval 735"/>
            <p:cNvSpPr>
              <a:spLocks noChangeAspect="1"/>
            </p:cNvSpPr>
            <p:nvPr/>
          </p:nvSpPr>
          <p:spPr>
            <a:xfrm>
              <a:off x="4074755" y="534118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37" name="Straight Connector 736"/>
            <p:cNvCxnSpPr/>
            <p:nvPr/>
          </p:nvCxnSpPr>
          <p:spPr>
            <a:xfrm flipV="1">
              <a:off x="4115135"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38" name="Oval 737"/>
            <p:cNvSpPr>
              <a:spLocks noChangeAspect="1"/>
            </p:cNvSpPr>
            <p:nvPr/>
          </p:nvSpPr>
          <p:spPr>
            <a:xfrm>
              <a:off x="4360893" y="534291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39" name="Oval 738"/>
            <p:cNvSpPr>
              <a:spLocks noChangeAspect="1"/>
            </p:cNvSpPr>
            <p:nvPr/>
          </p:nvSpPr>
          <p:spPr>
            <a:xfrm>
              <a:off x="4219532" y="525185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40" name="Straight Connector 739"/>
            <p:cNvCxnSpPr/>
            <p:nvPr/>
          </p:nvCxnSpPr>
          <p:spPr>
            <a:xfrm flipH="1" flipV="1">
              <a:off x="4271206" y="529983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41" name="Straight Connector 740"/>
            <p:cNvCxnSpPr/>
            <p:nvPr/>
          </p:nvCxnSpPr>
          <p:spPr>
            <a:xfrm flipV="1">
              <a:off x="4136704" y="529728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42" name="Oval 741"/>
            <p:cNvSpPr>
              <a:spLocks noChangeAspect="1"/>
            </p:cNvSpPr>
            <p:nvPr/>
          </p:nvSpPr>
          <p:spPr>
            <a:xfrm>
              <a:off x="4501156"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43" name="Straight Connector 742"/>
            <p:cNvCxnSpPr/>
            <p:nvPr/>
          </p:nvCxnSpPr>
          <p:spPr>
            <a:xfrm flipV="1">
              <a:off x="4427780" y="52990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44" name="Straight Connector 743"/>
            <p:cNvCxnSpPr/>
            <p:nvPr/>
          </p:nvCxnSpPr>
          <p:spPr>
            <a:xfrm flipH="1" flipV="1">
              <a:off x="4552780" y="53008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45" name="Straight Connector 744"/>
            <p:cNvCxnSpPr/>
            <p:nvPr/>
          </p:nvCxnSpPr>
          <p:spPr>
            <a:xfrm flipV="1">
              <a:off x="4404580"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46" name="Oval 745"/>
            <p:cNvSpPr>
              <a:spLocks noChangeAspect="1"/>
            </p:cNvSpPr>
            <p:nvPr/>
          </p:nvSpPr>
          <p:spPr>
            <a:xfrm>
              <a:off x="4652582" y="534653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47" name="Straight Connector 746"/>
            <p:cNvCxnSpPr/>
            <p:nvPr/>
          </p:nvCxnSpPr>
          <p:spPr>
            <a:xfrm flipV="1">
              <a:off x="4692962"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48" name="Oval 747"/>
            <p:cNvSpPr>
              <a:spLocks noChangeAspect="1"/>
            </p:cNvSpPr>
            <p:nvPr/>
          </p:nvSpPr>
          <p:spPr>
            <a:xfrm>
              <a:off x="4938720" y="534826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49" name="Oval 748"/>
            <p:cNvSpPr>
              <a:spLocks noChangeAspect="1"/>
            </p:cNvSpPr>
            <p:nvPr/>
          </p:nvSpPr>
          <p:spPr>
            <a:xfrm>
              <a:off x="4797359"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50" name="Straight Connector 749"/>
            <p:cNvCxnSpPr/>
            <p:nvPr/>
          </p:nvCxnSpPr>
          <p:spPr>
            <a:xfrm flipH="1" flipV="1">
              <a:off x="4849033" y="530518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51" name="Straight Connector 750"/>
            <p:cNvCxnSpPr/>
            <p:nvPr/>
          </p:nvCxnSpPr>
          <p:spPr>
            <a:xfrm flipV="1">
              <a:off x="4714531" y="530263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52" name="Oval 751"/>
            <p:cNvSpPr>
              <a:spLocks noChangeAspect="1"/>
            </p:cNvSpPr>
            <p:nvPr/>
          </p:nvSpPr>
          <p:spPr>
            <a:xfrm>
              <a:off x="5078983" y="5262557"/>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53" name="Straight Connector 752"/>
            <p:cNvCxnSpPr/>
            <p:nvPr/>
          </p:nvCxnSpPr>
          <p:spPr>
            <a:xfrm flipV="1">
              <a:off x="5005607" y="5304401"/>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54" name="Straight Connector 753"/>
            <p:cNvCxnSpPr/>
            <p:nvPr/>
          </p:nvCxnSpPr>
          <p:spPr>
            <a:xfrm flipH="1" flipV="1">
              <a:off x="5130607" y="53062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55" name="Straight Connector 754"/>
            <p:cNvCxnSpPr/>
            <p:nvPr/>
          </p:nvCxnSpPr>
          <p:spPr>
            <a:xfrm flipV="1">
              <a:off x="4982407"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56" name="Oval 755"/>
            <p:cNvSpPr>
              <a:spLocks noChangeAspect="1"/>
            </p:cNvSpPr>
            <p:nvPr/>
          </p:nvSpPr>
          <p:spPr>
            <a:xfrm>
              <a:off x="5213251" y="534653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57" name="Straight Connector 756"/>
            <p:cNvCxnSpPr/>
            <p:nvPr/>
          </p:nvCxnSpPr>
          <p:spPr>
            <a:xfrm flipV="1">
              <a:off x="5253631"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58" name="Oval 757"/>
            <p:cNvSpPr>
              <a:spLocks noChangeAspect="1"/>
            </p:cNvSpPr>
            <p:nvPr/>
          </p:nvSpPr>
          <p:spPr>
            <a:xfrm>
              <a:off x="5499389" y="534826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59" name="Oval 758"/>
            <p:cNvSpPr>
              <a:spLocks noChangeAspect="1"/>
            </p:cNvSpPr>
            <p:nvPr/>
          </p:nvSpPr>
          <p:spPr>
            <a:xfrm>
              <a:off x="5358028"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60" name="Straight Connector 759"/>
            <p:cNvCxnSpPr/>
            <p:nvPr/>
          </p:nvCxnSpPr>
          <p:spPr>
            <a:xfrm flipH="1" flipV="1">
              <a:off x="5409702" y="530518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61" name="Straight Connector 760"/>
            <p:cNvCxnSpPr/>
            <p:nvPr/>
          </p:nvCxnSpPr>
          <p:spPr>
            <a:xfrm flipV="1">
              <a:off x="5275200" y="530263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62" name="Oval 761"/>
            <p:cNvSpPr>
              <a:spLocks noChangeAspect="1"/>
            </p:cNvSpPr>
            <p:nvPr/>
          </p:nvSpPr>
          <p:spPr>
            <a:xfrm>
              <a:off x="5639652" y="5262557"/>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63" name="Straight Connector 762"/>
            <p:cNvCxnSpPr/>
            <p:nvPr/>
          </p:nvCxnSpPr>
          <p:spPr>
            <a:xfrm flipV="1">
              <a:off x="5566276" y="5304401"/>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64" name="Straight Connector 763"/>
            <p:cNvCxnSpPr/>
            <p:nvPr/>
          </p:nvCxnSpPr>
          <p:spPr>
            <a:xfrm flipH="1" flipV="1">
              <a:off x="5691276" y="53062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765" name="Straight Connector 764"/>
            <p:cNvCxnSpPr/>
            <p:nvPr/>
          </p:nvCxnSpPr>
          <p:spPr>
            <a:xfrm flipV="1">
              <a:off x="5543076"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66" name="Oval 765"/>
            <p:cNvSpPr>
              <a:spLocks noChangeAspect="1"/>
            </p:cNvSpPr>
            <p:nvPr/>
          </p:nvSpPr>
          <p:spPr>
            <a:xfrm>
              <a:off x="5782619" y="534931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67" name="Straight Connector 766"/>
            <p:cNvCxnSpPr/>
            <p:nvPr/>
          </p:nvCxnSpPr>
          <p:spPr>
            <a:xfrm flipV="1">
              <a:off x="5822999" y="539408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68" name="Oval 767"/>
            <p:cNvSpPr>
              <a:spLocks noChangeAspect="1"/>
            </p:cNvSpPr>
            <p:nvPr/>
          </p:nvSpPr>
          <p:spPr>
            <a:xfrm>
              <a:off x="5931945" y="509029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69" name="Straight Connector 768"/>
            <p:cNvCxnSpPr/>
            <p:nvPr/>
          </p:nvCxnSpPr>
          <p:spPr>
            <a:xfrm flipV="1">
              <a:off x="5972325"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70" name="Oval 769"/>
            <p:cNvSpPr>
              <a:spLocks noChangeAspect="1"/>
            </p:cNvSpPr>
            <p:nvPr/>
          </p:nvSpPr>
          <p:spPr>
            <a:xfrm>
              <a:off x="5930053" y="5614382"/>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71" name="Straight Connector 770"/>
            <p:cNvCxnSpPr/>
            <p:nvPr/>
          </p:nvCxnSpPr>
          <p:spPr>
            <a:xfrm flipV="1">
              <a:off x="5970433" y="5659152"/>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72" name="Oval 771"/>
            <p:cNvSpPr>
              <a:spLocks noChangeAspect="1"/>
            </p:cNvSpPr>
            <p:nvPr/>
          </p:nvSpPr>
          <p:spPr>
            <a:xfrm>
              <a:off x="5931945" y="5271384"/>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73" name="Straight Connector 772"/>
            <p:cNvCxnSpPr/>
            <p:nvPr/>
          </p:nvCxnSpPr>
          <p:spPr>
            <a:xfrm flipV="1">
              <a:off x="5849117" y="5316813"/>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74" name="Oval 773"/>
            <p:cNvSpPr>
              <a:spLocks noChangeAspect="1"/>
            </p:cNvSpPr>
            <p:nvPr/>
          </p:nvSpPr>
          <p:spPr>
            <a:xfrm>
              <a:off x="5932963" y="577486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75" name="Straight Connector 774"/>
            <p:cNvCxnSpPr/>
            <p:nvPr/>
          </p:nvCxnSpPr>
          <p:spPr>
            <a:xfrm flipV="1">
              <a:off x="5856129" y="5832766"/>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76" name="Oval 775"/>
            <p:cNvSpPr>
              <a:spLocks noChangeAspect="1"/>
            </p:cNvSpPr>
            <p:nvPr/>
          </p:nvSpPr>
          <p:spPr>
            <a:xfrm>
              <a:off x="5794881" y="586141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77" name="Straight Connector 776"/>
            <p:cNvCxnSpPr/>
            <p:nvPr/>
          </p:nvCxnSpPr>
          <p:spPr>
            <a:xfrm flipV="1">
              <a:off x="5838568" y="590445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778" name="Oval 777"/>
            <p:cNvSpPr>
              <a:spLocks noChangeAspect="1"/>
            </p:cNvSpPr>
            <p:nvPr/>
          </p:nvSpPr>
          <p:spPr>
            <a:xfrm>
              <a:off x="3515104" y="552290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79" name="Straight Connector 778"/>
            <p:cNvCxnSpPr/>
            <p:nvPr/>
          </p:nvCxnSpPr>
          <p:spPr>
            <a:xfrm flipH="1" flipV="1">
              <a:off x="3566778" y="557088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grpSp>
      <p:grpSp>
        <p:nvGrpSpPr>
          <p:cNvPr id="780" name="Group 779"/>
          <p:cNvGrpSpPr/>
          <p:nvPr/>
        </p:nvGrpSpPr>
        <p:grpSpPr>
          <a:xfrm>
            <a:off x="228601" y="3354104"/>
            <a:ext cx="2746212" cy="1104475"/>
            <a:chOff x="909160" y="3543654"/>
            <a:chExt cx="3197732" cy="1386144"/>
          </a:xfrm>
        </p:grpSpPr>
        <p:sp>
          <p:nvSpPr>
            <p:cNvPr id="781" name="Oval 780"/>
            <p:cNvSpPr>
              <a:spLocks noChangeAspect="1"/>
            </p:cNvSpPr>
            <p:nvPr/>
          </p:nvSpPr>
          <p:spPr>
            <a:xfrm>
              <a:off x="1368954" y="4356530"/>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82" name="Oval 781"/>
            <p:cNvSpPr>
              <a:spLocks noChangeAspect="1"/>
            </p:cNvSpPr>
            <p:nvPr/>
          </p:nvSpPr>
          <p:spPr>
            <a:xfrm>
              <a:off x="1144083" y="4233076"/>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83" name="Straight Connector 782"/>
            <p:cNvCxnSpPr/>
            <p:nvPr/>
          </p:nvCxnSpPr>
          <p:spPr>
            <a:xfrm flipH="1" flipV="1">
              <a:off x="1244999" y="4308618"/>
              <a:ext cx="132003" cy="71079"/>
            </a:xfrm>
            <a:prstGeom prst="line">
              <a:avLst/>
            </a:prstGeom>
            <a:noFill/>
            <a:ln w="9525" cap="flat" cmpd="sng" algn="ctr">
              <a:solidFill>
                <a:sysClr val="windowText" lastClr="000000"/>
              </a:solidFill>
              <a:prstDash val="solid"/>
            </a:ln>
            <a:effectLst/>
          </p:spPr>
        </p:cxnSp>
        <p:cxnSp>
          <p:nvCxnSpPr>
            <p:cNvPr id="784" name="Straight Connector 783"/>
            <p:cNvCxnSpPr/>
            <p:nvPr/>
          </p:nvCxnSpPr>
          <p:spPr>
            <a:xfrm flipV="1">
              <a:off x="1418224" y="4449244"/>
              <a:ext cx="0" cy="144591"/>
            </a:xfrm>
            <a:prstGeom prst="line">
              <a:avLst/>
            </a:prstGeom>
            <a:noFill/>
            <a:ln w="9525" cap="flat" cmpd="sng" algn="ctr">
              <a:solidFill>
                <a:sysClr val="windowText" lastClr="000000"/>
              </a:solidFill>
              <a:prstDash val="solid"/>
            </a:ln>
            <a:effectLst/>
          </p:spPr>
        </p:cxnSp>
        <p:sp>
          <p:nvSpPr>
            <p:cNvPr id="785" name="Oval 784"/>
            <p:cNvSpPr>
              <a:spLocks noChangeAspect="1"/>
            </p:cNvSpPr>
            <p:nvPr/>
          </p:nvSpPr>
          <p:spPr>
            <a:xfrm>
              <a:off x="1572362" y="4233076"/>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86" name="Straight Connector 785"/>
            <p:cNvCxnSpPr/>
            <p:nvPr/>
          </p:nvCxnSpPr>
          <p:spPr>
            <a:xfrm flipH="1" flipV="1">
              <a:off x="1673278" y="4308618"/>
              <a:ext cx="132003" cy="71079"/>
            </a:xfrm>
            <a:prstGeom prst="line">
              <a:avLst/>
            </a:prstGeom>
            <a:noFill/>
            <a:ln w="9525" cap="flat" cmpd="sng" algn="ctr">
              <a:solidFill>
                <a:sysClr val="windowText" lastClr="000000"/>
              </a:solidFill>
              <a:prstDash val="solid"/>
            </a:ln>
            <a:effectLst/>
          </p:spPr>
        </p:cxnSp>
        <p:cxnSp>
          <p:nvCxnSpPr>
            <p:cNvPr id="787" name="Straight Connector 786"/>
            <p:cNvCxnSpPr/>
            <p:nvPr/>
          </p:nvCxnSpPr>
          <p:spPr>
            <a:xfrm flipV="1">
              <a:off x="1447328" y="4308618"/>
              <a:ext cx="132003" cy="71079"/>
            </a:xfrm>
            <a:prstGeom prst="line">
              <a:avLst/>
            </a:prstGeom>
            <a:noFill/>
            <a:ln w="9525" cap="flat" cmpd="sng" algn="ctr">
              <a:solidFill>
                <a:sysClr val="windowText" lastClr="000000"/>
              </a:solidFill>
              <a:prstDash val="solid"/>
            </a:ln>
            <a:effectLst/>
          </p:spPr>
        </p:cxnSp>
        <p:sp>
          <p:nvSpPr>
            <p:cNvPr id="788" name="Oval 787"/>
            <p:cNvSpPr>
              <a:spLocks noChangeAspect="1"/>
            </p:cNvSpPr>
            <p:nvPr/>
          </p:nvSpPr>
          <p:spPr>
            <a:xfrm>
              <a:off x="1805555" y="4359774"/>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89" name="Straight Connector 788"/>
            <p:cNvCxnSpPr/>
            <p:nvPr/>
          </p:nvCxnSpPr>
          <p:spPr>
            <a:xfrm flipV="1">
              <a:off x="1854825" y="4452489"/>
              <a:ext cx="0" cy="144591"/>
            </a:xfrm>
            <a:prstGeom prst="line">
              <a:avLst/>
            </a:prstGeom>
            <a:noFill/>
            <a:ln w="9525" cap="flat" cmpd="sng" algn="ctr">
              <a:solidFill>
                <a:sysClr val="windowText" lastClr="000000"/>
              </a:solidFill>
              <a:prstDash val="solid"/>
            </a:ln>
            <a:effectLst/>
          </p:spPr>
        </p:cxnSp>
        <p:cxnSp>
          <p:nvCxnSpPr>
            <p:cNvPr id="790" name="Straight Connector 789"/>
            <p:cNvCxnSpPr/>
            <p:nvPr/>
          </p:nvCxnSpPr>
          <p:spPr>
            <a:xfrm flipV="1">
              <a:off x="1906471" y="4308618"/>
              <a:ext cx="132003" cy="71079"/>
            </a:xfrm>
            <a:prstGeom prst="line">
              <a:avLst/>
            </a:prstGeom>
            <a:noFill/>
            <a:ln w="9525" cap="flat" cmpd="sng" algn="ctr">
              <a:solidFill>
                <a:sysClr val="windowText" lastClr="000000"/>
              </a:solidFill>
              <a:prstDash val="solid"/>
            </a:ln>
            <a:effectLst/>
          </p:spPr>
        </p:cxnSp>
        <p:sp>
          <p:nvSpPr>
            <p:cNvPr id="791" name="Oval 790"/>
            <p:cNvSpPr>
              <a:spLocks noChangeAspect="1"/>
            </p:cNvSpPr>
            <p:nvPr/>
          </p:nvSpPr>
          <p:spPr>
            <a:xfrm>
              <a:off x="2261157" y="4356530"/>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92" name="Oval 791"/>
            <p:cNvSpPr>
              <a:spLocks noChangeAspect="1"/>
            </p:cNvSpPr>
            <p:nvPr/>
          </p:nvSpPr>
          <p:spPr>
            <a:xfrm>
              <a:off x="2036287" y="4233076"/>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93" name="Straight Connector 792"/>
            <p:cNvCxnSpPr/>
            <p:nvPr/>
          </p:nvCxnSpPr>
          <p:spPr>
            <a:xfrm flipH="1" flipV="1">
              <a:off x="2137202" y="4308618"/>
              <a:ext cx="132003" cy="71079"/>
            </a:xfrm>
            <a:prstGeom prst="line">
              <a:avLst/>
            </a:prstGeom>
            <a:noFill/>
            <a:ln w="9525" cap="flat" cmpd="sng" algn="ctr">
              <a:solidFill>
                <a:sysClr val="windowText" lastClr="000000"/>
              </a:solidFill>
              <a:prstDash val="solid"/>
            </a:ln>
            <a:effectLst/>
          </p:spPr>
        </p:cxnSp>
        <p:cxnSp>
          <p:nvCxnSpPr>
            <p:cNvPr id="794" name="Straight Connector 793"/>
            <p:cNvCxnSpPr/>
            <p:nvPr/>
          </p:nvCxnSpPr>
          <p:spPr>
            <a:xfrm flipV="1">
              <a:off x="2310427" y="4449244"/>
              <a:ext cx="0" cy="144591"/>
            </a:xfrm>
            <a:prstGeom prst="line">
              <a:avLst/>
            </a:prstGeom>
            <a:noFill/>
            <a:ln w="9525" cap="flat" cmpd="sng" algn="ctr">
              <a:solidFill>
                <a:sysClr val="windowText" lastClr="000000"/>
              </a:solidFill>
              <a:prstDash val="solid"/>
            </a:ln>
            <a:effectLst/>
          </p:spPr>
        </p:cxnSp>
        <p:sp>
          <p:nvSpPr>
            <p:cNvPr id="795" name="Oval 794"/>
            <p:cNvSpPr>
              <a:spLocks noChangeAspect="1"/>
            </p:cNvSpPr>
            <p:nvPr/>
          </p:nvSpPr>
          <p:spPr>
            <a:xfrm>
              <a:off x="2464565" y="4233076"/>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96" name="Straight Connector 795"/>
            <p:cNvCxnSpPr/>
            <p:nvPr/>
          </p:nvCxnSpPr>
          <p:spPr>
            <a:xfrm flipH="1" flipV="1">
              <a:off x="2565481" y="4308618"/>
              <a:ext cx="132003" cy="71079"/>
            </a:xfrm>
            <a:prstGeom prst="line">
              <a:avLst/>
            </a:prstGeom>
            <a:noFill/>
            <a:ln w="9525" cap="flat" cmpd="sng" algn="ctr">
              <a:solidFill>
                <a:sysClr val="windowText" lastClr="000000"/>
              </a:solidFill>
              <a:prstDash val="solid"/>
            </a:ln>
            <a:effectLst/>
          </p:spPr>
        </p:cxnSp>
        <p:cxnSp>
          <p:nvCxnSpPr>
            <p:cNvPr id="797" name="Straight Connector 796"/>
            <p:cNvCxnSpPr/>
            <p:nvPr/>
          </p:nvCxnSpPr>
          <p:spPr>
            <a:xfrm flipV="1">
              <a:off x="2339531" y="4308618"/>
              <a:ext cx="132003" cy="71079"/>
            </a:xfrm>
            <a:prstGeom prst="line">
              <a:avLst/>
            </a:prstGeom>
            <a:noFill/>
            <a:ln w="9525" cap="flat" cmpd="sng" algn="ctr">
              <a:solidFill>
                <a:sysClr val="windowText" lastClr="000000"/>
              </a:solidFill>
              <a:prstDash val="solid"/>
            </a:ln>
            <a:effectLst/>
          </p:spPr>
        </p:cxnSp>
        <p:sp>
          <p:nvSpPr>
            <p:cNvPr id="798" name="Oval 797"/>
            <p:cNvSpPr>
              <a:spLocks noChangeAspect="1"/>
            </p:cNvSpPr>
            <p:nvPr/>
          </p:nvSpPr>
          <p:spPr>
            <a:xfrm>
              <a:off x="2697758" y="4359774"/>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799" name="Straight Connector 798"/>
            <p:cNvCxnSpPr/>
            <p:nvPr/>
          </p:nvCxnSpPr>
          <p:spPr>
            <a:xfrm flipV="1">
              <a:off x="2747028" y="4452489"/>
              <a:ext cx="0" cy="144591"/>
            </a:xfrm>
            <a:prstGeom prst="line">
              <a:avLst/>
            </a:prstGeom>
            <a:noFill/>
            <a:ln w="9525" cap="flat" cmpd="sng" algn="ctr">
              <a:solidFill>
                <a:sysClr val="windowText" lastClr="000000"/>
              </a:solidFill>
              <a:prstDash val="solid"/>
            </a:ln>
            <a:effectLst/>
          </p:spPr>
        </p:cxnSp>
        <p:cxnSp>
          <p:nvCxnSpPr>
            <p:cNvPr id="800" name="Straight Connector 799"/>
            <p:cNvCxnSpPr/>
            <p:nvPr/>
          </p:nvCxnSpPr>
          <p:spPr>
            <a:xfrm flipV="1">
              <a:off x="2798674" y="4308618"/>
              <a:ext cx="132003" cy="71079"/>
            </a:xfrm>
            <a:prstGeom prst="line">
              <a:avLst/>
            </a:prstGeom>
            <a:noFill/>
            <a:ln w="9525" cap="flat" cmpd="sng" algn="ctr">
              <a:solidFill>
                <a:sysClr val="windowText" lastClr="000000"/>
              </a:solidFill>
              <a:prstDash val="solid"/>
            </a:ln>
            <a:effectLst/>
          </p:spPr>
        </p:cxnSp>
        <p:sp>
          <p:nvSpPr>
            <p:cNvPr id="801" name="Oval 800"/>
            <p:cNvSpPr>
              <a:spLocks noChangeAspect="1"/>
            </p:cNvSpPr>
            <p:nvPr/>
          </p:nvSpPr>
          <p:spPr>
            <a:xfrm>
              <a:off x="3113687" y="4356530"/>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02" name="Oval 801"/>
            <p:cNvSpPr>
              <a:spLocks noChangeAspect="1"/>
            </p:cNvSpPr>
            <p:nvPr/>
          </p:nvSpPr>
          <p:spPr>
            <a:xfrm>
              <a:off x="2888817" y="4233076"/>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03" name="Straight Connector 802"/>
            <p:cNvCxnSpPr/>
            <p:nvPr/>
          </p:nvCxnSpPr>
          <p:spPr>
            <a:xfrm flipH="1" flipV="1">
              <a:off x="2989732" y="4308618"/>
              <a:ext cx="132003" cy="71079"/>
            </a:xfrm>
            <a:prstGeom prst="line">
              <a:avLst/>
            </a:prstGeom>
            <a:noFill/>
            <a:ln w="9525" cap="flat" cmpd="sng" algn="ctr">
              <a:solidFill>
                <a:sysClr val="windowText" lastClr="000000"/>
              </a:solidFill>
              <a:prstDash val="solid"/>
            </a:ln>
            <a:effectLst/>
          </p:spPr>
        </p:cxnSp>
        <p:cxnSp>
          <p:nvCxnSpPr>
            <p:cNvPr id="804" name="Straight Connector 803"/>
            <p:cNvCxnSpPr/>
            <p:nvPr/>
          </p:nvCxnSpPr>
          <p:spPr>
            <a:xfrm flipV="1">
              <a:off x="3162957" y="4449244"/>
              <a:ext cx="0" cy="144591"/>
            </a:xfrm>
            <a:prstGeom prst="line">
              <a:avLst/>
            </a:prstGeom>
            <a:noFill/>
            <a:ln w="9525" cap="flat" cmpd="sng" algn="ctr">
              <a:solidFill>
                <a:sysClr val="windowText" lastClr="000000"/>
              </a:solidFill>
              <a:prstDash val="solid"/>
            </a:ln>
            <a:effectLst/>
          </p:spPr>
        </p:cxnSp>
        <p:sp>
          <p:nvSpPr>
            <p:cNvPr id="805" name="Oval 804"/>
            <p:cNvSpPr>
              <a:spLocks noChangeAspect="1"/>
            </p:cNvSpPr>
            <p:nvPr/>
          </p:nvSpPr>
          <p:spPr>
            <a:xfrm>
              <a:off x="3317095" y="4233076"/>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06" name="Straight Connector 805"/>
            <p:cNvCxnSpPr/>
            <p:nvPr/>
          </p:nvCxnSpPr>
          <p:spPr>
            <a:xfrm flipH="1" flipV="1">
              <a:off x="3418011" y="4308618"/>
              <a:ext cx="132003" cy="71079"/>
            </a:xfrm>
            <a:prstGeom prst="line">
              <a:avLst/>
            </a:prstGeom>
            <a:noFill/>
            <a:ln w="9525" cap="flat" cmpd="sng" algn="ctr">
              <a:solidFill>
                <a:sysClr val="windowText" lastClr="000000"/>
              </a:solidFill>
              <a:prstDash val="solid"/>
            </a:ln>
            <a:effectLst/>
          </p:spPr>
        </p:cxnSp>
        <p:cxnSp>
          <p:nvCxnSpPr>
            <p:cNvPr id="807" name="Straight Connector 806"/>
            <p:cNvCxnSpPr/>
            <p:nvPr/>
          </p:nvCxnSpPr>
          <p:spPr>
            <a:xfrm flipV="1">
              <a:off x="3192061" y="4308618"/>
              <a:ext cx="132003" cy="71079"/>
            </a:xfrm>
            <a:prstGeom prst="line">
              <a:avLst/>
            </a:prstGeom>
            <a:noFill/>
            <a:ln w="9525" cap="flat" cmpd="sng" algn="ctr">
              <a:solidFill>
                <a:sysClr val="windowText" lastClr="000000"/>
              </a:solidFill>
              <a:prstDash val="solid"/>
            </a:ln>
            <a:effectLst/>
          </p:spPr>
        </p:cxnSp>
        <p:sp>
          <p:nvSpPr>
            <p:cNvPr id="808" name="Oval 807"/>
            <p:cNvSpPr>
              <a:spLocks noChangeAspect="1"/>
            </p:cNvSpPr>
            <p:nvPr/>
          </p:nvSpPr>
          <p:spPr>
            <a:xfrm>
              <a:off x="3550288" y="4359774"/>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09" name="Straight Connector 808"/>
            <p:cNvCxnSpPr/>
            <p:nvPr/>
          </p:nvCxnSpPr>
          <p:spPr>
            <a:xfrm flipV="1">
              <a:off x="3599558" y="4452489"/>
              <a:ext cx="0" cy="144591"/>
            </a:xfrm>
            <a:prstGeom prst="line">
              <a:avLst/>
            </a:prstGeom>
            <a:noFill/>
            <a:ln w="9525" cap="flat" cmpd="sng" algn="ctr">
              <a:solidFill>
                <a:sysClr val="windowText" lastClr="000000"/>
              </a:solidFill>
              <a:prstDash val="solid"/>
            </a:ln>
            <a:effectLst/>
          </p:spPr>
        </p:cxnSp>
        <p:cxnSp>
          <p:nvCxnSpPr>
            <p:cNvPr id="810" name="Straight Connector 809"/>
            <p:cNvCxnSpPr/>
            <p:nvPr/>
          </p:nvCxnSpPr>
          <p:spPr>
            <a:xfrm flipV="1">
              <a:off x="3651204" y="4308618"/>
              <a:ext cx="132003" cy="71079"/>
            </a:xfrm>
            <a:prstGeom prst="line">
              <a:avLst/>
            </a:prstGeom>
            <a:noFill/>
            <a:ln w="9525" cap="flat" cmpd="sng" algn="ctr">
              <a:solidFill>
                <a:sysClr val="windowText" lastClr="000000"/>
              </a:solidFill>
              <a:prstDash val="solid"/>
            </a:ln>
            <a:effectLst/>
          </p:spPr>
        </p:cxnSp>
        <p:sp>
          <p:nvSpPr>
            <p:cNvPr id="811" name="Oval 810"/>
            <p:cNvSpPr>
              <a:spLocks noChangeAspect="1"/>
            </p:cNvSpPr>
            <p:nvPr/>
          </p:nvSpPr>
          <p:spPr>
            <a:xfrm>
              <a:off x="4005890" y="4356530"/>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12" name="Oval 811"/>
            <p:cNvSpPr>
              <a:spLocks noChangeAspect="1"/>
            </p:cNvSpPr>
            <p:nvPr/>
          </p:nvSpPr>
          <p:spPr>
            <a:xfrm>
              <a:off x="3781020" y="4233076"/>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13" name="Straight Connector 812"/>
            <p:cNvCxnSpPr/>
            <p:nvPr/>
          </p:nvCxnSpPr>
          <p:spPr>
            <a:xfrm flipH="1" flipV="1">
              <a:off x="3881935" y="4308618"/>
              <a:ext cx="132003" cy="71079"/>
            </a:xfrm>
            <a:prstGeom prst="line">
              <a:avLst/>
            </a:prstGeom>
            <a:noFill/>
            <a:ln w="9525" cap="flat" cmpd="sng" algn="ctr">
              <a:solidFill>
                <a:sysClr val="windowText" lastClr="000000"/>
              </a:solidFill>
              <a:prstDash val="solid"/>
            </a:ln>
            <a:effectLst/>
          </p:spPr>
        </p:cxnSp>
        <p:cxnSp>
          <p:nvCxnSpPr>
            <p:cNvPr id="814" name="Straight Connector 813"/>
            <p:cNvCxnSpPr/>
            <p:nvPr/>
          </p:nvCxnSpPr>
          <p:spPr>
            <a:xfrm flipV="1">
              <a:off x="4055160" y="4449244"/>
              <a:ext cx="0" cy="144591"/>
            </a:xfrm>
            <a:prstGeom prst="line">
              <a:avLst/>
            </a:prstGeom>
            <a:noFill/>
            <a:ln w="9525" cap="flat" cmpd="sng" algn="ctr">
              <a:solidFill>
                <a:sysClr val="windowText" lastClr="000000"/>
              </a:solidFill>
              <a:prstDash val="solid"/>
            </a:ln>
            <a:effectLst/>
          </p:spPr>
        </p:cxnSp>
        <p:cxnSp>
          <p:nvCxnSpPr>
            <p:cNvPr id="815" name="Straight Connector 814"/>
            <p:cNvCxnSpPr/>
            <p:nvPr/>
          </p:nvCxnSpPr>
          <p:spPr>
            <a:xfrm flipV="1">
              <a:off x="1006830" y="4308618"/>
              <a:ext cx="132003" cy="71079"/>
            </a:xfrm>
            <a:prstGeom prst="line">
              <a:avLst/>
            </a:prstGeom>
            <a:noFill/>
            <a:ln w="9525" cap="flat" cmpd="sng" algn="ctr">
              <a:solidFill>
                <a:sysClr val="windowText" lastClr="000000"/>
              </a:solidFill>
              <a:prstDash val="solid"/>
            </a:ln>
            <a:effectLst/>
          </p:spPr>
        </p:cxnSp>
        <p:sp>
          <p:nvSpPr>
            <p:cNvPr id="816" name="Oval 815"/>
            <p:cNvSpPr>
              <a:spLocks noChangeAspect="1"/>
            </p:cNvSpPr>
            <p:nvPr/>
          </p:nvSpPr>
          <p:spPr>
            <a:xfrm>
              <a:off x="1165632" y="4689247"/>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17" name="Straight Connector 816"/>
            <p:cNvCxnSpPr/>
            <p:nvPr/>
          </p:nvCxnSpPr>
          <p:spPr>
            <a:xfrm flipH="1" flipV="1">
              <a:off x="1041677" y="4641335"/>
              <a:ext cx="132003" cy="71079"/>
            </a:xfrm>
            <a:prstGeom prst="line">
              <a:avLst/>
            </a:prstGeom>
            <a:noFill/>
            <a:ln w="9525" cap="flat" cmpd="sng" algn="ctr">
              <a:solidFill>
                <a:sysClr val="windowText" lastClr="000000"/>
              </a:solidFill>
              <a:prstDash val="solid"/>
            </a:ln>
            <a:effectLst/>
          </p:spPr>
        </p:cxnSp>
        <p:cxnSp>
          <p:nvCxnSpPr>
            <p:cNvPr id="818" name="Straight Connector 817"/>
            <p:cNvCxnSpPr/>
            <p:nvPr/>
          </p:nvCxnSpPr>
          <p:spPr>
            <a:xfrm flipV="1">
              <a:off x="1214901" y="4781962"/>
              <a:ext cx="0" cy="144591"/>
            </a:xfrm>
            <a:prstGeom prst="line">
              <a:avLst/>
            </a:prstGeom>
            <a:noFill/>
            <a:ln w="9525" cap="flat" cmpd="sng" algn="ctr">
              <a:solidFill>
                <a:sysClr val="windowText" lastClr="000000"/>
              </a:solidFill>
              <a:prstDash val="solid"/>
            </a:ln>
            <a:effectLst/>
          </p:spPr>
        </p:cxnSp>
        <p:sp>
          <p:nvSpPr>
            <p:cNvPr id="819" name="Oval 818"/>
            <p:cNvSpPr>
              <a:spLocks noChangeAspect="1"/>
            </p:cNvSpPr>
            <p:nvPr/>
          </p:nvSpPr>
          <p:spPr>
            <a:xfrm>
              <a:off x="1369040" y="4565793"/>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20" name="Straight Connector 819"/>
            <p:cNvCxnSpPr/>
            <p:nvPr/>
          </p:nvCxnSpPr>
          <p:spPr>
            <a:xfrm flipH="1" flipV="1">
              <a:off x="1469956" y="4641335"/>
              <a:ext cx="132003" cy="71079"/>
            </a:xfrm>
            <a:prstGeom prst="line">
              <a:avLst/>
            </a:prstGeom>
            <a:noFill/>
            <a:ln w="9525" cap="flat" cmpd="sng" algn="ctr">
              <a:solidFill>
                <a:sysClr val="windowText" lastClr="000000"/>
              </a:solidFill>
              <a:prstDash val="solid"/>
            </a:ln>
            <a:effectLst/>
          </p:spPr>
        </p:cxnSp>
        <p:cxnSp>
          <p:nvCxnSpPr>
            <p:cNvPr id="821" name="Straight Connector 820"/>
            <p:cNvCxnSpPr/>
            <p:nvPr/>
          </p:nvCxnSpPr>
          <p:spPr>
            <a:xfrm flipV="1">
              <a:off x="1244006" y="4641335"/>
              <a:ext cx="132003" cy="71079"/>
            </a:xfrm>
            <a:prstGeom prst="line">
              <a:avLst/>
            </a:prstGeom>
            <a:noFill/>
            <a:ln w="9525" cap="flat" cmpd="sng" algn="ctr">
              <a:solidFill>
                <a:sysClr val="windowText" lastClr="000000"/>
              </a:solidFill>
              <a:prstDash val="solid"/>
            </a:ln>
            <a:effectLst/>
          </p:spPr>
        </p:cxnSp>
        <p:sp>
          <p:nvSpPr>
            <p:cNvPr id="822" name="Oval 821"/>
            <p:cNvSpPr>
              <a:spLocks noChangeAspect="1"/>
            </p:cNvSpPr>
            <p:nvPr/>
          </p:nvSpPr>
          <p:spPr>
            <a:xfrm>
              <a:off x="1602233" y="4692492"/>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23" name="Straight Connector 822"/>
            <p:cNvCxnSpPr/>
            <p:nvPr/>
          </p:nvCxnSpPr>
          <p:spPr>
            <a:xfrm flipV="1">
              <a:off x="1651502" y="4785207"/>
              <a:ext cx="0" cy="144591"/>
            </a:xfrm>
            <a:prstGeom prst="line">
              <a:avLst/>
            </a:prstGeom>
            <a:noFill/>
            <a:ln w="9525" cap="flat" cmpd="sng" algn="ctr">
              <a:solidFill>
                <a:sysClr val="windowText" lastClr="000000"/>
              </a:solidFill>
              <a:prstDash val="solid"/>
            </a:ln>
            <a:effectLst/>
          </p:spPr>
        </p:cxnSp>
        <p:cxnSp>
          <p:nvCxnSpPr>
            <p:cNvPr id="824" name="Straight Connector 823"/>
            <p:cNvCxnSpPr/>
            <p:nvPr/>
          </p:nvCxnSpPr>
          <p:spPr>
            <a:xfrm flipV="1">
              <a:off x="1703148" y="4641335"/>
              <a:ext cx="132003" cy="71079"/>
            </a:xfrm>
            <a:prstGeom prst="line">
              <a:avLst/>
            </a:prstGeom>
            <a:noFill/>
            <a:ln w="9525" cap="flat" cmpd="sng" algn="ctr">
              <a:solidFill>
                <a:sysClr val="windowText" lastClr="000000"/>
              </a:solidFill>
              <a:prstDash val="solid"/>
            </a:ln>
            <a:effectLst/>
          </p:spPr>
        </p:cxnSp>
        <p:sp>
          <p:nvSpPr>
            <p:cNvPr id="825" name="Oval 824"/>
            <p:cNvSpPr>
              <a:spLocks noChangeAspect="1"/>
            </p:cNvSpPr>
            <p:nvPr/>
          </p:nvSpPr>
          <p:spPr>
            <a:xfrm>
              <a:off x="2057835" y="4689247"/>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26" name="Oval 825"/>
            <p:cNvSpPr>
              <a:spLocks noChangeAspect="1"/>
            </p:cNvSpPr>
            <p:nvPr/>
          </p:nvSpPr>
          <p:spPr>
            <a:xfrm>
              <a:off x="1832964" y="4565793"/>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27" name="Straight Connector 826"/>
            <p:cNvCxnSpPr/>
            <p:nvPr/>
          </p:nvCxnSpPr>
          <p:spPr>
            <a:xfrm flipH="1" flipV="1">
              <a:off x="1933880" y="4641335"/>
              <a:ext cx="132003" cy="71079"/>
            </a:xfrm>
            <a:prstGeom prst="line">
              <a:avLst/>
            </a:prstGeom>
            <a:noFill/>
            <a:ln w="9525" cap="flat" cmpd="sng" algn="ctr">
              <a:solidFill>
                <a:sysClr val="windowText" lastClr="000000"/>
              </a:solidFill>
              <a:prstDash val="solid"/>
            </a:ln>
            <a:effectLst/>
          </p:spPr>
        </p:cxnSp>
        <p:cxnSp>
          <p:nvCxnSpPr>
            <p:cNvPr id="828" name="Straight Connector 827"/>
            <p:cNvCxnSpPr/>
            <p:nvPr/>
          </p:nvCxnSpPr>
          <p:spPr>
            <a:xfrm flipV="1">
              <a:off x="2107105" y="4781962"/>
              <a:ext cx="0" cy="144591"/>
            </a:xfrm>
            <a:prstGeom prst="line">
              <a:avLst/>
            </a:prstGeom>
            <a:noFill/>
            <a:ln w="9525" cap="flat" cmpd="sng" algn="ctr">
              <a:solidFill>
                <a:sysClr val="windowText" lastClr="000000"/>
              </a:solidFill>
              <a:prstDash val="solid"/>
            </a:ln>
            <a:effectLst/>
          </p:spPr>
        </p:cxnSp>
        <p:sp>
          <p:nvSpPr>
            <p:cNvPr id="829" name="Oval 828"/>
            <p:cNvSpPr>
              <a:spLocks noChangeAspect="1"/>
            </p:cNvSpPr>
            <p:nvPr/>
          </p:nvSpPr>
          <p:spPr>
            <a:xfrm>
              <a:off x="2261243" y="4565793"/>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30" name="Straight Connector 829"/>
            <p:cNvCxnSpPr/>
            <p:nvPr/>
          </p:nvCxnSpPr>
          <p:spPr>
            <a:xfrm flipH="1" flipV="1">
              <a:off x="2362159" y="4641335"/>
              <a:ext cx="132003" cy="71079"/>
            </a:xfrm>
            <a:prstGeom prst="line">
              <a:avLst/>
            </a:prstGeom>
            <a:noFill/>
            <a:ln w="9525" cap="flat" cmpd="sng" algn="ctr">
              <a:solidFill>
                <a:sysClr val="windowText" lastClr="000000"/>
              </a:solidFill>
              <a:prstDash val="solid"/>
            </a:ln>
            <a:effectLst/>
          </p:spPr>
        </p:cxnSp>
        <p:cxnSp>
          <p:nvCxnSpPr>
            <p:cNvPr id="831" name="Straight Connector 830"/>
            <p:cNvCxnSpPr/>
            <p:nvPr/>
          </p:nvCxnSpPr>
          <p:spPr>
            <a:xfrm flipV="1">
              <a:off x="2136209" y="4641335"/>
              <a:ext cx="132003" cy="71079"/>
            </a:xfrm>
            <a:prstGeom prst="line">
              <a:avLst/>
            </a:prstGeom>
            <a:noFill/>
            <a:ln w="9525" cap="flat" cmpd="sng" algn="ctr">
              <a:solidFill>
                <a:sysClr val="windowText" lastClr="000000"/>
              </a:solidFill>
              <a:prstDash val="solid"/>
            </a:ln>
            <a:effectLst/>
          </p:spPr>
        </p:cxnSp>
        <p:sp>
          <p:nvSpPr>
            <p:cNvPr id="832" name="Oval 831"/>
            <p:cNvSpPr>
              <a:spLocks noChangeAspect="1"/>
            </p:cNvSpPr>
            <p:nvPr/>
          </p:nvSpPr>
          <p:spPr>
            <a:xfrm>
              <a:off x="2494436" y="4692492"/>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33" name="Straight Connector 832"/>
            <p:cNvCxnSpPr/>
            <p:nvPr/>
          </p:nvCxnSpPr>
          <p:spPr>
            <a:xfrm flipV="1">
              <a:off x="2543706" y="4785207"/>
              <a:ext cx="0" cy="144591"/>
            </a:xfrm>
            <a:prstGeom prst="line">
              <a:avLst/>
            </a:prstGeom>
            <a:noFill/>
            <a:ln w="9525" cap="flat" cmpd="sng" algn="ctr">
              <a:solidFill>
                <a:sysClr val="windowText" lastClr="000000"/>
              </a:solidFill>
              <a:prstDash val="solid"/>
            </a:ln>
            <a:effectLst/>
          </p:spPr>
        </p:cxnSp>
        <p:cxnSp>
          <p:nvCxnSpPr>
            <p:cNvPr id="834" name="Straight Connector 833"/>
            <p:cNvCxnSpPr/>
            <p:nvPr/>
          </p:nvCxnSpPr>
          <p:spPr>
            <a:xfrm flipV="1">
              <a:off x="2595352" y="4641335"/>
              <a:ext cx="132003" cy="71079"/>
            </a:xfrm>
            <a:prstGeom prst="line">
              <a:avLst/>
            </a:prstGeom>
            <a:noFill/>
            <a:ln w="9525" cap="flat" cmpd="sng" algn="ctr">
              <a:solidFill>
                <a:sysClr val="windowText" lastClr="000000"/>
              </a:solidFill>
              <a:prstDash val="solid"/>
            </a:ln>
            <a:effectLst/>
          </p:spPr>
        </p:cxnSp>
        <p:sp>
          <p:nvSpPr>
            <p:cNvPr id="835" name="Oval 834"/>
            <p:cNvSpPr>
              <a:spLocks noChangeAspect="1"/>
            </p:cNvSpPr>
            <p:nvPr/>
          </p:nvSpPr>
          <p:spPr>
            <a:xfrm>
              <a:off x="2910365" y="4689247"/>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36" name="Oval 835"/>
            <p:cNvSpPr>
              <a:spLocks noChangeAspect="1"/>
            </p:cNvSpPr>
            <p:nvPr/>
          </p:nvSpPr>
          <p:spPr>
            <a:xfrm>
              <a:off x="2685494" y="4565793"/>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37" name="Straight Connector 836"/>
            <p:cNvCxnSpPr/>
            <p:nvPr/>
          </p:nvCxnSpPr>
          <p:spPr>
            <a:xfrm flipH="1" flipV="1">
              <a:off x="2786410" y="4641335"/>
              <a:ext cx="132003" cy="71079"/>
            </a:xfrm>
            <a:prstGeom prst="line">
              <a:avLst/>
            </a:prstGeom>
            <a:noFill/>
            <a:ln w="9525" cap="flat" cmpd="sng" algn="ctr">
              <a:solidFill>
                <a:sysClr val="windowText" lastClr="000000"/>
              </a:solidFill>
              <a:prstDash val="solid"/>
            </a:ln>
            <a:effectLst/>
          </p:spPr>
        </p:cxnSp>
        <p:cxnSp>
          <p:nvCxnSpPr>
            <p:cNvPr id="838" name="Straight Connector 837"/>
            <p:cNvCxnSpPr/>
            <p:nvPr/>
          </p:nvCxnSpPr>
          <p:spPr>
            <a:xfrm flipV="1">
              <a:off x="2959635" y="4781962"/>
              <a:ext cx="0" cy="144591"/>
            </a:xfrm>
            <a:prstGeom prst="line">
              <a:avLst/>
            </a:prstGeom>
            <a:noFill/>
            <a:ln w="9525" cap="flat" cmpd="sng" algn="ctr">
              <a:solidFill>
                <a:sysClr val="windowText" lastClr="000000"/>
              </a:solidFill>
              <a:prstDash val="solid"/>
            </a:ln>
            <a:effectLst/>
          </p:spPr>
        </p:cxnSp>
        <p:sp>
          <p:nvSpPr>
            <p:cNvPr id="839" name="Oval 838"/>
            <p:cNvSpPr>
              <a:spLocks noChangeAspect="1"/>
            </p:cNvSpPr>
            <p:nvPr/>
          </p:nvSpPr>
          <p:spPr>
            <a:xfrm>
              <a:off x="3113773" y="4565793"/>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40" name="Straight Connector 839"/>
            <p:cNvCxnSpPr/>
            <p:nvPr/>
          </p:nvCxnSpPr>
          <p:spPr>
            <a:xfrm flipH="1" flipV="1">
              <a:off x="3214689" y="4641335"/>
              <a:ext cx="132003" cy="71079"/>
            </a:xfrm>
            <a:prstGeom prst="line">
              <a:avLst/>
            </a:prstGeom>
            <a:noFill/>
            <a:ln w="9525" cap="flat" cmpd="sng" algn="ctr">
              <a:solidFill>
                <a:sysClr val="windowText" lastClr="000000"/>
              </a:solidFill>
              <a:prstDash val="solid"/>
            </a:ln>
            <a:effectLst/>
          </p:spPr>
        </p:cxnSp>
        <p:cxnSp>
          <p:nvCxnSpPr>
            <p:cNvPr id="841" name="Straight Connector 840"/>
            <p:cNvCxnSpPr/>
            <p:nvPr/>
          </p:nvCxnSpPr>
          <p:spPr>
            <a:xfrm flipV="1">
              <a:off x="2988739" y="4641335"/>
              <a:ext cx="132003" cy="71079"/>
            </a:xfrm>
            <a:prstGeom prst="line">
              <a:avLst/>
            </a:prstGeom>
            <a:noFill/>
            <a:ln w="9525" cap="flat" cmpd="sng" algn="ctr">
              <a:solidFill>
                <a:sysClr val="windowText" lastClr="000000"/>
              </a:solidFill>
              <a:prstDash val="solid"/>
            </a:ln>
            <a:effectLst/>
          </p:spPr>
        </p:cxnSp>
        <p:sp>
          <p:nvSpPr>
            <p:cNvPr id="842" name="Oval 841"/>
            <p:cNvSpPr>
              <a:spLocks noChangeAspect="1"/>
            </p:cNvSpPr>
            <p:nvPr/>
          </p:nvSpPr>
          <p:spPr>
            <a:xfrm>
              <a:off x="3346966" y="4692492"/>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43" name="Straight Connector 842"/>
            <p:cNvCxnSpPr/>
            <p:nvPr/>
          </p:nvCxnSpPr>
          <p:spPr>
            <a:xfrm flipV="1">
              <a:off x="3396235" y="4785207"/>
              <a:ext cx="0" cy="144591"/>
            </a:xfrm>
            <a:prstGeom prst="line">
              <a:avLst/>
            </a:prstGeom>
            <a:noFill/>
            <a:ln w="9525" cap="flat" cmpd="sng" algn="ctr">
              <a:solidFill>
                <a:sysClr val="windowText" lastClr="000000"/>
              </a:solidFill>
              <a:prstDash val="solid"/>
            </a:ln>
            <a:effectLst/>
          </p:spPr>
        </p:cxnSp>
        <p:cxnSp>
          <p:nvCxnSpPr>
            <p:cNvPr id="844" name="Straight Connector 843"/>
            <p:cNvCxnSpPr/>
            <p:nvPr/>
          </p:nvCxnSpPr>
          <p:spPr>
            <a:xfrm flipV="1">
              <a:off x="3447882" y="4641335"/>
              <a:ext cx="132003" cy="71079"/>
            </a:xfrm>
            <a:prstGeom prst="line">
              <a:avLst/>
            </a:prstGeom>
            <a:noFill/>
            <a:ln w="9525" cap="flat" cmpd="sng" algn="ctr">
              <a:solidFill>
                <a:sysClr val="windowText" lastClr="000000"/>
              </a:solidFill>
              <a:prstDash val="solid"/>
            </a:ln>
            <a:effectLst/>
          </p:spPr>
        </p:cxnSp>
        <p:sp>
          <p:nvSpPr>
            <p:cNvPr id="845" name="Oval 844"/>
            <p:cNvSpPr>
              <a:spLocks noChangeAspect="1"/>
            </p:cNvSpPr>
            <p:nvPr/>
          </p:nvSpPr>
          <p:spPr>
            <a:xfrm>
              <a:off x="3802568" y="4689247"/>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46" name="Oval 845"/>
            <p:cNvSpPr>
              <a:spLocks noChangeAspect="1"/>
            </p:cNvSpPr>
            <p:nvPr/>
          </p:nvSpPr>
          <p:spPr>
            <a:xfrm>
              <a:off x="3577698" y="4565793"/>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47" name="Straight Connector 846"/>
            <p:cNvCxnSpPr/>
            <p:nvPr/>
          </p:nvCxnSpPr>
          <p:spPr>
            <a:xfrm flipH="1" flipV="1">
              <a:off x="3678613" y="4641335"/>
              <a:ext cx="132003" cy="71079"/>
            </a:xfrm>
            <a:prstGeom prst="line">
              <a:avLst/>
            </a:prstGeom>
            <a:noFill/>
            <a:ln w="9525" cap="flat" cmpd="sng" algn="ctr">
              <a:solidFill>
                <a:sysClr val="windowText" lastClr="000000"/>
              </a:solidFill>
              <a:prstDash val="solid"/>
            </a:ln>
            <a:effectLst/>
          </p:spPr>
        </p:cxnSp>
        <p:cxnSp>
          <p:nvCxnSpPr>
            <p:cNvPr id="848" name="Straight Connector 847"/>
            <p:cNvCxnSpPr/>
            <p:nvPr/>
          </p:nvCxnSpPr>
          <p:spPr>
            <a:xfrm flipV="1">
              <a:off x="3851838" y="4781962"/>
              <a:ext cx="0" cy="144591"/>
            </a:xfrm>
            <a:prstGeom prst="line">
              <a:avLst/>
            </a:prstGeom>
            <a:noFill/>
            <a:ln w="9525" cap="flat" cmpd="sng" algn="ctr">
              <a:solidFill>
                <a:sysClr val="windowText" lastClr="000000"/>
              </a:solidFill>
              <a:prstDash val="solid"/>
            </a:ln>
            <a:effectLst/>
          </p:spPr>
        </p:cxnSp>
        <p:sp>
          <p:nvSpPr>
            <p:cNvPr id="849" name="Oval 848"/>
            <p:cNvSpPr>
              <a:spLocks noChangeAspect="1"/>
            </p:cNvSpPr>
            <p:nvPr/>
          </p:nvSpPr>
          <p:spPr>
            <a:xfrm>
              <a:off x="4005976" y="4565793"/>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50" name="Straight Connector 849"/>
            <p:cNvCxnSpPr/>
            <p:nvPr/>
          </p:nvCxnSpPr>
          <p:spPr>
            <a:xfrm flipV="1">
              <a:off x="3880942" y="4641335"/>
              <a:ext cx="132003" cy="71079"/>
            </a:xfrm>
            <a:prstGeom prst="line">
              <a:avLst/>
            </a:prstGeom>
            <a:noFill/>
            <a:ln w="9525" cap="flat" cmpd="sng" algn="ctr">
              <a:solidFill>
                <a:sysClr val="windowText" lastClr="000000"/>
              </a:solidFill>
              <a:prstDash val="solid"/>
            </a:ln>
            <a:effectLst/>
          </p:spPr>
        </p:cxnSp>
        <p:sp>
          <p:nvSpPr>
            <p:cNvPr id="851" name="Oval 850"/>
            <p:cNvSpPr>
              <a:spLocks noChangeAspect="1"/>
            </p:cNvSpPr>
            <p:nvPr/>
          </p:nvSpPr>
          <p:spPr>
            <a:xfrm>
              <a:off x="1339083" y="3667108"/>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52" name="Oval 851"/>
            <p:cNvSpPr>
              <a:spLocks noChangeAspect="1"/>
            </p:cNvSpPr>
            <p:nvPr/>
          </p:nvSpPr>
          <p:spPr>
            <a:xfrm>
              <a:off x="1114213" y="3543654"/>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53" name="Straight Connector 852"/>
            <p:cNvCxnSpPr/>
            <p:nvPr/>
          </p:nvCxnSpPr>
          <p:spPr>
            <a:xfrm flipH="1" flipV="1">
              <a:off x="1215128" y="3619196"/>
              <a:ext cx="132003" cy="71079"/>
            </a:xfrm>
            <a:prstGeom prst="line">
              <a:avLst/>
            </a:prstGeom>
            <a:noFill/>
            <a:ln w="9525" cap="flat" cmpd="sng" algn="ctr">
              <a:solidFill>
                <a:sysClr val="windowText" lastClr="000000"/>
              </a:solidFill>
              <a:prstDash val="solid"/>
            </a:ln>
            <a:effectLst/>
          </p:spPr>
        </p:cxnSp>
        <p:cxnSp>
          <p:nvCxnSpPr>
            <p:cNvPr id="854" name="Straight Connector 853"/>
            <p:cNvCxnSpPr/>
            <p:nvPr/>
          </p:nvCxnSpPr>
          <p:spPr>
            <a:xfrm flipV="1">
              <a:off x="1388353" y="3759822"/>
              <a:ext cx="0" cy="144591"/>
            </a:xfrm>
            <a:prstGeom prst="line">
              <a:avLst/>
            </a:prstGeom>
            <a:noFill/>
            <a:ln w="9525" cap="flat" cmpd="sng" algn="ctr">
              <a:solidFill>
                <a:sysClr val="windowText" lastClr="000000"/>
              </a:solidFill>
              <a:prstDash val="solid"/>
            </a:ln>
            <a:effectLst/>
          </p:spPr>
        </p:cxnSp>
        <p:sp>
          <p:nvSpPr>
            <p:cNvPr id="855" name="Oval 854"/>
            <p:cNvSpPr>
              <a:spLocks noChangeAspect="1"/>
            </p:cNvSpPr>
            <p:nvPr/>
          </p:nvSpPr>
          <p:spPr>
            <a:xfrm>
              <a:off x="1542492" y="3543654"/>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56" name="Straight Connector 855"/>
            <p:cNvCxnSpPr/>
            <p:nvPr/>
          </p:nvCxnSpPr>
          <p:spPr>
            <a:xfrm flipH="1" flipV="1">
              <a:off x="1643407" y="3619196"/>
              <a:ext cx="132003" cy="71079"/>
            </a:xfrm>
            <a:prstGeom prst="line">
              <a:avLst/>
            </a:prstGeom>
            <a:noFill/>
            <a:ln w="9525" cap="flat" cmpd="sng" algn="ctr">
              <a:solidFill>
                <a:sysClr val="windowText" lastClr="000000"/>
              </a:solidFill>
              <a:prstDash val="solid"/>
            </a:ln>
            <a:effectLst/>
          </p:spPr>
        </p:cxnSp>
        <p:cxnSp>
          <p:nvCxnSpPr>
            <p:cNvPr id="857" name="Straight Connector 856"/>
            <p:cNvCxnSpPr/>
            <p:nvPr/>
          </p:nvCxnSpPr>
          <p:spPr>
            <a:xfrm flipV="1">
              <a:off x="1417457" y="3619196"/>
              <a:ext cx="132003" cy="71079"/>
            </a:xfrm>
            <a:prstGeom prst="line">
              <a:avLst/>
            </a:prstGeom>
            <a:noFill/>
            <a:ln w="9525" cap="flat" cmpd="sng" algn="ctr">
              <a:solidFill>
                <a:sysClr val="windowText" lastClr="000000"/>
              </a:solidFill>
              <a:prstDash val="solid"/>
            </a:ln>
            <a:effectLst/>
          </p:spPr>
        </p:cxnSp>
        <p:sp>
          <p:nvSpPr>
            <p:cNvPr id="858" name="Oval 857"/>
            <p:cNvSpPr>
              <a:spLocks noChangeAspect="1"/>
            </p:cNvSpPr>
            <p:nvPr/>
          </p:nvSpPr>
          <p:spPr>
            <a:xfrm>
              <a:off x="1775684" y="3670352"/>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59" name="Straight Connector 858"/>
            <p:cNvCxnSpPr/>
            <p:nvPr/>
          </p:nvCxnSpPr>
          <p:spPr>
            <a:xfrm flipV="1">
              <a:off x="1824954" y="3763067"/>
              <a:ext cx="0" cy="144591"/>
            </a:xfrm>
            <a:prstGeom prst="line">
              <a:avLst/>
            </a:prstGeom>
            <a:noFill/>
            <a:ln w="9525" cap="flat" cmpd="sng" algn="ctr">
              <a:solidFill>
                <a:sysClr val="windowText" lastClr="000000"/>
              </a:solidFill>
              <a:prstDash val="solid"/>
            </a:ln>
            <a:effectLst/>
          </p:spPr>
        </p:cxnSp>
        <p:cxnSp>
          <p:nvCxnSpPr>
            <p:cNvPr id="860" name="Straight Connector 859"/>
            <p:cNvCxnSpPr/>
            <p:nvPr/>
          </p:nvCxnSpPr>
          <p:spPr>
            <a:xfrm flipV="1">
              <a:off x="1876600" y="3619196"/>
              <a:ext cx="132003" cy="71079"/>
            </a:xfrm>
            <a:prstGeom prst="line">
              <a:avLst/>
            </a:prstGeom>
            <a:noFill/>
            <a:ln w="9525" cap="flat" cmpd="sng" algn="ctr">
              <a:solidFill>
                <a:sysClr val="windowText" lastClr="000000"/>
              </a:solidFill>
              <a:prstDash val="solid"/>
            </a:ln>
            <a:effectLst/>
          </p:spPr>
        </p:cxnSp>
        <p:sp>
          <p:nvSpPr>
            <p:cNvPr id="861" name="Oval 860"/>
            <p:cNvSpPr>
              <a:spLocks noChangeAspect="1"/>
            </p:cNvSpPr>
            <p:nvPr/>
          </p:nvSpPr>
          <p:spPr>
            <a:xfrm>
              <a:off x="2231287" y="3667108"/>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62" name="Oval 861"/>
            <p:cNvSpPr>
              <a:spLocks noChangeAspect="1"/>
            </p:cNvSpPr>
            <p:nvPr/>
          </p:nvSpPr>
          <p:spPr>
            <a:xfrm>
              <a:off x="2006416" y="3543654"/>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63" name="Straight Connector 862"/>
            <p:cNvCxnSpPr/>
            <p:nvPr/>
          </p:nvCxnSpPr>
          <p:spPr>
            <a:xfrm flipH="1" flipV="1">
              <a:off x="2107332" y="3619196"/>
              <a:ext cx="132003" cy="71079"/>
            </a:xfrm>
            <a:prstGeom prst="line">
              <a:avLst/>
            </a:prstGeom>
            <a:noFill/>
            <a:ln w="9525" cap="flat" cmpd="sng" algn="ctr">
              <a:solidFill>
                <a:sysClr val="windowText" lastClr="000000"/>
              </a:solidFill>
              <a:prstDash val="solid"/>
            </a:ln>
            <a:effectLst/>
          </p:spPr>
        </p:cxnSp>
        <p:cxnSp>
          <p:nvCxnSpPr>
            <p:cNvPr id="864" name="Straight Connector 863"/>
            <p:cNvCxnSpPr/>
            <p:nvPr/>
          </p:nvCxnSpPr>
          <p:spPr>
            <a:xfrm flipV="1">
              <a:off x="2280556" y="3759822"/>
              <a:ext cx="0" cy="144591"/>
            </a:xfrm>
            <a:prstGeom prst="line">
              <a:avLst/>
            </a:prstGeom>
            <a:noFill/>
            <a:ln w="9525" cap="flat" cmpd="sng" algn="ctr">
              <a:solidFill>
                <a:sysClr val="windowText" lastClr="000000"/>
              </a:solidFill>
              <a:prstDash val="solid"/>
            </a:ln>
            <a:effectLst/>
          </p:spPr>
        </p:cxnSp>
        <p:sp>
          <p:nvSpPr>
            <p:cNvPr id="865" name="Oval 864"/>
            <p:cNvSpPr>
              <a:spLocks noChangeAspect="1"/>
            </p:cNvSpPr>
            <p:nvPr/>
          </p:nvSpPr>
          <p:spPr>
            <a:xfrm>
              <a:off x="2434695" y="3543654"/>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66" name="Straight Connector 865"/>
            <p:cNvCxnSpPr/>
            <p:nvPr/>
          </p:nvCxnSpPr>
          <p:spPr>
            <a:xfrm flipH="1" flipV="1">
              <a:off x="2535610" y="3619196"/>
              <a:ext cx="132003" cy="71079"/>
            </a:xfrm>
            <a:prstGeom prst="line">
              <a:avLst/>
            </a:prstGeom>
            <a:noFill/>
            <a:ln w="9525" cap="flat" cmpd="sng" algn="ctr">
              <a:solidFill>
                <a:sysClr val="windowText" lastClr="000000"/>
              </a:solidFill>
              <a:prstDash val="solid"/>
            </a:ln>
            <a:effectLst/>
          </p:spPr>
        </p:cxnSp>
        <p:cxnSp>
          <p:nvCxnSpPr>
            <p:cNvPr id="867" name="Straight Connector 866"/>
            <p:cNvCxnSpPr/>
            <p:nvPr/>
          </p:nvCxnSpPr>
          <p:spPr>
            <a:xfrm flipV="1">
              <a:off x="2309660" y="3619196"/>
              <a:ext cx="132003" cy="71079"/>
            </a:xfrm>
            <a:prstGeom prst="line">
              <a:avLst/>
            </a:prstGeom>
            <a:noFill/>
            <a:ln w="9525" cap="flat" cmpd="sng" algn="ctr">
              <a:solidFill>
                <a:sysClr val="windowText" lastClr="000000"/>
              </a:solidFill>
              <a:prstDash val="solid"/>
            </a:ln>
            <a:effectLst/>
          </p:spPr>
        </p:cxnSp>
        <p:sp>
          <p:nvSpPr>
            <p:cNvPr id="868" name="Oval 867"/>
            <p:cNvSpPr>
              <a:spLocks noChangeAspect="1"/>
            </p:cNvSpPr>
            <p:nvPr/>
          </p:nvSpPr>
          <p:spPr>
            <a:xfrm>
              <a:off x="2667888" y="3670352"/>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69" name="Straight Connector 868"/>
            <p:cNvCxnSpPr/>
            <p:nvPr/>
          </p:nvCxnSpPr>
          <p:spPr>
            <a:xfrm flipV="1">
              <a:off x="2717157" y="3763067"/>
              <a:ext cx="0" cy="144591"/>
            </a:xfrm>
            <a:prstGeom prst="line">
              <a:avLst/>
            </a:prstGeom>
            <a:noFill/>
            <a:ln w="9525" cap="flat" cmpd="sng" algn="ctr">
              <a:solidFill>
                <a:sysClr val="windowText" lastClr="000000"/>
              </a:solidFill>
              <a:prstDash val="solid"/>
            </a:ln>
            <a:effectLst/>
          </p:spPr>
        </p:cxnSp>
        <p:cxnSp>
          <p:nvCxnSpPr>
            <p:cNvPr id="870" name="Straight Connector 869"/>
            <p:cNvCxnSpPr/>
            <p:nvPr/>
          </p:nvCxnSpPr>
          <p:spPr>
            <a:xfrm flipV="1">
              <a:off x="2768803" y="3619196"/>
              <a:ext cx="132003" cy="71079"/>
            </a:xfrm>
            <a:prstGeom prst="line">
              <a:avLst/>
            </a:prstGeom>
            <a:noFill/>
            <a:ln w="9525" cap="flat" cmpd="sng" algn="ctr">
              <a:solidFill>
                <a:sysClr val="windowText" lastClr="000000"/>
              </a:solidFill>
              <a:prstDash val="solid"/>
            </a:ln>
            <a:effectLst/>
          </p:spPr>
        </p:cxnSp>
        <p:sp>
          <p:nvSpPr>
            <p:cNvPr id="871" name="Oval 870"/>
            <p:cNvSpPr>
              <a:spLocks noChangeAspect="1"/>
            </p:cNvSpPr>
            <p:nvPr/>
          </p:nvSpPr>
          <p:spPr>
            <a:xfrm>
              <a:off x="3083817" y="3667108"/>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72" name="Oval 871"/>
            <p:cNvSpPr>
              <a:spLocks noChangeAspect="1"/>
            </p:cNvSpPr>
            <p:nvPr/>
          </p:nvSpPr>
          <p:spPr>
            <a:xfrm>
              <a:off x="2858946" y="3543654"/>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73" name="Straight Connector 872"/>
            <p:cNvCxnSpPr/>
            <p:nvPr/>
          </p:nvCxnSpPr>
          <p:spPr>
            <a:xfrm flipH="1" flipV="1">
              <a:off x="2959862" y="3619196"/>
              <a:ext cx="132003" cy="71079"/>
            </a:xfrm>
            <a:prstGeom prst="line">
              <a:avLst/>
            </a:prstGeom>
            <a:noFill/>
            <a:ln w="9525" cap="flat" cmpd="sng" algn="ctr">
              <a:solidFill>
                <a:sysClr val="windowText" lastClr="000000"/>
              </a:solidFill>
              <a:prstDash val="solid"/>
            </a:ln>
            <a:effectLst/>
          </p:spPr>
        </p:cxnSp>
        <p:cxnSp>
          <p:nvCxnSpPr>
            <p:cNvPr id="874" name="Straight Connector 873"/>
            <p:cNvCxnSpPr/>
            <p:nvPr/>
          </p:nvCxnSpPr>
          <p:spPr>
            <a:xfrm flipV="1">
              <a:off x="3133086" y="3759822"/>
              <a:ext cx="0" cy="144591"/>
            </a:xfrm>
            <a:prstGeom prst="line">
              <a:avLst/>
            </a:prstGeom>
            <a:noFill/>
            <a:ln w="9525" cap="flat" cmpd="sng" algn="ctr">
              <a:solidFill>
                <a:sysClr val="windowText" lastClr="000000"/>
              </a:solidFill>
              <a:prstDash val="solid"/>
            </a:ln>
            <a:effectLst/>
          </p:spPr>
        </p:cxnSp>
        <p:sp>
          <p:nvSpPr>
            <p:cNvPr id="875" name="Oval 874"/>
            <p:cNvSpPr>
              <a:spLocks noChangeAspect="1"/>
            </p:cNvSpPr>
            <p:nvPr/>
          </p:nvSpPr>
          <p:spPr>
            <a:xfrm>
              <a:off x="3287225" y="3543654"/>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76" name="Straight Connector 875"/>
            <p:cNvCxnSpPr/>
            <p:nvPr/>
          </p:nvCxnSpPr>
          <p:spPr>
            <a:xfrm flipH="1" flipV="1">
              <a:off x="3388140" y="3619196"/>
              <a:ext cx="132003" cy="71079"/>
            </a:xfrm>
            <a:prstGeom prst="line">
              <a:avLst/>
            </a:prstGeom>
            <a:noFill/>
            <a:ln w="9525" cap="flat" cmpd="sng" algn="ctr">
              <a:solidFill>
                <a:sysClr val="windowText" lastClr="000000"/>
              </a:solidFill>
              <a:prstDash val="solid"/>
            </a:ln>
            <a:effectLst/>
          </p:spPr>
        </p:cxnSp>
        <p:cxnSp>
          <p:nvCxnSpPr>
            <p:cNvPr id="877" name="Straight Connector 876"/>
            <p:cNvCxnSpPr/>
            <p:nvPr/>
          </p:nvCxnSpPr>
          <p:spPr>
            <a:xfrm flipV="1">
              <a:off x="3162190" y="3619196"/>
              <a:ext cx="132003" cy="71079"/>
            </a:xfrm>
            <a:prstGeom prst="line">
              <a:avLst/>
            </a:prstGeom>
            <a:noFill/>
            <a:ln w="9525" cap="flat" cmpd="sng" algn="ctr">
              <a:solidFill>
                <a:sysClr val="windowText" lastClr="000000"/>
              </a:solidFill>
              <a:prstDash val="solid"/>
            </a:ln>
            <a:effectLst/>
          </p:spPr>
        </p:cxnSp>
        <p:sp>
          <p:nvSpPr>
            <p:cNvPr id="878" name="Oval 877"/>
            <p:cNvSpPr>
              <a:spLocks noChangeAspect="1"/>
            </p:cNvSpPr>
            <p:nvPr/>
          </p:nvSpPr>
          <p:spPr>
            <a:xfrm>
              <a:off x="3520417" y="3670352"/>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79" name="Straight Connector 878"/>
            <p:cNvCxnSpPr/>
            <p:nvPr/>
          </p:nvCxnSpPr>
          <p:spPr>
            <a:xfrm flipV="1">
              <a:off x="3569687" y="3763067"/>
              <a:ext cx="0" cy="144591"/>
            </a:xfrm>
            <a:prstGeom prst="line">
              <a:avLst/>
            </a:prstGeom>
            <a:noFill/>
            <a:ln w="9525" cap="flat" cmpd="sng" algn="ctr">
              <a:solidFill>
                <a:sysClr val="windowText" lastClr="000000"/>
              </a:solidFill>
              <a:prstDash val="solid"/>
            </a:ln>
            <a:effectLst/>
          </p:spPr>
        </p:cxnSp>
        <p:cxnSp>
          <p:nvCxnSpPr>
            <p:cNvPr id="880" name="Straight Connector 879"/>
            <p:cNvCxnSpPr/>
            <p:nvPr/>
          </p:nvCxnSpPr>
          <p:spPr>
            <a:xfrm flipV="1">
              <a:off x="3621333" y="3619196"/>
              <a:ext cx="132003" cy="71079"/>
            </a:xfrm>
            <a:prstGeom prst="line">
              <a:avLst/>
            </a:prstGeom>
            <a:noFill/>
            <a:ln w="9525" cap="flat" cmpd="sng" algn="ctr">
              <a:solidFill>
                <a:sysClr val="windowText" lastClr="000000"/>
              </a:solidFill>
              <a:prstDash val="solid"/>
            </a:ln>
            <a:effectLst/>
          </p:spPr>
        </p:cxnSp>
        <p:sp>
          <p:nvSpPr>
            <p:cNvPr id="881" name="Oval 880"/>
            <p:cNvSpPr>
              <a:spLocks noChangeAspect="1"/>
            </p:cNvSpPr>
            <p:nvPr/>
          </p:nvSpPr>
          <p:spPr>
            <a:xfrm>
              <a:off x="3976020" y="3667108"/>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82" name="Oval 881"/>
            <p:cNvSpPr>
              <a:spLocks noChangeAspect="1"/>
            </p:cNvSpPr>
            <p:nvPr/>
          </p:nvSpPr>
          <p:spPr>
            <a:xfrm>
              <a:off x="3751149" y="3543654"/>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83" name="Straight Connector 882"/>
            <p:cNvCxnSpPr/>
            <p:nvPr/>
          </p:nvCxnSpPr>
          <p:spPr>
            <a:xfrm flipH="1" flipV="1">
              <a:off x="3852065" y="3619196"/>
              <a:ext cx="132003" cy="71079"/>
            </a:xfrm>
            <a:prstGeom prst="line">
              <a:avLst/>
            </a:prstGeom>
            <a:noFill/>
            <a:ln w="9525" cap="flat" cmpd="sng" algn="ctr">
              <a:solidFill>
                <a:sysClr val="windowText" lastClr="000000"/>
              </a:solidFill>
              <a:prstDash val="solid"/>
            </a:ln>
            <a:effectLst/>
          </p:spPr>
        </p:cxnSp>
        <p:cxnSp>
          <p:nvCxnSpPr>
            <p:cNvPr id="884" name="Straight Connector 883"/>
            <p:cNvCxnSpPr/>
            <p:nvPr/>
          </p:nvCxnSpPr>
          <p:spPr>
            <a:xfrm flipV="1">
              <a:off x="4025289" y="3759822"/>
              <a:ext cx="0" cy="144591"/>
            </a:xfrm>
            <a:prstGeom prst="line">
              <a:avLst/>
            </a:prstGeom>
            <a:noFill/>
            <a:ln w="9525" cap="flat" cmpd="sng" algn="ctr">
              <a:solidFill>
                <a:sysClr val="windowText" lastClr="000000"/>
              </a:solidFill>
              <a:prstDash val="solid"/>
            </a:ln>
            <a:effectLst/>
          </p:spPr>
        </p:cxnSp>
        <p:cxnSp>
          <p:nvCxnSpPr>
            <p:cNvPr id="885" name="Straight Connector 884"/>
            <p:cNvCxnSpPr/>
            <p:nvPr/>
          </p:nvCxnSpPr>
          <p:spPr>
            <a:xfrm flipV="1">
              <a:off x="976959" y="3619196"/>
              <a:ext cx="132003" cy="71079"/>
            </a:xfrm>
            <a:prstGeom prst="line">
              <a:avLst/>
            </a:prstGeom>
            <a:noFill/>
            <a:ln w="9525" cap="flat" cmpd="sng" algn="ctr">
              <a:solidFill>
                <a:sysClr val="windowText" lastClr="000000"/>
              </a:solidFill>
              <a:prstDash val="solid"/>
            </a:ln>
            <a:effectLst/>
          </p:spPr>
        </p:cxnSp>
        <p:sp>
          <p:nvSpPr>
            <p:cNvPr id="886" name="Oval 885"/>
            <p:cNvSpPr>
              <a:spLocks noChangeAspect="1"/>
            </p:cNvSpPr>
            <p:nvPr/>
          </p:nvSpPr>
          <p:spPr>
            <a:xfrm>
              <a:off x="1135761" y="3999825"/>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87" name="Straight Connector 886"/>
            <p:cNvCxnSpPr/>
            <p:nvPr/>
          </p:nvCxnSpPr>
          <p:spPr>
            <a:xfrm flipH="1" flipV="1">
              <a:off x="1011806" y="3951913"/>
              <a:ext cx="132003" cy="71079"/>
            </a:xfrm>
            <a:prstGeom prst="line">
              <a:avLst/>
            </a:prstGeom>
            <a:noFill/>
            <a:ln w="9525" cap="flat" cmpd="sng" algn="ctr">
              <a:solidFill>
                <a:sysClr val="windowText" lastClr="000000"/>
              </a:solidFill>
              <a:prstDash val="solid"/>
            </a:ln>
            <a:effectLst/>
          </p:spPr>
        </p:cxnSp>
        <p:cxnSp>
          <p:nvCxnSpPr>
            <p:cNvPr id="888" name="Straight Connector 887"/>
            <p:cNvCxnSpPr/>
            <p:nvPr/>
          </p:nvCxnSpPr>
          <p:spPr>
            <a:xfrm flipV="1">
              <a:off x="1185031" y="4084664"/>
              <a:ext cx="0" cy="144591"/>
            </a:xfrm>
            <a:prstGeom prst="line">
              <a:avLst/>
            </a:prstGeom>
            <a:noFill/>
            <a:ln w="9525" cap="flat" cmpd="sng" algn="ctr">
              <a:solidFill>
                <a:sysClr val="windowText" lastClr="000000"/>
              </a:solidFill>
              <a:prstDash val="solid"/>
            </a:ln>
            <a:effectLst/>
          </p:spPr>
        </p:cxnSp>
        <p:sp>
          <p:nvSpPr>
            <p:cNvPr id="889" name="Oval 888"/>
            <p:cNvSpPr>
              <a:spLocks noChangeAspect="1"/>
            </p:cNvSpPr>
            <p:nvPr/>
          </p:nvSpPr>
          <p:spPr>
            <a:xfrm>
              <a:off x="1339169" y="387637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90" name="Straight Connector 889"/>
            <p:cNvCxnSpPr/>
            <p:nvPr/>
          </p:nvCxnSpPr>
          <p:spPr>
            <a:xfrm flipH="1" flipV="1">
              <a:off x="1440085" y="3951913"/>
              <a:ext cx="132003" cy="71079"/>
            </a:xfrm>
            <a:prstGeom prst="line">
              <a:avLst/>
            </a:prstGeom>
            <a:noFill/>
            <a:ln w="9525" cap="flat" cmpd="sng" algn="ctr">
              <a:solidFill>
                <a:sysClr val="windowText" lastClr="000000"/>
              </a:solidFill>
              <a:prstDash val="solid"/>
            </a:ln>
            <a:effectLst/>
          </p:spPr>
        </p:cxnSp>
        <p:cxnSp>
          <p:nvCxnSpPr>
            <p:cNvPr id="891" name="Straight Connector 890"/>
            <p:cNvCxnSpPr/>
            <p:nvPr/>
          </p:nvCxnSpPr>
          <p:spPr>
            <a:xfrm flipV="1">
              <a:off x="1214135" y="3951913"/>
              <a:ext cx="132003" cy="71079"/>
            </a:xfrm>
            <a:prstGeom prst="line">
              <a:avLst/>
            </a:prstGeom>
            <a:noFill/>
            <a:ln w="9525" cap="flat" cmpd="sng" algn="ctr">
              <a:solidFill>
                <a:sysClr val="windowText" lastClr="000000"/>
              </a:solidFill>
              <a:prstDash val="solid"/>
            </a:ln>
            <a:effectLst/>
          </p:spPr>
        </p:cxnSp>
        <p:sp>
          <p:nvSpPr>
            <p:cNvPr id="892" name="Oval 891"/>
            <p:cNvSpPr>
              <a:spLocks noChangeAspect="1"/>
            </p:cNvSpPr>
            <p:nvPr/>
          </p:nvSpPr>
          <p:spPr>
            <a:xfrm>
              <a:off x="1572362" y="4003070"/>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93" name="Straight Connector 892"/>
            <p:cNvCxnSpPr/>
            <p:nvPr/>
          </p:nvCxnSpPr>
          <p:spPr>
            <a:xfrm flipV="1">
              <a:off x="1621632" y="4087908"/>
              <a:ext cx="0" cy="144591"/>
            </a:xfrm>
            <a:prstGeom prst="line">
              <a:avLst/>
            </a:prstGeom>
            <a:noFill/>
            <a:ln w="9525" cap="flat" cmpd="sng" algn="ctr">
              <a:solidFill>
                <a:sysClr val="windowText" lastClr="000000"/>
              </a:solidFill>
              <a:prstDash val="solid"/>
            </a:ln>
            <a:effectLst/>
          </p:spPr>
        </p:cxnSp>
        <p:cxnSp>
          <p:nvCxnSpPr>
            <p:cNvPr id="894" name="Straight Connector 893"/>
            <p:cNvCxnSpPr/>
            <p:nvPr/>
          </p:nvCxnSpPr>
          <p:spPr>
            <a:xfrm flipV="1">
              <a:off x="1673278" y="3951913"/>
              <a:ext cx="132003" cy="71079"/>
            </a:xfrm>
            <a:prstGeom prst="line">
              <a:avLst/>
            </a:prstGeom>
            <a:noFill/>
            <a:ln w="9525" cap="flat" cmpd="sng" algn="ctr">
              <a:solidFill>
                <a:sysClr val="windowText" lastClr="000000"/>
              </a:solidFill>
              <a:prstDash val="solid"/>
            </a:ln>
            <a:effectLst/>
          </p:spPr>
        </p:cxnSp>
        <p:sp>
          <p:nvSpPr>
            <p:cNvPr id="895" name="Oval 894"/>
            <p:cNvSpPr>
              <a:spLocks noChangeAspect="1"/>
            </p:cNvSpPr>
            <p:nvPr/>
          </p:nvSpPr>
          <p:spPr>
            <a:xfrm>
              <a:off x="2027965" y="3999825"/>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96" name="Oval 895"/>
            <p:cNvSpPr>
              <a:spLocks noChangeAspect="1"/>
            </p:cNvSpPr>
            <p:nvPr/>
          </p:nvSpPr>
          <p:spPr>
            <a:xfrm>
              <a:off x="1803094" y="387637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897" name="Straight Connector 896"/>
            <p:cNvCxnSpPr/>
            <p:nvPr/>
          </p:nvCxnSpPr>
          <p:spPr>
            <a:xfrm flipH="1" flipV="1">
              <a:off x="1904009" y="3951913"/>
              <a:ext cx="132003" cy="71079"/>
            </a:xfrm>
            <a:prstGeom prst="line">
              <a:avLst/>
            </a:prstGeom>
            <a:noFill/>
            <a:ln w="9525" cap="flat" cmpd="sng" algn="ctr">
              <a:solidFill>
                <a:sysClr val="windowText" lastClr="000000"/>
              </a:solidFill>
              <a:prstDash val="solid"/>
            </a:ln>
            <a:effectLst/>
          </p:spPr>
        </p:cxnSp>
        <p:cxnSp>
          <p:nvCxnSpPr>
            <p:cNvPr id="898" name="Straight Connector 897"/>
            <p:cNvCxnSpPr/>
            <p:nvPr/>
          </p:nvCxnSpPr>
          <p:spPr>
            <a:xfrm flipV="1">
              <a:off x="2077234" y="4084664"/>
              <a:ext cx="0" cy="144591"/>
            </a:xfrm>
            <a:prstGeom prst="line">
              <a:avLst/>
            </a:prstGeom>
            <a:noFill/>
            <a:ln w="9525" cap="flat" cmpd="sng" algn="ctr">
              <a:solidFill>
                <a:sysClr val="windowText" lastClr="000000"/>
              </a:solidFill>
              <a:prstDash val="solid"/>
            </a:ln>
            <a:effectLst/>
          </p:spPr>
        </p:cxnSp>
        <p:sp>
          <p:nvSpPr>
            <p:cNvPr id="899" name="Oval 898"/>
            <p:cNvSpPr>
              <a:spLocks noChangeAspect="1"/>
            </p:cNvSpPr>
            <p:nvPr/>
          </p:nvSpPr>
          <p:spPr>
            <a:xfrm>
              <a:off x="2231373" y="387637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00" name="Straight Connector 899"/>
            <p:cNvCxnSpPr/>
            <p:nvPr/>
          </p:nvCxnSpPr>
          <p:spPr>
            <a:xfrm flipH="1" flipV="1">
              <a:off x="2332288" y="3951913"/>
              <a:ext cx="132003" cy="71079"/>
            </a:xfrm>
            <a:prstGeom prst="line">
              <a:avLst/>
            </a:prstGeom>
            <a:noFill/>
            <a:ln w="9525" cap="flat" cmpd="sng" algn="ctr">
              <a:solidFill>
                <a:sysClr val="windowText" lastClr="000000"/>
              </a:solidFill>
              <a:prstDash val="solid"/>
            </a:ln>
            <a:effectLst/>
          </p:spPr>
        </p:cxnSp>
        <p:cxnSp>
          <p:nvCxnSpPr>
            <p:cNvPr id="901" name="Straight Connector 900"/>
            <p:cNvCxnSpPr/>
            <p:nvPr/>
          </p:nvCxnSpPr>
          <p:spPr>
            <a:xfrm flipV="1">
              <a:off x="2106338" y="3951913"/>
              <a:ext cx="132003" cy="71079"/>
            </a:xfrm>
            <a:prstGeom prst="line">
              <a:avLst/>
            </a:prstGeom>
            <a:noFill/>
            <a:ln w="9525" cap="flat" cmpd="sng" algn="ctr">
              <a:solidFill>
                <a:sysClr val="windowText" lastClr="000000"/>
              </a:solidFill>
              <a:prstDash val="solid"/>
            </a:ln>
            <a:effectLst/>
          </p:spPr>
        </p:cxnSp>
        <p:sp>
          <p:nvSpPr>
            <p:cNvPr id="902" name="Oval 901"/>
            <p:cNvSpPr>
              <a:spLocks noChangeAspect="1"/>
            </p:cNvSpPr>
            <p:nvPr/>
          </p:nvSpPr>
          <p:spPr>
            <a:xfrm>
              <a:off x="2464565" y="4003070"/>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03" name="Straight Connector 902"/>
            <p:cNvCxnSpPr/>
            <p:nvPr/>
          </p:nvCxnSpPr>
          <p:spPr>
            <a:xfrm flipV="1">
              <a:off x="2513835" y="4087908"/>
              <a:ext cx="0" cy="144591"/>
            </a:xfrm>
            <a:prstGeom prst="line">
              <a:avLst/>
            </a:prstGeom>
            <a:noFill/>
            <a:ln w="9525" cap="flat" cmpd="sng" algn="ctr">
              <a:solidFill>
                <a:sysClr val="windowText" lastClr="000000"/>
              </a:solidFill>
              <a:prstDash val="solid"/>
            </a:ln>
            <a:effectLst/>
          </p:spPr>
        </p:cxnSp>
        <p:cxnSp>
          <p:nvCxnSpPr>
            <p:cNvPr id="904" name="Straight Connector 903"/>
            <p:cNvCxnSpPr/>
            <p:nvPr/>
          </p:nvCxnSpPr>
          <p:spPr>
            <a:xfrm flipV="1">
              <a:off x="2565481" y="3951913"/>
              <a:ext cx="132003" cy="71079"/>
            </a:xfrm>
            <a:prstGeom prst="line">
              <a:avLst/>
            </a:prstGeom>
            <a:noFill/>
            <a:ln w="9525" cap="flat" cmpd="sng" algn="ctr">
              <a:solidFill>
                <a:sysClr val="windowText" lastClr="000000"/>
              </a:solidFill>
              <a:prstDash val="solid"/>
            </a:ln>
            <a:effectLst/>
          </p:spPr>
        </p:cxnSp>
        <p:sp>
          <p:nvSpPr>
            <p:cNvPr id="905" name="Oval 904"/>
            <p:cNvSpPr>
              <a:spLocks noChangeAspect="1"/>
            </p:cNvSpPr>
            <p:nvPr/>
          </p:nvSpPr>
          <p:spPr>
            <a:xfrm>
              <a:off x="2880494" y="3999825"/>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906" name="Oval 905"/>
            <p:cNvSpPr>
              <a:spLocks noChangeAspect="1"/>
            </p:cNvSpPr>
            <p:nvPr/>
          </p:nvSpPr>
          <p:spPr>
            <a:xfrm>
              <a:off x="2655624" y="387637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07" name="Straight Connector 906"/>
            <p:cNvCxnSpPr/>
            <p:nvPr/>
          </p:nvCxnSpPr>
          <p:spPr>
            <a:xfrm flipH="1" flipV="1">
              <a:off x="2756539" y="3951913"/>
              <a:ext cx="132003" cy="71079"/>
            </a:xfrm>
            <a:prstGeom prst="line">
              <a:avLst/>
            </a:prstGeom>
            <a:noFill/>
            <a:ln w="9525" cap="flat" cmpd="sng" algn="ctr">
              <a:solidFill>
                <a:sysClr val="windowText" lastClr="000000"/>
              </a:solidFill>
              <a:prstDash val="solid"/>
            </a:ln>
            <a:effectLst/>
          </p:spPr>
        </p:cxnSp>
        <p:cxnSp>
          <p:nvCxnSpPr>
            <p:cNvPr id="908" name="Straight Connector 907"/>
            <p:cNvCxnSpPr/>
            <p:nvPr/>
          </p:nvCxnSpPr>
          <p:spPr>
            <a:xfrm flipV="1">
              <a:off x="2929764" y="4084664"/>
              <a:ext cx="0" cy="144591"/>
            </a:xfrm>
            <a:prstGeom prst="line">
              <a:avLst/>
            </a:prstGeom>
            <a:noFill/>
            <a:ln w="9525" cap="flat" cmpd="sng" algn="ctr">
              <a:solidFill>
                <a:sysClr val="windowText" lastClr="000000"/>
              </a:solidFill>
              <a:prstDash val="solid"/>
            </a:ln>
            <a:effectLst/>
          </p:spPr>
        </p:cxnSp>
        <p:sp>
          <p:nvSpPr>
            <p:cNvPr id="909" name="Oval 908"/>
            <p:cNvSpPr>
              <a:spLocks noChangeAspect="1"/>
            </p:cNvSpPr>
            <p:nvPr/>
          </p:nvSpPr>
          <p:spPr>
            <a:xfrm>
              <a:off x="3083903" y="387637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10" name="Straight Connector 909"/>
            <p:cNvCxnSpPr/>
            <p:nvPr/>
          </p:nvCxnSpPr>
          <p:spPr>
            <a:xfrm flipH="1" flipV="1">
              <a:off x="3184818" y="3951913"/>
              <a:ext cx="132003" cy="71079"/>
            </a:xfrm>
            <a:prstGeom prst="line">
              <a:avLst/>
            </a:prstGeom>
            <a:noFill/>
            <a:ln w="9525" cap="flat" cmpd="sng" algn="ctr">
              <a:solidFill>
                <a:sysClr val="windowText" lastClr="000000"/>
              </a:solidFill>
              <a:prstDash val="solid"/>
            </a:ln>
            <a:effectLst/>
          </p:spPr>
        </p:cxnSp>
        <p:cxnSp>
          <p:nvCxnSpPr>
            <p:cNvPr id="911" name="Straight Connector 910"/>
            <p:cNvCxnSpPr/>
            <p:nvPr/>
          </p:nvCxnSpPr>
          <p:spPr>
            <a:xfrm flipV="1">
              <a:off x="2958868" y="3951913"/>
              <a:ext cx="132003" cy="71079"/>
            </a:xfrm>
            <a:prstGeom prst="line">
              <a:avLst/>
            </a:prstGeom>
            <a:noFill/>
            <a:ln w="9525" cap="flat" cmpd="sng" algn="ctr">
              <a:solidFill>
                <a:sysClr val="windowText" lastClr="000000"/>
              </a:solidFill>
              <a:prstDash val="solid"/>
            </a:ln>
            <a:effectLst/>
          </p:spPr>
        </p:cxnSp>
        <p:sp>
          <p:nvSpPr>
            <p:cNvPr id="912" name="Oval 911"/>
            <p:cNvSpPr>
              <a:spLocks noChangeAspect="1"/>
            </p:cNvSpPr>
            <p:nvPr/>
          </p:nvSpPr>
          <p:spPr>
            <a:xfrm>
              <a:off x="3317095" y="4003070"/>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13" name="Straight Connector 912"/>
            <p:cNvCxnSpPr/>
            <p:nvPr/>
          </p:nvCxnSpPr>
          <p:spPr>
            <a:xfrm flipV="1">
              <a:off x="3366365" y="4087908"/>
              <a:ext cx="0" cy="144591"/>
            </a:xfrm>
            <a:prstGeom prst="line">
              <a:avLst/>
            </a:prstGeom>
            <a:noFill/>
            <a:ln w="9525" cap="flat" cmpd="sng" algn="ctr">
              <a:solidFill>
                <a:sysClr val="windowText" lastClr="000000"/>
              </a:solidFill>
              <a:prstDash val="solid"/>
            </a:ln>
            <a:effectLst/>
          </p:spPr>
        </p:cxnSp>
        <p:cxnSp>
          <p:nvCxnSpPr>
            <p:cNvPr id="914" name="Straight Connector 913"/>
            <p:cNvCxnSpPr/>
            <p:nvPr/>
          </p:nvCxnSpPr>
          <p:spPr>
            <a:xfrm flipV="1">
              <a:off x="3418011" y="3951913"/>
              <a:ext cx="132003" cy="71079"/>
            </a:xfrm>
            <a:prstGeom prst="line">
              <a:avLst/>
            </a:prstGeom>
            <a:noFill/>
            <a:ln w="9525" cap="flat" cmpd="sng" algn="ctr">
              <a:solidFill>
                <a:sysClr val="windowText" lastClr="000000"/>
              </a:solidFill>
              <a:prstDash val="solid"/>
            </a:ln>
            <a:effectLst/>
          </p:spPr>
        </p:cxnSp>
        <p:sp>
          <p:nvSpPr>
            <p:cNvPr id="915" name="Oval 914"/>
            <p:cNvSpPr>
              <a:spLocks noChangeAspect="1"/>
            </p:cNvSpPr>
            <p:nvPr/>
          </p:nvSpPr>
          <p:spPr>
            <a:xfrm>
              <a:off x="3772698" y="3999825"/>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916" name="Oval 915"/>
            <p:cNvSpPr>
              <a:spLocks noChangeAspect="1"/>
            </p:cNvSpPr>
            <p:nvPr/>
          </p:nvSpPr>
          <p:spPr>
            <a:xfrm>
              <a:off x="3547827" y="387637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17" name="Straight Connector 916"/>
            <p:cNvCxnSpPr/>
            <p:nvPr/>
          </p:nvCxnSpPr>
          <p:spPr>
            <a:xfrm flipH="1" flipV="1">
              <a:off x="3648743" y="3951913"/>
              <a:ext cx="132003" cy="71079"/>
            </a:xfrm>
            <a:prstGeom prst="line">
              <a:avLst/>
            </a:prstGeom>
            <a:noFill/>
            <a:ln w="9525" cap="flat" cmpd="sng" algn="ctr">
              <a:solidFill>
                <a:sysClr val="windowText" lastClr="000000"/>
              </a:solidFill>
              <a:prstDash val="solid"/>
            </a:ln>
            <a:effectLst/>
          </p:spPr>
        </p:cxnSp>
        <p:cxnSp>
          <p:nvCxnSpPr>
            <p:cNvPr id="918" name="Straight Connector 917"/>
            <p:cNvCxnSpPr/>
            <p:nvPr/>
          </p:nvCxnSpPr>
          <p:spPr>
            <a:xfrm flipV="1">
              <a:off x="3821967" y="4084664"/>
              <a:ext cx="0" cy="144591"/>
            </a:xfrm>
            <a:prstGeom prst="line">
              <a:avLst/>
            </a:prstGeom>
            <a:noFill/>
            <a:ln w="9525" cap="flat" cmpd="sng" algn="ctr">
              <a:solidFill>
                <a:sysClr val="windowText" lastClr="000000"/>
              </a:solidFill>
              <a:prstDash val="solid"/>
            </a:ln>
            <a:effectLst/>
          </p:spPr>
        </p:cxnSp>
        <p:sp>
          <p:nvSpPr>
            <p:cNvPr id="919" name="Oval 918"/>
            <p:cNvSpPr>
              <a:spLocks noChangeAspect="1"/>
            </p:cNvSpPr>
            <p:nvPr/>
          </p:nvSpPr>
          <p:spPr>
            <a:xfrm>
              <a:off x="3976106" y="387637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20" name="Straight Connector 919"/>
            <p:cNvCxnSpPr/>
            <p:nvPr/>
          </p:nvCxnSpPr>
          <p:spPr>
            <a:xfrm flipV="1">
              <a:off x="3851071" y="3951913"/>
              <a:ext cx="132003" cy="71079"/>
            </a:xfrm>
            <a:prstGeom prst="line">
              <a:avLst/>
            </a:prstGeom>
            <a:noFill/>
            <a:ln w="9525" cap="flat" cmpd="sng" algn="ctr">
              <a:solidFill>
                <a:sysClr val="windowText" lastClr="000000"/>
              </a:solidFill>
              <a:prstDash val="solid"/>
            </a:ln>
            <a:effectLst/>
          </p:spPr>
        </p:cxnSp>
        <p:sp>
          <p:nvSpPr>
            <p:cNvPr id="921" name="Oval 920"/>
            <p:cNvSpPr>
              <a:spLocks noChangeAspect="1"/>
            </p:cNvSpPr>
            <p:nvPr/>
          </p:nvSpPr>
          <p:spPr>
            <a:xfrm>
              <a:off x="939031" y="4360138"/>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22" name="Straight Connector 921"/>
            <p:cNvCxnSpPr/>
            <p:nvPr/>
          </p:nvCxnSpPr>
          <p:spPr>
            <a:xfrm flipV="1">
              <a:off x="988300" y="4452852"/>
              <a:ext cx="0" cy="144591"/>
            </a:xfrm>
            <a:prstGeom prst="line">
              <a:avLst/>
            </a:prstGeom>
            <a:noFill/>
            <a:ln w="9525" cap="flat" cmpd="sng" algn="ctr">
              <a:solidFill>
                <a:sysClr val="windowText" lastClr="000000"/>
              </a:solidFill>
              <a:prstDash val="solid"/>
            </a:ln>
            <a:effectLst/>
          </p:spPr>
        </p:cxnSp>
        <p:sp>
          <p:nvSpPr>
            <p:cNvPr id="923" name="Oval 922"/>
            <p:cNvSpPr>
              <a:spLocks noChangeAspect="1"/>
            </p:cNvSpPr>
            <p:nvPr/>
          </p:nvSpPr>
          <p:spPr>
            <a:xfrm>
              <a:off x="939117" y="4569401"/>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924" name="Oval 923"/>
            <p:cNvSpPr>
              <a:spLocks noChangeAspect="1"/>
            </p:cNvSpPr>
            <p:nvPr/>
          </p:nvSpPr>
          <p:spPr>
            <a:xfrm>
              <a:off x="909160" y="3670716"/>
              <a:ext cx="100916" cy="92715"/>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25" name="Straight Connector 924"/>
            <p:cNvCxnSpPr/>
            <p:nvPr/>
          </p:nvCxnSpPr>
          <p:spPr>
            <a:xfrm flipV="1">
              <a:off x="958430" y="3763430"/>
              <a:ext cx="0" cy="144591"/>
            </a:xfrm>
            <a:prstGeom prst="line">
              <a:avLst/>
            </a:prstGeom>
            <a:noFill/>
            <a:ln w="9525" cap="flat" cmpd="sng" algn="ctr">
              <a:solidFill>
                <a:sysClr val="windowText" lastClr="000000"/>
              </a:solidFill>
              <a:prstDash val="solid"/>
            </a:ln>
            <a:effectLst/>
          </p:spPr>
        </p:cxnSp>
        <p:sp>
          <p:nvSpPr>
            <p:cNvPr id="926" name="Oval 925"/>
            <p:cNvSpPr>
              <a:spLocks noChangeAspect="1"/>
            </p:cNvSpPr>
            <p:nvPr/>
          </p:nvSpPr>
          <p:spPr>
            <a:xfrm>
              <a:off x="909246" y="3879979"/>
              <a:ext cx="100916" cy="92715"/>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sp>
        <p:nvSpPr>
          <p:cNvPr id="927" name="TextBox 926"/>
          <p:cNvSpPr txBox="1"/>
          <p:nvPr/>
        </p:nvSpPr>
        <p:spPr>
          <a:xfrm>
            <a:off x="367408" y="2906915"/>
            <a:ext cx="2585288" cy="400110"/>
          </a:xfrm>
          <a:prstGeom prst="rect">
            <a:avLst/>
          </a:prstGeom>
          <a:noFill/>
        </p:spPr>
        <p:txBody>
          <a:bodyPr wrap="none" rtlCol="0">
            <a:spAutoFit/>
          </a:bodyPr>
          <a:lstStyle/>
          <a:p>
            <a:pPr defTabSz="457200"/>
            <a:r>
              <a:rPr lang="en-US" sz="2000" dirty="0" smtClean="0">
                <a:solidFill>
                  <a:prstClr val="black"/>
                </a:solidFill>
                <a:latin typeface="Calibri"/>
              </a:rPr>
              <a:t>Bulk </a:t>
            </a:r>
            <a:r>
              <a:rPr lang="en-US" sz="2000" dirty="0" err="1" smtClean="0">
                <a:solidFill>
                  <a:prstClr val="black"/>
                </a:solidFill>
                <a:latin typeface="Calibri"/>
              </a:rPr>
              <a:t>GaAs</a:t>
            </a:r>
            <a:r>
              <a:rPr lang="en-US" sz="2000" dirty="0" smtClean="0">
                <a:solidFill>
                  <a:prstClr val="black"/>
                </a:solidFill>
                <a:latin typeface="Calibri"/>
              </a:rPr>
              <a:t>: a=0.565 nm</a:t>
            </a:r>
            <a:endParaRPr lang="en-US" sz="2000" dirty="0">
              <a:solidFill>
                <a:prstClr val="black"/>
              </a:solidFill>
              <a:latin typeface="Calibri"/>
            </a:endParaRPr>
          </a:p>
        </p:txBody>
      </p:sp>
      <p:sp>
        <p:nvSpPr>
          <p:cNvPr id="928" name="TextBox 927"/>
          <p:cNvSpPr txBox="1"/>
          <p:nvPr/>
        </p:nvSpPr>
        <p:spPr>
          <a:xfrm>
            <a:off x="479405" y="5744853"/>
            <a:ext cx="2228620" cy="400110"/>
          </a:xfrm>
          <a:prstGeom prst="rect">
            <a:avLst/>
          </a:prstGeom>
          <a:noFill/>
        </p:spPr>
        <p:txBody>
          <a:bodyPr wrap="none" rtlCol="0">
            <a:spAutoFit/>
          </a:bodyPr>
          <a:lstStyle/>
          <a:p>
            <a:pPr defTabSz="457200"/>
            <a:r>
              <a:rPr lang="en-US" sz="2000" dirty="0" smtClean="0">
                <a:solidFill>
                  <a:prstClr val="black"/>
                </a:solidFill>
                <a:latin typeface="Calibri"/>
              </a:rPr>
              <a:t>Bulk Si: a=0.543 nm</a:t>
            </a:r>
            <a:endParaRPr lang="en-US" sz="2000" dirty="0">
              <a:solidFill>
                <a:prstClr val="black"/>
              </a:solidFill>
              <a:latin typeface="Calibri"/>
            </a:endParaRPr>
          </a:p>
        </p:txBody>
      </p:sp>
      <p:sp>
        <p:nvSpPr>
          <p:cNvPr id="1678" name="TextBox 1677"/>
          <p:cNvSpPr txBox="1"/>
          <p:nvPr/>
        </p:nvSpPr>
        <p:spPr>
          <a:xfrm>
            <a:off x="4231508" y="5765429"/>
            <a:ext cx="1401195" cy="400110"/>
          </a:xfrm>
          <a:prstGeom prst="rect">
            <a:avLst/>
          </a:prstGeom>
          <a:noFill/>
        </p:spPr>
        <p:txBody>
          <a:bodyPr wrap="none" rtlCol="0">
            <a:spAutoFit/>
          </a:bodyPr>
          <a:lstStyle/>
          <a:p>
            <a:pPr defTabSz="457200"/>
            <a:r>
              <a:rPr lang="en-US" sz="2000" dirty="0" smtClean="0">
                <a:solidFill>
                  <a:prstClr val="black"/>
                </a:solidFill>
                <a:latin typeface="Calibri"/>
              </a:rPr>
              <a:t>Si substrate</a:t>
            </a:r>
            <a:endParaRPr lang="en-US" sz="2000" dirty="0">
              <a:solidFill>
                <a:prstClr val="black"/>
              </a:solidFill>
              <a:latin typeface="Calibri"/>
            </a:endParaRPr>
          </a:p>
        </p:txBody>
      </p:sp>
      <p:sp>
        <p:nvSpPr>
          <p:cNvPr id="1825" name="TextBox 1824"/>
          <p:cNvSpPr txBox="1"/>
          <p:nvPr/>
        </p:nvSpPr>
        <p:spPr>
          <a:xfrm>
            <a:off x="3333534" y="2426857"/>
            <a:ext cx="2916634" cy="307777"/>
          </a:xfrm>
          <a:prstGeom prst="rect">
            <a:avLst/>
          </a:prstGeom>
          <a:noFill/>
        </p:spPr>
        <p:txBody>
          <a:bodyPr wrap="none" rtlCol="0">
            <a:spAutoFit/>
          </a:bodyPr>
          <a:lstStyle/>
          <a:p>
            <a:pPr defTabSz="457200"/>
            <a:r>
              <a:rPr lang="en-US" sz="1400" dirty="0" smtClean="0">
                <a:solidFill>
                  <a:srgbClr val="FF0000"/>
                </a:solidFill>
                <a:latin typeface="Calibri"/>
              </a:rPr>
              <a:t>Dangling bond/ threading dislocation</a:t>
            </a:r>
            <a:endParaRPr lang="en-US" sz="1400" dirty="0">
              <a:solidFill>
                <a:srgbClr val="FF0000"/>
              </a:solidFill>
              <a:latin typeface="Calibri"/>
            </a:endParaRPr>
          </a:p>
        </p:txBody>
      </p:sp>
      <p:cxnSp>
        <p:nvCxnSpPr>
          <p:cNvPr id="1826" name="Straight Arrow Connector 1825"/>
          <p:cNvCxnSpPr/>
          <p:nvPr/>
        </p:nvCxnSpPr>
        <p:spPr>
          <a:xfrm>
            <a:off x="5608233" y="2690740"/>
            <a:ext cx="142968" cy="495400"/>
          </a:xfrm>
          <a:prstGeom prst="straightConnector1">
            <a:avLst/>
          </a:prstGeom>
          <a:noFill/>
          <a:ln w="25400" cap="flat" cmpd="sng" algn="ctr">
            <a:solidFill>
              <a:schemeClr val="tx1"/>
            </a:solidFill>
            <a:prstDash val="solid"/>
            <a:tailEnd type="arrow"/>
          </a:ln>
          <a:effectLst/>
        </p:spPr>
      </p:cxnSp>
      <p:grpSp>
        <p:nvGrpSpPr>
          <p:cNvPr id="1820" name="Group 1819"/>
          <p:cNvGrpSpPr/>
          <p:nvPr/>
        </p:nvGrpSpPr>
        <p:grpSpPr>
          <a:xfrm>
            <a:off x="3316280" y="2969327"/>
            <a:ext cx="2613045" cy="2625509"/>
            <a:chOff x="3516975" y="2819400"/>
            <a:chExt cx="2931077" cy="3119965"/>
          </a:xfrm>
        </p:grpSpPr>
        <p:grpSp>
          <p:nvGrpSpPr>
            <p:cNvPr id="1496" name="Group 1495"/>
            <p:cNvGrpSpPr/>
            <p:nvPr/>
          </p:nvGrpSpPr>
          <p:grpSpPr>
            <a:xfrm>
              <a:off x="3880886" y="4902107"/>
              <a:ext cx="2497601" cy="1037258"/>
              <a:chOff x="3514086" y="5000966"/>
              <a:chExt cx="2497601" cy="1037258"/>
            </a:xfrm>
          </p:grpSpPr>
          <p:sp>
            <p:nvSpPr>
              <p:cNvPr id="1497" name="Oval 1496"/>
              <p:cNvSpPr>
                <a:spLocks noChangeAspect="1"/>
              </p:cNvSpPr>
              <p:nvPr/>
            </p:nvSpPr>
            <p:spPr>
              <a:xfrm>
                <a:off x="3657053" y="560624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498" name="Straight Connector 1497"/>
              <p:cNvCxnSpPr/>
              <p:nvPr/>
            </p:nvCxnSpPr>
            <p:spPr>
              <a:xfrm flipV="1">
                <a:off x="3697433"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499" name="Oval 1498"/>
              <p:cNvSpPr>
                <a:spLocks noChangeAspect="1"/>
              </p:cNvSpPr>
              <p:nvPr/>
            </p:nvSpPr>
            <p:spPr>
              <a:xfrm>
                <a:off x="3943191" y="560797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00" name="Oval 1499"/>
              <p:cNvSpPr>
                <a:spLocks noChangeAspect="1"/>
              </p:cNvSpPr>
              <p:nvPr/>
            </p:nvSpPr>
            <p:spPr>
              <a:xfrm>
                <a:off x="3801830" y="551691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01" name="Straight Connector 1500"/>
              <p:cNvCxnSpPr/>
              <p:nvPr/>
            </p:nvCxnSpPr>
            <p:spPr>
              <a:xfrm flipH="1" flipV="1">
                <a:off x="3853504" y="556489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02" name="Straight Connector 1501"/>
              <p:cNvCxnSpPr/>
              <p:nvPr/>
            </p:nvCxnSpPr>
            <p:spPr>
              <a:xfrm flipV="1">
                <a:off x="3719002" y="556234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03" name="Oval 1502"/>
              <p:cNvSpPr>
                <a:spLocks noChangeAspect="1"/>
              </p:cNvSpPr>
              <p:nvPr/>
            </p:nvSpPr>
            <p:spPr>
              <a:xfrm>
                <a:off x="4083454"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04" name="Straight Connector 1503"/>
              <p:cNvCxnSpPr/>
              <p:nvPr/>
            </p:nvCxnSpPr>
            <p:spPr>
              <a:xfrm flipV="1">
                <a:off x="4010078" y="55641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05" name="Straight Connector 1504"/>
              <p:cNvCxnSpPr/>
              <p:nvPr/>
            </p:nvCxnSpPr>
            <p:spPr>
              <a:xfrm flipH="1" flipV="1">
                <a:off x="4135078" y="5565963"/>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06" name="Straight Connector 1505"/>
              <p:cNvCxnSpPr/>
              <p:nvPr/>
            </p:nvCxnSpPr>
            <p:spPr>
              <a:xfrm flipV="1">
                <a:off x="3986878"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07" name="Oval 1506"/>
              <p:cNvSpPr>
                <a:spLocks noChangeAspect="1"/>
              </p:cNvSpPr>
              <p:nvPr/>
            </p:nvSpPr>
            <p:spPr>
              <a:xfrm>
                <a:off x="4217722" y="560624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08" name="Straight Connector 1507"/>
              <p:cNvCxnSpPr/>
              <p:nvPr/>
            </p:nvCxnSpPr>
            <p:spPr>
              <a:xfrm flipV="1">
                <a:off x="4258102"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09" name="Oval 1508"/>
              <p:cNvSpPr>
                <a:spLocks noChangeAspect="1"/>
              </p:cNvSpPr>
              <p:nvPr/>
            </p:nvSpPr>
            <p:spPr>
              <a:xfrm>
                <a:off x="4503860" y="560797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10" name="Oval 1509"/>
              <p:cNvSpPr>
                <a:spLocks noChangeAspect="1"/>
              </p:cNvSpPr>
              <p:nvPr/>
            </p:nvSpPr>
            <p:spPr>
              <a:xfrm>
                <a:off x="4362499" y="551691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11" name="Straight Connector 1510"/>
              <p:cNvCxnSpPr/>
              <p:nvPr/>
            </p:nvCxnSpPr>
            <p:spPr>
              <a:xfrm flipH="1" flipV="1">
                <a:off x="4414173" y="556489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12" name="Straight Connector 1511"/>
              <p:cNvCxnSpPr/>
              <p:nvPr/>
            </p:nvCxnSpPr>
            <p:spPr>
              <a:xfrm flipV="1">
                <a:off x="4279671" y="556234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13" name="Oval 1512"/>
              <p:cNvSpPr>
                <a:spLocks noChangeAspect="1"/>
              </p:cNvSpPr>
              <p:nvPr/>
            </p:nvSpPr>
            <p:spPr>
              <a:xfrm>
                <a:off x="4644123"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14" name="Straight Connector 1513"/>
              <p:cNvCxnSpPr/>
              <p:nvPr/>
            </p:nvCxnSpPr>
            <p:spPr>
              <a:xfrm flipV="1">
                <a:off x="4570747" y="55641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15" name="Straight Connector 1514"/>
              <p:cNvCxnSpPr/>
              <p:nvPr/>
            </p:nvCxnSpPr>
            <p:spPr>
              <a:xfrm flipH="1" flipV="1">
                <a:off x="4695747" y="5565963"/>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16" name="Straight Connector 1515"/>
              <p:cNvCxnSpPr/>
              <p:nvPr/>
            </p:nvCxnSpPr>
            <p:spPr>
              <a:xfrm flipV="1">
                <a:off x="4547547" y="5651019"/>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17" name="Oval 1516"/>
              <p:cNvSpPr>
                <a:spLocks noChangeAspect="1"/>
              </p:cNvSpPr>
              <p:nvPr/>
            </p:nvSpPr>
            <p:spPr>
              <a:xfrm>
                <a:off x="4795549" y="561160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18" name="Straight Connector 1517"/>
              <p:cNvCxnSpPr/>
              <p:nvPr/>
            </p:nvCxnSpPr>
            <p:spPr>
              <a:xfrm flipV="1">
                <a:off x="4835929"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19" name="Oval 1518"/>
              <p:cNvSpPr>
                <a:spLocks noChangeAspect="1"/>
              </p:cNvSpPr>
              <p:nvPr/>
            </p:nvSpPr>
            <p:spPr>
              <a:xfrm>
                <a:off x="5081687" y="561333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20" name="Oval 1519"/>
              <p:cNvSpPr>
                <a:spLocks noChangeAspect="1"/>
              </p:cNvSpPr>
              <p:nvPr/>
            </p:nvSpPr>
            <p:spPr>
              <a:xfrm>
                <a:off x="4940326"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21" name="Straight Connector 1520"/>
              <p:cNvCxnSpPr/>
              <p:nvPr/>
            </p:nvCxnSpPr>
            <p:spPr>
              <a:xfrm flipH="1" flipV="1">
                <a:off x="4992000" y="55702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22" name="Straight Connector 1521"/>
              <p:cNvCxnSpPr/>
              <p:nvPr/>
            </p:nvCxnSpPr>
            <p:spPr>
              <a:xfrm flipV="1">
                <a:off x="4857498" y="556770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23" name="Oval 1522"/>
              <p:cNvSpPr>
                <a:spLocks noChangeAspect="1"/>
              </p:cNvSpPr>
              <p:nvPr/>
            </p:nvSpPr>
            <p:spPr>
              <a:xfrm>
                <a:off x="5221950" y="552762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24" name="Straight Connector 1523"/>
              <p:cNvCxnSpPr/>
              <p:nvPr/>
            </p:nvCxnSpPr>
            <p:spPr>
              <a:xfrm flipV="1">
                <a:off x="5148574" y="556946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25" name="Straight Connector 1524"/>
              <p:cNvCxnSpPr/>
              <p:nvPr/>
            </p:nvCxnSpPr>
            <p:spPr>
              <a:xfrm flipH="1" flipV="1">
                <a:off x="5273574" y="55713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26" name="Straight Connector 1525"/>
              <p:cNvCxnSpPr/>
              <p:nvPr/>
            </p:nvCxnSpPr>
            <p:spPr>
              <a:xfrm flipV="1">
                <a:off x="5125374"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27" name="Oval 1526"/>
              <p:cNvSpPr>
                <a:spLocks noChangeAspect="1"/>
              </p:cNvSpPr>
              <p:nvPr/>
            </p:nvSpPr>
            <p:spPr>
              <a:xfrm>
                <a:off x="5356218" y="561160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28" name="Straight Connector 1527"/>
              <p:cNvCxnSpPr/>
              <p:nvPr/>
            </p:nvCxnSpPr>
            <p:spPr>
              <a:xfrm flipV="1">
                <a:off x="5396598"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29" name="Oval 1528"/>
              <p:cNvSpPr>
                <a:spLocks noChangeAspect="1"/>
              </p:cNvSpPr>
              <p:nvPr/>
            </p:nvSpPr>
            <p:spPr>
              <a:xfrm>
                <a:off x="5642356" y="561333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30" name="Oval 1529"/>
              <p:cNvSpPr>
                <a:spLocks noChangeAspect="1"/>
              </p:cNvSpPr>
              <p:nvPr/>
            </p:nvSpPr>
            <p:spPr>
              <a:xfrm>
                <a:off x="5500995" y="552227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31" name="Straight Connector 1530"/>
              <p:cNvCxnSpPr/>
              <p:nvPr/>
            </p:nvCxnSpPr>
            <p:spPr>
              <a:xfrm flipH="1" flipV="1">
                <a:off x="5552669" y="55702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32" name="Straight Connector 1531"/>
              <p:cNvCxnSpPr/>
              <p:nvPr/>
            </p:nvCxnSpPr>
            <p:spPr>
              <a:xfrm flipV="1">
                <a:off x="5418167" y="556770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33" name="Oval 1532"/>
              <p:cNvSpPr>
                <a:spLocks noChangeAspect="1"/>
              </p:cNvSpPr>
              <p:nvPr/>
            </p:nvSpPr>
            <p:spPr>
              <a:xfrm>
                <a:off x="5782619" y="552762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34" name="Straight Connector 1533"/>
              <p:cNvCxnSpPr/>
              <p:nvPr/>
            </p:nvCxnSpPr>
            <p:spPr>
              <a:xfrm flipV="1">
                <a:off x="5709243" y="556946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35" name="Straight Connector 1534"/>
              <p:cNvCxnSpPr/>
              <p:nvPr/>
            </p:nvCxnSpPr>
            <p:spPr>
              <a:xfrm flipH="1" flipV="1">
                <a:off x="5834243" y="557131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36" name="Straight Connector 1535"/>
              <p:cNvCxnSpPr/>
              <p:nvPr/>
            </p:nvCxnSpPr>
            <p:spPr>
              <a:xfrm flipV="1">
                <a:off x="5686043" y="5656371"/>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37" name="Oval 1536"/>
              <p:cNvSpPr>
                <a:spLocks noChangeAspect="1"/>
              </p:cNvSpPr>
              <p:nvPr/>
            </p:nvSpPr>
            <p:spPr>
              <a:xfrm>
                <a:off x="3514086" y="585713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38" name="Straight Connector 1537"/>
              <p:cNvCxnSpPr/>
              <p:nvPr/>
            </p:nvCxnSpPr>
            <p:spPr>
              <a:xfrm flipV="1">
                <a:off x="3554466"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39" name="Oval 1538"/>
              <p:cNvSpPr>
                <a:spLocks noChangeAspect="1"/>
              </p:cNvSpPr>
              <p:nvPr/>
            </p:nvSpPr>
            <p:spPr>
              <a:xfrm>
                <a:off x="3800224" y="58588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40" name="Oval 1539"/>
              <p:cNvSpPr>
                <a:spLocks noChangeAspect="1"/>
              </p:cNvSpPr>
              <p:nvPr/>
            </p:nvSpPr>
            <p:spPr>
              <a:xfrm>
                <a:off x="3658863" y="576780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41" name="Straight Connector 1540"/>
              <p:cNvCxnSpPr/>
              <p:nvPr/>
            </p:nvCxnSpPr>
            <p:spPr>
              <a:xfrm flipH="1" flipV="1">
                <a:off x="3710537" y="581578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42" name="Straight Connector 1541"/>
              <p:cNvCxnSpPr/>
              <p:nvPr/>
            </p:nvCxnSpPr>
            <p:spPr>
              <a:xfrm flipV="1">
                <a:off x="3576035" y="581323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43" name="Oval 1542"/>
              <p:cNvSpPr>
                <a:spLocks noChangeAspect="1"/>
              </p:cNvSpPr>
              <p:nvPr/>
            </p:nvSpPr>
            <p:spPr>
              <a:xfrm>
                <a:off x="3940487"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44" name="Straight Connector 1543"/>
              <p:cNvCxnSpPr/>
              <p:nvPr/>
            </p:nvCxnSpPr>
            <p:spPr>
              <a:xfrm flipV="1">
                <a:off x="3867111" y="58150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45" name="Straight Connector 1544"/>
              <p:cNvCxnSpPr/>
              <p:nvPr/>
            </p:nvCxnSpPr>
            <p:spPr>
              <a:xfrm flipH="1" flipV="1">
                <a:off x="3992111" y="58168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46" name="Straight Connector 1545"/>
              <p:cNvCxnSpPr/>
              <p:nvPr/>
            </p:nvCxnSpPr>
            <p:spPr>
              <a:xfrm flipV="1">
                <a:off x="3843911"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47" name="Oval 1546"/>
              <p:cNvSpPr>
                <a:spLocks noChangeAspect="1"/>
              </p:cNvSpPr>
              <p:nvPr/>
            </p:nvSpPr>
            <p:spPr>
              <a:xfrm>
                <a:off x="4074755" y="585713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48" name="Straight Connector 1547"/>
              <p:cNvCxnSpPr/>
              <p:nvPr/>
            </p:nvCxnSpPr>
            <p:spPr>
              <a:xfrm flipV="1">
                <a:off x="4115135"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49" name="Oval 1548"/>
              <p:cNvSpPr>
                <a:spLocks noChangeAspect="1"/>
              </p:cNvSpPr>
              <p:nvPr/>
            </p:nvSpPr>
            <p:spPr>
              <a:xfrm>
                <a:off x="4360893" y="58588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50" name="Oval 1549"/>
              <p:cNvSpPr>
                <a:spLocks noChangeAspect="1"/>
              </p:cNvSpPr>
              <p:nvPr/>
            </p:nvSpPr>
            <p:spPr>
              <a:xfrm>
                <a:off x="4219532" y="576780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51" name="Straight Connector 1550"/>
              <p:cNvCxnSpPr/>
              <p:nvPr/>
            </p:nvCxnSpPr>
            <p:spPr>
              <a:xfrm flipH="1" flipV="1">
                <a:off x="4271206" y="581578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52" name="Straight Connector 1551"/>
              <p:cNvCxnSpPr/>
              <p:nvPr/>
            </p:nvCxnSpPr>
            <p:spPr>
              <a:xfrm flipV="1">
                <a:off x="4136704" y="581323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53" name="Oval 1552"/>
              <p:cNvSpPr>
                <a:spLocks noChangeAspect="1"/>
              </p:cNvSpPr>
              <p:nvPr/>
            </p:nvSpPr>
            <p:spPr>
              <a:xfrm>
                <a:off x="4501156"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54" name="Straight Connector 1553"/>
              <p:cNvCxnSpPr/>
              <p:nvPr/>
            </p:nvCxnSpPr>
            <p:spPr>
              <a:xfrm flipV="1">
                <a:off x="4427780" y="58150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55" name="Straight Connector 1554"/>
              <p:cNvCxnSpPr/>
              <p:nvPr/>
            </p:nvCxnSpPr>
            <p:spPr>
              <a:xfrm flipH="1" flipV="1">
                <a:off x="4552780" y="581685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56" name="Straight Connector 1555"/>
              <p:cNvCxnSpPr/>
              <p:nvPr/>
            </p:nvCxnSpPr>
            <p:spPr>
              <a:xfrm flipV="1">
                <a:off x="4404580" y="590190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57" name="Oval 1556"/>
              <p:cNvSpPr>
                <a:spLocks noChangeAspect="1"/>
              </p:cNvSpPr>
              <p:nvPr/>
            </p:nvSpPr>
            <p:spPr>
              <a:xfrm>
                <a:off x="4652582" y="586248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58" name="Straight Connector 1557"/>
              <p:cNvCxnSpPr/>
              <p:nvPr/>
            </p:nvCxnSpPr>
            <p:spPr>
              <a:xfrm flipV="1">
                <a:off x="4692962"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59" name="Oval 1558"/>
              <p:cNvSpPr>
                <a:spLocks noChangeAspect="1"/>
              </p:cNvSpPr>
              <p:nvPr/>
            </p:nvSpPr>
            <p:spPr>
              <a:xfrm>
                <a:off x="4938720" y="58642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60" name="Oval 1559"/>
              <p:cNvSpPr>
                <a:spLocks noChangeAspect="1"/>
              </p:cNvSpPr>
              <p:nvPr/>
            </p:nvSpPr>
            <p:spPr>
              <a:xfrm>
                <a:off x="4797359"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61" name="Straight Connector 1560"/>
              <p:cNvCxnSpPr/>
              <p:nvPr/>
            </p:nvCxnSpPr>
            <p:spPr>
              <a:xfrm flipH="1" flipV="1">
                <a:off x="4849033" y="582113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62" name="Straight Connector 1561"/>
              <p:cNvCxnSpPr/>
              <p:nvPr/>
            </p:nvCxnSpPr>
            <p:spPr>
              <a:xfrm flipV="1">
                <a:off x="4714531" y="581858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63" name="Oval 1562"/>
              <p:cNvSpPr>
                <a:spLocks noChangeAspect="1"/>
              </p:cNvSpPr>
              <p:nvPr/>
            </p:nvSpPr>
            <p:spPr>
              <a:xfrm>
                <a:off x="5078983" y="577851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64" name="Straight Connector 1563"/>
              <p:cNvCxnSpPr/>
              <p:nvPr/>
            </p:nvCxnSpPr>
            <p:spPr>
              <a:xfrm flipV="1">
                <a:off x="5005607" y="582035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65" name="Straight Connector 1564"/>
              <p:cNvCxnSpPr/>
              <p:nvPr/>
            </p:nvCxnSpPr>
            <p:spPr>
              <a:xfrm flipH="1" flipV="1">
                <a:off x="5130607" y="58222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66" name="Straight Connector 1565"/>
              <p:cNvCxnSpPr/>
              <p:nvPr/>
            </p:nvCxnSpPr>
            <p:spPr>
              <a:xfrm flipV="1">
                <a:off x="4982407"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67" name="Oval 1566"/>
              <p:cNvSpPr>
                <a:spLocks noChangeAspect="1"/>
              </p:cNvSpPr>
              <p:nvPr/>
            </p:nvSpPr>
            <p:spPr>
              <a:xfrm>
                <a:off x="5213251" y="586248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68" name="Straight Connector 1567"/>
              <p:cNvCxnSpPr/>
              <p:nvPr/>
            </p:nvCxnSpPr>
            <p:spPr>
              <a:xfrm flipV="1">
                <a:off x="5253631"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69" name="Oval 1568"/>
              <p:cNvSpPr>
                <a:spLocks noChangeAspect="1"/>
              </p:cNvSpPr>
              <p:nvPr/>
            </p:nvSpPr>
            <p:spPr>
              <a:xfrm>
                <a:off x="5499389" y="58642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70" name="Oval 1569"/>
              <p:cNvSpPr>
                <a:spLocks noChangeAspect="1"/>
              </p:cNvSpPr>
              <p:nvPr/>
            </p:nvSpPr>
            <p:spPr>
              <a:xfrm>
                <a:off x="5358028" y="577315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71" name="Straight Connector 1570"/>
              <p:cNvCxnSpPr/>
              <p:nvPr/>
            </p:nvCxnSpPr>
            <p:spPr>
              <a:xfrm flipH="1" flipV="1">
                <a:off x="5409702" y="582113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72" name="Straight Connector 1571"/>
              <p:cNvCxnSpPr/>
              <p:nvPr/>
            </p:nvCxnSpPr>
            <p:spPr>
              <a:xfrm flipV="1">
                <a:off x="5275200" y="581858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73" name="Oval 1572"/>
              <p:cNvSpPr>
                <a:spLocks noChangeAspect="1"/>
              </p:cNvSpPr>
              <p:nvPr/>
            </p:nvSpPr>
            <p:spPr>
              <a:xfrm>
                <a:off x="5639652" y="577851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74" name="Straight Connector 1573"/>
              <p:cNvCxnSpPr/>
              <p:nvPr/>
            </p:nvCxnSpPr>
            <p:spPr>
              <a:xfrm flipV="1">
                <a:off x="5566276" y="582035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75" name="Straight Connector 1574"/>
              <p:cNvCxnSpPr/>
              <p:nvPr/>
            </p:nvCxnSpPr>
            <p:spPr>
              <a:xfrm flipH="1" flipV="1">
                <a:off x="5691276" y="582220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76" name="Straight Connector 1575"/>
              <p:cNvCxnSpPr/>
              <p:nvPr/>
            </p:nvCxnSpPr>
            <p:spPr>
              <a:xfrm flipV="1">
                <a:off x="5543076" y="590725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77" name="Oval 1576"/>
              <p:cNvSpPr>
                <a:spLocks noChangeAspect="1"/>
              </p:cNvSpPr>
              <p:nvPr/>
            </p:nvSpPr>
            <p:spPr>
              <a:xfrm>
                <a:off x="3657053" y="509029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78" name="Straight Connector 1577"/>
              <p:cNvCxnSpPr/>
              <p:nvPr/>
            </p:nvCxnSpPr>
            <p:spPr>
              <a:xfrm flipV="1">
                <a:off x="3697433"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79" name="Oval 1578"/>
              <p:cNvSpPr>
                <a:spLocks noChangeAspect="1"/>
              </p:cNvSpPr>
              <p:nvPr/>
            </p:nvSpPr>
            <p:spPr>
              <a:xfrm>
                <a:off x="3943191" y="509202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80" name="Oval 1579"/>
              <p:cNvSpPr>
                <a:spLocks noChangeAspect="1"/>
              </p:cNvSpPr>
              <p:nvPr/>
            </p:nvSpPr>
            <p:spPr>
              <a:xfrm>
                <a:off x="3801830" y="50009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81" name="Straight Connector 1580"/>
              <p:cNvCxnSpPr/>
              <p:nvPr/>
            </p:nvCxnSpPr>
            <p:spPr>
              <a:xfrm flipH="1" flipV="1">
                <a:off x="3853504" y="504894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82" name="Straight Connector 1581"/>
              <p:cNvCxnSpPr/>
              <p:nvPr/>
            </p:nvCxnSpPr>
            <p:spPr>
              <a:xfrm flipV="1">
                <a:off x="3719002" y="504639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83" name="Oval 1582"/>
              <p:cNvSpPr>
                <a:spLocks noChangeAspect="1"/>
              </p:cNvSpPr>
              <p:nvPr/>
            </p:nvSpPr>
            <p:spPr>
              <a:xfrm>
                <a:off x="4083454"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84" name="Straight Connector 1583"/>
              <p:cNvCxnSpPr/>
              <p:nvPr/>
            </p:nvCxnSpPr>
            <p:spPr>
              <a:xfrm flipV="1">
                <a:off x="4010078" y="50481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85" name="Straight Connector 1584"/>
              <p:cNvCxnSpPr/>
              <p:nvPr/>
            </p:nvCxnSpPr>
            <p:spPr>
              <a:xfrm flipH="1" flipV="1">
                <a:off x="4135078" y="505001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86" name="Straight Connector 1585"/>
              <p:cNvCxnSpPr/>
              <p:nvPr/>
            </p:nvCxnSpPr>
            <p:spPr>
              <a:xfrm flipV="1">
                <a:off x="3986878"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87" name="Oval 1586"/>
              <p:cNvSpPr>
                <a:spLocks noChangeAspect="1"/>
              </p:cNvSpPr>
              <p:nvPr/>
            </p:nvSpPr>
            <p:spPr>
              <a:xfrm>
                <a:off x="4217722" y="509029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88" name="Straight Connector 1587"/>
              <p:cNvCxnSpPr/>
              <p:nvPr/>
            </p:nvCxnSpPr>
            <p:spPr>
              <a:xfrm flipV="1">
                <a:off x="4258102"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89" name="Oval 1588"/>
              <p:cNvSpPr>
                <a:spLocks noChangeAspect="1"/>
              </p:cNvSpPr>
              <p:nvPr/>
            </p:nvSpPr>
            <p:spPr>
              <a:xfrm>
                <a:off x="4503860" y="509202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590" name="Oval 1589"/>
              <p:cNvSpPr>
                <a:spLocks noChangeAspect="1"/>
              </p:cNvSpPr>
              <p:nvPr/>
            </p:nvSpPr>
            <p:spPr>
              <a:xfrm>
                <a:off x="4362499" y="500096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91" name="Straight Connector 1590"/>
              <p:cNvCxnSpPr/>
              <p:nvPr/>
            </p:nvCxnSpPr>
            <p:spPr>
              <a:xfrm flipH="1" flipV="1">
                <a:off x="4414173" y="504894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92" name="Straight Connector 1591"/>
              <p:cNvCxnSpPr/>
              <p:nvPr/>
            </p:nvCxnSpPr>
            <p:spPr>
              <a:xfrm flipV="1">
                <a:off x="4279671" y="5046395"/>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93" name="Oval 1592"/>
              <p:cNvSpPr>
                <a:spLocks noChangeAspect="1"/>
              </p:cNvSpPr>
              <p:nvPr/>
            </p:nvSpPr>
            <p:spPr>
              <a:xfrm>
                <a:off x="4644123"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94" name="Straight Connector 1593"/>
              <p:cNvCxnSpPr/>
              <p:nvPr/>
            </p:nvCxnSpPr>
            <p:spPr>
              <a:xfrm flipV="1">
                <a:off x="4570747" y="50481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95" name="Straight Connector 1594"/>
              <p:cNvCxnSpPr/>
              <p:nvPr/>
            </p:nvCxnSpPr>
            <p:spPr>
              <a:xfrm flipH="1" flipV="1">
                <a:off x="4695747" y="5050010"/>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596" name="Straight Connector 1595"/>
              <p:cNvCxnSpPr/>
              <p:nvPr/>
            </p:nvCxnSpPr>
            <p:spPr>
              <a:xfrm flipV="1">
                <a:off x="4547547"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97" name="Oval 1596"/>
              <p:cNvSpPr>
                <a:spLocks noChangeAspect="1"/>
              </p:cNvSpPr>
              <p:nvPr/>
            </p:nvSpPr>
            <p:spPr>
              <a:xfrm>
                <a:off x="4795549" y="509564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598" name="Straight Connector 1597"/>
              <p:cNvCxnSpPr/>
              <p:nvPr/>
            </p:nvCxnSpPr>
            <p:spPr>
              <a:xfrm flipV="1">
                <a:off x="4835929"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599" name="Oval 1598"/>
              <p:cNvSpPr>
                <a:spLocks noChangeAspect="1"/>
              </p:cNvSpPr>
              <p:nvPr/>
            </p:nvSpPr>
            <p:spPr>
              <a:xfrm>
                <a:off x="5081687" y="509737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00" name="Oval 1599"/>
              <p:cNvSpPr>
                <a:spLocks noChangeAspect="1"/>
              </p:cNvSpPr>
              <p:nvPr/>
            </p:nvSpPr>
            <p:spPr>
              <a:xfrm>
                <a:off x="4940326"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01" name="Straight Connector 1600"/>
              <p:cNvCxnSpPr/>
              <p:nvPr/>
            </p:nvCxnSpPr>
            <p:spPr>
              <a:xfrm flipH="1" flipV="1">
                <a:off x="4992000" y="50542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02" name="Straight Connector 1601"/>
              <p:cNvCxnSpPr/>
              <p:nvPr/>
            </p:nvCxnSpPr>
            <p:spPr>
              <a:xfrm flipV="1">
                <a:off x="4857498" y="505174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03" name="Oval 1602"/>
              <p:cNvSpPr>
                <a:spLocks noChangeAspect="1"/>
              </p:cNvSpPr>
              <p:nvPr/>
            </p:nvSpPr>
            <p:spPr>
              <a:xfrm>
                <a:off x="5221950" y="501167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04" name="Straight Connector 1603"/>
              <p:cNvCxnSpPr/>
              <p:nvPr/>
            </p:nvCxnSpPr>
            <p:spPr>
              <a:xfrm flipV="1">
                <a:off x="5148574" y="505351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05" name="Straight Connector 1604"/>
              <p:cNvCxnSpPr/>
              <p:nvPr/>
            </p:nvCxnSpPr>
            <p:spPr>
              <a:xfrm flipH="1" flipV="1">
                <a:off x="5273574" y="50553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06" name="Straight Connector 1605"/>
              <p:cNvCxnSpPr/>
              <p:nvPr/>
            </p:nvCxnSpPr>
            <p:spPr>
              <a:xfrm flipV="1">
                <a:off x="5125374"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07" name="Oval 1606"/>
              <p:cNvSpPr>
                <a:spLocks noChangeAspect="1"/>
              </p:cNvSpPr>
              <p:nvPr/>
            </p:nvSpPr>
            <p:spPr>
              <a:xfrm>
                <a:off x="5356218" y="509564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08" name="Straight Connector 1607"/>
              <p:cNvCxnSpPr/>
              <p:nvPr/>
            </p:nvCxnSpPr>
            <p:spPr>
              <a:xfrm flipV="1">
                <a:off x="5396598"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09" name="Oval 1608"/>
              <p:cNvSpPr>
                <a:spLocks noChangeAspect="1"/>
              </p:cNvSpPr>
              <p:nvPr/>
            </p:nvSpPr>
            <p:spPr>
              <a:xfrm>
                <a:off x="5642356" y="509737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10" name="Oval 1609"/>
              <p:cNvSpPr>
                <a:spLocks noChangeAspect="1"/>
              </p:cNvSpPr>
              <p:nvPr/>
            </p:nvSpPr>
            <p:spPr>
              <a:xfrm>
                <a:off x="5500995" y="5006318"/>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11" name="Straight Connector 1610"/>
              <p:cNvCxnSpPr/>
              <p:nvPr/>
            </p:nvCxnSpPr>
            <p:spPr>
              <a:xfrm flipH="1" flipV="1">
                <a:off x="5552669" y="50542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12" name="Straight Connector 1611"/>
              <p:cNvCxnSpPr/>
              <p:nvPr/>
            </p:nvCxnSpPr>
            <p:spPr>
              <a:xfrm flipV="1">
                <a:off x="5418167" y="505174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13" name="Oval 1612"/>
              <p:cNvSpPr>
                <a:spLocks noChangeAspect="1"/>
              </p:cNvSpPr>
              <p:nvPr/>
            </p:nvSpPr>
            <p:spPr>
              <a:xfrm>
                <a:off x="5782619" y="5011670"/>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14" name="Straight Connector 1613"/>
              <p:cNvCxnSpPr/>
              <p:nvPr/>
            </p:nvCxnSpPr>
            <p:spPr>
              <a:xfrm flipV="1">
                <a:off x="5709243" y="505351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15" name="Straight Connector 1614"/>
              <p:cNvCxnSpPr/>
              <p:nvPr/>
            </p:nvCxnSpPr>
            <p:spPr>
              <a:xfrm flipH="1" flipV="1">
                <a:off x="5834243" y="505536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16" name="Straight Connector 1615"/>
              <p:cNvCxnSpPr/>
              <p:nvPr/>
            </p:nvCxnSpPr>
            <p:spPr>
              <a:xfrm flipV="1">
                <a:off x="5686043" y="5140418"/>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17" name="Oval 1616"/>
              <p:cNvSpPr>
                <a:spLocks noChangeAspect="1"/>
              </p:cNvSpPr>
              <p:nvPr/>
            </p:nvSpPr>
            <p:spPr>
              <a:xfrm>
                <a:off x="3514086" y="534118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18" name="Straight Connector 1617"/>
              <p:cNvCxnSpPr/>
              <p:nvPr/>
            </p:nvCxnSpPr>
            <p:spPr>
              <a:xfrm flipV="1">
                <a:off x="3554466"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19" name="Oval 1618"/>
              <p:cNvSpPr>
                <a:spLocks noChangeAspect="1"/>
              </p:cNvSpPr>
              <p:nvPr/>
            </p:nvSpPr>
            <p:spPr>
              <a:xfrm>
                <a:off x="3800224" y="534291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20" name="Oval 1619"/>
              <p:cNvSpPr>
                <a:spLocks noChangeAspect="1"/>
              </p:cNvSpPr>
              <p:nvPr/>
            </p:nvSpPr>
            <p:spPr>
              <a:xfrm>
                <a:off x="3658863" y="525185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21" name="Straight Connector 1620"/>
              <p:cNvCxnSpPr/>
              <p:nvPr/>
            </p:nvCxnSpPr>
            <p:spPr>
              <a:xfrm flipH="1" flipV="1">
                <a:off x="3710537" y="529983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22" name="Straight Connector 1621"/>
              <p:cNvCxnSpPr/>
              <p:nvPr/>
            </p:nvCxnSpPr>
            <p:spPr>
              <a:xfrm flipV="1">
                <a:off x="3576035" y="529728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23" name="Oval 1622"/>
              <p:cNvSpPr>
                <a:spLocks noChangeAspect="1"/>
              </p:cNvSpPr>
              <p:nvPr/>
            </p:nvSpPr>
            <p:spPr>
              <a:xfrm>
                <a:off x="3940487"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24" name="Straight Connector 1623"/>
              <p:cNvCxnSpPr/>
              <p:nvPr/>
            </p:nvCxnSpPr>
            <p:spPr>
              <a:xfrm flipV="1">
                <a:off x="3867111" y="52990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25" name="Straight Connector 1624"/>
              <p:cNvCxnSpPr/>
              <p:nvPr/>
            </p:nvCxnSpPr>
            <p:spPr>
              <a:xfrm flipH="1" flipV="1">
                <a:off x="3992111" y="53008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26" name="Straight Connector 1625"/>
              <p:cNvCxnSpPr/>
              <p:nvPr/>
            </p:nvCxnSpPr>
            <p:spPr>
              <a:xfrm flipV="1">
                <a:off x="3843911"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27" name="Oval 1626"/>
              <p:cNvSpPr>
                <a:spLocks noChangeAspect="1"/>
              </p:cNvSpPr>
              <p:nvPr/>
            </p:nvSpPr>
            <p:spPr>
              <a:xfrm>
                <a:off x="4074755" y="534118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28" name="Straight Connector 1627"/>
              <p:cNvCxnSpPr/>
              <p:nvPr/>
            </p:nvCxnSpPr>
            <p:spPr>
              <a:xfrm flipV="1">
                <a:off x="4115135"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29" name="Oval 1628"/>
              <p:cNvSpPr>
                <a:spLocks noChangeAspect="1"/>
              </p:cNvSpPr>
              <p:nvPr/>
            </p:nvSpPr>
            <p:spPr>
              <a:xfrm>
                <a:off x="4360893" y="534291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30" name="Oval 1629"/>
              <p:cNvSpPr>
                <a:spLocks noChangeAspect="1"/>
              </p:cNvSpPr>
              <p:nvPr/>
            </p:nvSpPr>
            <p:spPr>
              <a:xfrm>
                <a:off x="4219532" y="5251853"/>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31" name="Straight Connector 1630"/>
              <p:cNvCxnSpPr/>
              <p:nvPr/>
            </p:nvCxnSpPr>
            <p:spPr>
              <a:xfrm flipH="1" flipV="1">
                <a:off x="4271206" y="529983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32" name="Straight Connector 1631"/>
              <p:cNvCxnSpPr/>
              <p:nvPr/>
            </p:nvCxnSpPr>
            <p:spPr>
              <a:xfrm flipV="1">
                <a:off x="4136704" y="5297282"/>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33" name="Oval 1632"/>
              <p:cNvSpPr>
                <a:spLocks noChangeAspect="1"/>
              </p:cNvSpPr>
              <p:nvPr/>
            </p:nvSpPr>
            <p:spPr>
              <a:xfrm>
                <a:off x="4501156"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34" name="Straight Connector 1633"/>
              <p:cNvCxnSpPr/>
              <p:nvPr/>
            </p:nvCxnSpPr>
            <p:spPr>
              <a:xfrm flipV="1">
                <a:off x="4427780" y="52990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35" name="Straight Connector 1634"/>
              <p:cNvCxnSpPr/>
              <p:nvPr/>
            </p:nvCxnSpPr>
            <p:spPr>
              <a:xfrm flipH="1" flipV="1">
                <a:off x="4552780" y="5300897"/>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36" name="Straight Connector 1635"/>
              <p:cNvCxnSpPr/>
              <p:nvPr/>
            </p:nvCxnSpPr>
            <p:spPr>
              <a:xfrm flipV="1">
                <a:off x="4404580" y="5385953"/>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37" name="Oval 1636"/>
              <p:cNvSpPr>
                <a:spLocks noChangeAspect="1"/>
              </p:cNvSpPr>
              <p:nvPr/>
            </p:nvSpPr>
            <p:spPr>
              <a:xfrm>
                <a:off x="4652582" y="534653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38" name="Straight Connector 1637"/>
              <p:cNvCxnSpPr/>
              <p:nvPr/>
            </p:nvCxnSpPr>
            <p:spPr>
              <a:xfrm flipV="1">
                <a:off x="4692962"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39" name="Oval 1638"/>
              <p:cNvSpPr>
                <a:spLocks noChangeAspect="1"/>
              </p:cNvSpPr>
              <p:nvPr/>
            </p:nvSpPr>
            <p:spPr>
              <a:xfrm>
                <a:off x="4938720" y="534826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40" name="Oval 1639"/>
              <p:cNvSpPr>
                <a:spLocks noChangeAspect="1"/>
              </p:cNvSpPr>
              <p:nvPr/>
            </p:nvSpPr>
            <p:spPr>
              <a:xfrm>
                <a:off x="4797359"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41" name="Straight Connector 1640"/>
              <p:cNvCxnSpPr/>
              <p:nvPr/>
            </p:nvCxnSpPr>
            <p:spPr>
              <a:xfrm flipH="1" flipV="1">
                <a:off x="4849033" y="530518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42" name="Straight Connector 1641"/>
              <p:cNvCxnSpPr/>
              <p:nvPr/>
            </p:nvCxnSpPr>
            <p:spPr>
              <a:xfrm flipV="1">
                <a:off x="4714531" y="530263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43" name="Oval 1642"/>
              <p:cNvSpPr>
                <a:spLocks noChangeAspect="1"/>
              </p:cNvSpPr>
              <p:nvPr/>
            </p:nvSpPr>
            <p:spPr>
              <a:xfrm>
                <a:off x="5078983" y="5262557"/>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44" name="Straight Connector 1643"/>
              <p:cNvCxnSpPr/>
              <p:nvPr/>
            </p:nvCxnSpPr>
            <p:spPr>
              <a:xfrm flipV="1">
                <a:off x="5005607" y="5304401"/>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45" name="Straight Connector 1644"/>
              <p:cNvCxnSpPr/>
              <p:nvPr/>
            </p:nvCxnSpPr>
            <p:spPr>
              <a:xfrm flipH="1" flipV="1">
                <a:off x="5130607" y="53062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46" name="Straight Connector 1645"/>
              <p:cNvCxnSpPr/>
              <p:nvPr/>
            </p:nvCxnSpPr>
            <p:spPr>
              <a:xfrm flipV="1">
                <a:off x="4982407"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47" name="Oval 1646"/>
              <p:cNvSpPr>
                <a:spLocks noChangeAspect="1"/>
              </p:cNvSpPr>
              <p:nvPr/>
            </p:nvSpPr>
            <p:spPr>
              <a:xfrm>
                <a:off x="5213251" y="534653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48" name="Straight Connector 1647"/>
              <p:cNvCxnSpPr/>
              <p:nvPr/>
            </p:nvCxnSpPr>
            <p:spPr>
              <a:xfrm flipV="1">
                <a:off x="5253631"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49" name="Oval 1648"/>
              <p:cNvSpPr>
                <a:spLocks noChangeAspect="1"/>
              </p:cNvSpPr>
              <p:nvPr/>
            </p:nvSpPr>
            <p:spPr>
              <a:xfrm>
                <a:off x="5499389" y="534826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50" name="Oval 1649"/>
              <p:cNvSpPr>
                <a:spLocks noChangeAspect="1"/>
              </p:cNvSpPr>
              <p:nvPr/>
            </p:nvSpPr>
            <p:spPr>
              <a:xfrm>
                <a:off x="5358028" y="525720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51" name="Straight Connector 1650"/>
              <p:cNvCxnSpPr/>
              <p:nvPr/>
            </p:nvCxnSpPr>
            <p:spPr>
              <a:xfrm flipH="1" flipV="1">
                <a:off x="5409702" y="530518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52" name="Straight Connector 1651"/>
              <p:cNvCxnSpPr/>
              <p:nvPr/>
            </p:nvCxnSpPr>
            <p:spPr>
              <a:xfrm flipV="1">
                <a:off x="5275200" y="5302634"/>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53" name="Oval 1652"/>
              <p:cNvSpPr>
                <a:spLocks noChangeAspect="1"/>
              </p:cNvSpPr>
              <p:nvPr/>
            </p:nvSpPr>
            <p:spPr>
              <a:xfrm>
                <a:off x="5639652" y="5262557"/>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54" name="Straight Connector 1653"/>
              <p:cNvCxnSpPr/>
              <p:nvPr/>
            </p:nvCxnSpPr>
            <p:spPr>
              <a:xfrm flipV="1">
                <a:off x="5566276" y="5304401"/>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55" name="Straight Connector 1654"/>
              <p:cNvCxnSpPr/>
              <p:nvPr/>
            </p:nvCxnSpPr>
            <p:spPr>
              <a:xfrm flipH="1" flipV="1">
                <a:off x="5691276" y="5306249"/>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cxnSp>
            <p:nvCxnSpPr>
              <p:cNvPr id="1656" name="Straight Connector 1655"/>
              <p:cNvCxnSpPr/>
              <p:nvPr/>
            </p:nvCxnSpPr>
            <p:spPr>
              <a:xfrm flipV="1">
                <a:off x="5543076" y="539130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57" name="Oval 1656"/>
              <p:cNvSpPr>
                <a:spLocks noChangeAspect="1"/>
              </p:cNvSpPr>
              <p:nvPr/>
            </p:nvSpPr>
            <p:spPr>
              <a:xfrm>
                <a:off x="5782619" y="534931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58" name="Straight Connector 1657"/>
              <p:cNvCxnSpPr/>
              <p:nvPr/>
            </p:nvCxnSpPr>
            <p:spPr>
              <a:xfrm flipV="1">
                <a:off x="5822999" y="539408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59" name="Oval 1658"/>
              <p:cNvSpPr>
                <a:spLocks noChangeAspect="1"/>
              </p:cNvSpPr>
              <p:nvPr/>
            </p:nvSpPr>
            <p:spPr>
              <a:xfrm>
                <a:off x="5931945" y="5090296"/>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60" name="Straight Connector 1659"/>
              <p:cNvCxnSpPr/>
              <p:nvPr/>
            </p:nvCxnSpPr>
            <p:spPr>
              <a:xfrm flipV="1">
                <a:off x="5972325" y="5135066"/>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61" name="Oval 1660"/>
              <p:cNvSpPr>
                <a:spLocks noChangeAspect="1"/>
              </p:cNvSpPr>
              <p:nvPr/>
            </p:nvSpPr>
            <p:spPr>
              <a:xfrm>
                <a:off x="5930053" y="5614382"/>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62" name="Straight Connector 1661"/>
              <p:cNvCxnSpPr/>
              <p:nvPr/>
            </p:nvCxnSpPr>
            <p:spPr>
              <a:xfrm flipV="1">
                <a:off x="5970433" y="5659152"/>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63" name="Oval 1662"/>
              <p:cNvSpPr>
                <a:spLocks noChangeAspect="1"/>
              </p:cNvSpPr>
              <p:nvPr/>
            </p:nvSpPr>
            <p:spPr>
              <a:xfrm>
                <a:off x="5931945" y="5271384"/>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64" name="Straight Connector 1663"/>
              <p:cNvCxnSpPr/>
              <p:nvPr/>
            </p:nvCxnSpPr>
            <p:spPr>
              <a:xfrm flipV="1">
                <a:off x="5849117" y="5316813"/>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65" name="Oval 1664"/>
              <p:cNvSpPr>
                <a:spLocks noChangeAspect="1"/>
              </p:cNvSpPr>
              <p:nvPr/>
            </p:nvSpPr>
            <p:spPr>
              <a:xfrm>
                <a:off x="5932963" y="5774861"/>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66" name="Straight Connector 1665"/>
              <p:cNvCxnSpPr/>
              <p:nvPr/>
            </p:nvCxnSpPr>
            <p:spPr>
              <a:xfrm flipV="1">
                <a:off x="5856129" y="5832766"/>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67" name="Oval 1666"/>
              <p:cNvSpPr>
                <a:spLocks noChangeAspect="1"/>
              </p:cNvSpPr>
              <p:nvPr/>
            </p:nvSpPr>
            <p:spPr>
              <a:xfrm>
                <a:off x="5794881" y="5861415"/>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68" name="Straight Connector 1667"/>
              <p:cNvCxnSpPr/>
              <p:nvPr/>
            </p:nvCxnSpPr>
            <p:spPr>
              <a:xfrm flipV="1">
                <a:off x="5838568" y="5904455"/>
                <a:ext cx="0" cy="130966"/>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sp>
            <p:nvSpPr>
              <p:cNvPr id="1669" name="Oval 1668"/>
              <p:cNvSpPr>
                <a:spLocks noChangeAspect="1"/>
              </p:cNvSpPr>
              <p:nvPr/>
            </p:nvSpPr>
            <p:spPr>
              <a:xfrm>
                <a:off x="3515104" y="5522909"/>
                <a:ext cx="78724" cy="83978"/>
              </a:xfrm>
              <a:prstGeom prst="ellipse">
                <a:avLst/>
              </a:prstGeom>
              <a:solidFill>
                <a:sysClr val="window" lastClr="FFFFFF">
                  <a:lumMod val="50000"/>
                </a:sysClr>
              </a:solidFill>
              <a:ln w="9525"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70" name="Straight Connector 1669"/>
              <p:cNvCxnSpPr/>
              <p:nvPr/>
            </p:nvCxnSpPr>
            <p:spPr>
              <a:xfrm flipH="1" flipV="1">
                <a:off x="3566778" y="5570888"/>
                <a:ext cx="102975" cy="64381"/>
              </a:xfrm>
              <a:prstGeom prst="line">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cxnSp>
        </p:grpSp>
        <p:cxnSp>
          <p:nvCxnSpPr>
            <p:cNvPr id="1671" name="Straight Connector 1670"/>
            <p:cNvCxnSpPr/>
            <p:nvPr/>
          </p:nvCxnSpPr>
          <p:spPr>
            <a:xfrm flipV="1">
              <a:off x="4207418" y="4698217"/>
              <a:ext cx="0" cy="219380"/>
            </a:xfrm>
            <a:prstGeom prst="line">
              <a:avLst/>
            </a:prstGeom>
            <a:noFill/>
            <a:ln w="9525" cap="flat" cmpd="sng" algn="ctr">
              <a:solidFill>
                <a:sysClr val="windowText" lastClr="000000"/>
              </a:solidFill>
              <a:prstDash val="solid"/>
            </a:ln>
            <a:effectLst/>
          </p:spPr>
        </p:cxnSp>
        <p:cxnSp>
          <p:nvCxnSpPr>
            <p:cNvPr id="1672" name="Straight Connector 1671"/>
            <p:cNvCxnSpPr/>
            <p:nvPr/>
          </p:nvCxnSpPr>
          <p:spPr>
            <a:xfrm flipV="1">
              <a:off x="4488701" y="4703140"/>
              <a:ext cx="0" cy="219380"/>
            </a:xfrm>
            <a:prstGeom prst="line">
              <a:avLst/>
            </a:prstGeom>
            <a:noFill/>
            <a:ln w="9525" cap="flat" cmpd="sng" algn="ctr">
              <a:solidFill>
                <a:sysClr val="windowText" lastClr="000000"/>
              </a:solidFill>
              <a:prstDash val="solid"/>
            </a:ln>
            <a:effectLst/>
          </p:spPr>
        </p:cxnSp>
        <p:cxnSp>
          <p:nvCxnSpPr>
            <p:cNvPr id="1673" name="Straight Connector 1672"/>
            <p:cNvCxnSpPr/>
            <p:nvPr/>
          </p:nvCxnSpPr>
          <p:spPr>
            <a:xfrm flipV="1">
              <a:off x="4782226" y="4698217"/>
              <a:ext cx="0" cy="219380"/>
            </a:xfrm>
            <a:prstGeom prst="line">
              <a:avLst/>
            </a:prstGeom>
            <a:noFill/>
            <a:ln w="9525" cap="flat" cmpd="sng" algn="ctr">
              <a:solidFill>
                <a:sysClr val="windowText" lastClr="000000"/>
              </a:solidFill>
              <a:prstDash val="solid"/>
            </a:ln>
            <a:effectLst/>
          </p:spPr>
        </p:cxnSp>
        <p:cxnSp>
          <p:nvCxnSpPr>
            <p:cNvPr id="1674" name="Straight Connector 1673"/>
            <p:cNvCxnSpPr/>
            <p:nvPr/>
          </p:nvCxnSpPr>
          <p:spPr>
            <a:xfrm flipV="1">
              <a:off x="5063509" y="4703140"/>
              <a:ext cx="0" cy="219380"/>
            </a:xfrm>
            <a:prstGeom prst="line">
              <a:avLst/>
            </a:prstGeom>
            <a:noFill/>
            <a:ln w="9525" cap="flat" cmpd="sng" algn="ctr">
              <a:solidFill>
                <a:sysClr val="windowText" lastClr="000000"/>
              </a:solidFill>
              <a:prstDash val="solid"/>
            </a:ln>
            <a:effectLst/>
          </p:spPr>
        </p:cxnSp>
        <p:cxnSp>
          <p:nvCxnSpPr>
            <p:cNvPr id="1675" name="Straight Connector 1674"/>
            <p:cNvCxnSpPr/>
            <p:nvPr/>
          </p:nvCxnSpPr>
          <p:spPr>
            <a:xfrm flipV="1">
              <a:off x="5331473" y="4698217"/>
              <a:ext cx="0" cy="219380"/>
            </a:xfrm>
            <a:prstGeom prst="line">
              <a:avLst/>
            </a:prstGeom>
            <a:noFill/>
            <a:ln w="9525" cap="flat" cmpd="sng" algn="ctr">
              <a:solidFill>
                <a:sysClr val="windowText" lastClr="000000"/>
              </a:solidFill>
              <a:prstDash val="solid"/>
            </a:ln>
            <a:effectLst/>
          </p:spPr>
        </p:cxnSp>
        <p:cxnSp>
          <p:nvCxnSpPr>
            <p:cNvPr id="1676" name="Straight Connector 1675"/>
            <p:cNvCxnSpPr/>
            <p:nvPr/>
          </p:nvCxnSpPr>
          <p:spPr>
            <a:xfrm flipV="1">
              <a:off x="5612756" y="4703140"/>
              <a:ext cx="0" cy="219380"/>
            </a:xfrm>
            <a:prstGeom prst="line">
              <a:avLst/>
            </a:prstGeom>
            <a:noFill/>
            <a:ln w="9525" cap="flat" cmpd="sng" algn="ctr">
              <a:solidFill>
                <a:sysClr val="windowText" lastClr="000000"/>
              </a:solidFill>
              <a:prstDash val="solid"/>
            </a:ln>
            <a:effectLst/>
          </p:spPr>
        </p:cxnSp>
        <p:cxnSp>
          <p:nvCxnSpPr>
            <p:cNvPr id="1677" name="Straight Connector 1676"/>
            <p:cNvCxnSpPr/>
            <p:nvPr/>
          </p:nvCxnSpPr>
          <p:spPr>
            <a:xfrm flipV="1">
              <a:off x="5906281" y="4698217"/>
              <a:ext cx="0" cy="219380"/>
            </a:xfrm>
            <a:prstGeom prst="line">
              <a:avLst/>
            </a:prstGeom>
            <a:noFill/>
            <a:ln w="9525" cap="flat" cmpd="sng" algn="ctr">
              <a:solidFill>
                <a:sysClr val="windowText" lastClr="000000"/>
              </a:solidFill>
              <a:prstDash val="solid"/>
            </a:ln>
            <a:effectLst/>
          </p:spPr>
        </p:cxnSp>
        <p:grpSp>
          <p:nvGrpSpPr>
            <p:cNvPr id="1686" name="Group 1685"/>
            <p:cNvGrpSpPr/>
            <p:nvPr/>
          </p:nvGrpSpPr>
          <p:grpSpPr>
            <a:xfrm flipH="1">
              <a:off x="3821775" y="2819400"/>
              <a:ext cx="2626277" cy="1883740"/>
              <a:chOff x="3643417" y="2600564"/>
              <a:chExt cx="2626277" cy="1883740"/>
            </a:xfrm>
          </p:grpSpPr>
          <p:sp>
            <p:nvSpPr>
              <p:cNvPr id="1687" name="Oval 1686"/>
              <p:cNvSpPr>
                <a:spLocks noChangeAspect="1"/>
              </p:cNvSpPr>
              <p:nvPr/>
            </p:nvSpPr>
            <p:spPr>
              <a:xfrm>
                <a:off x="4279508" y="3833896"/>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88" name="Oval 1687"/>
              <p:cNvSpPr>
                <a:spLocks noChangeAspect="1"/>
              </p:cNvSpPr>
              <p:nvPr/>
            </p:nvSpPr>
            <p:spPr>
              <a:xfrm>
                <a:off x="4134634" y="3646586"/>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89" name="Straight Connector 1688"/>
              <p:cNvCxnSpPr/>
              <p:nvPr/>
            </p:nvCxnSpPr>
            <p:spPr>
              <a:xfrm flipH="1" flipV="1">
                <a:off x="4199649" y="3761202"/>
                <a:ext cx="85044" cy="107844"/>
              </a:xfrm>
              <a:prstGeom prst="line">
                <a:avLst/>
              </a:prstGeom>
              <a:noFill/>
              <a:ln w="9525" cap="flat" cmpd="sng" algn="ctr">
                <a:solidFill>
                  <a:sysClr val="windowText" lastClr="000000"/>
                </a:solidFill>
                <a:prstDash val="solid"/>
              </a:ln>
              <a:effectLst/>
            </p:spPr>
          </p:cxnSp>
          <p:cxnSp>
            <p:nvCxnSpPr>
              <p:cNvPr id="1690" name="Straight Connector 1689"/>
              <p:cNvCxnSpPr/>
              <p:nvPr/>
            </p:nvCxnSpPr>
            <p:spPr>
              <a:xfrm flipV="1">
                <a:off x="4311251" y="3974566"/>
                <a:ext cx="0" cy="219380"/>
              </a:xfrm>
              <a:prstGeom prst="line">
                <a:avLst/>
              </a:prstGeom>
              <a:noFill/>
              <a:ln w="9525" cap="flat" cmpd="sng" algn="ctr">
                <a:solidFill>
                  <a:sysClr val="windowText" lastClr="000000"/>
                </a:solidFill>
                <a:prstDash val="solid"/>
              </a:ln>
              <a:effectLst/>
            </p:spPr>
          </p:cxnSp>
          <p:sp>
            <p:nvSpPr>
              <p:cNvPr id="1691" name="Oval 1690"/>
              <p:cNvSpPr>
                <a:spLocks noChangeAspect="1"/>
              </p:cNvSpPr>
              <p:nvPr/>
            </p:nvSpPr>
            <p:spPr>
              <a:xfrm>
                <a:off x="4410555" y="3646586"/>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92" name="Straight Connector 1691"/>
              <p:cNvCxnSpPr/>
              <p:nvPr/>
            </p:nvCxnSpPr>
            <p:spPr>
              <a:xfrm flipH="1" flipV="1">
                <a:off x="4475571" y="3761202"/>
                <a:ext cx="85044" cy="107844"/>
              </a:xfrm>
              <a:prstGeom prst="line">
                <a:avLst/>
              </a:prstGeom>
              <a:noFill/>
              <a:ln w="9525" cap="flat" cmpd="sng" algn="ctr">
                <a:solidFill>
                  <a:sysClr val="windowText" lastClr="000000"/>
                </a:solidFill>
                <a:prstDash val="solid"/>
              </a:ln>
              <a:effectLst/>
            </p:spPr>
          </p:cxnSp>
          <p:cxnSp>
            <p:nvCxnSpPr>
              <p:cNvPr id="1693" name="Straight Connector 1692"/>
              <p:cNvCxnSpPr/>
              <p:nvPr/>
            </p:nvCxnSpPr>
            <p:spPr>
              <a:xfrm flipV="1">
                <a:off x="4330001" y="3761202"/>
                <a:ext cx="85044" cy="107844"/>
              </a:xfrm>
              <a:prstGeom prst="line">
                <a:avLst/>
              </a:prstGeom>
              <a:noFill/>
              <a:ln w="9525" cap="flat" cmpd="sng" algn="ctr">
                <a:solidFill>
                  <a:sysClr val="windowText" lastClr="000000"/>
                </a:solidFill>
                <a:prstDash val="solid"/>
              </a:ln>
              <a:effectLst/>
            </p:spPr>
          </p:cxnSp>
          <p:sp>
            <p:nvSpPr>
              <p:cNvPr id="1694" name="Oval 1693"/>
              <p:cNvSpPr>
                <a:spLocks noChangeAspect="1"/>
              </p:cNvSpPr>
              <p:nvPr/>
            </p:nvSpPr>
            <p:spPr>
              <a:xfrm>
                <a:off x="4560791" y="3838818"/>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95" name="Straight Connector 1694"/>
              <p:cNvCxnSpPr/>
              <p:nvPr/>
            </p:nvCxnSpPr>
            <p:spPr>
              <a:xfrm flipV="1">
                <a:off x="4592534" y="3979489"/>
                <a:ext cx="0" cy="219380"/>
              </a:xfrm>
              <a:prstGeom prst="line">
                <a:avLst/>
              </a:prstGeom>
              <a:noFill/>
              <a:ln w="9525" cap="flat" cmpd="sng" algn="ctr">
                <a:solidFill>
                  <a:sysClr val="windowText" lastClr="000000"/>
                </a:solidFill>
                <a:prstDash val="solid"/>
              </a:ln>
              <a:effectLst/>
            </p:spPr>
          </p:cxnSp>
          <p:cxnSp>
            <p:nvCxnSpPr>
              <p:cNvPr id="1696" name="Straight Connector 1695"/>
              <p:cNvCxnSpPr/>
              <p:nvPr/>
            </p:nvCxnSpPr>
            <p:spPr>
              <a:xfrm flipV="1">
                <a:off x="4625807" y="3761202"/>
                <a:ext cx="85044" cy="107844"/>
              </a:xfrm>
              <a:prstGeom prst="line">
                <a:avLst/>
              </a:prstGeom>
              <a:noFill/>
              <a:ln w="9525" cap="flat" cmpd="sng" algn="ctr">
                <a:solidFill>
                  <a:sysClr val="windowText" lastClr="000000"/>
                </a:solidFill>
                <a:prstDash val="solid"/>
              </a:ln>
              <a:effectLst/>
            </p:spPr>
          </p:cxnSp>
          <p:sp>
            <p:nvSpPr>
              <p:cNvPr id="1697" name="Oval 1696"/>
              <p:cNvSpPr>
                <a:spLocks noChangeAspect="1"/>
              </p:cNvSpPr>
              <p:nvPr/>
            </p:nvSpPr>
            <p:spPr>
              <a:xfrm>
                <a:off x="4854316" y="3833896"/>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698" name="Oval 1697"/>
              <p:cNvSpPr>
                <a:spLocks noChangeAspect="1"/>
              </p:cNvSpPr>
              <p:nvPr/>
            </p:nvSpPr>
            <p:spPr>
              <a:xfrm>
                <a:off x="4709442" y="3646586"/>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699" name="Straight Connector 1698"/>
              <p:cNvCxnSpPr/>
              <p:nvPr/>
            </p:nvCxnSpPr>
            <p:spPr>
              <a:xfrm flipH="1" flipV="1">
                <a:off x="4774457" y="3761202"/>
                <a:ext cx="85044" cy="107844"/>
              </a:xfrm>
              <a:prstGeom prst="line">
                <a:avLst/>
              </a:prstGeom>
              <a:noFill/>
              <a:ln w="9525" cap="flat" cmpd="sng" algn="ctr">
                <a:solidFill>
                  <a:sysClr val="windowText" lastClr="000000"/>
                </a:solidFill>
                <a:prstDash val="solid"/>
              </a:ln>
              <a:effectLst/>
            </p:spPr>
          </p:cxnSp>
          <p:cxnSp>
            <p:nvCxnSpPr>
              <p:cNvPr id="1700" name="Straight Connector 1699"/>
              <p:cNvCxnSpPr/>
              <p:nvPr/>
            </p:nvCxnSpPr>
            <p:spPr>
              <a:xfrm flipV="1">
                <a:off x="4886058" y="3974566"/>
                <a:ext cx="0" cy="219380"/>
              </a:xfrm>
              <a:prstGeom prst="line">
                <a:avLst/>
              </a:prstGeom>
              <a:noFill/>
              <a:ln w="9525" cap="flat" cmpd="sng" algn="ctr">
                <a:solidFill>
                  <a:sysClr val="windowText" lastClr="000000"/>
                </a:solidFill>
                <a:prstDash val="solid"/>
              </a:ln>
              <a:effectLst/>
            </p:spPr>
          </p:cxnSp>
          <p:sp>
            <p:nvSpPr>
              <p:cNvPr id="1701" name="Oval 1700"/>
              <p:cNvSpPr>
                <a:spLocks noChangeAspect="1"/>
              </p:cNvSpPr>
              <p:nvPr/>
            </p:nvSpPr>
            <p:spPr>
              <a:xfrm>
                <a:off x="4985362" y="3646586"/>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02" name="Straight Connector 1701"/>
              <p:cNvCxnSpPr/>
              <p:nvPr/>
            </p:nvCxnSpPr>
            <p:spPr>
              <a:xfrm flipH="1" flipV="1">
                <a:off x="5050378" y="3761202"/>
                <a:ext cx="85044" cy="107844"/>
              </a:xfrm>
              <a:prstGeom prst="line">
                <a:avLst/>
              </a:prstGeom>
              <a:noFill/>
              <a:ln w="9525" cap="flat" cmpd="sng" algn="ctr">
                <a:solidFill>
                  <a:sysClr val="windowText" lastClr="000000"/>
                </a:solidFill>
                <a:prstDash val="solid"/>
              </a:ln>
              <a:effectLst/>
            </p:spPr>
          </p:cxnSp>
          <p:cxnSp>
            <p:nvCxnSpPr>
              <p:cNvPr id="1703" name="Straight Connector 1702"/>
              <p:cNvCxnSpPr/>
              <p:nvPr/>
            </p:nvCxnSpPr>
            <p:spPr>
              <a:xfrm flipV="1">
                <a:off x="4904809" y="3761202"/>
                <a:ext cx="85044" cy="107844"/>
              </a:xfrm>
              <a:prstGeom prst="line">
                <a:avLst/>
              </a:prstGeom>
              <a:noFill/>
              <a:ln w="9525" cap="flat" cmpd="sng" algn="ctr">
                <a:solidFill>
                  <a:sysClr val="windowText" lastClr="000000"/>
                </a:solidFill>
                <a:prstDash val="solid"/>
              </a:ln>
              <a:effectLst/>
            </p:spPr>
          </p:cxnSp>
          <p:sp>
            <p:nvSpPr>
              <p:cNvPr id="1704" name="Oval 1703"/>
              <p:cNvSpPr>
                <a:spLocks noChangeAspect="1"/>
              </p:cNvSpPr>
              <p:nvPr/>
            </p:nvSpPr>
            <p:spPr>
              <a:xfrm>
                <a:off x="5135599" y="3838818"/>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05" name="Straight Connector 1704"/>
              <p:cNvCxnSpPr/>
              <p:nvPr/>
            </p:nvCxnSpPr>
            <p:spPr>
              <a:xfrm flipV="1">
                <a:off x="5167341" y="3979489"/>
                <a:ext cx="0" cy="219380"/>
              </a:xfrm>
              <a:prstGeom prst="line">
                <a:avLst/>
              </a:prstGeom>
              <a:noFill/>
              <a:ln w="9525" cap="flat" cmpd="sng" algn="ctr">
                <a:solidFill>
                  <a:sysClr val="windowText" lastClr="000000"/>
                </a:solidFill>
                <a:prstDash val="solid"/>
              </a:ln>
              <a:effectLst/>
            </p:spPr>
          </p:cxnSp>
          <p:cxnSp>
            <p:nvCxnSpPr>
              <p:cNvPr id="1706" name="Straight Connector 1705"/>
              <p:cNvCxnSpPr/>
              <p:nvPr/>
            </p:nvCxnSpPr>
            <p:spPr>
              <a:xfrm flipV="1">
                <a:off x="5200614" y="3761202"/>
                <a:ext cx="85044" cy="107844"/>
              </a:xfrm>
              <a:prstGeom prst="line">
                <a:avLst/>
              </a:prstGeom>
              <a:noFill/>
              <a:ln w="9525" cap="flat" cmpd="sng" algn="ctr">
                <a:solidFill>
                  <a:sysClr val="windowText" lastClr="000000"/>
                </a:solidFill>
                <a:prstDash val="solid"/>
              </a:ln>
              <a:effectLst/>
            </p:spPr>
          </p:cxnSp>
          <p:sp>
            <p:nvSpPr>
              <p:cNvPr id="1707" name="Oval 1706"/>
              <p:cNvSpPr>
                <a:spLocks noChangeAspect="1"/>
              </p:cNvSpPr>
              <p:nvPr/>
            </p:nvSpPr>
            <p:spPr>
              <a:xfrm>
                <a:off x="5403563" y="3833896"/>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08" name="Oval 1707"/>
              <p:cNvSpPr>
                <a:spLocks noChangeAspect="1"/>
              </p:cNvSpPr>
              <p:nvPr/>
            </p:nvSpPr>
            <p:spPr>
              <a:xfrm>
                <a:off x="5258690" y="3646586"/>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09" name="Straight Connector 1708"/>
              <p:cNvCxnSpPr/>
              <p:nvPr/>
            </p:nvCxnSpPr>
            <p:spPr>
              <a:xfrm flipH="1" flipV="1">
                <a:off x="5323705" y="3761202"/>
                <a:ext cx="85044" cy="107844"/>
              </a:xfrm>
              <a:prstGeom prst="line">
                <a:avLst/>
              </a:prstGeom>
              <a:noFill/>
              <a:ln w="9525" cap="flat" cmpd="sng" algn="ctr">
                <a:solidFill>
                  <a:sysClr val="windowText" lastClr="000000"/>
                </a:solidFill>
                <a:prstDash val="solid"/>
              </a:ln>
              <a:effectLst/>
            </p:spPr>
          </p:cxnSp>
          <p:cxnSp>
            <p:nvCxnSpPr>
              <p:cNvPr id="1710" name="Straight Connector 1709"/>
              <p:cNvCxnSpPr/>
              <p:nvPr/>
            </p:nvCxnSpPr>
            <p:spPr>
              <a:xfrm flipV="1">
                <a:off x="5435306" y="3974566"/>
                <a:ext cx="0" cy="219380"/>
              </a:xfrm>
              <a:prstGeom prst="line">
                <a:avLst/>
              </a:prstGeom>
              <a:noFill/>
              <a:ln w="9525" cap="flat" cmpd="sng" algn="ctr">
                <a:solidFill>
                  <a:sysClr val="windowText" lastClr="000000"/>
                </a:solidFill>
                <a:prstDash val="solid"/>
              </a:ln>
              <a:effectLst/>
            </p:spPr>
          </p:cxnSp>
          <p:sp>
            <p:nvSpPr>
              <p:cNvPr id="1711" name="Oval 1710"/>
              <p:cNvSpPr>
                <a:spLocks noChangeAspect="1"/>
              </p:cNvSpPr>
              <p:nvPr/>
            </p:nvSpPr>
            <p:spPr>
              <a:xfrm>
                <a:off x="5534610" y="3646586"/>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12" name="Straight Connector 1711"/>
              <p:cNvCxnSpPr/>
              <p:nvPr/>
            </p:nvCxnSpPr>
            <p:spPr>
              <a:xfrm flipH="1" flipV="1">
                <a:off x="5599626" y="3761202"/>
                <a:ext cx="85044" cy="107844"/>
              </a:xfrm>
              <a:prstGeom prst="line">
                <a:avLst/>
              </a:prstGeom>
              <a:noFill/>
              <a:ln w="9525" cap="flat" cmpd="sng" algn="ctr">
                <a:solidFill>
                  <a:sysClr val="windowText" lastClr="000000"/>
                </a:solidFill>
                <a:prstDash val="solid"/>
              </a:ln>
              <a:effectLst/>
            </p:spPr>
          </p:cxnSp>
          <p:cxnSp>
            <p:nvCxnSpPr>
              <p:cNvPr id="1713" name="Straight Connector 1712"/>
              <p:cNvCxnSpPr/>
              <p:nvPr/>
            </p:nvCxnSpPr>
            <p:spPr>
              <a:xfrm flipV="1">
                <a:off x="5454056" y="3761202"/>
                <a:ext cx="85044" cy="107844"/>
              </a:xfrm>
              <a:prstGeom prst="line">
                <a:avLst/>
              </a:prstGeom>
              <a:noFill/>
              <a:ln w="9525" cap="flat" cmpd="sng" algn="ctr">
                <a:solidFill>
                  <a:sysClr val="windowText" lastClr="000000"/>
                </a:solidFill>
                <a:prstDash val="solid"/>
              </a:ln>
              <a:effectLst/>
            </p:spPr>
          </p:cxnSp>
          <p:sp>
            <p:nvSpPr>
              <p:cNvPr id="1714" name="Oval 1713"/>
              <p:cNvSpPr>
                <a:spLocks noChangeAspect="1"/>
              </p:cNvSpPr>
              <p:nvPr/>
            </p:nvSpPr>
            <p:spPr>
              <a:xfrm>
                <a:off x="5684846" y="3838818"/>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15" name="Straight Connector 1714"/>
              <p:cNvCxnSpPr/>
              <p:nvPr/>
            </p:nvCxnSpPr>
            <p:spPr>
              <a:xfrm flipV="1">
                <a:off x="5716589" y="3979489"/>
                <a:ext cx="0" cy="219380"/>
              </a:xfrm>
              <a:prstGeom prst="line">
                <a:avLst/>
              </a:prstGeom>
              <a:noFill/>
              <a:ln w="9525" cap="flat" cmpd="sng" algn="ctr">
                <a:solidFill>
                  <a:sysClr val="windowText" lastClr="000000"/>
                </a:solidFill>
                <a:prstDash val="solid"/>
              </a:ln>
              <a:effectLst/>
            </p:spPr>
          </p:cxnSp>
          <p:cxnSp>
            <p:nvCxnSpPr>
              <p:cNvPr id="1716" name="Straight Connector 1715"/>
              <p:cNvCxnSpPr/>
              <p:nvPr/>
            </p:nvCxnSpPr>
            <p:spPr>
              <a:xfrm flipV="1">
                <a:off x="5749862" y="3761202"/>
                <a:ext cx="85044" cy="107844"/>
              </a:xfrm>
              <a:prstGeom prst="line">
                <a:avLst/>
              </a:prstGeom>
              <a:noFill/>
              <a:ln w="9525" cap="flat" cmpd="sng" algn="ctr">
                <a:solidFill>
                  <a:sysClr val="windowText" lastClr="000000"/>
                </a:solidFill>
                <a:prstDash val="solid"/>
              </a:ln>
              <a:effectLst/>
            </p:spPr>
          </p:cxnSp>
          <p:sp>
            <p:nvSpPr>
              <p:cNvPr id="1717" name="Oval 1716"/>
              <p:cNvSpPr>
                <a:spLocks noChangeAspect="1"/>
              </p:cNvSpPr>
              <p:nvPr/>
            </p:nvSpPr>
            <p:spPr>
              <a:xfrm>
                <a:off x="5978371" y="3833896"/>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18" name="Oval 1717"/>
              <p:cNvSpPr>
                <a:spLocks noChangeAspect="1"/>
              </p:cNvSpPr>
              <p:nvPr/>
            </p:nvSpPr>
            <p:spPr>
              <a:xfrm>
                <a:off x="5833497" y="3646586"/>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19" name="Straight Connector 1718"/>
              <p:cNvCxnSpPr/>
              <p:nvPr/>
            </p:nvCxnSpPr>
            <p:spPr>
              <a:xfrm flipH="1" flipV="1">
                <a:off x="5898512" y="3761202"/>
                <a:ext cx="85044" cy="107844"/>
              </a:xfrm>
              <a:prstGeom prst="line">
                <a:avLst/>
              </a:prstGeom>
              <a:noFill/>
              <a:ln w="9525" cap="flat" cmpd="sng" algn="ctr">
                <a:solidFill>
                  <a:sysClr val="windowText" lastClr="000000"/>
                </a:solidFill>
                <a:prstDash val="solid"/>
              </a:ln>
              <a:effectLst/>
            </p:spPr>
          </p:cxnSp>
          <p:cxnSp>
            <p:nvCxnSpPr>
              <p:cNvPr id="1720" name="Straight Connector 1719"/>
              <p:cNvCxnSpPr/>
              <p:nvPr/>
            </p:nvCxnSpPr>
            <p:spPr>
              <a:xfrm flipV="1">
                <a:off x="6010113" y="3974566"/>
                <a:ext cx="0" cy="219380"/>
              </a:xfrm>
              <a:prstGeom prst="line">
                <a:avLst/>
              </a:prstGeom>
              <a:noFill/>
              <a:ln w="9525" cap="flat" cmpd="sng" algn="ctr">
                <a:solidFill>
                  <a:sysClr val="windowText" lastClr="000000"/>
                </a:solidFill>
                <a:prstDash val="solid"/>
              </a:ln>
              <a:effectLst/>
            </p:spPr>
          </p:cxnSp>
          <p:cxnSp>
            <p:nvCxnSpPr>
              <p:cNvPr id="1721" name="Straight Connector 1720"/>
              <p:cNvCxnSpPr/>
              <p:nvPr/>
            </p:nvCxnSpPr>
            <p:spPr>
              <a:xfrm flipV="1">
                <a:off x="4046208" y="3761202"/>
                <a:ext cx="85044" cy="107844"/>
              </a:xfrm>
              <a:prstGeom prst="line">
                <a:avLst/>
              </a:prstGeom>
              <a:noFill/>
              <a:ln w="9525" cap="flat" cmpd="sng" algn="ctr">
                <a:solidFill>
                  <a:sysClr val="windowText" lastClr="000000"/>
                </a:solidFill>
                <a:prstDash val="solid"/>
              </a:ln>
              <a:effectLst/>
            </p:spPr>
          </p:cxnSp>
          <p:sp>
            <p:nvSpPr>
              <p:cNvPr id="1722" name="Oval 1721"/>
              <p:cNvSpPr>
                <a:spLocks noChangeAspect="1"/>
              </p:cNvSpPr>
              <p:nvPr/>
            </p:nvSpPr>
            <p:spPr>
              <a:xfrm>
                <a:off x="4148517" y="4338709"/>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23" name="Straight Connector 1722"/>
              <p:cNvCxnSpPr/>
              <p:nvPr/>
            </p:nvCxnSpPr>
            <p:spPr>
              <a:xfrm flipH="1" flipV="1">
                <a:off x="4068658" y="4266015"/>
                <a:ext cx="85044" cy="107844"/>
              </a:xfrm>
              <a:prstGeom prst="line">
                <a:avLst/>
              </a:prstGeom>
              <a:noFill/>
              <a:ln w="9525" cap="flat" cmpd="sng" algn="ctr">
                <a:solidFill>
                  <a:sysClr val="windowText" lastClr="000000"/>
                </a:solidFill>
                <a:prstDash val="solid"/>
              </a:ln>
              <a:effectLst/>
            </p:spPr>
          </p:cxnSp>
          <p:sp>
            <p:nvSpPr>
              <p:cNvPr id="1724" name="Oval 1723"/>
              <p:cNvSpPr>
                <a:spLocks noChangeAspect="1"/>
              </p:cNvSpPr>
              <p:nvPr/>
            </p:nvSpPr>
            <p:spPr>
              <a:xfrm>
                <a:off x="4279564" y="4151399"/>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25" name="Straight Connector 1724"/>
              <p:cNvCxnSpPr/>
              <p:nvPr/>
            </p:nvCxnSpPr>
            <p:spPr>
              <a:xfrm flipH="1" flipV="1">
                <a:off x="4344579" y="4266015"/>
                <a:ext cx="85044" cy="107844"/>
              </a:xfrm>
              <a:prstGeom prst="line">
                <a:avLst/>
              </a:prstGeom>
              <a:noFill/>
              <a:ln w="9525" cap="flat" cmpd="sng" algn="ctr">
                <a:solidFill>
                  <a:sysClr val="windowText" lastClr="000000"/>
                </a:solidFill>
                <a:prstDash val="solid"/>
              </a:ln>
              <a:effectLst/>
            </p:spPr>
          </p:cxnSp>
          <p:cxnSp>
            <p:nvCxnSpPr>
              <p:cNvPr id="1726" name="Straight Connector 1725"/>
              <p:cNvCxnSpPr/>
              <p:nvPr/>
            </p:nvCxnSpPr>
            <p:spPr>
              <a:xfrm flipV="1">
                <a:off x="4199010" y="4266015"/>
                <a:ext cx="85044" cy="107844"/>
              </a:xfrm>
              <a:prstGeom prst="line">
                <a:avLst/>
              </a:prstGeom>
              <a:noFill/>
              <a:ln w="9525" cap="flat" cmpd="sng" algn="ctr">
                <a:solidFill>
                  <a:sysClr val="windowText" lastClr="000000"/>
                </a:solidFill>
                <a:prstDash val="solid"/>
              </a:ln>
              <a:effectLst/>
            </p:spPr>
          </p:cxnSp>
          <p:sp>
            <p:nvSpPr>
              <p:cNvPr id="1727" name="Oval 1726"/>
              <p:cNvSpPr>
                <a:spLocks noChangeAspect="1"/>
              </p:cNvSpPr>
              <p:nvPr/>
            </p:nvSpPr>
            <p:spPr>
              <a:xfrm>
                <a:off x="4429800" y="4343633"/>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28" name="Straight Connector 1727"/>
              <p:cNvCxnSpPr/>
              <p:nvPr/>
            </p:nvCxnSpPr>
            <p:spPr>
              <a:xfrm flipV="1">
                <a:off x="4494815" y="4266015"/>
                <a:ext cx="85044" cy="107844"/>
              </a:xfrm>
              <a:prstGeom prst="line">
                <a:avLst/>
              </a:prstGeom>
              <a:noFill/>
              <a:ln w="9525" cap="flat" cmpd="sng" algn="ctr">
                <a:solidFill>
                  <a:sysClr val="windowText" lastClr="000000"/>
                </a:solidFill>
                <a:prstDash val="solid"/>
              </a:ln>
              <a:effectLst/>
            </p:spPr>
          </p:cxnSp>
          <p:sp>
            <p:nvSpPr>
              <p:cNvPr id="1729" name="Oval 1728"/>
              <p:cNvSpPr>
                <a:spLocks noChangeAspect="1"/>
              </p:cNvSpPr>
              <p:nvPr/>
            </p:nvSpPr>
            <p:spPr>
              <a:xfrm>
                <a:off x="4723324" y="4338709"/>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30" name="Oval 1729"/>
              <p:cNvSpPr>
                <a:spLocks noChangeAspect="1"/>
              </p:cNvSpPr>
              <p:nvPr/>
            </p:nvSpPr>
            <p:spPr>
              <a:xfrm>
                <a:off x="4578450" y="4151399"/>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31" name="Straight Connector 1730"/>
              <p:cNvCxnSpPr/>
              <p:nvPr/>
            </p:nvCxnSpPr>
            <p:spPr>
              <a:xfrm flipH="1" flipV="1">
                <a:off x="4643465" y="4266015"/>
                <a:ext cx="85044" cy="107844"/>
              </a:xfrm>
              <a:prstGeom prst="line">
                <a:avLst/>
              </a:prstGeom>
              <a:noFill/>
              <a:ln w="9525" cap="flat" cmpd="sng" algn="ctr">
                <a:solidFill>
                  <a:sysClr val="windowText" lastClr="000000"/>
                </a:solidFill>
                <a:prstDash val="solid"/>
              </a:ln>
              <a:effectLst/>
            </p:spPr>
          </p:cxnSp>
          <p:sp>
            <p:nvSpPr>
              <p:cNvPr id="1732" name="Oval 1731"/>
              <p:cNvSpPr>
                <a:spLocks noChangeAspect="1"/>
              </p:cNvSpPr>
              <p:nvPr/>
            </p:nvSpPr>
            <p:spPr>
              <a:xfrm>
                <a:off x="4854371" y="4151399"/>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33" name="Straight Connector 1732"/>
              <p:cNvCxnSpPr/>
              <p:nvPr/>
            </p:nvCxnSpPr>
            <p:spPr>
              <a:xfrm flipH="1" flipV="1">
                <a:off x="4919387" y="4266015"/>
                <a:ext cx="85044" cy="107844"/>
              </a:xfrm>
              <a:prstGeom prst="line">
                <a:avLst/>
              </a:prstGeom>
              <a:noFill/>
              <a:ln w="9525" cap="flat" cmpd="sng" algn="ctr">
                <a:solidFill>
                  <a:sysClr val="windowText" lastClr="000000"/>
                </a:solidFill>
                <a:prstDash val="solid"/>
              </a:ln>
              <a:effectLst/>
            </p:spPr>
          </p:cxnSp>
          <p:cxnSp>
            <p:nvCxnSpPr>
              <p:cNvPr id="1734" name="Straight Connector 1733"/>
              <p:cNvCxnSpPr/>
              <p:nvPr/>
            </p:nvCxnSpPr>
            <p:spPr>
              <a:xfrm flipV="1">
                <a:off x="4773817" y="4266015"/>
                <a:ext cx="85044" cy="107844"/>
              </a:xfrm>
              <a:prstGeom prst="line">
                <a:avLst/>
              </a:prstGeom>
              <a:noFill/>
              <a:ln w="9525" cap="flat" cmpd="sng" algn="ctr">
                <a:solidFill>
                  <a:sysClr val="windowText" lastClr="000000"/>
                </a:solidFill>
                <a:prstDash val="solid"/>
              </a:ln>
              <a:effectLst/>
            </p:spPr>
          </p:cxnSp>
          <p:sp>
            <p:nvSpPr>
              <p:cNvPr id="1735" name="Oval 1734"/>
              <p:cNvSpPr>
                <a:spLocks noChangeAspect="1"/>
              </p:cNvSpPr>
              <p:nvPr/>
            </p:nvSpPr>
            <p:spPr>
              <a:xfrm>
                <a:off x="5004607" y="4343633"/>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36" name="Straight Connector 1735"/>
              <p:cNvCxnSpPr/>
              <p:nvPr/>
            </p:nvCxnSpPr>
            <p:spPr>
              <a:xfrm flipV="1">
                <a:off x="5069623" y="4266015"/>
                <a:ext cx="85044" cy="107844"/>
              </a:xfrm>
              <a:prstGeom prst="line">
                <a:avLst/>
              </a:prstGeom>
              <a:noFill/>
              <a:ln w="9525" cap="flat" cmpd="sng" algn="ctr">
                <a:solidFill>
                  <a:sysClr val="windowText" lastClr="000000"/>
                </a:solidFill>
                <a:prstDash val="solid"/>
              </a:ln>
              <a:effectLst/>
            </p:spPr>
          </p:cxnSp>
          <p:sp>
            <p:nvSpPr>
              <p:cNvPr id="1737" name="Oval 1736"/>
              <p:cNvSpPr>
                <a:spLocks noChangeAspect="1"/>
              </p:cNvSpPr>
              <p:nvPr/>
            </p:nvSpPr>
            <p:spPr>
              <a:xfrm>
                <a:off x="5272572" y="4338709"/>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38" name="Oval 1737"/>
              <p:cNvSpPr>
                <a:spLocks noChangeAspect="1"/>
              </p:cNvSpPr>
              <p:nvPr/>
            </p:nvSpPr>
            <p:spPr>
              <a:xfrm>
                <a:off x="5127697" y="4151399"/>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39" name="Straight Connector 1738"/>
              <p:cNvCxnSpPr/>
              <p:nvPr/>
            </p:nvCxnSpPr>
            <p:spPr>
              <a:xfrm flipH="1" flipV="1">
                <a:off x="5192713" y="4266015"/>
                <a:ext cx="85044" cy="107844"/>
              </a:xfrm>
              <a:prstGeom prst="line">
                <a:avLst/>
              </a:prstGeom>
              <a:noFill/>
              <a:ln w="9525" cap="flat" cmpd="sng" algn="ctr">
                <a:solidFill>
                  <a:sysClr val="windowText" lastClr="000000"/>
                </a:solidFill>
                <a:prstDash val="solid"/>
              </a:ln>
              <a:effectLst/>
            </p:spPr>
          </p:cxnSp>
          <p:sp>
            <p:nvSpPr>
              <p:cNvPr id="1740" name="Oval 1739"/>
              <p:cNvSpPr>
                <a:spLocks noChangeAspect="1"/>
              </p:cNvSpPr>
              <p:nvPr/>
            </p:nvSpPr>
            <p:spPr>
              <a:xfrm>
                <a:off x="5403619" y="4151399"/>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41" name="Straight Connector 1740"/>
              <p:cNvCxnSpPr/>
              <p:nvPr/>
            </p:nvCxnSpPr>
            <p:spPr>
              <a:xfrm flipH="1" flipV="1">
                <a:off x="5468635" y="4266015"/>
                <a:ext cx="85044" cy="107844"/>
              </a:xfrm>
              <a:prstGeom prst="line">
                <a:avLst/>
              </a:prstGeom>
              <a:noFill/>
              <a:ln w="9525" cap="flat" cmpd="sng" algn="ctr">
                <a:solidFill>
                  <a:sysClr val="windowText" lastClr="000000"/>
                </a:solidFill>
                <a:prstDash val="solid"/>
              </a:ln>
              <a:effectLst/>
            </p:spPr>
          </p:cxnSp>
          <p:cxnSp>
            <p:nvCxnSpPr>
              <p:cNvPr id="1742" name="Straight Connector 1741"/>
              <p:cNvCxnSpPr/>
              <p:nvPr/>
            </p:nvCxnSpPr>
            <p:spPr>
              <a:xfrm flipV="1">
                <a:off x="5323065" y="4266015"/>
                <a:ext cx="85044" cy="107844"/>
              </a:xfrm>
              <a:prstGeom prst="line">
                <a:avLst/>
              </a:prstGeom>
              <a:noFill/>
              <a:ln w="9525" cap="flat" cmpd="sng" algn="ctr">
                <a:solidFill>
                  <a:sysClr val="windowText" lastClr="000000"/>
                </a:solidFill>
                <a:prstDash val="solid"/>
              </a:ln>
              <a:effectLst/>
            </p:spPr>
          </p:cxnSp>
          <p:sp>
            <p:nvSpPr>
              <p:cNvPr id="1743" name="Oval 1742"/>
              <p:cNvSpPr>
                <a:spLocks noChangeAspect="1"/>
              </p:cNvSpPr>
              <p:nvPr/>
            </p:nvSpPr>
            <p:spPr>
              <a:xfrm>
                <a:off x="5553855" y="4343633"/>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44" name="Straight Connector 1743"/>
              <p:cNvCxnSpPr/>
              <p:nvPr/>
            </p:nvCxnSpPr>
            <p:spPr>
              <a:xfrm flipV="1">
                <a:off x="5618871" y="4266015"/>
                <a:ext cx="85044" cy="107844"/>
              </a:xfrm>
              <a:prstGeom prst="line">
                <a:avLst/>
              </a:prstGeom>
              <a:noFill/>
              <a:ln w="9525" cap="flat" cmpd="sng" algn="ctr">
                <a:solidFill>
                  <a:sysClr val="windowText" lastClr="000000"/>
                </a:solidFill>
                <a:prstDash val="solid"/>
              </a:ln>
              <a:effectLst/>
            </p:spPr>
          </p:cxnSp>
          <p:sp>
            <p:nvSpPr>
              <p:cNvPr id="1745" name="Oval 1744"/>
              <p:cNvSpPr>
                <a:spLocks noChangeAspect="1"/>
              </p:cNvSpPr>
              <p:nvPr/>
            </p:nvSpPr>
            <p:spPr>
              <a:xfrm>
                <a:off x="5847379" y="4338709"/>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46" name="Oval 1745"/>
              <p:cNvSpPr>
                <a:spLocks noChangeAspect="1"/>
              </p:cNvSpPr>
              <p:nvPr/>
            </p:nvSpPr>
            <p:spPr>
              <a:xfrm>
                <a:off x="5702505" y="4151399"/>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47" name="Straight Connector 1746"/>
              <p:cNvCxnSpPr/>
              <p:nvPr/>
            </p:nvCxnSpPr>
            <p:spPr>
              <a:xfrm flipH="1" flipV="1">
                <a:off x="5767521" y="4266015"/>
                <a:ext cx="85044" cy="107844"/>
              </a:xfrm>
              <a:prstGeom prst="line">
                <a:avLst/>
              </a:prstGeom>
              <a:noFill/>
              <a:ln w="9525" cap="flat" cmpd="sng" algn="ctr">
                <a:solidFill>
                  <a:sysClr val="windowText" lastClr="000000"/>
                </a:solidFill>
                <a:prstDash val="solid"/>
              </a:ln>
              <a:effectLst/>
            </p:spPr>
          </p:cxnSp>
          <p:sp>
            <p:nvSpPr>
              <p:cNvPr id="1748" name="Oval 1747"/>
              <p:cNvSpPr>
                <a:spLocks noChangeAspect="1"/>
              </p:cNvSpPr>
              <p:nvPr/>
            </p:nvSpPr>
            <p:spPr>
              <a:xfrm>
                <a:off x="5978426" y="4151399"/>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49" name="Straight Connector 1748"/>
              <p:cNvCxnSpPr/>
              <p:nvPr/>
            </p:nvCxnSpPr>
            <p:spPr>
              <a:xfrm flipV="1">
                <a:off x="5897872" y="4266015"/>
                <a:ext cx="85044" cy="107844"/>
              </a:xfrm>
              <a:prstGeom prst="line">
                <a:avLst/>
              </a:prstGeom>
              <a:noFill/>
              <a:ln w="9525" cap="flat" cmpd="sng" algn="ctr">
                <a:solidFill>
                  <a:sysClr val="windowText" lastClr="000000"/>
                </a:solidFill>
                <a:prstDash val="solid"/>
              </a:ln>
              <a:effectLst/>
            </p:spPr>
          </p:cxnSp>
          <p:sp>
            <p:nvSpPr>
              <p:cNvPr id="1750" name="Oval 1749"/>
              <p:cNvSpPr>
                <a:spLocks noChangeAspect="1"/>
              </p:cNvSpPr>
              <p:nvPr/>
            </p:nvSpPr>
            <p:spPr>
              <a:xfrm>
                <a:off x="4966119" y="2600564"/>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51" name="Straight Connector 1750"/>
              <p:cNvCxnSpPr/>
              <p:nvPr/>
            </p:nvCxnSpPr>
            <p:spPr>
              <a:xfrm flipH="1" flipV="1">
                <a:off x="5031134" y="2715180"/>
                <a:ext cx="85044" cy="107844"/>
              </a:xfrm>
              <a:prstGeom prst="line">
                <a:avLst/>
              </a:prstGeom>
              <a:noFill/>
              <a:ln w="9525" cap="flat" cmpd="sng" algn="ctr">
                <a:solidFill>
                  <a:sysClr val="windowText" lastClr="000000"/>
                </a:solidFill>
                <a:prstDash val="solid"/>
              </a:ln>
              <a:effectLst/>
            </p:spPr>
          </p:cxnSp>
          <p:cxnSp>
            <p:nvCxnSpPr>
              <p:cNvPr id="1752" name="Straight Connector 1751"/>
              <p:cNvCxnSpPr/>
              <p:nvPr/>
            </p:nvCxnSpPr>
            <p:spPr>
              <a:xfrm flipV="1">
                <a:off x="4885564" y="2715180"/>
                <a:ext cx="85044" cy="107844"/>
              </a:xfrm>
              <a:prstGeom prst="line">
                <a:avLst/>
              </a:prstGeom>
              <a:noFill/>
              <a:ln w="9525" cap="flat" cmpd="sng" algn="ctr">
                <a:solidFill>
                  <a:sysClr val="windowText" lastClr="000000"/>
                </a:solidFill>
                <a:prstDash val="solid"/>
              </a:ln>
              <a:effectLst/>
            </p:spPr>
          </p:cxnSp>
          <p:sp>
            <p:nvSpPr>
              <p:cNvPr id="1753" name="Oval 1752"/>
              <p:cNvSpPr>
                <a:spLocks noChangeAspect="1"/>
              </p:cNvSpPr>
              <p:nvPr/>
            </p:nvSpPr>
            <p:spPr>
              <a:xfrm>
                <a:off x="5116355" y="2792796"/>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54" name="Straight Connector 1753"/>
              <p:cNvCxnSpPr/>
              <p:nvPr/>
            </p:nvCxnSpPr>
            <p:spPr>
              <a:xfrm flipV="1">
                <a:off x="5148096" y="2933467"/>
                <a:ext cx="0" cy="219380"/>
              </a:xfrm>
              <a:prstGeom prst="line">
                <a:avLst/>
              </a:prstGeom>
              <a:noFill/>
              <a:ln w="9525" cap="flat" cmpd="sng" algn="ctr">
                <a:solidFill>
                  <a:sysClr val="windowText" lastClr="000000"/>
                </a:solidFill>
                <a:prstDash val="solid"/>
              </a:ln>
              <a:effectLst/>
            </p:spPr>
          </p:cxnSp>
          <p:cxnSp>
            <p:nvCxnSpPr>
              <p:cNvPr id="1755" name="Straight Connector 1754"/>
              <p:cNvCxnSpPr/>
              <p:nvPr/>
            </p:nvCxnSpPr>
            <p:spPr>
              <a:xfrm flipV="1">
                <a:off x="5181370" y="2715180"/>
                <a:ext cx="85044" cy="107844"/>
              </a:xfrm>
              <a:prstGeom prst="line">
                <a:avLst/>
              </a:prstGeom>
              <a:noFill/>
              <a:ln w="9525" cap="flat" cmpd="sng" algn="ctr">
                <a:solidFill>
                  <a:sysClr val="windowText" lastClr="000000"/>
                </a:solidFill>
                <a:prstDash val="solid"/>
              </a:ln>
              <a:effectLst/>
            </p:spPr>
          </p:cxnSp>
          <p:sp>
            <p:nvSpPr>
              <p:cNvPr id="1756" name="Oval 1755"/>
              <p:cNvSpPr>
                <a:spLocks noChangeAspect="1"/>
              </p:cNvSpPr>
              <p:nvPr/>
            </p:nvSpPr>
            <p:spPr>
              <a:xfrm>
                <a:off x="5384319" y="2787874"/>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57" name="Oval 1756"/>
              <p:cNvSpPr>
                <a:spLocks noChangeAspect="1"/>
              </p:cNvSpPr>
              <p:nvPr/>
            </p:nvSpPr>
            <p:spPr>
              <a:xfrm>
                <a:off x="5239445" y="2600564"/>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58" name="Straight Connector 1757"/>
              <p:cNvCxnSpPr/>
              <p:nvPr/>
            </p:nvCxnSpPr>
            <p:spPr>
              <a:xfrm flipH="1" flipV="1">
                <a:off x="5304461" y="2715180"/>
                <a:ext cx="85044" cy="107844"/>
              </a:xfrm>
              <a:prstGeom prst="line">
                <a:avLst/>
              </a:prstGeom>
              <a:noFill/>
              <a:ln w="9525" cap="flat" cmpd="sng" algn="ctr">
                <a:solidFill>
                  <a:sysClr val="windowText" lastClr="000000"/>
                </a:solidFill>
                <a:prstDash val="solid"/>
              </a:ln>
              <a:effectLst/>
            </p:spPr>
          </p:cxnSp>
          <p:cxnSp>
            <p:nvCxnSpPr>
              <p:cNvPr id="1759" name="Straight Connector 1758"/>
              <p:cNvCxnSpPr/>
              <p:nvPr/>
            </p:nvCxnSpPr>
            <p:spPr>
              <a:xfrm flipV="1">
                <a:off x="5416061" y="2928544"/>
                <a:ext cx="0" cy="219380"/>
              </a:xfrm>
              <a:prstGeom prst="line">
                <a:avLst/>
              </a:prstGeom>
              <a:noFill/>
              <a:ln w="9525" cap="flat" cmpd="sng" algn="ctr">
                <a:solidFill>
                  <a:sysClr val="windowText" lastClr="000000"/>
                </a:solidFill>
                <a:prstDash val="solid"/>
              </a:ln>
              <a:effectLst/>
            </p:spPr>
          </p:cxnSp>
          <p:sp>
            <p:nvSpPr>
              <p:cNvPr id="1760" name="Oval 1759"/>
              <p:cNvSpPr>
                <a:spLocks noChangeAspect="1"/>
              </p:cNvSpPr>
              <p:nvPr/>
            </p:nvSpPr>
            <p:spPr>
              <a:xfrm>
                <a:off x="5515366" y="2600564"/>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61" name="Straight Connector 1760"/>
              <p:cNvCxnSpPr/>
              <p:nvPr/>
            </p:nvCxnSpPr>
            <p:spPr>
              <a:xfrm flipH="1" flipV="1">
                <a:off x="5580381" y="2715180"/>
                <a:ext cx="85044" cy="107844"/>
              </a:xfrm>
              <a:prstGeom prst="line">
                <a:avLst/>
              </a:prstGeom>
              <a:noFill/>
              <a:ln w="9525" cap="flat" cmpd="sng" algn="ctr">
                <a:solidFill>
                  <a:sysClr val="windowText" lastClr="000000"/>
                </a:solidFill>
                <a:prstDash val="solid"/>
              </a:ln>
              <a:effectLst/>
            </p:spPr>
          </p:cxnSp>
          <p:cxnSp>
            <p:nvCxnSpPr>
              <p:cNvPr id="1762" name="Straight Connector 1761"/>
              <p:cNvCxnSpPr/>
              <p:nvPr/>
            </p:nvCxnSpPr>
            <p:spPr>
              <a:xfrm flipV="1">
                <a:off x="5434812" y="2715180"/>
                <a:ext cx="85044" cy="107844"/>
              </a:xfrm>
              <a:prstGeom prst="line">
                <a:avLst/>
              </a:prstGeom>
              <a:noFill/>
              <a:ln w="9525" cap="flat" cmpd="sng" algn="ctr">
                <a:solidFill>
                  <a:sysClr val="windowText" lastClr="000000"/>
                </a:solidFill>
                <a:prstDash val="solid"/>
              </a:ln>
              <a:effectLst/>
            </p:spPr>
          </p:cxnSp>
          <p:cxnSp>
            <p:nvCxnSpPr>
              <p:cNvPr id="1763" name="Straight Connector 1762"/>
              <p:cNvCxnSpPr>
                <a:stCxn id="1688" idx="1"/>
              </p:cNvCxnSpPr>
              <p:nvPr/>
            </p:nvCxnSpPr>
            <p:spPr>
              <a:xfrm flipH="1" flipV="1">
                <a:off x="3643417" y="2715180"/>
                <a:ext cx="500738" cy="952007"/>
              </a:xfrm>
              <a:prstGeom prst="line">
                <a:avLst/>
              </a:prstGeom>
              <a:noFill/>
              <a:ln w="19050" cap="flat" cmpd="sng" algn="ctr">
                <a:solidFill>
                  <a:srgbClr val="FF0000"/>
                </a:solidFill>
                <a:prstDash val="dash"/>
              </a:ln>
              <a:effectLst/>
            </p:spPr>
          </p:cxnSp>
          <p:cxnSp>
            <p:nvCxnSpPr>
              <p:cNvPr id="1764" name="Straight Connector 1763"/>
              <p:cNvCxnSpPr>
                <a:stCxn id="1691" idx="1"/>
                <a:endCxn id="1797" idx="5"/>
              </p:cNvCxnSpPr>
              <p:nvPr/>
            </p:nvCxnSpPr>
            <p:spPr>
              <a:xfrm flipH="1" flipV="1">
                <a:off x="4304074" y="3417681"/>
                <a:ext cx="116002" cy="249506"/>
              </a:xfrm>
              <a:prstGeom prst="line">
                <a:avLst/>
              </a:prstGeom>
              <a:noFill/>
              <a:ln w="9525" cap="flat" cmpd="sng" algn="ctr">
                <a:solidFill>
                  <a:sysClr val="windowText" lastClr="000000"/>
                </a:solidFill>
                <a:prstDash val="solid"/>
              </a:ln>
              <a:effectLst/>
            </p:spPr>
          </p:cxnSp>
          <p:cxnSp>
            <p:nvCxnSpPr>
              <p:cNvPr id="1765" name="Straight Connector 1764"/>
              <p:cNvCxnSpPr>
                <a:endCxn id="1799" idx="4"/>
              </p:cNvCxnSpPr>
              <p:nvPr/>
            </p:nvCxnSpPr>
            <p:spPr>
              <a:xfrm flipH="1" flipV="1">
                <a:off x="4675560" y="3433358"/>
                <a:ext cx="60262" cy="207431"/>
              </a:xfrm>
              <a:prstGeom prst="line">
                <a:avLst/>
              </a:prstGeom>
              <a:noFill/>
              <a:ln w="9525" cap="flat" cmpd="sng" algn="ctr">
                <a:solidFill>
                  <a:sysClr val="windowText" lastClr="000000"/>
                </a:solidFill>
                <a:prstDash val="solid"/>
              </a:ln>
              <a:effectLst/>
            </p:spPr>
          </p:cxnSp>
          <p:cxnSp>
            <p:nvCxnSpPr>
              <p:cNvPr id="1766" name="Straight Connector 1765"/>
              <p:cNvCxnSpPr/>
              <p:nvPr/>
            </p:nvCxnSpPr>
            <p:spPr>
              <a:xfrm flipH="1" flipV="1">
                <a:off x="4900142" y="3219993"/>
                <a:ext cx="85044" cy="107844"/>
              </a:xfrm>
              <a:prstGeom prst="line">
                <a:avLst/>
              </a:prstGeom>
              <a:noFill/>
              <a:ln w="9525" cap="flat" cmpd="sng" algn="ctr">
                <a:solidFill>
                  <a:sysClr val="windowText" lastClr="000000"/>
                </a:solidFill>
                <a:prstDash val="solid"/>
              </a:ln>
              <a:effectLst/>
            </p:spPr>
          </p:cxnSp>
          <p:sp>
            <p:nvSpPr>
              <p:cNvPr id="1767" name="Oval 1766"/>
              <p:cNvSpPr>
                <a:spLocks noChangeAspect="1"/>
              </p:cNvSpPr>
              <p:nvPr/>
            </p:nvSpPr>
            <p:spPr>
              <a:xfrm>
                <a:off x="4985362" y="3297611"/>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68" name="Straight Connector 1767"/>
              <p:cNvCxnSpPr/>
              <p:nvPr/>
            </p:nvCxnSpPr>
            <p:spPr>
              <a:xfrm flipV="1">
                <a:off x="5017105" y="3426331"/>
                <a:ext cx="0" cy="219380"/>
              </a:xfrm>
              <a:prstGeom prst="line">
                <a:avLst/>
              </a:prstGeom>
              <a:noFill/>
              <a:ln w="9525" cap="flat" cmpd="sng" algn="ctr">
                <a:solidFill>
                  <a:sysClr val="windowText" lastClr="000000"/>
                </a:solidFill>
                <a:prstDash val="solid"/>
              </a:ln>
              <a:effectLst/>
            </p:spPr>
          </p:cxnSp>
          <p:cxnSp>
            <p:nvCxnSpPr>
              <p:cNvPr id="1769" name="Straight Connector 1768"/>
              <p:cNvCxnSpPr/>
              <p:nvPr/>
            </p:nvCxnSpPr>
            <p:spPr>
              <a:xfrm flipV="1">
                <a:off x="5050378" y="3219993"/>
                <a:ext cx="85044" cy="107844"/>
              </a:xfrm>
              <a:prstGeom prst="line">
                <a:avLst/>
              </a:prstGeom>
              <a:noFill/>
              <a:ln w="9525" cap="flat" cmpd="sng" algn="ctr">
                <a:solidFill>
                  <a:sysClr val="windowText" lastClr="000000"/>
                </a:solidFill>
                <a:prstDash val="solid"/>
              </a:ln>
              <a:effectLst/>
            </p:spPr>
          </p:cxnSp>
          <p:sp>
            <p:nvSpPr>
              <p:cNvPr id="1770" name="Oval 1769"/>
              <p:cNvSpPr>
                <a:spLocks noChangeAspect="1"/>
              </p:cNvSpPr>
              <p:nvPr/>
            </p:nvSpPr>
            <p:spPr>
              <a:xfrm>
                <a:off x="5253327" y="3292687"/>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71" name="Oval 1770"/>
              <p:cNvSpPr>
                <a:spLocks noChangeAspect="1"/>
              </p:cNvSpPr>
              <p:nvPr/>
            </p:nvSpPr>
            <p:spPr>
              <a:xfrm>
                <a:off x="5108453" y="3105377"/>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72" name="Straight Connector 1771"/>
              <p:cNvCxnSpPr/>
              <p:nvPr/>
            </p:nvCxnSpPr>
            <p:spPr>
              <a:xfrm flipH="1" flipV="1">
                <a:off x="5173469" y="3219993"/>
                <a:ext cx="85044" cy="107844"/>
              </a:xfrm>
              <a:prstGeom prst="line">
                <a:avLst/>
              </a:prstGeom>
              <a:noFill/>
              <a:ln w="9525" cap="flat" cmpd="sng" algn="ctr">
                <a:solidFill>
                  <a:sysClr val="windowText" lastClr="000000"/>
                </a:solidFill>
                <a:prstDash val="solid"/>
              </a:ln>
              <a:effectLst/>
            </p:spPr>
          </p:cxnSp>
          <p:cxnSp>
            <p:nvCxnSpPr>
              <p:cNvPr id="1773" name="Straight Connector 1772"/>
              <p:cNvCxnSpPr/>
              <p:nvPr/>
            </p:nvCxnSpPr>
            <p:spPr>
              <a:xfrm flipV="1">
                <a:off x="5285070" y="3421409"/>
                <a:ext cx="0" cy="219380"/>
              </a:xfrm>
              <a:prstGeom prst="line">
                <a:avLst/>
              </a:prstGeom>
              <a:noFill/>
              <a:ln w="9525" cap="flat" cmpd="sng" algn="ctr">
                <a:solidFill>
                  <a:sysClr val="windowText" lastClr="000000"/>
                </a:solidFill>
                <a:prstDash val="solid"/>
              </a:ln>
              <a:effectLst/>
            </p:spPr>
          </p:cxnSp>
          <p:sp>
            <p:nvSpPr>
              <p:cNvPr id="1774" name="Oval 1773"/>
              <p:cNvSpPr>
                <a:spLocks noChangeAspect="1"/>
              </p:cNvSpPr>
              <p:nvPr/>
            </p:nvSpPr>
            <p:spPr>
              <a:xfrm>
                <a:off x="5384375" y="3105377"/>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75" name="Straight Connector 1774"/>
              <p:cNvCxnSpPr/>
              <p:nvPr/>
            </p:nvCxnSpPr>
            <p:spPr>
              <a:xfrm flipH="1" flipV="1">
                <a:off x="5449390" y="3219993"/>
                <a:ext cx="85044" cy="107844"/>
              </a:xfrm>
              <a:prstGeom prst="line">
                <a:avLst/>
              </a:prstGeom>
              <a:noFill/>
              <a:ln w="9525" cap="flat" cmpd="sng" algn="ctr">
                <a:solidFill>
                  <a:sysClr val="windowText" lastClr="000000"/>
                </a:solidFill>
                <a:prstDash val="solid"/>
              </a:ln>
              <a:effectLst/>
            </p:spPr>
          </p:cxnSp>
          <p:cxnSp>
            <p:nvCxnSpPr>
              <p:cNvPr id="1776" name="Straight Connector 1775"/>
              <p:cNvCxnSpPr/>
              <p:nvPr/>
            </p:nvCxnSpPr>
            <p:spPr>
              <a:xfrm flipV="1">
                <a:off x="5303820" y="3219993"/>
                <a:ext cx="85044" cy="107844"/>
              </a:xfrm>
              <a:prstGeom prst="line">
                <a:avLst/>
              </a:prstGeom>
              <a:noFill/>
              <a:ln w="9525" cap="flat" cmpd="sng" algn="ctr">
                <a:solidFill>
                  <a:sysClr val="windowText" lastClr="000000"/>
                </a:solidFill>
                <a:prstDash val="solid"/>
              </a:ln>
              <a:effectLst/>
            </p:spPr>
          </p:cxnSp>
          <p:sp>
            <p:nvSpPr>
              <p:cNvPr id="1777" name="Oval 1776"/>
              <p:cNvSpPr>
                <a:spLocks noChangeAspect="1"/>
              </p:cNvSpPr>
              <p:nvPr/>
            </p:nvSpPr>
            <p:spPr>
              <a:xfrm>
                <a:off x="5534610" y="3297611"/>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78" name="Straight Connector 1777"/>
              <p:cNvCxnSpPr/>
              <p:nvPr/>
            </p:nvCxnSpPr>
            <p:spPr>
              <a:xfrm flipV="1">
                <a:off x="5566353" y="3426331"/>
                <a:ext cx="0" cy="219380"/>
              </a:xfrm>
              <a:prstGeom prst="line">
                <a:avLst/>
              </a:prstGeom>
              <a:noFill/>
              <a:ln w="9525" cap="flat" cmpd="sng" algn="ctr">
                <a:solidFill>
                  <a:sysClr val="windowText" lastClr="000000"/>
                </a:solidFill>
                <a:prstDash val="solid"/>
              </a:ln>
              <a:effectLst/>
            </p:spPr>
          </p:cxnSp>
          <p:cxnSp>
            <p:nvCxnSpPr>
              <p:cNvPr id="1779" name="Straight Connector 1778"/>
              <p:cNvCxnSpPr/>
              <p:nvPr/>
            </p:nvCxnSpPr>
            <p:spPr>
              <a:xfrm flipV="1">
                <a:off x="5599626" y="3219993"/>
                <a:ext cx="85044" cy="107844"/>
              </a:xfrm>
              <a:prstGeom prst="line">
                <a:avLst/>
              </a:prstGeom>
              <a:noFill/>
              <a:ln w="9525" cap="flat" cmpd="sng" algn="ctr">
                <a:solidFill>
                  <a:sysClr val="windowText" lastClr="000000"/>
                </a:solidFill>
                <a:prstDash val="solid"/>
              </a:ln>
              <a:effectLst/>
            </p:spPr>
          </p:cxnSp>
          <p:cxnSp>
            <p:nvCxnSpPr>
              <p:cNvPr id="1780" name="Straight Connector 1779"/>
              <p:cNvCxnSpPr>
                <a:stCxn id="1718" idx="7"/>
              </p:cNvCxnSpPr>
              <p:nvPr/>
            </p:nvCxnSpPr>
            <p:spPr>
              <a:xfrm flipV="1">
                <a:off x="5888992" y="3412757"/>
                <a:ext cx="75336" cy="254430"/>
              </a:xfrm>
              <a:prstGeom prst="line">
                <a:avLst/>
              </a:prstGeom>
              <a:noFill/>
              <a:ln w="9525" cap="flat" cmpd="sng" algn="ctr">
                <a:solidFill>
                  <a:sysClr val="windowText" lastClr="000000"/>
                </a:solidFill>
                <a:prstDash val="solid"/>
              </a:ln>
              <a:effectLst/>
            </p:spPr>
          </p:cxnSp>
          <p:grpSp>
            <p:nvGrpSpPr>
              <p:cNvPr id="1781" name="Group 1780"/>
              <p:cNvGrpSpPr/>
              <p:nvPr/>
            </p:nvGrpSpPr>
            <p:grpSpPr>
              <a:xfrm>
                <a:off x="5665602" y="2600564"/>
                <a:ext cx="604092" cy="832794"/>
                <a:chOff x="5665602" y="2600564"/>
                <a:chExt cx="358596" cy="832794"/>
              </a:xfrm>
            </p:grpSpPr>
            <p:sp>
              <p:nvSpPr>
                <p:cNvPr id="1808" name="Oval 1807"/>
                <p:cNvSpPr>
                  <a:spLocks noChangeAspect="1"/>
                </p:cNvSpPr>
                <p:nvPr/>
              </p:nvSpPr>
              <p:spPr>
                <a:xfrm>
                  <a:off x="5665602" y="2792796"/>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09" name="Straight Connector 1808"/>
                <p:cNvCxnSpPr/>
                <p:nvPr/>
              </p:nvCxnSpPr>
              <p:spPr>
                <a:xfrm flipV="1">
                  <a:off x="5697344" y="2933467"/>
                  <a:ext cx="0" cy="219380"/>
                </a:xfrm>
                <a:prstGeom prst="line">
                  <a:avLst/>
                </a:prstGeom>
                <a:noFill/>
                <a:ln w="9525" cap="flat" cmpd="sng" algn="ctr">
                  <a:solidFill>
                    <a:sysClr val="windowText" lastClr="000000"/>
                  </a:solidFill>
                  <a:prstDash val="solid"/>
                </a:ln>
                <a:effectLst/>
              </p:spPr>
            </p:cxnSp>
            <p:cxnSp>
              <p:nvCxnSpPr>
                <p:cNvPr id="1810" name="Straight Connector 1809"/>
                <p:cNvCxnSpPr/>
                <p:nvPr/>
              </p:nvCxnSpPr>
              <p:spPr>
                <a:xfrm flipV="1">
                  <a:off x="5730618" y="2715180"/>
                  <a:ext cx="85044" cy="107844"/>
                </a:xfrm>
                <a:prstGeom prst="line">
                  <a:avLst/>
                </a:prstGeom>
                <a:noFill/>
                <a:ln w="9525" cap="flat" cmpd="sng" algn="ctr">
                  <a:solidFill>
                    <a:sysClr val="windowText" lastClr="000000"/>
                  </a:solidFill>
                  <a:prstDash val="solid"/>
                </a:ln>
                <a:effectLst/>
              </p:spPr>
            </p:cxnSp>
            <p:sp>
              <p:nvSpPr>
                <p:cNvPr id="1811" name="Oval 1810"/>
                <p:cNvSpPr>
                  <a:spLocks noChangeAspect="1"/>
                </p:cNvSpPr>
                <p:nvPr/>
              </p:nvSpPr>
              <p:spPr>
                <a:xfrm>
                  <a:off x="5959127" y="2787874"/>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812" name="Oval 1811"/>
                <p:cNvSpPr>
                  <a:spLocks noChangeAspect="1"/>
                </p:cNvSpPr>
                <p:nvPr/>
              </p:nvSpPr>
              <p:spPr>
                <a:xfrm>
                  <a:off x="5814252" y="2600564"/>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13" name="Straight Connector 1812"/>
                <p:cNvCxnSpPr/>
                <p:nvPr/>
              </p:nvCxnSpPr>
              <p:spPr>
                <a:xfrm flipH="1" flipV="1">
                  <a:off x="5879268" y="2715180"/>
                  <a:ext cx="85044" cy="107844"/>
                </a:xfrm>
                <a:prstGeom prst="line">
                  <a:avLst/>
                </a:prstGeom>
                <a:noFill/>
                <a:ln w="9525" cap="flat" cmpd="sng" algn="ctr">
                  <a:solidFill>
                    <a:sysClr val="windowText" lastClr="000000"/>
                  </a:solidFill>
                  <a:prstDash val="solid"/>
                </a:ln>
                <a:effectLst/>
              </p:spPr>
            </p:cxnSp>
            <p:cxnSp>
              <p:nvCxnSpPr>
                <p:cNvPr id="1814" name="Straight Connector 1813"/>
                <p:cNvCxnSpPr/>
                <p:nvPr/>
              </p:nvCxnSpPr>
              <p:spPr>
                <a:xfrm flipV="1">
                  <a:off x="5990869" y="2928544"/>
                  <a:ext cx="0" cy="219380"/>
                </a:xfrm>
                <a:prstGeom prst="line">
                  <a:avLst/>
                </a:prstGeom>
                <a:noFill/>
                <a:ln w="9525" cap="flat" cmpd="sng" algn="ctr">
                  <a:solidFill>
                    <a:sysClr val="windowText" lastClr="000000"/>
                  </a:solidFill>
                  <a:prstDash val="solid"/>
                </a:ln>
                <a:effectLst/>
              </p:spPr>
            </p:cxnSp>
            <p:sp>
              <p:nvSpPr>
                <p:cNvPr id="1815" name="Oval 1814"/>
                <p:cNvSpPr>
                  <a:spLocks noChangeAspect="1"/>
                </p:cNvSpPr>
                <p:nvPr/>
              </p:nvSpPr>
              <p:spPr>
                <a:xfrm>
                  <a:off x="5828135" y="3292687"/>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816" name="Oval 1815"/>
                <p:cNvSpPr>
                  <a:spLocks noChangeAspect="1"/>
                </p:cNvSpPr>
                <p:nvPr/>
              </p:nvSpPr>
              <p:spPr>
                <a:xfrm>
                  <a:off x="5683261" y="3105377"/>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17" name="Straight Connector 1816"/>
                <p:cNvCxnSpPr/>
                <p:nvPr/>
              </p:nvCxnSpPr>
              <p:spPr>
                <a:xfrm flipH="1" flipV="1">
                  <a:off x="5748277" y="3219993"/>
                  <a:ext cx="85044" cy="107844"/>
                </a:xfrm>
                <a:prstGeom prst="line">
                  <a:avLst/>
                </a:prstGeom>
                <a:noFill/>
                <a:ln w="9525" cap="flat" cmpd="sng" algn="ctr">
                  <a:solidFill>
                    <a:sysClr val="windowText" lastClr="000000"/>
                  </a:solidFill>
                  <a:prstDash val="solid"/>
                </a:ln>
                <a:effectLst/>
              </p:spPr>
            </p:cxnSp>
            <p:sp>
              <p:nvSpPr>
                <p:cNvPr id="1818" name="Oval 1817"/>
                <p:cNvSpPr>
                  <a:spLocks noChangeAspect="1"/>
                </p:cNvSpPr>
                <p:nvPr/>
              </p:nvSpPr>
              <p:spPr>
                <a:xfrm>
                  <a:off x="5959182" y="3105377"/>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19" name="Straight Connector 1818"/>
                <p:cNvCxnSpPr/>
                <p:nvPr/>
              </p:nvCxnSpPr>
              <p:spPr>
                <a:xfrm flipV="1">
                  <a:off x="5878628" y="3219993"/>
                  <a:ext cx="85044" cy="107844"/>
                </a:xfrm>
                <a:prstGeom prst="line">
                  <a:avLst/>
                </a:prstGeom>
                <a:noFill/>
                <a:ln w="9525" cap="flat" cmpd="sng" algn="ctr">
                  <a:solidFill>
                    <a:sysClr val="windowText" lastClr="000000"/>
                  </a:solidFill>
                  <a:prstDash val="solid"/>
                </a:ln>
                <a:effectLst/>
              </p:spPr>
            </p:cxnSp>
          </p:grpSp>
          <p:sp>
            <p:nvSpPr>
              <p:cNvPr id="1782" name="Oval 1781"/>
              <p:cNvSpPr>
                <a:spLocks noChangeAspect="1"/>
              </p:cNvSpPr>
              <p:nvPr/>
            </p:nvSpPr>
            <p:spPr>
              <a:xfrm>
                <a:off x="4002528" y="3839370"/>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83" name="Straight Connector 1782"/>
              <p:cNvCxnSpPr/>
              <p:nvPr/>
            </p:nvCxnSpPr>
            <p:spPr>
              <a:xfrm flipV="1">
                <a:off x="4034269" y="3980040"/>
                <a:ext cx="0" cy="219380"/>
              </a:xfrm>
              <a:prstGeom prst="line">
                <a:avLst/>
              </a:prstGeom>
              <a:noFill/>
              <a:ln w="9525" cap="flat" cmpd="sng" algn="ctr">
                <a:solidFill>
                  <a:sysClr val="windowText" lastClr="000000"/>
                </a:solidFill>
                <a:prstDash val="solid"/>
              </a:ln>
              <a:effectLst/>
            </p:spPr>
          </p:cxnSp>
          <p:sp>
            <p:nvSpPr>
              <p:cNvPr id="1784" name="Oval 1783"/>
              <p:cNvSpPr>
                <a:spLocks noChangeAspect="1"/>
              </p:cNvSpPr>
              <p:nvPr/>
            </p:nvSpPr>
            <p:spPr>
              <a:xfrm>
                <a:off x="4002583" y="4156873"/>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1785" name="Group 1784"/>
              <p:cNvGrpSpPr/>
              <p:nvPr/>
            </p:nvGrpSpPr>
            <p:grpSpPr>
              <a:xfrm>
                <a:off x="4021506" y="2600564"/>
                <a:ext cx="878641" cy="837718"/>
                <a:chOff x="4260264" y="2600564"/>
                <a:chExt cx="639879" cy="837718"/>
              </a:xfrm>
            </p:grpSpPr>
            <p:sp>
              <p:nvSpPr>
                <p:cNvPr id="1786" name="Oval 1785"/>
                <p:cNvSpPr>
                  <a:spLocks noChangeAspect="1"/>
                </p:cNvSpPr>
                <p:nvPr/>
              </p:nvSpPr>
              <p:spPr>
                <a:xfrm>
                  <a:off x="4391311" y="2600564"/>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87" name="Straight Connector 1786"/>
                <p:cNvCxnSpPr/>
                <p:nvPr/>
              </p:nvCxnSpPr>
              <p:spPr>
                <a:xfrm flipH="1" flipV="1">
                  <a:off x="4456326" y="2715180"/>
                  <a:ext cx="85044" cy="107844"/>
                </a:xfrm>
                <a:prstGeom prst="line">
                  <a:avLst/>
                </a:prstGeom>
                <a:noFill/>
                <a:ln w="9525" cap="flat" cmpd="sng" algn="ctr">
                  <a:solidFill>
                    <a:sysClr val="windowText" lastClr="000000"/>
                  </a:solidFill>
                  <a:prstDash val="solid"/>
                </a:ln>
                <a:effectLst/>
              </p:spPr>
            </p:cxnSp>
            <p:cxnSp>
              <p:nvCxnSpPr>
                <p:cNvPr id="1788" name="Straight Connector 1787"/>
                <p:cNvCxnSpPr/>
                <p:nvPr/>
              </p:nvCxnSpPr>
              <p:spPr>
                <a:xfrm flipV="1">
                  <a:off x="4310757" y="2715180"/>
                  <a:ext cx="85044" cy="107844"/>
                </a:xfrm>
                <a:prstGeom prst="line">
                  <a:avLst/>
                </a:prstGeom>
                <a:noFill/>
                <a:ln w="9525" cap="flat" cmpd="sng" algn="ctr">
                  <a:solidFill>
                    <a:sysClr val="windowText" lastClr="000000"/>
                  </a:solidFill>
                  <a:prstDash val="solid"/>
                </a:ln>
                <a:effectLst/>
              </p:spPr>
            </p:cxnSp>
            <p:sp>
              <p:nvSpPr>
                <p:cNvPr id="1789" name="Oval 1788"/>
                <p:cNvSpPr>
                  <a:spLocks noChangeAspect="1"/>
                </p:cNvSpPr>
                <p:nvPr/>
              </p:nvSpPr>
              <p:spPr>
                <a:xfrm>
                  <a:off x="4541547" y="2792796"/>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90" name="Straight Connector 1789"/>
                <p:cNvCxnSpPr/>
                <p:nvPr/>
              </p:nvCxnSpPr>
              <p:spPr>
                <a:xfrm flipV="1">
                  <a:off x="4573289" y="2933467"/>
                  <a:ext cx="0" cy="219380"/>
                </a:xfrm>
                <a:prstGeom prst="line">
                  <a:avLst/>
                </a:prstGeom>
                <a:noFill/>
                <a:ln w="9525" cap="flat" cmpd="sng" algn="ctr">
                  <a:solidFill>
                    <a:sysClr val="windowText" lastClr="000000"/>
                  </a:solidFill>
                  <a:prstDash val="solid"/>
                </a:ln>
                <a:effectLst/>
              </p:spPr>
            </p:cxnSp>
            <p:cxnSp>
              <p:nvCxnSpPr>
                <p:cNvPr id="1791" name="Straight Connector 1790"/>
                <p:cNvCxnSpPr/>
                <p:nvPr/>
              </p:nvCxnSpPr>
              <p:spPr>
                <a:xfrm flipV="1">
                  <a:off x="4606562" y="2715180"/>
                  <a:ext cx="85044" cy="107844"/>
                </a:xfrm>
                <a:prstGeom prst="line">
                  <a:avLst/>
                </a:prstGeom>
                <a:noFill/>
                <a:ln w="9525" cap="flat" cmpd="sng" algn="ctr">
                  <a:solidFill>
                    <a:sysClr val="windowText" lastClr="000000"/>
                  </a:solidFill>
                  <a:prstDash val="solid"/>
                </a:ln>
                <a:effectLst/>
              </p:spPr>
            </p:cxnSp>
            <p:sp>
              <p:nvSpPr>
                <p:cNvPr id="1792" name="Oval 1791"/>
                <p:cNvSpPr>
                  <a:spLocks noChangeAspect="1"/>
                </p:cNvSpPr>
                <p:nvPr/>
              </p:nvSpPr>
              <p:spPr>
                <a:xfrm>
                  <a:off x="4835072" y="2787874"/>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93" name="Oval 1792"/>
                <p:cNvSpPr>
                  <a:spLocks noChangeAspect="1"/>
                </p:cNvSpPr>
                <p:nvPr/>
              </p:nvSpPr>
              <p:spPr>
                <a:xfrm>
                  <a:off x="4690197" y="2600564"/>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94" name="Straight Connector 1793"/>
                <p:cNvCxnSpPr/>
                <p:nvPr/>
              </p:nvCxnSpPr>
              <p:spPr>
                <a:xfrm flipH="1" flipV="1">
                  <a:off x="4755213" y="2715180"/>
                  <a:ext cx="85044" cy="107844"/>
                </a:xfrm>
                <a:prstGeom prst="line">
                  <a:avLst/>
                </a:prstGeom>
                <a:noFill/>
                <a:ln w="9525" cap="flat" cmpd="sng" algn="ctr">
                  <a:solidFill>
                    <a:sysClr val="windowText" lastClr="000000"/>
                  </a:solidFill>
                  <a:prstDash val="solid"/>
                </a:ln>
                <a:effectLst/>
              </p:spPr>
            </p:cxnSp>
            <p:cxnSp>
              <p:nvCxnSpPr>
                <p:cNvPr id="1795" name="Straight Connector 1794"/>
                <p:cNvCxnSpPr/>
                <p:nvPr/>
              </p:nvCxnSpPr>
              <p:spPr>
                <a:xfrm flipV="1">
                  <a:off x="4866814" y="2928544"/>
                  <a:ext cx="0" cy="219380"/>
                </a:xfrm>
                <a:prstGeom prst="line">
                  <a:avLst/>
                </a:prstGeom>
                <a:noFill/>
                <a:ln w="9525" cap="flat" cmpd="sng" algn="ctr">
                  <a:solidFill>
                    <a:sysClr val="windowText" lastClr="000000"/>
                  </a:solidFill>
                  <a:prstDash val="solid"/>
                </a:ln>
                <a:effectLst/>
              </p:spPr>
            </p:cxnSp>
            <p:cxnSp>
              <p:nvCxnSpPr>
                <p:cNvPr id="1796" name="Straight Connector 1795"/>
                <p:cNvCxnSpPr/>
                <p:nvPr/>
              </p:nvCxnSpPr>
              <p:spPr>
                <a:xfrm flipH="1" flipV="1">
                  <a:off x="4325335" y="3219993"/>
                  <a:ext cx="85044" cy="107844"/>
                </a:xfrm>
                <a:prstGeom prst="line">
                  <a:avLst/>
                </a:prstGeom>
                <a:noFill/>
                <a:ln w="9525" cap="flat" cmpd="sng" algn="ctr">
                  <a:solidFill>
                    <a:sysClr val="windowText" lastClr="000000"/>
                  </a:solidFill>
                  <a:prstDash val="solid"/>
                </a:ln>
                <a:effectLst/>
              </p:spPr>
            </p:cxnSp>
            <p:sp>
              <p:nvSpPr>
                <p:cNvPr id="1797" name="Oval 1796"/>
                <p:cNvSpPr>
                  <a:spLocks noChangeAspect="1"/>
                </p:cNvSpPr>
                <p:nvPr/>
              </p:nvSpPr>
              <p:spPr>
                <a:xfrm>
                  <a:off x="4410555" y="3297611"/>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798" name="Straight Connector 1797"/>
                <p:cNvCxnSpPr/>
                <p:nvPr/>
              </p:nvCxnSpPr>
              <p:spPr>
                <a:xfrm flipV="1">
                  <a:off x="4475571" y="3219993"/>
                  <a:ext cx="85044" cy="107844"/>
                </a:xfrm>
                <a:prstGeom prst="line">
                  <a:avLst/>
                </a:prstGeom>
                <a:noFill/>
                <a:ln w="9525" cap="flat" cmpd="sng" algn="ctr">
                  <a:solidFill>
                    <a:sysClr val="windowText" lastClr="000000"/>
                  </a:solidFill>
                  <a:prstDash val="solid"/>
                </a:ln>
                <a:effectLst/>
              </p:spPr>
            </p:cxnSp>
            <p:sp>
              <p:nvSpPr>
                <p:cNvPr id="1799" name="Oval 1798"/>
                <p:cNvSpPr>
                  <a:spLocks noChangeAspect="1"/>
                </p:cNvSpPr>
                <p:nvPr/>
              </p:nvSpPr>
              <p:spPr>
                <a:xfrm>
                  <a:off x="4704080" y="3292687"/>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800" name="Oval 1799"/>
                <p:cNvSpPr>
                  <a:spLocks noChangeAspect="1"/>
                </p:cNvSpPr>
                <p:nvPr/>
              </p:nvSpPr>
              <p:spPr>
                <a:xfrm>
                  <a:off x="4559206" y="3105377"/>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01" name="Straight Connector 1800"/>
                <p:cNvCxnSpPr/>
                <p:nvPr/>
              </p:nvCxnSpPr>
              <p:spPr>
                <a:xfrm flipH="1" flipV="1">
                  <a:off x="4624221" y="3219993"/>
                  <a:ext cx="85044" cy="107844"/>
                </a:xfrm>
                <a:prstGeom prst="line">
                  <a:avLst/>
                </a:prstGeom>
                <a:noFill/>
                <a:ln w="9525" cap="flat" cmpd="sng" algn="ctr">
                  <a:solidFill>
                    <a:sysClr val="windowText" lastClr="000000"/>
                  </a:solidFill>
                  <a:prstDash val="solid"/>
                </a:ln>
                <a:effectLst/>
              </p:spPr>
            </p:cxnSp>
            <p:sp>
              <p:nvSpPr>
                <p:cNvPr id="1802" name="Oval 1801"/>
                <p:cNvSpPr>
                  <a:spLocks noChangeAspect="1"/>
                </p:cNvSpPr>
                <p:nvPr/>
              </p:nvSpPr>
              <p:spPr>
                <a:xfrm>
                  <a:off x="4835127" y="3105377"/>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03" name="Straight Connector 1802"/>
                <p:cNvCxnSpPr/>
                <p:nvPr/>
              </p:nvCxnSpPr>
              <p:spPr>
                <a:xfrm flipV="1">
                  <a:off x="4754572" y="3219993"/>
                  <a:ext cx="85044" cy="107844"/>
                </a:xfrm>
                <a:prstGeom prst="line">
                  <a:avLst/>
                </a:prstGeom>
                <a:noFill/>
                <a:ln w="9525" cap="flat" cmpd="sng" algn="ctr">
                  <a:solidFill>
                    <a:sysClr val="windowText" lastClr="000000"/>
                  </a:solidFill>
                  <a:prstDash val="solid"/>
                </a:ln>
                <a:effectLst/>
              </p:spPr>
            </p:cxnSp>
            <p:grpSp>
              <p:nvGrpSpPr>
                <p:cNvPr id="1804" name="Group 1803"/>
                <p:cNvGrpSpPr/>
                <p:nvPr/>
              </p:nvGrpSpPr>
              <p:grpSpPr>
                <a:xfrm>
                  <a:off x="4260264" y="2787874"/>
                  <a:ext cx="65071" cy="458174"/>
                  <a:chOff x="4260264" y="2787874"/>
                  <a:chExt cx="65071" cy="458174"/>
                </a:xfrm>
              </p:grpSpPr>
              <p:sp>
                <p:nvSpPr>
                  <p:cNvPr id="1805" name="Oval 1804"/>
                  <p:cNvSpPr>
                    <a:spLocks noChangeAspect="1"/>
                  </p:cNvSpPr>
                  <p:nvPr/>
                </p:nvSpPr>
                <p:spPr>
                  <a:xfrm>
                    <a:off x="4260264" y="2787874"/>
                    <a:ext cx="65016" cy="140671"/>
                  </a:xfrm>
                  <a:prstGeom prst="ellipse">
                    <a:avLst/>
                  </a:prstGeom>
                  <a:gradFill rotWithShape="1">
                    <a:gsLst>
                      <a:gs pos="0">
                        <a:srgbClr val="9BBB59">
                          <a:tint val="100000"/>
                          <a:shade val="100000"/>
                          <a:satMod val="130000"/>
                        </a:srgbClr>
                      </a:gs>
                      <a:gs pos="100000">
                        <a:srgbClr val="9BBB59">
                          <a:tint val="50000"/>
                          <a:shade val="100000"/>
                          <a:satMod val="350000"/>
                        </a:srgbClr>
                      </a:gs>
                    </a:gsLst>
                    <a:lin ang="16200000" scaled="0"/>
                  </a:gradFill>
                  <a:ln w="9525" cap="flat" cmpd="sng" algn="ctr">
                    <a:solidFill>
                      <a:srgbClr val="9BBB59">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806" name="Straight Connector 1805"/>
                  <p:cNvCxnSpPr/>
                  <p:nvPr/>
                </p:nvCxnSpPr>
                <p:spPr>
                  <a:xfrm flipV="1">
                    <a:off x="4292006" y="2928544"/>
                    <a:ext cx="0" cy="219380"/>
                  </a:xfrm>
                  <a:prstGeom prst="line">
                    <a:avLst/>
                  </a:prstGeom>
                  <a:noFill/>
                  <a:ln w="9525" cap="flat" cmpd="sng" algn="ctr">
                    <a:solidFill>
                      <a:sysClr val="windowText" lastClr="000000"/>
                    </a:solidFill>
                    <a:prstDash val="solid"/>
                  </a:ln>
                  <a:effectLst/>
                </p:spPr>
              </p:cxnSp>
              <p:sp>
                <p:nvSpPr>
                  <p:cNvPr id="1807" name="Oval 1806"/>
                  <p:cNvSpPr>
                    <a:spLocks noChangeAspect="1"/>
                  </p:cNvSpPr>
                  <p:nvPr/>
                </p:nvSpPr>
                <p:spPr>
                  <a:xfrm>
                    <a:off x="4260319" y="3105377"/>
                    <a:ext cx="65016" cy="140671"/>
                  </a:xfrm>
                  <a:prstGeom prst="ellipse">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grpSp>
          </p:grpSp>
        </p:grpSp>
        <p:cxnSp>
          <p:nvCxnSpPr>
            <p:cNvPr id="929" name="Straight Connector 928"/>
            <p:cNvCxnSpPr/>
            <p:nvPr/>
          </p:nvCxnSpPr>
          <p:spPr>
            <a:xfrm flipH="1" flipV="1">
              <a:off x="3516975" y="3162792"/>
              <a:ext cx="533400" cy="952008"/>
            </a:xfrm>
            <a:prstGeom prst="line">
              <a:avLst/>
            </a:prstGeom>
            <a:noFill/>
            <a:ln w="19050" cap="flat" cmpd="sng" algn="ctr">
              <a:solidFill>
                <a:srgbClr val="FF0000"/>
              </a:solidFill>
              <a:prstDash val="dash"/>
            </a:ln>
            <a:effectLst/>
          </p:spPr>
        </p:cxnSp>
      </p:grpSp>
      <p:grpSp>
        <p:nvGrpSpPr>
          <p:cNvPr id="930" name="Group 929"/>
          <p:cNvGrpSpPr/>
          <p:nvPr/>
        </p:nvGrpSpPr>
        <p:grpSpPr>
          <a:xfrm>
            <a:off x="6096000" y="3028518"/>
            <a:ext cx="2894012" cy="2466846"/>
            <a:chOff x="4572000" y="4233672"/>
            <a:chExt cx="3122613" cy="2495722"/>
          </a:xfrm>
        </p:grpSpPr>
        <p:pic>
          <p:nvPicPr>
            <p:cNvPr id="931" name="Picture 533" descr="12,4bttm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72000" y="4233672"/>
              <a:ext cx="3122613" cy="2482889"/>
            </a:xfrm>
            <a:prstGeom prst="rect">
              <a:avLst/>
            </a:prstGeom>
            <a:noFill/>
            <a:extLst>
              <a:ext uri="{909E8E84-426E-40dd-AFC4-6F175D3DCCD1}">
                <a14:hiddenFill xmlns:a14="http://schemas.microsoft.com/office/drawing/2010/main">
                  <a:solidFill>
                    <a:srgbClr val="FFFFFF"/>
                  </a:solidFill>
                </a14:hiddenFill>
              </a:ext>
            </a:extLst>
          </p:spPr>
        </p:pic>
        <p:sp>
          <p:nvSpPr>
            <p:cNvPr id="932" name="TextBox 931"/>
            <p:cNvSpPr txBox="1"/>
            <p:nvPr/>
          </p:nvSpPr>
          <p:spPr>
            <a:xfrm>
              <a:off x="4648201" y="4343400"/>
              <a:ext cx="891374" cy="404794"/>
            </a:xfrm>
            <a:prstGeom prst="rect">
              <a:avLst/>
            </a:prstGeom>
            <a:noFill/>
          </p:spPr>
          <p:txBody>
            <a:bodyPr wrap="none" rtlCol="0">
              <a:spAutoFit/>
            </a:bodyPr>
            <a:lstStyle/>
            <a:p>
              <a:r>
                <a:rPr lang="en-US" sz="2000" dirty="0" smtClean="0">
                  <a:solidFill>
                    <a:schemeClr val="bg1"/>
                  </a:solidFill>
                </a:rPr>
                <a:t>GaAs</a:t>
              </a:r>
              <a:endParaRPr lang="en-US" sz="2000" dirty="0">
                <a:solidFill>
                  <a:schemeClr val="bg1"/>
                </a:solidFill>
              </a:endParaRPr>
            </a:p>
          </p:txBody>
        </p:sp>
        <p:sp>
          <p:nvSpPr>
            <p:cNvPr id="933" name="TextBox 932"/>
            <p:cNvSpPr txBox="1"/>
            <p:nvPr/>
          </p:nvSpPr>
          <p:spPr>
            <a:xfrm>
              <a:off x="5257800" y="6324600"/>
              <a:ext cx="2229671" cy="404794"/>
            </a:xfrm>
            <a:prstGeom prst="rect">
              <a:avLst/>
            </a:prstGeom>
            <a:noFill/>
          </p:spPr>
          <p:txBody>
            <a:bodyPr wrap="none" rtlCol="0">
              <a:spAutoFit/>
            </a:bodyPr>
            <a:lstStyle/>
            <a:p>
              <a:r>
                <a:rPr lang="en-US" sz="2000" dirty="0" smtClean="0">
                  <a:solidFill>
                    <a:schemeClr val="bg1"/>
                  </a:solidFill>
                </a:rPr>
                <a:t>Silicon substrate</a:t>
              </a:r>
              <a:endParaRPr lang="en-US" sz="2000" dirty="0">
                <a:solidFill>
                  <a:schemeClr val="bg1"/>
                </a:solidFill>
              </a:endParaRPr>
            </a:p>
          </p:txBody>
        </p:sp>
      </p:grpSp>
    </p:spTree>
    <p:extLst>
      <p:ext uri="{BB962C8B-B14F-4D97-AF65-F5344CB8AC3E}">
        <p14:creationId xmlns:p14="http://schemas.microsoft.com/office/powerpoint/2010/main" val="30672427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bwMode="auto">
          <a:xfrm>
            <a:off x="1066800" y="1752600"/>
            <a:ext cx="7086600" cy="3657600"/>
          </a:xfrm>
          <a:prstGeom prst="roundRect">
            <a:avLst>
              <a:gd name="adj" fmla="val 7581"/>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260" tIns="45632" rIns="91260" bIns="45632" numCol="1" rtlCol="0" anchor="t" anchorCtr="1" compatLnSpc="1">
            <a:prstTxWarp prst="textNoShape">
              <a:avLst/>
            </a:prstTxWarp>
            <a:noAutofit/>
          </a:bodyPr>
          <a:lstStyle/>
          <a:p>
            <a:pPr algn="ctr" defTabSz="913308">
              <a:lnSpc>
                <a:spcPct val="95000"/>
              </a:lnSpc>
              <a:spcBef>
                <a:spcPct val="30000"/>
              </a:spcBef>
              <a:buClr>
                <a:prstClr val="white"/>
              </a:buClr>
              <a:buFont typeface="Wingdings" pitchFamily="2" charset="2"/>
              <a:buNone/>
            </a:pPr>
            <a:endParaRPr lang="en-US" sz="2000" dirty="0">
              <a:solidFill>
                <a:srgbClr val="FFFFFF"/>
              </a:solidFill>
              <a:effectLst>
                <a:outerShdw blurRad="38100" dist="38100" dir="2700000" algn="tl">
                  <a:srgbClr val="000000">
                    <a:alpha val="43137"/>
                  </a:srgbClr>
                </a:outerShdw>
              </a:effectLst>
              <a:latin typeface="Arial Narrow" pitchFamily="34" charset="0"/>
              <a:cs typeface="Arial"/>
            </a:endParaRPr>
          </a:p>
        </p:txBody>
      </p:sp>
      <p:sp>
        <p:nvSpPr>
          <p:cNvPr id="39" name="TextBox 38"/>
          <p:cNvSpPr txBox="1"/>
          <p:nvPr/>
        </p:nvSpPr>
        <p:spPr>
          <a:xfrm>
            <a:off x="1371600" y="1066805"/>
            <a:ext cx="1981200" cy="646220"/>
          </a:xfrm>
          <a:prstGeom prst="rect">
            <a:avLst/>
          </a:prstGeom>
          <a:noFill/>
        </p:spPr>
        <p:txBody>
          <a:bodyPr wrap="square" lIns="91328" tIns="45665" rIns="91328" bIns="45665" rtlCol="0">
            <a:spAutoFit/>
          </a:bodyPr>
          <a:lstStyle/>
          <a:p>
            <a:pPr algn="ctr" defTabSz="913308" fontAlgn="auto">
              <a:spcBef>
                <a:spcPts val="0"/>
              </a:spcBef>
              <a:spcAft>
                <a:spcPts val="0"/>
              </a:spcAft>
            </a:pPr>
            <a:r>
              <a:rPr lang="en-US" sz="1800" dirty="0" smtClean="0">
                <a:solidFill>
                  <a:prstClr val="white"/>
                </a:solidFill>
                <a:effectLst>
                  <a:outerShdw blurRad="38100" dist="38100" dir="2700000" algn="tl">
                    <a:srgbClr val="000000">
                      <a:alpha val="43137"/>
                    </a:srgbClr>
                  </a:outerShdw>
                </a:effectLst>
                <a:latin typeface="Neo Sans Intel"/>
                <a:cs typeface="Arial"/>
              </a:rPr>
              <a:t>Silicon Photonics Companies</a:t>
            </a:r>
            <a:endParaRPr lang="en-US" sz="1800" dirty="0">
              <a:solidFill>
                <a:prstClr val="white"/>
              </a:solidFill>
              <a:effectLst>
                <a:outerShdw blurRad="38100" dist="38100" dir="2700000" algn="tl">
                  <a:srgbClr val="000000">
                    <a:alpha val="43137"/>
                  </a:srgbClr>
                </a:outerShdw>
              </a:effectLst>
              <a:latin typeface="Neo Sans Intel"/>
              <a:cs typeface="Arial"/>
            </a:endParaRPr>
          </a:p>
        </p:txBody>
      </p:sp>
      <p:pic>
        <p:nvPicPr>
          <p:cNvPr id="66" name="Picture 6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1198" y="3441465"/>
            <a:ext cx="957996" cy="679868"/>
          </a:xfrm>
          <a:prstGeom prst="rect">
            <a:avLst/>
          </a:prstGeom>
        </p:spPr>
      </p:pic>
      <p:sp>
        <p:nvSpPr>
          <p:cNvPr id="27" name="TextBox 26"/>
          <p:cNvSpPr txBox="1"/>
          <p:nvPr/>
        </p:nvSpPr>
        <p:spPr>
          <a:xfrm>
            <a:off x="990600" y="5638801"/>
            <a:ext cx="7010400" cy="594660"/>
          </a:xfrm>
          <a:prstGeom prst="rect">
            <a:avLst/>
          </a:prstGeom>
          <a:solidFill>
            <a:srgbClr val="0070C0"/>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91260" tIns="45632" rIns="91260" bIns="45632" numCol="1" rtlCol="0" anchor="ctr" anchorCtr="1" compatLnSpc="1">
            <a:prstTxWarp prst="textNoShape">
              <a:avLst/>
            </a:prstTxWarp>
            <a:noAutofit/>
          </a:bodyPr>
          <a:lstStyle>
            <a:defPPr>
              <a:defRPr lang="en-US"/>
            </a:defPPr>
            <a:lvl1pPr algn="ctr" fontAlgn="base">
              <a:lnSpc>
                <a:spcPct val="95000"/>
              </a:lnSpc>
              <a:spcBef>
                <a:spcPct val="30000"/>
              </a:spcBef>
              <a:spcAft>
                <a:spcPct val="0"/>
              </a:spcAft>
              <a:buClr>
                <a:prstClr val="white"/>
              </a:buClr>
              <a:defRPr sz="2000" i="1">
                <a:solidFill>
                  <a:srgbClr val="FFFFFF"/>
                </a:solidFill>
                <a:effectLst>
                  <a:outerShdw blurRad="38100" dist="38100" dir="2700000" algn="tl">
                    <a:srgbClr val="000000">
                      <a:alpha val="43137"/>
                    </a:srgbClr>
                  </a:outerShdw>
                </a:effectLst>
                <a:latin typeface="Neo Sans Intel Medium"/>
              </a:defRPr>
            </a:lvl1pPr>
          </a:lstStyle>
          <a:p>
            <a:pPr defTabSz="913308"/>
            <a:r>
              <a:rPr lang="en-US" dirty="0">
                <a:cs typeface="Arial"/>
              </a:rPr>
              <a:t>Numerous Silicon Photonics  </a:t>
            </a:r>
            <a:r>
              <a:rPr lang="en-US" dirty="0" smtClean="0">
                <a:cs typeface="Arial"/>
              </a:rPr>
              <a:t>Entrants  </a:t>
            </a:r>
            <a:r>
              <a:rPr lang="en-US" dirty="0">
                <a:cs typeface="Arial"/>
              </a:rPr>
              <a:t/>
            </a:r>
            <a:br>
              <a:rPr lang="en-US" dirty="0">
                <a:cs typeface="Arial"/>
              </a:rPr>
            </a:br>
            <a:r>
              <a:rPr lang="en-US" dirty="0" smtClean="0">
                <a:cs typeface="Arial"/>
              </a:rPr>
              <a:t>Across Start-ups, Products, Foundries and Research</a:t>
            </a:r>
            <a:endParaRPr lang="en-US" sz="700" dirty="0">
              <a:cs typeface="Arial"/>
            </a:endParaRPr>
          </a:p>
        </p:txBody>
      </p:sp>
      <p:grpSp>
        <p:nvGrpSpPr>
          <p:cNvPr id="40" name="Group 39"/>
          <p:cNvGrpSpPr/>
          <p:nvPr/>
        </p:nvGrpSpPr>
        <p:grpSpPr>
          <a:xfrm>
            <a:off x="1295400" y="3810004"/>
            <a:ext cx="1320384" cy="342475"/>
            <a:chOff x="3540123" y="5684192"/>
            <a:chExt cx="2622114" cy="584127"/>
          </a:xfrm>
        </p:grpSpPr>
        <p:pic>
          <p:nvPicPr>
            <p:cNvPr id="41" name="Picture 4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40123" y="5684192"/>
              <a:ext cx="727077" cy="584127"/>
            </a:xfrm>
            <a:prstGeom prst="rect">
              <a:avLst/>
            </a:prstGeom>
          </p:spPr>
        </p:pic>
        <p:pic>
          <p:nvPicPr>
            <p:cNvPr id="42" name="Picture 4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01665" y="5869530"/>
              <a:ext cx="1960572" cy="381000"/>
            </a:xfrm>
            <a:prstGeom prst="rect">
              <a:avLst/>
            </a:prstGeom>
          </p:spPr>
        </p:pic>
      </p:grpSp>
      <p:sp>
        <p:nvSpPr>
          <p:cNvPr id="49" name="TextBox 48"/>
          <p:cNvSpPr txBox="1"/>
          <p:nvPr/>
        </p:nvSpPr>
        <p:spPr>
          <a:xfrm>
            <a:off x="6248400" y="762017"/>
            <a:ext cx="1504104" cy="923219"/>
          </a:xfrm>
          <a:prstGeom prst="rect">
            <a:avLst/>
          </a:prstGeom>
          <a:noFill/>
        </p:spPr>
        <p:txBody>
          <a:bodyPr wrap="square" lIns="91328" tIns="45665" rIns="91328" bIns="45665" rtlCol="0">
            <a:spAutoFit/>
          </a:bodyPr>
          <a:lstStyle/>
          <a:p>
            <a:pPr algn="ctr" defTabSz="913308" fontAlgn="auto">
              <a:spcBef>
                <a:spcPts val="0"/>
              </a:spcBef>
              <a:spcAft>
                <a:spcPts val="0"/>
              </a:spcAft>
            </a:pPr>
            <a:r>
              <a:rPr lang="en-US" sz="1800" dirty="0" smtClean="0">
                <a:solidFill>
                  <a:prstClr val="white"/>
                </a:solidFill>
                <a:effectLst>
                  <a:outerShdw blurRad="38100" dist="38100" dir="2700000" algn="tl">
                    <a:srgbClr val="000000">
                      <a:alpha val="43137"/>
                    </a:srgbClr>
                  </a:outerShdw>
                </a:effectLst>
                <a:latin typeface="Neo Sans Intel"/>
                <a:cs typeface="Arial"/>
              </a:rPr>
              <a:t>Silicon Photonics</a:t>
            </a:r>
          </a:p>
          <a:p>
            <a:pPr algn="ctr" defTabSz="913308" fontAlgn="auto">
              <a:spcBef>
                <a:spcPts val="0"/>
              </a:spcBef>
              <a:spcAft>
                <a:spcPts val="0"/>
              </a:spcAft>
            </a:pPr>
            <a:r>
              <a:rPr lang="en-US" sz="1800" dirty="0" smtClean="0">
                <a:solidFill>
                  <a:prstClr val="white"/>
                </a:solidFill>
                <a:effectLst>
                  <a:outerShdw blurRad="38100" dist="38100" dir="2700000" algn="tl">
                    <a:srgbClr val="000000">
                      <a:alpha val="43137"/>
                    </a:srgbClr>
                  </a:outerShdw>
                </a:effectLst>
                <a:latin typeface="Neo Sans Intel"/>
                <a:cs typeface="Arial"/>
              </a:rPr>
              <a:t>Foundries</a:t>
            </a:r>
            <a:endParaRPr lang="en-US" sz="1800" dirty="0">
              <a:solidFill>
                <a:prstClr val="white"/>
              </a:solidFill>
              <a:effectLst>
                <a:outerShdw blurRad="38100" dist="38100" dir="2700000" algn="tl">
                  <a:srgbClr val="000000">
                    <a:alpha val="43137"/>
                  </a:srgbClr>
                </a:outerShdw>
              </a:effectLst>
              <a:latin typeface="Neo Sans Intel"/>
              <a:cs typeface="Arial"/>
            </a:endParaRPr>
          </a:p>
        </p:txBody>
      </p:sp>
      <p:pic>
        <p:nvPicPr>
          <p:cNvPr id="60" name="Picture 5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2800" y="1905001"/>
            <a:ext cx="690132" cy="708787"/>
          </a:xfrm>
          <a:prstGeom prst="rect">
            <a:avLst/>
          </a:prstGeom>
        </p:spPr>
      </p:pic>
      <p:pic>
        <p:nvPicPr>
          <p:cNvPr id="10" name="Picture 9" descr="Screen Shot 2013-09-13 at 7.48.29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1597" y="3429000"/>
            <a:ext cx="1211036" cy="381000"/>
          </a:xfrm>
          <a:prstGeom prst="rect">
            <a:avLst/>
          </a:prstGeom>
        </p:spPr>
      </p:pic>
      <p:pic>
        <p:nvPicPr>
          <p:cNvPr id="63" name="Picture 6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95400" y="2590804"/>
            <a:ext cx="800280" cy="843537"/>
          </a:xfrm>
          <a:prstGeom prst="rect">
            <a:avLst/>
          </a:prstGeom>
        </p:spPr>
      </p:pic>
      <p:sp>
        <p:nvSpPr>
          <p:cNvPr id="59" name="TextBox 58"/>
          <p:cNvSpPr txBox="1"/>
          <p:nvPr/>
        </p:nvSpPr>
        <p:spPr>
          <a:xfrm>
            <a:off x="3352800" y="1066805"/>
            <a:ext cx="2438400" cy="646220"/>
          </a:xfrm>
          <a:prstGeom prst="rect">
            <a:avLst/>
          </a:prstGeom>
          <a:noFill/>
        </p:spPr>
        <p:txBody>
          <a:bodyPr wrap="square" lIns="91328" tIns="45665" rIns="91328" bIns="45665" rtlCol="0">
            <a:spAutoFit/>
          </a:bodyPr>
          <a:lstStyle/>
          <a:p>
            <a:pPr algn="ctr" defTabSz="913308" fontAlgn="auto">
              <a:spcBef>
                <a:spcPts val="0"/>
              </a:spcBef>
              <a:spcAft>
                <a:spcPts val="0"/>
              </a:spcAft>
            </a:pPr>
            <a:r>
              <a:rPr lang="en-US" sz="1800" dirty="0" smtClean="0">
                <a:solidFill>
                  <a:prstClr val="white"/>
                </a:solidFill>
                <a:effectLst>
                  <a:outerShdw blurRad="38100" dist="38100" dir="2700000" algn="tl">
                    <a:srgbClr val="000000">
                      <a:alpha val="43137"/>
                    </a:srgbClr>
                  </a:outerShdw>
                </a:effectLst>
                <a:latin typeface="Neo Sans Intel"/>
                <a:cs typeface="Arial"/>
              </a:rPr>
              <a:t>Silicon &amp;</a:t>
            </a:r>
          </a:p>
          <a:p>
            <a:pPr algn="ctr" defTabSz="913308" fontAlgn="auto">
              <a:spcBef>
                <a:spcPts val="0"/>
              </a:spcBef>
              <a:spcAft>
                <a:spcPts val="0"/>
              </a:spcAft>
            </a:pPr>
            <a:r>
              <a:rPr lang="en-US" sz="1800" dirty="0" smtClean="0">
                <a:solidFill>
                  <a:prstClr val="white"/>
                </a:solidFill>
                <a:effectLst>
                  <a:outerShdw blurRad="38100" dist="38100" dir="2700000" algn="tl">
                    <a:srgbClr val="000000">
                      <a:alpha val="43137"/>
                    </a:srgbClr>
                  </a:outerShdw>
                </a:effectLst>
                <a:latin typeface="Neo Sans Intel"/>
                <a:cs typeface="Arial"/>
              </a:rPr>
              <a:t> Systems </a:t>
            </a:r>
            <a:r>
              <a:rPr lang="en-US" sz="1800" dirty="0">
                <a:solidFill>
                  <a:prstClr val="white"/>
                </a:solidFill>
                <a:effectLst>
                  <a:outerShdw blurRad="38100" dist="38100" dir="2700000" algn="tl">
                    <a:srgbClr val="000000">
                      <a:alpha val="43137"/>
                    </a:srgbClr>
                  </a:outerShdw>
                </a:effectLst>
                <a:latin typeface="Neo Sans Intel"/>
                <a:cs typeface="Arial"/>
              </a:rPr>
              <a:t>C</a:t>
            </a:r>
            <a:r>
              <a:rPr lang="en-US" sz="1800" dirty="0" smtClean="0">
                <a:solidFill>
                  <a:prstClr val="white"/>
                </a:solidFill>
                <a:effectLst>
                  <a:outerShdw blurRad="38100" dist="38100" dir="2700000" algn="tl">
                    <a:srgbClr val="000000">
                      <a:alpha val="43137"/>
                    </a:srgbClr>
                  </a:outerShdw>
                </a:effectLst>
                <a:latin typeface="Neo Sans Intel"/>
                <a:cs typeface="Arial"/>
              </a:rPr>
              <a:t>o’s</a:t>
            </a:r>
            <a:endParaRPr lang="en-US" sz="1800" dirty="0">
              <a:solidFill>
                <a:prstClr val="white"/>
              </a:solidFill>
              <a:effectLst>
                <a:outerShdw blurRad="38100" dist="38100" dir="2700000" algn="tl">
                  <a:srgbClr val="000000">
                    <a:alpha val="43137"/>
                  </a:srgbClr>
                </a:outerShdw>
              </a:effectLst>
              <a:latin typeface="Neo Sans Intel"/>
              <a:cs typeface="Arial"/>
            </a:endParaRPr>
          </a:p>
        </p:txBody>
      </p:sp>
      <p:sp>
        <p:nvSpPr>
          <p:cNvPr id="55" name="Title 1"/>
          <p:cNvSpPr>
            <a:spLocks noGrp="1"/>
          </p:cNvSpPr>
          <p:nvPr>
            <p:ph type="title"/>
          </p:nvPr>
        </p:nvSpPr>
        <p:spPr>
          <a:xfrm>
            <a:off x="152403" y="304800"/>
            <a:ext cx="8668941" cy="609600"/>
          </a:xfrm>
        </p:spPr>
        <p:txBody>
          <a:bodyPr/>
          <a:lstStyle/>
          <a:p>
            <a:r>
              <a:rPr lang="en-US" sz="3200" dirty="0" smtClean="0"/>
              <a:t>2014: Silicon </a:t>
            </a:r>
            <a:r>
              <a:rPr lang="en-US" sz="3200" dirty="0"/>
              <a:t>Photonics Participants </a:t>
            </a:r>
            <a:br>
              <a:rPr lang="en-US" sz="3200" dirty="0"/>
            </a:br>
            <a:endParaRPr lang="en-US" sz="3200" dirty="0"/>
          </a:p>
        </p:txBody>
      </p:sp>
      <p:pic>
        <p:nvPicPr>
          <p:cNvPr id="12" name="Picture 11" descr="Screen Shot 2013-09-13 at 4.45.01 P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81203" y="2743201"/>
            <a:ext cx="969181" cy="508687"/>
          </a:xfrm>
          <a:prstGeom prst="rect">
            <a:avLst/>
          </a:prstGeom>
        </p:spPr>
      </p:pic>
      <p:pic>
        <p:nvPicPr>
          <p:cNvPr id="64" name="Picture 6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82854" y="2229365"/>
            <a:ext cx="685800" cy="704337"/>
          </a:xfrm>
          <a:prstGeom prst="rect">
            <a:avLst/>
          </a:prstGeom>
        </p:spPr>
      </p:pic>
      <p:grpSp>
        <p:nvGrpSpPr>
          <p:cNvPr id="6" name="Group 5"/>
          <p:cNvGrpSpPr/>
          <p:nvPr/>
        </p:nvGrpSpPr>
        <p:grpSpPr>
          <a:xfrm>
            <a:off x="6400826" y="3352802"/>
            <a:ext cx="1048487" cy="583015"/>
            <a:chOff x="7619180" y="4953000"/>
            <a:chExt cx="1084502" cy="517936"/>
          </a:xfrm>
        </p:grpSpPr>
        <p:pic>
          <p:nvPicPr>
            <p:cNvPr id="3" name="Picture 2" descr="Screen Shot 2013-09-16 at 3.39.21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19180" y="4953000"/>
              <a:ext cx="635726" cy="440602"/>
            </a:xfrm>
            <a:prstGeom prst="rect">
              <a:avLst/>
            </a:prstGeom>
          </p:spPr>
        </p:pic>
        <p:pic>
          <p:nvPicPr>
            <p:cNvPr id="28" name="Picture 27" descr="Screen Shot 2013-09-16 at 3.39.51 P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42981" y="5234081"/>
              <a:ext cx="660701" cy="236855"/>
            </a:xfrm>
            <a:prstGeom prst="rect">
              <a:avLst/>
            </a:prstGeom>
          </p:spPr>
        </p:pic>
      </p:grpSp>
      <p:pic>
        <p:nvPicPr>
          <p:cNvPr id="7" name="Picture 6" descr="Screen Shot 2013-09-16 at 3.41.30 PM.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00803" y="4800604"/>
            <a:ext cx="1295401" cy="503025"/>
          </a:xfrm>
          <a:prstGeom prst="rect">
            <a:avLst/>
          </a:prstGeom>
        </p:spPr>
      </p:pic>
      <p:grpSp>
        <p:nvGrpSpPr>
          <p:cNvPr id="11" name="Group 10"/>
          <p:cNvGrpSpPr/>
          <p:nvPr/>
        </p:nvGrpSpPr>
        <p:grpSpPr>
          <a:xfrm>
            <a:off x="5867400" y="4114800"/>
            <a:ext cx="1157996" cy="583147"/>
            <a:chOff x="5257800" y="3690449"/>
            <a:chExt cx="1197773" cy="518053"/>
          </a:xfrm>
        </p:grpSpPr>
        <p:pic>
          <p:nvPicPr>
            <p:cNvPr id="8" name="Picture 7" descr="Screen Shot 2013-09-16 at 3.42.51 PM.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57800" y="3690449"/>
              <a:ext cx="990600" cy="518053"/>
            </a:xfrm>
            <a:prstGeom prst="rect">
              <a:avLst/>
            </a:prstGeom>
          </p:spPr>
        </p:pic>
        <p:pic>
          <p:nvPicPr>
            <p:cNvPr id="9" name="Picture 8" descr="Screen Shot 2013-09-16 at 3.43.34 PM.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17373" y="3696252"/>
              <a:ext cx="838200" cy="230406"/>
            </a:xfrm>
            <a:prstGeom prst="rect">
              <a:avLst/>
            </a:prstGeom>
          </p:spPr>
        </p:pic>
      </p:grpSp>
      <p:sp>
        <p:nvSpPr>
          <p:cNvPr id="13" name="TextBox 12"/>
          <p:cNvSpPr txBox="1"/>
          <p:nvPr/>
        </p:nvSpPr>
        <p:spPr>
          <a:xfrm>
            <a:off x="7162800" y="4191002"/>
            <a:ext cx="838200" cy="307665"/>
          </a:xfrm>
          <a:prstGeom prst="rect">
            <a:avLst/>
          </a:prstGeom>
          <a:noFill/>
        </p:spPr>
        <p:txBody>
          <a:bodyPr wrap="square" lIns="91328" tIns="45665" rIns="91328" bIns="45665" rtlCol="0">
            <a:spAutoFit/>
          </a:bodyPr>
          <a:lstStyle/>
          <a:p>
            <a:pPr defTabSz="913308" fontAlgn="auto">
              <a:spcBef>
                <a:spcPts val="0"/>
              </a:spcBef>
              <a:spcAft>
                <a:spcPts val="0"/>
              </a:spcAft>
            </a:pPr>
            <a:r>
              <a:rPr lang="en-US" sz="1400" b="1" i="1" dirty="0">
                <a:solidFill>
                  <a:srgbClr val="939895"/>
                </a:solidFill>
                <a:latin typeface="Neo Sans Intel"/>
                <a:cs typeface="Arial"/>
              </a:rPr>
              <a:t>PETRA</a:t>
            </a:r>
          </a:p>
        </p:txBody>
      </p:sp>
      <p:pic>
        <p:nvPicPr>
          <p:cNvPr id="2" name="Picture 1" descr="Screen Shot 2013-09-17 at 9.16.02 AM.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71603" y="2057404"/>
            <a:ext cx="1663831" cy="614165"/>
          </a:xfrm>
          <a:prstGeom prst="rect">
            <a:avLst/>
          </a:prstGeom>
        </p:spPr>
      </p:pic>
      <p:pic>
        <p:nvPicPr>
          <p:cNvPr id="4" name="Picture 3" descr="Screen Shot 2013-09-17 at 9.17.05 AM.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15026" y="1905002"/>
            <a:ext cx="1144687" cy="713663"/>
          </a:xfrm>
          <a:prstGeom prst="rect">
            <a:avLst/>
          </a:prstGeom>
        </p:spPr>
      </p:pic>
      <p:pic>
        <p:nvPicPr>
          <p:cNvPr id="14" name="Picture 13" descr="Screen Shot 2013-09-17 at 9.17.51 AM.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15000" y="2743200"/>
            <a:ext cx="2286942" cy="381000"/>
          </a:xfrm>
          <a:prstGeom prst="rect">
            <a:avLst/>
          </a:prstGeom>
        </p:spPr>
      </p:pic>
      <p:pic>
        <p:nvPicPr>
          <p:cNvPr id="17" name="Picture 16" descr="Screen Shot 2013-09-17 at 10.19.51 AM.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429000" y="4800600"/>
            <a:ext cx="1035996" cy="228600"/>
          </a:xfrm>
          <a:prstGeom prst="rect">
            <a:avLst/>
          </a:prstGeom>
        </p:spPr>
      </p:pic>
      <p:pic>
        <p:nvPicPr>
          <p:cNvPr id="38" name="Picture 3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72000" y="4648200"/>
            <a:ext cx="631568" cy="609600"/>
          </a:xfrm>
          <a:prstGeom prst="rect">
            <a:avLst/>
          </a:prstGeom>
        </p:spPr>
      </p:pic>
      <p:pic>
        <p:nvPicPr>
          <p:cNvPr id="44" name="Picture 43" descr="Screen Shot 2013-09-17 at 10.20.51 AM.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733800" y="4191000"/>
            <a:ext cx="1142968" cy="381000"/>
          </a:xfrm>
          <a:prstGeom prst="rect">
            <a:avLst/>
          </a:prstGeom>
        </p:spPr>
      </p:pic>
      <p:pic>
        <p:nvPicPr>
          <p:cNvPr id="18" name="Picture 17" descr="Screen Shot 2013-09-17 at 10.21.50 AM.png"/>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3367824" y="1905000"/>
            <a:ext cx="1036759" cy="582360"/>
          </a:xfrm>
          <a:prstGeom prst="rect">
            <a:avLst/>
          </a:prstGeom>
        </p:spPr>
      </p:pic>
      <p:pic>
        <p:nvPicPr>
          <p:cNvPr id="19" name="Picture 18" descr="Screen Shot 2013-09-17 at 10.22.49 AM.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547376" y="3012594"/>
            <a:ext cx="1329417" cy="363319"/>
          </a:xfrm>
          <a:prstGeom prst="rect">
            <a:avLst/>
          </a:prstGeom>
        </p:spPr>
      </p:pic>
      <p:cxnSp>
        <p:nvCxnSpPr>
          <p:cNvPr id="45" name="Straight Connector 44"/>
          <p:cNvCxnSpPr/>
          <p:nvPr/>
        </p:nvCxnSpPr>
        <p:spPr bwMode="auto">
          <a:xfrm>
            <a:off x="3276600" y="2057400"/>
            <a:ext cx="0" cy="3048000"/>
          </a:xfrm>
          <a:prstGeom prst="line">
            <a:avLst/>
          </a:prstGeom>
          <a:ln>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a:off x="5562600" y="2057400"/>
            <a:ext cx="0" cy="3048000"/>
          </a:xfrm>
          <a:prstGeom prst="line">
            <a:avLst/>
          </a:prstGeom>
          <a:ln>
            <a:prstDash val="dash"/>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 name="Picture 21" descr="Screen Shot 2013-09-17 at 10.25.58 AM.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524000" y="4343400"/>
            <a:ext cx="1041400" cy="228600"/>
          </a:xfrm>
          <a:prstGeom prst="rect">
            <a:avLst/>
          </a:prstGeom>
        </p:spPr>
      </p:pic>
      <p:sp>
        <p:nvSpPr>
          <p:cNvPr id="37" name="Text Box 49"/>
          <p:cNvSpPr txBox="1">
            <a:spLocks noChangeArrowheads="1"/>
          </p:cNvSpPr>
          <p:nvPr/>
        </p:nvSpPr>
        <p:spPr bwMode="auto">
          <a:xfrm>
            <a:off x="1066800" y="5105400"/>
            <a:ext cx="21604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400" b="1" dirty="0" smtClean="0">
                <a:solidFill>
                  <a:prstClr val="black"/>
                </a:solidFill>
                <a:effectLst>
                  <a:outerShdw blurRad="38100" dist="38100" dir="2700000" algn="tl">
                    <a:srgbClr val="000000"/>
                  </a:outerShdw>
                </a:effectLst>
                <a:latin typeface="Neo Sans Intel"/>
                <a:cs typeface="Arial"/>
              </a:rPr>
              <a:t>This is not exhaustive list </a:t>
            </a:r>
          </a:p>
        </p:txBody>
      </p:sp>
      <p:sp>
        <p:nvSpPr>
          <p:cNvPr id="47" name="Rectangle 46"/>
          <p:cNvSpPr/>
          <p:nvPr/>
        </p:nvSpPr>
        <p:spPr>
          <a:xfrm>
            <a:off x="2286000" y="6642562"/>
            <a:ext cx="4495800" cy="230715"/>
          </a:xfrm>
          <a:prstGeom prst="rect">
            <a:avLst/>
          </a:prstGeom>
        </p:spPr>
        <p:txBody>
          <a:bodyPr lIns="91323" tIns="45662" rIns="91323" bIns="45662">
            <a:spAutoFit/>
          </a:bodyPr>
          <a:lstStyle/>
          <a:p>
            <a:pPr defTabSz="913308">
              <a:defRPr/>
            </a:pPr>
            <a:r>
              <a:rPr lang="en-US" sz="900" dirty="0">
                <a:solidFill>
                  <a:prstClr val="white"/>
                </a:solidFill>
                <a:cs typeface="Arial"/>
              </a:rPr>
              <a:t>© </a:t>
            </a:r>
            <a:r>
              <a:rPr lang="en-US" sz="900" dirty="0" smtClean="0">
                <a:solidFill>
                  <a:prstClr val="white"/>
                </a:solidFill>
                <a:cs typeface="Arial"/>
              </a:rPr>
              <a:t>2014, </a:t>
            </a:r>
            <a:r>
              <a:rPr lang="en-US" sz="900" dirty="0">
                <a:solidFill>
                  <a:prstClr val="white"/>
                </a:solidFill>
                <a:cs typeface="Arial"/>
              </a:rPr>
              <a:t>Intel Corporation.  All Rights Reserved</a:t>
            </a:r>
          </a:p>
        </p:txBody>
      </p:sp>
    </p:spTree>
    <p:extLst>
      <p:ext uri="{BB962C8B-B14F-4D97-AF65-F5344CB8AC3E}">
        <p14:creationId xmlns:p14="http://schemas.microsoft.com/office/powerpoint/2010/main" val="22003893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1" name="Straight Arrow Connector 380"/>
          <p:cNvCxnSpPr/>
          <p:nvPr/>
        </p:nvCxnSpPr>
        <p:spPr bwMode="auto">
          <a:xfrm>
            <a:off x="2286000" y="5943600"/>
            <a:ext cx="8382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0" name="Straight Arrow Connector 379"/>
          <p:cNvCxnSpPr/>
          <p:nvPr/>
        </p:nvCxnSpPr>
        <p:spPr bwMode="auto">
          <a:xfrm>
            <a:off x="1600200" y="4724400"/>
            <a:ext cx="8382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smtClean="0"/>
              <a:t>Solution: Use Quantum Dots!</a:t>
            </a:r>
            <a:endParaRPr lang="en-US" dirty="0"/>
          </a:p>
        </p:txBody>
      </p:sp>
      <p:sp>
        <p:nvSpPr>
          <p:cNvPr id="3" name="Slide Number Placeholder 2"/>
          <p:cNvSpPr>
            <a:spLocks noGrp="1"/>
          </p:cNvSpPr>
          <p:nvPr>
            <p:ph type="sldNum" sz="quarter" idx="12"/>
          </p:nvPr>
        </p:nvSpPr>
        <p:spPr/>
        <p:txBody>
          <a:bodyPr/>
          <a:lstStyle/>
          <a:p>
            <a:fld id="{B69FC5B7-774B-4CF7-869D-123BC287D00F}" type="slidenum">
              <a:rPr lang="en-US" smtClean="0"/>
              <a:t>40</a:t>
            </a:fld>
            <a:endParaRPr lang="en-US"/>
          </a:p>
        </p:txBody>
      </p:sp>
      <p:grpSp>
        <p:nvGrpSpPr>
          <p:cNvPr id="5" name="Group 4"/>
          <p:cNvGrpSpPr/>
          <p:nvPr/>
        </p:nvGrpSpPr>
        <p:grpSpPr>
          <a:xfrm>
            <a:off x="304800" y="2133600"/>
            <a:ext cx="4135438" cy="1203907"/>
            <a:chOff x="457200" y="3733800"/>
            <a:chExt cx="4135438" cy="1203907"/>
          </a:xfrm>
          <a:effectLst/>
        </p:grpSpPr>
        <p:sp>
          <p:nvSpPr>
            <p:cNvPr id="6" name="Rectangle 5"/>
            <p:cNvSpPr/>
            <p:nvPr/>
          </p:nvSpPr>
          <p:spPr bwMode="auto">
            <a:xfrm>
              <a:off x="457200" y="4194014"/>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QW</a:t>
              </a:r>
              <a:endParaRPr lang="en-US" sz="2000" kern="0" dirty="0">
                <a:solidFill>
                  <a:sysClr val="window" lastClr="FFFFFF"/>
                </a:solidFill>
                <a:latin typeface="Calibri"/>
                <a:ea typeface="+mn-ea"/>
                <a:cs typeface="+mn-cs"/>
              </a:endParaRPr>
            </a:p>
          </p:txBody>
        </p:sp>
        <p:sp>
          <p:nvSpPr>
            <p:cNvPr id="7" name="Rectangle 6"/>
            <p:cNvSpPr/>
            <p:nvPr/>
          </p:nvSpPr>
          <p:spPr bwMode="auto">
            <a:xfrm>
              <a:off x="457200" y="3733800"/>
              <a:ext cx="4135438" cy="470506"/>
            </a:xfrm>
            <a:prstGeom prst="rect">
              <a:avLst/>
            </a:prstGeom>
            <a:solidFill>
              <a:srgbClr val="9BBB59"/>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8" name="Rectangle 7"/>
            <p:cNvSpPr>
              <a:spLocks noChangeArrowheads="1"/>
            </p:cNvSpPr>
            <p:nvPr/>
          </p:nvSpPr>
          <p:spPr bwMode="auto">
            <a:xfrm>
              <a:off x="457516" y="4467201"/>
              <a:ext cx="4135122" cy="470506"/>
            </a:xfrm>
            <a:prstGeom prst="rect">
              <a:avLst/>
            </a:prstGeom>
            <a:solidFill>
              <a:srgbClr val="9BBB59"/>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cxnSp>
        <p:nvCxnSpPr>
          <p:cNvPr id="24" name="Curved Connector 23"/>
          <p:cNvCxnSpPr/>
          <p:nvPr/>
        </p:nvCxnSpPr>
        <p:spPr bwMode="auto">
          <a:xfrm rot="5400000" flipH="1" flipV="1">
            <a:off x="4953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urved Connector 24"/>
          <p:cNvCxnSpPr/>
          <p:nvPr/>
        </p:nvCxnSpPr>
        <p:spPr bwMode="auto">
          <a:xfrm rot="5400000" flipH="1" flipV="1">
            <a:off x="27051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H="1" flipV="1">
            <a:off x="3581400" y="2514600"/>
            <a:ext cx="304800" cy="533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3124200" y="2971800"/>
            <a:ext cx="1429110" cy="369332"/>
          </a:xfrm>
          <a:prstGeom prst="rect">
            <a:avLst/>
          </a:prstGeom>
          <a:noFill/>
        </p:spPr>
        <p:txBody>
          <a:bodyPr wrap="none" rtlCol="0">
            <a:spAutoFit/>
          </a:bodyPr>
          <a:lstStyle/>
          <a:p>
            <a:r>
              <a:rPr lang="en-US" sz="1800" dirty="0" smtClean="0"/>
              <a:t>Dislocations</a:t>
            </a:r>
            <a:endParaRPr lang="en-US" sz="1800" dirty="0"/>
          </a:p>
        </p:txBody>
      </p:sp>
      <p:cxnSp>
        <p:nvCxnSpPr>
          <p:cNvPr id="351" name="Straight Connector 350"/>
          <p:cNvCxnSpPr/>
          <p:nvPr/>
        </p:nvCxnSpPr>
        <p:spPr bwMode="auto">
          <a:xfrm>
            <a:off x="457200" y="4800600"/>
            <a:ext cx="39624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Straight Connector 353"/>
          <p:cNvCxnSpPr/>
          <p:nvPr/>
        </p:nvCxnSpPr>
        <p:spPr bwMode="auto">
          <a:xfrm>
            <a:off x="457200" y="5867400"/>
            <a:ext cx="39624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Straight Connector 354"/>
          <p:cNvCxnSpPr/>
          <p:nvPr/>
        </p:nvCxnSpPr>
        <p:spPr>
          <a:xfrm>
            <a:off x="990600" y="5334000"/>
            <a:ext cx="304800" cy="0"/>
          </a:xfrm>
          <a:prstGeom prst="line">
            <a:avLst/>
          </a:prstGeom>
          <a:noFill/>
          <a:ln w="19050" cap="flat" cmpd="sng" algn="ctr">
            <a:solidFill>
              <a:srgbClr val="FF0000"/>
            </a:solidFill>
            <a:prstDash val="solid"/>
          </a:ln>
          <a:effectLst/>
        </p:spPr>
      </p:cxnSp>
      <p:cxnSp>
        <p:nvCxnSpPr>
          <p:cNvPr id="356" name="Straight Connector 355"/>
          <p:cNvCxnSpPr/>
          <p:nvPr/>
        </p:nvCxnSpPr>
        <p:spPr>
          <a:xfrm>
            <a:off x="3200400" y="5334000"/>
            <a:ext cx="304800" cy="0"/>
          </a:xfrm>
          <a:prstGeom prst="line">
            <a:avLst/>
          </a:prstGeom>
          <a:noFill/>
          <a:ln w="19050" cap="flat" cmpd="sng" algn="ctr">
            <a:solidFill>
              <a:srgbClr val="FF0000"/>
            </a:solidFill>
            <a:prstDash val="solid"/>
          </a:ln>
          <a:effectLst/>
        </p:spPr>
      </p:cxnSp>
      <p:sp>
        <p:nvSpPr>
          <p:cNvPr id="357" name="Oval 356"/>
          <p:cNvSpPr/>
          <p:nvPr/>
        </p:nvSpPr>
        <p:spPr bwMode="auto">
          <a:xfrm>
            <a:off x="457200" y="46482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1" name="Oval 360"/>
          <p:cNvSpPr/>
          <p:nvPr/>
        </p:nvSpPr>
        <p:spPr bwMode="auto">
          <a:xfrm>
            <a:off x="1981200" y="46482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3" name="Oval 362"/>
          <p:cNvSpPr/>
          <p:nvPr/>
        </p:nvSpPr>
        <p:spPr bwMode="auto">
          <a:xfrm>
            <a:off x="3505200" y="46482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4" name="Oval 363"/>
          <p:cNvSpPr/>
          <p:nvPr/>
        </p:nvSpPr>
        <p:spPr bwMode="auto">
          <a:xfrm>
            <a:off x="3276600" y="51816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6" name="Oval 365"/>
          <p:cNvSpPr/>
          <p:nvPr/>
        </p:nvSpPr>
        <p:spPr bwMode="auto">
          <a:xfrm>
            <a:off x="2667000" y="58674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7" name="Oval 366"/>
          <p:cNvSpPr/>
          <p:nvPr/>
        </p:nvSpPr>
        <p:spPr bwMode="auto">
          <a:xfrm>
            <a:off x="1066800" y="51816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71" name="Oval 370"/>
          <p:cNvSpPr/>
          <p:nvPr/>
        </p:nvSpPr>
        <p:spPr bwMode="auto">
          <a:xfrm>
            <a:off x="3886200" y="58674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73" name="Oval 372"/>
          <p:cNvSpPr/>
          <p:nvPr/>
        </p:nvSpPr>
        <p:spPr bwMode="auto">
          <a:xfrm>
            <a:off x="762000" y="58674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77" name="TextBox 376"/>
          <p:cNvSpPr txBox="1"/>
          <p:nvPr/>
        </p:nvSpPr>
        <p:spPr>
          <a:xfrm>
            <a:off x="381000" y="3733800"/>
            <a:ext cx="2558701" cy="369332"/>
          </a:xfrm>
          <a:prstGeom prst="rect">
            <a:avLst/>
          </a:prstGeom>
          <a:noFill/>
        </p:spPr>
        <p:txBody>
          <a:bodyPr wrap="none" rtlCol="0">
            <a:spAutoFit/>
          </a:bodyPr>
          <a:lstStyle/>
          <a:p>
            <a:r>
              <a:rPr lang="en-US" sz="1800" dirty="0" smtClean="0"/>
              <a:t>In-plane band diagram:</a:t>
            </a:r>
            <a:endParaRPr lang="en-US" sz="1800" dirty="0"/>
          </a:p>
        </p:txBody>
      </p:sp>
      <p:sp>
        <p:nvSpPr>
          <p:cNvPr id="9" name="TextBox 8"/>
          <p:cNvSpPr txBox="1"/>
          <p:nvPr/>
        </p:nvSpPr>
        <p:spPr>
          <a:xfrm>
            <a:off x="4038601" y="5105400"/>
            <a:ext cx="1142999" cy="523220"/>
          </a:xfrm>
          <a:prstGeom prst="rect">
            <a:avLst/>
          </a:prstGeom>
          <a:noFill/>
        </p:spPr>
        <p:txBody>
          <a:bodyPr wrap="square" rtlCol="0">
            <a:spAutoFit/>
          </a:bodyPr>
          <a:lstStyle/>
          <a:p>
            <a:r>
              <a:rPr lang="en-US" sz="1400" dirty="0" smtClean="0"/>
              <a:t>Dislocation trap states</a:t>
            </a:r>
            <a:endParaRPr lang="en-US" sz="1400" dirty="0"/>
          </a:p>
        </p:txBody>
      </p:sp>
      <p:cxnSp>
        <p:nvCxnSpPr>
          <p:cNvPr id="15" name="Straight Arrow Connector 14"/>
          <p:cNvCxnSpPr>
            <a:stCxn id="9" idx="1"/>
          </p:cNvCxnSpPr>
          <p:nvPr/>
        </p:nvCxnSpPr>
        <p:spPr bwMode="auto">
          <a:xfrm flipH="1" flipV="1">
            <a:off x="3581400" y="5334000"/>
            <a:ext cx="457201" cy="3301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Box 160"/>
          <p:cNvSpPr txBox="1"/>
          <p:nvPr/>
        </p:nvSpPr>
        <p:spPr>
          <a:xfrm>
            <a:off x="76200" y="4572000"/>
            <a:ext cx="415573" cy="369332"/>
          </a:xfrm>
          <a:prstGeom prst="rect">
            <a:avLst/>
          </a:prstGeom>
          <a:noFill/>
        </p:spPr>
        <p:txBody>
          <a:bodyPr wrap="none" rtlCol="0">
            <a:spAutoFit/>
          </a:bodyPr>
          <a:lstStyle/>
          <a:p>
            <a:r>
              <a:rPr lang="en-US" sz="1800" dirty="0" err="1" smtClean="0"/>
              <a:t>E</a:t>
            </a:r>
            <a:r>
              <a:rPr lang="en-US" sz="1800" baseline="-25000" dirty="0" err="1" smtClean="0"/>
              <a:t>c</a:t>
            </a:r>
            <a:endParaRPr lang="en-US" sz="1800" dirty="0"/>
          </a:p>
        </p:txBody>
      </p:sp>
      <p:sp>
        <p:nvSpPr>
          <p:cNvPr id="162" name="TextBox 161"/>
          <p:cNvSpPr txBox="1"/>
          <p:nvPr/>
        </p:nvSpPr>
        <p:spPr>
          <a:xfrm>
            <a:off x="41702" y="5650468"/>
            <a:ext cx="415573" cy="369332"/>
          </a:xfrm>
          <a:prstGeom prst="rect">
            <a:avLst/>
          </a:prstGeom>
          <a:noFill/>
        </p:spPr>
        <p:txBody>
          <a:bodyPr wrap="none" rtlCol="0">
            <a:spAutoFit/>
          </a:bodyPr>
          <a:lstStyle/>
          <a:p>
            <a:r>
              <a:rPr lang="en-US" sz="1800" dirty="0" err="1" smtClean="0"/>
              <a:t>E</a:t>
            </a:r>
            <a:r>
              <a:rPr lang="en-US" sz="1800" baseline="-25000" dirty="0" err="1" smtClean="0"/>
              <a:t>v</a:t>
            </a:r>
            <a:endParaRPr lang="en-US" sz="1800" dirty="0"/>
          </a:p>
        </p:txBody>
      </p:sp>
      <p:grpSp>
        <p:nvGrpSpPr>
          <p:cNvPr id="163" name="Group 162"/>
          <p:cNvGrpSpPr/>
          <p:nvPr/>
        </p:nvGrpSpPr>
        <p:grpSpPr>
          <a:xfrm>
            <a:off x="4800600" y="2133600"/>
            <a:ext cx="4135438" cy="1203907"/>
            <a:chOff x="533084" y="5286399"/>
            <a:chExt cx="4135438" cy="1203907"/>
          </a:xfrm>
          <a:effectLst/>
        </p:grpSpPr>
        <p:sp>
          <p:nvSpPr>
            <p:cNvPr id="170" name="Rectangle 169"/>
            <p:cNvSpPr/>
            <p:nvPr/>
          </p:nvSpPr>
          <p:spPr bwMode="auto">
            <a:xfrm>
              <a:off x="533084" y="5746613"/>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QDs</a:t>
              </a:r>
              <a:endParaRPr lang="en-US" sz="2000" kern="0" dirty="0">
                <a:solidFill>
                  <a:sysClr val="window" lastClr="FFFFFF"/>
                </a:solidFill>
                <a:latin typeface="Calibri"/>
                <a:ea typeface="+mn-ea"/>
                <a:cs typeface="+mn-cs"/>
              </a:endParaRPr>
            </a:p>
          </p:txBody>
        </p:sp>
        <p:sp>
          <p:nvSpPr>
            <p:cNvPr id="171" name="Rectangle 170"/>
            <p:cNvSpPr/>
            <p:nvPr/>
          </p:nvSpPr>
          <p:spPr bwMode="auto">
            <a:xfrm>
              <a:off x="533084" y="5286399"/>
              <a:ext cx="4135438" cy="470506"/>
            </a:xfrm>
            <a:prstGeom prst="rect">
              <a:avLst/>
            </a:prstGeom>
            <a:solidFill>
              <a:srgbClr val="9BBB59"/>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172" name="Rectangle 171"/>
            <p:cNvSpPr>
              <a:spLocks noChangeArrowheads="1"/>
            </p:cNvSpPr>
            <p:nvPr/>
          </p:nvSpPr>
          <p:spPr bwMode="auto">
            <a:xfrm>
              <a:off x="533400" y="6019800"/>
              <a:ext cx="4135122" cy="470506"/>
            </a:xfrm>
            <a:prstGeom prst="rect">
              <a:avLst/>
            </a:prstGeom>
            <a:solidFill>
              <a:srgbClr val="9BBB59"/>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nvGrpSpPr>
            <p:cNvPr id="173" name="Group 172"/>
            <p:cNvGrpSpPr/>
            <p:nvPr/>
          </p:nvGrpSpPr>
          <p:grpSpPr>
            <a:xfrm>
              <a:off x="914084" y="5791200"/>
              <a:ext cx="3352800" cy="162436"/>
              <a:chOff x="914084" y="5791200"/>
              <a:chExt cx="3352800" cy="162436"/>
            </a:xfrm>
          </p:grpSpPr>
          <p:sp>
            <p:nvSpPr>
              <p:cNvPr id="175" name="Isosceles Triangle 174"/>
              <p:cNvSpPr>
                <a:spLocks noChangeArrowheads="1"/>
              </p:cNvSpPr>
              <p:nvPr/>
            </p:nvSpPr>
            <p:spPr bwMode="auto">
              <a:xfrm>
                <a:off x="9140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sp>
            <p:nvSpPr>
              <p:cNvPr id="176" name="Isosceles Triangle 175"/>
              <p:cNvSpPr>
                <a:spLocks noChangeArrowheads="1"/>
              </p:cNvSpPr>
              <p:nvPr/>
            </p:nvSpPr>
            <p:spPr bwMode="auto">
              <a:xfrm>
                <a:off x="1447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sp>
            <p:nvSpPr>
              <p:cNvPr id="177" name="Isosceles Triangle 176"/>
              <p:cNvSpPr>
                <a:spLocks noChangeArrowheads="1"/>
              </p:cNvSpPr>
              <p:nvPr/>
            </p:nvSpPr>
            <p:spPr bwMode="auto">
              <a:xfrm>
                <a:off x="31238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sp>
            <p:nvSpPr>
              <p:cNvPr id="178" name="Isosceles Triangle 177"/>
              <p:cNvSpPr>
                <a:spLocks noChangeArrowheads="1"/>
              </p:cNvSpPr>
              <p:nvPr/>
            </p:nvSpPr>
            <p:spPr bwMode="auto">
              <a:xfrm>
                <a:off x="39620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grpSp>
        <p:sp>
          <p:nvSpPr>
            <p:cNvPr id="174" name="Isosceles Triangle 173"/>
            <p:cNvSpPr>
              <a:spLocks noChangeArrowheads="1"/>
            </p:cNvSpPr>
            <p:nvPr/>
          </p:nvSpPr>
          <p:spPr bwMode="auto">
            <a:xfrm>
              <a:off x="21332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grpSp>
      <p:cxnSp>
        <p:nvCxnSpPr>
          <p:cNvPr id="179" name="Curved Connector 178"/>
          <p:cNvCxnSpPr/>
          <p:nvPr/>
        </p:nvCxnSpPr>
        <p:spPr bwMode="auto">
          <a:xfrm rot="5400000" flipH="1" flipV="1">
            <a:off x="52959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Curved Connector 179"/>
          <p:cNvCxnSpPr/>
          <p:nvPr/>
        </p:nvCxnSpPr>
        <p:spPr bwMode="auto">
          <a:xfrm rot="5400000" flipH="1" flipV="1">
            <a:off x="74295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62120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1" name="Straight Arrow Connector 380"/>
          <p:cNvCxnSpPr/>
          <p:nvPr/>
        </p:nvCxnSpPr>
        <p:spPr bwMode="auto">
          <a:xfrm>
            <a:off x="2286000" y="5943600"/>
            <a:ext cx="8382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0" name="Straight Arrow Connector 379"/>
          <p:cNvCxnSpPr/>
          <p:nvPr/>
        </p:nvCxnSpPr>
        <p:spPr bwMode="auto">
          <a:xfrm>
            <a:off x="1600200" y="4724400"/>
            <a:ext cx="8382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lstStyle/>
          <a:p>
            <a:r>
              <a:rPr lang="en-US" dirty="0" smtClean="0"/>
              <a:t>Solution: Use Quantum Dots!</a:t>
            </a:r>
            <a:endParaRPr lang="en-US" dirty="0"/>
          </a:p>
        </p:txBody>
      </p:sp>
      <p:sp>
        <p:nvSpPr>
          <p:cNvPr id="3" name="Slide Number Placeholder 2"/>
          <p:cNvSpPr>
            <a:spLocks noGrp="1"/>
          </p:cNvSpPr>
          <p:nvPr>
            <p:ph type="sldNum" sz="quarter" idx="12"/>
          </p:nvPr>
        </p:nvSpPr>
        <p:spPr/>
        <p:txBody>
          <a:bodyPr/>
          <a:lstStyle/>
          <a:p>
            <a:fld id="{B69FC5B7-774B-4CF7-869D-123BC287D00F}" type="slidenum">
              <a:rPr lang="en-US" smtClean="0"/>
              <a:t>41</a:t>
            </a:fld>
            <a:endParaRPr lang="en-US"/>
          </a:p>
        </p:txBody>
      </p:sp>
      <p:grpSp>
        <p:nvGrpSpPr>
          <p:cNvPr id="5" name="Group 4"/>
          <p:cNvGrpSpPr/>
          <p:nvPr/>
        </p:nvGrpSpPr>
        <p:grpSpPr>
          <a:xfrm>
            <a:off x="304800" y="2133600"/>
            <a:ext cx="4135438" cy="1203907"/>
            <a:chOff x="457200" y="3733800"/>
            <a:chExt cx="4135438" cy="1203907"/>
          </a:xfrm>
          <a:effectLst/>
        </p:grpSpPr>
        <p:sp>
          <p:nvSpPr>
            <p:cNvPr id="6" name="Rectangle 5"/>
            <p:cNvSpPr/>
            <p:nvPr/>
          </p:nvSpPr>
          <p:spPr bwMode="auto">
            <a:xfrm>
              <a:off x="457200" y="4194014"/>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QW</a:t>
              </a:r>
              <a:endParaRPr lang="en-US" sz="2000" kern="0" dirty="0">
                <a:solidFill>
                  <a:sysClr val="window" lastClr="FFFFFF"/>
                </a:solidFill>
                <a:latin typeface="Calibri"/>
                <a:ea typeface="+mn-ea"/>
                <a:cs typeface="+mn-cs"/>
              </a:endParaRPr>
            </a:p>
          </p:txBody>
        </p:sp>
        <p:sp>
          <p:nvSpPr>
            <p:cNvPr id="7" name="Rectangle 6"/>
            <p:cNvSpPr/>
            <p:nvPr/>
          </p:nvSpPr>
          <p:spPr bwMode="auto">
            <a:xfrm>
              <a:off x="457200" y="3733800"/>
              <a:ext cx="4135438" cy="470506"/>
            </a:xfrm>
            <a:prstGeom prst="rect">
              <a:avLst/>
            </a:prstGeom>
            <a:solidFill>
              <a:srgbClr val="9BBB59"/>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8" name="Rectangle 7"/>
            <p:cNvSpPr>
              <a:spLocks noChangeArrowheads="1"/>
            </p:cNvSpPr>
            <p:nvPr/>
          </p:nvSpPr>
          <p:spPr bwMode="auto">
            <a:xfrm>
              <a:off x="457516" y="4467201"/>
              <a:ext cx="4135122" cy="470506"/>
            </a:xfrm>
            <a:prstGeom prst="rect">
              <a:avLst/>
            </a:prstGeom>
            <a:solidFill>
              <a:srgbClr val="9BBB59"/>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cxnSp>
        <p:nvCxnSpPr>
          <p:cNvPr id="24" name="Curved Connector 23"/>
          <p:cNvCxnSpPr/>
          <p:nvPr/>
        </p:nvCxnSpPr>
        <p:spPr bwMode="auto">
          <a:xfrm rot="5400000" flipH="1" flipV="1">
            <a:off x="4953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urved Connector 24"/>
          <p:cNvCxnSpPr/>
          <p:nvPr/>
        </p:nvCxnSpPr>
        <p:spPr bwMode="auto">
          <a:xfrm rot="5400000" flipH="1" flipV="1">
            <a:off x="27051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H="1" flipV="1">
            <a:off x="3581400" y="2514600"/>
            <a:ext cx="304800" cy="533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3124200" y="2971800"/>
            <a:ext cx="1429110" cy="369332"/>
          </a:xfrm>
          <a:prstGeom prst="rect">
            <a:avLst/>
          </a:prstGeom>
          <a:noFill/>
        </p:spPr>
        <p:txBody>
          <a:bodyPr wrap="none" rtlCol="0">
            <a:spAutoFit/>
          </a:bodyPr>
          <a:lstStyle/>
          <a:p>
            <a:r>
              <a:rPr lang="en-US" sz="1800" dirty="0" smtClean="0"/>
              <a:t>Dislocations</a:t>
            </a:r>
            <a:endParaRPr lang="en-US" sz="1800" dirty="0"/>
          </a:p>
        </p:txBody>
      </p:sp>
      <p:cxnSp>
        <p:nvCxnSpPr>
          <p:cNvPr id="351" name="Straight Connector 350"/>
          <p:cNvCxnSpPr/>
          <p:nvPr/>
        </p:nvCxnSpPr>
        <p:spPr bwMode="auto">
          <a:xfrm>
            <a:off x="457200" y="4800600"/>
            <a:ext cx="39624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Straight Connector 353"/>
          <p:cNvCxnSpPr/>
          <p:nvPr/>
        </p:nvCxnSpPr>
        <p:spPr bwMode="auto">
          <a:xfrm>
            <a:off x="457200" y="5867400"/>
            <a:ext cx="396240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Straight Connector 354"/>
          <p:cNvCxnSpPr/>
          <p:nvPr/>
        </p:nvCxnSpPr>
        <p:spPr>
          <a:xfrm>
            <a:off x="990600" y="5334000"/>
            <a:ext cx="304800" cy="0"/>
          </a:xfrm>
          <a:prstGeom prst="line">
            <a:avLst/>
          </a:prstGeom>
          <a:noFill/>
          <a:ln w="19050" cap="flat" cmpd="sng" algn="ctr">
            <a:solidFill>
              <a:srgbClr val="FF0000"/>
            </a:solidFill>
            <a:prstDash val="solid"/>
          </a:ln>
          <a:effectLst/>
        </p:spPr>
      </p:cxnSp>
      <p:cxnSp>
        <p:nvCxnSpPr>
          <p:cNvPr id="356" name="Straight Connector 355"/>
          <p:cNvCxnSpPr/>
          <p:nvPr/>
        </p:nvCxnSpPr>
        <p:spPr>
          <a:xfrm>
            <a:off x="3200400" y="5334000"/>
            <a:ext cx="304800" cy="0"/>
          </a:xfrm>
          <a:prstGeom prst="line">
            <a:avLst/>
          </a:prstGeom>
          <a:noFill/>
          <a:ln w="19050" cap="flat" cmpd="sng" algn="ctr">
            <a:solidFill>
              <a:srgbClr val="FF0000"/>
            </a:solidFill>
            <a:prstDash val="solid"/>
          </a:ln>
          <a:effectLst/>
        </p:spPr>
      </p:cxnSp>
      <p:sp>
        <p:nvSpPr>
          <p:cNvPr id="357" name="Oval 356"/>
          <p:cNvSpPr/>
          <p:nvPr/>
        </p:nvSpPr>
        <p:spPr bwMode="auto">
          <a:xfrm>
            <a:off x="457200" y="46482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1" name="Oval 360"/>
          <p:cNvSpPr/>
          <p:nvPr/>
        </p:nvSpPr>
        <p:spPr bwMode="auto">
          <a:xfrm>
            <a:off x="1981200" y="46482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3" name="Oval 362"/>
          <p:cNvSpPr/>
          <p:nvPr/>
        </p:nvSpPr>
        <p:spPr bwMode="auto">
          <a:xfrm>
            <a:off x="3505200" y="46482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4" name="Oval 363"/>
          <p:cNvSpPr/>
          <p:nvPr/>
        </p:nvSpPr>
        <p:spPr bwMode="auto">
          <a:xfrm>
            <a:off x="3276600" y="51816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6" name="Oval 365"/>
          <p:cNvSpPr/>
          <p:nvPr/>
        </p:nvSpPr>
        <p:spPr bwMode="auto">
          <a:xfrm>
            <a:off x="2667000" y="58674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67" name="Oval 366"/>
          <p:cNvSpPr/>
          <p:nvPr/>
        </p:nvSpPr>
        <p:spPr bwMode="auto">
          <a:xfrm>
            <a:off x="1066800" y="51816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71" name="Oval 370"/>
          <p:cNvSpPr/>
          <p:nvPr/>
        </p:nvSpPr>
        <p:spPr bwMode="auto">
          <a:xfrm>
            <a:off x="3886200" y="58674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73" name="Oval 372"/>
          <p:cNvSpPr/>
          <p:nvPr/>
        </p:nvSpPr>
        <p:spPr bwMode="auto">
          <a:xfrm>
            <a:off x="762000" y="58674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377" name="TextBox 376"/>
          <p:cNvSpPr txBox="1"/>
          <p:nvPr/>
        </p:nvSpPr>
        <p:spPr>
          <a:xfrm>
            <a:off x="381000" y="3733800"/>
            <a:ext cx="2558701" cy="369332"/>
          </a:xfrm>
          <a:prstGeom prst="rect">
            <a:avLst/>
          </a:prstGeom>
          <a:noFill/>
        </p:spPr>
        <p:txBody>
          <a:bodyPr wrap="none" rtlCol="0">
            <a:spAutoFit/>
          </a:bodyPr>
          <a:lstStyle/>
          <a:p>
            <a:r>
              <a:rPr lang="en-US" sz="1800" dirty="0" smtClean="0"/>
              <a:t>In-plane band diagram:</a:t>
            </a:r>
            <a:endParaRPr lang="en-US" sz="1800" dirty="0"/>
          </a:p>
        </p:txBody>
      </p:sp>
      <p:sp>
        <p:nvSpPr>
          <p:cNvPr id="9" name="TextBox 8"/>
          <p:cNvSpPr txBox="1"/>
          <p:nvPr/>
        </p:nvSpPr>
        <p:spPr>
          <a:xfrm>
            <a:off x="4038601" y="5105400"/>
            <a:ext cx="1142999" cy="523220"/>
          </a:xfrm>
          <a:prstGeom prst="rect">
            <a:avLst/>
          </a:prstGeom>
          <a:noFill/>
        </p:spPr>
        <p:txBody>
          <a:bodyPr wrap="square" rtlCol="0">
            <a:spAutoFit/>
          </a:bodyPr>
          <a:lstStyle/>
          <a:p>
            <a:r>
              <a:rPr lang="en-US" sz="1400" dirty="0" smtClean="0"/>
              <a:t>Dislocation trap states</a:t>
            </a:r>
            <a:endParaRPr lang="en-US" sz="1400" dirty="0"/>
          </a:p>
        </p:txBody>
      </p:sp>
      <p:cxnSp>
        <p:nvCxnSpPr>
          <p:cNvPr id="15" name="Straight Arrow Connector 14"/>
          <p:cNvCxnSpPr>
            <a:stCxn id="9" idx="1"/>
          </p:cNvCxnSpPr>
          <p:nvPr/>
        </p:nvCxnSpPr>
        <p:spPr bwMode="auto">
          <a:xfrm flipH="1" flipV="1">
            <a:off x="3581400" y="5334000"/>
            <a:ext cx="457201" cy="3301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Box 160"/>
          <p:cNvSpPr txBox="1"/>
          <p:nvPr/>
        </p:nvSpPr>
        <p:spPr>
          <a:xfrm>
            <a:off x="76200" y="4572000"/>
            <a:ext cx="415573" cy="369332"/>
          </a:xfrm>
          <a:prstGeom prst="rect">
            <a:avLst/>
          </a:prstGeom>
          <a:noFill/>
        </p:spPr>
        <p:txBody>
          <a:bodyPr wrap="none" rtlCol="0">
            <a:spAutoFit/>
          </a:bodyPr>
          <a:lstStyle/>
          <a:p>
            <a:r>
              <a:rPr lang="en-US" sz="1800" dirty="0" err="1" smtClean="0"/>
              <a:t>E</a:t>
            </a:r>
            <a:r>
              <a:rPr lang="en-US" sz="1800" baseline="-25000" dirty="0" err="1" smtClean="0"/>
              <a:t>c</a:t>
            </a:r>
            <a:endParaRPr lang="en-US" sz="1800" dirty="0"/>
          </a:p>
        </p:txBody>
      </p:sp>
      <p:sp>
        <p:nvSpPr>
          <p:cNvPr id="162" name="TextBox 161"/>
          <p:cNvSpPr txBox="1"/>
          <p:nvPr/>
        </p:nvSpPr>
        <p:spPr>
          <a:xfrm>
            <a:off x="41702" y="5650468"/>
            <a:ext cx="415573" cy="369332"/>
          </a:xfrm>
          <a:prstGeom prst="rect">
            <a:avLst/>
          </a:prstGeom>
          <a:noFill/>
        </p:spPr>
        <p:txBody>
          <a:bodyPr wrap="none" rtlCol="0">
            <a:spAutoFit/>
          </a:bodyPr>
          <a:lstStyle/>
          <a:p>
            <a:r>
              <a:rPr lang="en-US" sz="1800" dirty="0" err="1" smtClean="0"/>
              <a:t>E</a:t>
            </a:r>
            <a:r>
              <a:rPr lang="en-US" sz="1800" baseline="-25000" dirty="0" err="1" smtClean="0"/>
              <a:t>v</a:t>
            </a:r>
            <a:endParaRPr lang="en-US" sz="1800" dirty="0"/>
          </a:p>
        </p:txBody>
      </p:sp>
      <p:grpSp>
        <p:nvGrpSpPr>
          <p:cNvPr id="163" name="Group 162"/>
          <p:cNvGrpSpPr/>
          <p:nvPr/>
        </p:nvGrpSpPr>
        <p:grpSpPr>
          <a:xfrm>
            <a:off x="4800600" y="2133600"/>
            <a:ext cx="4135438" cy="1203907"/>
            <a:chOff x="533084" y="5286399"/>
            <a:chExt cx="4135438" cy="1203907"/>
          </a:xfrm>
          <a:effectLst/>
        </p:grpSpPr>
        <p:sp>
          <p:nvSpPr>
            <p:cNvPr id="170" name="Rectangle 169"/>
            <p:cNvSpPr/>
            <p:nvPr/>
          </p:nvSpPr>
          <p:spPr bwMode="auto">
            <a:xfrm>
              <a:off x="533084" y="5746613"/>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QDs</a:t>
              </a:r>
              <a:endParaRPr lang="en-US" sz="2000" kern="0" dirty="0">
                <a:solidFill>
                  <a:sysClr val="window" lastClr="FFFFFF"/>
                </a:solidFill>
                <a:latin typeface="Calibri"/>
                <a:ea typeface="+mn-ea"/>
                <a:cs typeface="+mn-cs"/>
              </a:endParaRPr>
            </a:p>
          </p:txBody>
        </p:sp>
        <p:sp>
          <p:nvSpPr>
            <p:cNvPr id="171" name="Rectangle 170"/>
            <p:cNvSpPr/>
            <p:nvPr/>
          </p:nvSpPr>
          <p:spPr bwMode="auto">
            <a:xfrm>
              <a:off x="533084" y="5286399"/>
              <a:ext cx="4135438" cy="470506"/>
            </a:xfrm>
            <a:prstGeom prst="rect">
              <a:avLst/>
            </a:prstGeom>
            <a:solidFill>
              <a:srgbClr val="9BBB59"/>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172" name="Rectangle 171"/>
            <p:cNvSpPr>
              <a:spLocks noChangeArrowheads="1"/>
            </p:cNvSpPr>
            <p:nvPr/>
          </p:nvSpPr>
          <p:spPr bwMode="auto">
            <a:xfrm>
              <a:off x="533400" y="6019800"/>
              <a:ext cx="4135122" cy="470506"/>
            </a:xfrm>
            <a:prstGeom prst="rect">
              <a:avLst/>
            </a:prstGeom>
            <a:solidFill>
              <a:srgbClr val="9BBB59"/>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nvGrpSpPr>
            <p:cNvPr id="173" name="Group 172"/>
            <p:cNvGrpSpPr/>
            <p:nvPr/>
          </p:nvGrpSpPr>
          <p:grpSpPr>
            <a:xfrm>
              <a:off x="914084" y="5791200"/>
              <a:ext cx="3352800" cy="162436"/>
              <a:chOff x="914084" y="5791200"/>
              <a:chExt cx="3352800" cy="162436"/>
            </a:xfrm>
          </p:grpSpPr>
          <p:sp>
            <p:nvSpPr>
              <p:cNvPr id="175" name="Isosceles Triangle 174"/>
              <p:cNvSpPr>
                <a:spLocks noChangeArrowheads="1"/>
              </p:cNvSpPr>
              <p:nvPr/>
            </p:nvSpPr>
            <p:spPr bwMode="auto">
              <a:xfrm>
                <a:off x="9140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sp>
            <p:nvSpPr>
              <p:cNvPr id="176" name="Isosceles Triangle 175"/>
              <p:cNvSpPr>
                <a:spLocks noChangeArrowheads="1"/>
              </p:cNvSpPr>
              <p:nvPr/>
            </p:nvSpPr>
            <p:spPr bwMode="auto">
              <a:xfrm>
                <a:off x="1447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sp>
            <p:nvSpPr>
              <p:cNvPr id="177" name="Isosceles Triangle 176"/>
              <p:cNvSpPr>
                <a:spLocks noChangeArrowheads="1"/>
              </p:cNvSpPr>
              <p:nvPr/>
            </p:nvSpPr>
            <p:spPr bwMode="auto">
              <a:xfrm>
                <a:off x="31238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sp>
            <p:nvSpPr>
              <p:cNvPr id="178" name="Isosceles Triangle 177"/>
              <p:cNvSpPr>
                <a:spLocks noChangeArrowheads="1"/>
              </p:cNvSpPr>
              <p:nvPr/>
            </p:nvSpPr>
            <p:spPr bwMode="auto">
              <a:xfrm>
                <a:off x="39620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grpSp>
        <p:sp>
          <p:nvSpPr>
            <p:cNvPr id="174" name="Isosceles Triangle 173"/>
            <p:cNvSpPr>
              <a:spLocks noChangeArrowheads="1"/>
            </p:cNvSpPr>
            <p:nvPr/>
          </p:nvSpPr>
          <p:spPr bwMode="auto">
            <a:xfrm>
              <a:off x="2133284"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kern="0">
                <a:solidFill>
                  <a:sysClr val="window" lastClr="FFFFFF"/>
                </a:solidFill>
                <a:latin typeface="Calibri"/>
                <a:ea typeface="+mn-ea"/>
                <a:cs typeface="+mn-cs"/>
              </a:endParaRPr>
            </a:p>
          </p:txBody>
        </p:sp>
      </p:grpSp>
      <p:cxnSp>
        <p:nvCxnSpPr>
          <p:cNvPr id="179" name="Curved Connector 178"/>
          <p:cNvCxnSpPr/>
          <p:nvPr/>
        </p:nvCxnSpPr>
        <p:spPr bwMode="auto">
          <a:xfrm rot="5400000" flipH="1" flipV="1">
            <a:off x="52959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Curved Connector 179"/>
          <p:cNvCxnSpPr/>
          <p:nvPr/>
        </p:nvCxnSpPr>
        <p:spPr bwMode="auto">
          <a:xfrm rot="5400000" flipH="1" flipV="1">
            <a:off x="7429500" y="25527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a:off x="7543800" y="6324600"/>
            <a:ext cx="8382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p:nvPr/>
        </p:nvCxnSpPr>
        <p:spPr bwMode="auto">
          <a:xfrm>
            <a:off x="6553200" y="4267200"/>
            <a:ext cx="8382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Slide Number Placeholder 2"/>
          <p:cNvSpPr txBox="1">
            <a:spLocks/>
          </p:cNvSpPr>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Gulim" pitchFamily="34" charset="-127"/>
                <a:cs typeface="+mn-cs"/>
              </a:defRPr>
            </a:lvl1pPr>
            <a:lvl2pPr marL="457200" algn="l" rtl="0" fontAlgn="base">
              <a:spcBef>
                <a:spcPct val="0"/>
              </a:spcBef>
              <a:spcAft>
                <a:spcPct val="0"/>
              </a:spcAft>
              <a:defRPr sz="3600" kern="1200">
                <a:solidFill>
                  <a:srgbClr val="0000FF"/>
                </a:solidFill>
                <a:latin typeface="Arial" charset="0"/>
                <a:ea typeface="+mn-ea"/>
                <a:cs typeface="+mn-cs"/>
              </a:defRPr>
            </a:lvl2pPr>
            <a:lvl3pPr marL="914400" algn="l" rtl="0" fontAlgn="base">
              <a:spcBef>
                <a:spcPct val="0"/>
              </a:spcBef>
              <a:spcAft>
                <a:spcPct val="0"/>
              </a:spcAft>
              <a:defRPr sz="3600" kern="1200">
                <a:solidFill>
                  <a:srgbClr val="0000FF"/>
                </a:solidFill>
                <a:latin typeface="Arial" charset="0"/>
                <a:ea typeface="+mn-ea"/>
                <a:cs typeface="+mn-cs"/>
              </a:defRPr>
            </a:lvl3pPr>
            <a:lvl4pPr marL="1371600" algn="l" rtl="0" fontAlgn="base">
              <a:spcBef>
                <a:spcPct val="0"/>
              </a:spcBef>
              <a:spcAft>
                <a:spcPct val="0"/>
              </a:spcAft>
              <a:defRPr sz="3600" kern="1200">
                <a:solidFill>
                  <a:srgbClr val="0000FF"/>
                </a:solidFill>
                <a:latin typeface="Arial" charset="0"/>
                <a:ea typeface="+mn-ea"/>
                <a:cs typeface="+mn-cs"/>
              </a:defRPr>
            </a:lvl4pPr>
            <a:lvl5pPr marL="1828800" algn="l" rtl="0" fontAlgn="base">
              <a:spcBef>
                <a:spcPct val="0"/>
              </a:spcBef>
              <a:spcAft>
                <a:spcPct val="0"/>
              </a:spcAft>
              <a:defRPr sz="3600" kern="1200">
                <a:solidFill>
                  <a:srgbClr val="0000FF"/>
                </a:solidFill>
                <a:latin typeface="Arial" charset="0"/>
                <a:ea typeface="+mn-ea"/>
                <a:cs typeface="+mn-cs"/>
              </a:defRPr>
            </a:lvl5pPr>
            <a:lvl6pPr marL="2286000" algn="l" defTabSz="914400" rtl="0" eaLnBrk="1" latinLnBrk="0" hangingPunct="1">
              <a:defRPr sz="3600" kern="1200">
                <a:solidFill>
                  <a:srgbClr val="0000FF"/>
                </a:solidFill>
                <a:latin typeface="Arial" charset="0"/>
                <a:ea typeface="+mn-ea"/>
                <a:cs typeface="+mn-cs"/>
              </a:defRPr>
            </a:lvl6pPr>
            <a:lvl7pPr marL="2743200" algn="l" defTabSz="914400" rtl="0" eaLnBrk="1" latinLnBrk="0" hangingPunct="1">
              <a:defRPr sz="3600" kern="1200">
                <a:solidFill>
                  <a:srgbClr val="0000FF"/>
                </a:solidFill>
                <a:latin typeface="Arial" charset="0"/>
                <a:ea typeface="+mn-ea"/>
                <a:cs typeface="+mn-cs"/>
              </a:defRPr>
            </a:lvl7pPr>
            <a:lvl8pPr marL="3200400" algn="l" defTabSz="914400" rtl="0" eaLnBrk="1" latinLnBrk="0" hangingPunct="1">
              <a:defRPr sz="3600" kern="1200">
                <a:solidFill>
                  <a:srgbClr val="0000FF"/>
                </a:solidFill>
                <a:latin typeface="Arial" charset="0"/>
                <a:ea typeface="+mn-ea"/>
                <a:cs typeface="+mn-cs"/>
              </a:defRPr>
            </a:lvl8pPr>
            <a:lvl9pPr marL="3657600" algn="l" defTabSz="914400" rtl="0" eaLnBrk="1" latinLnBrk="0" hangingPunct="1">
              <a:defRPr sz="3600" kern="1200">
                <a:solidFill>
                  <a:srgbClr val="0000FF"/>
                </a:solidFill>
                <a:latin typeface="Arial" charset="0"/>
                <a:ea typeface="+mn-ea"/>
                <a:cs typeface="+mn-cs"/>
              </a:defRPr>
            </a:lvl9pPr>
          </a:lstStyle>
          <a:p>
            <a:fld id="{B69FC5B7-774B-4CF7-869D-123BC287D00F}" type="slidenum">
              <a:rPr lang="en-US" smtClean="0"/>
              <a:pPr/>
              <a:t>41</a:t>
            </a:fld>
            <a:endParaRPr lang="en-US"/>
          </a:p>
        </p:txBody>
      </p:sp>
      <p:cxnSp>
        <p:nvCxnSpPr>
          <p:cNvPr id="46" name="Straight Connector 45"/>
          <p:cNvCxnSpPr/>
          <p:nvPr/>
        </p:nvCxnSpPr>
        <p:spPr>
          <a:xfrm>
            <a:off x="5715000" y="5450582"/>
            <a:ext cx="304800" cy="0"/>
          </a:xfrm>
          <a:prstGeom prst="line">
            <a:avLst/>
          </a:prstGeom>
          <a:noFill/>
          <a:ln w="19050" cap="flat" cmpd="sng" algn="ctr">
            <a:solidFill>
              <a:srgbClr val="FF0000"/>
            </a:solidFill>
            <a:prstDash val="solid"/>
          </a:ln>
          <a:effectLst/>
        </p:spPr>
      </p:cxnSp>
      <p:grpSp>
        <p:nvGrpSpPr>
          <p:cNvPr id="47" name="Group 46"/>
          <p:cNvGrpSpPr/>
          <p:nvPr/>
        </p:nvGrpSpPr>
        <p:grpSpPr>
          <a:xfrm>
            <a:off x="4876800" y="4343400"/>
            <a:ext cx="891540" cy="1905000"/>
            <a:chOff x="4876800" y="3747787"/>
            <a:chExt cx="1338098" cy="2729213"/>
          </a:xfrm>
        </p:grpSpPr>
        <p:grpSp>
          <p:nvGrpSpPr>
            <p:cNvPr id="48" name="Group 47"/>
            <p:cNvGrpSpPr/>
            <p:nvPr/>
          </p:nvGrpSpPr>
          <p:grpSpPr>
            <a:xfrm>
              <a:off x="4926724" y="3747787"/>
              <a:ext cx="1288174" cy="1132071"/>
              <a:chOff x="4724400" y="3048000"/>
              <a:chExt cx="4114800" cy="990600"/>
            </a:xfrm>
          </p:grpSpPr>
          <p:cxnSp>
            <p:nvCxnSpPr>
              <p:cNvPr id="63" name="Straight Connector 62"/>
              <p:cNvCxnSpPr/>
              <p:nvPr/>
            </p:nvCxnSpPr>
            <p:spPr bwMode="auto">
              <a:xfrm>
                <a:off x="47244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Straight Connector 63"/>
              <p:cNvCxnSpPr/>
              <p:nvPr/>
            </p:nvCxnSpPr>
            <p:spPr bwMode="auto">
              <a:xfrm>
                <a:off x="72390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p:cNvCxnSpPr/>
              <p:nvPr/>
            </p:nvCxnSpPr>
            <p:spPr bwMode="auto">
              <a:xfrm flipV="1">
                <a:off x="72390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Connector 65"/>
              <p:cNvCxnSpPr/>
              <p:nvPr/>
            </p:nvCxnSpPr>
            <p:spPr bwMode="auto">
              <a:xfrm flipV="1">
                <a:off x="63246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a:off x="6324600" y="4038600"/>
                <a:ext cx="9144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 name="Straight Connector 48"/>
            <p:cNvCxnSpPr/>
            <p:nvPr/>
          </p:nvCxnSpPr>
          <p:spPr>
            <a:xfrm>
              <a:off x="5448957" y="4718133"/>
              <a:ext cx="243709" cy="0"/>
            </a:xfrm>
            <a:prstGeom prst="line">
              <a:avLst/>
            </a:prstGeom>
            <a:noFill/>
            <a:ln w="19050" cap="flat" cmpd="sng" algn="ctr">
              <a:solidFill>
                <a:srgbClr val="0000FF"/>
              </a:solidFill>
              <a:prstDash val="solid"/>
            </a:ln>
            <a:effectLst/>
          </p:spPr>
        </p:cxnSp>
        <p:cxnSp>
          <p:nvCxnSpPr>
            <p:cNvPr id="50" name="Straight Connector 49"/>
            <p:cNvCxnSpPr/>
            <p:nvPr/>
          </p:nvCxnSpPr>
          <p:spPr>
            <a:xfrm>
              <a:off x="5448957" y="4394684"/>
              <a:ext cx="243709" cy="0"/>
            </a:xfrm>
            <a:prstGeom prst="line">
              <a:avLst/>
            </a:prstGeom>
            <a:noFill/>
            <a:ln w="19050" cap="flat" cmpd="sng" algn="ctr">
              <a:solidFill>
                <a:srgbClr val="0000FF"/>
              </a:solidFill>
              <a:prstDash val="solid"/>
            </a:ln>
            <a:effectLst/>
          </p:spPr>
        </p:cxnSp>
        <p:cxnSp>
          <p:nvCxnSpPr>
            <p:cNvPr id="51" name="Straight Connector 50"/>
            <p:cNvCxnSpPr/>
            <p:nvPr/>
          </p:nvCxnSpPr>
          <p:spPr>
            <a:xfrm>
              <a:off x="5448957" y="3909511"/>
              <a:ext cx="243709" cy="0"/>
            </a:xfrm>
            <a:prstGeom prst="line">
              <a:avLst/>
            </a:prstGeom>
            <a:noFill/>
            <a:ln w="19050" cap="flat" cmpd="sng" algn="ctr">
              <a:solidFill>
                <a:srgbClr val="0000FF"/>
              </a:solidFill>
              <a:prstDash val="solid"/>
            </a:ln>
            <a:effectLst/>
          </p:spPr>
        </p:cxnSp>
        <p:cxnSp>
          <p:nvCxnSpPr>
            <p:cNvPr id="52" name="Straight Connector 51"/>
            <p:cNvCxnSpPr/>
            <p:nvPr/>
          </p:nvCxnSpPr>
          <p:spPr bwMode="auto">
            <a:xfrm flipV="1">
              <a:off x="4876800"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Connector 52"/>
            <p:cNvCxnSpPr/>
            <p:nvPr/>
          </p:nvCxnSpPr>
          <p:spPr bwMode="auto">
            <a:xfrm flipV="1">
              <a:off x="5682959"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p:cNvCxnSpPr/>
            <p:nvPr/>
          </p:nvCxnSpPr>
          <p:spPr bwMode="auto">
            <a:xfrm>
              <a:off x="5682959"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p:cNvCxnSpPr/>
            <p:nvPr/>
          </p:nvCxnSpPr>
          <p:spPr bwMode="auto">
            <a:xfrm>
              <a:off x="5389810"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Connector 55"/>
            <p:cNvCxnSpPr/>
            <p:nvPr/>
          </p:nvCxnSpPr>
          <p:spPr bwMode="auto">
            <a:xfrm flipH="1" flipV="1">
              <a:off x="5389810" y="5867400"/>
              <a:ext cx="293149"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7" name="Group 56"/>
            <p:cNvGrpSpPr/>
            <p:nvPr/>
          </p:nvGrpSpPr>
          <p:grpSpPr>
            <a:xfrm>
              <a:off x="5410200" y="5943600"/>
              <a:ext cx="285226" cy="426720"/>
              <a:chOff x="1676400" y="3581400"/>
              <a:chExt cx="533400" cy="304800"/>
            </a:xfrm>
            <a:effectLst/>
          </p:grpSpPr>
          <p:cxnSp>
            <p:nvCxnSpPr>
              <p:cNvPr id="58" name="Straight Connector 57"/>
              <p:cNvCxnSpPr/>
              <p:nvPr/>
            </p:nvCxnSpPr>
            <p:spPr>
              <a:xfrm>
                <a:off x="1676400" y="37338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59" name="Straight Connector 58"/>
              <p:cNvCxnSpPr/>
              <p:nvPr/>
            </p:nvCxnSpPr>
            <p:spPr>
              <a:xfrm>
                <a:off x="1676400" y="36576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60" name="Straight Connector 59"/>
              <p:cNvCxnSpPr/>
              <p:nvPr/>
            </p:nvCxnSpPr>
            <p:spPr>
              <a:xfrm>
                <a:off x="1676400" y="35814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61" name="Straight Connector 60"/>
              <p:cNvCxnSpPr/>
              <p:nvPr/>
            </p:nvCxnSpPr>
            <p:spPr>
              <a:xfrm>
                <a:off x="1676400" y="38862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62" name="Straight Connector 61"/>
              <p:cNvCxnSpPr/>
              <p:nvPr/>
            </p:nvCxnSpPr>
            <p:spPr>
              <a:xfrm>
                <a:off x="1676400" y="38100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grpSp>
      </p:grpSp>
      <p:grpSp>
        <p:nvGrpSpPr>
          <p:cNvPr id="68" name="Group 67"/>
          <p:cNvGrpSpPr/>
          <p:nvPr/>
        </p:nvGrpSpPr>
        <p:grpSpPr>
          <a:xfrm>
            <a:off x="5425440" y="4343400"/>
            <a:ext cx="891540" cy="1905000"/>
            <a:chOff x="4876800" y="3747787"/>
            <a:chExt cx="1338098" cy="2729213"/>
          </a:xfrm>
        </p:grpSpPr>
        <p:grpSp>
          <p:nvGrpSpPr>
            <p:cNvPr id="69" name="Group 68"/>
            <p:cNvGrpSpPr/>
            <p:nvPr/>
          </p:nvGrpSpPr>
          <p:grpSpPr>
            <a:xfrm>
              <a:off x="4926724" y="3747787"/>
              <a:ext cx="1288174" cy="1132071"/>
              <a:chOff x="4724400" y="3048000"/>
              <a:chExt cx="4114800" cy="990600"/>
            </a:xfrm>
          </p:grpSpPr>
          <p:cxnSp>
            <p:nvCxnSpPr>
              <p:cNvPr id="84" name="Straight Connector 83"/>
              <p:cNvCxnSpPr/>
              <p:nvPr/>
            </p:nvCxnSpPr>
            <p:spPr bwMode="auto">
              <a:xfrm>
                <a:off x="47244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a:off x="72390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Connector 85"/>
              <p:cNvCxnSpPr/>
              <p:nvPr/>
            </p:nvCxnSpPr>
            <p:spPr bwMode="auto">
              <a:xfrm flipV="1">
                <a:off x="72390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Connector 86"/>
              <p:cNvCxnSpPr/>
              <p:nvPr/>
            </p:nvCxnSpPr>
            <p:spPr bwMode="auto">
              <a:xfrm flipV="1">
                <a:off x="63246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Connector 87"/>
              <p:cNvCxnSpPr/>
              <p:nvPr/>
            </p:nvCxnSpPr>
            <p:spPr bwMode="auto">
              <a:xfrm flipH="1">
                <a:off x="6324600" y="4038600"/>
                <a:ext cx="9144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0" name="Straight Connector 69"/>
            <p:cNvCxnSpPr/>
            <p:nvPr/>
          </p:nvCxnSpPr>
          <p:spPr>
            <a:xfrm>
              <a:off x="5448957" y="4718133"/>
              <a:ext cx="243709" cy="0"/>
            </a:xfrm>
            <a:prstGeom prst="line">
              <a:avLst/>
            </a:prstGeom>
            <a:noFill/>
            <a:ln w="19050" cap="flat" cmpd="sng" algn="ctr">
              <a:solidFill>
                <a:srgbClr val="0000FF"/>
              </a:solidFill>
              <a:prstDash val="solid"/>
            </a:ln>
            <a:effectLst/>
          </p:spPr>
        </p:cxnSp>
        <p:cxnSp>
          <p:nvCxnSpPr>
            <p:cNvPr id="71" name="Straight Connector 70"/>
            <p:cNvCxnSpPr/>
            <p:nvPr/>
          </p:nvCxnSpPr>
          <p:spPr>
            <a:xfrm>
              <a:off x="5448957" y="4394684"/>
              <a:ext cx="243709" cy="0"/>
            </a:xfrm>
            <a:prstGeom prst="line">
              <a:avLst/>
            </a:prstGeom>
            <a:noFill/>
            <a:ln w="19050" cap="flat" cmpd="sng" algn="ctr">
              <a:solidFill>
                <a:srgbClr val="0000FF"/>
              </a:solidFill>
              <a:prstDash val="solid"/>
            </a:ln>
            <a:effectLst/>
          </p:spPr>
        </p:cxnSp>
        <p:cxnSp>
          <p:nvCxnSpPr>
            <p:cNvPr id="72" name="Straight Connector 71"/>
            <p:cNvCxnSpPr/>
            <p:nvPr/>
          </p:nvCxnSpPr>
          <p:spPr>
            <a:xfrm>
              <a:off x="5448957" y="3909511"/>
              <a:ext cx="243709" cy="0"/>
            </a:xfrm>
            <a:prstGeom prst="line">
              <a:avLst/>
            </a:prstGeom>
            <a:noFill/>
            <a:ln w="19050" cap="flat" cmpd="sng" algn="ctr">
              <a:solidFill>
                <a:srgbClr val="0000FF"/>
              </a:solidFill>
              <a:prstDash val="solid"/>
            </a:ln>
            <a:effectLst/>
          </p:spPr>
        </p:cxnSp>
        <p:cxnSp>
          <p:nvCxnSpPr>
            <p:cNvPr id="73" name="Straight Connector 72"/>
            <p:cNvCxnSpPr/>
            <p:nvPr/>
          </p:nvCxnSpPr>
          <p:spPr bwMode="auto">
            <a:xfrm flipV="1">
              <a:off x="4876800"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p:cNvCxnSpPr/>
            <p:nvPr/>
          </p:nvCxnSpPr>
          <p:spPr bwMode="auto">
            <a:xfrm flipV="1">
              <a:off x="5682959"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5682959"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Connector 75"/>
            <p:cNvCxnSpPr/>
            <p:nvPr/>
          </p:nvCxnSpPr>
          <p:spPr bwMode="auto">
            <a:xfrm>
              <a:off x="5389810"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flipH="1" flipV="1">
              <a:off x="5389810" y="5867400"/>
              <a:ext cx="293149"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8" name="Group 77"/>
            <p:cNvGrpSpPr/>
            <p:nvPr/>
          </p:nvGrpSpPr>
          <p:grpSpPr>
            <a:xfrm>
              <a:off x="5410200" y="5943600"/>
              <a:ext cx="285226" cy="426720"/>
              <a:chOff x="1676400" y="3581400"/>
              <a:chExt cx="533400" cy="304800"/>
            </a:xfrm>
            <a:effectLst/>
          </p:grpSpPr>
          <p:cxnSp>
            <p:nvCxnSpPr>
              <p:cNvPr id="79" name="Straight Connector 78"/>
              <p:cNvCxnSpPr/>
              <p:nvPr/>
            </p:nvCxnSpPr>
            <p:spPr>
              <a:xfrm>
                <a:off x="1676400" y="37338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80" name="Straight Connector 79"/>
              <p:cNvCxnSpPr/>
              <p:nvPr/>
            </p:nvCxnSpPr>
            <p:spPr>
              <a:xfrm>
                <a:off x="1676400" y="36576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81" name="Straight Connector 80"/>
              <p:cNvCxnSpPr/>
              <p:nvPr/>
            </p:nvCxnSpPr>
            <p:spPr>
              <a:xfrm>
                <a:off x="1676400" y="35814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82" name="Straight Connector 81"/>
              <p:cNvCxnSpPr/>
              <p:nvPr/>
            </p:nvCxnSpPr>
            <p:spPr>
              <a:xfrm>
                <a:off x="1676400" y="38862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83" name="Straight Connector 82"/>
              <p:cNvCxnSpPr/>
              <p:nvPr/>
            </p:nvCxnSpPr>
            <p:spPr>
              <a:xfrm>
                <a:off x="1676400" y="38100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grpSp>
      </p:grpSp>
      <p:grpSp>
        <p:nvGrpSpPr>
          <p:cNvPr id="89" name="Group 88"/>
          <p:cNvGrpSpPr/>
          <p:nvPr/>
        </p:nvGrpSpPr>
        <p:grpSpPr>
          <a:xfrm>
            <a:off x="6042661" y="4343400"/>
            <a:ext cx="1043939" cy="1905000"/>
            <a:chOff x="4876800" y="3747787"/>
            <a:chExt cx="1338096" cy="2729213"/>
          </a:xfrm>
        </p:grpSpPr>
        <p:grpSp>
          <p:nvGrpSpPr>
            <p:cNvPr id="90" name="Group 89"/>
            <p:cNvGrpSpPr/>
            <p:nvPr/>
          </p:nvGrpSpPr>
          <p:grpSpPr>
            <a:xfrm>
              <a:off x="4926724" y="3747787"/>
              <a:ext cx="1288172" cy="1132071"/>
              <a:chOff x="4724400" y="3048000"/>
              <a:chExt cx="4114795" cy="990600"/>
            </a:xfrm>
          </p:grpSpPr>
          <p:cxnSp>
            <p:nvCxnSpPr>
              <p:cNvPr id="105" name="Straight Connector 104"/>
              <p:cNvCxnSpPr/>
              <p:nvPr/>
            </p:nvCxnSpPr>
            <p:spPr bwMode="auto">
              <a:xfrm>
                <a:off x="47244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Straight Connector 105"/>
              <p:cNvCxnSpPr/>
              <p:nvPr/>
            </p:nvCxnSpPr>
            <p:spPr bwMode="auto">
              <a:xfrm>
                <a:off x="72390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Straight Connector 106"/>
              <p:cNvCxnSpPr/>
              <p:nvPr/>
            </p:nvCxnSpPr>
            <p:spPr bwMode="auto">
              <a:xfrm flipV="1">
                <a:off x="72390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Straight Connector 107"/>
              <p:cNvCxnSpPr/>
              <p:nvPr/>
            </p:nvCxnSpPr>
            <p:spPr bwMode="auto">
              <a:xfrm flipV="1">
                <a:off x="63246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Connector 108"/>
              <p:cNvCxnSpPr/>
              <p:nvPr/>
            </p:nvCxnSpPr>
            <p:spPr bwMode="auto">
              <a:xfrm flipH="1">
                <a:off x="6324600" y="4038600"/>
                <a:ext cx="9144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 name="Straight Connector 90"/>
            <p:cNvCxnSpPr/>
            <p:nvPr/>
          </p:nvCxnSpPr>
          <p:spPr>
            <a:xfrm>
              <a:off x="5448957" y="4718133"/>
              <a:ext cx="243709" cy="0"/>
            </a:xfrm>
            <a:prstGeom prst="line">
              <a:avLst/>
            </a:prstGeom>
            <a:noFill/>
            <a:ln w="19050" cap="flat" cmpd="sng" algn="ctr">
              <a:solidFill>
                <a:srgbClr val="0000FF"/>
              </a:solidFill>
              <a:prstDash val="solid"/>
            </a:ln>
            <a:effectLst/>
          </p:spPr>
        </p:cxnSp>
        <p:cxnSp>
          <p:nvCxnSpPr>
            <p:cNvPr id="92" name="Straight Connector 91"/>
            <p:cNvCxnSpPr/>
            <p:nvPr/>
          </p:nvCxnSpPr>
          <p:spPr>
            <a:xfrm>
              <a:off x="5448957" y="4394684"/>
              <a:ext cx="243709" cy="0"/>
            </a:xfrm>
            <a:prstGeom prst="line">
              <a:avLst/>
            </a:prstGeom>
            <a:noFill/>
            <a:ln w="19050" cap="flat" cmpd="sng" algn="ctr">
              <a:solidFill>
                <a:srgbClr val="0000FF"/>
              </a:solidFill>
              <a:prstDash val="solid"/>
            </a:ln>
            <a:effectLst/>
          </p:spPr>
        </p:cxnSp>
        <p:cxnSp>
          <p:nvCxnSpPr>
            <p:cNvPr id="93" name="Straight Connector 92"/>
            <p:cNvCxnSpPr/>
            <p:nvPr/>
          </p:nvCxnSpPr>
          <p:spPr>
            <a:xfrm>
              <a:off x="5448957" y="3909511"/>
              <a:ext cx="243709" cy="0"/>
            </a:xfrm>
            <a:prstGeom prst="line">
              <a:avLst/>
            </a:prstGeom>
            <a:noFill/>
            <a:ln w="19050" cap="flat" cmpd="sng" algn="ctr">
              <a:solidFill>
                <a:srgbClr val="0000FF"/>
              </a:solidFill>
              <a:prstDash val="solid"/>
            </a:ln>
            <a:effectLst/>
          </p:spPr>
        </p:cxnSp>
        <p:cxnSp>
          <p:nvCxnSpPr>
            <p:cNvPr id="94" name="Straight Connector 93"/>
            <p:cNvCxnSpPr/>
            <p:nvPr/>
          </p:nvCxnSpPr>
          <p:spPr bwMode="auto">
            <a:xfrm flipV="1">
              <a:off x="4876800"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Connector 94"/>
            <p:cNvCxnSpPr/>
            <p:nvPr/>
          </p:nvCxnSpPr>
          <p:spPr bwMode="auto">
            <a:xfrm flipV="1">
              <a:off x="5682959"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Straight Connector 95"/>
            <p:cNvCxnSpPr/>
            <p:nvPr/>
          </p:nvCxnSpPr>
          <p:spPr bwMode="auto">
            <a:xfrm>
              <a:off x="5682959"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Straight Connector 96"/>
            <p:cNvCxnSpPr/>
            <p:nvPr/>
          </p:nvCxnSpPr>
          <p:spPr bwMode="auto">
            <a:xfrm>
              <a:off x="5389810"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Straight Connector 97"/>
            <p:cNvCxnSpPr/>
            <p:nvPr/>
          </p:nvCxnSpPr>
          <p:spPr bwMode="auto">
            <a:xfrm flipH="1" flipV="1">
              <a:off x="5389810" y="5867400"/>
              <a:ext cx="293149"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9" name="Group 98"/>
            <p:cNvGrpSpPr/>
            <p:nvPr/>
          </p:nvGrpSpPr>
          <p:grpSpPr>
            <a:xfrm>
              <a:off x="5410200" y="5943600"/>
              <a:ext cx="285226" cy="426720"/>
              <a:chOff x="1676400" y="3581400"/>
              <a:chExt cx="533400" cy="304800"/>
            </a:xfrm>
            <a:effectLst/>
          </p:grpSpPr>
          <p:cxnSp>
            <p:nvCxnSpPr>
              <p:cNvPr id="100" name="Straight Connector 99"/>
              <p:cNvCxnSpPr/>
              <p:nvPr/>
            </p:nvCxnSpPr>
            <p:spPr>
              <a:xfrm>
                <a:off x="1676400" y="37338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01" name="Straight Connector 100"/>
              <p:cNvCxnSpPr/>
              <p:nvPr/>
            </p:nvCxnSpPr>
            <p:spPr>
              <a:xfrm>
                <a:off x="1676400" y="36576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02" name="Straight Connector 101"/>
              <p:cNvCxnSpPr/>
              <p:nvPr/>
            </p:nvCxnSpPr>
            <p:spPr>
              <a:xfrm>
                <a:off x="1676400" y="35814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03" name="Straight Connector 102"/>
              <p:cNvCxnSpPr/>
              <p:nvPr/>
            </p:nvCxnSpPr>
            <p:spPr>
              <a:xfrm>
                <a:off x="1676400" y="38862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04" name="Straight Connector 103"/>
              <p:cNvCxnSpPr/>
              <p:nvPr/>
            </p:nvCxnSpPr>
            <p:spPr>
              <a:xfrm>
                <a:off x="1676400" y="38100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grpSp>
      </p:grpSp>
      <p:grpSp>
        <p:nvGrpSpPr>
          <p:cNvPr id="110" name="Group 109"/>
          <p:cNvGrpSpPr/>
          <p:nvPr/>
        </p:nvGrpSpPr>
        <p:grpSpPr>
          <a:xfrm>
            <a:off x="7010400" y="4343400"/>
            <a:ext cx="1805940" cy="1905000"/>
            <a:chOff x="7086600" y="3747787"/>
            <a:chExt cx="1729740" cy="2729213"/>
          </a:xfrm>
        </p:grpSpPr>
        <p:grpSp>
          <p:nvGrpSpPr>
            <p:cNvPr id="111" name="Group 110"/>
            <p:cNvGrpSpPr/>
            <p:nvPr/>
          </p:nvGrpSpPr>
          <p:grpSpPr>
            <a:xfrm>
              <a:off x="7086600" y="3747787"/>
              <a:ext cx="891540" cy="2729213"/>
              <a:chOff x="4876800" y="3747787"/>
              <a:chExt cx="1338098" cy="2729213"/>
            </a:xfrm>
          </p:grpSpPr>
          <p:grpSp>
            <p:nvGrpSpPr>
              <p:cNvPr id="133" name="Group 132"/>
              <p:cNvGrpSpPr/>
              <p:nvPr/>
            </p:nvGrpSpPr>
            <p:grpSpPr>
              <a:xfrm>
                <a:off x="4926724" y="3747787"/>
                <a:ext cx="1288174" cy="1132071"/>
                <a:chOff x="4724400" y="3048000"/>
                <a:chExt cx="4114800" cy="990600"/>
              </a:xfrm>
            </p:grpSpPr>
            <p:cxnSp>
              <p:nvCxnSpPr>
                <p:cNvPr id="148" name="Straight Connector 147"/>
                <p:cNvCxnSpPr/>
                <p:nvPr/>
              </p:nvCxnSpPr>
              <p:spPr bwMode="auto">
                <a:xfrm>
                  <a:off x="47244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Connector 148"/>
                <p:cNvCxnSpPr/>
                <p:nvPr/>
              </p:nvCxnSpPr>
              <p:spPr bwMode="auto">
                <a:xfrm>
                  <a:off x="72390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Straight Connector 149"/>
                <p:cNvCxnSpPr/>
                <p:nvPr/>
              </p:nvCxnSpPr>
              <p:spPr bwMode="auto">
                <a:xfrm flipV="1">
                  <a:off x="72390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Straight Connector 150"/>
                <p:cNvCxnSpPr/>
                <p:nvPr/>
              </p:nvCxnSpPr>
              <p:spPr bwMode="auto">
                <a:xfrm flipV="1">
                  <a:off x="63246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Straight Connector 151"/>
                <p:cNvCxnSpPr/>
                <p:nvPr/>
              </p:nvCxnSpPr>
              <p:spPr bwMode="auto">
                <a:xfrm flipH="1">
                  <a:off x="6324600" y="4038600"/>
                  <a:ext cx="9144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4" name="Straight Connector 133"/>
              <p:cNvCxnSpPr/>
              <p:nvPr/>
            </p:nvCxnSpPr>
            <p:spPr>
              <a:xfrm>
                <a:off x="5448957" y="4718133"/>
                <a:ext cx="243709" cy="0"/>
              </a:xfrm>
              <a:prstGeom prst="line">
                <a:avLst/>
              </a:prstGeom>
              <a:noFill/>
              <a:ln w="19050" cap="flat" cmpd="sng" algn="ctr">
                <a:solidFill>
                  <a:srgbClr val="0000FF"/>
                </a:solidFill>
                <a:prstDash val="solid"/>
              </a:ln>
              <a:effectLst/>
            </p:spPr>
          </p:cxnSp>
          <p:cxnSp>
            <p:nvCxnSpPr>
              <p:cNvPr id="135" name="Straight Connector 134"/>
              <p:cNvCxnSpPr/>
              <p:nvPr/>
            </p:nvCxnSpPr>
            <p:spPr>
              <a:xfrm>
                <a:off x="5448957" y="4394684"/>
                <a:ext cx="243709" cy="0"/>
              </a:xfrm>
              <a:prstGeom prst="line">
                <a:avLst/>
              </a:prstGeom>
              <a:noFill/>
              <a:ln w="19050" cap="flat" cmpd="sng" algn="ctr">
                <a:solidFill>
                  <a:srgbClr val="0000FF"/>
                </a:solidFill>
                <a:prstDash val="solid"/>
              </a:ln>
              <a:effectLst/>
            </p:spPr>
          </p:cxnSp>
          <p:cxnSp>
            <p:nvCxnSpPr>
              <p:cNvPr id="136" name="Straight Connector 135"/>
              <p:cNvCxnSpPr/>
              <p:nvPr/>
            </p:nvCxnSpPr>
            <p:spPr>
              <a:xfrm>
                <a:off x="5448957" y="3909511"/>
                <a:ext cx="243709" cy="0"/>
              </a:xfrm>
              <a:prstGeom prst="line">
                <a:avLst/>
              </a:prstGeom>
              <a:noFill/>
              <a:ln w="19050" cap="flat" cmpd="sng" algn="ctr">
                <a:solidFill>
                  <a:srgbClr val="0000FF"/>
                </a:solidFill>
                <a:prstDash val="solid"/>
              </a:ln>
              <a:effectLst/>
            </p:spPr>
          </p:cxnSp>
          <p:cxnSp>
            <p:nvCxnSpPr>
              <p:cNvPr id="137" name="Straight Connector 136"/>
              <p:cNvCxnSpPr/>
              <p:nvPr/>
            </p:nvCxnSpPr>
            <p:spPr bwMode="auto">
              <a:xfrm flipV="1">
                <a:off x="4876800"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Straight Connector 137"/>
              <p:cNvCxnSpPr/>
              <p:nvPr/>
            </p:nvCxnSpPr>
            <p:spPr bwMode="auto">
              <a:xfrm flipV="1">
                <a:off x="5682959"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Straight Connector 138"/>
              <p:cNvCxnSpPr/>
              <p:nvPr/>
            </p:nvCxnSpPr>
            <p:spPr bwMode="auto">
              <a:xfrm>
                <a:off x="5682959"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Connector 139"/>
              <p:cNvCxnSpPr/>
              <p:nvPr/>
            </p:nvCxnSpPr>
            <p:spPr bwMode="auto">
              <a:xfrm>
                <a:off x="5389810"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Connector 140"/>
              <p:cNvCxnSpPr/>
              <p:nvPr/>
            </p:nvCxnSpPr>
            <p:spPr bwMode="auto">
              <a:xfrm flipH="1" flipV="1">
                <a:off x="5389810" y="5867400"/>
                <a:ext cx="293149"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2" name="Group 141"/>
              <p:cNvGrpSpPr/>
              <p:nvPr/>
            </p:nvGrpSpPr>
            <p:grpSpPr>
              <a:xfrm>
                <a:off x="5410200" y="5943600"/>
                <a:ext cx="285226" cy="426720"/>
                <a:chOff x="1676400" y="3581400"/>
                <a:chExt cx="533400" cy="304800"/>
              </a:xfrm>
              <a:effectLst/>
            </p:grpSpPr>
            <p:cxnSp>
              <p:nvCxnSpPr>
                <p:cNvPr id="143" name="Straight Connector 142"/>
                <p:cNvCxnSpPr/>
                <p:nvPr/>
              </p:nvCxnSpPr>
              <p:spPr>
                <a:xfrm>
                  <a:off x="1676400" y="37338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44" name="Straight Connector 143"/>
                <p:cNvCxnSpPr/>
                <p:nvPr/>
              </p:nvCxnSpPr>
              <p:spPr>
                <a:xfrm>
                  <a:off x="1676400" y="36576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45" name="Straight Connector 144"/>
                <p:cNvCxnSpPr/>
                <p:nvPr/>
              </p:nvCxnSpPr>
              <p:spPr>
                <a:xfrm>
                  <a:off x="1676400" y="35814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46" name="Straight Connector 145"/>
                <p:cNvCxnSpPr/>
                <p:nvPr/>
              </p:nvCxnSpPr>
              <p:spPr>
                <a:xfrm>
                  <a:off x="1676400" y="38862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47" name="Straight Connector 146"/>
                <p:cNvCxnSpPr/>
                <p:nvPr/>
              </p:nvCxnSpPr>
              <p:spPr>
                <a:xfrm>
                  <a:off x="1676400" y="38100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grpSp>
        </p:grpSp>
        <p:grpSp>
          <p:nvGrpSpPr>
            <p:cNvPr id="112" name="Group 111"/>
            <p:cNvGrpSpPr/>
            <p:nvPr/>
          </p:nvGrpSpPr>
          <p:grpSpPr>
            <a:xfrm>
              <a:off x="7924800" y="3747787"/>
              <a:ext cx="891540" cy="2729213"/>
              <a:chOff x="4876800" y="3747787"/>
              <a:chExt cx="1338098" cy="2729213"/>
            </a:xfrm>
          </p:grpSpPr>
          <p:grpSp>
            <p:nvGrpSpPr>
              <p:cNvPr id="113" name="Group 112"/>
              <p:cNvGrpSpPr/>
              <p:nvPr/>
            </p:nvGrpSpPr>
            <p:grpSpPr>
              <a:xfrm>
                <a:off x="4926724" y="3747787"/>
                <a:ext cx="1288174" cy="1132071"/>
                <a:chOff x="4724400" y="3048000"/>
                <a:chExt cx="4114800" cy="990600"/>
              </a:xfrm>
            </p:grpSpPr>
            <p:cxnSp>
              <p:nvCxnSpPr>
                <p:cNvPr id="128" name="Straight Connector 127"/>
                <p:cNvCxnSpPr/>
                <p:nvPr/>
              </p:nvCxnSpPr>
              <p:spPr bwMode="auto">
                <a:xfrm>
                  <a:off x="47244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Straight Connector 128"/>
                <p:cNvCxnSpPr/>
                <p:nvPr/>
              </p:nvCxnSpPr>
              <p:spPr bwMode="auto">
                <a:xfrm>
                  <a:off x="7239000" y="3048000"/>
                  <a:ext cx="16002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Straight Connector 129"/>
                <p:cNvCxnSpPr/>
                <p:nvPr/>
              </p:nvCxnSpPr>
              <p:spPr bwMode="auto">
                <a:xfrm flipV="1">
                  <a:off x="72390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Straight Connector 130"/>
                <p:cNvCxnSpPr/>
                <p:nvPr/>
              </p:nvCxnSpPr>
              <p:spPr bwMode="auto">
                <a:xfrm flipV="1">
                  <a:off x="6324600" y="3048000"/>
                  <a:ext cx="0" cy="990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Straight Connector 131"/>
                <p:cNvCxnSpPr/>
                <p:nvPr/>
              </p:nvCxnSpPr>
              <p:spPr bwMode="auto">
                <a:xfrm flipH="1">
                  <a:off x="6324600" y="4038600"/>
                  <a:ext cx="91440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4" name="Straight Connector 113"/>
              <p:cNvCxnSpPr/>
              <p:nvPr/>
            </p:nvCxnSpPr>
            <p:spPr>
              <a:xfrm>
                <a:off x="5448957" y="4718133"/>
                <a:ext cx="243709" cy="0"/>
              </a:xfrm>
              <a:prstGeom prst="line">
                <a:avLst/>
              </a:prstGeom>
              <a:noFill/>
              <a:ln w="19050" cap="flat" cmpd="sng" algn="ctr">
                <a:solidFill>
                  <a:srgbClr val="0000FF"/>
                </a:solidFill>
                <a:prstDash val="solid"/>
              </a:ln>
              <a:effectLst/>
            </p:spPr>
          </p:cxnSp>
          <p:cxnSp>
            <p:nvCxnSpPr>
              <p:cNvPr id="115" name="Straight Connector 114"/>
              <p:cNvCxnSpPr/>
              <p:nvPr/>
            </p:nvCxnSpPr>
            <p:spPr>
              <a:xfrm>
                <a:off x="5448957" y="4394684"/>
                <a:ext cx="243709" cy="0"/>
              </a:xfrm>
              <a:prstGeom prst="line">
                <a:avLst/>
              </a:prstGeom>
              <a:noFill/>
              <a:ln w="19050" cap="flat" cmpd="sng" algn="ctr">
                <a:solidFill>
                  <a:srgbClr val="0000FF"/>
                </a:solidFill>
                <a:prstDash val="solid"/>
              </a:ln>
              <a:effectLst/>
            </p:spPr>
          </p:cxnSp>
          <p:cxnSp>
            <p:nvCxnSpPr>
              <p:cNvPr id="116" name="Straight Connector 115"/>
              <p:cNvCxnSpPr/>
              <p:nvPr/>
            </p:nvCxnSpPr>
            <p:spPr>
              <a:xfrm>
                <a:off x="5448957" y="3909511"/>
                <a:ext cx="243709" cy="0"/>
              </a:xfrm>
              <a:prstGeom prst="line">
                <a:avLst/>
              </a:prstGeom>
              <a:noFill/>
              <a:ln w="19050" cap="flat" cmpd="sng" algn="ctr">
                <a:solidFill>
                  <a:srgbClr val="0000FF"/>
                </a:solidFill>
                <a:prstDash val="solid"/>
              </a:ln>
              <a:effectLst/>
            </p:spPr>
          </p:cxnSp>
          <p:cxnSp>
            <p:nvCxnSpPr>
              <p:cNvPr id="117" name="Straight Connector 116"/>
              <p:cNvCxnSpPr/>
              <p:nvPr/>
            </p:nvCxnSpPr>
            <p:spPr bwMode="auto">
              <a:xfrm flipV="1">
                <a:off x="4876800"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Straight Connector 117"/>
              <p:cNvCxnSpPr/>
              <p:nvPr/>
            </p:nvCxnSpPr>
            <p:spPr bwMode="auto">
              <a:xfrm flipV="1">
                <a:off x="5682959" y="6477000"/>
                <a:ext cx="513010"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Straight Connector 118"/>
              <p:cNvCxnSpPr/>
              <p:nvPr/>
            </p:nvCxnSpPr>
            <p:spPr bwMode="auto">
              <a:xfrm>
                <a:off x="5682959"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Straight Connector 119"/>
              <p:cNvCxnSpPr/>
              <p:nvPr/>
            </p:nvCxnSpPr>
            <p:spPr bwMode="auto">
              <a:xfrm>
                <a:off x="5389810" y="5867400"/>
                <a:ext cx="0" cy="60960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Straight Connector 120"/>
              <p:cNvCxnSpPr/>
              <p:nvPr/>
            </p:nvCxnSpPr>
            <p:spPr bwMode="auto">
              <a:xfrm flipH="1" flipV="1">
                <a:off x="5389810" y="5867400"/>
                <a:ext cx="293149" cy="0"/>
              </a:xfrm>
              <a:prstGeom prst="line">
                <a:avLst/>
              </a:prstGeom>
              <a:solidFill>
                <a:srgbClr val="4F81BD"/>
              </a:solidFill>
              <a:ln w="19050"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2" name="Group 121"/>
              <p:cNvGrpSpPr/>
              <p:nvPr/>
            </p:nvGrpSpPr>
            <p:grpSpPr>
              <a:xfrm>
                <a:off x="5410200" y="5943600"/>
                <a:ext cx="285226" cy="426720"/>
                <a:chOff x="1676400" y="3581400"/>
                <a:chExt cx="533400" cy="304800"/>
              </a:xfrm>
              <a:effectLst/>
            </p:grpSpPr>
            <p:cxnSp>
              <p:nvCxnSpPr>
                <p:cNvPr id="123" name="Straight Connector 122"/>
                <p:cNvCxnSpPr/>
                <p:nvPr/>
              </p:nvCxnSpPr>
              <p:spPr>
                <a:xfrm>
                  <a:off x="1676400" y="37338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24" name="Straight Connector 123"/>
                <p:cNvCxnSpPr/>
                <p:nvPr/>
              </p:nvCxnSpPr>
              <p:spPr>
                <a:xfrm>
                  <a:off x="1676400" y="36576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25" name="Straight Connector 124"/>
                <p:cNvCxnSpPr/>
                <p:nvPr/>
              </p:nvCxnSpPr>
              <p:spPr>
                <a:xfrm>
                  <a:off x="1676400" y="35814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26" name="Straight Connector 125"/>
                <p:cNvCxnSpPr/>
                <p:nvPr/>
              </p:nvCxnSpPr>
              <p:spPr>
                <a:xfrm>
                  <a:off x="1676400" y="38862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cxnSp>
              <p:nvCxnSpPr>
                <p:cNvPr id="127" name="Straight Connector 126"/>
                <p:cNvCxnSpPr/>
                <p:nvPr/>
              </p:nvCxnSpPr>
              <p:spPr>
                <a:xfrm>
                  <a:off x="1676400" y="3810000"/>
                  <a:ext cx="533400" cy="0"/>
                </a:xfrm>
                <a:prstGeom prst="line">
                  <a:avLst/>
                </a:prstGeom>
                <a:noFill/>
                <a:ln w="19050" cap="flat" cmpd="sng" algn="ctr">
                  <a:solidFill>
                    <a:srgbClr val="660066"/>
                  </a:solidFill>
                  <a:prstDash val="solid"/>
                </a:ln>
                <a:effectLst>
                  <a:outerShdw blurRad="40000" dist="20000" dir="5400000" rotWithShape="0">
                    <a:srgbClr val="000000">
                      <a:alpha val="38000"/>
                    </a:srgbClr>
                  </a:outerShdw>
                </a:effectLst>
              </p:spPr>
            </p:cxnSp>
          </p:grpSp>
        </p:grpSp>
      </p:grpSp>
      <p:cxnSp>
        <p:nvCxnSpPr>
          <p:cNvPr id="153" name="Straight Connector 152"/>
          <p:cNvCxnSpPr/>
          <p:nvPr/>
        </p:nvCxnSpPr>
        <p:spPr>
          <a:xfrm>
            <a:off x="7848600" y="5431971"/>
            <a:ext cx="304800" cy="0"/>
          </a:xfrm>
          <a:prstGeom prst="line">
            <a:avLst/>
          </a:prstGeom>
          <a:noFill/>
          <a:ln w="19050" cap="flat" cmpd="sng" algn="ctr">
            <a:solidFill>
              <a:srgbClr val="FF0000"/>
            </a:solidFill>
            <a:prstDash val="solid"/>
          </a:ln>
          <a:effectLst/>
        </p:spPr>
      </p:cxnSp>
      <p:sp>
        <p:nvSpPr>
          <p:cNvPr id="154" name="Oval 153"/>
          <p:cNvSpPr/>
          <p:nvPr/>
        </p:nvSpPr>
        <p:spPr bwMode="auto">
          <a:xfrm>
            <a:off x="6934200" y="41910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55" name="Oval 154"/>
          <p:cNvSpPr/>
          <p:nvPr/>
        </p:nvSpPr>
        <p:spPr bwMode="auto">
          <a:xfrm>
            <a:off x="6477000" y="48768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56" name="Oval 155"/>
          <p:cNvSpPr/>
          <p:nvPr/>
        </p:nvSpPr>
        <p:spPr bwMode="auto">
          <a:xfrm>
            <a:off x="8305800" y="48768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57" name="Oval 156"/>
          <p:cNvSpPr/>
          <p:nvPr/>
        </p:nvSpPr>
        <p:spPr bwMode="auto">
          <a:xfrm>
            <a:off x="5257800" y="4876800"/>
            <a:ext cx="152400" cy="1524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58" name="Oval 157"/>
          <p:cNvSpPr/>
          <p:nvPr/>
        </p:nvSpPr>
        <p:spPr bwMode="auto">
          <a:xfrm>
            <a:off x="7848600" y="62484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59" name="Oval 158"/>
          <p:cNvSpPr/>
          <p:nvPr/>
        </p:nvSpPr>
        <p:spPr bwMode="auto">
          <a:xfrm>
            <a:off x="6477000" y="57912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60" name="Oval 159"/>
          <p:cNvSpPr/>
          <p:nvPr/>
        </p:nvSpPr>
        <p:spPr bwMode="auto">
          <a:xfrm>
            <a:off x="5257800" y="5791200"/>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64" name="Oval 163"/>
          <p:cNvSpPr/>
          <p:nvPr/>
        </p:nvSpPr>
        <p:spPr bwMode="auto">
          <a:xfrm>
            <a:off x="8268149" y="5833997"/>
            <a:ext cx="152400" cy="152400"/>
          </a:xfrm>
          <a:prstGeom prst="ellipse">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cxnSp>
        <p:nvCxnSpPr>
          <p:cNvPr id="165" name="Straight Arrow Connector 164"/>
          <p:cNvCxnSpPr/>
          <p:nvPr/>
        </p:nvCxnSpPr>
        <p:spPr bwMode="auto">
          <a:xfrm>
            <a:off x="5029200" y="5410200"/>
            <a:ext cx="533401" cy="12412"/>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 name="Content Placeholder 2"/>
          <p:cNvSpPr txBox="1">
            <a:spLocks/>
          </p:cNvSpPr>
          <p:nvPr/>
        </p:nvSpPr>
        <p:spPr>
          <a:xfrm>
            <a:off x="381000" y="1524000"/>
            <a:ext cx="8305800" cy="4800600"/>
          </a:xfrm>
          <a:prstGeom prst="rect">
            <a:avLst/>
          </a:prstGeom>
        </p:spPr>
        <p:txBody>
          <a:bodyPr/>
          <a:lstStyle>
            <a:lvl1pPr marL="342900" indent="-342900" algn="l" rtl="0" eaLnBrk="1" fontAlgn="base" hangingPunct="1">
              <a:spcBef>
                <a:spcPct val="20000"/>
              </a:spcBef>
              <a:spcAft>
                <a:spcPct val="0"/>
              </a:spcAft>
              <a:buClr>
                <a:srgbClr val="486296"/>
              </a:buClr>
              <a:buSzPct val="120000"/>
              <a:buFont typeface="Times" pitchFamily="80"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486296"/>
              </a:buClr>
              <a:buSzPct val="120000"/>
              <a:buFont typeface="Wingdings" pitchFamily="80" charset="2"/>
              <a:buChar char="§"/>
              <a:defRPr sz="2000">
                <a:solidFill>
                  <a:schemeClr val="tx1"/>
                </a:solidFill>
                <a:latin typeface="+mn-lt"/>
                <a:ea typeface="+mn-ea"/>
              </a:defRPr>
            </a:lvl2pPr>
            <a:lvl3pPr marL="1085850" indent="-228600" algn="l" rtl="0" eaLnBrk="1" fontAlgn="base" hangingPunct="1">
              <a:spcBef>
                <a:spcPct val="20000"/>
              </a:spcBef>
              <a:spcAft>
                <a:spcPct val="0"/>
              </a:spcAft>
              <a:buClr>
                <a:srgbClr val="486296"/>
              </a:buClr>
              <a:buSzPct val="120000"/>
              <a:buChar char="•"/>
              <a:defRPr>
                <a:solidFill>
                  <a:schemeClr val="tx1"/>
                </a:solidFill>
                <a:latin typeface="+mn-lt"/>
                <a:ea typeface="+mn-ea"/>
              </a:defRPr>
            </a:lvl3pPr>
            <a:lvl4pPr marL="1428750" indent="-228600" algn="l" rtl="0" eaLnBrk="1" fontAlgn="base" hangingPunct="1">
              <a:spcBef>
                <a:spcPct val="20000"/>
              </a:spcBef>
              <a:spcAft>
                <a:spcPct val="0"/>
              </a:spcAft>
              <a:buClr>
                <a:srgbClr val="486296"/>
              </a:buClr>
              <a:buSzPct val="120000"/>
              <a:buFont typeface="Wingdings" pitchFamily="80" charset="2"/>
              <a:buChar char="§"/>
              <a:defRPr sz="1600">
                <a:solidFill>
                  <a:schemeClr val="tx1"/>
                </a:solidFill>
                <a:latin typeface="+mn-lt"/>
                <a:ea typeface="+mn-ea"/>
              </a:defRPr>
            </a:lvl4pPr>
            <a:lvl5pPr marL="17716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5pPr>
            <a:lvl6pPr marL="22288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6pPr>
            <a:lvl7pPr marL="26860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7pPr>
            <a:lvl8pPr marL="31432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8pPr>
            <a:lvl9pPr marL="36004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9pPr>
          </a:lstStyle>
          <a:p>
            <a:r>
              <a:rPr lang="en-US" sz="1800" kern="0" dirty="0" smtClean="0">
                <a:solidFill>
                  <a:srgbClr val="3366FF"/>
                </a:solidFill>
              </a:rPr>
              <a:t>3D confinement provided by quantum dots prevents carriers from migrating to dislocations.  </a:t>
            </a:r>
          </a:p>
          <a:p>
            <a:endParaRPr lang="en-US" kern="0" dirty="0" smtClean="0">
              <a:solidFill>
                <a:srgbClr val="00B050"/>
              </a:solidFill>
              <a:latin typeface="Times"/>
              <a:cs typeface="Times"/>
            </a:endParaRPr>
          </a:p>
          <a:p>
            <a:pPr marL="342900" lvl="2" indent="0">
              <a:buFontTx/>
              <a:buNone/>
            </a:pPr>
            <a:endParaRPr lang="en-US" kern="0" dirty="0" smtClean="0"/>
          </a:p>
          <a:p>
            <a:endParaRPr lang="en-US" kern="0" dirty="0" smtClean="0"/>
          </a:p>
        </p:txBody>
      </p:sp>
      <p:sp>
        <p:nvSpPr>
          <p:cNvPr id="4" name="Rectangle 3"/>
          <p:cNvSpPr/>
          <p:nvPr/>
        </p:nvSpPr>
        <p:spPr>
          <a:xfrm>
            <a:off x="304800" y="953869"/>
            <a:ext cx="8991600" cy="646331"/>
          </a:xfrm>
          <a:prstGeom prst="rect">
            <a:avLst/>
          </a:prstGeom>
        </p:spPr>
        <p:txBody>
          <a:bodyPr wrap="square">
            <a:spAutoFit/>
          </a:bodyPr>
          <a:lstStyle/>
          <a:p>
            <a:r>
              <a:rPr lang="en-US" sz="1800" dirty="0"/>
              <a:t>1991 – “Semiconductor Structure for Optoelectronic Components with Inclusions” (Jean Gerard &amp; Claude Weisbuch), U.S. Patent No. 5,075,742</a:t>
            </a:r>
          </a:p>
        </p:txBody>
      </p:sp>
    </p:spTree>
    <p:extLst>
      <p:ext uri="{BB962C8B-B14F-4D97-AF65-F5344CB8AC3E}">
        <p14:creationId xmlns:p14="http://schemas.microsoft.com/office/powerpoint/2010/main" val="226793804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History of Quantum Dot Lasers on Silicon</a:t>
            </a:r>
            <a:endParaRPr lang="en-US" sz="2800" dirty="0"/>
          </a:p>
        </p:txBody>
      </p:sp>
      <p:sp>
        <p:nvSpPr>
          <p:cNvPr id="3" name="Content Placeholder 2"/>
          <p:cNvSpPr>
            <a:spLocks noGrp="1"/>
          </p:cNvSpPr>
          <p:nvPr>
            <p:ph idx="1"/>
          </p:nvPr>
        </p:nvSpPr>
        <p:spPr/>
        <p:txBody>
          <a:bodyPr/>
          <a:lstStyle/>
          <a:p>
            <a:r>
              <a:rPr lang="en-US" sz="1400" dirty="0" smtClean="0"/>
              <a:t>1991 – “Semiconductor Structure for Optoelectronic Components with Inclusions” (Jean Gerard &amp; Claude </a:t>
            </a:r>
            <a:r>
              <a:rPr lang="en-US" sz="1400" dirty="0" err="1" smtClean="0"/>
              <a:t>Weisbuch</a:t>
            </a:r>
            <a:r>
              <a:rPr lang="en-US" sz="1400" dirty="0" smtClean="0"/>
              <a:t>), U.S. Patent No. 5,075,742</a:t>
            </a:r>
          </a:p>
          <a:p>
            <a:r>
              <a:rPr lang="en-US" sz="1400" dirty="0" smtClean="0"/>
              <a:t>1999 </a:t>
            </a:r>
            <a:r>
              <a:rPr lang="en-US" sz="1400" dirty="0"/>
              <a:t>– First </a:t>
            </a:r>
            <a:r>
              <a:rPr lang="en-US" sz="1400" dirty="0" smtClean="0"/>
              <a:t>laser </a:t>
            </a:r>
            <a:r>
              <a:rPr lang="en-US" sz="1400" dirty="0"/>
              <a:t>operation with In</a:t>
            </a:r>
            <a:r>
              <a:rPr lang="en-US" sz="1400" baseline="-25000" dirty="0"/>
              <a:t>.4</a:t>
            </a:r>
            <a:r>
              <a:rPr lang="en-US" sz="1400" dirty="0"/>
              <a:t>Ga</a:t>
            </a:r>
            <a:r>
              <a:rPr lang="en-US" sz="1400" baseline="-25000" dirty="0"/>
              <a:t>.6</a:t>
            </a:r>
            <a:r>
              <a:rPr lang="en-US" sz="1400" dirty="0"/>
              <a:t>As QDs  on Si@ 1 μm.  Pulsed at 80 K (Michigan) </a:t>
            </a:r>
          </a:p>
          <a:p>
            <a:r>
              <a:rPr lang="en-US" sz="1400" dirty="0" smtClean="0"/>
              <a:t>2000 – RT CW operation of quantum-dot like laser on Si @ </a:t>
            </a:r>
            <a:r>
              <a:rPr lang="en-US" sz="1400" dirty="0"/>
              <a:t>0.854 </a:t>
            </a:r>
            <a:r>
              <a:rPr lang="en-US" sz="1400" dirty="0" smtClean="0"/>
              <a:t>μm (Nagoya IT)</a:t>
            </a:r>
          </a:p>
          <a:p>
            <a:r>
              <a:rPr lang="en-US" sz="1400" dirty="0" smtClean="0"/>
              <a:t>2005 – RT Pulsed operation with In</a:t>
            </a:r>
            <a:r>
              <a:rPr lang="en-US" sz="1400" baseline="-25000" dirty="0" smtClean="0"/>
              <a:t>.5</a:t>
            </a:r>
            <a:r>
              <a:rPr lang="en-US" sz="1400" dirty="0" smtClean="0"/>
              <a:t>Ga</a:t>
            </a:r>
            <a:r>
              <a:rPr lang="en-US" sz="1400" baseline="-25000" dirty="0" smtClean="0"/>
              <a:t>.5</a:t>
            </a:r>
            <a:r>
              <a:rPr lang="en-US" sz="1400" dirty="0" smtClean="0"/>
              <a:t>As QDs on Si@ 1 μm (Michigan)</a:t>
            </a:r>
          </a:p>
          <a:p>
            <a:r>
              <a:rPr lang="en-US" sz="1400" dirty="0" smtClean="0">
                <a:solidFill>
                  <a:srgbClr val="0000FF"/>
                </a:solidFill>
              </a:rPr>
              <a:t>2011-Present – RT Pulsed &amp; CW operation with wafer bonded </a:t>
            </a:r>
            <a:r>
              <a:rPr lang="en-US" sz="1400" dirty="0" err="1" smtClean="0">
                <a:solidFill>
                  <a:srgbClr val="0000FF"/>
                </a:solidFill>
              </a:rPr>
              <a:t>InAs</a:t>
            </a:r>
            <a:r>
              <a:rPr lang="en-US" sz="1400" dirty="0" smtClean="0">
                <a:solidFill>
                  <a:srgbClr val="0000FF"/>
                </a:solidFill>
              </a:rPr>
              <a:t> QDs on Si (U. of Tokyo)</a:t>
            </a:r>
          </a:p>
          <a:p>
            <a:r>
              <a:rPr lang="en-US" sz="1400" dirty="0">
                <a:solidFill>
                  <a:srgbClr val="0000FF"/>
                </a:solidFill>
              </a:rPr>
              <a:t>2011-Present – RT Pulsed &amp; CW operation with </a:t>
            </a:r>
            <a:r>
              <a:rPr lang="en-US" sz="1400" dirty="0" err="1">
                <a:solidFill>
                  <a:srgbClr val="0000FF"/>
                </a:solidFill>
              </a:rPr>
              <a:t>InAs</a:t>
            </a:r>
            <a:r>
              <a:rPr lang="en-US" sz="1400" dirty="0">
                <a:solidFill>
                  <a:srgbClr val="0000FF"/>
                </a:solidFill>
              </a:rPr>
              <a:t> QDs on Si &amp; Ge/Si @ 1.3 </a:t>
            </a:r>
            <a:r>
              <a:rPr lang="en-US" sz="1400" dirty="0" err="1">
                <a:solidFill>
                  <a:srgbClr val="0000FF"/>
                </a:solidFill>
              </a:rPr>
              <a:t>μm</a:t>
            </a:r>
            <a:r>
              <a:rPr lang="en-US" sz="1400" dirty="0">
                <a:solidFill>
                  <a:srgbClr val="0000FF"/>
                </a:solidFill>
              </a:rPr>
              <a:t> (UCL)</a:t>
            </a:r>
          </a:p>
          <a:p>
            <a:endParaRPr lang="en-US" sz="1400" dirty="0">
              <a:solidFill>
                <a:schemeClr val="accent2">
                  <a:lumMod val="60000"/>
                  <a:lumOff val="40000"/>
                </a:schemeClr>
              </a:solidFill>
            </a:endParaRPr>
          </a:p>
        </p:txBody>
      </p:sp>
      <p:sp>
        <p:nvSpPr>
          <p:cNvPr id="4" name="Slide Number Placeholder 3"/>
          <p:cNvSpPr>
            <a:spLocks noGrp="1"/>
          </p:cNvSpPr>
          <p:nvPr>
            <p:ph type="sldNum" sz="quarter" idx="12"/>
          </p:nvPr>
        </p:nvSpPr>
        <p:spPr/>
        <p:txBody>
          <a:bodyPr/>
          <a:lstStyle/>
          <a:p>
            <a:fld id="{B69FC5B7-774B-4CF7-869D-123BC287D00F}" type="slidenum">
              <a:rPr lang="en-US" smtClean="0"/>
              <a:t>42</a:t>
            </a:fld>
            <a:endParaRPr lang="en-US"/>
          </a:p>
        </p:txBody>
      </p:sp>
      <p:pic>
        <p:nvPicPr>
          <p:cNvPr id="6" name="Picture 5" descr="Screen Shot 2014-06-08 at 3.28.58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2000" y="3200400"/>
            <a:ext cx="4448070" cy="2514600"/>
          </a:xfrm>
          <a:prstGeom prst="rect">
            <a:avLst/>
          </a:prstGeom>
        </p:spPr>
      </p:pic>
      <p:sp>
        <p:nvSpPr>
          <p:cNvPr id="5" name="Rectangle 4"/>
          <p:cNvSpPr/>
          <p:nvPr/>
        </p:nvSpPr>
        <p:spPr>
          <a:xfrm>
            <a:off x="5029200" y="6088559"/>
            <a:ext cx="4107976" cy="600164"/>
          </a:xfrm>
          <a:prstGeom prst="rect">
            <a:avLst/>
          </a:prstGeom>
        </p:spPr>
        <p:txBody>
          <a:bodyPr wrap="square">
            <a:spAutoFit/>
          </a:bodyPr>
          <a:lstStyle/>
          <a:p>
            <a:r>
              <a:rPr lang="en-US" sz="1100" dirty="0"/>
              <a:t>Tanabe, </a:t>
            </a:r>
            <a:r>
              <a:rPr lang="en-US" sz="1100" dirty="0" err="1"/>
              <a:t>Katsuaki</a:t>
            </a:r>
            <a:r>
              <a:rPr lang="en-US" sz="1100" dirty="0"/>
              <a:t>, and Yasuhiko Arakawa. "1.3 μm </a:t>
            </a:r>
            <a:r>
              <a:rPr lang="en-US" sz="1100" dirty="0" err="1"/>
              <a:t>InAs</a:t>
            </a:r>
            <a:r>
              <a:rPr lang="en-US" sz="1100" dirty="0"/>
              <a:t>/</a:t>
            </a:r>
            <a:r>
              <a:rPr lang="en-US" sz="1100" dirty="0" err="1"/>
              <a:t>GaAs</a:t>
            </a:r>
            <a:r>
              <a:rPr lang="en-US" sz="1100" dirty="0"/>
              <a:t> Quantum Dot Lasers on SOI Waveguide Structures." CLEO: Science and Innovations. Optical Society of America, 2014.</a:t>
            </a:r>
          </a:p>
        </p:txBody>
      </p:sp>
      <p:pic>
        <p:nvPicPr>
          <p:cNvPr id="7" name="Picture 6" descr="Screen Shot 2014-08-22 at 12.14.1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800" y="3124200"/>
            <a:ext cx="4229100" cy="3126541"/>
          </a:xfrm>
          <a:prstGeom prst="rect">
            <a:avLst/>
          </a:prstGeom>
        </p:spPr>
      </p:pic>
      <p:sp>
        <p:nvSpPr>
          <p:cNvPr id="8" name="Rectangle 7"/>
          <p:cNvSpPr/>
          <p:nvPr/>
        </p:nvSpPr>
        <p:spPr>
          <a:xfrm>
            <a:off x="228600" y="6172200"/>
            <a:ext cx="4419600" cy="600164"/>
          </a:xfrm>
          <a:prstGeom prst="rect">
            <a:avLst/>
          </a:prstGeom>
        </p:spPr>
        <p:txBody>
          <a:bodyPr wrap="square">
            <a:spAutoFit/>
          </a:bodyPr>
          <a:lstStyle/>
          <a:p>
            <a:r>
              <a:rPr lang="en-US" sz="1100" dirty="0"/>
              <a:t>Lee, Andrew, et al. "Continuous-wave </a:t>
            </a:r>
            <a:r>
              <a:rPr lang="en-US" sz="1100" dirty="0" err="1"/>
              <a:t>InAs</a:t>
            </a:r>
            <a:r>
              <a:rPr lang="en-US" sz="1100" dirty="0"/>
              <a:t>/</a:t>
            </a:r>
            <a:r>
              <a:rPr lang="en-US" sz="1100" dirty="0" err="1"/>
              <a:t>GaAs</a:t>
            </a:r>
            <a:r>
              <a:rPr lang="en-US" sz="1100" dirty="0"/>
              <a:t> quantum-dot laser diodes monolithically grown on Si substrate with low threshold current densities." Optics express 20.20 (2012): 22181-22187.</a:t>
            </a:r>
          </a:p>
        </p:txBody>
      </p:sp>
      <p:sp>
        <p:nvSpPr>
          <p:cNvPr id="9" name="Bent-Up Arrow 8"/>
          <p:cNvSpPr/>
          <p:nvPr/>
        </p:nvSpPr>
        <p:spPr bwMode="auto">
          <a:xfrm flipV="1">
            <a:off x="8382000" y="2590800"/>
            <a:ext cx="457200" cy="457200"/>
          </a:xfrm>
          <a:prstGeom prst="bentUp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
        <p:nvSpPr>
          <p:cNvPr id="10" name="Bent-Up Arrow 9"/>
          <p:cNvSpPr/>
          <p:nvPr/>
        </p:nvSpPr>
        <p:spPr bwMode="auto">
          <a:xfrm flipH="1" flipV="1">
            <a:off x="304800" y="2895600"/>
            <a:ext cx="457200" cy="457200"/>
          </a:xfrm>
          <a:prstGeom prst="bentUpArrow">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spTree>
    <p:extLst>
      <p:ext uri="{BB962C8B-B14F-4D97-AF65-F5344CB8AC3E}">
        <p14:creationId xmlns:p14="http://schemas.microsoft.com/office/powerpoint/2010/main" val="42193702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UCSB Quantum Dot Growth</a:t>
            </a:r>
            <a:endParaRPr lang="en-US" dirty="0"/>
          </a:p>
        </p:txBody>
      </p:sp>
      <p:sp>
        <p:nvSpPr>
          <p:cNvPr id="3" name="Content Placeholder 2"/>
          <p:cNvSpPr>
            <a:spLocks noGrp="1"/>
          </p:cNvSpPr>
          <p:nvPr>
            <p:ph idx="1"/>
          </p:nvPr>
        </p:nvSpPr>
        <p:spPr>
          <a:xfrm>
            <a:off x="4953000" y="1143000"/>
            <a:ext cx="4038600" cy="4648200"/>
          </a:xfrm>
        </p:spPr>
        <p:txBody>
          <a:bodyPr/>
          <a:lstStyle/>
          <a:p>
            <a:r>
              <a:rPr lang="en-US" sz="1800" dirty="0" smtClean="0"/>
              <a:t>1993 – First ever self assembled </a:t>
            </a:r>
            <a:r>
              <a:rPr lang="en-US" sz="1800" dirty="0" err="1" smtClean="0"/>
              <a:t>InGaAs</a:t>
            </a:r>
            <a:r>
              <a:rPr lang="en-US" sz="1800" dirty="0" smtClean="0"/>
              <a:t> quantum dots reported by D. Leonard, S. </a:t>
            </a:r>
            <a:r>
              <a:rPr lang="en-US" sz="1800" dirty="0" err="1" smtClean="0"/>
              <a:t>Denbaars</a:t>
            </a:r>
            <a:r>
              <a:rPr lang="en-US" sz="1800" dirty="0" smtClean="0"/>
              <a:t>, P. </a:t>
            </a:r>
            <a:r>
              <a:rPr lang="en-US" sz="1800" dirty="0" err="1" smtClean="0"/>
              <a:t>Petroff</a:t>
            </a:r>
            <a:r>
              <a:rPr lang="en-US" sz="1800" dirty="0" smtClean="0"/>
              <a:t> et al. </a:t>
            </a:r>
            <a:r>
              <a:rPr lang="en-US" sz="1500" i="1" dirty="0" smtClean="0"/>
              <a:t>(Appl. Phys. </a:t>
            </a:r>
            <a:r>
              <a:rPr lang="en-US" sz="1500" i="1" dirty="0" err="1" smtClean="0"/>
              <a:t>Lett</a:t>
            </a:r>
            <a:r>
              <a:rPr lang="en-US" sz="1500" i="1" dirty="0" smtClean="0"/>
              <a:t>. </a:t>
            </a:r>
            <a:r>
              <a:rPr lang="en-US" sz="1500" b="1" i="1" dirty="0" smtClean="0"/>
              <a:t>63)</a:t>
            </a:r>
          </a:p>
          <a:p>
            <a:r>
              <a:rPr lang="en-US" sz="1800" dirty="0" smtClean="0"/>
              <a:t>1995 – First 1.3 μm photoluminescence from </a:t>
            </a:r>
            <a:r>
              <a:rPr lang="en-US" sz="1800" dirty="0" err="1" smtClean="0"/>
              <a:t>InGaAs</a:t>
            </a:r>
            <a:r>
              <a:rPr lang="en-US" sz="1800" dirty="0" smtClean="0"/>
              <a:t> by R. </a:t>
            </a:r>
            <a:r>
              <a:rPr lang="en-US" sz="1800" dirty="0" err="1" smtClean="0"/>
              <a:t>Mirin</a:t>
            </a:r>
            <a:r>
              <a:rPr lang="en-US" sz="1800" dirty="0" smtClean="0"/>
              <a:t>, A. C. </a:t>
            </a:r>
            <a:r>
              <a:rPr lang="en-US" sz="1800" dirty="0" err="1" smtClean="0"/>
              <a:t>Gossard</a:t>
            </a:r>
            <a:r>
              <a:rPr lang="en-US" sz="1800" dirty="0" smtClean="0"/>
              <a:t>, J. E. Bowers et al. </a:t>
            </a:r>
            <a:r>
              <a:rPr lang="en-US" sz="1500" i="1" dirty="0" smtClean="0"/>
              <a:t>(Appl. Phys. </a:t>
            </a:r>
            <a:r>
              <a:rPr lang="en-US" sz="1500" i="1" dirty="0" err="1" smtClean="0"/>
              <a:t>Lett</a:t>
            </a:r>
            <a:r>
              <a:rPr lang="en-US" sz="1500" i="1" dirty="0" smtClean="0"/>
              <a:t>. </a:t>
            </a:r>
            <a:r>
              <a:rPr lang="en-US" sz="1500" b="1" i="1" dirty="0" smtClean="0"/>
              <a:t>67</a:t>
            </a:r>
            <a:r>
              <a:rPr lang="en-US" sz="1500" i="1" dirty="0" smtClean="0"/>
              <a:t>)</a:t>
            </a:r>
            <a:endParaRPr lang="en-US" sz="1400" dirty="0" smtClean="0"/>
          </a:p>
          <a:p>
            <a:r>
              <a:rPr lang="en-US" sz="1800" dirty="0" smtClean="0"/>
              <a:t>1996 - R</a:t>
            </a:r>
            <a:r>
              <a:rPr lang="en-US" sz="1800" dirty="0"/>
              <a:t>. P. </a:t>
            </a:r>
            <a:r>
              <a:rPr lang="en-US" sz="1800" dirty="0" err="1"/>
              <a:t>Mirin</a:t>
            </a:r>
            <a:r>
              <a:rPr lang="en-US" sz="1800" dirty="0"/>
              <a:t>, A. Gossard, and J. E. Bowers, “Room Temperature Lasing From InGaAs Quantum Dots,” Electronics Letters, 32 (18), </a:t>
            </a:r>
            <a:r>
              <a:rPr lang="en-US" sz="1800" dirty="0" smtClean="0"/>
              <a:t>1732,</a:t>
            </a:r>
          </a:p>
          <a:p>
            <a:r>
              <a:rPr lang="en-US" sz="1800" dirty="0" smtClean="0"/>
              <a:t> 2014 – High Performance continuous wave 1.3 μm quantum dot lasers on silicon by A. Y. Liu, A. C. </a:t>
            </a:r>
            <a:r>
              <a:rPr lang="en-US" sz="1800" dirty="0" err="1" smtClean="0"/>
              <a:t>Gossard</a:t>
            </a:r>
            <a:r>
              <a:rPr lang="en-US" sz="1800" dirty="0" smtClean="0"/>
              <a:t>, J. E. Bowers et al.  </a:t>
            </a:r>
            <a:r>
              <a:rPr lang="en-US" sz="1500" i="1" dirty="0" smtClean="0"/>
              <a:t>(Appl. Phys. </a:t>
            </a:r>
            <a:r>
              <a:rPr lang="en-US" sz="1500" i="1" dirty="0" err="1" smtClean="0"/>
              <a:t>Lett</a:t>
            </a:r>
            <a:r>
              <a:rPr lang="en-US" sz="1500" i="1" dirty="0" smtClean="0"/>
              <a:t> </a:t>
            </a:r>
            <a:r>
              <a:rPr lang="en-US" sz="1500" b="1" i="1" dirty="0" smtClean="0"/>
              <a:t>104</a:t>
            </a:r>
            <a:r>
              <a:rPr lang="en-US" sz="1500" i="1" dirty="0" smtClean="0"/>
              <a:t>)  </a:t>
            </a:r>
            <a:endParaRPr lang="en-US" sz="1500" i="1" dirty="0"/>
          </a:p>
        </p:txBody>
      </p:sp>
      <p:sp>
        <p:nvSpPr>
          <p:cNvPr id="4" name="Slide Number Placeholder 3"/>
          <p:cNvSpPr>
            <a:spLocks noGrp="1"/>
          </p:cNvSpPr>
          <p:nvPr>
            <p:ph type="sldNum" sz="quarter" idx="12"/>
          </p:nvPr>
        </p:nvSpPr>
        <p:spPr/>
        <p:txBody>
          <a:bodyPr/>
          <a:lstStyle/>
          <a:p>
            <a:fld id="{B69FC5B7-774B-4CF7-869D-123BC287D00F}" type="slidenum">
              <a:rPr lang="en-US" smtClean="0"/>
              <a:t>43</a:t>
            </a:fld>
            <a:endParaRPr lang="en-US"/>
          </a:p>
        </p:txBody>
      </p:sp>
      <p:pic>
        <p:nvPicPr>
          <p:cNvPr id="6" name="Picture 5" descr="System 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 y="1219200"/>
            <a:ext cx="3657600" cy="2932900"/>
          </a:xfrm>
          <a:prstGeom prst="rect">
            <a:avLst/>
          </a:prstGeom>
        </p:spPr>
      </p:pic>
      <p:pic>
        <p:nvPicPr>
          <p:cNvPr id="7" name="Picture 6"/>
          <p:cNvPicPr>
            <a:picLocks noChangeAspect="1"/>
          </p:cNvPicPr>
          <p:nvPr/>
        </p:nvPicPr>
        <p:blipFill>
          <a:blip r:embed="rId4"/>
          <a:stretch>
            <a:fillRect/>
          </a:stretch>
        </p:blipFill>
        <p:spPr>
          <a:xfrm>
            <a:off x="228600" y="3886200"/>
            <a:ext cx="4557524" cy="2819400"/>
          </a:xfrm>
          <a:prstGeom prst="rect">
            <a:avLst/>
          </a:prstGeom>
        </p:spPr>
      </p:pic>
      <p:sp>
        <p:nvSpPr>
          <p:cNvPr id="5" name="TextBox 4"/>
          <p:cNvSpPr txBox="1"/>
          <p:nvPr/>
        </p:nvSpPr>
        <p:spPr>
          <a:xfrm>
            <a:off x="1591451" y="4114800"/>
            <a:ext cx="923149" cy="523220"/>
          </a:xfrm>
          <a:prstGeom prst="rect">
            <a:avLst/>
          </a:prstGeom>
          <a:noFill/>
        </p:spPr>
        <p:txBody>
          <a:bodyPr wrap="none" rtlCol="0">
            <a:spAutoFit/>
          </a:bodyPr>
          <a:lstStyle/>
          <a:p>
            <a:r>
              <a:rPr lang="en-US" sz="1400" dirty="0" smtClean="0"/>
              <a:t>Quantum </a:t>
            </a:r>
          </a:p>
          <a:p>
            <a:r>
              <a:rPr lang="en-US" sz="1400" dirty="0" smtClean="0"/>
              <a:t>Well</a:t>
            </a:r>
            <a:endParaRPr lang="en-US" sz="1400" dirty="0"/>
          </a:p>
        </p:txBody>
      </p:sp>
      <p:sp>
        <p:nvSpPr>
          <p:cNvPr id="8" name="TextBox 7"/>
          <p:cNvSpPr txBox="1"/>
          <p:nvPr/>
        </p:nvSpPr>
        <p:spPr>
          <a:xfrm>
            <a:off x="3048000" y="4191000"/>
            <a:ext cx="923149" cy="523220"/>
          </a:xfrm>
          <a:prstGeom prst="rect">
            <a:avLst/>
          </a:prstGeom>
          <a:noFill/>
        </p:spPr>
        <p:txBody>
          <a:bodyPr wrap="none" rtlCol="0">
            <a:spAutoFit/>
          </a:bodyPr>
          <a:lstStyle/>
          <a:p>
            <a:r>
              <a:rPr lang="en-US" sz="1400" dirty="0" smtClean="0"/>
              <a:t>Quantum </a:t>
            </a:r>
          </a:p>
          <a:p>
            <a:r>
              <a:rPr lang="en-US" sz="1400" dirty="0" smtClean="0"/>
              <a:t>Dot</a:t>
            </a:r>
            <a:endParaRPr lang="en-US" sz="1400" dirty="0"/>
          </a:p>
        </p:txBody>
      </p:sp>
    </p:spTree>
    <p:extLst>
      <p:ext uri="{BB962C8B-B14F-4D97-AF65-F5344CB8AC3E}">
        <p14:creationId xmlns:p14="http://schemas.microsoft.com/office/powerpoint/2010/main" val="3071639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MBE growth of </a:t>
            </a:r>
            <a:r>
              <a:rPr lang="en-US" dirty="0" err="1" smtClean="0"/>
              <a:t>InAs</a:t>
            </a:r>
            <a:r>
              <a:rPr lang="en-US" dirty="0"/>
              <a:t> </a:t>
            </a:r>
            <a:r>
              <a:rPr lang="en-US" dirty="0" smtClean="0"/>
              <a:t>Quantum Dots</a:t>
            </a:r>
            <a:endParaRPr lang="en-US" dirty="0"/>
          </a:p>
        </p:txBody>
      </p:sp>
      <p:sp>
        <p:nvSpPr>
          <p:cNvPr id="5" name="Content Placeholder 4"/>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B69FC5B7-774B-4CF7-869D-123BC287D00F}" type="slidenum">
              <a:rPr lang="en-US" smtClean="0"/>
              <a:t>44</a:t>
            </a:fld>
            <a:endParaRPr lang="en-US"/>
          </a:p>
        </p:txBody>
      </p:sp>
      <p:pic>
        <p:nvPicPr>
          <p:cNvPr id="7" name="Picture 6" descr="AFM.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33" y="1295400"/>
            <a:ext cx="3670337" cy="5562600"/>
          </a:xfrm>
          <a:prstGeom prst="rect">
            <a:avLst/>
          </a:prstGeom>
        </p:spPr>
      </p:pic>
      <p:sp>
        <p:nvSpPr>
          <p:cNvPr id="4" name="TextBox 3"/>
          <p:cNvSpPr txBox="1"/>
          <p:nvPr/>
        </p:nvSpPr>
        <p:spPr>
          <a:xfrm>
            <a:off x="3657600" y="1600200"/>
            <a:ext cx="5257800" cy="1323439"/>
          </a:xfrm>
          <a:prstGeom prst="rect">
            <a:avLst/>
          </a:prstGeom>
          <a:noFill/>
        </p:spPr>
        <p:txBody>
          <a:bodyPr wrap="square" rtlCol="0">
            <a:spAutoFit/>
          </a:bodyPr>
          <a:lstStyle/>
          <a:p>
            <a:pPr marL="285750" indent="-285750">
              <a:buFont typeface="Arial"/>
              <a:buChar char="•"/>
            </a:pPr>
            <a:r>
              <a:rPr lang="en-US" sz="1600" dirty="0" err="1" smtClean="0"/>
              <a:t>InAs</a:t>
            </a:r>
            <a:r>
              <a:rPr lang="en-US" sz="1600" dirty="0" smtClean="0"/>
              <a:t>/</a:t>
            </a:r>
            <a:r>
              <a:rPr lang="en-US" sz="1600" dirty="0" err="1" smtClean="0"/>
              <a:t>GaAs</a:t>
            </a:r>
            <a:r>
              <a:rPr lang="en-US" sz="1600" dirty="0" smtClean="0"/>
              <a:t> self assembled quantum dots by </a:t>
            </a:r>
            <a:r>
              <a:rPr lang="en-US" sz="1600" dirty="0" err="1" smtClean="0"/>
              <a:t>Stranski-Krastanov</a:t>
            </a:r>
            <a:r>
              <a:rPr lang="en-US" sz="1600" dirty="0" smtClean="0"/>
              <a:t> layer/island growth mode</a:t>
            </a:r>
          </a:p>
          <a:p>
            <a:pPr marL="285750" indent="-285750">
              <a:buFont typeface="Arial"/>
              <a:buChar char="•"/>
            </a:pPr>
            <a:r>
              <a:rPr lang="en-US" sz="1600" dirty="0" smtClean="0"/>
              <a:t>Average quantum dot density: </a:t>
            </a:r>
            <a:r>
              <a:rPr lang="en-US" sz="1600" b="1" dirty="0" smtClean="0"/>
              <a:t>~5x10</a:t>
            </a:r>
            <a:r>
              <a:rPr lang="en-US" sz="1600" b="1" baseline="30000" dirty="0" smtClean="0"/>
              <a:t>10</a:t>
            </a:r>
            <a:r>
              <a:rPr lang="en-US" sz="1600" b="1" dirty="0" smtClean="0"/>
              <a:t> cm</a:t>
            </a:r>
            <a:r>
              <a:rPr lang="en-US" sz="1600" b="1" baseline="30000" dirty="0" smtClean="0"/>
              <a:t>-2</a:t>
            </a:r>
            <a:r>
              <a:rPr lang="en-US" sz="1600" b="1" dirty="0" smtClean="0"/>
              <a:t> </a:t>
            </a:r>
          </a:p>
          <a:p>
            <a:pPr marL="285750" indent="-285750">
              <a:buFont typeface="Arial"/>
              <a:buChar char="•"/>
            </a:pPr>
            <a:r>
              <a:rPr lang="en-US" sz="1600" dirty="0" smtClean="0"/>
              <a:t>PL peak around 1285nm on GaAs and 1255nm on Si</a:t>
            </a:r>
          </a:p>
          <a:p>
            <a:pPr marL="742950" lvl="1" indent="-285750">
              <a:buFont typeface="Arial"/>
              <a:buChar char="•"/>
            </a:pPr>
            <a:r>
              <a:rPr lang="en-US" sz="1600" dirty="0" smtClean="0"/>
              <a:t>47nm/35 </a:t>
            </a:r>
            <a:r>
              <a:rPr lang="en-US" sz="1600" dirty="0" err="1" smtClean="0"/>
              <a:t>meV</a:t>
            </a:r>
            <a:r>
              <a:rPr lang="en-US" sz="1600" dirty="0" smtClean="0"/>
              <a:t> PL </a:t>
            </a:r>
            <a:r>
              <a:rPr lang="en-US" sz="1600" dirty="0" err="1" smtClean="0"/>
              <a:t>linewidth</a:t>
            </a:r>
            <a:endParaRPr lang="en-US" sz="1600" dirty="0" smtClean="0"/>
          </a:p>
        </p:txBody>
      </p:sp>
      <p:sp>
        <p:nvSpPr>
          <p:cNvPr id="6" name="TextBox 5"/>
          <p:cNvSpPr txBox="1"/>
          <p:nvPr/>
        </p:nvSpPr>
        <p:spPr>
          <a:xfrm>
            <a:off x="1066800" y="3352800"/>
            <a:ext cx="1134032" cy="369332"/>
          </a:xfrm>
          <a:prstGeom prst="rect">
            <a:avLst/>
          </a:prstGeom>
          <a:solidFill>
            <a:schemeClr val="bg1"/>
          </a:solidFill>
        </p:spPr>
        <p:txBody>
          <a:bodyPr wrap="none" rtlCol="0">
            <a:spAutoFit/>
          </a:bodyPr>
          <a:lstStyle/>
          <a:p>
            <a:r>
              <a:rPr lang="en-US" sz="1800" dirty="0" smtClean="0"/>
              <a:t>On GaAs</a:t>
            </a:r>
            <a:endParaRPr lang="en-US" sz="1800" dirty="0"/>
          </a:p>
        </p:txBody>
      </p:sp>
      <p:sp>
        <p:nvSpPr>
          <p:cNvPr id="8" name="TextBox 7"/>
          <p:cNvSpPr txBox="1"/>
          <p:nvPr/>
        </p:nvSpPr>
        <p:spPr>
          <a:xfrm>
            <a:off x="1049288" y="4126468"/>
            <a:ext cx="1236712" cy="369332"/>
          </a:xfrm>
          <a:prstGeom prst="rect">
            <a:avLst/>
          </a:prstGeom>
          <a:solidFill>
            <a:srgbClr val="FFFFFF"/>
          </a:solidFill>
        </p:spPr>
        <p:txBody>
          <a:bodyPr wrap="none" rtlCol="0">
            <a:spAutoFit/>
          </a:bodyPr>
          <a:lstStyle/>
          <a:p>
            <a:r>
              <a:rPr lang="en-US" sz="1800" dirty="0" smtClean="0"/>
              <a:t>On Silicon</a:t>
            </a:r>
            <a:endParaRPr lang="en-US" sz="1800" dirty="0"/>
          </a:p>
        </p:txBody>
      </p:sp>
      <p:sp>
        <p:nvSpPr>
          <p:cNvPr id="9" name="Rectangle 8"/>
          <p:cNvSpPr/>
          <p:nvPr/>
        </p:nvSpPr>
        <p:spPr>
          <a:xfrm>
            <a:off x="3657600" y="6096000"/>
            <a:ext cx="5105400" cy="492443"/>
          </a:xfrm>
          <a:prstGeom prst="rect">
            <a:avLst/>
          </a:prstGeom>
        </p:spPr>
        <p:txBody>
          <a:bodyPr wrap="square">
            <a:spAutoFit/>
          </a:bodyPr>
          <a:lstStyle/>
          <a:p>
            <a:pPr marL="285750" indent="-285750">
              <a:buFont typeface="Arial"/>
              <a:buChar char="•"/>
            </a:pPr>
            <a:r>
              <a:rPr lang="en-US" sz="1300" dirty="0"/>
              <a:t>A. Y. </a:t>
            </a:r>
            <a:r>
              <a:rPr lang="en-US" sz="1300" dirty="0" smtClean="0"/>
              <a:t>Liu</a:t>
            </a:r>
            <a:r>
              <a:rPr lang="en-US" sz="1300" dirty="0"/>
              <a:t> </a:t>
            </a:r>
            <a:r>
              <a:rPr lang="en-US" sz="1300" i="1" dirty="0" smtClean="0"/>
              <a:t>et </a:t>
            </a:r>
            <a:r>
              <a:rPr lang="en-US" sz="1300" i="1" dirty="0"/>
              <a:t>al, “</a:t>
            </a:r>
            <a:r>
              <a:rPr lang="en-US" sz="1300" dirty="0"/>
              <a:t>MBE growth of P-doped 1.3 μm </a:t>
            </a:r>
            <a:r>
              <a:rPr lang="en-US" sz="1300" dirty="0" err="1"/>
              <a:t>InAs</a:t>
            </a:r>
            <a:r>
              <a:rPr lang="en-US" sz="1300" dirty="0"/>
              <a:t> quantum dot lasers on silicon”.  </a:t>
            </a:r>
            <a:r>
              <a:rPr lang="en-US" sz="1300" i="1" dirty="0"/>
              <a:t>J. Vac. Sci. Technol. B.</a:t>
            </a:r>
            <a:r>
              <a:rPr lang="en-US" sz="1300" dirty="0"/>
              <a:t> 2014</a:t>
            </a:r>
          </a:p>
        </p:txBody>
      </p:sp>
      <p:pic>
        <p:nvPicPr>
          <p:cNvPr id="12" name="Picture 11" descr="QDcomparison.jpg"/>
          <p:cNvPicPr>
            <a:picLocks noChangeAspect="1"/>
          </p:cNvPicPr>
          <p:nvPr/>
        </p:nvPicPr>
        <p:blipFill rotWithShape="1">
          <a:blip r:embed="rId3" cstate="screen">
            <a:extLst>
              <a:ext uri="{28A0092B-C50C-407E-A947-70E740481C1C}">
                <a14:useLocalDpi xmlns:a14="http://schemas.microsoft.com/office/drawing/2010/main"/>
              </a:ext>
            </a:extLst>
          </a:blip>
          <a:srcRect l="-3095" b="-2169"/>
          <a:stretch/>
        </p:blipFill>
        <p:spPr>
          <a:xfrm>
            <a:off x="4267200" y="3168638"/>
            <a:ext cx="3657600" cy="2972114"/>
          </a:xfrm>
          <a:prstGeom prst="rect">
            <a:avLst/>
          </a:prstGeom>
        </p:spPr>
      </p:pic>
    </p:spTree>
    <p:extLst>
      <p:ext uri="{BB962C8B-B14F-4D97-AF65-F5344CB8AC3E}">
        <p14:creationId xmlns:p14="http://schemas.microsoft.com/office/powerpoint/2010/main" val="19553926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45</a:t>
            </a:fld>
            <a:endParaRPr lang="en-US"/>
          </a:p>
        </p:txBody>
      </p:sp>
      <p:cxnSp>
        <p:nvCxnSpPr>
          <p:cNvPr id="11" name="Straight Arrow Connector 10"/>
          <p:cNvCxnSpPr/>
          <p:nvPr/>
        </p:nvCxnSpPr>
        <p:spPr bwMode="auto">
          <a:xfrm flipV="1">
            <a:off x="5142356" y="4114800"/>
            <a:ext cx="1410844" cy="246966"/>
          </a:xfrm>
          <a:prstGeom prst="straightConnector1">
            <a:avLst/>
          </a:prstGeom>
          <a:solidFill>
            <a:schemeClr val="accent1"/>
          </a:solidFill>
          <a:ln w="9525" cap="flat" cmpd="sng" algn="ctr">
            <a:solidFill>
              <a:srgbClr val="FFFF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 name="Group 19"/>
          <p:cNvGrpSpPr/>
          <p:nvPr/>
        </p:nvGrpSpPr>
        <p:grpSpPr>
          <a:xfrm>
            <a:off x="4724400" y="2133600"/>
            <a:ext cx="3581400" cy="4724400"/>
            <a:chOff x="533400" y="2514600"/>
            <a:chExt cx="3426537" cy="4581769"/>
          </a:xfrm>
        </p:grpSpPr>
        <p:pic>
          <p:nvPicPr>
            <p:cNvPr id="13" name="Picture 12" descr="GRINSCH_QDL_Banddiagr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4216" y="3092216"/>
              <a:ext cx="4581769" cy="3426537"/>
            </a:xfrm>
            <a:prstGeom prst="rect">
              <a:avLst/>
            </a:prstGeom>
          </p:spPr>
        </p:pic>
        <p:sp>
          <p:nvSpPr>
            <p:cNvPr id="15" name="TextBox 13"/>
            <p:cNvSpPr txBox="1">
              <a:spLocks noChangeArrowheads="1"/>
            </p:cNvSpPr>
            <p:nvPr/>
          </p:nvSpPr>
          <p:spPr bwMode="auto">
            <a:xfrm>
              <a:off x="2428931" y="6376746"/>
              <a:ext cx="5826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16" name="TextBox 14"/>
            <p:cNvSpPr txBox="1">
              <a:spLocks noChangeArrowheads="1"/>
            </p:cNvSpPr>
            <p:nvPr/>
          </p:nvSpPr>
          <p:spPr bwMode="auto">
            <a:xfrm>
              <a:off x="2286000" y="5562600"/>
              <a:ext cx="10779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17" name="TextBox 15"/>
            <p:cNvSpPr txBox="1">
              <a:spLocks noChangeArrowheads="1"/>
            </p:cNvSpPr>
            <p:nvPr/>
          </p:nvSpPr>
          <p:spPr bwMode="auto">
            <a:xfrm>
              <a:off x="2286000" y="3886200"/>
              <a:ext cx="10779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18" name="TextBox 16"/>
            <p:cNvSpPr txBox="1">
              <a:spLocks noChangeArrowheads="1"/>
            </p:cNvSpPr>
            <p:nvPr/>
          </p:nvSpPr>
          <p:spPr bwMode="auto">
            <a:xfrm>
              <a:off x="2428931" y="3125168"/>
              <a:ext cx="5826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19" name="TextBox 14"/>
            <p:cNvSpPr txBox="1">
              <a:spLocks noChangeArrowheads="1"/>
            </p:cNvSpPr>
            <p:nvPr/>
          </p:nvSpPr>
          <p:spPr bwMode="auto">
            <a:xfrm>
              <a:off x="2286000" y="4724400"/>
              <a:ext cx="716539" cy="268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smtClean="0"/>
                <a:t>7x QDs</a:t>
              </a:r>
              <a:endParaRPr lang="en-US" sz="1200" dirty="0"/>
            </a:p>
          </p:txBody>
        </p:sp>
      </p:grpSp>
      <p:sp>
        <p:nvSpPr>
          <p:cNvPr id="24" name="TextBox 23"/>
          <p:cNvSpPr txBox="1"/>
          <p:nvPr/>
        </p:nvSpPr>
        <p:spPr>
          <a:xfrm>
            <a:off x="0" y="1295400"/>
            <a:ext cx="9067800" cy="923330"/>
          </a:xfrm>
          <a:prstGeom prst="rect">
            <a:avLst/>
          </a:prstGeom>
          <a:noFill/>
        </p:spPr>
        <p:txBody>
          <a:bodyPr wrap="square" rtlCol="0">
            <a:spAutoFit/>
          </a:bodyPr>
          <a:lstStyle/>
          <a:p>
            <a:pPr marL="285750" indent="-285750">
              <a:buFont typeface="Arial"/>
              <a:buChar char="•"/>
            </a:pPr>
            <a:r>
              <a:rPr lang="en-US" sz="1800" dirty="0"/>
              <a:t>Two graded index separate confinement </a:t>
            </a:r>
            <a:r>
              <a:rPr lang="en-US" sz="1800" dirty="0" err="1"/>
              <a:t>heterostructure</a:t>
            </a:r>
            <a:r>
              <a:rPr lang="en-US" sz="1800" dirty="0"/>
              <a:t> (GRINSCH) lasers were grown on GaAs-on-</a:t>
            </a:r>
            <a:r>
              <a:rPr lang="en-US" sz="1800" dirty="0" err="1"/>
              <a:t>Ge</a:t>
            </a:r>
            <a:r>
              <a:rPr lang="en-US" sz="1800" dirty="0"/>
              <a:t>-on-Si virtual </a:t>
            </a:r>
            <a:r>
              <a:rPr lang="en-US" sz="1800" dirty="0" smtClean="0"/>
              <a:t>substrates provided by IQE Inc.</a:t>
            </a:r>
            <a:endParaRPr lang="en-US" sz="1800" dirty="0"/>
          </a:p>
          <a:p>
            <a:pPr marL="285750" indent="-285750">
              <a:buFont typeface="Arial"/>
              <a:buChar char="•"/>
            </a:pPr>
            <a:r>
              <a:rPr lang="en-US" sz="1800" dirty="0"/>
              <a:t>In one </a:t>
            </a:r>
            <a:r>
              <a:rPr lang="en-US" sz="1800" dirty="0" smtClean="0"/>
              <a:t>wafer, </a:t>
            </a:r>
            <a:r>
              <a:rPr lang="en-US" sz="1800" dirty="0"/>
              <a:t>the </a:t>
            </a:r>
            <a:r>
              <a:rPr lang="en-US" sz="1800" dirty="0" smtClean="0"/>
              <a:t>QD barrier layers were p</a:t>
            </a:r>
            <a:r>
              <a:rPr lang="en-US" sz="1800" dirty="0"/>
              <a:t>-doped with </a:t>
            </a:r>
            <a:r>
              <a:rPr lang="en-US" sz="1800" dirty="0" smtClean="0"/>
              <a:t>beryllium to improve T</a:t>
            </a:r>
            <a:r>
              <a:rPr lang="en-US" sz="1800" baseline="-25000" dirty="0" smtClean="0"/>
              <a:t>0</a:t>
            </a:r>
            <a:r>
              <a:rPr lang="en-US" sz="1800" dirty="0" smtClean="0"/>
              <a:t>.  </a:t>
            </a:r>
            <a:endParaRPr lang="en-US" sz="1800" dirty="0"/>
          </a:p>
        </p:txBody>
      </p:sp>
      <p:sp>
        <p:nvSpPr>
          <p:cNvPr id="25" name="Title 1"/>
          <p:cNvSpPr txBox="1">
            <a:spLocks/>
          </p:cNvSpPr>
          <p:nvPr/>
        </p:nvSpPr>
        <p:spPr bwMode="auto">
          <a:xfrm>
            <a:off x="838200" y="35239"/>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dirty="0" smtClean="0"/>
              <a:t>GRINSCH QDLs on </a:t>
            </a:r>
            <a:r>
              <a:rPr lang="en-US" dirty="0" err="1" smtClean="0"/>
              <a:t>Ge</a:t>
            </a:r>
            <a:r>
              <a:rPr lang="en-US" dirty="0" smtClean="0"/>
              <a:t>/Si</a:t>
            </a:r>
            <a:endParaRPr lang="en-US" dirty="0"/>
          </a:p>
        </p:txBody>
      </p:sp>
      <p:pic>
        <p:nvPicPr>
          <p:cNvPr id="2" name="Picture 1"/>
          <p:cNvPicPr>
            <a:picLocks noChangeAspect="1"/>
          </p:cNvPicPr>
          <p:nvPr/>
        </p:nvPicPr>
        <p:blipFill>
          <a:blip r:embed="rId3"/>
          <a:stretch>
            <a:fillRect/>
          </a:stretch>
        </p:blipFill>
        <p:spPr>
          <a:xfrm>
            <a:off x="990600" y="2438400"/>
            <a:ext cx="3193401" cy="4241800"/>
          </a:xfrm>
          <a:prstGeom prst="rect">
            <a:avLst/>
          </a:prstGeom>
        </p:spPr>
      </p:pic>
    </p:spTree>
    <p:extLst>
      <p:ext uri="{BB962C8B-B14F-4D97-AF65-F5344CB8AC3E}">
        <p14:creationId xmlns:p14="http://schemas.microsoft.com/office/powerpoint/2010/main" val="328619345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GRINSCH QDLs on </a:t>
            </a:r>
            <a:r>
              <a:rPr lang="en-US" dirty="0" err="1"/>
              <a:t>Ge</a:t>
            </a:r>
            <a:r>
              <a:rPr lang="en-US" dirty="0"/>
              <a:t>/Si</a:t>
            </a:r>
          </a:p>
        </p:txBody>
      </p:sp>
      <p:sp>
        <p:nvSpPr>
          <p:cNvPr id="3" name="Slide Number Placeholder 2"/>
          <p:cNvSpPr>
            <a:spLocks noGrp="1"/>
          </p:cNvSpPr>
          <p:nvPr>
            <p:ph type="sldNum" sz="quarter" idx="12"/>
          </p:nvPr>
        </p:nvSpPr>
        <p:spPr/>
        <p:txBody>
          <a:bodyPr/>
          <a:lstStyle/>
          <a:p>
            <a:fld id="{B69FC5B7-774B-4CF7-869D-123BC287D00F}" type="slidenum">
              <a:rPr lang="en-US" smtClean="0"/>
              <a:t>46</a:t>
            </a:fld>
            <a:endParaRPr lang="en-US"/>
          </a:p>
        </p:txBody>
      </p:sp>
      <p:pic>
        <p:nvPicPr>
          <p:cNvPr id="4" name="Picture 1227" descr="comp-7"/>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100000"/>
                    </a14:imgEffect>
                    <a14:imgEffect>
                      <a14:brightnessContrast bright="10000" contrast="10000"/>
                    </a14:imgEffect>
                  </a14:imgLayer>
                </a14:imgProps>
              </a:ext>
              <a:ext uri="{28A0092B-C50C-407E-A947-70E740481C1C}">
                <a14:useLocalDpi xmlns:a14="http://schemas.microsoft.com/office/drawing/2010/main"/>
              </a:ext>
            </a:extLst>
          </a:blip>
          <a:srcRect/>
          <a:stretch/>
        </p:blipFill>
        <p:spPr bwMode="auto">
          <a:xfrm>
            <a:off x="3422173" y="2686095"/>
            <a:ext cx="2889250" cy="379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29" descr="comp-8"/>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bwMode="auto">
          <a:xfrm>
            <a:off x="6241573" y="2667000"/>
            <a:ext cx="2889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p:nvSpPr>
        <p:spPr bwMode="auto">
          <a:xfrm>
            <a:off x="8673623" y="6019800"/>
            <a:ext cx="395288"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err="1"/>
              <a:t>Ge</a:t>
            </a:r>
            <a:endParaRPr lang="en-US" sz="1200" dirty="0"/>
          </a:p>
        </p:txBody>
      </p:sp>
      <p:sp>
        <p:nvSpPr>
          <p:cNvPr id="9" name="TextBox 13"/>
          <p:cNvSpPr txBox="1">
            <a:spLocks noChangeArrowheads="1"/>
          </p:cNvSpPr>
          <p:nvPr/>
        </p:nvSpPr>
        <p:spPr bwMode="auto">
          <a:xfrm>
            <a:off x="8445023" y="5181600"/>
            <a:ext cx="5826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10" name="TextBox 14"/>
          <p:cNvSpPr txBox="1">
            <a:spLocks noChangeArrowheads="1"/>
          </p:cNvSpPr>
          <p:nvPr/>
        </p:nvSpPr>
        <p:spPr bwMode="auto">
          <a:xfrm>
            <a:off x="7987823" y="4114800"/>
            <a:ext cx="10779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11" name="TextBox 15"/>
          <p:cNvSpPr txBox="1">
            <a:spLocks noChangeArrowheads="1"/>
          </p:cNvSpPr>
          <p:nvPr/>
        </p:nvSpPr>
        <p:spPr bwMode="auto">
          <a:xfrm>
            <a:off x="7987823" y="3200400"/>
            <a:ext cx="10779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12" name="TextBox 16"/>
          <p:cNvSpPr txBox="1">
            <a:spLocks noChangeArrowheads="1"/>
          </p:cNvSpPr>
          <p:nvPr/>
        </p:nvSpPr>
        <p:spPr bwMode="auto">
          <a:xfrm>
            <a:off x="8472010" y="2771775"/>
            <a:ext cx="5826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13" name="TextBox 14"/>
          <p:cNvSpPr txBox="1">
            <a:spLocks noChangeArrowheads="1"/>
          </p:cNvSpPr>
          <p:nvPr/>
        </p:nvSpPr>
        <p:spPr bwMode="auto">
          <a:xfrm>
            <a:off x="8549356" y="3609201"/>
            <a:ext cx="505267"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smtClean="0"/>
              <a:t>QDs</a:t>
            </a:r>
            <a:endParaRPr lang="en-US" sz="1200" dirty="0"/>
          </a:p>
        </p:txBody>
      </p:sp>
      <p:sp>
        <p:nvSpPr>
          <p:cNvPr id="15" name="TextBox 14"/>
          <p:cNvSpPr txBox="1"/>
          <p:nvPr/>
        </p:nvSpPr>
        <p:spPr>
          <a:xfrm>
            <a:off x="3492023" y="2819400"/>
            <a:ext cx="4290107" cy="400110"/>
          </a:xfrm>
          <a:prstGeom prst="rect">
            <a:avLst/>
          </a:prstGeom>
          <a:noFill/>
        </p:spPr>
        <p:txBody>
          <a:bodyPr wrap="none" rtlCol="0">
            <a:spAutoFit/>
          </a:bodyPr>
          <a:lstStyle/>
          <a:p>
            <a:r>
              <a:rPr lang="en-US" sz="2000" dirty="0" smtClean="0">
                <a:solidFill>
                  <a:schemeClr val="bg1"/>
                </a:solidFill>
              </a:rPr>
              <a:t>Cross-sectional view of the laser </a:t>
            </a:r>
            <a:r>
              <a:rPr lang="en-US" sz="2000" dirty="0" err="1" smtClean="0">
                <a:solidFill>
                  <a:schemeClr val="bg1"/>
                </a:solidFill>
              </a:rPr>
              <a:t>epi</a:t>
            </a:r>
            <a:endParaRPr lang="en-US" sz="2000" dirty="0">
              <a:solidFill>
                <a:schemeClr val="bg1"/>
              </a:solidFill>
            </a:endParaRPr>
          </a:p>
        </p:txBody>
      </p:sp>
      <p:pic>
        <p:nvPicPr>
          <p:cNvPr id="14" name="Picture 13" descr="140129A.3kx.3.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1000" y="2438400"/>
            <a:ext cx="2743200" cy="4038600"/>
          </a:xfrm>
          <a:prstGeom prst="rect">
            <a:avLst/>
          </a:prstGeom>
        </p:spPr>
      </p:pic>
      <p:sp>
        <p:nvSpPr>
          <p:cNvPr id="27" name="TextBox 26"/>
          <p:cNvSpPr txBox="1"/>
          <p:nvPr/>
        </p:nvSpPr>
        <p:spPr>
          <a:xfrm>
            <a:off x="533400" y="2533695"/>
            <a:ext cx="2362200" cy="707886"/>
          </a:xfrm>
          <a:prstGeom prst="rect">
            <a:avLst/>
          </a:prstGeom>
          <a:noFill/>
        </p:spPr>
        <p:txBody>
          <a:bodyPr wrap="square" rtlCol="0">
            <a:spAutoFit/>
          </a:bodyPr>
          <a:lstStyle/>
          <a:p>
            <a:r>
              <a:rPr lang="en-US" sz="2000" dirty="0" smtClean="0">
                <a:solidFill>
                  <a:schemeClr val="bg1"/>
                </a:solidFill>
              </a:rPr>
              <a:t>Plan-view TEM of QD active region</a:t>
            </a:r>
            <a:endParaRPr lang="en-US" sz="2000" dirty="0">
              <a:solidFill>
                <a:schemeClr val="bg1"/>
              </a:solidFill>
            </a:endParaRPr>
          </a:p>
        </p:txBody>
      </p:sp>
      <p:sp>
        <p:nvSpPr>
          <p:cNvPr id="41" name="TextBox 40"/>
          <p:cNvSpPr txBox="1"/>
          <p:nvPr/>
        </p:nvSpPr>
        <p:spPr>
          <a:xfrm>
            <a:off x="0" y="1143000"/>
            <a:ext cx="9144000" cy="1015663"/>
          </a:xfrm>
          <a:prstGeom prst="rect">
            <a:avLst/>
          </a:prstGeom>
          <a:noFill/>
        </p:spPr>
        <p:txBody>
          <a:bodyPr wrap="square" rtlCol="0">
            <a:spAutoFit/>
          </a:bodyPr>
          <a:lstStyle/>
          <a:p>
            <a:pPr marL="285750" indent="-285750">
              <a:buFont typeface="Arial"/>
              <a:buChar char="•"/>
            </a:pPr>
            <a:r>
              <a:rPr lang="en-US" sz="2000" dirty="0" smtClean="0"/>
              <a:t>TEM images of unprocessed laser material </a:t>
            </a:r>
          </a:p>
          <a:p>
            <a:pPr marL="285750" indent="-285750">
              <a:buFont typeface="Arial"/>
              <a:buChar char="•"/>
            </a:pPr>
            <a:r>
              <a:rPr lang="en-US" sz="2000" dirty="0" smtClean="0"/>
              <a:t>&gt;10</a:t>
            </a:r>
            <a:r>
              <a:rPr lang="en-US" sz="2000" baseline="30000" dirty="0" smtClean="0"/>
              <a:t>8 </a:t>
            </a:r>
            <a:r>
              <a:rPr lang="en-US" sz="2000" dirty="0" smtClean="0"/>
              <a:t>cm</a:t>
            </a:r>
            <a:r>
              <a:rPr lang="en-US" sz="2000" baseline="30000" dirty="0" smtClean="0"/>
              <a:t>-2</a:t>
            </a:r>
            <a:r>
              <a:rPr lang="en-US" sz="2000" dirty="0" smtClean="0"/>
              <a:t> dislocation density in the QD active region</a:t>
            </a:r>
            <a:endParaRPr lang="en-US" sz="2000" dirty="0"/>
          </a:p>
          <a:p>
            <a:pPr marL="285750" indent="-285750">
              <a:buFont typeface="Arial"/>
              <a:buChar char="•"/>
            </a:pPr>
            <a:endParaRPr lang="en-US" sz="2000" dirty="0"/>
          </a:p>
        </p:txBody>
      </p:sp>
      <p:grpSp>
        <p:nvGrpSpPr>
          <p:cNvPr id="25" name="Group 24"/>
          <p:cNvGrpSpPr/>
          <p:nvPr/>
        </p:nvGrpSpPr>
        <p:grpSpPr>
          <a:xfrm>
            <a:off x="457200" y="6065643"/>
            <a:ext cx="686163" cy="335157"/>
            <a:chOff x="838200" y="6665312"/>
            <a:chExt cx="542509" cy="354127"/>
          </a:xfrm>
        </p:grpSpPr>
        <p:sp>
          <p:nvSpPr>
            <p:cNvPr id="28" name="TextBox 27"/>
            <p:cNvSpPr txBox="1"/>
            <p:nvPr/>
          </p:nvSpPr>
          <p:spPr>
            <a:xfrm>
              <a:off x="838200" y="6665312"/>
              <a:ext cx="542509" cy="354127"/>
            </a:xfrm>
            <a:prstGeom prst="rect">
              <a:avLst/>
            </a:prstGeom>
            <a:solidFill>
              <a:srgbClr val="FFFFFF"/>
            </a:solidFill>
          </p:spPr>
          <p:txBody>
            <a:bodyPr wrap="square" rtlCol="0">
              <a:spAutoFit/>
            </a:bodyPr>
            <a:lstStyle/>
            <a:p>
              <a:pPr algn="ctr">
                <a:lnSpc>
                  <a:spcPct val="150000"/>
                </a:lnSpc>
              </a:pPr>
              <a:r>
                <a:rPr lang="en-US" sz="1200" dirty="0" smtClean="0"/>
                <a:t>1 </a:t>
              </a:r>
              <a:r>
                <a:rPr lang="en-US" sz="1200" dirty="0" err="1" smtClean="0"/>
                <a:t>μm</a:t>
              </a:r>
              <a:endParaRPr lang="en-US" sz="1200" dirty="0" smtClean="0"/>
            </a:p>
          </p:txBody>
        </p:sp>
        <p:cxnSp>
          <p:nvCxnSpPr>
            <p:cNvPr id="30" name="Straight Connector 29"/>
            <p:cNvCxnSpPr/>
            <p:nvPr/>
          </p:nvCxnSpPr>
          <p:spPr bwMode="auto">
            <a:xfrm>
              <a:off x="877685" y="6729592"/>
              <a:ext cx="463538" cy="0"/>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oup 30"/>
          <p:cNvGrpSpPr/>
          <p:nvPr/>
        </p:nvGrpSpPr>
        <p:grpSpPr>
          <a:xfrm>
            <a:off x="3459256" y="6096000"/>
            <a:ext cx="686163" cy="335157"/>
            <a:chOff x="838200" y="6665312"/>
            <a:chExt cx="542509" cy="354127"/>
          </a:xfrm>
        </p:grpSpPr>
        <p:sp>
          <p:nvSpPr>
            <p:cNvPr id="32" name="TextBox 31"/>
            <p:cNvSpPr txBox="1"/>
            <p:nvPr/>
          </p:nvSpPr>
          <p:spPr>
            <a:xfrm>
              <a:off x="838200" y="6665312"/>
              <a:ext cx="542509" cy="354127"/>
            </a:xfrm>
            <a:prstGeom prst="rect">
              <a:avLst/>
            </a:prstGeom>
            <a:solidFill>
              <a:srgbClr val="FFFFFF"/>
            </a:solidFill>
          </p:spPr>
          <p:txBody>
            <a:bodyPr wrap="square" rtlCol="0">
              <a:spAutoFit/>
            </a:bodyPr>
            <a:lstStyle/>
            <a:p>
              <a:pPr algn="ctr">
                <a:lnSpc>
                  <a:spcPct val="150000"/>
                </a:lnSpc>
              </a:pPr>
              <a:r>
                <a:rPr lang="en-US" sz="1200" dirty="0" smtClean="0"/>
                <a:t>1 </a:t>
              </a:r>
              <a:r>
                <a:rPr lang="en-US" sz="1200" dirty="0" err="1" smtClean="0"/>
                <a:t>μm</a:t>
              </a:r>
              <a:endParaRPr lang="en-US" sz="1200" dirty="0" smtClean="0"/>
            </a:p>
          </p:txBody>
        </p:sp>
        <p:cxnSp>
          <p:nvCxnSpPr>
            <p:cNvPr id="33" name="Straight Connector 32"/>
            <p:cNvCxnSpPr/>
            <p:nvPr/>
          </p:nvCxnSpPr>
          <p:spPr bwMode="auto">
            <a:xfrm>
              <a:off x="877685" y="6745760"/>
              <a:ext cx="419318" cy="0"/>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889316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GRINSCH QDLs on </a:t>
            </a:r>
            <a:r>
              <a:rPr lang="en-US" dirty="0" err="1" smtClean="0"/>
              <a:t>Ge</a:t>
            </a:r>
            <a:r>
              <a:rPr lang="en-US" dirty="0" smtClean="0"/>
              <a:t>/Si</a:t>
            </a:r>
            <a:endParaRPr lang="en-US" dirty="0"/>
          </a:p>
        </p:txBody>
      </p:sp>
      <p:sp>
        <p:nvSpPr>
          <p:cNvPr id="3" name="Slide Number Placeholder 2"/>
          <p:cNvSpPr>
            <a:spLocks noGrp="1"/>
          </p:cNvSpPr>
          <p:nvPr>
            <p:ph type="sldNum" sz="quarter" idx="12"/>
          </p:nvPr>
        </p:nvSpPr>
        <p:spPr/>
        <p:txBody>
          <a:bodyPr/>
          <a:lstStyle/>
          <a:p>
            <a:fld id="{B69FC5B7-774B-4CF7-869D-123BC287D00F}" type="slidenum">
              <a:rPr lang="en-US" smtClean="0"/>
              <a:t>47</a:t>
            </a:fld>
            <a:endParaRPr lang="en-US"/>
          </a:p>
        </p:txBody>
      </p:sp>
      <p:pic>
        <p:nvPicPr>
          <p:cNvPr id="5" name="Picture 1226" descr="qd"/>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a:fillRect/>
          </a:stretch>
        </p:blipFill>
        <p:spPr bwMode="auto">
          <a:xfrm>
            <a:off x="5181600" y="2743200"/>
            <a:ext cx="36560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1295400"/>
            <a:ext cx="9067800" cy="707886"/>
          </a:xfrm>
          <a:prstGeom prst="rect">
            <a:avLst/>
          </a:prstGeom>
          <a:noFill/>
        </p:spPr>
        <p:txBody>
          <a:bodyPr wrap="square" rtlCol="0">
            <a:spAutoFit/>
          </a:bodyPr>
          <a:lstStyle/>
          <a:p>
            <a:pPr marL="285750" indent="-285750">
              <a:buFont typeface="Arial"/>
              <a:buChar char="•"/>
            </a:pPr>
            <a:r>
              <a:rPr lang="en-US" sz="2000" dirty="0"/>
              <a:t>TEM images of unprocessed laser material </a:t>
            </a:r>
          </a:p>
          <a:p>
            <a:pPr marL="285750" indent="-285750">
              <a:buFont typeface="Arial"/>
              <a:buChar char="•"/>
            </a:pPr>
            <a:r>
              <a:rPr lang="en-US" sz="2000" dirty="0"/>
              <a:t>&gt;10</a:t>
            </a:r>
            <a:r>
              <a:rPr lang="en-US" sz="2000" baseline="30000" dirty="0"/>
              <a:t>8 </a:t>
            </a:r>
            <a:r>
              <a:rPr lang="en-US" sz="2000" dirty="0"/>
              <a:t>cm</a:t>
            </a:r>
            <a:r>
              <a:rPr lang="en-US" sz="2000" baseline="30000" dirty="0"/>
              <a:t>-2</a:t>
            </a:r>
            <a:r>
              <a:rPr lang="en-US" sz="2000" dirty="0"/>
              <a:t> dislocation density in the QD active region</a:t>
            </a:r>
          </a:p>
        </p:txBody>
      </p:sp>
      <p:sp>
        <p:nvSpPr>
          <p:cNvPr id="7" name="TextBox 6"/>
          <p:cNvSpPr txBox="1"/>
          <p:nvPr/>
        </p:nvSpPr>
        <p:spPr>
          <a:xfrm>
            <a:off x="4495800" y="4038600"/>
            <a:ext cx="697877" cy="707886"/>
          </a:xfrm>
          <a:prstGeom prst="rect">
            <a:avLst/>
          </a:prstGeom>
          <a:noFill/>
        </p:spPr>
        <p:txBody>
          <a:bodyPr wrap="none" rtlCol="0">
            <a:spAutoFit/>
          </a:bodyPr>
          <a:lstStyle/>
          <a:p>
            <a:r>
              <a:rPr lang="en-US" sz="2000" dirty="0" err="1" smtClean="0"/>
              <a:t>InAs</a:t>
            </a:r>
            <a:r>
              <a:rPr lang="en-US" sz="2000" dirty="0" smtClean="0"/>
              <a:t> </a:t>
            </a:r>
          </a:p>
          <a:p>
            <a:r>
              <a:rPr lang="en-US" sz="2000" dirty="0" smtClean="0"/>
              <a:t>QDs</a:t>
            </a:r>
          </a:p>
        </p:txBody>
      </p:sp>
      <p:cxnSp>
        <p:nvCxnSpPr>
          <p:cNvPr id="11" name="Straight Arrow Connector 10"/>
          <p:cNvCxnSpPr>
            <a:stCxn id="7" idx="3"/>
          </p:cNvCxnSpPr>
          <p:nvPr/>
        </p:nvCxnSpPr>
        <p:spPr bwMode="auto">
          <a:xfrm flipV="1">
            <a:off x="5193677" y="4114803"/>
            <a:ext cx="1359523" cy="277740"/>
          </a:xfrm>
          <a:prstGeom prst="straightConnector1">
            <a:avLst/>
          </a:prstGeom>
          <a:solidFill>
            <a:schemeClr val="accent1"/>
          </a:solidFill>
          <a:ln w="9525" cap="flat" cmpd="sng" algn="ctr">
            <a:solidFill>
              <a:srgbClr val="FFFF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descr="47kx4.jp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304800" y="2743200"/>
            <a:ext cx="4038600" cy="3809108"/>
          </a:xfrm>
          <a:prstGeom prst="rect">
            <a:avLst/>
          </a:prstGeom>
        </p:spPr>
      </p:pic>
      <p:grpSp>
        <p:nvGrpSpPr>
          <p:cNvPr id="24" name="Group 23"/>
          <p:cNvGrpSpPr/>
          <p:nvPr/>
        </p:nvGrpSpPr>
        <p:grpSpPr>
          <a:xfrm>
            <a:off x="3235963" y="5939455"/>
            <a:ext cx="878835" cy="332142"/>
            <a:chOff x="838200" y="4724411"/>
            <a:chExt cx="594013" cy="239121"/>
          </a:xfrm>
        </p:grpSpPr>
        <p:sp>
          <p:nvSpPr>
            <p:cNvPr id="21" name="TextBox 20"/>
            <p:cNvSpPr txBox="1"/>
            <p:nvPr/>
          </p:nvSpPr>
          <p:spPr>
            <a:xfrm>
              <a:off x="838200" y="4724411"/>
              <a:ext cx="594013" cy="239121"/>
            </a:xfrm>
            <a:prstGeom prst="rect">
              <a:avLst/>
            </a:prstGeom>
            <a:solidFill>
              <a:srgbClr val="FFFFFF"/>
            </a:solidFill>
          </p:spPr>
          <p:txBody>
            <a:bodyPr wrap="square" rtlCol="0">
              <a:spAutoFit/>
            </a:bodyPr>
            <a:lstStyle/>
            <a:p>
              <a:pPr algn="ctr">
                <a:lnSpc>
                  <a:spcPct val="150000"/>
                </a:lnSpc>
              </a:pPr>
              <a:r>
                <a:rPr lang="en-US" sz="1100" dirty="0" smtClean="0"/>
                <a:t>50 nm</a:t>
              </a:r>
            </a:p>
          </p:txBody>
        </p:sp>
        <p:cxnSp>
          <p:nvCxnSpPr>
            <p:cNvPr id="12" name="Straight Connector 11"/>
            <p:cNvCxnSpPr/>
            <p:nvPr/>
          </p:nvCxnSpPr>
          <p:spPr bwMode="auto">
            <a:xfrm>
              <a:off x="914400" y="4800600"/>
              <a:ext cx="438912" cy="0"/>
            </a:xfrm>
            <a:prstGeom prst="line">
              <a:avLst/>
            </a:prstGeom>
            <a:solidFill>
              <a:schemeClr val="accent1"/>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 name="TextBox 7"/>
          <p:cNvSpPr txBox="1"/>
          <p:nvPr/>
        </p:nvSpPr>
        <p:spPr>
          <a:xfrm>
            <a:off x="457200" y="2895600"/>
            <a:ext cx="2151726" cy="400110"/>
          </a:xfrm>
          <a:prstGeom prst="rect">
            <a:avLst/>
          </a:prstGeom>
          <a:noFill/>
        </p:spPr>
        <p:txBody>
          <a:bodyPr wrap="none" rtlCol="0">
            <a:spAutoFit/>
          </a:bodyPr>
          <a:lstStyle/>
          <a:p>
            <a:r>
              <a:rPr lang="en-US" sz="2000" dirty="0" smtClean="0">
                <a:solidFill>
                  <a:schemeClr val="bg1"/>
                </a:solidFill>
              </a:rPr>
              <a:t>Plan view of QDs</a:t>
            </a:r>
            <a:endParaRPr lang="en-US" sz="2000" dirty="0">
              <a:solidFill>
                <a:schemeClr val="bg1"/>
              </a:solidFill>
            </a:endParaRPr>
          </a:p>
        </p:txBody>
      </p:sp>
      <p:sp>
        <p:nvSpPr>
          <p:cNvPr id="14" name="TextBox 13"/>
          <p:cNvSpPr txBox="1"/>
          <p:nvPr/>
        </p:nvSpPr>
        <p:spPr>
          <a:xfrm>
            <a:off x="5334000" y="2895600"/>
            <a:ext cx="3405825" cy="400110"/>
          </a:xfrm>
          <a:prstGeom prst="rect">
            <a:avLst/>
          </a:prstGeom>
          <a:noFill/>
        </p:spPr>
        <p:txBody>
          <a:bodyPr wrap="none" rtlCol="0">
            <a:spAutoFit/>
          </a:bodyPr>
          <a:lstStyle/>
          <a:p>
            <a:r>
              <a:rPr lang="en-US" sz="2000" dirty="0" smtClean="0">
                <a:solidFill>
                  <a:schemeClr val="bg1"/>
                </a:solidFill>
              </a:rPr>
              <a:t>Cross-sectional view of QDs</a:t>
            </a:r>
            <a:endParaRPr lang="en-US" sz="2000" dirty="0">
              <a:solidFill>
                <a:schemeClr val="bg1"/>
              </a:solidFill>
            </a:endParaRPr>
          </a:p>
        </p:txBody>
      </p:sp>
      <p:cxnSp>
        <p:nvCxnSpPr>
          <p:cNvPr id="15" name="Straight Arrow Connector 14"/>
          <p:cNvCxnSpPr/>
          <p:nvPr/>
        </p:nvCxnSpPr>
        <p:spPr bwMode="auto">
          <a:xfrm flipH="1" flipV="1">
            <a:off x="3581400" y="3886200"/>
            <a:ext cx="838200" cy="399366"/>
          </a:xfrm>
          <a:prstGeom prst="straightConnector1">
            <a:avLst/>
          </a:prstGeom>
          <a:solidFill>
            <a:schemeClr val="accent1"/>
          </a:solidFill>
          <a:ln w="9525" cap="flat" cmpd="sng" algn="ctr">
            <a:solidFill>
              <a:srgbClr val="FFFF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2548388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Fabrication</a:t>
            </a:r>
            <a:endParaRPr lang="en-US" dirty="0"/>
          </a:p>
        </p:txBody>
      </p:sp>
      <p:sp>
        <p:nvSpPr>
          <p:cNvPr id="3" name="Slide Number Placeholder 2"/>
          <p:cNvSpPr>
            <a:spLocks noGrp="1"/>
          </p:cNvSpPr>
          <p:nvPr>
            <p:ph type="sldNum" sz="quarter" idx="12"/>
          </p:nvPr>
        </p:nvSpPr>
        <p:spPr/>
        <p:txBody>
          <a:bodyPr/>
          <a:lstStyle/>
          <a:p>
            <a:fld id="{B69FC5B7-774B-4CF7-869D-123BC287D00F}" type="slidenum">
              <a:rPr lang="en-US" smtClean="0"/>
              <a:t>48</a:t>
            </a:fld>
            <a:endParaRPr lang="en-US"/>
          </a:p>
        </p:txBody>
      </p:sp>
      <p:pic>
        <p:nvPicPr>
          <p:cNvPr id="5" name="Picture 4" descr="2013-01-19_20-37-54_64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47800"/>
            <a:ext cx="3113819" cy="2895600"/>
          </a:xfrm>
          <a:prstGeom prst="rect">
            <a:avLst/>
          </a:prstGeom>
        </p:spPr>
      </p:pic>
      <p:sp>
        <p:nvSpPr>
          <p:cNvPr id="6" name="Rectangle 5"/>
          <p:cNvSpPr/>
          <p:nvPr/>
        </p:nvSpPr>
        <p:spPr bwMode="auto">
          <a:xfrm>
            <a:off x="107950" y="1600200"/>
            <a:ext cx="1339850" cy="12192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cxnSp>
        <p:nvCxnSpPr>
          <p:cNvPr id="7" name="Straight Arrow Connector 6"/>
          <p:cNvCxnSpPr/>
          <p:nvPr/>
        </p:nvCxnSpPr>
        <p:spPr bwMode="auto">
          <a:xfrm>
            <a:off x="1447800" y="2819400"/>
            <a:ext cx="914400" cy="609600"/>
          </a:xfrm>
          <a:prstGeom prst="straightConnector1">
            <a:avLst/>
          </a:prstGeom>
          <a:solidFill>
            <a:schemeClr val="accent1"/>
          </a:solid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descr="cLaser2_die1.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90800" y="2743200"/>
            <a:ext cx="3561929" cy="3578225"/>
          </a:xfrm>
          <a:prstGeom prst="rect">
            <a:avLst/>
          </a:prstGeom>
        </p:spPr>
      </p:pic>
      <p:pic>
        <p:nvPicPr>
          <p:cNvPr id="4" name="Picture 3" descr="130821B.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5345" y="3657600"/>
            <a:ext cx="4008655" cy="2971800"/>
          </a:xfrm>
          <a:prstGeom prst="rect">
            <a:avLst/>
          </a:prstGeom>
        </p:spPr>
      </p:pic>
      <p:sp>
        <p:nvSpPr>
          <p:cNvPr id="12" name="Rectangle 11"/>
          <p:cNvSpPr/>
          <p:nvPr/>
        </p:nvSpPr>
        <p:spPr bwMode="auto">
          <a:xfrm>
            <a:off x="2927350" y="3276600"/>
            <a:ext cx="1416050" cy="838200"/>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80" charset="-128"/>
            </a:endParaRPr>
          </a:p>
        </p:txBody>
      </p:sp>
      <p:cxnSp>
        <p:nvCxnSpPr>
          <p:cNvPr id="13" name="Straight Arrow Connector 12"/>
          <p:cNvCxnSpPr/>
          <p:nvPr/>
        </p:nvCxnSpPr>
        <p:spPr bwMode="auto">
          <a:xfrm>
            <a:off x="4343400" y="4114800"/>
            <a:ext cx="1066800" cy="690282"/>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a:off x="3124200" y="1600200"/>
            <a:ext cx="5791200" cy="830997"/>
          </a:xfrm>
          <a:prstGeom prst="rect">
            <a:avLst/>
          </a:prstGeom>
          <a:noFill/>
        </p:spPr>
        <p:txBody>
          <a:bodyPr wrap="square" rtlCol="0">
            <a:spAutoFit/>
          </a:bodyPr>
          <a:lstStyle/>
          <a:p>
            <a:pPr marL="285750" indent="-285750">
              <a:buFont typeface="Arial"/>
              <a:buChar char="•"/>
            </a:pPr>
            <a:r>
              <a:rPr lang="en-US" sz="1600" dirty="0" err="1"/>
              <a:t>Epi</a:t>
            </a:r>
            <a:r>
              <a:rPr lang="en-US" sz="1600" dirty="0"/>
              <a:t> processed into ridge lasers 4-12 μm wide, 700-1200 μm long cavities.</a:t>
            </a:r>
          </a:p>
          <a:p>
            <a:pPr marL="285750" indent="-285750">
              <a:buFont typeface="Arial"/>
              <a:buChar char="•"/>
            </a:pPr>
            <a:r>
              <a:rPr lang="en-US" sz="1600" dirty="0"/>
              <a:t>Facets were polished, rear facet HR coated (~95%).</a:t>
            </a:r>
          </a:p>
        </p:txBody>
      </p:sp>
    </p:spTree>
    <p:extLst>
      <p:ext uri="{BB962C8B-B14F-4D97-AF65-F5344CB8AC3E}">
        <p14:creationId xmlns:p14="http://schemas.microsoft.com/office/powerpoint/2010/main" val="39970314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QD vs QWs on silicon</a:t>
            </a:r>
            <a:endParaRPr lang="en-US" dirty="0"/>
          </a:p>
        </p:txBody>
      </p:sp>
      <p:sp>
        <p:nvSpPr>
          <p:cNvPr id="3" name="Slide Number Placeholder 2"/>
          <p:cNvSpPr>
            <a:spLocks noGrp="1"/>
          </p:cNvSpPr>
          <p:nvPr>
            <p:ph type="sldNum" sz="quarter" idx="12"/>
          </p:nvPr>
        </p:nvSpPr>
        <p:spPr/>
        <p:txBody>
          <a:bodyPr/>
          <a:lstStyle/>
          <a:p>
            <a:fld id="{B69FC5B7-774B-4CF7-869D-123BC287D00F}" type="slidenum">
              <a:rPr lang="en-US" smtClean="0"/>
              <a:t>49</a:t>
            </a:fld>
            <a:endParaRPr lang="en-US"/>
          </a:p>
        </p:txBody>
      </p:sp>
      <p:sp>
        <p:nvSpPr>
          <p:cNvPr id="4" name="Content Placeholder 2"/>
          <p:cNvSpPr txBox="1">
            <a:spLocks/>
          </p:cNvSpPr>
          <p:nvPr/>
        </p:nvSpPr>
        <p:spPr>
          <a:xfrm>
            <a:off x="381000" y="1295400"/>
            <a:ext cx="8305800" cy="4800600"/>
          </a:xfrm>
          <a:prstGeom prst="rect">
            <a:avLst/>
          </a:prstGeom>
        </p:spPr>
        <p:txBody>
          <a:bodyPr/>
          <a:lstStyle>
            <a:lvl1pPr marL="342900" indent="-342900" algn="l" rtl="0" eaLnBrk="1" fontAlgn="base" hangingPunct="1">
              <a:spcBef>
                <a:spcPct val="20000"/>
              </a:spcBef>
              <a:spcAft>
                <a:spcPct val="0"/>
              </a:spcAft>
              <a:buClr>
                <a:srgbClr val="486296"/>
              </a:buClr>
              <a:buSzPct val="120000"/>
              <a:buFont typeface="Times" pitchFamily="80"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486296"/>
              </a:buClr>
              <a:buSzPct val="120000"/>
              <a:buFont typeface="Wingdings" pitchFamily="80" charset="2"/>
              <a:buChar char="§"/>
              <a:defRPr sz="2000">
                <a:solidFill>
                  <a:schemeClr val="tx1"/>
                </a:solidFill>
                <a:latin typeface="+mn-lt"/>
                <a:ea typeface="+mn-ea"/>
              </a:defRPr>
            </a:lvl2pPr>
            <a:lvl3pPr marL="1085850" indent="-228600" algn="l" rtl="0" eaLnBrk="1" fontAlgn="base" hangingPunct="1">
              <a:spcBef>
                <a:spcPct val="20000"/>
              </a:spcBef>
              <a:spcAft>
                <a:spcPct val="0"/>
              </a:spcAft>
              <a:buClr>
                <a:srgbClr val="486296"/>
              </a:buClr>
              <a:buSzPct val="120000"/>
              <a:buChar char="•"/>
              <a:defRPr>
                <a:solidFill>
                  <a:schemeClr val="tx1"/>
                </a:solidFill>
                <a:latin typeface="+mn-lt"/>
                <a:ea typeface="+mn-ea"/>
              </a:defRPr>
            </a:lvl3pPr>
            <a:lvl4pPr marL="1428750" indent="-228600" algn="l" rtl="0" eaLnBrk="1" fontAlgn="base" hangingPunct="1">
              <a:spcBef>
                <a:spcPct val="20000"/>
              </a:spcBef>
              <a:spcAft>
                <a:spcPct val="0"/>
              </a:spcAft>
              <a:buClr>
                <a:srgbClr val="486296"/>
              </a:buClr>
              <a:buSzPct val="120000"/>
              <a:buFont typeface="Wingdings" pitchFamily="80" charset="2"/>
              <a:buChar char="§"/>
              <a:defRPr sz="1600">
                <a:solidFill>
                  <a:schemeClr val="tx1"/>
                </a:solidFill>
                <a:latin typeface="+mn-lt"/>
                <a:ea typeface="+mn-ea"/>
              </a:defRPr>
            </a:lvl4pPr>
            <a:lvl5pPr marL="17716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5pPr>
            <a:lvl6pPr marL="22288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6pPr>
            <a:lvl7pPr marL="26860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7pPr>
            <a:lvl8pPr marL="31432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8pPr>
            <a:lvl9pPr marL="36004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9pPr>
          </a:lstStyle>
          <a:p>
            <a:endParaRPr lang="en-US" kern="0" dirty="0" smtClean="0">
              <a:solidFill>
                <a:srgbClr val="00B050"/>
              </a:solidFill>
              <a:latin typeface="Times"/>
              <a:cs typeface="Times"/>
            </a:endParaRPr>
          </a:p>
          <a:p>
            <a:pPr marL="342900" lvl="2" indent="0">
              <a:buFontTx/>
              <a:buNone/>
            </a:pPr>
            <a:endParaRPr lang="en-US" kern="0" dirty="0" smtClean="0"/>
          </a:p>
          <a:p>
            <a:endParaRPr lang="en-US" kern="0" dirty="0" smtClean="0"/>
          </a:p>
        </p:txBody>
      </p:sp>
      <p:grpSp>
        <p:nvGrpSpPr>
          <p:cNvPr id="5" name="Group 4"/>
          <p:cNvGrpSpPr/>
          <p:nvPr/>
        </p:nvGrpSpPr>
        <p:grpSpPr>
          <a:xfrm>
            <a:off x="304800" y="1905000"/>
            <a:ext cx="4135438" cy="1203907"/>
            <a:chOff x="457200" y="3733800"/>
            <a:chExt cx="4135438" cy="1203907"/>
          </a:xfrm>
        </p:grpSpPr>
        <p:sp>
          <p:nvSpPr>
            <p:cNvPr id="6" name="Rectangle 5"/>
            <p:cNvSpPr/>
            <p:nvPr/>
          </p:nvSpPr>
          <p:spPr bwMode="auto">
            <a:xfrm>
              <a:off x="457200" y="4194014"/>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QW</a:t>
              </a:r>
              <a:endParaRPr lang="en-US" sz="2000" kern="0" dirty="0">
                <a:solidFill>
                  <a:sysClr val="window" lastClr="FFFFFF"/>
                </a:solidFill>
                <a:latin typeface="Calibri"/>
                <a:ea typeface="+mn-ea"/>
                <a:cs typeface="+mn-cs"/>
              </a:endParaRPr>
            </a:p>
          </p:txBody>
        </p:sp>
        <p:sp>
          <p:nvSpPr>
            <p:cNvPr id="7" name="Rectangle 6"/>
            <p:cNvSpPr/>
            <p:nvPr/>
          </p:nvSpPr>
          <p:spPr bwMode="auto">
            <a:xfrm>
              <a:off x="457200" y="3733800"/>
              <a:ext cx="4135438" cy="470506"/>
            </a:xfrm>
            <a:prstGeom prst="rect">
              <a:avLst/>
            </a:prstGeom>
            <a:solidFill>
              <a:srgbClr val="92D050"/>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8" name="Rectangle 7"/>
            <p:cNvSpPr>
              <a:spLocks noChangeArrowheads="1"/>
            </p:cNvSpPr>
            <p:nvPr/>
          </p:nvSpPr>
          <p:spPr bwMode="auto">
            <a:xfrm>
              <a:off x="457516" y="4467201"/>
              <a:ext cx="4135122" cy="470506"/>
            </a:xfrm>
            <a:prstGeom prst="rect">
              <a:avLst/>
            </a:prstGeom>
            <a:solidFill>
              <a:srgbClr val="92D050"/>
            </a:solidFill>
            <a:ln w="9525">
              <a:noFill/>
              <a:miter lim="800000"/>
              <a:headEnd/>
              <a:tailEnd/>
            </a:ln>
            <a:effectLst>
              <a:outerShdw blurRad="63500" dist="23000" dir="5400000" rotWithShape="0">
                <a:srgbClr val="000000">
                  <a:alpha val="34999"/>
                </a:srgbClr>
              </a:outerShdw>
            </a:effectLs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grpSp>
        <p:nvGrpSpPr>
          <p:cNvPr id="9" name="Group 8"/>
          <p:cNvGrpSpPr/>
          <p:nvPr/>
        </p:nvGrpSpPr>
        <p:grpSpPr>
          <a:xfrm>
            <a:off x="4800600" y="1905000"/>
            <a:ext cx="4135438" cy="1203907"/>
            <a:chOff x="533084" y="5286399"/>
            <a:chExt cx="4135438" cy="1203907"/>
          </a:xfrm>
        </p:grpSpPr>
        <p:sp>
          <p:nvSpPr>
            <p:cNvPr id="10" name="Rectangle 9"/>
            <p:cNvSpPr/>
            <p:nvPr/>
          </p:nvSpPr>
          <p:spPr bwMode="auto">
            <a:xfrm>
              <a:off x="533084" y="5746613"/>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QDs</a:t>
              </a:r>
              <a:endParaRPr lang="en-US" sz="2000" kern="0" dirty="0">
                <a:solidFill>
                  <a:sysClr val="window" lastClr="FFFFFF"/>
                </a:solidFill>
                <a:latin typeface="Calibri"/>
                <a:ea typeface="+mn-ea"/>
                <a:cs typeface="+mn-cs"/>
              </a:endParaRPr>
            </a:p>
          </p:txBody>
        </p:sp>
        <p:sp>
          <p:nvSpPr>
            <p:cNvPr id="11" name="Rectangle 10"/>
            <p:cNvSpPr/>
            <p:nvPr/>
          </p:nvSpPr>
          <p:spPr bwMode="auto">
            <a:xfrm>
              <a:off x="533084" y="5286399"/>
              <a:ext cx="4135438" cy="470506"/>
            </a:xfrm>
            <a:prstGeom prst="rect">
              <a:avLst/>
            </a:prstGeom>
            <a:solidFill>
              <a:srgbClr val="92D050"/>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12" name="Rectangle 11"/>
            <p:cNvSpPr>
              <a:spLocks noChangeArrowheads="1"/>
            </p:cNvSpPr>
            <p:nvPr/>
          </p:nvSpPr>
          <p:spPr bwMode="auto">
            <a:xfrm>
              <a:off x="533400" y="6019800"/>
              <a:ext cx="4135122" cy="470506"/>
            </a:xfrm>
            <a:prstGeom prst="rect">
              <a:avLst/>
            </a:prstGeom>
            <a:solidFill>
              <a:srgbClr val="92D05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nvGrpSpPr>
            <p:cNvPr id="13" name="Group 12"/>
            <p:cNvGrpSpPr/>
            <p:nvPr/>
          </p:nvGrpSpPr>
          <p:grpSpPr>
            <a:xfrm>
              <a:off x="685800" y="5791200"/>
              <a:ext cx="3886200" cy="163206"/>
              <a:chOff x="685800" y="5791200"/>
              <a:chExt cx="3886200" cy="163206"/>
            </a:xfrm>
          </p:grpSpPr>
          <p:sp>
            <p:nvSpPr>
              <p:cNvPr id="15" name="Isosceles Triangle 14"/>
              <p:cNvSpPr>
                <a:spLocks noChangeArrowheads="1"/>
              </p:cNvSpPr>
              <p:nvPr/>
            </p:nvSpPr>
            <p:spPr bwMode="auto">
              <a:xfrm>
                <a:off x="685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6" name="Isosceles Triangle 15"/>
              <p:cNvSpPr>
                <a:spLocks noChangeArrowheads="1"/>
              </p:cNvSpPr>
              <p:nvPr/>
            </p:nvSpPr>
            <p:spPr bwMode="auto">
              <a:xfrm>
                <a:off x="1066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7" name="Isosceles Triangle 16"/>
              <p:cNvSpPr>
                <a:spLocks noChangeArrowheads="1"/>
              </p:cNvSpPr>
              <p:nvPr/>
            </p:nvSpPr>
            <p:spPr bwMode="auto">
              <a:xfrm>
                <a:off x="1447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8" name="Isosceles Triangle 17"/>
              <p:cNvSpPr>
                <a:spLocks noChangeArrowheads="1"/>
              </p:cNvSpPr>
              <p:nvPr/>
            </p:nvSpPr>
            <p:spPr bwMode="auto">
              <a:xfrm>
                <a:off x="35052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9" name="Isosceles Triangle 18"/>
              <p:cNvSpPr>
                <a:spLocks noChangeArrowheads="1"/>
              </p:cNvSpPr>
              <p:nvPr/>
            </p:nvSpPr>
            <p:spPr bwMode="auto">
              <a:xfrm>
                <a:off x="38862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20" name="Isosceles Triangle 19"/>
              <p:cNvSpPr>
                <a:spLocks noChangeArrowheads="1"/>
              </p:cNvSpPr>
              <p:nvPr/>
            </p:nvSpPr>
            <p:spPr bwMode="auto">
              <a:xfrm>
                <a:off x="42672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21" name="Isosceles Triangle 20"/>
              <p:cNvSpPr/>
              <p:nvPr/>
            </p:nvSpPr>
            <p:spPr bwMode="auto">
              <a:xfrm>
                <a:off x="3124200" y="5791200"/>
                <a:ext cx="304800" cy="163206"/>
              </a:xfrm>
              <a:prstGeom prst="triangle">
                <a:avLst/>
              </a:prstGeom>
              <a:solidFill>
                <a:sysClr val="windowText" lastClr="000000"/>
              </a:solidFill>
              <a:ln w="9525" cap="flat" cmpd="sng" algn="ctr">
                <a:noFill/>
                <a:prstDash val="solid"/>
              </a:ln>
              <a:effec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grpSp>
        <p:sp>
          <p:nvSpPr>
            <p:cNvPr id="14" name="Isosceles Triangle 13"/>
            <p:cNvSpPr>
              <a:spLocks noChangeArrowheads="1"/>
            </p:cNvSpPr>
            <p:nvPr/>
          </p:nvSpPr>
          <p:spPr bwMode="auto">
            <a:xfrm>
              <a:off x="1828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grpSp>
      <p:cxnSp>
        <p:nvCxnSpPr>
          <p:cNvPr id="22" name="Curved Connector 21"/>
          <p:cNvCxnSpPr/>
          <p:nvPr/>
        </p:nvCxnSpPr>
        <p:spPr bwMode="auto">
          <a:xfrm rot="5400000" flipH="1" flipV="1">
            <a:off x="4914900" y="23241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urved Connector 22"/>
          <p:cNvCxnSpPr/>
          <p:nvPr/>
        </p:nvCxnSpPr>
        <p:spPr bwMode="auto">
          <a:xfrm rot="5400000" flipH="1" flipV="1">
            <a:off x="7353300" y="23241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urved Connector 23"/>
          <p:cNvCxnSpPr/>
          <p:nvPr/>
        </p:nvCxnSpPr>
        <p:spPr bwMode="auto">
          <a:xfrm rot="5400000" flipH="1" flipV="1">
            <a:off x="495300" y="23241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urved Connector 24"/>
          <p:cNvCxnSpPr/>
          <p:nvPr/>
        </p:nvCxnSpPr>
        <p:spPr bwMode="auto">
          <a:xfrm rot="5400000" flipH="1" flipV="1">
            <a:off x="2705100" y="23241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H="1" flipV="1">
            <a:off x="3581400" y="2286000"/>
            <a:ext cx="304800" cy="533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3124200" y="2743200"/>
            <a:ext cx="1567381" cy="400110"/>
          </a:xfrm>
          <a:prstGeom prst="rect">
            <a:avLst/>
          </a:prstGeom>
          <a:noFill/>
        </p:spPr>
        <p:txBody>
          <a:bodyPr wrap="none" rtlCol="0">
            <a:spAutoFit/>
          </a:bodyPr>
          <a:lstStyle/>
          <a:p>
            <a:r>
              <a:rPr lang="en-US" sz="2000" dirty="0" smtClean="0"/>
              <a:t>Dislocations</a:t>
            </a:r>
            <a:endParaRPr lang="en-US" dirty="0"/>
          </a:p>
        </p:txBody>
      </p:sp>
      <p:pic>
        <p:nvPicPr>
          <p:cNvPr id="28" name="Picture 27" descr="QDcomparison.jpg"/>
          <p:cNvPicPr>
            <a:picLocks noChangeAspect="1"/>
          </p:cNvPicPr>
          <p:nvPr/>
        </p:nvPicPr>
        <p:blipFill rotWithShape="1">
          <a:blip r:embed="rId2" cstate="screen">
            <a:extLst>
              <a:ext uri="{28A0092B-C50C-407E-A947-70E740481C1C}">
                <a14:useLocalDpi xmlns:a14="http://schemas.microsoft.com/office/drawing/2010/main"/>
              </a:ext>
            </a:extLst>
          </a:blip>
          <a:srcRect l="-2881" b="-2092"/>
          <a:stretch/>
        </p:blipFill>
        <p:spPr>
          <a:xfrm>
            <a:off x="4371232" y="3498549"/>
            <a:ext cx="4180068" cy="3283251"/>
          </a:xfrm>
          <a:prstGeom prst="rect">
            <a:avLst/>
          </a:prstGeom>
        </p:spPr>
      </p:pic>
      <p:pic>
        <p:nvPicPr>
          <p:cNvPr id="29" name="Picture 28" descr="QWcomparison.jpg"/>
          <p:cNvPicPr>
            <a:picLocks noChangeAspect="1"/>
          </p:cNvPicPr>
          <p:nvPr/>
        </p:nvPicPr>
        <p:blipFill rotWithShape="1">
          <a:blip r:embed="rId3" cstate="screen">
            <a:extLst>
              <a:ext uri="{28A0092B-C50C-407E-A947-70E740481C1C}">
                <a14:useLocalDpi xmlns:a14="http://schemas.microsoft.com/office/drawing/2010/main"/>
              </a:ext>
            </a:extLst>
          </a:blip>
          <a:srcRect t="-851" b="-1282"/>
          <a:stretch/>
        </p:blipFill>
        <p:spPr>
          <a:xfrm>
            <a:off x="457200" y="3429000"/>
            <a:ext cx="3654207" cy="3258017"/>
          </a:xfrm>
          <a:prstGeom prst="rect">
            <a:avLst/>
          </a:prstGeom>
        </p:spPr>
      </p:pic>
      <p:sp>
        <p:nvSpPr>
          <p:cNvPr id="30" name="TextBox 29"/>
          <p:cNvSpPr txBox="1"/>
          <p:nvPr/>
        </p:nvSpPr>
        <p:spPr>
          <a:xfrm>
            <a:off x="1981201" y="4540470"/>
            <a:ext cx="1752600" cy="584775"/>
          </a:xfrm>
          <a:prstGeom prst="rect">
            <a:avLst/>
          </a:prstGeom>
          <a:solidFill>
            <a:schemeClr val="bg1"/>
          </a:solidFill>
        </p:spPr>
        <p:txBody>
          <a:bodyPr wrap="square" rtlCol="0">
            <a:spAutoFit/>
          </a:bodyPr>
          <a:lstStyle/>
          <a:p>
            <a:r>
              <a:rPr lang="en-US" sz="1600" dirty="0" smtClean="0"/>
              <a:t>In</a:t>
            </a:r>
            <a:r>
              <a:rPr lang="en-US" sz="1600" baseline="-25000" dirty="0" smtClean="0"/>
              <a:t>0.2</a:t>
            </a:r>
            <a:r>
              <a:rPr lang="en-US" sz="1600" dirty="0" smtClean="0"/>
              <a:t>Ga</a:t>
            </a:r>
            <a:r>
              <a:rPr lang="en-US" sz="1600" baseline="-25000" dirty="0" smtClean="0"/>
              <a:t>0.8</a:t>
            </a:r>
            <a:r>
              <a:rPr lang="en-US" sz="1600" dirty="0" smtClean="0"/>
              <a:t>As (8 nm) /</a:t>
            </a:r>
            <a:r>
              <a:rPr lang="en-US" sz="1600" dirty="0" err="1" smtClean="0"/>
              <a:t>GaAs</a:t>
            </a:r>
            <a:r>
              <a:rPr lang="en-US" sz="1600" dirty="0" smtClean="0"/>
              <a:t> QW</a:t>
            </a:r>
            <a:endParaRPr lang="en-US" sz="1600" dirty="0"/>
          </a:p>
        </p:txBody>
      </p:sp>
      <p:sp>
        <p:nvSpPr>
          <p:cNvPr id="31" name="TextBox 30"/>
          <p:cNvSpPr txBox="1"/>
          <p:nvPr/>
        </p:nvSpPr>
        <p:spPr>
          <a:xfrm>
            <a:off x="5757619" y="4614446"/>
            <a:ext cx="1633781" cy="338554"/>
          </a:xfrm>
          <a:prstGeom prst="rect">
            <a:avLst/>
          </a:prstGeom>
          <a:solidFill>
            <a:schemeClr val="bg1"/>
          </a:solidFill>
        </p:spPr>
        <p:txBody>
          <a:bodyPr wrap="none" rtlCol="0">
            <a:spAutoFit/>
          </a:bodyPr>
          <a:lstStyle/>
          <a:p>
            <a:r>
              <a:rPr lang="en-US" sz="1600" dirty="0" err="1" smtClean="0"/>
              <a:t>InAs</a:t>
            </a:r>
            <a:r>
              <a:rPr lang="en-US" sz="1600" dirty="0" smtClean="0"/>
              <a:t>/</a:t>
            </a:r>
            <a:r>
              <a:rPr lang="en-US" sz="1600" dirty="0" err="1" smtClean="0"/>
              <a:t>GaAs</a:t>
            </a:r>
            <a:r>
              <a:rPr lang="en-US" sz="1600" dirty="0" smtClean="0"/>
              <a:t> QDs</a:t>
            </a:r>
            <a:endParaRPr lang="en-US" sz="1600" dirty="0"/>
          </a:p>
        </p:txBody>
      </p:sp>
      <p:sp>
        <p:nvSpPr>
          <p:cNvPr id="32" name="TextBox 31"/>
          <p:cNvSpPr txBox="1"/>
          <p:nvPr/>
        </p:nvSpPr>
        <p:spPr>
          <a:xfrm>
            <a:off x="838200" y="1066800"/>
            <a:ext cx="7611203" cy="707886"/>
          </a:xfrm>
          <a:prstGeom prst="rect">
            <a:avLst/>
          </a:prstGeom>
          <a:noFill/>
        </p:spPr>
        <p:txBody>
          <a:bodyPr wrap="none" rtlCol="0">
            <a:spAutoFit/>
          </a:bodyPr>
          <a:lstStyle/>
          <a:p>
            <a:r>
              <a:rPr lang="en-US" sz="2000" b="1" dirty="0" smtClean="0"/>
              <a:t>Direct comparison: </a:t>
            </a:r>
            <a:r>
              <a:rPr lang="en-US" sz="2000" dirty="0" smtClean="0"/>
              <a:t>Grow on both substrates; first quantum dots, </a:t>
            </a:r>
          </a:p>
          <a:p>
            <a:r>
              <a:rPr lang="en-US" sz="2000" dirty="0" smtClean="0"/>
              <a:t>then quantum </a:t>
            </a:r>
            <a:r>
              <a:rPr lang="en-US" sz="2000" dirty="0" smtClean="0"/>
              <a:t>wells. </a:t>
            </a:r>
            <a:r>
              <a:rPr lang="en-US" sz="2000" dirty="0" smtClean="0"/>
              <a:t>Fabricate together</a:t>
            </a:r>
            <a:endParaRPr lang="en-US" sz="2000" dirty="0"/>
          </a:p>
        </p:txBody>
      </p:sp>
    </p:spTree>
    <p:extLst>
      <p:ext uri="{BB962C8B-B14F-4D97-AF65-F5344CB8AC3E}">
        <p14:creationId xmlns:p14="http://schemas.microsoft.com/office/powerpoint/2010/main" val="136113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Silicon Photonics?</a:t>
            </a:r>
            <a:endParaRPr lang="en-US" dirty="0"/>
          </a:p>
        </p:txBody>
      </p:sp>
      <p:sp>
        <p:nvSpPr>
          <p:cNvPr id="3" name="Content Placeholder 2"/>
          <p:cNvSpPr>
            <a:spLocks noGrp="1"/>
          </p:cNvSpPr>
          <p:nvPr>
            <p:ph idx="1"/>
          </p:nvPr>
        </p:nvSpPr>
        <p:spPr>
          <a:xfrm>
            <a:off x="0" y="1655762"/>
            <a:ext cx="8686800" cy="4287838"/>
          </a:xfrm>
        </p:spPr>
        <p:txBody>
          <a:bodyPr/>
          <a:lstStyle/>
          <a:p>
            <a:r>
              <a:rPr lang="en-US" sz="2400" dirty="0" smtClean="0"/>
              <a:t>Integrate photonics with electronics</a:t>
            </a:r>
          </a:p>
          <a:p>
            <a:pPr lvl="1"/>
            <a:r>
              <a:rPr lang="en-US" sz="2000" dirty="0" smtClean="0"/>
              <a:t>Same wafer</a:t>
            </a:r>
          </a:p>
          <a:p>
            <a:pPr lvl="1"/>
            <a:r>
              <a:rPr lang="en-US" sz="2000" dirty="0" smtClean="0"/>
              <a:t>Bump bonding of silicon PIC with silicon IC</a:t>
            </a:r>
          </a:p>
          <a:p>
            <a:pPr lvl="2"/>
            <a:r>
              <a:rPr lang="en-US" sz="2000" dirty="0" smtClean="0"/>
              <a:t>Same coefficient of thermal expansion</a:t>
            </a:r>
          </a:p>
          <a:p>
            <a:pPr lvl="1"/>
            <a:r>
              <a:rPr lang="en-US" sz="2000" dirty="0" smtClean="0"/>
              <a:t>3D stacking</a:t>
            </a:r>
          </a:p>
          <a:p>
            <a:r>
              <a:rPr lang="en-US" sz="2400" dirty="0" smtClean="0"/>
              <a:t>Reduce cost by going to larger diameter wafers (300 mm)</a:t>
            </a:r>
          </a:p>
          <a:p>
            <a:pPr lvl="1"/>
            <a:r>
              <a:rPr lang="en-US" sz="2000" dirty="0" smtClean="0"/>
              <a:t>InP limited by wafer breakage to 100 mm diameter</a:t>
            </a:r>
          </a:p>
          <a:p>
            <a:r>
              <a:rPr lang="en-US" sz="2400" dirty="0" smtClean="0"/>
              <a:t>Reduce cost by sharing VLSI facility with electronics</a:t>
            </a:r>
          </a:p>
          <a:p>
            <a:r>
              <a:rPr lang="en-US" sz="2400" dirty="0" smtClean="0"/>
              <a:t>Improve yield by taking advantage of silicon process development</a:t>
            </a:r>
          </a:p>
          <a:p>
            <a:r>
              <a:rPr lang="en-US" sz="2400" dirty="0" smtClean="0"/>
              <a:t>Volume driver: Solve IC interconnect bottleneck (from 4 </a:t>
            </a:r>
            <a:r>
              <a:rPr lang="en-US" sz="2400" dirty="0" err="1" smtClean="0"/>
              <a:t>Tbps</a:t>
            </a:r>
            <a:r>
              <a:rPr lang="en-US" sz="2400" dirty="0" smtClean="0"/>
              <a:t> to 1 </a:t>
            </a:r>
            <a:r>
              <a:rPr lang="en-US" sz="2400" dirty="0" err="1" smtClean="0"/>
              <a:t>Pbps</a:t>
            </a:r>
            <a:r>
              <a:rPr lang="en-US" sz="2400" dirty="0" smtClean="0"/>
              <a:t>). Optical transmitters/receivers on processors, memories, switches.</a:t>
            </a:r>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5</a:t>
            </a:fld>
            <a:endParaRPr lang="en-US" altLang="ko-KR"/>
          </a:p>
        </p:txBody>
      </p:sp>
      <p:pic>
        <p:nvPicPr>
          <p:cNvPr id="5" name="Content Placeholder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80254" y="990600"/>
            <a:ext cx="3363746" cy="1752600"/>
          </a:xfrm>
          <a:prstGeom prst="rect">
            <a:avLst/>
          </a:prstGeom>
          <a:noFill/>
          <a:ln w="9525">
            <a:noFill/>
            <a:miter lim="800000"/>
            <a:headEnd/>
            <a:tailEnd/>
          </a:ln>
        </p:spPr>
      </p:pic>
      <p:sp>
        <p:nvSpPr>
          <p:cNvPr id="6" name="TextBox 5"/>
          <p:cNvSpPr txBox="1"/>
          <p:nvPr/>
        </p:nvSpPr>
        <p:spPr>
          <a:xfrm>
            <a:off x="5791200" y="2743200"/>
            <a:ext cx="3352800" cy="830997"/>
          </a:xfrm>
          <a:prstGeom prst="rect">
            <a:avLst/>
          </a:prstGeom>
          <a:noFill/>
        </p:spPr>
        <p:txBody>
          <a:bodyPr wrap="square" rtlCol="0">
            <a:spAutoFit/>
          </a:bodyPr>
          <a:lstStyle/>
          <a:p>
            <a:r>
              <a:rPr lang="en-US" sz="1200" b="1" i="1" dirty="0"/>
              <a:t>Cross-sectional view of an IBM Silicon </a:t>
            </a:r>
            <a:r>
              <a:rPr lang="en-US" sz="1200" b="1" i="1" dirty="0" err="1"/>
              <a:t>Nanophotonics</a:t>
            </a:r>
            <a:r>
              <a:rPr lang="en-US" sz="1200" b="1" i="1" dirty="0"/>
              <a:t> chip combining optical and electrical circuits </a:t>
            </a:r>
            <a:endParaRPr lang="en-US" sz="1200" b="1" i="1" dirty="0" smtClean="0"/>
          </a:p>
          <a:p>
            <a:r>
              <a:rPr lang="en-US" sz="1200" b="1" i="1" dirty="0" err="1" smtClean="0"/>
              <a:t>Vlasov</a:t>
            </a:r>
            <a:r>
              <a:rPr lang="en-US" sz="1200" b="1" i="1" dirty="0" smtClean="0"/>
              <a:t> et al. IEDM </a:t>
            </a:r>
            <a:r>
              <a:rPr lang="en-US" sz="1200" b="1" i="1" dirty="0" err="1" smtClean="0"/>
              <a:t>postdeadline</a:t>
            </a:r>
            <a:endParaRPr lang="en-US" sz="1200" dirty="0"/>
          </a:p>
        </p:txBody>
      </p:sp>
    </p:spTree>
    <p:extLst>
      <p:ext uri="{BB962C8B-B14F-4D97-AF65-F5344CB8AC3E}">
        <p14:creationId xmlns:p14="http://schemas.microsoft.com/office/powerpoint/2010/main" val="936688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QD vs QWs on silicon</a:t>
            </a:r>
          </a:p>
        </p:txBody>
      </p:sp>
      <p:sp>
        <p:nvSpPr>
          <p:cNvPr id="3" name="Slide Number Placeholder 2"/>
          <p:cNvSpPr>
            <a:spLocks noGrp="1"/>
          </p:cNvSpPr>
          <p:nvPr>
            <p:ph type="sldNum" sz="quarter" idx="12"/>
          </p:nvPr>
        </p:nvSpPr>
        <p:spPr/>
        <p:txBody>
          <a:bodyPr/>
          <a:lstStyle/>
          <a:p>
            <a:fld id="{B69FC5B7-774B-4CF7-869D-123BC287D00F}" type="slidenum">
              <a:rPr lang="en-US" smtClean="0"/>
              <a:t>50</a:t>
            </a:fld>
            <a:endParaRPr lang="en-US"/>
          </a:p>
        </p:txBody>
      </p:sp>
      <p:sp>
        <p:nvSpPr>
          <p:cNvPr id="48" name="Content Placeholder 2"/>
          <p:cNvSpPr txBox="1">
            <a:spLocks/>
          </p:cNvSpPr>
          <p:nvPr/>
        </p:nvSpPr>
        <p:spPr>
          <a:xfrm>
            <a:off x="381000" y="1295400"/>
            <a:ext cx="8305800" cy="4800600"/>
          </a:xfrm>
          <a:prstGeom prst="rect">
            <a:avLst/>
          </a:prstGeom>
        </p:spPr>
        <p:txBody>
          <a:bodyPr/>
          <a:lstStyle>
            <a:lvl1pPr marL="342900" indent="-342900" algn="l" rtl="0" eaLnBrk="1" fontAlgn="base" hangingPunct="1">
              <a:spcBef>
                <a:spcPct val="20000"/>
              </a:spcBef>
              <a:spcAft>
                <a:spcPct val="0"/>
              </a:spcAft>
              <a:buClr>
                <a:srgbClr val="486296"/>
              </a:buClr>
              <a:buSzPct val="120000"/>
              <a:buFont typeface="Times" pitchFamily="80"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486296"/>
              </a:buClr>
              <a:buSzPct val="120000"/>
              <a:buFont typeface="Wingdings" pitchFamily="80" charset="2"/>
              <a:buChar char="§"/>
              <a:defRPr sz="2000">
                <a:solidFill>
                  <a:schemeClr val="tx1"/>
                </a:solidFill>
                <a:latin typeface="+mn-lt"/>
                <a:ea typeface="+mn-ea"/>
              </a:defRPr>
            </a:lvl2pPr>
            <a:lvl3pPr marL="1085850" indent="-228600" algn="l" rtl="0" eaLnBrk="1" fontAlgn="base" hangingPunct="1">
              <a:spcBef>
                <a:spcPct val="20000"/>
              </a:spcBef>
              <a:spcAft>
                <a:spcPct val="0"/>
              </a:spcAft>
              <a:buClr>
                <a:srgbClr val="486296"/>
              </a:buClr>
              <a:buSzPct val="120000"/>
              <a:buChar char="•"/>
              <a:defRPr>
                <a:solidFill>
                  <a:schemeClr val="tx1"/>
                </a:solidFill>
                <a:latin typeface="+mn-lt"/>
                <a:ea typeface="+mn-ea"/>
              </a:defRPr>
            </a:lvl3pPr>
            <a:lvl4pPr marL="1428750" indent="-228600" algn="l" rtl="0" eaLnBrk="1" fontAlgn="base" hangingPunct="1">
              <a:spcBef>
                <a:spcPct val="20000"/>
              </a:spcBef>
              <a:spcAft>
                <a:spcPct val="0"/>
              </a:spcAft>
              <a:buClr>
                <a:srgbClr val="486296"/>
              </a:buClr>
              <a:buSzPct val="120000"/>
              <a:buFont typeface="Wingdings" pitchFamily="80" charset="2"/>
              <a:buChar char="§"/>
              <a:defRPr sz="1600">
                <a:solidFill>
                  <a:schemeClr val="tx1"/>
                </a:solidFill>
                <a:latin typeface="+mn-lt"/>
                <a:ea typeface="+mn-ea"/>
              </a:defRPr>
            </a:lvl4pPr>
            <a:lvl5pPr marL="17716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5pPr>
            <a:lvl6pPr marL="22288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6pPr>
            <a:lvl7pPr marL="26860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7pPr>
            <a:lvl8pPr marL="31432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8pPr>
            <a:lvl9pPr marL="36004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9pPr>
          </a:lstStyle>
          <a:p>
            <a:r>
              <a:rPr lang="en-US" sz="1800" kern="0" dirty="0"/>
              <a:t>A</a:t>
            </a:r>
            <a:r>
              <a:rPr lang="en-US" sz="1800" kern="0" dirty="0" smtClean="0"/>
              <a:t>n In</a:t>
            </a:r>
            <a:r>
              <a:rPr lang="en-US" sz="1800" kern="0" baseline="-25000" dirty="0" smtClean="0"/>
              <a:t>0.2</a:t>
            </a:r>
            <a:r>
              <a:rPr lang="en-US" sz="1800" kern="0" dirty="0" smtClean="0"/>
              <a:t>Ga</a:t>
            </a:r>
            <a:r>
              <a:rPr lang="en-US" sz="1800" kern="0" baseline="-25000" dirty="0" smtClean="0"/>
              <a:t>0.8</a:t>
            </a:r>
            <a:r>
              <a:rPr lang="en-US" sz="1800" kern="0" dirty="0" smtClean="0"/>
              <a:t>As (8nm)/</a:t>
            </a:r>
            <a:r>
              <a:rPr lang="en-US" sz="1800" kern="0" dirty="0" err="1" smtClean="0"/>
              <a:t>GaAs</a:t>
            </a:r>
            <a:r>
              <a:rPr lang="en-US" sz="1800" kern="0" dirty="0" smtClean="0"/>
              <a:t> (3x) QW laser was grown for comparison.</a:t>
            </a:r>
          </a:p>
          <a:p>
            <a:r>
              <a:rPr lang="en-US" sz="1800" kern="0" dirty="0" smtClean="0"/>
              <a:t>Substrate, </a:t>
            </a:r>
            <a:r>
              <a:rPr lang="en-US" sz="1800" kern="0" dirty="0" err="1" smtClean="0"/>
              <a:t>epi</a:t>
            </a:r>
            <a:r>
              <a:rPr lang="en-US" sz="1800" kern="0" dirty="0" smtClean="0"/>
              <a:t> stack, device design, and fabrication all identical.  Only difference is active region type (QW vs QD)</a:t>
            </a:r>
          </a:p>
          <a:p>
            <a:r>
              <a:rPr lang="en-US" sz="1800" kern="0" dirty="0" smtClean="0"/>
              <a:t>Similar dislocation density by TEM.</a:t>
            </a:r>
          </a:p>
        </p:txBody>
      </p:sp>
      <p:pic>
        <p:nvPicPr>
          <p:cNvPr id="43" name="Picture 1204" descr="comp-7"/>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1287005" y="2667001"/>
            <a:ext cx="303905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p:cNvGrpSpPr/>
          <p:nvPr/>
        </p:nvGrpSpPr>
        <p:grpSpPr>
          <a:xfrm>
            <a:off x="1287005" y="6500340"/>
            <a:ext cx="627474" cy="357661"/>
            <a:chOff x="1406019" y="5715679"/>
            <a:chExt cx="585072" cy="323165"/>
          </a:xfrm>
        </p:grpSpPr>
        <p:sp>
          <p:nvSpPr>
            <p:cNvPr id="41" name="TextBox 40"/>
            <p:cNvSpPr txBox="1"/>
            <p:nvPr/>
          </p:nvSpPr>
          <p:spPr>
            <a:xfrm>
              <a:off x="1406019" y="5715679"/>
              <a:ext cx="585072" cy="323165"/>
            </a:xfrm>
            <a:prstGeom prst="rect">
              <a:avLst/>
            </a:prstGeom>
            <a:solidFill>
              <a:schemeClr val="tx1"/>
            </a:solidFill>
          </p:spPr>
          <p:txBody>
            <a:bodyPr wrap="none" rtlCol="0">
              <a:spAutoFit/>
            </a:bodyPr>
            <a:lstStyle/>
            <a:p>
              <a:r>
                <a:rPr lang="en-US" sz="1500" dirty="0" smtClean="0">
                  <a:solidFill>
                    <a:schemeClr val="bg1"/>
                  </a:solidFill>
                </a:rPr>
                <a:t>1 μm </a:t>
              </a:r>
              <a:endParaRPr lang="en-US" sz="1500" dirty="0">
                <a:solidFill>
                  <a:schemeClr val="bg1"/>
                </a:solidFill>
              </a:endParaRPr>
            </a:p>
          </p:txBody>
        </p:sp>
        <p:cxnSp>
          <p:nvCxnSpPr>
            <p:cNvPr id="42" name="Straight Connector 41"/>
            <p:cNvCxnSpPr/>
            <p:nvPr/>
          </p:nvCxnSpPr>
          <p:spPr>
            <a:xfrm>
              <a:off x="1444898" y="5786413"/>
              <a:ext cx="50292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1328702" y="2763126"/>
            <a:ext cx="466765" cy="408756"/>
          </a:xfrm>
          <a:prstGeom prst="rect">
            <a:avLst/>
          </a:prstGeom>
          <a:noFill/>
        </p:spPr>
        <p:txBody>
          <a:bodyPr wrap="none" rtlCol="0">
            <a:spAutoFit/>
          </a:bodyPr>
          <a:lstStyle/>
          <a:p>
            <a:r>
              <a:rPr lang="en-US" dirty="0" smtClean="0">
                <a:solidFill>
                  <a:srgbClr val="FFFFFF"/>
                </a:solidFill>
              </a:rPr>
              <a:t>(a)</a:t>
            </a:r>
            <a:endParaRPr lang="en-US" dirty="0">
              <a:solidFill>
                <a:srgbClr val="FFFFFF"/>
              </a:solidFill>
            </a:endParaRPr>
          </a:p>
        </p:txBody>
      </p:sp>
      <p:sp>
        <p:nvSpPr>
          <p:cNvPr id="27" name="TextBox 26"/>
          <p:cNvSpPr txBox="1"/>
          <p:nvPr/>
        </p:nvSpPr>
        <p:spPr>
          <a:xfrm>
            <a:off x="4934803" y="2667001"/>
            <a:ext cx="1532682" cy="408756"/>
          </a:xfrm>
          <a:prstGeom prst="rect">
            <a:avLst/>
          </a:prstGeom>
          <a:noFill/>
        </p:spPr>
        <p:txBody>
          <a:bodyPr wrap="none" rtlCol="0">
            <a:spAutoFit/>
          </a:bodyPr>
          <a:lstStyle/>
          <a:p>
            <a:r>
              <a:rPr lang="en-US" dirty="0" smtClean="0"/>
              <a:t>Dislocations</a:t>
            </a:r>
            <a:endParaRPr lang="en-US" dirty="0"/>
          </a:p>
        </p:txBody>
      </p:sp>
      <p:pic>
        <p:nvPicPr>
          <p:cNvPr id="44" name="Picture 1212" descr="composite6"/>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a:ext>
            </a:extLst>
          </a:blip>
          <a:srcRect/>
          <a:stretch/>
        </p:blipFill>
        <p:spPr bwMode="auto">
          <a:xfrm>
            <a:off x="4950126" y="2667001"/>
            <a:ext cx="2942009"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p:cNvGrpSpPr/>
          <p:nvPr/>
        </p:nvGrpSpPr>
        <p:grpSpPr>
          <a:xfrm>
            <a:off x="4977350" y="6490177"/>
            <a:ext cx="627474" cy="357661"/>
            <a:chOff x="1406019" y="5715679"/>
            <a:chExt cx="585072" cy="323165"/>
          </a:xfrm>
        </p:grpSpPr>
        <p:sp>
          <p:nvSpPr>
            <p:cNvPr id="39" name="TextBox 38"/>
            <p:cNvSpPr txBox="1"/>
            <p:nvPr/>
          </p:nvSpPr>
          <p:spPr>
            <a:xfrm>
              <a:off x="1406019" y="5715679"/>
              <a:ext cx="585072" cy="323165"/>
            </a:xfrm>
            <a:prstGeom prst="rect">
              <a:avLst/>
            </a:prstGeom>
            <a:solidFill>
              <a:schemeClr val="tx1"/>
            </a:solidFill>
          </p:spPr>
          <p:txBody>
            <a:bodyPr wrap="none" rtlCol="0">
              <a:spAutoFit/>
            </a:bodyPr>
            <a:lstStyle/>
            <a:p>
              <a:r>
                <a:rPr lang="en-US" sz="1500" dirty="0" smtClean="0">
                  <a:solidFill>
                    <a:schemeClr val="bg1"/>
                  </a:solidFill>
                </a:rPr>
                <a:t>1 μm </a:t>
              </a:r>
              <a:endParaRPr lang="en-US" sz="1500" dirty="0">
                <a:solidFill>
                  <a:schemeClr val="bg1"/>
                </a:solidFill>
              </a:endParaRPr>
            </a:p>
          </p:txBody>
        </p:sp>
        <p:cxnSp>
          <p:nvCxnSpPr>
            <p:cNvPr id="40" name="Straight Connector 39"/>
            <p:cNvCxnSpPr/>
            <p:nvPr/>
          </p:nvCxnSpPr>
          <p:spPr>
            <a:xfrm>
              <a:off x="1444898" y="5786413"/>
              <a:ext cx="502920" cy="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4977390" y="2763126"/>
            <a:ext cx="478248" cy="408756"/>
          </a:xfrm>
          <a:prstGeom prst="rect">
            <a:avLst/>
          </a:prstGeom>
          <a:noFill/>
        </p:spPr>
        <p:txBody>
          <a:bodyPr wrap="none" rtlCol="0">
            <a:spAutoFit/>
          </a:bodyPr>
          <a:lstStyle/>
          <a:p>
            <a:r>
              <a:rPr lang="en-US" dirty="0" smtClean="0">
                <a:solidFill>
                  <a:srgbClr val="FFFFFF"/>
                </a:solidFill>
              </a:rPr>
              <a:t>(b)</a:t>
            </a:r>
            <a:endParaRPr lang="en-US" dirty="0">
              <a:solidFill>
                <a:srgbClr val="FFFFFF"/>
              </a:solidFill>
            </a:endParaRPr>
          </a:p>
        </p:txBody>
      </p:sp>
      <p:sp>
        <p:nvSpPr>
          <p:cNvPr id="49" name="TextBox 12"/>
          <p:cNvSpPr txBox="1">
            <a:spLocks noChangeArrowheads="1"/>
          </p:cNvSpPr>
          <p:nvPr/>
        </p:nvSpPr>
        <p:spPr bwMode="auto">
          <a:xfrm>
            <a:off x="7483523" y="6296978"/>
            <a:ext cx="423936"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err="1"/>
              <a:t>Ge</a:t>
            </a:r>
            <a:endParaRPr lang="en-US" sz="1200" dirty="0"/>
          </a:p>
        </p:txBody>
      </p:sp>
      <p:sp>
        <p:nvSpPr>
          <p:cNvPr id="50" name="TextBox 13"/>
          <p:cNvSpPr txBox="1">
            <a:spLocks noChangeArrowheads="1"/>
          </p:cNvSpPr>
          <p:nvPr/>
        </p:nvSpPr>
        <p:spPr bwMode="auto">
          <a:xfrm>
            <a:off x="7238356" y="5369305"/>
            <a:ext cx="624837"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51" name="TextBox 14"/>
          <p:cNvSpPr txBox="1">
            <a:spLocks noChangeArrowheads="1"/>
          </p:cNvSpPr>
          <p:nvPr/>
        </p:nvSpPr>
        <p:spPr bwMode="auto">
          <a:xfrm>
            <a:off x="6748021" y="4188630"/>
            <a:ext cx="1156033"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52" name="TextBox 15"/>
          <p:cNvSpPr txBox="1">
            <a:spLocks noChangeArrowheads="1"/>
          </p:cNvSpPr>
          <p:nvPr/>
        </p:nvSpPr>
        <p:spPr bwMode="auto">
          <a:xfrm>
            <a:off x="6748021" y="3176623"/>
            <a:ext cx="1156033"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53" name="TextBox 16"/>
          <p:cNvSpPr txBox="1">
            <a:spLocks noChangeArrowheads="1"/>
          </p:cNvSpPr>
          <p:nvPr/>
        </p:nvSpPr>
        <p:spPr bwMode="auto">
          <a:xfrm>
            <a:off x="7267299" y="2702245"/>
            <a:ext cx="624837"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54" name="TextBox 14"/>
          <p:cNvSpPr txBox="1">
            <a:spLocks noChangeArrowheads="1"/>
          </p:cNvSpPr>
          <p:nvPr/>
        </p:nvSpPr>
        <p:spPr bwMode="auto">
          <a:xfrm>
            <a:off x="7350250" y="3629062"/>
            <a:ext cx="574550" cy="306567"/>
          </a:xfrm>
          <a:prstGeom prst="rect">
            <a:avLst/>
          </a:prstGeom>
          <a:solidFill>
            <a:schemeClr val="bg1"/>
          </a:solidFill>
          <a:ln>
            <a:noFill/>
          </a:ln>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b="1" dirty="0" smtClean="0"/>
              <a:t>QDs</a:t>
            </a:r>
            <a:endParaRPr lang="en-US" sz="1200" b="1" dirty="0"/>
          </a:p>
        </p:txBody>
      </p:sp>
      <p:sp>
        <p:nvSpPr>
          <p:cNvPr id="55" name="TextBox 12"/>
          <p:cNvSpPr txBox="1">
            <a:spLocks noChangeArrowheads="1"/>
          </p:cNvSpPr>
          <p:nvPr/>
        </p:nvSpPr>
        <p:spPr bwMode="auto">
          <a:xfrm>
            <a:off x="3905529" y="6269493"/>
            <a:ext cx="423936"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err="1"/>
              <a:t>Ge</a:t>
            </a:r>
            <a:endParaRPr lang="en-US" sz="1200" dirty="0"/>
          </a:p>
        </p:txBody>
      </p:sp>
      <p:sp>
        <p:nvSpPr>
          <p:cNvPr id="56" name="TextBox 13"/>
          <p:cNvSpPr txBox="1">
            <a:spLocks noChangeArrowheads="1"/>
          </p:cNvSpPr>
          <p:nvPr/>
        </p:nvSpPr>
        <p:spPr bwMode="auto">
          <a:xfrm>
            <a:off x="3660362" y="5341820"/>
            <a:ext cx="624837"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57" name="TextBox 14"/>
          <p:cNvSpPr txBox="1">
            <a:spLocks noChangeArrowheads="1"/>
          </p:cNvSpPr>
          <p:nvPr/>
        </p:nvSpPr>
        <p:spPr bwMode="auto">
          <a:xfrm>
            <a:off x="3170027" y="4161145"/>
            <a:ext cx="1156033"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58" name="TextBox 15"/>
          <p:cNvSpPr txBox="1">
            <a:spLocks noChangeArrowheads="1"/>
          </p:cNvSpPr>
          <p:nvPr/>
        </p:nvSpPr>
        <p:spPr bwMode="auto">
          <a:xfrm>
            <a:off x="3170027" y="3149139"/>
            <a:ext cx="1156033"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Al</a:t>
            </a:r>
            <a:r>
              <a:rPr lang="en-US" sz="1200" baseline="-25000" dirty="0"/>
              <a:t>0.4</a:t>
            </a:r>
            <a:r>
              <a:rPr lang="en-US" sz="1200" dirty="0"/>
              <a:t>Ga</a:t>
            </a:r>
            <a:r>
              <a:rPr lang="en-US" sz="1200" baseline="-25000" dirty="0"/>
              <a:t>0.6</a:t>
            </a:r>
            <a:r>
              <a:rPr lang="en-US" sz="1200" dirty="0"/>
              <a:t>As</a:t>
            </a:r>
          </a:p>
        </p:txBody>
      </p:sp>
      <p:sp>
        <p:nvSpPr>
          <p:cNvPr id="59" name="TextBox 16"/>
          <p:cNvSpPr txBox="1">
            <a:spLocks noChangeArrowheads="1"/>
          </p:cNvSpPr>
          <p:nvPr/>
        </p:nvSpPr>
        <p:spPr bwMode="auto">
          <a:xfrm>
            <a:off x="3689305" y="2674760"/>
            <a:ext cx="624837" cy="3057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dirty="0"/>
              <a:t>GaAs</a:t>
            </a:r>
          </a:p>
        </p:txBody>
      </p:sp>
      <p:sp>
        <p:nvSpPr>
          <p:cNvPr id="60" name="TextBox 14"/>
          <p:cNvSpPr txBox="1">
            <a:spLocks noChangeArrowheads="1"/>
          </p:cNvSpPr>
          <p:nvPr/>
        </p:nvSpPr>
        <p:spPr bwMode="auto">
          <a:xfrm>
            <a:off x="3818707" y="3601577"/>
            <a:ext cx="524693" cy="3065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200" b="1" dirty="0" smtClean="0"/>
              <a:t>QW</a:t>
            </a:r>
            <a:endParaRPr lang="en-US" sz="1200" b="1" dirty="0"/>
          </a:p>
        </p:txBody>
      </p:sp>
    </p:spTree>
    <p:extLst>
      <p:ext uri="{BB962C8B-B14F-4D97-AF65-F5344CB8AC3E}">
        <p14:creationId xmlns:p14="http://schemas.microsoft.com/office/powerpoint/2010/main" val="311749489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QD vs QWs on silicon</a:t>
            </a:r>
          </a:p>
        </p:txBody>
      </p:sp>
      <p:sp>
        <p:nvSpPr>
          <p:cNvPr id="3" name="Slide Number Placeholder 2"/>
          <p:cNvSpPr>
            <a:spLocks noGrp="1"/>
          </p:cNvSpPr>
          <p:nvPr>
            <p:ph type="sldNum" sz="quarter" idx="12"/>
          </p:nvPr>
        </p:nvSpPr>
        <p:spPr/>
        <p:txBody>
          <a:bodyPr/>
          <a:lstStyle/>
          <a:p>
            <a:fld id="{B69FC5B7-774B-4CF7-869D-123BC287D00F}" type="slidenum">
              <a:rPr lang="en-US" smtClean="0"/>
              <a:t>51</a:t>
            </a:fld>
            <a:endParaRPr lang="en-US"/>
          </a:p>
        </p:txBody>
      </p:sp>
      <p:sp>
        <p:nvSpPr>
          <p:cNvPr id="4" name="Content Placeholder 2"/>
          <p:cNvSpPr txBox="1">
            <a:spLocks/>
          </p:cNvSpPr>
          <p:nvPr/>
        </p:nvSpPr>
        <p:spPr>
          <a:xfrm>
            <a:off x="381000" y="1295400"/>
            <a:ext cx="8305800" cy="4800600"/>
          </a:xfrm>
          <a:prstGeom prst="rect">
            <a:avLst/>
          </a:prstGeom>
        </p:spPr>
        <p:txBody>
          <a:bodyPr/>
          <a:lstStyle>
            <a:lvl1pPr marL="342900" indent="-342900" algn="l" rtl="0" eaLnBrk="1" fontAlgn="base" hangingPunct="1">
              <a:spcBef>
                <a:spcPct val="20000"/>
              </a:spcBef>
              <a:spcAft>
                <a:spcPct val="0"/>
              </a:spcAft>
              <a:buClr>
                <a:srgbClr val="486296"/>
              </a:buClr>
              <a:buSzPct val="120000"/>
              <a:buFont typeface="Times" pitchFamily="80"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486296"/>
              </a:buClr>
              <a:buSzPct val="120000"/>
              <a:buFont typeface="Wingdings" pitchFamily="80" charset="2"/>
              <a:buChar char="§"/>
              <a:defRPr sz="2000">
                <a:solidFill>
                  <a:schemeClr val="tx1"/>
                </a:solidFill>
                <a:latin typeface="+mn-lt"/>
                <a:ea typeface="+mn-ea"/>
              </a:defRPr>
            </a:lvl2pPr>
            <a:lvl3pPr marL="1085850" indent="-228600" algn="l" rtl="0" eaLnBrk="1" fontAlgn="base" hangingPunct="1">
              <a:spcBef>
                <a:spcPct val="20000"/>
              </a:spcBef>
              <a:spcAft>
                <a:spcPct val="0"/>
              </a:spcAft>
              <a:buClr>
                <a:srgbClr val="486296"/>
              </a:buClr>
              <a:buSzPct val="120000"/>
              <a:buChar char="•"/>
              <a:defRPr>
                <a:solidFill>
                  <a:schemeClr val="tx1"/>
                </a:solidFill>
                <a:latin typeface="+mn-lt"/>
                <a:ea typeface="+mn-ea"/>
              </a:defRPr>
            </a:lvl3pPr>
            <a:lvl4pPr marL="1428750" indent="-228600" algn="l" rtl="0" eaLnBrk="1" fontAlgn="base" hangingPunct="1">
              <a:spcBef>
                <a:spcPct val="20000"/>
              </a:spcBef>
              <a:spcAft>
                <a:spcPct val="0"/>
              </a:spcAft>
              <a:buClr>
                <a:srgbClr val="486296"/>
              </a:buClr>
              <a:buSzPct val="120000"/>
              <a:buFont typeface="Wingdings" pitchFamily="80" charset="2"/>
              <a:buChar char="§"/>
              <a:defRPr sz="1600">
                <a:solidFill>
                  <a:schemeClr val="tx1"/>
                </a:solidFill>
                <a:latin typeface="+mn-lt"/>
                <a:ea typeface="+mn-ea"/>
              </a:defRPr>
            </a:lvl4pPr>
            <a:lvl5pPr marL="17716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5pPr>
            <a:lvl6pPr marL="22288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6pPr>
            <a:lvl7pPr marL="26860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7pPr>
            <a:lvl8pPr marL="31432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8pPr>
            <a:lvl9pPr marL="3600450" indent="-228600" algn="l" rtl="0" eaLnBrk="1" fontAlgn="base" hangingPunct="1">
              <a:spcBef>
                <a:spcPct val="20000"/>
              </a:spcBef>
              <a:spcAft>
                <a:spcPct val="0"/>
              </a:spcAft>
              <a:buClr>
                <a:srgbClr val="486296"/>
              </a:buClr>
              <a:buSzPct val="120000"/>
              <a:buChar char="•"/>
              <a:defRPr sz="1600">
                <a:solidFill>
                  <a:schemeClr val="tx1"/>
                </a:solidFill>
                <a:latin typeface="+mn-lt"/>
                <a:ea typeface="+mn-ea"/>
              </a:defRPr>
            </a:lvl9pPr>
          </a:lstStyle>
          <a:p>
            <a:r>
              <a:rPr lang="en-US" sz="2000" kern="0" dirty="0" smtClean="0"/>
              <a:t>No lasing for QWs on Si (all LEDs).</a:t>
            </a:r>
          </a:p>
          <a:p>
            <a:pPr lvl="1"/>
            <a:r>
              <a:rPr lang="en-US" sz="1600" kern="0" dirty="0" smtClean="0"/>
              <a:t>Reference QW lasers on </a:t>
            </a:r>
            <a:r>
              <a:rPr lang="en-US" sz="1600" kern="0" dirty="0" err="1" smtClean="0"/>
              <a:t>GaAs</a:t>
            </a:r>
            <a:r>
              <a:rPr lang="en-US" sz="1600" kern="0" dirty="0" smtClean="0"/>
              <a:t> worked fine.</a:t>
            </a:r>
          </a:p>
          <a:p>
            <a:endParaRPr lang="en-US" kern="0" dirty="0" smtClean="0">
              <a:solidFill>
                <a:srgbClr val="00B050"/>
              </a:solidFill>
              <a:latin typeface="Times"/>
              <a:cs typeface="Times"/>
            </a:endParaRPr>
          </a:p>
          <a:p>
            <a:pPr marL="342900" lvl="2" indent="0">
              <a:buFontTx/>
              <a:buNone/>
            </a:pPr>
            <a:endParaRPr lang="en-US" kern="0" dirty="0" smtClean="0"/>
          </a:p>
          <a:p>
            <a:endParaRPr lang="en-US" kern="0" dirty="0" smtClean="0"/>
          </a:p>
        </p:txBody>
      </p:sp>
      <p:grpSp>
        <p:nvGrpSpPr>
          <p:cNvPr id="5" name="Group 4"/>
          <p:cNvGrpSpPr/>
          <p:nvPr/>
        </p:nvGrpSpPr>
        <p:grpSpPr>
          <a:xfrm>
            <a:off x="304800" y="1981200"/>
            <a:ext cx="4135438" cy="1203907"/>
            <a:chOff x="457200" y="3733800"/>
            <a:chExt cx="4135438" cy="1203907"/>
          </a:xfrm>
        </p:grpSpPr>
        <p:sp>
          <p:nvSpPr>
            <p:cNvPr id="6" name="Rectangle 5"/>
            <p:cNvSpPr/>
            <p:nvPr/>
          </p:nvSpPr>
          <p:spPr bwMode="auto">
            <a:xfrm>
              <a:off x="457200" y="4194014"/>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QW</a:t>
              </a:r>
              <a:endParaRPr lang="en-US" sz="2000" kern="0" dirty="0">
                <a:solidFill>
                  <a:sysClr val="window" lastClr="FFFFFF"/>
                </a:solidFill>
                <a:latin typeface="Calibri"/>
                <a:ea typeface="+mn-ea"/>
                <a:cs typeface="+mn-cs"/>
              </a:endParaRPr>
            </a:p>
          </p:txBody>
        </p:sp>
        <p:sp>
          <p:nvSpPr>
            <p:cNvPr id="7" name="Rectangle 6"/>
            <p:cNvSpPr/>
            <p:nvPr/>
          </p:nvSpPr>
          <p:spPr bwMode="auto">
            <a:xfrm>
              <a:off x="457200" y="3733800"/>
              <a:ext cx="4135438" cy="470506"/>
            </a:xfrm>
            <a:prstGeom prst="rect">
              <a:avLst/>
            </a:prstGeom>
            <a:solidFill>
              <a:srgbClr val="92D050"/>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8" name="Rectangle 7"/>
            <p:cNvSpPr>
              <a:spLocks noChangeArrowheads="1"/>
            </p:cNvSpPr>
            <p:nvPr/>
          </p:nvSpPr>
          <p:spPr bwMode="auto">
            <a:xfrm>
              <a:off x="457516" y="4467201"/>
              <a:ext cx="4135122" cy="470506"/>
            </a:xfrm>
            <a:prstGeom prst="rect">
              <a:avLst/>
            </a:prstGeom>
            <a:solidFill>
              <a:srgbClr val="92D05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grpSp>
        <p:nvGrpSpPr>
          <p:cNvPr id="9" name="Group 8"/>
          <p:cNvGrpSpPr/>
          <p:nvPr/>
        </p:nvGrpSpPr>
        <p:grpSpPr>
          <a:xfrm>
            <a:off x="4800600" y="1981200"/>
            <a:ext cx="4135438" cy="1203907"/>
            <a:chOff x="533084" y="5286399"/>
            <a:chExt cx="4135438" cy="1203907"/>
          </a:xfrm>
        </p:grpSpPr>
        <p:sp>
          <p:nvSpPr>
            <p:cNvPr id="10" name="Rectangle 9"/>
            <p:cNvSpPr/>
            <p:nvPr/>
          </p:nvSpPr>
          <p:spPr bwMode="auto">
            <a:xfrm>
              <a:off x="533084" y="5746613"/>
              <a:ext cx="4135438" cy="273481"/>
            </a:xfrm>
            <a:prstGeom prst="rect">
              <a:avLst/>
            </a:prstGeom>
            <a:solidFill>
              <a:srgbClr val="8064A2"/>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QDs</a:t>
              </a:r>
              <a:endParaRPr lang="en-US" sz="2000" kern="0" dirty="0">
                <a:solidFill>
                  <a:sysClr val="window" lastClr="FFFFFF"/>
                </a:solidFill>
                <a:latin typeface="Calibri"/>
                <a:ea typeface="+mn-ea"/>
                <a:cs typeface="+mn-cs"/>
              </a:endParaRPr>
            </a:p>
          </p:txBody>
        </p:sp>
        <p:sp>
          <p:nvSpPr>
            <p:cNvPr id="11" name="Rectangle 10"/>
            <p:cNvSpPr/>
            <p:nvPr/>
          </p:nvSpPr>
          <p:spPr bwMode="auto">
            <a:xfrm>
              <a:off x="533084" y="5286399"/>
              <a:ext cx="4135438" cy="470506"/>
            </a:xfrm>
            <a:prstGeom prst="rect">
              <a:avLst/>
            </a:prstGeom>
            <a:solidFill>
              <a:srgbClr val="92D050"/>
            </a:solidFill>
            <a:ln w="9525" cap="flat" cmpd="sng" algn="ctr">
              <a:noFill/>
              <a:prstDash val="solid"/>
            </a:ln>
            <a:effec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sp>
          <p:nvSpPr>
            <p:cNvPr id="12" name="Rectangle 11"/>
            <p:cNvSpPr>
              <a:spLocks noChangeArrowheads="1"/>
            </p:cNvSpPr>
            <p:nvPr/>
          </p:nvSpPr>
          <p:spPr bwMode="auto">
            <a:xfrm>
              <a:off x="533400" y="6019800"/>
              <a:ext cx="4135122" cy="470506"/>
            </a:xfrm>
            <a:prstGeom prst="rect">
              <a:avLst/>
            </a:prstGeom>
            <a:solidFill>
              <a:srgbClr val="92D05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r>
                <a:rPr lang="en-US" sz="2000" kern="0" dirty="0" smtClean="0">
                  <a:solidFill>
                    <a:sysClr val="window" lastClr="FFFFFF"/>
                  </a:solidFill>
                  <a:latin typeface="Calibri"/>
                  <a:ea typeface="+mn-ea"/>
                  <a:cs typeface="+mn-cs"/>
                </a:rPr>
                <a:t>SCH</a:t>
              </a:r>
              <a:endParaRPr lang="en-US" sz="2000" kern="0" dirty="0">
                <a:solidFill>
                  <a:sysClr val="window" lastClr="FFFFFF"/>
                </a:solidFill>
                <a:latin typeface="Calibri"/>
                <a:ea typeface="+mn-ea"/>
                <a:cs typeface="+mn-cs"/>
              </a:endParaRPr>
            </a:p>
          </p:txBody>
        </p:sp>
        <p:grpSp>
          <p:nvGrpSpPr>
            <p:cNvPr id="13" name="Group 12"/>
            <p:cNvGrpSpPr/>
            <p:nvPr/>
          </p:nvGrpSpPr>
          <p:grpSpPr>
            <a:xfrm>
              <a:off x="685800" y="5791200"/>
              <a:ext cx="3886200" cy="163206"/>
              <a:chOff x="685800" y="5791200"/>
              <a:chExt cx="3886200" cy="163206"/>
            </a:xfrm>
          </p:grpSpPr>
          <p:sp>
            <p:nvSpPr>
              <p:cNvPr id="15" name="Isosceles Triangle 14"/>
              <p:cNvSpPr>
                <a:spLocks noChangeArrowheads="1"/>
              </p:cNvSpPr>
              <p:nvPr/>
            </p:nvSpPr>
            <p:spPr bwMode="auto">
              <a:xfrm>
                <a:off x="685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6" name="Isosceles Triangle 15"/>
              <p:cNvSpPr>
                <a:spLocks noChangeArrowheads="1"/>
              </p:cNvSpPr>
              <p:nvPr/>
            </p:nvSpPr>
            <p:spPr bwMode="auto">
              <a:xfrm>
                <a:off x="1066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7" name="Isosceles Triangle 16"/>
              <p:cNvSpPr>
                <a:spLocks noChangeArrowheads="1"/>
              </p:cNvSpPr>
              <p:nvPr/>
            </p:nvSpPr>
            <p:spPr bwMode="auto">
              <a:xfrm>
                <a:off x="1447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8" name="Isosceles Triangle 17"/>
              <p:cNvSpPr>
                <a:spLocks noChangeArrowheads="1"/>
              </p:cNvSpPr>
              <p:nvPr/>
            </p:nvSpPr>
            <p:spPr bwMode="auto">
              <a:xfrm>
                <a:off x="35052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19" name="Isosceles Triangle 18"/>
              <p:cNvSpPr>
                <a:spLocks noChangeArrowheads="1"/>
              </p:cNvSpPr>
              <p:nvPr/>
            </p:nvSpPr>
            <p:spPr bwMode="auto">
              <a:xfrm>
                <a:off x="38862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20" name="Isosceles Triangle 19"/>
              <p:cNvSpPr>
                <a:spLocks noChangeArrowheads="1"/>
              </p:cNvSpPr>
              <p:nvPr/>
            </p:nvSpPr>
            <p:spPr bwMode="auto">
              <a:xfrm>
                <a:off x="42672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sp>
            <p:nvSpPr>
              <p:cNvPr id="21" name="Isosceles Triangle 20"/>
              <p:cNvSpPr/>
              <p:nvPr/>
            </p:nvSpPr>
            <p:spPr bwMode="auto">
              <a:xfrm>
                <a:off x="3124200" y="5791200"/>
                <a:ext cx="304800" cy="163206"/>
              </a:xfrm>
              <a:prstGeom prst="triangle">
                <a:avLst/>
              </a:prstGeom>
              <a:solidFill>
                <a:sysClr val="windowText" lastClr="000000"/>
              </a:solidFill>
              <a:ln w="9525" cap="flat" cmpd="sng" algn="ctr">
                <a:noFill/>
                <a:prstDash val="solid"/>
              </a:ln>
              <a:effec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grpSp>
        <p:sp>
          <p:nvSpPr>
            <p:cNvPr id="14" name="Isosceles Triangle 13"/>
            <p:cNvSpPr>
              <a:spLocks noChangeArrowheads="1"/>
            </p:cNvSpPr>
            <p:nvPr/>
          </p:nvSpPr>
          <p:spPr bwMode="auto">
            <a:xfrm>
              <a:off x="1828800" y="5791200"/>
              <a:ext cx="304800" cy="162436"/>
            </a:xfrm>
            <a:prstGeom prst="triangle">
              <a:avLst>
                <a:gd name="adj" fmla="val 50000"/>
              </a:avLst>
            </a:prstGeom>
            <a:solidFill>
              <a:srgbClr val="000000"/>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auto">
                <a:spcBef>
                  <a:spcPts val="0"/>
                </a:spcBef>
                <a:spcAft>
                  <a:spcPts val="0"/>
                </a:spcAft>
                <a:defRPr/>
              </a:pPr>
              <a:endParaRPr lang="en-US" sz="2000" kern="0">
                <a:solidFill>
                  <a:sysClr val="window" lastClr="FFFFFF"/>
                </a:solidFill>
                <a:latin typeface="Calibri"/>
                <a:ea typeface="+mn-ea"/>
                <a:cs typeface="+mn-cs"/>
              </a:endParaRPr>
            </a:p>
          </p:txBody>
        </p:sp>
      </p:grpSp>
      <p:cxnSp>
        <p:nvCxnSpPr>
          <p:cNvPr id="22" name="Curved Connector 21"/>
          <p:cNvCxnSpPr/>
          <p:nvPr/>
        </p:nvCxnSpPr>
        <p:spPr bwMode="auto">
          <a:xfrm rot="5400000" flipH="1" flipV="1">
            <a:off x="4914900" y="24003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urved Connector 22"/>
          <p:cNvCxnSpPr/>
          <p:nvPr/>
        </p:nvCxnSpPr>
        <p:spPr bwMode="auto">
          <a:xfrm rot="5400000" flipH="1" flipV="1">
            <a:off x="7353300" y="24003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urved Connector 23"/>
          <p:cNvCxnSpPr/>
          <p:nvPr/>
        </p:nvCxnSpPr>
        <p:spPr bwMode="auto">
          <a:xfrm rot="5400000" flipH="1" flipV="1">
            <a:off x="495300" y="24003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Curved Connector 24"/>
          <p:cNvCxnSpPr/>
          <p:nvPr/>
        </p:nvCxnSpPr>
        <p:spPr bwMode="auto">
          <a:xfrm rot="5400000" flipH="1" flipV="1">
            <a:off x="2705100" y="2400300"/>
            <a:ext cx="1219200" cy="381000"/>
          </a:xfrm>
          <a:prstGeom prst="curvedConnector3">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Picture 30" descr="CW_130815B_1200um_HRSiN_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1229" y="3200400"/>
            <a:ext cx="3831771" cy="3352800"/>
          </a:xfrm>
          <a:prstGeom prst="rect">
            <a:avLst/>
          </a:prstGeom>
        </p:spPr>
      </p:pic>
      <p:pic>
        <p:nvPicPr>
          <p:cNvPr id="32" name="Picture 31" descr="QW_LED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1" y="3200400"/>
            <a:ext cx="3657600" cy="3200400"/>
          </a:xfrm>
          <a:prstGeom prst="rect">
            <a:avLst/>
          </a:prstGeom>
        </p:spPr>
      </p:pic>
      <p:pic>
        <p:nvPicPr>
          <p:cNvPr id="2050" name="Picture 2" descr="C:\Users\aliu1_000\Desktop\1180um_L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3212666"/>
            <a:ext cx="3983038" cy="318813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14"/>
          <p:cNvSpPr txBox="1">
            <a:spLocks noChangeArrowheads="1"/>
          </p:cNvSpPr>
          <p:nvPr/>
        </p:nvSpPr>
        <p:spPr bwMode="auto">
          <a:xfrm>
            <a:off x="7637841" y="5562600"/>
            <a:ext cx="622286" cy="323165"/>
          </a:xfrm>
          <a:prstGeom prst="rect">
            <a:avLst/>
          </a:prstGeom>
          <a:solidFill>
            <a:schemeClr val="bg1"/>
          </a:solidFill>
          <a:ln>
            <a:noFill/>
          </a:ln>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500" b="1" dirty="0" smtClean="0"/>
              <a:t>QDs</a:t>
            </a:r>
            <a:endParaRPr lang="en-US" sz="1500" b="1" dirty="0"/>
          </a:p>
        </p:txBody>
      </p:sp>
      <p:sp>
        <p:nvSpPr>
          <p:cNvPr id="37" name="TextBox 14"/>
          <p:cNvSpPr txBox="1">
            <a:spLocks noChangeArrowheads="1"/>
          </p:cNvSpPr>
          <p:nvPr/>
        </p:nvSpPr>
        <p:spPr bwMode="auto">
          <a:xfrm>
            <a:off x="3245422" y="5544235"/>
            <a:ext cx="564578" cy="3231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n-US" sz="1500" b="1" dirty="0" smtClean="0"/>
              <a:t>QW</a:t>
            </a:r>
            <a:endParaRPr lang="en-US" sz="1500" b="1" dirty="0"/>
          </a:p>
        </p:txBody>
      </p:sp>
      <p:sp>
        <p:nvSpPr>
          <p:cNvPr id="26" name="TextBox 25"/>
          <p:cNvSpPr txBox="1"/>
          <p:nvPr/>
        </p:nvSpPr>
        <p:spPr>
          <a:xfrm>
            <a:off x="1066800" y="3429000"/>
            <a:ext cx="813594" cy="369332"/>
          </a:xfrm>
          <a:prstGeom prst="rect">
            <a:avLst/>
          </a:prstGeom>
          <a:noFill/>
        </p:spPr>
        <p:txBody>
          <a:bodyPr wrap="none" rtlCol="0">
            <a:spAutoFit/>
          </a:bodyPr>
          <a:lstStyle/>
          <a:p>
            <a:r>
              <a:rPr lang="en-US" sz="1800" dirty="0" smtClean="0"/>
              <a:t>1000x</a:t>
            </a:r>
            <a:endParaRPr lang="en-US" sz="1800" dirty="0"/>
          </a:p>
        </p:txBody>
      </p:sp>
    </p:spTree>
    <p:extLst>
      <p:ext uri="{BB962C8B-B14F-4D97-AF65-F5344CB8AC3E}">
        <p14:creationId xmlns:p14="http://schemas.microsoft.com/office/powerpoint/2010/main" val="9480292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52</a:t>
            </a:fld>
            <a:endParaRPr lang="en-US"/>
          </a:p>
        </p:txBody>
      </p:sp>
      <p:sp>
        <p:nvSpPr>
          <p:cNvPr id="22" name="Title 1"/>
          <p:cNvSpPr txBox="1">
            <a:spLocks/>
          </p:cNvSpPr>
          <p:nvPr/>
        </p:nvSpPr>
        <p:spPr>
          <a:xfrm>
            <a:off x="76200" y="228600"/>
            <a:ext cx="89916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sz="2500" dirty="0"/>
              <a:t>Continuous Wave Threshold Data</a:t>
            </a:r>
          </a:p>
        </p:txBody>
      </p:sp>
      <p:sp>
        <p:nvSpPr>
          <p:cNvPr id="23" name="TextBox 22"/>
          <p:cNvSpPr txBox="1"/>
          <p:nvPr/>
        </p:nvSpPr>
        <p:spPr>
          <a:xfrm>
            <a:off x="0" y="1066800"/>
            <a:ext cx="8610600" cy="707886"/>
          </a:xfrm>
          <a:prstGeom prst="rect">
            <a:avLst/>
          </a:prstGeom>
          <a:noFill/>
        </p:spPr>
        <p:txBody>
          <a:bodyPr wrap="square" rtlCol="0">
            <a:spAutoFit/>
          </a:bodyPr>
          <a:lstStyle/>
          <a:p>
            <a:pPr marL="285750" indent="-285750">
              <a:buFont typeface="Arial"/>
              <a:buChar char="•"/>
            </a:pPr>
            <a:r>
              <a:rPr lang="en-US" sz="2000" dirty="0" smtClean="0"/>
              <a:t>Over 300 working lasers measured from two wafers.</a:t>
            </a:r>
          </a:p>
          <a:p>
            <a:pPr marL="285750" indent="-285750">
              <a:buFont typeface="Arial"/>
              <a:buChar char="•"/>
            </a:pPr>
            <a:r>
              <a:rPr lang="en-US" sz="2000" dirty="0" smtClean="0"/>
              <a:t>Uniform </a:t>
            </a:r>
            <a:r>
              <a:rPr lang="en-US" sz="2000" dirty="0"/>
              <a:t>threshold current densities across </a:t>
            </a:r>
            <a:r>
              <a:rPr lang="en-US" sz="2000" dirty="0" smtClean="0"/>
              <a:t>die/wafers.  </a:t>
            </a:r>
            <a:endParaRPr lang="en-US" sz="2000" dirty="0"/>
          </a:p>
        </p:txBody>
      </p:sp>
      <p:grpSp>
        <p:nvGrpSpPr>
          <p:cNvPr id="17" name="Group 16"/>
          <p:cNvGrpSpPr/>
          <p:nvPr/>
        </p:nvGrpSpPr>
        <p:grpSpPr>
          <a:xfrm>
            <a:off x="152400" y="2667000"/>
            <a:ext cx="4703016" cy="3672416"/>
            <a:chOff x="4267200" y="3185541"/>
            <a:chExt cx="4703016" cy="3672416"/>
          </a:xfrm>
        </p:grpSpPr>
        <p:pic>
          <p:nvPicPr>
            <p:cNvPr id="18" name="Picture 17" descr="undopedLIV-eps-converted-to.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7200" y="3185541"/>
              <a:ext cx="4703016" cy="3672416"/>
            </a:xfrm>
            <a:prstGeom prst="rect">
              <a:avLst/>
            </a:prstGeom>
          </p:spPr>
        </p:pic>
        <p:sp>
          <p:nvSpPr>
            <p:cNvPr id="19" name="TextBox 18"/>
            <p:cNvSpPr txBox="1"/>
            <p:nvPr/>
          </p:nvSpPr>
          <p:spPr>
            <a:xfrm>
              <a:off x="6781800" y="4572000"/>
              <a:ext cx="98552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rPr>
                <a:t>937x4 μm</a:t>
              </a:r>
              <a:r>
                <a:rPr kumimoji="0" lang="en-US" sz="1200" b="0" i="0" u="none" strike="noStrike" kern="0" cap="none" spc="0" normalizeH="0" baseline="30000" noProof="0" dirty="0" smtClean="0">
                  <a:ln>
                    <a:noFill/>
                  </a:ln>
                  <a:solidFill>
                    <a:sysClr val="windowText" lastClr="000000"/>
                  </a:solidFill>
                  <a:effectLst/>
                  <a:uLnTx/>
                  <a:uFillTx/>
                </a:rPr>
                <a:t>2</a:t>
              </a:r>
              <a:r>
                <a:rPr kumimoji="0" lang="en-US" sz="1200" b="0" i="0" u="none" strike="noStrike" kern="0" cap="none" spc="0" normalizeH="0" baseline="0" noProof="0" dirty="0" smtClean="0">
                  <a:ln>
                    <a:noFill/>
                  </a:ln>
                  <a:solidFill>
                    <a:sysClr val="windowText" lastClr="000000"/>
                  </a:solidFill>
                  <a:effectLst/>
                  <a:uLnTx/>
                  <a:uFillTx/>
                </a:rPr>
                <a:t> </a:t>
              </a:r>
              <a:r>
                <a:rPr kumimoji="0" lang="en-US" sz="1200" b="0" i="0" u="none" strike="noStrike" kern="0" cap="none" spc="0" normalizeH="0" baseline="0" noProof="0" dirty="0" err="1" smtClean="0">
                  <a:ln>
                    <a:noFill/>
                  </a:ln>
                  <a:solidFill>
                    <a:sysClr val="windowText" lastClr="000000"/>
                  </a:solidFill>
                  <a:effectLst/>
                  <a:uLnTx/>
                  <a:uFillTx/>
                </a:rPr>
                <a:t>undoped</a:t>
              </a:r>
              <a:r>
                <a:rPr kumimoji="0" lang="en-US" sz="1200" b="0" i="0" u="none" strike="noStrike" kern="0" cap="none" spc="0" normalizeH="0" baseline="0" noProof="0" dirty="0" smtClean="0">
                  <a:ln>
                    <a:noFill/>
                  </a:ln>
                  <a:solidFill>
                    <a:sysClr val="windowText" lastClr="000000"/>
                  </a:solidFill>
                  <a:effectLst/>
                  <a:uLnTx/>
                  <a:uFillTx/>
                </a:rPr>
                <a:t> device.</a:t>
              </a:r>
              <a:endParaRPr kumimoji="0" lang="en-US" sz="1200" b="0" i="0" u="none" strike="noStrike" kern="0" cap="none" spc="0" normalizeH="0" baseline="0" noProof="0" dirty="0">
                <a:ln>
                  <a:noFill/>
                </a:ln>
                <a:solidFill>
                  <a:sysClr val="windowText" lastClr="000000"/>
                </a:solidFill>
                <a:effectLst/>
                <a:uLnTx/>
                <a:uFillTx/>
              </a:endParaRPr>
            </a:p>
          </p:txBody>
        </p:sp>
      </p:grpSp>
      <p:sp>
        <p:nvSpPr>
          <p:cNvPr id="20" name="Rectangle 19"/>
          <p:cNvSpPr/>
          <p:nvPr/>
        </p:nvSpPr>
        <p:spPr>
          <a:xfrm>
            <a:off x="304800" y="6324176"/>
            <a:ext cx="8382000" cy="461665"/>
          </a:xfrm>
          <a:prstGeom prst="rect">
            <a:avLst/>
          </a:prstGeom>
        </p:spPr>
        <p:txBody>
          <a:bodyPr wrap="square">
            <a:spAutoFit/>
          </a:bodyPr>
          <a:lstStyle/>
          <a:p>
            <a:r>
              <a:rPr lang="en-US" sz="1200" dirty="0"/>
              <a:t>Liu, Alan Y., et al. "High performance continuous wave 1.3 μm quantum dot lasers on silicon." </a:t>
            </a:r>
            <a:endParaRPr lang="en-US" sz="1200" dirty="0" smtClean="0"/>
          </a:p>
          <a:p>
            <a:r>
              <a:rPr lang="en-US" sz="1200" dirty="0" smtClean="0"/>
              <a:t>Applied </a:t>
            </a:r>
            <a:r>
              <a:rPr lang="en-US" sz="1200" dirty="0"/>
              <a:t>Physics Letters 104.4 (2014): 041104.</a:t>
            </a:r>
          </a:p>
        </p:txBody>
      </p:sp>
      <p:pic>
        <p:nvPicPr>
          <p:cNvPr id="12" name="Picture 11" descr="jthhisto2-eps-converted-to.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7766" y="2645835"/>
            <a:ext cx="4482434" cy="3678765"/>
          </a:xfrm>
          <a:prstGeom prst="rect">
            <a:avLst/>
          </a:prstGeom>
        </p:spPr>
      </p:pic>
      <p:cxnSp>
        <p:nvCxnSpPr>
          <p:cNvPr id="14" name="Straight Arrow Connector 13"/>
          <p:cNvCxnSpPr/>
          <p:nvPr/>
        </p:nvCxnSpPr>
        <p:spPr>
          <a:xfrm flipH="1">
            <a:off x="3886200" y="4724400"/>
            <a:ext cx="2667000" cy="13920"/>
          </a:xfrm>
          <a:prstGeom prst="straightConnector1">
            <a:avLst/>
          </a:prstGeom>
          <a:noFill/>
          <a:ln w="25400" cap="flat" cmpd="sng" algn="ctr">
            <a:solidFill>
              <a:srgbClr val="F79646"/>
            </a:solidFill>
            <a:prstDash val="solid"/>
            <a:tailEnd type="arrow"/>
          </a:ln>
          <a:effectLst/>
        </p:spPr>
      </p:cxnSp>
    </p:spTree>
    <p:extLst>
      <p:ext uri="{BB962C8B-B14F-4D97-AF65-F5344CB8AC3E}">
        <p14:creationId xmlns:p14="http://schemas.microsoft.com/office/powerpoint/2010/main" val="31812297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1432560"/>
            <a:ext cx="8610600" cy="1323439"/>
          </a:xfrm>
          <a:prstGeom prst="rect">
            <a:avLst/>
          </a:prstGeom>
          <a:noFill/>
        </p:spPr>
        <p:txBody>
          <a:bodyPr wrap="square" rtlCol="0">
            <a:spAutoFit/>
          </a:bodyPr>
          <a:lstStyle/>
          <a:p>
            <a:pPr marL="285750" indent="-285750">
              <a:buFont typeface="Arial"/>
              <a:buChar char="•"/>
            </a:pPr>
            <a:r>
              <a:rPr lang="en-US" sz="2000" dirty="0"/>
              <a:t>CW powers over 100 </a:t>
            </a:r>
            <a:r>
              <a:rPr lang="en-US" sz="2000" dirty="0" err="1"/>
              <a:t>mW</a:t>
            </a:r>
            <a:r>
              <a:rPr lang="en-US" sz="2000" dirty="0"/>
              <a:t> routinely achieved.  </a:t>
            </a:r>
          </a:p>
          <a:p>
            <a:pPr marL="285750" indent="-285750">
              <a:buFont typeface="Arial"/>
              <a:buChar char="•"/>
            </a:pPr>
            <a:r>
              <a:rPr lang="en-US" sz="2000" dirty="0" smtClean="0"/>
              <a:t>Nearly </a:t>
            </a:r>
            <a:r>
              <a:rPr lang="en-US" sz="2000" dirty="0" smtClean="0">
                <a:solidFill>
                  <a:srgbClr val="FF0000"/>
                </a:solidFill>
              </a:rPr>
              <a:t>180 </a:t>
            </a:r>
            <a:r>
              <a:rPr lang="en-US" sz="2000" dirty="0" err="1" smtClean="0">
                <a:solidFill>
                  <a:srgbClr val="FF0000"/>
                </a:solidFill>
              </a:rPr>
              <a:t>mW</a:t>
            </a:r>
            <a:r>
              <a:rPr lang="en-US" sz="2000" dirty="0" smtClean="0">
                <a:solidFill>
                  <a:srgbClr val="FF0000"/>
                </a:solidFill>
              </a:rPr>
              <a:t> </a:t>
            </a:r>
            <a:r>
              <a:rPr lang="en-US" sz="2000" dirty="0" smtClean="0"/>
              <a:t>maximum CW single side output power at 20 </a:t>
            </a:r>
            <a:r>
              <a:rPr lang="en-US" sz="2000" baseline="30000" dirty="0" err="1" smtClean="0"/>
              <a:t>o</a:t>
            </a:r>
            <a:r>
              <a:rPr lang="en-US" sz="2000" dirty="0" err="1" smtClean="0"/>
              <a:t>C</a:t>
            </a:r>
            <a:r>
              <a:rPr lang="en-US" sz="2000" dirty="0" smtClean="0"/>
              <a:t> from HR coated 1130x10 μm</a:t>
            </a:r>
            <a:r>
              <a:rPr lang="en-US" sz="2000" baseline="30000" dirty="0" smtClean="0"/>
              <a:t>2</a:t>
            </a:r>
            <a:r>
              <a:rPr lang="en-US" sz="2000" dirty="0" smtClean="0"/>
              <a:t> intrinsic active region (</a:t>
            </a:r>
            <a:r>
              <a:rPr lang="en-US" sz="2000" dirty="0" err="1" smtClean="0"/>
              <a:t>undoped</a:t>
            </a:r>
            <a:r>
              <a:rPr lang="en-US" sz="2000" dirty="0" smtClean="0"/>
              <a:t>) device. </a:t>
            </a:r>
          </a:p>
          <a:p>
            <a:pPr marL="742950" lvl="1" indent="-285750">
              <a:buFont typeface="Arial"/>
              <a:buChar char="•"/>
            </a:pPr>
            <a:r>
              <a:rPr lang="en-US" sz="2000" dirty="0" smtClean="0"/>
              <a:t>33% differential efficiency and 18% WPE (at 150 mA)</a:t>
            </a:r>
          </a:p>
        </p:txBody>
      </p:sp>
      <p:sp>
        <p:nvSpPr>
          <p:cNvPr id="12" name="TextBox 11"/>
          <p:cNvSpPr txBox="1"/>
          <p:nvPr/>
        </p:nvSpPr>
        <p:spPr>
          <a:xfrm>
            <a:off x="5395922" y="5329133"/>
            <a:ext cx="184666" cy="369332"/>
          </a:xfrm>
          <a:prstGeom prst="rect">
            <a:avLst/>
          </a:prstGeom>
          <a:noFill/>
        </p:spPr>
        <p:txBody>
          <a:bodyPr wrap="none" rtlCol="0">
            <a:spAutoFit/>
          </a:bodyPr>
          <a:lstStyle/>
          <a:p>
            <a:endParaRPr lang="en-US" dirty="0"/>
          </a:p>
        </p:txBody>
      </p:sp>
      <p:pic>
        <p:nvPicPr>
          <p:cNvPr id="16" name="Picture 15" descr="slopeefficiency2-eps-converted-to.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134" y="3148773"/>
            <a:ext cx="4572000" cy="3657600"/>
          </a:xfrm>
          <a:prstGeom prst="rect">
            <a:avLst/>
          </a:prstGeom>
        </p:spPr>
      </p:pic>
      <p:pic>
        <p:nvPicPr>
          <p:cNvPr id="20" name="Picture 19" descr="176mWLIV-eps-converted-to.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4912" y="3124200"/>
            <a:ext cx="4696949" cy="3667679"/>
          </a:xfrm>
          <a:prstGeom prst="rect">
            <a:avLst/>
          </a:prstGeom>
        </p:spPr>
      </p:pic>
      <p:sp>
        <p:nvSpPr>
          <p:cNvPr id="21" name="TextBox 20"/>
          <p:cNvSpPr txBox="1"/>
          <p:nvPr/>
        </p:nvSpPr>
        <p:spPr>
          <a:xfrm>
            <a:off x="6477000" y="5244149"/>
            <a:ext cx="1600200" cy="461665"/>
          </a:xfrm>
          <a:prstGeom prst="rect">
            <a:avLst/>
          </a:prstGeom>
          <a:noFill/>
        </p:spPr>
        <p:txBody>
          <a:bodyPr wrap="square" rtlCol="0">
            <a:spAutoFit/>
          </a:bodyPr>
          <a:lstStyle/>
          <a:p>
            <a:pPr marL="171450" indent="-171450">
              <a:buFont typeface="Arial"/>
              <a:buChar char="•"/>
            </a:pPr>
            <a:r>
              <a:rPr lang="en-US" sz="1200" dirty="0" smtClean="0"/>
              <a:t>1130x10 μm</a:t>
            </a:r>
            <a:r>
              <a:rPr lang="en-US" sz="1200" baseline="30000" dirty="0" smtClean="0"/>
              <a:t>2</a:t>
            </a:r>
            <a:r>
              <a:rPr lang="en-US" sz="1200" dirty="0" smtClean="0"/>
              <a:t>.</a:t>
            </a:r>
          </a:p>
          <a:p>
            <a:pPr marL="171450" indent="-171450">
              <a:buFont typeface="Arial"/>
              <a:buChar char="•"/>
            </a:pPr>
            <a:r>
              <a:rPr lang="en-US" sz="1200" dirty="0" smtClean="0"/>
              <a:t>36 mA threshold</a:t>
            </a:r>
          </a:p>
        </p:txBody>
      </p:sp>
      <p:cxnSp>
        <p:nvCxnSpPr>
          <p:cNvPr id="22" name="Straight Arrow Connector 21"/>
          <p:cNvCxnSpPr/>
          <p:nvPr/>
        </p:nvCxnSpPr>
        <p:spPr>
          <a:xfrm>
            <a:off x="3948822" y="3446434"/>
            <a:ext cx="1072819" cy="0"/>
          </a:xfrm>
          <a:prstGeom prst="straightConnector1">
            <a:avLst/>
          </a:prstGeom>
          <a:ln>
            <a:tailEnd type="arrow"/>
          </a:ln>
          <a:effectLst/>
        </p:spPr>
        <p:style>
          <a:lnRef idx="2">
            <a:schemeClr val="accent6"/>
          </a:lnRef>
          <a:fillRef idx="0">
            <a:schemeClr val="accent6"/>
          </a:fillRef>
          <a:effectRef idx="1">
            <a:schemeClr val="accent6"/>
          </a:effectRef>
          <a:fontRef idx="minor">
            <a:schemeClr val="tx1"/>
          </a:fontRef>
        </p:style>
      </p:cxnSp>
      <p:sp>
        <p:nvSpPr>
          <p:cNvPr id="2" name="Slide Number Placeholder 1"/>
          <p:cNvSpPr>
            <a:spLocks noGrp="1"/>
          </p:cNvSpPr>
          <p:nvPr>
            <p:ph type="sldNum" sz="quarter" idx="12"/>
          </p:nvPr>
        </p:nvSpPr>
        <p:spPr/>
        <p:txBody>
          <a:bodyPr/>
          <a:lstStyle/>
          <a:p>
            <a:fld id="{B69FC5B7-774B-4CF7-869D-123BC287D00F}" type="slidenum">
              <a:rPr lang="en-US" smtClean="0"/>
              <a:t>53</a:t>
            </a:fld>
            <a:endParaRPr lang="en-US"/>
          </a:p>
        </p:txBody>
      </p:sp>
      <p:sp>
        <p:nvSpPr>
          <p:cNvPr id="14" name="Title 1"/>
          <p:cNvSpPr txBox="1">
            <a:spLocks/>
          </p:cNvSpPr>
          <p:nvPr/>
        </p:nvSpPr>
        <p:spPr>
          <a:xfrm>
            <a:off x="152400" y="152400"/>
            <a:ext cx="89916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dirty="0" smtClean="0"/>
              <a:t>Output powers</a:t>
            </a:r>
            <a:endParaRPr lang="en-US" dirty="0"/>
          </a:p>
        </p:txBody>
      </p:sp>
    </p:spTree>
    <p:extLst>
      <p:ext uri="{BB962C8B-B14F-4D97-AF65-F5344CB8AC3E}">
        <p14:creationId xmlns:p14="http://schemas.microsoft.com/office/powerpoint/2010/main" val="6586679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48640" y="1371600"/>
            <a:ext cx="7792721" cy="1015663"/>
          </a:xfrm>
          <a:prstGeom prst="rect">
            <a:avLst/>
          </a:prstGeom>
          <a:noFill/>
        </p:spPr>
        <p:txBody>
          <a:bodyPr wrap="square" rtlCol="0">
            <a:spAutoFit/>
          </a:bodyPr>
          <a:lstStyle/>
          <a:p>
            <a:pPr marL="285750" indent="-285750">
              <a:buFont typeface="Arial"/>
              <a:buChar char="•"/>
            </a:pPr>
            <a:r>
              <a:rPr lang="en-US" sz="2000" dirty="0" smtClean="0"/>
              <a:t>P-doping the active region improves thermal performance.[1]  </a:t>
            </a:r>
          </a:p>
          <a:p>
            <a:pPr marL="285750" indent="-285750">
              <a:buFont typeface="Arial"/>
              <a:buChar char="•"/>
            </a:pPr>
            <a:r>
              <a:rPr lang="en-US" sz="2000" dirty="0" smtClean="0"/>
              <a:t>Continuous wave lasing up to </a:t>
            </a:r>
            <a:r>
              <a:rPr lang="en-US" sz="2000" dirty="0" smtClean="0">
                <a:solidFill>
                  <a:srgbClr val="FF0000"/>
                </a:solidFill>
              </a:rPr>
              <a:t>119</a:t>
            </a:r>
            <a:r>
              <a:rPr lang="en-US" sz="2000" baseline="30000" dirty="0" smtClean="0">
                <a:solidFill>
                  <a:srgbClr val="FF0000"/>
                </a:solidFill>
              </a:rPr>
              <a:t>o</a:t>
            </a:r>
            <a:r>
              <a:rPr lang="en-US" sz="2000" dirty="0" smtClean="0">
                <a:solidFill>
                  <a:srgbClr val="FF0000"/>
                </a:solidFill>
              </a:rPr>
              <a:t>C</a:t>
            </a:r>
            <a:r>
              <a:rPr lang="en-US" sz="2000" dirty="0" smtClean="0"/>
              <a:t> </a:t>
            </a:r>
          </a:p>
          <a:p>
            <a:pPr marL="742950" lvl="1" indent="-285750">
              <a:buFont typeface="Arial"/>
              <a:buChar char="•"/>
            </a:pPr>
            <a:r>
              <a:rPr lang="en-US" sz="2000" dirty="0" smtClean="0"/>
              <a:t>(dual state lasing at high currents/temperatures).   </a:t>
            </a:r>
          </a:p>
        </p:txBody>
      </p:sp>
      <p:sp>
        <p:nvSpPr>
          <p:cNvPr id="4" name="Slide Number Placeholder 3"/>
          <p:cNvSpPr>
            <a:spLocks noGrp="1"/>
          </p:cNvSpPr>
          <p:nvPr>
            <p:ph type="sldNum" sz="quarter" idx="12"/>
          </p:nvPr>
        </p:nvSpPr>
        <p:spPr/>
        <p:txBody>
          <a:bodyPr/>
          <a:lstStyle/>
          <a:p>
            <a:fld id="{B69FC5B7-774B-4CF7-869D-123BC287D00F}" type="slidenum">
              <a:rPr lang="en-US" smtClean="0"/>
              <a:t>54</a:t>
            </a:fld>
            <a:endParaRPr lang="en-US"/>
          </a:p>
        </p:txBody>
      </p:sp>
      <p:sp>
        <p:nvSpPr>
          <p:cNvPr id="5" name="Rectangle 4"/>
          <p:cNvSpPr/>
          <p:nvPr/>
        </p:nvSpPr>
        <p:spPr>
          <a:xfrm>
            <a:off x="381000" y="6315300"/>
            <a:ext cx="8305800" cy="461665"/>
          </a:xfrm>
          <a:prstGeom prst="rect">
            <a:avLst/>
          </a:prstGeom>
        </p:spPr>
        <p:txBody>
          <a:bodyPr wrap="square">
            <a:spAutoFit/>
          </a:bodyPr>
          <a:lstStyle/>
          <a:p>
            <a:r>
              <a:rPr lang="en-US" sz="1200" dirty="0" smtClean="0"/>
              <a:t>[1] Alexander, Ryan R., et al. "Systematic study of the effects of modulation p-doping on 1.3-μm quantum-dot lasers." Quantum Electronics, IEEE Journal of 43.12 (2007): 1129-1139.</a:t>
            </a:r>
            <a:endParaRPr lang="en-US" sz="1200" dirty="0"/>
          </a:p>
        </p:txBody>
      </p:sp>
      <p:pic>
        <p:nvPicPr>
          <p:cNvPr id="6" name="Picture 5" descr="130815B A55 T0 LI.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3" y="2819400"/>
            <a:ext cx="4005945" cy="3505200"/>
          </a:xfrm>
          <a:prstGeom prst="rect">
            <a:avLst/>
          </a:prstGeom>
        </p:spPr>
      </p:pic>
      <p:sp>
        <p:nvSpPr>
          <p:cNvPr id="13" name="TextBox 12"/>
          <p:cNvSpPr txBox="1"/>
          <p:nvPr/>
        </p:nvSpPr>
        <p:spPr>
          <a:xfrm>
            <a:off x="537383" y="2667000"/>
            <a:ext cx="2123673" cy="400110"/>
          </a:xfrm>
          <a:prstGeom prst="rect">
            <a:avLst/>
          </a:prstGeom>
          <a:noFill/>
        </p:spPr>
        <p:txBody>
          <a:bodyPr wrap="none" rtlCol="0">
            <a:spAutoFit/>
          </a:bodyPr>
          <a:lstStyle/>
          <a:p>
            <a:r>
              <a:rPr lang="en-US" sz="2000" dirty="0" smtClean="0"/>
              <a:t>Without p-doping</a:t>
            </a:r>
            <a:endParaRPr lang="en-US" sz="2000" dirty="0"/>
          </a:p>
        </p:txBody>
      </p:sp>
      <p:grpSp>
        <p:nvGrpSpPr>
          <p:cNvPr id="9" name="Group 8"/>
          <p:cNvGrpSpPr/>
          <p:nvPr/>
        </p:nvGrpSpPr>
        <p:grpSpPr>
          <a:xfrm>
            <a:off x="4267200" y="2638387"/>
            <a:ext cx="4212970" cy="3610013"/>
            <a:chOff x="7162800" y="685800"/>
            <a:chExt cx="4212970" cy="3610013"/>
          </a:xfrm>
        </p:grpSpPr>
        <p:pic>
          <p:nvPicPr>
            <p:cNvPr id="2" name="Picture 1" descr="CWlase3-eps-converted-to.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2800" y="838200"/>
              <a:ext cx="4212970" cy="3457613"/>
            </a:xfrm>
            <a:prstGeom prst="rect">
              <a:avLst/>
            </a:prstGeom>
          </p:spPr>
        </p:pic>
        <p:sp>
          <p:nvSpPr>
            <p:cNvPr id="8" name="TextBox 7"/>
            <p:cNvSpPr txBox="1"/>
            <p:nvPr/>
          </p:nvSpPr>
          <p:spPr>
            <a:xfrm>
              <a:off x="7724469" y="685800"/>
              <a:ext cx="1767130" cy="400110"/>
            </a:xfrm>
            <a:prstGeom prst="rect">
              <a:avLst/>
            </a:prstGeom>
            <a:noFill/>
          </p:spPr>
          <p:txBody>
            <a:bodyPr wrap="none" rtlCol="0">
              <a:spAutoFit/>
            </a:bodyPr>
            <a:lstStyle/>
            <a:p>
              <a:r>
                <a:rPr lang="en-US" sz="2000" dirty="0" smtClean="0"/>
                <a:t>With p-doping</a:t>
              </a:r>
              <a:endParaRPr lang="en-US" sz="2000" dirty="0"/>
            </a:p>
          </p:txBody>
        </p:sp>
        <p:sp>
          <p:nvSpPr>
            <p:cNvPr id="11" name="Rectangle 10"/>
            <p:cNvSpPr/>
            <p:nvPr/>
          </p:nvSpPr>
          <p:spPr>
            <a:xfrm>
              <a:off x="8461303" y="3502223"/>
              <a:ext cx="1091966" cy="307777"/>
            </a:xfrm>
            <a:prstGeom prst="rect">
              <a:avLst/>
            </a:prstGeom>
          </p:spPr>
          <p:txBody>
            <a:bodyPr wrap="none">
              <a:spAutoFit/>
            </a:bodyPr>
            <a:lstStyle/>
            <a:p>
              <a:r>
                <a:rPr lang="en-US" sz="1400" dirty="0"/>
                <a:t>993x5 μm</a:t>
              </a:r>
              <a:r>
                <a:rPr lang="en-US" sz="1400" baseline="30000" dirty="0"/>
                <a:t>2</a:t>
              </a:r>
              <a:r>
                <a:rPr lang="en-US" sz="1400" dirty="0"/>
                <a:t> </a:t>
              </a:r>
            </a:p>
          </p:txBody>
        </p:sp>
      </p:grpSp>
      <p:sp>
        <p:nvSpPr>
          <p:cNvPr id="14" name="Title 1"/>
          <p:cNvSpPr txBox="1">
            <a:spLocks/>
          </p:cNvSpPr>
          <p:nvPr/>
        </p:nvSpPr>
        <p:spPr>
          <a:xfrm>
            <a:off x="180812" y="228600"/>
            <a:ext cx="89916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sz="2800" dirty="0" smtClean="0"/>
              <a:t>High Temperature Performance</a:t>
            </a:r>
            <a:endParaRPr lang="en-US" sz="2800" dirty="0"/>
          </a:p>
        </p:txBody>
      </p:sp>
    </p:spTree>
    <p:extLst>
      <p:ext uri="{BB962C8B-B14F-4D97-AF65-F5344CB8AC3E}">
        <p14:creationId xmlns:p14="http://schemas.microsoft.com/office/powerpoint/2010/main" val="125537163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55</a:t>
            </a:fld>
            <a:endParaRPr lang="en-US"/>
          </a:p>
        </p:txBody>
      </p:sp>
      <p:sp>
        <p:nvSpPr>
          <p:cNvPr id="8" name="TextBox 7"/>
          <p:cNvSpPr txBox="1"/>
          <p:nvPr/>
        </p:nvSpPr>
        <p:spPr>
          <a:xfrm>
            <a:off x="381000" y="1600200"/>
            <a:ext cx="8153399" cy="1815882"/>
          </a:xfrm>
          <a:prstGeom prst="rect">
            <a:avLst/>
          </a:prstGeom>
          <a:noFill/>
        </p:spPr>
        <p:txBody>
          <a:bodyPr wrap="square" rtlCol="0">
            <a:spAutoFit/>
          </a:bodyPr>
          <a:lstStyle/>
          <a:p>
            <a:pPr marL="285750" indent="-285750">
              <a:buFont typeface="Arial"/>
              <a:buChar char="•"/>
            </a:pPr>
            <a:r>
              <a:rPr lang="en-US" sz="1600" dirty="0" err="1">
                <a:solidFill>
                  <a:srgbClr val="808080"/>
                </a:solidFill>
              </a:rPr>
              <a:t>GaAs</a:t>
            </a:r>
            <a:r>
              <a:rPr lang="en-US" sz="1600" dirty="0">
                <a:solidFill>
                  <a:srgbClr val="808080"/>
                </a:solidFill>
              </a:rPr>
              <a:t> based </a:t>
            </a:r>
            <a:r>
              <a:rPr lang="en-US" sz="1600" dirty="0" smtClean="0">
                <a:solidFill>
                  <a:srgbClr val="808080"/>
                </a:solidFill>
              </a:rPr>
              <a:t>lasers </a:t>
            </a:r>
            <a:r>
              <a:rPr lang="en-US" sz="1600" dirty="0">
                <a:solidFill>
                  <a:srgbClr val="808080"/>
                </a:solidFill>
              </a:rPr>
              <a:t>are very sensitive to defect density and susceptible to failure by recombination enhanced defect reactions (REDR)[1][2]</a:t>
            </a:r>
          </a:p>
          <a:p>
            <a:pPr marL="285750" indent="-285750">
              <a:buFont typeface="Arial"/>
              <a:buChar char="•"/>
            </a:pPr>
            <a:r>
              <a:rPr lang="en-US" sz="1600" dirty="0">
                <a:solidFill>
                  <a:srgbClr val="808080"/>
                </a:solidFill>
              </a:rPr>
              <a:t>First </a:t>
            </a:r>
            <a:r>
              <a:rPr lang="en-US" sz="1600" dirty="0" err="1">
                <a:solidFill>
                  <a:srgbClr val="808080"/>
                </a:solidFill>
              </a:rPr>
              <a:t>GaAs</a:t>
            </a:r>
            <a:r>
              <a:rPr lang="en-US" sz="1600" dirty="0">
                <a:solidFill>
                  <a:srgbClr val="808080"/>
                </a:solidFill>
              </a:rPr>
              <a:t> lasers on silicon had lifetimes of ~</a:t>
            </a:r>
            <a:r>
              <a:rPr lang="en-US" sz="1600" b="1" i="1" dirty="0">
                <a:solidFill>
                  <a:srgbClr val="808080"/>
                </a:solidFill>
              </a:rPr>
              <a:t>10 seconds </a:t>
            </a:r>
            <a:r>
              <a:rPr lang="en-US" sz="1600" dirty="0">
                <a:solidFill>
                  <a:srgbClr val="808080"/>
                </a:solidFill>
              </a:rPr>
              <a:t>(RT, pulsed)</a:t>
            </a:r>
            <a:r>
              <a:rPr lang="en-US" sz="1600" b="1" i="1" dirty="0">
                <a:solidFill>
                  <a:srgbClr val="808080"/>
                </a:solidFill>
              </a:rPr>
              <a:t> </a:t>
            </a:r>
            <a:r>
              <a:rPr lang="en-US" sz="1600" dirty="0">
                <a:solidFill>
                  <a:srgbClr val="808080"/>
                </a:solidFill>
              </a:rPr>
              <a:t>(1987) [3]</a:t>
            </a:r>
            <a:endParaRPr lang="en-US" sz="1600" b="1" i="1" dirty="0">
              <a:solidFill>
                <a:srgbClr val="808080"/>
              </a:solidFill>
            </a:endParaRPr>
          </a:p>
          <a:p>
            <a:pPr marL="285750" indent="-285750">
              <a:buFont typeface="Arial"/>
              <a:buChar char="•"/>
            </a:pPr>
            <a:r>
              <a:rPr lang="en-US" sz="1600" dirty="0">
                <a:solidFill>
                  <a:srgbClr val="808080"/>
                </a:solidFill>
              </a:rPr>
              <a:t>Longest lifetime reported for </a:t>
            </a:r>
            <a:r>
              <a:rPr lang="en-US" sz="1600" dirty="0" err="1">
                <a:solidFill>
                  <a:srgbClr val="808080"/>
                </a:solidFill>
              </a:rPr>
              <a:t>GaAs</a:t>
            </a:r>
            <a:r>
              <a:rPr lang="en-US" sz="1600" dirty="0">
                <a:solidFill>
                  <a:srgbClr val="808080"/>
                </a:solidFill>
              </a:rPr>
              <a:t> based laser on Si (853 nm) is 80 hours (RT, CW) (2000)</a:t>
            </a:r>
            <a:r>
              <a:rPr lang="en-US" sz="1600" b="1" dirty="0">
                <a:solidFill>
                  <a:srgbClr val="808080"/>
                </a:solidFill>
              </a:rPr>
              <a:t> </a:t>
            </a:r>
            <a:r>
              <a:rPr lang="en-US" sz="1600" dirty="0">
                <a:solidFill>
                  <a:srgbClr val="808080"/>
                </a:solidFill>
              </a:rPr>
              <a:t>[4]</a:t>
            </a:r>
          </a:p>
          <a:p>
            <a:pPr marL="285750" indent="-285750">
              <a:buFont typeface="Arial"/>
              <a:buChar char="•"/>
            </a:pPr>
            <a:r>
              <a:rPr lang="en-US" sz="1600" dirty="0" err="1" smtClean="0"/>
              <a:t>GaAs</a:t>
            </a:r>
            <a:r>
              <a:rPr lang="en-US" sz="1600" dirty="0" smtClean="0"/>
              <a:t>/</a:t>
            </a:r>
            <a:r>
              <a:rPr lang="en-US" sz="1600" dirty="0" err="1" smtClean="0"/>
              <a:t>AlGaAs</a:t>
            </a:r>
            <a:r>
              <a:rPr lang="en-US" sz="1600" dirty="0" smtClean="0"/>
              <a:t> laser on Ge/Ge</a:t>
            </a:r>
            <a:r>
              <a:rPr lang="en-US" sz="1600" baseline="-25000" dirty="0" smtClean="0"/>
              <a:t>x</a:t>
            </a:r>
            <a:r>
              <a:rPr lang="en-US" sz="1600" dirty="0" smtClean="0"/>
              <a:t>Si</a:t>
            </a:r>
            <a:r>
              <a:rPr lang="en-US" sz="1600" baseline="-25000" dirty="0" smtClean="0"/>
              <a:t>1-x</a:t>
            </a:r>
            <a:r>
              <a:rPr lang="en-US" sz="1600" dirty="0" smtClean="0"/>
              <a:t>/Si substrates: 4 hours at (RT, CW) (2003) [5]</a:t>
            </a:r>
          </a:p>
          <a:p>
            <a:pPr marL="285750" indent="-285750">
              <a:buFont typeface="Arial"/>
              <a:buChar char="•"/>
            </a:pPr>
            <a:endParaRPr lang="en-US" sz="1600" dirty="0"/>
          </a:p>
        </p:txBody>
      </p:sp>
      <p:sp>
        <p:nvSpPr>
          <p:cNvPr id="4" name="TextBox 3"/>
          <p:cNvSpPr txBox="1"/>
          <p:nvPr/>
        </p:nvSpPr>
        <p:spPr>
          <a:xfrm>
            <a:off x="910872" y="3950926"/>
            <a:ext cx="184666" cy="369332"/>
          </a:xfrm>
          <a:prstGeom prst="rect">
            <a:avLst/>
          </a:prstGeom>
          <a:noFill/>
        </p:spPr>
        <p:txBody>
          <a:bodyPr wrap="none" rtlCol="0">
            <a:spAutoFit/>
          </a:bodyPr>
          <a:lstStyle/>
          <a:p>
            <a:endParaRPr lang="en-US" dirty="0"/>
          </a:p>
        </p:txBody>
      </p:sp>
      <p:pic>
        <p:nvPicPr>
          <p:cNvPr id="11" name="Picture 10" descr="Screen Shot 2014-01-20 at 10.00.30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0600" y="3352800"/>
            <a:ext cx="2104841" cy="2940668"/>
          </a:xfrm>
          <a:prstGeom prst="rect">
            <a:avLst/>
          </a:prstGeom>
        </p:spPr>
      </p:pic>
      <p:pic>
        <p:nvPicPr>
          <p:cNvPr id="13" name="Picture 12" descr="Screen Shot 2014-01-20 at 10.13.2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29000" y="3124200"/>
            <a:ext cx="4038600" cy="3341024"/>
          </a:xfrm>
          <a:prstGeom prst="rect">
            <a:avLst/>
          </a:prstGeom>
        </p:spPr>
      </p:pic>
      <p:sp>
        <p:nvSpPr>
          <p:cNvPr id="14" name="Rectangle 13"/>
          <p:cNvSpPr/>
          <p:nvPr/>
        </p:nvSpPr>
        <p:spPr>
          <a:xfrm>
            <a:off x="88334" y="6207055"/>
            <a:ext cx="9067800" cy="646331"/>
          </a:xfrm>
          <a:prstGeom prst="rect">
            <a:avLst/>
          </a:prstGeom>
        </p:spPr>
        <p:txBody>
          <a:bodyPr wrap="square">
            <a:spAutoFit/>
          </a:bodyPr>
          <a:lstStyle/>
          <a:p>
            <a:r>
              <a:rPr lang="en-US" sz="1200" dirty="0" smtClean="0"/>
              <a:t>[5] </a:t>
            </a:r>
            <a:r>
              <a:rPr lang="en-US" sz="1200" dirty="0" err="1" smtClean="0"/>
              <a:t>Groenert</a:t>
            </a:r>
            <a:r>
              <a:rPr lang="en-US" sz="1200" dirty="0"/>
              <a:t>, Michael E., et al. "Improved room-temperature continuous wave </a:t>
            </a:r>
            <a:r>
              <a:rPr lang="en-US" sz="1200" dirty="0" err="1"/>
              <a:t>GaAs</a:t>
            </a:r>
            <a:r>
              <a:rPr lang="en-US" sz="1200" dirty="0"/>
              <a:t>/AlGaAs and </a:t>
            </a:r>
            <a:r>
              <a:rPr lang="en-US" sz="1200" dirty="0" err="1"/>
              <a:t>InGaAs</a:t>
            </a:r>
            <a:r>
              <a:rPr lang="en-US" sz="1200" dirty="0"/>
              <a:t>/</a:t>
            </a:r>
            <a:r>
              <a:rPr lang="en-US" sz="1200" dirty="0" err="1"/>
              <a:t>GaAs</a:t>
            </a:r>
            <a:r>
              <a:rPr lang="en-US" sz="1200" dirty="0"/>
              <a:t>/AlGaAs lasers fabricated on Si substrates via relaxed graded </a:t>
            </a:r>
            <a:r>
              <a:rPr lang="en-US" sz="1200" dirty="0" err="1"/>
              <a:t>GeSi</a:t>
            </a:r>
            <a:r>
              <a:rPr lang="en-US" sz="1200" dirty="0"/>
              <a:t> buffer layers." Journal of Vacuum Science &amp; Technology B: Microelectronics and Nanometer Structures 21 (2003): 1064.</a:t>
            </a:r>
          </a:p>
        </p:txBody>
      </p:sp>
      <p:cxnSp>
        <p:nvCxnSpPr>
          <p:cNvPr id="9" name="Straight Connector 8"/>
          <p:cNvCxnSpPr/>
          <p:nvPr/>
        </p:nvCxnSpPr>
        <p:spPr bwMode="auto">
          <a:xfrm flipV="1">
            <a:off x="6629400" y="3352800"/>
            <a:ext cx="0" cy="2410725"/>
          </a:xfrm>
          <a:prstGeom prst="line">
            <a:avLst/>
          </a:prstGeom>
          <a:solidFill>
            <a:schemeClr val="accent1"/>
          </a:solidFill>
          <a:ln w="19050" cap="flat" cmpd="sng" algn="ctr">
            <a:solidFill>
              <a:srgbClr val="FF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itle 1"/>
          <p:cNvSpPr>
            <a:spLocks noGrp="1"/>
          </p:cNvSpPr>
          <p:nvPr>
            <p:ph type="title"/>
          </p:nvPr>
        </p:nvSpPr>
        <p:spPr>
          <a:xfrm>
            <a:off x="990600" y="152400"/>
            <a:ext cx="8229600" cy="788988"/>
          </a:xfrm>
        </p:spPr>
        <p:txBody>
          <a:bodyPr/>
          <a:lstStyle/>
          <a:p>
            <a:r>
              <a:rPr lang="en-US" sz="2400" dirty="0" smtClean="0"/>
              <a:t>Lifetimes of Previous </a:t>
            </a:r>
            <a:r>
              <a:rPr lang="en-US" sz="2400" dirty="0" err="1" smtClean="0"/>
              <a:t>GaAs</a:t>
            </a:r>
            <a:r>
              <a:rPr lang="en-US" sz="2400" dirty="0" smtClean="0"/>
              <a:t> based lasers on Silicon</a:t>
            </a:r>
            <a:endParaRPr lang="en-US" sz="2400" dirty="0"/>
          </a:p>
        </p:txBody>
      </p:sp>
    </p:spTree>
    <p:extLst>
      <p:ext uri="{BB962C8B-B14F-4D97-AF65-F5344CB8AC3E}">
        <p14:creationId xmlns:p14="http://schemas.microsoft.com/office/powerpoint/2010/main" val="258785038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9FC5B7-774B-4CF7-869D-123BC287D00F}" type="slidenum">
              <a:rPr lang="en-US" smtClean="0"/>
              <a:t>56</a:t>
            </a:fld>
            <a:endParaRPr lang="en-US"/>
          </a:p>
        </p:txBody>
      </p:sp>
      <p:sp>
        <p:nvSpPr>
          <p:cNvPr id="19" name="TextBox 18"/>
          <p:cNvSpPr txBox="1"/>
          <p:nvPr/>
        </p:nvSpPr>
        <p:spPr>
          <a:xfrm>
            <a:off x="304800" y="1219200"/>
            <a:ext cx="8610600" cy="1815882"/>
          </a:xfrm>
          <a:prstGeom prst="rect">
            <a:avLst/>
          </a:prstGeom>
          <a:noFill/>
        </p:spPr>
        <p:txBody>
          <a:bodyPr wrap="square" rtlCol="0">
            <a:spAutoFit/>
          </a:bodyPr>
          <a:lstStyle/>
          <a:p>
            <a:pPr marL="285750" indent="-285750">
              <a:buFont typeface="Arial"/>
              <a:buChar char="•"/>
            </a:pPr>
            <a:r>
              <a:rPr lang="en-US" sz="1600" dirty="0">
                <a:solidFill>
                  <a:srgbClr val="808080"/>
                </a:solidFill>
              </a:rPr>
              <a:t>Stress conditions: 30</a:t>
            </a:r>
            <a:r>
              <a:rPr lang="en-US" sz="1600" baseline="30000" dirty="0">
                <a:solidFill>
                  <a:srgbClr val="808080"/>
                </a:solidFill>
              </a:rPr>
              <a:t>o</a:t>
            </a:r>
            <a:r>
              <a:rPr lang="en-US" sz="1600" dirty="0">
                <a:solidFill>
                  <a:srgbClr val="808080"/>
                </a:solidFill>
              </a:rPr>
              <a:t>C continuous wave under constant 100 mA injection current (~1.25-3x </a:t>
            </a:r>
            <a:r>
              <a:rPr lang="en-US" sz="1600" dirty="0" err="1">
                <a:solidFill>
                  <a:srgbClr val="808080"/>
                </a:solidFill>
              </a:rPr>
              <a:t>I</a:t>
            </a:r>
            <a:r>
              <a:rPr lang="en-US" sz="1600" baseline="-25000" dirty="0" err="1">
                <a:solidFill>
                  <a:srgbClr val="808080"/>
                </a:solidFill>
              </a:rPr>
              <a:t>th</a:t>
            </a:r>
            <a:r>
              <a:rPr lang="en-US" sz="1600" dirty="0">
                <a:solidFill>
                  <a:srgbClr val="808080"/>
                </a:solidFill>
              </a:rPr>
              <a:t>(0), ~1-20 </a:t>
            </a:r>
            <a:r>
              <a:rPr lang="en-US" sz="1600" dirty="0" err="1">
                <a:solidFill>
                  <a:srgbClr val="808080"/>
                </a:solidFill>
              </a:rPr>
              <a:t>mW</a:t>
            </a:r>
            <a:r>
              <a:rPr lang="en-US" sz="1600" dirty="0">
                <a:solidFill>
                  <a:srgbClr val="808080"/>
                </a:solidFill>
              </a:rPr>
              <a:t> initial output power)</a:t>
            </a:r>
          </a:p>
          <a:p>
            <a:pPr marL="285750" indent="-285750">
              <a:buFont typeface="Arial"/>
              <a:buChar char="•"/>
            </a:pPr>
            <a:r>
              <a:rPr lang="en-US" sz="1600" dirty="0">
                <a:solidFill>
                  <a:srgbClr val="808080"/>
                </a:solidFill>
              </a:rPr>
              <a:t>Degradation monitored by periodic light-current-voltage (LIV) sweeps at 30</a:t>
            </a:r>
            <a:r>
              <a:rPr lang="en-US" sz="1600" baseline="-25000" dirty="0">
                <a:solidFill>
                  <a:srgbClr val="808080"/>
                </a:solidFill>
              </a:rPr>
              <a:t> </a:t>
            </a:r>
            <a:r>
              <a:rPr lang="en-US" sz="1600" baseline="30000" dirty="0" err="1" smtClean="0">
                <a:solidFill>
                  <a:srgbClr val="808080"/>
                </a:solidFill>
              </a:rPr>
              <a:t>o</a:t>
            </a:r>
            <a:r>
              <a:rPr lang="en-US" sz="1600" dirty="0" err="1" smtClean="0">
                <a:solidFill>
                  <a:srgbClr val="808080"/>
                </a:solidFill>
              </a:rPr>
              <a:t>C</a:t>
            </a:r>
            <a:endParaRPr lang="en-US" sz="1600" dirty="0" smtClean="0">
              <a:solidFill>
                <a:srgbClr val="808080"/>
              </a:solidFill>
            </a:endParaRPr>
          </a:p>
          <a:p>
            <a:pPr marL="285750" indent="-285750">
              <a:buFont typeface="Arial"/>
              <a:buChar char="•"/>
            </a:pPr>
            <a:r>
              <a:rPr lang="en-US" sz="1600" dirty="0" smtClean="0"/>
              <a:t>Over </a:t>
            </a:r>
            <a:r>
              <a:rPr lang="en-US" sz="1600" b="1" dirty="0" smtClean="0"/>
              <a:t>2100 hours</a:t>
            </a:r>
            <a:r>
              <a:rPr lang="en-US" sz="1600" dirty="0" smtClean="0"/>
              <a:t> of continuous operation (testing stopped)</a:t>
            </a:r>
          </a:p>
          <a:p>
            <a:pPr marL="742950" lvl="1" indent="-285750">
              <a:buFont typeface="Arial"/>
              <a:buChar char="•"/>
            </a:pPr>
            <a:r>
              <a:rPr lang="en-US" sz="1600" dirty="0"/>
              <a:t> </a:t>
            </a:r>
            <a:r>
              <a:rPr lang="en-US" sz="1600" b="1" dirty="0"/>
              <a:t>&gt;26x </a:t>
            </a:r>
            <a:r>
              <a:rPr lang="en-US" sz="1600" dirty="0"/>
              <a:t>improvement over best reported lifetime for </a:t>
            </a:r>
            <a:r>
              <a:rPr lang="en-US" sz="1600" dirty="0" err="1"/>
              <a:t>GaAs</a:t>
            </a:r>
            <a:r>
              <a:rPr lang="en-US" sz="1600" dirty="0"/>
              <a:t> laser on Si:</a:t>
            </a:r>
          </a:p>
          <a:p>
            <a:pPr marL="742950" lvl="1" indent="-285750">
              <a:buFont typeface="Arial"/>
              <a:buChar char="•"/>
            </a:pPr>
            <a:r>
              <a:rPr lang="en-US" sz="1600" dirty="0"/>
              <a:t> (2100 hours at 30</a:t>
            </a:r>
            <a:r>
              <a:rPr lang="en-US" sz="1600" baseline="30000" dirty="0"/>
              <a:t>o</a:t>
            </a:r>
            <a:r>
              <a:rPr lang="en-US" sz="1600" dirty="0"/>
              <a:t>C, 2 kA cm</a:t>
            </a:r>
            <a:r>
              <a:rPr lang="en-US" sz="1600" baseline="30000" dirty="0"/>
              <a:t>-2</a:t>
            </a:r>
            <a:r>
              <a:rPr lang="en-US" sz="1600" dirty="0"/>
              <a:t> </a:t>
            </a:r>
            <a:r>
              <a:rPr lang="en-US" sz="1600" dirty="0" err="1"/>
              <a:t>vs</a:t>
            </a:r>
            <a:r>
              <a:rPr lang="en-US" sz="1600" dirty="0"/>
              <a:t> 80 hours at RT, 1.3 kA cm</a:t>
            </a:r>
            <a:r>
              <a:rPr lang="en-US" sz="1600" baseline="30000" dirty="0"/>
              <a:t>-2</a:t>
            </a:r>
            <a:r>
              <a:rPr lang="en-US" sz="1600" dirty="0"/>
              <a:t>)</a:t>
            </a:r>
          </a:p>
          <a:p>
            <a:pPr marL="285750" indent="-285750">
              <a:buFont typeface="Arial"/>
              <a:buChar char="•"/>
            </a:pPr>
            <a:r>
              <a:rPr lang="en-US" sz="1600" dirty="0"/>
              <a:t>No catastrophic failures observed.  </a:t>
            </a:r>
          </a:p>
        </p:txBody>
      </p:sp>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l="1871" t="5352" r="2088" b="2075"/>
          <a:stretch/>
        </p:blipFill>
        <p:spPr>
          <a:xfrm>
            <a:off x="1905000" y="3124200"/>
            <a:ext cx="5181600" cy="3431969"/>
          </a:xfrm>
          <a:prstGeom prst="rect">
            <a:avLst/>
          </a:prstGeom>
        </p:spPr>
      </p:pic>
      <p:sp>
        <p:nvSpPr>
          <p:cNvPr id="8" name="Title 1"/>
          <p:cNvSpPr txBox="1">
            <a:spLocks/>
          </p:cNvSpPr>
          <p:nvPr/>
        </p:nvSpPr>
        <p:spPr>
          <a:xfrm>
            <a:off x="381000" y="152400"/>
            <a:ext cx="8991600" cy="685800"/>
          </a:xfrm>
          <a:prstGeom prst="rect">
            <a:avLst/>
          </a:prstGeom>
        </p:spPr>
        <p:txBody>
          <a:bodyPr/>
          <a:lstStyle>
            <a:lvl1pPr algn="ctr" rtl="0" eaLnBrk="1" fontAlgn="base" hangingPunct="1">
              <a:spcBef>
                <a:spcPct val="0"/>
              </a:spcBef>
              <a:spcAft>
                <a:spcPct val="0"/>
              </a:spcAft>
              <a:defRPr sz="3200" b="1">
                <a:solidFill>
                  <a:srgbClr val="486296"/>
                </a:solidFill>
                <a:latin typeface="+mj-lt"/>
                <a:ea typeface="+mj-ea"/>
                <a:cs typeface="+mj-cs"/>
              </a:defRPr>
            </a:lvl1pPr>
            <a:lvl2pPr algn="ctr" rtl="0" eaLnBrk="1" fontAlgn="base" hangingPunct="1">
              <a:spcBef>
                <a:spcPct val="0"/>
              </a:spcBef>
              <a:spcAft>
                <a:spcPct val="0"/>
              </a:spcAft>
              <a:defRPr sz="3200" b="1">
                <a:solidFill>
                  <a:srgbClr val="486296"/>
                </a:solidFill>
                <a:latin typeface="Arial" charset="0"/>
                <a:ea typeface="ＭＳ Ｐゴシック" pitchFamily="80" charset="-128"/>
              </a:defRPr>
            </a:lvl2pPr>
            <a:lvl3pPr algn="ctr" rtl="0" eaLnBrk="1" fontAlgn="base" hangingPunct="1">
              <a:spcBef>
                <a:spcPct val="0"/>
              </a:spcBef>
              <a:spcAft>
                <a:spcPct val="0"/>
              </a:spcAft>
              <a:defRPr sz="3200" b="1">
                <a:solidFill>
                  <a:srgbClr val="486296"/>
                </a:solidFill>
                <a:latin typeface="Arial" charset="0"/>
                <a:ea typeface="ＭＳ Ｐゴシック" pitchFamily="80" charset="-128"/>
              </a:defRPr>
            </a:lvl3pPr>
            <a:lvl4pPr algn="ctr" rtl="0" eaLnBrk="1" fontAlgn="base" hangingPunct="1">
              <a:spcBef>
                <a:spcPct val="0"/>
              </a:spcBef>
              <a:spcAft>
                <a:spcPct val="0"/>
              </a:spcAft>
              <a:defRPr sz="3200" b="1">
                <a:solidFill>
                  <a:srgbClr val="486296"/>
                </a:solidFill>
                <a:latin typeface="Arial" charset="0"/>
                <a:ea typeface="ＭＳ Ｐゴシック" pitchFamily="80" charset="-128"/>
              </a:defRPr>
            </a:lvl4pPr>
            <a:lvl5pPr algn="ctr" rtl="0" eaLnBrk="1" fontAlgn="base" hangingPunct="1">
              <a:spcBef>
                <a:spcPct val="0"/>
              </a:spcBef>
              <a:spcAft>
                <a:spcPct val="0"/>
              </a:spcAft>
              <a:defRPr sz="3200" b="1">
                <a:solidFill>
                  <a:srgbClr val="486296"/>
                </a:solidFill>
                <a:latin typeface="Arial" charset="0"/>
                <a:ea typeface="ＭＳ Ｐゴシック" pitchFamily="80" charset="-128"/>
              </a:defRPr>
            </a:lvl5pPr>
            <a:lvl6pPr marL="457200" algn="ctr" rtl="0" eaLnBrk="1" fontAlgn="base" hangingPunct="1">
              <a:spcBef>
                <a:spcPct val="0"/>
              </a:spcBef>
              <a:spcAft>
                <a:spcPct val="0"/>
              </a:spcAft>
              <a:defRPr sz="3200" b="1">
                <a:solidFill>
                  <a:srgbClr val="486296"/>
                </a:solidFill>
                <a:latin typeface="Arial" charset="0"/>
                <a:ea typeface="ＭＳ Ｐゴシック" pitchFamily="80" charset="-128"/>
              </a:defRPr>
            </a:lvl6pPr>
            <a:lvl7pPr marL="914400" algn="ctr" rtl="0" eaLnBrk="1" fontAlgn="base" hangingPunct="1">
              <a:spcBef>
                <a:spcPct val="0"/>
              </a:spcBef>
              <a:spcAft>
                <a:spcPct val="0"/>
              </a:spcAft>
              <a:defRPr sz="3200" b="1">
                <a:solidFill>
                  <a:srgbClr val="486296"/>
                </a:solidFill>
                <a:latin typeface="Arial" charset="0"/>
                <a:ea typeface="ＭＳ Ｐゴシック" pitchFamily="80" charset="-128"/>
              </a:defRPr>
            </a:lvl7pPr>
            <a:lvl8pPr marL="1371600" algn="ctr" rtl="0" eaLnBrk="1" fontAlgn="base" hangingPunct="1">
              <a:spcBef>
                <a:spcPct val="0"/>
              </a:spcBef>
              <a:spcAft>
                <a:spcPct val="0"/>
              </a:spcAft>
              <a:defRPr sz="3200" b="1">
                <a:solidFill>
                  <a:srgbClr val="486296"/>
                </a:solidFill>
                <a:latin typeface="Arial" charset="0"/>
                <a:ea typeface="ＭＳ Ｐゴシック" pitchFamily="80" charset="-128"/>
              </a:defRPr>
            </a:lvl8pPr>
            <a:lvl9pPr marL="1828800" algn="ctr" rtl="0" eaLnBrk="1" fontAlgn="base" hangingPunct="1">
              <a:spcBef>
                <a:spcPct val="0"/>
              </a:spcBef>
              <a:spcAft>
                <a:spcPct val="0"/>
              </a:spcAft>
              <a:defRPr sz="3200" b="1">
                <a:solidFill>
                  <a:srgbClr val="486296"/>
                </a:solidFill>
                <a:latin typeface="Arial" charset="0"/>
                <a:ea typeface="ＭＳ Ｐゴシック" pitchFamily="80" charset="-128"/>
              </a:defRPr>
            </a:lvl9pPr>
          </a:lstStyle>
          <a:p>
            <a:r>
              <a:rPr lang="en-US" sz="2500" dirty="0" smtClean="0"/>
              <a:t>Reliability Studies of QD lasers on Silicon</a:t>
            </a:r>
            <a:endParaRPr lang="en-US" sz="2500" dirty="0"/>
          </a:p>
        </p:txBody>
      </p:sp>
    </p:spTree>
    <p:extLst>
      <p:ext uri="{BB962C8B-B14F-4D97-AF65-F5344CB8AC3E}">
        <p14:creationId xmlns:p14="http://schemas.microsoft.com/office/powerpoint/2010/main" val="30912524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Heterogeneously Integrated Quantum Well Transmitters</a:t>
            </a:r>
            <a:endParaRPr lang="en-US" dirty="0"/>
          </a:p>
        </p:txBody>
      </p:sp>
      <p:sp>
        <p:nvSpPr>
          <p:cNvPr id="7" name="Subtitle 6"/>
          <p:cNvSpPr>
            <a:spLocks noGrp="1"/>
          </p:cNvSpPr>
          <p:nvPr>
            <p:ph type="subTitle" idx="1"/>
          </p:nvPr>
        </p:nvSpPr>
        <p:spPr/>
        <p:txBody>
          <a:bodyPr/>
          <a:lstStyle/>
          <a:p>
            <a:r>
              <a:rPr lang="en-US" dirty="0" smtClean="0"/>
              <a:t>Modulators</a:t>
            </a:r>
          </a:p>
          <a:p>
            <a:r>
              <a:rPr lang="en-US" dirty="0" smtClean="0"/>
              <a:t>Photodetectors</a:t>
            </a:r>
          </a:p>
          <a:p>
            <a:r>
              <a:rPr lang="en-US" dirty="0" smtClean="0"/>
              <a:t>Integrated Transmitters</a:t>
            </a:r>
            <a:endParaRPr lang="en-US" dirty="0"/>
          </a:p>
        </p:txBody>
      </p:sp>
      <p:sp>
        <p:nvSpPr>
          <p:cNvPr id="3" name="Slide Number Placeholder 2"/>
          <p:cNvSpPr>
            <a:spLocks noGrp="1"/>
          </p:cNvSpPr>
          <p:nvPr>
            <p:ph type="sldNum" sz="quarter" idx="12"/>
          </p:nvPr>
        </p:nvSpPr>
        <p:spPr/>
        <p:txBody>
          <a:bodyPr/>
          <a:lstStyle/>
          <a:p>
            <a:pPr>
              <a:defRPr/>
            </a:pPr>
            <a:fld id="{7C61D257-BC7C-48F1-810F-C74413A1ABA9}" type="slidenum">
              <a:rPr lang="ko-KR" altLang="en-US" smtClean="0"/>
              <a:pPr>
                <a:defRPr/>
              </a:pPr>
              <a:t>57</a:t>
            </a:fld>
            <a:endParaRPr lang="en-US" altLang="ko-KR"/>
          </a:p>
        </p:txBody>
      </p:sp>
    </p:spTree>
    <p:extLst>
      <p:ext uri="{BB962C8B-B14F-4D97-AF65-F5344CB8AC3E}">
        <p14:creationId xmlns:p14="http://schemas.microsoft.com/office/powerpoint/2010/main" val="161325335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229600" cy="1143000"/>
          </a:xfrm>
        </p:spPr>
        <p:txBody>
          <a:bodyPr/>
          <a:lstStyle/>
          <a:p>
            <a:r>
              <a:rPr lang="en-US" dirty="0" smtClean="0"/>
              <a:t>Active Elements needed for PICs</a:t>
            </a:r>
            <a:endParaRPr lang="en-US" dirty="0"/>
          </a:p>
        </p:txBody>
      </p:sp>
      <p:sp>
        <p:nvSpPr>
          <p:cNvPr id="3" name="Content Placeholder 2"/>
          <p:cNvSpPr>
            <a:spLocks noGrp="1"/>
          </p:cNvSpPr>
          <p:nvPr>
            <p:ph idx="1"/>
          </p:nvPr>
        </p:nvSpPr>
        <p:spPr>
          <a:xfrm>
            <a:off x="457200" y="1046162"/>
            <a:ext cx="8229600" cy="4287838"/>
          </a:xfrm>
        </p:spPr>
        <p:txBody>
          <a:bodyPr>
            <a:normAutofit/>
          </a:bodyPr>
          <a:lstStyle/>
          <a:p>
            <a:r>
              <a:rPr lang="en-US" dirty="0" smtClean="0"/>
              <a:t>Range of components for PICs:</a:t>
            </a:r>
          </a:p>
          <a:p>
            <a:pPr lvl="1"/>
            <a:r>
              <a:rPr lang="en-US" dirty="0" smtClean="0"/>
              <a:t>Lasers</a:t>
            </a:r>
          </a:p>
          <a:p>
            <a:pPr lvl="1"/>
            <a:r>
              <a:rPr lang="en-US" dirty="0" smtClean="0"/>
              <a:t>Modulators</a:t>
            </a:r>
          </a:p>
          <a:p>
            <a:pPr lvl="1"/>
            <a:r>
              <a:rPr lang="en-US" dirty="0" smtClean="0"/>
              <a:t>Amplifiers</a:t>
            </a:r>
          </a:p>
          <a:p>
            <a:pPr lvl="1"/>
            <a:r>
              <a:rPr lang="en-US" dirty="0" smtClean="0"/>
              <a:t>Photodetectors</a:t>
            </a:r>
          </a:p>
          <a:p>
            <a:r>
              <a:rPr lang="en-US" dirty="0" smtClean="0"/>
              <a:t>Integration</a:t>
            </a:r>
          </a:p>
          <a:p>
            <a:r>
              <a:rPr lang="en-US" dirty="0" smtClean="0">
                <a:solidFill>
                  <a:srgbClr val="000000"/>
                </a:solidFill>
              </a:rPr>
              <a:t>High yield</a:t>
            </a:r>
          </a:p>
          <a:p>
            <a:r>
              <a:rPr lang="en-US" dirty="0" smtClean="0">
                <a:solidFill>
                  <a:srgbClr val="000000"/>
                </a:solidFill>
              </a:rPr>
              <a:t>Good reliability</a:t>
            </a:r>
            <a:endParaRPr lang="en-US" dirty="0">
              <a:solidFill>
                <a:srgbClr val="000000"/>
              </a:solidFill>
            </a:endParaRPr>
          </a:p>
        </p:txBody>
      </p:sp>
      <p:sp>
        <p:nvSpPr>
          <p:cNvPr id="4" name="Slide Number Placeholder 3"/>
          <p:cNvSpPr>
            <a:spLocks noGrp="1"/>
          </p:cNvSpPr>
          <p:nvPr>
            <p:ph type="sldNum" sz="quarter" idx="12"/>
          </p:nvPr>
        </p:nvSpPr>
        <p:spPr>
          <a:xfrm>
            <a:off x="3200400" y="6172200"/>
            <a:ext cx="2133600" cy="365125"/>
          </a:xfrm>
        </p:spPr>
        <p:txBody>
          <a:bodyPr/>
          <a:lstStyle/>
          <a:p>
            <a:fld id="{C2A88A46-021D-44D5-A8A5-A03021066D2E}" type="slidenum">
              <a:rPr lang="zh-TW" altLang="en-US" smtClean="0"/>
              <a:pPr/>
              <a:t>58</a:t>
            </a:fld>
            <a:endParaRPr lang="en-US" altLang="zh-TW"/>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38400" y="5334000"/>
            <a:ext cx="2822575" cy="1354667"/>
          </a:xfrm>
          <a:prstGeom prst="rect">
            <a:avLst/>
          </a:prstGeom>
          <a:noFill/>
          <a:ln w="9525">
            <a:noFill/>
            <a:miter lim="800000"/>
            <a:headEnd/>
            <a:tailEnd/>
          </a:ln>
          <a:effectLst/>
        </p:spPr>
      </p:pic>
      <p:pic>
        <p:nvPicPr>
          <p:cNvPr id="7" name="Picture 3" descr="C:\Users\siddharth\Desktop\pendrive back up\Lab docs for trip\Gen 1\Device pics\Laser array 10000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6927156" y="673734"/>
            <a:ext cx="1157087" cy="2819400"/>
          </a:xfrm>
          <a:prstGeom prst="rect">
            <a:avLst/>
          </a:prstGeom>
          <a:noFill/>
        </p:spPr>
      </p:pic>
      <p:sp>
        <p:nvSpPr>
          <p:cNvPr id="10" name="TextBox 9"/>
          <p:cNvSpPr txBox="1"/>
          <p:nvPr/>
        </p:nvSpPr>
        <p:spPr>
          <a:xfrm>
            <a:off x="6324600" y="2647890"/>
            <a:ext cx="2422107" cy="400110"/>
          </a:xfrm>
          <a:prstGeom prst="rect">
            <a:avLst/>
          </a:prstGeom>
          <a:noFill/>
        </p:spPr>
        <p:txBody>
          <a:bodyPr wrap="none" rtlCol="0">
            <a:spAutoFit/>
          </a:bodyPr>
          <a:lstStyle/>
          <a:p>
            <a:r>
              <a:rPr lang="en-US" sz="2000" dirty="0" smtClean="0"/>
              <a:t>DFB/EAM/PD Array</a:t>
            </a:r>
            <a:endParaRPr lang="en-US" sz="2000" dirty="0"/>
          </a:p>
        </p:txBody>
      </p:sp>
      <p:sp>
        <p:nvSpPr>
          <p:cNvPr id="12" name="TextBox 11"/>
          <p:cNvSpPr txBox="1"/>
          <p:nvPr/>
        </p:nvSpPr>
        <p:spPr>
          <a:xfrm>
            <a:off x="2971800" y="6096000"/>
            <a:ext cx="1710725" cy="400110"/>
          </a:xfrm>
          <a:prstGeom prst="rect">
            <a:avLst/>
          </a:prstGeom>
          <a:noFill/>
        </p:spPr>
        <p:txBody>
          <a:bodyPr wrap="none" rtlCol="0">
            <a:spAutoFit/>
          </a:bodyPr>
          <a:lstStyle/>
          <a:p>
            <a:r>
              <a:rPr lang="en-US" sz="2000" dirty="0" smtClean="0">
                <a:solidFill>
                  <a:schemeClr val="bg1"/>
                </a:solidFill>
              </a:rPr>
              <a:t>Optical buffer</a:t>
            </a:r>
            <a:endParaRPr lang="en-US" sz="2000" dirty="0">
              <a:solidFill>
                <a:schemeClr val="bg1"/>
              </a:solidFill>
            </a:endParaRPr>
          </a:p>
        </p:txBody>
      </p:sp>
      <p:pic>
        <p:nvPicPr>
          <p:cNvPr id="14" name="Picture 13" descr="PIC_Opex"/>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4705290"/>
            <a:ext cx="2882900" cy="1321497"/>
          </a:xfrm>
          <a:prstGeom prst="rect">
            <a:avLst/>
          </a:prstGeom>
          <a:noFill/>
          <a:ln w="9525">
            <a:noFill/>
            <a:miter lim="800000"/>
            <a:headEnd/>
            <a:tailEnd/>
          </a:ln>
        </p:spPr>
      </p:pic>
      <p:sp>
        <p:nvSpPr>
          <p:cNvPr id="15" name="TextBox 14"/>
          <p:cNvSpPr txBox="1"/>
          <p:nvPr/>
        </p:nvSpPr>
        <p:spPr>
          <a:xfrm>
            <a:off x="6468323" y="6000690"/>
            <a:ext cx="2172390" cy="400110"/>
          </a:xfrm>
          <a:prstGeom prst="rect">
            <a:avLst/>
          </a:prstGeom>
          <a:noFill/>
        </p:spPr>
        <p:txBody>
          <a:bodyPr wrap="none" rtlCol="0">
            <a:spAutoFit/>
          </a:bodyPr>
          <a:lstStyle/>
          <a:p>
            <a:r>
              <a:rPr lang="en-US" sz="2000" dirty="0" smtClean="0"/>
              <a:t>DQPSK Receiver</a:t>
            </a:r>
            <a:endParaRPr lang="en-US" sz="2000" dirty="0"/>
          </a:p>
        </p:txBody>
      </p:sp>
      <p:pic>
        <p:nvPicPr>
          <p:cNvPr id="16"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2200" y="3028890"/>
            <a:ext cx="2592375" cy="1198558"/>
          </a:xfrm>
          <a:prstGeom prst="rect">
            <a:avLst/>
          </a:prstGeom>
          <a:noFill/>
          <a:ln w="9525">
            <a:noFill/>
            <a:miter lim="800000"/>
            <a:headEnd/>
            <a:tailEnd/>
          </a:ln>
          <a:effectLst/>
        </p:spPr>
      </p:pic>
      <p:sp>
        <p:nvSpPr>
          <p:cNvPr id="17" name="TextBox 16"/>
          <p:cNvSpPr txBox="1"/>
          <p:nvPr/>
        </p:nvSpPr>
        <p:spPr>
          <a:xfrm>
            <a:off x="5791200" y="4248090"/>
            <a:ext cx="3480440" cy="400110"/>
          </a:xfrm>
          <a:prstGeom prst="rect">
            <a:avLst/>
          </a:prstGeom>
          <a:noFill/>
        </p:spPr>
        <p:txBody>
          <a:bodyPr wrap="none" rtlCol="0">
            <a:spAutoFit/>
          </a:bodyPr>
          <a:lstStyle/>
          <a:p>
            <a:r>
              <a:rPr lang="en-US" sz="2000" dirty="0" smtClean="0"/>
              <a:t>Optical preamplifier PD array</a:t>
            </a:r>
            <a:endParaRPr lang="en-US" sz="2000" dirty="0"/>
          </a:p>
        </p:txBody>
      </p:sp>
    </p:spTree>
    <p:extLst>
      <p:ext uri="{BB962C8B-B14F-4D97-AF65-F5344CB8AC3E}">
        <p14:creationId xmlns:p14="http://schemas.microsoft.com/office/powerpoint/2010/main" val="223490340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4294967295"/>
          </p:nvPr>
        </p:nvSpPr>
        <p:spPr>
          <a:xfrm>
            <a:off x="6248400" y="6457950"/>
            <a:ext cx="2895600" cy="476250"/>
          </a:xfrm>
          <a:noFill/>
        </p:spPr>
        <p:txBody>
          <a:bodyPr/>
          <a:lstStyle/>
          <a:p>
            <a:fld id="{7EF5F184-8B10-4C29-8414-DA2106B51C07}" type="slidenum">
              <a:rPr lang="ko-KR" altLang="en-US" smtClean="0">
                <a:latin typeface="Arial" pitchFamily="34" charset="0"/>
                <a:ea typeface="굴림" pitchFamily="34" charset="-127"/>
              </a:rPr>
              <a:pPr/>
              <a:t>59</a:t>
            </a:fld>
            <a:endParaRPr lang="en-US" altLang="ko-KR" smtClean="0">
              <a:latin typeface="Arial" pitchFamily="34" charset="0"/>
              <a:ea typeface="굴림" pitchFamily="34" charset="-127"/>
            </a:endParaRPr>
          </a:p>
        </p:txBody>
      </p:sp>
      <p:grpSp>
        <p:nvGrpSpPr>
          <p:cNvPr id="2" name="Group 3"/>
          <p:cNvGrpSpPr>
            <a:grpSpLocks/>
          </p:cNvGrpSpPr>
          <p:nvPr/>
        </p:nvGrpSpPr>
        <p:grpSpPr bwMode="auto">
          <a:xfrm>
            <a:off x="76200" y="2057400"/>
            <a:ext cx="2971800" cy="1371600"/>
            <a:chOff x="48" y="1824"/>
            <a:chExt cx="1872" cy="864"/>
          </a:xfrm>
        </p:grpSpPr>
        <p:grpSp>
          <p:nvGrpSpPr>
            <p:cNvPr id="3" name="Group 4"/>
            <p:cNvGrpSpPr>
              <a:grpSpLocks/>
            </p:cNvGrpSpPr>
            <p:nvPr/>
          </p:nvGrpSpPr>
          <p:grpSpPr bwMode="auto">
            <a:xfrm>
              <a:off x="48" y="2256"/>
              <a:ext cx="1872" cy="432"/>
              <a:chOff x="144" y="2688"/>
              <a:chExt cx="1872" cy="432"/>
            </a:xfrm>
          </p:grpSpPr>
          <p:sp>
            <p:nvSpPr>
              <p:cNvPr id="46093" name="Rectangle 5"/>
              <p:cNvSpPr>
                <a:spLocks noChangeArrowheads="1"/>
              </p:cNvSpPr>
              <p:nvPr/>
            </p:nvSpPr>
            <p:spPr bwMode="auto">
              <a:xfrm>
                <a:off x="144" y="2880"/>
                <a:ext cx="1872" cy="240"/>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4" name="Rectangle 6"/>
              <p:cNvSpPr>
                <a:spLocks noChangeArrowheads="1"/>
              </p:cNvSpPr>
              <p:nvPr/>
            </p:nvSpPr>
            <p:spPr bwMode="auto">
              <a:xfrm>
                <a:off x="144" y="2881"/>
                <a:ext cx="1872" cy="47"/>
              </a:xfrm>
              <a:prstGeom prst="rect">
                <a:avLst/>
              </a:prstGeom>
              <a:solidFill>
                <a:srgbClr val="FFFF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FFFFFF"/>
                </a:extrusionClr>
              </a:sp3d>
            </p:spPr>
            <p:txBody>
              <a:bodyPr wrap="none" anchor="ctr">
                <a:flatTx/>
              </a:bodyPr>
              <a:lstStyle/>
              <a:p>
                <a:endParaRPr lang="zh-TW" altLang="en-US">
                  <a:ea typeface="新細明體" pitchFamily="18" charset="-120"/>
                </a:endParaRPr>
              </a:p>
            </p:txBody>
          </p:sp>
          <p:sp>
            <p:nvSpPr>
              <p:cNvPr id="46095" name="Rectangle 7"/>
              <p:cNvSpPr>
                <a:spLocks noChangeArrowheads="1"/>
              </p:cNvSpPr>
              <p:nvPr/>
            </p:nvSpPr>
            <p:spPr bwMode="auto">
              <a:xfrm>
                <a:off x="144" y="2832"/>
                <a:ext cx="1872" cy="48"/>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6" name="Rectangle 8"/>
              <p:cNvSpPr>
                <a:spLocks noChangeArrowheads="1"/>
              </p:cNvSpPr>
              <p:nvPr/>
            </p:nvSpPr>
            <p:spPr bwMode="auto">
              <a:xfrm>
                <a:off x="144" y="2688"/>
                <a:ext cx="624" cy="144"/>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7" name="Rectangle 9"/>
              <p:cNvSpPr>
                <a:spLocks noChangeArrowheads="1"/>
              </p:cNvSpPr>
              <p:nvPr/>
            </p:nvSpPr>
            <p:spPr bwMode="auto">
              <a:xfrm>
                <a:off x="1392" y="2688"/>
                <a:ext cx="624" cy="144"/>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sp>
            <p:nvSpPr>
              <p:cNvPr id="46098" name="Rectangle 10"/>
              <p:cNvSpPr>
                <a:spLocks noChangeArrowheads="1"/>
              </p:cNvSpPr>
              <p:nvPr/>
            </p:nvSpPr>
            <p:spPr bwMode="auto">
              <a:xfrm>
                <a:off x="1008" y="2688"/>
                <a:ext cx="144" cy="144"/>
              </a:xfrm>
              <a:prstGeom prst="rect">
                <a:avLst/>
              </a:prstGeom>
              <a:solidFill>
                <a:srgbClr val="99CCFF"/>
              </a:solidFill>
              <a:ln w="9525">
                <a:miter lim="800000"/>
                <a:headEnd/>
                <a:tailEnd/>
              </a:ln>
              <a:scene3d>
                <a:camera prst="legacyObliqueTopRight"/>
                <a:lightRig rig="legacyFlat3" dir="b"/>
              </a:scene3d>
              <a:sp3d extrusionH="4418000" prstMaterial="legacyMatte">
                <a:bevelT w="13500" h="13500" prst="angle"/>
                <a:bevelB w="13500" h="13500" prst="angle"/>
                <a:extrusionClr>
                  <a:srgbClr val="99CCFF"/>
                </a:extrusionClr>
              </a:sp3d>
            </p:spPr>
            <p:txBody>
              <a:bodyPr wrap="none" anchor="ctr">
                <a:flatTx/>
              </a:bodyPr>
              <a:lstStyle/>
              <a:p>
                <a:endParaRPr lang="ko-KR" altLang="en-US">
                  <a:ea typeface="굴림" pitchFamily="34" charset="-127"/>
                </a:endParaRPr>
              </a:p>
            </p:txBody>
          </p:sp>
        </p:grpSp>
        <p:grpSp>
          <p:nvGrpSpPr>
            <p:cNvPr id="4" name="Group 11"/>
            <p:cNvGrpSpPr>
              <a:grpSpLocks/>
            </p:cNvGrpSpPr>
            <p:nvPr/>
          </p:nvGrpSpPr>
          <p:grpSpPr bwMode="auto">
            <a:xfrm>
              <a:off x="624" y="1824"/>
              <a:ext cx="1296" cy="192"/>
              <a:chOff x="624" y="2448"/>
              <a:chExt cx="1008" cy="192"/>
            </a:xfrm>
          </p:grpSpPr>
          <p:sp>
            <p:nvSpPr>
              <p:cNvPr id="46091" name="Rectangle 12"/>
              <p:cNvSpPr>
                <a:spLocks noChangeArrowheads="1"/>
              </p:cNvSpPr>
              <p:nvPr/>
            </p:nvSpPr>
            <p:spPr bwMode="auto">
              <a:xfrm>
                <a:off x="624" y="2592"/>
                <a:ext cx="1008" cy="48"/>
              </a:xfrm>
              <a:prstGeom prst="rect">
                <a:avLst/>
              </a:prstGeom>
              <a:solidFill>
                <a:srgbClr val="FF6600"/>
              </a:solidFill>
              <a:ln w="9525">
                <a:miter lim="800000"/>
                <a:headEnd/>
                <a:tailEnd/>
              </a:ln>
              <a:scene3d>
                <a:camera prst="legacyObliqueTopRight"/>
                <a:lightRig rig="legacyFlat3" dir="b"/>
              </a:scene3d>
              <a:sp3d extrusionH="1878000" prstMaterial="legacyMatte">
                <a:bevelT w="13500" h="13500" prst="angle"/>
                <a:bevelB w="13500" h="13500" prst="angle"/>
                <a:extrusionClr>
                  <a:srgbClr val="FF6600"/>
                </a:extrusionClr>
              </a:sp3d>
            </p:spPr>
            <p:txBody>
              <a:bodyPr wrap="none" anchor="ctr">
                <a:flatTx/>
              </a:bodyPr>
              <a:lstStyle/>
              <a:p>
                <a:endParaRPr lang="ko-KR" altLang="en-US">
                  <a:ea typeface="굴림" pitchFamily="34" charset="-127"/>
                </a:endParaRPr>
              </a:p>
            </p:txBody>
          </p:sp>
          <p:sp>
            <p:nvSpPr>
              <p:cNvPr id="46092" name="Rectangle 13"/>
              <p:cNvSpPr>
                <a:spLocks noChangeArrowheads="1"/>
              </p:cNvSpPr>
              <p:nvPr/>
            </p:nvSpPr>
            <p:spPr bwMode="auto">
              <a:xfrm>
                <a:off x="624" y="2448"/>
                <a:ext cx="1008" cy="144"/>
              </a:xfrm>
              <a:prstGeom prst="rect">
                <a:avLst/>
              </a:prstGeom>
              <a:solidFill>
                <a:srgbClr val="FFCC99"/>
              </a:solidFill>
              <a:ln w="9525">
                <a:miter lim="800000"/>
                <a:headEnd/>
                <a:tailEnd/>
              </a:ln>
              <a:scene3d>
                <a:camera prst="legacyObliqueTopRight"/>
                <a:lightRig rig="legacyFlat3" dir="b"/>
              </a:scene3d>
              <a:sp3d extrusionH="1878000" prstMaterial="legacyMatte">
                <a:bevelT w="13500" h="13500" prst="angle"/>
                <a:bevelB w="13500" h="13500" prst="angle"/>
                <a:extrusionClr>
                  <a:srgbClr val="FFCC99"/>
                </a:extrusionClr>
              </a:sp3d>
            </p:spPr>
            <p:txBody>
              <a:bodyPr wrap="none" anchor="ctr">
                <a:flatTx/>
              </a:bodyPr>
              <a:lstStyle/>
              <a:p>
                <a:endParaRPr lang="ko-KR" altLang="en-US">
                  <a:ea typeface="굴림" pitchFamily="34" charset="-127"/>
                </a:endParaRPr>
              </a:p>
            </p:txBody>
          </p:sp>
        </p:grpSp>
        <p:sp>
          <p:nvSpPr>
            <p:cNvPr id="46090" name="Text Box 14"/>
            <p:cNvSpPr txBox="1">
              <a:spLocks noChangeArrowheads="1"/>
            </p:cNvSpPr>
            <p:nvPr/>
          </p:nvSpPr>
          <p:spPr bwMode="auto">
            <a:xfrm>
              <a:off x="240" y="2352"/>
              <a:ext cx="1440" cy="326"/>
            </a:xfrm>
            <a:prstGeom prst="rect">
              <a:avLst/>
            </a:prstGeom>
            <a:noFill/>
            <a:ln w="9525">
              <a:noFill/>
              <a:miter lim="800000"/>
              <a:headEnd/>
              <a:tailEnd/>
            </a:ln>
          </p:spPr>
          <p:txBody>
            <a:bodyPr>
              <a:spAutoFit/>
            </a:bodyPr>
            <a:lstStyle/>
            <a:p>
              <a:pPr>
                <a:spcBef>
                  <a:spcPct val="50000"/>
                </a:spcBef>
              </a:pPr>
              <a:r>
                <a:rPr lang="en-US" altLang="ko-KR" sz="1400" b="1">
                  <a:solidFill>
                    <a:schemeClr val="bg1"/>
                  </a:solidFill>
                  <a:ea typeface="굴림" pitchFamily="34" charset="-127"/>
                </a:rPr>
                <a:t>Silicon waveguide on SOI wafer</a:t>
              </a:r>
            </a:p>
          </p:txBody>
        </p:sp>
      </p:grpSp>
      <p:sp>
        <p:nvSpPr>
          <p:cNvPr id="46085" name="Text Box 15"/>
          <p:cNvSpPr txBox="1">
            <a:spLocks noChangeArrowheads="1"/>
          </p:cNvSpPr>
          <p:nvPr/>
        </p:nvSpPr>
        <p:spPr bwMode="auto">
          <a:xfrm>
            <a:off x="2362200" y="2286000"/>
            <a:ext cx="2286000" cy="304800"/>
          </a:xfrm>
          <a:prstGeom prst="rect">
            <a:avLst/>
          </a:prstGeom>
          <a:noFill/>
          <a:ln w="9525">
            <a:noFill/>
            <a:miter lim="800000"/>
            <a:headEnd/>
            <a:tailEnd/>
          </a:ln>
        </p:spPr>
        <p:txBody>
          <a:bodyPr>
            <a:spAutoFit/>
          </a:bodyPr>
          <a:lstStyle/>
          <a:p>
            <a:pPr>
              <a:spcBef>
                <a:spcPct val="50000"/>
              </a:spcBef>
            </a:pPr>
            <a:r>
              <a:rPr lang="en-US" altLang="ko-KR" sz="1400" b="1">
                <a:solidFill>
                  <a:schemeClr val="bg1"/>
                </a:solidFill>
                <a:ea typeface="굴림" pitchFamily="34" charset="-127"/>
              </a:rPr>
              <a:t>III-V active region</a:t>
            </a:r>
          </a:p>
        </p:txBody>
      </p:sp>
      <p:grpSp>
        <p:nvGrpSpPr>
          <p:cNvPr id="5" name="Group 9"/>
          <p:cNvGrpSpPr>
            <a:grpSpLocks/>
          </p:cNvGrpSpPr>
          <p:nvPr/>
        </p:nvGrpSpPr>
        <p:grpSpPr bwMode="auto">
          <a:xfrm>
            <a:off x="4648200" y="1066799"/>
            <a:ext cx="3916363" cy="2915970"/>
            <a:chOff x="3436" y="2934"/>
            <a:chExt cx="2053" cy="1218"/>
          </a:xfrm>
        </p:grpSpPr>
        <p:pic>
          <p:nvPicPr>
            <p:cNvPr id="20" name="Picture 10"/>
            <p:cNvPicPr>
              <a:picLocks noChangeAspect="1" noChangeArrowheads="1"/>
            </p:cNvPicPr>
            <p:nvPr/>
          </p:nvPicPr>
          <p:blipFill>
            <a:blip r:embed="rId3" cstate="print"/>
            <a:srcRect/>
            <a:stretch>
              <a:fillRect/>
            </a:stretch>
          </p:blipFill>
          <p:spPr bwMode="auto">
            <a:xfrm>
              <a:off x="3436" y="2934"/>
              <a:ext cx="2053" cy="1084"/>
            </a:xfrm>
            <a:prstGeom prst="rect">
              <a:avLst/>
            </a:prstGeom>
            <a:noFill/>
            <a:ln w="9525">
              <a:noFill/>
              <a:miter lim="800000"/>
              <a:headEnd/>
              <a:tailEnd/>
            </a:ln>
          </p:spPr>
        </p:pic>
        <p:sp>
          <p:nvSpPr>
            <p:cNvPr id="21" name="Text Box 11"/>
            <p:cNvSpPr txBox="1">
              <a:spLocks noChangeArrowheads="1"/>
            </p:cNvSpPr>
            <p:nvPr/>
          </p:nvSpPr>
          <p:spPr bwMode="auto">
            <a:xfrm>
              <a:off x="3905" y="4011"/>
              <a:ext cx="421" cy="129"/>
            </a:xfrm>
            <a:prstGeom prst="rect">
              <a:avLst/>
            </a:prstGeom>
            <a:noFill/>
            <a:ln w="9525">
              <a:noFill/>
              <a:miter lim="800000"/>
              <a:headEnd/>
              <a:tailEnd/>
            </a:ln>
          </p:spPr>
          <p:txBody>
            <a:bodyPr wrap="none">
              <a:spAutoFit/>
            </a:bodyPr>
            <a:lstStyle/>
            <a:p>
              <a:r>
                <a:rPr lang="en-US" altLang="zh-TW" sz="1400" dirty="0" smtClean="0">
                  <a:solidFill>
                    <a:srgbClr val="FF0000"/>
                  </a:solidFill>
                  <a:ea typeface="新細明體" pitchFamily="18" charset="-120"/>
                </a:rPr>
                <a:t>8 AMPs</a:t>
              </a:r>
              <a:endParaRPr lang="en-US" altLang="zh-TW" sz="1400" dirty="0">
                <a:solidFill>
                  <a:srgbClr val="FF0000"/>
                </a:solidFill>
                <a:ea typeface="新細明體" pitchFamily="18" charset="-120"/>
              </a:endParaRPr>
            </a:p>
          </p:txBody>
        </p:sp>
        <p:sp>
          <p:nvSpPr>
            <p:cNvPr id="22" name="Text Box 12"/>
            <p:cNvSpPr txBox="1">
              <a:spLocks noChangeArrowheads="1"/>
            </p:cNvSpPr>
            <p:nvPr/>
          </p:nvSpPr>
          <p:spPr bwMode="auto">
            <a:xfrm>
              <a:off x="4816" y="4011"/>
              <a:ext cx="630" cy="141"/>
            </a:xfrm>
            <a:prstGeom prst="rect">
              <a:avLst/>
            </a:prstGeom>
            <a:noFill/>
            <a:ln w="9525">
              <a:noFill/>
              <a:miter lim="800000"/>
              <a:headEnd/>
              <a:tailEnd/>
            </a:ln>
          </p:spPr>
          <p:txBody>
            <a:bodyPr wrap="none">
              <a:spAutoFit/>
            </a:bodyPr>
            <a:lstStyle/>
            <a:p>
              <a:r>
                <a:rPr lang="en-US" altLang="zh-TW" sz="1600" dirty="0" smtClean="0">
                  <a:solidFill>
                    <a:srgbClr val="FF0000"/>
                  </a:solidFill>
                  <a:ea typeface="新細明體" pitchFamily="18" charset="-120"/>
                </a:rPr>
                <a:t>8 detectors</a:t>
              </a:r>
              <a:endParaRPr lang="en-US" altLang="zh-TW" sz="1600" dirty="0">
                <a:solidFill>
                  <a:srgbClr val="FF0000"/>
                </a:solidFill>
                <a:ea typeface="新細明體" pitchFamily="18" charset="-120"/>
              </a:endParaRPr>
            </a:p>
          </p:txBody>
        </p:sp>
      </p:grpSp>
      <p:pic>
        <p:nvPicPr>
          <p:cNvPr id="7" name="Picture 6"/>
          <p:cNvPicPr>
            <a:picLocks noChangeAspect="1"/>
          </p:cNvPicPr>
          <p:nvPr/>
        </p:nvPicPr>
        <p:blipFill>
          <a:blip r:embed="rId4"/>
          <a:stretch>
            <a:fillRect/>
          </a:stretch>
        </p:blipFill>
        <p:spPr>
          <a:xfrm>
            <a:off x="0" y="53643"/>
            <a:ext cx="9144000" cy="1089357"/>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48200" y="3386666"/>
            <a:ext cx="4146302" cy="3471333"/>
          </a:xfrm>
          <a:prstGeom prst="rect">
            <a:avLst/>
          </a:prstGeom>
        </p:spPr>
      </p:pic>
      <p:pic>
        <p:nvPicPr>
          <p:cNvPr id="25" name="Picture 2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 y="3500706"/>
            <a:ext cx="3765302" cy="2967827"/>
          </a:xfrm>
          <a:prstGeom prst="rect">
            <a:avLst/>
          </a:prstGeom>
        </p:spPr>
      </p:pic>
      <p:sp>
        <p:nvSpPr>
          <p:cNvPr id="46087" name="TextBox 19"/>
          <p:cNvSpPr txBox="1">
            <a:spLocks noChangeArrowheads="1"/>
          </p:cNvSpPr>
          <p:nvPr/>
        </p:nvSpPr>
        <p:spPr bwMode="auto">
          <a:xfrm>
            <a:off x="457200" y="6488113"/>
            <a:ext cx="5095875" cy="369887"/>
          </a:xfrm>
          <a:prstGeom prst="rect">
            <a:avLst/>
          </a:prstGeom>
          <a:noFill/>
          <a:ln w="9525">
            <a:noFill/>
            <a:miter lim="800000"/>
            <a:headEnd/>
            <a:tailEnd/>
          </a:ln>
        </p:spPr>
        <p:txBody>
          <a:bodyPr wrap="none">
            <a:spAutoFit/>
          </a:bodyPr>
          <a:lstStyle/>
          <a:p>
            <a:r>
              <a:rPr lang="en-US" sz="1800" dirty="0"/>
              <a:t>H. Park et al., PTL, 19(4), 230, February (2007).</a:t>
            </a:r>
          </a:p>
        </p:txBody>
      </p:sp>
    </p:spTree>
    <p:extLst>
      <p:ext uri="{BB962C8B-B14F-4D97-AF65-F5344CB8AC3E}">
        <p14:creationId xmlns:p14="http://schemas.microsoft.com/office/powerpoint/2010/main" val="28934456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9950"/>
            <a:ext cx="91440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ChangeArrowheads="1"/>
          </p:cNvSpPr>
          <p:nvPr/>
        </p:nvSpPr>
        <p:spPr bwMode="auto">
          <a:xfrm>
            <a:off x="887413" y="301625"/>
            <a:ext cx="75803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51196" rIns="0" bIns="51196"/>
          <a:lstStyle/>
          <a:p>
            <a:r>
              <a:rPr lang="en-US" sz="2800" b="1" smtClean="0">
                <a:solidFill>
                  <a:srgbClr val="000000"/>
                </a:solidFill>
                <a:ea typeface="ＭＳ Ｐゴシック" charset="0"/>
              </a:rPr>
              <a:t>Chip I/O bandwidth  requirements</a:t>
            </a:r>
          </a:p>
        </p:txBody>
      </p:sp>
      <p:sp>
        <p:nvSpPr>
          <p:cNvPr id="4100" name="Text Box 4"/>
          <p:cNvSpPr txBox="1">
            <a:spLocks noChangeArrowheads="1"/>
          </p:cNvSpPr>
          <p:nvPr/>
        </p:nvSpPr>
        <p:spPr bwMode="auto">
          <a:xfrm>
            <a:off x="3551238" y="2389188"/>
            <a:ext cx="2174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marL="119063" indent="-119063" eaLnBrk="0" hangingPunct="0">
              <a:defRPr sz="2000" b="1">
                <a:solidFill>
                  <a:schemeClr val="tx1"/>
                </a:solidFill>
                <a:latin typeface="Arial" charset="0"/>
                <a:ea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gn="ctr" eaLnBrk="1" hangingPunct="1">
              <a:lnSpc>
                <a:spcPct val="90000"/>
              </a:lnSpc>
              <a:spcBef>
                <a:spcPct val="50000"/>
              </a:spcBef>
              <a:buClr>
                <a:srgbClr val="667263"/>
              </a:buClr>
            </a:pPr>
            <a:r>
              <a:rPr lang="en-US" sz="2400" b="0" smtClean="0">
                <a:solidFill>
                  <a:srgbClr val="FF0000"/>
                </a:solidFill>
              </a:rPr>
              <a:t>~2x every 2yrs</a:t>
            </a:r>
          </a:p>
        </p:txBody>
      </p:sp>
    </p:spTree>
    <p:extLst>
      <p:ext uri="{BB962C8B-B14F-4D97-AF65-F5344CB8AC3E}">
        <p14:creationId xmlns:p14="http://schemas.microsoft.com/office/powerpoint/2010/main" val="841656708"/>
      </p:ext>
    </p:extLst>
  </p:cSld>
  <p:clrMapOvr>
    <a:masterClrMapping/>
  </p:clrMapOvr>
  <p:transition xmlns:p14="http://schemas.microsoft.com/office/powerpoint/2010/mai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a:latin typeface="Calibri" charset="0"/>
              </a:rPr>
              <a:t>III-V on silicon optical amplifiers</a:t>
            </a:r>
          </a:p>
        </p:txBody>
      </p:sp>
      <p:sp>
        <p:nvSpPr>
          <p:cNvPr id="46082" name="Content Placeholder 2"/>
          <p:cNvSpPr>
            <a:spLocks noGrp="1"/>
          </p:cNvSpPr>
          <p:nvPr>
            <p:ph idx="1"/>
          </p:nvPr>
        </p:nvSpPr>
        <p:spPr>
          <a:xfrm>
            <a:off x="360363" y="914400"/>
            <a:ext cx="8489950" cy="4957763"/>
          </a:xfrm>
        </p:spPr>
        <p:txBody>
          <a:bodyPr/>
          <a:lstStyle/>
          <a:p>
            <a:endParaRPr lang="en-US" dirty="0">
              <a:latin typeface="Calibri" charset="0"/>
            </a:endParaRPr>
          </a:p>
          <a:p>
            <a:endParaRPr lang="en-US" dirty="0">
              <a:latin typeface="Calibri" charset="0"/>
            </a:endParaRPr>
          </a:p>
          <a:p>
            <a:endParaRPr lang="en-US" dirty="0">
              <a:latin typeface="Calibri" charset="0"/>
            </a:endParaRPr>
          </a:p>
          <a:p>
            <a:endParaRPr lang="en-US" dirty="0">
              <a:latin typeface="Calibri" charset="0"/>
            </a:endParaRPr>
          </a:p>
          <a:p>
            <a:endParaRPr lang="en-US" dirty="0">
              <a:latin typeface="Calibri" charset="0"/>
            </a:endParaRPr>
          </a:p>
          <a:p>
            <a:endParaRPr lang="en-US" dirty="0">
              <a:latin typeface="Calibri" charset="0"/>
            </a:endParaRPr>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725" y="1219200"/>
            <a:ext cx="44862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FAA26D3D-D897-4be2-8F04-BA451C77F1D7}">
              <ma14:placeholderFlag xmlns:ma14="http://schemas.microsoft.com/office/mac/drawingml/2011/main" val="1"/>
            </a:ext>
          </a:extLst>
        </p:spPr>
      </p:pic>
      <p:pic>
        <p:nvPicPr>
          <p:cNvPr id="4608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914400"/>
            <a:ext cx="48006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4953000"/>
            <a:ext cx="6324600" cy="461665"/>
          </a:xfrm>
          <a:prstGeom prst="rect">
            <a:avLst/>
          </a:prstGeom>
        </p:spPr>
        <p:txBody>
          <a:bodyPr wrap="square">
            <a:spAutoFit/>
          </a:bodyPr>
          <a:lstStyle/>
          <a:p>
            <a:r>
              <a:rPr lang="en-US" sz="2400" dirty="0">
                <a:latin typeface="Calibri" charset="0"/>
              </a:rPr>
              <a:t>18dB small signal gain for 100mA drive current</a:t>
            </a:r>
          </a:p>
        </p:txBody>
      </p:sp>
    </p:spTree>
    <p:extLst>
      <p:ext uri="{BB962C8B-B14F-4D97-AF65-F5344CB8AC3E}">
        <p14:creationId xmlns:p14="http://schemas.microsoft.com/office/powerpoint/2010/main" val="179346153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71" name="Picture 20" descr="ep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963" y="1254886"/>
            <a:ext cx="3059112" cy="2924175"/>
          </a:xfrm>
          <a:prstGeom prst="rect">
            <a:avLst/>
          </a:prstGeom>
          <a:noFill/>
          <a:ln w="9525">
            <a:noFill/>
            <a:miter lim="800000"/>
            <a:headEnd/>
            <a:tailEnd/>
          </a:ln>
        </p:spPr>
      </p:pic>
      <p:grpSp>
        <p:nvGrpSpPr>
          <p:cNvPr id="2" name="Group 22"/>
          <p:cNvGrpSpPr/>
          <p:nvPr/>
        </p:nvGrpSpPr>
        <p:grpSpPr>
          <a:xfrm>
            <a:off x="231775" y="4889571"/>
            <a:ext cx="8872538" cy="1142345"/>
            <a:chOff x="231775" y="4541838"/>
            <a:chExt cx="8872538" cy="1142345"/>
          </a:xfrm>
        </p:grpSpPr>
        <p:sp>
          <p:nvSpPr>
            <p:cNvPr id="23556" name="AutoShape 3"/>
            <p:cNvSpPr>
              <a:spLocks noChangeArrowheads="1"/>
            </p:cNvSpPr>
            <p:nvPr/>
          </p:nvSpPr>
          <p:spPr bwMode="auto">
            <a:xfrm>
              <a:off x="1462088" y="4581525"/>
              <a:ext cx="960437" cy="384175"/>
            </a:xfrm>
            <a:prstGeom prst="roundRect">
              <a:avLst>
                <a:gd name="adj" fmla="val 16667"/>
              </a:avLst>
            </a:prstGeom>
            <a:solidFill>
              <a:srgbClr val="C0C0C0"/>
            </a:solidFill>
            <a:ln w="9525">
              <a:noFill/>
              <a:round/>
              <a:headEnd/>
              <a:tailEnd/>
            </a:ln>
          </p:spPr>
          <p:txBody>
            <a:bodyPr wrap="none" anchor="ctr"/>
            <a:lstStyle/>
            <a:p>
              <a:pPr algn="ctr"/>
              <a:r>
                <a:rPr lang="en-US" altLang="zh-TW" sz="2800">
                  <a:solidFill>
                    <a:schemeClr val="tx1"/>
                  </a:solidFill>
                  <a:ea typeface="PMingLiU" pitchFamily="18" charset="-120"/>
                </a:rPr>
                <a:t>Si</a:t>
              </a:r>
            </a:p>
          </p:txBody>
        </p:sp>
        <p:sp>
          <p:nvSpPr>
            <p:cNvPr id="23557" name="AutoShape 4"/>
            <p:cNvSpPr>
              <a:spLocks noChangeArrowheads="1"/>
            </p:cNvSpPr>
            <p:nvPr/>
          </p:nvSpPr>
          <p:spPr bwMode="auto">
            <a:xfrm>
              <a:off x="1462088" y="5156200"/>
              <a:ext cx="960437" cy="423863"/>
            </a:xfrm>
            <a:prstGeom prst="roundRect">
              <a:avLst>
                <a:gd name="adj" fmla="val 16667"/>
              </a:avLst>
            </a:prstGeom>
            <a:solidFill>
              <a:srgbClr val="C0C0C0"/>
            </a:solidFill>
            <a:ln w="9525">
              <a:noFill/>
              <a:round/>
              <a:headEnd/>
              <a:tailEnd/>
            </a:ln>
          </p:spPr>
          <p:txBody>
            <a:bodyPr wrap="none" anchor="ctr"/>
            <a:lstStyle/>
            <a:p>
              <a:pPr algn="ctr"/>
              <a:r>
                <a:rPr lang="en-US" altLang="zh-TW" sz="2800">
                  <a:solidFill>
                    <a:schemeClr val="tx1"/>
                  </a:solidFill>
                  <a:ea typeface="PMingLiU" pitchFamily="18" charset="-120"/>
                </a:rPr>
                <a:t>III-V</a:t>
              </a:r>
            </a:p>
          </p:txBody>
        </p:sp>
        <p:sp>
          <p:nvSpPr>
            <p:cNvPr id="23558" name="Text Box 5"/>
            <p:cNvSpPr txBox="1">
              <a:spLocks noChangeArrowheads="1"/>
            </p:cNvSpPr>
            <p:nvPr/>
          </p:nvSpPr>
          <p:spPr bwMode="auto">
            <a:xfrm>
              <a:off x="2574925" y="4541838"/>
              <a:ext cx="346075" cy="523220"/>
            </a:xfrm>
            <a:prstGeom prst="rect">
              <a:avLst/>
            </a:prstGeom>
            <a:noFill/>
            <a:ln w="9525">
              <a:noFill/>
              <a:miter lim="800000"/>
              <a:headEnd/>
              <a:tailEnd/>
            </a:ln>
          </p:spPr>
          <p:txBody>
            <a:bodyPr>
              <a:spAutoFit/>
            </a:bodyPr>
            <a:lstStyle/>
            <a:p>
              <a:r>
                <a:rPr lang="en-US" altLang="zh-TW" sz="2800">
                  <a:solidFill>
                    <a:schemeClr val="tx1"/>
                  </a:solidFill>
                  <a:ea typeface="PMingLiU" pitchFamily="18" charset="-120"/>
                </a:rPr>
                <a:t>=</a:t>
              </a:r>
            </a:p>
          </p:txBody>
        </p:sp>
        <p:sp>
          <p:nvSpPr>
            <p:cNvPr id="23559" name="Text Box 6"/>
            <p:cNvSpPr txBox="1">
              <a:spLocks noChangeArrowheads="1"/>
            </p:cNvSpPr>
            <p:nvPr/>
          </p:nvSpPr>
          <p:spPr bwMode="auto">
            <a:xfrm>
              <a:off x="2574925" y="5156200"/>
              <a:ext cx="346075" cy="523220"/>
            </a:xfrm>
            <a:prstGeom prst="rect">
              <a:avLst/>
            </a:prstGeom>
            <a:noFill/>
            <a:ln w="9525">
              <a:noFill/>
              <a:miter lim="800000"/>
              <a:headEnd/>
              <a:tailEnd/>
            </a:ln>
          </p:spPr>
          <p:txBody>
            <a:bodyPr>
              <a:spAutoFit/>
            </a:bodyPr>
            <a:lstStyle/>
            <a:p>
              <a:r>
                <a:rPr lang="en-US" altLang="zh-TW" sz="2800">
                  <a:solidFill>
                    <a:schemeClr val="tx1"/>
                  </a:solidFill>
                  <a:ea typeface="PMingLiU" pitchFamily="18" charset="-120"/>
                </a:rPr>
                <a:t>=</a:t>
              </a:r>
            </a:p>
          </p:txBody>
        </p:sp>
        <p:sp>
          <p:nvSpPr>
            <p:cNvPr id="23560" name="AutoShape 7"/>
            <p:cNvSpPr>
              <a:spLocks noChangeArrowheads="1"/>
            </p:cNvSpPr>
            <p:nvPr/>
          </p:nvSpPr>
          <p:spPr bwMode="auto">
            <a:xfrm>
              <a:off x="2997200" y="4581525"/>
              <a:ext cx="1190625" cy="384175"/>
            </a:xfrm>
            <a:prstGeom prst="roundRect">
              <a:avLst>
                <a:gd name="adj" fmla="val 16667"/>
              </a:avLst>
            </a:prstGeom>
            <a:solidFill>
              <a:srgbClr val="99CCFF"/>
            </a:solidFill>
            <a:ln w="9525">
              <a:noFill/>
              <a:round/>
              <a:headEnd/>
              <a:tailEnd/>
            </a:ln>
          </p:spPr>
          <p:txBody>
            <a:bodyPr wrap="none" anchor="ctr"/>
            <a:lstStyle/>
            <a:p>
              <a:pPr algn="ctr"/>
              <a:r>
                <a:rPr lang="en-US" altLang="zh-TW" sz="2800">
                  <a:solidFill>
                    <a:schemeClr val="tx1"/>
                  </a:solidFill>
                  <a:ea typeface="PMingLiU" pitchFamily="18" charset="-120"/>
                </a:rPr>
                <a:t>Plasma</a:t>
              </a:r>
            </a:p>
          </p:txBody>
        </p:sp>
        <p:sp>
          <p:nvSpPr>
            <p:cNvPr id="23561" name="AutoShape 8"/>
            <p:cNvSpPr>
              <a:spLocks noChangeArrowheads="1"/>
            </p:cNvSpPr>
            <p:nvPr/>
          </p:nvSpPr>
          <p:spPr bwMode="auto">
            <a:xfrm>
              <a:off x="2997200" y="5195888"/>
              <a:ext cx="1190625" cy="422275"/>
            </a:xfrm>
            <a:prstGeom prst="roundRect">
              <a:avLst>
                <a:gd name="adj" fmla="val 16667"/>
              </a:avLst>
            </a:prstGeom>
            <a:solidFill>
              <a:srgbClr val="99CCFF"/>
            </a:solidFill>
            <a:ln w="9525">
              <a:noFill/>
              <a:round/>
              <a:headEnd/>
              <a:tailEnd/>
            </a:ln>
          </p:spPr>
          <p:txBody>
            <a:bodyPr wrap="none" anchor="ctr"/>
            <a:lstStyle/>
            <a:p>
              <a:pPr algn="ctr"/>
              <a:r>
                <a:rPr lang="en-US" altLang="zh-TW" sz="2800">
                  <a:solidFill>
                    <a:schemeClr val="tx1"/>
                  </a:solidFill>
                  <a:ea typeface="PMingLiU" pitchFamily="18" charset="-120"/>
                </a:rPr>
                <a:t>Plasma</a:t>
              </a:r>
            </a:p>
          </p:txBody>
        </p:sp>
        <p:sp>
          <p:nvSpPr>
            <p:cNvPr id="23562" name="Text Box 9"/>
            <p:cNvSpPr txBox="1">
              <a:spLocks noChangeArrowheads="1"/>
            </p:cNvSpPr>
            <p:nvPr/>
          </p:nvSpPr>
          <p:spPr bwMode="auto">
            <a:xfrm>
              <a:off x="4303713" y="5160963"/>
              <a:ext cx="346075" cy="523220"/>
            </a:xfrm>
            <a:prstGeom prst="rect">
              <a:avLst/>
            </a:prstGeom>
            <a:noFill/>
            <a:ln w="9525">
              <a:noFill/>
              <a:miter lim="800000"/>
              <a:headEnd/>
              <a:tailEnd/>
            </a:ln>
          </p:spPr>
          <p:txBody>
            <a:bodyPr>
              <a:spAutoFit/>
            </a:bodyPr>
            <a:lstStyle/>
            <a:p>
              <a:r>
                <a:rPr lang="en-US" altLang="zh-TW" sz="2800">
                  <a:solidFill>
                    <a:schemeClr val="tx1"/>
                  </a:solidFill>
                  <a:ea typeface="PMingLiU" pitchFamily="18" charset="-120"/>
                </a:rPr>
                <a:t>+</a:t>
              </a:r>
            </a:p>
          </p:txBody>
        </p:sp>
        <p:sp>
          <p:nvSpPr>
            <p:cNvPr id="23563" name="AutoShape 10"/>
            <p:cNvSpPr>
              <a:spLocks noChangeArrowheads="1"/>
            </p:cNvSpPr>
            <p:nvPr/>
          </p:nvSpPr>
          <p:spPr bwMode="auto">
            <a:xfrm flipH="1">
              <a:off x="1000125" y="4840288"/>
              <a:ext cx="307975" cy="576262"/>
            </a:xfrm>
            <a:prstGeom prst="curvedLeftArrow">
              <a:avLst>
                <a:gd name="adj1" fmla="val 37423"/>
                <a:gd name="adj2" fmla="val 74845"/>
                <a:gd name="adj3" fmla="val 33333"/>
              </a:avLst>
            </a:prstGeom>
            <a:solidFill>
              <a:srgbClr val="99CC00"/>
            </a:solidFill>
            <a:ln w="9525">
              <a:noFill/>
              <a:miter lim="800000"/>
              <a:headEnd/>
              <a:tailEnd/>
            </a:ln>
          </p:spPr>
          <p:txBody>
            <a:bodyPr wrap="none" anchor="ctr"/>
            <a:lstStyle/>
            <a:p>
              <a:endParaRPr lang="zh-TW" altLang="en-US" sz="2800">
                <a:ea typeface="PMingLiU" pitchFamily="18" charset="-120"/>
              </a:endParaRPr>
            </a:p>
          </p:txBody>
        </p:sp>
        <p:sp>
          <p:nvSpPr>
            <p:cNvPr id="23564" name="Text Box 11"/>
            <p:cNvSpPr txBox="1">
              <a:spLocks noChangeArrowheads="1"/>
            </p:cNvSpPr>
            <p:nvPr/>
          </p:nvSpPr>
          <p:spPr bwMode="auto">
            <a:xfrm>
              <a:off x="231775" y="4811713"/>
              <a:ext cx="974947" cy="523220"/>
            </a:xfrm>
            <a:prstGeom prst="rect">
              <a:avLst/>
            </a:prstGeom>
            <a:noFill/>
            <a:ln w="9525">
              <a:noFill/>
              <a:miter lim="800000"/>
              <a:headEnd/>
              <a:tailEnd/>
            </a:ln>
          </p:spPr>
          <p:txBody>
            <a:bodyPr wrap="none">
              <a:spAutoFit/>
            </a:bodyPr>
            <a:lstStyle/>
            <a:p>
              <a:r>
                <a:rPr lang="en-US" altLang="zh-TW" sz="2800">
                  <a:solidFill>
                    <a:schemeClr val="tx1"/>
                  </a:solidFill>
                  <a:ea typeface="PMingLiU" pitchFamily="18" charset="-120"/>
                </a:rPr>
                <a:t>&gt;10x</a:t>
              </a:r>
            </a:p>
          </p:txBody>
        </p:sp>
        <p:sp>
          <p:nvSpPr>
            <p:cNvPr id="23565" name="AutoShape 12"/>
            <p:cNvSpPr>
              <a:spLocks noChangeArrowheads="1"/>
            </p:cNvSpPr>
            <p:nvPr/>
          </p:nvSpPr>
          <p:spPr bwMode="auto">
            <a:xfrm>
              <a:off x="4649788" y="5195888"/>
              <a:ext cx="768350" cy="384175"/>
            </a:xfrm>
            <a:prstGeom prst="roundRect">
              <a:avLst>
                <a:gd name="adj" fmla="val 16667"/>
              </a:avLst>
            </a:prstGeom>
            <a:solidFill>
              <a:srgbClr val="FFCC99"/>
            </a:solidFill>
            <a:ln w="9525">
              <a:noFill/>
              <a:round/>
              <a:headEnd/>
              <a:tailEnd/>
            </a:ln>
          </p:spPr>
          <p:txBody>
            <a:bodyPr wrap="none" anchor="ctr"/>
            <a:lstStyle/>
            <a:p>
              <a:pPr algn="ctr"/>
              <a:r>
                <a:rPr lang="en-US" altLang="zh-TW" sz="2800">
                  <a:solidFill>
                    <a:schemeClr val="tx1"/>
                  </a:solidFill>
                  <a:ea typeface="PMingLiU" pitchFamily="18" charset="-120"/>
                </a:rPr>
                <a:t>BF</a:t>
              </a:r>
            </a:p>
          </p:txBody>
        </p:sp>
        <p:sp>
          <p:nvSpPr>
            <p:cNvPr id="23566" name="AutoShape 13"/>
            <p:cNvSpPr>
              <a:spLocks noChangeArrowheads="1"/>
            </p:cNvSpPr>
            <p:nvPr/>
          </p:nvSpPr>
          <p:spPr bwMode="auto">
            <a:xfrm>
              <a:off x="5916613" y="5195888"/>
              <a:ext cx="1190625" cy="384175"/>
            </a:xfrm>
            <a:prstGeom prst="roundRect">
              <a:avLst>
                <a:gd name="adj" fmla="val 16667"/>
              </a:avLst>
            </a:prstGeom>
            <a:solidFill>
              <a:srgbClr val="FFCC99"/>
            </a:solidFill>
            <a:ln w="9525">
              <a:noFill/>
              <a:round/>
              <a:headEnd/>
              <a:tailEnd/>
            </a:ln>
          </p:spPr>
          <p:txBody>
            <a:bodyPr wrap="none" anchor="ctr"/>
            <a:lstStyle/>
            <a:p>
              <a:pPr algn="ctr"/>
              <a:r>
                <a:rPr lang="en-US" altLang="zh-TW" sz="2800">
                  <a:solidFill>
                    <a:schemeClr val="tx1"/>
                  </a:solidFill>
                  <a:ea typeface="PMingLiU" pitchFamily="18" charset="-120"/>
                </a:rPr>
                <a:t>Pockels</a:t>
              </a:r>
            </a:p>
          </p:txBody>
        </p:sp>
        <p:sp>
          <p:nvSpPr>
            <p:cNvPr id="23567" name="AutoShape 14"/>
            <p:cNvSpPr>
              <a:spLocks noChangeArrowheads="1"/>
            </p:cNvSpPr>
            <p:nvPr/>
          </p:nvSpPr>
          <p:spPr bwMode="auto">
            <a:xfrm>
              <a:off x="7413625" y="5195888"/>
              <a:ext cx="768350" cy="384175"/>
            </a:xfrm>
            <a:prstGeom prst="roundRect">
              <a:avLst>
                <a:gd name="adj" fmla="val 16667"/>
              </a:avLst>
            </a:prstGeom>
            <a:solidFill>
              <a:srgbClr val="FFCC99"/>
            </a:solidFill>
            <a:ln w="9525">
              <a:noFill/>
              <a:round/>
              <a:headEnd/>
              <a:tailEnd/>
            </a:ln>
          </p:spPr>
          <p:txBody>
            <a:bodyPr wrap="none" anchor="ctr"/>
            <a:lstStyle/>
            <a:p>
              <a:pPr algn="ctr"/>
              <a:r>
                <a:rPr lang="en-US" altLang="zh-TW" sz="2800">
                  <a:solidFill>
                    <a:schemeClr val="tx1"/>
                  </a:solidFill>
                  <a:ea typeface="PMingLiU" pitchFamily="18" charset="-120"/>
                </a:rPr>
                <a:t>Kerr</a:t>
              </a:r>
            </a:p>
          </p:txBody>
        </p:sp>
        <p:sp>
          <p:nvSpPr>
            <p:cNvPr id="23568" name="Text Box 15"/>
            <p:cNvSpPr txBox="1">
              <a:spLocks noChangeArrowheads="1"/>
            </p:cNvSpPr>
            <p:nvPr/>
          </p:nvSpPr>
          <p:spPr bwMode="auto">
            <a:xfrm>
              <a:off x="5494338" y="5157788"/>
              <a:ext cx="346075" cy="523220"/>
            </a:xfrm>
            <a:prstGeom prst="rect">
              <a:avLst/>
            </a:prstGeom>
            <a:noFill/>
            <a:ln w="9525">
              <a:noFill/>
              <a:miter lim="800000"/>
              <a:headEnd/>
              <a:tailEnd/>
            </a:ln>
          </p:spPr>
          <p:txBody>
            <a:bodyPr>
              <a:spAutoFit/>
            </a:bodyPr>
            <a:lstStyle/>
            <a:p>
              <a:r>
                <a:rPr lang="en-US" altLang="zh-TW" sz="2800">
                  <a:solidFill>
                    <a:schemeClr val="tx1"/>
                  </a:solidFill>
                  <a:ea typeface="PMingLiU" pitchFamily="18" charset="-120"/>
                </a:rPr>
                <a:t>+</a:t>
              </a:r>
            </a:p>
          </p:txBody>
        </p:sp>
        <p:sp>
          <p:nvSpPr>
            <p:cNvPr id="23569" name="Text Box 16"/>
            <p:cNvSpPr txBox="1">
              <a:spLocks noChangeArrowheads="1"/>
            </p:cNvSpPr>
            <p:nvPr/>
          </p:nvSpPr>
          <p:spPr bwMode="auto">
            <a:xfrm>
              <a:off x="7107238" y="5157788"/>
              <a:ext cx="346075" cy="523220"/>
            </a:xfrm>
            <a:prstGeom prst="rect">
              <a:avLst/>
            </a:prstGeom>
            <a:noFill/>
            <a:ln w="9525">
              <a:noFill/>
              <a:miter lim="800000"/>
              <a:headEnd/>
              <a:tailEnd/>
            </a:ln>
          </p:spPr>
          <p:txBody>
            <a:bodyPr>
              <a:spAutoFit/>
            </a:bodyPr>
            <a:lstStyle/>
            <a:p>
              <a:r>
                <a:rPr lang="en-US" altLang="zh-TW" sz="2800">
                  <a:solidFill>
                    <a:schemeClr val="tx1"/>
                  </a:solidFill>
                  <a:ea typeface="PMingLiU" pitchFamily="18" charset="-120"/>
                </a:rPr>
                <a:t>+</a:t>
              </a:r>
            </a:p>
          </p:txBody>
        </p:sp>
        <p:sp>
          <p:nvSpPr>
            <p:cNvPr id="23570" name="Text Box 17"/>
            <p:cNvSpPr txBox="1">
              <a:spLocks noChangeArrowheads="1"/>
            </p:cNvSpPr>
            <p:nvPr/>
          </p:nvSpPr>
          <p:spPr bwMode="auto">
            <a:xfrm>
              <a:off x="8181975" y="5157788"/>
              <a:ext cx="922338" cy="523220"/>
            </a:xfrm>
            <a:prstGeom prst="rect">
              <a:avLst/>
            </a:prstGeom>
            <a:noFill/>
            <a:ln w="9525">
              <a:noFill/>
              <a:miter lim="800000"/>
              <a:headEnd/>
              <a:tailEnd/>
            </a:ln>
          </p:spPr>
          <p:txBody>
            <a:bodyPr>
              <a:spAutoFit/>
            </a:bodyPr>
            <a:lstStyle/>
            <a:p>
              <a:r>
                <a:rPr lang="en-US" altLang="zh-TW" sz="2800">
                  <a:solidFill>
                    <a:schemeClr val="tx1"/>
                  </a:solidFill>
                  <a:ea typeface="PMingLiU" pitchFamily="18" charset="-120"/>
                </a:rPr>
                <a:t>+….</a:t>
              </a:r>
            </a:p>
          </p:txBody>
        </p:sp>
        <p:sp>
          <p:nvSpPr>
            <p:cNvPr id="23572" name="Text Box 17"/>
            <p:cNvSpPr txBox="1">
              <a:spLocks noChangeArrowheads="1"/>
            </p:cNvSpPr>
            <p:nvPr/>
          </p:nvSpPr>
          <p:spPr bwMode="auto">
            <a:xfrm>
              <a:off x="4303713" y="4543425"/>
              <a:ext cx="922337" cy="523220"/>
            </a:xfrm>
            <a:prstGeom prst="rect">
              <a:avLst/>
            </a:prstGeom>
            <a:noFill/>
            <a:ln w="9525">
              <a:noFill/>
              <a:miter lim="800000"/>
              <a:headEnd/>
              <a:tailEnd/>
            </a:ln>
          </p:spPr>
          <p:txBody>
            <a:bodyPr>
              <a:spAutoFit/>
            </a:bodyPr>
            <a:lstStyle/>
            <a:p>
              <a:r>
                <a:rPr lang="en-US" altLang="zh-TW" sz="2800">
                  <a:solidFill>
                    <a:schemeClr val="tx1"/>
                  </a:solidFill>
                  <a:ea typeface="PMingLiU" pitchFamily="18" charset="-120"/>
                </a:rPr>
                <a:t>+….</a:t>
              </a:r>
            </a:p>
          </p:txBody>
        </p:sp>
      </p:grpSp>
      <p:sp>
        <p:nvSpPr>
          <p:cNvPr id="23573" name="Text Box 20"/>
          <p:cNvSpPr txBox="1">
            <a:spLocks noChangeArrowheads="1"/>
          </p:cNvSpPr>
          <p:nvPr/>
        </p:nvSpPr>
        <p:spPr bwMode="auto">
          <a:xfrm>
            <a:off x="304800" y="6096000"/>
            <a:ext cx="7810500" cy="400110"/>
          </a:xfrm>
          <a:prstGeom prst="rect">
            <a:avLst/>
          </a:prstGeom>
          <a:noFill/>
          <a:ln w="9525">
            <a:noFill/>
            <a:miter lim="800000"/>
            <a:headEnd/>
            <a:tailEnd/>
          </a:ln>
        </p:spPr>
        <p:txBody>
          <a:bodyPr>
            <a:spAutoFit/>
          </a:bodyPr>
          <a:lstStyle/>
          <a:p>
            <a:r>
              <a:rPr lang="zh-TW" altLang="en-US" sz="1000" b="1" dirty="0">
                <a:solidFill>
                  <a:schemeClr val="bg2"/>
                </a:solidFill>
                <a:ea typeface="PMingLiU" pitchFamily="18" charset="-120"/>
              </a:rPr>
              <a:t>* </a:t>
            </a:r>
            <a:r>
              <a:rPr lang="en-US" altLang="zh-TW" sz="1000" b="1" dirty="0">
                <a:solidFill>
                  <a:schemeClr val="bg2"/>
                </a:solidFill>
                <a:ea typeface="PMingLiU" pitchFamily="18" charset="-120"/>
              </a:rPr>
              <a:t>Silicon phase shift is calculated from “High speed optical modulation based on carrier depletion in a silicon waveguide,” A. Liu et. Al, Opt. Express, 15 (2), 2007</a:t>
            </a:r>
          </a:p>
        </p:txBody>
      </p:sp>
      <p:pic>
        <p:nvPicPr>
          <p:cNvPr id="23574" name="Picture 21"/>
          <p:cNvPicPr>
            <a:picLocks noChangeAspect="1" noChangeArrowheads="1"/>
          </p:cNvPicPr>
          <p:nvPr/>
        </p:nvPicPr>
        <p:blipFill>
          <a:blip r:embed="rId4" cstate="print"/>
          <a:srcRect/>
          <a:stretch>
            <a:fillRect/>
          </a:stretch>
        </p:blipFill>
        <p:spPr bwMode="auto">
          <a:xfrm>
            <a:off x="4303199" y="1100898"/>
            <a:ext cx="4383088" cy="3641725"/>
          </a:xfrm>
          <a:prstGeom prst="rect">
            <a:avLst/>
          </a:prstGeom>
          <a:noFill/>
          <a:ln w="9525">
            <a:noFill/>
            <a:miter lim="800000"/>
            <a:headEnd/>
            <a:tailEnd/>
          </a:ln>
        </p:spPr>
      </p:pic>
      <p:sp>
        <p:nvSpPr>
          <p:cNvPr id="24" name="Rectangle 2"/>
          <p:cNvSpPr txBox="1">
            <a:spLocks noChangeArrowheads="1"/>
          </p:cNvSpPr>
          <p:nvPr/>
        </p:nvSpPr>
        <p:spPr>
          <a:xfrm>
            <a:off x="1524000" y="0"/>
            <a:ext cx="8229600" cy="896112"/>
          </a:xfrm>
          <a:prstGeom prst="rect">
            <a:avLst/>
          </a:prstGeom>
        </p:spPr>
        <p:txBody>
          <a:bodyPr vert="horz" lIns="0" rIns="0" bIns="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800" b="0" i="0" u="none" strike="noStrike" kern="1200" cap="none" spc="0" normalizeH="0" baseline="0" noProof="0" dirty="0" smtClean="0">
                <a:ln>
                  <a:noFill/>
                </a:ln>
                <a:solidFill>
                  <a:schemeClr val="tx2"/>
                </a:solidFill>
                <a:effectLst/>
                <a:uLnTx/>
                <a:uFillTx/>
                <a:latin typeface="+mj-lt"/>
                <a:ea typeface="宋体" pitchFamily="2" charset="-122"/>
                <a:cs typeface="+mj-cs"/>
              </a:rPr>
              <a:t>Hybrid Silicon Switch: Use III-V Material</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1676400" y="152400"/>
            <a:ext cx="7086600" cy="646331"/>
          </a:xfrm>
          <a:prstGeom prst="rect">
            <a:avLst/>
          </a:prstGeom>
          <a:noFill/>
          <a:ln w="9525">
            <a:noFill/>
            <a:miter lim="800000"/>
            <a:headEnd/>
            <a:tailEnd/>
          </a:ln>
        </p:spPr>
        <p:txBody>
          <a:bodyPr wrap="square">
            <a:spAutoFit/>
          </a:bodyPr>
          <a:lstStyle/>
          <a:p>
            <a:pPr algn="ctr"/>
            <a:r>
              <a:rPr lang="en-US" altLang="zh-CN" sz="3600" i="0" dirty="0" smtClean="0">
                <a:latin typeface="+mj-lt"/>
                <a:ea typeface="+mj-ea"/>
                <a:cs typeface="+mj-cs"/>
              </a:rPr>
              <a:t>Hybrid Silicon MZMs</a:t>
            </a:r>
            <a:endParaRPr lang="en-US" altLang="zh-CN" sz="3600" i="0" dirty="0">
              <a:latin typeface="+mj-lt"/>
              <a:ea typeface="+mj-ea"/>
              <a:cs typeface="+mj-cs"/>
            </a:endParaRPr>
          </a:p>
        </p:txBody>
      </p:sp>
      <p:cxnSp>
        <p:nvCxnSpPr>
          <p:cNvPr id="5" name="Straight Arrow Connector 4"/>
          <p:cNvCxnSpPr/>
          <p:nvPr/>
        </p:nvCxnSpPr>
        <p:spPr bwMode="auto">
          <a:xfrm>
            <a:off x="391879" y="1356368"/>
            <a:ext cx="8151228" cy="15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0" name="Straight Connector 9"/>
          <p:cNvCxnSpPr/>
          <p:nvPr/>
        </p:nvCxnSpPr>
        <p:spPr bwMode="auto">
          <a:xfrm rot="16200000" flipH="1">
            <a:off x="953607" y="1449982"/>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1" name="TextBox 10"/>
          <p:cNvSpPr txBox="1"/>
          <p:nvPr/>
        </p:nvSpPr>
        <p:spPr>
          <a:xfrm>
            <a:off x="672750" y="999312"/>
            <a:ext cx="639919" cy="338554"/>
          </a:xfrm>
          <a:prstGeom prst="rect">
            <a:avLst/>
          </a:prstGeom>
          <a:noFill/>
        </p:spPr>
        <p:txBody>
          <a:bodyPr wrap="none" rtlCol="0">
            <a:spAutoFit/>
          </a:bodyPr>
          <a:lstStyle/>
          <a:p>
            <a:r>
              <a:rPr lang="en-US" sz="1600" dirty="0" smtClean="0"/>
              <a:t>2008</a:t>
            </a:r>
            <a:endParaRPr lang="en-US" sz="1600" dirty="0"/>
          </a:p>
        </p:txBody>
      </p:sp>
      <p:cxnSp>
        <p:nvCxnSpPr>
          <p:cNvPr id="12" name="Straight Connector 11"/>
          <p:cNvCxnSpPr/>
          <p:nvPr/>
        </p:nvCxnSpPr>
        <p:spPr bwMode="auto">
          <a:xfrm rot="16200000" flipH="1">
            <a:off x="3263579" y="1445626"/>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3" name="TextBox 12"/>
          <p:cNvSpPr txBox="1"/>
          <p:nvPr/>
        </p:nvSpPr>
        <p:spPr>
          <a:xfrm>
            <a:off x="2982722" y="994956"/>
            <a:ext cx="639919" cy="338554"/>
          </a:xfrm>
          <a:prstGeom prst="rect">
            <a:avLst/>
          </a:prstGeom>
          <a:noFill/>
        </p:spPr>
        <p:txBody>
          <a:bodyPr wrap="none" rtlCol="0">
            <a:spAutoFit/>
          </a:bodyPr>
          <a:lstStyle/>
          <a:p>
            <a:r>
              <a:rPr lang="en-US" sz="1600" dirty="0" smtClean="0">
                <a:latin typeface="+mj-lt"/>
              </a:rPr>
              <a:t>2009</a:t>
            </a:r>
            <a:endParaRPr lang="en-US" sz="1600" dirty="0">
              <a:latin typeface="+mj-lt"/>
            </a:endParaRPr>
          </a:p>
        </p:txBody>
      </p:sp>
      <p:cxnSp>
        <p:nvCxnSpPr>
          <p:cNvPr id="14" name="Straight Connector 13"/>
          <p:cNvCxnSpPr/>
          <p:nvPr/>
        </p:nvCxnSpPr>
        <p:spPr bwMode="auto">
          <a:xfrm rot="16200000" flipH="1">
            <a:off x="5203764" y="1441270"/>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5" name="TextBox 14"/>
          <p:cNvSpPr txBox="1"/>
          <p:nvPr/>
        </p:nvSpPr>
        <p:spPr>
          <a:xfrm>
            <a:off x="5020829" y="990600"/>
            <a:ext cx="639919" cy="338554"/>
          </a:xfrm>
          <a:prstGeom prst="rect">
            <a:avLst/>
          </a:prstGeom>
          <a:noFill/>
        </p:spPr>
        <p:txBody>
          <a:bodyPr wrap="none" rtlCol="0">
            <a:spAutoFit/>
          </a:bodyPr>
          <a:lstStyle/>
          <a:p>
            <a:r>
              <a:rPr lang="en-US" sz="1600" dirty="0" smtClean="0">
                <a:latin typeface="+mj-lt"/>
              </a:rPr>
              <a:t>2011</a:t>
            </a:r>
            <a:endParaRPr lang="en-US" sz="1600" dirty="0">
              <a:latin typeface="+mj-lt"/>
            </a:endParaRPr>
          </a:p>
        </p:txBody>
      </p:sp>
      <p:sp>
        <p:nvSpPr>
          <p:cNvPr id="17" name="TextBox 16"/>
          <p:cNvSpPr txBox="1"/>
          <p:nvPr/>
        </p:nvSpPr>
        <p:spPr>
          <a:xfrm>
            <a:off x="228600" y="1704713"/>
            <a:ext cx="2743199" cy="3539430"/>
          </a:xfrm>
          <a:prstGeom prst="rect">
            <a:avLst/>
          </a:prstGeom>
          <a:noFill/>
        </p:spPr>
        <p:txBody>
          <a:bodyPr wrap="square" rtlCol="0">
            <a:spAutoFit/>
          </a:bodyPr>
          <a:lstStyle/>
          <a:p>
            <a:pPr>
              <a:spcBef>
                <a:spcPts val="600"/>
              </a:spcBef>
              <a:spcAft>
                <a:spcPts val="600"/>
              </a:spcAft>
            </a:pPr>
            <a:r>
              <a:rPr lang="en-US" sz="1600" dirty="0" smtClean="0">
                <a:latin typeface="Arial Narrow" pitchFamily="34" charset="0"/>
              </a:rPr>
              <a:t>Gen 1 </a:t>
            </a:r>
            <a:r>
              <a:rPr lang="en-US" sz="1600" i="0" dirty="0" smtClean="0">
                <a:latin typeface="Arial Narrow" pitchFamily="34" charset="0"/>
              </a:rPr>
              <a:t>Hybrid silicon MZM:</a:t>
            </a:r>
          </a:p>
          <a:p>
            <a:pPr>
              <a:spcBef>
                <a:spcPts val="600"/>
              </a:spcBef>
              <a:spcAft>
                <a:spcPts val="600"/>
              </a:spcAft>
              <a:buFont typeface="Wingdings" pitchFamily="2" charset="2"/>
              <a:buChar char="§"/>
            </a:pPr>
            <a:r>
              <a:rPr lang="en-US" sz="1600" i="0" dirty="0" smtClean="0">
                <a:latin typeface="Arial Narrow" pitchFamily="34" charset="0"/>
              </a:rPr>
              <a:t> AlGaInAs QW</a:t>
            </a:r>
          </a:p>
          <a:p>
            <a:pPr>
              <a:spcBef>
                <a:spcPts val="600"/>
              </a:spcBef>
              <a:spcAft>
                <a:spcPts val="600"/>
              </a:spcAft>
              <a:buFont typeface="Wingdings" pitchFamily="2" charset="2"/>
              <a:buChar char="§"/>
            </a:pPr>
            <a:r>
              <a:rPr lang="en-US" sz="1600" i="0" dirty="0" smtClean="0">
                <a:latin typeface="Arial Narrow" pitchFamily="34" charset="0"/>
              </a:rPr>
              <a:t> Coplanar waveguide</a:t>
            </a:r>
          </a:p>
          <a:p>
            <a:pPr>
              <a:spcBef>
                <a:spcPts val="600"/>
              </a:spcBef>
              <a:spcAft>
                <a:spcPts val="600"/>
              </a:spcAft>
              <a:buFont typeface="Wingdings" pitchFamily="2" charset="2"/>
              <a:buChar char="§"/>
            </a:pPr>
            <a:r>
              <a:rPr lang="en-US" sz="1600" i="0" dirty="0" smtClean="0">
                <a:latin typeface="Arial Narrow" pitchFamily="34" charset="0"/>
              </a:rPr>
              <a:t> QW undercut </a:t>
            </a:r>
          </a:p>
          <a:p>
            <a:pPr>
              <a:spcBef>
                <a:spcPts val="600"/>
              </a:spcBef>
              <a:spcAft>
                <a:spcPts val="600"/>
              </a:spcAft>
              <a:buFont typeface="Wingdings" pitchFamily="2" charset="2"/>
              <a:buChar char="§"/>
            </a:pPr>
            <a:endParaRPr lang="en-US" sz="1600" i="0" dirty="0" smtClean="0">
              <a:latin typeface="Arial Narrow" pitchFamily="34" charset="0"/>
            </a:endParaRPr>
          </a:p>
          <a:p>
            <a:pPr>
              <a:spcBef>
                <a:spcPts val="600"/>
              </a:spcBef>
              <a:spcAft>
                <a:spcPts val="600"/>
              </a:spcAft>
            </a:pPr>
            <a:r>
              <a:rPr lang="en-US" sz="1600" i="0" dirty="0" smtClean="0">
                <a:latin typeface="Arial Narrow" pitchFamily="34" charset="0"/>
              </a:rPr>
              <a:t>Performance:</a:t>
            </a:r>
          </a:p>
          <a:p>
            <a:pPr>
              <a:spcBef>
                <a:spcPts val="600"/>
              </a:spcBef>
              <a:spcAft>
                <a:spcPts val="600"/>
              </a:spcAft>
              <a:buFont typeface="Wingdings" pitchFamily="2" charset="2"/>
              <a:buChar char="§"/>
            </a:pPr>
            <a:r>
              <a:rPr lang="en-US" sz="1600" i="0" dirty="0" smtClean="0">
                <a:latin typeface="Arial Narrow" pitchFamily="34" charset="0"/>
              </a:rPr>
              <a:t> 8 GHz bandwidth</a:t>
            </a:r>
          </a:p>
          <a:p>
            <a:pPr>
              <a:spcBef>
                <a:spcPts val="600"/>
              </a:spcBef>
              <a:spcAft>
                <a:spcPts val="600"/>
              </a:spcAft>
              <a:buFont typeface="Wingdings" pitchFamily="2" charset="2"/>
              <a:buChar char="§"/>
            </a:pPr>
            <a:r>
              <a:rPr lang="en-US" sz="1600" i="0" dirty="0" smtClean="0">
                <a:latin typeface="Arial Narrow" pitchFamily="34" charset="0"/>
              </a:rPr>
              <a:t> V</a:t>
            </a:r>
            <a:r>
              <a:rPr lang="el-GR" sz="1600" i="0" dirty="0" smtClean="0">
                <a:latin typeface="Arial Narrow" pitchFamily="34" charset="0"/>
                <a:cs typeface="Times New Roman"/>
              </a:rPr>
              <a:t>π</a:t>
            </a:r>
            <a:r>
              <a:rPr lang="en-US" sz="1600" i="0" dirty="0" smtClean="0">
                <a:latin typeface="Arial Narrow" pitchFamily="34" charset="0"/>
              </a:rPr>
              <a:t>L = 2Vmm</a:t>
            </a:r>
          </a:p>
          <a:p>
            <a:pPr>
              <a:spcBef>
                <a:spcPts val="600"/>
              </a:spcBef>
              <a:spcAft>
                <a:spcPts val="600"/>
              </a:spcAft>
              <a:buFont typeface="Wingdings" pitchFamily="2" charset="2"/>
              <a:buChar char="§"/>
            </a:pPr>
            <a:r>
              <a:rPr lang="en-US" sz="1600" i="0" dirty="0" smtClean="0">
                <a:latin typeface="Arial Narrow" pitchFamily="34" charset="0"/>
              </a:rPr>
              <a:t>6.3 dB ER @ 10Gb/s</a:t>
            </a:r>
            <a:endParaRPr lang="en-US" sz="1600" i="0" dirty="0">
              <a:latin typeface="Arial Narrow" pitchFamily="34" charset="0"/>
            </a:endParaRPr>
          </a:p>
        </p:txBody>
      </p:sp>
      <p:sp>
        <p:nvSpPr>
          <p:cNvPr id="18" name="TextBox 17"/>
          <p:cNvSpPr txBox="1"/>
          <p:nvPr/>
        </p:nvSpPr>
        <p:spPr>
          <a:xfrm>
            <a:off x="2438400" y="1687294"/>
            <a:ext cx="2277288" cy="3631763"/>
          </a:xfrm>
          <a:prstGeom prst="rect">
            <a:avLst/>
          </a:prstGeom>
          <a:noFill/>
        </p:spPr>
        <p:txBody>
          <a:bodyPr wrap="square" rtlCol="0">
            <a:spAutoFit/>
          </a:bodyPr>
          <a:lstStyle/>
          <a:p>
            <a:pPr>
              <a:spcBef>
                <a:spcPts val="600"/>
              </a:spcBef>
              <a:spcAft>
                <a:spcPts val="600"/>
              </a:spcAft>
            </a:pPr>
            <a:r>
              <a:rPr lang="en-US" sz="1600" dirty="0" smtClean="0">
                <a:latin typeface="Arial Narrow" pitchFamily="34" charset="0"/>
              </a:rPr>
              <a:t>Gen 2</a:t>
            </a:r>
            <a:r>
              <a:rPr lang="en-US" sz="1600" i="0" dirty="0" smtClean="0">
                <a:latin typeface="Arial Narrow" pitchFamily="34" charset="0"/>
              </a:rPr>
              <a:t> Hybrid silicon MZM:</a:t>
            </a:r>
          </a:p>
          <a:p>
            <a:pPr>
              <a:spcBef>
                <a:spcPts val="600"/>
              </a:spcBef>
              <a:spcAft>
                <a:spcPts val="600"/>
              </a:spcAft>
              <a:buFont typeface="Wingdings" pitchFamily="2" charset="2"/>
              <a:buChar char="§"/>
            </a:pPr>
            <a:r>
              <a:rPr lang="en-US" sz="1600" i="0" dirty="0" smtClean="0">
                <a:latin typeface="Arial Narrow" pitchFamily="34" charset="0"/>
              </a:rPr>
              <a:t> Capactively-loaded slot line</a:t>
            </a:r>
          </a:p>
          <a:p>
            <a:pPr>
              <a:spcBef>
                <a:spcPts val="600"/>
              </a:spcBef>
              <a:spcAft>
                <a:spcPts val="600"/>
              </a:spcAft>
              <a:buFont typeface="Wingdings" pitchFamily="2" charset="2"/>
              <a:buChar char="§"/>
            </a:pPr>
            <a:r>
              <a:rPr lang="en-US" sz="1600" i="0" dirty="0" smtClean="0">
                <a:latin typeface="Arial Narrow" pitchFamily="34" charset="0"/>
              </a:rPr>
              <a:t> Electric-isolation by Implantation</a:t>
            </a:r>
          </a:p>
          <a:p>
            <a:pPr>
              <a:spcBef>
                <a:spcPts val="600"/>
              </a:spcBef>
              <a:spcAft>
                <a:spcPts val="600"/>
              </a:spcAft>
              <a:buFont typeface="Wingdings" pitchFamily="2" charset="2"/>
              <a:buChar char="§"/>
            </a:pPr>
            <a:r>
              <a:rPr lang="en-US" sz="1600" i="0" dirty="0" smtClean="0">
                <a:latin typeface="Arial Narrow" pitchFamily="34" charset="0"/>
              </a:rPr>
              <a:t> Push-pull operation</a:t>
            </a:r>
          </a:p>
          <a:p>
            <a:pPr>
              <a:spcBef>
                <a:spcPts val="600"/>
              </a:spcBef>
              <a:spcAft>
                <a:spcPts val="600"/>
              </a:spcAft>
            </a:pPr>
            <a:endParaRPr lang="en-US" sz="1600" i="0" dirty="0" smtClean="0">
              <a:latin typeface="Arial Narrow" pitchFamily="34" charset="0"/>
            </a:endParaRPr>
          </a:p>
          <a:p>
            <a:pPr>
              <a:spcBef>
                <a:spcPts val="600"/>
              </a:spcBef>
              <a:spcAft>
                <a:spcPts val="600"/>
              </a:spcAft>
            </a:pPr>
            <a:r>
              <a:rPr lang="en-US" sz="1600" i="0" dirty="0" smtClean="0">
                <a:latin typeface="Arial Narrow" pitchFamily="34" charset="0"/>
              </a:rPr>
              <a:t>Performance:</a:t>
            </a:r>
          </a:p>
          <a:p>
            <a:pPr>
              <a:spcBef>
                <a:spcPts val="600"/>
              </a:spcBef>
              <a:spcAft>
                <a:spcPts val="600"/>
              </a:spcAft>
              <a:buFont typeface="Wingdings" pitchFamily="2" charset="2"/>
              <a:buChar char="§"/>
            </a:pPr>
            <a:r>
              <a:rPr lang="en-US" sz="1600" i="0" dirty="0" smtClean="0">
                <a:latin typeface="Arial Narrow" pitchFamily="34" charset="0"/>
              </a:rPr>
              <a:t> ~12.5 GHz bandwidth</a:t>
            </a:r>
          </a:p>
          <a:p>
            <a:pPr>
              <a:spcBef>
                <a:spcPts val="600"/>
              </a:spcBef>
              <a:spcAft>
                <a:spcPts val="600"/>
              </a:spcAft>
              <a:buFont typeface="Wingdings" pitchFamily="2" charset="2"/>
              <a:buChar char="§"/>
            </a:pPr>
            <a:r>
              <a:rPr lang="en-US" sz="1600" i="0" dirty="0" smtClean="0">
                <a:latin typeface="Arial Narrow" pitchFamily="34" charset="0"/>
              </a:rPr>
              <a:t> 11 dB ER @ 25 </a:t>
            </a:r>
            <a:r>
              <a:rPr lang="en-US" sz="1600" i="0" dirty="0" err="1" smtClean="0">
                <a:latin typeface="Arial Narrow" pitchFamily="34" charset="0"/>
              </a:rPr>
              <a:t>Gb</a:t>
            </a:r>
            <a:r>
              <a:rPr lang="en-US" sz="1600" i="0" dirty="0" smtClean="0">
                <a:latin typeface="Arial Narrow" pitchFamily="34" charset="0"/>
              </a:rPr>
              <a:t>/s</a:t>
            </a:r>
            <a:endParaRPr lang="en-US" sz="1600" i="0" dirty="0">
              <a:latin typeface="Arial Narrow" pitchFamily="34" charset="0"/>
            </a:endParaRPr>
          </a:p>
        </p:txBody>
      </p:sp>
      <p:sp>
        <p:nvSpPr>
          <p:cNvPr id="19" name="TextBox 18"/>
          <p:cNvSpPr txBox="1"/>
          <p:nvPr/>
        </p:nvSpPr>
        <p:spPr>
          <a:xfrm>
            <a:off x="4861483" y="1682938"/>
            <a:ext cx="2547238" cy="3139321"/>
          </a:xfrm>
          <a:prstGeom prst="rect">
            <a:avLst/>
          </a:prstGeom>
          <a:noFill/>
        </p:spPr>
        <p:txBody>
          <a:bodyPr wrap="square" rtlCol="0">
            <a:spAutoFit/>
          </a:bodyPr>
          <a:lstStyle/>
          <a:p>
            <a:pPr>
              <a:spcBef>
                <a:spcPts val="600"/>
              </a:spcBef>
              <a:spcAft>
                <a:spcPts val="600"/>
              </a:spcAft>
            </a:pPr>
            <a:r>
              <a:rPr lang="en-US" sz="1600" dirty="0" smtClean="0">
                <a:latin typeface="Arial Narrow" pitchFamily="34" charset="0"/>
              </a:rPr>
              <a:t>Gen 3</a:t>
            </a:r>
            <a:r>
              <a:rPr lang="en-US" sz="1600" i="0" dirty="0" smtClean="0">
                <a:latin typeface="Arial Narrow" pitchFamily="34" charset="0"/>
              </a:rPr>
              <a:t> Hybrid silicon MZM:</a:t>
            </a:r>
          </a:p>
          <a:p>
            <a:pPr>
              <a:spcBef>
                <a:spcPts val="600"/>
              </a:spcBef>
              <a:spcAft>
                <a:spcPts val="600"/>
              </a:spcAft>
              <a:buFont typeface="Wingdings" pitchFamily="2" charset="2"/>
              <a:buChar char="§"/>
            </a:pPr>
            <a:r>
              <a:rPr lang="en-US" sz="1600" i="0" dirty="0" smtClean="0">
                <a:latin typeface="Arial Narrow" pitchFamily="34" charset="0"/>
              </a:rPr>
              <a:t> Improved implantation profile</a:t>
            </a:r>
          </a:p>
          <a:p>
            <a:pPr>
              <a:spcBef>
                <a:spcPts val="600"/>
              </a:spcBef>
              <a:spcAft>
                <a:spcPts val="600"/>
              </a:spcAft>
              <a:buFont typeface="Wingdings" pitchFamily="2" charset="2"/>
              <a:buChar char="§"/>
            </a:pPr>
            <a:r>
              <a:rPr lang="en-US" sz="1600" i="0" dirty="0" smtClean="0">
                <a:latin typeface="Arial Narrow" pitchFamily="34" charset="0"/>
              </a:rPr>
              <a:t> Improved contact resistance</a:t>
            </a:r>
          </a:p>
          <a:p>
            <a:pPr>
              <a:spcBef>
                <a:spcPts val="600"/>
              </a:spcBef>
              <a:spcAft>
                <a:spcPts val="600"/>
              </a:spcAft>
              <a:buFont typeface="Wingdings" pitchFamily="2" charset="2"/>
              <a:buChar char="§"/>
            </a:pPr>
            <a:r>
              <a:rPr lang="en-US" sz="1600" i="0" dirty="0" smtClean="0">
                <a:latin typeface="Arial Narrow" pitchFamily="34" charset="0"/>
              </a:rPr>
              <a:t> Improved MMI</a:t>
            </a:r>
          </a:p>
          <a:p>
            <a:pPr>
              <a:spcBef>
                <a:spcPts val="600"/>
              </a:spcBef>
              <a:spcAft>
                <a:spcPts val="600"/>
              </a:spcAft>
            </a:pPr>
            <a:endParaRPr lang="en-US" sz="1600" i="0" dirty="0" smtClean="0">
              <a:latin typeface="Arial Narrow" pitchFamily="34" charset="0"/>
            </a:endParaRPr>
          </a:p>
          <a:p>
            <a:pPr>
              <a:spcBef>
                <a:spcPts val="600"/>
              </a:spcBef>
              <a:spcAft>
                <a:spcPts val="600"/>
              </a:spcAft>
            </a:pPr>
            <a:r>
              <a:rPr lang="en-US" sz="1600" i="0" dirty="0" smtClean="0">
                <a:latin typeface="Arial Narrow" pitchFamily="34" charset="0"/>
              </a:rPr>
              <a:t>Performance:</a:t>
            </a:r>
          </a:p>
          <a:p>
            <a:pPr>
              <a:spcBef>
                <a:spcPts val="600"/>
              </a:spcBef>
              <a:spcAft>
                <a:spcPts val="600"/>
              </a:spcAft>
              <a:buFont typeface="Wingdings" pitchFamily="2" charset="2"/>
              <a:buChar char="§"/>
            </a:pPr>
            <a:r>
              <a:rPr lang="en-US" sz="1600" i="0" dirty="0" smtClean="0">
                <a:latin typeface="Arial Narrow" pitchFamily="34" charset="0"/>
              </a:rPr>
              <a:t> 27 GHz bandwidth</a:t>
            </a:r>
          </a:p>
          <a:p>
            <a:pPr>
              <a:spcBef>
                <a:spcPts val="600"/>
              </a:spcBef>
              <a:spcAft>
                <a:spcPts val="600"/>
              </a:spcAft>
              <a:buFont typeface="Wingdings" pitchFamily="2" charset="2"/>
              <a:buChar char="§"/>
            </a:pPr>
            <a:r>
              <a:rPr lang="en-US" sz="1600" i="0" dirty="0" smtClean="0">
                <a:latin typeface="Arial Narrow" pitchFamily="34" charset="0"/>
              </a:rPr>
              <a:t> 11 dB ER @ 40 </a:t>
            </a:r>
            <a:r>
              <a:rPr lang="en-US" sz="1600" i="0" dirty="0" err="1" smtClean="0">
                <a:latin typeface="Arial Narrow" pitchFamily="34" charset="0"/>
              </a:rPr>
              <a:t>Gb</a:t>
            </a:r>
            <a:r>
              <a:rPr lang="en-US" sz="1600" i="0" dirty="0" smtClean="0">
                <a:latin typeface="Arial Narrow" pitchFamily="34" charset="0"/>
              </a:rPr>
              <a:t>/s</a:t>
            </a:r>
          </a:p>
        </p:txBody>
      </p:sp>
      <p:cxnSp>
        <p:nvCxnSpPr>
          <p:cNvPr id="22" name="Straight Connector 21"/>
          <p:cNvCxnSpPr/>
          <p:nvPr/>
        </p:nvCxnSpPr>
        <p:spPr bwMode="auto">
          <a:xfrm rot="16200000" flipH="1">
            <a:off x="8106283" y="1449977"/>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23" name="TextBox 22"/>
          <p:cNvSpPr txBox="1"/>
          <p:nvPr/>
        </p:nvSpPr>
        <p:spPr>
          <a:xfrm>
            <a:off x="7315200" y="1691648"/>
            <a:ext cx="1978315" cy="1631216"/>
          </a:xfrm>
          <a:prstGeom prst="rect">
            <a:avLst/>
          </a:prstGeom>
          <a:noFill/>
        </p:spPr>
        <p:txBody>
          <a:bodyPr wrap="square" rtlCol="0">
            <a:spAutoFit/>
          </a:bodyPr>
          <a:lstStyle/>
          <a:p>
            <a:pPr>
              <a:spcBef>
                <a:spcPts val="600"/>
              </a:spcBef>
              <a:spcAft>
                <a:spcPts val="600"/>
              </a:spcAft>
            </a:pPr>
            <a:r>
              <a:rPr lang="en-US" sz="1600" i="0" dirty="0" smtClean="0">
                <a:latin typeface="Arial Narrow" pitchFamily="34" charset="0"/>
              </a:rPr>
              <a:t>Application:</a:t>
            </a:r>
          </a:p>
          <a:p>
            <a:pPr>
              <a:spcBef>
                <a:spcPts val="600"/>
              </a:spcBef>
              <a:spcAft>
                <a:spcPts val="600"/>
              </a:spcAft>
              <a:buFont typeface="Arial" pitchFamily="34" charset="0"/>
              <a:buChar char="•"/>
            </a:pPr>
            <a:r>
              <a:rPr lang="en-US" sz="1600" i="0" dirty="0" smtClean="0">
                <a:latin typeface="Arial Narrow" pitchFamily="34" charset="0"/>
              </a:rPr>
              <a:t> large scale non blocking optical switch array</a:t>
            </a:r>
          </a:p>
          <a:p>
            <a:pPr>
              <a:spcBef>
                <a:spcPts val="600"/>
              </a:spcBef>
              <a:spcAft>
                <a:spcPts val="600"/>
              </a:spcAft>
              <a:buFont typeface="Arial" pitchFamily="34" charset="0"/>
              <a:buChar char="•"/>
            </a:pPr>
            <a:r>
              <a:rPr lang="en-US" sz="1600" i="0" dirty="0" smtClean="0">
                <a:latin typeface="Arial Narrow" pitchFamily="34" charset="0"/>
              </a:rPr>
              <a:t> Vector-modulated Tx</a:t>
            </a:r>
          </a:p>
        </p:txBody>
      </p:sp>
      <p:sp>
        <p:nvSpPr>
          <p:cNvPr id="26" name="TextBox 25"/>
          <p:cNvSpPr txBox="1"/>
          <p:nvPr/>
        </p:nvSpPr>
        <p:spPr>
          <a:xfrm>
            <a:off x="152400" y="5849702"/>
            <a:ext cx="2132565" cy="276999"/>
          </a:xfrm>
          <a:prstGeom prst="rect">
            <a:avLst/>
          </a:prstGeom>
          <a:noFill/>
        </p:spPr>
        <p:txBody>
          <a:bodyPr wrap="none" rtlCol="0">
            <a:spAutoFit/>
          </a:bodyPr>
          <a:lstStyle/>
          <a:p>
            <a:r>
              <a:rPr lang="en-US" sz="1200" i="0" dirty="0" smtClean="0">
                <a:latin typeface="Arial Narrow" pitchFamily="34" charset="0"/>
              </a:rPr>
              <a:t>H. Chen</a:t>
            </a:r>
            <a:r>
              <a:rPr lang="en-US" sz="1000" i="0" dirty="0" smtClean="0">
                <a:latin typeface="Arial Narrow" pitchFamily="34" charset="0"/>
              </a:rPr>
              <a:t>, et al., </a:t>
            </a:r>
            <a:r>
              <a:rPr lang="en-US" sz="1000" i="0" dirty="0" err="1" smtClean="0">
                <a:latin typeface="Arial Narrow" pitchFamily="34" charset="0"/>
              </a:rPr>
              <a:t>OE</a:t>
            </a:r>
            <a:r>
              <a:rPr lang="en-US" sz="1000" i="0" dirty="0" smtClean="0">
                <a:latin typeface="Arial Narrow" pitchFamily="34" charset="0"/>
              </a:rPr>
              <a:t> 16(25), 20571(2008)</a:t>
            </a:r>
            <a:endParaRPr lang="en-US" sz="1000" i="0" dirty="0">
              <a:latin typeface="Arial Narrow" pitchFamily="34" charset="0"/>
            </a:endParaRPr>
          </a:p>
        </p:txBody>
      </p:sp>
      <p:sp>
        <p:nvSpPr>
          <p:cNvPr id="27" name="TextBox 26"/>
          <p:cNvSpPr txBox="1"/>
          <p:nvPr/>
        </p:nvSpPr>
        <p:spPr>
          <a:xfrm>
            <a:off x="2919213" y="6535579"/>
            <a:ext cx="1957587" cy="246221"/>
          </a:xfrm>
          <a:prstGeom prst="rect">
            <a:avLst/>
          </a:prstGeom>
          <a:noFill/>
        </p:spPr>
        <p:txBody>
          <a:bodyPr wrap="none" rtlCol="0">
            <a:spAutoFit/>
          </a:bodyPr>
          <a:lstStyle/>
          <a:p>
            <a:r>
              <a:rPr lang="en-US" sz="1000" i="0" dirty="0" smtClean="0">
                <a:latin typeface="Arial Narrow" pitchFamily="34" charset="0"/>
              </a:rPr>
              <a:t>H. Chen, et al., </a:t>
            </a:r>
            <a:r>
              <a:rPr lang="en-US" sz="1000" i="0" dirty="0" err="1" smtClean="0">
                <a:latin typeface="Arial Narrow" pitchFamily="34" charset="0"/>
              </a:rPr>
              <a:t>OE</a:t>
            </a:r>
            <a:r>
              <a:rPr lang="en-US" sz="1000" i="0" dirty="0" smtClean="0">
                <a:latin typeface="Arial Narrow" pitchFamily="34" charset="0"/>
              </a:rPr>
              <a:t> 18(2)), 1070(2010)</a:t>
            </a:r>
            <a:endParaRPr lang="en-US" sz="1000" i="0" dirty="0">
              <a:latin typeface="Arial Narrow" pitchFamily="34" charset="0"/>
            </a:endParaRPr>
          </a:p>
        </p:txBody>
      </p:sp>
      <p:pic>
        <p:nvPicPr>
          <p:cNvPr id="21" name="Picture 22"/>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4648123"/>
            <a:ext cx="1563446" cy="1169988"/>
          </a:xfrm>
          <a:prstGeom prst="rect">
            <a:avLst/>
          </a:prstGeom>
          <a:noFill/>
          <a:ln w="9525">
            <a:noFill/>
            <a:miter lim="800000"/>
            <a:headEnd/>
            <a:tailEnd/>
          </a:ln>
        </p:spPr>
      </p:pic>
      <p:sp>
        <p:nvSpPr>
          <p:cNvPr id="25" name="TextBox 24"/>
          <p:cNvSpPr txBox="1"/>
          <p:nvPr/>
        </p:nvSpPr>
        <p:spPr>
          <a:xfrm>
            <a:off x="4800600" y="6535579"/>
            <a:ext cx="1922321" cy="246221"/>
          </a:xfrm>
          <a:prstGeom prst="rect">
            <a:avLst/>
          </a:prstGeom>
          <a:noFill/>
        </p:spPr>
        <p:txBody>
          <a:bodyPr wrap="none" rtlCol="0">
            <a:spAutoFit/>
          </a:bodyPr>
          <a:lstStyle/>
          <a:p>
            <a:r>
              <a:rPr lang="en-US" sz="1000" i="0" dirty="0" smtClean="0">
                <a:latin typeface="Arial Narrow" pitchFamily="34" charset="0"/>
              </a:rPr>
              <a:t>H. Chen, et al., </a:t>
            </a:r>
            <a:r>
              <a:rPr lang="en-US" sz="1000" i="0" dirty="0" err="1" smtClean="0">
                <a:latin typeface="Arial Narrow" pitchFamily="34" charset="0"/>
              </a:rPr>
              <a:t>OE</a:t>
            </a:r>
            <a:r>
              <a:rPr lang="en-US" sz="1000" i="0" dirty="0" smtClean="0">
                <a:latin typeface="Arial Narrow" pitchFamily="34" charset="0"/>
              </a:rPr>
              <a:t> 19(2)), 14552011)</a:t>
            </a:r>
            <a:endParaRPr lang="en-US" sz="1000" i="0" dirty="0">
              <a:latin typeface="Arial Narrow" pitchFamily="34" charset="0"/>
            </a:endParaRPr>
          </a:p>
        </p:txBody>
      </p:sp>
      <p:sp>
        <p:nvSpPr>
          <p:cNvPr id="29" name="TextBox 28"/>
          <p:cNvSpPr txBox="1"/>
          <p:nvPr/>
        </p:nvSpPr>
        <p:spPr>
          <a:xfrm>
            <a:off x="7699085" y="990600"/>
            <a:ext cx="1215397" cy="338554"/>
          </a:xfrm>
          <a:prstGeom prst="rect">
            <a:avLst/>
          </a:prstGeom>
          <a:noFill/>
        </p:spPr>
        <p:txBody>
          <a:bodyPr wrap="none" rtlCol="0">
            <a:spAutoFit/>
          </a:bodyPr>
          <a:lstStyle/>
          <a:p>
            <a:r>
              <a:rPr lang="en-US" sz="1600" dirty="0" smtClean="0">
                <a:latin typeface="+mj-lt"/>
              </a:rPr>
              <a:t>2013~2014</a:t>
            </a:r>
            <a:endParaRPr lang="en-US" sz="1600" dirty="0">
              <a:latin typeface="+mj-lt"/>
            </a:endParaRPr>
          </a:p>
        </p:txBody>
      </p:sp>
      <p:pic>
        <p:nvPicPr>
          <p:cNvPr id="3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4419600"/>
            <a:ext cx="242397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4"/>
          <p:cNvSpPr txBox="1"/>
          <p:nvPr/>
        </p:nvSpPr>
        <p:spPr>
          <a:xfrm>
            <a:off x="7145006" y="5943600"/>
            <a:ext cx="1979613" cy="266227"/>
          </a:xfrm>
          <a:prstGeom prst="rect">
            <a:avLst/>
          </a:prstGeom>
          <a:noFill/>
        </p:spPr>
        <p:txBody>
          <a:bodyPr wrap="square" rtlCol="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Arial"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Arial"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Arial"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Arial"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a:lstStyle>
          <a:p>
            <a:r>
              <a:rPr lang="en-US" sz="1200" i="0" dirty="0" smtClean="0">
                <a:solidFill>
                  <a:srgbClr val="0000FF"/>
                </a:solidFill>
                <a:latin typeface="Arial Narrow" pitchFamily="34" charset="0"/>
                <a:cs typeface="+mn-cs"/>
              </a:rPr>
              <a:t>L. Chen et al., Photonic J. 2011</a:t>
            </a:r>
            <a:endParaRPr lang="en-US" sz="1200" i="0" dirty="0">
              <a:solidFill>
                <a:srgbClr val="0000FF"/>
              </a:solidFill>
              <a:latin typeface="Arial Narrow" pitchFamily="34" charset="0"/>
              <a:cs typeface="+mn-cs"/>
            </a:endParaRPr>
          </a:p>
        </p:txBody>
      </p:sp>
      <p:sp>
        <p:nvSpPr>
          <p:cNvPr id="28" name="灯片编号占位符 3"/>
          <p:cNvSpPr>
            <a:spLocks noGrp="1"/>
          </p:cNvSpPr>
          <p:nvPr>
            <p:ph type="sldNum" sz="quarter" idx="12"/>
          </p:nvPr>
        </p:nvSpPr>
        <p:spPr>
          <a:xfrm>
            <a:off x="6655526" y="6381750"/>
            <a:ext cx="2133600" cy="476250"/>
          </a:xfrm>
        </p:spPr>
        <p:txBody>
          <a:bodyPr/>
          <a:lstStyle/>
          <a:p>
            <a:fld id="{C2A88A46-021D-44D5-A8A5-A03021066D2E}" type="slidenum">
              <a:rPr lang="zh-TW" altLang="en-US" smtClean="0"/>
              <a:pPr/>
              <a:t>62</a:t>
            </a:fld>
            <a:endParaRPr lang="en-US" altLang="zh-TW" dirty="0"/>
          </a:p>
        </p:txBody>
      </p:sp>
      <p:pic>
        <p:nvPicPr>
          <p:cNvPr id="280577" name="Picture 1"/>
          <p:cNvPicPr>
            <a:picLocks noChangeAspect="1" noChangeArrowheads="1"/>
          </p:cNvPicPr>
          <p:nvPr/>
        </p:nvPicPr>
        <p:blipFill>
          <a:blip r:embed="rId4"/>
          <a:srcRect/>
          <a:stretch>
            <a:fillRect/>
          </a:stretch>
        </p:blipFill>
        <p:spPr bwMode="auto">
          <a:xfrm>
            <a:off x="3048000" y="5334000"/>
            <a:ext cx="1474787" cy="987425"/>
          </a:xfrm>
          <a:prstGeom prst="rect">
            <a:avLst/>
          </a:prstGeom>
          <a:noFill/>
          <a:ln w="9525">
            <a:noFill/>
            <a:miter lim="800000"/>
            <a:headEnd/>
            <a:tailEnd/>
          </a:ln>
          <a:effectLst/>
        </p:spPr>
      </p:pic>
      <p:pic>
        <p:nvPicPr>
          <p:cNvPr id="280578" name="Picture 2"/>
          <p:cNvPicPr>
            <a:picLocks noChangeAspect="1" noChangeArrowheads="1"/>
          </p:cNvPicPr>
          <p:nvPr/>
        </p:nvPicPr>
        <p:blipFill>
          <a:blip r:embed="rId5"/>
          <a:srcRect/>
          <a:stretch>
            <a:fillRect/>
          </a:stretch>
        </p:blipFill>
        <p:spPr bwMode="auto">
          <a:xfrm>
            <a:off x="4800600" y="5105400"/>
            <a:ext cx="1719263" cy="1292225"/>
          </a:xfrm>
          <a:prstGeom prst="rect">
            <a:avLst/>
          </a:prstGeom>
          <a:noFill/>
          <a:ln w="9525">
            <a:noFill/>
            <a:miter lim="800000"/>
            <a:headEnd/>
            <a:tailEnd/>
          </a:ln>
          <a:effectLst/>
        </p:spPr>
      </p:pic>
    </p:spTree>
    <p:extLst>
      <p:ext uri="{BB962C8B-B14F-4D97-AF65-F5344CB8AC3E}">
        <p14:creationId xmlns:p14="http://schemas.microsoft.com/office/powerpoint/2010/main" val="201627078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5"/>
          <p:cNvSpPr txBox="1">
            <a:spLocks noChangeArrowheads="1"/>
          </p:cNvSpPr>
          <p:nvPr/>
        </p:nvSpPr>
        <p:spPr bwMode="auto">
          <a:xfrm>
            <a:off x="990600" y="-86618"/>
            <a:ext cx="7924800" cy="1077218"/>
          </a:xfrm>
          <a:prstGeom prst="rect">
            <a:avLst/>
          </a:prstGeom>
          <a:noFill/>
          <a:ln w="9525">
            <a:noFill/>
            <a:miter lim="800000"/>
            <a:headEnd/>
            <a:tailEnd/>
          </a:ln>
        </p:spPr>
        <p:txBody>
          <a:bodyPr wrap="square">
            <a:spAutoFit/>
          </a:bodyPr>
          <a:lstStyle/>
          <a:p>
            <a:pPr algn="ctr"/>
            <a:r>
              <a:rPr lang="en-US" altLang="zh-CN" sz="3200" i="0" dirty="0" smtClean="0">
                <a:latin typeface="+mj-lt"/>
                <a:ea typeface="+mj-ea"/>
                <a:cs typeface="+mj-cs"/>
              </a:rPr>
              <a:t>Hybrid Si </a:t>
            </a:r>
          </a:p>
          <a:p>
            <a:pPr algn="ctr"/>
            <a:r>
              <a:rPr lang="en-US" altLang="zh-CN" sz="3200" i="0" dirty="0" smtClean="0">
                <a:latin typeface="+mj-lt"/>
                <a:ea typeface="+mj-ea"/>
                <a:cs typeface="+mj-cs"/>
              </a:rPr>
              <a:t>Electroabsorption Modulators</a:t>
            </a:r>
            <a:endParaRPr lang="en-US" altLang="zh-CN" sz="3200" i="0" dirty="0">
              <a:latin typeface="+mj-lt"/>
              <a:ea typeface="+mj-ea"/>
              <a:cs typeface="+mj-cs"/>
            </a:endParaRPr>
          </a:p>
        </p:txBody>
      </p:sp>
      <p:cxnSp>
        <p:nvCxnSpPr>
          <p:cNvPr id="5" name="Straight Arrow Connector 4"/>
          <p:cNvCxnSpPr/>
          <p:nvPr/>
        </p:nvCxnSpPr>
        <p:spPr bwMode="auto">
          <a:xfrm>
            <a:off x="391879" y="1332414"/>
            <a:ext cx="8151228" cy="158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10" name="Straight Connector 9"/>
          <p:cNvCxnSpPr/>
          <p:nvPr/>
        </p:nvCxnSpPr>
        <p:spPr bwMode="auto">
          <a:xfrm rot="16200000" flipH="1">
            <a:off x="587156" y="1426028"/>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1" name="TextBox 10"/>
          <p:cNvSpPr txBox="1"/>
          <p:nvPr/>
        </p:nvSpPr>
        <p:spPr>
          <a:xfrm>
            <a:off x="384685" y="990600"/>
            <a:ext cx="639919" cy="338554"/>
          </a:xfrm>
          <a:prstGeom prst="rect">
            <a:avLst/>
          </a:prstGeom>
          <a:noFill/>
        </p:spPr>
        <p:txBody>
          <a:bodyPr wrap="none" rtlCol="0">
            <a:spAutoFit/>
          </a:bodyPr>
          <a:lstStyle/>
          <a:p>
            <a:r>
              <a:rPr lang="en-US" sz="1600" dirty="0" smtClean="0"/>
              <a:t>2008</a:t>
            </a:r>
            <a:endParaRPr lang="en-US" sz="1600" dirty="0"/>
          </a:p>
        </p:txBody>
      </p:sp>
      <p:cxnSp>
        <p:nvCxnSpPr>
          <p:cNvPr id="12" name="Straight Connector 11"/>
          <p:cNvCxnSpPr/>
          <p:nvPr/>
        </p:nvCxnSpPr>
        <p:spPr bwMode="auto">
          <a:xfrm rot="16200000" flipH="1">
            <a:off x="2908009" y="1418909"/>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3" name="TextBox 12"/>
          <p:cNvSpPr txBox="1"/>
          <p:nvPr/>
        </p:nvSpPr>
        <p:spPr>
          <a:xfrm>
            <a:off x="2744719" y="990600"/>
            <a:ext cx="624658" cy="338554"/>
          </a:xfrm>
          <a:prstGeom prst="rect">
            <a:avLst/>
          </a:prstGeom>
          <a:noFill/>
        </p:spPr>
        <p:txBody>
          <a:bodyPr wrap="none" rtlCol="0">
            <a:spAutoFit/>
          </a:bodyPr>
          <a:lstStyle/>
          <a:p>
            <a:r>
              <a:rPr lang="en-US" sz="1600" dirty="0" smtClean="0"/>
              <a:t>2011</a:t>
            </a:r>
            <a:endParaRPr lang="en-US" sz="1600" dirty="0"/>
          </a:p>
        </p:txBody>
      </p:sp>
      <p:cxnSp>
        <p:nvCxnSpPr>
          <p:cNvPr id="14" name="Straight Connector 13"/>
          <p:cNvCxnSpPr/>
          <p:nvPr/>
        </p:nvCxnSpPr>
        <p:spPr bwMode="auto">
          <a:xfrm rot="16200000" flipH="1">
            <a:off x="5327411" y="1417316"/>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15" name="TextBox 14"/>
          <p:cNvSpPr txBox="1"/>
          <p:nvPr/>
        </p:nvSpPr>
        <p:spPr>
          <a:xfrm>
            <a:off x="5144476" y="990600"/>
            <a:ext cx="639919" cy="338554"/>
          </a:xfrm>
          <a:prstGeom prst="rect">
            <a:avLst/>
          </a:prstGeom>
          <a:noFill/>
        </p:spPr>
        <p:txBody>
          <a:bodyPr wrap="none" rtlCol="0">
            <a:spAutoFit/>
          </a:bodyPr>
          <a:lstStyle/>
          <a:p>
            <a:r>
              <a:rPr lang="en-US" sz="1600" dirty="0" smtClean="0"/>
              <a:t>2012</a:t>
            </a:r>
            <a:endParaRPr lang="en-US" sz="1600" dirty="0"/>
          </a:p>
        </p:txBody>
      </p:sp>
      <p:sp>
        <p:nvSpPr>
          <p:cNvPr id="17" name="TextBox 16"/>
          <p:cNvSpPr txBox="1"/>
          <p:nvPr/>
        </p:nvSpPr>
        <p:spPr>
          <a:xfrm>
            <a:off x="-4762" y="1495844"/>
            <a:ext cx="2595449" cy="3416320"/>
          </a:xfrm>
          <a:prstGeom prst="rect">
            <a:avLst/>
          </a:prstGeom>
          <a:noFill/>
        </p:spPr>
        <p:txBody>
          <a:bodyPr wrap="square" rtlCol="0">
            <a:spAutoFit/>
          </a:bodyPr>
          <a:lstStyle/>
          <a:p>
            <a:pPr>
              <a:lnSpc>
                <a:spcPct val="150000"/>
              </a:lnSpc>
            </a:pPr>
            <a:r>
              <a:rPr lang="en-US" sz="1600" dirty="0" smtClean="0">
                <a:latin typeface="Arial Narrow" pitchFamily="34" charset="0"/>
              </a:rPr>
              <a:t>Gen 1</a:t>
            </a:r>
            <a:r>
              <a:rPr lang="en-US" sz="1600" i="0" dirty="0" smtClean="0">
                <a:latin typeface="Arial Narrow" pitchFamily="34" charset="0"/>
              </a:rPr>
              <a:t> Hybrid silicon EAM:</a:t>
            </a:r>
          </a:p>
          <a:p>
            <a:pPr>
              <a:lnSpc>
                <a:spcPct val="150000"/>
              </a:lnSpc>
              <a:buFont typeface="Wingdings" pitchFamily="2" charset="2"/>
              <a:buChar char="§"/>
            </a:pPr>
            <a:r>
              <a:rPr lang="en-US" sz="1600" i="0" dirty="0" smtClean="0">
                <a:latin typeface="Arial Narrow" pitchFamily="34" charset="0"/>
              </a:rPr>
              <a:t> AlGaInAs QW</a:t>
            </a:r>
          </a:p>
          <a:p>
            <a:pPr>
              <a:lnSpc>
                <a:spcPct val="150000"/>
              </a:lnSpc>
              <a:buFont typeface="Wingdings" pitchFamily="2" charset="2"/>
              <a:buChar char="§"/>
            </a:pPr>
            <a:r>
              <a:rPr lang="en-US" sz="1600" i="0" dirty="0" smtClean="0">
                <a:latin typeface="Arial Narrow" pitchFamily="34" charset="0"/>
              </a:rPr>
              <a:t> Lumped electrode</a:t>
            </a:r>
          </a:p>
          <a:p>
            <a:pPr>
              <a:lnSpc>
                <a:spcPct val="150000"/>
              </a:lnSpc>
              <a:buFont typeface="Wingdings" pitchFamily="2" charset="2"/>
              <a:buChar char="§"/>
            </a:pPr>
            <a:r>
              <a:rPr lang="en-US" sz="1600" i="0" dirty="0" smtClean="0">
                <a:latin typeface="Arial Narrow" pitchFamily="34" charset="0"/>
              </a:rPr>
              <a:t> QW undercut </a:t>
            </a:r>
          </a:p>
          <a:p>
            <a:pPr>
              <a:lnSpc>
                <a:spcPct val="150000"/>
              </a:lnSpc>
            </a:pPr>
            <a:endParaRPr lang="en-US" sz="1600" i="0" dirty="0" smtClean="0">
              <a:latin typeface="Arial Narrow" pitchFamily="34" charset="0"/>
            </a:endParaRPr>
          </a:p>
          <a:p>
            <a:pPr>
              <a:lnSpc>
                <a:spcPct val="150000"/>
              </a:lnSpc>
            </a:pPr>
            <a:r>
              <a:rPr lang="en-US" sz="1600" i="0" dirty="0" smtClean="0">
                <a:latin typeface="Arial Narrow" pitchFamily="34" charset="0"/>
              </a:rPr>
              <a:t>Performance:</a:t>
            </a:r>
          </a:p>
          <a:p>
            <a:pPr>
              <a:lnSpc>
                <a:spcPct val="150000"/>
              </a:lnSpc>
              <a:buFont typeface="Wingdings" pitchFamily="2" charset="2"/>
              <a:buChar char="§"/>
            </a:pPr>
            <a:r>
              <a:rPr lang="en-US" sz="1600" i="0" dirty="0" smtClean="0">
                <a:latin typeface="Arial Narrow" pitchFamily="34" charset="0"/>
              </a:rPr>
              <a:t> &gt;16 GHz bandwidth</a:t>
            </a:r>
          </a:p>
          <a:p>
            <a:pPr>
              <a:lnSpc>
                <a:spcPct val="150000"/>
              </a:lnSpc>
              <a:buFont typeface="Wingdings" pitchFamily="2" charset="2"/>
              <a:buChar char="§"/>
            </a:pPr>
            <a:r>
              <a:rPr lang="en-US" sz="1600" i="0" dirty="0" smtClean="0">
                <a:latin typeface="Arial Narrow" pitchFamily="34" charset="0"/>
              </a:rPr>
              <a:t> sub-voltage operation (250</a:t>
            </a:r>
            <a:r>
              <a:rPr lang="el-GR" sz="1600" i="0" dirty="0" smtClean="0">
                <a:latin typeface="Times New Roman"/>
                <a:cs typeface="Times New Roman"/>
              </a:rPr>
              <a:t>μ</a:t>
            </a:r>
            <a:r>
              <a:rPr lang="en-US" sz="1600" i="0" dirty="0" smtClean="0">
                <a:latin typeface="Times New Roman"/>
                <a:cs typeface="Times New Roman"/>
              </a:rPr>
              <a:t>m</a:t>
            </a:r>
            <a:r>
              <a:rPr lang="en-US" sz="1600" i="0" dirty="0" smtClean="0">
                <a:latin typeface="Arial Narrow" pitchFamily="34" charset="0"/>
              </a:rPr>
              <a:t>)</a:t>
            </a:r>
            <a:endParaRPr lang="en-US" sz="1600" i="0" dirty="0">
              <a:latin typeface="Arial Narrow" pitchFamily="34" charset="0"/>
            </a:endParaRPr>
          </a:p>
        </p:txBody>
      </p:sp>
      <p:sp>
        <p:nvSpPr>
          <p:cNvPr id="18" name="TextBox 17"/>
          <p:cNvSpPr txBox="1"/>
          <p:nvPr/>
        </p:nvSpPr>
        <p:spPr>
          <a:xfrm>
            <a:off x="2086004" y="1495844"/>
            <a:ext cx="2587541" cy="3046988"/>
          </a:xfrm>
          <a:prstGeom prst="rect">
            <a:avLst/>
          </a:prstGeom>
          <a:noFill/>
        </p:spPr>
        <p:txBody>
          <a:bodyPr wrap="square" rtlCol="0">
            <a:spAutoFit/>
          </a:bodyPr>
          <a:lstStyle/>
          <a:p>
            <a:pPr>
              <a:lnSpc>
                <a:spcPct val="150000"/>
              </a:lnSpc>
            </a:pPr>
            <a:r>
              <a:rPr lang="en-US" sz="1600" dirty="0" smtClean="0">
                <a:latin typeface="Arial Narrow" pitchFamily="34" charset="0"/>
              </a:rPr>
              <a:t>Gen 2</a:t>
            </a:r>
            <a:r>
              <a:rPr lang="en-US" sz="1600" i="0" dirty="0" smtClean="0">
                <a:latin typeface="Arial Narrow" pitchFamily="34" charset="0"/>
              </a:rPr>
              <a:t> Hybrid silicon EAM:</a:t>
            </a:r>
          </a:p>
          <a:p>
            <a:pPr>
              <a:lnSpc>
                <a:spcPct val="150000"/>
              </a:lnSpc>
              <a:buFont typeface="Wingdings" pitchFamily="2" charset="2"/>
              <a:buChar char="§"/>
            </a:pPr>
            <a:r>
              <a:rPr lang="en-US" sz="1600" i="0" dirty="0" smtClean="0">
                <a:latin typeface="Arial Narrow" pitchFamily="34" charset="0"/>
              </a:rPr>
              <a:t> Distributed electrode</a:t>
            </a:r>
          </a:p>
          <a:p>
            <a:pPr>
              <a:lnSpc>
                <a:spcPct val="150000"/>
              </a:lnSpc>
              <a:buFont typeface="Wingdings" pitchFamily="2" charset="2"/>
              <a:buChar char="§"/>
            </a:pPr>
            <a:r>
              <a:rPr lang="en-US" sz="1600" i="0" dirty="0" smtClean="0">
                <a:latin typeface="Arial Narrow" pitchFamily="34" charset="0"/>
              </a:rPr>
              <a:t> Electrically-isolated taper</a:t>
            </a:r>
          </a:p>
          <a:p>
            <a:pPr>
              <a:lnSpc>
                <a:spcPct val="150000"/>
              </a:lnSpc>
              <a:buFont typeface="Wingdings" pitchFamily="2" charset="2"/>
              <a:buChar char="§"/>
            </a:pPr>
            <a:r>
              <a:rPr lang="en-US" sz="1600" i="0" dirty="0" smtClean="0">
                <a:latin typeface="Arial Narrow" pitchFamily="34" charset="0"/>
              </a:rPr>
              <a:t> Improved contact resistance</a:t>
            </a:r>
          </a:p>
          <a:p>
            <a:pPr>
              <a:lnSpc>
                <a:spcPct val="150000"/>
              </a:lnSpc>
              <a:buFont typeface="Wingdings" pitchFamily="2" charset="2"/>
              <a:buChar char="§"/>
            </a:pPr>
            <a:endParaRPr lang="en-US" sz="1600" i="0" dirty="0" smtClean="0">
              <a:latin typeface="Arial Narrow" pitchFamily="34" charset="0"/>
            </a:endParaRPr>
          </a:p>
          <a:p>
            <a:pPr>
              <a:lnSpc>
                <a:spcPct val="150000"/>
              </a:lnSpc>
            </a:pPr>
            <a:r>
              <a:rPr lang="en-US" sz="1600" i="0" dirty="0" smtClean="0">
                <a:latin typeface="Arial Narrow" pitchFamily="34" charset="0"/>
              </a:rPr>
              <a:t>Performance:</a:t>
            </a:r>
          </a:p>
          <a:p>
            <a:pPr>
              <a:lnSpc>
                <a:spcPct val="150000"/>
              </a:lnSpc>
              <a:buFont typeface="Wingdings" pitchFamily="2" charset="2"/>
              <a:buChar char="§"/>
            </a:pPr>
            <a:r>
              <a:rPr lang="en-US" sz="1600" i="0" dirty="0" smtClean="0">
                <a:latin typeface="Arial Narrow" pitchFamily="34" charset="0"/>
              </a:rPr>
              <a:t> ~42 GHz bandwidth</a:t>
            </a:r>
          </a:p>
          <a:p>
            <a:pPr>
              <a:lnSpc>
                <a:spcPct val="150000"/>
              </a:lnSpc>
              <a:buFont typeface="Wingdings" pitchFamily="2" charset="2"/>
              <a:buChar char="§"/>
            </a:pPr>
            <a:r>
              <a:rPr lang="en-US" sz="1600" i="0" dirty="0" smtClean="0">
                <a:latin typeface="Arial Narrow" pitchFamily="34" charset="0"/>
              </a:rPr>
              <a:t> 9.8 dB ER @ 50 </a:t>
            </a:r>
            <a:r>
              <a:rPr lang="en-US" sz="1600" i="0" dirty="0" err="1" smtClean="0">
                <a:latin typeface="Arial Narrow" pitchFamily="34" charset="0"/>
              </a:rPr>
              <a:t>Gb</a:t>
            </a:r>
            <a:r>
              <a:rPr lang="en-US" sz="1600" i="0" dirty="0" smtClean="0">
                <a:latin typeface="Arial Narrow" pitchFamily="34" charset="0"/>
              </a:rPr>
              <a:t>/s</a:t>
            </a:r>
            <a:endParaRPr lang="en-US" sz="1600" i="0" dirty="0">
              <a:latin typeface="Arial Narrow" pitchFamily="34" charset="0"/>
            </a:endParaRPr>
          </a:p>
        </p:txBody>
      </p:sp>
      <p:sp>
        <p:nvSpPr>
          <p:cNvPr id="19" name="TextBox 18"/>
          <p:cNvSpPr txBox="1"/>
          <p:nvPr/>
        </p:nvSpPr>
        <p:spPr>
          <a:xfrm>
            <a:off x="4495800" y="1495844"/>
            <a:ext cx="2975834" cy="3785652"/>
          </a:xfrm>
          <a:prstGeom prst="rect">
            <a:avLst/>
          </a:prstGeom>
          <a:noFill/>
        </p:spPr>
        <p:txBody>
          <a:bodyPr wrap="square" rtlCol="0">
            <a:spAutoFit/>
          </a:bodyPr>
          <a:lstStyle/>
          <a:p>
            <a:pPr>
              <a:lnSpc>
                <a:spcPct val="150000"/>
              </a:lnSpc>
            </a:pPr>
            <a:r>
              <a:rPr lang="en-US" sz="1600" dirty="0" smtClean="0">
                <a:latin typeface="Arial Narrow" pitchFamily="34" charset="0"/>
              </a:rPr>
              <a:t>Gen 3</a:t>
            </a:r>
            <a:r>
              <a:rPr lang="en-US" sz="1600" i="0" dirty="0" smtClean="0">
                <a:latin typeface="Arial Narrow" pitchFamily="34" charset="0"/>
              </a:rPr>
              <a:t> Hybrid silicon EAM:</a:t>
            </a:r>
          </a:p>
          <a:p>
            <a:pPr>
              <a:lnSpc>
                <a:spcPct val="150000"/>
              </a:lnSpc>
              <a:buFont typeface="Wingdings" pitchFamily="2" charset="2"/>
              <a:buChar char="§"/>
            </a:pPr>
            <a:r>
              <a:rPr lang="en-US" sz="1600" i="0" dirty="0" smtClean="0">
                <a:latin typeface="Arial Narrow" pitchFamily="34" charset="0"/>
              </a:rPr>
              <a:t> New epitaxy design for 1300 nm </a:t>
            </a:r>
          </a:p>
          <a:p>
            <a:pPr>
              <a:lnSpc>
                <a:spcPct val="150000"/>
              </a:lnSpc>
              <a:buFont typeface="Wingdings" pitchFamily="2" charset="2"/>
              <a:buChar char="§"/>
            </a:pPr>
            <a:r>
              <a:rPr lang="en-US" sz="1600" i="0" dirty="0" smtClean="0">
                <a:latin typeface="Arial Narrow" pitchFamily="34" charset="0"/>
              </a:rPr>
              <a:t> Segmented electrode</a:t>
            </a:r>
          </a:p>
          <a:p>
            <a:pPr>
              <a:lnSpc>
                <a:spcPct val="150000"/>
              </a:lnSpc>
              <a:buFont typeface="Wingdings" pitchFamily="2" charset="2"/>
              <a:buChar char="§"/>
            </a:pPr>
            <a:r>
              <a:rPr lang="en-US" sz="1600" i="0" dirty="0" smtClean="0">
                <a:latin typeface="Arial Narrow" pitchFamily="34" charset="0"/>
              </a:rPr>
              <a:t> Gradually-doping p-InP</a:t>
            </a:r>
          </a:p>
          <a:p>
            <a:pPr>
              <a:lnSpc>
                <a:spcPct val="150000"/>
              </a:lnSpc>
              <a:buFont typeface="Wingdings" pitchFamily="2" charset="2"/>
              <a:buChar char="§"/>
            </a:pPr>
            <a:endParaRPr lang="en-US" sz="1600" i="0" dirty="0" smtClean="0">
              <a:latin typeface="Arial Narrow" pitchFamily="34" charset="0"/>
            </a:endParaRPr>
          </a:p>
          <a:p>
            <a:pPr>
              <a:lnSpc>
                <a:spcPct val="150000"/>
              </a:lnSpc>
            </a:pPr>
            <a:r>
              <a:rPr lang="en-US" sz="1600" i="0" dirty="0" smtClean="0">
                <a:latin typeface="Arial Narrow" pitchFamily="34" charset="0"/>
              </a:rPr>
              <a:t>Performance:</a:t>
            </a:r>
          </a:p>
          <a:p>
            <a:pPr>
              <a:lnSpc>
                <a:spcPct val="150000"/>
              </a:lnSpc>
              <a:buFont typeface="Wingdings" pitchFamily="2" charset="2"/>
              <a:buChar char="§"/>
            </a:pPr>
            <a:r>
              <a:rPr lang="en-US" sz="1600" i="0" dirty="0" smtClean="0">
                <a:latin typeface="Arial Narrow" pitchFamily="34" charset="0"/>
              </a:rPr>
              <a:t> bandwidth &gt; 67 GHz</a:t>
            </a:r>
          </a:p>
          <a:p>
            <a:pPr>
              <a:lnSpc>
                <a:spcPct val="150000"/>
              </a:lnSpc>
              <a:buFont typeface="Wingdings" pitchFamily="2" charset="2"/>
              <a:buChar char="§"/>
            </a:pPr>
            <a:r>
              <a:rPr lang="en-US" sz="1600" i="0" dirty="0" smtClean="0">
                <a:latin typeface="Arial Narrow" pitchFamily="34" charset="0"/>
              </a:rPr>
              <a:t> modulation efficiency &gt; 5 dB/V</a:t>
            </a:r>
          </a:p>
          <a:p>
            <a:pPr>
              <a:lnSpc>
                <a:spcPct val="150000"/>
              </a:lnSpc>
              <a:buFont typeface="Wingdings" pitchFamily="2" charset="2"/>
              <a:buChar char="§"/>
            </a:pPr>
            <a:r>
              <a:rPr lang="en-US" sz="1600" i="0" dirty="0" smtClean="0">
                <a:latin typeface="Arial Narrow" pitchFamily="34" charset="0"/>
              </a:rPr>
              <a:t> power consumption &lt; 1mW/Gb/s</a:t>
            </a:r>
          </a:p>
          <a:p>
            <a:pPr>
              <a:lnSpc>
                <a:spcPct val="150000"/>
              </a:lnSpc>
              <a:buFont typeface="Wingdings" pitchFamily="2" charset="2"/>
              <a:buChar char="§"/>
            </a:pPr>
            <a:r>
              <a:rPr lang="en-US" sz="1600" i="0" dirty="0" smtClean="0">
                <a:latin typeface="Arial Narrow" pitchFamily="34" charset="0"/>
              </a:rPr>
              <a:t> transmission distance &gt; 10km</a:t>
            </a:r>
          </a:p>
        </p:txBody>
      </p:sp>
      <p:pic>
        <p:nvPicPr>
          <p:cNvPr id="20"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4982" y="4886756"/>
            <a:ext cx="1465218" cy="885236"/>
          </a:xfrm>
          <a:prstGeom prst="rect">
            <a:avLst/>
          </a:prstGeom>
          <a:noFill/>
          <a:ln w="9525">
            <a:noFill/>
            <a:miter lim="800000"/>
            <a:headEnd/>
            <a:tailEnd/>
          </a:ln>
        </p:spPr>
      </p:pic>
      <p:sp>
        <p:nvSpPr>
          <p:cNvPr id="26" name="TextBox 25"/>
          <p:cNvSpPr txBox="1"/>
          <p:nvPr/>
        </p:nvSpPr>
        <p:spPr>
          <a:xfrm>
            <a:off x="-76200" y="5791200"/>
            <a:ext cx="1970411" cy="246221"/>
          </a:xfrm>
          <a:prstGeom prst="rect">
            <a:avLst/>
          </a:prstGeom>
          <a:noFill/>
        </p:spPr>
        <p:txBody>
          <a:bodyPr wrap="none" rtlCol="0">
            <a:spAutoFit/>
          </a:bodyPr>
          <a:lstStyle/>
          <a:p>
            <a:r>
              <a:rPr lang="en-US" sz="1000" i="0" dirty="0" smtClean="0">
                <a:latin typeface="Arial Narrow" pitchFamily="34" charset="0"/>
              </a:rPr>
              <a:t>Y. </a:t>
            </a:r>
            <a:r>
              <a:rPr lang="en-US" sz="1000" i="0" dirty="0" err="1" smtClean="0">
                <a:latin typeface="Arial Narrow" pitchFamily="34" charset="0"/>
              </a:rPr>
              <a:t>Kuo</a:t>
            </a:r>
            <a:r>
              <a:rPr lang="en-US" sz="1000" i="0" dirty="0" smtClean="0">
                <a:latin typeface="Arial Narrow" pitchFamily="34" charset="0"/>
              </a:rPr>
              <a:t>, et al., </a:t>
            </a:r>
            <a:r>
              <a:rPr lang="en-US" sz="1000" i="0" dirty="0" err="1" smtClean="0">
                <a:latin typeface="Arial Narrow" pitchFamily="34" charset="0"/>
              </a:rPr>
              <a:t>OE</a:t>
            </a:r>
            <a:r>
              <a:rPr lang="en-US" sz="1000" i="0" dirty="0" smtClean="0">
                <a:latin typeface="Arial Narrow" pitchFamily="34" charset="0"/>
              </a:rPr>
              <a:t> 16(13), 9936 (2008)</a:t>
            </a:r>
            <a:endParaRPr lang="en-US" sz="1000" i="0" dirty="0">
              <a:latin typeface="Arial Narrow" pitchFamily="34" charset="0"/>
            </a:endParaRPr>
          </a:p>
        </p:txBody>
      </p:sp>
      <p:sp>
        <p:nvSpPr>
          <p:cNvPr id="27" name="TextBox 26"/>
          <p:cNvSpPr txBox="1"/>
          <p:nvPr/>
        </p:nvSpPr>
        <p:spPr>
          <a:xfrm>
            <a:off x="2133600" y="5443974"/>
            <a:ext cx="1965603" cy="246221"/>
          </a:xfrm>
          <a:prstGeom prst="rect">
            <a:avLst/>
          </a:prstGeom>
          <a:noFill/>
        </p:spPr>
        <p:txBody>
          <a:bodyPr wrap="none" rtlCol="0">
            <a:spAutoFit/>
          </a:bodyPr>
          <a:lstStyle/>
          <a:p>
            <a:r>
              <a:rPr lang="en-US" sz="1000" i="0" dirty="0" smtClean="0">
                <a:latin typeface="Arial Narrow" pitchFamily="34" charset="0"/>
              </a:rPr>
              <a:t>Y. Tang, et al., </a:t>
            </a:r>
            <a:r>
              <a:rPr lang="en-US" sz="1000" i="0" dirty="0" err="1" smtClean="0">
                <a:latin typeface="Arial Narrow" pitchFamily="34" charset="0"/>
              </a:rPr>
              <a:t>OE</a:t>
            </a:r>
            <a:r>
              <a:rPr lang="en-US" sz="1000" i="0" dirty="0" smtClean="0">
                <a:latin typeface="Arial Narrow" pitchFamily="34" charset="0"/>
              </a:rPr>
              <a:t> 19(7)), 5811(2011)</a:t>
            </a:r>
            <a:endParaRPr lang="en-US" sz="1000" i="0" dirty="0">
              <a:latin typeface="Arial Narrow" pitchFamily="34" charset="0"/>
            </a:endParaRPr>
          </a:p>
        </p:txBody>
      </p:sp>
      <p:sp>
        <p:nvSpPr>
          <p:cNvPr id="25" name="TextBox 24"/>
          <p:cNvSpPr txBox="1"/>
          <p:nvPr/>
        </p:nvSpPr>
        <p:spPr>
          <a:xfrm>
            <a:off x="4724400" y="6182156"/>
            <a:ext cx="2021707" cy="246221"/>
          </a:xfrm>
          <a:prstGeom prst="rect">
            <a:avLst/>
          </a:prstGeom>
          <a:noFill/>
        </p:spPr>
        <p:txBody>
          <a:bodyPr wrap="none" rtlCol="0">
            <a:spAutoFit/>
          </a:bodyPr>
          <a:lstStyle/>
          <a:p>
            <a:r>
              <a:rPr lang="en-US" sz="1000" i="0" dirty="0" smtClean="0">
                <a:latin typeface="Arial Narrow" pitchFamily="34" charset="0"/>
              </a:rPr>
              <a:t>Y. Tang, et al., OE 20(10), 11529(2012)</a:t>
            </a:r>
            <a:endParaRPr lang="en-US" sz="1000" i="0" dirty="0">
              <a:latin typeface="Arial Narrow" pitchFamily="34" charset="0"/>
            </a:endParaRPr>
          </a:p>
        </p:txBody>
      </p:sp>
      <p:cxnSp>
        <p:nvCxnSpPr>
          <p:cNvPr id="22" name="Straight Connector 13"/>
          <p:cNvCxnSpPr/>
          <p:nvPr/>
        </p:nvCxnSpPr>
        <p:spPr bwMode="auto">
          <a:xfrm rot="16200000" flipH="1">
            <a:off x="7526062" y="1422060"/>
            <a:ext cx="195943"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sp>
        <p:nvSpPr>
          <p:cNvPr id="23" name="TextBox 22"/>
          <p:cNvSpPr txBox="1"/>
          <p:nvPr/>
        </p:nvSpPr>
        <p:spPr>
          <a:xfrm>
            <a:off x="7243034" y="990616"/>
            <a:ext cx="1164101" cy="338554"/>
          </a:xfrm>
          <a:prstGeom prst="rect">
            <a:avLst/>
          </a:prstGeom>
          <a:noFill/>
        </p:spPr>
        <p:txBody>
          <a:bodyPr wrap="none" rtlCol="0">
            <a:spAutoFit/>
          </a:bodyPr>
          <a:lstStyle/>
          <a:p>
            <a:r>
              <a:rPr lang="en-US" sz="1600" dirty="0" smtClean="0"/>
              <a:t>2013-2014</a:t>
            </a:r>
            <a:endParaRPr lang="en-US" sz="1600" dirty="0"/>
          </a:p>
        </p:txBody>
      </p:sp>
      <p:sp>
        <p:nvSpPr>
          <p:cNvPr id="24" name="TextBox 23"/>
          <p:cNvSpPr txBox="1"/>
          <p:nvPr/>
        </p:nvSpPr>
        <p:spPr>
          <a:xfrm>
            <a:off x="7086600" y="1492391"/>
            <a:ext cx="2209800" cy="1918474"/>
          </a:xfrm>
          <a:prstGeom prst="rect">
            <a:avLst/>
          </a:prstGeom>
          <a:noFill/>
        </p:spPr>
        <p:txBody>
          <a:bodyPr wrap="square" rtlCol="0">
            <a:spAutoFit/>
          </a:bodyPr>
          <a:lstStyle/>
          <a:p>
            <a:pPr>
              <a:lnSpc>
                <a:spcPct val="150000"/>
              </a:lnSpc>
            </a:pPr>
            <a:r>
              <a:rPr lang="en-US" sz="1600" dirty="0" smtClean="0">
                <a:latin typeface="Arial Narrow" pitchFamily="34" charset="0"/>
              </a:rPr>
              <a:t>Gen 4</a:t>
            </a:r>
            <a:r>
              <a:rPr lang="en-US" sz="1600" i="0" dirty="0" smtClean="0">
                <a:latin typeface="Arial Narrow" pitchFamily="34" charset="0"/>
              </a:rPr>
              <a:t> Hybrid silicon EAM:</a:t>
            </a:r>
          </a:p>
          <a:p>
            <a:pPr>
              <a:lnSpc>
                <a:spcPct val="150000"/>
              </a:lnSpc>
            </a:pPr>
            <a:endParaRPr lang="en-US" sz="1600" i="0" dirty="0" smtClean="0">
              <a:latin typeface="Arial Narrow" pitchFamily="34" charset="0"/>
            </a:endParaRPr>
          </a:p>
          <a:p>
            <a:pPr>
              <a:lnSpc>
                <a:spcPct val="150000"/>
              </a:lnSpc>
              <a:buFont typeface="Wingdings" pitchFamily="2" charset="2"/>
              <a:buChar char="§"/>
            </a:pPr>
            <a:r>
              <a:rPr lang="en-US" sz="1600" i="0" dirty="0" smtClean="0">
                <a:latin typeface="Arial Narrow" pitchFamily="34" charset="0"/>
              </a:rPr>
              <a:t> 1x16 EML Array+Mux</a:t>
            </a:r>
          </a:p>
          <a:p>
            <a:pPr>
              <a:lnSpc>
                <a:spcPct val="150000"/>
              </a:lnSpc>
              <a:buFont typeface="Wingdings" pitchFamily="2" charset="2"/>
              <a:buChar char="§"/>
            </a:pPr>
            <a:r>
              <a:rPr lang="en-US" sz="1600" i="0" dirty="0" smtClean="0">
                <a:latin typeface="Arial Narrow" pitchFamily="34" charset="0"/>
              </a:rPr>
              <a:t> &lt;1pJ/bit @ 25Gb/s</a:t>
            </a:r>
          </a:p>
          <a:p>
            <a:pPr>
              <a:lnSpc>
                <a:spcPct val="150000"/>
              </a:lnSpc>
            </a:pPr>
            <a:endParaRPr lang="en-US" sz="1600" i="0" dirty="0" smtClean="0">
              <a:latin typeface="Arial Narrow" pitchFamily="34" charset="0"/>
            </a:endParaRPr>
          </a:p>
        </p:txBody>
      </p:sp>
      <p:sp>
        <p:nvSpPr>
          <p:cNvPr id="136" name="灯片编号占位符 3"/>
          <p:cNvSpPr>
            <a:spLocks noGrp="1"/>
          </p:cNvSpPr>
          <p:nvPr>
            <p:ph type="sldNum" sz="quarter" idx="12"/>
          </p:nvPr>
        </p:nvSpPr>
        <p:spPr>
          <a:xfrm>
            <a:off x="6655526" y="6400800"/>
            <a:ext cx="2133600" cy="476250"/>
          </a:xfrm>
        </p:spPr>
        <p:txBody>
          <a:bodyPr/>
          <a:lstStyle/>
          <a:p>
            <a:fld id="{C2A88A46-021D-44D5-A8A5-A03021066D2E}" type="slidenum">
              <a:rPr lang="zh-TW" altLang="en-US" smtClean="0"/>
              <a:pPr/>
              <a:t>63</a:t>
            </a:fld>
            <a:endParaRPr lang="en-US" altLang="zh-TW" dirty="0"/>
          </a:p>
        </p:txBody>
      </p:sp>
      <p:pic>
        <p:nvPicPr>
          <p:cNvPr id="239617" name="Picture 1"/>
          <p:cNvPicPr>
            <a:picLocks noChangeAspect="1" noChangeArrowheads="1"/>
          </p:cNvPicPr>
          <p:nvPr/>
        </p:nvPicPr>
        <p:blipFill>
          <a:blip r:embed="rId3"/>
          <a:srcRect/>
          <a:stretch>
            <a:fillRect/>
          </a:stretch>
        </p:blipFill>
        <p:spPr bwMode="auto">
          <a:xfrm>
            <a:off x="7204076" y="3505200"/>
            <a:ext cx="1938337" cy="1219200"/>
          </a:xfrm>
          <a:prstGeom prst="rect">
            <a:avLst/>
          </a:prstGeom>
          <a:noFill/>
          <a:ln w="9525">
            <a:noFill/>
            <a:miter lim="800000"/>
            <a:headEnd/>
            <a:tailEnd/>
          </a:ln>
          <a:effectLst/>
        </p:spPr>
      </p:pic>
      <p:pic>
        <p:nvPicPr>
          <p:cNvPr id="239618" name="Picture 2"/>
          <p:cNvPicPr>
            <a:picLocks noChangeAspect="1" noChangeArrowheads="1"/>
          </p:cNvPicPr>
          <p:nvPr/>
        </p:nvPicPr>
        <p:blipFill>
          <a:blip r:embed="rId4"/>
          <a:srcRect/>
          <a:stretch>
            <a:fillRect/>
          </a:stretch>
        </p:blipFill>
        <p:spPr bwMode="auto">
          <a:xfrm>
            <a:off x="2209800" y="4724400"/>
            <a:ext cx="1590675" cy="731837"/>
          </a:xfrm>
          <a:prstGeom prst="rect">
            <a:avLst/>
          </a:prstGeom>
          <a:noFill/>
          <a:ln w="9525">
            <a:noFill/>
            <a:miter lim="800000"/>
            <a:headEnd/>
            <a:tailEnd/>
          </a:ln>
          <a:effectLst/>
        </p:spPr>
      </p:pic>
      <p:pic>
        <p:nvPicPr>
          <p:cNvPr id="239619" name="Picture 3"/>
          <p:cNvPicPr>
            <a:picLocks noChangeAspect="1" noChangeArrowheads="1"/>
          </p:cNvPicPr>
          <p:nvPr/>
        </p:nvPicPr>
        <p:blipFill>
          <a:blip r:embed="rId5"/>
          <a:srcRect/>
          <a:stretch>
            <a:fillRect/>
          </a:stretch>
        </p:blipFill>
        <p:spPr bwMode="auto">
          <a:xfrm>
            <a:off x="5029200" y="5334000"/>
            <a:ext cx="1274763" cy="890587"/>
          </a:xfrm>
          <a:prstGeom prst="rect">
            <a:avLst/>
          </a:prstGeom>
          <a:noFill/>
          <a:ln w="9525">
            <a:noFill/>
            <a:miter lim="800000"/>
            <a:headEnd/>
            <a:tailEnd/>
          </a:ln>
          <a:effectLst/>
        </p:spPr>
      </p:pic>
    </p:spTree>
    <p:extLst>
      <p:ext uri="{BB962C8B-B14F-4D97-AF65-F5344CB8AC3E}">
        <p14:creationId xmlns:p14="http://schemas.microsoft.com/office/powerpoint/2010/main" val="3919221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Hybrid Silicon HSEAM</a:t>
            </a:r>
            <a:endParaRPr lang="zh-CN" altLang="en-US" dirty="0"/>
          </a:p>
        </p:txBody>
      </p:sp>
      <p:sp>
        <p:nvSpPr>
          <p:cNvPr id="61" name="TextBox 60"/>
          <p:cNvSpPr txBox="1"/>
          <p:nvPr/>
        </p:nvSpPr>
        <p:spPr>
          <a:xfrm>
            <a:off x="381000" y="1371600"/>
            <a:ext cx="4495800" cy="1015663"/>
          </a:xfrm>
          <a:prstGeom prst="rect">
            <a:avLst/>
          </a:prstGeom>
          <a:noFill/>
        </p:spPr>
        <p:txBody>
          <a:bodyPr wrap="square" rtlCol="0">
            <a:spAutoFit/>
          </a:bodyPr>
          <a:lstStyle/>
          <a:p>
            <a:pPr>
              <a:buFont typeface="Wingdings" pitchFamily="2" charset="2"/>
              <a:buChar char="Ø"/>
            </a:pPr>
            <a:r>
              <a:rPr lang="en-US" altLang="zh-CN" sz="2000" dirty="0" smtClean="0">
                <a:latin typeface="Times New Roman" pitchFamily="18" charset="0"/>
                <a:cs typeface="Times New Roman" pitchFamily="18" charset="0"/>
              </a:rPr>
              <a:t>Segmented electrode </a:t>
            </a:r>
          </a:p>
          <a:p>
            <a:pPr>
              <a:buFont typeface="Wingdings" pitchFamily="2" charset="2"/>
              <a:buChar char="Ø"/>
            </a:pPr>
            <a:r>
              <a:rPr lang="en-US" altLang="zh-CN" sz="2000" dirty="0" smtClean="0">
                <a:latin typeface="Times New Roman" pitchFamily="18" charset="0"/>
                <a:cs typeface="Times New Roman" pitchFamily="18" charset="0"/>
              </a:rPr>
              <a:t>Length: 100 </a:t>
            </a:r>
            <a:r>
              <a:rPr lang="el-GR" altLang="zh-CN" sz="2000" dirty="0" smtClean="0">
                <a:latin typeface="Calibri"/>
                <a:cs typeface="Times New Roman" pitchFamily="18" charset="0"/>
              </a:rPr>
              <a:t>μ</a:t>
            </a:r>
            <a:r>
              <a:rPr lang="en-US" altLang="zh-CN" sz="2000" dirty="0" smtClean="0">
                <a:latin typeface="Times New Roman" pitchFamily="18" charset="0"/>
                <a:cs typeface="Times New Roman" pitchFamily="18" charset="0"/>
              </a:rPr>
              <a:t>m</a:t>
            </a:r>
          </a:p>
          <a:p>
            <a:pPr>
              <a:buFont typeface="Wingdings" pitchFamily="2" charset="2"/>
              <a:buChar char="Ø"/>
            </a:pPr>
            <a:r>
              <a:rPr lang="en-US" altLang="zh-CN" sz="2000" u="sng" dirty="0" smtClean="0">
                <a:latin typeface="Times New Roman" pitchFamily="18" charset="0"/>
                <a:cs typeface="Times New Roman" pitchFamily="18" charset="0"/>
              </a:rPr>
              <a:t>&gt;67 GHz Bandwidth</a:t>
            </a:r>
            <a:endParaRPr lang="zh-CN" altLang="en-US" sz="2000" u="sng" dirty="0">
              <a:latin typeface="Times New Roman" pitchFamily="18" charset="0"/>
              <a:cs typeface="Times New Roman" pitchFamily="18" charset="0"/>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48366" t="6572"/>
          <a:stretch/>
        </p:blipFill>
        <p:spPr>
          <a:xfrm>
            <a:off x="4648200" y="3200400"/>
            <a:ext cx="4343400" cy="2971800"/>
          </a:xfrm>
          <a:prstGeom prst="rect">
            <a:avLst/>
          </a:prstGeom>
        </p:spPr>
      </p:pic>
      <p:cxnSp>
        <p:nvCxnSpPr>
          <p:cNvPr id="7" name="Straight Connector 6"/>
          <p:cNvCxnSpPr/>
          <p:nvPr/>
        </p:nvCxnSpPr>
        <p:spPr bwMode="auto">
          <a:xfrm>
            <a:off x="5715000" y="3981831"/>
            <a:ext cx="5976" cy="143584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a:off x="6858000" y="5277231"/>
            <a:ext cx="5976" cy="21664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a:off x="5715000" y="5353138"/>
            <a:ext cx="1143000" cy="1"/>
          </a:xfrm>
          <a:prstGeom prst="line">
            <a:avLst/>
          </a:prstGeom>
          <a:solidFill>
            <a:schemeClr val="accent1"/>
          </a:solidFill>
          <a:ln w="9525" cap="flat" cmpd="sng" algn="ctr">
            <a:solidFill>
              <a:srgbClr val="FF0000"/>
            </a:solidFill>
            <a:prstDash val="solid"/>
            <a:round/>
            <a:headEnd type="triangle" w="med" len="med"/>
            <a:tailEnd type="triangle" w="med" len="med"/>
          </a:ln>
          <a:effectLst/>
        </p:spPr>
      </p:cxnSp>
      <p:sp>
        <p:nvSpPr>
          <p:cNvPr id="18" name="TextBox 17"/>
          <p:cNvSpPr txBox="1"/>
          <p:nvPr/>
        </p:nvSpPr>
        <p:spPr>
          <a:xfrm>
            <a:off x="6006701" y="5505539"/>
            <a:ext cx="1390675" cy="369332"/>
          </a:xfrm>
          <a:prstGeom prst="rect">
            <a:avLst/>
          </a:prstGeom>
          <a:noFill/>
        </p:spPr>
        <p:txBody>
          <a:bodyPr wrap="none" rtlCol="0">
            <a:spAutoFit/>
          </a:bodyPr>
          <a:lstStyle/>
          <a:p>
            <a:r>
              <a:rPr lang="en-US" sz="1800" dirty="0" smtClean="0">
                <a:solidFill>
                  <a:srgbClr val="FF0000"/>
                </a:solidFill>
              </a:rPr>
              <a:t>2 </a:t>
            </a:r>
            <a:r>
              <a:rPr lang="en-US" sz="1800" dirty="0" err="1" smtClean="0">
                <a:solidFill>
                  <a:srgbClr val="FF0000"/>
                </a:solidFill>
              </a:rPr>
              <a:t>Vpp</a:t>
            </a:r>
            <a:r>
              <a:rPr lang="en-US" sz="1800" dirty="0" smtClean="0">
                <a:solidFill>
                  <a:srgbClr val="FF0000"/>
                </a:solidFill>
              </a:rPr>
              <a:t> Drive</a:t>
            </a:r>
            <a:endParaRPr lang="en-US" sz="1800" dirty="0">
              <a:solidFill>
                <a:srgbClr val="FF0000"/>
              </a:solidFill>
            </a:endParaRPr>
          </a:p>
        </p:txBody>
      </p:sp>
      <p:sp>
        <p:nvSpPr>
          <p:cNvPr id="19" name="TextBox 18"/>
          <p:cNvSpPr txBox="1"/>
          <p:nvPr/>
        </p:nvSpPr>
        <p:spPr>
          <a:xfrm>
            <a:off x="5791200" y="4667631"/>
            <a:ext cx="877614" cy="369332"/>
          </a:xfrm>
          <a:prstGeom prst="rect">
            <a:avLst/>
          </a:prstGeom>
          <a:noFill/>
        </p:spPr>
        <p:txBody>
          <a:bodyPr wrap="none" rtlCol="0">
            <a:spAutoFit/>
          </a:bodyPr>
          <a:lstStyle/>
          <a:p>
            <a:r>
              <a:rPr lang="en-US" sz="1800" dirty="0" smtClean="0">
                <a:solidFill>
                  <a:srgbClr val="FF0000"/>
                </a:solidFill>
              </a:rPr>
              <a:t>9 dB/V</a:t>
            </a:r>
            <a:endParaRPr lang="en-US" sz="1800" dirty="0">
              <a:solidFill>
                <a:srgbClr val="FF0000"/>
              </a:solidFill>
            </a:endParaRPr>
          </a:p>
        </p:txBody>
      </p:sp>
      <p:pic>
        <p:nvPicPr>
          <p:cNvPr id="21" name="Picture 20"/>
          <p:cNvPicPr>
            <a:picLocks noChangeAspect="1"/>
          </p:cNvPicPr>
          <p:nvPr/>
        </p:nvPicPr>
        <p:blipFill rotWithShape="1">
          <a:blip r:embed="rId4" cstate="screen">
            <a:extLst>
              <a:ext uri="{28A0092B-C50C-407E-A947-70E740481C1C}">
                <a14:useLocalDpi xmlns:a14="http://schemas.microsoft.com/office/drawing/2010/main"/>
              </a:ext>
            </a:extLst>
          </a:blip>
          <a:srcRect r="33721"/>
          <a:stretch/>
        </p:blipFill>
        <p:spPr>
          <a:xfrm>
            <a:off x="1" y="3810000"/>
            <a:ext cx="4457700" cy="2971800"/>
          </a:xfrm>
          <a:prstGeom prst="rect">
            <a:avLst/>
          </a:prstGeom>
        </p:spPr>
      </p:pic>
      <p:grpSp>
        <p:nvGrpSpPr>
          <p:cNvPr id="22" name="组合 21"/>
          <p:cNvGrpSpPr>
            <a:grpSpLocks noChangeAspect="1"/>
          </p:cNvGrpSpPr>
          <p:nvPr/>
        </p:nvGrpSpPr>
        <p:grpSpPr>
          <a:xfrm>
            <a:off x="5334000" y="1066800"/>
            <a:ext cx="2971800" cy="2197611"/>
            <a:chOff x="-495720" y="1285860"/>
            <a:chExt cx="4868231" cy="3600000"/>
          </a:xfrm>
        </p:grpSpPr>
        <p:pic>
          <p:nvPicPr>
            <p:cNvPr id="23" name="Picture 2" descr="F:\My Documents\Manuscripts\ofc2012\Plotting\SEM_Photo\S100.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660" y="1285860"/>
              <a:ext cx="4801171" cy="3600000"/>
            </a:xfrm>
            <a:prstGeom prst="rect">
              <a:avLst/>
            </a:prstGeom>
            <a:noFill/>
          </p:spPr>
        </p:pic>
        <p:cxnSp>
          <p:nvCxnSpPr>
            <p:cNvPr id="24" name="直接箭头连接符 23"/>
            <p:cNvCxnSpPr/>
            <p:nvPr/>
          </p:nvCxnSpPr>
          <p:spPr>
            <a:xfrm rot="5400000" flipH="1" flipV="1">
              <a:off x="1044737" y="4114806"/>
              <a:ext cx="571504"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rot="5400000" flipH="1" flipV="1">
              <a:off x="1045531" y="1642256"/>
              <a:ext cx="571504"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rot="10800000" flipH="1" flipV="1">
              <a:off x="-142908" y="3269684"/>
              <a:ext cx="571504" cy="15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rot="10800000" flipH="1" flipV="1">
              <a:off x="3286115" y="3315152"/>
              <a:ext cx="571504" cy="1588"/>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749636" y="2930836"/>
              <a:ext cx="1061830" cy="553998"/>
            </a:xfrm>
            <a:prstGeom prst="rect">
              <a:avLst/>
            </a:prstGeom>
            <a:noFill/>
          </p:spPr>
          <p:txBody>
            <a:bodyPr wrap="none" rtlCol="0">
              <a:spAutoFit/>
            </a:bodyPr>
            <a:lstStyle/>
            <a:p>
              <a:r>
                <a:rPr lang="en-US" altLang="zh-CN" sz="1200" dirty="0" smtClean="0">
                  <a:solidFill>
                    <a:schemeClr val="bg1"/>
                  </a:solidFill>
                  <a:latin typeface="Times New Roman" pitchFamily="18" charset="0"/>
                  <a:cs typeface="Times New Roman" pitchFamily="18" charset="0"/>
                </a:rPr>
                <a:t>RF in</a:t>
              </a:r>
              <a:endParaRPr lang="zh-CN" altLang="en-US" sz="1200" dirty="0">
                <a:solidFill>
                  <a:schemeClr val="bg1"/>
                </a:solidFill>
                <a:latin typeface="Times New Roman" pitchFamily="18" charset="0"/>
                <a:cs typeface="Times New Roman" pitchFamily="18" charset="0"/>
              </a:endParaRPr>
            </a:p>
          </p:txBody>
        </p:sp>
        <p:sp>
          <p:nvSpPr>
            <p:cNvPr id="31" name="TextBox 30"/>
            <p:cNvSpPr txBox="1"/>
            <p:nvPr/>
          </p:nvSpPr>
          <p:spPr>
            <a:xfrm rot="16200000">
              <a:off x="3468451" y="3035240"/>
              <a:ext cx="1215718" cy="553998"/>
            </a:xfrm>
            <a:prstGeom prst="rect">
              <a:avLst/>
            </a:prstGeom>
            <a:noFill/>
          </p:spPr>
          <p:txBody>
            <a:bodyPr wrap="none" rtlCol="0">
              <a:spAutoFit/>
            </a:bodyPr>
            <a:lstStyle/>
            <a:p>
              <a:r>
                <a:rPr lang="en-US" altLang="zh-CN" sz="1200" dirty="0" smtClean="0">
                  <a:solidFill>
                    <a:schemeClr val="bg1"/>
                  </a:solidFill>
                  <a:latin typeface="Times New Roman" pitchFamily="18" charset="0"/>
                  <a:cs typeface="Times New Roman" pitchFamily="18" charset="0"/>
                </a:rPr>
                <a:t>RF out</a:t>
              </a:r>
              <a:endParaRPr lang="zh-CN" altLang="en-US" sz="1200" dirty="0">
                <a:solidFill>
                  <a:schemeClr val="bg1"/>
                </a:solidFill>
                <a:latin typeface="Times New Roman" pitchFamily="18" charset="0"/>
                <a:cs typeface="Times New Roman" pitchFamily="18" charset="0"/>
              </a:endParaRPr>
            </a:p>
          </p:txBody>
        </p:sp>
        <p:sp>
          <p:nvSpPr>
            <p:cNvPr id="32" name="TextBox 31"/>
            <p:cNvSpPr txBox="1"/>
            <p:nvPr/>
          </p:nvSpPr>
          <p:spPr>
            <a:xfrm>
              <a:off x="1316202" y="4009258"/>
              <a:ext cx="1356782" cy="553998"/>
            </a:xfrm>
            <a:prstGeom prst="rect">
              <a:avLst/>
            </a:prstGeom>
            <a:noFill/>
          </p:spPr>
          <p:txBody>
            <a:bodyPr wrap="none" rtlCol="0">
              <a:spAutoFit/>
            </a:bodyPr>
            <a:lstStyle/>
            <a:p>
              <a:r>
                <a:rPr lang="en-US" altLang="zh-CN" sz="1200" dirty="0" smtClean="0">
                  <a:solidFill>
                    <a:schemeClr val="bg1"/>
                  </a:solidFill>
                  <a:latin typeface="Times New Roman" pitchFamily="18" charset="0"/>
                  <a:cs typeface="Times New Roman" pitchFamily="18" charset="0"/>
                </a:rPr>
                <a:t>Light in</a:t>
              </a:r>
              <a:endParaRPr lang="zh-CN" altLang="en-US" sz="1200" dirty="0">
                <a:solidFill>
                  <a:schemeClr val="bg1"/>
                </a:solidFill>
                <a:latin typeface="Times New Roman" pitchFamily="18" charset="0"/>
                <a:cs typeface="Times New Roman" pitchFamily="18" charset="0"/>
              </a:endParaRPr>
            </a:p>
          </p:txBody>
        </p:sp>
        <p:sp>
          <p:nvSpPr>
            <p:cNvPr id="33" name="TextBox 32"/>
            <p:cNvSpPr txBox="1"/>
            <p:nvPr/>
          </p:nvSpPr>
          <p:spPr>
            <a:xfrm>
              <a:off x="1311800" y="1285860"/>
              <a:ext cx="1510670" cy="553998"/>
            </a:xfrm>
            <a:prstGeom prst="rect">
              <a:avLst/>
            </a:prstGeom>
            <a:noFill/>
          </p:spPr>
          <p:txBody>
            <a:bodyPr wrap="none" rtlCol="0">
              <a:spAutoFit/>
            </a:bodyPr>
            <a:lstStyle/>
            <a:p>
              <a:r>
                <a:rPr lang="en-US" altLang="zh-CN" sz="1200" dirty="0" smtClean="0">
                  <a:solidFill>
                    <a:schemeClr val="bg1"/>
                  </a:solidFill>
                  <a:latin typeface="Times New Roman" pitchFamily="18" charset="0"/>
                  <a:cs typeface="Times New Roman" pitchFamily="18" charset="0"/>
                </a:rPr>
                <a:t>Light out</a:t>
              </a:r>
              <a:endParaRPr lang="zh-CN" altLang="en-US" sz="1200" dirty="0">
                <a:solidFill>
                  <a:schemeClr val="bg1"/>
                </a:solidFill>
                <a:latin typeface="Times New Roman" pitchFamily="18" charset="0"/>
                <a:cs typeface="Times New Roman" pitchFamily="18" charset="0"/>
              </a:endParaRPr>
            </a:p>
          </p:txBody>
        </p:sp>
        <p:sp>
          <p:nvSpPr>
            <p:cNvPr id="34" name="矩形 33"/>
            <p:cNvSpPr/>
            <p:nvPr/>
          </p:nvSpPr>
          <p:spPr>
            <a:xfrm>
              <a:off x="1030449" y="2428868"/>
              <a:ext cx="642942" cy="785818"/>
            </a:xfrm>
            <a:prstGeom prst="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3593322" y="1285860"/>
              <a:ext cx="748923" cy="646331"/>
            </a:xfrm>
            <a:prstGeom prst="rect">
              <a:avLst/>
            </a:prstGeom>
            <a:noFill/>
          </p:spPr>
          <p:txBody>
            <a:bodyPr wrap="none" rtlCol="0">
              <a:spAutoFit/>
            </a:bodyPr>
            <a:lstStyle/>
            <a:p>
              <a:r>
                <a:rPr lang="en-US" altLang="zh-CN" sz="3600" b="1" dirty="0" smtClean="0">
                  <a:solidFill>
                    <a:schemeClr val="bg1"/>
                  </a:solidFill>
                  <a:latin typeface="Times New Roman" pitchFamily="18" charset="0"/>
                  <a:cs typeface="Times New Roman" pitchFamily="18" charset="0"/>
                </a:rPr>
                <a:t>(a)</a:t>
              </a:r>
              <a:endParaRPr lang="zh-CN" altLang="en-US" sz="3600" b="1" dirty="0">
                <a:solidFill>
                  <a:schemeClr val="bg1"/>
                </a:solidFill>
                <a:latin typeface="Times New Roman" pitchFamily="18" charset="0"/>
                <a:cs typeface="Times New Roman" pitchFamily="18" charset="0"/>
              </a:endParaRPr>
            </a:p>
          </p:txBody>
        </p:sp>
        <p:cxnSp>
          <p:nvCxnSpPr>
            <p:cNvPr id="40" name="直接箭头连接符 39"/>
            <p:cNvCxnSpPr/>
            <p:nvPr/>
          </p:nvCxnSpPr>
          <p:spPr>
            <a:xfrm rot="16200000" flipV="1">
              <a:off x="1464447" y="3036091"/>
              <a:ext cx="285754" cy="21431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071670" y="2866249"/>
            <a:ext cx="883575" cy="276999"/>
          </a:xfrm>
          <a:prstGeom prst="rect">
            <a:avLst/>
          </a:prstGeom>
          <a:noFill/>
        </p:spPr>
        <p:txBody>
          <a:bodyPr wrap="none" rtlCol="0">
            <a:spAutoFit/>
          </a:bodyPr>
          <a:lstStyle/>
          <a:p>
            <a:r>
              <a:rPr lang="en-US" altLang="zh-CN" sz="1200" dirty="0" smtClean="0">
                <a:solidFill>
                  <a:schemeClr val="bg1"/>
                </a:solidFill>
                <a:latin typeface="Times New Roman" pitchFamily="18" charset="0"/>
                <a:cs typeface="Times New Roman" pitchFamily="18" charset="0"/>
              </a:rPr>
              <a:t>Active Part</a:t>
            </a:r>
            <a:endParaRPr lang="zh-CN" altLang="en-US" sz="1200" dirty="0">
              <a:solidFill>
                <a:schemeClr val="bg1"/>
              </a:solidFill>
              <a:latin typeface="Times New Roman" pitchFamily="18" charset="0"/>
              <a:cs typeface="Times New Roman" pitchFamily="18" charset="0"/>
            </a:endParaRPr>
          </a:p>
        </p:txBody>
      </p:sp>
      <p:sp>
        <p:nvSpPr>
          <p:cNvPr id="42" name="TextBox 41"/>
          <p:cNvSpPr txBox="1"/>
          <p:nvPr/>
        </p:nvSpPr>
        <p:spPr>
          <a:xfrm>
            <a:off x="4929190" y="6096016"/>
            <a:ext cx="1714512" cy="276999"/>
          </a:xfrm>
          <a:prstGeom prst="rect">
            <a:avLst/>
          </a:prstGeom>
          <a:noFill/>
        </p:spPr>
        <p:txBody>
          <a:bodyPr wrap="square" rtlCol="0">
            <a:spAutoFit/>
          </a:bodyPr>
          <a:lstStyle/>
          <a:p>
            <a:r>
              <a:rPr lang="en-US" altLang="zh-CN" sz="1200" dirty="0" smtClean="0">
                <a:solidFill>
                  <a:schemeClr val="bg1"/>
                </a:solidFill>
              </a:rPr>
              <a:t>ER=9.4dB/1.55Vpp</a:t>
            </a:r>
            <a:endParaRPr lang="zh-CN" altLang="en-US" sz="1200" dirty="0">
              <a:solidFill>
                <a:schemeClr val="bg1"/>
              </a:solidFill>
            </a:endParaRPr>
          </a:p>
        </p:txBody>
      </p:sp>
      <p:sp>
        <p:nvSpPr>
          <p:cNvPr id="43" name="TextBox 42"/>
          <p:cNvSpPr txBox="1"/>
          <p:nvPr/>
        </p:nvSpPr>
        <p:spPr>
          <a:xfrm>
            <a:off x="4784962" y="5785230"/>
            <a:ext cx="1714512" cy="276999"/>
          </a:xfrm>
          <a:prstGeom prst="rect">
            <a:avLst/>
          </a:prstGeom>
          <a:noFill/>
        </p:spPr>
        <p:txBody>
          <a:bodyPr wrap="square" rtlCol="0">
            <a:spAutoFit/>
          </a:bodyPr>
          <a:lstStyle/>
          <a:p>
            <a:r>
              <a:rPr lang="en-US" altLang="zh-CN" sz="1200" dirty="0" smtClean="0">
                <a:solidFill>
                  <a:schemeClr val="bg1"/>
                </a:solidFill>
              </a:rPr>
              <a:t>ER=9.6dB/1.55Vpp</a:t>
            </a:r>
            <a:endParaRPr lang="zh-CN" altLang="en-US" sz="1200" dirty="0">
              <a:solidFill>
                <a:schemeClr val="bg1"/>
              </a:solidFill>
            </a:endParaRPr>
          </a:p>
        </p:txBody>
      </p:sp>
      <p:cxnSp>
        <p:nvCxnSpPr>
          <p:cNvPr id="38" name="直接箭头连接符 37"/>
          <p:cNvCxnSpPr/>
          <p:nvPr/>
        </p:nvCxnSpPr>
        <p:spPr bwMode="auto">
          <a:xfrm flipH="1" flipV="1">
            <a:off x="3257584" y="5124682"/>
            <a:ext cx="19016" cy="6043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9" name="TextBox 38"/>
          <p:cNvSpPr txBox="1"/>
          <p:nvPr/>
        </p:nvSpPr>
        <p:spPr>
          <a:xfrm>
            <a:off x="2948833" y="5719772"/>
            <a:ext cx="903087" cy="369332"/>
          </a:xfrm>
          <a:prstGeom prst="rect">
            <a:avLst/>
          </a:prstGeom>
          <a:noFill/>
        </p:spPr>
        <p:txBody>
          <a:bodyPr wrap="none" rtlCol="0">
            <a:spAutoFit/>
          </a:bodyPr>
          <a:lstStyle/>
          <a:p>
            <a:r>
              <a:rPr lang="en-US" sz="1800" dirty="0" smtClean="0"/>
              <a:t>74GHz</a:t>
            </a:r>
            <a:endParaRPr lang="en-US" sz="1800" dirty="0"/>
          </a:p>
        </p:txBody>
      </p:sp>
      <p:sp>
        <p:nvSpPr>
          <p:cNvPr id="35" name="TextBox 34"/>
          <p:cNvSpPr txBox="1"/>
          <p:nvPr/>
        </p:nvSpPr>
        <p:spPr>
          <a:xfrm>
            <a:off x="6400800" y="6167735"/>
            <a:ext cx="1441420" cy="461665"/>
          </a:xfrm>
          <a:prstGeom prst="rect">
            <a:avLst/>
          </a:prstGeom>
          <a:solidFill>
            <a:srgbClr val="FFFF00"/>
          </a:solidFill>
        </p:spPr>
        <p:txBody>
          <a:bodyPr wrap="none" rtlCol="0">
            <a:spAutoFit/>
          </a:bodyPr>
          <a:lstStyle/>
          <a:p>
            <a:r>
              <a:rPr lang="en-US" sz="2400" dirty="0" smtClean="0"/>
              <a:t>330 </a:t>
            </a:r>
            <a:r>
              <a:rPr lang="en-US" sz="2400" dirty="0" err="1" smtClean="0"/>
              <a:t>fJ</a:t>
            </a:r>
            <a:r>
              <a:rPr lang="en-US" sz="2400" dirty="0" smtClean="0"/>
              <a:t>/bit</a:t>
            </a:r>
          </a:p>
        </p:txBody>
      </p:sp>
      <p:sp>
        <p:nvSpPr>
          <p:cNvPr id="3" name="TextBox 2"/>
          <p:cNvSpPr txBox="1"/>
          <p:nvPr/>
        </p:nvSpPr>
        <p:spPr>
          <a:xfrm>
            <a:off x="5867400" y="6581001"/>
            <a:ext cx="3332538" cy="276999"/>
          </a:xfrm>
          <a:prstGeom prst="rect">
            <a:avLst/>
          </a:prstGeom>
          <a:noFill/>
        </p:spPr>
        <p:txBody>
          <a:bodyPr wrap="none" rtlCol="0">
            <a:spAutoFit/>
          </a:bodyPr>
          <a:lstStyle/>
          <a:p>
            <a:r>
              <a:rPr lang="en-US" sz="1200" dirty="0" smtClean="0"/>
              <a:t>Tang, Peters, Bowers OFC </a:t>
            </a:r>
            <a:r>
              <a:rPr lang="en-US" sz="1200" dirty="0" err="1" smtClean="0"/>
              <a:t>Postdeadline</a:t>
            </a:r>
            <a:r>
              <a:rPr lang="en-US" sz="1200" dirty="0" smtClean="0"/>
              <a:t> 2012</a:t>
            </a:r>
            <a:endParaRPr lang="en-US" sz="1200" dirty="0"/>
          </a:p>
        </p:txBody>
      </p:sp>
    </p:spTree>
    <p:extLst>
      <p:ext uri="{BB962C8B-B14F-4D97-AF65-F5344CB8AC3E}">
        <p14:creationId xmlns:p14="http://schemas.microsoft.com/office/powerpoint/2010/main" val="53883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88988"/>
          </a:xfrm>
        </p:spPr>
        <p:txBody>
          <a:bodyPr/>
          <a:lstStyle/>
          <a:p>
            <a:r>
              <a:rPr lang="en-US" sz="3200" dirty="0" smtClean="0"/>
              <a:t>Integrated </a:t>
            </a:r>
            <a:r>
              <a:rPr lang="en-US" sz="3200" dirty="0" smtClean="0"/>
              <a:t>Transmitters </a:t>
            </a:r>
            <a:br>
              <a:rPr lang="en-US" sz="3200" dirty="0" smtClean="0"/>
            </a:br>
            <a:r>
              <a:rPr lang="en-US" sz="3200" dirty="0" smtClean="0"/>
              <a:t>Using Quantum Well Intermixing</a:t>
            </a:r>
            <a:endParaRPr lang="en-US" sz="3200"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65</a:t>
            </a:fld>
            <a:endParaRPr lang="en-US" dirty="0"/>
          </a:p>
        </p:txBody>
      </p:sp>
      <p:pic>
        <p:nvPicPr>
          <p:cNvPr id="8"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1" y="1066800"/>
            <a:ext cx="4018824"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002" t="23112" r="1516" b="2666"/>
          <a:stretch/>
        </p:blipFill>
        <p:spPr bwMode="auto">
          <a:xfrm>
            <a:off x="2667000" y="3221763"/>
            <a:ext cx="6466962" cy="361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86400" y="2743200"/>
            <a:ext cx="1040144" cy="400110"/>
          </a:xfrm>
          <a:prstGeom prst="rect">
            <a:avLst/>
          </a:prstGeom>
          <a:noFill/>
        </p:spPr>
        <p:txBody>
          <a:bodyPr wrap="none" rtlCol="0">
            <a:spAutoFit/>
          </a:bodyPr>
          <a:lstStyle/>
          <a:p>
            <a:r>
              <a:rPr lang="en-US" sz="2000" dirty="0" smtClean="0"/>
              <a:t>200 nm</a:t>
            </a:r>
            <a:endParaRPr lang="en-US" sz="2000" dirty="0"/>
          </a:p>
        </p:txBody>
      </p:sp>
      <p:cxnSp>
        <p:nvCxnSpPr>
          <p:cNvPr id="5" name="Straight Arrow Connector 4"/>
          <p:cNvCxnSpPr/>
          <p:nvPr/>
        </p:nvCxnSpPr>
        <p:spPr bwMode="auto">
          <a:xfrm>
            <a:off x="4267200" y="3124200"/>
            <a:ext cx="3733800" cy="0"/>
          </a:xfrm>
          <a:prstGeom prst="straightConnector1">
            <a:avLst/>
          </a:prstGeom>
          <a:solidFill>
            <a:schemeClr val="accent1"/>
          </a:solidFill>
          <a:ln w="38100" cap="flat" cmpd="sng" algn="ctr">
            <a:solidFill>
              <a:srgbClr val="3366FF"/>
            </a:solidFill>
            <a:prstDash val="solid"/>
            <a:round/>
            <a:headEnd type="arrow"/>
            <a:tailEnd type="arrow"/>
          </a:ln>
          <a:effectLst/>
        </p:spPr>
      </p:cxnSp>
    </p:spTree>
    <p:extLst>
      <p:ext uri="{BB962C8B-B14F-4D97-AF65-F5344CB8AC3E}">
        <p14:creationId xmlns:p14="http://schemas.microsoft.com/office/powerpoint/2010/main" val="414191152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66</a:t>
            </a:fld>
            <a:endParaRPr lang="en-US" altLang="ko-KR"/>
          </a:p>
        </p:txBody>
      </p:sp>
      <p:pic>
        <p:nvPicPr>
          <p:cNvPr id="6" name="Picture 5"/>
          <p:cNvPicPr>
            <a:picLocks noChangeAspect="1"/>
          </p:cNvPicPr>
          <p:nvPr/>
        </p:nvPicPr>
        <p:blipFill>
          <a:blip r:embed="rId2"/>
          <a:stretch>
            <a:fillRect/>
          </a:stretch>
        </p:blipFill>
        <p:spPr>
          <a:xfrm>
            <a:off x="1828800" y="1752600"/>
            <a:ext cx="5029200" cy="2191030"/>
          </a:xfrm>
          <a:prstGeom prst="rect">
            <a:avLst/>
          </a:prstGeom>
        </p:spPr>
      </p:pic>
      <p:pic>
        <p:nvPicPr>
          <p:cNvPr id="7" name="Picture 6"/>
          <p:cNvPicPr>
            <a:picLocks noChangeAspect="1"/>
          </p:cNvPicPr>
          <p:nvPr/>
        </p:nvPicPr>
        <p:blipFill>
          <a:blip r:embed="rId3"/>
          <a:stretch>
            <a:fillRect/>
          </a:stretch>
        </p:blipFill>
        <p:spPr>
          <a:xfrm>
            <a:off x="4953000" y="3677894"/>
            <a:ext cx="4190999" cy="3180105"/>
          </a:xfrm>
          <a:prstGeom prst="rect">
            <a:avLst/>
          </a:prstGeom>
        </p:spPr>
      </p:pic>
      <p:pic>
        <p:nvPicPr>
          <p:cNvPr id="8" name="Picture 7"/>
          <p:cNvPicPr>
            <a:picLocks noChangeAspect="1"/>
          </p:cNvPicPr>
          <p:nvPr/>
        </p:nvPicPr>
        <p:blipFill>
          <a:blip r:embed="rId4"/>
          <a:stretch>
            <a:fillRect/>
          </a:stretch>
        </p:blipFill>
        <p:spPr>
          <a:xfrm>
            <a:off x="446662" y="3581400"/>
            <a:ext cx="4392038" cy="3276600"/>
          </a:xfrm>
          <a:prstGeom prst="rect">
            <a:avLst/>
          </a:prstGeom>
        </p:spPr>
      </p:pic>
      <p:pic>
        <p:nvPicPr>
          <p:cNvPr id="5" name="Picture 4"/>
          <p:cNvPicPr>
            <a:picLocks noChangeAspect="1"/>
          </p:cNvPicPr>
          <p:nvPr/>
        </p:nvPicPr>
        <p:blipFill>
          <a:blip r:embed="rId5"/>
          <a:stretch>
            <a:fillRect/>
          </a:stretch>
        </p:blipFill>
        <p:spPr>
          <a:xfrm>
            <a:off x="990600" y="0"/>
            <a:ext cx="7467600" cy="1863203"/>
          </a:xfrm>
          <a:prstGeom prst="rect">
            <a:avLst/>
          </a:prstGeom>
        </p:spPr>
      </p:pic>
      <p:sp>
        <p:nvSpPr>
          <p:cNvPr id="9" name="TextBox 8"/>
          <p:cNvSpPr txBox="1"/>
          <p:nvPr/>
        </p:nvSpPr>
        <p:spPr>
          <a:xfrm>
            <a:off x="3528697" y="1078468"/>
            <a:ext cx="2186303" cy="369332"/>
          </a:xfrm>
          <a:prstGeom prst="rect">
            <a:avLst/>
          </a:prstGeom>
          <a:noFill/>
        </p:spPr>
        <p:txBody>
          <a:bodyPr wrap="none" rtlCol="0">
            <a:spAutoFit/>
          </a:bodyPr>
          <a:lstStyle/>
          <a:p>
            <a:r>
              <a:rPr lang="en-US" sz="1800" dirty="0" smtClean="0">
                <a:solidFill>
                  <a:srgbClr val="000000"/>
                </a:solidFill>
              </a:rPr>
              <a:t>Optics Letters 2014</a:t>
            </a:r>
            <a:endParaRPr lang="en-US" sz="1800" dirty="0">
              <a:solidFill>
                <a:srgbClr val="000000"/>
              </a:solidFill>
            </a:endParaRPr>
          </a:p>
        </p:txBody>
      </p:sp>
    </p:spTree>
    <p:extLst>
      <p:ext uri="{BB962C8B-B14F-4D97-AF65-F5344CB8AC3E}">
        <p14:creationId xmlns:p14="http://schemas.microsoft.com/office/powerpoint/2010/main" val="359976165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162800" cy="838200"/>
          </a:xfrm>
        </p:spPr>
        <p:txBody>
          <a:bodyPr>
            <a:normAutofit fontScale="90000"/>
          </a:bodyPr>
          <a:lstStyle/>
          <a:p>
            <a:r>
              <a:rPr lang="en-US" dirty="0" smtClean="0"/>
              <a:t>Integration of DFB and EAM on hybrid silicon platform</a:t>
            </a:r>
            <a:endParaRPr lang="en-US" dirty="0"/>
          </a:p>
        </p:txBody>
      </p:sp>
      <p:pic>
        <p:nvPicPr>
          <p:cNvPr id="3" name="Picture 2" descr="E:\Project\EAM_Array_Sun\EPI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7600" y="3657600"/>
            <a:ext cx="3733800" cy="2346550"/>
          </a:xfrm>
          <a:prstGeom prst="rect">
            <a:avLst/>
          </a:prstGeom>
          <a:noFill/>
        </p:spPr>
      </p:pic>
      <p:sp>
        <p:nvSpPr>
          <p:cNvPr id="4" name="TextBox 3"/>
          <p:cNvSpPr txBox="1"/>
          <p:nvPr/>
        </p:nvSpPr>
        <p:spPr>
          <a:xfrm>
            <a:off x="457200" y="1066800"/>
            <a:ext cx="8229600" cy="2554545"/>
          </a:xfrm>
          <a:prstGeom prst="rect">
            <a:avLst/>
          </a:prstGeom>
          <a:noFill/>
        </p:spPr>
        <p:txBody>
          <a:bodyPr wrap="square" rtlCol="0">
            <a:spAutoFit/>
          </a:bodyPr>
          <a:lstStyle/>
          <a:p>
            <a:r>
              <a:rPr lang="en-US" altLang="zh-CN" sz="2000" dirty="0" smtClean="0">
                <a:latin typeface="Arial" panose="020B0604020202020204" pitchFamily="34" charset="0"/>
                <a:cs typeface="Arial" panose="020B0604020202020204" pitchFamily="34" charset="0"/>
              </a:rPr>
              <a:t>Low </a:t>
            </a:r>
            <a:r>
              <a:rPr lang="en-US" altLang="zh-CN" sz="2000" dirty="0">
                <a:latin typeface="Arial" panose="020B0604020202020204" pitchFamily="34" charset="0"/>
                <a:cs typeface="Arial" panose="020B0604020202020204" pitchFamily="34" charset="0"/>
              </a:rPr>
              <a:t>power, high speed, integrated photonic transmitter based on hybrid silicon </a:t>
            </a:r>
            <a:r>
              <a:rPr lang="en-US" altLang="zh-CN" sz="2000" dirty="0" smtClean="0">
                <a:latin typeface="Arial" panose="020B0604020202020204" pitchFamily="34" charset="0"/>
                <a:cs typeface="Arial" panose="020B0604020202020204" pitchFamily="34" charset="0"/>
              </a:rPr>
              <a:t>platform</a:t>
            </a:r>
          </a:p>
          <a:p>
            <a:pPr marL="577850" lvl="1" indent="-120650">
              <a:buFont typeface="Arial" pitchFamily="34" charset="0"/>
              <a:buChar char="•"/>
            </a:pPr>
            <a:r>
              <a:rPr lang="en-US" altLang="zh-CN" sz="2000" dirty="0" smtClean="0">
                <a:latin typeface="Arial" panose="020B0604020202020204" pitchFamily="34" charset="0"/>
                <a:cs typeface="Arial" panose="020B0604020202020204" pitchFamily="34" charset="0"/>
              </a:rPr>
              <a:t> High capacity optical interconnects between processors and memory.</a:t>
            </a:r>
          </a:p>
          <a:p>
            <a:pPr marL="577850" lvl="1" indent="-120650">
              <a:buFont typeface="Arial" pitchFamily="34" charset="0"/>
              <a:buChar char="•"/>
            </a:pPr>
            <a:r>
              <a:rPr lang="en-US" altLang="zh-CN" sz="2000" dirty="0" smtClean="0">
                <a:latin typeface="Arial" panose="020B0604020202020204" pitchFamily="34" charset="0"/>
                <a:cs typeface="Arial" panose="020B0604020202020204" pitchFamily="34" charset="0"/>
              </a:rPr>
              <a:t> Low power optical transmitters with high impedance modulators Integrate arrays of lasers with arrays of modulators to reduce the power required for off-chip lasers.</a:t>
            </a:r>
          </a:p>
          <a:p>
            <a:pPr marL="577850" lvl="1" indent="-120650">
              <a:buFont typeface="Arial" pitchFamily="34" charset="0"/>
              <a:buChar char="•"/>
            </a:pPr>
            <a:r>
              <a:rPr lang="en-US" altLang="zh-CN" sz="2000" dirty="0" smtClean="0">
                <a:latin typeface="Arial" panose="020B0604020202020204" pitchFamily="34" charset="0"/>
                <a:cs typeface="Arial" panose="020B0604020202020204" pitchFamily="34" charset="0"/>
              </a:rPr>
              <a:t> Flip chip bonding with CMOS driver chip</a:t>
            </a:r>
            <a:r>
              <a:rPr lang="en-US" altLang="zh-CN" sz="2000" baseline="30000" dirty="0" smtClean="0">
                <a:latin typeface="Arial" pitchFamily="34" charset="0"/>
                <a:cs typeface="Arial" pitchFamily="34" charset="0"/>
              </a:rPr>
              <a:t> </a:t>
            </a:r>
            <a:r>
              <a:rPr lang="en-US" altLang="zh-CN" sz="2000" baseline="30000" dirty="0">
                <a:latin typeface="Arial" pitchFamily="34" charset="0"/>
                <a:cs typeface="Arial" pitchFamily="34" charset="0"/>
              </a:rPr>
              <a:t>*</a:t>
            </a:r>
            <a:endParaRPr lang="en-US" altLang="zh-CN" sz="2000" baseline="30000" dirty="0" smtClean="0">
              <a:latin typeface="Arial" pitchFamily="34" charset="0"/>
              <a:cs typeface="Arial" pitchFamily="34" charset="0"/>
            </a:endParaRPr>
          </a:p>
        </p:txBody>
      </p:sp>
      <p:sp>
        <p:nvSpPr>
          <p:cNvPr id="7" name="灯片编号占位符 6"/>
          <p:cNvSpPr>
            <a:spLocks noGrp="1"/>
          </p:cNvSpPr>
          <p:nvPr>
            <p:ph type="sldNum" sz="quarter" idx="12"/>
          </p:nvPr>
        </p:nvSpPr>
        <p:spPr/>
        <p:txBody>
          <a:bodyPr/>
          <a:lstStyle/>
          <a:p>
            <a:fld id="{B6F15528-21DE-4FAA-801E-634DDDAF4B2B}" type="slidenum">
              <a:rPr lang="en-US" smtClean="0"/>
              <a:pPr/>
              <a:t>67</a:t>
            </a:fld>
            <a:endParaRPr lang="en-US"/>
          </a:p>
        </p:txBody>
      </p:sp>
      <p:pic>
        <p:nvPicPr>
          <p:cNvPr id="9" name="Picture 2" descr="E:\Drawing\Flash\002 POEM system.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27335"/>
          <a:stretch/>
        </p:blipFill>
        <p:spPr bwMode="auto">
          <a:xfrm>
            <a:off x="152400" y="3581400"/>
            <a:ext cx="2895600" cy="246054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6978638" y="6538912"/>
            <a:ext cx="1212191" cy="246221"/>
          </a:xfrm>
          <a:prstGeom prst="rect">
            <a:avLst/>
          </a:prstGeom>
        </p:spPr>
        <p:txBody>
          <a:bodyPr wrap="none">
            <a:spAutoFit/>
          </a:bodyPr>
          <a:lstStyle/>
          <a:p>
            <a:r>
              <a:rPr lang="en-US" sz="1000" dirty="0" smtClean="0"/>
              <a:t>* HD Thacker, ‎</a:t>
            </a:r>
            <a:r>
              <a:rPr lang="en-US" sz="1000" dirty="0"/>
              <a:t>2010</a:t>
            </a:r>
          </a:p>
        </p:txBody>
      </p:sp>
    </p:spTree>
    <p:extLst>
      <p:ext uri="{BB962C8B-B14F-4D97-AF65-F5344CB8AC3E}">
        <p14:creationId xmlns:p14="http://schemas.microsoft.com/office/powerpoint/2010/main" val="36285481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52400"/>
            <a:ext cx="8229600" cy="788988"/>
          </a:xfrm>
        </p:spPr>
        <p:txBody>
          <a:bodyPr>
            <a:normAutofit/>
          </a:bodyPr>
          <a:lstStyle/>
          <a:p>
            <a:r>
              <a:rPr lang="en-US" altLang="zh-CN" sz="2800" dirty="0"/>
              <a:t>Hybrid Silicon Electro-absorption Modulators</a:t>
            </a:r>
            <a:endParaRPr lang="en-US" sz="2800" dirty="0"/>
          </a:p>
        </p:txBody>
      </p:sp>
      <p:sp>
        <p:nvSpPr>
          <p:cNvPr id="4" name="灯片编号占位符 3"/>
          <p:cNvSpPr>
            <a:spLocks noGrp="1"/>
          </p:cNvSpPr>
          <p:nvPr>
            <p:ph type="sldNum" sz="quarter" idx="12"/>
          </p:nvPr>
        </p:nvSpPr>
        <p:spPr/>
        <p:txBody>
          <a:bodyPr/>
          <a:lstStyle/>
          <a:p>
            <a:fld id="{B6F15528-21DE-4FAA-801E-634DDDAF4B2B}" type="slidenum">
              <a:rPr lang="en-US" smtClean="0"/>
              <a:pPr/>
              <a:t>68</a:t>
            </a:fld>
            <a:endParaRPr lang="en-US"/>
          </a:p>
        </p:txBody>
      </p:sp>
      <p:graphicFrame>
        <p:nvGraphicFramePr>
          <p:cNvPr id="12" name="Table 5"/>
          <p:cNvGraphicFramePr>
            <a:graphicFrameLocks noGrp="1"/>
          </p:cNvGraphicFramePr>
          <p:nvPr>
            <p:extLst>
              <p:ext uri="{D42A27DB-BD31-4B8C-83A1-F6EECF244321}">
                <p14:modId xmlns:p14="http://schemas.microsoft.com/office/powerpoint/2010/main" val="138741258"/>
              </p:ext>
            </p:extLst>
          </p:nvPr>
        </p:nvGraphicFramePr>
        <p:xfrm>
          <a:off x="2012436" y="1345454"/>
          <a:ext cx="4248472" cy="2240280"/>
        </p:xfrm>
        <a:graphic>
          <a:graphicData uri="http://schemas.openxmlformats.org/drawingml/2006/table">
            <a:tbl>
              <a:tblPr firstRow="1" bandRow="1">
                <a:tableStyleId>{5C22544A-7EE6-4342-B048-85BDC9FD1C3A}</a:tableStyleId>
              </a:tblPr>
              <a:tblGrid>
                <a:gridCol w="1944859"/>
                <a:gridCol w="1223794"/>
                <a:gridCol w="1079819"/>
              </a:tblGrid>
              <a:tr h="313635">
                <a:tc>
                  <a:txBody>
                    <a:bodyPr/>
                    <a:lstStyle/>
                    <a:p>
                      <a:endParaRPr lang="en-US" sz="1100" b="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altLang="zh-CN" sz="1100" b="0" dirty="0" smtClean="0">
                          <a:latin typeface="Times New Roman" pitchFamily="18" charset="0"/>
                          <a:cs typeface="Times New Roman" pitchFamily="18" charset="0"/>
                        </a:rPr>
                        <a:t>C-band</a:t>
                      </a:r>
                      <a:r>
                        <a:rPr lang="en-US" altLang="zh-CN" sz="1100" b="0" baseline="0" dirty="0" smtClean="0">
                          <a:latin typeface="Times New Roman" pitchFamily="18" charset="0"/>
                          <a:cs typeface="Times New Roman" pitchFamily="18" charset="0"/>
                        </a:rPr>
                        <a:t> </a:t>
                      </a:r>
                      <a:r>
                        <a:rPr lang="en-US" altLang="zh-CN" sz="1100" b="0" dirty="0" smtClean="0">
                          <a:latin typeface="Times New Roman" pitchFamily="18" charset="0"/>
                          <a:cs typeface="Times New Roman" pitchFamily="18" charset="0"/>
                        </a:rPr>
                        <a:t>Lumped</a:t>
                      </a:r>
                      <a:r>
                        <a:rPr lang="en-US" altLang="zh-CN" sz="1100" b="0" baseline="0" dirty="0" smtClean="0">
                          <a:latin typeface="Times New Roman" pitchFamily="18" charset="0"/>
                          <a:cs typeface="Times New Roman" pitchFamily="18" charset="0"/>
                        </a:rPr>
                        <a:t> EAM</a:t>
                      </a:r>
                      <a:endParaRPr lang="zh-CN" altLang="en-US" sz="1100" b="0"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1100" b="0" i="0" baseline="0" dirty="0" smtClean="0">
                          <a:latin typeface="Times New Roman" pitchFamily="18" charset="0"/>
                          <a:cs typeface="Times New Roman" pitchFamily="18" charset="0"/>
                        </a:rPr>
                        <a:t>O-band Lumped EAM</a:t>
                      </a:r>
                      <a:endParaRPr lang="en-US" sz="1100" b="0" i="0" baseline="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1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Times New Roman" pitchFamily="18" charset="0"/>
                          <a:cs typeface="Times New Roman" pitchFamily="18" charset="0"/>
                        </a:rPr>
                        <a:t>Wavelength [nm]</a:t>
                      </a:r>
                    </a:p>
                  </a:txBody>
                  <a:tcPr>
                    <a:lnL w="12700" cap="flat" cmpd="sng" algn="ctr">
                      <a:solidFill>
                        <a:schemeClr val="tx1"/>
                      </a:solidFill>
                      <a:prstDash val="solid"/>
                      <a:round/>
                      <a:headEnd type="none" w="med" len="med"/>
                      <a:tailEnd type="none" w="med" len="med"/>
                    </a:lnL>
                  </a:tcPr>
                </a:tc>
                <a:tc>
                  <a:txBody>
                    <a:bodyPr/>
                    <a:lstStyle/>
                    <a:p>
                      <a:pPr algn="ctr"/>
                      <a:r>
                        <a:rPr lang="en-US" altLang="zh-CN" sz="1100" b="0" dirty="0" smtClean="0">
                          <a:latin typeface="Times New Roman" pitchFamily="18" charset="0"/>
                          <a:cs typeface="Times New Roman" pitchFamily="18" charset="0"/>
                        </a:rPr>
                        <a:t>1550</a:t>
                      </a:r>
                      <a:endParaRPr lang="zh-CN" altLang="en-US" sz="1100" b="0" dirty="0">
                        <a:latin typeface="Times New Roman" pitchFamily="18" charset="0"/>
                        <a:cs typeface="Times New Roman" pitchFamily="18" charset="0"/>
                      </a:endParaRPr>
                    </a:p>
                  </a:txBody>
                  <a:tcPr/>
                </a:tc>
                <a:tc>
                  <a:txBody>
                    <a:bodyPr/>
                    <a:lstStyle/>
                    <a:p>
                      <a:pPr algn="ctr"/>
                      <a:r>
                        <a:rPr lang="en-US" sz="1100" b="0" dirty="0" smtClean="0">
                          <a:latin typeface="Times New Roman" pitchFamily="18" charset="0"/>
                          <a:cs typeface="Times New Roman" pitchFamily="18" charset="0"/>
                        </a:rPr>
                        <a:t>1300</a:t>
                      </a:r>
                      <a:endParaRPr lang="en-US" sz="1100" b="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r>
              <a:tr h="21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dirty="0" smtClean="0">
                          <a:latin typeface="Times New Roman" pitchFamily="18" charset="0"/>
                          <a:cs typeface="Times New Roman" pitchFamily="18" charset="0"/>
                        </a:rPr>
                        <a:t>Active Length</a:t>
                      </a:r>
                      <a:r>
                        <a:rPr lang="en-US" sz="1100" b="0" baseline="0" dirty="0" smtClean="0">
                          <a:latin typeface="Times New Roman" pitchFamily="18" charset="0"/>
                          <a:cs typeface="Times New Roman" pitchFamily="18" charset="0"/>
                        </a:rPr>
                        <a:t> [</a:t>
                      </a:r>
                      <a:r>
                        <a:rPr lang="el-GR" sz="1100" b="0" baseline="0" dirty="0" smtClean="0">
                          <a:latin typeface="Times New Roman" pitchFamily="18" charset="0"/>
                          <a:cs typeface="Times New Roman" pitchFamily="18" charset="0"/>
                        </a:rPr>
                        <a:t>μ</a:t>
                      </a:r>
                      <a:r>
                        <a:rPr lang="en-US" sz="1100" b="0" baseline="0" dirty="0" smtClean="0">
                          <a:latin typeface="Times New Roman" pitchFamily="18" charset="0"/>
                          <a:cs typeface="Times New Roman" pitchFamily="18" charset="0"/>
                        </a:rPr>
                        <a:t>m]</a:t>
                      </a:r>
                      <a:endParaRPr lang="en-US" sz="1100" b="0" dirty="0" smtClean="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c>
                  <a:txBody>
                    <a:bodyPr/>
                    <a:lstStyle/>
                    <a:p>
                      <a:pPr algn="ctr"/>
                      <a:r>
                        <a:rPr lang="en-US" altLang="zh-CN" sz="1100" b="0" dirty="0" smtClean="0">
                          <a:latin typeface="Times New Roman" pitchFamily="18" charset="0"/>
                          <a:cs typeface="Times New Roman" pitchFamily="18" charset="0"/>
                        </a:rPr>
                        <a:t>100</a:t>
                      </a:r>
                      <a:endParaRPr lang="zh-CN" altLang="en-US" sz="1100" b="0" dirty="0">
                        <a:latin typeface="Times New Roman" pitchFamily="18" charset="0"/>
                        <a:cs typeface="Times New Roman" pitchFamily="18" charset="0"/>
                      </a:endParaRPr>
                    </a:p>
                  </a:txBody>
                  <a:tcPr/>
                </a:tc>
                <a:tc>
                  <a:txBody>
                    <a:bodyPr/>
                    <a:lstStyle/>
                    <a:p>
                      <a:pPr algn="ctr"/>
                      <a:r>
                        <a:rPr lang="en-US" sz="1100" b="0" dirty="0" smtClean="0">
                          <a:latin typeface="Times New Roman" pitchFamily="18" charset="0"/>
                          <a:cs typeface="Times New Roman" pitchFamily="18" charset="0"/>
                        </a:rPr>
                        <a:t>100</a:t>
                      </a:r>
                      <a:endParaRPr lang="en-US" sz="1100" b="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r>
              <a:tr h="216024">
                <a:tc>
                  <a:txBody>
                    <a:bodyPr/>
                    <a:lstStyle/>
                    <a:p>
                      <a:r>
                        <a:rPr lang="en-US" sz="1100" b="0" dirty="0" smtClean="0">
                          <a:latin typeface="Times New Roman" pitchFamily="18" charset="0"/>
                          <a:cs typeface="Times New Roman" pitchFamily="18" charset="0"/>
                        </a:rPr>
                        <a:t>Bandwidth [GHz]</a:t>
                      </a:r>
                      <a:endParaRPr lang="en-US" sz="1100" b="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c>
                  <a:txBody>
                    <a:bodyPr/>
                    <a:lstStyle/>
                    <a:p>
                      <a:pPr algn="ctr"/>
                      <a:r>
                        <a:rPr lang="en-US" altLang="zh-CN" sz="1100" b="0" dirty="0" smtClean="0">
                          <a:latin typeface="Times New Roman" pitchFamily="18" charset="0"/>
                          <a:cs typeface="Times New Roman" pitchFamily="18" charset="0"/>
                        </a:rPr>
                        <a:t>18</a:t>
                      </a:r>
                      <a:endParaRPr lang="zh-CN" altLang="en-US" sz="1100" b="0" dirty="0">
                        <a:latin typeface="Times New Roman" pitchFamily="18" charset="0"/>
                        <a:cs typeface="Times New Roman" pitchFamily="18" charset="0"/>
                      </a:endParaRPr>
                    </a:p>
                  </a:txBody>
                  <a:tcPr/>
                </a:tc>
                <a:tc>
                  <a:txBody>
                    <a:bodyPr/>
                    <a:lstStyle/>
                    <a:p>
                      <a:pPr algn="ctr"/>
                      <a:r>
                        <a:rPr lang="en-US" sz="1100" b="0" dirty="0" smtClean="0">
                          <a:latin typeface="Times New Roman" pitchFamily="18" charset="0"/>
                          <a:cs typeface="Times New Roman" pitchFamily="18" charset="0"/>
                        </a:rPr>
                        <a:t>30</a:t>
                      </a:r>
                      <a:endParaRPr lang="en-US" sz="1100" b="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r>
              <a:tr h="216024">
                <a:tc>
                  <a:txBody>
                    <a:bodyPr/>
                    <a:lstStyle/>
                    <a:p>
                      <a:r>
                        <a:rPr lang="en-US" sz="1100" b="0" dirty="0" smtClean="0">
                          <a:latin typeface="Times New Roman" pitchFamily="18" charset="0"/>
                          <a:cs typeface="Times New Roman" pitchFamily="18" charset="0"/>
                        </a:rPr>
                        <a:t>ER</a:t>
                      </a:r>
                      <a:r>
                        <a:rPr lang="en-US" sz="1100" b="0" baseline="0" dirty="0" smtClean="0">
                          <a:latin typeface="Times New Roman" pitchFamily="18" charset="0"/>
                          <a:cs typeface="Times New Roman" pitchFamily="18" charset="0"/>
                        </a:rPr>
                        <a:t>  [dB/1V]</a:t>
                      </a:r>
                      <a:endParaRPr lang="en-US" sz="1100" b="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c>
                  <a:txBody>
                    <a:bodyPr/>
                    <a:lstStyle/>
                    <a:p>
                      <a:pPr algn="ctr"/>
                      <a:r>
                        <a:rPr lang="en-US" altLang="zh-CN" sz="1100" b="0" dirty="0" smtClean="0">
                          <a:latin typeface="Times New Roman" pitchFamily="18" charset="0"/>
                          <a:cs typeface="Times New Roman" pitchFamily="18" charset="0"/>
                        </a:rPr>
                        <a:t>&gt; 5</a:t>
                      </a:r>
                      <a:endParaRPr lang="zh-CN" altLang="en-US" sz="1100" b="0" dirty="0">
                        <a:latin typeface="Times New Roman" pitchFamily="18" charset="0"/>
                        <a:cs typeface="Times New Roman" pitchFamily="18" charset="0"/>
                      </a:endParaRPr>
                    </a:p>
                  </a:txBody>
                  <a:tcPr/>
                </a:tc>
                <a:tc>
                  <a:txBody>
                    <a:bodyPr/>
                    <a:lstStyle/>
                    <a:p>
                      <a:pPr algn="ctr"/>
                      <a:r>
                        <a:rPr lang="en-US" sz="1100" b="0" dirty="0" smtClean="0">
                          <a:latin typeface="Times New Roman" pitchFamily="18" charset="0"/>
                          <a:cs typeface="Times New Roman" pitchFamily="18" charset="0"/>
                        </a:rPr>
                        <a:t>&gt; 9</a:t>
                      </a:r>
                      <a:endParaRPr lang="en-US" sz="1100" b="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r>
              <a:tr h="216024">
                <a:tc>
                  <a:txBody>
                    <a:bodyPr/>
                    <a:lstStyle/>
                    <a:p>
                      <a:r>
                        <a:rPr lang="en-US" sz="1100" b="0" dirty="0" smtClean="0">
                          <a:latin typeface="Times New Roman" pitchFamily="18" charset="0"/>
                          <a:cs typeface="Times New Roman" pitchFamily="18" charset="0"/>
                        </a:rPr>
                        <a:t>Footprint [</a:t>
                      </a:r>
                      <a:r>
                        <a:rPr lang="el-GR" sz="1100" b="0" baseline="0" dirty="0" smtClean="0">
                          <a:latin typeface="Times New Roman" pitchFamily="18" charset="0"/>
                          <a:cs typeface="Times New Roman" pitchFamily="18" charset="0"/>
                        </a:rPr>
                        <a:t>μ</a:t>
                      </a:r>
                      <a:r>
                        <a:rPr lang="en-US" sz="1100" b="0" baseline="0" dirty="0" smtClean="0">
                          <a:latin typeface="Times New Roman" pitchFamily="18" charset="0"/>
                          <a:cs typeface="Times New Roman" pitchFamily="18" charset="0"/>
                        </a:rPr>
                        <a:t>m</a:t>
                      </a:r>
                      <a:r>
                        <a:rPr lang="en-US" sz="1100" b="0" baseline="30000" dirty="0" smtClean="0">
                          <a:latin typeface="Times New Roman" pitchFamily="18" charset="0"/>
                          <a:cs typeface="Times New Roman" pitchFamily="18" charset="0"/>
                        </a:rPr>
                        <a:t>2</a:t>
                      </a:r>
                      <a:r>
                        <a:rPr lang="en-US" sz="1100" b="0" dirty="0" smtClean="0">
                          <a:latin typeface="Times New Roman" pitchFamily="18" charset="0"/>
                          <a:cs typeface="Times New Roman" pitchFamily="18" charset="0"/>
                        </a:rPr>
                        <a:t>]</a:t>
                      </a:r>
                      <a:endParaRPr lang="en-US" sz="1100" b="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c>
                  <a:txBody>
                    <a:bodyPr/>
                    <a:lstStyle/>
                    <a:p>
                      <a:pPr algn="ctr"/>
                      <a:r>
                        <a:rPr lang="en-US" altLang="zh-CN" sz="1100" b="0" dirty="0" smtClean="0">
                          <a:latin typeface="Times New Roman" pitchFamily="18" charset="0"/>
                          <a:cs typeface="Times New Roman" pitchFamily="18" charset="0"/>
                        </a:rPr>
                        <a:t>55×220</a:t>
                      </a:r>
                      <a:endParaRPr lang="zh-CN" altLang="en-US" sz="1100" b="0" dirty="0">
                        <a:latin typeface="Times New Roman" pitchFamily="18" charset="0"/>
                        <a:cs typeface="Times New Roman" pitchFamily="18" charset="0"/>
                      </a:endParaRPr>
                    </a:p>
                  </a:txBody>
                  <a:tcPr/>
                </a:tc>
                <a:tc>
                  <a:txBody>
                    <a:bodyPr/>
                    <a:lstStyle/>
                    <a:p>
                      <a:pPr algn="ctr"/>
                      <a:r>
                        <a:rPr lang="en-US" sz="1100" b="0" dirty="0" smtClean="0">
                          <a:latin typeface="Times New Roman" pitchFamily="18" charset="0"/>
                          <a:cs typeface="Times New Roman" pitchFamily="18" charset="0"/>
                        </a:rPr>
                        <a:t>210</a:t>
                      </a:r>
                      <a:r>
                        <a:rPr lang="en-US" altLang="zh-CN" sz="1100" b="0" dirty="0" smtClean="0">
                          <a:latin typeface="Times New Roman" pitchFamily="18" charset="0"/>
                          <a:cs typeface="Times New Roman" pitchFamily="18" charset="0"/>
                        </a:rPr>
                        <a:t>×</a:t>
                      </a:r>
                      <a:r>
                        <a:rPr lang="en-US" sz="1100" b="0" dirty="0" smtClean="0">
                          <a:latin typeface="Times New Roman" pitchFamily="18" charset="0"/>
                          <a:cs typeface="Times New Roman" pitchFamily="18" charset="0"/>
                        </a:rPr>
                        <a:t>310</a:t>
                      </a:r>
                      <a:endParaRPr lang="en-US" sz="1100" b="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r>
              <a:tr h="216024">
                <a:tc>
                  <a:txBody>
                    <a:bodyPr/>
                    <a:lstStyle/>
                    <a:p>
                      <a:r>
                        <a:rPr lang="en-US" sz="1100" b="0" dirty="0" smtClean="0">
                          <a:latin typeface="Times New Roman" pitchFamily="18" charset="0"/>
                          <a:cs typeface="Times New Roman" pitchFamily="18" charset="0"/>
                        </a:rPr>
                        <a:t>Insertion Loss</a:t>
                      </a:r>
                      <a:endParaRPr lang="en-US" sz="1100" b="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tcPr>
                </a:tc>
                <a:tc>
                  <a:txBody>
                    <a:bodyPr/>
                    <a:lstStyle/>
                    <a:p>
                      <a:pPr algn="ctr"/>
                      <a:r>
                        <a:rPr lang="en-US" altLang="zh-CN" sz="1100" b="0" dirty="0" smtClean="0">
                          <a:latin typeface="Times New Roman" pitchFamily="18" charset="0"/>
                          <a:cs typeface="Times New Roman" pitchFamily="18" charset="0"/>
                        </a:rPr>
                        <a:t>3</a:t>
                      </a:r>
                      <a:endParaRPr lang="zh-CN" altLang="en-US" sz="1100" b="0" dirty="0">
                        <a:latin typeface="Times New Roman" pitchFamily="18" charset="0"/>
                        <a:cs typeface="Times New Roman" pitchFamily="18" charset="0"/>
                      </a:endParaRPr>
                    </a:p>
                  </a:txBody>
                  <a:tcPr/>
                </a:tc>
                <a:tc>
                  <a:txBody>
                    <a:bodyPr/>
                    <a:lstStyle/>
                    <a:p>
                      <a:pPr algn="ctr"/>
                      <a:r>
                        <a:rPr lang="en-US" sz="1100" b="0" dirty="0" smtClean="0">
                          <a:latin typeface="Times New Roman" pitchFamily="18" charset="0"/>
                          <a:cs typeface="Times New Roman" pitchFamily="18" charset="0"/>
                        </a:rPr>
                        <a:t>5</a:t>
                      </a:r>
                      <a:endParaRPr lang="en-US" sz="1100" b="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r>
              <a:tr h="190421">
                <a:tc>
                  <a:txBody>
                    <a:bodyPr/>
                    <a:lstStyle/>
                    <a:p>
                      <a:r>
                        <a:rPr lang="en-US" sz="1100" b="0" dirty="0" smtClean="0">
                          <a:latin typeface="Times New Roman" pitchFamily="18" charset="0"/>
                          <a:cs typeface="Times New Roman" pitchFamily="18" charset="0"/>
                        </a:rPr>
                        <a:t>Current under bias [</a:t>
                      </a:r>
                      <a:r>
                        <a:rPr lang="en-US" sz="1100" b="0" dirty="0" err="1" smtClean="0">
                          <a:latin typeface="Times New Roman" pitchFamily="18" charset="0"/>
                          <a:cs typeface="Times New Roman" pitchFamily="18" charset="0"/>
                        </a:rPr>
                        <a:t>mA</a:t>
                      </a:r>
                      <a:r>
                        <a:rPr lang="en-US" sz="1100" b="0" dirty="0" smtClean="0">
                          <a:latin typeface="Times New Roman" pitchFamily="18" charset="0"/>
                          <a:cs typeface="Times New Roman" pitchFamily="18" charset="0"/>
                        </a:rPr>
                        <a:t>]*</a:t>
                      </a:r>
                      <a:endParaRPr lang="en-US" sz="1100" b="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altLang="zh-CN" sz="1100" b="0" dirty="0" smtClean="0">
                          <a:latin typeface="Times New Roman" pitchFamily="18" charset="0"/>
                          <a:cs typeface="Times New Roman" pitchFamily="18" charset="0"/>
                        </a:rPr>
                        <a:t>&lt; 0.1</a:t>
                      </a:r>
                      <a:endParaRPr lang="zh-CN" altLang="en-US" sz="1100" b="0"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100" b="0" dirty="0" smtClean="0">
                          <a:latin typeface="Times New Roman" pitchFamily="18" charset="0"/>
                          <a:cs typeface="Times New Roman" pitchFamily="18" charset="0"/>
                        </a:rPr>
                        <a:t>~ 0.1</a:t>
                      </a:r>
                      <a:endParaRPr lang="en-US" sz="1100" b="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pic>
        <p:nvPicPr>
          <p:cNvPr id="21" name="Picture 26"/>
          <p:cNvPicPr>
            <a:picLocks noChangeAspect="1"/>
          </p:cNvPicPr>
          <p:nvPr/>
        </p:nvPicPr>
        <p:blipFill rotWithShape="1">
          <a:blip r:embed="rId2" cstate="screen">
            <a:extLst>
              <a:ext uri="{28A0092B-C50C-407E-A947-70E740481C1C}">
                <a14:useLocalDpi xmlns:a14="http://schemas.microsoft.com/office/drawing/2010/main"/>
              </a:ext>
            </a:extLst>
          </a:blip>
          <a:srcRect l="48366" t="6572"/>
          <a:stretch/>
        </p:blipFill>
        <p:spPr>
          <a:xfrm>
            <a:off x="4495800" y="4103805"/>
            <a:ext cx="3825826" cy="2617670"/>
          </a:xfrm>
          <a:prstGeom prst="rect">
            <a:avLst/>
          </a:prstGeom>
        </p:spPr>
      </p:pic>
      <p:cxnSp>
        <p:nvCxnSpPr>
          <p:cNvPr id="22" name="Straight Connector 27"/>
          <p:cNvCxnSpPr/>
          <p:nvPr/>
        </p:nvCxnSpPr>
        <p:spPr bwMode="auto">
          <a:xfrm>
            <a:off x="5435477" y="4792118"/>
            <a:ext cx="5264" cy="126474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 name="Straight Connector 28"/>
          <p:cNvCxnSpPr/>
          <p:nvPr/>
        </p:nvCxnSpPr>
        <p:spPr bwMode="auto">
          <a:xfrm>
            <a:off x="6442273" y="5933154"/>
            <a:ext cx="5264" cy="19082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4" name="Straight Connector 29"/>
          <p:cNvCxnSpPr/>
          <p:nvPr/>
        </p:nvCxnSpPr>
        <p:spPr bwMode="auto">
          <a:xfrm>
            <a:off x="5435477" y="6000015"/>
            <a:ext cx="1006796" cy="1"/>
          </a:xfrm>
          <a:prstGeom prst="line">
            <a:avLst/>
          </a:prstGeom>
          <a:solidFill>
            <a:schemeClr val="accent1"/>
          </a:solidFill>
          <a:ln w="9525" cap="flat" cmpd="sng" algn="ctr">
            <a:solidFill>
              <a:srgbClr val="FF0000"/>
            </a:solidFill>
            <a:prstDash val="solid"/>
            <a:round/>
            <a:headEnd type="triangle" w="med" len="med"/>
            <a:tailEnd type="triangle" w="med" len="med"/>
          </a:ln>
          <a:effectLst/>
        </p:spPr>
      </p:cxnSp>
      <p:sp>
        <p:nvSpPr>
          <p:cNvPr id="25" name="TextBox 30"/>
          <p:cNvSpPr txBox="1"/>
          <p:nvPr/>
        </p:nvSpPr>
        <p:spPr>
          <a:xfrm>
            <a:off x="5692417" y="6134256"/>
            <a:ext cx="1224958" cy="325321"/>
          </a:xfrm>
          <a:prstGeom prst="rect">
            <a:avLst/>
          </a:prstGeom>
          <a:noFill/>
        </p:spPr>
        <p:txBody>
          <a:bodyPr wrap="none" rtlCol="0">
            <a:spAutoFit/>
          </a:bodyPr>
          <a:lstStyle/>
          <a:p>
            <a:r>
              <a:rPr lang="en-US" sz="1800" dirty="0" smtClean="0">
                <a:solidFill>
                  <a:srgbClr val="FF0000"/>
                </a:solidFill>
              </a:rPr>
              <a:t>2 </a:t>
            </a:r>
            <a:r>
              <a:rPr lang="en-US" sz="1800" dirty="0" err="1" smtClean="0">
                <a:solidFill>
                  <a:srgbClr val="FF0000"/>
                </a:solidFill>
              </a:rPr>
              <a:t>Vpp</a:t>
            </a:r>
            <a:r>
              <a:rPr lang="en-US" sz="1800" dirty="0" smtClean="0">
                <a:solidFill>
                  <a:srgbClr val="FF0000"/>
                </a:solidFill>
              </a:rPr>
              <a:t> Drive</a:t>
            </a:r>
            <a:endParaRPr lang="en-US" sz="1800" dirty="0">
              <a:solidFill>
                <a:srgbClr val="FF0000"/>
              </a:solidFill>
            </a:endParaRPr>
          </a:p>
        </p:txBody>
      </p:sp>
      <p:sp>
        <p:nvSpPr>
          <p:cNvPr id="26" name="TextBox 31"/>
          <p:cNvSpPr txBox="1"/>
          <p:nvPr/>
        </p:nvSpPr>
        <p:spPr>
          <a:xfrm>
            <a:off x="5487873" y="5412640"/>
            <a:ext cx="773035" cy="325321"/>
          </a:xfrm>
          <a:prstGeom prst="rect">
            <a:avLst/>
          </a:prstGeom>
          <a:noFill/>
        </p:spPr>
        <p:txBody>
          <a:bodyPr wrap="none" rtlCol="0">
            <a:spAutoFit/>
          </a:bodyPr>
          <a:lstStyle/>
          <a:p>
            <a:r>
              <a:rPr lang="en-US" sz="1800" dirty="0" smtClean="0">
                <a:solidFill>
                  <a:srgbClr val="FF0000"/>
                </a:solidFill>
              </a:rPr>
              <a:t>9 dB/V</a:t>
            </a:r>
            <a:endParaRPr lang="en-US" sz="1800" dirty="0">
              <a:solidFill>
                <a:srgbClr val="FF0000"/>
              </a:solidFill>
            </a:endParaRPr>
          </a:p>
        </p:txBody>
      </p:sp>
      <p:sp>
        <p:nvSpPr>
          <p:cNvPr id="27" name="Rectangle 32"/>
          <p:cNvSpPr/>
          <p:nvPr/>
        </p:nvSpPr>
        <p:spPr>
          <a:xfrm>
            <a:off x="7427348" y="4238044"/>
            <a:ext cx="480699" cy="335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组合 27"/>
          <p:cNvGrpSpPr/>
          <p:nvPr/>
        </p:nvGrpSpPr>
        <p:grpSpPr>
          <a:xfrm>
            <a:off x="575576" y="3986895"/>
            <a:ext cx="3949822" cy="2701833"/>
            <a:chOff x="2843808" y="1916832"/>
            <a:chExt cx="5848350" cy="4000500"/>
          </a:xfrm>
        </p:grpSpPr>
        <p:pic>
          <p:nvPicPr>
            <p:cNvPr id="29" name="Picture 5" descr="C:\Users\Chong\Desktop\untitled.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3808" y="1916832"/>
              <a:ext cx="5848350" cy="400050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直接连接符 32"/>
            <p:cNvCxnSpPr/>
            <p:nvPr/>
          </p:nvCxnSpPr>
          <p:spPr>
            <a:xfrm>
              <a:off x="3571738" y="2734826"/>
              <a:ext cx="4392488"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grpSp>
      <p:cxnSp>
        <p:nvCxnSpPr>
          <p:cNvPr id="37" name="Straight Connector 27"/>
          <p:cNvCxnSpPr/>
          <p:nvPr/>
        </p:nvCxnSpPr>
        <p:spPr bwMode="auto">
          <a:xfrm>
            <a:off x="2385886" y="4520295"/>
            <a:ext cx="0" cy="1454874"/>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8" name="Straight Connector 28"/>
          <p:cNvCxnSpPr/>
          <p:nvPr/>
        </p:nvCxnSpPr>
        <p:spPr bwMode="auto">
          <a:xfrm>
            <a:off x="2916600" y="4977495"/>
            <a:ext cx="0" cy="102252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9" name="Straight Connector 29"/>
          <p:cNvCxnSpPr/>
          <p:nvPr/>
        </p:nvCxnSpPr>
        <p:spPr bwMode="auto">
          <a:xfrm>
            <a:off x="2380622" y="5918326"/>
            <a:ext cx="540000" cy="0"/>
          </a:xfrm>
          <a:prstGeom prst="line">
            <a:avLst/>
          </a:prstGeom>
          <a:solidFill>
            <a:schemeClr val="accent1"/>
          </a:solidFill>
          <a:ln w="9525" cap="flat" cmpd="sng" algn="ctr">
            <a:solidFill>
              <a:srgbClr val="FF0000"/>
            </a:solidFill>
            <a:prstDash val="solid"/>
            <a:round/>
            <a:headEnd type="triangle" w="med" len="med"/>
            <a:tailEnd type="triangle" w="med" len="med"/>
          </a:ln>
          <a:effectLst/>
        </p:spPr>
      </p:cxnSp>
      <p:sp>
        <p:nvSpPr>
          <p:cNvPr id="40" name="TextBox 30"/>
          <p:cNvSpPr txBox="1"/>
          <p:nvPr/>
        </p:nvSpPr>
        <p:spPr>
          <a:xfrm>
            <a:off x="2190919" y="6015883"/>
            <a:ext cx="1270028" cy="369332"/>
          </a:xfrm>
          <a:prstGeom prst="rect">
            <a:avLst/>
          </a:prstGeom>
          <a:noFill/>
        </p:spPr>
        <p:txBody>
          <a:bodyPr wrap="none" rtlCol="0">
            <a:spAutoFit/>
          </a:bodyPr>
          <a:lstStyle/>
          <a:p>
            <a:r>
              <a:rPr lang="en-US" sz="1800" dirty="0" smtClean="0">
                <a:solidFill>
                  <a:srgbClr val="FF0000"/>
                </a:solidFill>
              </a:rPr>
              <a:t>1 </a:t>
            </a:r>
            <a:r>
              <a:rPr lang="en-US" sz="1800" dirty="0" err="1" smtClean="0">
                <a:solidFill>
                  <a:srgbClr val="FF0000"/>
                </a:solidFill>
              </a:rPr>
              <a:t>Vpp</a:t>
            </a:r>
            <a:r>
              <a:rPr lang="en-US" sz="1800" dirty="0" smtClean="0">
                <a:solidFill>
                  <a:srgbClr val="FF0000"/>
                </a:solidFill>
              </a:rPr>
              <a:t> Drive</a:t>
            </a:r>
            <a:endParaRPr lang="en-US" sz="1800" dirty="0">
              <a:solidFill>
                <a:srgbClr val="FF0000"/>
              </a:solidFill>
            </a:endParaRPr>
          </a:p>
        </p:txBody>
      </p:sp>
      <p:sp>
        <p:nvSpPr>
          <p:cNvPr id="41" name="TextBox 31"/>
          <p:cNvSpPr txBox="1"/>
          <p:nvPr/>
        </p:nvSpPr>
        <p:spPr>
          <a:xfrm>
            <a:off x="2325037" y="5348022"/>
            <a:ext cx="891878" cy="400110"/>
          </a:xfrm>
          <a:prstGeom prst="rect">
            <a:avLst/>
          </a:prstGeom>
          <a:noFill/>
        </p:spPr>
        <p:txBody>
          <a:bodyPr wrap="none" rtlCol="0">
            <a:spAutoFit/>
          </a:bodyPr>
          <a:lstStyle/>
          <a:p>
            <a:r>
              <a:rPr lang="en-US" sz="2000" dirty="0">
                <a:solidFill>
                  <a:srgbClr val="FF0000"/>
                </a:solidFill>
              </a:rPr>
              <a:t>5</a:t>
            </a:r>
            <a:r>
              <a:rPr lang="en-US" sz="1800" dirty="0" smtClean="0">
                <a:solidFill>
                  <a:srgbClr val="FF0000"/>
                </a:solidFill>
              </a:rPr>
              <a:t> dB/V</a:t>
            </a:r>
            <a:endParaRPr lang="en-US" sz="1800" dirty="0">
              <a:solidFill>
                <a:srgbClr val="FF0000"/>
              </a:solidFill>
            </a:endParaRPr>
          </a:p>
        </p:txBody>
      </p:sp>
      <p:cxnSp>
        <p:nvCxnSpPr>
          <p:cNvPr id="46" name="直接连接符 45"/>
          <p:cNvCxnSpPr/>
          <p:nvPr/>
        </p:nvCxnSpPr>
        <p:spPr>
          <a:xfrm>
            <a:off x="1105837" y="4977495"/>
            <a:ext cx="2966571"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1044341" y="3786840"/>
            <a:ext cx="1055097" cy="400110"/>
          </a:xfrm>
          <a:prstGeom prst="rect">
            <a:avLst/>
          </a:prstGeom>
          <a:noFill/>
        </p:spPr>
        <p:txBody>
          <a:bodyPr wrap="none" rtlCol="0">
            <a:spAutoFit/>
          </a:bodyPr>
          <a:lstStyle/>
          <a:p>
            <a:r>
              <a:rPr lang="en-US" sz="2000" dirty="0" smtClean="0">
                <a:latin typeface="Arial" pitchFamily="34" charset="0"/>
                <a:cs typeface="Arial" pitchFamily="34" charset="0"/>
              </a:rPr>
              <a:t>C-Band</a:t>
            </a:r>
          </a:p>
        </p:txBody>
      </p:sp>
      <p:sp>
        <p:nvSpPr>
          <p:cNvPr id="48" name="文本框 47"/>
          <p:cNvSpPr txBox="1"/>
          <p:nvPr/>
        </p:nvSpPr>
        <p:spPr>
          <a:xfrm>
            <a:off x="4883778" y="3786840"/>
            <a:ext cx="1067921" cy="400110"/>
          </a:xfrm>
          <a:prstGeom prst="rect">
            <a:avLst/>
          </a:prstGeom>
          <a:noFill/>
        </p:spPr>
        <p:txBody>
          <a:bodyPr wrap="none" rtlCol="0">
            <a:spAutoFit/>
          </a:bodyPr>
          <a:lstStyle/>
          <a:p>
            <a:r>
              <a:rPr lang="en-US" sz="2000" dirty="0">
                <a:latin typeface="Arial" pitchFamily="34" charset="0"/>
                <a:cs typeface="Arial" pitchFamily="34" charset="0"/>
              </a:rPr>
              <a:t>O</a:t>
            </a:r>
            <a:r>
              <a:rPr lang="en-US" sz="2000" dirty="0" smtClean="0">
                <a:latin typeface="Arial" pitchFamily="34" charset="0"/>
                <a:cs typeface="Arial" pitchFamily="34" charset="0"/>
              </a:rPr>
              <a:t>-Band</a:t>
            </a:r>
          </a:p>
        </p:txBody>
      </p:sp>
      <p:sp>
        <p:nvSpPr>
          <p:cNvPr id="49" name="矩形 48"/>
          <p:cNvSpPr/>
          <p:nvPr/>
        </p:nvSpPr>
        <p:spPr>
          <a:xfrm>
            <a:off x="6978638" y="6538912"/>
            <a:ext cx="922047" cy="246221"/>
          </a:xfrm>
          <a:prstGeom prst="rect">
            <a:avLst/>
          </a:prstGeom>
        </p:spPr>
        <p:txBody>
          <a:bodyPr wrap="none">
            <a:spAutoFit/>
          </a:bodyPr>
          <a:lstStyle/>
          <a:p>
            <a:r>
              <a:rPr lang="en-US" sz="1000" dirty="0" smtClean="0"/>
              <a:t>YB Tang, ‎2012</a:t>
            </a:r>
            <a:endParaRPr lang="en-US" sz="1000" dirty="0"/>
          </a:p>
        </p:txBody>
      </p:sp>
    </p:spTree>
    <p:extLst>
      <p:ext uri="{BB962C8B-B14F-4D97-AF65-F5344CB8AC3E}">
        <p14:creationId xmlns:p14="http://schemas.microsoft.com/office/powerpoint/2010/main" val="427907053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0600" y="76200"/>
            <a:ext cx="8229600" cy="788988"/>
          </a:xfrm>
        </p:spPr>
        <p:txBody>
          <a:bodyPr/>
          <a:lstStyle/>
          <a:p>
            <a:r>
              <a:rPr lang="en-US" dirty="0" smtClean="0"/>
              <a:t>Direct modulation of short cavity DFB</a:t>
            </a:r>
            <a:endParaRPr lang="en-US" dirty="0"/>
          </a:p>
        </p:txBody>
      </p:sp>
      <p:sp>
        <p:nvSpPr>
          <p:cNvPr id="3" name="内容占位符 2"/>
          <p:cNvSpPr>
            <a:spLocks noGrp="1"/>
          </p:cNvSpPr>
          <p:nvPr>
            <p:ph idx="1"/>
          </p:nvPr>
        </p:nvSpPr>
        <p:spPr/>
        <p:txBody>
          <a:bodyPr>
            <a:normAutofit/>
          </a:bodyPr>
          <a:lstStyle/>
          <a:p>
            <a:r>
              <a:rPr lang="en-US" sz="1800" dirty="0" smtClean="0"/>
              <a:t>Maximum </a:t>
            </a:r>
            <a:r>
              <a:rPr lang="en-US" sz="1800" dirty="0"/>
              <a:t>3 dB bandwidth </a:t>
            </a:r>
            <a:r>
              <a:rPr lang="en-US" sz="1800" dirty="0" smtClean="0"/>
              <a:t>is </a:t>
            </a:r>
            <a:r>
              <a:rPr lang="en-US" sz="1800" dirty="0"/>
              <a:t>about 9.5 </a:t>
            </a:r>
            <a:r>
              <a:rPr lang="en-US" sz="1800" dirty="0" smtClean="0"/>
              <a:t>GHz</a:t>
            </a:r>
          </a:p>
          <a:p>
            <a:r>
              <a:rPr lang="en-US" sz="1800" dirty="0" smtClean="0"/>
              <a:t>The slope </a:t>
            </a:r>
            <a:r>
              <a:rPr lang="en-US" sz="1800" dirty="0"/>
              <a:t>of </a:t>
            </a:r>
            <a:r>
              <a:rPr lang="en-US" sz="1800" i="1" dirty="0" err="1"/>
              <a:t>f</a:t>
            </a:r>
            <a:r>
              <a:rPr lang="en-US" sz="1800" i="1" baseline="-25000" dirty="0" err="1"/>
              <a:t>r</a:t>
            </a:r>
            <a:r>
              <a:rPr lang="en-US" sz="1800" dirty="0"/>
              <a:t> curve is about 1.185 </a:t>
            </a:r>
            <a:r>
              <a:rPr lang="en-US" sz="1800" dirty="0" smtClean="0"/>
              <a:t>GHz/mA</a:t>
            </a:r>
            <a:r>
              <a:rPr lang="en-US" sz="1800" baseline="30000" dirty="0" smtClean="0"/>
              <a:t>1/2</a:t>
            </a:r>
          </a:p>
          <a:p>
            <a:r>
              <a:rPr lang="en-US" sz="1800" dirty="0" smtClean="0"/>
              <a:t>Open </a:t>
            </a:r>
            <a:r>
              <a:rPr lang="en-US" sz="1800" dirty="0"/>
              <a:t>eye diagrams up to 12.5 </a:t>
            </a:r>
            <a:r>
              <a:rPr lang="en-US" sz="1800" dirty="0" err="1"/>
              <a:t>Gbps</a:t>
            </a:r>
            <a:r>
              <a:rPr lang="en-US" sz="1800" dirty="0"/>
              <a:t>.</a:t>
            </a:r>
          </a:p>
        </p:txBody>
      </p:sp>
      <p:grpSp>
        <p:nvGrpSpPr>
          <p:cNvPr id="4" name="组合 3"/>
          <p:cNvGrpSpPr/>
          <p:nvPr/>
        </p:nvGrpSpPr>
        <p:grpSpPr>
          <a:xfrm>
            <a:off x="350425" y="2666071"/>
            <a:ext cx="4899796" cy="3321339"/>
            <a:chOff x="10447" y="2756276"/>
            <a:chExt cx="8107685" cy="5495817"/>
          </a:xfrm>
        </p:grpSpPr>
        <p:pic>
          <p:nvPicPr>
            <p:cNvPr id="5" name="图片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47" y="2756276"/>
              <a:ext cx="8107685" cy="5398853"/>
            </a:xfrm>
            <a:prstGeom prst="rect">
              <a:avLst/>
            </a:prstGeom>
          </p:spPr>
        </p:pic>
        <p:grpSp>
          <p:nvGrpSpPr>
            <p:cNvPr id="6" name="组合 5"/>
            <p:cNvGrpSpPr/>
            <p:nvPr/>
          </p:nvGrpSpPr>
          <p:grpSpPr>
            <a:xfrm>
              <a:off x="333425" y="3836820"/>
              <a:ext cx="7035251" cy="4415273"/>
              <a:chOff x="535706" y="3351656"/>
              <a:chExt cx="6336198" cy="3976553"/>
            </a:xfrm>
          </p:grpSpPr>
          <p:grpSp>
            <p:nvGrpSpPr>
              <p:cNvPr id="18" name="组合 17"/>
              <p:cNvGrpSpPr/>
              <p:nvPr/>
            </p:nvGrpSpPr>
            <p:grpSpPr>
              <a:xfrm>
                <a:off x="535706" y="3351656"/>
                <a:ext cx="6336198" cy="3976553"/>
                <a:chOff x="1320235" y="3848611"/>
                <a:chExt cx="6119107" cy="3840309"/>
              </a:xfrm>
            </p:grpSpPr>
            <p:sp>
              <p:nvSpPr>
                <p:cNvPr id="20" name="TextBox 2"/>
                <p:cNvSpPr txBox="1"/>
                <p:nvPr/>
              </p:nvSpPr>
              <p:spPr>
                <a:xfrm>
                  <a:off x="3723838" y="7290257"/>
                  <a:ext cx="1823050" cy="398663"/>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Frequency (GHz)</a:t>
                  </a:r>
                  <a:endParaRPr lang="zh-CN" altLang="en-US" sz="1200" dirty="0" smtClean="0">
                    <a:latin typeface="Times New Roman" panose="02020603050405020304" pitchFamily="18" charset="0"/>
                    <a:cs typeface="Times New Roman" panose="02020603050405020304" pitchFamily="18" charset="0"/>
                  </a:endParaRPr>
                </a:p>
              </p:txBody>
            </p:sp>
            <p:sp>
              <p:nvSpPr>
                <p:cNvPr id="21" name="TextBox 3"/>
                <p:cNvSpPr txBox="1"/>
                <p:nvPr/>
              </p:nvSpPr>
              <p:spPr>
                <a:xfrm rot="16200000">
                  <a:off x="593045" y="5194698"/>
                  <a:ext cx="1853044" cy="398663"/>
                </a:xfrm>
                <a:prstGeom prst="rect">
                  <a:avLst/>
                </a:prstGeom>
                <a:noFill/>
              </p:spPr>
              <p:txBody>
                <a:bodyPr wrap="none" rtlCol="0">
                  <a:spAutoFit/>
                </a:bodyPr>
                <a:lstStyle/>
                <a:p>
                  <a:r>
                    <a:rPr lang="en-US" altLang="zh-CN" sz="1200" dirty="0" smtClean="0">
                      <a:latin typeface="Times New Roman" panose="02020603050405020304" pitchFamily="18" charset="0"/>
                      <a:cs typeface="Times New Roman" panose="02020603050405020304" pitchFamily="18" charset="0"/>
                    </a:rPr>
                    <a:t>EO response (dB)</a:t>
                  </a:r>
                  <a:endParaRPr lang="zh-CN" altLang="en-US" sz="1200" dirty="0" smtClean="0">
                    <a:latin typeface="Times New Roman" panose="02020603050405020304" pitchFamily="18" charset="0"/>
                    <a:cs typeface="Times New Roman" panose="02020603050405020304" pitchFamily="18" charset="0"/>
                  </a:endParaRPr>
                </a:p>
              </p:txBody>
            </p:sp>
            <p:sp>
              <p:nvSpPr>
                <p:cNvPr id="22" name="TextBox 4"/>
                <p:cNvSpPr txBox="1"/>
                <p:nvPr/>
              </p:nvSpPr>
              <p:spPr>
                <a:xfrm>
                  <a:off x="2073916" y="4155149"/>
                  <a:ext cx="824088" cy="376515"/>
                </a:xfrm>
                <a:prstGeom prst="rect">
                  <a:avLst/>
                </a:prstGeom>
                <a:noFill/>
              </p:spPr>
              <p:txBody>
                <a:bodyPr wrap="none" rtlCol="0">
                  <a:spAutoFit/>
                </a:bodyPr>
                <a:lstStyle/>
                <a:p>
                  <a:r>
                    <a:rPr lang="en-US" altLang="zh-CN" sz="1100" dirty="0" smtClean="0">
                      <a:latin typeface="Times New Roman" panose="02020603050405020304" pitchFamily="18" charset="0"/>
                      <a:cs typeface="Times New Roman" panose="02020603050405020304" pitchFamily="18" charset="0"/>
                    </a:rPr>
                    <a:t>12 mA</a:t>
                  </a:r>
                  <a:endParaRPr lang="en-US" altLang="zh-CN" sz="1100" dirty="0">
                    <a:latin typeface="Times New Roman" panose="02020603050405020304" pitchFamily="18" charset="0"/>
                    <a:cs typeface="Times New Roman" panose="02020603050405020304" pitchFamily="18" charset="0"/>
                  </a:endParaRPr>
                </a:p>
              </p:txBody>
            </p:sp>
            <p:sp>
              <p:nvSpPr>
                <p:cNvPr id="23" name="TextBox 5"/>
                <p:cNvSpPr txBox="1"/>
                <p:nvPr/>
              </p:nvSpPr>
              <p:spPr>
                <a:xfrm>
                  <a:off x="2914576" y="3873884"/>
                  <a:ext cx="824088" cy="376515"/>
                </a:xfrm>
                <a:prstGeom prst="rect">
                  <a:avLst/>
                </a:prstGeom>
                <a:noFill/>
              </p:spPr>
              <p:txBody>
                <a:bodyPr wrap="none" rtlCol="0">
                  <a:spAutoFit/>
                </a:bodyPr>
                <a:lstStyle/>
                <a:p>
                  <a:r>
                    <a:rPr lang="en-US" altLang="zh-CN" sz="1100" dirty="0" smtClean="0">
                      <a:latin typeface="Times New Roman" panose="02020603050405020304" pitchFamily="18" charset="0"/>
                      <a:cs typeface="Times New Roman" panose="02020603050405020304" pitchFamily="18" charset="0"/>
                    </a:rPr>
                    <a:t>21 mA</a:t>
                  </a:r>
                  <a:endParaRPr lang="en-US" altLang="zh-CN" sz="1100" dirty="0">
                    <a:latin typeface="Times New Roman" panose="02020603050405020304" pitchFamily="18" charset="0"/>
                    <a:cs typeface="Times New Roman" panose="02020603050405020304" pitchFamily="18" charset="0"/>
                  </a:endParaRPr>
                </a:p>
              </p:txBody>
            </p:sp>
            <p:sp>
              <p:nvSpPr>
                <p:cNvPr id="24" name="TextBox 7"/>
                <p:cNvSpPr txBox="1"/>
                <p:nvPr/>
              </p:nvSpPr>
              <p:spPr>
                <a:xfrm>
                  <a:off x="3723840" y="3848611"/>
                  <a:ext cx="824088" cy="376515"/>
                </a:xfrm>
                <a:prstGeom prst="rect">
                  <a:avLst/>
                </a:prstGeom>
                <a:noFill/>
              </p:spPr>
              <p:txBody>
                <a:bodyPr wrap="none" rtlCol="0">
                  <a:spAutoFit/>
                </a:bodyPr>
                <a:lstStyle/>
                <a:p>
                  <a:r>
                    <a:rPr lang="en-US" altLang="zh-CN" sz="1100" dirty="0" smtClean="0">
                      <a:latin typeface="Times New Roman" panose="02020603050405020304" pitchFamily="18" charset="0"/>
                      <a:cs typeface="Times New Roman" panose="02020603050405020304" pitchFamily="18" charset="0"/>
                    </a:rPr>
                    <a:t>35 mA</a:t>
                  </a:r>
                  <a:endParaRPr lang="en-US" altLang="zh-CN" sz="1100" dirty="0">
                    <a:latin typeface="Times New Roman" panose="02020603050405020304" pitchFamily="18" charset="0"/>
                    <a:cs typeface="Times New Roman" panose="02020603050405020304" pitchFamily="18" charset="0"/>
                  </a:endParaRPr>
                </a:p>
              </p:txBody>
            </p:sp>
            <p:sp>
              <p:nvSpPr>
                <p:cNvPr id="25" name="TextBox 8"/>
                <p:cNvSpPr txBox="1"/>
                <p:nvPr/>
              </p:nvSpPr>
              <p:spPr>
                <a:xfrm>
                  <a:off x="4564501" y="4144655"/>
                  <a:ext cx="824088" cy="376515"/>
                </a:xfrm>
                <a:prstGeom prst="rect">
                  <a:avLst/>
                </a:prstGeom>
                <a:noFill/>
              </p:spPr>
              <p:txBody>
                <a:bodyPr wrap="none" rtlCol="0">
                  <a:spAutoFit/>
                </a:bodyPr>
                <a:lstStyle/>
                <a:p>
                  <a:r>
                    <a:rPr lang="en-US" altLang="zh-CN" sz="1100" dirty="0" smtClean="0">
                      <a:latin typeface="Times New Roman" panose="02020603050405020304" pitchFamily="18" charset="0"/>
                      <a:cs typeface="Times New Roman" panose="02020603050405020304" pitchFamily="18" charset="0"/>
                    </a:rPr>
                    <a:t>56 mA</a:t>
                  </a:r>
                  <a:endParaRPr lang="en-US" altLang="zh-CN" sz="1100" dirty="0">
                    <a:latin typeface="Times New Roman" panose="02020603050405020304" pitchFamily="18" charset="0"/>
                    <a:cs typeface="Times New Roman" panose="02020603050405020304" pitchFamily="18" charset="0"/>
                  </a:endParaRPr>
                </a:p>
              </p:txBody>
            </p:sp>
            <p:sp>
              <p:nvSpPr>
                <p:cNvPr id="26" name="TextBox 10"/>
                <p:cNvSpPr txBox="1"/>
                <p:nvPr/>
              </p:nvSpPr>
              <p:spPr>
                <a:xfrm>
                  <a:off x="6716766" y="4653644"/>
                  <a:ext cx="722576" cy="376515"/>
                </a:xfrm>
                <a:prstGeom prst="rect">
                  <a:avLst/>
                </a:prstGeom>
                <a:noFill/>
              </p:spPr>
              <p:txBody>
                <a:bodyPr wrap="none" rtlCol="0">
                  <a:spAutoFit/>
                </a:bodyPr>
                <a:lstStyle/>
                <a:p>
                  <a:r>
                    <a:rPr lang="en-US" altLang="zh-CN" sz="1100" dirty="0" smtClean="0">
                      <a:latin typeface="Times New Roman" panose="02020603050405020304" pitchFamily="18" charset="0"/>
                      <a:cs typeface="Times New Roman" panose="02020603050405020304" pitchFamily="18" charset="0"/>
                    </a:rPr>
                    <a:t>-3 dB</a:t>
                  </a:r>
                  <a:endParaRPr lang="en-US" altLang="zh-CN" sz="1100" dirty="0">
                    <a:latin typeface="Times New Roman" panose="02020603050405020304" pitchFamily="18" charset="0"/>
                    <a:cs typeface="Times New Roman" panose="02020603050405020304" pitchFamily="18" charset="0"/>
                  </a:endParaRPr>
                </a:p>
              </p:txBody>
            </p:sp>
          </p:grpSp>
          <p:sp>
            <p:nvSpPr>
              <p:cNvPr id="19" name="TextBox 8"/>
              <p:cNvSpPr txBox="1"/>
              <p:nvPr/>
            </p:nvSpPr>
            <p:spPr>
              <a:xfrm>
                <a:off x="4661780" y="4778770"/>
                <a:ext cx="853324" cy="389872"/>
              </a:xfrm>
              <a:prstGeom prst="rect">
                <a:avLst/>
              </a:prstGeom>
              <a:noFill/>
            </p:spPr>
            <p:txBody>
              <a:bodyPr wrap="none" rtlCol="0">
                <a:spAutoFit/>
              </a:bodyPr>
              <a:lstStyle/>
              <a:p>
                <a:r>
                  <a:rPr lang="en-US" altLang="zh-CN" sz="1100" dirty="0" smtClean="0">
                    <a:latin typeface="Times New Roman" panose="02020603050405020304" pitchFamily="18" charset="0"/>
                    <a:cs typeface="Times New Roman" panose="02020603050405020304" pitchFamily="18" charset="0"/>
                  </a:rPr>
                  <a:t>60 mA</a:t>
                </a:r>
                <a:endParaRPr lang="en-US" altLang="zh-CN" sz="1100" dirty="0">
                  <a:latin typeface="Times New Roman" panose="02020603050405020304" pitchFamily="18" charset="0"/>
                  <a:cs typeface="Times New Roman" panose="02020603050405020304" pitchFamily="18" charset="0"/>
                </a:endParaRPr>
              </a:p>
            </p:txBody>
          </p:sp>
        </p:grpSp>
      </p:grpSp>
      <p:grpSp>
        <p:nvGrpSpPr>
          <p:cNvPr id="37" name="组合 36"/>
          <p:cNvGrpSpPr/>
          <p:nvPr/>
        </p:nvGrpSpPr>
        <p:grpSpPr>
          <a:xfrm>
            <a:off x="5426945" y="2230232"/>
            <a:ext cx="2806261" cy="4314084"/>
            <a:chOff x="4940162" y="1004753"/>
            <a:chExt cx="3596558" cy="5529012"/>
          </a:xfrm>
        </p:grpSpPr>
        <p:pic>
          <p:nvPicPr>
            <p:cNvPr id="27" name="Picture 4" descr="E:\SkyDrive\Project\HELaser\Test\Large signal\HEL_B2_D41_200A_20C_1.5V1.5V_62mA_5G.jpg"/>
            <p:cNvPicPr>
              <a:picLocks noChangeAspect="1" noChangeArrowheads="1"/>
            </p:cNvPicPr>
            <p:nvPr/>
          </p:nvPicPr>
          <p:blipFill rotWithShape="1">
            <a:blip r:embed="rId3" cstate="screen">
              <a:extLst>
                <a:ext uri="{28A0092B-C50C-407E-A947-70E740481C1C}">
                  <a14:useLocalDpi xmlns:a14="http://schemas.microsoft.com/office/drawing/2010/main"/>
                </a:ext>
              </a:extLst>
            </a:blip>
            <a:stretch/>
          </p:blipFill>
          <p:spPr bwMode="auto">
            <a:xfrm>
              <a:off x="4940162" y="1004753"/>
              <a:ext cx="3596220" cy="2697163"/>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8" name="直接连接符 27"/>
            <p:cNvCxnSpPr/>
            <p:nvPr/>
          </p:nvCxnSpPr>
          <p:spPr>
            <a:xfrm>
              <a:off x="7466153" y="1583068"/>
              <a:ext cx="51945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19"/>
            <p:cNvSpPr txBox="1"/>
            <p:nvPr/>
          </p:nvSpPr>
          <p:spPr>
            <a:xfrm>
              <a:off x="7326088" y="1216944"/>
              <a:ext cx="766717" cy="355007"/>
            </a:xfrm>
            <a:prstGeom prst="rect">
              <a:avLst/>
            </a:prstGeom>
            <a:noFill/>
          </p:spPr>
          <p:txBody>
            <a:bodyPr wrap="none" rtlCol="0">
              <a:spAutoFit/>
            </a:bodyPr>
            <a:lstStyle/>
            <a:p>
              <a:r>
                <a:rPr lang="en-US" altLang="zh-CN" sz="1200" b="1" dirty="0" smtClean="0">
                  <a:latin typeface="Times New Roman" panose="02020603050405020304" pitchFamily="18" charset="0"/>
                  <a:cs typeface="Times New Roman" panose="02020603050405020304" pitchFamily="18" charset="0"/>
                </a:rPr>
                <a:t>200 </a:t>
              </a:r>
              <a:r>
                <a:rPr lang="en-US" altLang="zh-CN" sz="1200" b="1" dirty="0" err="1" smtClean="0">
                  <a:latin typeface="Times New Roman" panose="02020603050405020304" pitchFamily="18" charset="0"/>
                  <a:cs typeface="Times New Roman" panose="02020603050405020304" pitchFamily="18" charset="0"/>
                </a:rPr>
                <a:t>ps</a:t>
              </a:r>
              <a:endParaRPr lang="zh-CN" altLang="en-US" sz="1400" b="1" dirty="0" smtClean="0">
                <a:latin typeface="Times New Roman" panose="02020603050405020304" pitchFamily="18" charset="0"/>
                <a:cs typeface="Times New Roman" panose="02020603050405020304" pitchFamily="18" charset="0"/>
              </a:endParaRPr>
            </a:p>
          </p:txBody>
        </p:sp>
        <p:sp>
          <p:nvSpPr>
            <p:cNvPr id="30" name="TextBox 20"/>
            <p:cNvSpPr txBox="1"/>
            <p:nvPr/>
          </p:nvSpPr>
          <p:spPr>
            <a:xfrm>
              <a:off x="7466151" y="2867521"/>
              <a:ext cx="988596" cy="433897"/>
            </a:xfrm>
            <a:prstGeom prst="rect">
              <a:avLst/>
            </a:prstGeom>
            <a:noFill/>
          </p:spPr>
          <p:txBody>
            <a:bodyPr wrap="none" rtlCol="0">
              <a:spAutoFit/>
            </a:bodyPr>
            <a:lstStyle/>
            <a:p>
              <a:r>
                <a:rPr lang="en-US" altLang="zh-CN" sz="1600" dirty="0" smtClean="0">
                  <a:latin typeface="Times New Roman" panose="02020603050405020304" pitchFamily="18" charset="0"/>
                  <a:cs typeface="Times New Roman" panose="02020603050405020304" pitchFamily="18" charset="0"/>
                </a:rPr>
                <a:t>5 </a:t>
              </a:r>
              <a:r>
                <a:rPr lang="en-US" altLang="zh-CN" sz="1600" dirty="0" err="1" smtClean="0">
                  <a:latin typeface="Times New Roman" panose="02020603050405020304" pitchFamily="18" charset="0"/>
                  <a:cs typeface="Times New Roman" panose="02020603050405020304" pitchFamily="18" charset="0"/>
                </a:rPr>
                <a:t>Gbps</a:t>
              </a:r>
              <a:endParaRPr lang="zh-CN" altLang="en-US" sz="1600" dirty="0" smtClean="0">
                <a:latin typeface="Times New Roman" panose="02020603050405020304" pitchFamily="18" charset="0"/>
                <a:cs typeface="Times New Roman" panose="02020603050405020304" pitchFamily="18" charset="0"/>
              </a:endParaRPr>
            </a:p>
          </p:txBody>
        </p:sp>
        <p:pic>
          <p:nvPicPr>
            <p:cNvPr id="31" name="Picture 3" descr="E:\SkyDrive\Project\HELaser\Test\Large signal\HEL_B2_D41_200A_20C_1.5V1.5V_62mA_12.5G.jpg"/>
            <p:cNvPicPr>
              <a:picLocks noChangeAspect="1" noChangeArrowheads="1"/>
            </p:cNvPicPr>
            <p:nvPr/>
          </p:nvPicPr>
          <p:blipFill rotWithShape="1">
            <a:blip r:embed="rId4" cstate="screen">
              <a:extLst>
                <a:ext uri="{28A0092B-C50C-407E-A947-70E740481C1C}">
                  <a14:useLocalDpi xmlns:a14="http://schemas.microsoft.com/office/drawing/2010/main"/>
                </a:ext>
              </a:extLst>
            </a:blip>
            <a:stretch/>
          </p:blipFill>
          <p:spPr bwMode="auto">
            <a:xfrm>
              <a:off x="4940500" y="3836601"/>
              <a:ext cx="3596220" cy="269716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 name="TextBox 23"/>
            <p:cNvSpPr txBox="1"/>
            <p:nvPr/>
          </p:nvSpPr>
          <p:spPr>
            <a:xfrm>
              <a:off x="7106767" y="5688855"/>
              <a:ext cx="1317306" cy="433897"/>
            </a:xfrm>
            <a:prstGeom prst="rect">
              <a:avLst/>
            </a:prstGeom>
            <a:noFill/>
          </p:spPr>
          <p:txBody>
            <a:bodyPr wrap="none" rtlCol="0">
              <a:spAutoFit/>
            </a:bodyPr>
            <a:lstStyle/>
            <a:p>
              <a:r>
                <a:rPr lang="en-US" altLang="zh-CN" sz="1600" dirty="0" smtClean="0">
                  <a:latin typeface="Times New Roman" panose="02020603050405020304" pitchFamily="18" charset="0"/>
                  <a:cs typeface="Times New Roman" panose="02020603050405020304" pitchFamily="18" charset="0"/>
                </a:rPr>
                <a:t>12.5 </a:t>
              </a:r>
              <a:r>
                <a:rPr lang="en-US" altLang="zh-CN" sz="1600" dirty="0" err="1" smtClean="0">
                  <a:latin typeface="Times New Roman" panose="02020603050405020304" pitchFamily="18" charset="0"/>
                  <a:cs typeface="Times New Roman" panose="02020603050405020304" pitchFamily="18" charset="0"/>
                </a:rPr>
                <a:t>Gbps</a:t>
              </a:r>
              <a:endParaRPr lang="zh-CN" altLang="en-US" sz="1200" dirty="0" smtClean="0">
                <a:latin typeface="Times New Roman" panose="02020603050405020304" pitchFamily="18" charset="0"/>
                <a:cs typeface="Times New Roman" panose="02020603050405020304" pitchFamily="18" charset="0"/>
              </a:endParaRPr>
            </a:p>
          </p:txBody>
        </p:sp>
        <p:cxnSp>
          <p:nvCxnSpPr>
            <p:cNvPr id="33" name="直接连接符 32"/>
            <p:cNvCxnSpPr/>
            <p:nvPr/>
          </p:nvCxnSpPr>
          <p:spPr>
            <a:xfrm>
              <a:off x="7452447" y="4427344"/>
              <a:ext cx="519454"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29"/>
            <p:cNvSpPr txBox="1"/>
            <p:nvPr/>
          </p:nvSpPr>
          <p:spPr>
            <a:xfrm>
              <a:off x="7306865" y="4068599"/>
              <a:ext cx="766717" cy="355007"/>
            </a:xfrm>
            <a:prstGeom prst="rect">
              <a:avLst/>
            </a:prstGeom>
            <a:noFill/>
          </p:spPr>
          <p:txBody>
            <a:bodyPr wrap="none" rtlCol="0">
              <a:spAutoFit/>
            </a:bodyPr>
            <a:lstStyle/>
            <a:p>
              <a:r>
                <a:rPr lang="en-US" altLang="zh-CN" sz="1200" b="1" dirty="0" smtClean="0">
                  <a:latin typeface="Times New Roman" panose="02020603050405020304" pitchFamily="18" charset="0"/>
                  <a:cs typeface="Times New Roman" panose="02020603050405020304" pitchFamily="18" charset="0"/>
                </a:rPr>
                <a:t>100 </a:t>
              </a:r>
              <a:r>
                <a:rPr lang="en-US" altLang="zh-CN" sz="1200" b="1" dirty="0" err="1" smtClean="0">
                  <a:latin typeface="Times New Roman" panose="02020603050405020304" pitchFamily="18" charset="0"/>
                  <a:cs typeface="Times New Roman" panose="02020603050405020304" pitchFamily="18" charset="0"/>
                </a:rPr>
                <a:t>ps</a:t>
              </a:r>
              <a:endParaRPr lang="zh-CN" altLang="en-US" sz="1200" b="1" dirty="0" smtClean="0">
                <a:latin typeface="Times New Roman" panose="02020603050405020304" pitchFamily="18" charset="0"/>
                <a:cs typeface="Times New Roman" panose="02020603050405020304" pitchFamily="18" charset="0"/>
              </a:endParaRPr>
            </a:p>
          </p:txBody>
        </p:sp>
        <p:cxnSp>
          <p:nvCxnSpPr>
            <p:cNvPr id="35" name="直接连接符 34"/>
            <p:cNvCxnSpPr/>
            <p:nvPr/>
          </p:nvCxnSpPr>
          <p:spPr>
            <a:xfrm>
              <a:off x="6048672" y="4680744"/>
              <a:ext cx="0" cy="684000"/>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22"/>
            <p:cNvSpPr txBox="1"/>
            <p:nvPr/>
          </p:nvSpPr>
          <p:spPr>
            <a:xfrm>
              <a:off x="5976664" y="4822689"/>
              <a:ext cx="863276" cy="394453"/>
            </a:xfrm>
            <a:prstGeom prst="rect">
              <a:avLst/>
            </a:prstGeom>
            <a:noFill/>
          </p:spPr>
          <p:txBody>
            <a:bodyPr wrap="none" rtlCol="0">
              <a:spAutoFit/>
            </a:bodyPr>
            <a:lstStyle/>
            <a:p>
              <a:r>
                <a:rPr lang="en-US" altLang="zh-CN" sz="1400" b="1" dirty="0" smtClean="0">
                  <a:solidFill>
                    <a:srgbClr val="FF0000"/>
                  </a:solidFill>
                  <a:latin typeface="Times New Roman" panose="02020603050405020304" pitchFamily="18" charset="0"/>
                  <a:cs typeface="Times New Roman" panose="02020603050405020304" pitchFamily="18" charset="0"/>
                </a:rPr>
                <a:t>2.8 dB</a:t>
              </a:r>
              <a:endParaRPr lang="zh-CN" altLang="en-US" b="1" dirty="0" smtClean="0">
                <a:solidFill>
                  <a:srgbClr val="FF0000"/>
                </a:solidFill>
                <a:latin typeface="Times New Roman" panose="02020603050405020304" pitchFamily="18" charset="0"/>
                <a:cs typeface="Times New Roman" panose="02020603050405020304" pitchFamily="18" charset="0"/>
              </a:endParaRPr>
            </a:p>
          </p:txBody>
        </p:sp>
      </p:grpSp>
      <p:sp>
        <p:nvSpPr>
          <p:cNvPr id="40" name="矩形 39"/>
          <p:cNvSpPr/>
          <p:nvPr/>
        </p:nvSpPr>
        <p:spPr>
          <a:xfrm>
            <a:off x="7467600" y="6596539"/>
            <a:ext cx="922047" cy="246221"/>
          </a:xfrm>
          <a:prstGeom prst="rect">
            <a:avLst/>
          </a:prstGeom>
        </p:spPr>
        <p:txBody>
          <a:bodyPr wrap="none">
            <a:spAutoFit/>
          </a:bodyPr>
          <a:lstStyle/>
          <a:p>
            <a:r>
              <a:rPr lang="en-US" sz="1000" dirty="0" smtClean="0"/>
              <a:t>C Zhang, ‎2014</a:t>
            </a:r>
            <a:endParaRPr lang="en-US" sz="1000" dirty="0"/>
          </a:p>
        </p:txBody>
      </p:sp>
    </p:spTree>
    <p:extLst>
      <p:ext uri="{BB962C8B-B14F-4D97-AF65-F5344CB8AC3E}">
        <p14:creationId xmlns:p14="http://schemas.microsoft.com/office/powerpoint/2010/main" val="37146184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354727" y="3859664"/>
            <a:ext cx="1923251" cy="2172167"/>
          </a:xfrm>
          <a:prstGeom prst="roundRect">
            <a:avLst>
              <a:gd name="adj" fmla="val 6004"/>
            </a:avLst>
          </a:prstGeom>
          <a:solidFill>
            <a:schemeClr val="bg2">
              <a:lumMod val="75000"/>
            </a:schemeClr>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accent3"/>
              </a:solidFill>
              <a:effectLst/>
              <a:latin typeface="Verdana" pitchFamily="34" charset="0"/>
            </a:endParaRPr>
          </a:p>
        </p:txBody>
      </p:sp>
      <p:sp>
        <p:nvSpPr>
          <p:cNvPr id="22" name="Rounded Rectangle 21"/>
          <p:cNvSpPr/>
          <p:nvPr/>
        </p:nvSpPr>
        <p:spPr bwMode="auto">
          <a:xfrm>
            <a:off x="3600557" y="3835600"/>
            <a:ext cx="1680489" cy="2260399"/>
          </a:xfrm>
          <a:prstGeom prst="roundRect">
            <a:avLst>
              <a:gd name="adj" fmla="val 6004"/>
            </a:avLst>
          </a:prstGeom>
          <a:solidFill>
            <a:schemeClr val="bg2">
              <a:lumMod val="75000"/>
            </a:schemeClr>
          </a:solidFill>
          <a:ln w="1905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accent3"/>
              </a:solidFill>
              <a:effectLst/>
              <a:latin typeface="Verdana" pitchFamily="34" charset="0"/>
            </a:endParaRPr>
          </a:p>
        </p:txBody>
      </p:sp>
      <p:sp>
        <p:nvSpPr>
          <p:cNvPr id="2" name="Title 1"/>
          <p:cNvSpPr>
            <a:spLocks noGrp="1"/>
          </p:cNvSpPr>
          <p:nvPr>
            <p:ph type="title"/>
          </p:nvPr>
        </p:nvSpPr>
        <p:spPr>
          <a:xfrm>
            <a:off x="982663" y="337549"/>
            <a:ext cx="8237537" cy="729251"/>
          </a:xfrm>
        </p:spPr>
        <p:txBody>
          <a:bodyPr/>
          <a:lstStyle/>
          <a:p>
            <a:r>
              <a:rPr lang="en-US" sz="3200" dirty="0" smtClean="0"/>
              <a:t>Bringing Si Manufacturing to the Laser</a:t>
            </a:r>
            <a:br>
              <a:rPr lang="en-US" sz="3200" dirty="0" smtClean="0"/>
            </a:br>
            <a:endParaRPr lang="en-US" sz="3200" dirty="0"/>
          </a:p>
        </p:txBody>
      </p:sp>
      <p:pic>
        <p:nvPicPr>
          <p:cNvPr id="5" name="Picture 14" descr="http://www.intel.com/pressroom/kits/events/ces2010/gallery/images/Westmere_die_sho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25093" y="2317182"/>
            <a:ext cx="1633693" cy="1223217"/>
          </a:xfrm>
          <a:prstGeom prst="rect">
            <a:avLst/>
          </a:prstGeom>
          <a:noFill/>
          <a:ln w="38100">
            <a:solidFill>
              <a:schemeClr val="tx2">
                <a:lumMod val="75000"/>
              </a:schemeClr>
            </a:solidFill>
            <a:miter lim="800000"/>
            <a:headEnd/>
            <a:tailEnd/>
          </a:ln>
          <a:effectLst>
            <a:outerShdw blurRad="50800" dist="38100" dir="5400000" algn="t" rotWithShape="0">
              <a:prstClr val="black">
                <a:alpha val="40000"/>
              </a:prstClr>
            </a:outerShdw>
          </a:effectLst>
        </p:spPr>
      </p:pic>
      <p:grpSp>
        <p:nvGrpSpPr>
          <p:cNvPr id="3" name="Group 5"/>
          <p:cNvGrpSpPr/>
          <p:nvPr/>
        </p:nvGrpSpPr>
        <p:grpSpPr>
          <a:xfrm>
            <a:off x="658512" y="2348540"/>
            <a:ext cx="1284659" cy="1179614"/>
            <a:chOff x="6985591" y="3678865"/>
            <a:chExt cx="1403497" cy="1288735"/>
          </a:xfrm>
          <a:effectLst>
            <a:outerShdw blurRad="50800" dist="38100" dir="5400000" algn="t" rotWithShape="0">
              <a:prstClr val="black">
                <a:alpha val="40000"/>
              </a:prstClr>
            </a:outerShdw>
          </a:effectLst>
        </p:grpSpPr>
        <p:pic>
          <p:nvPicPr>
            <p:cNvPr id="7" name="Picture 10" descr="http://www.finisar-systems.com/images/product_image/rXmfttDM%2080-0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85591" y="3678865"/>
              <a:ext cx="1403497" cy="1288735"/>
            </a:xfrm>
            <a:prstGeom prst="rect">
              <a:avLst/>
            </a:prstGeom>
            <a:noFill/>
            <a:ln w="38100">
              <a:solidFill>
                <a:schemeClr val="tx2">
                  <a:lumMod val="75000"/>
                </a:schemeClr>
              </a:solidFill>
              <a:miter lim="800000"/>
              <a:headEnd/>
              <a:tailEnd/>
            </a:ln>
          </p:spPr>
        </p:pic>
        <p:sp>
          <p:nvSpPr>
            <p:cNvPr id="8" name="Freeform 7"/>
            <p:cNvSpPr/>
            <p:nvPr/>
          </p:nvSpPr>
          <p:spPr bwMode="auto">
            <a:xfrm>
              <a:off x="7555312" y="4473324"/>
              <a:ext cx="342078" cy="266426"/>
            </a:xfrm>
            <a:custGeom>
              <a:avLst/>
              <a:gdLst>
                <a:gd name="connsiteX0" fmla="*/ 223666 w 342078"/>
                <a:gd name="connsiteY0" fmla="*/ 0 h 266426"/>
                <a:gd name="connsiteX1" fmla="*/ 342078 w 342078"/>
                <a:gd name="connsiteY1" fmla="*/ 101965 h 266426"/>
                <a:gd name="connsiteX2" fmla="*/ 111833 w 342078"/>
                <a:gd name="connsiteY2" fmla="*/ 266426 h 266426"/>
                <a:gd name="connsiteX3" fmla="*/ 0 w 342078"/>
                <a:gd name="connsiteY3" fmla="*/ 157882 h 266426"/>
                <a:gd name="connsiteX4" fmla="*/ 223666 w 342078"/>
                <a:gd name="connsiteY4" fmla="*/ 0 h 26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78" h="266426">
                  <a:moveTo>
                    <a:pt x="223666" y="0"/>
                  </a:moveTo>
                  <a:lnTo>
                    <a:pt x="342078" y="101965"/>
                  </a:lnTo>
                  <a:lnTo>
                    <a:pt x="111833" y="266426"/>
                  </a:lnTo>
                  <a:lnTo>
                    <a:pt x="0" y="157882"/>
                  </a:lnTo>
                  <a:lnTo>
                    <a:pt x="223666" y="0"/>
                  </a:lnTo>
                  <a:close/>
                </a:path>
              </a:pathLst>
            </a:cu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grpSp>
      <p:sp>
        <p:nvSpPr>
          <p:cNvPr id="11" name="Plus 10"/>
          <p:cNvSpPr/>
          <p:nvPr/>
        </p:nvSpPr>
        <p:spPr bwMode="auto">
          <a:xfrm>
            <a:off x="2011428" y="2916677"/>
            <a:ext cx="1563418" cy="1311253"/>
          </a:xfrm>
          <a:prstGeom prst="mathPlus">
            <a:avLst/>
          </a:prstGeom>
          <a:solidFill>
            <a:schemeClr val="bg2">
              <a:lumMod val="40000"/>
              <a:lumOff val="60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8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Verdana" pitchFamily="34" charset="0"/>
            </a:endParaRPr>
          </a:p>
        </p:txBody>
      </p:sp>
      <p:sp>
        <p:nvSpPr>
          <p:cNvPr id="13" name="TextBox 6"/>
          <p:cNvSpPr txBox="1">
            <a:spLocks noChangeArrowheads="1"/>
          </p:cNvSpPr>
          <p:nvPr/>
        </p:nvSpPr>
        <p:spPr bwMode="auto">
          <a:xfrm>
            <a:off x="225748" y="1548061"/>
            <a:ext cx="2110081" cy="557195"/>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noAutofit/>
          </a:bodyPr>
          <a:lstStyle/>
          <a:p>
            <a:pPr algn="ctr" eaLnBrk="0" hangingPunct="0"/>
            <a:r>
              <a:rPr lang="en-US" sz="2400" dirty="0" smtClean="0">
                <a:effectLst>
                  <a:outerShdw blurRad="38100" dist="38100" dir="2700000" algn="tl">
                    <a:srgbClr val="000000">
                      <a:alpha val="43137"/>
                    </a:srgbClr>
                  </a:outerShdw>
                </a:effectLst>
                <a:latin typeface="Neo Sans Intel" pitchFamily="34" charset="0"/>
              </a:rPr>
              <a:t>Lasers</a:t>
            </a:r>
            <a:endParaRPr lang="en-US" sz="2400" dirty="0">
              <a:effectLst>
                <a:outerShdw blurRad="38100" dist="38100" dir="2700000" algn="tl">
                  <a:srgbClr val="000000">
                    <a:alpha val="43137"/>
                  </a:srgbClr>
                </a:outerShdw>
              </a:effectLst>
              <a:latin typeface="Neo Sans Intel" pitchFamily="34" charset="0"/>
            </a:endParaRPr>
          </a:p>
        </p:txBody>
      </p:sp>
      <p:sp>
        <p:nvSpPr>
          <p:cNvPr id="15" name="TextBox 6"/>
          <p:cNvSpPr txBox="1">
            <a:spLocks noChangeArrowheads="1"/>
          </p:cNvSpPr>
          <p:nvPr/>
        </p:nvSpPr>
        <p:spPr bwMode="auto">
          <a:xfrm>
            <a:off x="3123590" y="1540039"/>
            <a:ext cx="2590218" cy="557195"/>
          </a:xfrm>
          <a:prstGeom prst="rect">
            <a:avLst/>
          </a:prstGeom>
          <a:solidFill>
            <a:schemeClr val="tx2">
              <a:lumMod val="75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noAutofit/>
          </a:bodyPr>
          <a:lstStyle/>
          <a:p>
            <a:pPr algn="ctr" eaLnBrk="0" hangingPunct="0"/>
            <a:r>
              <a:rPr lang="en-US" sz="2400" dirty="0" smtClean="0">
                <a:effectLst>
                  <a:outerShdw blurRad="38100" dist="38100" dir="2700000" algn="tl">
                    <a:srgbClr val="000000">
                      <a:alpha val="43137"/>
                    </a:srgbClr>
                  </a:outerShdw>
                </a:effectLst>
                <a:latin typeface="Neo Sans Intel" pitchFamily="34" charset="0"/>
              </a:rPr>
              <a:t>Si Manufacturing</a:t>
            </a:r>
            <a:endParaRPr lang="en-US" sz="2400" dirty="0">
              <a:effectLst>
                <a:outerShdw blurRad="38100" dist="38100" dir="2700000" algn="tl">
                  <a:srgbClr val="000000">
                    <a:alpha val="43137"/>
                  </a:srgbClr>
                </a:outerShdw>
              </a:effectLst>
              <a:latin typeface="Neo Sans Intel" pitchFamily="34" charset="0"/>
            </a:endParaRPr>
          </a:p>
        </p:txBody>
      </p:sp>
      <p:sp>
        <p:nvSpPr>
          <p:cNvPr id="16" name="TextBox 15"/>
          <p:cNvSpPr txBox="1"/>
          <p:nvPr/>
        </p:nvSpPr>
        <p:spPr>
          <a:xfrm>
            <a:off x="369972" y="3907322"/>
            <a:ext cx="1827797" cy="2031325"/>
          </a:xfrm>
          <a:prstGeom prst="rect">
            <a:avLst/>
          </a:prstGeom>
          <a:noFill/>
        </p:spPr>
        <p:txBody>
          <a:bodyPr wrap="square" rtlCol="0">
            <a:spAutoFit/>
          </a:bodyPr>
          <a:lstStyle/>
          <a:p>
            <a:pPr algn="ctr"/>
            <a:r>
              <a:rPr lang="en-US" sz="1800" dirty="0" smtClean="0">
                <a:solidFill>
                  <a:schemeClr val="accent3"/>
                </a:solidFill>
                <a:latin typeface="Neo Sans Intel Medium" pitchFamily="34" charset="0"/>
              </a:rPr>
              <a:t>Very high bandwidth</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Long distances</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Immunity to electrical noise</a:t>
            </a:r>
          </a:p>
        </p:txBody>
      </p:sp>
      <p:sp>
        <p:nvSpPr>
          <p:cNvPr id="17" name="TextBox 16"/>
          <p:cNvSpPr txBox="1"/>
          <p:nvPr/>
        </p:nvSpPr>
        <p:spPr>
          <a:xfrm>
            <a:off x="3615801" y="3914518"/>
            <a:ext cx="1651415" cy="2031325"/>
          </a:xfrm>
          <a:prstGeom prst="rect">
            <a:avLst/>
          </a:prstGeom>
          <a:noFill/>
        </p:spPr>
        <p:txBody>
          <a:bodyPr wrap="square" rtlCol="0">
            <a:spAutoFit/>
          </a:bodyPr>
          <a:lstStyle/>
          <a:p>
            <a:pPr algn="ctr"/>
            <a:r>
              <a:rPr lang="en-US" sz="1800" dirty="0" smtClean="0">
                <a:solidFill>
                  <a:schemeClr val="accent3"/>
                </a:solidFill>
                <a:latin typeface="Neo Sans Intel Medium" pitchFamily="34" charset="0"/>
              </a:rPr>
              <a:t>High volume, low cost</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Highly  integrated </a:t>
            </a:r>
          </a:p>
          <a:p>
            <a:pPr algn="ctr"/>
            <a:endParaRPr lang="en-US" sz="1800" dirty="0" smtClean="0">
              <a:solidFill>
                <a:schemeClr val="accent3"/>
              </a:solidFill>
              <a:latin typeface="Neo Sans Intel Medium" pitchFamily="34" charset="0"/>
            </a:endParaRPr>
          </a:p>
          <a:p>
            <a:pPr algn="ctr"/>
            <a:r>
              <a:rPr lang="en-US" sz="1800" dirty="0" smtClean="0">
                <a:solidFill>
                  <a:schemeClr val="accent3"/>
                </a:solidFill>
                <a:latin typeface="Neo Sans Intel Medium" pitchFamily="34" charset="0"/>
              </a:rPr>
              <a:t>Scalability</a:t>
            </a:r>
            <a:endParaRPr lang="en-US" sz="1800" dirty="0">
              <a:solidFill>
                <a:schemeClr val="accent3"/>
              </a:solidFill>
              <a:latin typeface="Neo Sans Intel Medium" pitchFamily="34" charset="0"/>
            </a:endParaRPr>
          </a:p>
        </p:txBody>
      </p:sp>
      <p:pic>
        <p:nvPicPr>
          <p:cNvPr id="18" name="Picture 26" descr="moores-ring"/>
          <p:cNvPicPr preferRelativeResize="0">
            <a:picLocks noChangeAspect="1" noChangeArrowheads="1"/>
          </p:cNvPicPr>
          <p:nvPr/>
        </p:nvPicPr>
        <p:blipFill>
          <a:blip r:embed="rId6" cstate="print"/>
          <a:srcRect/>
          <a:stretch>
            <a:fillRect/>
          </a:stretch>
        </p:blipFill>
        <p:spPr bwMode="auto">
          <a:xfrm>
            <a:off x="6331178" y="1801522"/>
            <a:ext cx="2632926" cy="3424141"/>
          </a:xfrm>
          <a:prstGeom prst="rect">
            <a:avLst/>
          </a:prstGeom>
          <a:noFill/>
          <a:ln w="9525">
            <a:noFill/>
            <a:miter lim="800000"/>
            <a:headEnd/>
            <a:tailEnd/>
          </a:ln>
        </p:spPr>
      </p:pic>
      <p:sp>
        <p:nvSpPr>
          <p:cNvPr id="20" name="TextBox 19"/>
          <p:cNvSpPr txBox="1"/>
          <p:nvPr/>
        </p:nvSpPr>
        <p:spPr>
          <a:xfrm>
            <a:off x="6464782" y="6488668"/>
            <a:ext cx="2646878" cy="369332"/>
          </a:xfrm>
          <a:prstGeom prst="rect">
            <a:avLst/>
          </a:prstGeom>
          <a:noFill/>
        </p:spPr>
        <p:txBody>
          <a:bodyPr wrap="none" rtlCol="0">
            <a:spAutoFit/>
          </a:bodyPr>
          <a:lstStyle/>
          <a:p>
            <a:r>
              <a:rPr lang="en-US" sz="1800" dirty="0" smtClean="0"/>
              <a:t>Courtesy: </a:t>
            </a:r>
            <a:r>
              <a:rPr lang="en-US" sz="1800" dirty="0" err="1" smtClean="0"/>
              <a:t>Rattner</a:t>
            </a:r>
            <a:r>
              <a:rPr lang="en-US" sz="1800" dirty="0" smtClean="0"/>
              <a:t> (Intel)</a:t>
            </a:r>
            <a:endParaRPr lang="en-US" sz="1800" dirty="0"/>
          </a:p>
        </p:txBody>
      </p:sp>
      <p:graphicFrame>
        <p:nvGraphicFramePr>
          <p:cNvPr id="23" name="Object 22"/>
          <p:cNvGraphicFramePr>
            <a:graphicFrameLocks noChangeAspect="1"/>
          </p:cNvGraphicFramePr>
          <p:nvPr/>
        </p:nvGraphicFramePr>
        <p:xfrm>
          <a:off x="152400" y="5943600"/>
          <a:ext cx="8792782" cy="838200"/>
        </p:xfrm>
        <a:graphic>
          <a:graphicData uri="http://schemas.openxmlformats.org/presentationml/2006/ole">
            <mc:AlternateContent xmlns:mc="http://schemas.openxmlformats.org/markup-compatibility/2006">
              <mc:Choice xmlns:v="urn:schemas-microsoft-com:vml" Requires="v">
                <p:oleObj spid="_x0000_s126166" name="Worksheet" r:id="rId7" imgW="6096000" imgH="580957" progId="Excel.Sheet.12">
                  <p:embed/>
                </p:oleObj>
              </mc:Choice>
              <mc:Fallback>
                <p:oleObj name="Worksheet" r:id="rId7" imgW="6096000" imgH="580957" progId="Excel.Sheet.12">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943600"/>
                        <a:ext cx="879278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ounded Rectangle 23"/>
          <p:cNvSpPr/>
          <p:nvPr/>
        </p:nvSpPr>
        <p:spPr bwMode="auto">
          <a:xfrm>
            <a:off x="1524000" y="4724400"/>
            <a:ext cx="1371600" cy="1219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FF"/>
                </a:solidFill>
                <a:effectLst/>
                <a:latin typeface="Arial" charset="0"/>
              </a:rPr>
              <a:t>InP Photonic Integrated</a:t>
            </a:r>
            <a:r>
              <a:rPr kumimoji="0" lang="en-US" sz="1800" b="0" i="0" u="none" strike="noStrike" cap="none" normalizeH="0" dirty="0" smtClean="0">
                <a:ln>
                  <a:noFill/>
                </a:ln>
                <a:solidFill>
                  <a:srgbClr val="0000FF"/>
                </a:solidFill>
                <a:effectLst/>
                <a:latin typeface="Arial" charset="0"/>
              </a:rPr>
              <a:t> circuits</a:t>
            </a:r>
            <a:endParaRPr kumimoji="0" lang="en-US" sz="1800" b="0" i="0" u="none" strike="noStrike" cap="none" normalizeH="0" baseline="0" dirty="0" smtClean="0">
              <a:ln>
                <a:noFill/>
              </a:ln>
              <a:solidFill>
                <a:srgbClr val="0000FF"/>
              </a:solidFill>
              <a:effectLst/>
              <a:latin typeface="Arial" charset="0"/>
            </a:endParaRPr>
          </a:p>
        </p:txBody>
      </p:sp>
      <p:sp>
        <p:nvSpPr>
          <p:cNvPr id="25" name="Rounded Rectangle 24"/>
          <p:cNvSpPr/>
          <p:nvPr/>
        </p:nvSpPr>
        <p:spPr bwMode="auto">
          <a:xfrm>
            <a:off x="7467600" y="4724400"/>
            <a:ext cx="1371600" cy="1219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FF"/>
                </a:solidFill>
                <a:effectLst/>
                <a:latin typeface="Arial" charset="0"/>
              </a:rPr>
              <a:t>Silicon Photonic Integrated</a:t>
            </a:r>
            <a:r>
              <a:rPr kumimoji="0" lang="en-US" sz="1800" b="0" i="0" u="none" strike="noStrike" cap="none" normalizeH="0" dirty="0" smtClean="0">
                <a:ln>
                  <a:noFill/>
                </a:ln>
                <a:solidFill>
                  <a:srgbClr val="0000FF"/>
                </a:solidFill>
                <a:effectLst/>
                <a:latin typeface="Arial" charset="0"/>
              </a:rPr>
              <a:t> circuits</a:t>
            </a:r>
            <a:endParaRPr kumimoji="0" lang="en-US" sz="1800" b="0" i="0" u="none" strike="noStrike" cap="none" normalizeH="0" baseline="0" dirty="0" smtClean="0">
              <a:ln>
                <a:noFill/>
              </a:ln>
              <a:solidFill>
                <a:srgbClr val="0000FF"/>
              </a:solidFill>
              <a:effectLst/>
              <a:latin typeface="Arial" charset="0"/>
            </a:endParaRPr>
          </a:p>
        </p:txBody>
      </p:sp>
      <p:sp>
        <p:nvSpPr>
          <p:cNvPr id="26" name="Right Arrow 25"/>
          <p:cNvSpPr/>
          <p:nvPr/>
        </p:nvSpPr>
        <p:spPr bwMode="auto">
          <a:xfrm>
            <a:off x="2895600" y="5105400"/>
            <a:ext cx="4572000" cy="53340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FF"/>
                </a:solidFill>
                <a:effectLst/>
                <a:latin typeface="Arial" charset="0"/>
              </a:rPr>
              <a:t>Six Generations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Tunable Lasers</a:t>
            </a:r>
            <a:endParaRPr lang="en-US" dirty="0"/>
          </a:p>
        </p:txBody>
      </p:sp>
      <p:sp>
        <p:nvSpPr>
          <p:cNvPr id="6" name="Subtitle 5"/>
          <p:cNvSpPr>
            <a:spLocks noGrp="1"/>
          </p:cNvSpPr>
          <p:nvPr>
            <p:ph type="subTitle" idx="1"/>
          </p:nvPr>
        </p:nvSpPr>
        <p:spPr/>
        <p:txBody>
          <a:bodyPr/>
          <a:lstStyle/>
          <a:p>
            <a:r>
              <a:rPr lang="en-US" dirty="0" smtClean="0"/>
              <a:t>UCSB</a:t>
            </a:r>
          </a:p>
          <a:p>
            <a:r>
              <a:rPr lang="en-US" dirty="0" smtClean="0"/>
              <a:t>Ghent</a:t>
            </a:r>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70</a:t>
            </a:fld>
            <a:endParaRPr lang="en-US" altLang="ko-KR"/>
          </a:p>
        </p:txBody>
      </p:sp>
    </p:spTree>
    <p:extLst>
      <p:ext uri="{BB962C8B-B14F-4D97-AF65-F5344CB8AC3E}">
        <p14:creationId xmlns:p14="http://schemas.microsoft.com/office/powerpoint/2010/main" val="207269050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 y="2635564"/>
            <a:ext cx="4648199" cy="2082362"/>
            <a:chOff x="1" y="2819838"/>
            <a:chExt cx="4648199" cy="2082362"/>
          </a:xfrm>
        </p:grpSpPr>
        <p:pic>
          <p:nvPicPr>
            <p:cNvPr id="2061" name="Picture 1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2819838"/>
              <a:ext cx="4648199" cy="208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1963421" y="3009306"/>
              <a:ext cx="280988" cy="0"/>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060"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0316" y="2641476"/>
            <a:ext cx="4782901" cy="207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48832"/>
            <a:ext cx="4648199" cy="208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4400" y="-76200"/>
            <a:ext cx="8229600" cy="762000"/>
          </a:xfrm>
        </p:spPr>
        <p:txBody>
          <a:bodyPr>
            <a:normAutofit/>
          </a:bodyPr>
          <a:lstStyle/>
          <a:p>
            <a:r>
              <a:rPr lang="en-US" dirty="0" smtClean="0"/>
              <a:t>Widely Tunable Vernier Ring Laser</a:t>
            </a:r>
            <a:endParaRPr lang="en-US" dirty="0"/>
          </a:p>
        </p:txBody>
      </p:sp>
      <p:grpSp>
        <p:nvGrpSpPr>
          <p:cNvPr id="19" name="Group 18"/>
          <p:cNvGrpSpPr/>
          <p:nvPr/>
        </p:nvGrpSpPr>
        <p:grpSpPr>
          <a:xfrm>
            <a:off x="-3908" y="2672632"/>
            <a:ext cx="9110661" cy="2082708"/>
            <a:chOff x="0" y="2819400"/>
            <a:chExt cx="9110661" cy="2082708"/>
          </a:xfrm>
        </p:grpSpPr>
        <p:pic>
          <p:nvPicPr>
            <p:cNvPr id="2057"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819400"/>
              <a:ext cx="4648199" cy="208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27760" y="2824162"/>
              <a:ext cx="4782901" cy="207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Content Placeholder 5" descr="C:\Users\Jonathan Doylend\Documents\SWEEPER\Tunable Laser Paper\Figures\RingSpectra_both.jpg"/>
          <p:cNvPicPr>
            <a:picLocks noGrp="1" noChangeAspect="1" noChangeArrowheads="1"/>
          </p:cNvPicPr>
          <p:nvPr>
            <p:ph idx="1"/>
          </p:nvPr>
        </p:nvPicPr>
        <p:blipFill>
          <a:blip r:embed="rId7" cstate="screen">
            <a:extLst>
              <a:ext uri="{28A0092B-C50C-407E-A947-70E740481C1C}">
                <a14:useLocalDpi xmlns:a14="http://schemas.microsoft.com/office/drawing/2010/main"/>
              </a:ext>
            </a:extLst>
          </a:blip>
          <a:srcRect/>
          <a:stretch>
            <a:fillRect/>
          </a:stretch>
        </p:blipFill>
        <p:spPr bwMode="auto">
          <a:xfrm>
            <a:off x="0" y="4653832"/>
            <a:ext cx="8521550" cy="22803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928342"/>
            <a:ext cx="9144000" cy="159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590526"/>
            <a:ext cx="9448800" cy="261610"/>
          </a:xfrm>
          <a:prstGeom prst="rect">
            <a:avLst/>
          </a:prstGeom>
        </p:spPr>
        <p:txBody>
          <a:bodyPr wrap="square">
            <a:spAutoFit/>
          </a:bodyPr>
          <a:lstStyle/>
          <a:p>
            <a:r>
              <a:rPr lang="en-US" sz="1100" dirty="0"/>
              <a:t>J. C. Hulme, J. K. Doylend, and J. E. Bowers, "Widely tunable Vernier ring laser on hybrid silicon," Opt. Express </a:t>
            </a:r>
            <a:r>
              <a:rPr lang="en-US" sz="1100" b="1" dirty="0"/>
              <a:t>21</a:t>
            </a:r>
            <a:r>
              <a:rPr lang="en-US" sz="1100" dirty="0"/>
              <a:t>, 19718-19722 (2013)</a:t>
            </a:r>
          </a:p>
        </p:txBody>
      </p:sp>
    </p:spTree>
    <p:extLst>
      <p:ext uri="{BB962C8B-B14F-4D97-AF65-F5344CB8AC3E}">
        <p14:creationId xmlns:p14="http://schemas.microsoft.com/office/powerpoint/2010/main" val="597182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Jonathan Doylend\Documents\SWEEPER\Tunable Laser Paper\Figures\WavelengthTuning_Broad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429000"/>
            <a:ext cx="5334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Jonathan Doylend\Documents\SWEEPER\Tunable Laser Paper\Figures\WavelengthTuning_Fine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93008" y="3612318"/>
            <a:ext cx="4050992" cy="24074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990600"/>
            <a:ext cx="8372149"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914400" y="-76200"/>
            <a:ext cx="8229600" cy="762000"/>
          </a:xfrm>
        </p:spPr>
        <p:txBody>
          <a:bodyPr>
            <a:normAutofit/>
          </a:bodyPr>
          <a:lstStyle/>
          <a:p>
            <a:r>
              <a:rPr lang="en-US" dirty="0" smtClean="0"/>
              <a:t>Widely Tunable Vernier Ring Laser</a:t>
            </a:r>
            <a:endParaRPr lang="en-US" dirty="0"/>
          </a:p>
        </p:txBody>
      </p:sp>
      <p:sp>
        <p:nvSpPr>
          <p:cNvPr id="6" name="Rectangle 5"/>
          <p:cNvSpPr/>
          <p:nvPr/>
        </p:nvSpPr>
        <p:spPr>
          <a:xfrm>
            <a:off x="76200" y="6590526"/>
            <a:ext cx="9448800" cy="261610"/>
          </a:xfrm>
          <a:prstGeom prst="rect">
            <a:avLst/>
          </a:prstGeom>
        </p:spPr>
        <p:txBody>
          <a:bodyPr wrap="square">
            <a:spAutoFit/>
          </a:bodyPr>
          <a:lstStyle/>
          <a:p>
            <a:r>
              <a:rPr lang="en-US" sz="1100" dirty="0"/>
              <a:t>J. C. Hulme, J. K. Doylend, and J. E. Bowers, "Widely tunable Vernier ring laser on hybrid silicon," Opt. Express </a:t>
            </a:r>
            <a:r>
              <a:rPr lang="en-US" sz="1100" b="1" dirty="0"/>
              <a:t>21</a:t>
            </a:r>
            <a:r>
              <a:rPr lang="en-US" sz="1100" dirty="0"/>
              <a:t>, 19718-19722 (2013)</a:t>
            </a:r>
          </a:p>
        </p:txBody>
      </p:sp>
      <p:sp>
        <p:nvSpPr>
          <p:cNvPr id="2" name="TextBox 1"/>
          <p:cNvSpPr txBox="1"/>
          <p:nvPr/>
        </p:nvSpPr>
        <p:spPr>
          <a:xfrm>
            <a:off x="6172200" y="3606800"/>
            <a:ext cx="398592" cy="276999"/>
          </a:xfrm>
          <a:prstGeom prst="rect">
            <a:avLst/>
          </a:prstGeom>
          <a:solidFill>
            <a:schemeClr val="bg1"/>
          </a:solidFill>
        </p:spPr>
        <p:txBody>
          <a:bodyPr wrap="none" rtlCol="0">
            <a:spAutoFit/>
          </a:bodyPr>
          <a:lstStyle/>
          <a:p>
            <a:r>
              <a:rPr lang="en-US" sz="1200" b="1" dirty="0" smtClean="0">
                <a:solidFill>
                  <a:srgbClr val="000000"/>
                </a:solidFill>
              </a:rPr>
              <a:t>2.5</a:t>
            </a:r>
            <a:endParaRPr lang="en-US" sz="1200" b="1" dirty="0">
              <a:solidFill>
                <a:srgbClr val="000000"/>
              </a:solidFill>
            </a:endParaRPr>
          </a:p>
        </p:txBody>
      </p:sp>
    </p:spTree>
    <p:extLst>
      <p:ext uri="{BB962C8B-B14F-4D97-AF65-F5344CB8AC3E}">
        <p14:creationId xmlns:p14="http://schemas.microsoft.com/office/powerpoint/2010/main" val="4228177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ea typeface="ＭＳ Ｐゴシック" pitchFamily="34" charset="-128"/>
              </a:rPr>
              <a:t>III-V/Si extended cavity laser</a:t>
            </a:r>
          </a:p>
        </p:txBody>
      </p:sp>
      <p:sp>
        <p:nvSpPr>
          <p:cNvPr id="56323" name="Content Placeholder 2"/>
          <p:cNvSpPr>
            <a:spLocks noGrp="1"/>
          </p:cNvSpPr>
          <p:nvPr>
            <p:ph idx="1"/>
          </p:nvPr>
        </p:nvSpPr>
        <p:spPr>
          <a:xfrm>
            <a:off x="214560" y="950118"/>
            <a:ext cx="8489950" cy="4957763"/>
          </a:xfrm>
        </p:spPr>
        <p:txBody>
          <a:bodyPr>
            <a:normAutofit/>
          </a:bodyPr>
          <a:lstStyle/>
          <a:p>
            <a:r>
              <a:rPr lang="en-US" sz="1800" dirty="0" smtClean="0">
                <a:ea typeface="ＭＳ Ｐゴシック" pitchFamily="34" charset="-128"/>
              </a:rPr>
              <a:t>	III-V/silicon tunable laser</a:t>
            </a:r>
          </a:p>
          <a:p>
            <a:pPr lvl="1">
              <a:buFont typeface="Arial" pitchFamily="34" charset="0"/>
              <a:buChar char="•"/>
            </a:pPr>
            <a:r>
              <a:rPr lang="en-US" sz="1600" dirty="0" smtClean="0">
                <a:ea typeface="ＭＳ Ｐゴシック" pitchFamily="34" charset="-128"/>
              </a:rPr>
              <a:t> 8nm tuning range, based on thermo-optic tuning of silicon ring resonator</a:t>
            </a:r>
          </a:p>
          <a:p>
            <a:pPr lvl="1">
              <a:buFont typeface="Arial" pitchFamily="34" charset="0"/>
              <a:buChar char="•"/>
            </a:pPr>
            <a:r>
              <a:rPr lang="en-US" sz="1600" dirty="0" smtClean="0">
                <a:ea typeface="ＭＳ Ｐゴシック" pitchFamily="34" charset="-128"/>
              </a:rPr>
              <a:t> &gt; 40dB SMSR</a:t>
            </a:r>
          </a:p>
          <a:p>
            <a:pPr lvl="1">
              <a:buFont typeface="Arial" pitchFamily="34" charset="0"/>
              <a:buChar char="•"/>
            </a:pPr>
            <a:r>
              <a:rPr lang="en-US" sz="1600" dirty="0" smtClean="0">
                <a:ea typeface="ＭＳ Ｐゴシック" pitchFamily="34" charset="-128"/>
              </a:rPr>
              <a:t> threshold of 35mA</a:t>
            </a:r>
          </a:p>
          <a:p>
            <a:pPr lvl="1">
              <a:buFont typeface="Arial" pitchFamily="34" charset="0"/>
              <a:buChar char="•"/>
            </a:pPr>
            <a:r>
              <a:rPr lang="en-US" sz="1600" dirty="0" smtClean="0">
                <a:ea typeface="ＭＳ Ｐゴシック" pitchFamily="34" charset="-128"/>
              </a:rPr>
              <a:t> 4mW optical output power</a:t>
            </a:r>
          </a:p>
          <a:p>
            <a:pPr lvl="1">
              <a:buFont typeface="Arial" pitchFamily="34" charset="0"/>
              <a:buChar char="•"/>
            </a:pPr>
            <a:r>
              <a:rPr lang="en-US" sz="1600" dirty="0" smtClean="0">
                <a:ea typeface="ＭＳ Ｐゴシック" pitchFamily="34" charset="-128"/>
              </a:rPr>
              <a:t> co-integrated with 10G silicon electro-optic modulator</a:t>
            </a:r>
          </a:p>
          <a:p>
            <a:pPr lvl="1">
              <a:buFont typeface="Arial" pitchFamily="34" charset="0"/>
              <a:buChar char="•"/>
            </a:pPr>
            <a:r>
              <a:rPr lang="en-US" sz="1600" dirty="0" smtClean="0">
                <a:ea typeface="ＭＳ Ｐゴシック" pitchFamily="34" charset="-128"/>
              </a:rPr>
              <a:t>Realized in EU-project HELIOS (jointly with CEA-LETI, III-V labs)</a:t>
            </a:r>
          </a:p>
          <a:p>
            <a:endParaRPr lang="en-US" sz="1800" dirty="0" smtClean="0">
              <a:ea typeface="ＭＳ Ｐゴシック" pitchFamily="34" charset="-128"/>
            </a:endParaRPr>
          </a:p>
        </p:txBody>
      </p:sp>
      <p:pic>
        <p:nvPicPr>
          <p:cNvPr id="56324" name="Picture 1" descr="Screen Shot 2012-11-05 at 21.10.40.png"/>
          <p:cNvPicPr>
            <a:picLocks noChangeAspect="1"/>
          </p:cNvPicPr>
          <p:nvPr/>
        </p:nvPicPr>
        <p:blipFill>
          <a:blip r:embed="rId2" cstate="email"/>
          <a:srcRect/>
          <a:stretch>
            <a:fillRect/>
          </a:stretch>
        </p:blipFill>
        <p:spPr bwMode="auto">
          <a:xfrm>
            <a:off x="0" y="3297238"/>
            <a:ext cx="4724400" cy="2987675"/>
          </a:xfrm>
          <a:prstGeom prst="rect">
            <a:avLst/>
          </a:prstGeom>
          <a:noFill/>
          <a:ln w="9525">
            <a:noFill/>
            <a:miter lim="800000"/>
            <a:headEnd/>
            <a:tailEnd/>
          </a:ln>
        </p:spPr>
      </p:pic>
      <p:pic>
        <p:nvPicPr>
          <p:cNvPr id="56325" name="Picture 2" descr="Screen Shot 2012-10-04 at 17.46.36.png"/>
          <p:cNvPicPr>
            <a:picLocks noChangeAspect="1"/>
          </p:cNvPicPr>
          <p:nvPr/>
        </p:nvPicPr>
        <p:blipFill>
          <a:blip r:embed="rId3" cstate="email"/>
          <a:srcRect/>
          <a:stretch>
            <a:fillRect/>
          </a:stretch>
        </p:blipFill>
        <p:spPr bwMode="auto">
          <a:xfrm>
            <a:off x="4800600" y="3303588"/>
            <a:ext cx="3962400" cy="2868612"/>
          </a:xfrm>
          <a:prstGeom prst="rect">
            <a:avLst/>
          </a:prstGeom>
          <a:noFill/>
          <a:ln w="9525">
            <a:noFill/>
            <a:miter lim="800000"/>
            <a:headEnd/>
            <a:tailEnd/>
          </a:ln>
        </p:spPr>
      </p:pic>
      <p:sp>
        <p:nvSpPr>
          <p:cNvPr id="56326" name="TextBox 3"/>
          <p:cNvSpPr txBox="1">
            <a:spLocks noChangeArrowheads="1"/>
          </p:cNvSpPr>
          <p:nvPr/>
        </p:nvSpPr>
        <p:spPr bwMode="auto">
          <a:xfrm>
            <a:off x="5875736" y="6172200"/>
            <a:ext cx="2828774" cy="307777"/>
          </a:xfrm>
          <a:prstGeom prst="rect">
            <a:avLst/>
          </a:prstGeom>
          <a:solidFill>
            <a:srgbClr val="9BBB59"/>
          </a:solidFill>
          <a:ln w="9525">
            <a:noFill/>
            <a:miter lim="800000"/>
            <a:headEnd/>
            <a:tailEnd/>
          </a:ln>
        </p:spPr>
        <p:txBody>
          <a:bodyPr wrap="square">
            <a:spAutoFit/>
          </a:bodyPr>
          <a:lstStyle/>
          <a:p>
            <a:pPr defTabSz="457200" fontAlgn="auto">
              <a:spcBef>
                <a:spcPts val="0"/>
              </a:spcBef>
              <a:spcAft>
                <a:spcPts val="0"/>
              </a:spcAft>
            </a:pPr>
            <a:r>
              <a:rPr lang="en-US" sz="1400" dirty="0">
                <a:solidFill>
                  <a:prstClr val="black"/>
                </a:solidFill>
                <a:latin typeface="Calibri"/>
              </a:rPr>
              <a:t>Keyvaninia, Opt Express 2012</a:t>
            </a:r>
          </a:p>
        </p:txBody>
      </p:sp>
      <p:pic>
        <p:nvPicPr>
          <p:cNvPr id="9" name="Content Placeholder 3" descr="laser_2_2.jpg"/>
          <p:cNvPicPr>
            <a:picLocks noChangeAspect="1"/>
          </p:cNvPicPr>
          <p:nvPr/>
        </p:nvPicPr>
        <p:blipFill rotWithShape="1">
          <a:blip r:embed="rId4" cstate="email">
            <a:clrChange>
              <a:clrFrom>
                <a:srgbClr val="D2D0B9"/>
              </a:clrFrom>
              <a:clrTo>
                <a:srgbClr val="D2D0B9">
                  <a:alpha val="0"/>
                </a:srgbClr>
              </a:clrTo>
            </a:clrChange>
            <a:extLst>
              <a:ext uri="{28A0092B-C50C-407E-A947-70E740481C1C}">
                <a14:useLocalDpi xmlns:a14="http://schemas.microsoft.com/office/drawing/2010/main"/>
              </a:ext>
            </a:extLst>
          </a:blip>
          <a:srcRect/>
          <a:stretch/>
        </p:blipFill>
        <p:spPr>
          <a:xfrm>
            <a:off x="5875736" y="-434949"/>
            <a:ext cx="3268264" cy="2280066"/>
          </a:xfrm>
          <a:prstGeom prst="rect">
            <a:avLst/>
          </a:prstGeom>
          <a:no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3751841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46751"/>
          <a:stretch/>
        </p:blipFill>
        <p:spPr>
          <a:xfrm>
            <a:off x="546216" y="3818637"/>
            <a:ext cx="3932681" cy="2872094"/>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48813" b="7141"/>
          <a:stretch/>
        </p:blipFill>
        <p:spPr>
          <a:xfrm>
            <a:off x="5062946" y="3818637"/>
            <a:ext cx="3605107" cy="2872094"/>
          </a:xfrm>
          <a:prstGeom prst="rect">
            <a:avLst/>
          </a:prstGeom>
        </p:spPr>
      </p:pic>
      <p:sp>
        <p:nvSpPr>
          <p:cNvPr id="2" name="Title 1"/>
          <p:cNvSpPr>
            <a:spLocks noGrp="1"/>
          </p:cNvSpPr>
          <p:nvPr>
            <p:ph type="title"/>
          </p:nvPr>
        </p:nvSpPr>
        <p:spPr/>
        <p:txBody>
          <a:bodyPr/>
          <a:lstStyle/>
          <a:p>
            <a:r>
              <a:rPr lang="en-US" dirty="0" smtClean="0"/>
              <a:t>Multi-frequency lasers</a:t>
            </a:r>
            <a:endParaRPr lang="en-US" dirty="0"/>
          </a:p>
        </p:txBody>
      </p:sp>
      <p:pic>
        <p:nvPicPr>
          <p:cNvPr id="5" name="Content Placeholder 16"/>
          <p:cNvPicPr>
            <a:picLocks noGrp="1" noChangeAspect="1"/>
          </p:cNvPicPr>
          <p:nvPr/>
        </p:nvPicPr>
        <p:blipFill>
          <a:blip r:embed="rId4">
            <a:extLst>
              <a:ext uri="{28A0092B-C50C-407E-A947-70E740481C1C}">
                <a14:useLocalDpi xmlns:a14="http://schemas.microsoft.com/office/drawing/2010/main"/>
              </a:ext>
            </a:extLst>
          </a:blip>
          <a:stretch>
            <a:fillRect/>
          </a:stretch>
        </p:blipFill>
        <p:spPr>
          <a:xfrm>
            <a:off x="150209" y="121274"/>
            <a:ext cx="5448647" cy="3285616"/>
          </a:xfrm>
          <a:prstGeom prst="rect">
            <a:avLst/>
          </a:prstGeom>
          <a:noFill/>
        </p:spPr>
      </p:pic>
      <p:sp>
        <p:nvSpPr>
          <p:cNvPr id="6" name="Rectangle 5"/>
          <p:cNvSpPr/>
          <p:nvPr/>
        </p:nvSpPr>
        <p:spPr>
          <a:xfrm>
            <a:off x="688842" y="1215256"/>
            <a:ext cx="3407779" cy="955818"/>
          </a:xfrm>
          <a:prstGeom prst="rect">
            <a:avLst/>
          </a:prstGeom>
          <a:noFill/>
          <a:ln w="57150" cmpd="sng"/>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auto">
              <a:spcBef>
                <a:spcPts val="0"/>
              </a:spcBef>
              <a:spcAft>
                <a:spcPts val="0"/>
              </a:spcAft>
            </a:pPr>
            <a:endParaRPr lang="en-US" sz="1800">
              <a:solidFill>
                <a:prstClr val="black"/>
              </a:solidFill>
              <a:latin typeface="Calibri"/>
            </a:endParaRPr>
          </a:p>
        </p:txBody>
      </p:sp>
      <p:sp>
        <p:nvSpPr>
          <p:cNvPr id="7" name="Rectangle 6"/>
          <p:cNvSpPr/>
          <p:nvPr/>
        </p:nvSpPr>
        <p:spPr>
          <a:xfrm>
            <a:off x="688842" y="211311"/>
            <a:ext cx="3517022" cy="962978"/>
          </a:xfrm>
          <a:prstGeom prst="rect">
            <a:avLst/>
          </a:prstGeom>
          <a:noFill/>
          <a:ln w="57150" cmpd="sng"/>
        </p:spPr>
        <p:style>
          <a:lnRef idx="2">
            <a:schemeClr val="accent1"/>
          </a:lnRef>
          <a:fillRef idx="1">
            <a:schemeClr val="lt1"/>
          </a:fillRef>
          <a:effectRef idx="0">
            <a:schemeClr val="accent1"/>
          </a:effectRef>
          <a:fontRef idx="minor">
            <a:schemeClr val="dk1"/>
          </a:fontRef>
        </p:style>
        <p:txBody>
          <a:bodyPr rtlCol="0" anchor="ctr"/>
          <a:lstStyle/>
          <a:p>
            <a:pPr algn="ctr" defTabSz="457200" fontAlgn="auto">
              <a:spcBef>
                <a:spcPts val="0"/>
              </a:spcBef>
              <a:spcAft>
                <a:spcPts val="0"/>
              </a:spcAft>
            </a:pPr>
            <a:endParaRPr lang="en-US" sz="1800">
              <a:solidFill>
                <a:prstClr val="black"/>
              </a:solidFill>
              <a:latin typeface="Calibri"/>
            </a:endParaRPr>
          </a:p>
        </p:txBody>
      </p:sp>
      <p:sp>
        <p:nvSpPr>
          <p:cNvPr id="8" name="Freeform 7"/>
          <p:cNvSpPr/>
          <p:nvPr/>
        </p:nvSpPr>
        <p:spPr>
          <a:xfrm>
            <a:off x="505250" y="121274"/>
            <a:ext cx="5076742" cy="3285616"/>
          </a:xfrm>
          <a:custGeom>
            <a:avLst/>
            <a:gdLst>
              <a:gd name="connsiteX0" fmla="*/ 177521 w 5270986"/>
              <a:gd name="connsiteY0" fmla="*/ 2157420 h 3440948"/>
              <a:gd name="connsiteX1" fmla="*/ 3987378 w 5270986"/>
              <a:gd name="connsiteY1" fmla="*/ 2143766 h 3440948"/>
              <a:gd name="connsiteX2" fmla="*/ 4001034 w 5270986"/>
              <a:gd name="connsiteY2" fmla="*/ 0 h 3440948"/>
              <a:gd name="connsiteX3" fmla="*/ 5270986 w 5270986"/>
              <a:gd name="connsiteY3" fmla="*/ 0 h 3440948"/>
              <a:gd name="connsiteX4" fmla="*/ 5257331 w 5270986"/>
              <a:gd name="connsiteY4" fmla="*/ 3440948 h 3440948"/>
              <a:gd name="connsiteX5" fmla="*/ 0 w 5270986"/>
              <a:gd name="connsiteY5" fmla="*/ 3427294 h 3440948"/>
              <a:gd name="connsiteX6" fmla="*/ 27311 w 5270986"/>
              <a:gd name="connsiteY6" fmla="*/ 2130111 h 3440948"/>
              <a:gd name="connsiteX7" fmla="*/ 177521 w 5270986"/>
              <a:gd name="connsiteY7" fmla="*/ 2157420 h 344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70986" h="3440948">
                <a:moveTo>
                  <a:pt x="177521" y="2157420"/>
                </a:moveTo>
                <a:lnTo>
                  <a:pt x="3987378" y="2143766"/>
                </a:lnTo>
                <a:lnTo>
                  <a:pt x="4001034" y="0"/>
                </a:lnTo>
                <a:lnTo>
                  <a:pt x="5270986" y="0"/>
                </a:lnTo>
                <a:cubicBezTo>
                  <a:pt x="5266434" y="1146983"/>
                  <a:pt x="5261883" y="2293965"/>
                  <a:pt x="5257331" y="3440948"/>
                </a:cubicBezTo>
                <a:lnTo>
                  <a:pt x="0" y="3427294"/>
                </a:lnTo>
                <a:lnTo>
                  <a:pt x="27311" y="2130111"/>
                </a:lnTo>
                <a:lnTo>
                  <a:pt x="177521" y="2157420"/>
                </a:lnTo>
                <a:close/>
              </a:path>
            </a:pathLst>
          </a:custGeom>
          <a:noFill/>
          <a:ln w="57150" cmpd="sng">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defTabSz="457200" fontAlgn="auto">
              <a:spcBef>
                <a:spcPts val="0"/>
              </a:spcBef>
              <a:spcAft>
                <a:spcPts val="0"/>
              </a:spcAft>
            </a:pPr>
            <a:endParaRPr lang="en-US" sz="1800">
              <a:solidFill>
                <a:prstClr val="black"/>
              </a:solidFill>
              <a:latin typeface="Calibri"/>
            </a:endParaRPr>
          </a:p>
        </p:txBody>
      </p:sp>
      <p:sp>
        <p:nvSpPr>
          <p:cNvPr id="9" name="TextBox 8"/>
          <p:cNvSpPr txBox="1"/>
          <p:nvPr/>
        </p:nvSpPr>
        <p:spPr>
          <a:xfrm>
            <a:off x="5062946" y="274638"/>
            <a:ext cx="2168720" cy="369332"/>
          </a:xfrm>
          <a:prstGeom prst="rect">
            <a:avLst/>
          </a:prstGeom>
          <a:solidFill>
            <a:srgbClr val="FFFFFF"/>
          </a:solidFill>
          <a:ln>
            <a:solidFill>
              <a:srgbClr val="FF0000"/>
            </a:solidFill>
          </a:ln>
        </p:spPr>
        <p:txBody>
          <a:bodyPr wrap="none" rtlCol="0">
            <a:spAutoFit/>
          </a:bodyPr>
          <a:lstStyle/>
          <a:p>
            <a:pPr defTabSz="457200" fontAlgn="auto">
              <a:spcBef>
                <a:spcPts val="0"/>
              </a:spcBef>
              <a:spcAft>
                <a:spcPts val="0"/>
              </a:spcAft>
            </a:pPr>
            <a:r>
              <a:rPr lang="en-US" sz="1800" dirty="0" smtClean="0">
                <a:solidFill>
                  <a:prstClr val="black"/>
                </a:solidFill>
                <a:latin typeface="Calibri"/>
              </a:rPr>
              <a:t>4-channel AWG-laser</a:t>
            </a:r>
            <a:endParaRPr lang="en-US" sz="1800" dirty="0">
              <a:solidFill>
                <a:prstClr val="black"/>
              </a:solidFill>
              <a:latin typeface="Calibri"/>
            </a:endParaRPr>
          </a:p>
        </p:txBody>
      </p:sp>
      <p:sp>
        <p:nvSpPr>
          <p:cNvPr id="10" name="TextBox 9"/>
          <p:cNvSpPr txBox="1"/>
          <p:nvPr/>
        </p:nvSpPr>
        <p:spPr>
          <a:xfrm>
            <a:off x="150209" y="89972"/>
            <a:ext cx="2047556" cy="369332"/>
          </a:xfrm>
          <a:prstGeom prst="rect">
            <a:avLst/>
          </a:prstGeom>
          <a:solidFill>
            <a:srgbClr val="FFFFFF"/>
          </a:solidFill>
          <a:ln>
            <a:solidFill>
              <a:schemeClr val="accent1"/>
            </a:solidFill>
          </a:ln>
        </p:spPr>
        <p:txBody>
          <a:bodyPr wrap="none" rtlCol="0">
            <a:spAutoFit/>
          </a:bodyPr>
          <a:lstStyle/>
          <a:p>
            <a:pPr defTabSz="457200" fontAlgn="auto">
              <a:spcBef>
                <a:spcPts val="0"/>
              </a:spcBef>
              <a:spcAft>
                <a:spcPts val="0"/>
              </a:spcAft>
            </a:pPr>
            <a:r>
              <a:rPr lang="en-US" sz="1800" dirty="0" smtClean="0">
                <a:solidFill>
                  <a:prstClr val="black"/>
                </a:solidFill>
                <a:latin typeface="Calibri"/>
              </a:rPr>
              <a:t>4-channel ring-laser</a:t>
            </a:r>
            <a:endParaRPr lang="en-US" sz="1800" dirty="0">
              <a:solidFill>
                <a:prstClr val="black"/>
              </a:solidFill>
              <a:latin typeface="Calibri"/>
            </a:endParaRPr>
          </a:p>
        </p:txBody>
      </p:sp>
      <p:sp>
        <p:nvSpPr>
          <p:cNvPr id="13" name="TextBox 12"/>
          <p:cNvSpPr txBox="1"/>
          <p:nvPr/>
        </p:nvSpPr>
        <p:spPr>
          <a:xfrm>
            <a:off x="1635440" y="3565696"/>
            <a:ext cx="2168720" cy="369332"/>
          </a:xfrm>
          <a:prstGeom prst="rect">
            <a:avLst/>
          </a:prstGeom>
          <a:solidFill>
            <a:srgbClr val="FFFFFF"/>
          </a:solidFill>
          <a:ln>
            <a:solidFill>
              <a:srgbClr val="FF0000"/>
            </a:solidFill>
          </a:ln>
        </p:spPr>
        <p:txBody>
          <a:bodyPr wrap="none" rtlCol="0">
            <a:spAutoFit/>
          </a:bodyPr>
          <a:lstStyle/>
          <a:p>
            <a:pPr defTabSz="457200" fontAlgn="auto">
              <a:spcBef>
                <a:spcPts val="0"/>
              </a:spcBef>
              <a:spcAft>
                <a:spcPts val="0"/>
              </a:spcAft>
            </a:pPr>
            <a:r>
              <a:rPr lang="en-US" sz="1800" dirty="0" smtClean="0">
                <a:solidFill>
                  <a:prstClr val="black"/>
                </a:solidFill>
                <a:latin typeface="Calibri"/>
              </a:rPr>
              <a:t>4-channel AWG-laser</a:t>
            </a:r>
            <a:endParaRPr lang="en-US" sz="1800" dirty="0">
              <a:solidFill>
                <a:prstClr val="black"/>
              </a:solidFill>
              <a:latin typeface="Calibri"/>
            </a:endParaRPr>
          </a:p>
        </p:txBody>
      </p:sp>
      <p:sp>
        <p:nvSpPr>
          <p:cNvPr id="14" name="TextBox 13"/>
          <p:cNvSpPr txBox="1"/>
          <p:nvPr/>
        </p:nvSpPr>
        <p:spPr>
          <a:xfrm>
            <a:off x="6008378" y="3629020"/>
            <a:ext cx="2047556" cy="369332"/>
          </a:xfrm>
          <a:prstGeom prst="rect">
            <a:avLst/>
          </a:prstGeom>
          <a:solidFill>
            <a:srgbClr val="FFFFFF"/>
          </a:solidFill>
          <a:ln>
            <a:solidFill>
              <a:schemeClr val="accent1"/>
            </a:solidFill>
          </a:ln>
        </p:spPr>
        <p:txBody>
          <a:bodyPr wrap="none" rtlCol="0">
            <a:spAutoFit/>
          </a:bodyPr>
          <a:lstStyle/>
          <a:p>
            <a:pPr defTabSz="457200" fontAlgn="auto">
              <a:spcBef>
                <a:spcPts val="0"/>
              </a:spcBef>
              <a:spcAft>
                <a:spcPts val="0"/>
              </a:spcAft>
            </a:pPr>
            <a:r>
              <a:rPr lang="en-US" sz="1800" dirty="0" smtClean="0">
                <a:solidFill>
                  <a:prstClr val="black"/>
                </a:solidFill>
                <a:latin typeface="Calibri"/>
              </a:rPr>
              <a:t>4-channel ring-laser</a:t>
            </a:r>
            <a:endParaRPr lang="en-US" sz="1800" dirty="0">
              <a:solidFill>
                <a:prstClr val="black"/>
              </a:solidFill>
              <a:latin typeface="Calibri"/>
            </a:endParaRPr>
          </a:p>
        </p:txBody>
      </p:sp>
      <p:cxnSp>
        <p:nvCxnSpPr>
          <p:cNvPr id="16" name="Straight Arrow Connector 15"/>
          <p:cNvCxnSpPr/>
          <p:nvPr/>
        </p:nvCxnSpPr>
        <p:spPr>
          <a:xfrm>
            <a:off x="3542847" y="1604145"/>
            <a:ext cx="2056009" cy="23308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13" idx="0"/>
          </p:cNvCxnSpPr>
          <p:nvPr/>
        </p:nvCxnSpPr>
        <p:spPr>
          <a:xfrm>
            <a:off x="2651565" y="2740415"/>
            <a:ext cx="68235" cy="8252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3"/>
          <p:cNvSpPr txBox="1">
            <a:spLocks noChangeArrowheads="1"/>
          </p:cNvSpPr>
          <p:nvPr/>
        </p:nvSpPr>
        <p:spPr bwMode="auto">
          <a:xfrm>
            <a:off x="6153402" y="920709"/>
            <a:ext cx="2828774" cy="307777"/>
          </a:xfrm>
          <a:prstGeom prst="rect">
            <a:avLst/>
          </a:prstGeom>
          <a:solidFill>
            <a:srgbClr val="9BBB59"/>
          </a:solidFill>
          <a:ln w="9525">
            <a:noFill/>
            <a:miter lim="800000"/>
            <a:headEnd/>
            <a:tailEnd/>
          </a:ln>
        </p:spPr>
        <p:txBody>
          <a:bodyPr wrap="square">
            <a:spAutoFit/>
          </a:bodyPr>
          <a:lstStyle/>
          <a:p>
            <a:pPr defTabSz="457200" fontAlgn="auto">
              <a:spcBef>
                <a:spcPts val="0"/>
              </a:spcBef>
              <a:spcAft>
                <a:spcPts val="0"/>
              </a:spcAft>
            </a:pPr>
            <a:r>
              <a:rPr lang="en-US" sz="1400" dirty="0">
                <a:solidFill>
                  <a:prstClr val="black"/>
                </a:solidFill>
                <a:latin typeface="Calibri"/>
              </a:rPr>
              <a:t>Keyvaninia, Opt Express </a:t>
            </a:r>
            <a:r>
              <a:rPr lang="en-US" sz="1400" dirty="0" smtClean="0">
                <a:solidFill>
                  <a:prstClr val="black"/>
                </a:solidFill>
                <a:latin typeface="Calibri"/>
              </a:rPr>
              <a:t>2013</a:t>
            </a:r>
            <a:endParaRPr lang="en-US" sz="1400" dirty="0">
              <a:solidFill>
                <a:prstClr val="black"/>
              </a:solidFill>
              <a:latin typeface="Calibri"/>
            </a:endParaRPr>
          </a:p>
        </p:txBody>
      </p:sp>
    </p:spTree>
    <p:extLst>
      <p:ext uri="{BB962C8B-B14F-4D97-AF65-F5344CB8AC3E}">
        <p14:creationId xmlns:p14="http://schemas.microsoft.com/office/powerpoint/2010/main" val="415362164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Integration</a:t>
            </a:r>
            <a:endParaRPr lang="en-US" dirty="0"/>
          </a:p>
        </p:txBody>
      </p:sp>
      <p:sp>
        <p:nvSpPr>
          <p:cNvPr id="6" name="Subtitle 5"/>
          <p:cNvSpPr>
            <a:spLocks noGrp="1"/>
          </p:cNvSpPr>
          <p:nvPr>
            <p:ph type="subTitle" idx="1"/>
          </p:nvPr>
        </p:nvSpPr>
        <p:spPr/>
        <p:txBody>
          <a:bodyPr/>
          <a:lstStyle/>
          <a:p>
            <a:r>
              <a:rPr lang="en-US" dirty="0" smtClean="0"/>
              <a:t>2D Scanners</a:t>
            </a:r>
          </a:p>
          <a:p>
            <a:r>
              <a:rPr lang="en-US" dirty="0" err="1" smtClean="0"/>
              <a:t>Triplexers</a:t>
            </a:r>
            <a:endParaRPr lang="en-US" dirty="0" smtClean="0"/>
          </a:p>
          <a:p>
            <a:r>
              <a:rPr lang="en-US" dirty="0" smtClean="0"/>
              <a:t>Buffer Memories</a:t>
            </a:r>
          </a:p>
          <a:p>
            <a:r>
              <a:rPr lang="en-US" dirty="0" smtClean="0"/>
              <a:t>Mode Locked Lasers</a:t>
            </a:r>
          </a:p>
          <a:p>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75</a:t>
            </a:fld>
            <a:endParaRPr lang="en-US" altLang="ko-KR"/>
          </a:p>
        </p:txBody>
      </p:sp>
    </p:spTree>
    <p:extLst>
      <p:ext uri="{BB962C8B-B14F-4D97-AF65-F5344CB8AC3E}">
        <p14:creationId xmlns:p14="http://schemas.microsoft.com/office/powerpoint/2010/main" val="418779323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64727A-9045-4E53-B5F9-8945157DAE58}" type="slidenum">
              <a:rPr lang="en-US" smtClean="0"/>
              <a:pPr/>
              <a:t>76</a:t>
            </a:fld>
            <a:endParaRPr lang="en-US"/>
          </a:p>
        </p:txBody>
      </p:sp>
      <p:sp>
        <p:nvSpPr>
          <p:cNvPr id="9" name="Rectangle 8"/>
          <p:cNvSpPr/>
          <p:nvPr/>
        </p:nvSpPr>
        <p:spPr>
          <a:xfrm>
            <a:off x="469686" y="955997"/>
            <a:ext cx="8192410" cy="1323439"/>
          </a:xfrm>
          <a:prstGeom prst="rect">
            <a:avLst/>
          </a:prstGeom>
        </p:spPr>
        <p:txBody>
          <a:bodyPr wrap="square">
            <a:spAutoFit/>
          </a:bodyPr>
          <a:lstStyle/>
          <a:p>
            <a:pPr>
              <a:defRPr/>
            </a:pPr>
            <a:r>
              <a:rPr lang="en-US" sz="2000" dirty="0" smtClean="0"/>
              <a:t>2D Scanning with </a:t>
            </a:r>
          </a:p>
          <a:p>
            <a:pPr marL="342900" indent="-342900">
              <a:buFontTx/>
              <a:buChar char="-"/>
              <a:defRPr/>
            </a:pPr>
            <a:r>
              <a:rPr lang="en-US" sz="2000" dirty="0" smtClean="0"/>
              <a:t>Tunable laser and grating for </a:t>
            </a:r>
            <a:r>
              <a:rPr lang="el-GR" sz="2000" dirty="0" smtClean="0"/>
              <a:t>θ</a:t>
            </a:r>
            <a:endParaRPr lang="en-US" sz="2000" dirty="0" smtClean="0"/>
          </a:p>
          <a:p>
            <a:pPr marL="342900" indent="-342900">
              <a:buFontTx/>
              <a:buChar char="-"/>
              <a:defRPr/>
            </a:pPr>
            <a:r>
              <a:rPr lang="en-US" sz="2000" dirty="0" smtClean="0"/>
              <a:t>Phased array emitter for </a:t>
            </a:r>
            <a:r>
              <a:rPr lang="el-GR" sz="2000" dirty="0"/>
              <a:t>ψ</a:t>
            </a:r>
            <a:endParaRPr lang="en-US" sz="2000" dirty="0" smtClean="0"/>
          </a:p>
          <a:p>
            <a:pPr>
              <a:defRPr/>
            </a:pPr>
            <a:r>
              <a:rPr lang="en-US" sz="2000" dirty="0" smtClean="0"/>
              <a:t>Scaling: N+1, not N</a:t>
            </a:r>
            <a:r>
              <a:rPr lang="en-US" sz="2000" baseline="30000" dirty="0" smtClean="0"/>
              <a:t>2</a:t>
            </a:r>
            <a:r>
              <a:rPr lang="en-US" sz="2000" dirty="0" smtClean="0"/>
              <a:t>!</a:t>
            </a:r>
          </a:p>
        </p:txBody>
      </p:sp>
      <p:pic>
        <p:nvPicPr>
          <p:cNvPr id="12" name="Picture 20"/>
          <p:cNvPicPr>
            <a:picLocks noChangeAspect="1" noChangeArrowheads="1"/>
          </p:cNvPicPr>
          <p:nvPr/>
        </p:nvPicPr>
        <p:blipFill>
          <a:blip r:embed="rId3" cstate="print"/>
          <a:srcRect/>
          <a:stretch>
            <a:fillRect/>
          </a:stretch>
        </p:blipFill>
        <p:spPr bwMode="auto">
          <a:xfrm>
            <a:off x="482000" y="3295126"/>
            <a:ext cx="4316772" cy="2898833"/>
          </a:xfrm>
          <a:prstGeom prst="rect">
            <a:avLst/>
          </a:prstGeom>
          <a:noFill/>
          <a:ln w="9525">
            <a:noFill/>
            <a:miter lim="800000"/>
            <a:headEnd/>
            <a:tailEnd/>
          </a:ln>
          <a:effectLst/>
        </p:spPr>
      </p:pic>
      <p:pic>
        <p:nvPicPr>
          <p:cNvPr id="13" name="Picture 21"/>
          <p:cNvPicPr>
            <a:picLocks noChangeAspect="1" noChangeArrowheads="1"/>
          </p:cNvPicPr>
          <p:nvPr/>
        </p:nvPicPr>
        <p:blipFill>
          <a:blip r:embed="rId4" cstate="print"/>
          <a:srcRect/>
          <a:stretch>
            <a:fillRect/>
          </a:stretch>
        </p:blipFill>
        <p:spPr bwMode="auto">
          <a:xfrm>
            <a:off x="5029200" y="3200400"/>
            <a:ext cx="3481171" cy="3176990"/>
          </a:xfrm>
          <a:prstGeom prst="rect">
            <a:avLst/>
          </a:prstGeom>
          <a:noFill/>
          <a:ln w="9525">
            <a:noFill/>
            <a:miter lim="800000"/>
            <a:headEnd/>
            <a:tailEnd/>
          </a:ln>
          <a:effectLst/>
        </p:spPr>
      </p:pic>
      <p:sp>
        <p:nvSpPr>
          <p:cNvPr id="4" name="TextBox 3"/>
          <p:cNvSpPr txBox="1"/>
          <p:nvPr/>
        </p:nvSpPr>
        <p:spPr>
          <a:xfrm>
            <a:off x="1518926" y="6216681"/>
            <a:ext cx="2051613" cy="461665"/>
          </a:xfrm>
          <a:prstGeom prst="rect">
            <a:avLst/>
          </a:prstGeom>
          <a:solidFill>
            <a:srgbClr val="FFFF00"/>
          </a:solidFill>
        </p:spPr>
        <p:txBody>
          <a:bodyPr wrap="none" rtlCol="0">
            <a:spAutoFit/>
          </a:bodyPr>
          <a:lstStyle/>
          <a:p>
            <a:r>
              <a:rPr lang="en-US" sz="2400" dirty="0" smtClean="0"/>
              <a:t>1 (wavelength)</a:t>
            </a:r>
            <a:endParaRPr lang="en-US" sz="2400" dirty="0"/>
          </a:p>
        </p:txBody>
      </p:sp>
      <p:sp>
        <p:nvSpPr>
          <p:cNvPr id="15" name="TextBox 14"/>
          <p:cNvSpPr txBox="1"/>
          <p:nvPr/>
        </p:nvSpPr>
        <p:spPr>
          <a:xfrm>
            <a:off x="5144414" y="6216681"/>
            <a:ext cx="3068340" cy="461665"/>
          </a:xfrm>
          <a:prstGeom prst="rect">
            <a:avLst/>
          </a:prstGeom>
          <a:solidFill>
            <a:srgbClr val="FFFF00"/>
          </a:solidFill>
        </p:spPr>
        <p:txBody>
          <a:bodyPr wrap="none" rtlCol="0">
            <a:spAutoFit/>
          </a:bodyPr>
          <a:lstStyle/>
          <a:p>
            <a:r>
              <a:rPr lang="en-US" sz="2400" dirty="0" smtClean="0"/>
              <a:t>N (number of emitters)</a:t>
            </a:r>
            <a:endParaRPr lang="en-US" sz="2400" dirty="0"/>
          </a:p>
        </p:txBody>
      </p:sp>
      <p:sp>
        <p:nvSpPr>
          <p:cNvPr id="10" name="Title 1"/>
          <p:cNvSpPr txBox="1">
            <a:spLocks/>
          </p:cNvSpPr>
          <p:nvPr/>
        </p:nvSpPr>
        <p:spPr bwMode="auto">
          <a:xfrm>
            <a:off x="914400" y="-250825"/>
            <a:ext cx="82296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a:solidFill>
                  <a:schemeClr val="accent2"/>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fontAlgn="base">
              <a:spcBef>
                <a:spcPct val="0"/>
              </a:spcBef>
              <a:spcAft>
                <a:spcPct val="0"/>
              </a:spcAft>
              <a:defRPr sz="3600">
                <a:solidFill>
                  <a:schemeClr val="tx1"/>
                </a:solidFill>
                <a:latin typeface="Arial" charset="0"/>
              </a:defRPr>
            </a:lvl6pPr>
            <a:lvl7pPr marL="914400" algn="l" rtl="0" fontAlgn="base">
              <a:spcBef>
                <a:spcPct val="0"/>
              </a:spcBef>
              <a:spcAft>
                <a:spcPct val="0"/>
              </a:spcAft>
              <a:defRPr sz="3600">
                <a:solidFill>
                  <a:schemeClr val="tx1"/>
                </a:solidFill>
                <a:latin typeface="Arial" charset="0"/>
              </a:defRPr>
            </a:lvl7pPr>
            <a:lvl8pPr marL="1371600" algn="l" rtl="0" fontAlgn="base">
              <a:spcBef>
                <a:spcPct val="0"/>
              </a:spcBef>
              <a:spcAft>
                <a:spcPct val="0"/>
              </a:spcAft>
              <a:defRPr sz="3600">
                <a:solidFill>
                  <a:schemeClr val="tx1"/>
                </a:solidFill>
                <a:latin typeface="Arial" charset="0"/>
              </a:defRPr>
            </a:lvl8pPr>
            <a:lvl9pPr marL="1828800" algn="l" rtl="0" fontAlgn="base">
              <a:spcBef>
                <a:spcPct val="0"/>
              </a:spcBef>
              <a:spcAft>
                <a:spcPct val="0"/>
              </a:spcAft>
              <a:defRPr sz="3600">
                <a:solidFill>
                  <a:schemeClr val="tx1"/>
                </a:solidFill>
                <a:latin typeface="Arial" charset="0"/>
              </a:defRPr>
            </a:lvl9pPr>
          </a:lstStyle>
          <a:p>
            <a:r>
              <a:rPr lang="en-CA" sz="2400" b="1" dirty="0" smtClean="0">
                <a:solidFill>
                  <a:schemeClr val="tx1"/>
                </a:solidFill>
              </a:rPr>
              <a:t>Fully Integrated hybrid silicon free-space beam steering source using a </a:t>
            </a:r>
            <a:r>
              <a:rPr lang="en-CA" sz="2400" b="1" dirty="0" err="1" smtClean="0">
                <a:solidFill>
                  <a:schemeClr val="tx1"/>
                </a:solidFill>
              </a:rPr>
              <a:t>tunable</a:t>
            </a:r>
            <a:r>
              <a:rPr lang="en-CA" sz="2400" b="1" dirty="0" smtClean="0">
                <a:solidFill>
                  <a:schemeClr val="tx1"/>
                </a:solidFill>
              </a:rPr>
              <a:t> laser phased array</a:t>
            </a:r>
            <a:endParaRPr lang="en-US" sz="2400" b="1" dirty="0">
              <a:solidFill>
                <a:schemeClr val="tx1"/>
              </a:solidFill>
            </a:endParaRPr>
          </a:p>
        </p:txBody>
      </p:sp>
      <p:pic>
        <p:nvPicPr>
          <p:cNvPr id="11" name="Picture 2" descr="C:\Users\Jonathan Doylend\Documents\SWEEPER\Sweeper Papers_Conferences\SWP5 - Gen III - Review &amp; 32 Chan Design - Photonics West 2014\SlidePics\TQ1_FinishedDevices_FullImag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1066800"/>
            <a:ext cx="3452192" cy="1783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2819400"/>
            <a:ext cx="3962400" cy="646331"/>
          </a:xfrm>
          <a:prstGeom prst="rect">
            <a:avLst/>
          </a:prstGeom>
          <a:noFill/>
        </p:spPr>
        <p:txBody>
          <a:bodyPr wrap="square" rtlCol="0">
            <a:spAutoFit/>
          </a:bodyPr>
          <a:lstStyle/>
          <a:p>
            <a:r>
              <a:rPr lang="en-US" sz="1800" dirty="0" smtClean="0"/>
              <a:t>4 tunable lasers, 32 amplifiers, </a:t>
            </a:r>
          </a:p>
          <a:p>
            <a:r>
              <a:rPr lang="en-US" sz="1800" dirty="0" smtClean="0"/>
              <a:t>32 phase shifters, 32 photodetectors</a:t>
            </a:r>
            <a:endParaRPr lang="en-US" sz="1800" dirty="0"/>
          </a:p>
        </p:txBody>
      </p:sp>
    </p:spTree>
    <p:extLst>
      <p:ext uri="{BB962C8B-B14F-4D97-AF65-F5344CB8AC3E}">
        <p14:creationId xmlns:p14="http://schemas.microsoft.com/office/powerpoint/2010/main" val="2622379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Beam Scanning</a:t>
            </a:r>
            <a:endParaRPr lang="en-US" dirty="0"/>
          </a:p>
        </p:txBody>
      </p:sp>
      <p:sp>
        <p:nvSpPr>
          <p:cNvPr id="3" name="Slide Number Placeholder 2"/>
          <p:cNvSpPr>
            <a:spLocks noGrp="1"/>
          </p:cNvSpPr>
          <p:nvPr>
            <p:ph type="sldNum" sz="quarter" idx="12"/>
          </p:nvPr>
        </p:nvSpPr>
        <p:spPr/>
        <p:txBody>
          <a:bodyPr/>
          <a:lstStyle/>
          <a:p>
            <a:fld id="{6164727A-9045-4E53-B5F9-8945157DAE58}" type="slidenum">
              <a:rPr lang="en-US" smtClean="0"/>
              <a:pPr/>
              <a:t>77</a:t>
            </a:fld>
            <a:endParaRPr lang="en-US"/>
          </a:p>
        </p:txBody>
      </p:sp>
      <p:grpSp>
        <p:nvGrpSpPr>
          <p:cNvPr id="12" name="Group 11"/>
          <p:cNvGrpSpPr/>
          <p:nvPr/>
        </p:nvGrpSpPr>
        <p:grpSpPr>
          <a:xfrm>
            <a:off x="20693" y="990600"/>
            <a:ext cx="8929343" cy="2476750"/>
            <a:chOff x="56353" y="1582940"/>
            <a:chExt cx="9094703" cy="3474222"/>
          </a:xfrm>
        </p:grpSpPr>
        <p:grpSp>
          <p:nvGrpSpPr>
            <p:cNvPr id="11" name="Group 10"/>
            <p:cNvGrpSpPr/>
            <p:nvPr/>
          </p:nvGrpSpPr>
          <p:grpSpPr>
            <a:xfrm>
              <a:off x="165100" y="1796716"/>
              <a:ext cx="8985956" cy="3260446"/>
              <a:chOff x="165100" y="1796716"/>
              <a:chExt cx="8985956" cy="3260446"/>
            </a:xfrm>
          </p:grpSpPr>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5100" y="1796716"/>
                <a:ext cx="4507567" cy="3260446"/>
              </a:xfrm>
              <a:prstGeom prst="rect">
                <a:avLst/>
              </a:prstGeom>
              <a:noFill/>
              <a:ln w="9525">
                <a:noFill/>
                <a:miter lim="800000"/>
                <a:headEnd/>
                <a:tailEnd/>
              </a:ln>
              <a:effectLst/>
            </p:spPr>
          </p:pic>
          <p:sp>
            <p:nvSpPr>
              <p:cNvPr id="8" name="TextBox 3"/>
              <p:cNvSpPr txBox="1">
                <a:spLocks noChangeArrowheads="1"/>
              </p:cNvSpPr>
              <p:nvPr/>
            </p:nvSpPr>
            <p:spPr bwMode="auto">
              <a:xfrm>
                <a:off x="5080000" y="3400042"/>
                <a:ext cx="4071056" cy="820285"/>
              </a:xfrm>
              <a:prstGeom prst="rect">
                <a:avLst/>
              </a:prstGeom>
              <a:noFill/>
              <a:ln w="9525">
                <a:noFill/>
                <a:miter lim="800000"/>
                <a:headEnd/>
                <a:tailEnd/>
              </a:ln>
            </p:spPr>
            <p:txBody>
              <a:bodyPr wrap="square">
                <a:spAutoFit/>
              </a:bodyPr>
              <a:lstStyle/>
              <a:p>
                <a:pPr marL="285750" indent="-285750">
                  <a:buFontTx/>
                  <a:buChar char="-"/>
                </a:pPr>
                <a:r>
                  <a:rPr lang="en-CA" sz="1600" dirty="0" smtClean="0">
                    <a:latin typeface="Helvetica" pitchFamily="34" charset="0"/>
                    <a:cs typeface="Helvetica" pitchFamily="34" charset="0"/>
                  </a:rPr>
                  <a:t>Beam </a:t>
                </a:r>
                <a:r>
                  <a:rPr lang="en-CA" sz="1600" dirty="0">
                    <a:latin typeface="Helvetica" pitchFamily="34" charset="0"/>
                    <a:cs typeface="Helvetica" pitchFamily="34" charset="0"/>
                  </a:rPr>
                  <a:t>angle can be arbitrarily chosen within a 20° x 14° </a:t>
                </a:r>
                <a:r>
                  <a:rPr lang="en-CA" sz="1600" dirty="0" smtClean="0">
                    <a:latin typeface="Helvetica" pitchFamily="34" charset="0"/>
                    <a:cs typeface="Helvetica" pitchFamily="34" charset="0"/>
                  </a:rPr>
                  <a:t>window</a:t>
                </a:r>
              </a:p>
            </p:txBody>
          </p:sp>
        </p:grpSp>
        <p:sp>
          <p:nvSpPr>
            <p:cNvPr id="4" name="TextBox 3"/>
            <p:cNvSpPr txBox="1">
              <a:spLocks noChangeArrowheads="1"/>
            </p:cNvSpPr>
            <p:nvPr/>
          </p:nvSpPr>
          <p:spPr bwMode="auto">
            <a:xfrm>
              <a:off x="56353" y="1582940"/>
              <a:ext cx="6053668" cy="474901"/>
            </a:xfrm>
            <a:prstGeom prst="rect">
              <a:avLst/>
            </a:prstGeom>
            <a:noFill/>
            <a:ln w="9525">
              <a:noFill/>
              <a:miter lim="800000"/>
              <a:headEnd/>
              <a:tailEnd/>
            </a:ln>
          </p:spPr>
          <p:txBody>
            <a:bodyPr wrap="square">
              <a:spAutoFit/>
            </a:bodyPr>
            <a:lstStyle/>
            <a:p>
              <a:r>
                <a:rPr lang="en-CA" sz="1600" dirty="0">
                  <a:latin typeface="Helvetica" pitchFamily="34" charset="0"/>
                  <a:cs typeface="Helvetica" pitchFamily="34" charset="0"/>
                </a:rPr>
                <a:t>1° angular tuning resolution, 1.6</a:t>
              </a:r>
              <a:r>
                <a:rPr lang="en-CA" sz="1600" dirty="0" smtClean="0">
                  <a:latin typeface="Helvetica" pitchFamily="34" charset="0"/>
                  <a:cs typeface="Helvetica" pitchFamily="34" charset="0"/>
                </a:rPr>
                <a:t>° FWHM </a:t>
              </a:r>
              <a:r>
                <a:rPr lang="en-CA" sz="1600" dirty="0">
                  <a:latin typeface="Helvetica" pitchFamily="34" charset="0"/>
                  <a:cs typeface="Helvetica" pitchFamily="34" charset="0"/>
                </a:rPr>
                <a:t>beam width</a:t>
              </a:r>
              <a:endParaRPr lang="en-US" sz="1600" dirty="0">
                <a:latin typeface="Helvetica" pitchFamily="34" charset="0"/>
                <a:cs typeface="Helvetica" pitchFamily="34" charset="0"/>
              </a:endParaRPr>
            </a:p>
          </p:txBody>
        </p:sp>
      </p:grpSp>
      <p:sp>
        <p:nvSpPr>
          <p:cNvPr id="13" name="TextBox 2"/>
          <p:cNvSpPr txBox="1">
            <a:spLocks noChangeArrowheads="1"/>
          </p:cNvSpPr>
          <p:nvPr/>
        </p:nvSpPr>
        <p:spPr bwMode="auto">
          <a:xfrm>
            <a:off x="-37259" y="6578333"/>
            <a:ext cx="2491270" cy="307777"/>
          </a:xfrm>
          <a:prstGeom prst="rect">
            <a:avLst/>
          </a:prstGeom>
          <a:noFill/>
          <a:ln w="9525">
            <a:noFill/>
            <a:miter lim="800000"/>
            <a:headEnd/>
            <a:tailEnd/>
          </a:ln>
        </p:spPr>
        <p:txBody>
          <a:bodyPr wrap="square">
            <a:spAutoFit/>
          </a:bodyPr>
          <a:lstStyle/>
          <a:p>
            <a:pPr algn="r"/>
            <a:r>
              <a:rPr lang="en-US" sz="1400" dirty="0"/>
              <a:t>Doylend </a:t>
            </a:r>
            <a:r>
              <a:rPr lang="en-US" sz="1400" i="1" dirty="0"/>
              <a:t>et </a:t>
            </a:r>
            <a:r>
              <a:rPr lang="en-US" sz="1400" dirty="0" smtClean="0"/>
              <a:t>al</a:t>
            </a:r>
            <a:r>
              <a:rPr lang="en-CA" sz="1400" dirty="0" smtClean="0"/>
              <a:t>., SPIE </a:t>
            </a:r>
            <a:r>
              <a:rPr lang="en-US" sz="1400" dirty="0" smtClean="0"/>
              <a:t>2013.</a:t>
            </a:r>
            <a:endParaRPr lang="en-US" sz="1400" dirty="0"/>
          </a:p>
        </p:txBody>
      </p:sp>
      <p:pic>
        <p:nvPicPr>
          <p:cNvPr id="14" name="Picture 2"/>
          <p:cNvPicPr>
            <a:picLocks noChangeAspect="1" noChangeArrowheads="1"/>
          </p:cNvPicPr>
          <p:nvPr/>
        </p:nvPicPr>
        <p:blipFill>
          <a:blip r:embed="rId4" cstate="print"/>
          <a:srcRect/>
          <a:stretch>
            <a:fillRect/>
          </a:stretch>
        </p:blipFill>
        <p:spPr bwMode="auto">
          <a:xfrm>
            <a:off x="3095171" y="3194887"/>
            <a:ext cx="6048829" cy="3659942"/>
          </a:xfrm>
          <a:prstGeom prst="rect">
            <a:avLst/>
          </a:prstGeom>
          <a:noFill/>
          <a:ln w="9525">
            <a:noFill/>
            <a:miter lim="800000"/>
            <a:headEnd/>
            <a:tailEnd/>
          </a:ln>
          <a:effectLst/>
        </p:spPr>
      </p:pic>
    </p:spTree>
    <p:extLst>
      <p:ext uri="{BB962C8B-B14F-4D97-AF65-F5344CB8AC3E}">
        <p14:creationId xmlns:p14="http://schemas.microsoft.com/office/powerpoint/2010/main" val="426625402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143000" y="6541827"/>
            <a:ext cx="4267200" cy="3161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800" dirty="0" smtClean="0"/>
              <a:t>Chang et al. OFC 2010</a:t>
            </a:r>
            <a:endParaRPr kumimoji="0" lang="en-US" sz="1800" b="1" i="0" u="none" strike="noStrike" cap="none" normalizeH="0" baseline="0" dirty="0" smtClean="0">
              <a:ln>
                <a:noFill/>
              </a:ln>
              <a:solidFill>
                <a:schemeClr val="tx1"/>
              </a:solidFill>
              <a:effectLst/>
              <a:latin typeface="Arial" pitchFamily="34" charset="0"/>
            </a:endParaRPr>
          </a:p>
        </p:txBody>
      </p:sp>
      <p:sp>
        <p:nvSpPr>
          <p:cNvPr id="2" name="Title 1"/>
          <p:cNvSpPr>
            <a:spLocks noGrp="1"/>
          </p:cNvSpPr>
          <p:nvPr>
            <p:ph type="title"/>
          </p:nvPr>
        </p:nvSpPr>
        <p:spPr>
          <a:xfrm>
            <a:off x="617560" y="76200"/>
            <a:ext cx="7772400" cy="914400"/>
          </a:xfrm>
        </p:spPr>
        <p:txBody>
          <a:bodyPr/>
          <a:lstStyle/>
          <a:p>
            <a:pPr algn="ctr"/>
            <a:r>
              <a:rPr lang="en-US" sz="3600" dirty="0" smtClean="0">
                <a:solidFill>
                  <a:schemeClr val="accent2"/>
                </a:solidFill>
              </a:rPr>
              <a:t>Hybrid Silicon </a:t>
            </a:r>
            <a:r>
              <a:rPr lang="en-US" sz="3600" dirty="0" err="1" smtClean="0">
                <a:solidFill>
                  <a:schemeClr val="accent2"/>
                </a:solidFill>
              </a:rPr>
              <a:t>Triplexers</a:t>
            </a:r>
            <a:endParaRPr lang="en-US" sz="3600" dirty="0">
              <a:solidFill>
                <a:schemeClr val="accent2"/>
              </a:solidFill>
            </a:endParaRPr>
          </a:p>
        </p:txBody>
      </p:sp>
      <p:sp>
        <p:nvSpPr>
          <p:cNvPr id="9" name="Slide Number Placeholder 5"/>
          <p:cNvSpPr txBox="1">
            <a:spLocks/>
          </p:cNvSpPr>
          <p:nvPr/>
        </p:nvSpPr>
        <p:spPr>
          <a:xfrm>
            <a:off x="8355013" y="6492875"/>
            <a:ext cx="652462" cy="2889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6455B28-10CC-0241-8FC9-C19C38E4DE15}" type="slidenum">
              <a:rPr kumimoji="0" lang="en-US" sz="1400" b="0" i="1" u="none" strike="noStrike" kern="1200" cap="none" spc="0" normalizeH="0" baseline="0" noProof="0" smtClean="0">
                <a:ln>
                  <a:noFill/>
                </a:ln>
                <a:solidFill>
                  <a:schemeClr val="tx1"/>
                </a:solidFill>
                <a:effectLst/>
                <a:uLnTx/>
                <a:uFillTx/>
                <a:latin typeface="Helvetica" pitchFamily="34" charset="0"/>
                <a:ea typeface="MS PGothic"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78</a:t>
            </a:fld>
            <a:endParaRPr kumimoji="0" lang="en-US" sz="1400" b="0" i="1" u="none" strike="noStrike" kern="1200" cap="none" spc="0" normalizeH="0" baseline="0" noProof="0">
              <a:ln>
                <a:noFill/>
              </a:ln>
              <a:solidFill>
                <a:schemeClr val="tx1"/>
              </a:solidFill>
              <a:effectLst/>
              <a:uLnTx/>
              <a:uFillTx/>
              <a:latin typeface="Helvetica" pitchFamily="34" charset="0"/>
              <a:ea typeface="MS PGothic" pitchFamily="34" charset="-128"/>
              <a:cs typeface="+mn-cs"/>
            </a:endParaRPr>
          </a:p>
        </p:txBody>
      </p:sp>
      <p:pic>
        <p:nvPicPr>
          <p:cNvPr id="174"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71600"/>
            <a:ext cx="6172200" cy="1939541"/>
          </a:xfrm>
          <a:prstGeom prst="rect">
            <a:avLst/>
          </a:prstGeom>
          <a:noFill/>
          <a:ln w="9525">
            <a:noFill/>
            <a:miter lim="800000"/>
            <a:headEnd/>
            <a:tailEnd/>
          </a:ln>
        </p:spPr>
      </p:pic>
      <p:sp>
        <p:nvSpPr>
          <p:cNvPr id="177" name="Content Placeholder 614"/>
          <p:cNvSpPr>
            <a:spLocks noGrp="1"/>
          </p:cNvSpPr>
          <p:nvPr>
            <p:ph sz="half" idx="1"/>
          </p:nvPr>
        </p:nvSpPr>
        <p:spPr>
          <a:xfrm>
            <a:off x="381000" y="973541"/>
            <a:ext cx="8991600" cy="855259"/>
          </a:xfrm>
        </p:spPr>
        <p:txBody>
          <a:bodyPr/>
          <a:lstStyle/>
          <a:p>
            <a:pPr>
              <a:buNone/>
            </a:pPr>
            <a:r>
              <a:rPr lang="en-US" sz="2000" dirty="0" smtClean="0"/>
              <a:t>Laser, 1310/1500 nm MUX MMI, MZI 1550/1490 MUX, PDs integrated</a:t>
            </a:r>
          </a:p>
        </p:txBody>
      </p:sp>
      <p:pic>
        <p:nvPicPr>
          <p:cNvPr id="7"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295400"/>
            <a:ext cx="2743200" cy="314403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4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000" y="3884613"/>
            <a:ext cx="4160837" cy="24526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72000" y="4114800"/>
            <a:ext cx="3925888" cy="2147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312424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0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3543298"/>
            <a:ext cx="4419601" cy="3314701"/>
          </a:xfrm>
          <a:prstGeom prst="rect">
            <a:avLst/>
          </a:prstGeom>
        </p:spPr>
      </p:pic>
      <p:pic>
        <p:nvPicPr>
          <p:cNvPr id="3" name="Picture 2" descr="IMG_001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600" y="3543300"/>
            <a:ext cx="4419600" cy="3314700"/>
          </a:xfrm>
          <a:prstGeom prst="rect">
            <a:avLst/>
          </a:prstGeom>
        </p:spPr>
      </p:pic>
      <p:sp>
        <p:nvSpPr>
          <p:cNvPr id="2" name="TextBox 1"/>
          <p:cNvSpPr txBox="1"/>
          <p:nvPr/>
        </p:nvSpPr>
        <p:spPr>
          <a:xfrm>
            <a:off x="2819400" y="152400"/>
            <a:ext cx="4768628" cy="646331"/>
          </a:xfrm>
          <a:prstGeom prst="rect">
            <a:avLst/>
          </a:prstGeom>
          <a:noFill/>
        </p:spPr>
        <p:txBody>
          <a:bodyPr wrap="none" rtlCol="0">
            <a:spAutoFit/>
          </a:bodyPr>
          <a:lstStyle/>
          <a:p>
            <a:r>
              <a:rPr lang="en-US" dirty="0" smtClean="0"/>
              <a:t>Optical Buffer Memory</a:t>
            </a:r>
            <a:endParaRPr lang="en-US" dirty="0"/>
          </a:p>
        </p:txBody>
      </p:sp>
      <p:pic>
        <p:nvPicPr>
          <p:cNvPr id="5" name="Picture 5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143000"/>
            <a:ext cx="2980266" cy="2063262"/>
          </a:xfrm>
          <a:prstGeom prst="rect">
            <a:avLst/>
          </a:prstGeom>
          <a:noFill/>
          <a:ln w="9525">
            <a:noFill/>
            <a:miter lim="800000"/>
            <a:headEnd/>
            <a:tailEnd/>
          </a:ln>
        </p:spPr>
      </p:pic>
      <p:pic>
        <p:nvPicPr>
          <p:cNvPr id="8" name="Picture 6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25701" y="1128913"/>
            <a:ext cx="3470699" cy="2351319"/>
          </a:xfrm>
          <a:prstGeom prst="rect">
            <a:avLst/>
          </a:prstGeom>
          <a:noFill/>
          <a:ln w="9525">
            <a:noFill/>
            <a:miter lim="800000"/>
            <a:headEnd/>
            <a:tailEnd/>
          </a:ln>
        </p:spPr>
      </p:pic>
      <p:pic>
        <p:nvPicPr>
          <p:cNvPr id="7" name="Picture 6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95600" y="990600"/>
            <a:ext cx="3284246" cy="2420476"/>
          </a:xfrm>
          <a:prstGeom prst="rect">
            <a:avLst/>
          </a:prstGeom>
          <a:noFill/>
          <a:ln w="9525">
            <a:noFill/>
            <a:miter lim="800000"/>
            <a:headEnd/>
            <a:tailEnd/>
          </a:ln>
        </p:spPr>
      </p:pic>
    </p:spTree>
    <p:extLst>
      <p:ext uri="{BB962C8B-B14F-4D97-AF65-F5344CB8AC3E}">
        <p14:creationId xmlns:p14="http://schemas.microsoft.com/office/powerpoint/2010/main" val="41037118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Needs</a:t>
            </a:r>
            <a:endParaRPr lang="en-US" dirty="0"/>
          </a:p>
        </p:txBody>
      </p:sp>
      <p:sp>
        <p:nvSpPr>
          <p:cNvPr id="3" name="Content Placeholder 2"/>
          <p:cNvSpPr>
            <a:spLocks noGrp="1"/>
          </p:cNvSpPr>
          <p:nvPr>
            <p:ph idx="1"/>
          </p:nvPr>
        </p:nvSpPr>
        <p:spPr/>
        <p:txBody>
          <a:bodyPr/>
          <a:lstStyle/>
          <a:p>
            <a:r>
              <a:rPr lang="en-US" dirty="0" smtClean="0"/>
              <a:t>What is needed is a photonics platform for interconnects and switching that is scalable to</a:t>
            </a:r>
          </a:p>
          <a:p>
            <a:pPr lvl="1"/>
            <a:r>
              <a:rPr lang="en-US" dirty="0"/>
              <a:t>Low power</a:t>
            </a:r>
          </a:p>
          <a:p>
            <a:pPr lvl="1"/>
            <a:r>
              <a:rPr lang="en-US" dirty="0" smtClean="0"/>
              <a:t>High capacity</a:t>
            </a:r>
          </a:p>
          <a:p>
            <a:pPr lvl="1"/>
            <a:r>
              <a:rPr lang="en-US" dirty="0" smtClean="0"/>
              <a:t>Low cost</a:t>
            </a:r>
          </a:p>
          <a:p>
            <a:pPr lvl="1"/>
            <a:r>
              <a:rPr lang="en-US" dirty="0" smtClean="0"/>
              <a:t>High volume</a:t>
            </a:r>
          </a:p>
          <a:p>
            <a:pPr lvl="1"/>
            <a:r>
              <a:rPr lang="en-US" dirty="0" smtClean="0"/>
              <a:t>High yield</a:t>
            </a:r>
          </a:p>
          <a:p>
            <a:pPr lvl="1"/>
            <a:r>
              <a:rPr lang="en-US" dirty="0" smtClean="0"/>
              <a:t>High reliability</a:t>
            </a:r>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8</a:t>
            </a:fld>
            <a:endParaRPr lang="en-US" altLang="ko-KR"/>
          </a:p>
        </p:txBody>
      </p:sp>
      <p:sp>
        <p:nvSpPr>
          <p:cNvPr id="5" name="Left Arrow 4"/>
          <p:cNvSpPr/>
          <p:nvPr/>
        </p:nvSpPr>
        <p:spPr bwMode="auto">
          <a:xfrm>
            <a:off x="3886200" y="2286000"/>
            <a:ext cx="7620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FF"/>
              </a:solidFill>
              <a:effectLst/>
              <a:latin typeface="Arial" charset="0"/>
            </a:endParaRPr>
          </a:p>
        </p:txBody>
      </p:sp>
      <p:sp>
        <p:nvSpPr>
          <p:cNvPr id="6" name="Left Arrow 5"/>
          <p:cNvSpPr/>
          <p:nvPr/>
        </p:nvSpPr>
        <p:spPr bwMode="auto">
          <a:xfrm>
            <a:off x="3886200" y="2717012"/>
            <a:ext cx="7620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FF"/>
              </a:solidFill>
              <a:effectLst/>
              <a:latin typeface="Arial" charset="0"/>
            </a:endParaRPr>
          </a:p>
        </p:txBody>
      </p:sp>
      <p:sp>
        <p:nvSpPr>
          <p:cNvPr id="7" name="Left Arrow 6"/>
          <p:cNvSpPr/>
          <p:nvPr/>
        </p:nvSpPr>
        <p:spPr bwMode="auto">
          <a:xfrm>
            <a:off x="3886200" y="3148024"/>
            <a:ext cx="7620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FF"/>
              </a:solidFill>
              <a:effectLst/>
              <a:latin typeface="Arial" charset="0"/>
            </a:endParaRPr>
          </a:p>
        </p:txBody>
      </p:sp>
    </p:spTree>
    <p:extLst>
      <p:ext uri="{BB962C8B-B14F-4D97-AF65-F5344CB8AC3E}">
        <p14:creationId xmlns:p14="http://schemas.microsoft.com/office/powerpoint/2010/main" val="958040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66800" y="76200"/>
            <a:ext cx="8229600" cy="788988"/>
          </a:xfrm>
        </p:spPr>
        <p:txBody>
          <a:bodyPr/>
          <a:lstStyle/>
          <a:p>
            <a:r>
              <a:rPr lang="en-US" dirty="0" smtClean="0"/>
              <a:t>Lower Loss Waveguides for Low Jitter Mode Locked Lasers</a:t>
            </a:r>
            <a:endParaRPr lang="en-US" dirty="0"/>
          </a:p>
        </p:txBody>
      </p:sp>
      <p:sp>
        <p:nvSpPr>
          <p:cNvPr id="3" name="Slide Number Placeholder 2"/>
          <p:cNvSpPr>
            <a:spLocks noGrp="1"/>
          </p:cNvSpPr>
          <p:nvPr>
            <p:ph type="sldNum" sz="quarter" idx="12"/>
          </p:nvPr>
        </p:nvSpPr>
        <p:spPr/>
        <p:txBody>
          <a:bodyPr/>
          <a:lstStyle/>
          <a:p>
            <a:pPr>
              <a:defRPr/>
            </a:pPr>
            <a:fld id="{231CC523-8BC6-4921-807A-66BD262F34AB}" type="slidenum">
              <a:rPr lang="en-US" smtClean="0"/>
              <a:pPr>
                <a:defRPr/>
              </a:pPr>
              <a:t>80</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1600200"/>
            <a:ext cx="6740845" cy="47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42210" y="4410670"/>
            <a:ext cx="1676400" cy="923330"/>
          </a:xfrm>
          <a:prstGeom prst="rect">
            <a:avLst/>
          </a:prstGeom>
          <a:solidFill>
            <a:srgbClr val="FFE1EF"/>
          </a:solidFill>
        </p:spPr>
        <p:txBody>
          <a:bodyPr wrap="square" rtlCol="0">
            <a:spAutoFit/>
          </a:bodyPr>
          <a:lstStyle/>
          <a:p>
            <a:r>
              <a:rPr lang="en-US" sz="1800" b="1" dirty="0" smtClean="0">
                <a:solidFill>
                  <a:srgbClr val="FF0000"/>
                </a:solidFill>
              </a:rPr>
              <a:t>Possible with low loss waveguides</a:t>
            </a:r>
            <a:endParaRPr lang="en-US" sz="1800" b="1" dirty="0">
              <a:solidFill>
                <a:srgbClr val="FF0000"/>
              </a:solidFill>
            </a:endParaRPr>
          </a:p>
        </p:txBody>
      </p:sp>
    </p:spTree>
    <p:extLst>
      <p:ext uri="{BB962C8B-B14F-4D97-AF65-F5344CB8AC3E}">
        <p14:creationId xmlns:p14="http://schemas.microsoft.com/office/powerpoint/2010/main" val="201822295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descr="C:\Users\general\Desktop\capture_003_28082014_150627.jpg"/>
          <p:cNvPicPr>
            <a:picLocks noChangeAspect="1" noChangeArrowheads="1"/>
          </p:cNvPicPr>
          <p:nvPr/>
        </p:nvPicPr>
        <p:blipFill>
          <a:blip r:embed="rId3" cstate="print"/>
          <a:srcRect/>
          <a:stretch>
            <a:fillRect/>
          </a:stretch>
        </p:blipFill>
        <p:spPr bwMode="auto">
          <a:xfrm>
            <a:off x="4518395" y="3878526"/>
            <a:ext cx="3083502" cy="2426581"/>
          </a:xfrm>
          <a:prstGeom prst="rect">
            <a:avLst/>
          </a:prstGeom>
          <a:noFill/>
        </p:spPr>
      </p:pic>
      <p:sp>
        <p:nvSpPr>
          <p:cNvPr id="4" name="Title 3"/>
          <p:cNvSpPr>
            <a:spLocks noGrp="1"/>
          </p:cNvSpPr>
          <p:nvPr>
            <p:ph type="title"/>
          </p:nvPr>
        </p:nvSpPr>
        <p:spPr/>
        <p:txBody>
          <a:bodyPr/>
          <a:lstStyle/>
          <a:p>
            <a:r>
              <a:rPr lang="en-US" dirty="0" smtClean="0"/>
              <a:t>Long cavity mode-locked lasers</a:t>
            </a:r>
            <a:endParaRPr lang="en-US" dirty="0"/>
          </a:p>
        </p:txBody>
      </p:sp>
      <p:sp>
        <p:nvSpPr>
          <p:cNvPr id="2" name="Slide Number Placeholder 1"/>
          <p:cNvSpPr>
            <a:spLocks noGrp="1"/>
          </p:cNvSpPr>
          <p:nvPr>
            <p:ph type="sldNum" sz="quarter" idx="12"/>
          </p:nvPr>
        </p:nvSpPr>
        <p:spPr/>
        <p:txBody>
          <a:bodyPr/>
          <a:lstStyle/>
          <a:p>
            <a:pPr>
              <a:defRPr/>
            </a:pPr>
            <a:fld id="{231CC523-8BC6-4921-807A-66BD262F34AB}" type="slidenum">
              <a:rPr lang="en-US" smtClean="0"/>
              <a:pPr>
                <a:defRPr/>
              </a:pPr>
              <a:t>81</a:t>
            </a:fld>
            <a:endParaRPr lang="en-US"/>
          </a:p>
        </p:txBody>
      </p:sp>
      <p:pic>
        <p:nvPicPr>
          <p:cNvPr id="6" name="Picture 2" descr="C:\Users\general\Desktop\capture_002_17122013_095217.jpg"/>
          <p:cNvPicPr>
            <a:picLocks noChangeAspect="1" noChangeArrowheads="1"/>
          </p:cNvPicPr>
          <p:nvPr/>
        </p:nvPicPr>
        <p:blipFill>
          <a:blip r:embed="rId4" cstate="print"/>
          <a:srcRect/>
          <a:stretch>
            <a:fillRect/>
          </a:stretch>
        </p:blipFill>
        <p:spPr bwMode="auto">
          <a:xfrm>
            <a:off x="80630" y="1566530"/>
            <a:ext cx="3971261" cy="1176670"/>
          </a:xfrm>
          <a:prstGeom prst="rect">
            <a:avLst/>
          </a:prstGeom>
          <a:noFill/>
        </p:spPr>
      </p:pic>
      <p:sp>
        <p:nvSpPr>
          <p:cNvPr id="7" name="TextBox 6"/>
          <p:cNvSpPr txBox="1"/>
          <p:nvPr/>
        </p:nvSpPr>
        <p:spPr>
          <a:xfrm>
            <a:off x="0" y="1109330"/>
            <a:ext cx="4221125" cy="400110"/>
          </a:xfrm>
          <a:prstGeom prst="rect">
            <a:avLst/>
          </a:prstGeom>
          <a:noFill/>
        </p:spPr>
        <p:txBody>
          <a:bodyPr wrap="square" rtlCol="0">
            <a:spAutoFit/>
          </a:bodyPr>
          <a:lstStyle/>
          <a:p>
            <a:r>
              <a:rPr lang="en-US" sz="2000" i="1" dirty="0" smtClean="0"/>
              <a:t>Harmonically mode-locked laser</a:t>
            </a:r>
            <a:endParaRPr lang="en-US" sz="2000" i="1" dirty="0"/>
          </a:p>
        </p:txBody>
      </p:sp>
      <p:pic>
        <p:nvPicPr>
          <p:cNvPr id="179202" name="Picture 2" descr="C:\Users\general\Desktop\capture_002_28082014_150613.jpg"/>
          <p:cNvPicPr>
            <a:picLocks noChangeAspect="1" noChangeArrowheads="1"/>
          </p:cNvPicPr>
          <p:nvPr/>
        </p:nvPicPr>
        <p:blipFill>
          <a:blip r:embed="rId5" cstate="print"/>
          <a:srcRect/>
          <a:stretch>
            <a:fillRect/>
          </a:stretch>
        </p:blipFill>
        <p:spPr bwMode="auto">
          <a:xfrm>
            <a:off x="7259620" y="1178046"/>
            <a:ext cx="1756793" cy="2382318"/>
          </a:xfrm>
          <a:prstGeom prst="rect">
            <a:avLst/>
          </a:prstGeom>
          <a:noFill/>
        </p:spPr>
      </p:pic>
      <p:pic>
        <p:nvPicPr>
          <p:cNvPr id="179204" name="Picture 4" descr="C:\Users\general\Desktop\capture_001_28082014_150558.jpg"/>
          <p:cNvPicPr>
            <a:picLocks noChangeAspect="1" noChangeArrowheads="1"/>
          </p:cNvPicPr>
          <p:nvPr/>
        </p:nvPicPr>
        <p:blipFill>
          <a:blip r:embed="rId6" cstate="print"/>
          <a:srcRect/>
          <a:stretch>
            <a:fillRect/>
          </a:stretch>
        </p:blipFill>
        <p:spPr bwMode="auto">
          <a:xfrm>
            <a:off x="4178577" y="1175577"/>
            <a:ext cx="3046390" cy="2386339"/>
          </a:xfrm>
          <a:prstGeom prst="rect">
            <a:avLst/>
          </a:prstGeom>
          <a:noFill/>
        </p:spPr>
      </p:pic>
      <p:pic>
        <p:nvPicPr>
          <p:cNvPr id="179205" name="Picture 5" descr="C:\Users\general\Desktop\capture_004_28082014_150917.jpg"/>
          <p:cNvPicPr>
            <a:picLocks noChangeAspect="1" noChangeArrowheads="1"/>
          </p:cNvPicPr>
          <p:nvPr/>
        </p:nvPicPr>
        <p:blipFill>
          <a:blip r:embed="rId7" cstate="print"/>
          <a:srcRect/>
          <a:stretch>
            <a:fillRect/>
          </a:stretch>
        </p:blipFill>
        <p:spPr bwMode="auto">
          <a:xfrm>
            <a:off x="31327" y="3168502"/>
            <a:ext cx="4213640" cy="3232297"/>
          </a:xfrm>
          <a:prstGeom prst="rect">
            <a:avLst/>
          </a:prstGeom>
          <a:noFill/>
        </p:spPr>
      </p:pic>
      <p:cxnSp>
        <p:nvCxnSpPr>
          <p:cNvPr id="17" name="Straight Arrow Connector 16"/>
          <p:cNvCxnSpPr/>
          <p:nvPr/>
        </p:nvCxnSpPr>
        <p:spPr bwMode="auto">
          <a:xfrm>
            <a:off x="1956391" y="3923414"/>
            <a:ext cx="0" cy="382772"/>
          </a:xfrm>
          <a:prstGeom prst="straightConnector1">
            <a:avLst/>
          </a:prstGeom>
          <a:noFill/>
          <a:ln w="22225">
            <a:solidFill>
              <a:schemeClr val="tx1"/>
            </a:solidFill>
            <a:round/>
            <a:headEnd type="arrow"/>
            <a:tailEnd type="arrow"/>
          </a:ln>
          <a:extLst>
            <a:ext uri="{909E8E84-426E-40dd-AFC4-6F175D3DCCD1}">
              <a14:hiddenFill xmlns:a14="http://schemas.microsoft.com/office/drawing/2010/main">
                <a:noFill/>
              </a14:hiddenFill>
            </a:ext>
          </a:extLst>
        </p:spPr>
      </p:cxnSp>
      <p:sp>
        <p:nvSpPr>
          <p:cNvPr id="18" name="TextBox 17"/>
          <p:cNvSpPr txBox="1"/>
          <p:nvPr/>
        </p:nvSpPr>
        <p:spPr>
          <a:xfrm>
            <a:off x="2498668" y="3742653"/>
            <a:ext cx="1754372" cy="646331"/>
          </a:xfrm>
          <a:prstGeom prst="rect">
            <a:avLst/>
          </a:prstGeom>
          <a:noFill/>
        </p:spPr>
        <p:txBody>
          <a:bodyPr wrap="square" rtlCol="0">
            <a:spAutoFit/>
          </a:bodyPr>
          <a:lstStyle/>
          <a:p>
            <a:r>
              <a:rPr lang="en-US" sz="1800" dirty="0" smtClean="0"/>
              <a:t>14dB reduction in phase noise</a:t>
            </a:r>
            <a:endParaRPr lang="en-US" sz="1800" dirty="0"/>
          </a:p>
        </p:txBody>
      </p:sp>
      <p:sp>
        <p:nvSpPr>
          <p:cNvPr id="19" name="TextBox 18"/>
          <p:cNvSpPr txBox="1"/>
          <p:nvPr/>
        </p:nvSpPr>
        <p:spPr>
          <a:xfrm>
            <a:off x="3886200" y="6454801"/>
            <a:ext cx="4779340" cy="400110"/>
          </a:xfrm>
          <a:prstGeom prst="rect">
            <a:avLst/>
          </a:prstGeom>
          <a:noFill/>
        </p:spPr>
        <p:txBody>
          <a:bodyPr wrap="square" rtlCol="0">
            <a:spAutoFit/>
          </a:bodyPr>
          <a:lstStyle/>
          <a:p>
            <a:pPr algn="ctr"/>
            <a:r>
              <a:rPr lang="en-US" sz="2000" dirty="0" smtClean="0"/>
              <a:t>RF </a:t>
            </a:r>
            <a:r>
              <a:rPr lang="en-US" sz="2000" dirty="0" err="1" smtClean="0"/>
              <a:t>linewidth</a:t>
            </a:r>
            <a:r>
              <a:rPr lang="en-US" sz="2000" dirty="0" smtClean="0"/>
              <a:t> </a:t>
            </a:r>
            <a:r>
              <a:rPr lang="en-US" sz="2000" dirty="0" smtClean="0">
                <a:sym typeface="Wingdings" pitchFamily="2" charset="2"/>
              </a:rPr>
              <a:t> 52kHz @ 20GHz</a:t>
            </a:r>
            <a:endParaRPr lang="en-US" sz="2000" dirty="0"/>
          </a:p>
        </p:txBody>
      </p:sp>
    </p:spTree>
    <p:extLst>
      <p:ext uri="{BB962C8B-B14F-4D97-AF65-F5344CB8AC3E}">
        <p14:creationId xmlns:p14="http://schemas.microsoft.com/office/powerpoint/2010/main" val="93719085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Long cavity mode-locked </a:t>
            </a:r>
            <a:r>
              <a:rPr lang="en-US" dirty="0" smtClean="0"/>
              <a:t>lasers</a:t>
            </a:r>
            <a:endParaRPr lang="en-US" dirty="0"/>
          </a:p>
        </p:txBody>
      </p:sp>
      <p:sp>
        <p:nvSpPr>
          <p:cNvPr id="2" name="Slide Number Placeholder 1"/>
          <p:cNvSpPr>
            <a:spLocks noGrp="1"/>
          </p:cNvSpPr>
          <p:nvPr>
            <p:ph type="sldNum" sz="quarter" idx="12"/>
          </p:nvPr>
        </p:nvSpPr>
        <p:spPr/>
        <p:txBody>
          <a:bodyPr/>
          <a:lstStyle/>
          <a:p>
            <a:pPr>
              <a:defRPr/>
            </a:pPr>
            <a:fld id="{231CC523-8BC6-4921-807A-66BD262F34AB}" type="slidenum">
              <a:rPr lang="en-US" smtClean="0"/>
              <a:pPr>
                <a:defRPr/>
              </a:pPr>
              <a:t>82</a:t>
            </a:fld>
            <a:endParaRPr lang="en-US"/>
          </a:p>
        </p:txBody>
      </p:sp>
      <p:sp>
        <p:nvSpPr>
          <p:cNvPr id="7" name="TextBox 6"/>
          <p:cNvSpPr txBox="1"/>
          <p:nvPr/>
        </p:nvSpPr>
        <p:spPr>
          <a:xfrm>
            <a:off x="0" y="1070338"/>
            <a:ext cx="4373509" cy="400110"/>
          </a:xfrm>
          <a:prstGeom prst="rect">
            <a:avLst/>
          </a:prstGeom>
          <a:noFill/>
        </p:spPr>
        <p:txBody>
          <a:bodyPr wrap="square" rtlCol="0">
            <a:spAutoFit/>
          </a:bodyPr>
          <a:lstStyle/>
          <a:p>
            <a:r>
              <a:rPr lang="en-US" sz="2000" i="1" dirty="0" smtClean="0"/>
              <a:t>Coupled cavity mode-locked laser</a:t>
            </a:r>
            <a:endParaRPr lang="en-US" sz="2000" i="1" dirty="0"/>
          </a:p>
        </p:txBody>
      </p:sp>
      <p:pic>
        <p:nvPicPr>
          <p:cNvPr id="8" name="Picture 7" descr="C:\Documents and Settings\Mike Davenport\My Documents\school post intel\Publications\OFC 2014 optic feedback MLL\Picture2.emf"/>
          <p:cNvPicPr/>
          <p:nvPr/>
        </p:nvPicPr>
        <p:blipFill>
          <a:blip r:embed="rId3" cstate="print"/>
          <a:srcRect/>
          <a:stretch>
            <a:fillRect/>
          </a:stretch>
        </p:blipFill>
        <p:spPr bwMode="auto">
          <a:xfrm>
            <a:off x="609600" y="3429000"/>
            <a:ext cx="3272156" cy="2622124"/>
          </a:xfrm>
          <a:prstGeom prst="rect">
            <a:avLst/>
          </a:prstGeom>
          <a:noFill/>
          <a:ln w="9525">
            <a:noFill/>
            <a:miter lim="800000"/>
            <a:headEnd/>
            <a:tailEnd/>
          </a:ln>
        </p:spPr>
      </p:pic>
      <p:pic>
        <p:nvPicPr>
          <p:cNvPr id="10" name="Picture 9"/>
          <p:cNvPicPr/>
          <p:nvPr/>
        </p:nvPicPr>
        <p:blipFill>
          <a:blip r:embed="rId4" cstate="print"/>
          <a:srcRect/>
          <a:stretch>
            <a:fillRect/>
          </a:stretch>
        </p:blipFill>
        <p:spPr bwMode="auto">
          <a:xfrm>
            <a:off x="5105400" y="3886200"/>
            <a:ext cx="3733800" cy="2946400"/>
          </a:xfrm>
          <a:prstGeom prst="rect">
            <a:avLst/>
          </a:prstGeom>
          <a:noFill/>
          <a:ln w="9525">
            <a:noFill/>
            <a:miter lim="800000"/>
            <a:headEnd/>
            <a:tailEnd/>
          </a:ln>
        </p:spPr>
      </p:pic>
      <p:sp>
        <p:nvSpPr>
          <p:cNvPr id="11" name="TextBox 10"/>
          <p:cNvSpPr txBox="1"/>
          <p:nvPr/>
        </p:nvSpPr>
        <p:spPr>
          <a:xfrm>
            <a:off x="762000" y="6019800"/>
            <a:ext cx="3810000" cy="707886"/>
          </a:xfrm>
          <a:prstGeom prst="rect">
            <a:avLst/>
          </a:prstGeom>
          <a:noFill/>
        </p:spPr>
        <p:txBody>
          <a:bodyPr wrap="square" rtlCol="0">
            <a:spAutoFit/>
          </a:bodyPr>
          <a:lstStyle/>
          <a:p>
            <a:pPr algn="ctr"/>
            <a:r>
              <a:rPr lang="en-US" sz="2000" dirty="0" smtClean="0"/>
              <a:t>RF </a:t>
            </a:r>
            <a:r>
              <a:rPr lang="en-US" sz="2000" dirty="0" err="1" smtClean="0"/>
              <a:t>linewidth</a:t>
            </a:r>
            <a:r>
              <a:rPr lang="en-US" sz="2000" dirty="0" smtClean="0"/>
              <a:t> </a:t>
            </a:r>
          </a:p>
          <a:p>
            <a:pPr algn="ctr"/>
            <a:r>
              <a:rPr lang="en-US" sz="2000" dirty="0" smtClean="0">
                <a:sym typeface="Wingdings" pitchFamily="2" charset="2"/>
              </a:rPr>
              <a:t>1MHz </a:t>
            </a:r>
            <a:r>
              <a:rPr lang="en-US" sz="2000" dirty="0" smtClean="0">
                <a:sym typeface="Wingdings" pitchFamily="2" charset="2"/>
              </a:rPr>
              <a:t>15kHz @ 10 GHz</a:t>
            </a:r>
            <a:endParaRPr lang="en-US" sz="2000" dirty="0"/>
          </a:p>
        </p:txBody>
      </p:sp>
      <p:sp>
        <p:nvSpPr>
          <p:cNvPr id="3" name="TextBox 2"/>
          <p:cNvSpPr txBox="1"/>
          <p:nvPr/>
        </p:nvSpPr>
        <p:spPr>
          <a:xfrm>
            <a:off x="3733800" y="3181290"/>
            <a:ext cx="909175" cy="400110"/>
          </a:xfrm>
          <a:prstGeom prst="rect">
            <a:avLst/>
          </a:prstGeom>
          <a:noFill/>
        </p:spPr>
        <p:txBody>
          <a:bodyPr wrap="square" rtlCol="0">
            <a:spAutoFit/>
          </a:bodyPr>
          <a:lstStyle/>
          <a:p>
            <a:r>
              <a:rPr lang="en-US" sz="2000" dirty="0" smtClean="0"/>
              <a:t>4 cm</a:t>
            </a:r>
            <a:endParaRPr lang="en-US" sz="2000" dirty="0"/>
          </a:p>
        </p:txBody>
      </p:sp>
      <p:pic>
        <p:nvPicPr>
          <p:cNvPr id="13" name="Picture 12" descr="C:\Documents and Settings\Mike Davenport\My Documents\school post intel\Publications\OFC 2014 optic feedback MLL\Picture5.bmp"/>
          <p:cNvPicPr>
            <a:picLocks noChangeAspect="1"/>
          </p:cNvPicPr>
          <p:nvPr/>
        </p:nvPicPr>
        <p:blipFill>
          <a:blip r:embed="rId5" cstate="print"/>
          <a:srcRect/>
          <a:stretch>
            <a:fillRect/>
          </a:stretch>
        </p:blipFill>
        <p:spPr bwMode="auto">
          <a:xfrm>
            <a:off x="0" y="1428690"/>
            <a:ext cx="9429299" cy="1905000"/>
          </a:xfrm>
          <a:prstGeom prst="rect">
            <a:avLst/>
          </a:prstGeom>
          <a:noFill/>
          <a:ln w="9525">
            <a:noFill/>
            <a:miter lim="800000"/>
            <a:headEnd/>
            <a:tailEnd/>
          </a:ln>
        </p:spPr>
      </p:pic>
    </p:spTree>
    <p:extLst>
      <p:ext uri="{BB962C8B-B14F-4D97-AF65-F5344CB8AC3E}">
        <p14:creationId xmlns:p14="http://schemas.microsoft.com/office/powerpoint/2010/main" val="407832747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8077200" cy="838200"/>
          </a:xfrm>
        </p:spPr>
        <p:txBody>
          <a:bodyPr/>
          <a:lstStyle/>
          <a:p>
            <a:r>
              <a:rPr lang="en-US" sz="3200" dirty="0" smtClean="0"/>
              <a:t>Integration of Ultralow loss waveguides with hybrid silicon: </a:t>
            </a:r>
            <a:r>
              <a:rPr lang="en-US" sz="2800" dirty="0" smtClean="0"/>
              <a:t>400 </a:t>
            </a:r>
            <a:r>
              <a:rPr lang="en-US" sz="2800" dirty="0" err="1" smtClean="0"/>
              <a:t>Gbps</a:t>
            </a:r>
            <a:r>
              <a:rPr lang="en-US" sz="2800" dirty="0" smtClean="0"/>
              <a:t> (8x50 </a:t>
            </a:r>
            <a:r>
              <a:rPr lang="en-US" sz="2800" dirty="0" err="1" smtClean="0"/>
              <a:t>Gbps</a:t>
            </a:r>
            <a:r>
              <a:rPr lang="en-US" sz="2800" dirty="0" smtClean="0"/>
              <a:t>) Receiver</a:t>
            </a:r>
            <a:endParaRPr lang="en-US" sz="2800" dirty="0"/>
          </a:p>
        </p:txBody>
      </p:sp>
      <p:pic>
        <p:nvPicPr>
          <p:cNvPr id="4" name="Picture 3" descr="C:\Documents and Settings\Mike Davenport\My Documents\school post intel\Publications\OFC PDP 2013\SOUL0 processed 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67199" y="1660540"/>
            <a:ext cx="3968259" cy="4147740"/>
          </a:xfrm>
          <a:prstGeom prst="rect">
            <a:avLst/>
          </a:prstGeom>
          <a:noFill/>
        </p:spPr>
      </p:pic>
      <p:sp>
        <p:nvSpPr>
          <p:cNvPr id="10" name="TextBox 9"/>
          <p:cNvSpPr txBox="1"/>
          <p:nvPr/>
        </p:nvSpPr>
        <p:spPr>
          <a:xfrm>
            <a:off x="6324600" y="2438400"/>
            <a:ext cx="885825" cy="369332"/>
          </a:xfrm>
          <a:prstGeom prst="rect">
            <a:avLst/>
          </a:prstGeom>
          <a:noFill/>
        </p:spPr>
        <p:txBody>
          <a:bodyPr wrap="square" rtlCol="0">
            <a:spAutoFit/>
          </a:bodyPr>
          <a:lstStyle/>
          <a:p>
            <a:r>
              <a:rPr lang="en-US" sz="1800" dirty="0" smtClean="0"/>
              <a:t>AWG</a:t>
            </a:r>
            <a:endParaRPr lang="en-US" sz="1800" dirty="0"/>
          </a:p>
        </p:txBody>
      </p:sp>
      <p:sp>
        <p:nvSpPr>
          <p:cNvPr id="13" name="TextBox 12"/>
          <p:cNvSpPr txBox="1"/>
          <p:nvPr/>
        </p:nvSpPr>
        <p:spPr>
          <a:xfrm>
            <a:off x="6048376" y="6360668"/>
            <a:ext cx="2076450" cy="369332"/>
          </a:xfrm>
          <a:prstGeom prst="rect">
            <a:avLst/>
          </a:prstGeom>
          <a:noFill/>
        </p:spPr>
        <p:txBody>
          <a:bodyPr wrap="square" rtlCol="0">
            <a:spAutoFit/>
          </a:bodyPr>
          <a:lstStyle/>
          <a:p>
            <a:r>
              <a:rPr lang="en-US" sz="1800" dirty="0" smtClean="0"/>
              <a:t>Input waveguide</a:t>
            </a:r>
            <a:endParaRPr lang="en-US" sz="1800" dirty="0"/>
          </a:p>
        </p:txBody>
      </p:sp>
      <p:cxnSp>
        <p:nvCxnSpPr>
          <p:cNvPr id="14" name="Elbow Connector 13"/>
          <p:cNvCxnSpPr>
            <a:endCxn id="13" idx="1"/>
          </p:cNvCxnSpPr>
          <p:nvPr/>
        </p:nvCxnSpPr>
        <p:spPr>
          <a:xfrm rot="16200000" flipH="1">
            <a:off x="5345101" y="5842058"/>
            <a:ext cx="816003" cy="590548"/>
          </a:xfrm>
          <a:prstGeom prst="bentConnector2">
            <a:avLst/>
          </a:prstGeom>
          <a:ln w="31750">
            <a:solidFill>
              <a:schemeClr val="tx1"/>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48150" y="5791200"/>
            <a:ext cx="1238250" cy="646331"/>
          </a:xfrm>
          <a:prstGeom prst="rect">
            <a:avLst/>
          </a:prstGeom>
          <a:noFill/>
        </p:spPr>
        <p:txBody>
          <a:bodyPr wrap="square" rtlCol="0">
            <a:spAutoFit/>
          </a:bodyPr>
          <a:lstStyle/>
          <a:p>
            <a:r>
              <a:rPr lang="en-US" sz="1800" dirty="0" smtClean="0"/>
              <a:t>Detector array</a:t>
            </a:r>
            <a:endParaRPr lang="en-US" sz="1800" dirty="0"/>
          </a:p>
        </p:txBody>
      </p:sp>
      <p:sp>
        <p:nvSpPr>
          <p:cNvPr id="28" name="TextBox 27"/>
          <p:cNvSpPr txBox="1"/>
          <p:nvPr/>
        </p:nvSpPr>
        <p:spPr>
          <a:xfrm>
            <a:off x="4267200" y="1238085"/>
            <a:ext cx="4495799" cy="400110"/>
          </a:xfrm>
          <a:prstGeom prst="rect">
            <a:avLst/>
          </a:prstGeom>
          <a:noFill/>
        </p:spPr>
        <p:txBody>
          <a:bodyPr wrap="square" rtlCol="0">
            <a:spAutoFit/>
          </a:bodyPr>
          <a:lstStyle/>
          <a:p>
            <a:r>
              <a:rPr lang="en-US" sz="2000" dirty="0" smtClean="0"/>
              <a:t>Micrograph of completed device</a:t>
            </a:r>
            <a:endParaRPr lang="en-US" sz="2000" dirty="0"/>
          </a:p>
        </p:txBody>
      </p:sp>
      <p:sp>
        <p:nvSpPr>
          <p:cNvPr id="18" name="TextBox 17"/>
          <p:cNvSpPr txBox="1"/>
          <p:nvPr/>
        </p:nvSpPr>
        <p:spPr>
          <a:xfrm>
            <a:off x="4191000" y="990600"/>
            <a:ext cx="5334000" cy="400110"/>
          </a:xfrm>
          <a:prstGeom prst="rect">
            <a:avLst/>
          </a:prstGeom>
          <a:noFill/>
        </p:spPr>
        <p:txBody>
          <a:bodyPr wrap="square" rtlCol="0">
            <a:spAutoFit/>
          </a:bodyPr>
          <a:lstStyle/>
          <a:p>
            <a:r>
              <a:rPr lang="en-US" sz="2000" dirty="0" smtClean="0"/>
              <a:t>Davenport et al., OFC </a:t>
            </a:r>
            <a:r>
              <a:rPr lang="en-US" sz="2000" dirty="0" err="1" smtClean="0"/>
              <a:t>Postdeadline</a:t>
            </a:r>
            <a:r>
              <a:rPr lang="en-US" sz="2000" dirty="0" smtClean="0"/>
              <a:t> (2013)</a:t>
            </a:r>
            <a:endParaRPr lang="en-US" sz="2000" dirty="0"/>
          </a:p>
        </p:txBody>
      </p:sp>
      <p:pic>
        <p:nvPicPr>
          <p:cNvPr id="19" name="Picture 18"/>
          <p:cNvPicPr>
            <a:picLocks noChangeAspect="1"/>
          </p:cNvPicPr>
          <p:nvPr/>
        </p:nvPicPr>
        <p:blipFill>
          <a:blip r:embed="rId3" cstate="print"/>
          <a:stretch>
            <a:fillRect/>
          </a:stretch>
        </p:blipFill>
        <p:spPr>
          <a:xfrm rot="16200000">
            <a:off x="-425568" y="1877765"/>
            <a:ext cx="4314200" cy="3158262"/>
          </a:xfrm>
          <a:prstGeom prst="rect">
            <a:avLst/>
          </a:prstGeom>
        </p:spPr>
      </p:pic>
      <p:sp>
        <p:nvSpPr>
          <p:cNvPr id="20" name="TextBox 19"/>
          <p:cNvSpPr txBox="1"/>
          <p:nvPr/>
        </p:nvSpPr>
        <p:spPr>
          <a:xfrm>
            <a:off x="1824763" y="5924490"/>
            <a:ext cx="883099" cy="400110"/>
          </a:xfrm>
          <a:prstGeom prst="rect">
            <a:avLst/>
          </a:prstGeom>
          <a:noFill/>
        </p:spPr>
        <p:txBody>
          <a:bodyPr wrap="none" rtlCol="0">
            <a:spAutoFit/>
          </a:bodyPr>
          <a:lstStyle/>
          <a:p>
            <a:r>
              <a:rPr lang="en-US" sz="2000" dirty="0" smtClean="0"/>
              <a:t>46 cm</a:t>
            </a:r>
            <a:endParaRPr lang="en-US" sz="2000" dirty="0"/>
          </a:p>
        </p:txBody>
      </p:sp>
    </p:spTree>
    <p:extLst>
      <p:ext uri="{BB962C8B-B14F-4D97-AF65-F5344CB8AC3E}">
        <p14:creationId xmlns:p14="http://schemas.microsoft.com/office/powerpoint/2010/main" val="54559696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772" y="866947"/>
            <a:ext cx="8098372" cy="3400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55561"/>
            <a:ext cx="8229600" cy="762000"/>
          </a:xfrm>
        </p:spPr>
        <p:txBody>
          <a:bodyPr/>
          <a:lstStyle/>
          <a:p>
            <a:r>
              <a:rPr lang="en-US" dirty="0" smtClean="0"/>
              <a:t>Coherent communication with </a:t>
            </a:r>
            <a:r>
              <a:rPr lang="en-US" dirty="0" err="1" smtClean="0"/>
              <a:t>SiN</a:t>
            </a:r>
            <a:r>
              <a:rPr lang="en-US" dirty="0" smtClean="0"/>
              <a:t> combs</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88" y="4343400"/>
            <a:ext cx="4800600" cy="184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7"/>
          <p:cNvSpPr txBox="1">
            <a:spLocks noChangeArrowheads="1"/>
          </p:cNvSpPr>
          <p:nvPr/>
        </p:nvSpPr>
        <p:spPr bwMode="auto">
          <a:xfrm>
            <a:off x="178777" y="6595646"/>
            <a:ext cx="6625471" cy="338554"/>
          </a:xfrm>
          <a:prstGeom prst="rect">
            <a:avLst/>
          </a:prstGeom>
          <a:noFill/>
          <a:ln w="9525" algn="ctr">
            <a:noFill/>
            <a:miter lim="800000"/>
            <a:headEnd/>
            <a:tailEnd/>
          </a:ln>
        </p:spPr>
        <p:txBody>
          <a:bodyPr wrap="square">
            <a:spAutoFit/>
          </a:bodyPr>
          <a:lstStyle/>
          <a:p>
            <a:pPr fontAlgn="auto">
              <a:spcBef>
                <a:spcPts val="0"/>
              </a:spcBef>
              <a:spcAft>
                <a:spcPts val="0"/>
              </a:spcAft>
            </a:pPr>
            <a:r>
              <a:rPr lang="en-US" sz="1600" dirty="0" err="1" smtClean="0">
                <a:solidFill>
                  <a:prstClr val="black"/>
                </a:solidFill>
                <a:latin typeface="Humanst521 BT" panose="020B0602020204020204" pitchFamily="34" charset="0"/>
              </a:rPr>
              <a:t>Pfeiffle</a:t>
            </a:r>
            <a:r>
              <a:rPr lang="en-US" sz="1600" dirty="0" smtClean="0">
                <a:solidFill>
                  <a:prstClr val="black"/>
                </a:solidFill>
                <a:latin typeface="Humanst521 BT" panose="020B0602020204020204" pitchFamily="34" charset="0"/>
              </a:rPr>
              <a:t>, et al. Kippenberg, Koos </a:t>
            </a:r>
            <a:r>
              <a:rPr lang="en-US" sz="1600" i="1" dirty="0" smtClean="0">
                <a:solidFill>
                  <a:prstClr val="black"/>
                </a:solidFill>
                <a:latin typeface="Humanst521 BT" panose="020B0602020204020204" pitchFamily="34" charset="0"/>
              </a:rPr>
              <a:t>Nature Photonics </a:t>
            </a:r>
            <a:r>
              <a:rPr lang="en-US" sz="1600" dirty="0" smtClean="0">
                <a:solidFill>
                  <a:prstClr val="black"/>
                </a:solidFill>
                <a:latin typeface="Humanst521 BT" panose="020B0602020204020204" pitchFamily="34" charset="0"/>
              </a:rPr>
              <a:t>2014</a:t>
            </a:r>
            <a:endParaRPr lang="en-US" sz="1600" dirty="0" smtClean="0">
              <a:solidFill>
                <a:prstClr val="black"/>
              </a:solidFill>
              <a:latin typeface="Humanst521 BT" panose="020B0602020204020204" pitchFamily="34" charset="0"/>
              <a:cs typeface="Times" pitchFamily="18" charset="0"/>
            </a:endParaRPr>
          </a:p>
        </p:txBody>
      </p:sp>
      <p:pic>
        <p:nvPicPr>
          <p:cNvPr id="3" name="Picture 2"/>
          <p:cNvPicPr>
            <a:picLocks noChangeAspect="1"/>
          </p:cNvPicPr>
          <p:nvPr/>
        </p:nvPicPr>
        <p:blipFill>
          <a:blip r:embed="rId4"/>
          <a:stretch>
            <a:fillRect/>
          </a:stretch>
        </p:blipFill>
        <p:spPr>
          <a:xfrm>
            <a:off x="7771846" y="914400"/>
            <a:ext cx="1295954" cy="3877801"/>
          </a:xfrm>
          <a:prstGeom prst="rect">
            <a:avLst/>
          </a:prstGeom>
        </p:spPr>
      </p:pic>
      <p:sp>
        <p:nvSpPr>
          <p:cNvPr id="4" name="TextBox 3"/>
          <p:cNvSpPr txBox="1"/>
          <p:nvPr/>
        </p:nvSpPr>
        <p:spPr>
          <a:xfrm>
            <a:off x="5562600" y="4733598"/>
            <a:ext cx="3352800" cy="2062103"/>
          </a:xfrm>
          <a:prstGeom prst="rect">
            <a:avLst/>
          </a:prstGeom>
          <a:noFill/>
        </p:spPr>
        <p:txBody>
          <a:bodyPr wrap="square" rtlCol="0">
            <a:spAutoFit/>
          </a:bodyPr>
          <a:lstStyle/>
          <a:p>
            <a:pPr fontAlgn="auto">
              <a:spcBef>
                <a:spcPts val="0"/>
              </a:spcBef>
              <a:spcAft>
                <a:spcPts val="0"/>
              </a:spcAft>
            </a:pPr>
            <a:r>
              <a:rPr lang="en-US" sz="1800" b="1" dirty="0" smtClean="0">
                <a:solidFill>
                  <a:prstClr val="black"/>
                </a:solidFill>
                <a:latin typeface="Calibri"/>
              </a:rPr>
              <a:t>Kerr comb coherent transmission:</a:t>
            </a:r>
          </a:p>
          <a:p>
            <a:pPr marL="285750" indent="-285750" fontAlgn="auto">
              <a:spcBef>
                <a:spcPts val="0"/>
              </a:spcBef>
              <a:spcAft>
                <a:spcPts val="0"/>
              </a:spcAft>
              <a:buFontTx/>
              <a:buChar char="-"/>
            </a:pPr>
            <a:r>
              <a:rPr lang="en-US" sz="2000" b="1" dirty="0" smtClean="0">
                <a:solidFill>
                  <a:prstClr val="black"/>
                </a:solidFill>
                <a:latin typeface="Calibri"/>
              </a:rPr>
              <a:t>392 Gb/s </a:t>
            </a:r>
            <a:r>
              <a:rPr lang="en-US" sz="1800" dirty="0" smtClean="0">
                <a:solidFill>
                  <a:prstClr val="black"/>
                </a:solidFill>
                <a:latin typeface="Calibri"/>
              </a:rPr>
              <a:t>using QPSK and 16 QAM with BER &lt; 7.5 x10(-4)</a:t>
            </a:r>
          </a:p>
          <a:p>
            <a:pPr marL="285750" indent="-285750" fontAlgn="auto">
              <a:spcBef>
                <a:spcPts val="0"/>
              </a:spcBef>
              <a:spcAft>
                <a:spcPts val="0"/>
              </a:spcAft>
              <a:buFontTx/>
              <a:buChar char="-"/>
            </a:pPr>
            <a:r>
              <a:rPr lang="en-US" sz="1800" dirty="0" smtClean="0">
                <a:solidFill>
                  <a:prstClr val="black"/>
                </a:solidFill>
                <a:latin typeface="Calibri"/>
              </a:rPr>
              <a:t>1 Tb/s using 20 channels derived from a single laser module</a:t>
            </a:r>
            <a:endParaRPr lang="en-US" sz="1800" dirty="0">
              <a:solidFill>
                <a:prstClr val="black"/>
              </a:solidFill>
              <a:latin typeface="Calibri"/>
            </a:endParaRPr>
          </a:p>
        </p:txBody>
      </p:sp>
    </p:spTree>
    <p:extLst>
      <p:ext uri="{BB962C8B-B14F-4D97-AF65-F5344CB8AC3E}">
        <p14:creationId xmlns:p14="http://schemas.microsoft.com/office/powerpoint/2010/main" val="383049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Integration with Electronics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85</a:t>
            </a:fld>
            <a:endParaRPr lang="en-US" altLang="ko-KR"/>
          </a:p>
        </p:txBody>
      </p:sp>
    </p:spTree>
    <p:extLst>
      <p:ext uri="{BB962C8B-B14F-4D97-AF65-F5344CB8AC3E}">
        <p14:creationId xmlns:p14="http://schemas.microsoft.com/office/powerpoint/2010/main" val="108268189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868362" y="228600"/>
            <a:ext cx="8275638" cy="498475"/>
          </a:xfrm>
        </p:spPr>
        <p:txBody>
          <a:bodyPr/>
          <a:lstStyle/>
          <a:p>
            <a:r>
              <a:rPr lang="en-US" sz="3200" dirty="0" smtClean="0"/>
              <a:t>IBM Network </a:t>
            </a:r>
            <a:r>
              <a:rPr lang="en-US" sz="3200" dirty="0" smtClean="0"/>
              <a:t>on a Chip:</a:t>
            </a:r>
            <a:br>
              <a:rPr lang="en-US" sz="3200" dirty="0" smtClean="0"/>
            </a:br>
            <a:r>
              <a:rPr lang="en-US" sz="3200" dirty="0" smtClean="0"/>
              <a:t>Optical Interconnects</a:t>
            </a:r>
          </a:p>
        </p:txBody>
      </p:sp>
      <p:sp>
        <p:nvSpPr>
          <p:cNvPr id="51204" name="Rectangle 3"/>
          <p:cNvSpPr>
            <a:spLocks noGrp="1" noChangeArrowheads="1"/>
          </p:cNvSpPr>
          <p:nvPr>
            <p:ph type="body" idx="1"/>
          </p:nvPr>
        </p:nvSpPr>
        <p:spPr>
          <a:xfrm>
            <a:off x="76200" y="1143000"/>
            <a:ext cx="3581400" cy="5257800"/>
          </a:xfrm>
        </p:spPr>
        <p:txBody>
          <a:bodyPr/>
          <a:lstStyle/>
          <a:p>
            <a:pPr>
              <a:spcBef>
                <a:spcPct val="0"/>
              </a:spcBef>
              <a:spcAft>
                <a:spcPct val="60000"/>
              </a:spcAft>
            </a:pPr>
            <a:r>
              <a:rPr lang="en-US" sz="2000" dirty="0" smtClean="0"/>
              <a:t>3D layer stacking will be prevalent in the 22nm timeframe</a:t>
            </a:r>
          </a:p>
          <a:p>
            <a:pPr>
              <a:spcBef>
                <a:spcPct val="0"/>
              </a:spcBef>
              <a:spcAft>
                <a:spcPct val="60000"/>
              </a:spcAft>
            </a:pPr>
            <a:r>
              <a:rPr lang="en-US" sz="2000" dirty="0" smtClean="0"/>
              <a:t>Intra-chip optics can take advantage of this technology</a:t>
            </a:r>
          </a:p>
          <a:p>
            <a:pPr>
              <a:spcBef>
                <a:spcPct val="0"/>
              </a:spcBef>
              <a:spcAft>
                <a:spcPct val="60000"/>
              </a:spcAft>
            </a:pPr>
            <a:r>
              <a:rPr lang="en-US" sz="2000" dirty="0" smtClean="0">
                <a:solidFill>
                  <a:srgbClr val="0000FF"/>
                </a:solidFill>
              </a:rPr>
              <a:t>Layers </a:t>
            </a:r>
            <a:r>
              <a:rPr lang="en-US" sz="2000" dirty="0" smtClean="0">
                <a:solidFill>
                  <a:srgbClr val="0000FF"/>
                </a:solidFill>
              </a:rPr>
              <a:t>can be separately optimized for performance and yield</a:t>
            </a:r>
          </a:p>
        </p:txBody>
      </p:sp>
      <p:grpSp>
        <p:nvGrpSpPr>
          <p:cNvPr id="2" name="Group 5"/>
          <p:cNvGrpSpPr>
            <a:grpSpLocks/>
          </p:cNvGrpSpPr>
          <p:nvPr/>
        </p:nvGrpSpPr>
        <p:grpSpPr bwMode="auto">
          <a:xfrm>
            <a:off x="3200400" y="1259479"/>
            <a:ext cx="5648652" cy="5446121"/>
            <a:chOff x="2515" y="549"/>
            <a:chExt cx="2765" cy="1769"/>
          </a:xfrm>
        </p:grpSpPr>
        <p:grpSp>
          <p:nvGrpSpPr>
            <p:cNvPr id="3" name="Group 6"/>
            <p:cNvGrpSpPr>
              <a:grpSpLocks noChangeAspect="1"/>
            </p:cNvGrpSpPr>
            <p:nvPr/>
          </p:nvGrpSpPr>
          <p:grpSpPr bwMode="auto">
            <a:xfrm>
              <a:off x="2706" y="549"/>
              <a:ext cx="2574" cy="1705"/>
              <a:chOff x="63" y="306"/>
              <a:chExt cx="2039" cy="1159"/>
            </a:xfrm>
          </p:grpSpPr>
          <p:pic>
            <p:nvPicPr>
              <p:cNvPr id="56" name="Picture 7" descr="icon chip2"/>
              <p:cNvPicPr>
                <a:picLocks noChangeAspect="1" noChangeArrowheads="1"/>
              </p:cNvPicPr>
              <p:nvPr/>
            </p:nvPicPr>
            <p:blipFill>
              <a:blip r:embed="rId3" cstate="print"/>
              <a:srcRect/>
              <a:stretch>
                <a:fillRect/>
              </a:stretch>
            </p:blipFill>
            <p:spPr bwMode="auto">
              <a:xfrm>
                <a:off x="81" y="306"/>
                <a:ext cx="2021" cy="1159"/>
              </a:xfrm>
              <a:prstGeom prst="rect">
                <a:avLst/>
              </a:prstGeom>
              <a:noFill/>
              <a:ln w="9525">
                <a:noFill/>
                <a:miter lim="800000"/>
                <a:headEnd/>
                <a:tailEnd/>
              </a:ln>
            </p:spPr>
          </p:pic>
          <p:sp>
            <p:nvSpPr>
              <p:cNvPr id="57" name="Text Box 8"/>
              <p:cNvSpPr txBox="1">
                <a:spLocks noChangeAspect="1" noChangeArrowheads="1"/>
              </p:cNvSpPr>
              <p:nvPr/>
            </p:nvSpPr>
            <p:spPr bwMode="auto">
              <a:xfrm rot="-4623986">
                <a:off x="-22" y="590"/>
                <a:ext cx="261" cy="91"/>
              </a:xfrm>
              <a:prstGeom prst="rect">
                <a:avLst/>
              </a:prstGeom>
              <a:noFill/>
              <a:ln w="9525">
                <a:noFill/>
                <a:miter lim="800000"/>
                <a:headEnd/>
                <a:tailEnd/>
              </a:ln>
            </p:spPr>
            <p:txBody>
              <a:bodyPr wrap="none" lIns="0" tIns="0" rIns="0" bIns="0">
                <a:spAutoFit/>
              </a:bodyPr>
              <a:lstStyle/>
              <a:p>
                <a:pPr algn="ctr">
                  <a:defRPr/>
                </a:pPr>
                <a:r>
                  <a:rPr lang="en-US" sz="1200" kern="0" dirty="0">
                    <a:solidFill>
                      <a:srgbClr val="FFFFFF"/>
                    </a:solidFill>
                  </a:rPr>
                  <a:t>Optical I/O</a:t>
                </a:r>
              </a:p>
            </p:txBody>
          </p:sp>
        </p:grpSp>
        <p:sp>
          <p:nvSpPr>
            <p:cNvPr id="49" name="Text Box 9"/>
            <p:cNvSpPr txBox="1">
              <a:spLocks noChangeAspect="1" noChangeArrowheads="1"/>
            </p:cNvSpPr>
            <p:nvPr/>
          </p:nvSpPr>
          <p:spPr bwMode="auto">
            <a:xfrm>
              <a:off x="4560" y="1995"/>
              <a:ext cx="540" cy="117"/>
            </a:xfrm>
            <a:prstGeom prst="rect">
              <a:avLst/>
            </a:prstGeom>
            <a:noFill/>
            <a:ln w="9525">
              <a:noFill/>
              <a:miter lim="800000"/>
              <a:headEnd/>
              <a:tailEnd/>
            </a:ln>
          </p:spPr>
          <p:txBody>
            <a:bodyPr wrap="none" lIns="0" tIns="0" rIns="0" bIns="0">
              <a:spAutoFit/>
            </a:bodyPr>
            <a:lstStyle/>
            <a:p>
              <a:pPr>
                <a:lnSpc>
                  <a:spcPct val="120000"/>
                </a:lnSpc>
                <a:defRPr/>
              </a:pPr>
              <a:r>
                <a:rPr lang="en-US" sz="1200" kern="0" dirty="0">
                  <a:solidFill>
                    <a:srgbClr val="FFFFFF"/>
                  </a:solidFill>
                </a:rPr>
                <a:t>Logic Plane</a:t>
              </a:r>
            </a:p>
          </p:txBody>
        </p:sp>
        <p:sp>
          <p:nvSpPr>
            <p:cNvPr id="50" name="Oval 10"/>
            <p:cNvSpPr>
              <a:spLocks noChangeAspect="1" noChangeArrowheads="1"/>
            </p:cNvSpPr>
            <p:nvPr/>
          </p:nvSpPr>
          <p:spPr bwMode="auto">
            <a:xfrm>
              <a:off x="4120" y="800"/>
              <a:ext cx="149" cy="149"/>
            </a:xfrm>
            <a:prstGeom prst="ellipse">
              <a:avLst/>
            </a:prstGeom>
            <a:noFill/>
            <a:ln w="28575">
              <a:solidFill>
                <a:srgbClr val="FFFFFF"/>
              </a:solidFill>
              <a:round/>
              <a:headEnd/>
              <a:tailEnd/>
            </a:ln>
          </p:spPr>
          <p:txBody>
            <a:bodyPr wrap="none" anchor="ctr"/>
            <a:lstStyle/>
            <a:p>
              <a:pPr>
                <a:defRPr/>
              </a:pPr>
              <a:endParaRPr lang="en-US" kern="0">
                <a:solidFill>
                  <a:sysClr val="windowText" lastClr="000000"/>
                </a:solidFill>
              </a:endParaRPr>
            </a:p>
          </p:txBody>
        </p:sp>
        <p:sp>
          <p:nvSpPr>
            <p:cNvPr id="51" name="Freeform 11"/>
            <p:cNvSpPr>
              <a:spLocks noChangeAspect="1"/>
            </p:cNvSpPr>
            <p:nvPr/>
          </p:nvSpPr>
          <p:spPr bwMode="auto">
            <a:xfrm>
              <a:off x="3692" y="878"/>
              <a:ext cx="503" cy="742"/>
            </a:xfrm>
            <a:custGeom>
              <a:avLst/>
              <a:gdLst>
                <a:gd name="T0" fmla="*/ 0 w 648"/>
                <a:gd name="T1" fmla="*/ 956 h 956"/>
                <a:gd name="T2" fmla="*/ 94 w 648"/>
                <a:gd name="T3" fmla="*/ 398 h 956"/>
                <a:gd name="T4" fmla="*/ 110 w 648"/>
                <a:gd name="T5" fmla="*/ 314 h 956"/>
                <a:gd name="T6" fmla="*/ 200 w 648"/>
                <a:gd name="T7" fmla="*/ 308 h 956"/>
                <a:gd name="T8" fmla="*/ 526 w 648"/>
                <a:gd name="T9" fmla="*/ 322 h 956"/>
                <a:gd name="T10" fmla="*/ 568 w 648"/>
                <a:gd name="T11" fmla="*/ 280 h 956"/>
                <a:gd name="T12" fmla="*/ 588 w 648"/>
                <a:gd name="T13" fmla="*/ 162 h 956"/>
                <a:gd name="T14" fmla="*/ 604 w 648"/>
                <a:gd name="T15" fmla="*/ 46 h 956"/>
                <a:gd name="T16" fmla="*/ 602 w 648"/>
                <a:gd name="T17" fmla="*/ 20 h 956"/>
                <a:gd name="T18" fmla="*/ 330 w 648"/>
                <a:gd name="T19" fmla="*/ 14 h 956"/>
                <a:gd name="T20" fmla="*/ 266 w 648"/>
                <a:gd name="T21" fmla="*/ 0 h 9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8"/>
                <a:gd name="T34" fmla="*/ 0 h 956"/>
                <a:gd name="T35" fmla="*/ 648 w 648"/>
                <a:gd name="T36" fmla="*/ 956 h 9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8" h="956">
                  <a:moveTo>
                    <a:pt x="0" y="956"/>
                  </a:moveTo>
                  <a:cubicBezTo>
                    <a:pt x="16" y="863"/>
                    <a:pt x="76" y="505"/>
                    <a:pt x="94" y="398"/>
                  </a:cubicBezTo>
                  <a:cubicBezTo>
                    <a:pt x="112" y="291"/>
                    <a:pt x="92" y="329"/>
                    <a:pt x="110" y="314"/>
                  </a:cubicBezTo>
                  <a:cubicBezTo>
                    <a:pt x="128" y="299"/>
                    <a:pt x="131" y="307"/>
                    <a:pt x="200" y="308"/>
                  </a:cubicBezTo>
                  <a:cubicBezTo>
                    <a:pt x="269" y="309"/>
                    <a:pt x="465" y="327"/>
                    <a:pt x="526" y="322"/>
                  </a:cubicBezTo>
                  <a:cubicBezTo>
                    <a:pt x="587" y="317"/>
                    <a:pt x="558" y="307"/>
                    <a:pt x="568" y="280"/>
                  </a:cubicBezTo>
                  <a:cubicBezTo>
                    <a:pt x="578" y="253"/>
                    <a:pt x="582" y="201"/>
                    <a:pt x="588" y="162"/>
                  </a:cubicBezTo>
                  <a:cubicBezTo>
                    <a:pt x="594" y="123"/>
                    <a:pt x="602" y="70"/>
                    <a:pt x="604" y="46"/>
                  </a:cubicBezTo>
                  <a:cubicBezTo>
                    <a:pt x="606" y="22"/>
                    <a:pt x="648" y="25"/>
                    <a:pt x="602" y="20"/>
                  </a:cubicBezTo>
                  <a:cubicBezTo>
                    <a:pt x="556" y="15"/>
                    <a:pt x="386" y="17"/>
                    <a:pt x="330" y="14"/>
                  </a:cubicBezTo>
                  <a:cubicBezTo>
                    <a:pt x="274" y="11"/>
                    <a:pt x="279" y="3"/>
                    <a:pt x="266" y="0"/>
                  </a:cubicBezTo>
                </a:path>
              </a:pathLst>
            </a:custGeom>
            <a:noFill/>
            <a:ln w="38100">
              <a:solidFill>
                <a:srgbClr val="FFFFFF"/>
              </a:solidFill>
              <a:round/>
              <a:headEnd/>
              <a:tailEnd type="triangle" w="lg" len="lg"/>
            </a:ln>
          </p:spPr>
          <p:txBody>
            <a:bodyPr/>
            <a:lstStyle/>
            <a:p>
              <a:pPr>
                <a:defRPr/>
              </a:pPr>
              <a:endParaRPr lang="en-US" kern="0">
                <a:solidFill>
                  <a:sysClr val="windowText" lastClr="000000"/>
                </a:solidFill>
              </a:endParaRPr>
            </a:p>
          </p:txBody>
        </p:sp>
        <p:sp>
          <p:nvSpPr>
            <p:cNvPr id="52" name="Text Box 12"/>
            <p:cNvSpPr txBox="1">
              <a:spLocks noChangeAspect="1" noChangeArrowheads="1"/>
            </p:cNvSpPr>
            <p:nvPr/>
          </p:nvSpPr>
          <p:spPr bwMode="auto">
            <a:xfrm rot="16970862">
              <a:off x="2269" y="1655"/>
              <a:ext cx="909" cy="418"/>
            </a:xfrm>
            <a:prstGeom prst="rect">
              <a:avLst/>
            </a:prstGeom>
            <a:noFill/>
            <a:ln w="38100">
              <a:noFill/>
              <a:miter lim="800000"/>
              <a:headEnd/>
              <a:tailEnd type="none" w="lg" len="lg"/>
            </a:ln>
          </p:spPr>
          <p:txBody>
            <a:bodyPr wrap="square">
              <a:spAutoFit/>
            </a:bodyPr>
            <a:lstStyle/>
            <a:p>
              <a:pPr algn="ctr">
                <a:defRPr/>
              </a:pPr>
              <a:r>
                <a:rPr lang="en-US" sz="1600" kern="0" dirty="0">
                  <a:solidFill>
                    <a:sysClr val="windowText" lastClr="000000"/>
                  </a:solidFill>
                </a:rPr>
                <a:t>Off-chip optical signals</a:t>
              </a:r>
            </a:p>
          </p:txBody>
        </p:sp>
        <p:sp>
          <p:nvSpPr>
            <p:cNvPr id="53" name="Text Box 13"/>
            <p:cNvSpPr txBox="1">
              <a:spLocks noChangeAspect="1" noChangeArrowheads="1"/>
            </p:cNvSpPr>
            <p:nvPr/>
          </p:nvSpPr>
          <p:spPr bwMode="auto">
            <a:xfrm rot="-4838661">
              <a:off x="3050" y="1242"/>
              <a:ext cx="1148" cy="202"/>
            </a:xfrm>
            <a:prstGeom prst="rect">
              <a:avLst/>
            </a:prstGeom>
            <a:noFill/>
            <a:ln w="38100">
              <a:noFill/>
              <a:miter lim="800000"/>
              <a:headEnd/>
              <a:tailEnd type="none" w="lg" len="lg"/>
            </a:ln>
          </p:spPr>
          <p:txBody>
            <a:bodyPr wrap="none">
              <a:spAutoFit/>
            </a:bodyPr>
            <a:lstStyle/>
            <a:p>
              <a:pPr>
                <a:defRPr/>
              </a:pPr>
              <a:r>
                <a:rPr lang="en-US" sz="1500" kern="0" dirty="0">
                  <a:solidFill>
                    <a:srgbClr val="FFFFFF"/>
                  </a:solidFill>
                </a:rPr>
                <a:t>On-chip optical traffic</a:t>
              </a:r>
            </a:p>
          </p:txBody>
        </p:sp>
        <p:sp>
          <p:nvSpPr>
            <p:cNvPr id="54" name="Text Box 14"/>
            <p:cNvSpPr txBox="1">
              <a:spLocks noChangeAspect="1" noChangeArrowheads="1"/>
            </p:cNvSpPr>
            <p:nvPr/>
          </p:nvSpPr>
          <p:spPr bwMode="auto">
            <a:xfrm>
              <a:off x="3061" y="1856"/>
              <a:ext cx="695" cy="117"/>
            </a:xfrm>
            <a:prstGeom prst="rect">
              <a:avLst/>
            </a:prstGeom>
            <a:noFill/>
            <a:ln w="9525">
              <a:noFill/>
              <a:miter lim="800000"/>
              <a:headEnd/>
              <a:tailEnd/>
            </a:ln>
          </p:spPr>
          <p:txBody>
            <a:bodyPr wrap="none" lIns="0" tIns="0" rIns="0" bIns="0">
              <a:spAutoFit/>
            </a:bodyPr>
            <a:lstStyle/>
            <a:p>
              <a:pPr>
                <a:lnSpc>
                  <a:spcPct val="120000"/>
                </a:lnSpc>
                <a:defRPr/>
              </a:pPr>
              <a:r>
                <a:rPr lang="en-US" sz="1200" kern="0" dirty="0">
                  <a:solidFill>
                    <a:srgbClr val="FFFFFF"/>
                  </a:solidFill>
                </a:rPr>
                <a:t>Photonic Plane</a:t>
              </a:r>
            </a:p>
          </p:txBody>
        </p:sp>
        <p:sp>
          <p:nvSpPr>
            <p:cNvPr id="55" name="Text Box 15"/>
            <p:cNvSpPr txBox="1">
              <a:spLocks noChangeAspect="1" noChangeArrowheads="1"/>
            </p:cNvSpPr>
            <p:nvPr/>
          </p:nvSpPr>
          <p:spPr bwMode="auto">
            <a:xfrm>
              <a:off x="3897" y="1906"/>
              <a:ext cx="650" cy="117"/>
            </a:xfrm>
            <a:prstGeom prst="rect">
              <a:avLst/>
            </a:prstGeom>
            <a:noFill/>
            <a:ln w="9525">
              <a:noFill/>
              <a:miter lim="800000"/>
              <a:headEnd/>
              <a:tailEnd/>
            </a:ln>
          </p:spPr>
          <p:txBody>
            <a:bodyPr wrap="none" lIns="0" tIns="0" rIns="0" bIns="0">
              <a:spAutoFit/>
            </a:bodyPr>
            <a:lstStyle/>
            <a:p>
              <a:pPr>
                <a:lnSpc>
                  <a:spcPct val="120000"/>
                </a:lnSpc>
                <a:defRPr/>
              </a:pPr>
              <a:r>
                <a:rPr lang="en-US" sz="1200" kern="0" dirty="0">
                  <a:solidFill>
                    <a:srgbClr val="FFFFFF"/>
                  </a:solidFill>
                </a:rPr>
                <a:t>Memory Plane</a:t>
              </a:r>
            </a:p>
          </p:txBody>
        </p:sp>
      </p:grpSp>
      <p:sp>
        <p:nvSpPr>
          <p:cNvPr id="58" name="TextBox 57"/>
          <p:cNvSpPr txBox="1"/>
          <p:nvPr/>
        </p:nvSpPr>
        <p:spPr>
          <a:xfrm>
            <a:off x="0" y="6324600"/>
            <a:ext cx="8395542" cy="430887"/>
          </a:xfrm>
          <a:prstGeom prst="rect">
            <a:avLst/>
          </a:prstGeom>
          <a:noFill/>
        </p:spPr>
        <p:txBody>
          <a:bodyPr wrap="square" rtlCol="0">
            <a:spAutoFit/>
          </a:bodyPr>
          <a:lstStyle/>
          <a:p>
            <a:r>
              <a:rPr lang="en-US" sz="1100" b="1" dirty="0" smtClean="0">
                <a:solidFill>
                  <a:schemeClr val="bg1"/>
                </a:solidFill>
              </a:rPr>
              <a:t> </a:t>
            </a:r>
            <a:r>
              <a:rPr lang="en-US" sz="1100" b="1" dirty="0" err="1" smtClean="0"/>
              <a:t>Kash</a:t>
            </a:r>
            <a:r>
              <a:rPr lang="en-US" sz="1100" b="1" dirty="0" smtClean="0"/>
              <a:t>,  “Photonics  in Supercomputing: </a:t>
            </a:r>
          </a:p>
          <a:p>
            <a:r>
              <a:rPr lang="en-US" sz="1100" b="1" dirty="0" smtClean="0"/>
              <a:t> the Road to </a:t>
            </a:r>
            <a:r>
              <a:rPr lang="en-US" sz="1100" b="1" dirty="0" err="1" smtClean="0"/>
              <a:t>Exascale</a:t>
            </a:r>
            <a:r>
              <a:rPr lang="en-US" sz="1100" b="1" dirty="0" smtClean="0"/>
              <a:t>,”  IPNRA, 2009</a:t>
            </a:r>
            <a:endParaRPr lang="en-US" sz="1100" b="1" dirty="0"/>
          </a:p>
        </p:txBody>
      </p:sp>
    </p:spTree>
    <p:extLst>
      <p:ext uri="{BB962C8B-B14F-4D97-AF65-F5344CB8AC3E}">
        <p14:creationId xmlns:p14="http://schemas.microsoft.com/office/powerpoint/2010/main" val="173602749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914400" y="152400"/>
            <a:ext cx="8229600" cy="788988"/>
          </a:xfrm>
        </p:spPr>
        <p:txBody>
          <a:bodyPr/>
          <a:lstStyle/>
          <a:p>
            <a:r>
              <a:rPr lang="en-US" dirty="0">
                <a:latin typeface="Arial" charset="0"/>
              </a:rPr>
              <a:t>CMOS Integration in Photonic IC</a:t>
            </a:r>
            <a:br>
              <a:rPr lang="en-US" dirty="0">
                <a:latin typeface="Arial" charset="0"/>
              </a:rPr>
            </a:br>
            <a:endParaRPr lang="en-US" sz="2400" dirty="0">
              <a:latin typeface="Arial" charset="0"/>
            </a:endParaRPr>
          </a:p>
        </p:txBody>
      </p:sp>
      <p:sp>
        <p:nvSpPr>
          <p:cNvPr id="62466" name="Content Placeholder 2"/>
          <p:cNvSpPr>
            <a:spLocks noGrp="1"/>
          </p:cNvSpPr>
          <p:nvPr>
            <p:ph idx="1"/>
          </p:nvPr>
        </p:nvSpPr>
        <p:spPr>
          <a:xfrm>
            <a:off x="0" y="990600"/>
            <a:ext cx="8215312" cy="5178425"/>
          </a:xfrm>
        </p:spPr>
        <p:txBody>
          <a:bodyPr/>
          <a:lstStyle/>
          <a:p>
            <a:pPr marL="414338" indent="-414338">
              <a:buFont typeface="Wingdings" charset="0"/>
              <a:buChar char="q"/>
            </a:pPr>
            <a:r>
              <a:rPr lang="en-US" sz="2200" dirty="0">
                <a:latin typeface="Arial" charset="0"/>
              </a:rPr>
              <a:t>“Smart Photonics”  </a:t>
            </a:r>
            <a:r>
              <a:rPr lang="en-US" sz="2200" dirty="0">
                <a:latin typeface="Arial" charset="0"/>
                <a:cs typeface="Calibri" charset="0"/>
              </a:rPr>
              <a:t>̶  Integrated electronic w/ photonic ICs</a:t>
            </a:r>
          </a:p>
          <a:p>
            <a:pPr marL="414338" indent="-414338">
              <a:buFont typeface="Wingdings" charset="0"/>
              <a:buChar char="q"/>
            </a:pPr>
            <a:r>
              <a:rPr lang="en-US" sz="2200" dirty="0">
                <a:latin typeface="Arial" charset="0"/>
                <a:cs typeface="Calibri" charset="0"/>
              </a:rPr>
              <a:t>Avoid driving 50</a:t>
            </a:r>
            <a:r>
              <a:rPr lang="el-GR" sz="2200" dirty="0">
                <a:latin typeface="Arial" charset="0"/>
                <a:cs typeface="Calibri" charset="0"/>
              </a:rPr>
              <a:t>Ω</a:t>
            </a:r>
            <a:r>
              <a:rPr lang="en-US" sz="2200" dirty="0">
                <a:latin typeface="Arial" charset="0"/>
                <a:cs typeface="Calibri" charset="0"/>
              </a:rPr>
              <a:t> terminations</a:t>
            </a:r>
          </a:p>
          <a:p>
            <a:pPr marL="414338" indent="-414338">
              <a:buFont typeface="Wingdings" charset="0"/>
              <a:buChar char="q"/>
            </a:pPr>
            <a:r>
              <a:rPr lang="en-US" sz="2200" dirty="0">
                <a:latin typeface="Arial" charset="0"/>
                <a:cs typeface="Calibri" charset="0"/>
              </a:rPr>
              <a:t>Active feedback control</a:t>
            </a:r>
            <a:endParaRPr lang="en-US" sz="2200" dirty="0">
              <a:latin typeface="Arial" charset="0"/>
            </a:endParaRPr>
          </a:p>
          <a:p>
            <a:pPr marL="414338" indent="-414338">
              <a:buFont typeface="Wingdings" charset="0"/>
              <a:buChar char="q"/>
            </a:pPr>
            <a:r>
              <a:rPr lang="en-US" sz="2200" dirty="0" smtClean="0">
                <a:latin typeface="Arial" charset="0"/>
                <a:cs typeface="Calibri" charset="0"/>
              </a:rPr>
              <a:t>Self</a:t>
            </a:r>
            <a:r>
              <a:rPr lang="en-US" sz="2200" dirty="0">
                <a:latin typeface="Arial" charset="0"/>
                <a:cs typeface="Calibri" charset="0"/>
              </a:rPr>
              <a:t>-calibration</a:t>
            </a:r>
          </a:p>
          <a:p>
            <a:pPr marL="828675" lvl="1" indent="-414338">
              <a:buFont typeface="Wingdings" charset="0"/>
              <a:buChar char="q"/>
            </a:pPr>
            <a:endParaRPr lang="en-US" dirty="0">
              <a:latin typeface="Arial" charset="0"/>
            </a:endParaRP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219200"/>
            <a:ext cx="4814888"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0800000">
            <a:off x="5263620" y="3733800"/>
            <a:ext cx="3871913"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2"/>
          <p:cNvSpPr txBox="1">
            <a:spLocks noChangeArrowheads="1"/>
          </p:cNvSpPr>
          <p:nvPr/>
        </p:nvSpPr>
        <p:spPr bwMode="auto">
          <a:xfrm>
            <a:off x="7269163" y="3825875"/>
            <a:ext cx="9683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54" tIns="41477" rIns="82954" bIns="41477">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r>
              <a:rPr lang="en-US" sz="1800" b="1" dirty="0">
                <a:solidFill>
                  <a:srgbClr val="FFFFFF"/>
                </a:solidFill>
                <a:cs typeface="Times New Roman" charset="0"/>
              </a:rPr>
              <a:t>CMOS</a:t>
            </a:r>
            <a:endParaRPr lang="en-US" sz="1800" dirty="0">
              <a:solidFill>
                <a:srgbClr val="FFFFFF"/>
              </a:solidFill>
              <a:latin typeface="Times New Roman" charset="0"/>
              <a:cs typeface="Times New Roman" charset="0"/>
            </a:endParaRPr>
          </a:p>
        </p:txBody>
      </p:sp>
      <p:sp>
        <p:nvSpPr>
          <p:cNvPr id="62471" name="Text Box 2"/>
          <p:cNvSpPr txBox="1">
            <a:spLocks noChangeArrowheads="1"/>
          </p:cNvSpPr>
          <p:nvPr/>
        </p:nvSpPr>
        <p:spPr bwMode="auto">
          <a:xfrm>
            <a:off x="5334000" y="5245100"/>
            <a:ext cx="193516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54" tIns="41477" rIns="82954" bIns="41477">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eaLnBrk="1" hangingPunct="1"/>
            <a:r>
              <a:rPr lang="en-US" sz="2000" b="1" dirty="0">
                <a:solidFill>
                  <a:schemeClr val="bg1"/>
                </a:solidFill>
                <a:cs typeface="Times New Roman" charset="0"/>
              </a:rPr>
              <a:t>Interconnects</a:t>
            </a:r>
            <a:endParaRPr lang="en-US" sz="2000" dirty="0">
              <a:solidFill>
                <a:schemeClr val="bg1"/>
              </a:solidFill>
              <a:latin typeface="Times New Roman" charset="0"/>
              <a:cs typeface="Times New Roman" charset="0"/>
            </a:endParaRPr>
          </a:p>
        </p:txBody>
      </p:sp>
      <p:cxnSp>
        <p:nvCxnSpPr>
          <p:cNvPr id="62472" name="Straight Arrow Connector 9"/>
          <p:cNvCxnSpPr>
            <a:cxnSpLocks noChangeShapeType="1"/>
          </p:cNvCxnSpPr>
          <p:nvPr/>
        </p:nvCxnSpPr>
        <p:spPr bwMode="auto">
          <a:xfrm flipV="1">
            <a:off x="6273800" y="4908550"/>
            <a:ext cx="346075" cy="412750"/>
          </a:xfrm>
          <a:prstGeom prst="straightConnector1">
            <a:avLst/>
          </a:prstGeom>
          <a:noFill/>
          <a:ln w="9525">
            <a:solidFill>
              <a:schemeClr val="tx1"/>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l="27942"/>
          <a:stretch>
            <a:fillRect/>
          </a:stretch>
        </p:blipFill>
        <p:spPr bwMode="auto">
          <a:xfrm>
            <a:off x="16933" y="3982638"/>
            <a:ext cx="5142303" cy="213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4"/>
          <p:cNvSpPr txBox="1">
            <a:spLocks noChangeArrowheads="1"/>
          </p:cNvSpPr>
          <p:nvPr/>
        </p:nvSpPr>
        <p:spPr bwMode="auto">
          <a:xfrm>
            <a:off x="-152400" y="6192437"/>
            <a:ext cx="4476750" cy="3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54" tIns="41477" rIns="82954" bIns="41477">
            <a:spAutoFit/>
          </a:bodyPr>
          <a:lstStyle>
            <a:lvl1pPr eaLnBrk="0" hangingPunct="0">
              <a:defRPr sz="3600">
                <a:solidFill>
                  <a:srgbClr val="0000FF"/>
                </a:solidFill>
                <a:latin typeface="Arial" charset="0"/>
                <a:ea typeface="ＭＳ Ｐゴシック" charset="0"/>
                <a:cs typeface="ＭＳ Ｐゴシック" charset="0"/>
              </a:defRPr>
            </a:lvl1pPr>
            <a:lvl2pPr marL="742950" indent="-285750" eaLnBrk="0" hangingPunct="0">
              <a:defRPr sz="3600">
                <a:solidFill>
                  <a:srgbClr val="0000FF"/>
                </a:solidFill>
                <a:latin typeface="Arial" charset="0"/>
                <a:ea typeface="ＭＳ Ｐゴシック" charset="0"/>
              </a:defRPr>
            </a:lvl2pPr>
            <a:lvl3pPr marL="1143000" indent="-228600" eaLnBrk="0" hangingPunct="0">
              <a:defRPr sz="3600">
                <a:solidFill>
                  <a:srgbClr val="0000FF"/>
                </a:solidFill>
                <a:latin typeface="Arial" charset="0"/>
                <a:ea typeface="ＭＳ Ｐゴシック" charset="0"/>
              </a:defRPr>
            </a:lvl3pPr>
            <a:lvl4pPr marL="1600200" indent="-228600" eaLnBrk="0" hangingPunct="0">
              <a:defRPr sz="3600">
                <a:solidFill>
                  <a:srgbClr val="0000FF"/>
                </a:solidFill>
                <a:latin typeface="Arial" charset="0"/>
                <a:ea typeface="ＭＳ Ｐゴシック" charset="0"/>
              </a:defRPr>
            </a:lvl4pPr>
            <a:lvl5pPr marL="2057400" indent="-228600" eaLnBrk="0" hangingPunct="0">
              <a:defRPr sz="3600">
                <a:solidFill>
                  <a:srgbClr val="0000FF"/>
                </a:solidFill>
                <a:latin typeface="Arial" charset="0"/>
                <a:ea typeface="ＭＳ Ｐゴシック" charset="0"/>
              </a:defRPr>
            </a:lvl5pPr>
            <a:lvl6pPr marL="2514600" indent="-228600" eaLnBrk="0" fontAlgn="base" hangingPunct="0">
              <a:spcBef>
                <a:spcPct val="0"/>
              </a:spcBef>
              <a:spcAft>
                <a:spcPct val="0"/>
              </a:spcAft>
              <a:defRPr sz="3600">
                <a:solidFill>
                  <a:srgbClr val="0000FF"/>
                </a:solidFill>
                <a:latin typeface="Arial" charset="0"/>
                <a:ea typeface="ＭＳ Ｐゴシック" charset="0"/>
              </a:defRPr>
            </a:lvl6pPr>
            <a:lvl7pPr marL="2971800" indent="-228600" eaLnBrk="0" fontAlgn="base" hangingPunct="0">
              <a:spcBef>
                <a:spcPct val="0"/>
              </a:spcBef>
              <a:spcAft>
                <a:spcPct val="0"/>
              </a:spcAft>
              <a:defRPr sz="3600">
                <a:solidFill>
                  <a:srgbClr val="0000FF"/>
                </a:solidFill>
                <a:latin typeface="Arial" charset="0"/>
                <a:ea typeface="ＭＳ Ｐゴシック" charset="0"/>
              </a:defRPr>
            </a:lvl7pPr>
            <a:lvl8pPr marL="3429000" indent="-228600" eaLnBrk="0" fontAlgn="base" hangingPunct="0">
              <a:spcBef>
                <a:spcPct val="0"/>
              </a:spcBef>
              <a:spcAft>
                <a:spcPct val="0"/>
              </a:spcAft>
              <a:defRPr sz="3600">
                <a:solidFill>
                  <a:srgbClr val="0000FF"/>
                </a:solidFill>
                <a:latin typeface="Arial" charset="0"/>
                <a:ea typeface="ＭＳ Ｐゴシック" charset="0"/>
              </a:defRPr>
            </a:lvl8pPr>
            <a:lvl9pPr marL="3886200" indent="-228600" eaLnBrk="0" fontAlgn="base" hangingPunct="0">
              <a:spcBef>
                <a:spcPct val="0"/>
              </a:spcBef>
              <a:spcAft>
                <a:spcPct val="0"/>
              </a:spcAft>
              <a:defRPr sz="3600">
                <a:solidFill>
                  <a:srgbClr val="0000FF"/>
                </a:solidFill>
                <a:latin typeface="Arial" charset="0"/>
                <a:ea typeface="ＭＳ Ｐゴシック" charset="0"/>
              </a:defRPr>
            </a:lvl9pPr>
          </a:lstStyle>
          <a:p>
            <a:pPr algn="ctr" eaLnBrk="1" hangingPunct="1"/>
            <a:r>
              <a:rPr lang="en-US" sz="1800" b="1" dirty="0" smtClean="0">
                <a:solidFill>
                  <a:schemeClr val="tx1"/>
                </a:solidFill>
              </a:rPr>
              <a:t>Hybrid </a:t>
            </a:r>
            <a:r>
              <a:rPr lang="en-US" sz="1800" b="1" dirty="0">
                <a:solidFill>
                  <a:schemeClr val="tx1"/>
                </a:solidFill>
              </a:rPr>
              <a:t>Silicon </a:t>
            </a:r>
            <a:r>
              <a:rPr lang="en-US" sz="1800" b="1" dirty="0" smtClean="0">
                <a:solidFill>
                  <a:schemeClr val="tx1"/>
                </a:solidFill>
              </a:rPr>
              <a:t>PIC from Aurrion</a:t>
            </a:r>
            <a:endParaRPr lang="en-US" sz="1800" b="1" dirty="0">
              <a:solidFill>
                <a:schemeClr val="tx1"/>
              </a:solidFill>
            </a:endParaRPr>
          </a:p>
        </p:txBody>
      </p:sp>
      <p:pic>
        <p:nvPicPr>
          <p:cNvPr id="15" name="Picture 14" descr="closeup2.ti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8400" y="2209800"/>
            <a:ext cx="2057400" cy="1543049"/>
          </a:xfrm>
          <a:prstGeom prst="rect">
            <a:avLst/>
          </a:prstGeom>
        </p:spPr>
      </p:pic>
      <p:sp>
        <p:nvSpPr>
          <p:cNvPr id="22" name="TextBox 21"/>
          <p:cNvSpPr txBox="1"/>
          <p:nvPr/>
        </p:nvSpPr>
        <p:spPr>
          <a:xfrm>
            <a:off x="3124200" y="2618601"/>
            <a:ext cx="1371145" cy="276999"/>
          </a:xfrm>
          <a:prstGeom prst="rect">
            <a:avLst/>
          </a:prstGeom>
          <a:noFill/>
        </p:spPr>
        <p:txBody>
          <a:bodyPr wrap="none" rtlCol="0">
            <a:spAutoFit/>
          </a:bodyPr>
          <a:lstStyle/>
          <a:p>
            <a:r>
              <a:rPr lang="en-US" sz="1200" i="1" dirty="0" smtClean="0">
                <a:solidFill>
                  <a:schemeClr val="bg1"/>
                </a:solidFill>
              </a:rPr>
              <a:t>EIC-PIC Interface</a:t>
            </a:r>
            <a:endParaRPr lang="en-US" sz="1200" i="1" dirty="0">
              <a:solidFill>
                <a:schemeClr val="bg1"/>
              </a:solidFill>
            </a:endParaRPr>
          </a:p>
        </p:txBody>
      </p:sp>
      <p:cxnSp>
        <p:nvCxnSpPr>
          <p:cNvPr id="23" name="Straight Arrow Connector 22"/>
          <p:cNvCxnSpPr/>
          <p:nvPr/>
        </p:nvCxnSpPr>
        <p:spPr>
          <a:xfrm flipH="1">
            <a:off x="3581400" y="2917188"/>
            <a:ext cx="324922" cy="85810"/>
          </a:xfrm>
          <a:prstGeom prst="straightConnector1">
            <a:avLst/>
          </a:prstGeom>
          <a:ln>
            <a:solidFill>
              <a:srgbClr val="FFFFFF"/>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25400" y="6477000"/>
            <a:ext cx="8712200" cy="461665"/>
          </a:xfrm>
          <a:prstGeom prst="rect">
            <a:avLst/>
          </a:prstGeom>
        </p:spPr>
        <p:txBody>
          <a:bodyPr wrap="square">
            <a:spAutoFit/>
          </a:bodyPr>
          <a:lstStyle/>
          <a:p>
            <a:pPr lvl="0"/>
            <a:r>
              <a:rPr lang="en-US" sz="1200" dirty="0"/>
              <a:t>L. Chen, A. </a:t>
            </a:r>
            <a:r>
              <a:rPr lang="en-US" sz="1200" dirty="0" err="1"/>
              <a:t>Sohdi</a:t>
            </a:r>
            <a:r>
              <a:rPr lang="en-US" sz="1200" dirty="0"/>
              <a:t>, J. E. Bowers, and L. Theogarajan, “Electronic and photonic integrated circuits for fast data center optical circuit switches”, IEEE Communications Magazine , </a:t>
            </a:r>
            <a:r>
              <a:rPr lang="en-US" sz="1200" b="1" dirty="0"/>
              <a:t>Invited Paper,</a:t>
            </a:r>
            <a:r>
              <a:rPr lang="en-US" sz="1200" dirty="0"/>
              <a:t> Volume: 51 Issue: 9 Pages: 53-59, 5, September 2013</a:t>
            </a:r>
          </a:p>
        </p:txBody>
      </p:sp>
    </p:spTree>
    <p:extLst>
      <p:ext uri="{BB962C8B-B14F-4D97-AF65-F5344CB8AC3E}">
        <p14:creationId xmlns:p14="http://schemas.microsoft.com/office/powerpoint/2010/main" val="174750593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Commercialization</a:t>
            </a:r>
            <a:endParaRPr lang="en-US" dirty="0"/>
          </a:p>
        </p:txBody>
      </p:sp>
      <p:sp>
        <p:nvSpPr>
          <p:cNvPr id="7" name="Subtitle 6"/>
          <p:cNvSpPr>
            <a:spLocks noGrp="1"/>
          </p:cNvSpPr>
          <p:nvPr>
            <p:ph type="subTitle" idx="1"/>
          </p:nvPr>
        </p:nvSpPr>
        <p:spPr/>
        <p:txBody>
          <a:bodyPr/>
          <a:lstStyle/>
          <a:p>
            <a:r>
              <a:rPr lang="en-US" dirty="0"/>
              <a:t>Aurrion</a:t>
            </a:r>
          </a:p>
          <a:p>
            <a:r>
              <a:rPr lang="en-US" dirty="0" smtClean="0"/>
              <a:t>Intel</a:t>
            </a:r>
          </a:p>
          <a:p>
            <a:r>
              <a:rPr lang="en-US" dirty="0" smtClean="0"/>
              <a:t>Hewlett </a:t>
            </a:r>
            <a:r>
              <a:rPr lang="en-US" dirty="0" smtClean="0"/>
              <a:t>Packard</a:t>
            </a:r>
          </a:p>
          <a:p>
            <a:r>
              <a:rPr lang="en-US" dirty="0" smtClean="0"/>
              <a:t>Oracle</a:t>
            </a:r>
            <a:endParaRPr lang="en-US" dirty="0" smtClean="0"/>
          </a:p>
        </p:txBody>
      </p:sp>
      <p:sp>
        <p:nvSpPr>
          <p:cNvPr id="4" name="Slide Number Placeholder 3"/>
          <p:cNvSpPr>
            <a:spLocks noGrp="1"/>
          </p:cNvSpPr>
          <p:nvPr>
            <p:ph type="sldNum" sz="quarter" idx="12"/>
          </p:nvPr>
        </p:nvSpPr>
        <p:spPr/>
        <p:txBody>
          <a:bodyPr/>
          <a:lstStyle/>
          <a:p>
            <a:pPr>
              <a:defRPr/>
            </a:pPr>
            <a:endParaRPr lang="en-US" smtClean="0">
              <a:solidFill>
                <a:srgbClr val="000000"/>
              </a:solidFill>
              <a:latin typeface="Helvetica" charset="0"/>
              <a:ea typeface="ＭＳ Ｐゴシック" charset="0"/>
              <a:cs typeface="ＭＳ Ｐゴシック" charset="0"/>
            </a:endParaRPr>
          </a:p>
          <a:p>
            <a:pPr>
              <a:defRPr/>
            </a:pPr>
            <a:fld id="{E11F477B-55F5-A746-B2CB-99CEAB5999AC}" type="slidenum">
              <a:rPr lang="en-US" smtClean="0">
                <a:solidFill>
                  <a:srgbClr val="000000"/>
                </a:solidFill>
                <a:latin typeface="Helvetica" charset="0"/>
                <a:ea typeface="ＭＳ Ｐゴシック" charset="0"/>
                <a:cs typeface="ＭＳ Ｐゴシック" charset="0"/>
              </a:rPr>
              <a:pPr>
                <a:defRPr/>
              </a:pPr>
              <a:t>88</a:t>
            </a:fld>
            <a:endParaRPr lang="en-US">
              <a:solidFill>
                <a:srgbClr val="000000"/>
              </a:solidFill>
              <a:latin typeface="Helvetica" charset="0"/>
              <a:ea typeface="ＭＳ Ｐゴシック" charset="0"/>
              <a:cs typeface="ＭＳ Ｐゴシック" charset="0"/>
            </a:endParaRPr>
          </a:p>
        </p:txBody>
      </p:sp>
    </p:spTree>
    <p:extLst>
      <p:ext uri="{BB962C8B-B14F-4D97-AF65-F5344CB8AC3E}">
        <p14:creationId xmlns:p14="http://schemas.microsoft.com/office/powerpoint/2010/main" val="2229516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Lasers</a:t>
            </a:r>
            <a:endParaRPr lang="en-US" dirty="0"/>
          </a:p>
        </p:txBody>
      </p:sp>
      <p:sp>
        <p:nvSpPr>
          <p:cNvPr id="7" name="Content Placeholder 6"/>
          <p:cNvSpPr>
            <a:spLocks noGrp="1"/>
          </p:cNvSpPr>
          <p:nvPr>
            <p:ph idx="1"/>
          </p:nvPr>
        </p:nvSpPr>
        <p:spPr>
          <a:xfrm>
            <a:off x="249382" y="1175657"/>
            <a:ext cx="5387143" cy="4997977"/>
          </a:xfrm>
        </p:spPr>
        <p:txBody>
          <a:bodyPr/>
          <a:lstStyle/>
          <a:p>
            <a:r>
              <a:rPr lang="en-US" dirty="0" smtClean="0"/>
              <a:t>III-V gain integrated on silicon waveguides</a:t>
            </a:r>
          </a:p>
          <a:p>
            <a:r>
              <a:rPr lang="en-US" dirty="0" smtClean="0"/>
              <a:t>High power/High efficiency</a:t>
            </a:r>
          </a:p>
          <a:p>
            <a:pPr lvl="1"/>
            <a:r>
              <a:rPr lang="en-US" dirty="0" smtClean="0"/>
              <a:t>&gt;25% at 30C</a:t>
            </a:r>
          </a:p>
          <a:p>
            <a:pPr lvl="1"/>
            <a:r>
              <a:rPr lang="en-US" dirty="0" smtClean="0"/>
              <a:t>15% at 80C</a:t>
            </a:r>
          </a:p>
          <a:p>
            <a:pPr lvl="1"/>
            <a:r>
              <a:rPr lang="en-US" dirty="0" smtClean="0"/>
              <a:t>&gt;20mW</a:t>
            </a:r>
          </a:p>
          <a:p>
            <a:pPr lvl="1"/>
            <a:endParaRPr lang="en-US" dirty="0" smtClean="0"/>
          </a:p>
        </p:txBody>
      </p:sp>
      <p:sp>
        <p:nvSpPr>
          <p:cNvPr id="14" name="Footer Placeholder 3"/>
          <p:cNvSpPr>
            <a:spLocks noGrp="1"/>
          </p:cNvSpPr>
          <p:nvPr>
            <p:ph type="ftr" sz="quarter" idx="11"/>
          </p:nvPr>
        </p:nvSpPr>
        <p:spPr>
          <a:xfrm>
            <a:off x="3124200" y="6364371"/>
            <a:ext cx="2895600" cy="365125"/>
          </a:xfrm>
        </p:spPr>
        <p:txBody>
          <a:bodyPr/>
          <a:lstStyle/>
          <a:p>
            <a:r>
              <a:rPr lang="en-US" smtClean="0">
                <a:solidFill>
                  <a:prstClr val="black">
                    <a:tint val="75000"/>
                  </a:prstClr>
                </a:solidFill>
                <a:latin typeface="Calibri"/>
              </a:rPr>
              <a:t>Proprietary and Confidential</a:t>
            </a:r>
            <a:endParaRPr lang="en-US" dirty="0" smtClean="0">
              <a:solidFill>
                <a:prstClr val="black">
                  <a:tint val="75000"/>
                </a:prstClr>
              </a:solidFill>
              <a:latin typeface="Calibri"/>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914400"/>
            <a:ext cx="5664200" cy="582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1958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Photonic Components</a:t>
            </a:r>
            <a:endParaRPr lang="en-US" dirty="0"/>
          </a:p>
        </p:txBody>
      </p:sp>
      <p:sp>
        <p:nvSpPr>
          <p:cNvPr id="3" name="Content Placeholder 2"/>
          <p:cNvSpPr>
            <a:spLocks noGrp="1"/>
          </p:cNvSpPr>
          <p:nvPr>
            <p:ph idx="1"/>
          </p:nvPr>
        </p:nvSpPr>
        <p:spPr>
          <a:xfrm>
            <a:off x="304800" y="1219200"/>
            <a:ext cx="8229600" cy="4287838"/>
          </a:xfrm>
        </p:spPr>
        <p:txBody>
          <a:bodyPr/>
          <a:lstStyle/>
          <a:p>
            <a:r>
              <a:rPr lang="en-US" dirty="0" smtClean="0"/>
              <a:t>Passives</a:t>
            </a:r>
          </a:p>
          <a:p>
            <a:pPr lvl="1"/>
            <a:r>
              <a:rPr lang="en-US" dirty="0" smtClean="0"/>
              <a:t>Low loss waveguides</a:t>
            </a:r>
          </a:p>
          <a:p>
            <a:pPr lvl="1"/>
            <a:r>
              <a:rPr lang="en-US" dirty="0" smtClean="0"/>
              <a:t>Splitters</a:t>
            </a:r>
          </a:p>
          <a:p>
            <a:pPr lvl="1"/>
            <a:r>
              <a:rPr lang="en-US" dirty="0" smtClean="0"/>
              <a:t>Wavelength selective combiners/splitters</a:t>
            </a:r>
          </a:p>
          <a:p>
            <a:pPr lvl="1"/>
            <a:r>
              <a:rPr lang="en-US" dirty="0" smtClean="0"/>
              <a:t>Isolators/Circulators</a:t>
            </a:r>
          </a:p>
          <a:p>
            <a:pPr lvl="1"/>
            <a:r>
              <a:rPr lang="en-US" dirty="0" smtClean="0"/>
              <a:t>Comb generators</a:t>
            </a:r>
          </a:p>
          <a:p>
            <a:r>
              <a:rPr lang="en-US" dirty="0" smtClean="0"/>
              <a:t>Actives</a:t>
            </a:r>
          </a:p>
          <a:p>
            <a:pPr lvl="1"/>
            <a:r>
              <a:rPr lang="en-US" dirty="0" smtClean="0"/>
              <a:t>Lasers (Pump and single frequency)</a:t>
            </a:r>
          </a:p>
          <a:p>
            <a:pPr lvl="1"/>
            <a:r>
              <a:rPr lang="en-US" dirty="0" smtClean="0"/>
              <a:t>Modulators</a:t>
            </a:r>
          </a:p>
          <a:p>
            <a:pPr lvl="1"/>
            <a:r>
              <a:rPr lang="en-US" dirty="0" smtClean="0"/>
              <a:t>Switches</a:t>
            </a:r>
          </a:p>
          <a:p>
            <a:pPr lvl="1"/>
            <a:r>
              <a:rPr lang="en-US" dirty="0" smtClean="0"/>
              <a:t>Amplifiers</a:t>
            </a:r>
          </a:p>
          <a:p>
            <a:pPr lvl="1"/>
            <a:r>
              <a:rPr lang="en-US" dirty="0" smtClean="0"/>
              <a:t>Photodetectors</a:t>
            </a:r>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9</a:t>
            </a:fld>
            <a:endParaRPr lang="en-US" altLang="ko-KR"/>
          </a:p>
        </p:txBody>
      </p:sp>
    </p:spTree>
    <p:extLst>
      <p:ext uri="{BB962C8B-B14F-4D97-AF65-F5344CB8AC3E}">
        <p14:creationId xmlns:p14="http://schemas.microsoft.com/office/powerpoint/2010/main" val="20476110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WDM Laser Arrays</a:t>
            </a:r>
            <a:endParaRPr lang="en-US" dirty="0"/>
          </a:p>
        </p:txBody>
      </p:sp>
      <p:sp>
        <p:nvSpPr>
          <p:cNvPr id="7" name="Content Placeholder 6"/>
          <p:cNvSpPr>
            <a:spLocks noGrp="1"/>
          </p:cNvSpPr>
          <p:nvPr>
            <p:ph idx="1"/>
          </p:nvPr>
        </p:nvSpPr>
        <p:spPr>
          <a:xfrm>
            <a:off x="356260" y="1246909"/>
            <a:ext cx="8281313" cy="4861314"/>
          </a:xfrm>
        </p:spPr>
        <p:txBody>
          <a:bodyPr/>
          <a:lstStyle/>
          <a:p>
            <a:r>
              <a:rPr lang="en-US" dirty="0" smtClean="0"/>
              <a:t>High yield integrated laser breaks cost barrier</a:t>
            </a:r>
          </a:p>
          <a:p>
            <a:pPr lvl="1"/>
            <a:r>
              <a:rPr lang="en-US" dirty="0" smtClean="0"/>
              <a:t>Large WDM arrays processed in parallel</a:t>
            </a:r>
            <a:endParaRPr lang="en-US" dirty="0"/>
          </a:p>
          <a:p>
            <a:r>
              <a:rPr lang="en-US" dirty="0" smtClean="0"/>
              <a:t>Uncooled operation</a:t>
            </a:r>
          </a:p>
          <a:p>
            <a:pPr lvl="1"/>
            <a:r>
              <a:rPr lang="en-US" dirty="0" smtClean="0"/>
              <a:t>Wavelength-locking across </a:t>
            </a:r>
            <a:r>
              <a:rPr lang="en-US" dirty="0"/>
              <a:t>temperature (20-80C</a:t>
            </a:r>
            <a:r>
              <a:rPr lang="en-US" dirty="0" smtClean="0"/>
              <a:t>) without a TEC</a:t>
            </a:r>
          </a:p>
          <a:p>
            <a:pPr lvl="1"/>
            <a:r>
              <a:rPr lang="en-US" dirty="0" smtClean="0"/>
              <a:t>200GHz (or 800GHz) grid</a:t>
            </a:r>
            <a:endParaRPr lang="en-US" dirty="0"/>
          </a:p>
        </p:txBody>
      </p:sp>
      <p:sp>
        <p:nvSpPr>
          <p:cNvPr id="11" name="Footer Placeholder 3"/>
          <p:cNvSpPr>
            <a:spLocks noGrp="1"/>
          </p:cNvSpPr>
          <p:nvPr>
            <p:ph type="ftr" sz="quarter" idx="11"/>
          </p:nvPr>
        </p:nvSpPr>
        <p:spPr>
          <a:xfrm>
            <a:off x="3124200" y="6364371"/>
            <a:ext cx="2895600" cy="365125"/>
          </a:xfrm>
        </p:spPr>
        <p:txBody>
          <a:bodyPr/>
          <a:lstStyle/>
          <a:p>
            <a:r>
              <a:rPr lang="en-US" smtClean="0">
                <a:solidFill>
                  <a:prstClr val="black">
                    <a:tint val="75000"/>
                  </a:prstClr>
                </a:solidFill>
                <a:latin typeface="Calibri"/>
              </a:rPr>
              <a:t>Proprietary and Confidential</a:t>
            </a:r>
            <a:endParaRPr lang="en-US" dirty="0" smtClean="0">
              <a:solidFill>
                <a:prstClr val="black">
                  <a:tint val="75000"/>
                </a:prstClr>
              </a:solidFill>
              <a:latin typeface="Calibri"/>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2579" y="260681"/>
            <a:ext cx="7486650" cy="626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35074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100G PIC Links</a:t>
            </a:r>
            <a:endParaRPr lang="en-US" sz="3600"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Aurrion Proprietary and Confidential</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D5A55AA-5DA3-DC4D-B6DC-C933CB917965}" type="slidenum">
              <a:rPr lang="en-US" smtClean="0">
                <a:solidFill>
                  <a:prstClr val="black">
                    <a:tint val="75000"/>
                  </a:prstClr>
                </a:solidFill>
                <a:latin typeface="Calibri"/>
              </a:rPr>
              <a:pPr/>
              <a:t>91</a:t>
            </a:fld>
            <a:endParaRPr lang="en-US">
              <a:solidFill>
                <a:prstClr val="black">
                  <a:tint val="75000"/>
                </a:prstClr>
              </a:solidFill>
              <a:latin typeface="Calibri"/>
            </a:endParaRPr>
          </a:p>
        </p:txBody>
      </p:sp>
      <p:pic>
        <p:nvPicPr>
          <p:cNvPr id="3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520" y="939066"/>
            <a:ext cx="9090025" cy="555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42129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8759" y="1265878"/>
            <a:ext cx="4082590" cy="4860286"/>
          </a:xfrm>
        </p:spPr>
        <p:txBody>
          <a:bodyPr>
            <a:noAutofit/>
          </a:bodyPr>
          <a:lstStyle/>
          <a:p>
            <a:r>
              <a:rPr lang="en-US" sz="2900" dirty="0"/>
              <a:t>Uncooled 16x laser arrays on silicon demonstrated</a:t>
            </a:r>
          </a:p>
          <a:p>
            <a:pPr lvl="1"/>
            <a:r>
              <a:rPr lang="en-US" sz="2500" dirty="0"/>
              <a:t>Locked to 200GHz grid from 20-80C = no TEC required</a:t>
            </a:r>
          </a:p>
          <a:p>
            <a:pPr marL="457146" lvl="1" indent="0">
              <a:buNone/>
            </a:pPr>
            <a:endParaRPr lang="en-US" sz="2200" dirty="0"/>
          </a:p>
          <a:p>
            <a:r>
              <a:rPr lang="en-US" sz="2900" dirty="0"/>
              <a:t>3dB </a:t>
            </a:r>
            <a:r>
              <a:rPr lang="en-US" sz="2900" dirty="0" err="1"/>
              <a:t>bandwith</a:t>
            </a:r>
            <a:r>
              <a:rPr lang="en-US" sz="2900" dirty="0"/>
              <a:t> of EAMs &amp; PDs &gt;37 GHz </a:t>
            </a:r>
            <a:endParaRPr lang="en-US" sz="2900" b="0" dirty="0"/>
          </a:p>
          <a:p>
            <a:pPr lvl="1"/>
            <a:r>
              <a:rPr lang="en-US" sz="2500" dirty="0"/>
              <a:t>Supports 50Gb/s</a:t>
            </a:r>
          </a:p>
        </p:txBody>
      </p:sp>
      <p:sp>
        <p:nvSpPr>
          <p:cNvPr id="6" name="Title 5"/>
          <p:cNvSpPr>
            <a:spLocks noGrp="1"/>
          </p:cNvSpPr>
          <p:nvPr>
            <p:ph type="title"/>
          </p:nvPr>
        </p:nvSpPr>
        <p:spPr/>
        <p:txBody>
          <a:bodyPr/>
          <a:lstStyle/>
          <a:p>
            <a:r>
              <a:rPr lang="en-US" dirty="0" smtClean="0"/>
              <a:t>Scaling to 400G+</a:t>
            </a:r>
            <a:endParaRPr lang="en-US" dirty="0"/>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27533" y="1375239"/>
            <a:ext cx="5059795" cy="499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3"/>
          <p:cNvSpPr>
            <a:spLocks noGrp="1"/>
          </p:cNvSpPr>
          <p:nvPr>
            <p:ph type="ftr" sz="quarter" idx="11"/>
          </p:nvPr>
        </p:nvSpPr>
        <p:spPr>
          <a:xfrm>
            <a:off x="3124200" y="6364371"/>
            <a:ext cx="2895600" cy="365125"/>
          </a:xfrm>
        </p:spPr>
        <p:txBody>
          <a:bodyPr/>
          <a:lstStyle/>
          <a:p>
            <a:r>
              <a:rPr lang="en-US" smtClean="0">
                <a:solidFill>
                  <a:prstClr val="black">
                    <a:tint val="75000"/>
                  </a:prstClr>
                </a:solidFill>
                <a:latin typeface="Calibri"/>
              </a:rPr>
              <a:t>Proprietary and Confidential</a:t>
            </a:r>
            <a:endParaRPr lang="en-US" dirty="0" smtClean="0">
              <a:solidFill>
                <a:prstClr val="black">
                  <a:tint val="75000"/>
                </a:prstClr>
              </a:solidFill>
              <a:latin typeface="Calibri"/>
            </a:endParaRPr>
          </a:p>
        </p:txBody>
      </p:sp>
    </p:spTree>
    <p:extLst>
      <p:ext uri="{BB962C8B-B14F-4D97-AF65-F5344CB8AC3E}">
        <p14:creationId xmlns:p14="http://schemas.microsoft.com/office/powerpoint/2010/main" val="92917443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Can 56"/>
          <p:cNvSpPr/>
          <p:nvPr/>
        </p:nvSpPr>
        <p:spPr bwMode="auto">
          <a:xfrm rot="16200000">
            <a:off x="7534467" y="2399955"/>
            <a:ext cx="250093" cy="3247487"/>
          </a:xfrm>
          <a:prstGeom prst="can">
            <a:avLst>
              <a:gd name="adj" fmla="val 34049"/>
            </a:avLst>
          </a:prstGeom>
          <a:gradFill>
            <a:gsLst>
              <a:gs pos="0">
                <a:srgbClr val="5E9EFF"/>
              </a:gs>
              <a:gs pos="39999">
                <a:srgbClr val="85C2FF"/>
              </a:gs>
              <a:gs pos="70000">
                <a:srgbClr val="C4D6EB"/>
              </a:gs>
              <a:gs pos="100000">
                <a:srgbClr val="FFEBFA"/>
              </a:gs>
            </a:gsLst>
            <a:lin ang="0" scaled="0"/>
          </a:gradFill>
          <a:ln w="3175" cap="flat" cmpd="sng" algn="ctr">
            <a:solidFill>
              <a:schemeClr val="tx2">
                <a:lumMod val="60000"/>
                <a:lumOff val="40000"/>
              </a:schemeClr>
            </a:solidFill>
            <a:prstDash val="solid"/>
            <a:round/>
            <a:headEnd type="none" w="med" len="med"/>
            <a:tailEnd type="none" w="med" len="med"/>
          </a:ln>
          <a:effectLst/>
        </p:spPr>
        <p:txBody>
          <a:bodyPr vert="horz" wrap="square" lIns="91435" tIns="45718" rIns="91435" bIns="45718"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2" name="Title 1"/>
          <p:cNvSpPr>
            <a:spLocks noGrp="1"/>
          </p:cNvSpPr>
          <p:nvPr>
            <p:ph type="title"/>
          </p:nvPr>
        </p:nvSpPr>
        <p:spPr>
          <a:xfrm>
            <a:off x="391819" y="318506"/>
            <a:ext cx="8237537" cy="729251"/>
          </a:xfrm>
        </p:spPr>
        <p:txBody>
          <a:bodyPr/>
          <a:lstStyle/>
          <a:p>
            <a:r>
              <a:rPr lang="en-US" dirty="0" smtClean="0"/>
              <a:t>Integrated Transmitter Chip</a:t>
            </a:r>
            <a:br>
              <a:rPr lang="en-US" dirty="0" smtClean="0"/>
            </a:br>
            <a:endParaRPr lang="en-US" i="1" dirty="0"/>
          </a:p>
        </p:txBody>
      </p:sp>
      <p:grpSp>
        <p:nvGrpSpPr>
          <p:cNvPr id="3" name="Group 50"/>
          <p:cNvGrpSpPr/>
          <p:nvPr/>
        </p:nvGrpSpPr>
        <p:grpSpPr>
          <a:xfrm>
            <a:off x="648681" y="2374549"/>
            <a:ext cx="7072923" cy="3328415"/>
            <a:chOff x="265723" y="2429257"/>
            <a:chExt cx="7072923" cy="3328415"/>
          </a:xfrm>
          <a:scene3d>
            <a:camera prst="perspectiveRelaxed"/>
            <a:lightRig rig="threePt" dir="t">
              <a:rot lat="0" lon="0" rev="4200000"/>
            </a:lightRig>
          </a:scene3d>
        </p:grpSpPr>
        <p:sp>
          <p:nvSpPr>
            <p:cNvPr id="96" name="Rectangle 95"/>
            <p:cNvSpPr/>
            <p:nvPr/>
          </p:nvSpPr>
          <p:spPr bwMode="auto">
            <a:xfrm>
              <a:off x="384048" y="2935225"/>
              <a:ext cx="4764024" cy="2313431"/>
            </a:xfrm>
            <a:prstGeom prst="rect">
              <a:avLst/>
            </a:prstGeom>
            <a:solidFill>
              <a:schemeClr val="bg1">
                <a:lumMod val="50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50" name="Rectangle 149"/>
            <p:cNvSpPr/>
            <p:nvPr/>
          </p:nvSpPr>
          <p:spPr bwMode="auto">
            <a:xfrm>
              <a:off x="466344" y="2999232"/>
              <a:ext cx="1819656" cy="2176272"/>
            </a:xfrm>
            <a:prstGeom prst="rect">
              <a:avLst/>
            </a:prstGeom>
            <a:solidFill>
              <a:schemeClr val="accent2">
                <a:lumMod val="75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cxnSp>
          <p:nvCxnSpPr>
            <p:cNvPr id="99" name="Straight Connector 98"/>
            <p:cNvCxnSpPr/>
            <p:nvPr/>
          </p:nvCxnSpPr>
          <p:spPr bwMode="auto">
            <a:xfrm>
              <a:off x="2153726" y="3283729"/>
              <a:ext cx="411484" cy="0"/>
            </a:xfrm>
            <a:prstGeom prst="line">
              <a:avLst/>
            </a:prstGeom>
            <a:solidFill>
              <a:srgbClr val="FF0000"/>
            </a:solidFill>
            <a:ln w="41275" cap="flat" cmpd="sng" algn="ctr">
              <a:solidFill>
                <a:srgbClr val="FF0000"/>
              </a:solidFill>
              <a:prstDash val="solid"/>
              <a:round/>
              <a:headEnd type="none" w="med" len="med"/>
              <a:tailEnd type="triangle" w="med" len="med"/>
            </a:ln>
            <a:effectLst/>
            <a:sp3d/>
          </p:spPr>
        </p:cxnSp>
        <p:cxnSp>
          <p:nvCxnSpPr>
            <p:cNvPr id="102" name="Straight Connector 101"/>
            <p:cNvCxnSpPr/>
            <p:nvPr/>
          </p:nvCxnSpPr>
          <p:spPr bwMode="auto">
            <a:xfrm>
              <a:off x="2158290" y="3836923"/>
              <a:ext cx="420635" cy="0"/>
            </a:xfrm>
            <a:prstGeom prst="line">
              <a:avLst/>
            </a:prstGeom>
            <a:solidFill>
              <a:srgbClr val="FF0000"/>
            </a:solidFill>
            <a:ln w="41275" cap="flat" cmpd="sng" algn="ctr">
              <a:solidFill>
                <a:srgbClr val="FFFF00"/>
              </a:solidFill>
              <a:prstDash val="solid"/>
              <a:round/>
              <a:headEnd type="none" w="med" len="med"/>
              <a:tailEnd type="triangle" w="med" len="med"/>
            </a:ln>
            <a:effectLst/>
            <a:sp3d/>
          </p:spPr>
        </p:cxnSp>
        <p:cxnSp>
          <p:nvCxnSpPr>
            <p:cNvPr id="105" name="Straight Connector 104"/>
            <p:cNvCxnSpPr/>
            <p:nvPr/>
          </p:nvCxnSpPr>
          <p:spPr bwMode="auto">
            <a:xfrm>
              <a:off x="2149138" y="4335256"/>
              <a:ext cx="388641" cy="0"/>
            </a:xfrm>
            <a:prstGeom prst="line">
              <a:avLst/>
            </a:prstGeom>
            <a:solidFill>
              <a:srgbClr val="FF0000"/>
            </a:solidFill>
            <a:ln w="41275" cap="flat" cmpd="sng" algn="ctr">
              <a:solidFill>
                <a:schemeClr val="bg2">
                  <a:lumMod val="60000"/>
                  <a:lumOff val="40000"/>
                </a:schemeClr>
              </a:solidFill>
              <a:prstDash val="solid"/>
              <a:round/>
              <a:headEnd type="none" w="med" len="med"/>
              <a:tailEnd type="triangle" w="med" len="med"/>
            </a:ln>
            <a:effectLst/>
            <a:sp3d/>
          </p:spPr>
        </p:cxnSp>
        <p:cxnSp>
          <p:nvCxnSpPr>
            <p:cNvPr id="117" name="Straight Connector 116"/>
            <p:cNvCxnSpPr/>
            <p:nvPr/>
          </p:nvCxnSpPr>
          <p:spPr bwMode="auto">
            <a:xfrm>
              <a:off x="2139986" y="4874735"/>
              <a:ext cx="411509" cy="0"/>
            </a:xfrm>
            <a:prstGeom prst="line">
              <a:avLst/>
            </a:prstGeom>
            <a:solidFill>
              <a:srgbClr val="FF0000"/>
            </a:solidFill>
            <a:ln w="41275" cap="flat" cmpd="sng" algn="ctr">
              <a:solidFill>
                <a:srgbClr val="00B050"/>
              </a:solidFill>
              <a:prstDash val="solid"/>
              <a:round/>
              <a:headEnd type="none" w="med" len="med"/>
              <a:tailEnd type="triangle" w="med" len="med"/>
            </a:ln>
            <a:effectLst/>
            <a:sp3d/>
          </p:spPr>
        </p:cxnSp>
        <p:cxnSp>
          <p:nvCxnSpPr>
            <p:cNvPr id="122" name="Straight Connector 121"/>
            <p:cNvCxnSpPr/>
            <p:nvPr/>
          </p:nvCxnSpPr>
          <p:spPr bwMode="auto">
            <a:xfrm rot="16200000" flipH="1">
              <a:off x="3540202" y="3264243"/>
              <a:ext cx="468470" cy="406840"/>
            </a:xfrm>
            <a:prstGeom prst="line">
              <a:avLst/>
            </a:prstGeom>
            <a:solidFill>
              <a:srgbClr val="FF0000"/>
            </a:solidFill>
            <a:ln w="41275" cap="flat" cmpd="sng" algn="ctr">
              <a:solidFill>
                <a:srgbClr val="FF0000"/>
              </a:solidFill>
              <a:prstDash val="sysDot"/>
              <a:round/>
              <a:headEnd type="none" w="med" len="med"/>
              <a:tailEnd type="triangle" w="med" len="med"/>
            </a:ln>
            <a:effectLst/>
            <a:sp3d/>
          </p:spPr>
        </p:cxnSp>
        <p:cxnSp>
          <p:nvCxnSpPr>
            <p:cNvPr id="123" name="Straight Connector 122"/>
            <p:cNvCxnSpPr/>
            <p:nvPr/>
          </p:nvCxnSpPr>
          <p:spPr bwMode="auto">
            <a:xfrm>
              <a:off x="3575579" y="3786624"/>
              <a:ext cx="402277" cy="152024"/>
            </a:xfrm>
            <a:prstGeom prst="line">
              <a:avLst/>
            </a:prstGeom>
            <a:solidFill>
              <a:srgbClr val="FF0000"/>
            </a:solidFill>
            <a:ln w="41275" cap="flat" cmpd="sng" algn="ctr">
              <a:solidFill>
                <a:srgbClr val="FFFF00"/>
              </a:solidFill>
              <a:prstDash val="sysDot"/>
              <a:round/>
              <a:headEnd type="none" w="med" len="med"/>
              <a:tailEnd type="triangle" w="med" len="med"/>
            </a:ln>
            <a:effectLst/>
            <a:sp3d/>
          </p:spPr>
        </p:cxnSp>
        <p:cxnSp>
          <p:nvCxnSpPr>
            <p:cNvPr id="124" name="Straight Connector 123"/>
            <p:cNvCxnSpPr/>
            <p:nvPr/>
          </p:nvCxnSpPr>
          <p:spPr bwMode="auto">
            <a:xfrm flipV="1">
              <a:off x="3566427" y="4145780"/>
              <a:ext cx="413765" cy="166609"/>
            </a:xfrm>
            <a:prstGeom prst="line">
              <a:avLst/>
            </a:prstGeom>
            <a:solidFill>
              <a:srgbClr val="FF0000"/>
            </a:solidFill>
            <a:ln w="41275" cap="flat" cmpd="sng" algn="ctr">
              <a:solidFill>
                <a:schemeClr val="bg2">
                  <a:lumMod val="60000"/>
                  <a:lumOff val="40000"/>
                </a:schemeClr>
              </a:solidFill>
              <a:prstDash val="sysDot"/>
              <a:round/>
              <a:headEnd type="none" w="med" len="med"/>
              <a:tailEnd type="triangle" w="med" len="med"/>
            </a:ln>
            <a:effectLst/>
            <a:sp3d/>
          </p:spPr>
        </p:cxnSp>
        <p:cxnSp>
          <p:nvCxnSpPr>
            <p:cNvPr id="126" name="Straight Connector 125"/>
            <p:cNvCxnSpPr/>
            <p:nvPr/>
          </p:nvCxnSpPr>
          <p:spPr bwMode="auto">
            <a:xfrm rot="5400000" flipH="1" flipV="1">
              <a:off x="3544460" y="4434905"/>
              <a:ext cx="429782" cy="404147"/>
            </a:xfrm>
            <a:prstGeom prst="line">
              <a:avLst/>
            </a:prstGeom>
            <a:solidFill>
              <a:srgbClr val="FF0000"/>
            </a:solidFill>
            <a:ln w="41275" cap="flat" cmpd="sng" algn="ctr">
              <a:solidFill>
                <a:srgbClr val="00B050"/>
              </a:solidFill>
              <a:prstDash val="sysDot"/>
              <a:round/>
              <a:headEnd type="none" w="med" len="med"/>
              <a:tailEnd type="triangle" w="med" len="med"/>
            </a:ln>
            <a:effectLst/>
            <a:sp3d/>
          </p:spPr>
        </p:cxnSp>
        <p:sp>
          <p:nvSpPr>
            <p:cNvPr id="129" name="Rectangle 128"/>
            <p:cNvSpPr/>
            <p:nvPr/>
          </p:nvSpPr>
          <p:spPr bwMode="auto">
            <a:xfrm>
              <a:off x="953723" y="3094014"/>
              <a:ext cx="1227463" cy="370312"/>
            </a:xfrm>
            <a:prstGeom prst="rect">
              <a:avLst/>
            </a:prstGeom>
            <a:solidFill>
              <a:srgbClr val="FF00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0" name="Rectangle 129"/>
            <p:cNvSpPr/>
            <p:nvPr/>
          </p:nvSpPr>
          <p:spPr bwMode="auto">
            <a:xfrm>
              <a:off x="2524230" y="3080299"/>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1" name="Pentagon 130"/>
            <p:cNvSpPr/>
            <p:nvPr/>
          </p:nvSpPr>
          <p:spPr bwMode="auto">
            <a:xfrm>
              <a:off x="3996166" y="3297460"/>
              <a:ext cx="921067" cy="1577250"/>
            </a:xfrm>
            <a:prstGeom prst="homePlate">
              <a:avLst>
                <a:gd name="adj" fmla="val 33328"/>
              </a:avLst>
            </a:prstGeom>
            <a:solidFill>
              <a:schemeClr val="bg2">
                <a:lumMod val="20000"/>
                <a:lumOff val="80000"/>
              </a:schemeClr>
            </a:solidFill>
            <a:ln w="19050" cap="flat" cmpd="sng" algn="ctr">
              <a:noFill/>
              <a:prstDash val="solid"/>
              <a:round/>
              <a:headEnd type="none" w="med" len="med"/>
              <a:tailEnd type="none" w="med" len="med"/>
            </a:ln>
            <a:effectLst/>
            <a:sp3d/>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2" name="Rectangle 131"/>
            <p:cNvSpPr/>
            <p:nvPr/>
          </p:nvSpPr>
          <p:spPr bwMode="auto">
            <a:xfrm>
              <a:off x="953723" y="3647210"/>
              <a:ext cx="1241228" cy="370312"/>
            </a:xfrm>
            <a:prstGeom prst="rect">
              <a:avLst/>
            </a:prstGeom>
            <a:solidFill>
              <a:srgbClr val="FFFF0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3" name="Rectangle 132"/>
            <p:cNvSpPr/>
            <p:nvPr/>
          </p:nvSpPr>
          <p:spPr bwMode="auto">
            <a:xfrm>
              <a:off x="2524230" y="3619777"/>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4" name="Rectangle 133"/>
            <p:cNvSpPr/>
            <p:nvPr/>
          </p:nvSpPr>
          <p:spPr bwMode="auto">
            <a:xfrm>
              <a:off x="953723" y="4172973"/>
              <a:ext cx="1241228" cy="370312"/>
            </a:xfrm>
            <a:prstGeom prst="rect">
              <a:avLst/>
            </a:prstGeom>
            <a:solidFill>
              <a:schemeClr val="bg2">
                <a:lumMod val="60000"/>
                <a:lumOff val="40000"/>
              </a:schemeClr>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5" name="Rectangle 134"/>
            <p:cNvSpPr/>
            <p:nvPr/>
          </p:nvSpPr>
          <p:spPr bwMode="auto">
            <a:xfrm>
              <a:off x="2524230" y="4159258"/>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6" name="Rectangle 135"/>
            <p:cNvSpPr/>
            <p:nvPr/>
          </p:nvSpPr>
          <p:spPr bwMode="auto">
            <a:xfrm>
              <a:off x="953723" y="4712453"/>
              <a:ext cx="1241228" cy="370312"/>
            </a:xfrm>
            <a:prstGeom prst="rect">
              <a:avLst/>
            </a:prstGeom>
            <a:solidFill>
              <a:srgbClr val="00B050"/>
            </a:solidFill>
            <a:ln w="19050" cap="flat" cmpd="sng" algn="ctr">
              <a:noFill/>
              <a:prstDash val="solid"/>
              <a:round/>
              <a:headEnd type="none" w="med" len="med"/>
              <a:tailEnd type="none" w="med" len="med"/>
            </a:ln>
            <a:effectLst/>
            <a:sp3d extrusionH="101600"/>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7" name="Rectangle 136"/>
            <p:cNvSpPr/>
            <p:nvPr/>
          </p:nvSpPr>
          <p:spPr bwMode="auto">
            <a:xfrm>
              <a:off x="2524230" y="4698736"/>
              <a:ext cx="1140648" cy="370312"/>
            </a:xfrm>
            <a:prstGeom prst="rect">
              <a:avLst/>
            </a:prstGeom>
            <a:solidFill>
              <a:schemeClr val="accent3">
                <a:lumMod val="85000"/>
              </a:schemeClr>
            </a:solidFill>
            <a:ln w="19050" cap="flat" cmpd="sng" algn="ctr">
              <a:noFill/>
              <a:prstDash val="solid"/>
              <a:round/>
              <a:headEnd type="none" w="med" len="med"/>
              <a:tailEnd type="none" w="med" len="med"/>
            </a:ln>
            <a:effectLst/>
            <a:sp3d/>
          </p:spPr>
          <p:txBody>
            <a:bodyPr vert="horz" wrap="non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138" name="TextBox 137"/>
            <p:cNvSpPr txBox="1"/>
            <p:nvPr/>
          </p:nvSpPr>
          <p:spPr>
            <a:xfrm>
              <a:off x="2522462" y="3089314"/>
              <a:ext cx="1112544" cy="338554"/>
            </a:xfrm>
            <a:prstGeom prst="rect">
              <a:avLst/>
            </a:prstGeom>
            <a:noFill/>
            <a:effectLst/>
            <a:sp3d/>
          </p:spPr>
          <p:txBody>
            <a:bodyPr wrap="square" rtlCol="0">
              <a:spAutoFit/>
            </a:bodyPr>
            <a:lstStyle/>
            <a:p>
              <a:pPr defTabSz="914400" fontAlgn="base">
                <a:spcBef>
                  <a:spcPct val="0"/>
                </a:spcBef>
                <a:spcAft>
                  <a:spcPct val="0"/>
                </a:spcAft>
              </a:pPr>
              <a:r>
                <a:rPr lang="en-US" sz="1600" dirty="0" smtClean="0">
                  <a:solidFill>
                    <a:srgbClr val="000000"/>
                  </a:solidFill>
                </a:rPr>
                <a:t>Modulator</a:t>
              </a:r>
            </a:p>
          </p:txBody>
        </p:sp>
        <p:sp>
          <p:nvSpPr>
            <p:cNvPr id="139" name="TextBox 138"/>
            <p:cNvSpPr txBox="1"/>
            <p:nvPr/>
          </p:nvSpPr>
          <p:spPr>
            <a:xfrm>
              <a:off x="2522462" y="3628793"/>
              <a:ext cx="1112544" cy="338554"/>
            </a:xfrm>
            <a:prstGeom prst="rect">
              <a:avLst/>
            </a:prstGeom>
            <a:noFill/>
            <a:effectLst/>
            <a:sp3d/>
          </p:spPr>
          <p:txBody>
            <a:bodyPr wrap="square" rtlCol="0">
              <a:spAutoFit/>
            </a:bodyPr>
            <a:lstStyle/>
            <a:p>
              <a:pPr defTabSz="914400" fontAlgn="base">
                <a:spcBef>
                  <a:spcPct val="0"/>
                </a:spcBef>
                <a:spcAft>
                  <a:spcPct val="0"/>
                </a:spcAft>
              </a:pPr>
              <a:r>
                <a:rPr lang="en-US" sz="1600" dirty="0" smtClean="0">
                  <a:solidFill>
                    <a:srgbClr val="000000"/>
                  </a:solidFill>
                </a:rPr>
                <a:t>Modulator</a:t>
              </a:r>
            </a:p>
          </p:txBody>
        </p:sp>
        <p:sp>
          <p:nvSpPr>
            <p:cNvPr id="140" name="TextBox 139"/>
            <p:cNvSpPr txBox="1"/>
            <p:nvPr/>
          </p:nvSpPr>
          <p:spPr>
            <a:xfrm>
              <a:off x="2522462" y="4154557"/>
              <a:ext cx="1112544" cy="338554"/>
            </a:xfrm>
            <a:prstGeom prst="rect">
              <a:avLst/>
            </a:prstGeom>
            <a:noFill/>
            <a:effectLst/>
            <a:sp3d/>
          </p:spPr>
          <p:txBody>
            <a:bodyPr wrap="square" rtlCol="0">
              <a:spAutoFit/>
            </a:bodyPr>
            <a:lstStyle/>
            <a:p>
              <a:pPr defTabSz="914400" fontAlgn="base">
                <a:spcBef>
                  <a:spcPct val="0"/>
                </a:spcBef>
                <a:spcAft>
                  <a:spcPct val="0"/>
                </a:spcAft>
              </a:pPr>
              <a:r>
                <a:rPr lang="en-US" sz="1600" dirty="0" smtClean="0">
                  <a:solidFill>
                    <a:srgbClr val="000000"/>
                  </a:solidFill>
                </a:rPr>
                <a:t>Modulator</a:t>
              </a:r>
            </a:p>
          </p:txBody>
        </p:sp>
        <p:sp>
          <p:nvSpPr>
            <p:cNvPr id="141" name="TextBox 140"/>
            <p:cNvSpPr txBox="1"/>
            <p:nvPr/>
          </p:nvSpPr>
          <p:spPr>
            <a:xfrm>
              <a:off x="2522462" y="4707752"/>
              <a:ext cx="1112544" cy="338554"/>
            </a:xfrm>
            <a:prstGeom prst="rect">
              <a:avLst/>
            </a:prstGeom>
            <a:noFill/>
            <a:effectLst/>
            <a:sp3d/>
          </p:spPr>
          <p:txBody>
            <a:bodyPr wrap="square" rtlCol="0">
              <a:spAutoFit/>
            </a:bodyPr>
            <a:lstStyle/>
            <a:p>
              <a:pPr defTabSz="914400" fontAlgn="base">
                <a:spcBef>
                  <a:spcPct val="0"/>
                </a:spcBef>
                <a:spcAft>
                  <a:spcPct val="0"/>
                </a:spcAft>
              </a:pPr>
              <a:r>
                <a:rPr lang="en-US" sz="1600" dirty="0" smtClean="0">
                  <a:solidFill>
                    <a:srgbClr val="000000"/>
                  </a:solidFill>
                </a:rPr>
                <a:t>Modulator</a:t>
              </a:r>
            </a:p>
          </p:txBody>
        </p:sp>
        <p:sp>
          <p:nvSpPr>
            <p:cNvPr id="142" name="TextBox 141"/>
            <p:cNvSpPr txBox="1"/>
            <p:nvPr/>
          </p:nvSpPr>
          <p:spPr>
            <a:xfrm>
              <a:off x="899435" y="3112182"/>
              <a:ext cx="1336621" cy="338554"/>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14400" fontAlgn="base">
                <a:spcBef>
                  <a:spcPct val="0"/>
                </a:spcBef>
                <a:spcAft>
                  <a:spcPct val="0"/>
                </a:spcAft>
              </a:pPr>
              <a:r>
                <a:rPr lang="en-US" sz="1600" dirty="0" smtClean="0">
                  <a:solidFill>
                    <a:srgbClr val="FFFFFF"/>
                  </a:solidFill>
                </a:rPr>
                <a:t>Hybrid Laser</a:t>
              </a:r>
            </a:p>
          </p:txBody>
        </p:sp>
        <p:sp>
          <p:nvSpPr>
            <p:cNvPr id="143" name="TextBox 142"/>
            <p:cNvSpPr txBox="1"/>
            <p:nvPr/>
          </p:nvSpPr>
          <p:spPr>
            <a:xfrm>
              <a:off x="3936689" y="3889356"/>
              <a:ext cx="1017866" cy="276999"/>
            </a:xfrm>
            <a:prstGeom prst="rect">
              <a:avLst/>
            </a:prstGeom>
            <a:noFill/>
            <a:effectLst/>
            <a:sp3d/>
          </p:spPr>
          <p:txBody>
            <a:bodyPr wrap="square" rtlCol="0">
              <a:spAutoFit/>
            </a:bodyPr>
            <a:lstStyle/>
            <a:p>
              <a:pPr defTabSz="914400" fontAlgn="base">
                <a:spcBef>
                  <a:spcPct val="0"/>
                </a:spcBef>
                <a:spcAft>
                  <a:spcPct val="0"/>
                </a:spcAft>
              </a:pPr>
              <a:r>
                <a:rPr lang="en-US" sz="1200" dirty="0" smtClean="0">
                  <a:solidFill>
                    <a:srgbClr val="000000"/>
                  </a:solidFill>
                </a:rPr>
                <a:t>Multiplexer</a:t>
              </a:r>
            </a:p>
          </p:txBody>
        </p:sp>
        <p:sp>
          <p:nvSpPr>
            <p:cNvPr id="144" name="TextBox 143"/>
            <p:cNvSpPr txBox="1"/>
            <p:nvPr/>
          </p:nvSpPr>
          <p:spPr>
            <a:xfrm>
              <a:off x="899435" y="3665379"/>
              <a:ext cx="1336621" cy="338554"/>
            </a:xfrm>
            <a:prstGeom prst="rect">
              <a:avLst/>
            </a:prstGeom>
            <a:noFill/>
            <a:sp3d extrusionH="101600"/>
          </p:spPr>
          <p:txBody>
            <a:bodyPr wrap="square" rtlCol="0">
              <a:spAutoFit/>
            </a:bodyPr>
            <a:lstStyle/>
            <a:p>
              <a:pPr defTabSz="914400" fontAlgn="base">
                <a:spcBef>
                  <a:spcPct val="0"/>
                </a:spcBef>
                <a:spcAft>
                  <a:spcPct val="0"/>
                </a:spcAft>
              </a:pPr>
              <a:r>
                <a:rPr lang="en-US" sz="1600" dirty="0" smtClean="0">
                  <a:solidFill>
                    <a:srgbClr val="000000"/>
                  </a:solidFill>
                </a:rPr>
                <a:t>Hybrid Laser</a:t>
              </a:r>
            </a:p>
          </p:txBody>
        </p:sp>
        <p:sp>
          <p:nvSpPr>
            <p:cNvPr id="145" name="TextBox 144"/>
            <p:cNvSpPr txBox="1"/>
            <p:nvPr/>
          </p:nvSpPr>
          <p:spPr>
            <a:xfrm>
              <a:off x="899435" y="4191141"/>
              <a:ext cx="1336621" cy="338554"/>
            </a:xfrm>
            <a:prstGeom prst="rect">
              <a:avLst/>
            </a:prstGeom>
            <a:noFill/>
            <a:sp3d extrusionH="101600"/>
          </p:spPr>
          <p:txBody>
            <a:bodyPr wrap="square" rtlCol="0">
              <a:spAutoFit/>
            </a:bodyPr>
            <a:lstStyle/>
            <a:p>
              <a:pPr defTabSz="914400" fontAlgn="base">
                <a:spcBef>
                  <a:spcPct val="0"/>
                </a:spcBef>
                <a:spcAft>
                  <a:spcPct val="0"/>
                </a:spcAft>
              </a:pPr>
              <a:r>
                <a:rPr lang="en-US" sz="1600" dirty="0" smtClean="0">
                  <a:solidFill>
                    <a:srgbClr val="000000"/>
                  </a:solidFill>
                </a:rPr>
                <a:t>Hybrid Laser</a:t>
              </a:r>
            </a:p>
          </p:txBody>
        </p:sp>
        <p:sp>
          <p:nvSpPr>
            <p:cNvPr id="146" name="TextBox 145"/>
            <p:cNvSpPr txBox="1"/>
            <p:nvPr/>
          </p:nvSpPr>
          <p:spPr>
            <a:xfrm>
              <a:off x="899435" y="4716905"/>
              <a:ext cx="1336621" cy="338554"/>
            </a:xfrm>
            <a:prstGeom prst="rect">
              <a:avLst/>
            </a:prstGeom>
            <a:noFill/>
            <a:sp3d extrusionH="101600"/>
          </p:spPr>
          <p:txBody>
            <a:bodyPr wrap="square" rtlCol="0">
              <a:spAutoFit/>
            </a:bodyPr>
            <a:lstStyle/>
            <a:p>
              <a:pPr defTabSz="914400" fontAlgn="base">
                <a:spcBef>
                  <a:spcPct val="0"/>
                </a:spcBef>
                <a:spcAft>
                  <a:spcPct val="0"/>
                </a:spcAft>
              </a:pPr>
              <a:r>
                <a:rPr lang="en-US" sz="1600" dirty="0" smtClean="0">
                  <a:solidFill>
                    <a:srgbClr val="000000"/>
                  </a:solidFill>
                </a:rPr>
                <a:t>Hybrid Laser</a:t>
              </a:r>
            </a:p>
          </p:txBody>
        </p:sp>
        <p:sp>
          <p:nvSpPr>
            <p:cNvPr id="151" name="TextBox 150"/>
            <p:cNvSpPr txBox="1"/>
            <p:nvPr/>
          </p:nvSpPr>
          <p:spPr>
            <a:xfrm rot="16200000">
              <a:off x="-278973" y="3930064"/>
              <a:ext cx="2023136" cy="307777"/>
            </a:xfrm>
            <a:prstGeom prst="rect">
              <a:avLst/>
            </a:prstGeom>
            <a:noFill/>
            <a:sp3d extrusionH="101600">
              <a:bevelT w="63500" h="254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defTabSz="914400" fontAlgn="base">
                <a:spcBef>
                  <a:spcPct val="0"/>
                </a:spcBef>
                <a:spcAft>
                  <a:spcPct val="0"/>
                </a:spcAft>
              </a:pPr>
              <a:r>
                <a:rPr lang="en-US" sz="1400" dirty="0" smtClean="0">
                  <a:solidFill>
                    <a:srgbClr val="FFFFFF"/>
                  </a:solidFill>
                </a:rPr>
                <a:t>Indium </a:t>
              </a:r>
              <a:r>
                <a:rPr lang="en-US" sz="1400" dirty="0" err="1" smtClean="0">
                  <a:solidFill>
                    <a:srgbClr val="FFFFFF"/>
                  </a:solidFill>
                </a:rPr>
                <a:t>Phosphide</a:t>
              </a:r>
              <a:r>
                <a:rPr lang="en-US" sz="1400" dirty="0" smtClean="0">
                  <a:solidFill>
                    <a:srgbClr val="FFFFFF"/>
                  </a:solidFill>
                </a:rPr>
                <a:t> Layer</a:t>
              </a:r>
            </a:p>
          </p:txBody>
        </p:sp>
        <p:sp>
          <p:nvSpPr>
            <p:cNvPr id="219" name="Rectangle 218"/>
            <p:cNvSpPr/>
            <p:nvPr/>
          </p:nvSpPr>
          <p:spPr bwMode="auto">
            <a:xfrm>
              <a:off x="370526" y="2429257"/>
              <a:ext cx="4779811" cy="249935"/>
            </a:xfrm>
            <a:prstGeom prst="rect">
              <a:avLst/>
            </a:prstGeom>
            <a:solidFill>
              <a:schemeClr val="bg1">
                <a:lumMod val="50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220" name="Rectangle 219"/>
            <p:cNvSpPr/>
            <p:nvPr/>
          </p:nvSpPr>
          <p:spPr bwMode="auto">
            <a:xfrm>
              <a:off x="394910" y="5507737"/>
              <a:ext cx="4779811" cy="249935"/>
            </a:xfrm>
            <a:prstGeom prst="rect">
              <a:avLst/>
            </a:prstGeom>
            <a:solidFill>
              <a:schemeClr val="bg1">
                <a:lumMod val="50000"/>
              </a:schemeClr>
            </a:solidFill>
            <a:ln w="19050" cap="flat" cmpd="sng" algn="ctr">
              <a:noFill/>
              <a:prstDash val="solid"/>
              <a:round/>
              <a:headEnd type="none" w="med" len="med"/>
              <a:tailEnd type="none" w="med" len="med"/>
            </a:ln>
            <a:effectLst/>
            <a:sp3d extrusionH="101600"/>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42" name="Up Arrow 41"/>
            <p:cNvSpPr/>
            <p:nvPr/>
          </p:nvSpPr>
          <p:spPr bwMode="auto">
            <a:xfrm rot="5400000">
              <a:off x="5208039" y="3662706"/>
              <a:ext cx="228601" cy="840182"/>
            </a:xfrm>
            <a:prstGeom prst="upArrow">
              <a:avLst>
                <a:gd name="adj1" fmla="val 50000"/>
                <a:gd name="adj2" fmla="val 118000"/>
              </a:avLst>
            </a:prstGeom>
            <a:gradFill flip="none" rotWithShape="1">
              <a:gsLst>
                <a:gs pos="0">
                  <a:srgbClr val="FF3399"/>
                </a:gs>
                <a:gs pos="25000">
                  <a:srgbClr val="FF6633"/>
                </a:gs>
                <a:gs pos="50000">
                  <a:srgbClr val="FFFF00"/>
                </a:gs>
                <a:gs pos="75000">
                  <a:srgbClr val="01A78F"/>
                </a:gs>
                <a:gs pos="100000">
                  <a:srgbClr val="3366FF"/>
                </a:gs>
              </a:gsLst>
              <a:lin ang="0" scaled="1"/>
              <a:tileRect/>
            </a:gradFill>
            <a:ln w="19050" cap="flat" cmpd="sng" algn="ctr">
              <a:noFill/>
              <a:prstDash val="solid"/>
              <a:round/>
              <a:headEnd type="none" w="med" len="med"/>
              <a:tailEnd type="none" w="med" len="med"/>
            </a:ln>
            <a:effectLst/>
            <a:sp3d/>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44" name="Rectangle 43"/>
            <p:cNvSpPr/>
            <p:nvPr/>
          </p:nvSpPr>
          <p:spPr bwMode="auto">
            <a:xfrm>
              <a:off x="5329704" y="2516553"/>
              <a:ext cx="2008942" cy="3173046"/>
            </a:xfrm>
            <a:prstGeom prst="rect">
              <a:avLst/>
            </a:prstGeom>
            <a:solidFill>
              <a:schemeClr val="accent2">
                <a:lumMod val="40000"/>
                <a:lumOff val="60000"/>
              </a:schemeClr>
            </a:solidFill>
            <a:ln w="19050" cap="flat" cmpd="sng" algn="ctr">
              <a:noFill/>
              <a:prstDash val="solid"/>
              <a:round/>
              <a:headEnd type="none" w="med" len="med"/>
              <a:tailEnd type="none" w="med" len="med"/>
            </a:ln>
            <a:effectLst/>
            <a:sp3d z="146050" extrusionH="393700" prstMaterial="clear"/>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49" name="Rectangle 48"/>
            <p:cNvSpPr/>
            <p:nvPr/>
          </p:nvSpPr>
          <p:spPr bwMode="auto">
            <a:xfrm>
              <a:off x="265723" y="5283199"/>
              <a:ext cx="5611419" cy="195386"/>
            </a:xfrm>
            <a:prstGeom prst="rect">
              <a:avLst/>
            </a:prstGeom>
            <a:solidFill>
              <a:schemeClr val="bg1"/>
            </a:solidFill>
            <a:ln w="19050" cap="flat" cmpd="sng" algn="ctr">
              <a:noFill/>
              <a:prstDash val="solid"/>
              <a:round/>
              <a:headEnd type="none" w="med" len="med"/>
              <a:tailEnd type="none" w="med" len="med"/>
            </a:ln>
            <a:effectLst/>
            <a:sp3d z="44450" extrusionH="114300"/>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sp>
          <p:nvSpPr>
            <p:cNvPr id="50" name="Rectangle 49"/>
            <p:cNvSpPr/>
            <p:nvPr/>
          </p:nvSpPr>
          <p:spPr bwMode="auto">
            <a:xfrm>
              <a:off x="304801" y="2711938"/>
              <a:ext cx="5576250" cy="187570"/>
            </a:xfrm>
            <a:prstGeom prst="rect">
              <a:avLst/>
            </a:prstGeom>
            <a:solidFill>
              <a:schemeClr val="bg1"/>
            </a:solidFill>
            <a:ln w="19050" cap="flat" cmpd="sng" algn="ctr">
              <a:noFill/>
              <a:prstDash val="solid"/>
              <a:round/>
              <a:headEnd type="none" w="med" len="med"/>
              <a:tailEnd type="none" w="med" len="med"/>
            </a:ln>
            <a:effectLst/>
            <a:sp3d z="25400" extrusionH="82550"/>
          </p:spPr>
          <p:txBody>
            <a:bodyPr vert="horz" wrap="square" lIns="91440" tIns="45720" rIns="91440" bIns="45720"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latin typeface="Arial" charset="0"/>
              </a:endParaRPr>
            </a:p>
          </p:txBody>
        </p:sp>
      </p:grpSp>
      <p:sp>
        <p:nvSpPr>
          <p:cNvPr id="62" name="TextBox 61"/>
          <p:cNvSpPr txBox="1"/>
          <p:nvPr/>
        </p:nvSpPr>
        <p:spPr>
          <a:xfrm rot="5400000">
            <a:off x="2284723" y="2594142"/>
            <a:ext cx="1566510" cy="611378"/>
          </a:xfrm>
          <a:prstGeom prst="rightArrow">
            <a:avLst/>
          </a:prstGeom>
          <a:solidFill>
            <a:schemeClr val="accent1">
              <a:lumMod val="50000"/>
            </a:schemeClr>
          </a:solidFill>
        </p:spPr>
        <p:txBody>
          <a:bodyPr wrap="square" lIns="91435" tIns="45718" rIns="91435" bIns="45718" rtlCol="0">
            <a:spAutoFit/>
          </a:bodyPr>
          <a:lstStyle/>
          <a:p>
            <a:pPr defTabSz="914400" fontAlgn="base">
              <a:spcBef>
                <a:spcPct val="0"/>
              </a:spcBef>
              <a:spcAft>
                <a:spcPct val="0"/>
              </a:spcAft>
            </a:pPr>
            <a:r>
              <a:rPr lang="en-US" sz="1400" dirty="0" smtClean="0">
                <a:solidFill>
                  <a:srgbClr val="FFC000"/>
                </a:solidFill>
                <a:effectLst>
                  <a:outerShdw blurRad="38100" dist="38100" dir="2700000" algn="tl">
                    <a:srgbClr val="000000">
                      <a:alpha val="43137"/>
                    </a:srgbClr>
                  </a:outerShdw>
                </a:effectLst>
                <a:latin typeface="Neo Sans Intel Medium" pitchFamily="34" charset="0"/>
              </a:rPr>
              <a:t>1101001110</a:t>
            </a:r>
          </a:p>
        </p:txBody>
      </p:sp>
      <p:sp>
        <p:nvSpPr>
          <p:cNvPr id="58" name="TextBox 57"/>
          <p:cNvSpPr txBox="1"/>
          <p:nvPr/>
        </p:nvSpPr>
        <p:spPr>
          <a:xfrm>
            <a:off x="3180795" y="2404655"/>
            <a:ext cx="2089536" cy="523216"/>
          </a:xfrm>
          <a:prstGeom prst="rect">
            <a:avLst/>
          </a:prstGeom>
          <a:noFill/>
          <a:ln w="28575">
            <a:noFill/>
          </a:ln>
          <a:effectLst>
            <a:glow rad="139700">
              <a:schemeClr val="accent2">
                <a:satMod val="175000"/>
                <a:alpha val="40000"/>
              </a:schemeClr>
            </a:glow>
          </a:effectLst>
        </p:spPr>
        <p:txBody>
          <a:bodyPr wrap="none" lIns="91435" tIns="45718" rIns="91435" bIns="45718" rtlCol="0">
            <a:spAutoFit/>
          </a:bodyPr>
          <a:lstStyle/>
          <a:p>
            <a:pPr defTabSz="914400" fontAlgn="base">
              <a:spcBef>
                <a:spcPct val="0"/>
              </a:spcBef>
              <a:spcAft>
                <a:spcPct val="0"/>
              </a:spcAft>
            </a:pPr>
            <a:r>
              <a:rPr lang="en-US" sz="1400" i="1" dirty="0" smtClean="0">
                <a:solidFill>
                  <a:srgbClr val="FFFFFF"/>
                </a:solidFill>
                <a:effectLst>
                  <a:glow rad="139700">
                    <a:srgbClr val="FFFFFF">
                      <a:satMod val="175000"/>
                      <a:alpha val="40000"/>
                    </a:srgbClr>
                  </a:glow>
                </a:effectLst>
              </a:rPr>
              <a:t>Electrical data in…</a:t>
            </a:r>
          </a:p>
          <a:p>
            <a:pPr defTabSz="914400" fontAlgn="base">
              <a:spcBef>
                <a:spcPct val="0"/>
              </a:spcBef>
              <a:spcAft>
                <a:spcPct val="0"/>
              </a:spcAft>
            </a:pPr>
            <a:r>
              <a:rPr lang="en-US" sz="1400" i="1" dirty="0" smtClean="0">
                <a:solidFill>
                  <a:srgbClr val="FFFFFF"/>
                </a:solidFill>
                <a:effectLst>
                  <a:glow rad="139700">
                    <a:srgbClr val="FFFFFF">
                      <a:satMod val="175000"/>
                      <a:alpha val="40000"/>
                    </a:srgbClr>
                  </a:glow>
                </a:effectLst>
              </a:rPr>
              <a:t>Up to 12.5 </a:t>
            </a:r>
            <a:r>
              <a:rPr lang="en-US" sz="1400" i="1" dirty="0" err="1" smtClean="0">
                <a:solidFill>
                  <a:srgbClr val="FFFFFF"/>
                </a:solidFill>
                <a:effectLst>
                  <a:glow rad="139700">
                    <a:srgbClr val="FFFFFF">
                      <a:satMod val="175000"/>
                      <a:alpha val="40000"/>
                    </a:srgbClr>
                  </a:glow>
                </a:effectLst>
              </a:rPr>
              <a:t>Gbps</a:t>
            </a:r>
            <a:r>
              <a:rPr lang="en-US" sz="1400" i="1" dirty="0" smtClean="0">
                <a:solidFill>
                  <a:srgbClr val="FFFFFF"/>
                </a:solidFill>
                <a:effectLst>
                  <a:glow rad="139700">
                    <a:srgbClr val="FFFFFF">
                      <a:satMod val="175000"/>
                      <a:alpha val="40000"/>
                    </a:srgbClr>
                  </a:glow>
                </a:effectLst>
              </a:rPr>
              <a:t>/channel</a:t>
            </a:r>
            <a:endParaRPr lang="en-US" sz="1400" i="1" dirty="0">
              <a:solidFill>
                <a:srgbClr val="FFFFFF"/>
              </a:solidFill>
              <a:effectLst>
                <a:glow rad="139700">
                  <a:srgbClr val="FFFFFF">
                    <a:satMod val="175000"/>
                    <a:alpha val="40000"/>
                  </a:srgbClr>
                </a:glow>
              </a:effectLst>
            </a:endParaRPr>
          </a:p>
        </p:txBody>
      </p:sp>
      <p:sp>
        <p:nvSpPr>
          <p:cNvPr id="59" name="TextBox 58"/>
          <p:cNvSpPr txBox="1"/>
          <p:nvPr/>
        </p:nvSpPr>
        <p:spPr>
          <a:xfrm>
            <a:off x="7760984" y="2973145"/>
            <a:ext cx="1223723" cy="830993"/>
          </a:xfrm>
          <a:prstGeom prst="rect">
            <a:avLst/>
          </a:prstGeom>
          <a:noFill/>
          <a:ln>
            <a:noFill/>
          </a:ln>
        </p:spPr>
        <p:txBody>
          <a:bodyPr wrap="none" lIns="91435" tIns="45718" rIns="91435" bIns="45718" rtlCol="0">
            <a:spAutoFit/>
          </a:bodyPr>
          <a:lstStyle/>
          <a:p>
            <a:pPr defTabSz="914400" fontAlgn="base">
              <a:spcBef>
                <a:spcPct val="0"/>
              </a:spcBef>
              <a:spcAft>
                <a:spcPct val="0"/>
              </a:spcAft>
            </a:pPr>
            <a:r>
              <a:rPr lang="en-US" sz="1600" i="1" dirty="0" smtClean="0">
                <a:solidFill>
                  <a:srgbClr val="FFFF00"/>
                </a:solidFill>
              </a:rPr>
              <a:t>50Gbps </a:t>
            </a:r>
            <a:br>
              <a:rPr lang="en-US" sz="1600" i="1" dirty="0" smtClean="0">
                <a:solidFill>
                  <a:srgbClr val="FFFF00"/>
                </a:solidFill>
              </a:rPr>
            </a:br>
            <a:r>
              <a:rPr lang="en-US" sz="1600" i="1" dirty="0" smtClean="0">
                <a:solidFill>
                  <a:srgbClr val="FFFF00"/>
                </a:solidFill>
              </a:rPr>
              <a:t>out on one</a:t>
            </a:r>
          </a:p>
          <a:p>
            <a:pPr defTabSz="914400" fontAlgn="base">
              <a:spcBef>
                <a:spcPct val="0"/>
              </a:spcBef>
              <a:spcAft>
                <a:spcPct val="0"/>
              </a:spcAft>
            </a:pPr>
            <a:r>
              <a:rPr lang="en-US" sz="1600" i="1" dirty="0" smtClean="0">
                <a:solidFill>
                  <a:srgbClr val="FFFF00"/>
                </a:solidFill>
              </a:rPr>
              <a:t>optical fiber</a:t>
            </a:r>
            <a:endParaRPr lang="en-US" sz="1600" i="1" dirty="0">
              <a:solidFill>
                <a:srgbClr val="FFFF00"/>
              </a:solidFill>
            </a:endParaRPr>
          </a:p>
        </p:txBody>
      </p:sp>
      <p:sp>
        <p:nvSpPr>
          <p:cNvPr id="60" name="TextBox 59"/>
          <p:cNvSpPr txBox="1"/>
          <p:nvPr/>
        </p:nvSpPr>
        <p:spPr>
          <a:xfrm>
            <a:off x="6442937" y="5035828"/>
            <a:ext cx="960894" cy="307773"/>
          </a:xfrm>
          <a:prstGeom prst="rect">
            <a:avLst/>
          </a:prstGeom>
          <a:noFill/>
        </p:spPr>
        <p:txBody>
          <a:bodyPr wrap="none" lIns="91435" tIns="45718" rIns="91435" bIns="45718" rtlCol="0">
            <a:spAutoFit/>
          </a:bodyPr>
          <a:lstStyle/>
          <a:p>
            <a:pPr defTabSz="914400" fontAlgn="base">
              <a:spcBef>
                <a:spcPct val="0"/>
              </a:spcBef>
              <a:spcAft>
                <a:spcPct val="0"/>
              </a:spcAft>
            </a:pPr>
            <a:r>
              <a:rPr lang="en-US" sz="1400" i="1" dirty="0" smtClean="0">
                <a:solidFill>
                  <a:srgbClr val="FFFFFF"/>
                </a:solidFill>
              </a:rPr>
              <a:t>Connector</a:t>
            </a:r>
            <a:endParaRPr lang="en-US" sz="1400" i="1" dirty="0">
              <a:solidFill>
                <a:srgbClr val="FFFFFF"/>
              </a:solidFill>
            </a:endParaRPr>
          </a:p>
        </p:txBody>
      </p:sp>
      <p:sp>
        <p:nvSpPr>
          <p:cNvPr id="61" name="TextBox 60"/>
          <p:cNvSpPr txBox="1"/>
          <p:nvPr/>
        </p:nvSpPr>
        <p:spPr>
          <a:xfrm>
            <a:off x="6150063" y="3073182"/>
            <a:ext cx="1256681" cy="307773"/>
          </a:xfrm>
          <a:prstGeom prst="rect">
            <a:avLst/>
          </a:prstGeom>
          <a:noFill/>
        </p:spPr>
        <p:txBody>
          <a:bodyPr wrap="none" lIns="91435" tIns="45718" rIns="91435" bIns="45718" rtlCol="0">
            <a:spAutoFit/>
          </a:bodyPr>
          <a:lstStyle/>
          <a:p>
            <a:pPr defTabSz="914400" fontAlgn="base">
              <a:spcBef>
                <a:spcPct val="0"/>
              </a:spcBef>
              <a:spcAft>
                <a:spcPct val="0"/>
              </a:spcAft>
            </a:pPr>
            <a:r>
              <a:rPr lang="en-US" sz="1400" i="1" dirty="0" smtClean="0">
                <a:solidFill>
                  <a:srgbClr val="FFFFFF"/>
                </a:solidFill>
              </a:rPr>
              <a:t>Alignment Pin</a:t>
            </a:r>
            <a:endParaRPr lang="en-US" sz="1400" i="1" dirty="0">
              <a:solidFill>
                <a:srgbClr val="FFFFFF"/>
              </a:solidFill>
            </a:endParaRPr>
          </a:p>
        </p:txBody>
      </p:sp>
      <p:pic>
        <p:nvPicPr>
          <p:cNvPr id="63" name="Picture 62" descr="50GTX.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806781" y="1313134"/>
            <a:ext cx="3783165" cy="783352"/>
          </a:xfrm>
          <a:prstGeom prst="rect">
            <a:avLst/>
          </a:prstGeom>
          <a:scene3d>
            <a:camera prst="perspectiveBelow" fov="4800000">
              <a:rot lat="2700000" lon="0" rev="0"/>
            </a:camera>
            <a:lightRig rig="threePt" dir="t"/>
          </a:scene3d>
          <a:sp3d extrusionH="114300">
            <a:extrusionClr>
              <a:schemeClr val="tx1">
                <a:lumMod val="85000"/>
                <a:lumOff val="15000"/>
              </a:schemeClr>
            </a:extrusionClr>
          </a:sp3d>
        </p:spPr>
      </p:pic>
      <p:sp>
        <p:nvSpPr>
          <p:cNvPr id="64" name="Up-Down Arrow 63"/>
          <p:cNvSpPr/>
          <p:nvPr/>
        </p:nvSpPr>
        <p:spPr bwMode="auto">
          <a:xfrm rot="10800000" flipH="1">
            <a:off x="1716259" y="2067950"/>
            <a:ext cx="578340" cy="1069146"/>
          </a:xfrm>
          <a:prstGeom prst="upDownArrow">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35" tIns="45718" rIns="91435" bIns="45718" numCol="1" rtlCol="0" anchor="t" anchorCtr="0" compatLnSpc="1">
            <a:prstTxWarp prst="textNoShape">
              <a:avLst/>
            </a:prstTxWarp>
            <a:noAutofit/>
          </a:bodyPr>
          <a:lstStyle/>
          <a:p>
            <a:pPr defTabSz="914400" eaLnBrk="0" fontAlgn="base" hangingPunct="0">
              <a:lnSpc>
                <a:spcPct val="80000"/>
              </a:lnSpc>
              <a:spcBef>
                <a:spcPct val="50000"/>
              </a:spcBef>
              <a:spcAft>
                <a:spcPct val="0"/>
              </a:spcAft>
            </a:pPr>
            <a:endParaRPr lang="en-US" sz="2000" dirty="0" smtClean="0">
              <a:solidFill>
                <a:srgbClr val="000000"/>
              </a:solidFill>
            </a:endParaRPr>
          </a:p>
        </p:txBody>
      </p:sp>
      <p:sp>
        <p:nvSpPr>
          <p:cNvPr id="67" name="Rectangle 66"/>
          <p:cNvSpPr/>
          <p:nvPr/>
        </p:nvSpPr>
        <p:spPr>
          <a:xfrm>
            <a:off x="4891677" y="1075928"/>
            <a:ext cx="3910520" cy="1323435"/>
          </a:xfrm>
          <a:prstGeom prst="rect">
            <a:avLst/>
          </a:prstGeom>
        </p:spPr>
        <p:txBody>
          <a:bodyPr wrap="square" lIns="91435" tIns="45718" rIns="91435" bIns="45718">
            <a:spAutoFit/>
          </a:bodyPr>
          <a:lstStyle/>
          <a:p>
            <a:pPr defTabSz="914400">
              <a:defRPr/>
            </a:pPr>
            <a:r>
              <a:rPr lang="en-US" sz="2000" kern="0" dirty="0" smtClean="0">
                <a:solidFill>
                  <a:srgbClr val="F8F8F8"/>
                </a:solidFill>
              </a:rPr>
              <a:t>Integrates Hybrid Silicon Lasers</a:t>
            </a:r>
          </a:p>
          <a:p>
            <a:pPr defTabSz="914400">
              <a:defRPr/>
            </a:pPr>
            <a:r>
              <a:rPr lang="en-US" sz="2000" kern="0" dirty="0" smtClean="0">
                <a:solidFill>
                  <a:srgbClr val="F8F8F8"/>
                </a:solidFill>
              </a:rPr>
              <a:t>With Modulators for data encoding and a Multiplexer to put 4 optical channels onto 1 fiber</a:t>
            </a:r>
            <a:endParaRPr lang="en-US" sz="2000" kern="0" dirty="0">
              <a:solidFill>
                <a:srgbClr val="F8F8F8"/>
              </a:solidFill>
              <a:latin typeface="Arial" charset="0"/>
            </a:endParaRPr>
          </a:p>
        </p:txBody>
      </p:sp>
      <p:sp>
        <p:nvSpPr>
          <p:cNvPr id="48" name="Rounded Rectangle 47"/>
          <p:cNvSpPr/>
          <p:nvPr/>
        </p:nvSpPr>
        <p:spPr>
          <a:xfrm>
            <a:off x="1666327" y="5723423"/>
            <a:ext cx="5914596" cy="646981"/>
          </a:xfrm>
          <a:prstGeom prst="roundRect">
            <a:avLst/>
          </a:prstGeom>
          <a:solidFill>
            <a:schemeClr val="tx1"/>
          </a:solidFill>
          <a:ln w="57150">
            <a:solidFill>
              <a:schemeClr val="tx1"/>
            </a:solidFill>
            <a:round/>
            <a:headEnd type="none" w="sm" len="sm"/>
            <a:tailEnd type="none" w="sm" len="sm"/>
          </a:ln>
          <a:effectLst/>
        </p:spPr>
        <p:txBody>
          <a:bodyPr lIns="91435" tIns="45718" rIns="91435" bIns="45718" anchor="ctr"/>
          <a:lstStyle/>
          <a:p>
            <a:pPr marL="0" lvl="1" algn="ctr" defTabSz="914263" eaLnBrk="0" fontAlgn="base" hangingPunct="0">
              <a:spcBef>
                <a:spcPct val="0"/>
              </a:spcBef>
              <a:spcAft>
                <a:spcPct val="0"/>
              </a:spcAft>
            </a:pPr>
            <a:r>
              <a:rPr lang="en-US" sz="1600" b="1" dirty="0" smtClean="0">
                <a:solidFill>
                  <a:srgbClr val="0860A8"/>
                </a:solidFill>
                <a:latin typeface="Verdana" pitchFamily="96" charset="0"/>
              </a:rPr>
              <a:t>Parallel channels are key to scaling bandwidths at low costs</a:t>
            </a:r>
            <a:endParaRPr lang="en-US" sz="1600" b="1" dirty="0">
              <a:solidFill>
                <a:srgbClr val="0860A8"/>
              </a:solidFill>
              <a:latin typeface="Verdana" pitchFamily="96" charset="0"/>
            </a:endParaRPr>
          </a:p>
        </p:txBody>
      </p:sp>
      <p:sp>
        <p:nvSpPr>
          <p:cNvPr id="52" name="Slide Number Placeholder 1"/>
          <p:cNvSpPr txBox="1">
            <a:spLocks/>
          </p:cNvSpPr>
          <p:nvPr/>
        </p:nvSpPr>
        <p:spPr>
          <a:xfrm>
            <a:off x="66675" y="6478241"/>
            <a:ext cx="691608" cy="476250"/>
          </a:xfrm>
          <a:prstGeom prst="rect">
            <a:avLst/>
          </a:prstGeom>
          <a:noFill/>
        </p:spPr>
        <p:txBody>
          <a:bodyPr/>
          <a:lstStyle/>
          <a:p>
            <a:pPr defTabSz="914400" fontAlgn="base">
              <a:spcBef>
                <a:spcPct val="0"/>
              </a:spcBef>
              <a:spcAft>
                <a:spcPct val="0"/>
              </a:spcAft>
              <a:defRPr/>
            </a:pPr>
            <a:fld id="{BAF02827-191D-409F-A8DC-C86F587707B7}" type="slidenum">
              <a:rPr lang="en-US" smtClean="0">
                <a:solidFill>
                  <a:srgbClr val="FFFFFF"/>
                </a:solidFill>
                <a:effectLst>
                  <a:outerShdw blurRad="38100" dist="38100" dir="2700000" algn="tl">
                    <a:srgbClr val="000000">
                      <a:alpha val="43137"/>
                    </a:srgbClr>
                  </a:outerShdw>
                </a:effectLst>
                <a:latin typeface="Arial" charset="0"/>
              </a:rPr>
              <a:pPr defTabSz="914400" fontAlgn="base">
                <a:spcBef>
                  <a:spcPct val="0"/>
                </a:spcBef>
                <a:spcAft>
                  <a:spcPct val="0"/>
                </a:spcAft>
                <a:defRPr/>
              </a:pPr>
              <a:t>93</a:t>
            </a:fld>
            <a:endParaRPr lang="en-US" smtClean="0">
              <a:solidFill>
                <a:srgbClr val="FFFFFF"/>
              </a:solidFill>
              <a:effectLst>
                <a:outerShdw blurRad="38100" dist="38100" dir="2700000" algn="tl">
                  <a:srgbClr val="000000">
                    <a:alpha val="43137"/>
                  </a:srgbClr>
                </a:outerShdw>
              </a:effectLst>
              <a:latin typeface="Arial" charset="0"/>
            </a:endParaRPr>
          </a:p>
        </p:txBody>
      </p:sp>
      <p:sp>
        <p:nvSpPr>
          <p:cNvPr id="53" name="Rectangle 52"/>
          <p:cNvSpPr/>
          <p:nvPr/>
        </p:nvSpPr>
        <p:spPr>
          <a:xfrm>
            <a:off x="2286000" y="6642556"/>
            <a:ext cx="4495800" cy="230828"/>
          </a:xfrm>
          <a:prstGeom prst="rect">
            <a:avLst/>
          </a:prstGeom>
        </p:spPr>
        <p:txBody>
          <a:bodyPr lIns="91435" tIns="45718" rIns="91435" bIns="45718">
            <a:spAutoFit/>
          </a:bodyPr>
          <a:lstStyle/>
          <a:p>
            <a:pPr defTabSz="914400" fontAlgn="base">
              <a:spcBef>
                <a:spcPct val="0"/>
              </a:spcBef>
              <a:spcAft>
                <a:spcPct val="0"/>
              </a:spcAft>
              <a:defRPr/>
            </a:pPr>
            <a:r>
              <a:rPr lang="en-US" sz="900" dirty="0">
                <a:solidFill>
                  <a:srgbClr val="0860A8">
                    <a:lumMod val="60000"/>
                    <a:lumOff val="40000"/>
                  </a:srgbClr>
                </a:solidFill>
                <a:latin typeface="Arial" charset="0"/>
              </a:rPr>
              <a:t>© </a:t>
            </a:r>
            <a:r>
              <a:rPr lang="en-US" sz="900" dirty="0" smtClean="0">
                <a:solidFill>
                  <a:srgbClr val="0860A8">
                    <a:lumMod val="60000"/>
                    <a:lumOff val="40000"/>
                  </a:srgbClr>
                </a:solidFill>
                <a:latin typeface="Arial" charset="0"/>
              </a:rPr>
              <a:t>2013, </a:t>
            </a:r>
            <a:r>
              <a:rPr lang="en-US" sz="900" dirty="0">
                <a:solidFill>
                  <a:srgbClr val="0860A8">
                    <a:lumMod val="60000"/>
                    <a:lumOff val="40000"/>
                  </a:srgbClr>
                </a:solidFill>
                <a:latin typeface="Arial" charset="0"/>
              </a:rPr>
              <a:t>Intel Corporation.  All Rights Reserved</a:t>
            </a:r>
          </a:p>
        </p:txBody>
      </p:sp>
    </p:spTree>
    <p:extLst>
      <p:ext uri="{BB962C8B-B14F-4D97-AF65-F5344CB8AC3E}">
        <p14:creationId xmlns:p14="http://schemas.microsoft.com/office/powerpoint/2010/main" val="31736964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 2014: Intel Developer Forum</a:t>
            </a:r>
            <a:endParaRPr lang="en-US" dirty="0"/>
          </a:p>
        </p:txBody>
      </p:sp>
      <p:sp>
        <p:nvSpPr>
          <p:cNvPr id="3" name="Content Placeholder 2"/>
          <p:cNvSpPr>
            <a:spLocks noGrp="1"/>
          </p:cNvSpPr>
          <p:nvPr>
            <p:ph idx="1"/>
          </p:nvPr>
        </p:nvSpPr>
        <p:spPr>
          <a:xfrm>
            <a:off x="304800" y="1371600"/>
            <a:ext cx="8229600" cy="4525963"/>
          </a:xfrm>
        </p:spPr>
        <p:txBody>
          <a:bodyPr/>
          <a:lstStyle/>
          <a:p>
            <a:r>
              <a:rPr lang="en-US" sz="2000" dirty="0"/>
              <a:t>Arista: Showing Network Products with 100G Intel Silicon Photonics</a:t>
            </a:r>
          </a:p>
          <a:p>
            <a:r>
              <a:rPr lang="en-US" sz="2000" dirty="0"/>
              <a:t>Advantech: Showing Network Security Appliance with 100G Intel Silicon Photonics</a:t>
            </a:r>
          </a:p>
          <a:p>
            <a:r>
              <a:rPr lang="en-US" sz="2000" dirty="0"/>
              <a:t>Altera: Showing FPGAs with embedded 100G Intel Silicon Photonics</a:t>
            </a:r>
          </a:p>
          <a:p>
            <a:r>
              <a:rPr lang="en-US" sz="2000" dirty="0"/>
              <a:t>Corning: Showing the breadth of innovative MXC optical cable technology, along with 100G Intel Silicon Photonics running over a 300m+ distance</a:t>
            </a:r>
          </a:p>
          <a:p>
            <a:r>
              <a:rPr lang="en-US" sz="2000" dirty="0"/>
              <a:t>Fujitsu: Showing an Application-Optimized Server that enables pooled resources capability provided by Intel Silicon Photonics optical PCI</a:t>
            </a:r>
          </a:p>
          <a:p>
            <a:r>
              <a:rPr lang="en-US" sz="2000" dirty="0"/>
              <a:t>Quanta: Showing a 100G TOR switch and server with 100G Intel Silicon Photonics</a:t>
            </a:r>
          </a:p>
          <a:p>
            <a:r>
              <a:rPr lang="en-US" sz="2000" dirty="0"/>
              <a:t>Tabula: Showing a functional demo with 800Gbps of interconnectivity in one box, based on 100G Intel Silicon Photonics</a:t>
            </a:r>
            <a:endParaRPr lang="en-US" sz="2000" dirty="0"/>
          </a:p>
        </p:txBody>
      </p:sp>
    </p:spTree>
    <p:extLst>
      <p:ext uri="{BB962C8B-B14F-4D97-AF65-F5344CB8AC3E}">
        <p14:creationId xmlns:p14="http://schemas.microsoft.com/office/powerpoint/2010/main" val="1909529810"/>
      </p:ext>
    </p:extLst>
  </p:cSld>
  <p:clrMapOvr>
    <a:masterClrMapping/>
  </p:clrMapOvr>
  <p:transition xmlns:p14="http://schemas.microsoft.com/office/powerpoint/2010/mai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42094F-405B-43CC-8504-2128DD4561D8}" type="slidenum">
              <a:rPr lang="ko-KR" altLang="en-US" smtClean="0"/>
              <a:pPr>
                <a:defRPr/>
              </a:pPr>
              <a:t>95</a:t>
            </a:fld>
            <a:endParaRPr lang="en-US" altLang="ko-KR"/>
          </a:p>
        </p:txBody>
      </p:sp>
      <p:pic>
        <p:nvPicPr>
          <p:cNvPr id="3" name="Picture 2"/>
          <p:cNvPicPr>
            <a:picLocks noChangeAspect="1"/>
          </p:cNvPicPr>
          <p:nvPr/>
        </p:nvPicPr>
        <p:blipFill>
          <a:blip r:embed="rId2"/>
          <a:stretch>
            <a:fillRect/>
          </a:stretch>
        </p:blipFill>
        <p:spPr>
          <a:xfrm>
            <a:off x="1905000" y="2108200"/>
            <a:ext cx="7404100" cy="3911600"/>
          </a:xfrm>
          <a:prstGeom prst="rect">
            <a:avLst/>
          </a:prstGeom>
        </p:spPr>
      </p:pic>
      <p:pic>
        <p:nvPicPr>
          <p:cNvPr id="4" name="Picture 3"/>
          <p:cNvPicPr>
            <a:picLocks noChangeAspect="1"/>
          </p:cNvPicPr>
          <p:nvPr/>
        </p:nvPicPr>
        <p:blipFill>
          <a:blip r:embed="rId3"/>
          <a:stretch>
            <a:fillRect/>
          </a:stretch>
        </p:blipFill>
        <p:spPr>
          <a:xfrm>
            <a:off x="152400" y="1066800"/>
            <a:ext cx="6053574" cy="1752600"/>
          </a:xfrm>
          <a:prstGeom prst="rect">
            <a:avLst/>
          </a:prstGeom>
        </p:spPr>
      </p:pic>
      <p:pic>
        <p:nvPicPr>
          <p:cNvPr id="5" name="Picture 4"/>
          <p:cNvPicPr>
            <a:picLocks noChangeAspect="1"/>
          </p:cNvPicPr>
          <p:nvPr/>
        </p:nvPicPr>
        <p:blipFill>
          <a:blip r:embed="rId4"/>
          <a:stretch>
            <a:fillRect/>
          </a:stretch>
        </p:blipFill>
        <p:spPr>
          <a:xfrm>
            <a:off x="228600" y="5448300"/>
            <a:ext cx="7861300" cy="1409700"/>
          </a:xfrm>
          <a:prstGeom prst="rect">
            <a:avLst/>
          </a:prstGeom>
        </p:spPr>
      </p:pic>
      <p:sp>
        <p:nvSpPr>
          <p:cNvPr id="6" name="TextBox 5"/>
          <p:cNvSpPr txBox="1"/>
          <p:nvPr/>
        </p:nvSpPr>
        <p:spPr>
          <a:xfrm>
            <a:off x="1752600" y="152400"/>
            <a:ext cx="6788863" cy="646331"/>
          </a:xfrm>
          <a:prstGeom prst="rect">
            <a:avLst/>
          </a:prstGeom>
          <a:noFill/>
        </p:spPr>
        <p:txBody>
          <a:bodyPr wrap="none" rtlCol="0">
            <a:spAutoFit/>
          </a:bodyPr>
          <a:lstStyle/>
          <a:p>
            <a:r>
              <a:rPr lang="en-US" dirty="0" smtClean="0"/>
              <a:t>Hewlett Packard: “The Machine”</a:t>
            </a:r>
            <a:endParaRPr lang="en-US" dirty="0"/>
          </a:p>
        </p:txBody>
      </p:sp>
    </p:spTree>
    <p:extLst>
      <p:ext uri="{BB962C8B-B14F-4D97-AF65-F5344CB8AC3E}">
        <p14:creationId xmlns:p14="http://schemas.microsoft.com/office/powerpoint/2010/main" val="2269812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97" name="Title 1"/>
          <p:cNvSpPr>
            <a:spLocks noGrp="1"/>
          </p:cNvSpPr>
          <p:nvPr>
            <p:ph type="title" idx="4294967295"/>
          </p:nvPr>
        </p:nvSpPr>
        <p:spPr>
          <a:xfrm>
            <a:off x="457200" y="125412"/>
            <a:ext cx="8229600" cy="788988"/>
          </a:xfrm>
        </p:spPr>
        <p:txBody>
          <a:bodyPr/>
          <a:lstStyle/>
          <a:p>
            <a:pPr eaLnBrk="1" hangingPunct="1"/>
            <a:r>
              <a:rPr lang="en-US" altLang="zh-CN" sz="3200" dirty="0" smtClean="0">
                <a:latin typeface="Futura Bk" charset="0"/>
                <a:ea typeface="宋体" pitchFamily="2" charset="-122"/>
              </a:rPr>
              <a:t>Supercomputing:</a:t>
            </a:r>
            <a:br>
              <a:rPr lang="en-US" altLang="zh-CN" sz="3200" dirty="0" smtClean="0">
                <a:latin typeface="Futura Bk" charset="0"/>
                <a:ea typeface="宋体" pitchFamily="2" charset="-122"/>
              </a:rPr>
            </a:br>
            <a:r>
              <a:rPr lang="en-US" altLang="zh-CN" sz="3200" dirty="0" smtClean="0">
                <a:latin typeface="Futura Bk" charset="0"/>
                <a:ea typeface="宋体" pitchFamily="2" charset="-122"/>
              </a:rPr>
              <a:t>HP </a:t>
            </a:r>
            <a:r>
              <a:rPr lang="en-US" altLang="zh-CN" sz="3200" dirty="0" smtClean="0">
                <a:latin typeface="Futura Bk" charset="0"/>
                <a:ea typeface="宋体" pitchFamily="2" charset="-122"/>
              </a:rPr>
              <a:t>hybrid silicon technologies</a:t>
            </a:r>
            <a:endParaRPr lang="en-US" altLang="zh-CN" sz="3200" dirty="0" smtClean="0">
              <a:latin typeface="Futura Bk" charset="0"/>
              <a:ea typeface="宋体" pitchFamily="2" charset="-122"/>
            </a:endParaRPr>
          </a:p>
        </p:txBody>
      </p:sp>
      <p:grpSp>
        <p:nvGrpSpPr>
          <p:cNvPr id="160798" name="Group 2"/>
          <p:cNvGrpSpPr>
            <a:grpSpLocks/>
          </p:cNvGrpSpPr>
          <p:nvPr/>
        </p:nvGrpSpPr>
        <p:grpSpPr bwMode="auto">
          <a:xfrm>
            <a:off x="1752600" y="1152525"/>
            <a:ext cx="1752600" cy="1282700"/>
            <a:chOff x="2191" y="736"/>
            <a:chExt cx="1793" cy="1244"/>
          </a:xfrm>
        </p:grpSpPr>
        <p:pic>
          <p:nvPicPr>
            <p:cNvPr id="160811" name="Picture 3"/>
            <p:cNvPicPr>
              <a:picLocks noChangeAspect="1" noChangeArrowheads="1"/>
            </p:cNvPicPr>
            <p:nvPr/>
          </p:nvPicPr>
          <p:blipFill>
            <a:blip r:embed="rId4" cstate="print"/>
            <a:srcRect/>
            <a:stretch>
              <a:fillRect/>
            </a:stretch>
          </p:blipFill>
          <p:spPr bwMode="auto">
            <a:xfrm>
              <a:off x="2191" y="1029"/>
              <a:ext cx="1793" cy="951"/>
            </a:xfrm>
            <a:prstGeom prst="rect">
              <a:avLst/>
            </a:prstGeom>
            <a:noFill/>
            <a:ln w="9525">
              <a:noFill/>
              <a:miter lim="800000"/>
              <a:headEnd/>
              <a:tailEnd type="none" w="sm" len="lg"/>
            </a:ln>
          </p:spPr>
        </p:pic>
        <p:sp>
          <p:nvSpPr>
            <p:cNvPr id="160812" name="Text Box 4"/>
            <p:cNvSpPr txBox="1">
              <a:spLocks noChangeAspect="1" noChangeArrowheads="1"/>
            </p:cNvSpPr>
            <p:nvPr/>
          </p:nvSpPr>
          <p:spPr bwMode="auto">
            <a:xfrm rot="958541">
              <a:off x="2525" y="1134"/>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13" name="Text Box 5"/>
            <p:cNvSpPr txBox="1">
              <a:spLocks noChangeAspect="1" noChangeArrowheads="1"/>
            </p:cNvSpPr>
            <p:nvPr/>
          </p:nvSpPr>
          <p:spPr bwMode="auto">
            <a:xfrm rot="958282">
              <a:off x="3551" y="1547"/>
              <a:ext cx="187" cy="135"/>
            </a:xfrm>
            <a:prstGeom prst="rect">
              <a:avLst/>
            </a:prstGeom>
            <a:noFill/>
            <a:ln w="9525">
              <a:noFill/>
              <a:miter lim="800000"/>
              <a:headEnd/>
              <a:tailEnd/>
            </a:ln>
          </p:spPr>
          <p:txBody>
            <a:bodyPr wrap="none">
              <a:spAutoFit/>
            </a:bodyPr>
            <a:lstStyle/>
            <a:p>
              <a:r>
                <a:rPr lang="en-US" altLang="zh-CN" sz="800">
                  <a:solidFill>
                    <a:srgbClr val="990000"/>
                  </a:solidFill>
                  <a:latin typeface="Futura Bk" charset="0"/>
                  <a:ea typeface="宋体" pitchFamily="2" charset="-122"/>
                </a:rPr>
                <a:t>Tx</a:t>
              </a:r>
            </a:p>
          </p:txBody>
        </p:sp>
        <p:sp>
          <p:nvSpPr>
            <p:cNvPr id="160814" name="Text Box 6"/>
            <p:cNvSpPr txBox="1">
              <a:spLocks noChangeAspect="1" noChangeArrowheads="1"/>
            </p:cNvSpPr>
            <p:nvPr/>
          </p:nvSpPr>
          <p:spPr bwMode="auto">
            <a:xfrm rot="958541">
              <a:off x="2657" y="1183"/>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15" name="Text Box 7"/>
            <p:cNvSpPr txBox="1">
              <a:spLocks noChangeAspect="1" noChangeArrowheads="1"/>
            </p:cNvSpPr>
            <p:nvPr/>
          </p:nvSpPr>
          <p:spPr bwMode="auto">
            <a:xfrm rot="958541">
              <a:off x="2790" y="1245"/>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16" name="Text Box 8"/>
            <p:cNvSpPr txBox="1">
              <a:spLocks noChangeAspect="1" noChangeArrowheads="1"/>
            </p:cNvSpPr>
            <p:nvPr/>
          </p:nvSpPr>
          <p:spPr bwMode="auto">
            <a:xfrm rot="958541">
              <a:off x="2924" y="1291"/>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17" name="Text Box 9"/>
            <p:cNvSpPr txBox="1">
              <a:spLocks noChangeAspect="1" noChangeArrowheads="1"/>
            </p:cNvSpPr>
            <p:nvPr/>
          </p:nvSpPr>
          <p:spPr bwMode="auto">
            <a:xfrm rot="958541">
              <a:off x="3046" y="1344"/>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18" name="Text Box 10"/>
            <p:cNvSpPr txBox="1">
              <a:spLocks noChangeAspect="1" noChangeArrowheads="1"/>
            </p:cNvSpPr>
            <p:nvPr/>
          </p:nvSpPr>
          <p:spPr bwMode="auto">
            <a:xfrm rot="958541">
              <a:off x="3175" y="1401"/>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19" name="Text Box 11"/>
            <p:cNvSpPr txBox="1">
              <a:spLocks noChangeAspect="1" noChangeArrowheads="1"/>
            </p:cNvSpPr>
            <p:nvPr/>
          </p:nvSpPr>
          <p:spPr bwMode="auto">
            <a:xfrm rot="958541">
              <a:off x="3303" y="1444"/>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20" name="Text Box 12"/>
            <p:cNvSpPr txBox="1">
              <a:spLocks noChangeAspect="1" noChangeArrowheads="1"/>
            </p:cNvSpPr>
            <p:nvPr/>
          </p:nvSpPr>
          <p:spPr bwMode="auto">
            <a:xfrm rot="958541">
              <a:off x="3430" y="1495"/>
              <a:ext cx="194" cy="135"/>
            </a:xfrm>
            <a:prstGeom prst="rect">
              <a:avLst/>
            </a:prstGeom>
            <a:noFill/>
            <a:ln w="9525">
              <a:noFill/>
              <a:miter lim="800000"/>
              <a:headEnd/>
              <a:tailEnd/>
            </a:ln>
          </p:spPr>
          <p:txBody>
            <a:bodyPr wrap="none">
              <a:spAutoFit/>
            </a:bodyPr>
            <a:lstStyle/>
            <a:p>
              <a:r>
                <a:rPr lang="en-US" altLang="zh-CN" sz="800">
                  <a:latin typeface="Futura Bk" charset="0"/>
                  <a:ea typeface="宋体" pitchFamily="2" charset="-122"/>
                </a:rPr>
                <a:t>Rx</a:t>
              </a:r>
            </a:p>
          </p:txBody>
        </p:sp>
        <p:sp>
          <p:nvSpPr>
            <p:cNvPr id="160821" name="Text Box 13"/>
            <p:cNvSpPr txBox="1">
              <a:spLocks noChangeArrowheads="1"/>
            </p:cNvSpPr>
            <p:nvPr/>
          </p:nvSpPr>
          <p:spPr bwMode="auto">
            <a:xfrm>
              <a:off x="2581" y="736"/>
              <a:ext cx="1235" cy="328"/>
            </a:xfrm>
            <a:prstGeom prst="rect">
              <a:avLst/>
            </a:prstGeom>
            <a:noFill/>
            <a:ln w="19050" algn="ctr">
              <a:noFill/>
              <a:miter lim="800000"/>
              <a:headEnd/>
              <a:tailEnd/>
            </a:ln>
          </p:spPr>
          <p:txBody>
            <a:bodyPr wrap="none">
              <a:spAutoFit/>
            </a:bodyPr>
            <a:lstStyle/>
            <a:p>
              <a:pPr>
                <a:spcBef>
                  <a:spcPct val="50000"/>
                </a:spcBef>
              </a:pPr>
              <a:r>
                <a:rPr lang="en-US" altLang="zh-CN" sz="1600" dirty="0">
                  <a:latin typeface="Futura Bk" charset="0"/>
                  <a:ea typeface="宋体" pitchFamily="2" charset="-122"/>
                </a:rPr>
                <a:t>Optical </a:t>
              </a:r>
              <a:r>
                <a:rPr lang="en-US" altLang="zh-CN" sz="1600" dirty="0" smtClean="0">
                  <a:latin typeface="Futura Bk" charset="0"/>
                  <a:ea typeface="宋体" pitchFamily="2" charset="-122"/>
                </a:rPr>
                <a:t>bus</a:t>
              </a:r>
              <a:endParaRPr lang="en-US" altLang="zh-CN" sz="1600" dirty="0">
                <a:latin typeface="Futura Bk" charset="0"/>
                <a:ea typeface="宋体" pitchFamily="2" charset="-122"/>
              </a:endParaRPr>
            </a:p>
          </p:txBody>
        </p:sp>
      </p:grpSp>
      <p:graphicFrame>
        <p:nvGraphicFramePr>
          <p:cNvPr id="31" name="Diagram 30"/>
          <p:cNvGraphicFramePr/>
          <p:nvPr>
            <p:extLst>
              <p:ext uri="{D42A27DB-BD31-4B8C-83A1-F6EECF244321}">
                <p14:modId xmlns:p14="http://schemas.microsoft.com/office/powerpoint/2010/main" val="3104303100"/>
              </p:ext>
            </p:extLst>
          </p:nvPr>
        </p:nvGraphicFramePr>
        <p:xfrm>
          <a:off x="533400" y="2590800"/>
          <a:ext cx="8001000" cy="812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0800" name="Picture 1" descr="2nd_gen_IOL"/>
          <p:cNvPicPr>
            <a:picLocks noChangeAspect="1" noChangeArrowheads="1"/>
          </p:cNvPicPr>
          <p:nvPr/>
        </p:nvPicPr>
        <p:blipFill>
          <a:blip r:embed="rId10" cstate="print"/>
          <a:srcRect/>
          <a:stretch>
            <a:fillRect/>
          </a:stretch>
        </p:blipFill>
        <p:spPr bwMode="auto">
          <a:xfrm>
            <a:off x="533400" y="1524000"/>
            <a:ext cx="990600" cy="693738"/>
          </a:xfrm>
          <a:prstGeom prst="rect">
            <a:avLst/>
          </a:prstGeom>
          <a:noFill/>
          <a:ln w="9525">
            <a:noFill/>
            <a:miter lim="800000"/>
            <a:headEnd/>
            <a:tailEnd/>
          </a:ln>
        </p:spPr>
      </p:pic>
      <p:sp>
        <p:nvSpPr>
          <p:cNvPr id="160801" name="Text Box 13"/>
          <p:cNvSpPr txBox="1">
            <a:spLocks noChangeArrowheads="1"/>
          </p:cNvSpPr>
          <p:nvPr/>
        </p:nvSpPr>
        <p:spPr bwMode="auto">
          <a:xfrm>
            <a:off x="381000" y="1143000"/>
            <a:ext cx="1263650" cy="338138"/>
          </a:xfrm>
          <a:prstGeom prst="rect">
            <a:avLst/>
          </a:prstGeom>
          <a:noFill/>
          <a:ln w="19050" algn="ctr">
            <a:noFill/>
            <a:miter lim="800000"/>
            <a:headEnd/>
            <a:tailEnd/>
          </a:ln>
        </p:spPr>
        <p:txBody>
          <a:bodyPr wrap="none">
            <a:spAutoFit/>
          </a:bodyPr>
          <a:lstStyle/>
          <a:p>
            <a:pPr>
              <a:spcBef>
                <a:spcPct val="50000"/>
              </a:spcBef>
            </a:pPr>
            <a:r>
              <a:rPr lang="en-US" altLang="zh-CN" sz="1600">
                <a:latin typeface="Futura Bk" charset="0"/>
                <a:ea typeface="宋体" pitchFamily="2" charset="-122"/>
              </a:rPr>
              <a:t>Active cable</a:t>
            </a:r>
          </a:p>
        </p:txBody>
      </p:sp>
      <p:pic>
        <p:nvPicPr>
          <p:cNvPr id="160802" name="Picture 11"/>
          <p:cNvPicPr>
            <a:picLocks noGrp="1" noChangeAspect="1" noChangeArrowheads="1"/>
          </p:cNvPicPr>
          <p:nvPr>
            <p:ph sz="quarter" idx="4294967295"/>
          </p:nvPr>
        </p:nvPicPr>
        <p:blipFill>
          <a:blip r:embed="rId11" cstate="print"/>
          <a:srcRect/>
          <a:stretch>
            <a:fillRect/>
          </a:stretch>
        </p:blipFill>
        <p:spPr>
          <a:xfrm>
            <a:off x="3581400" y="1371600"/>
            <a:ext cx="1752600" cy="1103313"/>
          </a:xfrm>
        </p:spPr>
      </p:pic>
      <p:sp>
        <p:nvSpPr>
          <p:cNvPr id="160803" name="Rectangle 35"/>
          <p:cNvSpPr>
            <a:spLocks noChangeArrowheads="1"/>
          </p:cNvSpPr>
          <p:nvPr/>
        </p:nvSpPr>
        <p:spPr bwMode="auto">
          <a:xfrm>
            <a:off x="3581400" y="1371600"/>
            <a:ext cx="152400" cy="152400"/>
          </a:xfrm>
          <a:prstGeom prst="rect">
            <a:avLst/>
          </a:prstGeom>
          <a:solidFill>
            <a:schemeClr val="bg1"/>
          </a:solidFill>
          <a:ln w="19050" algn="ctr">
            <a:noFill/>
            <a:round/>
            <a:headEnd/>
            <a:tailEnd/>
          </a:ln>
        </p:spPr>
        <p:txBody>
          <a:bodyPr wrap="none">
            <a:spAutoFit/>
          </a:bodyPr>
          <a:lstStyle/>
          <a:p>
            <a:pPr>
              <a:spcBef>
                <a:spcPct val="50000"/>
              </a:spcBef>
            </a:pPr>
            <a:endParaRPr lang="zh-CN" altLang="en-US" sz="1600">
              <a:latin typeface="Futura Bk" charset="0"/>
              <a:ea typeface="宋体" pitchFamily="2" charset="-122"/>
            </a:endParaRPr>
          </a:p>
        </p:txBody>
      </p:sp>
      <p:sp>
        <p:nvSpPr>
          <p:cNvPr id="160804" name="Text Box 13"/>
          <p:cNvSpPr txBox="1">
            <a:spLocks noChangeArrowheads="1"/>
          </p:cNvSpPr>
          <p:nvPr/>
        </p:nvSpPr>
        <p:spPr bwMode="auto">
          <a:xfrm>
            <a:off x="3339274" y="990600"/>
            <a:ext cx="2147126" cy="338554"/>
          </a:xfrm>
          <a:prstGeom prst="rect">
            <a:avLst/>
          </a:prstGeom>
          <a:noFill/>
          <a:ln w="19050" algn="ctr">
            <a:noFill/>
            <a:miter lim="800000"/>
            <a:headEnd/>
            <a:tailEnd/>
          </a:ln>
        </p:spPr>
        <p:txBody>
          <a:bodyPr wrap="none">
            <a:spAutoFit/>
          </a:bodyPr>
          <a:lstStyle/>
          <a:p>
            <a:pPr algn="ctr">
              <a:spcBef>
                <a:spcPct val="50000"/>
              </a:spcBef>
            </a:pPr>
            <a:r>
              <a:rPr lang="en-US" altLang="zh-CN" sz="1600" dirty="0">
                <a:latin typeface="Futura Bk" charset="0"/>
                <a:ea typeface="宋体" pitchFamily="2" charset="-122"/>
              </a:rPr>
              <a:t>Hybrid </a:t>
            </a:r>
            <a:r>
              <a:rPr lang="en-US" altLang="zh-CN" sz="1600" dirty="0" smtClean="0">
                <a:latin typeface="Futura Bk" charset="0"/>
                <a:ea typeface="宋体" pitchFamily="2" charset="-122"/>
              </a:rPr>
              <a:t>microring laser</a:t>
            </a:r>
            <a:endParaRPr lang="en-US" altLang="zh-CN" sz="1600" dirty="0">
              <a:latin typeface="Futura Bk" charset="0"/>
              <a:ea typeface="宋体" pitchFamily="2" charset="-122"/>
            </a:endParaRPr>
          </a:p>
        </p:txBody>
      </p:sp>
      <p:pic>
        <p:nvPicPr>
          <p:cNvPr id="160805" name="Picture 8" descr="F6HWG2T2"/>
          <p:cNvPicPr>
            <a:picLocks noChangeAspect="1" noChangeArrowheads="1"/>
          </p:cNvPicPr>
          <p:nvPr/>
        </p:nvPicPr>
        <p:blipFill>
          <a:blip r:embed="rId12" cstate="screen">
            <a:lum bright="6000" contrast="6000"/>
            <a:extLst>
              <a:ext uri="{28A0092B-C50C-407E-A947-70E740481C1C}">
                <a14:useLocalDpi xmlns:a14="http://schemas.microsoft.com/office/drawing/2010/main"/>
              </a:ext>
            </a:extLst>
          </a:blip>
          <a:srcRect/>
          <a:stretch>
            <a:fillRect/>
          </a:stretch>
        </p:blipFill>
        <p:spPr bwMode="auto">
          <a:xfrm>
            <a:off x="5638800" y="1524000"/>
            <a:ext cx="990600" cy="742950"/>
          </a:xfrm>
          <a:prstGeom prst="rect">
            <a:avLst/>
          </a:prstGeom>
          <a:noFill/>
          <a:ln w="9525">
            <a:noFill/>
            <a:miter lim="800000"/>
            <a:headEnd/>
            <a:tailEnd/>
          </a:ln>
        </p:spPr>
      </p:pic>
      <p:sp>
        <p:nvSpPr>
          <p:cNvPr id="160806" name="Text Box 13"/>
          <p:cNvSpPr txBox="1">
            <a:spLocks noChangeArrowheads="1"/>
          </p:cNvSpPr>
          <p:nvPr/>
        </p:nvSpPr>
        <p:spPr bwMode="auto">
          <a:xfrm>
            <a:off x="5562600" y="990600"/>
            <a:ext cx="1131888" cy="338138"/>
          </a:xfrm>
          <a:prstGeom prst="rect">
            <a:avLst/>
          </a:prstGeom>
          <a:noFill/>
          <a:ln w="19050" algn="ctr">
            <a:noFill/>
            <a:miter lim="800000"/>
            <a:headEnd/>
            <a:tailEnd/>
          </a:ln>
        </p:spPr>
        <p:txBody>
          <a:bodyPr wrap="none">
            <a:spAutoFit/>
          </a:bodyPr>
          <a:lstStyle/>
          <a:p>
            <a:pPr>
              <a:spcBef>
                <a:spcPct val="50000"/>
              </a:spcBef>
            </a:pPr>
            <a:r>
              <a:rPr lang="en-US" altLang="zh-CN" sz="1600">
                <a:latin typeface="Futura Bk" charset="0"/>
                <a:ea typeface="宋体" pitchFamily="2" charset="-122"/>
              </a:rPr>
              <a:t>Silicon PIC</a:t>
            </a:r>
          </a:p>
        </p:txBody>
      </p:sp>
      <p:grpSp>
        <p:nvGrpSpPr>
          <p:cNvPr id="160807" name="Group 43"/>
          <p:cNvGrpSpPr>
            <a:grpSpLocks/>
          </p:cNvGrpSpPr>
          <p:nvPr/>
        </p:nvGrpSpPr>
        <p:grpSpPr bwMode="auto">
          <a:xfrm>
            <a:off x="6858000" y="1295400"/>
            <a:ext cx="1631950" cy="1277938"/>
            <a:chOff x="2103438" y="2760663"/>
            <a:chExt cx="3719512" cy="3030537"/>
          </a:xfrm>
        </p:grpSpPr>
        <p:graphicFrame>
          <p:nvGraphicFramePr>
            <p:cNvPr id="160792" name="Object 2"/>
            <p:cNvGraphicFramePr>
              <a:graphicFrameLocks noChangeAspect="1"/>
            </p:cNvGraphicFramePr>
            <p:nvPr/>
          </p:nvGraphicFramePr>
          <p:xfrm>
            <a:off x="2103438" y="2760663"/>
            <a:ext cx="3719512" cy="3030537"/>
          </p:xfrm>
          <a:graphic>
            <a:graphicData uri="http://schemas.openxmlformats.org/presentationml/2006/ole">
              <mc:AlternateContent xmlns:mc="http://schemas.openxmlformats.org/markup-compatibility/2006">
                <mc:Choice xmlns:v="urn:schemas-microsoft-com:vml" Requires="v">
                  <p:oleObj spid="_x0000_s572800" name="Visio" r:id="rId13" imgW="4615832" imgH="3627867" progId="">
                    <p:embed/>
                  </p:oleObj>
                </mc:Choice>
                <mc:Fallback>
                  <p:oleObj name="Visio" r:id="rId13" imgW="4615832" imgH="3627867"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03438" y="2760663"/>
                          <a:ext cx="3719512" cy="3030537"/>
                        </a:xfrm>
                        <a:prstGeom prst="rect">
                          <a:avLst/>
                        </a:prstGeom>
                        <a:noFill/>
                        <a:ln>
                          <a:noFill/>
                        </a:ln>
                        <a:effectLst/>
                        <a:extLst>
                          <a:ext uri="{909E8E84-426E-40dd-AFC4-6F175D3DCCD1}">
                            <a14:hiddenFill xmlns:a14="http://schemas.microsoft.com/office/drawing/2010/main">
                              <a:solidFill>
                                <a:srgbClr val="CBC9BD"/>
                              </a:solidFill>
                            </a14:hiddenFill>
                          </a:ext>
                          <a:ext uri="{91240B29-F687-4f45-9708-019B960494DF}">
                            <a14:hiddenLine xmlns:a14="http://schemas.microsoft.com/office/drawing/2010/main" w="19050">
                              <a:solidFill>
                                <a:srgbClr val="7B7B7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0793" name="Object 3"/>
            <p:cNvGraphicFramePr>
              <a:graphicFrameLocks noChangeAspect="1"/>
            </p:cNvGraphicFramePr>
            <p:nvPr/>
          </p:nvGraphicFramePr>
          <p:xfrm>
            <a:off x="2703513" y="2792414"/>
            <a:ext cx="2816224" cy="2921000"/>
          </p:xfrm>
          <a:graphic>
            <a:graphicData uri="http://schemas.openxmlformats.org/presentationml/2006/ole">
              <mc:AlternateContent xmlns:mc="http://schemas.openxmlformats.org/markup-compatibility/2006">
                <mc:Choice xmlns:v="urn:schemas-microsoft-com:vml" Requires="v">
                  <p:oleObj spid="_x0000_s572801" name="Visio" r:id="rId15" imgW="3521050" imgH="3521207" progId="">
                    <p:embed/>
                  </p:oleObj>
                </mc:Choice>
                <mc:Fallback>
                  <p:oleObj name="Visio" r:id="rId15" imgW="3521050" imgH="3521207"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03513" y="2792414"/>
                          <a:ext cx="2816224" cy="2921000"/>
                        </a:xfrm>
                        <a:prstGeom prst="rect">
                          <a:avLst/>
                        </a:prstGeom>
                        <a:noFill/>
                        <a:ln>
                          <a:noFill/>
                        </a:ln>
                        <a:effectLst/>
                        <a:extLst>
                          <a:ext uri="{909E8E84-426E-40dd-AFC4-6F175D3DCCD1}">
                            <a14:hiddenFill xmlns:a14="http://schemas.microsoft.com/office/drawing/2010/main">
                              <a:solidFill>
                                <a:srgbClr val="CBC9BD"/>
                              </a:solidFill>
                            </a14:hiddenFill>
                          </a:ext>
                          <a:ext uri="{91240B29-F687-4f45-9708-019B960494DF}">
                            <a14:hiddenLine xmlns:a14="http://schemas.microsoft.com/office/drawing/2010/main" w="19050">
                              <a:solidFill>
                                <a:srgbClr val="7B7B7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60808" name="Text Box 13"/>
          <p:cNvSpPr txBox="1">
            <a:spLocks noChangeArrowheads="1"/>
          </p:cNvSpPr>
          <p:nvPr/>
        </p:nvSpPr>
        <p:spPr bwMode="auto">
          <a:xfrm>
            <a:off x="6477000" y="914400"/>
            <a:ext cx="2743200" cy="338554"/>
          </a:xfrm>
          <a:prstGeom prst="rect">
            <a:avLst/>
          </a:prstGeom>
          <a:noFill/>
          <a:ln w="19050" algn="ctr">
            <a:noFill/>
            <a:miter lim="800000"/>
            <a:headEnd/>
            <a:tailEnd/>
          </a:ln>
        </p:spPr>
        <p:txBody>
          <a:bodyPr wrap="square">
            <a:spAutoFit/>
          </a:bodyPr>
          <a:lstStyle/>
          <a:p>
            <a:pPr algn="ctr">
              <a:spcBef>
                <a:spcPct val="50000"/>
              </a:spcBef>
            </a:pPr>
            <a:r>
              <a:rPr lang="en-US" altLang="zh-CN" sz="1600" dirty="0">
                <a:latin typeface="Futura Bk" charset="0"/>
                <a:ea typeface="宋体" pitchFamily="2" charset="-122"/>
              </a:rPr>
              <a:t>On-chip </a:t>
            </a:r>
            <a:r>
              <a:rPr lang="en-US" altLang="zh-CN" sz="1600" dirty="0" smtClean="0">
                <a:latin typeface="Futura Bk" charset="0"/>
                <a:ea typeface="宋体" pitchFamily="2" charset="-122"/>
              </a:rPr>
              <a:t>interconnect</a:t>
            </a:r>
            <a:endParaRPr lang="en-US" altLang="zh-CN" sz="1600" dirty="0">
              <a:latin typeface="Futura Bk" charset="0"/>
              <a:ea typeface="宋体" pitchFamily="2" charset="-122"/>
            </a:endParaRPr>
          </a:p>
        </p:txBody>
      </p:sp>
      <p:pic>
        <p:nvPicPr>
          <p:cNvPr id="2" name="Picture 1"/>
          <p:cNvPicPr>
            <a:picLocks noChangeAspect="1"/>
          </p:cNvPicPr>
          <p:nvPr/>
        </p:nvPicPr>
        <p:blipFill>
          <a:blip r:embed="rId17"/>
          <a:stretch>
            <a:fillRect/>
          </a:stretch>
        </p:blipFill>
        <p:spPr>
          <a:xfrm>
            <a:off x="7391400" y="76200"/>
            <a:ext cx="762000" cy="762000"/>
          </a:xfrm>
          <a:prstGeom prst="rect">
            <a:avLst/>
          </a:prstGeom>
        </p:spPr>
      </p:pic>
      <p:grpSp>
        <p:nvGrpSpPr>
          <p:cNvPr id="32" name="Group 23"/>
          <p:cNvGrpSpPr>
            <a:grpSpLocks/>
          </p:cNvGrpSpPr>
          <p:nvPr/>
        </p:nvGrpSpPr>
        <p:grpSpPr bwMode="auto">
          <a:xfrm>
            <a:off x="16933" y="3505201"/>
            <a:ext cx="4402667" cy="3352800"/>
            <a:chOff x="336" y="768"/>
            <a:chExt cx="2256" cy="1700"/>
          </a:xfrm>
        </p:grpSpPr>
        <p:pic>
          <p:nvPicPr>
            <p:cNvPr id="33" name="Picture 32"/>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36" y="768"/>
              <a:ext cx="2256" cy="1700"/>
            </a:xfrm>
            <a:prstGeom prst="rect">
              <a:avLst/>
            </a:prstGeom>
            <a:noFill/>
            <a:ln w="25400" algn="ctr">
              <a:noFill/>
              <a:miter lim="800000"/>
              <a:headEnd/>
              <a:tailEnd/>
            </a:ln>
          </p:spPr>
        </p:pic>
        <p:sp>
          <p:nvSpPr>
            <p:cNvPr id="35" name="Rectangle 22"/>
            <p:cNvSpPr>
              <a:spLocks noChangeArrowheads="1"/>
            </p:cNvSpPr>
            <p:nvPr/>
          </p:nvSpPr>
          <p:spPr bwMode="auto">
            <a:xfrm>
              <a:off x="606" y="864"/>
              <a:ext cx="144" cy="192"/>
            </a:xfrm>
            <a:prstGeom prst="rect">
              <a:avLst/>
            </a:prstGeom>
            <a:solidFill>
              <a:schemeClr val="bg1"/>
            </a:solidFill>
            <a:ln w="9525">
              <a:noFill/>
              <a:miter lim="800000"/>
              <a:headEnd/>
              <a:tailEnd/>
            </a:ln>
            <a:effectLst/>
          </p:spPr>
          <p:txBody>
            <a:bodyPr wrap="none" anchor="ctr"/>
            <a:lstStyle/>
            <a:p>
              <a:endParaRPr lang="zh-CN" altLang="en-US" sz="1800">
                <a:solidFill>
                  <a:srgbClr val="000000"/>
                </a:solidFill>
                <a:cs typeface="Arial" charset="0"/>
              </a:endParaRPr>
            </a:p>
          </p:txBody>
        </p:sp>
      </p:grpSp>
      <p:pic>
        <p:nvPicPr>
          <p:cNvPr id="36" name="Picture 35"/>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b="43111"/>
          <a:stretch/>
        </p:blipFill>
        <p:spPr bwMode="auto">
          <a:xfrm>
            <a:off x="4419600" y="3505200"/>
            <a:ext cx="4597568" cy="3251200"/>
          </a:xfrm>
          <a:prstGeom prst="rect">
            <a:avLst/>
          </a:prstGeom>
          <a:noFill/>
          <a:ln w="9525">
            <a:noFill/>
            <a:miter lim="800000"/>
            <a:headEnd/>
            <a:tailEnd/>
          </a:ln>
        </p:spPr>
      </p:pic>
    </p:spTree>
    <p:extLst>
      <p:ext uri="{BB962C8B-B14F-4D97-AF65-F5344CB8AC3E}">
        <p14:creationId xmlns:p14="http://schemas.microsoft.com/office/powerpoint/2010/main" val="274977686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atin typeface="Arial" charset="0"/>
              </a:rPr>
              <a:t>100G Si photonic WDM transmitter</a:t>
            </a:r>
          </a:p>
        </p:txBody>
      </p:sp>
      <p:grpSp>
        <p:nvGrpSpPr>
          <p:cNvPr id="14339" name="Group 3"/>
          <p:cNvGrpSpPr>
            <a:grpSpLocks/>
          </p:cNvGrpSpPr>
          <p:nvPr/>
        </p:nvGrpSpPr>
        <p:grpSpPr bwMode="auto">
          <a:xfrm>
            <a:off x="53975" y="841375"/>
            <a:ext cx="5859463" cy="3000375"/>
            <a:chOff x="489" y="1296"/>
            <a:chExt cx="4133" cy="2105"/>
          </a:xfrm>
        </p:grpSpPr>
        <p:sp>
          <p:nvSpPr>
            <p:cNvPr id="14352" name="Line 4"/>
            <p:cNvSpPr>
              <a:spLocks noChangeShapeType="1"/>
            </p:cNvSpPr>
            <p:nvPr/>
          </p:nvSpPr>
          <p:spPr bwMode="auto">
            <a:xfrm>
              <a:off x="1640" y="2360"/>
              <a:ext cx="5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53" name="Rectangle 5"/>
            <p:cNvSpPr>
              <a:spLocks noChangeArrowheads="1"/>
            </p:cNvSpPr>
            <p:nvPr/>
          </p:nvSpPr>
          <p:spPr bwMode="auto">
            <a:xfrm>
              <a:off x="590" y="1541"/>
              <a:ext cx="480"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Laser1</a:t>
              </a:r>
            </a:p>
          </p:txBody>
        </p:sp>
        <p:sp>
          <p:nvSpPr>
            <p:cNvPr id="14354" name="Rectangle 6"/>
            <p:cNvSpPr>
              <a:spLocks noChangeArrowheads="1"/>
            </p:cNvSpPr>
            <p:nvPr/>
          </p:nvSpPr>
          <p:spPr bwMode="auto">
            <a:xfrm>
              <a:off x="590" y="1757"/>
              <a:ext cx="480"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Laser2</a:t>
              </a:r>
            </a:p>
          </p:txBody>
        </p:sp>
        <p:sp>
          <p:nvSpPr>
            <p:cNvPr id="14355" name="Rectangle 7"/>
            <p:cNvSpPr>
              <a:spLocks noChangeArrowheads="1"/>
            </p:cNvSpPr>
            <p:nvPr/>
          </p:nvSpPr>
          <p:spPr bwMode="auto">
            <a:xfrm>
              <a:off x="590" y="1973"/>
              <a:ext cx="480"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Laser3</a:t>
              </a:r>
            </a:p>
          </p:txBody>
        </p:sp>
        <p:sp>
          <p:nvSpPr>
            <p:cNvPr id="14356" name="Rectangle 8"/>
            <p:cNvSpPr>
              <a:spLocks noChangeArrowheads="1"/>
            </p:cNvSpPr>
            <p:nvPr/>
          </p:nvSpPr>
          <p:spPr bwMode="auto">
            <a:xfrm>
              <a:off x="590" y="2188"/>
              <a:ext cx="480"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Laser4</a:t>
              </a:r>
            </a:p>
          </p:txBody>
        </p:sp>
        <p:sp>
          <p:nvSpPr>
            <p:cNvPr id="14357" name="Rectangle 9"/>
            <p:cNvSpPr>
              <a:spLocks noChangeArrowheads="1"/>
            </p:cNvSpPr>
            <p:nvPr/>
          </p:nvSpPr>
          <p:spPr bwMode="auto">
            <a:xfrm>
              <a:off x="590" y="2405"/>
              <a:ext cx="480"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Laser5</a:t>
              </a:r>
            </a:p>
          </p:txBody>
        </p:sp>
        <p:sp>
          <p:nvSpPr>
            <p:cNvPr id="14358" name="Rectangle 10"/>
            <p:cNvSpPr>
              <a:spLocks noChangeArrowheads="1"/>
            </p:cNvSpPr>
            <p:nvPr/>
          </p:nvSpPr>
          <p:spPr bwMode="auto">
            <a:xfrm>
              <a:off x="590" y="2622"/>
              <a:ext cx="480"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Laser6</a:t>
              </a:r>
            </a:p>
          </p:txBody>
        </p:sp>
        <p:sp>
          <p:nvSpPr>
            <p:cNvPr id="14359" name="Rectangle 11"/>
            <p:cNvSpPr>
              <a:spLocks noChangeArrowheads="1"/>
            </p:cNvSpPr>
            <p:nvPr/>
          </p:nvSpPr>
          <p:spPr bwMode="auto">
            <a:xfrm>
              <a:off x="590" y="2839"/>
              <a:ext cx="480" cy="1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Laser7</a:t>
              </a:r>
            </a:p>
          </p:txBody>
        </p:sp>
        <p:sp>
          <p:nvSpPr>
            <p:cNvPr id="14360" name="Rectangle 12"/>
            <p:cNvSpPr>
              <a:spLocks noChangeArrowheads="1"/>
            </p:cNvSpPr>
            <p:nvPr/>
          </p:nvSpPr>
          <p:spPr bwMode="auto">
            <a:xfrm>
              <a:off x="590" y="3056"/>
              <a:ext cx="480"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83119" tIns="41559" rIns="83119" bIns="41559" anchor="ctr">
              <a:spAutoFit/>
            </a:bodyPr>
            <a:lstStyle/>
            <a:p>
              <a:pPr algn="ctr" defTabSz="831850" eaLnBrk="0" hangingPunct="0">
                <a:lnSpc>
                  <a:spcPct val="93000"/>
                </a:lnSpc>
                <a:spcBef>
                  <a:spcPts val="675"/>
                </a:spcBef>
                <a:buClr>
                  <a:srgbClr val="FF0000"/>
                </a:buClr>
                <a:buFont typeface="Wingdings" charset="0"/>
                <a:buNone/>
              </a:pPr>
              <a:r>
                <a:rPr lang="en-US" sz="1300" smtClean="0">
                  <a:solidFill>
                    <a:srgbClr val="000000"/>
                  </a:solidFill>
                  <a:ea typeface="SimSun" charset="0"/>
                  <a:cs typeface="Arial" charset="0"/>
                </a:rPr>
                <a:t>Laser8</a:t>
              </a:r>
            </a:p>
          </p:txBody>
        </p:sp>
        <p:sp>
          <p:nvSpPr>
            <p:cNvPr id="14361" name="AutoShape 13"/>
            <p:cNvSpPr>
              <a:spLocks noChangeArrowheads="1"/>
            </p:cNvSpPr>
            <p:nvPr/>
          </p:nvSpPr>
          <p:spPr bwMode="auto">
            <a:xfrm rot="-5400000">
              <a:off x="556" y="2244"/>
              <a:ext cx="1936" cy="224"/>
            </a:xfrm>
            <a:custGeom>
              <a:avLst/>
              <a:gdLst>
                <a:gd name="T0" fmla="*/ 14 w 21600"/>
                <a:gd name="T1" fmla="*/ 0 h 21600"/>
                <a:gd name="T2" fmla="*/ 8 w 21600"/>
                <a:gd name="T3" fmla="*/ 0 h 21600"/>
                <a:gd name="T4" fmla="*/ 2 w 21600"/>
                <a:gd name="T5" fmla="*/ 0 h 21600"/>
                <a:gd name="T6" fmla="*/ 8 w 21600"/>
                <a:gd name="T7" fmla="*/ 0 h 21600"/>
                <a:gd name="T8" fmla="*/ 0 60000 65536"/>
                <a:gd name="T9" fmla="*/ 0 60000 65536"/>
                <a:gd name="T10" fmla="*/ 0 60000 65536"/>
                <a:gd name="T11" fmla="*/ 0 60000 65536"/>
                <a:gd name="T12" fmla="*/ 4496 w 21600"/>
                <a:gd name="T13" fmla="*/ 4532 h 21600"/>
                <a:gd name="T14" fmla="*/ 17104 w 21600"/>
                <a:gd name="T15" fmla="*/ 1706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w="9525">
              <a:solidFill>
                <a:schemeClr val="tx1"/>
              </a:solidFill>
              <a:miter lim="800000"/>
              <a:headEnd/>
              <a:tailEnd/>
            </a:ln>
          </p:spPr>
          <p:txBody>
            <a:bodyPr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nvGrpSpPr>
            <p:cNvPr id="14362" name="Group 14"/>
            <p:cNvGrpSpPr>
              <a:grpSpLocks/>
            </p:cNvGrpSpPr>
            <p:nvPr/>
          </p:nvGrpSpPr>
          <p:grpSpPr bwMode="auto">
            <a:xfrm>
              <a:off x="1064" y="1640"/>
              <a:ext cx="344" cy="1514"/>
              <a:chOff x="928" y="1640"/>
              <a:chExt cx="480" cy="1514"/>
            </a:xfrm>
          </p:grpSpPr>
          <p:sp>
            <p:nvSpPr>
              <p:cNvPr id="14431" name="Line 15"/>
              <p:cNvSpPr>
                <a:spLocks noChangeShapeType="1"/>
              </p:cNvSpPr>
              <p:nvPr/>
            </p:nvSpPr>
            <p:spPr bwMode="auto">
              <a:xfrm>
                <a:off x="928" y="1640"/>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2" name="Line 16"/>
              <p:cNvSpPr>
                <a:spLocks noChangeShapeType="1"/>
              </p:cNvSpPr>
              <p:nvPr/>
            </p:nvSpPr>
            <p:spPr bwMode="auto">
              <a:xfrm>
                <a:off x="928" y="1856"/>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3" name="Line 17"/>
              <p:cNvSpPr>
                <a:spLocks noChangeShapeType="1"/>
              </p:cNvSpPr>
              <p:nvPr/>
            </p:nvSpPr>
            <p:spPr bwMode="auto">
              <a:xfrm>
                <a:off x="928" y="2072"/>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4" name="Line 18"/>
              <p:cNvSpPr>
                <a:spLocks noChangeShapeType="1"/>
              </p:cNvSpPr>
              <p:nvPr/>
            </p:nvSpPr>
            <p:spPr bwMode="auto">
              <a:xfrm>
                <a:off x="928" y="2288"/>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5" name="Line 19"/>
              <p:cNvSpPr>
                <a:spLocks noChangeShapeType="1"/>
              </p:cNvSpPr>
              <p:nvPr/>
            </p:nvSpPr>
            <p:spPr bwMode="auto">
              <a:xfrm>
                <a:off x="928" y="2505"/>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6" name="Line 20"/>
              <p:cNvSpPr>
                <a:spLocks noChangeShapeType="1"/>
              </p:cNvSpPr>
              <p:nvPr/>
            </p:nvSpPr>
            <p:spPr bwMode="auto">
              <a:xfrm>
                <a:off x="928" y="2721"/>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7" name="Line 21"/>
              <p:cNvSpPr>
                <a:spLocks noChangeShapeType="1"/>
              </p:cNvSpPr>
              <p:nvPr/>
            </p:nvSpPr>
            <p:spPr bwMode="auto">
              <a:xfrm>
                <a:off x="928" y="2937"/>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8" name="Line 22"/>
              <p:cNvSpPr>
                <a:spLocks noChangeShapeType="1"/>
              </p:cNvSpPr>
              <p:nvPr/>
            </p:nvSpPr>
            <p:spPr bwMode="auto">
              <a:xfrm>
                <a:off x="928" y="3154"/>
                <a:ext cx="48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sp>
          <p:nvSpPr>
            <p:cNvPr id="14363" name="Oval 23"/>
            <p:cNvSpPr>
              <a:spLocks noChangeArrowheads="1"/>
            </p:cNvSpPr>
            <p:nvPr/>
          </p:nvSpPr>
          <p:spPr bwMode="auto">
            <a:xfrm>
              <a:off x="1832" y="2192"/>
              <a:ext cx="160" cy="16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64" name="Oval 24"/>
            <p:cNvSpPr>
              <a:spLocks noChangeArrowheads="1"/>
            </p:cNvSpPr>
            <p:nvPr/>
          </p:nvSpPr>
          <p:spPr bwMode="auto">
            <a:xfrm>
              <a:off x="1897" y="2193"/>
              <a:ext cx="160" cy="16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65" name="Line 25"/>
            <p:cNvSpPr>
              <a:spLocks noChangeShapeType="1"/>
            </p:cNvSpPr>
            <p:nvPr/>
          </p:nvSpPr>
          <p:spPr bwMode="auto">
            <a:xfrm>
              <a:off x="2488" y="2768"/>
              <a:ext cx="187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66" name="Oval 26"/>
            <p:cNvSpPr>
              <a:spLocks noChangeArrowheads="1"/>
            </p:cNvSpPr>
            <p:nvPr/>
          </p:nvSpPr>
          <p:spPr bwMode="auto">
            <a:xfrm>
              <a:off x="2608"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67" name="Oval 27"/>
            <p:cNvSpPr>
              <a:spLocks noChangeArrowheads="1"/>
            </p:cNvSpPr>
            <p:nvPr/>
          </p:nvSpPr>
          <p:spPr bwMode="auto">
            <a:xfrm>
              <a:off x="2820"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68" name="Oval 28"/>
            <p:cNvSpPr>
              <a:spLocks noChangeArrowheads="1"/>
            </p:cNvSpPr>
            <p:nvPr/>
          </p:nvSpPr>
          <p:spPr bwMode="auto">
            <a:xfrm>
              <a:off x="3033"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69" name="Oval 29"/>
            <p:cNvSpPr>
              <a:spLocks noChangeArrowheads="1"/>
            </p:cNvSpPr>
            <p:nvPr/>
          </p:nvSpPr>
          <p:spPr bwMode="auto">
            <a:xfrm>
              <a:off x="3246"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0" name="Oval 30"/>
            <p:cNvSpPr>
              <a:spLocks noChangeArrowheads="1"/>
            </p:cNvSpPr>
            <p:nvPr/>
          </p:nvSpPr>
          <p:spPr bwMode="auto">
            <a:xfrm>
              <a:off x="3458"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1" name="Oval 31"/>
            <p:cNvSpPr>
              <a:spLocks noChangeArrowheads="1"/>
            </p:cNvSpPr>
            <p:nvPr/>
          </p:nvSpPr>
          <p:spPr bwMode="auto">
            <a:xfrm>
              <a:off x="3671"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2" name="Oval 32"/>
            <p:cNvSpPr>
              <a:spLocks noChangeArrowheads="1"/>
            </p:cNvSpPr>
            <p:nvPr/>
          </p:nvSpPr>
          <p:spPr bwMode="auto">
            <a:xfrm>
              <a:off x="3884"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3" name="Oval 33"/>
            <p:cNvSpPr>
              <a:spLocks noChangeArrowheads="1"/>
            </p:cNvSpPr>
            <p:nvPr/>
          </p:nvSpPr>
          <p:spPr bwMode="auto">
            <a:xfrm>
              <a:off x="4097" y="2792"/>
              <a:ext cx="184" cy="18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4" name="AutoShape 34"/>
            <p:cNvSpPr>
              <a:spLocks noChangeArrowheads="1"/>
            </p:cNvSpPr>
            <p:nvPr/>
          </p:nvSpPr>
          <p:spPr bwMode="auto">
            <a:xfrm rot="5400000">
              <a:off x="2356" y="2684"/>
              <a:ext cx="112" cy="168"/>
            </a:xfrm>
            <a:prstGeom prst="triangle">
              <a:avLst>
                <a:gd name="adj" fmla="val 50000"/>
              </a:avLst>
            </a:prstGeom>
            <a:gradFill rotWithShape="1">
              <a:gsLst>
                <a:gs pos="0">
                  <a:srgbClr val="3333CC">
                    <a:alpha val="0"/>
                  </a:srgbClr>
                </a:gs>
                <a:gs pos="100000">
                  <a:srgbClr val="18185E">
                    <a:alpha val="71001"/>
                  </a:srgbClr>
                </a:gs>
              </a:gsLst>
              <a:lin ang="5400000" scaled="1"/>
            </a:gradFill>
            <a:ln w="9525">
              <a:solidFill>
                <a:schemeClr val="tx1"/>
              </a:solidFill>
              <a:miter lim="800000"/>
              <a:headEnd/>
              <a:tailEnd/>
            </a:ln>
          </p:spPr>
          <p:txBody>
            <a:bodyPr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5" name="AutoShape 35"/>
            <p:cNvSpPr>
              <a:spLocks noChangeArrowheads="1"/>
            </p:cNvSpPr>
            <p:nvPr/>
          </p:nvSpPr>
          <p:spPr bwMode="auto">
            <a:xfrm rot="16200000" flipH="1">
              <a:off x="4390" y="2686"/>
              <a:ext cx="112" cy="168"/>
            </a:xfrm>
            <a:prstGeom prst="triangle">
              <a:avLst>
                <a:gd name="adj" fmla="val 50000"/>
              </a:avLst>
            </a:prstGeom>
            <a:gradFill rotWithShape="1">
              <a:gsLst>
                <a:gs pos="0">
                  <a:srgbClr val="3333CC">
                    <a:alpha val="0"/>
                  </a:srgbClr>
                </a:gs>
                <a:gs pos="100000">
                  <a:srgbClr val="18185E">
                    <a:alpha val="71001"/>
                  </a:srgbClr>
                </a:gs>
              </a:gsLst>
              <a:lin ang="5400000" scaled="1"/>
            </a:gradFill>
            <a:ln w="9525">
              <a:solidFill>
                <a:schemeClr val="tx1"/>
              </a:solidFill>
              <a:miter lim="800000"/>
              <a:headEnd/>
              <a:tailEnd/>
            </a:ln>
          </p:spPr>
          <p:txBody>
            <a:bodyPr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6" name="Freeform 36"/>
            <p:cNvSpPr>
              <a:spLocks/>
            </p:cNvSpPr>
            <p:nvPr/>
          </p:nvSpPr>
          <p:spPr bwMode="auto">
            <a:xfrm>
              <a:off x="2088" y="2357"/>
              <a:ext cx="288" cy="411"/>
            </a:xfrm>
            <a:custGeom>
              <a:avLst/>
              <a:gdLst>
                <a:gd name="T0" fmla="*/ 0 w 288"/>
                <a:gd name="T1" fmla="*/ 3 h 411"/>
                <a:gd name="T2" fmla="*/ 72 w 288"/>
                <a:gd name="T3" fmla="*/ 3 h 411"/>
                <a:gd name="T4" fmla="*/ 160 w 288"/>
                <a:gd name="T5" fmla="*/ 11 h 411"/>
                <a:gd name="T6" fmla="*/ 192 w 288"/>
                <a:gd name="T7" fmla="*/ 67 h 411"/>
                <a:gd name="T8" fmla="*/ 208 w 288"/>
                <a:gd name="T9" fmla="*/ 131 h 411"/>
                <a:gd name="T10" fmla="*/ 288 w 288"/>
                <a:gd name="T11" fmla="*/ 411 h 411"/>
                <a:gd name="T12" fmla="*/ 0 60000 65536"/>
                <a:gd name="T13" fmla="*/ 0 60000 65536"/>
                <a:gd name="T14" fmla="*/ 0 60000 65536"/>
                <a:gd name="T15" fmla="*/ 0 60000 65536"/>
                <a:gd name="T16" fmla="*/ 0 60000 65536"/>
                <a:gd name="T17" fmla="*/ 0 60000 65536"/>
                <a:gd name="T18" fmla="*/ 0 w 288"/>
                <a:gd name="T19" fmla="*/ 0 h 411"/>
                <a:gd name="T20" fmla="*/ 288 w 288"/>
                <a:gd name="T21" fmla="*/ 411 h 411"/>
              </a:gdLst>
              <a:ahLst/>
              <a:cxnLst>
                <a:cxn ang="T12">
                  <a:pos x="T0" y="T1"/>
                </a:cxn>
                <a:cxn ang="T13">
                  <a:pos x="T2" y="T3"/>
                </a:cxn>
                <a:cxn ang="T14">
                  <a:pos x="T4" y="T5"/>
                </a:cxn>
                <a:cxn ang="T15">
                  <a:pos x="T6" y="T7"/>
                </a:cxn>
                <a:cxn ang="T16">
                  <a:pos x="T8" y="T9"/>
                </a:cxn>
                <a:cxn ang="T17">
                  <a:pos x="T10" y="T11"/>
                </a:cxn>
              </a:cxnLst>
              <a:rect l="T18" t="T19" r="T20" b="T21"/>
              <a:pathLst>
                <a:path w="288" h="411">
                  <a:moveTo>
                    <a:pt x="0" y="3"/>
                  </a:moveTo>
                  <a:cubicBezTo>
                    <a:pt x="22" y="2"/>
                    <a:pt x="45" y="2"/>
                    <a:pt x="72" y="3"/>
                  </a:cubicBezTo>
                  <a:cubicBezTo>
                    <a:pt x="99" y="4"/>
                    <a:pt x="140" y="0"/>
                    <a:pt x="160" y="11"/>
                  </a:cubicBezTo>
                  <a:cubicBezTo>
                    <a:pt x="180" y="22"/>
                    <a:pt x="184" y="47"/>
                    <a:pt x="192" y="67"/>
                  </a:cubicBezTo>
                  <a:cubicBezTo>
                    <a:pt x="200" y="87"/>
                    <a:pt x="192" y="74"/>
                    <a:pt x="208" y="131"/>
                  </a:cubicBezTo>
                  <a:cubicBezTo>
                    <a:pt x="224" y="188"/>
                    <a:pt x="256" y="299"/>
                    <a:pt x="288" y="411"/>
                  </a:cubicBezTo>
                </a:path>
              </a:pathLst>
            </a:custGeom>
            <a:noFill/>
            <a:ln w="28575"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7" name="Rectangle 37"/>
            <p:cNvSpPr>
              <a:spLocks noChangeArrowheads="1"/>
            </p:cNvSpPr>
            <p:nvPr/>
          </p:nvSpPr>
          <p:spPr bwMode="auto">
            <a:xfrm>
              <a:off x="2304" y="1296"/>
              <a:ext cx="2280" cy="2104"/>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8" name="Rectangle 38"/>
            <p:cNvSpPr>
              <a:spLocks noChangeArrowheads="1"/>
            </p:cNvSpPr>
            <p:nvPr/>
          </p:nvSpPr>
          <p:spPr bwMode="auto">
            <a:xfrm>
              <a:off x="489" y="1297"/>
              <a:ext cx="1816" cy="2104"/>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79" name="Text Box 39"/>
            <p:cNvSpPr txBox="1">
              <a:spLocks noChangeArrowheads="1"/>
            </p:cNvSpPr>
            <p:nvPr/>
          </p:nvSpPr>
          <p:spPr bwMode="auto">
            <a:xfrm>
              <a:off x="3055" y="1297"/>
              <a:ext cx="87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119" tIns="41559" rIns="83119" bIns="41559">
              <a:spAutoFit/>
            </a:bodyPr>
            <a:lstStyle>
              <a:lvl1pPr defTabSz="831850" eaLnBrk="0" hangingPunct="0">
                <a:defRPr sz="2000" b="1">
                  <a:solidFill>
                    <a:schemeClr val="tx1"/>
                  </a:solidFill>
                  <a:latin typeface="Arial" charset="0"/>
                  <a:ea typeface="ＭＳ Ｐゴシック" charset="0"/>
                </a:defRPr>
              </a:lvl1pPr>
              <a:lvl2pPr marL="742950" indent="-285750" defTabSz="831850" eaLnBrk="0" hangingPunct="0">
                <a:defRPr sz="2000" b="1">
                  <a:solidFill>
                    <a:schemeClr val="tx1"/>
                  </a:solidFill>
                  <a:latin typeface="Arial" charset="0"/>
                  <a:ea typeface="ＭＳ Ｐゴシック" charset="0"/>
                </a:defRPr>
              </a:lvl2pPr>
              <a:lvl3pPr marL="1143000" indent="-228600" defTabSz="831850" eaLnBrk="0" hangingPunct="0">
                <a:defRPr sz="2000" b="1">
                  <a:solidFill>
                    <a:schemeClr val="tx1"/>
                  </a:solidFill>
                  <a:latin typeface="Arial" charset="0"/>
                  <a:ea typeface="ＭＳ Ｐゴシック" charset="0"/>
                </a:defRPr>
              </a:lvl3pPr>
              <a:lvl4pPr marL="1600200" indent="-228600" defTabSz="831850" eaLnBrk="0" hangingPunct="0">
                <a:defRPr sz="2000" b="1">
                  <a:solidFill>
                    <a:schemeClr val="tx1"/>
                  </a:solidFill>
                  <a:latin typeface="Arial" charset="0"/>
                  <a:ea typeface="ＭＳ Ｐゴシック" charset="0"/>
                </a:defRPr>
              </a:lvl4pPr>
              <a:lvl5pPr marL="2057400" indent="-228600" defTabSz="831850" eaLnBrk="0" hangingPunct="0">
                <a:defRPr sz="2000" b="1">
                  <a:solidFill>
                    <a:schemeClr val="tx1"/>
                  </a:solidFill>
                  <a:latin typeface="Arial" charset="0"/>
                  <a:ea typeface="ＭＳ Ｐゴシック" charset="0"/>
                </a:defRPr>
              </a:lvl5pPr>
              <a:lvl6pPr marL="25146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nSpc>
                  <a:spcPct val="93000"/>
                </a:lnSpc>
                <a:spcBef>
                  <a:spcPts val="675"/>
                </a:spcBef>
                <a:buClr>
                  <a:srgbClr val="FF0000"/>
                </a:buClr>
                <a:buFont typeface="Wingdings" charset="0"/>
                <a:buNone/>
              </a:pPr>
              <a:r>
                <a:rPr lang="en-US" sz="1600" b="0" smtClean="0">
                  <a:solidFill>
                    <a:srgbClr val="000000"/>
                  </a:solidFill>
                  <a:ea typeface="SimSun" charset="0"/>
                  <a:cs typeface="Arial" charset="0"/>
                </a:rPr>
                <a:t>On SiP chip</a:t>
              </a:r>
            </a:p>
          </p:txBody>
        </p:sp>
        <p:sp>
          <p:nvSpPr>
            <p:cNvPr id="14380" name="Text Box 40"/>
            <p:cNvSpPr txBox="1">
              <a:spLocks noChangeArrowheads="1"/>
            </p:cNvSpPr>
            <p:nvPr/>
          </p:nvSpPr>
          <p:spPr bwMode="auto">
            <a:xfrm>
              <a:off x="1567" y="1298"/>
              <a:ext cx="612"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119" tIns="41559" rIns="83119" bIns="41559">
              <a:spAutoFit/>
            </a:bodyPr>
            <a:lstStyle>
              <a:lvl1pPr defTabSz="831850" eaLnBrk="0" hangingPunct="0">
                <a:defRPr sz="2000" b="1">
                  <a:solidFill>
                    <a:schemeClr val="tx1"/>
                  </a:solidFill>
                  <a:latin typeface="Arial" charset="0"/>
                  <a:ea typeface="ＭＳ Ｐゴシック" charset="0"/>
                </a:defRPr>
              </a:lvl1pPr>
              <a:lvl2pPr marL="742950" indent="-285750" defTabSz="831850" eaLnBrk="0" hangingPunct="0">
                <a:defRPr sz="2000" b="1">
                  <a:solidFill>
                    <a:schemeClr val="tx1"/>
                  </a:solidFill>
                  <a:latin typeface="Arial" charset="0"/>
                  <a:ea typeface="ＭＳ Ｐゴシック" charset="0"/>
                </a:defRPr>
              </a:lvl2pPr>
              <a:lvl3pPr marL="1143000" indent="-228600" defTabSz="831850" eaLnBrk="0" hangingPunct="0">
                <a:defRPr sz="2000" b="1">
                  <a:solidFill>
                    <a:schemeClr val="tx1"/>
                  </a:solidFill>
                  <a:latin typeface="Arial" charset="0"/>
                  <a:ea typeface="ＭＳ Ｐゴシック" charset="0"/>
                </a:defRPr>
              </a:lvl3pPr>
              <a:lvl4pPr marL="1600200" indent="-228600" defTabSz="831850" eaLnBrk="0" hangingPunct="0">
                <a:defRPr sz="2000" b="1">
                  <a:solidFill>
                    <a:schemeClr val="tx1"/>
                  </a:solidFill>
                  <a:latin typeface="Arial" charset="0"/>
                  <a:ea typeface="ＭＳ Ｐゴシック" charset="0"/>
                </a:defRPr>
              </a:lvl4pPr>
              <a:lvl5pPr marL="2057400" indent="-228600" defTabSz="831850" eaLnBrk="0" hangingPunct="0">
                <a:defRPr sz="2000" b="1">
                  <a:solidFill>
                    <a:schemeClr val="tx1"/>
                  </a:solidFill>
                  <a:latin typeface="Arial" charset="0"/>
                  <a:ea typeface="ＭＳ Ｐゴシック" charset="0"/>
                </a:defRPr>
              </a:lvl5pPr>
              <a:lvl6pPr marL="25146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nSpc>
                  <a:spcPct val="93000"/>
                </a:lnSpc>
                <a:spcBef>
                  <a:spcPts val="675"/>
                </a:spcBef>
                <a:buClr>
                  <a:srgbClr val="FF0000"/>
                </a:buClr>
                <a:buFont typeface="Wingdings" charset="0"/>
                <a:buNone/>
              </a:pPr>
              <a:r>
                <a:rPr lang="en-US" sz="1600" b="0" smtClean="0">
                  <a:solidFill>
                    <a:srgbClr val="000000"/>
                  </a:solidFill>
                  <a:ea typeface="SimSun" charset="0"/>
                  <a:cs typeface="Arial" charset="0"/>
                </a:rPr>
                <a:t>Off chip</a:t>
              </a:r>
            </a:p>
          </p:txBody>
        </p:sp>
        <p:grpSp>
          <p:nvGrpSpPr>
            <p:cNvPr id="14381" name="Group 41"/>
            <p:cNvGrpSpPr>
              <a:grpSpLocks/>
            </p:cNvGrpSpPr>
            <p:nvPr/>
          </p:nvGrpSpPr>
          <p:grpSpPr bwMode="auto">
            <a:xfrm>
              <a:off x="2616" y="3000"/>
              <a:ext cx="162" cy="154"/>
              <a:chOff x="2616" y="3000"/>
              <a:chExt cx="162" cy="154"/>
            </a:xfrm>
          </p:grpSpPr>
          <p:sp>
            <p:nvSpPr>
              <p:cNvPr id="14427" name="Rectangle 42"/>
              <p:cNvSpPr>
                <a:spLocks noChangeArrowheads="1"/>
              </p:cNvSpPr>
              <p:nvPr/>
            </p:nvSpPr>
            <p:spPr bwMode="auto">
              <a:xfrm>
                <a:off x="2616" y="3000"/>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8" name="Rectangle 43"/>
              <p:cNvSpPr>
                <a:spLocks noChangeArrowheads="1"/>
              </p:cNvSpPr>
              <p:nvPr/>
            </p:nvSpPr>
            <p:spPr bwMode="auto">
              <a:xfrm>
                <a:off x="2713" y="3001"/>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9" name="Rectangle 44"/>
              <p:cNvSpPr>
                <a:spLocks noChangeArrowheads="1"/>
              </p:cNvSpPr>
              <p:nvPr/>
            </p:nvSpPr>
            <p:spPr bwMode="auto">
              <a:xfrm>
                <a:off x="2617" y="3097"/>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30" name="Rectangle 45"/>
              <p:cNvSpPr>
                <a:spLocks noChangeArrowheads="1"/>
              </p:cNvSpPr>
              <p:nvPr/>
            </p:nvSpPr>
            <p:spPr bwMode="auto">
              <a:xfrm>
                <a:off x="2714" y="3098"/>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grpSp>
          <p:nvGrpSpPr>
            <p:cNvPr id="14382" name="Group 46"/>
            <p:cNvGrpSpPr>
              <a:grpSpLocks/>
            </p:cNvGrpSpPr>
            <p:nvPr/>
          </p:nvGrpSpPr>
          <p:grpSpPr bwMode="auto">
            <a:xfrm>
              <a:off x="2830" y="3000"/>
              <a:ext cx="162" cy="154"/>
              <a:chOff x="2825" y="3001"/>
              <a:chExt cx="162" cy="154"/>
            </a:xfrm>
          </p:grpSpPr>
          <p:sp>
            <p:nvSpPr>
              <p:cNvPr id="14423" name="Rectangle 47"/>
              <p:cNvSpPr>
                <a:spLocks noChangeArrowheads="1"/>
              </p:cNvSpPr>
              <p:nvPr/>
            </p:nvSpPr>
            <p:spPr bwMode="auto">
              <a:xfrm>
                <a:off x="2825" y="3001"/>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4" name="Rectangle 48"/>
              <p:cNvSpPr>
                <a:spLocks noChangeArrowheads="1"/>
              </p:cNvSpPr>
              <p:nvPr/>
            </p:nvSpPr>
            <p:spPr bwMode="auto">
              <a:xfrm>
                <a:off x="2922" y="3002"/>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5" name="Rectangle 49"/>
              <p:cNvSpPr>
                <a:spLocks noChangeArrowheads="1"/>
              </p:cNvSpPr>
              <p:nvPr/>
            </p:nvSpPr>
            <p:spPr bwMode="auto">
              <a:xfrm>
                <a:off x="2826" y="3098"/>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6" name="Rectangle 50"/>
              <p:cNvSpPr>
                <a:spLocks noChangeArrowheads="1"/>
              </p:cNvSpPr>
              <p:nvPr/>
            </p:nvSpPr>
            <p:spPr bwMode="auto">
              <a:xfrm>
                <a:off x="2923" y="3099"/>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grpSp>
          <p:nvGrpSpPr>
            <p:cNvPr id="14383" name="Group 51"/>
            <p:cNvGrpSpPr>
              <a:grpSpLocks/>
            </p:cNvGrpSpPr>
            <p:nvPr/>
          </p:nvGrpSpPr>
          <p:grpSpPr bwMode="auto">
            <a:xfrm>
              <a:off x="3044" y="3000"/>
              <a:ext cx="162" cy="154"/>
              <a:chOff x="3041" y="3009"/>
              <a:chExt cx="162" cy="154"/>
            </a:xfrm>
          </p:grpSpPr>
          <p:sp>
            <p:nvSpPr>
              <p:cNvPr id="14419" name="Rectangle 52"/>
              <p:cNvSpPr>
                <a:spLocks noChangeArrowheads="1"/>
              </p:cNvSpPr>
              <p:nvPr/>
            </p:nvSpPr>
            <p:spPr bwMode="auto">
              <a:xfrm>
                <a:off x="3041" y="3009"/>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0" name="Rectangle 53"/>
              <p:cNvSpPr>
                <a:spLocks noChangeArrowheads="1"/>
              </p:cNvSpPr>
              <p:nvPr/>
            </p:nvSpPr>
            <p:spPr bwMode="auto">
              <a:xfrm>
                <a:off x="3138" y="3010"/>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1" name="Rectangle 54"/>
              <p:cNvSpPr>
                <a:spLocks noChangeArrowheads="1"/>
              </p:cNvSpPr>
              <p:nvPr/>
            </p:nvSpPr>
            <p:spPr bwMode="auto">
              <a:xfrm>
                <a:off x="3042" y="3106"/>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22" name="Rectangle 55"/>
              <p:cNvSpPr>
                <a:spLocks noChangeArrowheads="1"/>
              </p:cNvSpPr>
              <p:nvPr/>
            </p:nvSpPr>
            <p:spPr bwMode="auto">
              <a:xfrm>
                <a:off x="3139" y="3107"/>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grpSp>
          <p:nvGrpSpPr>
            <p:cNvPr id="14384" name="Group 56"/>
            <p:cNvGrpSpPr>
              <a:grpSpLocks/>
            </p:cNvGrpSpPr>
            <p:nvPr/>
          </p:nvGrpSpPr>
          <p:grpSpPr bwMode="auto">
            <a:xfrm>
              <a:off x="3258" y="3000"/>
              <a:ext cx="162" cy="154"/>
              <a:chOff x="3250" y="3010"/>
              <a:chExt cx="162" cy="154"/>
            </a:xfrm>
          </p:grpSpPr>
          <p:sp>
            <p:nvSpPr>
              <p:cNvPr id="14415" name="Rectangle 57"/>
              <p:cNvSpPr>
                <a:spLocks noChangeArrowheads="1"/>
              </p:cNvSpPr>
              <p:nvPr/>
            </p:nvSpPr>
            <p:spPr bwMode="auto">
              <a:xfrm>
                <a:off x="3250" y="3010"/>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16" name="Rectangle 58"/>
              <p:cNvSpPr>
                <a:spLocks noChangeArrowheads="1"/>
              </p:cNvSpPr>
              <p:nvPr/>
            </p:nvSpPr>
            <p:spPr bwMode="auto">
              <a:xfrm>
                <a:off x="3347" y="3011"/>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17" name="Rectangle 59"/>
              <p:cNvSpPr>
                <a:spLocks noChangeArrowheads="1"/>
              </p:cNvSpPr>
              <p:nvPr/>
            </p:nvSpPr>
            <p:spPr bwMode="auto">
              <a:xfrm>
                <a:off x="3251" y="3107"/>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18" name="Rectangle 60"/>
              <p:cNvSpPr>
                <a:spLocks noChangeArrowheads="1"/>
              </p:cNvSpPr>
              <p:nvPr/>
            </p:nvSpPr>
            <p:spPr bwMode="auto">
              <a:xfrm>
                <a:off x="3348" y="3108"/>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grpSp>
          <p:nvGrpSpPr>
            <p:cNvPr id="14385" name="Group 61"/>
            <p:cNvGrpSpPr>
              <a:grpSpLocks/>
            </p:cNvGrpSpPr>
            <p:nvPr/>
          </p:nvGrpSpPr>
          <p:grpSpPr bwMode="auto">
            <a:xfrm>
              <a:off x="3472" y="3000"/>
              <a:ext cx="162" cy="154"/>
              <a:chOff x="2616" y="3000"/>
              <a:chExt cx="162" cy="154"/>
            </a:xfrm>
          </p:grpSpPr>
          <p:sp>
            <p:nvSpPr>
              <p:cNvPr id="14411" name="Rectangle 62"/>
              <p:cNvSpPr>
                <a:spLocks noChangeArrowheads="1"/>
              </p:cNvSpPr>
              <p:nvPr/>
            </p:nvSpPr>
            <p:spPr bwMode="auto">
              <a:xfrm>
                <a:off x="2616" y="3000"/>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12" name="Rectangle 63"/>
              <p:cNvSpPr>
                <a:spLocks noChangeArrowheads="1"/>
              </p:cNvSpPr>
              <p:nvPr/>
            </p:nvSpPr>
            <p:spPr bwMode="auto">
              <a:xfrm>
                <a:off x="2713" y="3001"/>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13" name="Rectangle 64"/>
              <p:cNvSpPr>
                <a:spLocks noChangeArrowheads="1"/>
              </p:cNvSpPr>
              <p:nvPr/>
            </p:nvSpPr>
            <p:spPr bwMode="auto">
              <a:xfrm>
                <a:off x="2617" y="3097"/>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14" name="Rectangle 65"/>
              <p:cNvSpPr>
                <a:spLocks noChangeArrowheads="1"/>
              </p:cNvSpPr>
              <p:nvPr/>
            </p:nvSpPr>
            <p:spPr bwMode="auto">
              <a:xfrm>
                <a:off x="2714" y="3098"/>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grpSp>
          <p:nvGrpSpPr>
            <p:cNvPr id="14386" name="Group 66"/>
            <p:cNvGrpSpPr>
              <a:grpSpLocks/>
            </p:cNvGrpSpPr>
            <p:nvPr/>
          </p:nvGrpSpPr>
          <p:grpSpPr bwMode="auto">
            <a:xfrm>
              <a:off x="3686" y="3000"/>
              <a:ext cx="162" cy="154"/>
              <a:chOff x="2825" y="3001"/>
              <a:chExt cx="162" cy="154"/>
            </a:xfrm>
          </p:grpSpPr>
          <p:sp>
            <p:nvSpPr>
              <p:cNvPr id="14407" name="Rectangle 67"/>
              <p:cNvSpPr>
                <a:spLocks noChangeArrowheads="1"/>
              </p:cNvSpPr>
              <p:nvPr/>
            </p:nvSpPr>
            <p:spPr bwMode="auto">
              <a:xfrm>
                <a:off x="2825" y="3001"/>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8" name="Rectangle 68"/>
              <p:cNvSpPr>
                <a:spLocks noChangeArrowheads="1"/>
              </p:cNvSpPr>
              <p:nvPr/>
            </p:nvSpPr>
            <p:spPr bwMode="auto">
              <a:xfrm>
                <a:off x="2922" y="3002"/>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9" name="Rectangle 69"/>
              <p:cNvSpPr>
                <a:spLocks noChangeArrowheads="1"/>
              </p:cNvSpPr>
              <p:nvPr/>
            </p:nvSpPr>
            <p:spPr bwMode="auto">
              <a:xfrm>
                <a:off x="2826" y="3098"/>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10" name="Rectangle 70"/>
              <p:cNvSpPr>
                <a:spLocks noChangeArrowheads="1"/>
              </p:cNvSpPr>
              <p:nvPr/>
            </p:nvSpPr>
            <p:spPr bwMode="auto">
              <a:xfrm>
                <a:off x="2923" y="3099"/>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grpSp>
          <p:nvGrpSpPr>
            <p:cNvPr id="14387" name="Group 71"/>
            <p:cNvGrpSpPr>
              <a:grpSpLocks/>
            </p:cNvGrpSpPr>
            <p:nvPr/>
          </p:nvGrpSpPr>
          <p:grpSpPr bwMode="auto">
            <a:xfrm>
              <a:off x="3900" y="3000"/>
              <a:ext cx="162" cy="154"/>
              <a:chOff x="3041" y="3009"/>
              <a:chExt cx="162" cy="154"/>
            </a:xfrm>
          </p:grpSpPr>
          <p:sp>
            <p:nvSpPr>
              <p:cNvPr id="14403" name="Rectangle 72"/>
              <p:cNvSpPr>
                <a:spLocks noChangeArrowheads="1"/>
              </p:cNvSpPr>
              <p:nvPr/>
            </p:nvSpPr>
            <p:spPr bwMode="auto">
              <a:xfrm>
                <a:off x="3041" y="3009"/>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4" name="Rectangle 73"/>
              <p:cNvSpPr>
                <a:spLocks noChangeArrowheads="1"/>
              </p:cNvSpPr>
              <p:nvPr/>
            </p:nvSpPr>
            <p:spPr bwMode="auto">
              <a:xfrm>
                <a:off x="3138" y="3010"/>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5" name="Rectangle 74"/>
              <p:cNvSpPr>
                <a:spLocks noChangeArrowheads="1"/>
              </p:cNvSpPr>
              <p:nvPr/>
            </p:nvSpPr>
            <p:spPr bwMode="auto">
              <a:xfrm>
                <a:off x="3042" y="3106"/>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6" name="Rectangle 75"/>
              <p:cNvSpPr>
                <a:spLocks noChangeArrowheads="1"/>
              </p:cNvSpPr>
              <p:nvPr/>
            </p:nvSpPr>
            <p:spPr bwMode="auto">
              <a:xfrm>
                <a:off x="3139" y="3107"/>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grpSp>
          <p:nvGrpSpPr>
            <p:cNvPr id="14388" name="Group 76"/>
            <p:cNvGrpSpPr>
              <a:grpSpLocks/>
            </p:cNvGrpSpPr>
            <p:nvPr/>
          </p:nvGrpSpPr>
          <p:grpSpPr bwMode="auto">
            <a:xfrm>
              <a:off x="4115" y="3000"/>
              <a:ext cx="162" cy="154"/>
              <a:chOff x="3250" y="3010"/>
              <a:chExt cx="162" cy="154"/>
            </a:xfrm>
          </p:grpSpPr>
          <p:sp>
            <p:nvSpPr>
              <p:cNvPr id="14399" name="Rectangle 77"/>
              <p:cNvSpPr>
                <a:spLocks noChangeArrowheads="1"/>
              </p:cNvSpPr>
              <p:nvPr/>
            </p:nvSpPr>
            <p:spPr bwMode="auto">
              <a:xfrm>
                <a:off x="3250" y="3010"/>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0" name="Rectangle 78"/>
              <p:cNvSpPr>
                <a:spLocks noChangeArrowheads="1"/>
              </p:cNvSpPr>
              <p:nvPr/>
            </p:nvSpPr>
            <p:spPr bwMode="auto">
              <a:xfrm>
                <a:off x="3347" y="3011"/>
                <a:ext cx="64" cy="56"/>
              </a:xfrm>
              <a:prstGeom prst="rect">
                <a:avLst/>
              </a:prstGeom>
              <a:solidFill>
                <a:schemeClr val="accent2"/>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1" name="Rectangle 79"/>
              <p:cNvSpPr>
                <a:spLocks noChangeArrowheads="1"/>
              </p:cNvSpPr>
              <p:nvPr/>
            </p:nvSpPr>
            <p:spPr bwMode="auto">
              <a:xfrm>
                <a:off x="3251" y="3107"/>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402" name="Rectangle 80"/>
              <p:cNvSpPr>
                <a:spLocks noChangeArrowheads="1"/>
              </p:cNvSpPr>
              <p:nvPr/>
            </p:nvSpPr>
            <p:spPr bwMode="auto">
              <a:xfrm>
                <a:off x="3348" y="3108"/>
                <a:ext cx="64" cy="56"/>
              </a:xfrm>
              <a:prstGeom prst="rect">
                <a:avLst/>
              </a:prstGeom>
              <a:solidFill>
                <a:srgbClr val="FF0000"/>
              </a:solidFill>
              <a:ln w="9525">
                <a:solidFill>
                  <a:schemeClr val="tx1"/>
                </a:solidFill>
                <a:miter lim="800000"/>
                <a:headEnd/>
                <a:tailEnd/>
              </a:ln>
            </p:spPr>
            <p:txBody>
              <a:bodyPr wrap="none" anchor="ct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pic>
          <p:nvPicPr>
            <p:cNvPr id="14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 y="1513"/>
              <a:ext cx="1663"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90" name="Text Box 82"/>
            <p:cNvSpPr txBox="1">
              <a:spLocks noChangeArrowheads="1"/>
            </p:cNvSpPr>
            <p:nvPr/>
          </p:nvSpPr>
          <p:spPr bwMode="auto">
            <a:xfrm>
              <a:off x="2318" y="3207"/>
              <a:ext cx="973"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119" tIns="41559" rIns="83119" bIns="41559">
              <a:spAutoFit/>
            </a:bodyPr>
            <a:lstStyle>
              <a:lvl1pPr defTabSz="831850" eaLnBrk="0" hangingPunct="0">
                <a:defRPr sz="2000" b="1">
                  <a:solidFill>
                    <a:schemeClr val="tx1"/>
                  </a:solidFill>
                  <a:latin typeface="Arial" charset="0"/>
                  <a:ea typeface="ＭＳ Ｐゴシック" charset="0"/>
                </a:defRPr>
              </a:lvl1pPr>
              <a:lvl2pPr marL="742950" indent="-285750" defTabSz="831850" eaLnBrk="0" hangingPunct="0">
                <a:defRPr sz="2000" b="1">
                  <a:solidFill>
                    <a:schemeClr val="tx1"/>
                  </a:solidFill>
                  <a:latin typeface="Arial" charset="0"/>
                  <a:ea typeface="ＭＳ Ｐゴシック" charset="0"/>
                </a:defRPr>
              </a:lvl2pPr>
              <a:lvl3pPr marL="1143000" indent="-228600" defTabSz="831850" eaLnBrk="0" hangingPunct="0">
                <a:defRPr sz="2000" b="1">
                  <a:solidFill>
                    <a:schemeClr val="tx1"/>
                  </a:solidFill>
                  <a:latin typeface="Arial" charset="0"/>
                  <a:ea typeface="ＭＳ Ｐゴシック" charset="0"/>
                </a:defRPr>
              </a:lvl3pPr>
              <a:lvl4pPr marL="1600200" indent="-228600" defTabSz="831850" eaLnBrk="0" hangingPunct="0">
                <a:defRPr sz="2000" b="1">
                  <a:solidFill>
                    <a:schemeClr val="tx1"/>
                  </a:solidFill>
                  <a:latin typeface="Arial" charset="0"/>
                  <a:ea typeface="ＭＳ Ｐゴシック" charset="0"/>
                </a:defRPr>
              </a:lvl4pPr>
              <a:lvl5pPr marL="2057400" indent="-228600" defTabSz="831850" eaLnBrk="0" hangingPunct="0">
                <a:defRPr sz="2000" b="1">
                  <a:solidFill>
                    <a:schemeClr val="tx1"/>
                  </a:solidFill>
                  <a:latin typeface="Arial" charset="0"/>
                  <a:ea typeface="ＭＳ Ｐゴシック" charset="0"/>
                </a:defRPr>
              </a:lvl5pPr>
              <a:lvl6pPr marL="25146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nSpc>
                  <a:spcPct val="93000"/>
                </a:lnSpc>
                <a:spcBef>
                  <a:spcPts val="675"/>
                </a:spcBef>
                <a:buClr>
                  <a:srgbClr val="FF0000"/>
                </a:buClr>
                <a:buFont typeface="Wingdings" charset="0"/>
                <a:buNone/>
              </a:pPr>
              <a:r>
                <a:rPr lang="en-US" sz="1300" b="0" smtClean="0">
                  <a:solidFill>
                    <a:srgbClr val="000000"/>
                  </a:solidFill>
                  <a:ea typeface="SimSun" charset="0"/>
                  <a:cs typeface="Arial" charset="0"/>
                </a:rPr>
                <a:t>Modulation pads</a:t>
              </a:r>
            </a:p>
          </p:txBody>
        </p:sp>
        <p:sp>
          <p:nvSpPr>
            <p:cNvPr id="14391" name="Text Box 83"/>
            <p:cNvSpPr txBox="1">
              <a:spLocks noChangeArrowheads="1"/>
            </p:cNvSpPr>
            <p:nvPr/>
          </p:nvSpPr>
          <p:spPr bwMode="auto">
            <a:xfrm>
              <a:off x="3863" y="3209"/>
              <a:ext cx="759"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119" tIns="41559" rIns="83119" bIns="41559">
              <a:spAutoFit/>
            </a:bodyPr>
            <a:lstStyle>
              <a:lvl1pPr defTabSz="831850" eaLnBrk="0" hangingPunct="0">
                <a:defRPr sz="2000" b="1">
                  <a:solidFill>
                    <a:schemeClr val="tx1"/>
                  </a:solidFill>
                  <a:latin typeface="Arial" charset="0"/>
                  <a:ea typeface="ＭＳ Ｐゴシック" charset="0"/>
                </a:defRPr>
              </a:lvl1pPr>
              <a:lvl2pPr marL="742950" indent="-285750" defTabSz="831850" eaLnBrk="0" hangingPunct="0">
                <a:defRPr sz="2000" b="1">
                  <a:solidFill>
                    <a:schemeClr val="tx1"/>
                  </a:solidFill>
                  <a:latin typeface="Arial" charset="0"/>
                  <a:ea typeface="ＭＳ Ｐゴシック" charset="0"/>
                </a:defRPr>
              </a:lvl2pPr>
              <a:lvl3pPr marL="1143000" indent="-228600" defTabSz="831850" eaLnBrk="0" hangingPunct="0">
                <a:defRPr sz="2000" b="1">
                  <a:solidFill>
                    <a:schemeClr val="tx1"/>
                  </a:solidFill>
                  <a:latin typeface="Arial" charset="0"/>
                  <a:ea typeface="ＭＳ Ｐゴシック" charset="0"/>
                </a:defRPr>
              </a:lvl3pPr>
              <a:lvl4pPr marL="1600200" indent="-228600" defTabSz="831850" eaLnBrk="0" hangingPunct="0">
                <a:defRPr sz="2000" b="1">
                  <a:solidFill>
                    <a:schemeClr val="tx1"/>
                  </a:solidFill>
                  <a:latin typeface="Arial" charset="0"/>
                  <a:ea typeface="ＭＳ Ｐゴシック" charset="0"/>
                </a:defRPr>
              </a:lvl4pPr>
              <a:lvl5pPr marL="2057400" indent="-228600" defTabSz="831850" eaLnBrk="0" hangingPunct="0">
                <a:defRPr sz="2000" b="1">
                  <a:solidFill>
                    <a:schemeClr val="tx1"/>
                  </a:solidFill>
                  <a:latin typeface="Arial" charset="0"/>
                  <a:ea typeface="ＭＳ Ｐゴシック" charset="0"/>
                </a:defRPr>
              </a:lvl5pPr>
              <a:lvl6pPr marL="25146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nSpc>
                  <a:spcPct val="93000"/>
                </a:lnSpc>
                <a:spcBef>
                  <a:spcPts val="675"/>
                </a:spcBef>
                <a:buClr>
                  <a:srgbClr val="FF0000"/>
                </a:buClr>
                <a:buFont typeface="Wingdings" charset="0"/>
                <a:buNone/>
              </a:pPr>
              <a:r>
                <a:rPr lang="en-US" sz="1300" b="0" smtClean="0">
                  <a:solidFill>
                    <a:srgbClr val="000000"/>
                  </a:solidFill>
                  <a:ea typeface="SimSun" charset="0"/>
                  <a:cs typeface="Arial" charset="0"/>
                </a:rPr>
                <a:t>Tuning pads</a:t>
              </a:r>
            </a:p>
          </p:txBody>
        </p:sp>
        <p:sp>
          <p:nvSpPr>
            <p:cNvPr id="14392" name="Line 84"/>
            <p:cNvSpPr>
              <a:spLocks noChangeShapeType="1"/>
            </p:cNvSpPr>
            <p:nvPr/>
          </p:nvSpPr>
          <p:spPr bwMode="auto">
            <a:xfrm>
              <a:off x="2648" y="3056"/>
              <a:ext cx="72" cy="199"/>
            </a:xfrm>
            <a:prstGeom prst="line">
              <a:avLst/>
            </a:prstGeom>
            <a:noFill/>
            <a:ln w="9525">
              <a:solidFill>
                <a:schemeClr val="tx1"/>
              </a:solidFill>
              <a:round/>
              <a:headEnd type="triangle" w="sm" len="me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93" name="Line 85"/>
            <p:cNvSpPr>
              <a:spLocks noChangeShapeType="1"/>
            </p:cNvSpPr>
            <p:nvPr/>
          </p:nvSpPr>
          <p:spPr bwMode="auto">
            <a:xfrm flipV="1">
              <a:off x="2719" y="3055"/>
              <a:ext cx="25" cy="201"/>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94" name="Line 86"/>
            <p:cNvSpPr>
              <a:spLocks noChangeShapeType="1"/>
            </p:cNvSpPr>
            <p:nvPr/>
          </p:nvSpPr>
          <p:spPr bwMode="auto">
            <a:xfrm>
              <a:off x="4152" y="3150"/>
              <a:ext cx="75" cy="118"/>
            </a:xfrm>
            <a:prstGeom prst="line">
              <a:avLst/>
            </a:prstGeom>
            <a:noFill/>
            <a:ln w="9525">
              <a:solidFill>
                <a:schemeClr val="tx1"/>
              </a:solidFill>
              <a:round/>
              <a:headEnd type="triangle" w="sm" len="med"/>
              <a:tailEn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95" name="Line 87"/>
            <p:cNvSpPr>
              <a:spLocks noChangeShapeType="1"/>
            </p:cNvSpPr>
            <p:nvPr/>
          </p:nvSpPr>
          <p:spPr bwMode="auto">
            <a:xfrm flipV="1">
              <a:off x="4226" y="3143"/>
              <a:ext cx="25" cy="126"/>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sp>
          <p:nvSpPr>
            <p:cNvPr id="14396" name="Text Box 88"/>
            <p:cNvSpPr txBox="1">
              <a:spLocks noChangeArrowheads="1"/>
            </p:cNvSpPr>
            <p:nvPr/>
          </p:nvSpPr>
          <p:spPr bwMode="auto">
            <a:xfrm>
              <a:off x="2368" y="2561"/>
              <a:ext cx="291"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119" tIns="41559" rIns="83119" bIns="41559">
              <a:spAutoFit/>
            </a:bodyPr>
            <a:lstStyle>
              <a:lvl1pPr defTabSz="831850" eaLnBrk="0" hangingPunct="0">
                <a:defRPr sz="2000" b="1">
                  <a:solidFill>
                    <a:schemeClr val="tx1"/>
                  </a:solidFill>
                  <a:latin typeface="Arial" charset="0"/>
                  <a:ea typeface="ＭＳ Ｐゴシック" charset="0"/>
                </a:defRPr>
              </a:lvl1pPr>
              <a:lvl2pPr marL="742950" indent="-285750" defTabSz="831850" eaLnBrk="0" hangingPunct="0">
                <a:defRPr sz="2000" b="1">
                  <a:solidFill>
                    <a:schemeClr val="tx1"/>
                  </a:solidFill>
                  <a:latin typeface="Arial" charset="0"/>
                  <a:ea typeface="ＭＳ Ｐゴシック" charset="0"/>
                </a:defRPr>
              </a:lvl2pPr>
              <a:lvl3pPr marL="1143000" indent="-228600" defTabSz="831850" eaLnBrk="0" hangingPunct="0">
                <a:defRPr sz="2000" b="1">
                  <a:solidFill>
                    <a:schemeClr val="tx1"/>
                  </a:solidFill>
                  <a:latin typeface="Arial" charset="0"/>
                  <a:ea typeface="ＭＳ Ｐゴシック" charset="0"/>
                </a:defRPr>
              </a:lvl3pPr>
              <a:lvl4pPr marL="1600200" indent="-228600" defTabSz="831850" eaLnBrk="0" hangingPunct="0">
                <a:defRPr sz="2000" b="1">
                  <a:solidFill>
                    <a:schemeClr val="tx1"/>
                  </a:solidFill>
                  <a:latin typeface="Arial" charset="0"/>
                  <a:ea typeface="ＭＳ Ｐゴシック" charset="0"/>
                </a:defRPr>
              </a:lvl4pPr>
              <a:lvl5pPr marL="2057400" indent="-228600" defTabSz="831850" eaLnBrk="0" hangingPunct="0">
                <a:defRPr sz="2000" b="1">
                  <a:solidFill>
                    <a:schemeClr val="tx1"/>
                  </a:solidFill>
                  <a:latin typeface="Arial" charset="0"/>
                  <a:ea typeface="ＭＳ Ｐゴシック" charset="0"/>
                </a:defRPr>
              </a:lvl5pPr>
              <a:lvl6pPr marL="25146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nSpc>
                  <a:spcPct val="93000"/>
                </a:lnSpc>
                <a:spcBef>
                  <a:spcPts val="675"/>
                </a:spcBef>
                <a:buClr>
                  <a:srgbClr val="FF0000"/>
                </a:buClr>
                <a:buFont typeface="Wingdings" charset="0"/>
                <a:buNone/>
              </a:pPr>
              <a:r>
                <a:rPr lang="en-US" sz="1300" b="0" smtClean="0">
                  <a:solidFill>
                    <a:srgbClr val="000000"/>
                  </a:solidFill>
                  <a:ea typeface="SimSun" charset="0"/>
                  <a:cs typeface="Arial" charset="0"/>
                </a:rPr>
                <a:t>GC</a:t>
              </a:r>
            </a:p>
          </p:txBody>
        </p:sp>
        <p:sp>
          <p:nvSpPr>
            <p:cNvPr id="14397" name="Text Box 89"/>
            <p:cNvSpPr txBox="1">
              <a:spLocks noChangeArrowheads="1"/>
            </p:cNvSpPr>
            <p:nvPr/>
          </p:nvSpPr>
          <p:spPr bwMode="auto">
            <a:xfrm>
              <a:off x="4258" y="2573"/>
              <a:ext cx="292"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3119" tIns="41559" rIns="83119" bIns="41559">
              <a:spAutoFit/>
            </a:bodyPr>
            <a:lstStyle>
              <a:lvl1pPr defTabSz="831850" eaLnBrk="0" hangingPunct="0">
                <a:defRPr sz="2000" b="1">
                  <a:solidFill>
                    <a:schemeClr val="tx1"/>
                  </a:solidFill>
                  <a:latin typeface="Arial" charset="0"/>
                  <a:ea typeface="ＭＳ Ｐゴシック" charset="0"/>
                </a:defRPr>
              </a:lvl1pPr>
              <a:lvl2pPr marL="742950" indent="-285750" defTabSz="831850" eaLnBrk="0" hangingPunct="0">
                <a:defRPr sz="2000" b="1">
                  <a:solidFill>
                    <a:schemeClr val="tx1"/>
                  </a:solidFill>
                  <a:latin typeface="Arial" charset="0"/>
                  <a:ea typeface="ＭＳ Ｐゴシック" charset="0"/>
                </a:defRPr>
              </a:lvl2pPr>
              <a:lvl3pPr marL="1143000" indent="-228600" defTabSz="831850" eaLnBrk="0" hangingPunct="0">
                <a:defRPr sz="2000" b="1">
                  <a:solidFill>
                    <a:schemeClr val="tx1"/>
                  </a:solidFill>
                  <a:latin typeface="Arial" charset="0"/>
                  <a:ea typeface="ＭＳ Ｐゴシック" charset="0"/>
                </a:defRPr>
              </a:lvl3pPr>
              <a:lvl4pPr marL="1600200" indent="-228600" defTabSz="831850" eaLnBrk="0" hangingPunct="0">
                <a:defRPr sz="2000" b="1">
                  <a:solidFill>
                    <a:schemeClr val="tx1"/>
                  </a:solidFill>
                  <a:latin typeface="Arial" charset="0"/>
                  <a:ea typeface="ＭＳ Ｐゴシック" charset="0"/>
                </a:defRPr>
              </a:lvl4pPr>
              <a:lvl5pPr marL="2057400" indent="-228600" defTabSz="831850" eaLnBrk="0" hangingPunct="0">
                <a:defRPr sz="2000" b="1">
                  <a:solidFill>
                    <a:schemeClr val="tx1"/>
                  </a:solidFill>
                  <a:latin typeface="Arial" charset="0"/>
                  <a:ea typeface="ＭＳ Ｐゴシック" charset="0"/>
                </a:defRPr>
              </a:lvl5pPr>
              <a:lvl6pPr marL="25146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defTabSz="831850"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nSpc>
                  <a:spcPct val="93000"/>
                </a:lnSpc>
                <a:spcBef>
                  <a:spcPts val="675"/>
                </a:spcBef>
                <a:buClr>
                  <a:srgbClr val="FF0000"/>
                </a:buClr>
                <a:buFont typeface="Wingdings" charset="0"/>
                <a:buNone/>
              </a:pPr>
              <a:r>
                <a:rPr lang="en-US" sz="1300" b="0" smtClean="0">
                  <a:solidFill>
                    <a:srgbClr val="000000"/>
                  </a:solidFill>
                  <a:ea typeface="SimSun" charset="0"/>
                  <a:cs typeface="Arial" charset="0"/>
                </a:rPr>
                <a:t>GC</a:t>
              </a:r>
            </a:p>
          </p:txBody>
        </p:sp>
        <p:sp>
          <p:nvSpPr>
            <p:cNvPr id="14398" name="Freeform 90"/>
            <p:cNvSpPr>
              <a:spLocks/>
            </p:cNvSpPr>
            <p:nvPr/>
          </p:nvSpPr>
          <p:spPr bwMode="auto">
            <a:xfrm>
              <a:off x="2631" y="2496"/>
              <a:ext cx="1659" cy="318"/>
            </a:xfrm>
            <a:custGeom>
              <a:avLst/>
              <a:gdLst>
                <a:gd name="T0" fmla="*/ 645 w 1659"/>
                <a:gd name="T1" fmla="*/ 312 h 318"/>
                <a:gd name="T2" fmla="*/ 0 w 1659"/>
                <a:gd name="T3" fmla="*/ 0 h 318"/>
                <a:gd name="T4" fmla="*/ 1659 w 1659"/>
                <a:gd name="T5" fmla="*/ 0 h 318"/>
                <a:gd name="T6" fmla="*/ 771 w 1659"/>
                <a:gd name="T7" fmla="*/ 318 h 318"/>
                <a:gd name="T8" fmla="*/ 645 w 1659"/>
                <a:gd name="T9" fmla="*/ 312 h 318"/>
                <a:gd name="T10" fmla="*/ 0 60000 65536"/>
                <a:gd name="T11" fmla="*/ 0 60000 65536"/>
                <a:gd name="T12" fmla="*/ 0 60000 65536"/>
                <a:gd name="T13" fmla="*/ 0 60000 65536"/>
                <a:gd name="T14" fmla="*/ 0 60000 65536"/>
                <a:gd name="T15" fmla="*/ 0 w 1659"/>
                <a:gd name="T16" fmla="*/ 0 h 318"/>
                <a:gd name="T17" fmla="*/ 1659 w 1659"/>
                <a:gd name="T18" fmla="*/ 318 h 318"/>
              </a:gdLst>
              <a:ahLst/>
              <a:cxnLst>
                <a:cxn ang="T10">
                  <a:pos x="T0" y="T1"/>
                </a:cxn>
                <a:cxn ang="T11">
                  <a:pos x="T2" y="T3"/>
                </a:cxn>
                <a:cxn ang="T12">
                  <a:pos x="T4" y="T5"/>
                </a:cxn>
                <a:cxn ang="T13">
                  <a:pos x="T6" y="T7"/>
                </a:cxn>
                <a:cxn ang="T14">
                  <a:pos x="T8" y="T9"/>
                </a:cxn>
              </a:cxnLst>
              <a:rect l="T15" t="T16" r="T17" b="T18"/>
              <a:pathLst>
                <a:path w="1659" h="318">
                  <a:moveTo>
                    <a:pt x="645" y="312"/>
                  </a:moveTo>
                  <a:lnTo>
                    <a:pt x="0" y="0"/>
                  </a:lnTo>
                  <a:lnTo>
                    <a:pt x="1659" y="0"/>
                  </a:lnTo>
                  <a:lnTo>
                    <a:pt x="771" y="318"/>
                  </a:lnTo>
                  <a:lnTo>
                    <a:pt x="645" y="312"/>
                  </a:lnTo>
                  <a:close/>
                </a:path>
              </a:pathLst>
            </a:custGeom>
            <a:gradFill rotWithShape="1">
              <a:gsLst>
                <a:gs pos="0">
                  <a:srgbClr val="76824A"/>
                </a:gs>
                <a:gs pos="100000">
                  <a:srgbClr val="373C22">
                    <a:alpha val="0"/>
                  </a:srgbClr>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spAutoFit/>
            </a:bodyPr>
            <a:lstStyle/>
            <a:p>
              <a:pPr algn="ctr">
                <a:lnSpc>
                  <a:spcPct val="90000"/>
                </a:lnSpc>
                <a:spcBef>
                  <a:spcPct val="50000"/>
                </a:spcBef>
                <a:buClr>
                  <a:srgbClr val="667263"/>
                </a:buClr>
              </a:pPr>
              <a:endParaRPr lang="en-US" sz="2000" b="1" smtClean="0">
                <a:solidFill>
                  <a:srgbClr val="000000"/>
                </a:solidFill>
                <a:ea typeface="ＭＳ Ｐゴシック" charset="0"/>
              </a:endParaRPr>
            </a:p>
          </p:txBody>
        </p:sp>
      </p:grpSp>
      <p:pic>
        <p:nvPicPr>
          <p:cNvPr id="14340" name="Picture 1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788988"/>
            <a:ext cx="3178175"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6"/>
          <p:cNvSpPr>
            <a:spLocks noChangeArrowheads="1"/>
          </p:cNvSpPr>
          <p:nvPr/>
        </p:nvSpPr>
        <p:spPr bwMode="auto">
          <a:xfrm>
            <a:off x="6137275" y="508000"/>
            <a:ext cx="3006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spAutoFit/>
          </a:bodyPr>
          <a:lstStyle/>
          <a:p>
            <a:pPr defTabSz="449263">
              <a:buClr>
                <a:srgbClr val="000000"/>
              </a:buClr>
              <a:buSzPct val="100000"/>
              <a:buFont typeface="Times New Roman" charset="0"/>
              <a:buNone/>
            </a:pPr>
            <a:r>
              <a:rPr kumimoji="1" lang="en-US" sz="1400" smtClean="0">
                <a:solidFill>
                  <a:srgbClr val="C00000"/>
                </a:solidFill>
                <a:latin typeface="Arial Narrow" charset="0"/>
                <a:ea typeface="PMingLiU" charset="0"/>
                <a:cs typeface="Arial Unicode MS" charset="0"/>
              </a:rPr>
              <a:t>X. Zheng et. al., </a:t>
            </a:r>
            <a:r>
              <a:rPr kumimoji="1" lang="en-US" sz="1400" i="1" smtClean="0">
                <a:solidFill>
                  <a:srgbClr val="C00000"/>
                </a:solidFill>
                <a:latin typeface="Arial Narrow" charset="0"/>
                <a:ea typeface="PMingLiU" charset="0"/>
                <a:cs typeface="Arial Unicode MS" charset="0"/>
              </a:rPr>
              <a:t>OFC</a:t>
            </a:r>
            <a:r>
              <a:rPr kumimoji="1" lang="en-US" sz="1400" smtClean="0">
                <a:solidFill>
                  <a:srgbClr val="C00000"/>
                </a:solidFill>
                <a:latin typeface="Arial Narrow" charset="0"/>
                <a:ea typeface="PMingLiU" charset="0"/>
                <a:cs typeface="Arial Unicode MS" charset="0"/>
              </a:rPr>
              <a:t>, PDP5C.9, 2013</a:t>
            </a:r>
          </a:p>
        </p:txBody>
      </p:sp>
      <p:sp>
        <p:nvSpPr>
          <p:cNvPr id="14342" name="Text Box 11"/>
          <p:cNvSpPr txBox="1">
            <a:spLocks noChangeArrowheads="1"/>
          </p:cNvSpPr>
          <p:nvPr/>
        </p:nvSpPr>
        <p:spPr bwMode="auto">
          <a:xfrm>
            <a:off x="0" y="4027488"/>
            <a:ext cx="58499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119" tIns="41559" rIns="83119" bIns="41559">
            <a:spAutoFit/>
          </a:bodyPr>
          <a:lstStyle>
            <a:lvl1pPr marL="174625" indent="-174625" defTabSz="511175" eaLnBrk="0" hangingPunct="0">
              <a:defRPr sz="2000" b="1">
                <a:solidFill>
                  <a:schemeClr val="tx1"/>
                </a:solidFill>
                <a:latin typeface="Arial" charset="0"/>
                <a:ea typeface="ＭＳ Ｐゴシック" charset="0"/>
              </a:defRPr>
            </a:lvl1pPr>
            <a:lvl2pPr marL="406400" indent="-174625" defTabSz="511175" eaLnBrk="0" hangingPunct="0">
              <a:defRPr sz="2000" b="1">
                <a:solidFill>
                  <a:schemeClr val="tx1"/>
                </a:solidFill>
                <a:latin typeface="Arial" charset="0"/>
                <a:ea typeface="ＭＳ Ｐゴシック" charset="0"/>
              </a:defRPr>
            </a:lvl2pPr>
            <a:lvl3pPr marL="1143000" indent="-228600" defTabSz="511175" eaLnBrk="0" hangingPunct="0">
              <a:defRPr sz="2000" b="1">
                <a:solidFill>
                  <a:schemeClr val="tx1"/>
                </a:solidFill>
                <a:latin typeface="Arial" charset="0"/>
                <a:ea typeface="ＭＳ Ｐゴシック" charset="0"/>
              </a:defRPr>
            </a:lvl3pPr>
            <a:lvl4pPr marL="1600200" indent="-228600" defTabSz="511175" eaLnBrk="0" hangingPunct="0">
              <a:defRPr sz="2000" b="1">
                <a:solidFill>
                  <a:schemeClr val="tx1"/>
                </a:solidFill>
                <a:latin typeface="Arial" charset="0"/>
                <a:ea typeface="ＭＳ Ｐゴシック" charset="0"/>
              </a:defRPr>
            </a:lvl4pPr>
            <a:lvl5pPr marL="2057400" indent="-228600" defTabSz="511175" eaLnBrk="0" hangingPunct="0">
              <a:defRPr sz="2000" b="1">
                <a:solidFill>
                  <a:schemeClr val="tx1"/>
                </a:solidFill>
                <a:latin typeface="Arial" charset="0"/>
                <a:ea typeface="ＭＳ Ｐゴシック" charset="0"/>
              </a:defRPr>
            </a:lvl5pPr>
            <a:lvl6pPr marL="2514600" indent="-228600" algn="ctr" defTabSz="511175"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6pPr>
            <a:lvl7pPr marL="2971800" indent="-228600" algn="ctr" defTabSz="511175"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7pPr>
            <a:lvl8pPr marL="3429000" indent="-228600" algn="ctr" defTabSz="511175"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8pPr>
            <a:lvl9pPr marL="3886200" indent="-228600" algn="ctr" defTabSz="511175"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0"/>
              </a:defRPr>
            </a:lvl9pPr>
          </a:lstStyle>
          <a:p>
            <a:pPr>
              <a:lnSpc>
                <a:spcPct val="93000"/>
              </a:lnSpc>
              <a:spcBef>
                <a:spcPts val="675"/>
              </a:spcBef>
              <a:buClr>
                <a:srgbClr val="FF0000"/>
              </a:buClr>
              <a:buSzPct val="75000"/>
              <a:buFont typeface="Wingdings" charset="0"/>
              <a:buChar char="§"/>
            </a:pPr>
            <a:r>
              <a:rPr lang="en-US" sz="2200" b="0" smtClean="0">
                <a:solidFill>
                  <a:srgbClr val="000000"/>
                </a:solidFill>
                <a:ea typeface="SimSun" charset="0"/>
                <a:cs typeface="Arial" charset="0"/>
              </a:rPr>
              <a:t>Total tuning power of 24mW</a:t>
            </a:r>
          </a:p>
          <a:p>
            <a:pPr>
              <a:lnSpc>
                <a:spcPct val="93000"/>
              </a:lnSpc>
              <a:spcBef>
                <a:spcPts val="675"/>
              </a:spcBef>
              <a:buClr>
                <a:srgbClr val="FF0000"/>
              </a:buClr>
              <a:buSzPct val="75000"/>
              <a:buFont typeface="Wingdings" charset="0"/>
              <a:buChar char="§"/>
            </a:pPr>
            <a:r>
              <a:rPr lang="en-US" sz="2200" b="0" smtClean="0">
                <a:solidFill>
                  <a:srgbClr val="000000"/>
                </a:solidFill>
                <a:ea typeface="SimSun" charset="0"/>
                <a:cs typeface="Arial" charset="0"/>
              </a:rPr>
              <a:t>Clean and open </a:t>
            </a:r>
            <a:r>
              <a:rPr lang="ja-JP" altLang="en-US" sz="2200" b="0" smtClean="0">
                <a:solidFill>
                  <a:srgbClr val="000000"/>
                </a:solidFill>
                <a:ea typeface="SimSun" charset="0"/>
                <a:cs typeface="Arial" charset="0"/>
              </a:rPr>
              <a:t>“</a:t>
            </a:r>
            <a:r>
              <a:rPr lang="en-US" sz="2200" b="0" smtClean="0">
                <a:solidFill>
                  <a:srgbClr val="000000"/>
                </a:solidFill>
                <a:ea typeface="SimSun" charset="0"/>
                <a:cs typeface="Arial" charset="0"/>
              </a:rPr>
              <a:t>eyes</a:t>
            </a:r>
            <a:r>
              <a:rPr lang="ja-JP" altLang="en-US" sz="2200" b="0" smtClean="0">
                <a:solidFill>
                  <a:srgbClr val="000000"/>
                </a:solidFill>
                <a:ea typeface="SimSun" charset="0"/>
                <a:cs typeface="Arial" charset="0"/>
              </a:rPr>
              <a:t>”</a:t>
            </a:r>
            <a:r>
              <a:rPr lang="en-US" sz="2200" b="0" smtClean="0">
                <a:solidFill>
                  <a:srgbClr val="000000"/>
                </a:solidFill>
                <a:ea typeface="SimSun" charset="0"/>
                <a:cs typeface="Arial" charset="0"/>
              </a:rPr>
              <a:t> at 12.6 Gbps using on-chip PLL</a:t>
            </a:r>
          </a:p>
          <a:p>
            <a:pPr lvl="1">
              <a:lnSpc>
                <a:spcPct val="93000"/>
              </a:lnSpc>
              <a:spcBef>
                <a:spcPts val="675"/>
              </a:spcBef>
              <a:buClr>
                <a:srgbClr val="FF0000"/>
              </a:buClr>
              <a:buSzPct val="75000"/>
              <a:buFont typeface="Wingdings" charset="0"/>
              <a:buChar char="§"/>
            </a:pPr>
            <a:r>
              <a:rPr lang="en-US" sz="1600" b="0" smtClean="0">
                <a:solidFill>
                  <a:srgbClr val="000000"/>
                </a:solidFill>
                <a:ea typeface="SimSun" charset="0"/>
                <a:cs typeface="Arial" charset="0"/>
              </a:rPr>
              <a:t>Modulator </a:t>
            </a:r>
            <a:r>
              <a:rPr lang="ja-JP" altLang="en-US" sz="1600" b="0" smtClean="0">
                <a:solidFill>
                  <a:srgbClr val="000000"/>
                </a:solidFill>
                <a:ea typeface="SimSun" charset="0"/>
                <a:cs typeface="Arial" charset="0"/>
              </a:rPr>
              <a:t>“</a:t>
            </a:r>
            <a:r>
              <a:rPr lang="en-US" sz="1600" b="0" smtClean="0">
                <a:solidFill>
                  <a:srgbClr val="000000"/>
                </a:solidFill>
                <a:ea typeface="SimSun" charset="0"/>
                <a:cs typeface="Arial" charset="0"/>
              </a:rPr>
              <a:t>ON</a:t>
            </a:r>
            <a:r>
              <a:rPr lang="ja-JP" altLang="en-US" sz="1600" b="0" smtClean="0">
                <a:solidFill>
                  <a:srgbClr val="000000"/>
                </a:solidFill>
                <a:ea typeface="SimSun" charset="0"/>
                <a:cs typeface="Arial" charset="0"/>
              </a:rPr>
              <a:t>”</a:t>
            </a:r>
            <a:r>
              <a:rPr lang="en-US" sz="1600" b="0" smtClean="0">
                <a:solidFill>
                  <a:srgbClr val="000000"/>
                </a:solidFill>
                <a:ea typeface="SimSun" charset="0"/>
                <a:cs typeface="Arial" charset="0"/>
              </a:rPr>
              <a:t> state losses 4~5dB &amp; Dynamic ER &gt;5dB</a:t>
            </a:r>
          </a:p>
          <a:p>
            <a:pPr lvl="1">
              <a:lnSpc>
                <a:spcPct val="93000"/>
              </a:lnSpc>
              <a:spcBef>
                <a:spcPts val="675"/>
              </a:spcBef>
              <a:buClr>
                <a:srgbClr val="FF0000"/>
              </a:buClr>
              <a:buSzPct val="75000"/>
              <a:buFont typeface="Wingdings" charset="0"/>
              <a:buChar char="§"/>
            </a:pPr>
            <a:r>
              <a:rPr lang="en-US" sz="1600" b="0" smtClean="0">
                <a:solidFill>
                  <a:srgbClr val="000000"/>
                </a:solidFill>
                <a:ea typeface="SimSun" charset="0"/>
                <a:cs typeface="Arial" charset="0"/>
              </a:rPr>
              <a:t>~1mW for every channel, or</a:t>
            </a:r>
            <a:r>
              <a:rPr lang="en-US" sz="2200" b="0" smtClean="0">
                <a:solidFill>
                  <a:srgbClr val="000000"/>
                </a:solidFill>
                <a:ea typeface="SimSun" charset="0"/>
                <a:cs typeface="Arial" charset="0"/>
              </a:rPr>
              <a:t> </a:t>
            </a:r>
            <a:r>
              <a:rPr lang="en-US" sz="1600" b="0" smtClean="0">
                <a:solidFill>
                  <a:srgbClr val="000000"/>
                </a:solidFill>
                <a:ea typeface="SimSun" charset="0"/>
                <a:cs typeface="Arial" charset="0"/>
              </a:rPr>
              <a:t>80fJ/bit modulation energy efficiency </a:t>
            </a:r>
          </a:p>
        </p:txBody>
      </p:sp>
      <p:grpSp>
        <p:nvGrpSpPr>
          <p:cNvPr id="14343" name="Group 55"/>
          <p:cNvGrpSpPr>
            <a:grpSpLocks/>
          </p:cNvGrpSpPr>
          <p:nvPr/>
        </p:nvGrpSpPr>
        <p:grpSpPr bwMode="auto">
          <a:xfrm>
            <a:off x="5864225" y="3459163"/>
            <a:ext cx="3279775" cy="2741612"/>
            <a:chOff x="2129" y="506"/>
            <a:chExt cx="2066" cy="1727"/>
          </a:xfrm>
        </p:grpSpPr>
        <p:pic>
          <p:nvPicPr>
            <p:cNvPr id="14344" name="Picture 3" descr="TX11C0112C-CHN1-1534P5NM-12P6Gbps"/>
            <p:cNvPicPr>
              <a:picLocks noChangeAspect="1" noChangeArrowheads="1"/>
            </p:cNvPicPr>
            <p:nvPr/>
          </p:nvPicPr>
          <p:blipFill>
            <a:blip r:embed="rId4">
              <a:extLst>
                <a:ext uri="{28A0092B-C50C-407E-A947-70E740481C1C}">
                  <a14:useLocalDpi xmlns:a14="http://schemas.microsoft.com/office/drawing/2010/main" val="0"/>
                </a:ext>
              </a:extLst>
            </a:blip>
            <a:srcRect l="20576" t="29027" r="8357" b="27341"/>
            <a:stretch>
              <a:fillRect/>
            </a:stretch>
          </p:blipFill>
          <p:spPr bwMode="auto">
            <a:xfrm>
              <a:off x="2135" y="507"/>
              <a:ext cx="1012"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TX11C0112C-CHN2-1536P05NM-12P6Gbps"/>
            <p:cNvPicPr>
              <a:picLocks noChangeAspect="1" noChangeArrowheads="1"/>
            </p:cNvPicPr>
            <p:nvPr/>
          </p:nvPicPr>
          <p:blipFill>
            <a:blip r:embed="rId5">
              <a:extLst>
                <a:ext uri="{28A0092B-C50C-407E-A947-70E740481C1C}">
                  <a14:useLocalDpi xmlns:a14="http://schemas.microsoft.com/office/drawing/2010/main" val="0"/>
                </a:ext>
              </a:extLst>
            </a:blip>
            <a:srcRect l="20604" t="28972" r="8269" b="28224"/>
            <a:stretch>
              <a:fillRect/>
            </a:stretch>
          </p:blipFill>
          <p:spPr bwMode="auto">
            <a:xfrm>
              <a:off x="3180" y="506"/>
              <a:ext cx="1015"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5" descr="TX11C0112C-CHN3-1537P6NM-12P6Gbps"/>
            <p:cNvPicPr>
              <a:picLocks noChangeAspect="1" noChangeArrowheads="1"/>
            </p:cNvPicPr>
            <p:nvPr/>
          </p:nvPicPr>
          <p:blipFill>
            <a:blip r:embed="rId6">
              <a:extLst>
                <a:ext uri="{28A0092B-C50C-407E-A947-70E740481C1C}">
                  <a14:useLocalDpi xmlns:a14="http://schemas.microsoft.com/office/drawing/2010/main" val="0"/>
                </a:ext>
              </a:extLst>
            </a:blip>
            <a:srcRect l="21213" t="34235" r="8467" b="28918"/>
            <a:stretch>
              <a:fillRect/>
            </a:stretch>
          </p:blipFill>
          <p:spPr bwMode="auto">
            <a:xfrm>
              <a:off x="2130" y="986"/>
              <a:ext cx="1017"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6" descr="TX11C0112C-CHN4-1539P15NM-12P6Gbps"/>
            <p:cNvPicPr>
              <a:picLocks noChangeAspect="1" noChangeArrowheads="1"/>
            </p:cNvPicPr>
            <p:nvPr/>
          </p:nvPicPr>
          <p:blipFill>
            <a:blip r:embed="rId7">
              <a:extLst>
                <a:ext uri="{28A0092B-C50C-407E-A947-70E740481C1C}">
                  <a14:useLocalDpi xmlns:a14="http://schemas.microsoft.com/office/drawing/2010/main" val="0"/>
                </a:ext>
              </a:extLst>
            </a:blip>
            <a:srcRect l="20810" t="34174" r="8452" b="28105"/>
            <a:stretch>
              <a:fillRect/>
            </a:stretch>
          </p:blipFill>
          <p:spPr bwMode="auto">
            <a:xfrm>
              <a:off x="3180" y="983"/>
              <a:ext cx="9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descr="TX11C0112C-CHN5-1540P65NM-12P6Gbps"/>
            <p:cNvPicPr>
              <a:picLocks noChangeAspect="1" noChangeArrowheads="1"/>
            </p:cNvPicPr>
            <p:nvPr/>
          </p:nvPicPr>
          <p:blipFill>
            <a:blip r:embed="rId8">
              <a:extLst>
                <a:ext uri="{28A0092B-C50C-407E-A947-70E740481C1C}">
                  <a14:useLocalDpi xmlns:a14="http://schemas.microsoft.com/office/drawing/2010/main" val="0"/>
                </a:ext>
              </a:extLst>
            </a:blip>
            <a:srcRect l="20490" t="37653" r="8322" b="28610"/>
            <a:stretch>
              <a:fillRect/>
            </a:stretch>
          </p:blipFill>
          <p:spPr bwMode="auto">
            <a:xfrm>
              <a:off x="2129" y="1460"/>
              <a:ext cx="1018"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8" descr="TX11C0112C-CHN6-1542P2NM-12P6Gbps"/>
            <p:cNvPicPr>
              <a:picLocks noChangeAspect="1" noChangeArrowheads="1"/>
            </p:cNvPicPr>
            <p:nvPr/>
          </p:nvPicPr>
          <p:blipFill>
            <a:blip r:embed="rId9">
              <a:extLst>
                <a:ext uri="{28A0092B-C50C-407E-A947-70E740481C1C}">
                  <a14:useLocalDpi xmlns:a14="http://schemas.microsoft.com/office/drawing/2010/main" val="0"/>
                </a:ext>
              </a:extLst>
            </a:blip>
            <a:srcRect l="20334" t="37640" r="7660" b="28717"/>
            <a:stretch>
              <a:fillRect/>
            </a:stretch>
          </p:blipFill>
          <p:spPr bwMode="auto">
            <a:xfrm>
              <a:off x="3180" y="1464"/>
              <a:ext cx="100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descr="TX11C0112C-CHN7-1543P75NM-12P6Gbps"/>
            <p:cNvPicPr>
              <a:picLocks noChangeAspect="1" noChangeArrowheads="1"/>
            </p:cNvPicPr>
            <p:nvPr/>
          </p:nvPicPr>
          <p:blipFill>
            <a:blip r:embed="rId10">
              <a:extLst>
                <a:ext uri="{28A0092B-C50C-407E-A947-70E740481C1C}">
                  <a14:useLocalDpi xmlns:a14="http://schemas.microsoft.com/office/drawing/2010/main" val="0"/>
                </a:ext>
              </a:extLst>
            </a:blip>
            <a:srcRect l="20377" t="37338" r="8304" b="28119"/>
            <a:stretch>
              <a:fillRect/>
            </a:stretch>
          </p:blipFill>
          <p:spPr bwMode="auto">
            <a:xfrm>
              <a:off x="2129" y="1861"/>
              <a:ext cx="1018"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descr="TX11C0112C-CHN8-1545P3NM-12P6Gbps"/>
            <p:cNvPicPr>
              <a:picLocks noChangeAspect="1" noChangeArrowheads="1"/>
            </p:cNvPicPr>
            <p:nvPr/>
          </p:nvPicPr>
          <p:blipFill>
            <a:blip r:embed="rId11">
              <a:extLst>
                <a:ext uri="{28A0092B-C50C-407E-A947-70E740481C1C}">
                  <a14:useLocalDpi xmlns:a14="http://schemas.microsoft.com/office/drawing/2010/main" val="0"/>
                </a:ext>
              </a:extLst>
            </a:blip>
            <a:srcRect l="20726" t="37337" r="8476" b="28679"/>
            <a:stretch>
              <a:fillRect/>
            </a:stretch>
          </p:blipFill>
          <p:spPr bwMode="auto">
            <a:xfrm>
              <a:off x="3180" y="1868"/>
              <a:ext cx="99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663400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29000"/>
            <a:ext cx="8229600" cy="788988"/>
          </a:xfrm>
        </p:spPr>
        <p:txBody>
          <a:bodyPr/>
          <a:lstStyle/>
          <a:p>
            <a:r>
              <a:rPr lang="en-US" dirty="0" smtClean="0"/>
              <a:t>The Future of Hybrid Silicon Photonics</a:t>
            </a:r>
            <a:endParaRPr lang="en-US" dirty="0"/>
          </a:p>
        </p:txBody>
      </p:sp>
      <p:sp>
        <p:nvSpPr>
          <p:cNvPr id="4" name="Slide Number Placeholder 3"/>
          <p:cNvSpPr>
            <a:spLocks noGrp="1"/>
          </p:cNvSpPr>
          <p:nvPr>
            <p:ph type="sldNum" sz="quarter" idx="12"/>
          </p:nvPr>
        </p:nvSpPr>
        <p:spPr/>
        <p:txBody>
          <a:bodyPr/>
          <a:lstStyle/>
          <a:p>
            <a:pPr>
              <a:defRPr/>
            </a:pPr>
            <a:fld id="{4FA25C4E-455F-45C1-AEE7-04FACA97196B}" type="slidenum">
              <a:rPr lang="ko-KR" altLang="en-US" smtClean="0"/>
              <a:pPr>
                <a:defRPr/>
              </a:pPr>
              <a:t>98</a:t>
            </a:fld>
            <a:endParaRPr lang="en-US" altLang="ko-KR"/>
          </a:p>
        </p:txBody>
      </p:sp>
    </p:spTree>
    <p:extLst>
      <p:ext uri="{BB962C8B-B14F-4D97-AF65-F5344CB8AC3E}">
        <p14:creationId xmlns:p14="http://schemas.microsoft.com/office/powerpoint/2010/main" val="129900918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152401" y="152400"/>
            <a:ext cx="8410575" cy="609600"/>
          </a:xfrm>
        </p:spPr>
        <p:txBody>
          <a:bodyPr/>
          <a:lstStyle/>
          <a:p>
            <a:r>
              <a:rPr lang="en-US" sz="3800" dirty="0" smtClean="0"/>
              <a:t>Key focus areas:</a:t>
            </a:r>
          </a:p>
        </p:txBody>
      </p:sp>
      <p:sp>
        <p:nvSpPr>
          <p:cNvPr id="36868" name="Rectangle 3"/>
          <p:cNvSpPr>
            <a:spLocks noGrp="1" noChangeArrowheads="1"/>
          </p:cNvSpPr>
          <p:nvPr>
            <p:ph type="body" idx="1"/>
          </p:nvPr>
        </p:nvSpPr>
        <p:spPr>
          <a:xfrm>
            <a:off x="142874" y="762000"/>
            <a:ext cx="9001126" cy="4513778"/>
          </a:xfrm>
        </p:spPr>
        <p:txBody>
          <a:bodyPr/>
          <a:lstStyle/>
          <a:p>
            <a:pPr marL="514350" indent="-514350">
              <a:lnSpc>
                <a:spcPct val="100000"/>
              </a:lnSpc>
              <a:spcBef>
                <a:spcPts val="600"/>
              </a:spcBef>
              <a:buAutoNum type="arabicParenR"/>
            </a:pPr>
            <a:r>
              <a:rPr lang="en-US" sz="2800" u="sng" dirty="0" smtClean="0"/>
              <a:t>Bandwidth/speed </a:t>
            </a:r>
          </a:p>
          <a:p>
            <a:pPr marL="0">
              <a:lnSpc>
                <a:spcPct val="100000"/>
              </a:lnSpc>
              <a:spcBef>
                <a:spcPts val="600"/>
              </a:spcBef>
              <a:buFontTx/>
              <a:buChar char="•"/>
            </a:pPr>
            <a:r>
              <a:rPr lang="en-US" sz="2800" dirty="0" smtClean="0"/>
              <a:t>25G today moving to 100G </a:t>
            </a:r>
          </a:p>
          <a:p>
            <a:pPr marL="0">
              <a:lnSpc>
                <a:spcPct val="100000"/>
              </a:lnSpc>
              <a:spcBef>
                <a:spcPts val="600"/>
              </a:spcBef>
              <a:buFontTx/>
              <a:buChar char="•"/>
            </a:pPr>
            <a:r>
              <a:rPr lang="en-US" sz="2800" dirty="0" smtClean="0"/>
              <a:t>Also need to be thinking &gt;1Tbps + </a:t>
            </a:r>
          </a:p>
          <a:p>
            <a:pPr marL="0">
              <a:lnSpc>
                <a:spcPct val="100000"/>
              </a:lnSpc>
              <a:spcBef>
                <a:spcPts val="600"/>
              </a:spcBef>
              <a:buFontTx/>
              <a:buChar char="•"/>
            </a:pPr>
            <a:endParaRPr lang="en-US" sz="2800" dirty="0"/>
          </a:p>
          <a:p>
            <a:pPr marL="0" indent="0">
              <a:lnSpc>
                <a:spcPct val="100000"/>
              </a:lnSpc>
              <a:spcBef>
                <a:spcPts val="600"/>
              </a:spcBef>
              <a:buNone/>
            </a:pPr>
            <a:r>
              <a:rPr lang="en-US" sz="2800" u="sng" dirty="0" smtClean="0"/>
              <a:t>2) Power </a:t>
            </a:r>
          </a:p>
          <a:p>
            <a:pPr>
              <a:lnSpc>
                <a:spcPct val="100000"/>
              </a:lnSpc>
              <a:spcBef>
                <a:spcPts val="600"/>
              </a:spcBef>
            </a:pPr>
            <a:r>
              <a:rPr lang="en-US" sz="2800" dirty="0" smtClean="0"/>
              <a:t>CMOS voltages scaling below .9V</a:t>
            </a:r>
          </a:p>
          <a:p>
            <a:pPr>
              <a:lnSpc>
                <a:spcPct val="100000"/>
              </a:lnSpc>
              <a:spcBef>
                <a:spcPts val="600"/>
              </a:spcBef>
            </a:pPr>
            <a:r>
              <a:rPr lang="en-US" sz="2800" dirty="0" smtClean="0"/>
              <a:t>How do you drive your devices?  </a:t>
            </a:r>
          </a:p>
          <a:p>
            <a:pPr>
              <a:lnSpc>
                <a:spcPct val="100000"/>
              </a:lnSpc>
              <a:spcBef>
                <a:spcPts val="600"/>
              </a:spcBef>
            </a:pPr>
            <a:r>
              <a:rPr lang="en-US" sz="2800" dirty="0" smtClean="0"/>
              <a:t>How do you reduce overall power consumption ?</a:t>
            </a:r>
          </a:p>
          <a:p>
            <a:pPr>
              <a:lnSpc>
                <a:spcPct val="100000"/>
              </a:lnSpc>
              <a:spcBef>
                <a:spcPts val="600"/>
              </a:spcBef>
            </a:pPr>
            <a:r>
              <a:rPr lang="en-US" sz="2800" dirty="0" err="1" smtClean="0"/>
              <a:t>Exascale</a:t>
            </a:r>
            <a:r>
              <a:rPr lang="en-US" sz="2800" dirty="0" smtClean="0"/>
              <a:t> targeting &lt;1mW/</a:t>
            </a:r>
            <a:r>
              <a:rPr lang="en-US" sz="2800" dirty="0" err="1" smtClean="0"/>
              <a:t>Gbps</a:t>
            </a:r>
            <a:r>
              <a:rPr lang="en-US" sz="2800" dirty="0" smtClean="0"/>
              <a:t> (total I/O)</a:t>
            </a:r>
          </a:p>
          <a:p>
            <a:pPr marL="0" indent="0">
              <a:lnSpc>
                <a:spcPct val="100000"/>
              </a:lnSpc>
              <a:spcBef>
                <a:spcPts val="600"/>
              </a:spcBef>
              <a:buNone/>
            </a:pPr>
            <a:endParaRPr lang="en-US" sz="2800" dirty="0"/>
          </a:p>
        </p:txBody>
      </p:sp>
      <p:sp>
        <p:nvSpPr>
          <p:cNvPr id="36869" name="Text Box 4"/>
          <p:cNvSpPr txBox="1">
            <a:spLocks noChangeArrowheads="1"/>
          </p:cNvSpPr>
          <p:nvPr/>
        </p:nvSpPr>
        <p:spPr bwMode="auto">
          <a:xfrm>
            <a:off x="1203325" y="5294314"/>
            <a:ext cx="184720" cy="369328"/>
          </a:xfrm>
          <a:prstGeom prst="rect">
            <a:avLst/>
          </a:prstGeom>
          <a:noFill/>
          <a:ln w="12700">
            <a:noFill/>
            <a:miter lim="800000"/>
            <a:headEnd type="none" w="sm" len="sm"/>
            <a:tailEnd type="none" w="sm" len="sm"/>
          </a:ln>
        </p:spPr>
        <p:txBody>
          <a:bodyPr wrap="none" lIns="91435" tIns="45718" rIns="91435" bIns="45718">
            <a:spAutoFit/>
          </a:bodyPr>
          <a:lstStyle/>
          <a:p>
            <a:pPr defTabSz="913308" fontAlgn="auto">
              <a:spcBef>
                <a:spcPts val="0"/>
              </a:spcBef>
              <a:spcAft>
                <a:spcPts val="0"/>
              </a:spcAft>
            </a:pPr>
            <a:endParaRPr lang="en-US" sz="1800" dirty="0">
              <a:solidFill>
                <a:prstClr val="white"/>
              </a:solidFill>
              <a:cs typeface="Arial"/>
            </a:endParaRPr>
          </a:p>
        </p:txBody>
      </p:sp>
      <p:sp>
        <p:nvSpPr>
          <p:cNvPr id="5" name="Rectangle 4"/>
          <p:cNvSpPr/>
          <p:nvPr/>
        </p:nvSpPr>
        <p:spPr>
          <a:xfrm>
            <a:off x="2286000" y="6642562"/>
            <a:ext cx="4495800" cy="230715"/>
          </a:xfrm>
          <a:prstGeom prst="rect">
            <a:avLst/>
          </a:prstGeom>
        </p:spPr>
        <p:txBody>
          <a:bodyPr lIns="91323" tIns="45662" rIns="91323" bIns="45662">
            <a:spAutoFit/>
          </a:bodyPr>
          <a:lstStyle/>
          <a:p>
            <a:pPr defTabSz="913308">
              <a:defRPr/>
            </a:pPr>
            <a:r>
              <a:rPr lang="en-US" sz="900" dirty="0">
                <a:solidFill>
                  <a:prstClr val="white"/>
                </a:solidFill>
                <a:cs typeface="Arial"/>
              </a:rPr>
              <a:t>© </a:t>
            </a:r>
            <a:r>
              <a:rPr lang="en-US" sz="900" dirty="0" smtClean="0">
                <a:solidFill>
                  <a:prstClr val="white"/>
                </a:solidFill>
                <a:cs typeface="Arial"/>
              </a:rPr>
              <a:t>2014, </a:t>
            </a:r>
            <a:r>
              <a:rPr lang="en-US" sz="900" dirty="0">
                <a:solidFill>
                  <a:prstClr val="white"/>
                </a:solidFill>
                <a:cs typeface="Arial"/>
              </a:rPr>
              <a:t>Intel Corporation.  All Rights Reserved</a:t>
            </a:r>
          </a:p>
        </p:txBody>
      </p:sp>
    </p:spTree>
    <p:extLst>
      <p:ext uri="{BB962C8B-B14F-4D97-AF65-F5344CB8AC3E}">
        <p14:creationId xmlns:p14="http://schemas.microsoft.com/office/powerpoint/2010/main" val="276417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3"/>
</p:tagLst>
</file>

<file path=ppt/theme/_rels/theme10.xml.rels><?xml version="1.0" encoding="UTF-8" standalone="yes"?>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s>
</file>

<file path=ppt/theme/theme1.xml><?xml version="1.0" encoding="utf-8"?>
<a:theme xmlns:a="http://schemas.openxmlformats.org/drawingml/2006/main" name="1_UCSB template">
  <a:themeElements>
    <a:clrScheme name="1_UCSB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UCSB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lnDef>
  </a:objectDefaults>
  <a:extraClrSchemeLst>
    <a:extraClrScheme>
      <a:clrScheme name="1_UCSB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UCSB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UCSB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UCSB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UCSB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UCSB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UCSB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UCSB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UCSB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UCSB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UCSB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UCSB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デザート">
  <a:themeElements>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デザート">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デザート">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lank Presentation">
  <a:themeElements>
    <a:clrScheme name="">
      <a:dk1>
        <a:srgbClr val="000000"/>
      </a:dk1>
      <a:lt1>
        <a:srgbClr val="FFFFFF"/>
      </a:lt1>
      <a:dk2>
        <a:srgbClr val="FF0000"/>
      </a:dk2>
      <a:lt2>
        <a:srgbClr val="4D4D4D"/>
      </a:lt2>
      <a:accent1>
        <a:srgbClr val="667263"/>
      </a:accent1>
      <a:accent2>
        <a:srgbClr val="C0C0C0"/>
      </a:accent2>
      <a:accent3>
        <a:srgbClr val="FFFFFF"/>
      </a:accent3>
      <a:accent4>
        <a:srgbClr val="000000"/>
      </a:accent4>
      <a:accent5>
        <a:srgbClr val="B8BCB7"/>
      </a:accent5>
      <a:accent6>
        <a:srgbClr val="AEAEAE"/>
      </a:accent6>
      <a:hlink>
        <a:srgbClr val="808080"/>
      </a:hlink>
      <a:folHlink>
        <a:srgbClr val="292929"/>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ank Presentation">
  <a:themeElements>
    <a:clrScheme name="">
      <a:dk1>
        <a:srgbClr val="000000"/>
      </a:dk1>
      <a:lt1>
        <a:srgbClr val="FFFFFF"/>
      </a:lt1>
      <a:dk2>
        <a:srgbClr val="FF0000"/>
      </a:dk2>
      <a:lt2>
        <a:srgbClr val="4D4D4D"/>
      </a:lt2>
      <a:accent1>
        <a:srgbClr val="667263"/>
      </a:accent1>
      <a:accent2>
        <a:srgbClr val="C0C0C0"/>
      </a:accent2>
      <a:accent3>
        <a:srgbClr val="FFFFFF"/>
      </a:accent3>
      <a:accent4>
        <a:srgbClr val="000000"/>
      </a:accent4>
      <a:accent5>
        <a:srgbClr val="B8BCB7"/>
      </a:accent5>
      <a:accent6>
        <a:srgbClr val="AEAEAE"/>
      </a:accent6>
      <a:hlink>
        <a:srgbClr val="808080"/>
      </a:hlink>
      <a:folHlink>
        <a:srgbClr val="292929"/>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Architecture">
  <a:themeElements>
    <a:clrScheme name="">
      <a:dk1>
        <a:srgbClr val="000000"/>
      </a:dk1>
      <a:lt1>
        <a:srgbClr val="FFFFFF"/>
      </a:lt1>
      <a:dk2>
        <a:srgbClr val="0860A8"/>
      </a:dk2>
      <a:lt2>
        <a:srgbClr val="FDB605"/>
      </a:lt2>
      <a:accent1>
        <a:srgbClr val="009900"/>
      </a:accent1>
      <a:accent2>
        <a:srgbClr val="FF5C00"/>
      </a:accent2>
      <a:accent3>
        <a:srgbClr val="AAB6D1"/>
      </a:accent3>
      <a:accent4>
        <a:srgbClr val="DADADA"/>
      </a:accent4>
      <a:accent5>
        <a:srgbClr val="AACAAA"/>
      </a:accent5>
      <a:accent6>
        <a:srgbClr val="E75300"/>
      </a:accent6>
      <a:hlink>
        <a:srgbClr val="AA014C"/>
      </a:hlink>
      <a:folHlink>
        <a:srgbClr val="567EB9"/>
      </a:folHlink>
    </a:clrScheme>
    <a:fontScheme name="2_Architectur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intel 16x9">
  <a:themeElements>
    <a:clrScheme name="intel2011">
      <a:dk1>
        <a:sysClr val="windowText" lastClr="000000"/>
      </a:dk1>
      <a:lt1>
        <a:sysClr val="window" lastClr="FFFFFF"/>
      </a:lt1>
      <a:dk2>
        <a:srgbClr val="004280"/>
      </a:dk2>
      <a:lt2>
        <a:srgbClr val="939895"/>
      </a:lt2>
      <a:accent1>
        <a:srgbClr val="00AEEF"/>
      </a:accent1>
      <a:accent2>
        <a:srgbClr val="A6CE39"/>
      </a:accent2>
      <a:accent3>
        <a:srgbClr val="FDB813"/>
      </a:accent3>
      <a:accent4>
        <a:srgbClr val="F37021"/>
      </a:accent4>
      <a:accent5>
        <a:srgbClr val="C00000"/>
      </a:accent5>
      <a:accent6>
        <a:srgbClr val="7030A0"/>
      </a:accent6>
      <a:hlink>
        <a:srgbClr val="085CA8"/>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3399"/>
        </a:solidFill>
        <a:ln w="9525" cap="flat" cmpd="sng" algn="ctr">
          <a:solidFill>
            <a:schemeClr val="bg1"/>
          </a:solidFill>
          <a:prstDash val="solid"/>
          <a:round/>
          <a:headEnd type="none" w="med" len="med"/>
          <a:tailEnd type="none" w="med" len="med"/>
        </a:ln>
        <a:effectLst/>
      </a:spPr>
      <a:bodyPr vert="horz" wrap="none" lIns="91440" tIns="0" rIns="91440" bIns="45720" numCol="1" anchor="ctr" anchorCtr="1" compatLnSpc="1">
        <a:prstTxWarp prst="textNoShape">
          <a:avLst/>
        </a:prstTxWarp>
      </a:bodyPr>
      <a:lstStyle>
        <a:defPPr marL="0" marR="0" indent="0" algn="ctr" defTabSz="914400" rtl="0" eaLnBrk="1" fontAlgn="base" latinLnBrk="0" hangingPunct="1">
          <a:lnSpc>
            <a:spcPct val="140000"/>
          </a:lnSpc>
          <a:spcBef>
            <a:spcPct val="0"/>
          </a:spcBef>
          <a:spcAft>
            <a:spcPct val="0"/>
          </a:spcAft>
          <a:buClrTx/>
          <a:buSzTx/>
          <a:buFontTx/>
          <a:buNone/>
          <a:tabLst/>
          <a:defRPr kumimoji="0" lang="de-DE" sz="3200" b="1"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333399"/>
        </a:solidFill>
        <a:ln w="9525" cap="flat" cmpd="sng" algn="ctr">
          <a:solidFill>
            <a:schemeClr val="bg1"/>
          </a:solidFill>
          <a:prstDash val="solid"/>
          <a:round/>
          <a:headEnd type="none" w="med" len="med"/>
          <a:tailEnd type="none" w="med" len="med"/>
        </a:ln>
        <a:effectLst/>
      </a:spPr>
      <a:bodyPr vert="horz" wrap="none" lIns="91440" tIns="0" rIns="91440" bIns="45720" numCol="1" anchor="ctr" anchorCtr="1" compatLnSpc="1">
        <a:prstTxWarp prst="textNoShape">
          <a:avLst/>
        </a:prstTxWarp>
      </a:bodyPr>
      <a:lstStyle>
        <a:defPPr marL="0" marR="0" indent="0" algn="ctr" defTabSz="914400" rtl="0" eaLnBrk="1" fontAlgn="base" latinLnBrk="0" hangingPunct="1">
          <a:lnSpc>
            <a:spcPct val="140000"/>
          </a:lnSpc>
          <a:spcBef>
            <a:spcPct val="0"/>
          </a:spcBef>
          <a:spcAft>
            <a:spcPct val="0"/>
          </a:spcAft>
          <a:buClrTx/>
          <a:buSzTx/>
          <a:buFontTx/>
          <a:buNone/>
          <a:tabLst/>
          <a:defRPr kumimoji="0" lang="de-DE" sz="3200" b="1" i="0" u="none" strike="noStrike" cap="none" normalizeH="0" baseline="0" smtClean="0">
            <a:ln>
              <a:noFill/>
            </a:ln>
            <a:solidFill>
              <a:schemeClr val="bg1"/>
            </a:solidFill>
            <a:effectLst/>
            <a:latin typeface="Arial" pitchFamily="34" charset="0"/>
          </a:defRPr>
        </a:defPPr>
      </a:lstStyle>
    </a:lnDef>
    <a:txDef>
      <a:spPr>
        <a:noFill/>
      </a:spPr>
      <a:bodyPr wrap="square" rtlCol="0">
        <a:noAutofit/>
      </a:bodyPr>
      <a:lstStyle>
        <a:defPPr algn="l">
          <a:lnSpc>
            <a:spcPct val="100000"/>
          </a:lnSpc>
          <a:defRPr sz="1600" b="0" dirty="0" smtClean="0">
            <a:latin typeface="Calibri" pitchFamily="34" charset="0"/>
            <a:cs typeface="Calibri" pitchFamily="34" charset="0"/>
          </a:defRPr>
        </a:defPPr>
      </a:lstStyle>
    </a:tx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intel 16x9">
  <a:themeElements>
    <a:clrScheme name="intel2011">
      <a:dk1>
        <a:sysClr val="windowText" lastClr="000000"/>
      </a:dk1>
      <a:lt1>
        <a:sysClr val="window" lastClr="FFFFFF"/>
      </a:lt1>
      <a:dk2>
        <a:srgbClr val="004280"/>
      </a:dk2>
      <a:lt2>
        <a:srgbClr val="939895"/>
      </a:lt2>
      <a:accent1>
        <a:srgbClr val="00AEEF"/>
      </a:accent1>
      <a:accent2>
        <a:srgbClr val="A6CE39"/>
      </a:accent2>
      <a:accent3>
        <a:srgbClr val="FDB813"/>
      </a:accent3>
      <a:accent4>
        <a:srgbClr val="F37021"/>
      </a:accent4>
      <a:accent5>
        <a:srgbClr val="C00000"/>
      </a:accent5>
      <a:accent6>
        <a:srgbClr val="7030A0"/>
      </a:accent6>
      <a:hlink>
        <a:srgbClr val="085CA8"/>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intel 16x9">
  <a:themeElements>
    <a:clrScheme name="intel2011">
      <a:dk1>
        <a:sysClr val="windowText" lastClr="000000"/>
      </a:dk1>
      <a:lt1>
        <a:sysClr val="window" lastClr="FFFFFF"/>
      </a:lt1>
      <a:dk2>
        <a:srgbClr val="004280"/>
      </a:dk2>
      <a:lt2>
        <a:srgbClr val="939895"/>
      </a:lt2>
      <a:accent1>
        <a:srgbClr val="00AEEF"/>
      </a:accent1>
      <a:accent2>
        <a:srgbClr val="A6CE39"/>
      </a:accent2>
      <a:accent3>
        <a:srgbClr val="FDB813"/>
      </a:accent3>
      <a:accent4>
        <a:srgbClr val="F37021"/>
      </a:accent4>
      <a:accent5>
        <a:srgbClr val="C00000"/>
      </a:accent5>
      <a:accent6>
        <a:srgbClr val="7030A0"/>
      </a:accent6>
      <a:hlink>
        <a:srgbClr val="085CA8"/>
      </a:hlink>
      <a:folHlink>
        <a:srgbClr val="939598"/>
      </a:folHlink>
    </a:clrScheme>
    <a:fontScheme name="2_Architecture">
      <a:majorFont>
        <a:latin typeface="Neo Sans Intel Medium"/>
        <a:ea typeface=""/>
        <a:cs typeface="Arial"/>
      </a:majorFont>
      <a:minorFont>
        <a:latin typeface="Neo Sans Inte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372" tIns="45688" rIns="91372" bIns="45688" numCol="1" rtlCol="0" anchor="t" anchorCtr="1" compatLnSpc="1">
        <a:prstTxWarp prst="textNoShape">
          <a:avLst/>
        </a:prstTxWarp>
        <a:no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372" tIns="45688" rIns="91372" bIns="45688" numCol="1" anchor="t" anchorCtr="1" compatLnSpc="1">
        <a:prstTxWarp prst="textNoShape">
          <a:avLst/>
        </a:prstTxWarp>
        <a:spAutoFit/>
      </a:bodyPr>
      <a:lstStyle>
        <a:defPPr marL="0" marR="0" indent="0" algn="ctr" defTabSz="914400" rtl="0" eaLnBrk="1" fontAlgn="base" latinLnBrk="0" hangingPunct="1">
          <a:lnSpc>
            <a:spcPct val="95000"/>
          </a:lnSpc>
          <a:spcBef>
            <a:spcPct val="30000"/>
          </a:spcBef>
          <a:spcAft>
            <a:spcPct val="0"/>
          </a:spcAft>
          <a:buClr>
            <a:schemeClr val="tx1"/>
          </a:buClr>
          <a:buSzTx/>
          <a:buFont typeface="Wingdings" pitchFamily="2" charset="2"/>
          <a:buNone/>
          <a:tabLst/>
          <a:defRPr kumimoji="0" lang="en-US" sz="2000" b="0" i="0" u="none" strike="noStrike" cap="none" normalizeH="0" baseline="0" smtClean="0">
            <a:ln>
              <a:noFill/>
            </a:ln>
            <a:solidFill>
              <a:srgbClr val="FFFFFF"/>
            </a:solidFill>
            <a:effectLst>
              <a:outerShdw blurRad="38100" dist="38100" dir="2700000" algn="tl">
                <a:srgbClr val="000000">
                  <a:alpha val="43137"/>
                </a:srgbClr>
              </a:outerShdw>
            </a:effectLst>
            <a:latin typeface="Arial Narrow" pitchFamily="34" charset="0"/>
            <a:cs typeface="Arial" charset="0"/>
          </a:defRPr>
        </a:defPPr>
      </a:lstStyle>
    </a:lnDef>
    <a:txDef>
      <a:spPr>
        <a:noFill/>
      </a:spPr>
      <a:bodyPr wrap="none" rtlCol="0">
        <a:spAutoFit/>
      </a:bodyPr>
      <a:lstStyle>
        <a:defPPr>
          <a:defRPr sz="2800" dirty="0" err="1" smtClean="0"/>
        </a:defPPr>
      </a:lstStyle>
    </a:txDef>
  </a:objectDefaults>
  <a:extraClrSchemeLst>
    <a:extraClrScheme>
      <a:clrScheme name="2_Architectur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rchit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Architectur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rchitectur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rchitectur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rchitectur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Architectur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Architecture 8">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5BB3B9"/>
        </a:hlink>
        <a:folHlink>
          <a:srgbClr val="CC00FF"/>
        </a:folHlink>
      </a:clrScheme>
      <a:clrMap bg1="dk2" tx1="lt1" bg2="dk1" tx2="lt2" accent1="accent1" accent2="accent2" accent3="accent3" accent4="accent4" accent5="accent5" accent6="accent6" hlink="hlink" folHlink="folHlink"/>
    </a:extraClrScheme>
    <a:extraClrScheme>
      <a:clrScheme name="2_Architecture 9">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FFCC00"/>
        </a:hlink>
        <a:folHlink>
          <a:srgbClr val="CC00FF"/>
        </a:folHlink>
      </a:clrScheme>
      <a:clrMap bg1="dk2" tx1="lt1" bg2="dk1" tx2="lt2" accent1="accent1" accent2="accent2" accent3="accent3" accent4="accent4" accent5="accent5" accent6="accent6" hlink="hlink" folHlink="folHlink"/>
    </a:extraClrScheme>
    <a:extraClrScheme>
      <a:clrScheme name="2_Architecture 10">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FF"/>
        </a:folHlink>
      </a:clrScheme>
      <a:clrMap bg1="dk2" tx1="lt1" bg2="dk1" tx2="lt2" accent1="accent1" accent2="accent2" accent3="accent3" accent4="accent4" accent5="accent5" accent6="accent6" hlink="hlink" folHlink="folHlink"/>
    </a:extraClrScheme>
    <a:extraClrScheme>
      <a:clrScheme name="2_Architecture 11">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CC0099"/>
        </a:folHlink>
      </a:clrScheme>
      <a:clrMap bg1="dk2" tx1="lt1" bg2="dk1" tx2="lt2" accent1="accent1" accent2="accent2" accent3="accent3" accent4="accent4" accent5="accent5" accent6="accent6" hlink="hlink" folHlink="folHlink"/>
    </a:extraClrScheme>
    <a:extraClrScheme>
      <a:clrScheme name="2_Architecture 12">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9999"/>
        </a:hlink>
        <a:folHlink>
          <a:srgbClr val="AA014C"/>
        </a:folHlink>
      </a:clrScheme>
      <a:clrMap bg1="dk2" tx1="lt1" bg2="dk1" tx2="lt2" accent1="accent1" accent2="accent2" accent3="accent3" accent4="accent4" accent5="accent5" accent6="accent6" hlink="hlink" folHlink="folHlink"/>
    </a:extraClrScheme>
    <a:extraClrScheme>
      <a:clrScheme name="2_Architecture 13">
        <a:dk1>
          <a:srgbClr val="000000"/>
        </a:dk1>
        <a:lt1>
          <a:srgbClr val="FFFFFF"/>
        </a:lt1>
        <a:dk2>
          <a:srgbClr val="0034FF"/>
        </a:dk2>
        <a:lt2>
          <a:srgbClr val="FDB605"/>
        </a:lt2>
        <a:accent1>
          <a:srgbClr val="66CC33"/>
        </a:accent1>
        <a:accent2>
          <a:srgbClr val="FF6600"/>
        </a:accent2>
        <a:accent3>
          <a:srgbClr val="AAAEFF"/>
        </a:accent3>
        <a:accent4>
          <a:srgbClr val="DADADA"/>
        </a:accent4>
        <a:accent5>
          <a:srgbClr val="B8E2AD"/>
        </a:accent5>
        <a:accent6>
          <a:srgbClr val="E75C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4">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00C5C0"/>
        </a:hlink>
        <a:folHlink>
          <a:srgbClr val="AA014C"/>
        </a:folHlink>
      </a:clrScheme>
      <a:clrMap bg1="dk2" tx1="lt1" bg2="dk1" tx2="lt2" accent1="accent1" accent2="accent2" accent3="accent3" accent4="accent4" accent5="accent5" accent6="accent6" hlink="hlink" folHlink="folHlink"/>
    </a:extraClrScheme>
    <a:extraClrScheme>
      <a:clrScheme name="2_Architecture 15">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AA014C"/>
        </a:folHlink>
      </a:clrScheme>
      <a:clrMap bg1="dk2" tx1="lt1" bg2="dk1" tx2="lt2" accent1="accent1" accent2="accent2" accent3="accent3" accent4="accent4" accent5="accent5" accent6="accent6" hlink="hlink" folHlink="folHlink"/>
    </a:extraClrScheme>
    <a:extraClrScheme>
      <a:clrScheme name="2_Architecture 16">
        <a:dk1>
          <a:srgbClr val="000000"/>
        </a:dk1>
        <a:lt1>
          <a:srgbClr val="FFFFFF"/>
        </a:lt1>
        <a:dk2>
          <a:srgbClr val="0034FF"/>
        </a:dk2>
        <a:lt2>
          <a:srgbClr val="FDB605"/>
        </a:lt2>
        <a:accent1>
          <a:srgbClr val="66CC33"/>
        </a:accent1>
        <a:accent2>
          <a:srgbClr val="FF5C00"/>
        </a:accent2>
        <a:accent3>
          <a:srgbClr val="AAAEFF"/>
        </a:accent3>
        <a:accent4>
          <a:srgbClr val="DADADA"/>
        </a:accent4>
        <a:accent5>
          <a:srgbClr val="B8E2AD"/>
        </a:accent5>
        <a:accent6>
          <a:srgbClr val="E75300"/>
        </a:accent6>
        <a:hlink>
          <a:srgbClr val="10C8E1"/>
        </a:hlink>
        <a:folHlink>
          <a:srgbClr val="F3016E"/>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urrion_template_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hotonics">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Light">
  <a:themeElements>
    <a:clrScheme name="Light 1">
      <a:dk1>
        <a:srgbClr val="000000"/>
      </a:dk1>
      <a:lt1>
        <a:srgbClr val="FFFFFF"/>
      </a:lt1>
      <a:dk2>
        <a:srgbClr val="000000"/>
      </a:dk2>
      <a:lt2>
        <a:srgbClr val="C9CBBD"/>
      </a:lt2>
      <a:accent1>
        <a:srgbClr val="0071B4"/>
      </a:accent1>
      <a:accent2>
        <a:srgbClr val="64B900"/>
      </a:accent2>
      <a:accent3>
        <a:srgbClr val="FFFFFF"/>
      </a:accent3>
      <a:accent4>
        <a:srgbClr val="000000"/>
      </a:accent4>
      <a:accent5>
        <a:srgbClr val="AABBD6"/>
      </a:accent5>
      <a:accent6>
        <a:srgbClr val="5AA700"/>
      </a:accent6>
      <a:hlink>
        <a:srgbClr val="EB5F01"/>
      </a:hlink>
      <a:folHlink>
        <a:srgbClr val="CC0066"/>
      </a:folHlink>
    </a:clrScheme>
    <a:fontScheme name="1_Ligh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Futura Bk" pitchFamily="34" charset="0"/>
          </a:defRPr>
        </a:defPPr>
      </a:lstStyle>
    </a:spDef>
    <a:lnDef>
      <a:spPr bwMode="auto">
        <a:xfrm>
          <a:off x="0" y="0"/>
          <a:ext cx="1" cy="1"/>
        </a:xfrm>
        <a:custGeom>
          <a:avLst/>
          <a:gdLst/>
          <a:ahLst/>
          <a:cxnLst/>
          <a:rect l="0" t="0" r="0" b="0"/>
          <a:pathLst/>
        </a:custGeom>
        <a:noFill/>
        <a:ln w="1905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Futura Bk" pitchFamily="34" charset="0"/>
          </a:defRPr>
        </a:defPPr>
      </a:lstStyle>
    </a:lnDef>
  </a:objectDefaults>
  <a:extraClrSchemeLst>
    <a:extraClrScheme>
      <a:clrScheme name="Light 1">
        <a:dk1>
          <a:srgbClr val="000000"/>
        </a:dk1>
        <a:lt1>
          <a:srgbClr val="FFFFFF"/>
        </a:lt1>
        <a:dk2>
          <a:srgbClr val="000000"/>
        </a:dk2>
        <a:lt2>
          <a:srgbClr val="C9CBBD"/>
        </a:lt2>
        <a:accent1>
          <a:srgbClr val="0071B4"/>
        </a:accent1>
        <a:accent2>
          <a:srgbClr val="64B900"/>
        </a:accent2>
        <a:accent3>
          <a:srgbClr val="FFFFFF"/>
        </a:accent3>
        <a:accent4>
          <a:srgbClr val="000000"/>
        </a:accent4>
        <a:accent5>
          <a:srgbClr val="AABBD6"/>
        </a:accent5>
        <a:accent6>
          <a:srgbClr val="5AA700"/>
        </a:accent6>
        <a:hlink>
          <a:srgbClr val="EB5F01"/>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CBC9BD"/>
    </a:lt2>
    <a:accent1>
      <a:srgbClr val="0071B4"/>
    </a:accent1>
    <a:accent2>
      <a:srgbClr val="64B900"/>
    </a:accent2>
    <a:accent3>
      <a:srgbClr val="FFFFFF"/>
    </a:accent3>
    <a:accent4>
      <a:srgbClr val="000000"/>
    </a:accent4>
    <a:accent5>
      <a:srgbClr val="AABBD6"/>
    </a:accent5>
    <a:accent6>
      <a:srgbClr val="5AA700"/>
    </a:accent6>
    <a:hlink>
      <a:srgbClr val="EB5F01"/>
    </a:hlink>
    <a:folHlink>
      <a:srgbClr val="CC0066"/>
    </a:folHlink>
  </a:clrScheme>
</a:themeOverride>
</file>

<file path=ppt/theme/themeOverride2.xml><?xml version="1.0" encoding="utf-8"?>
<a:themeOverride xmlns:a="http://schemas.openxmlformats.org/drawingml/2006/main">
  <a:clrScheme name="2Line with Content Layout 1">
    <a:dk1>
      <a:srgbClr val="000000"/>
    </a:dk1>
    <a:lt1>
      <a:srgbClr val="FFFFFF"/>
    </a:lt1>
    <a:dk2>
      <a:srgbClr val="000000"/>
    </a:dk2>
    <a:lt2>
      <a:srgbClr val="7B7B7B"/>
    </a:lt2>
    <a:accent1>
      <a:srgbClr val="CC0266"/>
    </a:accent1>
    <a:accent2>
      <a:srgbClr val="298527"/>
    </a:accent2>
    <a:accent3>
      <a:srgbClr val="FFFFFF"/>
    </a:accent3>
    <a:accent4>
      <a:srgbClr val="000000"/>
    </a:accent4>
    <a:accent5>
      <a:srgbClr val="E2AAB8"/>
    </a:accent5>
    <a:accent6>
      <a:srgbClr val="247822"/>
    </a:accent6>
    <a:hlink>
      <a:srgbClr val="0098F6"/>
    </a:hlink>
    <a:folHlink>
      <a:srgbClr val="EB5F01"/>
    </a:folHlink>
  </a:clrScheme>
</a:themeOverride>
</file>

<file path=ppt/theme/themeOverride3.xml><?xml version="1.0" encoding="utf-8"?>
<a:themeOverride xmlns:a="http://schemas.openxmlformats.org/drawingml/2006/main">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ucsb_intel_white</Template>
  <TotalTime>70807</TotalTime>
  <Words>6875</Words>
  <Application>Microsoft Macintosh PowerPoint</Application>
  <PresentationFormat>On-screen Show (4:3)</PresentationFormat>
  <Paragraphs>1232</Paragraphs>
  <Slides>116</Slides>
  <Notes>42</Notes>
  <HiddenSlides>0</HiddenSlides>
  <MMClips>0</MMClips>
  <ScaleCrop>false</ScaleCrop>
  <HeadingPairs>
    <vt:vector size="6" baseType="variant">
      <vt:variant>
        <vt:lpstr>Theme</vt:lpstr>
      </vt:variant>
      <vt:variant>
        <vt:i4>13</vt:i4>
      </vt:variant>
      <vt:variant>
        <vt:lpstr>Embedded OLE Servers</vt:lpstr>
      </vt:variant>
      <vt:variant>
        <vt:i4>5</vt:i4>
      </vt:variant>
      <vt:variant>
        <vt:lpstr>Slide Titles</vt:lpstr>
      </vt:variant>
      <vt:variant>
        <vt:i4>116</vt:i4>
      </vt:variant>
    </vt:vector>
  </HeadingPairs>
  <TitlesOfParts>
    <vt:vector size="134" baseType="lpstr">
      <vt:lpstr>1_UCSB template</vt:lpstr>
      <vt:lpstr>2_Architecture</vt:lpstr>
      <vt:lpstr>9_intel 16x9</vt:lpstr>
      <vt:lpstr>Standarddesign</vt:lpstr>
      <vt:lpstr>11_intel 16x9</vt:lpstr>
      <vt:lpstr>1_intel 16x9</vt:lpstr>
      <vt:lpstr>Aurrion_template_2012</vt:lpstr>
      <vt:lpstr>photonics</vt:lpstr>
      <vt:lpstr>1_Light</vt:lpstr>
      <vt:lpstr>デザート</vt:lpstr>
      <vt:lpstr>Office Theme</vt:lpstr>
      <vt:lpstr>Blank Presentation</vt:lpstr>
      <vt:lpstr>1_Blank Presentation</vt:lpstr>
      <vt:lpstr>CorelDRAW</vt:lpstr>
      <vt:lpstr>Worksheet</vt:lpstr>
      <vt:lpstr>Equation</vt:lpstr>
      <vt:lpstr>Document</vt:lpstr>
      <vt:lpstr>Visio</vt:lpstr>
      <vt:lpstr>PowerPoint Presentation</vt:lpstr>
      <vt:lpstr>Outline</vt:lpstr>
      <vt:lpstr>What is Silicon Photonics? </vt:lpstr>
      <vt:lpstr>2014: Silicon Photonics Participants  </vt:lpstr>
      <vt:lpstr>Why Silicon Photonics?</vt:lpstr>
      <vt:lpstr>PowerPoint Presentation</vt:lpstr>
      <vt:lpstr>Bringing Si Manufacturing to the Laser </vt:lpstr>
      <vt:lpstr>Needs</vt:lpstr>
      <vt:lpstr>Silicon Photonic Components</vt:lpstr>
      <vt:lpstr>Superior Passive Si Photonic Devices</vt:lpstr>
      <vt:lpstr>Move to 193nm immersion lithography, 300mm wafers</vt:lpstr>
      <vt:lpstr>A four in-band label extractor for 160 Gb/s optical packets </vt:lpstr>
      <vt:lpstr>Silicon Photonic Components</vt:lpstr>
      <vt:lpstr>Silicon light emission – limits</vt:lpstr>
      <vt:lpstr>Silicon light emission – How?</vt:lpstr>
      <vt:lpstr>PowerPoint Presentation</vt:lpstr>
      <vt:lpstr>PowerPoint Presentation</vt:lpstr>
      <vt:lpstr>Heterogeneous Integration</vt:lpstr>
      <vt:lpstr>Hybrid Silicon Photonics</vt:lpstr>
      <vt:lpstr>Heterogeneous integration UCSB, Intel, HP, Ghent, TIT, Caltech</vt:lpstr>
      <vt:lpstr>Aurrion PIC Integration</vt:lpstr>
      <vt:lpstr>Quantum Well Epi on 150 mm Silicon</vt:lpstr>
      <vt:lpstr>Heterogeneous Integration of  6 Photonic Platforms</vt:lpstr>
      <vt:lpstr>UCSB Shuttle Run</vt:lpstr>
      <vt:lpstr>Hybrid Silicon Quantum Well Lasers 105 C CW 1310 nm laser</vt:lpstr>
      <vt:lpstr>DFB Quantum Well Hybrid Silicon Lasers</vt:lpstr>
      <vt:lpstr>Aging: Bonded III-V on Si</vt:lpstr>
      <vt:lpstr>PowerPoint Presentation</vt:lpstr>
      <vt:lpstr>DFB-type hybrid lasers</vt:lpstr>
      <vt:lpstr>PowerPoint Presentation</vt:lpstr>
      <vt:lpstr>LCI Membrane DFB Lasers</vt:lpstr>
      <vt:lpstr>PowerPoint Presentation</vt:lpstr>
      <vt:lpstr>Quantum Dot Lasers</vt:lpstr>
      <vt:lpstr>Threshold Current Densities of Semiconductor Lasers</vt:lpstr>
      <vt:lpstr>PowerPoint Presentation</vt:lpstr>
      <vt:lpstr>PowerPoint Presentation</vt:lpstr>
      <vt:lpstr>III-V Laser Growth on Silicon</vt:lpstr>
      <vt:lpstr>PowerPoint Presentation</vt:lpstr>
      <vt:lpstr>III-V Laser Growth on Silicon</vt:lpstr>
      <vt:lpstr>Solution: Use Quantum Dots!</vt:lpstr>
      <vt:lpstr>Solution: Use Quantum Dots!</vt:lpstr>
      <vt:lpstr>History of Quantum Dot Lasers on Silicon</vt:lpstr>
      <vt:lpstr>UCSB Quantum Dot Growth</vt:lpstr>
      <vt:lpstr>MBE growth of InAs Quantum Dots</vt:lpstr>
      <vt:lpstr>PowerPoint Presentation</vt:lpstr>
      <vt:lpstr>GRINSCH QDLs on Ge/Si</vt:lpstr>
      <vt:lpstr>GRINSCH QDLs on Ge/Si</vt:lpstr>
      <vt:lpstr>Device Fabrication</vt:lpstr>
      <vt:lpstr>QD vs QWs on silicon</vt:lpstr>
      <vt:lpstr>QD vs QWs on silicon</vt:lpstr>
      <vt:lpstr>QD vs QWs on silicon</vt:lpstr>
      <vt:lpstr>PowerPoint Presentation</vt:lpstr>
      <vt:lpstr>PowerPoint Presentation</vt:lpstr>
      <vt:lpstr>PowerPoint Presentation</vt:lpstr>
      <vt:lpstr>Lifetimes of Previous GaAs based lasers on Silicon</vt:lpstr>
      <vt:lpstr>PowerPoint Presentation</vt:lpstr>
      <vt:lpstr>Heterogeneously Integrated Quantum Well Transmitters</vt:lpstr>
      <vt:lpstr>Active Elements needed for PICs</vt:lpstr>
      <vt:lpstr>PowerPoint Presentation</vt:lpstr>
      <vt:lpstr>III-V on silicon optical amplifiers</vt:lpstr>
      <vt:lpstr>PowerPoint Presentation</vt:lpstr>
      <vt:lpstr>PowerPoint Presentation</vt:lpstr>
      <vt:lpstr>PowerPoint Presentation</vt:lpstr>
      <vt:lpstr>Hybrid Silicon HSEAM</vt:lpstr>
      <vt:lpstr>Integrated Transmitters  Using Quantum Well Intermixing</vt:lpstr>
      <vt:lpstr>PowerPoint Presentation</vt:lpstr>
      <vt:lpstr>Integration of DFB and EAM on hybrid silicon platform</vt:lpstr>
      <vt:lpstr>Hybrid Silicon Electro-absorption Modulators</vt:lpstr>
      <vt:lpstr>Direct modulation of short cavity DFB</vt:lpstr>
      <vt:lpstr>Tunable Lasers</vt:lpstr>
      <vt:lpstr>Widely Tunable Vernier Ring Laser</vt:lpstr>
      <vt:lpstr>Widely Tunable Vernier Ring Laser</vt:lpstr>
      <vt:lpstr>III-V/Si extended cavity laser</vt:lpstr>
      <vt:lpstr>Multi-frequency lasers</vt:lpstr>
      <vt:lpstr>Integration</vt:lpstr>
      <vt:lpstr>PowerPoint Presentation</vt:lpstr>
      <vt:lpstr>2D Beam Scanning</vt:lpstr>
      <vt:lpstr>Hybrid Silicon Triplexers</vt:lpstr>
      <vt:lpstr>PowerPoint Presentation</vt:lpstr>
      <vt:lpstr>Lower Loss Waveguides for Low Jitter Mode Locked Lasers</vt:lpstr>
      <vt:lpstr>Long cavity mode-locked lasers</vt:lpstr>
      <vt:lpstr>Long cavity mode-locked lasers</vt:lpstr>
      <vt:lpstr>Integration of Ultralow loss waveguides with hybrid silicon: 400 Gbps (8x50 Gbps) Receiver</vt:lpstr>
      <vt:lpstr>Coherent communication with SiN combs</vt:lpstr>
      <vt:lpstr>Integration with Electronics</vt:lpstr>
      <vt:lpstr>IBM Network on a Chip: Optical Interconnects</vt:lpstr>
      <vt:lpstr>CMOS Integration in Photonic IC </vt:lpstr>
      <vt:lpstr>Commercialization</vt:lpstr>
      <vt:lpstr>Integrated Lasers</vt:lpstr>
      <vt:lpstr>WDM Laser Arrays</vt:lpstr>
      <vt:lpstr>100G PIC Links</vt:lpstr>
      <vt:lpstr>Scaling to 400G+</vt:lpstr>
      <vt:lpstr>Integrated Transmitter Chip </vt:lpstr>
      <vt:lpstr>Sept. 2014: Intel Developer Forum</vt:lpstr>
      <vt:lpstr>PowerPoint Presentation</vt:lpstr>
      <vt:lpstr>Supercomputing: HP hybrid silicon technologies</vt:lpstr>
      <vt:lpstr>100G Si photonic WDM transmitter</vt:lpstr>
      <vt:lpstr>The Future of Hybrid Silicon Photonics</vt:lpstr>
      <vt:lpstr>Key focus areas:</vt:lpstr>
      <vt:lpstr>The Path to Tera-scale Data Rates </vt:lpstr>
      <vt:lpstr>Photonic Integration</vt:lpstr>
      <vt:lpstr>Hybrid Silicon Record Performance</vt:lpstr>
      <vt:lpstr>Acknowledgements</vt:lpstr>
      <vt:lpstr>Summary</vt:lpstr>
      <vt:lpstr>PowerPoint Presentation</vt:lpstr>
      <vt:lpstr>Lifetimes of Previous GaAs based lasers on Silicon</vt:lpstr>
      <vt:lpstr>PowerPoint Presentation</vt:lpstr>
      <vt:lpstr>PowerPoint Presentation</vt:lpstr>
      <vt:lpstr>PowerPoint Presentation</vt:lpstr>
      <vt:lpstr>Silicon nanoclusters: waveguides</vt:lpstr>
      <vt:lpstr>Lifetimes of Previous GaAs based lasers on Silicon</vt:lpstr>
      <vt:lpstr>PowerPoint Presentation</vt:lpstr>
      <vt:lpstr>PowerPoint Presentation</vt:lpstr>
      <vt:lpstr>Modulator Survey</vt:lpstr>
      <vt:lpstr>QWI to Integrate DFBs and EAMs</vt:lpstr>
      <vt:lpstr>Hybrid silicon microring laser</vt:lpstr>
    </vt:vector>
  </TitlesOfParts>
  <Company>U.C. Santa Barbaba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John Bowers</cp:lastModifiedBy>
  <cp:revision>495</cp:revision>
  <cp:lastPrinted>2013-08-16T20:31:33Z</cp:lastPrinted>
  <dcterms:created xsi:type="dcterms:W3CDTF">2005-09-20T23:23:10Z</dcterms:created>
  <dcterms:modified xsi:type="dcterms:W3CDTF">2014-09-18T07:59:38Z</dcterms:modified>
</cp:coreProperties>
</file>