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6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Relative Intensity Noise measurement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Minh Tran</a:t>
            </a:r>
          </a:p>
          <a:p>
            <a:r>
              <a:rPr lang="en-US" dirty="0" smtClean="0"/>
              <a:t>09/30/2014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RIN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Ratio of the mean-square optical intensity noise (in a 1 Hz bandwidth) to the square of the average optical power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Photodetector</a:t>
            </a:r>
            <a:r>
              <a:rPr lang="en-US" sz="2800" dirty="0" smtClean="0"/>
              <a:t> converts optical power to current, electrical power shown in the spectrum analyzer is proportional to the current squared. Therefore:</a:t>
            </a:r>
          </a:p>
          <a:p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where N is the PSD at a specific frequency, P is the average power of the photocurrent.</a:t>
            </a:r>
            <a:endParaRPr lang="en-GB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29656" y="2173108"/>
          <a:ext cx="3766344" cy="1255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523880" imgH="507960" progId="Equation.DSMT4">
                  <p:embed/>
                </p:oleObj>
              </mc:Choice>
              <mc:Fallback>
                <p:oleObj name="Equation" r:id="rId3" imgW="152388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656" y="2173108"/>
                        <a:ext cx="3766344" cy="1255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67000" y="4495800"/>
          <a:ext cx="31400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1269720" imgH="406080" progId="Equation.DSMT4">
                  <p:embed/>
                </p:oleObj>
              </mc:Choice>
              <mc:Fallback>
                <p:oleObj name="Equation" r:id="rId5" imgW="126972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3140075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Schematic </a:t>
            </a:r>
            <a:r>
              <a:rPr lang="en-US" dirty="0"/>
              <a:t>RIN measurement </a:t>
            </a:r>
            <a:r>
              <a:rPr lang="en-US" dirty="0" smtClean="0"/>
              <a:t>set up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469" y="1421606"/>
            <a:ext cx="7863062" cy="401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71800" y="38978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Measure average power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251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Dealing with noises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Noise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/>
          <a:lstStyle/>
          <a:p>
            <a:r>
              <a:rPr lang="en-US" dirty="0" smtClean="0"/>
              <a:t>Light source intensity noise</a:t>
            </a:r>
          </a:p>
          <a:p>
            <a:r>
              <a:rPr lang="en-US" dirty="0" smtClean="0"/>
              <a:t>Shot noise power (/Hz)</a:t>
            </a:r>
          </a:p>
          <a:p>
            <a:r>
              <a:rPr lang="en-US" dirty="0" smtClean="0"/>
              <a:t>Thermal noise power (/Hz)</a:t>
            </a:r>
          </a:p>
          <a:p>
            <a:pPr>
              <a:buNone/>
            </a:pPr>
            <a:r>
              <a:rPr lang="en-US" dirty="0" smtClean="0"/>
              <a:t>Total noise</a:t>
            </a:r>
          </a:p>
          <a:p>
            <a:r>
              <a:rPr lang="en-US" dirty="0" smtClean="0"/>
              <a:t>RIN laser</a:t>
            </a:r>
            <a:endParaRPr lang="en-GB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683250" y="1504950"/>
          <a:ext cx="23177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850680" imgH="203040" progId="Equation.DSMT4">
                  <p:embed/>
                </p:oleObj>
              </mc:Choice>
              <mc:Fallback>
                <p:oleObj name="Equation" r:id="rId3" imgW="8506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1504950"/>
                        <a:ext cx="23177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715000" y="2114550"/>
          <a:ext cx="23860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876240" imgH="203040" progId="Equation.DSMT4">
                  <p:embed/>
                </p:oleObj>
              </mc:Choice>
              <mc:Fallback>
                <p:oleObj name="Equation" r:id="rId5" imgW="87624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114550"/>
                        <a:ext cx="2386013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203450" y="3662363"/>
          <a:ext cx="6708775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2463480" imgH="838080" progId="Equation.DSMT4">
                  <p:embed/>
                </p:oleObj>
              </mc:Choice>
              <mc:Fallback>
                <p:oleObj name="Equation" r:id="rId7" imgW="2463480" imgH="838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3662363"/>
                        <a:ext cx="6708775" cy="228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71800" y="2806700"/>
          <a:ext cx="4495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9" imgW="1650960" imgH="228600" progId="Equation.DSMT4">
                  <p:embed/>
                </p:oleObj>
              </mc:Choice>
              <mc:Fallback>
                <p:oleObj name="Equation" r:id="rId9" imgW="16509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06700"/>
                        <a:ext cx="4495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 the </a:t>
            </a:r>
            <a:r>
              <a:rPr lang="en-US" dirty="0" err="1" smtClean="0"/>
              <a:t>RINLaser</a:t>
            </a:r>
            <a:r>
              <a:rPr lang="en-US" dirty="0" smtClean="0"/>
              <a:t> mode</a:t>
            </a:r>
          </a:p>
          <a:p>
            <a:pPr>
              <a:buNone/>
            </a:pPr>
            <a:r>
              <a:rPr lang="en-US" dirty="0" smtClean="0"/>
              <a:t>(USER -&gt; </a:t>
            </a:r>
            <a:r>
              <a:rPr lang="en-US" dirty="0" err="1" smtClean="0"/>
              <a:t>RINLaser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MATLAB codes to run the sweeps and collect data from the equipment (attached file)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i="1" dirty="0" smtClean="0"/>
              <a:t>noise(</a:t>
            </a:r>
            <a:r>
              <a:rPr lang="en-GB" i="1" dirty="0" err="1" smtClean="0"/>
              <a:t>i</a:t>
            </a:r>
            <a:r>
              <a:rPr lang="en-GB" i="1" dirty="0" smtClean="0"/>
              <a:t>,:)=str2num(query(ESA,'RIN?'));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 measurement equipment</a:t>
            </a:r>
            <a:endParaRPr lang="en-US" dirty="0"/>
          </a:p>
        </p:txBody>
      </p:sp>
      <p:sp>
        <p:nvSpPr>
          <p:cNvPr id="4" name="AutoShape 2" descr="Displaying IMG_066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s://gm1.ggpht.com/zUU58qmcUqIfvJQc9wZFjBxT_HpnnfqryFyJtWtFOmw30afN5JTIzrerLevnV2TaP8JBI1kCfHEI1q2rLQ6IKZYNovONjlt2YD4E5FcWvOl371MzgYC1oO9RFaZ86SXh_F5wF9CsYvfmE8MFOelUNhDn5xzuBDcJzoP8UJv_yy2duoz7nrH4V2Xo9odfOotAB1eZ6i767CYpZHsuTDYsb6qE6xJPFI3fPiWSE-dpeMOSP3D5C5GsE6evcq6zr6uzEjTFYJiYHR0j-zCMbIttxYG0I9DvO_G8LciwK9JUrAFSOkofQWf1GQXc2YDCUs_87GBiPSUH_7flHVrL-YewD5HoFDOKZp-0ftYQNjUp6I8QDFVC8oRNB3gm6HJb2saOUQT8tzOFUrhBSMg9Fjihu1-9gucewN1up2OwAixGRjc7oQWsBnPbijD1GoWN7vWw7H1cWQva-Cc_OzcJCgIcJ3Kesdib-T0TDVeiDZnqqsQpH9ywDPzsaw2sRl5h2Vtd-9O6IKl-Fjg3U9yCXZfwKyaVL0VKbavAEbiqW_QToZ6ZzHJKBgJ-PPrMs8JNZuZ4Im9vePY=w1650-h785-l75-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6095710" cy="457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00800" y="4343400"/>
            <a:ext cx="762000" cy="1447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91375" y="4605635"/>
            <a:ext cx="137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70810B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Lightwave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section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4343400"/>
            <a:ext cx="3048000" cy="138053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43055" y="5916394"/>
            <a:ext cx="259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70300/1 A Tracking generator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34025" y="4343400"/>
            <a:ext cx="762000" cy="1447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38510" y="5983069"/>
            <a:ext cx="137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70908A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RF section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1676400"/>
            <a:ext cx="1142999" cy="1447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315200" y="1737420"/>
            <a:ext cx="137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70900B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Local oscillator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29176" y="1685925"/>
            <a:ext cx="1114424" cy="1447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00576" y="1154668"/>
            <a:ext cx="172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70902/3 A IF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0" y="1609725"/>
            <a:ext cx="2447926" cy="242887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1708844"/>
            <a:ext cx="137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70004A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Display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limits of RIN laser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limit is encountered, there is a superscript “+” symbol displayed after the RIN laser value</a:t>
            </a:r>
          </a:p>
          <a:p>
            <a:r>
              <a:rPr lang="en-US" dirty="0" smtClean="0"/>
              <a:t>Table below is just for reference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17" y="3810000"/>
            <a:ext cx="8334083" cy="191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1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OneDrive\DATA\141001_RINnoise_DFB_laser_81662A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1066800"/>
            <a:ext cx="9953625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148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Relative Intensity Noise measurement</vt:lpstr>
      <vt:lpstr>Definition of RIN</vt:lpstr>
      <vt:lpstr>Schematic RIN measurement set up</vt:lpstr>
      <vt:lpstr>Noise analysis</vt:lpstr>
      <vt:lpstr>In practice</vt:lpstr>
      <vt:lpstr>RIN measurement equipment</vt:lpstr>
      <vt:lpstr>Measurement limits of RIN laser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Intensity Noise measurement</dc:title>
  <dc:creator>Tran Anh Minh</dc:creator>
  <cp:lastModifiedBy>Stefano Faralli</cp:lastModifiedBy>
  <cp:revision>14</cp:revision>
  <dcterms:created xsi:type="dcterms:W3CDTF">2014-10-01T05:21:36Z</dcterms:created>
  <dcterms:modified xsi:type="dcterms:W3CDTF">2014-10-03T20:07:13Z</dcterms:modified>
</cp:coreProperties>
</file>