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62" y="-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3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9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3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91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063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65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43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0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01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E3C4-5172-41BA-B2F9-E4FFB362C3F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687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2E3C4-5172-41BA-B2F9-E4FFB362C3FE}" type="datetimeFigureOut">
              <a:rPr lang="en-US" smtClean="0"/>
              <a:t>7/1/2015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3F2DE-309E-4B1A-B7EE-B8157ECB09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7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Directional Coupler Passive Run</a:t>
            </a:r>
            <a:br>
              <a:rPr lang="en-US" dirty="0" smtClean="0"/>
            </a:br>
            <a:r>
              <a:rPr lang="en-US" dirty="0" smtClean="0"/>
              <a:t>Mask Splits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7/1/15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71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084975"/>
            <a:ext cx="8610600" cy="277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373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Output Grating Couplers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15400" cy="4221163"/>
          </a:xfrm>
        </p:spPr>
        <p:txBody>
          <a:bodyPr/>
          <a:lstStyle/>
          <a:p>
            <a:r>
              <a:rPr lang="en-US" dirty="0" err="1" smtClean="0"/>
              <a:t>Coupler_w</a:t>
            </a:r>
            <a:r>
              <a:rPr lang="en-US" dirty="0" smtClean="0"/>
              <a:t> = 12</a:t>
            </a:r>
          </a:p>
          <a:p>
            <a:r>
              <a:rPr lang="en-US" dirty="0" err="1" smtClean="0"/>
              <a:t>WG_w</a:t>
            </a:r>
            <a:r>
              <a:rPr lang="en-US" dirty="0" smtClean="0"/>
              <a:t> = 0.4, 0.8</a:t>
            </a:r>
          </a:p>
          <a:p>
            <a:r>
              <a:rPr lang="en-US" dirty="0" smtClean="0"/>
              <a:t>Pitch = 470, 475, 480, 485, 490, 500, 510, 520, 530</a:t>
            </a:r>
          </a:p>
          <a:p>
            <a:r>
              <a:rPr lang="en-US" dirty="0" err="1" smtClean="0"/>
              <a:t>DutyCycle</a:t>
            </a:r>
            <a:r>
              <a:rPr lang="en-US" dirty="0" smtClean="0"/>
              <a:t> = 0.50, 0.55, 0.60, 0.65, 0.70, 0.75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8790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Grating couplers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914400"/>
            <a:ext cx="5647301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3505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769" y="897942"/>
            <a:ext cx="3415231" cy="5960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3733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Nitride butt-coupling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15400" cy="4221163"/>
          </a:xfrm>
        </p:spPr>
        <p:txBody>
          <a:bodyPr/>
          <a:lstStyle/>
          <a:p>
            <a:r>
              <a:rPr lang="en-US" dirty="0" err="1" smtClean="0"/>
              <a:t>WG_w</a:t>
            </a:r>
            <a:r>
              <a:rPr lang="en-US" dirty="0" smtClean="0"/>
              <a:t> = 0.8</a:t>
            </a:r>
          </a:p>
          <a:p>
            <a:r>
              <a:rPr lang="en-US" dirty="0" err="1" smtClean="0"/>
              <a:t>Facet_w</a:t>
            </a:r>
            <a:r>
              <a:rPr lang="en-US" dirty="0" smtClean="0"/>
              <a:t> = 1, 2, 3, 4, 5, 6, 7, 8</a:t>
            </a:r>
          </a:p>
          <a:p>
            <a:r>
              <a:rPr lang="en-US" dirty="0" smtClean="0"/>
              <a:t>Additional split on nitride chip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13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61468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1524000" y="0"/>
            <a:ext cx="0" cy="6705600"/>
          </a:xfrm>
          <a:prstGeom prst="line">
            <a:avLst/>
          </a:prstGeom>
          <a:ln w="38100">
            <a:solidFill>
              <a:srgbClr val="002060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00575" y="0"/>
            <a:ext cx="0" cy="1905000"/>
          </a:xfrm>
          <a:prstGeom prst="line">
            <a:avLst/>
          </a:prstGeom>
          <a:ln w="38100">
            <a:solidFill>
              <a:srgbClr val="002060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0" y="1828800"/>
            <a:ext cx="0" cy="2438400"/>
          </a:xfrm>
          <a:prstGeom prst="line">
            <a:avLst/>
          </a:prstGeom>
          <a:ln w="38100">
            <a:solidFill>
              <a:srgbClr val="002060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810001" y="1828800"/>
            <a:ext cx="761999" cy="0"/>
          </a:xfrm>
          <a:prstGeom prst="line">
            <a:avLst/>
          </a:prstGeom>
          <a:ln w="38100">
            <a:solidFill>
              <a:srgbClr val="002060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524000" y="4248150"/>
            <a:ext cx="6096000" cy="0"/>
          </a:xfrm>
          <a:prstGeom prst="line">
            <a:avLst/>
          </a:prstGeom>
          <a:ln w="38100">
            <a:solidFill>
              <a:srgbClr val="002060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524000" y="19050"/>
            <a:ext cx="6096000" cy="0"/>
          </a:xfrm>
          <a:prstGeom prst="line">
            <a:avLst/>
          </a:prstGeom>
          <a:ln w="38100">
            <a:solidFill>
              <a:srgbClr val="002060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620000" y="0"/>
            <a:ext cx="0" cy="6705600"/>
          </a:xfrm>
          <a:prstGeom prst="line">
            <a:avLst/>
          </a:prstGeom>
          <a:ln w="38100">
            <a:solidFill>
              <a:srgbClr val="002060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858000" y="838200"/>
            <a:ext cx="761999" cy="0"/>
          </a:xfrm>
          <a:prstGeom prst="line">
            <a:avLst/>
          </a:prstGeom>
          <a:ln w="38100">
            <a:solidFill>
              <a:srgbClr val="002060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858000" y="0"/>
            <a:ext cx="0" cy="4191000"/>
          </a:xfrm>
          <a:prstGeom prst="line">
            <a:avLst/>
          </a:prstGeom>
          <a:ln w="38100">
            <a:solidFill>
              <a:srgbClr val="002060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6858000" y="2819400"/>
            <a:ext cx="761999" cy="0"/>
          </a:xfrm>
          <a:prstGeom prst="line">
            <a:avLst/>
          </a:prstGeom>
          <a:ln w="38100">
            <a:solidFill>
              <a:srgbClr val="002060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362200" y="76200"/>
            <a:ext cx="1371600" cy="1015663"/>
          </a:xfrm>
          <a:prstGeom prst="rect">
            <a:avLst/>
          </a:prstGeom>
          <a:solidFill>
            <a:schemeClr val="bg1">
              <a:alpha val="4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Straight Directional Couplers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953000" y="76200"/>
            <a:ext cx="1371600" cy="1015663"/>
          </a:xfrm>
          <a:prstGeom prst="rect">
            <a:avLst/>
          </a:prstGeom>
          <a:solidFill>
            <a:schemeClr val="bg1">
              <a:alpha val="4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Curved Directional Couplers</a:t>
            </a:r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620000" y="2094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Y-branch</a:t>
            </a:r>
            <a:endParaRPr lang="en-US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7543800" y="12733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Half-wave Couplers</a:t>
            </a:r>
            <a:endParaRPr lang="en-US" sz="2000" b="1" dirty="0"/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1524000" y="6705600"/>
            <a:ext cx="6096000" cy="0"/>
          </a:xfrm>
          <a:prstGeom prst="line">
            <a:avLst/>
          </a:prstGeom>
          <a:ln w="38100">
            <a:solidFill>
              <a:srgbClr val="002060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514600" y="4267200"/>
            <a:ext cx="0" cy="2438400"/>
          </a:xfrm>
          <a:prstGeom prst="line">
            <a:avLst/>
          </a:prstGeom>
          <a:ln w="38100">
            <a:solidFill>
              <a:srgbClr val="002060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800600" y="4267200"/>
            <a:ext cx="0" cy="2438400"/>
          </a:xfrm>
          <a:prstGeom prst="line">
            <a:avLst/>
          </a:prstGeom>
          <a:ln w="38100">
            <a:solidFill>
              <a:srgbClr val="002060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686425" y="4267200"/>
            <a:ext cx="0" cy="2438400"/>
          </a:xfrm>
          <a:prstGeom prst="line">
            <a:avLst/>
          </a:prstGeom>
          <a:ln w="38100">
            <a:solidFill>
              <a:srgbClr val="002060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934200" y="4267200"/>
            <a:ext cx="0" cy="2438400"/>
          </a:xfrm>
          <a:prstGeom prst="line">
            <a:avLst/>
          </a:prstGeom>
          <a:ln w="38100">
            <a:solidFill>
              <a:srgbClr val="002060"/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543800" y="5921514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Nitride Coupling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152400" y="48768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Waveguide loss spirals</a:t>
            </a:r>
            <a:endParaRPr lang="en-US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2971800" y="4267200"/>
            <a:ext cx="1371600" cy="1015663"/>
          </a:xfrm>
          <a:prstGeom prst="rect">
            <a:avLst/>
          </a:prstGeom>
          <a:solidFill>
            <a:schemeClr val="bg1">
              <a:alpha val="4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Teardrop </a:t>
            </a:r>
            <a:r>
              <a:rPr lang="en-US" sz="2000" b="1" dirty="0" err="1" smtClean="0"/>
              <a:t>Fabry-perot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4800600" y="4321314"/>
            <a:ext cx="838200" cy="707886"/>
          </a:xfrm>
          <a:prstGeom prst="rect">
            <a:avLst/>
          </a:prstGeom>
          <a:solidFill>
            <a:schemeClr val="bg1">
              <a:alpha val="4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Ring</a:t>
            </a:r>
            <a:r>
              <a:rPr lang="en-US" sz="2000" b="1" dirty="0"/>
              <a:t> </a:t>
            </a:r>
            <a:r>
              <a:rPr lang="en-US" sz="2000" b="1" dirty="0" smtClean="0"/>
              <a:t>Filters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95203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3200400" cy="1143000"/>
          </a:xfrm>
        </p:spPr>
        <p:txBody>
          <a:bodyPr/>
          <a:lstStyle/>
          <a:p>
            <a:r>
              <a:rPr lang="en-US" dirty="0" smtClean="0"/>
              <a:t>Straight DCs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678363"/>
          </a:xfrm>
        </p:spPr>
        <p:txBody>
          <a:bodyPr/>
          <a:lstStyle/>
          <a:p>
            <a:r>
              <a:rPr lang="en-US" dirty="0" err="1" smtClean="0"/>
              <a:t>WG_w</a:t>
            </a:r>
            <a:r>
              <a:rPr lang="en-US" dirty="0" smtClean="0"/>
              <a:t> = 0.4, 0.6, 0.7, 0.8</a:t>
            </a:r>
          </a:p>
          <a:p>
            <a:r>
              <a:rPr lang="en-US" dirty="0" err="1" smtClean="0"/>
              <a:t>Gap_w</a:t>
            </a:r>
            <a:r>
              <a:rPr lang="en-US" dirty="0" smtClean="0"/>
              <a:t> = 0.3, 0.35, 0.4, 0.6, 0.8, 1.0</a:t>
            </a:r>
          </a:p>
          <a:p>
            <a:r>
              <a:rPr lang="en-US" dirty="0" err="1" smtClean="0"/>
              <a:t>Coupler_L</a:t>
            </a:r>
            <a:r>
              <a:rPr lang="en-US" dirty="0" smtClean="0"/>
              <a:t> = 10, 15, 20, 25, 30, 35, 40, 45, 50, 55, 60, 70, 80, 90, 100, 115, 130, 150, 170, 190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572000"/>
            <a:ext cx="9143999" cy="208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50" y="4343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Grating couplers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135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Dice Line for</a:t>
            </a:r>
          </a:p>
          <a:p>
            <a:r>
              <a:rPr lang="en-US" dirty="0" smtClean="0"/>
              <a:t>angled facet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4572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DC loss structures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38600" y="6248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UMZI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76200"/>
            <a:ext cx="4438650" cy="1465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6631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76200"/>
            <a:ext cx="5181600" cy="1762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97508"/>
            <a:ext cx="8991600" cy="223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3200400" cy="1143000"/>
          </a:xfrm>
        </p:spPr>
        <p:txBody>
          <a:bodyPr/>
          <a:lstStyle/>
          <a:p>
            <a:r>
              <a:rPr lang="en-US" dirty="0" smtClean="0"/>
              <a:t>Curved DCs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534400" cy="4221163"/>
          </a:xfrm>
        </p:spPr>
        <p:txBody>
          <a:bodyPr/>
          <a:lstStyle/>
          <a:p>
            <a:r>
              <a:rPr lang="en-US" dirty="0" err="1" smtClean="0"/>
              <a:t>WG_w</a:t>
            </a:r>
            <a:r>
              <a:rPr lang="en-US" dirty="0" smtClean="0"/>
              <a:t> = 0.4, 0.6, 0.7, 0.8</a:t>
            </a:r>
          </a:p>
          <a:p>
            <a:r>
              <a:rPr lang="en-US" dirty="0" err="1" smtClean="0"/>
              <a:t>Gap_w</a:t>
            </a:r>
            <a:r>
              <a:rPr lang="en-US" dirty="0" smtClean="0"/>
              <a:t> = 0.3, 0.35, 0.4, 0.6, 0.8, 1.0</a:t>
            </a:r>
          </a:p>
          <a:p>
            <a:r>
              <a:rPr lang="en-US" dirty="0" err="1" smtClean="0"/>
              <a:t>Coupler_L</a:t>
            </a:r>
            <a:r>
              <a:rPr lang="en-US" dirty="0" smtClean="0"/>
              <a:t> = 10, 15, 20, 25, 30, 35, 40, 45, 50, 55, 60, 70, 80, 90, 100, 115, 130, 150, 170, 190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" y="43434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Grating couplers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135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Dice Line for</a:t>
            </a:r>
          </a:p>
          <a:p>
            <a:r>
              <a:rPr lang="en-US" dirty="0" smtClean="0"/>
              <a:t>angled facet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90800" y="4572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DC loss structures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UMZI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22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-4864"/>
            <a:ext cx="4067629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64" y="4114800"/>
            <a:ext cx="902891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76200"/>
            <a:ext cx="396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Y-branch splitters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287963"/>
          </a:xfrm>
        </p:spPr>
        <p:txBody>
          <a:bodyPr/>
          <a:lstStyle/>
          <a:p>
            <a:r>
              <a:rPr lang="en-US" dirty="0" err="1" smtClean="0"/>
              <a:t>WG_w</a:t>
            </a:r>
            <a:r>
              <a:rPr lang="en-US" dirty="0" smtClean="0"/>
              <a:t> = 0.4, 0.5,0.6, 0.7, 0.8</a:t>
            </a:r>
          </a:p>
          <a:p>
            <a:r>
              <a:rPr lang="en-US" dirty="0" err="1" smtClean="0"/>
              <a:t>Bend_radius</a:t>
            </a:r>
            <a:r>
              <a:rPr lang="en-US" dirty="0" smtClean="0"/>
              <a:t> = 25, 50, 75, 100, 125, 150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050" y="3810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Grating couplers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135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Dice Line for</a:t>
            </a:r>
          </a:p>
          <a:p>
            <a:r>
              <a:rPr lang="en-US" dirty="0" smtClean="0"/>
              <a:t>angled facet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4038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Y-branch loss structures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63362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UMZI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26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43400"/>
            <a:ext cx="9144000" cy="2060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76200"/>
            <a:ext cx="464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Half-wave </a:t>
            </a:r>
            <a:br>
              <a:rPr lang="en-US" dirty="0" smtClean="0"/>
            </a:br>
            <a:r>
              <a:rPr lang="en-US" dirty="0" smtClean="0"/>
              <a:t>Couplers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3163"/>
          </a:xfrm>
        </p:spPr>
        <p:txBody>
          <a:bodyPr/>
          <a:lstStyle/>
          <a:p>
            <a:r>
              <a:rPr lang="en-US" dirty="0" err="1" smtClean="0"/>
              <a:t>WG_w</a:t>
            </a:r>
            <a:r>
              <a:rPr lang="en-US" dirty="0" smtClean="0"/>
              <a:t> = 0.4, 0.6</a:t>
            </a:r>
          </a:p>
          <a:p>
            <a:r>
              <a:rPr lang="en-US" dirty="0" err="1" smtClean="0"/>
              <a:t>Gap_w</a:t>
            </a:r>
            <a:r>
              <a:rPr lang="en-US" dirty="0" smtClean="0"/>
              <a:t> = 0.35, 0.4, 0.5</a:t>
            </a:r>
          </a:p>
          <a:p>
            <a:r>
              <a:rPr lang="en-US" dirty="0" err="1" smtClean="0"/>
              <a:t>Coupler_L</a:t>
            </a:r>
            <a:r>
              <a:rPr lang="en-US" dirty="0" smtClean="0"/>
              <a:t> = 50, 60, 70, 80, 90, 100, 110, 120, 130, 140, 150, 160, 170, 180, 190, 200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" y="3810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Grating couplers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135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Dice Line for</a:t>
            </a:r>
          </a:p>
          <a:p>
            <a:r>
              <a:rPr lang="en-US" dirty="0" smtClean="0"/>
              <a:t>angled facet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4038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Half-wave coupler </a:t>
            </a:r>
          </a:p>
          <a:p>
            <a:pPr algn="ctr"/>
            <a:r>
              <a:rPr lang="en-US" dirty="0" smtClean="0"/>
              <a:t>loss structures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038600" y="6172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UMZI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41" t="18351" r="21341" b="18351"/>
          <a:stretch/>
        </p:blipFill>
        <p:spPr bwMode="auto">
          <a:xfrm>
            <a:off x="4038600" y="76200"/>
            <a:ext cx="4876800" cy="1795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996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762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Waveguide loss measurement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3163"/>
          </a:xfrm>
        </p:spPr>
        <p:txBody>
          <a:bodyPr/>
          <a:lstStyle/>
          <a:p>
            <a:r>
              <a:rPr lang="en-US" dirty="0" err="1" smtClean="0"/>
              <a:t>WG_w</a:t>
            </a:r>
            <a:r>
              <a:rPr lang="en-US" dirty="0" smtClean="0"/>
              <a:t> = 0.4, 0.5, 0.6, 0.7, 0.8, 0.9, 1.0</a:t>
            </a:r>
          </a:p>
          <a:p>
            <a:r>
              <a:rPr lang="en-US" dirty="0" smtClean="0"/>
              <a:t>Length = 21 cm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733800"/>
            <a:ext cx="7029450" cy="268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9050" y="3352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Grating coupler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434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76200"/>
            <a:ext cx="464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Teardrop Mirror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3916363"/>
          </a:xfrm>
        </p:spPr>
        <p:txBody>
          <a:bodyPr/>
          <a:lstStyle/>
          <a:p>
            <a:r>
              <a:rPr lang="en-US" dirty="0" err="1" smtClean="0"/>
              <a:t>WG_w</a:t>
            </a:r>
            <a:r>
              <a:rPr lang="en-US" dirty="0" smtClean="0"/>
              <a:t> = 0.4, 0.6</a:t>
            </a:r>
          </a:p>
          <a:p>
            <a:r>
              <a:rPr lang="en-US" dirty="0" err="1" smtClean="0"/>
              <a:t>Gap_w</a:t>
            </a:r>
            <a:r>
              <a:rPr lang="en-US" dirty="0" smtClean="0"/>
              <a:t> = 0.35, 0.4, 0.5</a:t>
            </a:r>
          </a:p>
          <a:p>
            <a:r>
              <a:rPr lang="en-US" dirty="0" err="1" smtClean="0"/>
              <a:t>Coupler_L</a:t>
            </a:r>
            <a:r>
              <a:rPr lang="en-US" dirty="0" smtClean="0"/>
              <a:t> = 50, 60, 70, 80, 90, 100, 110, 120, 130, 140, 150, 160, 170, 180, 190, 200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" y="48884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Grating couplers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135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Dice Line for</a:t>
            </a:r>
          </a:p>
          <a:p>
            <a:r>
              <a:rPr lang="en-US" dirty="0" smtClean="0"/>
              <a:t>angled facet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4687669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Fabry-perot</a:t>
            </a:r>
            <a:r>
              <a:rPr lang="en-US" dirty="0" smtClean="0"/>
              <a:t> with teardrop mirrors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257800"/>
            <a:ext cx="9144000" cy="940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246" y="838200"/>
            <a:ext cx="6390354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8172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087149"/>
            <a:ext cx="9067800" cy="1466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76200"/>
            <a:ext cx="464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Coupled Ring Resonators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3163"/>
          </a:xfrm>
        </p:spPr>
        <p:txBody>
          <a:bodyPr/>
          <a:lstStyle/>
          <a:p>
            <a:r>
              <a:rPr lang="en-US" dirty="0" err="1" smtClean="0"/>
              <a:t>WG_w</a:t>
            </a:r>
            <a:r>
              <a:rPr lang="en-US" dirty="0" smtClean="0"/>
              <a:t> = 0.4, 0.6</a:t>
            </a:r>
          </a:p>
          <a:p>
            <a:r>
              <a:rPr lang="en-US" dirty="0" err="1" smtClean="0"/>
              <a:t>Gap_w</a:t>
            </a:r>
            <a:r>
              <a:rPr lang="en-US" dirty="0" smtClean="0"/>
              <a:t> = 0.35, 0.4, 0.5</a:t>
            </a:r>
          </a:p>
          <a:p>
            <a:r>
              <a:rPr lang="en-US" dirty="0" err="1" smtClean="0"/>
              <a:t>Coupler_L</a:t>
            </a:r>
            <a:r>
              <a:rPr lang="en-US" dirty="0" smtClean="0"/>
              <a:t> = 10, 15, 20, 25, 30, 35, 40, 45, 50, 55, 60, 70, 80, 95, 125, 150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7360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Grating couplers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13546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Dice Line for</a:t>
            </a:r>
          </a:p>
          <a:p>
            <a:r>
              <a:rPr lang="en-US" dirty="0" smtClean="0"/>
              <a:t>angled facet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511706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Coupled Ring Resonator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599" y="152400"/>
            <a:ext cx="435128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7909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482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Directional Coupler Passive Run Mask Splits</vt:lpstr>
      <vt:lpstr>PowerPoint Presentation</vt:lpstr>
      <vt:lpstr>Straight DCs</vt:lpstr>
      <vt:lpstr>Curved DCs</vt:lpstr>
      <vt:lpstr>Y-branch splitters</vt:lpstr>
      <vt:lpstr>Half-wave  Couplers</vt:lpstr>
      <vt:lpstr>Waveguide loss measurement structures</vt:lpstr>
      <vt:lpstr>Teardrop Mirror</vt:lpstr>
      <vt:lpstr>Coupled Ring Resonators</vt:lpstr>
      <vt:lpstr>Output Grating Couplers</vt:lpstr>
      <vt:lpstr>Nitride butt-coupling test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Directional Coupler Passive Run Mask Splits</dc:title>
  <dc:creator>Jonathan Doylend</dc:creator>
  <cp:lastModifiedBy>Jonathan Doylend</cp:lastModifiedBy>
  <cp:revision>11</cp:revision>
  <dcterms:created xsi:type="dcterms:W3CDTF">2015-07-01T19:07:40Z</dcterms:created>
  <dcterms:modified xsi:type="dcterms:W3CDTF">2015-07-01T21:01:43Z</dcterms:modified>
</cp:coreProperties>
</file>