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3"/>
  </p:notesMasterIdLst>
  <p:handoutMasterIdLst>
    <p:handoutMasterId r:id="rId54"/>
  </p:handoutMasterIdLst>
  <p:sldIdLst>
    <p:sldId id="298" r:id="rId2"/>
    <p:sldId id="632" r:id="rId3"/>
    <p:sldId id="716" r:id="rId4"/>
    <p:sldId id="637" r:id="rId5"/>
    <p:sldId id="638" r:id="rId6"/>
    <p:sldId id="639" r:id="rId7"/>
    <p:sldId id="711" r:id="rId8"/>
    <p:sldId id="674" r:id="rId9"/>
    <p:sldId id="675" r:id="rId10"/>
    <p:sldId id="676" r:id="rId11"/>
    <p:sldId id="712" r:id="rId12"/>
    <p:sldId id="671" r:id="rId13"/>
    <p:sldId id="707" r:id="rId14"/>
    <p:sldId id="677" r:id="rId15"/>
    <p:sldId id="672" r:id="rId16"/>
    <p:sldId id="678" r:id="rId17"/>
    <p:sldId id="713" r:id="rId18"/>
    <p:sldId id="708" r:id="rId19"/>
    <p:sldId id="649" r:id="rId20"/>
    <p:sldId id="691" r:id="rId21"/>
    <p:sldId id="673" r:id="rId22"/>
    <p:sldId id="683" r:id="rId23"/>
    <p:sldId id="693" r:id="rId24"/>
    <p:sldId id="694" r:id="rId25"/>
    <p:sldId id="695" r:id="rId26"/>
    <p:sldId id="696" r:id="rId27"/>
    <p:sldId id="697" r:id="rId28"/>
    <p:sldId id="698" r:id="rId29"/>
    <p:sldId id="685" r:id="rId30"/>
    <p:sldId id="656" r:id="rId31"/>
    <p:sldId id="659" r:id="rId32"/>
    <p:sldId id="660" r:id="rId33"/>
    <p:sldId id="692" r:id="rId34"/>
    <p:sldId id="714" r:id="rId35"/>
    <p:sldId id="699" r:id="rId36"/>
    <p:sldId id="700" r:id="rId37"/>
    <p:sldId id="701" r:id="rId38"/>
    <p:sldId id="702" r:id="rId39"/>
    <p:sldId id="703" r:id="rId40"/>
    <p:sldId id="704" r:id="rId41"/>
    <p:sldId id="705" r:id="rId42"/>
    <p:sldId id="715" r:id="rId43"/>
    <p:sldId id="710" r:id="rId44"/>
    <p:sldId id="686" r:id="rId45"/>
    <p:sldId id="687" r:id="rId46"/>
    <p:sldId id="688" r:id="rId47"/>
    <p:sldId id="689" r:id="rId48"/>
    <p:sldId id="667" r:id="rId49"/>
    <p:sldId id="668" r:id="rId50"/>
    <p:sldId id="669" r:id="rId51"/>
    <p:sldId id="709" r:id="rId52"/>
  </p:sldIdLst>
  <p:sldSz cx="9144000" cy="6858000" type="letter"/>
  <p:notesSz cx="683895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0A"/>
    <a:srgbClr val="B2B2B2"/>
    <a:srgbClr val="FF99CC"/>
    <a:srgbClr val="FF9999"/>
    <a:srgbClr val="993366"/>
    <a:srgbClr val="CC00CC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46" autoAdjust="0"/>
    <p:restoredTop sz="94707" autoAdjust="0"/>
  </p:normalViewPr>
  <p:slideViewPr>
    <p:cSldViewPr>
      <p:cViewPr>
        <p:scale>
          <a:sx n="80" d="100"/>
          <a:sy n="80" d="100"/>
        </p:scale>
        <p:origin x="-990" y="-168"/>
      </p:cViewPr>
      <p:guideLst>
        <p:guide orient="horz" pos="1968"/>
        <p:guide orient="horz" pos="864"/>
        <p:guide orient="horz" pos="1440"/>
        <p:guide orient="horz" pos="2160"/>
        <p:guide orient="horz" pos="1632"/>
        <p:guide orient="horz" pos="2592"/>
        <p:guide pos="2400"/>
        <p:guide pos="192"/>
        <p:guide pos="2880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358" y="-90"/>
      </p:cViewPr>
      <p:guideLst>
        <p:guide orient="horz" pos="2880"/>
        <p:guide pos="215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ris.cole\Desktop\ISSCC\40g-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ris.cole\Desktop\ISSCC\40g-w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hris.cole\Desktop\ISSCC\100g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92334998595149"/>
          <c:y val="9.0234851078398043E-2"/>
          <c:w val="0.80395975959924071"/>
          <c:h val="0.73761383087984034"/>
        </c:manualLayout>
      </c:layout>
      <c:scatterChart>
        <c:scatterStyle val="smoothMarker"/>
        <c:ser>
          <c:idx val="2"/>
          <c:order val="0"/>
          <c:tx>
            <c:v>Ch2_Sensitivity_Neg_Dispersion</c:v>
          </c:tx>
          <c:spPr>
            <a:ln>
              <a:solidFill>
                <a:sysClr val="windowText" lastClr="000000"/>
              </a:solidFill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Raw_Data!$O$11:$O$19</c:f>
              <c:numCache>
                <c:formatCode>0.00</c:formatCode>
                <c:ptCount val="9"/>
                <c:pt idx="0">
                  <c:v>-13.4</c:v>
                </c:pt>
                <c:pt idx="1">
                  <c:v>-12.8437</c:v>
                </c:pt>
                <c:pt idx="2">
                  <c:v>-12.359800000000067</c:v>
                </c:pt>
                <c:pt idx="3">
                  <c:v>-11.854200000000002</c:v>
                </c:pt>
                <c:pt idx="4">
                  <c:v>-11.356100000000026</c:v>
                </c:pt>
                <c:pt idx="5">
                  <c:v>-10.8428</c:v>
                </c:pt>
                <c:pt idx="6">
                  <c:v>-10.343</c:v>
                </c:pt>
              </c:numCache>
            </c:numRef>
          </c:xVal>
          <c:yVal>
            <c:numRef>
              <c:f>Raw_Data!$P$11:$P$19</c:f>
              <c:numCache>
                <c:formatCode>0.00E+00</c:formatCode>
                <c:ptCount val="9"/>
                <c:pt idx="0">
                  <c:v>6.9972400000101122E-7</c:v>
                </c:pt>
                <c:pt idx="1">
                  <c:v>1.3246400000100208E-7</c:v>
                </c:pt>
                <c:pt idx="2">
                  <c:v>2.196290000100032E-8</c:v>
                </c:pt>
                <c:pt idx="3">
                  <c:v>2.4101200010000485E-9</c:v>
                </c:pt>
                <c:pt idx="4">
                  <c:v>2.6152200100000466E-10</c:v>
                </c:pt>
                <c:pt idx="5">
                  <c:v>1.833890100000034E-11</c:v>
                </c:pt>
                <c:pt idx="6">
                  <c:v>1.0000410000000226E-12</c:v>
                </c:pt>
              </c:numCache>
            </c:numRef>
          </c:yVal>
          <c:smooth val="1"/>
        </c:ser>
        <c:ser>
          <c:idx val="4"/>
          <c:order val="1"/>
          <c:marker>
            <c:symbol val="none"/>
          </c:marker>
          <c:xVal>
            <c:numRef>
              <c:f>Raw_Data!$I$24:$I$25</c:f>
              <c:numCache>
                <c:formatCode>General</c:formatCode>
                <c:ptCount val="2"/>
                <c:pt idx="0">
                  <c:v>-6</c:v>
                </c:pt>
                <c:pt idx="1">
                  <c:v>-6</c:v>
                </c:pt>
              </c:numCache>
            </c:numRef>
          </c:xVal>
          <c:yVal>
            <c:numRef>
              <c:f>Raw_Data!$J$24:$J$25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1.0000000000001864E-99</c:v>
                </c:pt>
              </c:numCache>
            </c:numRef>
          </c:yVal>
          <c:smooth val="1"/>
        </c:ser>
        <c:ser>
          <c:idx val="5"/>
          <c:order val="2"/>
          <c:trendline>
            <c:spPr>
              <a:ln>
                <a:gradFill>
                  <a:gsLst>
                    <a:gs pos="0">
                      <a:srgbClr val="FF0000"/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linear"/>
          </c:trendline>
          <c:xVal>
            <c:numRef>
              <c:f>Raw_Data!$M$24:$M$25</c:f>
              <c:numCache>
                <c:formatCode>General</c:formatCode>
                <c:ptCount val="2"/>
                <c:pt idx="0">
                  <c:v>-99</c:v>
                </c:pt>
                <c:pt idx="1">
                  <c:v>99</c:v>
                </c:pt>
              </c:numCache>
            </c:numRef>
          </c:xVal>
          <c:yVal>
            <c:numRef>
              <c:f>Raw_Data!$N$24:$N$25</c:f>
              <c:numCache>
                <c:formatCode>0.00E+00</c:formatCode>
                <c:ptCount val="2"/>
                <c:pt idx="0">
                  <c:v>1.0000000000000246E-12</c:v>
                </c:pt>
                <c:pt idx="1">
                  <c:v>1.0000000000000246E-12</c:v>
                </c:pt>
              </c:numCache>
            </c:numRef>
          </c:yVal>
          <c:smooth val="1"/>
        </c:ser>
        <c:ser>
          <c:idx val="6"/>
          <c:order val="3"/>
          <c:xVal>
            <c:numRef>
              <c:f>Raw_Data!$D$24:$D$25</c:f>
              <c:numCache>
                <c:formatCode>General</c:formatCode>
                <c:ptCount val="2"/>
                <c:pt idx="0">
                  <c:v>-4</c:v>
                </c:pt>
                <c:pt idx="1">
                  <c:v>-4</c:v>
                </c:pt>
              </c:numCache>
            </c:numRef>
          </c:xVal>
          <c:yVal>
            <c:numRef>
              <c:f>Raw_Data!$E$24:$E$25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1.0000000000001864E-99</c:v>
                </c:pt>
              </c:numCache>
            </c:numRef>
          </c:yVal>
          <c:smooth val="1"/>
        </c:ser>
        <c:axId val="101782656"/>
        <c:axId val="101784576"/>
      </c:scatterChart>
      <c:valAx>
        <c:axId val="101782656"/>
        <c:scaling>
          <c:orientation val="minMax"/>
          <c:max val="-2"/>
          <c:min val="-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Power </a:t>
                </a:r>
                <a:r>
                  <a:rPr lang="en-US"/>
                  <a:t>dBm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784576"/>
        <c:crossesAt val="1.0000000000000317E-14"/>
        <c:crossBetween val="midCat"/>
      </c:valAx>
      <c:valAx>
        <c:axId val="101784576"/>
        <c:scaling>
          <c:logBase val="10"/>
          <c:orientation val="minMax"/>
          <c:max val="1.0000000000000129E-6"/>
          <c:min val="1.0000000000000289E-1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E+00" sourceLinked="0"/>
        <c:tickLblPos val="nextTo"/>
        <c:crossAx val="101782656"/>
        <c:crossesAt val="-14"/>
        <c:crossBetween val="midCat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  <a:ln w="9525">
      <a:solidFill>
        <a:srgbClr val="C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92334998595149"/>
          <c:y val="9.0234851078398265E-2"/>
          <c:w val="0.80395975959924071"/>
          <c:h val="0.73761383087984023"/>
        </c:manualLayout>
      </c:layout>
      <c:scatterChart>
        <c:scatterStyle val="smoothMarker"/>
        <c:ser>
          <c:idx val="2"/>
          <c:order val="0"/>
          <c:tx>
            <c:v>Ch2_Sensitivity_Neg_Dispersion</c:v>
          </c:tx>
          <c:spPr>
            <a:ln>
              <a:solidFill>
                <a:sysClr val="windowText" lastClr="000000"/>
              </a:solidFill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Raw_Data!$O$11:$O$19</c:f>
              <c:numCache>
                <c:formatCode>General</c:formatCode>
                <c:ptCount val="9"/>
                <c:pt idx="0">
                  <c:v>-17.720669999999856</c:v>
                </c:pt>
                <c:pt idx="1">
                  <c:v>-17.001950000000146</c:v>
                </c:pt>
                <c:pt idx="2">
                  <c:v>-16.50311</c:v>
                </c:pt>
                <c:pt idx="3">
                  <c:v>-16.011290000000031</c:v>
                </c:pt>
                <c:pt idx="4">
                  <c:v>-15.50206</c:v>
                </c:pt>
              </c:numCache>
            </c:numRef>
          </c:xVal>
          <c:yVal>
            <c:numRef>
              <c:f>Raw_Data!$P$11:$P$19</c:f>
              <c:numCache>
                <c:formatCode>0.00E+00</c:formatCode>
                <c:ptCount val="9"/>
                <c:pt idx="0">
                  <c:v>4.2826000000000843E-8</c:v>
                </c:pt>
                <c:pt idx="1">
                  <c:v>2.4662000000000344E-9</c:v>
                </c:pt>
                <c:pt idx="2">
                  <c:v>1.3387000000000266E-10</c:v>
                </c:pt>
                <c:pt idx="3">
                  <c:v>1.1775000000000242E-11</c:v>
                </c:pt>
                <c:pt idx="4">
                  <c:v>8.7598000000002127E-13</c:v>
                </c:pt>
              </c:numCache>
            </c:numRef>
          </c:yVal>
          <c:smooth val="1"/>
        </c:ser>
        <c:ser>
          <c:idx val="4"/>
          <c:order val="1"/>
          <c:marker>
            <c:symbol val="none"/>
          </c:marker>
          <c:xVal>
            <c:numRef>
              <c:f>Raw_Data!$I$24:$I$25</c:f>
              <c:numCache>
                <c:formatCode>General</c:formatCode>
                <c:ptCount val="2"/>
                <c:pt idx="0">
                  <c:v>-11.5</c:v>
                </c:pt>
                <c:pt idx="1">
                  <c:v>-11.5</c:v>
                </c:pt>
              </c:numCache>
            </c:numRef>
          </c:xVal>
          <c:yVal>
            <c:numRef>
              <c:f>Raw_Data!$J$24:$J$25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1.0000000000001939E-99</c:v>
                </c:pt>
              </c:numCache>
            </c:numRef>
          </c:yVal>
          <c:smooth val="1"/>
        </c:ser>
        <c:ser>
          <c:idx val="5"/>
          <c:order val="2"/>
          <c:trendline>
            <c:spPr>
              <a:ln>
                <a:gradFill>
                  <a:gsLst>
                    <a:gs pos="0">
                      <a:srgbClr val="FF0000"/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linear"/>
          </c:trendline>
          <c:xVal>
            <c:numRef>
              <c:f>Raw_Data!$M$24:$M$25</c:f>
              <c:numCache>
                <c:formatCode>General</c:formatCode>
                <c:ptCount val="2"/>
                <c:pt idx="0">
                  <c:v>-99</c:v>
                </c:pt>
                <c:pt idx="1">
                  <c:v>99</c:v>
                </c:pt>
              </c:numCache>
            </c:numRef>
          </c:xVal>
          <c:yVal>
            <c:numRef>
              <c:f>Raw_Data!$N$24:$N$25</c:f>
              <c:numCache>
                <c:formatCode>0.00E+00</c:formatCode>
                <c:ptCount val="2"/>
                <c:pt idx="0">
                  <c:v>1.0000000000000224E-12</c:v>
                </c:pt>
                <c:pt idx="1">
                  <c:v>1.0000000000000224E-12</c:v>
                </c:pt>
              </c:numCache>
            </c:numRef>
          </c:yVal>
          <c:smooth val="1"/>
        </c:ser>
        <c:ser>
          <c:idx val="6"/>
          <c:order val="3"/>
          <c:xVal>
            <c:numRef>
              <c:f>Raw_Data!$D$24:$D$25</c:f>
              <c:numCache>
                <c:formatCode>General</c:formatCode>
                <c:ptCount val="2"/>
                <c:pt idx="0">
                  <c:v>-9.6</c:v>
                </c:pt>
                <c:pt idx="1">
                  <c:v>-9.6</c:v>
                </c:pt>
              </c:numCache>
            </c:numRef>
          </c:xVal>
          <c:yVal>
            <c:numRef>
              <c:f>Raw_Data!$E$24:$E$25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1.0000000000001939E-99</c:v>
                </c:pt>
              </c:numCache>
            </c:numRef>
          </c:yVal>
          <c:smooth val="1"/>
        </c:ser>
        <c:axId val="102451456"/>
        <c:axId val="102461824"/>
      </c:scatterChart>
      <c:valAx>
        <c:axId val="102451456"/>
        <c:scaling>
          <c:orientation val="minMax"/>
          <c:max val="-8"/>
          <c:min val="-18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/>
                  <a:t>OMA </a:t>
                </a:r>
                <a:r>
                  <a:rPr lang="en-US"/>
                  <a:t>dBm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2461824"/>
        <c:crossesAt val="1.0000000000000308E-14"/>
        <c:crossBetween val="midCat"/>
      </c:valAx>
      <c:valAx>
        <c:axId val="102461824"/>
        <c:scaling>
          <c:logBase val="10"/>
          <c:orientation val="minMax"/>
          <c:max val="1.0000000000000137E-6"/>
          <c:min val="1.0000000000000258E-1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E+00" sourceLinked="0"/>
        <c:tickLblPos val="nextTo"/>
        <c:crossAx val="102451456"/>
        <c:crossesAt val="-18"/>
        <c:crossBetween val="midCat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  <a:ln w="9525">
      <a:solidFill>
        <a:srgbClr val="C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92334998595149"/>
          <c:y val="9.0234851078398043E-2"/>
          <c:w val="0.80395975959924071"/>
          <c:h val="0.73761383087984023"/>
        </c:manualLayout>
      </c:layout>
      <c:scatterChart>
        <c:scatterStyle val="smoothMarker"/>
        <c:ser>
          <c:idx val="2"/>
          <c:order val="0"/>
          <c:tx>
            <c:v>Ch2_Sensitivity_Neg_Dispersion</c:v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Raw_Data!$O$11:$O$19</c:f>
              <c:numCache>
                <c:formatCode>General</c:formatCode>
                <c:ptCount val="9"/>
                <c:pt idx="0">
                  <c:v>-13.20552</c:v>
                </c:pt>
                <c:pt idx="1">
                  <c:v>-12.486800000000002</c:v>
                </c:pt>
                <c:pt idx="2">
                  <c:v>-11.987970000000001</c:v>
                </c:pt>
                <c:pt idx="3">
                  <c:v>-11.49614</c:v>
                </c:pt>
                <c:pt idx="4">
                  <c:v>-10.98691</c:v>
                </c:pt>
              </c:numCache>
            </c:numRef>
          </c:xVal>
          <c:yVal>
            <c:numRef>
              <c:f>Raw_Data!$P$11:$P$19</c:f>
              <c:numCache>
                <c:formatCode>0.00E+00</c:formatCode>
                <c:ptCount val="9"/>
                <c:pt idx="0">
                  <c:v>2.4389000000000285E-7</c:v>
                </c:pt>
                <c:pt idx="1">
                  <c:v>7.3601000000000917E-9</c:v>
                </c:pt>
                <c:pt idx="2">
                  <c:v>3.3374000000000515E-10</c:v>
                </c:pt>
                <c:pt idx="3">
                  <c:v>1.0727000000000221E-11</c:v>
                </c:pt>
                <c:pt idx="4">
                  <c:v>5.7294000000001402E-13</c:v>
                </c:pt>
              </c:numCache>
            </c:numRef>
          </c:yVal>
          <c:smooth val="1"/>
        </c:ser>
        <c:ser>
          <c:idx val="4"/>
          <c:order val="1"/>
          <c:marker>
            <c:symbol val="none"/>
          </c:marker>
          <c:xVal>
            <c:numRef>
              <c:f>Raw_Data!$I$24:$I$25</c:f>
              <c:numCache>
                <c:formatCode>General</c:formatCode>
                <c:ptCount val="2"/>
                <c:pt idx="0">
                  <c:v>-8.6</c:v>
                </c:pt>
                <c:pt idx="1">
                  <c:v>-8.6</c:v>
                </c:pt>
              </c:numCache>
            </c:numRef>
          </c:xVal>
          <c:yVal>
            <c:numRef>
              <c:f>Raw_Data!$J$24:$J$25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1.0000000000001756E-99</c:v>
                </c:pt>
              </c:numCache>
            </c:numRef>
          </c:yVal>
          <c:smooth val="1"/>
        </c:ser>
        <c:ser>
          <c:idx val="5"/>
          <c:order val="2"/>
          <c:trendline>
            <c:spPr>
              <a:ln>
                <a:gradFill>
                  <a:gsLst>
                    <a:gs pos="0">
                      <a:srgbClr val="FF0000"/>
                    </a:gs>
                    <a:gs pos="50000">
                      <a:srgbClr val="0F6FC6">
                        <a:tint val="44500"/>
                        <a:satMod val="160000"/>
                      </a:srgbClr>
                    </a:gs>
                    <a:gs pos="100000">
                      <a:srgbClr val="0F6FC6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linear"/>
          </c:trendline>
          <c:xVal>
            <c:numRef>
              <c:f>Raw_Data!$M$24:$M$25</c:f>
              <c:numCache>
                <c:formatCode>General</c:formatCode>
                <c:ptCount val="2"/>
                <c:pt idx="0">
                  <c:v>-99</c:v>
                </c:pt>
                <c:pt idx="1">
                  <c:v>99</c:v>
                </c:pt>
              </c:numCache>
            </c:numRef>
          </c:xVal>
          <c:yVal>
            <c:numRef>
              <c:f>Raw_Data!$N$24:$N$25</c:f>
              <c:numCache>
                <c:formatCode>0.00E+00</c:formatCode>
                <c:ptCount val="2"/>
                <c:pt idx="0">
                  <c:v>1.000000000000023E-12</c:v>
                </c:pt>
                <c:pt idx="1">
                  <c:v>1.000000000000023E-12</c:v>
                </c:pt>
              </c:numCache>
            </c:numRef>
          </c:yVal>
          <c:smooth val="1"/>
        </c:ser>
        <c:ser>
          <c:idx val="6"/>
          <c:order val="3"/>
          <c:xVal>
            <c:numRef>
              <c:f>Raw_Data!$D$24:$D$25</c:f>
              <c:numCache>
                <c:formatCode>General</c:formatCode>
                <c:ptCount val="2"/>
                <c:pt idx="0">
                  <c:v>-6.8</c:v>
                </c:pt>
                <c:pt idx="1">
                  <c:v>-6.8</c:v>
                </c:pt>
              </c:numCache>
            </c:numRef>
          </c:xVal>
          <c:yVal>
            <c:numRef>
              <c:f>Raw_Data!$E$24:$E$25</c:f>
              <c:numCache>
                <c:formatCode>0.00E+00</c:formatCode>
                <c:ptCount val="2"/>
                <c:pt idx="0" formatCode="General">
                  <c:v>1</c:v>
                </c:pt>
                <c:pt idx="1">
                  <c:v>1.0000000000001756E-99</c:v>
                </c:pt>
              </c:numCache>
            </c:numRef>
          </c:yVal>
          <c:smooth val="1"/>
        </c:ser>
        <c:axId val="101928320"/>
        <c:axId val="101950976"/>
      </c:scatterChart>
      <c:valAx>
        <c:axId val="101928320"/>
        <c:scaling>
          <c:orientation val="minMax"/>
          <c:max val="-6"/>
          <c:min val="-1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OMA dBm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1950976"/>
        <c:crossesAt val="1.0000000000000308E-14"/>
        <c:crossBetween val="midCat"/>
      </c:valAx>
      <c:valAx>
        <c:axId val="101950976"/>
        <c:scaling>
          <c:logBase val="10"/>
          <c:orientation val="minMax"/>
          <c:max val="1.0000000000000124E-6"/>
          <c:min val="1.0000000000000283E-1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BER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E+00" sourceLinked="0"/>
        <c:tickLblPos val="nextTo"/>
        <c:crossAx val="101928320"/>
        <c:crossesAt val="-14"/>
        <c:crossBetween val="midCat"/>
      </c:valAx>
    </c:plotArea>
    <c:plotVisOnly val="1"/>
    <c:dispBlanksAs val="gap"/>
  </c:chart>
  <c:spPr>
    <a:solidFill>
      <a:schemeClr val="accent5">
        <a:lumMod val="20000"/>
        <a:lumOff val="80000"/>
      </a:schemeClr>
    </a:solidFill>
    <a:ln w="9525">
      <a:solidFill>
        <a:srgbClr val="C00000"/>
      </a:solidFill>
    </a:ln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5088" y="0"/>
            <a:ext cx="296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5088" y="8686800"/>
            <a:ext cx="296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7A399427-71E8-4844-9F7A-AB78A6FAE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088" y="0"/>
            <a:ext cx="296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16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6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088" y="8686800"/>
            <a:ext cx="296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 b="0">
                <a:effectLst/>
                <a:latin typeface="Times" pitchFamily="18" charset="0"/>
              </a:defRPr>
            </a:lvl1pPr>
          </a:lstStyle>
          <a:p>
            <a:pPr>
              <a:defRPr/>
            </a:pPr>
            <a:fld id="{45D47558-85A4-460E-8E04-2D359677C9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AEBA8-7B9B-423B-967E-B5B66C8A24E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366A1-1470-4B2E-977A-22B6BF8A9F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A5A5B-E5CC-4ACF-9E83-DA2C1CCE3A3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FEEC9-7410-4CD0-92A4-637B294E589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1A189-C6F1-464C-BBEF-701643CF80C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D2FC0-ABA0-4C23-BA7B-302C1D7B4F5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CCFB2-3258-4AEE-8176-38CBF20D3C9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A5A5B-E5CC-4ACF-9E83-DA2C1CCE3A3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C6E94-E5CD-4F7A-A9E2-F37E8F4B8DB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99DAB6-8B1C-40F0-8FE1-5DAF484BFAC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B55B2-DB71-4B70-BC49-5975F82F7D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D38A2-5076-48F3-A740-5A8420E1A19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B3FDE-1E21-47C3-90A2-487F7790AC8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FEEC9-7410-4CD0-92A4-637B294E589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1A189-C6F1-464C-BBEF-701643CF80C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0D71A-8ED8-4E2B-AC4C-EBC169AB954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3408F-E642-424D-9F16-619F1CB6CFB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9B878-EED2-405F-9893-C3C3ECC8437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DB726-E29E-4279-9903-131120D9D47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DB726-E29E-4279-9903-131120D9D47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0F57B-3ABE-40E0-A32B-4CE06B23D1B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0D71A-8ED8-4E2B-AC4C-EBC169AB954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79FFC-C1AB-4402-8F37-8A54CE90C76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9A5B5-35D1-4C76-8142-07D8FF2837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98A22-AC3D-4F6D-B32B-5ADA7C642FAF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366A1-1470-4B2E-977A-22B6BF8A9F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3733800" y="2895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077200" cy="1558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Arial" charset="0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03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077200" cy="962025"/>
          </a:xfrm>
        </p:spPr>
        <p:txBody>
          <a:bodyPr/>
          <a:lstStyle>
            <a:lvl1pPr algn="ctr">
              <a:defRPr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A7A69-0B41-4A5F-89EC-D5F3A865F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F957-8519-470C-A8BB-CD0FC026A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143000"/>
            <a:ext cx="83058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FC0F-8914-4F56-80B3-CFC3F9FF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32F8-B086-46C2-B39C-C33806A78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4352-94B1-46FD-B85E-3517E457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E9F-5F7C-4BCC-891D-CC961C311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AAAE9-0EB8-4B67-A1E5-93EA857B4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F8BA-FF83-40E0-A000-FAD66C05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6773-726C-4B6E-BF89-8B6E35D9D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AA4FF-CB84-486D-8755-055A6EFE2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7960-BBD9-4D27-83A2-CDFA1487C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37" name="Rectangle 7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833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>
                <a:solidFill>
                  <a:srgbClr val="0D0E80"/>
                </a:solidFill>
                <a:effectLst/>
              </a:defRPr>
            </a:lvl1pPr>
          </a:lstStyle>
          <a:p>
            <a:pPr>
              <a:defRPr/>
            </a:pPr>
            <a:fld id="{5896392B-A03F-43E2-ACAE-429F1831F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99438" name="Line 78"/>
          <p:cNvSpPr>
            <a:spLocks noChangeShapeType="1"/>
          </p:cNvSpPr>
          <p:nvPr userDrawn="1"/>
        </p:nvSpPr>
        <p:spPr bwMode="auto">
          <a:xfrm>
            <a:off x="0" y="6553200"/>
            <a:ext cx="7239000" cy="0"/>
          </a:xfrm>
          <a:prstGeom prst="line">
            <a:avLst/>
          </a:prstGeom>
          <a:noFill/>
          <a:ln w="38100">
            <a:solidFill>
              <a:srgbClr val="0D0E8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43" name="Text Box 83"/>
          <p:cNvSpPr txBox="1">
            <a:spLocks noChangeArrowheads="1"/>
          </p:cNvSpPr>
          <p:nvPr userDrawn="1"/>
        </p:nvSpPr>
        <p:spPr bwMode="auto">
          <a:xfrm>
            <a:off x="381000" y="65817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 i="0" baseline="0" dirty="0" smtClean="0"/>
              <a:t>11 February 2011</a:t>
            </a:r>
            <a:endParaRPr lang="en-US" sz="1200" b="0" i="1" dirty="0"/>
          </a:p>
        </p:txBody>
      </p:sp>
      <p:pic>
        <p:nvPicPr>
          <p:cNvPr id="9" name="Picture 48" descr="gif_Finisar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6477000"/>
            <a:ext cx="1676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ct val="35000"/>
        </a:spcBef>
        <a:spcAft>
          <a:spcPct val="10000"/>
        </a:spcAft>
        <a:buClr>
          <a:srgbClr val="0D0E80"/>
        </a:buClr>
        <a:buFont typeface="Arial" charset="0"/>
        <a:buChar char="■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228600" algn="l" rtl="0" eaLnBrk="0" fontAlgn="base" hangingPunct="0">
        <a:lnSpc>
          <a:spcPts val="2200"/>
        </a:lnSpc>
        <a:spcBef>
          <a:spcPct val="10000"/>
        </a:spcBef>
        <a:spcAft>
          <a:spcPct val="10000"/>
        </a:spcAft>
        <a:buClr>
          <a:srgbClr val="000066"/>
        </a:buClr>
        <a:buFont typeface="Arial" charset="0"/>
        <a:buChar char="●"/>
        <a:defRPr sz="2400">
          <a:solidFill>
            <a:schemeClr val="tx1"/>
          </a:solidFill>
          <a:latin typeface="Arial" pitchFamily="34" charset="0"/>
        </a:defRPr>
      </a:lvl2pPr>
      <a:lvl3pPr marL="800100" indent="-171450" algn="l" rtl="0" eaLnBrk="0" fontAlgn="base" hangingPunct="0">
        <a:lnSpc>
          <a:spcPts val="2200"/>
        </a:lnSpc>
        <a:spcBef>
          <a:spcPct val="10000"/>
        </a:spcBef>
        <a:spcAft>
          <a:spcPct val="10000"/>
        </a:spcAft>
        <a:buClr>
          <a:srgbClr val="000066"/>
        </a:buClr>
        <a:buFont typeface="Arial" charset="0"/>
        <a:buChar char="○"/>
        <a:defRPr sz="2400">
          <a:solidFill>
            <a:schemeClr val="tx1"/>
          </a:solidFill>
          <a:latin typeface="Arial" pitchFamily="34" charset="0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◦"/>
        <a:defRPr sz="2400">
          <a:solidFill>
            <a:schemeClr val="tx1"/>
          </a:solidFill>
          <a:latin typeface="Arial" pitchFamily="34" charset="0"/>
        </a:defRPr>
      </a:lvl5pPr>
      <a:lvl6pPr marL="19431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◦"/>
        <a:defRPr>
          <a:solidFill>
            <a:schemeClr val="tx1"/>
          </a:solidFill>
          <a:latin typeface="Times New Roman" pitchFamily="18" charset="0"/>
        </a:defRPr>
      </a:lvl6pPr>
      <a:lvl7pPr marL="24003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◦"/>
        <a:defRPr>
          <a:solidFill>
            <a:schemeClr val="tx1"/>
          </a:solidFill>
          <a:latin typeface="Times New Roman" pitchFamily="18" charset="0"/>
        </a:defRPr>
      </a:lvl7pPr>
      <a:lvl8pPr marL="28575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◦"/>
        <a:defRPr>
          <a:solidFill>
            <a:schemeClr val="tx1"/>
          </a:solidFill>
          <a:latin typeface="Times New Roman" pitchFamily="18" charset="0"/>
        </a:defRPr>
      </a:lvl8pPr>
      <a:lvl9pPr marL="33147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◦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149542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dirty="0" smtClean="0"/>
              <a:t>Capacity and Power Efficiency Increases in</a:t>
            </a:r>
            <a:br>
              <a:rPr lang="en-US" sz="4000" dirty="0" smtClean="0"/>
            </a:br>
            <a:r>
              <a:rPr lang="en-US" sz="4000" dirty="0" smtClean="0"/>
              <a:t>Fiber Optic Communications</a:t>
            </a:r>
            <a:endParaRPr lang="en-US" sz="4000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8194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The Institute for Energy Efficiency</a:t>
            </a:r>
          </a:p>
          <a:p>
            <a:pPr eaLnBrk="1" hangingPunct="1"/>
            <a:r>
              <a:rPr lang="en-US" sz="2600" dirty="0" smtClean="0"/>
              <a:t>University of California, Santa Barbara</a:t>
            </a:r>
          </a:p>
          <a:p>
            <a:pPr eaLnBrk="1" hangingPunct="1"/>
            <a:r>
              <a:rPr lang="en-US" sz="2600" dirty="0" smtClean="0">
                <a:latin typeface="Arial" charset="0"/>
              </a:rPr>
              <a:t>11 February 2011</a:t>
            </a:r>
          </a:p>
          <a:p>
            <a:pPr eaLnBrk="1" hangingPunct="1"/>
            <a:r>
              <a:rPr lang="en-US" sz="2600" dirty="0" smtClean="0">
                <a:latin typeface="Arial" charset="0"/>
              </a:rPr>
              <a:t>Chris Cole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09600" y="61722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600" b="0" dirty="0"/>
              <a:t>chris.cole@finisar.com</a:t>
            </a:r>
          </a:p>
        </p:txBody>
      </p:sp>
      <p:pic>
        <p:nvPicPr>
          <p:cNvPr id="3077" name="Picture 48" descr="gif_Finisa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172200"/>
            <a:ext cx="1676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4206CC-3F4B-4D76-9AE9-6D76D3768CE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Long Wave (LW)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53340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Single Mode Fiber (SMF) point to point interconnect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2km, 10km, 40km inter-rack, data-center, central office, campus and inter-office applications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1310nm Distributed Feedback (DFB) Laser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High volume (100ks to 1Ms / year)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dirty="0" smtClean="0">
                <a:latin typeface="Arial" charset="0"/>
              </a:rPr>
              <a:t>Stringent cost requirements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1Gb/s &amp; 10Gb/s are Serial NRZ over duplex SMF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40Gb/s and 100Gb/s are WDM NRZ over duplex SMF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Orders of magnitude below fiber </a:t>
            </a:r>
            <a:r>
              <a:rPr lang="en-US" sz="2400" dirty="0" err="1" smtClean="0">
                <a:latin typeface="Arial" charset="0"/>
              </a:rPr>
              <a:t>Nyquist</a:t>
            </a:r>
            <a:r>
              <a:rPr lang="en-US" sz="2400" dirty="0" smtClean="0">
                <a:latin typeface="Arial" charset="0"/>
              </a:rPr>
              <a:t> and Shannon limits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Non-optical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>
                <a:latin typeface="Arial" charset="0"/>
              </a:rPr>
              <a:t>Voiceband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Wireline</a:t>
            </a:r>
            <a:r>
              <a:rPr lang="en-US" dirty="0" smtClean="0"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Telecom, Short Wave &amp; Long Wave </a:t>
            </a:r>
            <a:r>
              <a:rPr lang="en-US" dirty="0" err="1" smtClean="0">
                <a:latin typeface="Arial" charset="0"/>
              </a:rPr>
              <a:t>Datacom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Today’s Optical </a:t>
            </a: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Datacom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Next Gen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400Gb/s &amp; </a:t>
            </a:r>
            <a:r>
              <a:rPr lang="en-US" u="sng" dirty="0" smtClean="0">
                <a:latin typeface="Arial" charset="0"/>
              </a:rPr>
              <a:t>&gt;</a:t>
            </a:r>
            <a:r>
              <a:rPr lang="en-US" dirty="0" smtClean="0"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1G Mainstream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1000BASE-SX (SW)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1000BASE-LX (LW)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DFB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1.25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 MMFs)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8B/10B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8B/10B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10G SW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“SFF POP4 MSA”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      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Niche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10GBASE-SR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Mainstream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8 parallel MMFs)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 MMFs)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8B/10B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10Gb/s SW Transceiver</a:t>
            </a:r>
          </a:p>
        </p:txBody>
      </p:sp>
      <p:pic>
        <p:nvPicPr>
          <p:cNvPr id="5" name="Picture 4" descr="m1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6329548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10G LW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10GBASE-LX4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      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10GBASE-LR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Mainstream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DFB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DFB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WDM on 2 SMFs or MMFs)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8B/10B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10Gb/s LW Transceiver</a:t>
            </a:r>
          </a:p>
        </p:txBody>
      </p:sp>
      <p:pic>
        <p:nvPicPr>
          <p:cNvPr id="6" name="Picture 5" descr="s1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6324600" cy="275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Non-optical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>
                <a:latin typeface="Arial" charset="0"/>
              </a:rPr>
              <a:t>Voiceband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Wireline</a:t>
            </a:r>
            <a:r>
              <a:rPr lang="en-US" dirty="0" smtClean="0"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Major 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Telecom, Short Wave &amp; Long Wave </a:t>
            </a:r>
            <a:r>
              <a:rPr lang="en-US" dirty="0" err="1" smtClean="0">
                <a:latin typeface="Arial" charset="0"/>
              </a:rPr>
              <a:t>Datacom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Today’s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Next Gen Optical </a:t>
            </a: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Datacom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400Gb/s &amp; </a:t>
            </a:r>
            <a:r>
              <a:rPr lang="en-US" u="sng" dirty="0" smtClean="0">
                <a:latin typeface="Arial" charset="0"/>
              </a:rPr>
              <a:t>&gt;</a:t>
            </a:r>
            <a:r>
              <a:rPr lang="en-US" dirty="0" smtClean="0"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 SW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40GBASE-SR4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Mainstream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8 MMFs)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6077E8-1EBF-46D8-BE95-D2418AD34CC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40Gb/s SW Parallel Transceiver</a:t>
            </a:r>
          </a:p>
        </p:txBody>
      </p:sp>
      <p:pic>
        <p:nvPicPr>
          <p:cNvPr id="5" name="Picture 4" descr="m4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6665495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Non-optical </a:t>
            </a: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Datacom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err="1" smtClean="0">
                <a:solidFill>
                  <a:srgbClr val="7030A0"/>
                </a:solidFill>
                <a:latin typeface="Arial" charset="0"/>
              </a:rPr>
              <a:t>Voiceband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Arial" charset="0"/>
              </a:rPr>
              <a:t>Wireline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Telecom, Short Wave &amp; Long Wave </a:t>
            </a:r>
            <a:r>
              <a:rPr lang="en-US" dirty="0" err="1" smtClean="0">
                <a:latin typeface="Arial" charset="0"/>
              </a:rPr>
              <a:t>Datacom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Today’s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Next Gen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400Gb/s &amp; </a:t>
            </a:r>
            <a:r>
              <a:rPr lang="en-US" u="sng" dirty="0" smtClean="0">
                <a:latin typeface="Arial" charset="0"/>
              </a:rPr>
              <a:t>&gt;</a:t>
            </a:r>
            <a:r>
              <a:rPr lang="en-US" dirty="0" smtClean="0"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 SW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06701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100GE-SR10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      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Niche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100GE-SR4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~2013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Mainstream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850nm VCSEL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25.8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20 parallel MMFs)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8 parallel MMFs)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100Gb/s SW Parallel 24MTP Transceiver</a:t>
            </a:r>
          </a:p>
        </p:txBody>
      </p:sp>
      <p:pic>
        <p:nvPicPr>
          <p:cNvPr id="6" name="Picture 5" descr="m100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1219200"/>
            <a:ext cx="712321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75679-4BD3-4F85-B006-E8C6AB6D8FA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100Gb/s SW Parallel 12MTP Transceiver</a:t>
            </a:r>
          </a:p>
        </p:txBody>
      </p:sp>
      <p:pic>
        <p:nvPicPr>
          <p:cNvPr id="5" name="Picture 4" descr="m100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6781800" cy="4823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987848-B076-4BB1-95E6-D0A467DDA50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Key Technology for 40G and 100G SW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90000"/>
              </a:lnSpc>
              <a:spcBef>
                <a:spcPct val="35000"/>
              </a:spcBef>
              <a:spcAft>
                <a:spcPts val="1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sz="2400" b="0" kern="0" dirty="0" smtClean="0"/>
              <a:t>High yield Photonic Integrated Circuit (PIC*) parallel quad VCSEL array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lvl="0" indent="-457200">
              <a:lnSpc>
                <a:spcPct val="90000"/>
              </a:lnSpc>
              <a:spcBef>
                <a:spcPct val="35000"/>
              </a:spcBef>
              <a:spcAft>
                <a:spcPts val="1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sz="2400" b="0" dirty="0" smtClean="0"/>
              <a:t>Ex. monolithic </a:t>
            </a:r>
            <a:r>
              <a:rPr lang="en-US" sz="2400" b="0" dirty="0" err="1" smtClean="0"/>
              <a:t>InP</a:t>
            </a:r>
            <a:r>
              <a:rPr lang="en-US" sz="2400" b="0" dirty="0" smtClean="0"/>
              <a:t> quad 850nm VCSEL array, 0.25mm x 1.0mm PIC, Finisar Corp.</a:t>
            </a:r>
          </a:p>
        </p:txBody>
      </p:sp>
      <p:pic>
        <p:nvPicPr>
          <p:cNvPr id="8" name="Picture 7" descr="vcsel_ar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276600"/>
            <a:ext cx="6858000" cy="21336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943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90000"/>
              </a:lnSpc>
              <a:spcBef>
                <a:spcPct val="35000"/>
              </a:spcBef>
              <a:spcAft>
                <a:spcPts val="100"/>
              </a:spcAft>
              <a:buClr>
                <a:srgbClr val="0D0E80"/>
              </a:buClr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 The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200" b="0" kern="0" dirty="0" smtClean="0"/>
              <a:t>“C” in PIC is a stretch since there are no optical connections.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 LW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Telcordia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OC-768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~2000     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Niche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40GBASE-LR4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       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Mainstream</a:t>
                      </a: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1550nm EML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DFB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Serial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WDM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SONET Framing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1D294F-6CD3-442C-8F27-65805A4B0A2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40Gb/s LW Serial Transceiver</a:t>
            </a:r>
          </a:p>
        </p:txBody>
      </p:sp>
      <p:pic>
        <p:nvPicPr>
          <p:cNvPr id="8" name="Picture 7" descr="s40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6400800" cy="419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0B9BBD-F250-4ADF-AC4B-9F766E15359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40Gb/s LW Serial Transceiver Ex. Data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Test conditions: 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defRPr/>
            </a:pPr>
            <a:r>
              <a:rPr lang="en-US" sz="2400" b="0" kern="0" dirty="0"/>
              <a:t>	1550nm </a:t>
            </a:r>
            <a:r>
              <a:rPr lang="el-GR" sz="2400" b="0" kern="0" dirty="0"/>
              <a:t>λ</a:t>
            </a:r>
            <a:r>
              <a:rPr lang="en-US" sz="2400" b="0" kern="0" dirty="0"/>
              <a:t>, 75</a:t>
            </a:r>
            <a:r>
              <a:rPr lang="en-US" sz="2400" b="0" kern="0" baseline="30000" dirty="0"/>
              <a:t>o</a:t>
            </a:r>
            <a:r>
              <a:rPr lang="en-US" sz="2400" b="0" kern="0" dirty="0"/>
              <a:t>C, 39.81312Gb/s PRBS 2^31 -1 pattern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TX Eye mask margin: 23%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RX average sensitivity: -10.3dBm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endParaRPr lang="en-US" sz="2400" b="0" kern="0" dirty="0"/>
          </a:p>
        </p:txBody>
      </p:sp>
      <p:pic>
        <p:nvPicPr>
          <p:cNvPr id="25605" name="Picture 7" descr="C22CKAD_T70C_EAM1P15_LB4P0_MDD4P5_MDG0P2_622P08_VMIN_041808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0687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648201" y="1219200"/>
          <a:ext cx="41148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6077E8-1EBF-46D8-BE95-D2418AD34CC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40Gb/s WDM Transceiver</a:t>
            </a:r>
          </a:p>
        </p:txBody>
      </p:sp>
      <p:pic>
        <p:nvPicPr>
          <p:cNvPr id="6" name="Picture 5" descr="s4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59637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9D55B5-0C63-487A-9E9C-28C4F37E56C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Test conditions: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defRPr/>
            </a:pPr>
            <a:r>
              <a:rPr lang="en-US" sz="2400" b="0" kern="0" dirty="0"/>
              <a:t>	1310nm </a:t>
            </a:r>
            <a:r>
              <a:rPr lang="el-GR" sz="2400" b="0" kern="0" dirty="0"/>
              <a:t>λ</a:t>
            </a:r>
            <a:r>
              <a:rPr lang="en-US" sz="2400" b="0" kern="0" dirty="0"/>
              <a:t>, 55</a:t>
            </a:r>
            <a:r>
              <a:rPr lang="en-US" sz="2400" b="0" kern="0" baseline="30000" dirty="0"/>
              <a:t>o</a:t>
            </a:r>
            <a:r>
              <a:rPr lang="en-US" sz="2400" b="0" kern="0" dirty="0"/>
              <a:t>C, 10.3125Gb/s PRBS 2^31 -1 pattern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TX Eye mask margin: 37%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RX OMA sensitivity: -15.6dBm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endParaRPr lang="en-US" sz="2400" b="0" kern="0" dirty="0"/>
          </a:p>
        </p:txBody>
      </p:sp>
      <p:pic>
        <p:nvPicPr>
          <p:cNvPr id="22533" name="Picture 7" descr="B260A0K.csv.10-12-2009_10-21-2_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648201" y="1219200"/>
          <a:ext cx="4038600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40Gb/s WDM Transceiver Ex.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AFDDC-84E2-44AE-AB74-55A449A29E5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 LW 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12782" name="Group 46"/>
          <p:cNvGraphicFramePr>
            <a:graphicFrameLocks noGrp="1"/>
          </p:cNvGraphicFramePr>
          <p:nvPr>
            <p:ph idx="1"/>
          </p:nvPr>
        </p:nvGraphicFramePr>
        <p:xfrm>
          <a:off x="381000" y="1143001"/>
          <a:ext cx="8382000" cy="5181598"/>
        </p:xfrm>
        <a:graphic>
          <a:graphicData uri="http://schemas.openxmlformats.org/drawingml/2006/table">
            <a:tbl>
              <a:tblPr/>
              <a:tblGrid>
                <a:gridCol w="2153175"/>
                <a:gridCol w="3028427"/>
                <a:gridCol w="3200398"/>
              </a:tblGrid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100GE-LR4 Gen1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100GE-LR4 Gen2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Laser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EML (2009)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1310nm DFB (2011)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/s)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25.8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25.8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 state NRZ)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8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WDM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WDM on 2 SMFs)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L="13716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64B/66B coding</a:t>
                      </a:r>
                    </a:p>
                  </a:txBody>
                  <a:tcPr marL="13716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F62465-2EE5-402F-9B31-5E57CA0F6F5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Non-optical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334000"/>
          </a:xfrm>
          <a:noFill/>
        </p:spPr>
        <p:txBody>
          <a:bodyPr/>
          <a:lstStyle/>
          <a:p>
            <a:pPr marL="457200" indent="-457200" eaLnBrk="1" hangingPunct="1"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Early </a:t>
            </a:r>
            <a:r>
              <a:rPr lang="en-US" sz="2400" dirty="0" err="1" smtClean="0">
                <a:latin typeface="Arial" charset="0"/>
              </a:rPr>
              <a:t>Voiceband</a:t>
            </a:r>
            <a:r>
              <a:rPr lang="en-US" sz="2400" dirty="0" smtClean="0">
                <a:latin typeface="Arial" charset="0"/>
              </a:rPr>
              <a:t> and </a:t>
            </a:r>
            <a:r>
              <a:rPr lang="en-US" sz="2400" dirty="0" err="1" smtClean="0">
                <a:latin typeface="Arial" charset="0"/>
              </a:rPr>
              <a:t>Wireline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Datacom</a:t>
            </a:r>
            <a:endParaRPr lang="en-US" sz="2400" dirty="0" smtClean="0">
              <a:latin typeface="Arial" charset="0"/>
            </a:endParaRPr>
          </a:p>
          <a:p>
            <a:pPr marL="800100" lvl="1" indent="-45720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single channel with simple modulation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limited by </a:t>
            </a:r>
            <a:r>
              <a:rPr lang="en-US" dirty="0" err="1" smtClean="0">
                <a:latin typeface="Arial" charset="0"/>
              </a:rPr>
              <a:t>Nyquist</a:t>
            </a:r>
            <a:endParaRPr lang="en-US" dirty="0" smtClean="0">
              <a:latin typeface="Arial" charset="0"/>
            </a:endParaRPr>
          </a:p>
          <a:p>
            <a:pPr marL="1085850" lvl="2" indent="-457200" eaLnBrk="1" hangingPunct="1">
              <a:spcAft>
                <a:spcPts val="200"/>
              </a:spcAft>
              <a:buSzPct val="70000"/>
              <a:buFont typeface="Courier New" pitchFamily="49" charset="0"/>
              <a:buChar char="o"/>
            </a:pPr>
            <a:r>
              <a:rPr lang="en-US" dirty="0" smtClean="0">
                <a:latin typeface="Arial" charset="0"/>
              </a:rPr>
              <a:t>limited by symbol distortion</a:t>
            </a:r>
          </a:p>
          <a:p>
            <a:pPr marL="457200" indent="-457200" eaLnBrk="1" hangingPunct="1"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Modern </a:t>
            </a:r>
            <a:r>
              <a:rPr lang="en-US" sz="2400" dirty="0" err="1" smtClean="0">
                <a:latin typeface="Arial" charset="0"/>
              </a:rPr>
              <a:t>Voiceband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Wireline</a:t>
            </a:r>
            <a:r>
              <a:rPr lang="en-US" sz="2400" dirty="0" smtClean="0">
                <a:latin typeface="Arial" charset="0"/>
              </a:rPr>
              <a:t> and Wireless </a:t>
            </a:r>
            <a:r>
              <a:rPr lang="en-US" sz="2400" dirty="0" err="1" smtClean="0">
                <a:latin typeface="Arial" charset="0"/>
              </a:rPr>
              <a:t>Datacom</a:t>
            </a:r>
            <a:endParaRPr lang="en-US" sz="2400" dirty="0" smtClean="0">
              <a:latin typeface="Arial" charset="0"/>
            </a:endParaRPr>
          </a:p>
          <a:p>
            <a:pPr marL="800100" lvl="1" indent="-45720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multi-channel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</a:pPr>
            <a:r>
              <a:rPr lang="en-US" dirty="0" smtClean="0">
                <a:latin typeface="Arial" charset="0"/>
              </a:rPr>
              <a:t>removes </a:t>
            </a:r>
            <a:r>
              <a:rPr lang="en-US" dirty="0" err="1" smtClean="0">
                <a:latin typeface="Arial" charset="0"/>
              </a:rPr>
              <a:t>Nyquist</a:t>
            </a:r>
            <a:r>
              <a:rPr lang="en-US" dirty="0" smtClean="0">
                <a:latin typeface="Arial" charset="0"/>
              </a:rPr>
              <a:t> per channel limit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</a:pPr>
            <a:r>
              <a:rPr lang="en-US" dirty="0" smtClean="0">
                <a:latin typeface="Arial" charset="0"/>
              </a:rPr>
              <a:t>implemented as parallel (wires) or FDM</a:t>
            </a:r>
          </a:p>
          <a:p>
            <a:pPr marL="800100" lvl="1" indent="-45720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complex modulation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</a:pPr>
            <a:r>
              <a:rPr lang="en-US" dirty="0" smtClean="0">
                <a:latin typeface="Arial" charset="0"/>
              </a:rPr>
              <a:t>approaches Shannon limit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</a:pPr>
            <a:r>
              <a:rPr lang="en-US" dirty="0" smtClean="0">
                <a:latin typeface="Arial" charset="0"/>
              </a:rPr>
              <a:t>reverses symbol distortion</a:t>
            </a:r>
          </a:p>
          <a:p>
            <a:pPr marL="1085850" lvl="2" indent="-457200" eaLnBrk="1" hangingPunct="1">
              <a:spcAft>
                <a:spcPts val="200"/>
              </a:spcAft>
              <a:buSzPct val="70000"/>
            </a:pPr>
            <a:r>
              <a:rPr lang="en-US" dirty="0" smtClean="0">
                <a:latin typeface="Arial" charset="0"/>
              </a:rPr>
              <a:t>uses extensive DSP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6C49A8-45F4-4528-B341-2B1BEC5F6B7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100Gb/s WDM EML Transceiver</a:t>
            </a:r>
          </a:p>
        </p:txBody>
      </p:sp>
      <p:pic>
        <p:nvPicPr>
          <p:cNvPr id="5" name="Picture 4" descr="s100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82083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532D4D-C1BC-455E-8E7B-88B2F653825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100Gb/s WDM EML Transceiver Ex. Data</a:t>
            </a:r>
          </a:p>
        </p:txBody>
      </p:sp>
      <p:pic>
        <p:nvPicPr>
          <p:cNvPr id="29700" name="Picture 3" descr="L2_TRIG_BY_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4958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Test conditions: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defRPr/>
            </a:pPr>
            <a:r>
              <a:rPr lang="en-US" sz="2400" b="0" kern="0" dirty="0"/>
              <a:t>	</a:t>
            </a:r>
            <a:r>
              <a:rPr lang="en-US" sz="2400" b="0" kern="0" dirty="0" smtClean="0"/>
              <a:t>1310nm </a:t>
            </a:r>
            <a:r>
              <a:rPr lang="el-GR" sz="2400" b="0" kern="0" dirty="0"/>
              <a:t>λ</a:t>
            </a:r>
            <a:r>
              <a:rPr lang="en-US" sz="2400" b="0" kern="0" dirty="0"/>
              <a:t>, 55</a:t>
            </a:r>
            <a:r>
              <a:rPr lang="en-US" sz="2400" b="0" kern="0" baseline="30000" dirty="0"/>
              <a:t>o</a:t>
            </a:r>
            <a:r>
              <a:rPr lang="en-US" sz="2400" b="0" kern="0" dirty="0"/>
              <a:t>C, 25.78125Gb/s PRBS 2^31 -1 pattern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TX Eye mask margin: 45%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/>
              <a:t>RX OMA sensitivity: -11.2dBm</a:t>
            </a:r>
          </a:p>
          <a:p>
            <a:pPr marL="457200" indent="-457200">
              <a:lnSpc>
                <a:spcPct val="90000"/>
              </a:lnSpc>
              <a:spcBef>
                <a:spcPct val="350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  <a:defRPr/>
            </a:pPr>
            <a:endParaRPr lang="en-US" sz="2400" b="0" kern="0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648200" y="1219200"/>
          <a:ext cx="41052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75679-4BD3-4F85-B006-E8C6AB6D8FA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23900"/>
          </a:xfrm>
        </p:spPr>
        <p:txBody>
          <a:bodyPr/>
          <a:lstStyle/>
          <a:p>
            <a:r>
              <a:rPr lang="en-US" b="0" dirty="0" smtClean="0">
                <a:latin typeface="Arial" charset="0"/>
              </a:rPr>
              <a:t>100Gb/s WDM DFB Transceiver</a:t>
            </a:r>
          </a:p>
        </p:txBody>
      </p:sp>
      <p:pic>
        <p:nvPicPr>
          <p:cNvPr id="6" name="Picture 5" descr="s100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67906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987848-B076-4BB1-95E6-D0A467DDA50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Key Technology for 40G and 100G LW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 t="9592" b="18465"/>
          <a:stretch>
            <a:fillRect/>
          </a:stretch>
        </p:blipFill>
        <p:spPr bwMode="auto">
          <a:xfrm>
            <a:off x="1752600" y="3048000"/>
            <a:ext cx="5638800" cy="3172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90000"/>
              </a:lnSpc>
              <a:spcBef>
                <a:spcPct val="35000"/>
              </a:spcBef>
              <a:spcAft>
                <a:spcPts val="1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sz="2400" b="0" kern="0" dirty="0" smtClean="0"/>
              <a:t>High yield Photonic Integrated Circuit (PIC) WDM quad DFB array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457200" lvl="0" indent="-457200">
              <a:lnSpc>
                <a:spcPct val="90000"/>
              </a:lnSpc>
              <a:spcBef>
                <a:spcPct val="35000"/>
              </a:spcBef>
              <a:spcAft>
                <a:spcPts val="1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sz="2400" b="0" dirty="0" smtClean="0"/>
              <a:t>Ex. monolithic </a:t>
            </a:r>
            <a:r>
              <a:rPr lang="en-US" sz="2400" b="0" dirty="0" err="1" smtClean="0"/>
              <a:t>InP</a:t>
            </a:r>
            <a:r>
              <a:rPr lang="en-US" sz="2400" b="0" dirty="0" smtClean="0"/>
              <a:t> quad 1310nm band DFB laser array with AWG, 1.1mm x 2.4mm PIC, </a:t>
            </a:r>
            <a:r>
              <a:rPr lang="en-US" sz="2400" b="0" dirty="0" err="1" smtClean="0"/>
              <a:t>CyOptics</a:t>
            </a:r>
            <a:r>
              <a:rPr lang="en-US" sz="2400" b="0" dirty="0" smtClean="0"/>
              <a:t> Inc.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Non-optical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>
                <a:latin typeface="Arial" charset="0"/>
              </a:rPr>
              <a:t>Voiceband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Wireline</a:t>
            </a:r>
            <a:r>
              <a:rPr lang="en-US" dirty="0" smtClean="0"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Major 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Telecom, Short Wave &amp; Long Wave </a:t>
            </a:r>
            <a:r>
              <a:rPr lang="en-US" dirty="0" err="1" smtClean="0">
                <a:latin typeface="Arial" charset="0"/>
              </a:rPr>
              <a:t>Datacom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Today’s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Next Gen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Optical </a:t>
            </a:r>
            <a:r>
              <a:rPr lang="en-US" sz="2400" b="1" dirty="0" err="1" smtClean="0">
                <a:solidFill>
                  <a:srgbClr val="7030A0"/>
                </a:solidFill>
                <a:latin typeface="Arial" charset="0"/>
              </a:rPr>
              <a:t>Datacom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400Gb/s &amp; </a:t>
            </a:r>
            <a:r>
              <a:rPr lang="en-US" u="sng" dirty="0" smtClean="0">
                <a:latin typeface="Arial" charset="0"/>
              </a:rPr>
              <a:t>&gt;</a:t>
            </a:r>
            <a:r>
              <a:rPr lang="en-US" dirty="0" smtClean="0"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b="0" dirty="0" smtClean="0"/>
              <a:t>Optical </a:t>
            </a:r>
            <a:r>
              <a:rPr lang="en-US" b="0" dirty="0" err="1" smtClean="0"/>
              <a:t>Datacom</a:t>
            </a:r>
            <a:r>
              <a:rPr lang="en-US" b="0" dirty="0" smtClean="0"/>
              <a:t> Architecture Q&amp;A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05400"/>
          </a:xfrm>
        </p:spPr>
        <p:txBody>
          <a:bodyPr/>
          <a:lstStyle/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sz="2400" dirty="0" smtClean="0">
                <a:latin typeface="+mn-lt"/>
              </a:rPr>
              <a:t>Data Rate = no. of channels * baud * bits/symbol</a:t>
            </a:r>
          </a:p>
          <a:p>
            <a:pPr marL="2137410" lvl="5" indent="-365760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sz="2400" dirty="0" smtClean="0">
                <a:latin typeface="+mn-lt"/>
              </a:rPr>
              <a:t>(baud = symbols/sec)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>
                <a:latin typeface="+mn-lt"/>
              </a:rPr>
              <a:t>Why do all rates use NRZ modulation?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ON/OFF keying is simplest and cheapest to implement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>
                <a:latin typeface="+mn-lt"/>
              </a:rPr>
              <a:t>Why are 1G and 10G rates Serial?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1 channel is simplest and cheapest to implement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>
                <a:latin typeface="+mn-lt"/>
              </a:rPr>
              <a:t>If that is true, why are 40G and 100G Parallel and WDM?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Sometimes conventional wisdom bites the dust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Min no. of  channels is at max baud that is simplest and cheapest to implement, which in this case is more than 1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>
                <a:latin typeface="+mn-lt"/>
              </a:rPr>
              <a:t>Will faster rates use modulation other than NRZ?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This conventional wisdom will also bite the dust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>
                <a:latin typeface="+mn-lt"/>
              </a:rPr>
              <a:t>How to determine max baud to know min no. of channels?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Laser Limits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303520"/>
          </a:xfrm>
        </p:spPr>
        <p:txBody>
          <a:bodyPr/>
          <a:lstStyle/>
          <a:p>
            <a:pPr marL="365760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Reference: Larry </a:t>
            </a:r>
            <a:r>
              <a:rPr lang="en-US" sz="2400" dirty="0" err="1" smtClean="0"/>
              <a:t>Coldren</a:t>
            </a:r>
            <a:r>
              <a:rPr lang="en-US" sz="2400" dirty="0" smtClean="0"/>
              <a:t> &amp; Scott </a:t>
            </a:r>
            <a:r>
              <a:rPr lang="en-US" sz="2400" dirty="0" err="1" smtClean="0"/>
              <a:t>Corzine</a:t>
            </a:r>
            <a:r>
              <a:rPr lang="en-US" sz="2400" dirty="0" smtClean="0"/>
              <a:t> (UCSB), </a:t>
            </a:r>
            <a:r>
              <a:rPr lang="en-US" sz="2400" u="sng" dirty="0" smtClean="0"/>
              <a:t>Diode Lasers and Photonic Integrated Circuits</a:t>
            </a:r>
            <a:r>
              <a:rPr lang="en-US" sz="2400" dirty="0" smtClean="0"/>
              <a:t>, ©1995</a:t>
            </a:r>
          </a:p>
          <a:p>
            <a:pPr marL="365760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Laser process figure of merit:</a:t>
            </a:r>
          </a:p>
          <a:p>
            <a:pPr marL="708660" lvl="1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err="1" smtClean="0"/>
              <a:t>fR</a:t>
            </a:r>
            <a:r>
              <a:rPr lang="en-US" dirty="0" smtClean="0"/>
              <a:t> (relaxation resonant frequency)</a:t>
            </a:r>
          </a:p>
          <a:p>
            <a:pPr marL="365760" lvl="1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fR</a:t>
            </a:r>
            <a:r>
              <a:rPr lang="en-US" dirty="0" smtClean="0"/>
              <a:t> = </a:t>
            </a:r>
            <a:r>
              <a:rPr lang="en-US" dirty="0" err="1" smtClean="0"/>
              <a:t>fR</a:t>
            </a:r>
            <a:r>
              <a:rPr lang="en-US" baseline="-25000" dirty="0" err="1" smtClean="0"/>
              <a:t>slope</a:t>
            </a:r>
            <a:r>
              <a:rPr lang="en-US" dirty="0" smtClean="0"/>
              <a:t> * √(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operation</a:t>
            </a:r>
            <a:r>
              <a:rPr lang="en-US" dirty="0" smtClean="0"/>
              <a:t> –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threshold</a:t>
            </a:r>
            <a:r>
              <a:rPr lang="en-US" dirty="0" smtClean="0"/>
              <a:t>)  (temperature dependant)</a:t>
            </a:r>
          </a:p>
          <a:p>
            <a:pPr marL="365760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Based on </a:t>
            </a:r>
            <a:r>
              <a:rPr lang="en-US" sz="2400" dirty="0" err="1" smtClean="0"/>
              <a:t>fR</a:t>
            </a:r>
            <a:r>
              <a:rPr lang="en-US" sz="2400" dirty="0" smtClean="0"/>
              <a:t> of mainstream Laser production processes:</a:t>
            </a:r>
          </a:p>
          <a:p>
            <a:pPr marL="708660" lvl="1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b="1" u="sng" dirty="0" smtClean="0"/>
              <a:t>Max Baud ≈ </a:t>
            </a:r>
            <a:r>
              <a:rPr lang="en-US" b="1" u="sng" dirty="0" err="1" smtClean="0"/>
              <a:t>fR</a:t>
            </a:r>
            <a:r>
              <a:rPr lang="en-US" b="1" u="sng" dirty="0" smtClean="0"/>
              <a:t> * 1.5</a:t>
            </a:r>
          </a:p>
          <a:p>
            <a:pPr marL="365760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Why </a:t>
            </a:r>
            <a:r>
              <a:rPr lang="en-US" sz="2400" dirty="0" err="1" smtClean="0"/>
              <a:t>fR</a:t>
            </a:r>
            <a:r>
              <a:rPr lang="en-US" sz="2400" dirty="0" smtClean="0"/>
              <a:t> * 1.5?</a:t>
            </a:r>
          </a:p>
          <a:p>
            <a:pPr marL="365760" lvl="1" indent="-365760" eaLnBrk="1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charset="0"/>
              <a:buChar char="■"/>
              <a:defRPr/>
            </a:pPr>
            <a:r>
              <a:rPr lang="en-US" dirty="0" smtClean="0"/>
              <a:t>Max baud should be no higher than f3dB (Laser 3dB BW)</a:t>
            </a:r>
          </a:p>
          <a:p>
            <a:pPr marL="365760" lvl="1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f3dB = </a:t>
            </a:r>
            <a:r>
              <a:rPr lang="en-US" dirty="0" err="1" smtClean="0"/>
              <a:t>fR</a:t>
            </a:r>
            <a:r>
              <a:rPr lang="en-US" dirty="0" smtClean="0"/>
              <a:t> * 1.55  (when </a:t>
            </a:r>
            <a:r>
              <a:rPr lang="en-US" dirty="0" err="1" smtClean="0"/>
              <a:t>fR</a:t>
            </a:r>
            <a:r>
              <a:rPr lang="en-US" dirty="0" smtClean="0"/>
              <a:t> = </a:t>
            </a:r>
            <a:r>
              <a:rPr lang="en-US" dirty="0" err="1" smtClean="0"/>
              <a:t>fPeak</a:t>
            </a:r>
            <a:r>
              <a:rPr lang="en-US" dirty="0" smtClean="0"/>
              <a:t>)</a:t>
            </a:r>
          </a:p>
          <a:p>
            <a:pPr marL="365760" lvl="1" indent="-365760" eaLnBrk="1" hangingPunct="1"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(</a:t>
            </a:r>
            <a:r>
              <a:rPr lang="en-US" dirty="0" err="1" smtClean="0"/>
              <a:t>fPeak</a:t>
            </a:r>
            <a:r>
              <a:rPr lang="en-US" dirty="0" smtClean="0"/>
              <a:t> = Laser peak response frequency)</a:t>
            </a:r>
          </a:p>
          <a:p>
            <a:pPr marL="365760" lvl="1" indent="-365760" eaLnBrk="1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Font typeface="Arial" charset="0"/>
              <a:buChar char="■"/>
              <a:defRPr/>
            </a:pPr>
            <a:r>
              <a:rPr lang="en-US" dirty="0" smtClean="0"/>
              <a:t>Assumes fiber dispersion is not a limitation</a:t>
            </a:r>
          </a:p>
          <a:p>
            <a:pPr marL="365760" lvl="1" indent="-365760" eaLnBrk="1" hangingPunct="1">
              <a:spcBef>
                <a:spcPts val="6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endParaRPr lang="en-US" sz="2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Laser Limits Examples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49680"/>
            <a:ext cx="8461248" cy="5303520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400" i="1" dirty="0" smtClean="0"/>
              <a:t>2002 - 2004</a:t>
            </a:r>
          </a:p>
          <a:p>
            <a:pPr marL="347472" indent="-347472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dirty="0" err="1" smtClean="0"/>
              <a:t>fR</a:t>
            </a:r>
            <a:r>
              <a:rPr lang="en-US" sz="2400" dirty="0" smtClean="0"/>
              <a:t> ≈ 9GHz (mainstream Laser production processes)</a:t>
            </a:r>
          </a:p>
          <a:p>
            <a:pPr marL="347472" indent="-347472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10GHz &lt; </a:t>
            </a:r>
            <a:r>
              <a:rPr lang="en-US" sz="2400" dirty="0" err="1" smtClean="0"/>
              <a:t>fR</a:t>
            </a:r>
            <a:r>
              <a:rPr lang="en-US" sz="2400" dirty="0" smtClean="0"/>
              <a:t> * 1.5</a:t>
            </a:r>
            <a:endParaRPr lang="en-US" sz="2400" b="1" dirty="0" smtClean="0"/>
          </a:p>
          <a:p>
            <a:pPr marL="347472" lvl="1" indent="-347472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	</a:t>
            </a:r>
            <a:r>
              <a:rPr lang="en-US" b="1" u="sng" dirty="0" smtClean="0"/>
              <a:t>10Gbaud Lasers were efficiently implemented</a:t>
            </a:r>
            <a:endParaRPr lang="en-US" u="sng" dirty="0" smtClean="0"/>
          </a:p>
          <a:p>
            <a:pPr marL="347472" indent="-347472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fR</a:t>
            </a:r>
            <a:r>
              <a:rPr lang="en-US" sz="2400" dirty="0" smtClean="0"/>
              <a:t> * 4.5</a:t>
            </a:r>
          </a:p>
          <a:p>
            <a:pPr marL="347472" lvl="1" indent="-347472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	40Gbaud Lasers were not feasible</a:t>
            </a:r>
            <a:endParaRPr lang="en-US" sz="2400" b="1" u="sng" dirty="0" smtClean="0"/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sz="2400" i="1" dirty="0" smtClean="0"/>
              <a:t>2008 - 2010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dirty="0" err="1" smtClean="0"/>
              <a:t>fR</a:t>
            </a:r>
            <a:r>
              <a:rPr lang="en-US" sz="2400" dirty="0" smtClean="0"/>
              <a:t> = ~17GHz (mainstream Laser production processes)</a:t>
            </a:r>
          </a:p>
          <a:p>
            <a:pPr marL="365760" lvl="1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(due to improvements in </a:t>
            </a:r>
            <a:r>
              <a:rPr lang="en-US" dirty="0" err="1" smtClean="0"/>
              <a:t>fR</a:t>
            </a:r>
            <a:r>
              <a:rPr lang="en-US" baseline="-25000" dirty="0" err="1" smtClean="0"/>
              <a:t>slope</a:t>
            </a:r>
            <a:r>
              <a:rPr lang="en-US" dirty="0" smtClean="0"/>
              <a:t> and reliability of higher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operation</a:t>
            </a:r>
            <a:r>
              <a:rPr lang="en-US" dirty="0" smtClean="0"/>
              <a:t>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25GHz ≈ </a:t>
            </a:r>
            <a:r>
              <a:rPr lang="en-US" sz="2400" dirty="0" err="1" smtClean="0"/>
              <a:t>fR</a:t>
            </a:r>
            <a:r>
              <a:rPr lang="en-US" sz="2400" dirty="0" smtClean="0"/>
              <a:t> * 1.5</a:t>
            </a:r>
            <a:endParaRPr lang="en-US" sz="2400" b="1" dirty="0" smtClean="0"/>
          </a:p>
          <a:p>
            <a:pPr marL="365760" lvl="1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b="1" u="sng" dirty="0" smtClean="0"/>
              <a:t>25Gbaud Lasers for 100G are efficiently implemented</a:t>
            </a:r>
            <a:endParaRPr lang="en-US" u="sng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fR</a:t>
            </a:r>
            <a:r>
              <a:rPr lang="en-US" sz="2400" dirty="0" smtClean="0"/>
              <a:t> * 2.5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40Gbaud Lasers are feasible but very challenging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endParaRPr lang="en-US" sz="2200" dirty="0" smtClean="0"/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endParaRPr lang="en-US" sz="18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</a:t>
            </a:r>
            <a:r>
              <a:rPr lang="en-US" b="0" dirty="0" err="1" smtClean="0"/>
              <a:t>SiGe</a:t>
            </a:r>
            <a:r>
              <a:rPr lang="en-US" b="0" dirty="0" smtClean="0"/>
              <a:t> IC Limits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227320"/>
          </a:xfrm>
        </p:spPr>
        <p:txBody>
          <a:bodyPr/>
          <a:lstStyle/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Reference:  Paul Gray &amp; Robert Meyer (UCB), </a:t>
            </a:r>
            <a:r>
              <a:rPr lang="en-US" sz="2400" u="sng" dirty="0" smtClean="0"/>
              <a:t>Analysis and Design of Analog Integrated Circuits</a:t>
            </a:r>
            <a:r>
              <a:rPr lang="en-US" sz="2400" dirty="0" smtClean="0"/>
              <a:t>, ©1977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IC process figure of merit: </a:t>
            </a:r>
          </a:p>
          <a:p>
            <a:pPr marL="70866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err="1" smtClean="0"/>
              <a:t>fT</a:t>
            </a:r>
            <a:r>
              <a:rPr lang="en-US" dirty="0" smtClean="0"/>
              <a:t> (transition frequency)</a:t>
            </a:r>
          </a:p>
          <a:p>
            <a:pPr marL="365760" lvl="1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fT</a:t>
            </a:r>
            <a:r>
              <a:rPr lang="en-US" dirty="0" smtClean="0"/>
              <a:t> = unity magnitude short circuit current gain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Based on </a:t>
            </a:r>
            <a:r>
              <a:rPr lang="en-US" sz="2400" dirty="0" err="1" smtClean="0"/>
              <a:t>fT</a:t>
            </a:r>
            <a:r>
              <a:rPr lang="en-US" sz="2400" dirty="0" smtClean="0"/>
              <a:t> of mainstream </a:t>
            </a:r>
            <a:r>
              <a:rPr lang="en-US" sz="2400" dirty="0" err="1" smtClean="0"/>
              <a:t>SiGe</a:t>
            </a:r>
            <a:r>
              <a:rPr lang="en-US" sz="2400" dirty="0" smtClean="0"/>
              <a:t> production processes:</a:t>
            </a:r>
          </a:p>
          <a:p>
            <a:pPr marL="708660" lvl="3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b="1" u="sng" dirty="0" smtClean="0"/>
              <a:t>Max Baud ≈ </a:t>
            </a:r>
            <a:r>
              <a:rPr lang="en-US" b="1" u="sng" dirty="0" err="1" smtClean="0"/>
              <a:t>fT</a:t>
            </a:r>
            <a:r>
              <a:rPr lang="en-US" b="1" u="sng" dirty="0" smtClean="0"/>
              <a:t>/10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Why </a:t>
            </a:r>
            <a:r>
              <a:rPr lang="en-US" sz="2400" dirty="0" err="1" smtClean="0"/>
              <a:t>fT</a:t>
            </a:r>
            <a:r>
              <a:rPr lang="en-US" sz="2400" dirty="0" smtClean="0"/>
              <a:t>/10?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All optical IC communication building blocks such as TIAs, Laser Drivers, CDRs, CMUs, Logic require gain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10x gain at baud gives efficient, low power circuits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3x gain is difficult; requires cascading gain stages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1x gain is not usable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Assumes electrical signal integrity is not a limitation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7620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</a:t>
            </a:r>
            <a:r>
              <a:rPr lang="en-US" b="0" dirty="0" err="1" smtClean="0"/>
              <a:t>SiGe</a:t>
            </a:r>
            <a:r>
              <a:rPr lang="en-US" b="0" dirty="0" smtClean="0"/>
              <a:t> Limits Examples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49680"/>
            <a:ext cx="8610600" cy="5303520"/>
          </a:xfrm>
        </p:spPr>
        <p:txBody>
          <a:bodyPr/>
          <a:lstStyle/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i="1" dirty="0" smtClean="0"/>
              <a:t>2002 – 2006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dirty="0" err="1" smtClean="0"/>
              <a:t>fT</a:t>
            </a:r>
            <a:r>
              <a:rPr lang="en-US" sz="2400" dirty="0" smtClean="0"/>
              <a:t> ≈ 110GHz (mainstream </a:t>
            </a:r>
            <a:r>
              <a:rPr lang="en-US" sz="2400" b="1" dirty="0" smtClean="0"/>
              <a:t>250nm </a:t>
            </a:r>
            <a:r>
              <a:rPr lang="en-US" sz="2400" b="1" dirty="0" err="1" smtClean="0"/>
              <a:t>SiGe</a:t>
            </a:r>
            <a:r>
              <a:rPr lang="en-US" sz="2400" b="1" dirty="0" smtClean="0"/>
              <a:t> </a:t>
            </a:r>
            <a:r>
              <a:rPr lang="en-US" sz="2400" dirty="0" smtClean="0"/>
              <a:t>production processes)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10GHz &lt; </a:t>
            </a:r>
            <a:r>
              <a:rPr lang="en-US" sz="2400" dirty="0" err="1" smtClean="0"/>
              <a:t>fT</a:t>
            </a:r>
            <a:r>
              <a:rPr lang="en-US" sz="2400" dirty="0" smtClean="0"/>
              <a:t>/10</a:t>
            </a:r>
            <a:endParaRPr lang="en-US" sz="2400" b="1" dirty="0" smtClean="0"/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b="1" u="sng" dirty="0" smtClean="0"/>
              <a:t>10Gbaud ICs were efficiently implemented</a:t>
            </a:r>
            <a:endParaRPr lang="en-US" u="sng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/3</a:t>
            </a:r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 40Gbaud ICs were very difficult and expensive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sz="2400" i="1" dirty="0" smtClean="0"/>
              <a:t>2008 - 2012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sz="2400" dirty="0" err="1" smtClean="0"/>
              <a:t>fT</a:t>
            </a:r>
            <a:r>
              <a:rPr lang="en-US" sz="2400" dirty="0" smtClean="0"/>
              <a:t> = ~220GHz (mainstream </a:t>
            </a:r>
            <a:r>
              <a:rPr lang="en-US" sz="2400" b="1" dirty="0" smtClean="0"/>
              <a:t>130nm </a:t>
            </a:r>
            <a:r>
              <a:rPr lang="en-US" sz="2400" b="1" dirty="0" err="1" smtClean="0"/>
              <a:t>SiGe</a:t>
            </a:r>
            <a:r>
              <a:rPr lang="en-US" sz="2400" b="1" dirty="0" smtClean="0"/>
              <a:t> </a:t>
            </a:r>
            <a:r>
              <a:rPr lang="en-US" sz="2400" dirty="0" smtClean="0"/>
              <a:t>production processes)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25GHz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/10</a:t>
            </a:r>
            <a:endParaRPr lang="en-US" sz="2400" b="1" u="sng" dirty="0" smtClean="0"/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 </a:t>
            </a:r>
            <a:r>
              <a:rPr lang="en-US" b="1" u="sng" dirty="0" smtClean="0"/>
              <a:t>25Gbaud ICs for 100G are efficiently implemented</a:t>
            </a:r>
            <a:endParaRPr lang="en-US" u="sng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/6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40Gbaud ICs are feasible but challenging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endParaRPr lang="en-US" sz="18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39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A357AF-29B5-4879-A7F6-6CA5624233E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smtClean="0">
                <a:latin typeface="Arial" charset="0"/>
              </a:rPr>
              <a:t>Voiceband Datacom</a:t>
            </a:r>
          </a:p>
        </p:txBody>
      </p:sp>
      <p:graphicFrame>
        <p:nvGraphicFramePr>
          <p:cNvPr id="1006634" name="Group 42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1" cy="5000453"/>
        </p:xfrm>
        <a:graphic>
          <a:graphicData uri="http://schemas.openxmlformats.org/drawingml/2006/table">
            <a:tbl>
              <a:tblPr/>
              <a:tblGrid>
                <a:gridCol w="2209800"/>
                <a:gridCol w="3144474"/>
                <a:gridCol w="3103927"/>
              </a:tblGrid>
              <a:tr h="51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ITU standard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V.22 (1980)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V.32 (1984)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(b/s)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 state QPSK)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(16 state QAM)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5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(unidirectional, split-band over 1 wire pair)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(bi-directional, full-band over 1 wire pair)</a:t>
                      </a:r>
                    </a:p>
                  </a:txBody>
                  <a:tcPr marR="45720"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FFAF2C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Echo cancellation, adaptive equalization and forward error correction (FEC)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CMOS IC Limits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227320"/>
          </a:xfrm>
        </p:spPr>
        <p:txBody>
          <a:bodyPr/>
          <a:lstStyle/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Reference:  Thomas Lee (Stanford), </a:t>
            </a:r>
            <a:r>
              <a:rPr lang="en-US" sz="2400" u="sng" dirty="0" smtClean="0"/>
              <a:t>The Design of CMOS Radio-Frequency Integrated Circuits</a:t>
            </a:r>
            <a:r>
              <a:rPr lang="en-US" sz="2400" dirty="0" smtClean="0"/>
              <a:t>, ©1998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IC process figure of merit: </a:t>
            </a:r>
          </a:p>
          <a:p>
            <a:pPr marL="708660" lvl="1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err="1" smtClean="0"/>
              <a:t>fT</a:t>
            </a:r>
            <a:r>
              <a:rPr lang="en-US" dirty="0" smtClean="0"/>
              <a:t> (unity magnitude short circuit current gain)</a:t>
            </a:r>
          </a:p>
          <a:p>
            <a:pPr marL="365760" lvl="1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[ </a:t>
            </a:r>
            <a:r>
              <a:rPr lang="en-US" dirty="0" err="1" smtClean="0"/>
              <a:t>fMax</a:t>
            </a:r>
            <a:r>
              <a:rPr lang="en-US" dirty="0" smtClean="0"/>
              <a:t> (unity magnitude power gain) is better but not general]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Based on </a:t>
            </a:r>
            <a:r>
              <a:rPr lang="en-US" sz="2400" dirty="0" err="1" smtClean="0"/>
              <a:t>fT</a:t>
            </a:r>
            <a:r>
              <a:rPr lang="en-US" sz="2400" dirty="0" smtClean="0"/>
              <a:t> of mainstream CMOS production processes:</a:t>
            </a:r>
          </a:p>
          <a:p>
            <a:pPr marL="708660" lvl="1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[</a:t>
            </a:r>
            <a:r>
              <a:rPr lang="en-US" dirty="0" err="1" smtClean="0"/>
              <a:t>fT</a:t>
            </a:r>
            <a:r>
              <a:rPr lang="en-US" dirty="0" smtClean="0"/>
              <a:t> ≈ 10THz/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nm</a:t>
            </a:r>
            <a:r>
              <a:rPr lang="en-US" dirty="0" smtClean="0"/>
              <a:t>; for “short” channel gate length L in nm]</a:t>
            </a:r>
            <a:endParaRPr lang="en-US" sz="2400" dirty="0" smtClean="0"/>
          </a:p>
          <a:p>
            <a:pPr marL="708660" lvl="3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b="1" u="sng" dirty="0" smtClean="0"/>
              <a:t>Max Baud ≈ </a:t>
            </a:r>
            <a:r>
              <a:rPr lang="en-US" b="1" u="sng" dirty="0" err="1" smtClean="0"/>
              <a:t>fT</a:t>
            </a:r>
            <a:r>
              <a:rPr lang="en-US" b="1" u="sng" dirty="0" smtClean="0"/>
              <a:t>/10</a:t>
            </a:r>
            <a:endParaRPr lang="en-US" sz="2400" b="1" u="sng" dirty="0" smtClean="0"/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Why </a:t>
            </a:r>
            <a:r>
              <a:rPr lang="en-US" sz="2400" dirty="0" err="1" smtClean="0"/>
              <a:t>fT</a:t>
            </a:r>
            <a:r>
              <a:rPr lang="en-US" sz="2400" dirty="0" smtClean="0"/>
              <a:t>/10?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All optical IC communication building blocks such as TIAs, Laser Drivers, CDRs, CMUs, Logic require gain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10x gain at baud gives efficient, low power circuits</a:t>
            </a:r>
          </a:p>
          <a:p>
            <a:pPr marL="365760" indent="-365760" eaLnBrk="1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3x gain is not usable; low CMOS g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 makes cascading gain stages impractical</a:t>
            </a:r>
          </a:p>
          <a:p>
            <a:pPr marL="365760" lvl="1" indent="-365760" eaLnBrk="1" hangingPunct="1">
              <a:spcBef>
                <a:spcPts val="400"/>
              </a:spcBef>
              <a:spcAft>
                <a:spcPts val="30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q"/>
              <a:defRPr/>
            </a:pPr>
            <a:endParaRPr lang="en-US" sz="2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pPr eaLnBrk="1" hangingPunct="1"/>
            <a:r>
              <a:rPr lang="en-US" b="0" dirty="0" smtClean="0"/>
              <a:t>Max Baud from CMOS Limits Examples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49680"/>
            <a:ext cx="8763000" cy="5303520"/>
          </a:xfrm>
        </p:spPr>
        <p:txBody>
          <a:bodyPr/>
          <a:lstStyle/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i="1" dirty="0" smtClean="0"/>
              <a:t>2004 - 2006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dirty="0" err="1" smtClean="0"/>
              <a:t>fT</a:t>
            </a:r>
            <a:r>
              <a:rPr lang="en-US" sz="2400" dirty="0" smtClean="0"/>
              <a:t> ≈ 120GHz (mainstream </a:t>
            </a:r>
            <a:r>
              <a:rPr lang="en-US" sz="2400" b="1" dirty="0" smtClean="0"/>
              <a:t>90nm CMOS </a:t>
            </a:r>
            <a:r>
              <a:rPr lang="en-US" sz="2400" dirty="0" smtClean="0"/>
              <a:t>production processes)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10GHz &lt; </a:t>
            </a:r>
            <a:r>
              <a:rPr lang="en-US" sz="2400" dirty="0" err="1" smtClean="0"/>
              <a:t>fT</a:t>
            </a:r>
            <a:r>
              <a:rPr lang="en-US" sz="2400" dirty="0" smtClean="0"/>
              <a:t>/10</a:t>
            </a:r>
            <a:endParaRPr lang="en-US" sz="2400" b="1" dirty="0" smtClean="0"/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	</a:t>
            </a:r>
            <a:r>
              <a:rPr lang="en-US" b="1" u="sng" dirty="0" smtClean="0"/>
              <a:t>10Gbaud ICs were efficiently implemented</a:t>
            </a:r>
            <a:endParaRPr lang="en-US" u="sng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/3</a:t>
            </a:r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	 40Gbaud ICs were not feasible</a:t>
            </a:r>
            <a:endParaRPr lang="en-US" sz="2400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i="1" dirty="0" smtClean="0"/>
              <a:t>2010 - 2012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sz="2400" dirty="0" err="1" smtClean="0"/>
              <a:t>fT</a:t>
            </a:r>
            <a:r>
              <a:rPr lang="en-US" sz="2400" dirty="0" smtClean="0"/>
              <a:t> = ~240GHz (mainstream </a:t>
            </a:r>
            <a:r>
              <a:rPr lang="en-US" sz="2400" b="1" dirty="0" smtClean="0"/>
              <a:t>40nm CMOS </a:t>
            </a:r>
            <a:r>
              <a:rPr lang="en-US" sz="2400" dirty="0" smtClean="0"/>
              <a:t>production processes)</a:t>
            </a:r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25GHz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/10</a:t>
            </a:r>
            <a:endParaRPr lang="en-US" sz="2400" b="1" u="sng" dirty="0" smtClean="0"/>
          </a:p>
          <a:p>
            <a:pPr marL="3657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 </a:t>
            </a:r>
            <a:r>
              <a:rPr lang="en-US" b="1" u="sng" dirty="0" smtClean="0"/>
              <a:t>25Gbaud ICs for 100G are efficiently implemented</a:t>
            </a:r>
            <a:endParaRPr lang="en-US" u="sng" dirty="0" smtClean="0"/>
          </a:p>
          <a:p>
            <a:pPr marL="365760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100000"/>
              <a:defRPr/>
            </a:pPr>
            <a:r>
              <a:rPr lang="en-US" sz="2400" dirty="0" smtClean="0"/>
              <a:t>40GHz ≈ </a:t>
            </a:r>
            <a:r>
              <a:rPr lang="en-US" sz="2400" dirty="0" err="1" smtClean="0"/>
              <a:t>fT</a:t>
            </a:r>
            <a:r>
              <a:rPr lang="en-US" sz="2400" dirty="0" smtClean="0"/>
              <a:t>/6</a:t>
            </a:r>
          </a:p>
          <a:p>
            <a:pPr marL="708660" lvl="1" indent="-365760" eaLnBrk="1" hangingPunct="1">
              <a:spcBef>
                <a:spcPts val="4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None/>
              <a:defRPr/>
            </a:pPr>
            <a:r>
              <a:rPr lang="en-US" dirty="0" smtClean="0"/>
              <a:t>40Gbaud ICs are feasible but challenging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endParaRPr lang="en-US" sz="2200" dirty="0" smtClean="0"/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q"/>
              <a:defRPr/>
            </a:pPr>
            <a:endParaRPr lang="en-US" sz="18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46E817-9CAB-45A7-97D8-F1EB93754DAC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Non-optical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>
                <a:latin typeface="Arial" charset="0"/>
              </a:rPr>
              <a:t>Voiceband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Wireline</a:t>
            </a:r>
            <a:r>
              <a:rPr lang="en-US" dirty="0" smtClean="0"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Major 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Telecom, Short Wave &amp; Long Wave </a:t>
            </a:r>
            <a:r>
              <a:rPr lang="en-US" dirty="0" err="1" smtClean="0">
                <a:latin typeface="Arial" charset="0"/>
              </a:rPr>
              <a:t>Datacom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Today’s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Next Gen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400Gb/s &amp; </a:t>
            </a:r>
            <a:r>
              <a:rPr lang="en-US" b="1" u="sng" dirty="0" smtClean="0">
                <a:solidFill>
                  <a:srgbClr val="7030A0"/>
                </a:solidFill>
                <a:latin typeface="Arial" charset="0"/>
              </a:rPr>
              <a:t>&gt;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Requirements Beyond 100Gb/s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382000" cy="5105400"/>
          </a:xfrm>
          <a:noFill/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400" dirty="0" smtClean="0"/>
              <a:t>Requirements from end users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D0E8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Provide meaningful data rate increase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D0E8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Maintain parity with 100GE bit/sec cost</a:t>
            </a:r>
          </a:p>
          <a:p>
            <a:pPr marL="457200" indent="-45720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400" dirty="0" smtClean="0"/>
              <a:t>Requirements from developers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D0E8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Leverage 100GE R&amp;D investment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rgbClr val="0D0E80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Leverage ramping 100GE product volumes</a:t>
            </a:r>
          </a:p>
          <a:p>
            <a:pPr marL="457200" indent="-45720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400" dirty="0" smtClean="0"/>
              <a:t>Next data rate products should be based on 100GE technology to control R&amp;D and unit costs</a:t>
            </a:r>
          </a:p>
          <a:p>
            <a:pPr marL="457200" indent="-45720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400" dirty="0" smtClean="0"/>
              <a:t>400GE meets these requirements</a:t>
            </a:r>
          </a:p>
          <a:p>
            <a:pPr marL="457200" indent="-45720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400" dirty="0" smtClean="0"/>
              <a:t>Technology for data rates above 400GE (ex. 1TE) requires extensive R&amp;D and does not exist today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400Gb/s SW Parallel </a:t>
            </a:r>
            <a:r>
              <a:rPr lang="en-US" b="0" dirty="0" smtClean="0">
                <a:latin typeface="Arial" charset="0"/>
              </a:rPr>
              <a:t>Baseline Transceiver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11" name="Picture 10" descr="m40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447800"/>
            <a:ext cx="7116202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400Gb/s MTP Connector Specifications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7" name="Picture 6" descr="mp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4416346" cy="2590800"/>
          </a:xfrm>
          <a:prstGeom prst="rect">
            <a:avLst/>
          </a:prstGeom>
        </p:spPr>
      </p:pic>
      <p:pic>
        <p:nvPicPr>
          <p:cNvPr id="8" name="Picture 7" descr="mt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143000"/>
            <a:ext cx="3810000" cy="277979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0386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Clr>
                <a:srgbClr val="0D0E80"/>
              </a:buClr>
              <a:buFont typeface="Arial" charset="0"/>
              <a:buChar char="■"/>
              <a:defRPr/>
            </a:pPr>
            <a:r>
              <a:rPr lang="en-US" sz="2400" b="0" kern="0" dirty="0" smtClean="0">
                <a:latin typeface="Arial" pitchFamily="34" charset="0"/>
              </a:rPr>
              <a:t>USCONEC Proposal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Clr>
                <a:srgbClr val="0D0E80"/>
              </a:buClr>
              <a:buSzTx/>
              <a:buFont typeface="Arial" charset="0"/>
              <a:buChar char="■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Same </a:t>
            </a:r>
            <a:r>
              <a:rPr lang="en-US" sz="2400" b="0" kern="0" dirty="0" smtClean="0">
                <a:latin typeface="Arial" pitchFamily="34" charset="0"/>
              </a:rPr>
              <a:t>core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technology as originally </a:t>
            </a:r>
            <a:r>
              <a:rPr lang="en-US" sz="2400" b="0" kern="0" noProof="0" dirty="0" smtClean="0">
                <a:latin typeface="Arial" pitchFamily="34" charset="0"/>
              </a:rPr>
              <a:t>developed</a:t>
            </a:r>
            <a:r>
              <a:rPr lang="en-US" sz="2400" b="0" kern="0" dirty="0" smtClean="0">
                <a:latin typeface="Arial" pitchFamily="34" charset="0"/>
              </a:rPr>
              <a:t> by NTT Laboratories researchers T. Satake and colleagues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Clr>
                <a:srgbClr val="0D0E80"/>
              </a:buClr>
              <a:buSzTx/>
              <a:buFont typeface="Arial" charset="0"/>
              <a:buChar char="■"/>
              <a:tabLst/>
              <a:defRPr/>
            </a:pPr>
            <a:r>
              <a:rPr lang="en-US" sz="2400" b="0" kern="0" dirty="0" smtClean="0">
                <a:latin typeface="Arial" pitchFamily="34" charset="0"/>
              </a:rPr>
              <a:t>Same critical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dimensions as existing MTP connectors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35000"/>
              </a:spcBef>
              <a:spcAft>
                <a:spcPct val="10000"/>
              </a:spcAft>
              <a:buClr>
                <a:srgbClr val="0D0E80"/>
              </a:buClr>
              <a:buSzTx/>
              <a:buFont typeface="Arial" charset="0"/>
              <a:buChar char="■"/>
              <a:tabLst/>
              <a:defRPr/>
            </a:pPr>
            <a:r>
              <a:rPr lang="en-US" sz="2400" b="0" kern="0" noProof="0" dirty="0" smtClean="0">
                <a:latin typeface="Arial" pitchFamily="34" charset="0"/>
              </a:rPr>
              <a:t>Width increased to support 2x16 fibers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400Gb/s WDM </a:t>
            </a:r>
            <a:r>
              <a:rPr lang="en-US" b="0" dirty="0" smtClean="0">
                <a:latin typeface="Arial" charset="0"/>
              </a:rPr>
              <a:t>Baseline Transceiver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10" name="Picture 9" descr="s40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77776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20569E-D0E1-47AC-8249-E506A324002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marL="457200" indent="-457200" eaLnBrk="1" hangingPunct="1"/>
            <a:r>
              <a:rPr lang="en-US" b="0" dirty="0" smtClean="0">
                <a:latin typeface="Arial" charset="0"/>
              </a:rPr>
              <a:t>400Gb/s WDM </a:t>
            </a:r>
            <a:r>
              <a:rPr lang="en-US" b="0" dirty="0" smtClean="0">
                <a:latin typeface="Arial" charset="0"/>
              </a:rPr>
              <a:t>Lambda Specifications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5" name="Picture 4" descr="wd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4030133" cy="51816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24400" y="3429000"/>
            <a:ext cx="4267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ct val="10000"/>
              </a:spcAft>
              <a:buClr>
                <a:srgbClr val="0D0E80"/>
              </a:buClr>
              <a:defRPr/>
            </a:pPr>
            <a:r>
              <a:rPr lang="en-US" sz="2400" b="0" dirty="0" smtClean="0"/>
              <a:t>← 100Gb/s WDM Specification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C8385F-E46E-478D-9E3B-7EA02E7F556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marL="457200" indent="-457200" eaLnBrk="1" hangingPunct="1"/>
            <a:r>
              <a:rPr lang="en-US" b="0" dirty="0" smtClean="0">
                <a:latin typeface="Arial" charset="0"/>
              </a:rPr>
              <a:t>400Gb/s Transceiver Alternatives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1054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</a:rPr>
              <a:t>16x25Gb/s NRZ lasers (VCSEL and DFB</a:t>
            </a:r>
            <a:r>
              <a:rPr lang="en-US" sz="2400" dirty="0" smtClean="0">
                <a:latin typeface="Arial" charset="0"/>
              </a:rPr>
              <a:t>) baseline</a:t>
            </a:r>
            <a:endParaRPr lang="en-US" sz="2400" dirty="0" smtClean="0">
              <a:latin typeface="Arial" charset="0"/>
            </a:endParaRP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Linear extension of 100Gb/s technology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Only requires process yield improvements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u="sng" dirty="0" smtClean="0">
                <a:latin typeface="Arial" charset="0"/>
              </a:rPr>
              <a:t>Provides a benchmark against which all other proposals can be measured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</a:rPr>
              <a:t>8x50Gb/s PAM4 lasers (VCSEL and DFB)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8 electrical and optical channels with 4 level AM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Moderate DSP for dispersion compensation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Arial" charset="0"/>
              </a:rPr>
              <a:t>Complex (amplitude and phase) modulation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Unlikely in the time frame of interest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No demonstrated technology exists that can be commercialized</a:t>
            </a:r>
          </a:p>
          <a:p>
            <a:pPr marL="457200" indent="-457200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582775-2CD9-459B-9D3A-A6915BAC15C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marL="457200" indent="-457200" eaLnBrk="1" hangingPunct="1"/>
            <a:r>
              <a:rPr lang="en-US" b="0" u="sng" dirty="0" smtClean="0">
                <a:latin typeface="Arial" charset="0"/>
              </a:rPr>
              <a:t>&gt;</a:t>
            </a:r>
            <a:r>
              <a:rPr lang="en-US" b="0" dirty="0" smtClean="0">
                <a:latin typeface="Arial" charset="0"/>
              </a:rPr>
              <a:t>1Tb/s Requirements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153400" cy="51816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2400" dirty="0" smtClean="0">
                <a:latin typeface="Arial" charset="0"/>
              </a:rPr>
              <a:t>What is the likely </a:t>
            </a:r>
            <a:r>
              <a:rPr lang="en-US" sz="2400" u="sng" dirty="0" smtClean="0">
                <a:latin typeface="Arial" charset="0"/>
              </a:rPr>
              <a:t>&gt;</a:t>
            </a:r>
            <a:r>
              <a:rPr lang="en-US" sz="2400" dirty="0" smtClean="0">
                <a:latin typeface="Arial" charset="0"/>
              </a:rPr>
              <a:t>1Tb/s rate if 400Gb/s is developed?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2400" dirty="0" smtClean="0">
                <a:latin typeface="Arial" charset="0"/>
              </a:rPr>
              <a:t>1Tb/s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2.5x is a small increase from 400Gb/s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unlikely to justify a large new technology investment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unlikely to meet bandwidth growth demands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2400" dirty="0" smtClean="0">
                <a:latin typeface="Arial" charset="0"/>
              </a:rPr>
              <a:t>1.2Tb/s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3x is a small increase from 400Gb/s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unlikely to justify a large new technology investment 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3 is an odd number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2400" dirty="0" smtClean="0">
                <a:latin typeface="Arial" charset="0"/>
              </a:rPr>
              <a:t>1.6Tb/s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4x increase from 400Gb/s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Minimum step to justify a large technology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A357AF-29B5-4879-A7F6-6CA5624233E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dirty="0" err="1" smtClean="0">
                <a:latin typeface="Arial" charset="0"/>
              </a:rPr>
              <a:t>Wireline</a:t>
            </a:r>
            <a:r>
              <a:rPr lang="en-US" b="0" dirty="0" smtClean="0">
                <a:latin typeface="Arial" charset="0"/>
              </a:rPr>
              <a:t>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graphicFrame>
        <p:nvGraphicFramePr>
          <p:cNvPr id="1006634" name="Group 42"/>
          <p:cNvGraphicFramePr>
            <a:graphicFrameLocks noGrp="1"/>
          </p:cNvGraphicFramePr>
          <p:nvPr>
            <p:ph idx="1"/>
          </p:nvPr>
        </p:nvGraphicFramePr>
        <p:xfrm>
          <a:off x="381000" y="1142999"/>
          <a:ext cx="8458201" cy="5029200"/>
        </p:xfrm>
        <a:graphic>
          <a:graphicData uri="http://schemas.openxmlformats.org/drawingml/2006/table">
            <a:tbl>
              <a:tblPr/>
              <a:tblGrid>
                <a:gridCol w="2209800"/>
                <a:gridCol w="3144474"/>
                <a:gridCol w="3103927"/>
              </a:tblGrid>
              <a:tr h="511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100BASE-TX (1995)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1000BASE-T (1999)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(Mb/s)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 state PAM)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 state PAM)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 over 2 wire pairs)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(bi-directional over 4 parallel wire pairs)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66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4B/5B encoding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Echo cancellation and trellis coding across all channels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582775-2CD9-459B-9D3A-A6915BAC15C8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marL="457200" indent="-457200" eaLnBrk="1" hangingPunct="1"/>
            <a:r>
              <a:rPr lang="en-US" b="0" dirty="0" smtClean="0">
                <a:latin typeface="Arial" charset="0"/>
              </a:rPr>
              <a:t>1.6Tb/s Transceiver Alternatives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077200" cy="51054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64x25Gb/s NRZ lasers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Not practical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Too many channels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32x50Gb/s PAM4 lasers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Not practical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Too many channels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Complex (amplitude and phase) modulation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Only feasible alternative to control channel count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No demonstrated technology exists that can be commercialized</a:t>
            </a:r>
          </a:p>
          <a:p>
            <a:pPr marL="800100" lvl="1" indent="-457200" eaLnBrk="1" hangingPunct="1"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Excellent opportunity for huge academic research 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65128-F9E4-4D89-8232-FEC90381B9E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6868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1054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>
                <a:latin typeface="Arial" charset="0"/>
              </a:rPr>
              <a:t>Mainstream interfaces up to 10Gb/s are single-channel (serial) NRZ, requiring high speed ICs and single lasers (VCSEL and DFB)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>
                <a:latin typeface="Arial" charset="0"/>
              </a:rPr>
              <a:t>Mainstream interfaces at 40Gb/s and 100Gb/s are multi-channel (WDM and parallel) NRZ, requiring high speed ICs and quad laser PICs (VCSEL and DFB)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>
                <a:latin typeface="Arial" charset="0"/>
              </a:rPr>
              <a:t>Beyond 100Gb/s, 400Gb/s is a likely rate based on extending 100Gb/s multi-channel technology, requiring high speed ICs and multiple laser PICs (VCSEL and DFB)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000"/>
              </a:spcAft>
            </a:pPr>
            <a:r>
              <a:rPr lang="en-US" sz="2400" dirty="0" smtClean="0">
                <a:latin typeface="Arial" charset="0"/>
              </a:rPr>
              <a:t>Beyond 400Gb/s, 1.6Tb/s is a likely rate, requiring new multi-channel (WDM and parallel) technology, high speed ICs, complex modulation PICs, and extensive DSP</a:t>
            </a:r>
          </a:p>
          <a:p>
            <a:pPr marL="457200" indent="-457200" eaLnBrk="1" hangingPunct="1">
              <a:buNone/>
            </a:pPr>
            <a:endParaRPr lang="en-US" dirty="0" smtClean="0">
              <a:latin typeface="Arial" charset="0"/>
            </a:endParaRPr>
          </a:p>
          <a:p>
            <a:pPr marL="457200" indent="-457200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08EEF3-CCBA-444B-A7D9-C6861097CA7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23900"/>
          </a:xfrm>
        </p:spPr>
        <p:txBody>
          <a:bodyPr/>
          <a:lstStyle/>
          <a:p>
            <a:r>
              <a:rPr lang="en-US" b="0" smtClean="0">
                <a:latin typeface="Arial" charset="0"/>
              </a:rPr>
              <a:t>Wireless Datacom</a:t>
            </a:r>
          </a:p>
        </p:txBody>
      </p:sp>
      <p:graphicFrame>
        <p:nvGraphicFramePr>
          <p:cNvPr id="658476" name="Group 44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381999" cy="5269992"/>
        </p:xfrm>
        <a:graphic>
          <a:graphicData uri="http://schemas.openxmlformats.org/drawingml/2006/table">
            <a:tbl>
              <a:tblPr/>
              <a:tblGrid>
                <a:gridCol w="2153174"/>
                <a:gridCol w="3152862"/>
                <a:gridCol w="307596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802.11b (WiFi)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802.11a (WiFi)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rate (Mb/s)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(simplex)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(simplex)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Baud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bits/symbol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(64 state QPSK x 4 state DQPSK CDMA)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(64 state QAM)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(unidirectional, CCK, CSMA/CA full-band)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(unidirectional, OFDM, CSMA/CA full-band)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Walsh/Hadamard coding, adaptive rate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10000"/>
                        </a:spcAft>
                        <a:buClr>
                          <a:srgbClr val="0D0E8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FFT coding, adaptive rate selection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0AD57-8197-4027-94A6-306177EB390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4582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382000" cy="5257800"/>
          </a:xfrm>
          <a:noFill/>
        </p:spPr>
        <p:txBody>
          <a:bodyPr/>
          <a:lstStyle/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Non-optical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Examples: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err="1" smtClean="0">
                <a:latin typeface="Arial" charset="0"/>
              </a:rPr>
              <a:t>Voiceband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Wireline</a:t>
            </a:r>
            <a:r>
              <a:rPr lang="en-US" dirty="0" smtClean="0">
                <a:latin typeface="Arial" charset="0"/>
              </a:rPr>
              <a:t> &amp; Wireless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Fiber Optic Communication Categories: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</a:rPr>
              <a:t>Telecom, Short Wave &amp; Long Wave </a:t>
            </a:r>
            <a:r>
              <a:rPr lang="en-US" b="1" dirty="0" err="1" smtClean="0">
                <a:solidFill>
                  <a:srgbClr val="7030A0"/>
                </a:solidFill>
                <a:latin typeface="Arial" charset="0"/>
              </a:rPr>
              <a:t>Datacom</a:t>
            </a:r>
            <a:endParaRPr lang="en-US" b="1" dirty="0" smtClean="0">
              <a:solidFill>
                <a:srgbClr val="7030A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Today’s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1Gb/s &amp; 10Gb/s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Next Gen 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: 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40Gb/s &amp; 100Gb/s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Optical </a:t>
            </a:r>
            <a:r>
              <a:rPr lang="en-US" sz="2400" dirty="0" err="1" smtClean="0">
                <a:latin typeface="Arial" charset="0"/>
              </a:rPr>
              <a:t>Datacom</a:t>
            </a:r>
            <a:r>
              <a:rPr lang="en-US" sz="2400" dirty="0" smtClean="0">
                <a:latin typeface="Arial" charset="0"/>
              </a:rPr>
              <a:t> Architecture Limits: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Laser &amp; IC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Beyond 100Gb/s Crystal Ball:</a:t>
            </a:r>
          </a:p>
          <a:p>
            <a:pPr marL="800100" lvl="1" indent="-33655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latin typeface="Arial" charset="0"/>
              </a:rPr>
              <a:t>400Gb/s &amp; </a:t>
            </a:r>
            <a:r>
              <a:rPr lang="en-US" u="sng" dirty="0" smtClean="0">
                <a:latin typeface="Arial" charset="0"/>
              </a:rPr>
              <a:t>&gt;</a:t>
            </a:r>
            <a:r>
              <a:rPr lang="en-US" dirty="0" smtClean="0">
                <a:latin typeface="Arial" charset="0"/>
              </a:rPr>
              <a:t>1Tb/s</a:t>
            </a:r>
          </a:p>
          <a:p>
            <a:pPr marL="457200" indent="-457200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B6FE1C-3DBE-4606-8F3A-D85F59E5C5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3058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Telecom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53340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Single Mode Fiber (SMF) DWDM multi-channel transport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100km, 500km, 2000km enterprise, metro, long haul transmission applications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1550nm tunable CW laser with MZ Modulator per lambda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Optical Amplifiers and Dispersion Compensation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Moderate volume (1ks to 10ks / year)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Stringent performance requirements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10Gb/s &amp; lower are Serial NRZ per lambda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40Gb/s &amp; 100Gb/s are complex modulation per lambda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DSP used in many implementations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u="sng" dirty="0" smtClean="0">
                <a:latin typeface="Arial" charset="0"/>
              </a:rPr>
              <a:t>Not subject of this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4206CC-3F4B-4D76-9AE9-6D76D3768CE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382000" cy="72390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Arial" charset="0"/>
              </a:rPr>
              <a:t>Short Wave (SW) </a:t>
            </a:r>
            <a:r>
              <a:rPr lang="en-US" b="0" dirty="0" err="1" smtClean="0">
                <a:latin typeface="Arial" charset="0"/>
              </a:rPr>
              <a:t>Datacom</a:t>
            </a:r>
            <a:endParaRPr lang="en-US" b="0" dirty="0" smtClean="0"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53340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Multi Mode Fiber (MMF) point to point interconnect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10m, 100m, 300m, intra-rack, inter-rack, data-center applications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850nm Vertical Cavity Surface Emitting Laser (VCSEL)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High volume (100ks to 1Ms / year)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dirty="0" smtClean="0">
                <a:latin typeface="Arial" charset="0"/>
              </a:rPr>
              <a:t>Very stringent cost requirements</a:t>
            </a:r>
          </a:p>
          <a:p>
            <a:pPr marL="457200" lvl="1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rgbClr val="0D0E80"/>
              </a:buClr>
              <a:buFont typeface="Arial" charset="0"/>
              <a:buChar char="■"/>
            </a:pPr>
            <a:r>
              <a:rPr lang="en-US" sz="2400" dirty="0" smtClean="0">
                <a:latin typeface="Arial" charset="0"/>
              </a:rPr>
              <a:t>1Gb/s &amp; 10Gb/s are Serial NRZ over duplex MMF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40Gb/s &amp; 100Gb/s are Serial NRZ over parallel MMF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400" dirty="0" smtClean="0">
                <a:latin typeface="Arial" charset="0"/>
              </a:rPr>
              <a:t>Orders of magnitude below fiber </a:t>
            </a:r>
            <a:r>
              <a:rPr lang="en-US" sz="2400" dirty="0" err="1" smtClean="0">
                <a:latin typeface="Arial" charset="0"/>
              </a:rPr>
              <a:t>Nyquist</a:t>
            </a:r>
            <a:r>
              <a:rPr lang="en-US" sz="2400" dirty="0" smtClean="0">
                <a:latin typeface="Arial" charset="0"/>
              </a:rPr>
              <a:t> and Shannon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pect_Corporate_Presentation_Template[2]">
  <a:themeElements>
    <a:clrScheme name="Aspect_Corporate_Presentation_Template[2]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_Corporate_Presentation_Template[2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spect_Corporate_Presentation_Template[2]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pect_Corporate_Presentation_Template[2]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ct_Corporate_Presentation_Template[2]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ct_Corporate_Presentation_Template[2]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ct_Corporate_Presentation_Template[2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ct_Corporate_Presentation_Template[2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pect_Corporate_Presentation_Template[2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_Corporate_Presentation_Template[2]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spect_Corporate_Presentation_Template[2]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spect_Corporate_Presentation_Template[2]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spect_Corporate_Presentation_Template[2]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spect_Corporate_Presentation_Template[2]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spect_Corporate_Presentation_Template[2]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Settings\sjansson\Application Data\Microsoft\Templates\Aspect_Corporate_Presentation_Template[2].pot</Template>
  <TotalTime>34523</TotalTime>
  <Words>2312</Words>
  <Application>Microsoft Office PowerPoint</Application>
  <PresentationFormat>Letter Paper (8.5x11 in)</PresentationFormat>
  <Paragraphs>667</Paragraphs>
  <Slides>51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Aspect_Corporate_Presentation_Template[2]</vt:lpstr>
      <vt:lpstr>Capacity and Power Efficiency Increases in Fiber Optic Communications</vt:lpstr>
      <vt:lpstr>Outline</vt:lpstr>
      <vt:lpstr>Non-optical Datacom</vt:lpstr>
      <vt:lpstr>Voiceband Datacom</vt:lpstr>
      <vt:lpstr>Wireline Datacom</vt:lpstr>
      <vt:lpstr>Wireless Datacom</vt:lpstr>
      <vt:lpstr>Outline</vt:lpstr>
      <vt:lpstr>Telecom</vt:lpstr>
      <vt:lpstr>Short Wave (SW) Datacom</vt:lpstr>
      <vt:lpstr>Long Wave (LW) Datacom</vt:lpstr>
      <vt:lpstr>Outline</vt:lpstr>
      <vt:lpstr>1G Mainstream Optical Datacom</vt:lpstr>
      <vt:lpstr>10G SW Optical Datacom</vt:lpstr>
      <vt:lpstr>10Gb/s SW Transceiver</vt:lpstr>
      <vt:lpstr>10G LW Optical Datacom</vt:lpstr>
      <vt:lpstr>10Gb/s LW Transceiver</vt:lpstr>
      <vt:lpstr>Outline</vt:lpstr>
      <vt:lpstr>40G SW Optical Datacom</vt:lpstr>
      <vt:lpstr>40Gb/s SW Parallel Transceiver</vt:lpstr>
      <vt:lpstr>100G SW Optical Datacom</vt:lpstr>
      <vt:lpstr>100Gb/s SW Parallel 24MTP Transceiver</vt:lpstr>
      <vt:lpstr>100Gb/s SW Parallel 12MTP Transceiver</vt:lpstr>
      <vt:lpstr>Key Technology for 40G and 100G SW</vt:lpstr>
      <vt:lpstr>40G LW Optical Datacom</vt:lpstr>
      <vt:lpstr>40Gb/s LW Serial Transceiver</vt:lpstr>
      <vt:lpstr>40Gb/s LW Serial Transceiver Ex. Data</vt:lpstr>
      <vt:lpstr>40Gb/s WDM Transceiver</vt:lpstr>
      <vt:lpstr>40Gb/s WDM Transceiver Ex. Data</vt:lpstr>
      <vt:lpstr>100G LW Optical Datacom</vt:lpstr>
      <vt:lpstr>100Gb/s WDM EML Transceiver</vt:lpstr>
      <vt:lpstr>100Gb/s WDM EML Transceiver Ex. Data</vt:lpstr>
      <vt:lpstr>100Gb/s WDM DFB Transceiver</vt:lpstr>
      <vt:lpstr>Key Technology for 40G and 100G LW</vt:lpstr>
      <vt:lpstr>Outline</vt:lpstr>
      <vt:lpstr>Optical Datacom Architecture Q&amp;A</vt:lpstr>
      <vt:lpstr>Max Baud from Laser Limits</vt:lpstr>
      <vt:lpstr>Max Baud from Laser Limits Examples</vt:lpstr>
      <vt:lpstr>Max Baud from SiGe IC Limits</vt:lpstr>
      <vt:lpstr>Max Baud from SiGe Limits Examples </vt:lpstr>
      <vt:lpstr>Max Baud from CMOS IC Limits</vt:lpstr>
      <vt:lpstr>Max Baud from CMOS Limits Examples </vt:lpstr>
      <vt:lpstr>Outline</vt:lpstr>
      <vt:lpstr>Requirements Beyond 100Gb/s</vt:lpstr>
      <vt:lpstr>400Gb/s SW Parallel Baseline Transceiver</vt:lpstr>
      <vt:lpstr>400Gb/s MTP Connector Specifications</vt:lpstr>
      <vt:lpstr>400Gb/s WDM Baseline Transceiver</vt:lpstr>
      <vt:lpstr>400Gb/s WDM Lambda Specifications</vt:lpstr>
      <vt:lpstr>400Gb/s Transceiver Alternatives</vt:lpstr>
      <vt:lpstr>&gt;1Tb/s Requirements</vt:lpstr>
      <vt:lpstr>1.6Tb/s Transceiver Alternatives</vt:lpstr>
      <vt:lpstr>Summary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100Gb/s Client Optical Interfaces</dc:title>
  <dc:subject>100Gbit/s Systems</dc:subject>
  <dc:creator>Chris Cole</dc:creator>
  <cp:keywords/>
  <dc:description/>
  <cp:lastModifiedBy>Finisar Corp</cp:lastModifiedBy>
  <cp:revision>1714</cp:revision>
  <cp:lastPrinted>2002-04-20T00:56:44Z</cp:lastPrinted>
  <dcterms:created xsi:type="dcterms:W3CDTF">2001-11-08T00:16:47Z</dcterms:created>
  <dcterms:modified xsi:type="dcterms:W3CDTF">2011-02-11T08:51:20Z</dcterms:modified>
  <cp:category>ECOC2010 Market Focus</cp:category>
</cp:coreProperties>
</file>