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8" r:id="rId3"/>
    <p:sldId id="259" r:id="rId4"/>
    <p:sldId id="260" r:id="rId5"/>
    <p:sldId id="261" r:id="rId6"/>
    <p:sldId id="272" r:id="rId7"/>
    <p:sldId id="318" r:id="rId8"/>
    <p:sldId id="264" r:id="rId9"/>
    <p:sldId id="265" r:id="rId10"/>
    <p:sldId id="267" r:id="rId11"/>
    <p:sldId id="274" r:id="rId12"/>
    <p:sldId id="275" r:id="rId13"/>
    <p:sldId id="276" r:id="rId14"/>
    <p:sldId id="322" r:id="rId15"/>
    <p:sldId id="277" r:id="rId16"/>
    <p:sldId id="323" r:id="rId17"/>
    <p:sldId id="278" r:id="rId18"/>
    <p:sldId id="279" r:id="rId19"/>
    <p:sldId id="324" r:id="rId20"/>
    <p:sldId id="280" r:id="rId21"/>
    <p:sldId id="281" r:id="rId22"/>
    <p:sldId id="325" r:id="rId23"/>
    <p:sldId id="285" r:id="rId24"/>
    <p:sldId id="286" r:id="rId25"/>
    <p:sldId id="326" r:id="rId26"/>
    <p:sldId id="283" r:id="rId27"/>
    <p:sldId id="327" r:id="rId28"/>
    <p:sldId id="319" r:id="rId29"/>
    <p:sldId id="269" r:id="rId30"/>
    <p:sldId id="287" r:id="rId31"/>
    <p:sldId id="288" r:id="rId32"/>
    <p:sldId id="321" r:id="rId33"/>
    <p:sldId id="311" r:id="rId34"/>
    <p:sldId id="270" r:id="rId35"/>
    <p:sldId id="290" r:id="rId36"/>
    <p:sldId id="291" r:id="rId37"/>
    <p:sldId id="292" r:id="rId38"/>
    <p:sldId id="300" r:id="rId39"/>
    <p:sldId id="312" r:id="rId40"/>
    <p:sldId id="301" r:id="rId41"/>
    <p:sldId id="313" r:id="rId42"/>
    <p:sldId id="302" r:id="rId43"/>
    <p:sldId id="314" r:id="rId44"/>
    <p:sldId id="303" r:id="rId45"/>
    <p:sldId id="309" r:id="rId46"/>
    <p:sldId id="328" r:id="rId47"/>
    <p:sldId id="315" r:id="rId48"/>
    <p:sldId id="304" r:id="rId49"/>
    <p:sldId id="305" r:id="rId50"/>
    <p:sldId id="306" r:id="rId51"/>
    <p:sldId id="316" r:id="rId52"/>
    <p:sldId id="317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D2D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24" autoAdjust="0"/>
    <p:restoredTop sz="94614" autoAdjust="0"/>
  </p:normalViewPr>
  <p:slideViewPr>
    <p:cSldViewPr>
      <p:cViewPr varScale="1">
        <p:scale>
          <a:sx n="99" d="100"/>
          <a:sy n="99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269AF-26DC-4716-A196-83675D800188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40867-0E97-4572-861A-4EB49396E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3E339D-F50F-46E9-80FF-5C783CFA67F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cs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SL</a:t>
            </a:r>
            <a:r>
              <a:rPr lang="en-US" baseline="0" dirty="0" smtClean="0"/>
              <a:t> needed ?</a:t>
            </a:r>
          </a:p>
          <a:p>
            <a:pPr>
              <a:spcBef>
                <a:spcPct val="0"/>
              </a:spcBef>
            </a:pPr>
            <a:r>
              <a:rPr lang="en-US" baseline="0" dirty="0" smtClean="0"/>
              <a:t>Thickness for reduced resistance ? Why p-</a:t>
            </a:r>
            <a:r>
              <a:rPr lang="en-US" baseline="0" dirty="0" err="1" smtClean="0"/>
              <a:t>Inp</a:t>
            </a:r>
            <a:r>
              <a:rPr lang="en-US" baseline="0" dirty="0" smtClean="0"/>
              <a:t> layer ?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40867-0E97-4572-861A-4EB49396E9E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40867-0E97-4572-861A-4EB49396E9E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40867-0E97-4572-861A-4EB49396E9E8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p metal via mask to be diff from the </a:t>
            </a:r>
            <a:r>
              <a:rPr lang="en-US" baseline="0" dirty="0" smtClean="0"/>
              <a:t> previous p metal via to protect TLM fro </a:t>
            </a:r>
            <a:r>
              <a:rPr lang="en-US" baseline="0" dirty="0" err="1" smtClean="0"/>
              <a:t>implan</a:t>
            </a:r>
            <a:r>
              <a:rPr lang="en-US" baseline="0" dirty="0" smtClean="0"/>
              <a:t> t???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40867-0E97-4572-861A-4EB49396E9E8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4B3DE2-C582-4566-8994-075D3C5296A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cs typeface="Arial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FE38D5-5750-48BB-BD06-B6EECA26F2D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cs typeface="Arial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Grating</a:t>
            </a:r>
            <a:r>
              <a:rPr lang="en-US" baseline="0" dirty="0" smtClean="0"/>
              <a:t> design ?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Remember – for 1300 and 1270 laser you will need a</a:t>
            </a:r>
            <a:r>
              <a:rPr lang="en-US" baseline="0" dirty="0" smtClean="0"/>
              <a:t> non-inverted mask !!!! </a:t>
            </a:r>
            <a:br>
              <a:rPr lang="en-US" baseline="0" dirty="0" smtClean="0"/>
            </a:br>
            <a:r>
              <a:rPr lang="en-US" baseline="0" dirty="0" smtClean="0"/>
              <a:t>1.Everything has to be implanted except the AMs</a:t>
            </a:r>
          </a:p>
          <a:p>
            <a:r>
              <a:rPr lang="en-US" baseline="0" dirty="0" smtClean="0"/>
              <a:t>2. Will need inverted version of this mask for 1300 def and then it’s the same…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40867-0E97-4572-861A-4EB49396E9E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40867-0E97-4572-861A-4EB49396E9E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40867-0E97-4572-861A-4EB49396E9E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Necessary to protect regions that already</a:t>
            </a:r>
            <a:r>
              <a:rPr lang="en-US" baseline="0" dirty="0" smtClean="0"/>
              <a:t> have the  buffer etched – ( SE is the  only thing protecting the cladding from the  </a:t>
            </a:r>
            <a:r>
              <a:rPr lang="en-US" baseline="0" dirty="0" err="1" smtClean="0"/>
              <a:t>InP</a:t>
            </a:r>
            <a:r>
              <a:rPr lang="en-US" baseline="0" dirty="0" smtClean="0"/>
              <a:t> wet etch !!!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40867-0E97-4572-861A-4EB49396E9E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9E860E-F550-40EF-BEDF-BE34EAA6F0E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>
              <a:cs typeface="Arial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Remove the  markers along the edges – can make it easy</a:t>
            </a:r>
            <a:r>
              <a:rPr lang="en-US" baseline="0" dirty="0" smtClean="0"/>
              <a:t> for subs removal solution to ruin sample..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40867-0E97-4572-861A-4EB49396E9E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861F-FB45-431A-BBA8-7793F1D43904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4D1E-A3FA-4BDA-8BDF-EACAF5BB5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861F-FB45-431A-BBA8-7793F1D43904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4D1E-A3FA-4BDA-8BDF-EACAF5BB5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861F-FB45-431A-BBA8-7793F1D43904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4D1E-A3FA-4BDA-8BDF-EACAF5BB5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1B9610-C2DC-4A30-AB4C-BE5B1C3C37D1}" type="datetime1">
              <a:rPr lang="en-US"/>
              <a:pPr>
                <a:defRPr/>
              </a:pPr>
              <a:t>5/16/2011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9FA21-08A1-48E5-9FDB-4E9269516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861F-FB45-431A-BBA8-7793F1D43904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4D1E-A3FA-4BDA-8BDF-EACAF5BB5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861F-FB45-431A-BBA8-7793F1D43904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4D1E-A3FA-4BDA-8BDF-EACAF5BB5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861F-FB45-431A-BBA8-7793F1D43904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4D1E-A3FA-4BDA-8BDF-EACAF5BB5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861F-FB45-431A-BBA8-7793F1D43904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4D1E-A3FA-4BDA-8BDF-EACAF5BB5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861F-FB45-431A-BBA8-7793F1D43904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4D1E-A3FA-4BDA-8BDF-EACAF5BB5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861F-FB45-431A-BBA8-7793F1D43904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4D1E-A3FA-4BDA-8BDF-EACAF5BB5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861F-FB45-431A-BBA8-7793F1D43904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4D1E-A3FA-4BDA-8BDF-EACAF5BB5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861F-FB45-431A-BBA8-7793F1D43904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4D1E-A3FA-4BDA-8BDF-EACAF5BB5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9861F-FB45-431A-BBA8-7793F1D43904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94D1E-A3FA-4BDA-8BDF-EACAF5BB50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QWI – Process Run 1</a:t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</a:rPr>
              <a:t>Mask review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533400" y="3770376"/>
            <a:ext cx="2438400" cy="609600"/>
          </a:xfrm>
          <a:prstGeom prst="rect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33400" y="3313176"/>
            <a:ext cx="2438400" cy="4206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33400" y="3730752"/>
            <a:ext cx="24384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33400" y="3313176"/>
            <a:ext cx="24384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33400" y="3294888"/>
            <a:ext cx="24384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33400" y="3291840"/>
            <a:ext cx="24384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33400" y="3282696"/>
            <a:ext cx="24384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33400" y="3264408"/>
            <a:ext cx="24384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33400" y="3246120"/>
            <a:ext cx="24384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33400" y="3224784"/>
            <a:ext cx="24384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33400" y="3206496"/>
            <a:ext cx="24384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533400" y="3160776"/>
            <a:ext cx="2438400" cy="45719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533400" y="3151632"/>
            <a:ext cx="24384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33400" y="3130296"/>
            <a:ext cx="24384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33400" y="3112008"/>
            <a:ext cx="24384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33400" y="2855976"/>
            <a:ext cx="2438400" cy="2682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276600" y="3770376"/>
            <a:ext cx="2438400" cy="609600"/>
          </a:xfrm>
          <a:prstGeom prst="rect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3276600" y="3313176"/>
            <a:ext cx="2438400" cy="4206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276600" y="3730752"/>
            <a:ext cx="24384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3276600" y="3313176"/>
            <a:ext cx="24384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276600" y="3294888"/>
            <a:ext cx="24384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3276600" y="3291840"/>
            <a:ext cx="24384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3276600" y="3282696"/>
            <a:ext cx="24384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3276600" y="3264408"/>
            <a:ext cx="24384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3276600" y="3246120"/>
            <a:ext cx="24384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3276600" y="3224784"/>
            <a:ext cx="24384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3276600" y="3206496"/>
            <a:ext cx="24384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276600" y="3160776"/>
            <a:ext cx="2438400" cy="45719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3276600" y="3151632"/>
            <a:ext cx="24384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3276600" y="3130296"/>
            <a:ext cx="24384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3276600" y="3112008"/>
            <a:ext cx="24384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3276600" y="2855976"/>
            <a:ext cx="2438400" cy="2682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6172200" y="3770376"/>
            <a:ext cx="2438400" cy="609600"/>
          </a:xfrm>
          <a:prstGeom prst="rect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6172200" y="3313176"/>
            <a:ext cx="2438400" cy="4206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6172200" y="3730752"/>
            <a:ext cx="24384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6172200" y="3313176"/>
            <a:ext cx="24384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6172200" y="3294888"/>
            <a:ext cx="24384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6172200" y="3291840"/>
            <a:ext cx="24384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6172200" y="3282696"/>
            <a:ext cx="24384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>
            <a:off x="6172200" y="3264408"/>
            <a:ext cx="24384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6172200" y="3246120"/>
            <a:ext cx="24384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>
            <a:off x="6172200" y="3224784"/>
            <a:ext cx="24384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6172200" y="3206496"/>
            <a:ext cx="24384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6172200" y="3160776"/>
            <a:ext cx="2438400" cy="45719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6172200" y="3151632"/>
            <a:ext cx="24384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6172200" y="3130296"/>
            <a:ext cx="24384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6172200" y="3112008"/>
            <a:ext cx="24384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6172200" y="2855976"/>
            <a:ext cx="2438400" cy="2682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>
            <a:off x="533400" y="2779776"/>
            <a:ext cx="24384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533400" y="2703576"/>
            <a:ext cx="2438400" cy="76200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3276600" y="2779776"/>
            <a:ext cx="24384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3276600" y="2703576"/>
            <a:ext cx="2438400" cy="76200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3505200" y="2474976"/>
            <a:ext cx="47812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3886200" y="2474976"/>
            <a:ext cx="717176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6172200" y="2779776"/>
            <a:ext cx="24384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6172200" y="2703576"/>
            <a:ext cx="2438400" cy="76200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400800" y="2532888"/>
            <a:ext cx="47812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6781800" y="2532888"/>
            <a:ext cx="717176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457200" y="5980176"/>
            <a:ext cx="2438400" cy="609600"/>
          </a:xfrm>
          <a:prstGeom prst="rect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ectangle 127"/>
          <p:cNvSpPr/>
          <p:nvPr/>
        </p:nvSpPr>
        <p:spPr>
          <a:xfrm>
            <a:off x="457200" y="5522976"/>
            <a:ext cx="2438400" cy="4206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/>
          <p:cNvSpPr/>
          <p:nvPr/>
        </p:nvSpPr>
        <p:spPr>
          <a:xfrm>
            <a:off x="457200" y="5940552"/>
            <a:ext cx="24384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/>
          <p:cNvSpPr/>
          <p:nvPr/>
        </p:nvSpPr>
        <p:spPr>
          <a:xfrm>
            <a:off x="457200" y="5522976"/>
            <a:ext cx="24384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Rectangle 130"/>
          <p:cNvSpPr/>
          <p:nvPr/>
        </p:nvSpPr>
        <p:spPr>
          <a:xfrm>
            <a:off x="457200" y="5504688"/>
            <a:ext cx="24384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/>
          <p:cNvSpPr/>
          <p:nvPr/>
        </p:nvSpPr>
        <p:spPr>
          <a:xfrm>
            <a:off x="457200" y="5501640"/>
            <a:ext cx="24384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Rectangle 132"/>
          <p:cNvSpPr/>
          <p:nvPr/>
        </p:nvSpPr>
        <p:spPr>
          <a:xfrm>
            <a:off x="457200" y="5492496"/>
            <a:ext cx="24384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Rectangle 133"/>
          <p:cNvSpPr/>
          <p:nvPr/>
        </p:nvSpPr>
        <p:spPr>
          <a:xfrm>
            <a:off x="457200" y="5474208"/>
            <a:ext cx="24384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Rectangle 134"/>
          <p:cNvSpPr/>
          <p:nvPr/>
        </p:nvSpPr>
        <p:spPr>
          <a:xfrm>
            <a:off x="457200" y="5455920"/>
            <a:ext cx="24384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Rectangle 135"/>
          <p:cNvSpPr/>
          <p:nvPr/>
        </p:nvSpPr>
        <p:spPr>
          <a:xfrm>
            <a:off x="457200" y="5434584"/>
            <a:ext cx="24384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/>
          <p:cNvSpPr/>
          <p:nvPr/>
        </p:nvSpPr>
        <p:spPr>
          <a:xfrm>
            <a:off x="457200" y="5416296"/>
            <a:ext cx="24384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Rectangle 137"/>
          <p:cNvSpPr/>
          <p:nvPr/>
        </p:nvSpPr>
        <p:spPr>
          <a:xfrm>
            <a:off x="457200" y="5370576"/>
            <a:ext cx="2438400" cy="45719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/>
          <p:cNvSpPr/>
          <p:nvPr/>
        </p:nvSpPr>
        <p:spPr>
          <a:xfrm>
            <a:off x="457200" y="5361432"/>
            <a:ext cx="24384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Rectangle 139"/>
          <p:cNvSpPr/>
          <p:nvPr/>
        </p:nvSpPr>
        <p:spPr>
          <a:xfrm>
            <a:off x="457200" y="5340096"/>
            <a:ext cx="24384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Rectangle 140"/>
          <p:cNvSpPr/>
          <p:nvPr/>
        </p:nvSpPr>
        <p:spPr>
          <a:xfrm>
            <a:off x="457200" y="5321808"/>
            <a:ext cx="24384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ectangle 141"/>
          <p:cNvSpPr/>
          <p:nvPr/>
        </p:nvSpPr>
        <p:spPr>
          <a:xfrm>
            <a:off x="457200" y="5065776"/>
            <a:ext cx="2438400" cy="2682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Rectangle 142"/>
          <p:cNvSpPr/>
          <p:nvPr/>
        </p:nvSpPr>
        <p:spPr>
          <a:xfrm>
            <a:off x="457200" y="4989576"/>
            <a:ext cx="24384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685800" y="4742688"/>
            <a:ext cx="47812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1066800" y="4742688"/>
            <a:ext cx="717176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3276600" y="6019800"/>
            <a:ext cx="2438400" cy="609600"/>
          </a:xfrm>
          <a:prstGeom prst="rect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Rectangle 147"/>
          <p:cNvSpPr/>
          <p:nvPr/>
        </p:nvSpPr>
        <p:spPr>
          <a:xfrm>
            <a:off x="3276600" y="5562600"/>
            <a:ext cx="2438400" cy="4206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Rectangle 148"/>
          <p:cNvSpPr/>
          <p:nvPr/>
        </p:nvSpPr>
        <p:spPr>
          <a:xfrm>
            <a:off x="3276600" y="5980176"/>
            <a:ext cx="24384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Rectangle 149"/>
          <p:cNvSpPr/>
          <p:nvPr/>
        </p:nvSpPr>
        <p:spPr>
          <a:xfrm>
            <a:off x="3276600" y="5562600"/>
            <a:ext cx="24384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Rectangle 150"/>
          <p:cNvSpPr/>
          <p:nvPr/>
        </p:nvSpPr>
        <p:spPr>
          <a:xfrm>
            <a:off x="3276600" y="5544312"/>
            <a:ext cx="24384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Rectangle 151"/>
          <p:cNvSpPr/>
          <p:nvPr/>
        </p:nvSpPr>
        <p:spPr>
          <a:xfrm>
            <a:off x="3276600" y="5541264"/>
            <a:ext cx="24384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Rectangle 152"/>
          <p:cNvSpPr/>
          <p:nvPr/>
        </p:nvSpPr>
        <p:spPr>
          <a:xfrm>
            <a:off x="3276600" y="5532120"/>
            <a:ext cx="24384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Rectangle 153"/>
          <p:cNvSpPr/>
          <p:nvPr/>
        </p:nvSpPr>
        <p:spPr>
          <a:xfrm>
            <a:off x="3276600" y="5513832"/>
            <a:ext cx="24384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Rectangle 154"/>
          <p:cNvSpPr/>
          <p:nvPr/>
        </p:nvSpPr>
        <p:spPr>
          <a:xfrm>
            <a:off x="3276600" y="5495544"/>
            <a:ext cx="24384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Rectangle 155"/>
          <p:cNvSpPr/>
          <p:nvPr/>
        </p:nvSpPr>
        <p:spPr>
          <a:xfrm>
            <a:off x="3276600" y="5474208"/>
            <a:ext cx="24384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Rectangle 156"/>
          <p:cNvSpPr/>
          <p:nvPr/>
        </p:nvSpPr>
        <p:spPr>
          <a:xfrm>
            <a:off x="3276600" y="5455920"/>
            <a:ext cx="24384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Rectangle 157"/>
          <p:cNvSpPr/>
          <p:nvPr/>
        </p:nvSpPr>
        <p:spPr>
          <a:xfrm>
            <a:off x="3276600" y="5410200"/>
            <a:ext cx="2438400" cy="45719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Rectangle 158"/>
          <p:cNvSpPr/>
          <p:nvPr/>
        </p:nvSpPr>
        <p:spPr>
          <a:xfrm>
            <a:off x="3276600" y="5401056"/>
            <a:ext cx="24384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Rectangle 159"/>
          <p:cNvSpPr/>
          <p:nvPr/>
        </p:nvSpPr>
        <p:spPr>
          <a:xfrm>
            <a:off x="3276600" y="5379720"/>
            <a:ext cx="24384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Rectangle 160"/>
          <p:cNvSpPr/>
          <p:nvPr/>
        </p:nvSpPr>
        <p:spPr>
          <a:xfrm>
            <a:off x="3276600" y="5361432"/>
            <a:ext cx="24384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Rectangle 161"/>
          <p:cNvSpPr/>
          <p:nvPr/>
        </p:nvSpPr>
        <p:spPr>
          <a:xfrm>
            <a:off x="3276600" y="5105400"/>
            <a:ext cx="2438400" cy="2682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Rectangle 162"/>
          <p:cNvSpPr/>
          <p:nvPr/>
        </p:nvSpPr>
        <p:spPr>
          <a:xfrm>
            <a:off x="3276600" y="5029200"/>
            <a:ext cx="24384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 flipH="1">
            <a:off x="3553011" y="4913376"/>
            <a:ext cx="4571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3886200" y="4989576"/>
            <a:ext cx="717176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6172200" y="6056376"/>
            <a:ext cx="2438400" cy="609600"/>
          </a:xfrm>
          <a:prstGeom prst="rect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Rectangle 167"/>
          <p:cNvSpPr/>
          <p:nvPr/>
        </p:nvSpPr>
        <p:spPr>
          <a:xfrm>
            <a:off x="6172200" y="5599176"/>
            <a:ext cx="2438400" cy="4206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Rectangle 168"/>
          <p:cNvSpPr/>
          <p:nvPr/>
        </p:nvSpPr>
        <p:spPr>
          <a:xfrm>
            <a:off x="6172200" y="6016752"/>
            <a:ext cx="24384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0" name="Rectangle 169"/>
          <p:cNvSpPr/>
          <p:nvPr/>
        </p:nvSpPr>
        <p:spPr>
          <a:xfrm>
            <a:off x="6172200" y="5599176"/>
            <a:ext cx="24384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Rectangle 170"/>
          <p:cNvSpPr/>
          <p:nvPr/>
        </p:nvSpPr>
        <p:spPr>
          <a:xfrm>
            <a:off x="6172200" y="5580888"/>
            <a:ext cx="24384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Rectangle 171"/>
          <p:cNvSpPr/>
          <p:nvPr/>
        </p:nvSpPr>
        <p:spPr>
          <a:xfrm>
            <a:off x="6172200" y="5577840"/>
            <a:ext cx="24384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Rectangle 172"/>
          <p:cNvSpPr/>
          <p:nvPr/>
        </p:nvSpPr>
        <p:spPr>
          <a:xfrm>
            <a:off x="6172200" y="5568696"/>
            <a:ext cx="24384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" name="Rectangle 173"/>
          <p:cNvSpPr/>
          <p:nvPr/>
        </p:nvSpPr>
        <p:spPr>
          <a:xfrm>
            <a:off x="6172200" y="5550408"/>
            <a:ext cx="24384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Rectangle 174"/>
          <p:cNvSpPr/>
          <p:nvPr/>
        </p:nvSpPr>
        <p:spPr>
          <a:xfrm>
            <a:off x="6172200" y="5532120"/>
            <a:ext cx="24384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6" name="Rectangle 175"/>
          <p:cNvSpPr/>
          <p:nvPr/>
        </p:nvSpPr>
        <p:spPr>
          <a:xfrm>
            <a:off x="6172200" y="5510784"/>
            <a:ext cx="24384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Rectangle 176"/>
          <p:cNvSpPr/>
          <p:nvPr/>
        </p:nvSpPr>
        <p:spPr>
          <a:xfrm>
            <a:off x="6172200" y="5492496"/>
            <a:ext cx="24384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Rectangle 177"/>
          <p:cNvSpPr/>
          <p:nvPr/>
        </p:nvSpPr>
        <p:spPr>
          <a:xfrm>
            <a:off x="6172200" y="5446776"/>
            <a:ext cx="2438400" cy="45719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9" name="Rectangle 178"/>
          <p:cNvSpPr/>
          <p:nvPr/>
        </p:nvSpPr>
        <p:spPr>
          <a:xfrm>
            <a:off x="6172200" y="5437632"/>
            <a:ext cx="24384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Rectangle 179"/>
          <p:cNvSpPr/>
          <p:nvPr/>
        </p:nvSpPr>
        <p:spPr>
          <a:xfrm>
            <a:off x="6172200" y="5416296"/>
            <a:ext cx="24384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1" name="Rectangle 180"/>
          <p:cNvSpPr/>
          <p:nvPr/>
        </p:nvSpPr>
        <p:spPr>
          <a:xfrm>
            <a:off x="6172200" y="5398008"/>
            <a:ext cx="24384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Rectangle 181"/>
          <p:cNvSpPr/>
          <p:nvPr/>
        </p:nvSpPr>
        <p:spPr>
          <a:xfrm>
            <a:off x="6172200" y="5141976"/>
            <a:ext cx="2438400" cy="2682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" name="Rectangle 183"/>
          <p:cNvSpPr/>
          <p:nvPr/>
        </p:nvSpPr>
        <p:spPr>
          <a:xfrm flipH="1">
            <a:off x="6448611" y="4949952"/>
            <a:ext cx="4571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6781800" y="5026152"/>
            <a:ext cx="717176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Pre-Bond </a:t>
            </a:r>
            <a:r>
              <a:rPr lang="en-US" dirty="0" err="1" smtClean="0">
                <a:solidFill>
                  <a:srgbClr val="0070C0"/>
                </a:solidFill>
              </a:rPr>
              <a:t>fab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– Step 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33400" y="15240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by step procedure 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0" y="2133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0" y="2514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SiN</a:t>
            </a:r>
            <a:endParaRPr lang="en-US" dirty="0"/>
          </a:p>
        </p:txBody>
      </p:sp>
      <p:cxnSp>
        <p:nvCxnSpPr>
          <p:cNvPr id="121" name="Straight Arrow Connector 120"/>
          <p:cNvCxnSpPr/>
          <p:nvPr/>
        </p:nvCxnSpPr>
        <p:spPr>
          <a:xfrm>
            <a:off x="381000" y="2743200"/>
            <a:ext cx="152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381000" y="2362200"/>
            <a:ext cx="457200" cy="337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00" y="2743200"/>
            <a:ext cx="676435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Pre-Bond </a:t>
            </a:r>
            <a:r>
              <a:rPr lang="en-US" dirty="0" err="1" smtClean="0">
                <a:solidFill>
                  <a:srgbClr val="0070C0"/>
                </a:solidFill>
              </a:rPr>
              <a:t>fab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– Step 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76800" y="4953000"/>
            <a:ext cx="3886200" cy="609600"/>
          </a:xfrm>
          <a:prstGeom prst="rect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76800" y="4495800"/>
            <a:ext cx="3886200" cy="4206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76800" y="4913376"/>
            <a:ext cx="38862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876800" y="4495800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876800" y="4477512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876800" y="4474464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876800" y="4465320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876800" y="4447032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876800" y="4428744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876800" y="4407408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876800" y="4389120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876800" y="4343400"/>
            <a:ext cx="3886200" cy="45719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876800" y="4334256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876800" y="4312920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876800" y="4294632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876800" y="4038600"/>
            <a:ext cx="3886200" cy="2682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5105400" y="3962400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562600" y="3974592"/>
            <a:ext cx="11430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838200" y="16002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Litho 2 – QWI Alignment marks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791200" y="4020312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971310" y="4017820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172200" y="4017820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400800" y="4013387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181600" y="3124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Verniers etched into SL</a:t>
            </a:r>
            <a:endParaRPr lang="en-US" dirty="0"/>
          </a:p>
        </p:txBody>
      </p:sp>
      <p:cxnSp>
        <p:nvCxnSpPr>
          <p:cNvPr id="38" name="Straight Arrow Connector 37"/>
          <p:cNvCxnSpPr>
            <a:endCxn id="30" idx="0"/>
          </p:cNvCxnSpPr>
          <p:nvPr/>
        </p:nvCxnSpPr>
        <p:spPr>
          <a:xfrm rot="5400000">
            <a:off x="5720195" y="3718215"/>
            <a:ext cx="588820" cy="10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4400" y="2743200"/>
            <a:ext cx="729144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Pre-Bond </a:t>
            </a:r>
            <a:r>
              <a:rPr lang="en-US" dirty="0" err="1" smtClean="0">
                <a:solidFill>
                  <a:srgbClr val="0070C0"/>
                </a:solidFill>
              </a:rPr>
              <a:t>fab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– Step 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76800" y="4953000"/>
            <a:ext cx="3886200" cy="609600"/>
          </a:xfrm>
          <a:prstGeom prst="rect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76800" y="4495800"/>
            <a:ext cx="3886200" cy="4206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76800" y="4913376"/>
            <a:ext cx="38862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876800" y="4495800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876800" y="4477512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876800" y="4474464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876800" y="4465320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876800" y="4447032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876800" y="4428744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876800" y="4407408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876800" y="4389120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876800" y="4343400"/>
            <a:ext cx="3886200" cy="45719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876800" y="4334256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876800" y="4312920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876800" y="4294632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876800" y="4038600"/>
            <a:ext cx="3886200" cy="2682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5105400" y="3962400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562600" y="3974592"/>
            <a:ext cx="11430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838200" y="16002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Litho 3 – 1360nm  Active region definition  ( Laser )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791200" y="4020312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971310" y="4017820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172200" y="4017820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400800" y="4013387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705600" y="3962400"/>
            <a:ext cx="2286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562600" y="4218710"/>
            <a:ext cx="11430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rot="16200000">
            <a:off x="6539345" y="4052455"/>
            <a:ext cx="25631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3276600" y="2971800"/>
            <a:ext cx="28194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495800" y="3124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Protect AMs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905000" y="3200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DFBs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990600" y="4267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FPs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4876800" y="4038600"/>
            <a:ext cx="685800" cy="76200"/>
          </a:xfrm>
          <a:prstGeom prst="rect">
            <a:avLst/>
          </a:prstGeom>
          <a:solidFill>
            <a:srgbClr val="92D050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Pre-Bond </a:t>
            </a:r>
            <a:r>
              <a:rPr lang="en-US" dirty="0" err="1" smtClean="0">
                <a:solidFill>
                  <a:srgbClr val="0070C0"/>
                </a:solidFill>
              </a:rPr>
              <a:t>fab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– Step 4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76800" y="4953000"/>
            <a:ext cx="3886200" cy="609600"/>
          </a:xfrm>
          <a:prstGeom prst="rect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76800" y="4495800"/>
            <a:ext cx="3886200" cy="4206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76800" y="4913376"/>
            <a:ext cx="38862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876800" y="4495800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876800" y="4477512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876800" y="4474464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876800" y="4465320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876800" y="4447032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876800" y="4428744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876800" y="4407408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876800" y="4389120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876800" y="4343400"/>
            <a:ext cx="3886200" cy="45719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876800" y="4334256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876800" y="4312920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876800" y="4294632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876800" y="4038600"/>
            <a:ext cx="3886200" cy="2682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5105400" y="3962400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562600" y="3974592"/>
            <a:ext cx="11430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838200" y="16002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Phosphorus  implant 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791200" y="4020312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971310" y="4017820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172200" y="4017820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400800" y="4013387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705600" y="3962400"/>
            <a:ext cx="2286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562600" y="4218710"/>
            <a:ext cx="11430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rot="16200000">
            <a:off x="6539345" y="4052455"/>
            <a:ext cx="25631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 rot="5400000">
            <a:off x="7125494" y="35425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7277894" y="35425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7430294" y="35425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7582694" y="35425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7735094" y="35425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7887494" y="35425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8040688" y="35425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8193088" y="35425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8345488" y="35425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8497888" y="35425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934200" y="4052455"/>
            <a:ext cx="1828800" cy="62345"/>
          </a:xfrm>
          <a:prstGeom prst="rect">
            <a:avLst/>
          </a:prstGeom>
          <a:solidFill>
            <a:srgbClr val="92D050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 rot="5400000">
            <a:off x="5601494" y="35425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>
            <a:off x="5753894" y="35425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>
            <a:off x="5906294" y="35425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6058694" y="35425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>
            <a:off x="6211094" y="35425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>
            <a:off x="6363494" y="35425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>
            <a:off x="6516688" y="35425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>
            <a:off x="6669088" y="35425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>
            <a:off x="6821488" y="35425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>
            <a:off x="6973888" y="35425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5400000">
            <a:off x="4687094" y="35425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>
            <a:off x="4839494" y="35425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5400000">
            <a:off x="4992688" y="35425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>
            <a:off x="5145088" y="35425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5400000">
            <a:off x="5297488" y="35425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5400000">
            <a:off x="5449888" y="35425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Steps 1-4 Together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04800" y="228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8229600" cy="463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4876800" y="4038600"/>
            <a:ext cx="685800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Pre-Bond </a:t>
            </a:r>
            <a:r>
              <a:rPr lang="en-US" dirty="0" err="1" smtClean="0">
                <a:solidFill>
                  <a:srgbClr val="0070C0"/>
                </a:solidFill>
              </a:rPr>
              <a:t>fab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– Step 5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76800" y="4953000"/>
            <a:ext cx="3886200" cy="609600"/>
          </a:xfrm>
          <a:prstGeom prst="rect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76800" y="4495800"/>
            <a:ext cx="3886200" cy="4206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76800" y="4913376"/>
            <a:ext cx="38862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876800" y="4495800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876800" y="4477512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876800" y="4474464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876800" y="4465320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876800" y="4447032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876800" y="4428744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876800" y="4407408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876800" y="4389120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876800" y="4343400"/>
            <a:ext cx="3886200" cy="45719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876800" y="4334256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876800" y="4312920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876800" y="4294632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876800" y="4038600"/>
            <a:ext cx="3886200" cy="2682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5105400" y="3962400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562600" y="3974592"/>
            <a:ext cx="11430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838200" y="16002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Anneal 1  – Encapsulation and RTA anneal to 2</a:t>
            </a:r>
            <a:r>
              <a:rPr lang="en-US" baseline="30000" dirty="0" smtClean="0"/>
              <a:t>nd</a:t>
            </a:r>
            <a:r>
              <a:rPr lang="en-US" dirty="0" smtClean="0"/>
              <a:t> band gap (1330 nm)  </a:t>
            </a:r>
            <a:r>
              <a:rPr lang="en-US" dirty="0" smtClean="0">
                <a:solidFill>
                  <a:schemeClr val="tx2"/>
                </a:solidFill>
              </a:rPr>
              <a:t>(No litho)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91200" y="4020312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971310" y="4017820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172200" y="4017820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400800" y="4013387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705600" y="3962400"/>
            <a:ext cx="5334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562600" y="4218710"/>
            <a:ext cx="11430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rot="16200000">
            <a:off x="6539345" y="4052455"/>
            <a:ext cx="25631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934200" y="4052455"/>
            <a:ext cx="1828800" cy="62345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239000" y="3962400"/>
            <a:ext cx="16002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876800" y="5562600"/>
            <a:ext cx="39624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800600" y="3962400"/>
            <a:ext cx="7620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 rot="16200000">
            <a:off x="5472545" y="4052456"/>
            <a:ext cx="25631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 rot="16200000">
            <a:off x="4038600" y="4800600"/>
            <a:ext cx="16002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 rot="16200000">
            <a:off x="8001000" y="4724400"/>
            <a:ext cx="16002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 rot="16200000">
            <a:off x="5015345" y="4128656"/>
            <a:ext cx="25631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6934200" y="4419600"/>
            <a:ext cx="1828800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4876800" y="4419600"/>
            <a:ext cx="685800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5867400" y="3276600"/>
            <a:ext cx="9525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H="1">
            <a:off x="5619750" y="3371850"/>
            <a:ext cx="1219200" cy="102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58" idx="2"/>
          </p:cNvCxnSpPr>
          <p:nvPr/>
        </p:nvCxnSpPr>
        <p:spPr>
          <a:xfrm rot="5400000">
            <a:off x="7208222" y="3398222"/>
            <a:ext cx="975956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7200900" y="3619500"/>
            <a:ext cx="1295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886200" y="28194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Region without implants – no shift</a:t>
            </a:r>
            <a:endParaRPr lang="en-US" sz="1600" dirty="0"/>
          </a:p>
        </p:txBody>
      </p:sp>
      <p:sp>
        <p:nvSpPr>
          <p:cNvPr id="58" name="TextBox 57"/>
          <p:cNvSpPr txBox="1"/>
          <p:nvPr/>
        </p:nvSpPr>
        <p:spPr>
          <a:xfrm>
            <a:off x="6705600" y="2554069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Region </a:t>
            </a:r>
            <a:r>
              <a:rPr lang="en-US" sz="1600" b="1" dirty="0" smtClean="0"/>
              <a:t>with</a:t>
            </a:r>
            <a:r>
              <a:rPr lang="en-US" sz="1600" dirty="0" smtClean="0"/>
              <a:t> implants</a:t>
            </a:r>
          </a:p>
          <a:p>
            <a:r>
              <a:rPr lang="en-US" sz="1600" dirty="0" smtClean="0"/>
              <a:t>– shifted band edge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8229600" cy="412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Steps 1-5 Together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4627" y="4724400"/>
            <a:ext cx="2975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Un-shaded region at 1330 nm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04800" y="228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4400" y="2743200"/>
            <a:ext cx="729144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" name="Rectangle 78"/>
          <p:cNvSpPr/>
          <p:nvPr/>
        </p:nvSpPr>
        <p:spPr>
          <a:xfrm>
            <a:off x="4876800" y="4038600"/>
            <a:ext cx="685800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Pre-Bond </a:t>
            </a:r>
            <a:r>
              <a:rPr lang="en-US" dirty="0" err="1" smtClean="0">
                <a:solidFill>
                  <a:srgbClr val="0070C0"/>
                </a:solidFill>
              </a:rPr>
              <a:t>fab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– Step 6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34"/>
          <p:cNvSpPr txBox="1">
            <a:spLocks noChangeArrowheads="1"/>
          </p:cNvSpPr>
          <p:nvPr/>
        </p:nvSpPr>
        <p:spPr bwMode="auto">
          <a:xfrm>
            <a:off x="4953000" y="2133600"/>
            <a:ext cx="3417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u="sng" dirty="0" smtClean="0">
                <a:latin typeface="Calibri" pitchFamily="34" charset="0"/>
              </a:rPr>
              <a:t> </a:t>
            </a:r>
            <a:endParaRPr lang="en-US" sz="1600" u="sng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76800" y="4953000"/>
            <a:ext cx="3886200" cy="609600"/>
          </a:xfrm>
          <a:prstGeom prst="rect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76800" y="4495800"/>
            <a:ext cx="3886200" cy="4206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76800" y="4913376"/>
            <a:ext cx="38862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876800" y="4495800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876800" y="4477512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876800" y="4474464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876800" y="4465320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876800" y="4447032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876800" y="4428744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876800" y="4407408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876800" y="4389120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876800" y="4343400"/>
            <a:ext cx="3886200" cy="45719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876800" y="4334256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876800" y="4312920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876800" y="4294632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876800" y="4038600"/>
            <a:ext cx="3886200" cy="2682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5105400" y="3962400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562600" y="3974592"/>
            <a:ext cx="11430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791200" y="4020312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971310" y="4017820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172200" y="4017820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400800" y="4013387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705600" y="3962400"/>
            <a:ext cx="2286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562600" y="4218710"/>
            <a:ext cx="11430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rot="16200000">
            <a:off x="6539345" y="4052455"/>
            <a:ext cx="25631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239000" y="4052455"/>
            <a:ext cx="1524000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239000" y="3962400"/>
            <a:ext cx="15240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876800" y="3962400"/>
            <a:ext cx="6858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 rot="16200000">
            <a:off x="5472545" y="4052456"/>
            <a:ext cx="25631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 rot="16200000">
            <a:off x="5015345" y="4128656"/>
            <a:ext cx="25631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6934200" y="4419600"/>
            <a:ext cx="1828800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4876800" y="4419600"/>
            <a:ext cx="685800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838200" y="16002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Litho 4 – 1330nm  Active region definition ( Laser  )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6934200" y="3962400"/>
            <a:ext cx="3048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4876800" y="4038600"/>
            <a:ext cx="685800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Pre-Bond </a:t>
            </a:r>
            <a:r>
              <a:rPr lang="en-US" dirty="0" err="1" smtClean="0">
                <a:solidFill>
                  <a:srgbClr val="0070C0"/>
                </a:solidFill>
              </a:rPr>
              <a:t>fab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– Step 7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34"/>
          <p:cNvSpPr txBox="1">
            <a:spLocks noChangeArrowheads="1"/>
          </p:cNvSpPr>
          <p:nvPr/>
        </p:nvSpPr>
        <p:spPr bwMode="auto">
          <a:xfrm>
            <a:off x="4953000" y="2133600"/>
            <a:ext cx="3417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u="sng" dirty="0" smtClean="0">
                <a:latin typeface="Calibri" pitchFamily="34" charset="0"/>
              </a:rPr>
              <a:t> </a:t>
            </a:r>
            <a:endParaRPr lang="en-US" sz="1600" u="sng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76800" y="4953000"/>
            <a:ext cx="3886200" cy="609600"/>
          </a:xfrm>
          <a:prstGeom prst="rect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76800" y="4495800"/>
            <a:ext cx="3886200" cy="4206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76800" y="4913376"/>
            <a:ext cx="38862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876800" y="4495800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876800" y="4477512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876800" y="4474464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876800" y="4465320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876800" y="4447032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876800" y="4428744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876800" y="4407408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876800" y="4389120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876800" y="4343400"/>
            <a:ext cx="3886200" cy="45719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876800" y="4334256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876800" y="4312920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876800" y="4294632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876800" y="4038600"/>
            <a:ext cx="3886200" cy="2682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5105400" y="3962400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562600" y="3974592"/>
            <a:ext cx="11430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791200" y="4020312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971310" y="4017820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172200" y="4017820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400800" y="4013387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705600" y="3962400"/>
            <a:ext cx="5334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562600" y="4218710"/>
            <a:ext cx="11430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rot="16200000">
            <a:off x="6539345" y="4052455"/>
            <a:ext cx="25631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239000" y="4052455"/>
            <a:ext cx="1524000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391400" y="3962399"/>
            <a:ext cx="1447800" cy="83125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876800" y="5562600"/>
            <a:ext cx="39624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800600" y="3962400"/>
            <a:ext cx="7620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 rot="16200000">
            <a:off x="5472545" y="4052456"/>
            <a:ext cx="25631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 rot="16200000">
            <a:off x="4038600" y="4800600"/>
            <a:ext cx="16002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 rot="16200000">
            <a:off x="8001000" y="4724400"/>
            <a:ext cx="16002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 rot="16200000">
            <a:off x="5015345" y="4128656"/>
            <a:ext cx="25631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7010400" y="4419600"/>
            <a:ext cx="1752600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4876800" y="4419600"/>
            <a:ext cx="685800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838200" y="16002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Anneal 2 -Encapsulation and RTA anneal to 1310nm   (3</a:t>
            </a:r>
            <a:r>
              <a:rPr lang="en-US" baseline="30000" dirty="0" smtClean="0"/>
              <a:t>rd</a:t>
            </a:r>
            <a:r>
              <a:rPr lang="en-US" dirty="0" smtClean="0"/>
              <a:t> band gap) </a:t>
            </a:r>
            <a:r>
              <a:rPr lang="en-US" dirty="0" smtClean="0">
                <a:solidFill>
                  <a:schemeClr val="tx2"/>
                </a:solidFill>
              </a:rPr>
              <a:t>(No litho)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010400" y="3886200"/>
            <a:ext cx="381000" cy="399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010400" y="4197930"/>
            <a:ext cx="381000" cy="9698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 rot="16200000">
            <a:off x="7232074" y="4045527"/>
            <a:ext cx="242454" cy="76199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391400" y="4419600"/>
            <a:ext cx="1371600" cy="76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 rot="5400000">
            <a:off x="7964488" y="4228306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8116888" y="4227512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8268494" y="4228306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>
            <a:off x="8420894" y="4227512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248400" y="4495800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  1360  1330              1310</a:t>
            </a:r>
            <a:endParaRPr lang="en-US" sz="1200" dirty="0"/>
          </a:p>
        </p:txBody>
      </p:sp>
      <p:cxnSp>
        <p:nvCxnSpPr>
          <p:cNvPr id="98" name="Straight Arrow Connector 97"/>
          <p:cNvCxnSpPr/>
          <p:nvPr/>
        </p:nvCxnSpPr>
        <p:spPr>
          <a:xfrm rot="5400000">
            <a:off x="7354094" y="422910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rot="5400000">
            <a:off x="7506494" y="4228306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rot="5400000">
            <a:off x="7658100" y="422910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5400000">
            <a:off x="7810500" y="4228306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rot="5400000">
            <a:off x="4942610" y="422910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rot="5400000">
            <a:off x="5095010" y="4228306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rot="5400000">
            <a:off x="5246616" y="422910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rot="5400000">
            <a:off x="5399016" y="4228306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5400000">
            <a:off x="4788622" y="422910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4876800" y="4419600"/>
            <a:ext cx="685800" cy="76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 rot="16200000">
            <a:off x="6927273" y="4040909"/>
            <a:ext cx="242454" cy="76199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Steps 1-7 together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4627" y="6248400"/>
            <a:ext cx="2975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Un-shaded region at 1310 nm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04800" y="228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99080"/>
            <a:ext cx="8229600" cy="412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4613"/>
            <a:ext cx="8229600" cy="792162"/>
          </a:xfrm>
        </p:spPr>
        <p:txBody>
          <a:bodyPr/>
          <a:lstStyle/>
          <a:p>
            <a:r>
              <a:rPr lang="en-US" sz="4000" dirty="0" smtClean="0">
                <a:solidFill>
                  <a:srgbClr val="0070C0"/>
                </a:solidFill>
              </a:rPr>
              <a:t>Base structure</a:t>
            </a:r>
          </a:p>
        </p:txBody>
      </p:sp>
      <p:graphicFrame>
        <p:nvGraphicFramePr>
          <p:cNvPr id="74887" name="Group 135"/>
          <p:cNvGraphicFramePr>
            <a:graphicFrameLocks noGrp="1"/>
          </p:cNvGraphicFramePr>
          <p:nvPr>
            <p:ph sz="quarter" idx="2"/>
          </p:nvPr>
        </p:nvGraphicFramePr>
        <p:xfrm>
          <a:off x="2752725" y="1366838"/>
          <a:ext cx="5859463" cy="3352800"/>
        </p:xfrm>
        <a:graphic>
          <a:graphicData uri="http://schemas.openxmlformats.org/drawingml/2006/table">
            <a:tbl>
              <a:tblPr/>
              <a:tblGrid>
                <a:gridCol w="2000250"/>
                <a:gridCol w="1435100"/>
                <a:gridCol w="1508125"/>
                <a:gridCol w="915988"/>
              </a:tblGrid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Layer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Thickness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Doping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1.Sacrifial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InP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nid</a:t>
                      </a:r>
                      <a:endParaRPr kumimoji="0" lang="en-US" sz="1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2.InGaAsP stop etch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nid</a:t>
                      </a:r>
                      <a:endParaRPr kumimoji="0" lang="en-US" sz="1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1.03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3.n-InP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(n) 3x10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18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cm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4.InGaAsP/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InP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7.5/7.5 nm (2x)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(n) 3x10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18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cm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1.03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5.n-InP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(n) 3x10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18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cm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6.InGaAsP (Well/Bar)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7x65 8x80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1.54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7.InGaAsP (p-SCH)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250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(p) 10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cm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8.p-InP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(p) 10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cm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9.p-InGaAs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(p) 10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cm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10.p-InP substrate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(p) 2e18 cm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48" name="Rectangle 55"/>
          <p:cNvSpPr>
            <a:spLocks noChangeArrowheads="1"/>
          </p:cNvSpPr>
          <p:nvPr/>
        </p:nvSpPr>
        <p:spPr bwMode="auto">
          <a:xfrm>
            <a:off x="1114425" y="3027363"/>
            <a:ext cx="1304925" cy="11906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2049" name="Rectangle 56"/>
          <p:cNvSpPr>
            <a:spLocks noChangeArrowheads="1"/>
          </p:cNvSpPr>
          <p:nvPr/>
        </p:nvSpPr>
        <p:spPr bwMode="auto">
          <a:xfrm>
            <a:off x="1114425" y="2109788"/>
            <a:ext cx="1304925" cy="109537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2050" name="Rectangle 57"/>
          <p:cNvSpPr>
            <a:spLocks noChangeArrowheads="1"/>
          </p:cNvSpPr>
          <p:nvPr/>
        </p:nvSpPr>
        <p:spPr bwMode="auto">
          <a:xfrm>
            <a:off x="1114425" y="1990725"/>
            <a:ext cx="1304925" cy="1238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2051" name="Rectangle 58"/>
          <p:cNvSpPr>
            <a:spLocks noChangeArrowheads="1"/>
          </p:cNvSpPr>
          <p:nvPr/>
        </p:nvSpPr>
        <p:spPr bwMode="auto">
          <a:xfrm>
            <a:off x="1114425" y="1857375"/>
            <a:ext cx="1304925" cy="1333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2052" name="Rectangle 59"/>
          <p:cNvSpPr>
            <a:spLocks noChangeArrowheads="1"/>
          </p:cNvSpPr>
          <p:nvPr/>
        </p:nvSpPr>
        <p:spPr bwMode="auto">
          <a:xfrm>
            <a:off x="1114425" y="2917825"/>
            <a:ext cx="1304925" cy="114300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2053" name="Rectangle 60"/>
          <p:cNvSpPr>
            <a:spLocks noChangeArrowheads="1"/>
          </p:cNvSpPr>
          <p:nvPr/>
        </p:nvSpPr>
        <p:spPr bwMode="auto">
          <a:xfrm>
            <a:off x="1114425" y="2214563"/>
            <a:ext cx="1304925" cy="7032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2054" name="Rectangle 61"/>
          <p:cNvSpPr>
            <a:spLocks noChangeArrowheads="1"/>
          </p:cNvSpPr>
          <p:nvPr/>
        </p:nvSpPr>
        <p:spPr bwMode="auto">
          <a:xfrm>
            <a:off x="1114425" y="1762125"/>
            <a:ext cx="1304925" cy="100013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2055" name="Rectangle 62"/>
          <p:cNvSpPr>
            <a:spLocks noChangeArrowheads="1"/>
          </p:cNvSpPr>
          <p:nvPr/>
        </p:nvSpPr>
        <p:spPr bwMode="auto">
          <a:xfrm>
            <a:off x="1114425" y="1628775"/>
            <a:ext cx="1304925" cy="1333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2056" name="Line 63"/>
          <p:cNvSpPr>
            <a:spLocks noChangeShapeType="1"/>
          </p:cNvSpPr>
          <p:nvPr/>
        </p:nvSpPr>
        <p:spPr bwMode="auto">
          <a:xfrm>
            <a:off x="701675" y="1116013"/>
            <a:ext cx="384175" cy="30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57" name="Text Box 64"/>
          <p:cNvSpPr txBox="1">
            <a:spLocks noChangeArrowheads="1"/>
          </p:cNvSpPr>
          <p:nvPr/>
        </p:nvSpPr>
        <p:spPr bwMode="auto">
          <a:xfrm>
            <a:off x="309563" y="927100"/>
            <a:ext cx="563562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Calibri" pitchFamily="34" charset="0"/>
              </a:rPr>
              <a:t>1.</a:t>
            </a:r>
          </a:p>
        </p:txBody>
      </p:sp>
      <p:sp>
        <p:nvSpPr>
          <p:cNvPr id="42058" name="Line 65"/>
          <p:cNvSpPr>
            <a:spLocks noChangeShapeType="1"/>
          </p:cNvSpPr>
          <p:nvPr/>
        </p:nvSpPr>
        <p:spPr bwMode="auto">
          <a:xfrm>
            <a:off x="652463" y="1300163"/>
            <a:ext cx="436562" cy="265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59" name="Text Box 66"/>
          <p:cNvSpPr txBox="1">
            <a:spLocks noChangeArrowheads="1"/>
          </p:cNvSpPr>
          <p:nvPr/>
        </p:nvSpPr>
        <p:spPr bwMode="auto">
          <a:xfrm>
            <a:off x="273050" y="1135063"/>
            <a:ext cx="5635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Calibri" pitchFamily="34" charset="0"/>
              </a:rPr>
              <a:t>2.</a:t>
            </a:r>
          </a:p>
        </p:txBody>
      </p:sp>
      <p:sp>
        <p:nvSpPr>
          <p:cNvPr id="42060" name="Line 67"/>
          <p:cNvSpPr>
            <a:spLocks noChangeShapeType="1"/>
          </p:cNvSpPr>
          <p:nvPr/>
        </p:nvSpPr>
        <p:spPr bwMode="auto">
          <a:xfrm>
            <a:off x="617538" y="1516063"/>
            <a:ext cx="457200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61" name="Text Box 68"/>
          <p:cNvSpPr txBox="1">
            <a:spLocks noChangeArrowheads="1"/>
          </p:cNvSpPr>
          <p:nvPr/>
        </p:nvSpPr>
        <p:spPr bwMode="auto">
          <a:xfrm>
            <a:off x="250825" y="1344613"/>
            <a:ext cx="5635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Calibri" pitchFamily="34" charset="0"/>
              </a:rPr>
              <a:t>3.</a:t>
            </a:r>
          </a:p>
        </p:txBody>
      </p:sp>
      <p:sp>
        <p:nvSpPr>
          <p:cNvPr id="42062" name="Line 69"/>
          <p:cNvSpPr>
            <a:spLocks noChangeShapeType="1"/>
          </p:cNvSpPr>
          <p:nvPr/>
        </p:nvSpPr>
        <p:spPr bwMode="auto">
          <a:xfrm>
            <a:off x="593725" y="1708150"/>
            <a:ext cx="477838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63" name="Text Box 70"/>
          <p:cNvSpPr txBox="1">
            <a:spLocks noChangeArrowheads="1"/>
          </p:cNvSpPr>
          <p:nvPr/>
        </p:nvSpPr>
        <p:spPr bwMode="auto">
          <a:xfrm>
            <a:off x="239713" y="1558925"/>
            <a:ext cx="563562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Calibri" pitchFamily="34" charset="0"/>
              </a:rPr>
              <a:t>4.</a:t>
            </a:r>
          </a:p>
        </p:txBody>
      </p:sp>
      <p:sp>
        <p:nvSpPr>
          <p:cNvPr id="42064" name="Line 71"/>
          <p:cNvSpPr>
            <a:spLocks noChangeShapeType="1"/>
          </p:cNvSpPr>
          <p:nvPr/>
        </p:nvSpPr>
        <p:spPr bwMode="auto">
          <a:xfrm>
            <a:off x="595313" y="1914525"/>
            <a:ext cx="48895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65" name="Text Box 72"/>
          <p:cNvSpPr txBox="1">
            <a:spLocks noChangeArrowheads="1"/>
          </p:cNvSpPr>
          <p:nvPr/>
        </p:nvSpPr>
        <p:spPr bwMode="auto">
          <a:xfrm>
            <a:off x="236538" y="1778000"/>
            <a:ext cx="563562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Calibri" pitchFamily="34" charset="0"/>
              </a:rPr>
              <a:t>5.</a:t>
            </a:r>
          </a:p>
        </p:txBody>
      </p:sp>
      <p:sp>
        <p:nvSpPr>
          <p:cNvPr id="42066" name="Line 73"/>
          <p:cNvSpPr>
            <a:spLocks noChangeShapeType="1"/>
          </p:cNvSpPr>
          <p:nvPr/>
        </p:nvSpPr>
        <p:spPr bwMode="auto">
          <a:xfrm flipV="1">
            <a:off x="600075" y="2038350"/>
            <a:ext cx="479425" cy="42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67" name="Text Box 74"/>
          <p:cNvSpPr txBox="1">
            <a:spLocks noChangeArrowheads="1"/>
          </p:cNvSpPr>
          <p:nvPr/>
        </p:nvSpPr>
        <p:spPr bwMode="auto">
          <a:xfrm>
            <a:off x="242888" y="1949450"/>
            <a:ext cx="563562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Calibri" pitchFamily="34" charset="0"/>
              </a:rPr>
              <a:t>6.</a:t>
            </a:r>
          </a:p>
        </p:txBody>
      </p:sp>
      <p:sp>
        <p:nvSpPr>
          <p:cNvPr id="42068" name="Text Box 75"/>
          <p:cNvSpPr txBox="1">
            <a:spLocks noChangeArrowheads="1"/>
          </p:cNvSpPr>
          <p:nvPr/>
        </p:nvSpPr>
        <p:spPr bwMode="auto">
          <a:xfrm>
            <a:off x="250825" y="2190750"/>
            <a:ext cx="563563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Calibri" pitchFamily="34" charset="0"/>
              </a:rPr>
              <a:t>7.</a:t>
            </a:r>
          </a:p>
        </p:txBody>
      </p:sp>
      <p:sp>
        <p:nvSpPr>
          <p:cNvPr id="42069" name="Line 76"/>
          <p:cNvSpPr>
            <a:spLocks noChangeShapeType="1"/>
          </p:cNvSpPr>
          <p:nvPr/>
        </p:nvSpPr>
        <p:spPr bwMode="auto">
          <a:xfrm flipV="1">
            <a:off x="612775" y="2187575"/>
            <a:ext cx="425450" cy="128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70" name="Text Box 79"/>
          <p:cNvSpPr txBox="1">
            <a:spLocks noChangeArrowheads="1"/>
          </p:cNvSpPr>
          <p:nvPr/>
        </p:nvSpPr>
        <p:spPr bwMode="auto">
          <a:xfrm>
            <a:off x="681038" y="4211638"/>
            <a:ext cx="2093912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latin typeface="Calibri" pitchFamily="34" charset="0"/>
              </a:rPr>
              <a:t>(Material </a:t>
            </a:r>
            <a:r>
              <a:rPr lang="en-US" sz="1200" b="1" dirty="0" smtClean="0">
                <a:latin typeface="Calibri" pitchFamily="34" charset="0"/>
              </a:rPr>
              <a:t>)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42071" name="Rectangle 80"/>
          <p:cNvSpPr>
            <a:spLocks noChangeArrowheads="1"/>
          </p:cNvSpPr>
          <p:nvPr/>
        </p:nvSpPr>
        <p:spPr bwMode="auto">
          <a:xfrm>
            <a:off x="1127125" y="5624513"/>
            <a:ext cx="1304925" cy="638175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2072" name="Rectangle 81"/>
          <p:cNvSpPr>
            <a:spLocks noChangeArrowheads="1"/>
          </p:cNvSpPr>
          <p:nvPr/>
        </p:nvSpPr>
        <p:spPr bwMode="auto">
          <a:xfrm>
            <a:off x="1127125" y="5518150"/>
            <a:ext cx="1304925" cy="114300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2073" name="Rectangle 82"/>
          <p:cNvSpPr>
            <a:spLocks noChangeArrowheads="1"/>
          </p:cNvSpPr>
          <p:nvPr/>
        </p:nvSpPr>
        <p:spPr bwMode="auto">
          <a:xfrm>
            <a:off x="1127125" y="5326063"/>
            <a:ext cx="1304925" cy="192087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2074" name="Text Box 83"/>
          <p:cNvSpPr txBox="1">
            <a:spLocks noChangeArrowheads="1"/>
          </p:cNvSpPr>
          <p:nvPr/>
        </p:nvSpPr>
        <p:spPr bwMode="auto">
          <a:xfrm>
            <a:off x="212725" y="5237163"/>
            <a:ext cx="5635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Calibri" pitchFamily="34" charset="0"/>
              </a:rPr>
              <a:t>1.</a:t>
            </a:r>
          </a:p>
        </p:txBody>
      </p:sp>
      <p:sp>
        <p:nvSpPr>
          <p:cNvPr id="42075" name="Line 84"/>
          <p:cNvSpPr>
            <a:spLocks noChangeShapeType="1"/>
          </p:cNvSpPr>
          <p:nvPr/>
        </p:nvSpPr>
        <p:spPr bwMode="auto">
          <a:xfrm flipV="1">
            <a:off x="584200" y="5392738"/>
            <a:ext cx="4889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76" name="Text Box 85"/>
          <p:cNvSpPr txBox="1">
            <a:spLocks noChangeArrowheads="1"/>
          </p:cNvSpPr>
          <p:nvPr/>
        </p:nvSpPr>
        <p:spPr bwMode="auto">
          <a:xfrm>
            <a:off x="215900" y="5581650"/>
            <a:ext cx="563563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Calibri" pitchFamily="34" charset="0"/>
              </a:rPr>
              <a:t>2.</a:t>
            </a:r>
          </a:p>
        </p:txBody>
      </p:sp>
      <p:sp>
        <p:nvSpPr>
          <p:cNvPr id="42077" name="Line 86"/>
          <p:cNvSpPr>
            <a:spLocks noChangeShapeType="1"/>
          </p:cNvSpPr>
          <p:nvPr/>
        </p:nvSpPr>
        <p:spPr bwMode="auto">
          <a:xfrm flipV="1">
            <a:off x="585788" y="5632450"/>
            <a:ext cx="479425" cy="84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78" name="Text Box 87"/>
          <p:cNvSpPr txBox="1">
            <a:spLocks noChangeArrowheads="1"/>
          </p:cNvSpPr>
          <p:nvPr/>
        </p:nvSpPr>
        <p:spPr bwMode="auto">
          <a:xfrm>
            <a:off x="693738" y="6256338"/>
            <a:ext cx="2093912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latin typeface="Calibri" pitchFamily="34" charset="0"/>
              </a:rPr>
              <a:t>(Material </a:t>
            </a:r>
            <a:r>
              <a:rPr lang="en-US" sz="1200" b="1" dirty="0" smtClean="0">
                <a:latin typeface="Calibri" pitchFamily="34" charset="0"/>
              </a:rPr>
              <a:t>)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42079" name="Text Box 88"/>
          <p:cNvSpPr txBox="1">
            <a:spLocks noChangeArrowheads="1"/>
          </p:cNvSpPr>
          <p:nvPr/>
        </p:nvSpPr>
        <p:spPr bwMode="auto">
          <a:xfrm>
            <a:off x="261938" y="5924550"/>
            <a:ext cx="563562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Calibri" pitchFamily="34" charset="0"/>
              </a:rPr>
              <a:t>3.</a:t>
            </a:r>
          </a:p>
        </p:txBody>
      </p:sp>
      <p:sp>
        <p:nvSpPr>
          <p:cNvPr id="42080" name="Line 89"/>
          <p:cNvSpPr>
            <a:spLocks noChangeShapeType="1"/>
          </p:cNvSpPr>
          <p:nvPr/>
        </p:nvSpPr>
        <p:spPr bwMode="auto">
          <a:xfrm flipV="1">
            <a:off x="622300" y="5900738"/>
            <a:ext cx="425450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4842" name="Group 90"/>
          <p:cNvGraphicFramePr>
            <a:graphicFrameLocks noGrp="1"/>
          </p:cNvGraphicFramePr>
          <p:nvPr>
            <p:ph sz="quarter" idx="3"/>
          </p:nvPr>
        </p:nvGraphicFramePr>
        <p:xfrm>
          <a:off x="2800350" y="5246688"/>
          <a:ext cx="5815013" cy="1219200"/>
        </p:xfrm>
        <a:graphic>
          <a:graphicData uri="http://schemas.openxmlformats.org/drawingml/2006/table">
            <a:tbl>
              <a:tblPr/>
              <a:tblGrid>
                <a:gridCol w="1941513"/>
                <a:gridCol w="1452562"/>
                <a:gridCol w="1317625"/>
                <a:gridCol w="1103313"/>
              </a:tblGrid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Layer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Thickness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Doping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nid</a:t>
                      </a:r>
                      <a:endParaRPr kumimoji="0" lang="en-US" sz="1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2.SiO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nid</a:t>
                      </a:r>
                      <a:endParaRPr kumimoji="0" lang="en-US" sz="1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0.4 mu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nid</a:t>
                      </a:r>
                      <a:endParaRPr kumimoji="0" lang="en-US" sz="14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108" name="Text Box 117"/>
          <p:cNvSpPr txBox="1">
            <a:spLocks noChangeArrowheads="1"/>
          </p:cNvSpPr>
          <p:nvPr/>
        </p:nvSpPr>
        <p:spPr bwMode="auto">
          <a:xfrm>
            <a:off x="4359275" y="998538"/>
            <a:ext cx="26574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III-V </a:t>
            </a:r>
          </a:p>
        </p:txBody>
      </p:sp>
      <p:sp>
        <p:nvSpPr>
          <p:cNvPr id="42109" name="Text Box 118"/>
          <p:cNvSpPr txBox="1">
            <a:spLocks noChangeArrowheads="1"/>
          </p:cNvSpPr>
          <p:nvPr/>
        </p:nvSpPr>
        <p:spPr bwMode="auto">
          <a:xfrm>
            <a:off x="4500563" y="4872038"/>
            <a:ext cx="26574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Si </a:t>
            </a:r>
          </a:p>
        </p:txBody>
      </p:sp>
      <p:sp>
        <p:nvSpPr>
          <p:cNvPr id="42110" name="Rectangle 136"/>
          <p:cNvSpPr>
            <a:spLocks noChangeArrowheads="1"/>
          </p:cNvSpPr>
          <p:nvPr/>
        </p:nvSpPr>
        <p:spPr bwMode="auto">
          <a:xfrm>
            <a:off x="1111250" y="1536700"/>
            <a:ext cx="1304925" cy="100013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2111" name="Rectangle 137"/>
          <p:cNvSpPr>
            <a:spLocks noChangeArrowheads="1"/>
          </p:cNvSpPr>
          <p:nvPr/>
        </p:nvSpPr>
        <p:spPr bwMode="auto">
          <a:xfrm>
            <a:off x="1111250" y="1403350"/>
            <a:ext cx="1304925" cy="1333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2112" name="Text Box 138"/>
          <p:cNvSpPr txBox="1">
            <a:spLocks noChangeArrowheads="1"/>
          </p:cNvSpPr>
          <p:nvPr/>
        </p:nvSpPr>
        <p:spPr bwMode="auto">
          <a:xfrm>
            <a:off x="234950" y="2605088"/>
            <a:ext cx="5635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Calibri" pitchFamily="34" charset="0"/>
              </a:rPr>
              <a:t>8.</a:t>
            </a:r>
          </a:p>
        </p:txBody>
      </p:sp>
      <p:sp>
        <p:nvSpPr>
          <p:cNvPr id="42113" name="Line 139"/>
          <p:cNvSpPr>
            <a:spLocks noChangeShapeType="1"/>
          </p:cNvSpPr>
          <p:nvPr/>
        </p:nvSpPr>
        <p:spPr bwMode="auto">
          <a:xfrm flipV="1">
            <a:off x="596900" y="2601913"/>
            <a:ext cx="425450" cy="128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114" name="Text Box 140"/>
          <p:cNvSpPr txBox="1">
            <a:spLocks noChangeArrowheads="1"/>
          </p:cNvSpPr>
          <p:nvPr/>
        </p:nvSpPr>
        <p:spPr bwMode="auto">
          <a:xfrm>
            <a:off x="225425" y="3017838"/>
            <a:ext cx="5635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Calibri" pitchFamily="34" charset="0"/>
              </a:rPr>
              <a:t>9.</a:t>
            </a:r>
          </a:p>
        </p:txBody>
      </p:sp>
      <p:sp>
        <p:nvSpPr>
          <p:cNvPr id="42115" name="Line 141"/>
          <p:cNvSpPr>
            <a:spLocks noChangeShapeType="1"/>
          </p:cNvSpPr>
          <p:nvPr/>
        </p:nvSpPr>
        <p:spPr bwMode="auto">
          <a:xfrm flipV="1">
            <a:off x="587375" y="3014663"/>
            <a:ext cx="425450" cy="128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116" name="Text Box 142"/>
          <p:cNvSpPr txBox="1">
            <a:spLocks noChangeArrowheads="1"/>
          </p:cNvSpPr>
          <p:nvPr/>
        </p:nvSpPr>
        <p:spPr bwMode="auto">
          <a:xfrm>
            <a:off x="193675" y="3563938"/>
            <a:ext cx="5635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Calibri" pitchFamily="34" charset="0"/>
              </a:rPr>
              <a:t>10.</a:t>
            </a:r>
          </a:p>
        </p:txBody>
      </p:sp>
      <p:sp>
        <p:nvSpPr>
          <p:cNvPr id="42117" name="Line 143"/>
          <p:cNvSpPr>
            <a:spLocks noChangeShapeType="1"/>
          </p:cNvSpPr>
          <p:nvPr/>
        </p:nvSpPr>
        <p:spPr bwMode="auto">
          <a:xfrm flipV="1">
            <a:off x="600075" y="3560763"/>
            <a:ext cx="425450" cy="128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BB405-D4BD-40C3-A239-ED6F70FD302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4400" y="2743200"/>
            <a:ext cx="72914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" name="Rectangle 78"/>
          <p:cNvSpPr/>
          <p:nvPr/>
        </p:nvSpPr>
        <p:spPr>
          <a:xfrm>
            <a:off x="4876800" y="4038600"/>
            <a:ext cx="685800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Pre-Bond </a:t>
            </a:r>
            <a:r>
              <a:rPr lang="en-US" dirty="0" err="1" smtClean="0">
                <a:solidFill>
                  <a:srgbClr val="0070C0"/>
                </a:solidFill>
              </a:rPr>
              <a:t>fab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– Step 8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34"/>
          <p:cNvSpPr txBox="1">
            <a:spLocks noChangeArrowheads="1"/>
          </p:cNvSpPr>
          <p:nvPr/>
        </p:nvSpPr>
        <p:spPr bwMode="auto">
          <a:xfrm>
            <a:off x="4953000" y="2133600"/>
            <a:ext cx="3417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u="sng" dirty="0" smtClean="0">
                <a:latin typeface="Calibri" pitchFamily="34" charset="0"/>
              </a:rPr>
              <a:t> </a:t>
            </a:r>
            <a:endParaRPr lang="en-US" sz="1600" u="sng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76800" y="4953000"/>
            <a:ext cx="3886200" cy="609600"/>
          </a:xfrm>
          <a:prstGeom prst="rect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76800" y="4495800"/>
            <a:ext cx="3886200" cy="4206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76800" y="4913376"/>
            <a:ext cx="38862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876800" y="4495800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876800" y="4477512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876800" y="4474464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876800" y="4465320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876800" y="4447032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876800" y="4428744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876800" y="4407408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876800" y="4389120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876800" y="4343400"/>
            <a:ext cx="3886200" cy="45719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876800" y="4334256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876800" y="4312920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876800" y="4294632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876800" y="4038600"/>
            <a:ext cx="3886200" cy="2682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5105400" y="3962400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562600" y="3974592"/>
            <a:ext cx="11430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791200" y="4020312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971310" y="4017820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172200" y="4017820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400800" y="4013387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705600" y="3962400"/>
            <a:ext cx="5334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562600" y="4218710"/>
            <a:ext cx="11430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rot="16200000">
            <a:off x="6539345" y="4052455"/>
            <a:ext cx="25631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239000" y="4052455"/>
            <a:ext cx="1524000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848600" y="3962400"/>
            <a:ext cx="9144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876800" y="3962400"/>
            <a:ext cx="6858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 rot="16200000">
            <a:off x="5472545" y="4052456"/>
            <a:ext cx="25631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 rot="16200000">
            <a:off x="5015345" y="4128656"/>
            <a:ext cx="25631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7010400" y="4419600"/>
            <a:ext cx="1752600" cy="76200"/>
          </a:xfrm>
          <a:prstGeom prst="rect">
            <a:avLst/>
          </a:prstGeom>
          <a:solidFill>
            <a:srgbClr val="00B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4881282" y="4419600"/>
            <a:ext cx="685800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838200" y="16002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Litho 5 – 1310 nm Active region definition ( EAM region for 1360 nm laser )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010400" y="3886200"/>
            <a:ext cx="838200" cy="401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391400" y="4419600"/>
            <a:ext cx="1371600" cy="76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6248400" y="4495800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  1360  1330                1310</a:t>
            </a:r>
            <a:endParaRPr lang="en-US" sz="1200" dirty="0"/>
          </a:p>
        </p:txBody>
      </p:sp>
      <p:sp>
        <p:nvSpPr>
          <p:cNvPr id="42" name="Rectangle 41"/>
          <p:cNvSpPr/>
          <p:nvPr/>
        </p:nvSpPr>
        <p:spPr>
          <a:xfrm>
            <a:off x="7010400" y="4191000"/>
            <a:ext cx="3810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rot="16200000">
            <a:off x="6920345" y="4052041"/>
            <a:ext cx="25631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/>
          <p:cNvSpPr/>
          <p:nvPr/>
        </p:nvSpPr>
        <p:spPr>
          <a:xfrm>
            <a:off x="7391400" y="4419600"/>
            <a:ext cx="1371600" cy="76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Pre-Bond </a:t>
            </a:r>
            <a:r>
              <a:rPr lang="en-US" dirty="0" err="1" smtClean="0">
                <a:solidFill>
                  <a:srgbClr val="0070C0"/>
                </a:solidFill>
              </a:rPr>
              <a:t>fab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– Step 9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34"/>
          <p:cNvSpPr txBox="1">
            <a:spLocks noChangeArrowheads="1"/>
          </p:cNvSpPr>
          <p:nvPr/>
        </p:nvSpPr>
        <p:spPr bwMode="auto">
          <a:xfrm>
            <a:off x="4953000" y="2133600"/>
            <a:ext cx="3417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u="sng" dirty="0" smtClean="0">
                <a:latin typeface="Calibri" pitchFamily="34" charset="0"/>
              </a:rPr>
              <a:t> </a:t>
            </a:r>
            <a:endParaRPr lang="en-US" sz="1600" u="sng" dirty="0">
              <a:latin typeface="Calibri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876800" y="5562600"/>
            <a:ext cx="39624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 rot="16200000">
            <a:off x="4000500" y="4762500"/>
            <a:ext cx="16764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 rot="16200000">
            <a:off x="8001000" y="4724400"/>
            <a:ext cx="16002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838200" y="16002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Anneal 3 -Encapsulation and RTA anneal to 1280 nm (4</a:t>
            </a:r>
            <a:r>
              <a:rPr lang="en-US" baseline="30000" dirty="0" smtClean="0"/>
              <a:t>th</a:t>
            </a:r>
            <a:r>
              <a:rPr lang="en-US" dirty="0" smtClean="0"/>
              <a:t> band gap) </a:t>
            </a:r>
            <a:r>
              <a:rPr lang="en-US" dirty="0" smtClean="0">
                <a:solidFill>
                  <a:schemeClr val="tx2"/>
                </a:solidFill>
              </a:rPr>
              <a:t>( No litho 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620000" y="2535380"/>
            <a:ext cx="6096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876800" y="4038600"/>
            <a:ext cx="685800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876800" y="4953000"/>
            <a:ext cx="3886200" cy="609600"/>
          </a:xfrm>
          <a:prstGeom prst="rect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4876800" y="4495800"/>
            <a:ext cx="3886200" cy="4206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4876800" y="4913376"/>
            <a:ext cx="38862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4876800" y="4495800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876800" y="4477512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4876800" y="4474464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4876800" y="4465320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4876800" y="4447032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4876800" y="4428744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876800" y="4407408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876800" y="4389120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4876800" y="4343400"/>
            <a:ext cx="3886200" cy="45719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4876800" y="4334256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4876800" y="4312920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4876800" y="4294632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4876800" y="4038600"/>
            <a:ext cx="3886200" cy="2682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5105400" y="3962400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5562600" y="3974592"/>
            <a:ext cx="11430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791200" y="4020312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971310" y="4017820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172200" y="4017820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6400800" y="4013387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705600" y="3962400"/>
            <a:ext cx="5334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5562600" y="4218710"/>
            <a:ext cx="11430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 rot="16200000">
            <a:off x="6539345" y="4052455"/>
            <a:ext cx="25631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7239000" y="4052455"/>
            <a:ext cx="1524000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848600" y="3962400"/>
            <a:ext cx="9144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876800" y="3962400"/>
            <a:ext cx="6858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 rot="16200000">
            <a:off x="5472545" y="4052456"/>
            <a:ext cx="25631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 rot="16200000">
            <a:off x="5015345" y="4128656"/>
            <a:ext cx="25631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7086600" y="4419600"/>
            <a:ext cx="1676400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4876800" y="4419600"/>
            <a:ext cx="685800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7010400" y="3886200"/>
            <a:ext cx="838200" cy="401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7010400" y="4191000"/>
            <a:ext cx="8382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 rot="16200000">
            <a:off x="6920345" y="4052456"/>
            <a:ext cx="25631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 rot="16200000">
            <a:off x="7682345" y="4052456"/>
            <a:ext cx="25631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Arrow Connector 103"/>
          <p:cNvCxnSpPr/>
          <p:nvPr/>
        </p:nvCxnSpPr>
        <p:spPr>
          <a:xfrm rot="5400000">
            <a:off x="8041482" y="4228306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rot="5400000">
            <a:off x="8193882" y="4227512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5400000">
            <a:off x="8345488" y="4228306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rot="5400000">
            <a:off x="8497888" y="4227512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rot="5400000">
            <a:off x="7887494" y="4228306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7772400" y="4419600"/>
            <a:ext cx="990600" cy="76200"/>
          </a:xfrm>
          <a:prstGeom prst="rect">
            <a:avLst/>
          </a:prstGeom>
          <a:solidFill>
            <a:schemeClr val="accent3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6248400" y="4495800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  1360    1330  1310           1280</a:t>
            </a:r>
            <a:endParaRPr lang="en-US" sz="1200" dirty="0"/>
          </a:p>
        </p:txBody>
      </p:sp>
      <p:cxnSp>
        <p:nvCxnSpPr>
          <p:cNvPr id="116" name="Straight Arrow Connector 115"/>
          <p:cNvCxnSpPr/>
          <p:nvPr/>
        </p:nvCxnSpPr>
        <p:spPr>
          <a:xfrm rot="5400000">
            <a:off x="4942610" y="422910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rot="5400000">
            <a:off x="5095010" y="4228306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rot="5400000">
            <a:off x="5246616" y="422910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rot="5400000">
            <a:off x="5399016" y="4228306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rot="5400000">
            <a:off x="4788622" y="422910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/>
          <p:nvPr/>
        </p:nvSpPr>
        <p:spPr>
          <a:xfrm>
            <a:off x="4876800" y="4419600"/>
            <a:ext cx="685800" cy="76200"/>
          </a:xfrm>
          <a:prstGeom prst="rect">
            <a:avLst/>
          </a:prstGeom>
          <a:solidFill>
            <a:schemeClr val="accent3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Steps 1-9 together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4627" y="6336268"/>
            <a:ext cx="2975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Un-shaded region at 1280 nm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04800" y="228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99080"/>
            <a:ext cx="8229600" cy="412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00" y="2743200"/>
            <a:ext cx="729144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Pre-Bond </a:t>
            </a:r>
            <a:r>
              <a:rPr lang="en-US" dirty="0" err="1" smtClean="0">
                <a:solidFill>
                  <a:srgbClr val="0070C0"/>
                </a:solidFill>
              </a:rPr>
              <a:t>fab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– Step 10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34"/>
          <p:cNvSpPr txBox="1">
            <a:spLocks noChangeArrowheads="1"/>
          </p:cNvSpPr>
          <p:nvPr/>
        </p:nvSpPr>
        <p:spPr bwMode="auto">
          <a:xfrm>
            <a:off x="4953000" y="2133600"/>
            <a:ext cx="3417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u="sng" dirty="0" smtClean="0">
                <a:latin typeface="Calibri" pitchFamily="34" charset="0"/>
              </a:rPr>
              <a:t> </a:t>
            </a:r>
            <a:endParaRPr lang="en-US" sz="1600" u="sng" dirty="0">
              <a:latin typeface="Calibri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38200" y="16002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Litho 6 – 1280 nm Active  region definition ( EAM region for 1330 nm laser )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7620000" y="2535380"/>
            <a:ext cx="6096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876800" y="4038600"/>
            <a:ext cx="685800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876800" y="4953000"/>
            <a:ext cx="3886200" cy="609600"/>
          </a:xfrm>
          <a:prstGeom prst="rect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4876800" y="4495800"/>
            <a:ext cx="3886200" cy="4206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4876800" y="4913376"/>
            <a:ext cx="38862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4876800" y="4495800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876800" y="4477512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4876800" y="4474464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4876800" y="4465320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4876800" y="4447032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4876800" y="4428744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876800" y="4407408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876800" y="4389120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4876800" y="4343400"/>
            <a:ext cx="3886200" cy="45719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4876800" y="4334256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4876800" y="4312920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4876800" y="4294632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4876800" y="4038600"/>
            <a:ext cx="3886200" cy="2682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5105400" y="3962400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5562600" y="3974592"/>
            <a:ext cx="11430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791200" y="4020312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971310" y="4017820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172200" y="4017820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6400800" y="4013387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705600" y="3962400"/>
            <a:ext cx="5334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5562600" y="4218710"/>
            <a:ext cx="11430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 rot="16200000">
            <a:off x="6539345" y="4052455"/>
            <a:ext cx="25631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7239000" y="4052455"/>
            <a:ext cx="1524000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848600" y="3962400"/>
            <a:ext cx="9144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876800" y="3962400"/>
            <a:ext cx="6858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 rot="16200000">
            <a:off x="5472545" y="4052456"/>
            <a:ext cx="25631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 rot="16200000">
            <a:off x="5015345" y="4128656"/>
            <a:ext cx="25631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7010400" y="4419600"/>
            <a:ext cx="1752600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4876800" y="4419600"/>
            <a:ext cx="685800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7391400" y="4419600"/>
            <a:ext cx="1371600" cy="76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7010400" y="3886200"/>
            <a:ext cx="1143000" cy="401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7772400" y="4419600"/>
            <a:ext cx="990600" cy="76200"/>
          </a:xfrm>
          <a:prstGeom prst="rect">
            <a:avLst/>
          </a:prstGeom>
          <a:solidFill>
            <a:schemeClr val="accent3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248400" y="4495800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  1360    1330  1310           1280</a:t>
            </a:r>
            <a:endParaRPr lang="en-US" sz="1200" dirty="0"/>
          </a:p>
        </p:txBody>
      </p:sp>
      <p:sp>
        <p:nvSpPr>
          <p:cNvPr id="55" name="Rectangle 54"/>
          <p:cNvSpPr/>
          <p:nvPr/>
        </p:nvSpPr>
        <p:spPr>
          <a:xfrm>
            <a:off x="4876800" y="4419600"/>
            <a:ext cx="685800" cy="76200"/>
          </a:xfrm>
          <a:prstGeom prst="rect">
            <a:avLst/>
          </a:prstGeom>
          <a:solidFill>
            <a:schemeClr val="accent3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010400" y="4191000"/>
            <a:ext cx="8382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 rot="16200000">
            <a:off x="6920345" y="4052456"/>
            <a:ext cx="25631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Pre-Bond </a:t>
            </a:r>
            <a:r>
              <a:rPr lang="en-US" dirty="0" err="1" smtClean="0">
                <a:solidFill>
                  <a:srgbClr val="0070C0"/>
                </a:solidFill>
              </a:rPr>
              <a:t>fab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– Step 11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34"/>
          <p:cNvSpPr txBox="1">
            <a:spLocks noChangeArrowheads="1"/>
          </p:cNvSpPr>
          <p:nvPr/>
        </p:nvSpPr>
        <p:spPr bwMode="auto">
          <a:xfrm>
            <a:off x="4800600" y="2743200"/>
            <a:ext cx="434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Calibri" pitchFamily="34" charset="0"/>
              </a:rPr>
              <a:t>All regions that were  not defined  by previous </a:t>
            </a:r>
            <a:r>
              <a:rPr lang="en-US" sz="1600" dirty="0" err="1" smtClean="0">
                <a:latin typeface="Calibri" pitchFamily="34" charset="0"/>
              </a:rPr>
              <a:t>lithos</a:t>
            </a:r>
            <a:r>
              <a:rPr lang="en-US" sz="1600" dirty="0" smtClean="0">
                <a:latin typeface="Calibri" pitchFamily="34" charset="0"/>
              </a:rPr>
              <a:t> to be active are automatically passive 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876800" y="5562600"/>
            <a:ext cx="39624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 rot="16200000">
            <a:off x="4000500" y="4762500"/>
            <a:ext cx="16764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 rot="16200000">
            <a:off x="8001000" y="4724400"/>
            <a:ext cx="16002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85800" y="15240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Anneal 4 - Encapsulation and RTA anneal to Passive nm </a:t>
            </a:r>
            <a:r>
              <a:rPr lang="en-US" dirty="0" smtClean="0">
                <a:solidFill>
                  <a:schemeClr val="tx2"/>
                </a:solidFill>
              </a:rPr>
              <a:t>(No litho)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620000" y="2535380"/>
            <a:ext cx="6096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876800" y="4038600"/>
            <a:ext cx="685800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876800" y="4953000"/>
            <a:ext cx="3886200" cy="609600"/>
          </a:xfrm>
          <a:prstGeom prst="rect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4876800" y="4495800"/>
            <a:ext cx="3886200" cy="4206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4876800" y="4913376"/>
            <a:ext cx="38862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4876800" y="4495800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876800" y="4477512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4876800" y="4474464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4876800" y="4465320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4876800" y="4447032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4876800" y="4428744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876800" y="4407408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876800" y="4389120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4876800" y="4343400"/>
            <a:ext cx="3886200" cy="45719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4876800" y="4334256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4876800" y="4312920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4876800" y="4294632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4876800" y="4038600"/>
            <a:ext cx="3886200" cy="2682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5105400" y="3962400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5562600" y="3974592"/>
            <a:ext cx="11430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791200" y="4020312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971310" y="4017820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172200" y="4017820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6400800" y="4013387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705600" y="3962400"/>
            <a:ext cx="5334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5562600" y="4218710"/>
            <a:ext cx="11430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 rot="16200000">
            <a:off x="6539345" y="4052455"/>
            <a:ext cx="25631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7239000" y="4052455"/>
            <a:ext cx="1524000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848600" y="3962400"/>
            <a:ext cx="9144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876800" y="3962400"/>
            <a:ext cx="6858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 rot="16200000">
            <a:off x="5472545" y="4052456"/>
            <a:ext cx="25631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 rot="16200000">
            <a:off x="5015345" y="4128656"/>
            <a:ext cx="25631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7086600" y="4419600"/>
            <a:ext cx="1676400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4876800" y="4419600"/>
            <a:ext cx="685800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7391400" y="4419600"/>
            <a:ext cx="1371600" cy="76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7010400" y="3886200"/>
            <a:ext cx="1219200" cy="401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7010400" y="4191000"/>
            <a:ext cx="12192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 rot="16200000">
            <a:off x="6920345" y="4052456"/>
            <a:ext cx="25631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 rot="16200000">
            <a:off x="8063345" y="4052456"/>
            <a:ext cx="25631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" name="Straight Arrow Connector 104"/>
          <p:cNvCxnSpPr/>
          <p:nvPr/>
        </p:nvCxnSpPr>
        <p:spPr>
          <a:xfrm rot="5400000">
            <a:off x="8193882" y="4227512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5400000">
            <a:off x="8345488" y="4228306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rot="5400000">
            <a:off x="8497888" y="4227512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7772400" y="4419600"/>
            <a:ext cx="990600" cy="76200"/>
          </a:xfrm>
          <a:prstGeom prst="rect">
            <a:avLst/>
          </a:prstGeom>
          <a:solidFill>
            <a:schemeClr val="accent3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8229600" y="4419600"/>
            <a:ext cx="533400" cy="762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248400" y="4495800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  1360    1330  1310  1280   Passive</a:t>
            </a:r>
            <a:endParaRPr lang="en-US" sz="1200" dirty="0"/>
          </a:p>
        </p:txBody>
      </p:sp>
      <p:sp>
        <p:nvSpPr>
          <p:cNvPr id="55" name="Rectangle 54"/>
          <p:cNvSpPr/>
          <p:nvPr/>
        </p:nvSpPr>
        <p:spPr>
          <a:xfrm>
            <a:off x="4876800" y="4419600"/>
            <a:ext cx="685800" cy="762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/>
          <p:cNvCxnSpPr/>
          <p:nvPr/>
        </p:nvCxnSpPr>
        <p:spPr>
          <a:xfrm rot="5400000">
            <a:off x="4942610" y="422910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>
            <a:off x="5095010" y="4228306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5400000">
            <a:off x="5246616" y="422910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5400000">
            <a:off x="5399016" y="4228306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5400000">
            <a:off x="4788622" y="422910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4724400" y="44958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Passive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Steps 1-11 Together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6324600"/>
            <a:ext cx="323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Un-shaded region at Passive  nm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04800" y="228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99080"/>
            <a:ext cx="8229600" cy="412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90600" y="2743200"/>
            <a:ext cx="676435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Pre-Bond </a:t>
            </a:r>
            <a:r>
              <a:rPr lang="en-US" dirty="0" err="1" smtClean="0">
                <a:solidFill>
                  <a:srgbClr val="0070C0"/>
                </a:solidFill>
              </a:rPr>
              <a:t>fab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– Step 12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34"/>
          <p:cNvSpPr txBox="1">
            <a:spLocks noChangeArrowheads="1"/>
          </p:cNvSpPr>
          <p:nvPr/>
        </p:nvSpPr>
        <p:spPr bwMode="auto">
          <a:xfrm>
            <a:off x="4953000" y="2133600"/>
            <a:ext cx="3417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u="sng" dirty="0" smtClean="0">
                <a:latin typeface="Calibri" pitchFamily="34" charset="0"/>
              </a:rPr>
              <a:t> </a:t>
            </a:r>
            <a:endParaRPr lang="en-US" sz="1600" u="sng" dirty="0">
              <a:latin typeface="Calibri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38200" y="16002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Litho 7 – Buffer + Stop etch layer removal and AM protect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7620000" y="2535380"/>
            <a:ext cx="6096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248400" y="44958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         1360  1330   1310 1280</a:t>
            </a:r>
            <a:endParaRPr lang="en-US" sz="1600" dirty="0"/>
          </a:p>
        </p:txBody>
      </p:sp>
      <p:sp>
        <p:nvSpPr>
          <p:cNvPr id="56" name="Rectangle 55"/>
          <p:cNvSpPr/>
          <p:nvPr/>
        </p:nvSpPr>
        <p:spPr>
          <a:xfrm>
            <a:off x="4876800" y="4038600"/>
            <a:ext cx="685800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876800" y="4953000"/>
            <a:ext cx="3886200" cy="609600"/>
          </a:xfrm>
          <a:prstGeom prst="rect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4876800" y="4495800"/>
            <a:ext cx="3886200" cy="4206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4876800" y="4913376"/>
            <a:ext cx="38862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4876800" y="4495800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876800" y="4477512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4876800" y="4474464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4876800" y="4465320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4876800" y="4447032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4876800" y="4428744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876800" y="4407408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876800" y="4389120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4876800" y="4343400"/>
            <a:ext cx="3886200" cy="45719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4876800" y="4334256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4876800" y="4312920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4876800" y="4294632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4876800" y="4038600"/>
            <a:ext cx="3886200" cy="2682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5105400" y="3962400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876800" y="3983180"/>
            <a:ext cx="3962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791200" y="4020312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971310" y="4017820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172200" y="4017820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6400800" y="4013387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5742704" y="4177145"/>
            <a:ext cx="796635" cy="10391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239000" y="4419600"/>
            <a:ext cx="1524000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4876800" y="4419600"/>
            <a:ext cx="685800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7848600" y="4419600"/>
            <a:ext cx="914400" cy="76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8305800" y="4419600"/>
            <a:ext cx="457200" cy="76200"/>
          </a:xfrm>
          <a:prstGeom prst="rect">
            <a:avLst/>
          </a:prstGeom>
          <a:solidFill>
            <a:schemeClr val="accent3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4876800" y="4419600"/>
            <a:ext cx="457200" cy="76200"/>
          </a:xfrm>
          <a:prstGeom prst="rect">
            <a:avLst/>
          </a:prstGeom>
          <a:solidFill>
            <a:schemeClr val="accent3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4876800" y="4419600"/>
            <a:ext cx="762000" cy="762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876800" y="5943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Surface is now planar except for </a:t>
            </a:r>
            <a:r>
              <a:rPr lang="en-US" dirty="0" err="1" smtClean="0"/>
              <a:t>SiN</a:t>
            </a:r>
            <a:r>
              <a:rPr lang="en-US" dirty="0" smtClean="0"/>
              <a:t> over the AMs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Pre-Bond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fab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Step 13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6002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Litho 8 – Define III V gratings</a:t>
            </a:r>
            <a:endParaRPr lang="en-US" dirty="0"/>
          </a:p>
        </p:txBody>
      </p:sp>
      <p:sp>
        <p:nvSpPr>
          <p:cNvPr id="133" name="Rectangle 132"/>
          <p:cNvSpPr/>
          <p:nvPr/>
        </p:nvSpPr>
        <p:spPr>
          <a:xfrm>
            <a:off x="5032055" y="3828908"/>
            <a:ext cx="609600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5062536" y="4302268"/>
            <a:ext cx="609600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876800" y="5105400"/>
            <a:ext cx="3886200" cy="609600"/>
          </a:xfrm>
          <a:prstGeom prst="rect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4876800" y="4648200"/>
            <a:ext cx="3886200" cy="4206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4876800" y="5065776"/>
            <a:ext cx="38862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876800" y="4648200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4876800" y="4629912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4876800" y="4626864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876800" y="4617720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4876800" y="4599432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876800" y="4581144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4876800" y="4559808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4876800" y="4541520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4876800" y="4495800"/>
            <a:ext cx="3886200" cy="45719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4876800" y="4486656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876800" y="4465320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4876800" y="4447032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4876800" y="4572000"/>
            <a:ext cx="685800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062536" y="4320740"/>
            <a:ext cx="609600" cy="98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890655" y="4572000"/>
            <a:ext cx="152400" cy="762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flipH="1">
            <a:off x="6355081" y="4172528"/>
            <a:ext cx="45719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 flipH="1">
            <a:off x="6477000" y="4172528"/>
            <a:ext cx="45719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flipH="1">
            <a:off x="6583681" y="4172528"/>
            <a:ext cx="45719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flipH="1">
            <a:off x="6736081" y="4172528"/>
            <a:ext cx="45719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 flipH="1">
            <a:off x="7117081" y="4172528"/>
            <a:ext cx="45719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 flipH="1">
            <a:off x="7239000" y="4172528"/>
            <a:ext cx="45719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 flipH="1">
            <a:off x="7345681" y="4172528"/>
            <a:ext cx="45719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 flipH="1">
            <a:off x="7498081" y="4172528"/>
            <a:ext cx="45719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 flipH="1">
            <a:off x="7620000" y="4172528"/>
            <a:ext cx="45719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 flipH="1">
            <a:off x="7741919" y="4172528"/>
            <a:ext cx="45719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 flipH="1">
            <a:off x="7848600" y="4172528"/>
            <a:ext cx="45719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 flipH="1">
            <a:off x="8001000" y="4172528"/>
            <a:ext cx="45719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 flipH="1">
            <a:off x="8077200" y="4172528"/>
            <a:ext cx="45719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 flipH="1">
            <a:off x="8199119" y="4172528"/>
            <a:ext cx="45719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 flipH="1">
            <a:off x="8305800" y="4172528"/>
            <a:ext cx="45719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 flipH="1">
            <a:off x="8458200" y="4172528"/>
            <a:ext cx="45719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7239000" y="4581236"/>
            <a:ext cx="1524000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848600" y="4581236"/>
            <a:ext cx="914400" cy="76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8305800" y="4581236"/>
            <a:ext cx="457200" cy="76200"/>
          </a:xfrm>
          <a:prstGeom prst="rect">
            <a:avLst/>
          </a:prstGeom>
          <a:solidFill>
            <a:schemeClr val="accent3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533400" y="24384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Working on theory of grating design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36"/>
          <p:cNvSpPr>
            <a:spLocks noChangeArrowheads="1"/>
          </p:cNvSpPr>
          <p:nvPr/>
        </p:nvSpPr>
        <p:spPr bwMode="auto">
          <a:xfrm>
            <a:off x="6096000" y="5665788"/>
            <a:ext cx="1304925" cy="2667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8130" name="Rectangle 37"/>
          <p:cNvSpPr>
            <a:spLocks noChangeArrowheads="1"/>
          </p:cNvSpPr>
          <p:nvPr/>
        </p:nvSpPr>
        <p:spPr bwMode="auto">
          <a:xfrm>
            <a:off x="6096000" y="4748213"/>
            <a:ext cx="1304925" cy="109537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8131" name="Rectangle 38"/>
          <p:cNvSpPr>
            <a:spLocks noChangeArrowheads="1"/>
          </p:cNvSpPr>
          <p:nvPr/>
        </p:nvSpPr>
        <p:spPr bwMode="auto">
          <a:xfrm>
            <a:off x="6096000" y="4629150"/>
            <a:ext cx="1304925" cy="1238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8132" name="Rectangle 39"/>
          <p:cNvSpPr>
            <a:spLocks noChangeArrowheads="1"/>
          </p:cNvSpPr>
          <p:nvPr/>
        </p:nvSpPr>
        <p:spPr bwMode="auto">
          <a:xfrm>
            <a:off x="6096000" y="4495800"/>
            <a:ext cx="1304925" cy="1333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8133" name="Rectangle 40"/>
          <p:cNvSpPr>
            <a:spLocks noChangeArrowheads="1"/>
          </p:cNvSpPr>
          <p:nvPr/>
        </p:nvSpPr>
        <p:spPr bwMode="auto">
          <a:xfrm>
            <a:off x="6096000" y="5556250"/>
            <a:ext cx="1304925" cy="114300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8134" name="Rectangle 41"/>
          <p:cNvSpPr>
            <a:spLocks noChangeArrowheads="1"/>
          </p:cNvSpPr>
          <p:nvPr/>
        </p:nvSpPr>
        <p:spPr bwMode="auto">
          <a:xfrm>
            <a:off x="6096000" y="4852988"/>
            <a:ext cx="1304925" cy="7032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8135" name="Rectangle 42"/>
          <p:cNvSpPr>
            <a:spLocks noChangeArrowheads="1"/>
          </p:cNvSpPr>
          <p:nvPr/>
        </p:nvSpPr>
        <p:spPr bwMode="auto">
          <a:xfrm>
            <a:off x="6096000" y="4400550"/>
            <a:ext cx="1304925" cy="100013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8136" name="Rectangle 43"/>
          <p:cNvSpPr>
            <a:spLocks noChangeArrowheads="1"/>
          </p:cNvSpPr>
          <p:nvPr/>
        </p:nvSpPr>
        <p:spPr bwMode="auto">
          <a:xfrm>
            <a:off x="6096000" y="4267200"/>
            <a:ext cx="1304925" cy="1333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8137" name="Rectangle 44"/>
          <p:cNvSpPr>
            <a:spLocks noChangeArrowheads="1"/>
          </p:cNvSpPr>
          <p:nvPr/>
        </p:nvSpPr>
        <p:spPr bwMode="auto">
          <a:xfrm>
            <a:off x="6103937" y="4175125"/>
            <a:ext cx="1304925" cy="100013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8138" name="Rectangle 45"/>
          <p:cNvSpPr>
            <a:spLocks noChangeArrowheads="1"/>
          </p:cNvSpPr>
          <p:nvPr/>
        </p:nvSpPr>
        <p:spPr bwMode="auto">
          <a:xfrm>
            <a:off x="6103937" y="4041775"/>
            <a:ext cx="1304925" cy="1333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81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6075" y="962025"/>
            <a:ext cx="8485188" cy="4908550"/>
          </a:xfrm>
        </p:spPr>
        <p:txBody>
          <a:bodyPr/>
          <a:lstStyle/>
          <a:p>
            <a:pPr lvl="1">
              <a:buNone/>
            </a:pPr>
            <a:r>
              <a:rPr lang="en-US" sz="2400" dirty="0" smtClean="0"/>
              <a:t>Purpose: alignment of Pre-bond III-V processing steps to Si </a:t>
            </a:r>
          </a:p>
          <a:p>
            <a:pPr lvl="1">
              <a:buNone/>
            </a:pPr>
            <a:endParaRPr lang="en-US" sz="2400" dirty="0" smtClean="0"/>
          </a:p>
          <a:p>
            <a:pPr lvl="2"/>
            <a:r>
              <a:rPr lang="en-US" sz="2000" b="1" dirty="0" smtClean="0"/>
              <a:t>Window lithography</a:t>
            </a:r>
            <a:r>
              <a:rPr lang="en-US" sz="2000" dirty="0" smtClean="0"/>
              <a:t> –  etch through </a:t>
            </a:r>
            <a:r>
              <a:rPr lang="en-US" sz="2000" dirty="0" err="1" smtClean="0"/>
              <a:t>InGaAsP</a:t>
            </a:r>
            <a:r>
              <a:rPr lang="en-US" sz="2000" dirty="0" smtClean="0"/>
              <a:t>, p-</a:t>
            </a:r>
            <a:r>
              <a:rPr lang="en-US" sz="2000" dirty="0" err="1" smtClean="0"/>
              <a:t>SCH,p</a:t>
            </a:r>
            <a:r>
              <a:rPr lang="en-US" sz="2000" dirty="0" smtClean="0"/>
              <a:t>-</a:t>
            </a:r>
            <a:r>
              <a:rPr lang="en-US" sz="2000" dirty="0" err="1" smtClean="0"/>
              <a:t>InP</a:t>
            </a:r>
            <a:r>
              <a:rPr lang="en-US" sz="2000" dirty="0" smtClean="0"/>
              <a:t> to p-</a:t>
            </a:r>
            <a:r>
              <a:rPr lang="en-US" sz="2000" dirty="0" err="1" smtClean="0"/>
              <a:t>InGaAs</a:t>
            </a:r>
            <a:r>
              <a:rPr lang="en-US" sz="2000" dirty="0" smtClean="0"/>
              <a:t> layer </a:t>
            </a:r>
          </a:p>
          <a:p>
            <a:pPr lvl="2"/>
            <a:r>
              <a:rPr lang="en-US" sz="2000" b="1" dirty="0" smtClean="0"/>
              <a:t>Alignment mark definition</a:t>
            </a:r>
            <a:r>
              <a:rPr lang="en-US" sz="2000" dirty="0" smtClean="0"/>
              <a:t> – dry etch alignment mark inside window – stop in p-</a:t>
            </a:r>
            <a:r>
              <a:rPr lang="en-US" sz="2000" dirty="0" err="1" smtClean="0"/>
              <a:t>InP</a:t>
            </a:r>
            <a:r>
              <a:rPr lang="en-US" sz="2000" dirty="0" smtClean="0"/>
              <a:t> substrate</a:t>
            </a:r>
          </a:p>
        </p:txBody>
      </p:sp>
      <p:sp>
        <p:nvSpPr>
          <p:cNvPr id="4814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36525"/>
            <a:ext cx="8229600" cy="792163"/>
          </a:xfrm>
        </p:spPr>
        <p:txBody>
          <a:bodyPr/>
          <a:lstStyle/>
          <a:p>
            <a:r>
              <a:rPr lang="en-US" sz="4000" dirty="0" smtClean="0">
                <a:solidFill>
                  <a:srgbClr val="0070C0"/>
                </a:solidFill>
              </a:rPr>
              <a:t>Pre-Bond Backside Alignment</a:t>
            </a:r>
          </a:p>
        </p:txBody>
      </p:sp>
      <p:sp>
        <p:nvSpPr>
          <p:cNvPr id="48141" name="Rectangle 4"/>
          <p:cNvSpPr>
            <a:spLocks noChangeArrowheads="1"/>
          </p:cNvSpPr>
          <p:nvPr/>
        </p:nvSpPr>
        <p:spPr bwMode="auto">
          <a:xfrm>
            <a:off x="1385888" y="3867150"/>
            <a:ext cx="1309687" cy="22193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8142" name="Oval 5"/>
          <p:cNvSpPr>
            <a:spLocks noChangeArrowheads="1"/>
          </p:cNvSpPr>
          <p:nvPr/>
        </p:nvSpPr>
        <p:spPr bwMode="auto">
          <a:xfrm>
            <a:off x="3095625" y="4016375"/>
            <a:ext cx="1770063" cy="15144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8143" name="Rectangle 6"/>
          <p:cNvSpPr>
            <a:spLocks noChangeArrowheads="1"/>
          </p:cNvSpPr>
          <p:nvPr/>
        </p:nvSpPr>
        <p:spPr bwMode="auto">
          <a:xfrm>
            <a:off x="3421063" y="5026025"/>
            <a:ext cx="100012" cy="1174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8144" name="Line 7"/>
          <p:cNvSpPr>
            <a:spLocks noChangeShapeType="1"/>
          </p:cNvSpPr>
          <p:nvPr/>
        </p:nvSpPr>
        <p:spPr bwMode="auto">
          <a:xfrm flipH="1" flipV="1">
            <a:off x="2871788" y="3908425"/>
            <a:ext cx="635000" cy="1100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5" name="Line 8"/>
          <p:cNvSpPr>
            <a:spLocks noChangeShapeType="1"/>
          </p:cNvSpPr>
          <p:nvPr/>
        </p:nvSpPr>
        <p:spPr bwMode="auto">
          <a:xfrm flipH="1">
            <a:off x="3027363" y="5162550"/>
            <a:ext cx="490537" cy="931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6" name="Rectangle 9"/>
          <p:cNvSpPr>
            <a:spLocks noChangeArrowheads="1"/>
          </p:cNvSpPr>
          <p:nvPr/>
        </p:nvSpPr>
        <p:spPr bwMode="auto">
          <a:xfrm>
            <a:off x="1416050" y="3894138"/>
            <a:ext cx="212725" cy="20161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8147" name="Line 10"/>
          <p:cNvSpPr>
            <a:spLocks noChangeShapeType="1"/>
          </p:cNvSpPr>
          <p:nvPr/>
        </p:nvSpPr>
        <p:spPr bwMode="auto">
          <a:xfrm>
            <a:off x="1522413" y="3925888"/>
            <a:ext cx="0" cy="147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8" name="Line 11"/>
          <p:cNvSpPr>
            <a:spLocks noChangeShapeType="1"/>
          </p:cNvSpPr>
          <p:nvPr/>
        </p:nvSpPr>
        <p:spPr bwMode="auto">
          <a:xfrm flipH="1" flipV="1">
            <a:off x="1441450" y="4003675"/>
            <a:ext cx="1539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9" name="Text Box 20"/>
          <p:cNvSpPr txBox="1">
            <a:spLocks noChangeArrowheads="1"/>
          </p:cNvSpPr>
          <p:nvPr/>
        </p:nvSpPr>
        <p:spPr bwMode="auto">
          <a:xfrm>
            <a:off x="427038" y="6122988"/>
            <a:ext cx="2093912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Calibri" pitchFamily="34" charset="0"/>
              </a:rPr>
              <a:t>(top view – die level)</a:t>
            </a:r>
          </a:p>
        </p:txBody>
      </p:sp>
      <p:sp>
        <p:nvSpPr>
          <p:cNvPr id="48150" name="Rectangle 21"/>
          <p:cNvSpPr>
            <a:spLocks noChangeArrowheads="1"/>
          </p:cNvSpPr>
          <p:nvPr/>
        </p:nvSpPr>
        <p:spPr bwMode="auto">
          <a:xfrm>
            <a:off x="6900862" y="3954463"/>
            <a:ext cx="382588" cy="9223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8151" name="Rectangle 22"/>
          <p:cNvSpPr>
            <a:spLocks noChangeArrowheads="1"/>
          </p:cNvSpPr>
          <p:nvPr/>
        </p:nvSpPr>
        <p:spPr bwMode="auto">
          <a:xfrm>
            <a:off x="7061200" y="4724400"/>
            <a:ext cx="101600" cy="990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8152" name="Text Box 23"/>
          <p:cNvSpPr txBox="1">
            <a:spLocks noChangeArrowheads="1"/>
          </p:cNvSpPr>
          <p:nvPr/>
        </p:nvSpPr>
        <p:spPr bwMode="auto">
          <a:xfrm>
            <a:off x="5746750" y="6018213"/>
            <a:ext cx="2093912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latin typeface="Calibri" pitchFamily="34" charset="0"/>
              </a:rPr>
              <a:t>()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48153" name="Text Box 24"/>
          <p:cNvSpPr txBox="1">
            <a:spLocks noChangeArrowheads="1"/>
          </p:cNvSpPr>
          <p:nvPr/>
        </p:nvSpPr>
        <p:spPr bwMode="auto">
          <a:xfrm>
            <a:off x="7356475" y="4135438"/>
            <a:ext cx="14573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Calibri" pitchFamily="34" charset="0"/>
              </a:rPr>
              <a:t>Window mask</a:t>
            </a:r>
          </a:p>
        </p:txBody>
      </p:sp>
      <p:sp>
        <p:nvSpPr>
          <p:cNvPr id="48154" name="Text Box 25"/>
          <p:cNvSpPr txBox="1">
            <a:spLocks noChangeArrowheads="1"/>
          </p:cNvSpPr>
          <p:nvPr/>
        </p:nvSpPr>
        <p:spPr bwMode="auto">
          <a:xfrm>
            <a:off x="7381875" y="4821238"/>
            <a:ext cx="1604962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Calibri" pitchFamily="34" charset="0"/>
              </a:rPr>
              <a:t>Alignment mark 1</a:t>
            </a:r>
          </a:p>
        </p:txBody>
      </p:sp>
      <p:sp>
        <p:nvSpPr>
          <p:cNvPr id="48155" name="Line 26"/>
          <p:cNvSpPr>
            <a:spLocks noChangeShapeType="1"/>
          </p:cNvSpPr>
          <p:nvPr/>
        </p:nvSpPr>
        <p:spPr bwMode="auto">
          <a:xfrm flipH="1">
            <a:off x="7081837" y="5070475"/>
            <a:ext cx="531813" cy="563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6" name="Line 27"/>
          <p:cNvSpPr>
            <a:spLocks noChangeShapeType="1"/>
          </p:cNvSpPr>
          <p:nvPr/>
        </p:nvSpPr>
        <p:spPr bwMode="auto">
          <a:xfrm flipH="1">
            <a:off x="7042150" y="4373563"/>
            <a:ext cx="531812" cy="563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7" name="Line 28"/>
          <p:cNvSpPr>
            <a:spLocks noChangeShapeType="1"/>
          </p:cNvSpPr>
          <p:nvPr/>
        </p:nvSpPr>
        <p:spPr bwMode="auto">
          <a:xfrm>
            <a:off x="6900862" y="5060950"/>
            <a:ext cx="373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58" name="Text Box 29"/>
          <p:cNvSpPr txBox="1">
            <a:spLocks noChangeArrowheads="1"/>
          </p:cNvSpPr>
          <p:nvPr/>
        </p:nvSpPr>
        <p:spPr bwMode="auto">
          <a:xfrm>
            <a:off x="6065837" y="5648325"/>
            <a:ext cx="138112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Calibri" pitchFamily="34" charset="0"/>
              </a:rPr>
              <a:t>p-InP substrate</a:t>
            </a:r>
          </a:p>
        </p:txBody>
      </p:sp>
      <p:sp>
        <p:nvSpPr>
          <p:cNvPr id="48159" name="Text Box 31"/>
          <p:cNvSpPr txBox="1">
            <a:spLocks noChangeArrowheads="1"/>
          </p:cNvSpPr>
          <p:nvPr/>
        </p:nvSpPr>
        <p:spPr bwMode="auto">
          <a:xfrm>
            <a:off x="66675" y="4179888"/>
            <a:ext cx="14573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Calibri" pitchFamily="34" charset="0"/>
              </a:rPr>
              <a:t>Window mask</a:t>
            </a:r>
          </a:p>
        </p:txBody>
      </p:sp>
      <p:sp>
        <p:nvSpPr>
          <p:cNvPr id="48160" name="Text Box 32"/>
          <p:cNvSpPr txBox="1">
            <a:spLocks noChangeArrowheads="1"/>
          </p:cNvSpPr>
          <p:nvPr/>
        </p:nvSpPr>
        <p:spPr bwMode="auto">
          <a:xfrm>
            <a:off x="422275" y="3446463"/>
            <a:ext cx="200818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Calibri" pitchFamily="34" charset="0"/>
              </a:rPr>
              <a:t>III-V Alignment Mark 1</a:t>
            </a:r>
          </a:p>
        </p:txBody>
      </p:sp>
      <p:sp>
        <p:nvSpPr>
          <p:cNvPr id="48161" name="Line 33"/>
          <p:cNvSpPr>
            <a:spLocks noChangeShapeType="1"/>
          </p:cNvSpPr>
          <p:nvPr/>
        </p:nvSpPr>
        <p:spPr bwMode="auto">
          <a:xfrm flipV="1">
            <a:off x="1227138" y="4076700"/>
            <a:ext cx="211137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2" name="Line 34"/>
          <p:cNvSpPr>
            <a:spLocks noChangeShapeType="1"/>
          </p:cNvSpPr>
          <p:nvPr/>
        </p:nvSpPr>
        <p:spPr bwMode="auto">
          <a:xfrm>
            <a:off x="1303338" y="3709988"/>
            <a:ext cx="149225" cy="24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3" name="Text Box 35"/>
          <p:cNvSpPr txBox="1">
            <a:spLocks noChangeArrowheads="1"/>
          </p:cNvSpPr>
          <p:nvPr/>
        </p:nvSpPr>
        <p:spPr bwMode="auto">
          <a:xfrm>
            <a:off x="5160962" y="5448300"/>
            <a:ext cx="10414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Calibri" pitchFamily="34" charset="0"/>
              </a:rPr>
              <a:t>p-InGaAs</a:t>
            </a:r>
          </a:p>
        </p:txBody>
      </p:sp>
      <p:sp>
        <p:nvSpPr>
          <p:cNvPr id="48164" name="Text Box 46"/>
          <p:cNvSpPr txBox="1">
            <a:spLocks noChangeArrowheads="1"/>
          </p:cNvSpPr>
          <p:nvPr/>
        </p:nvSpPr>
        <p:spPr bwMode="auto">
          <a:xfrm>
            <a:off x="5270500" y="5046663"/>
            <a:ext cx="104140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Calibri" pitchFamily="34" charset="0"/>
              </a:rPr>
              <a:t>p-InP</a:t>
            </a:r>
          </a:p>
        </p:txBody>
      </p:sp>
      <p:sp>
        <p:nvSpPr>
          <p:cNvPr id="48165" name="Line 47"/>
          <p:cNvSpPr>
            <a:spLocks noChangeShapeType="1"/>
          </p:cNvSpPr>
          <p:nvPr/>
        </p:nvSpPr>
        <p:spPr bwMode="auto">
          <a:xfrm>
            <a:off x="2530475" y="3806825"/>
            <a:ext cx="0" cy="2338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6" name="Line 48"/>
          <p:cNvSpPr>
            <a:spLocks noChangeShapeType="1"/>
          </p:cNvSpPr>
          <p:nvPr/>
        </p:nvSpPr>
        <p:spPr bwMode="auto">
          <a:xfrm>
            <a:off x="2530475" y="6135688"/>
            <a:ext cx="266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7" name="Line 49"/>
          <p:cNvSpPr>
            <a:spLocks noChangeShapeType="1"/>
          </p:cNvSpPr>
          <p:nvPr/>
        </p:nvSpPr>
        <p:spPr bwMode="auto">
          <a:xfrm>
            <a:off x="2522538" y="3800475"/>
            <a:ext cx="266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68" name="Text Box 50"/>
          <p:cNvSpPr txBox="1">
            <a:spLocks noChangeArrowheads="1"/>
          </p:cNvSpPr>
          <p:nvPr/>
        </p:nvSpPr>
        <p:spPr bwMode="auto">
          <a:xfrm>
            <a:off x="2287588" y="6073775"/>
            <a:ext cx="2093912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latin typeface="Calibri" pitchFamily="34" charset="0"/>
              </a:rPr>
              <a:t>()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90657-1C64-4BE4-B577-83CC9207E4F9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019800" y="32766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Front side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096000" y="63246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 side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4400" y="2743200"/>
            <a:ext cx="729144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Pre-Bond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fab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Step 14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6002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Litho 9 – QWI through window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76800" y="4267200"/>
            <a:ext cx="685800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76800" y="5181600"/>
            <a:ext cx="3886200" cy="609600"/>
          </a:xfrm>
          <a:prstGeom prst="rect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876800" y="4724400"/>
            <a:ext cx="3886200" cy="4206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76800" y="5141976"/>
            <a:ext cx="38862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76800" y="4724400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76800" y="4706112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76800" y="4703064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76800" y="4693920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876800" y="4675632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876800" y="4657344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876800" y="4636008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876800" y="4617720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876800" y="4572000"/>
            <a:ext cx="3886200" cy="45719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876800" y="4562856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876800" y="4541520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876800" y="4523232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876800" y="4267200"/>
            <a:ext cx="3886200" cy="2682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876800" y="4211780"/>
            <a:ext cx="3962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791200" y="4248912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971310" y="4246420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172200" y="4246420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400800" y="4241987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638800" y="4433454"/>
            <a:ext cx="3124200" cy="83125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239000" y="4648200"/>
            <a:ext cx="1524000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876800" y="4648200"/>
            <a:ext cx="685800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848600" y="4648200"/>
            <a:ext cx="914400" cy="76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305800" y="4648200"/>
            <a:ext cx="457200" cy="76200"/>
          </a:xfrm>
          <a:prstGeom prst="rect">
            <a:avLst/>
          </a:prstGeom>
          <a:solidFill>
            <a:schemeClr val="accent3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876801" y="4391890"/>
            <a:ext cx="228600" cy="10391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876800" y="4668981"/>
            <a:ext cx="685800" cy="76199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062536" y="4391888"/>
            <a:ext cx="609600" cy="360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876800" y="5943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Surface is now planar except for </a:t>
            </a:r>
            <a:r>
              <a:rPr lang="en-US" dirty="0" err="1" smtClean="0"/>
              <a:t>SiN</a:t>
            </a:r>
            <a:r>
              <a:rPr lang="en-US" dirty="0" smtClean="0"/>
              <a:t> over the AMs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9250" y="985838"/>
            <a:ext cx="8229600" cy="4525962"/>
          </a:xfrm>
        </p:spPr>
        <p:txBody>
          <a:bodyPr/>
          <a:lstStyle/>
          <a:p>
            <a:r>
              <a:rPr lang="en-US" sz="2800" dirty="0" smtClean="0"/>
              <a:t>Waveguide definition</a:t>
            </a:r>
          </a:p>
          <a:p>
            <a:pPr lvl="1"/>
            <a:r>
              <a:rPr lang="en-US" sz="2400" dirty="0" smtClean="0"/>
              <a:t>Shallow ridge etch (to be done at UCSB)</a:t>
            </a:r>
          </a:p>
          <a:p>
            <a:pPr lvl="1"/>
            <a:r>
              <a:rPr lang="en-US" sz="2400" dirty="0" smtClean="0"/>
              <a:t>Target waveguide width – 0.6, 0.8 microns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36525"/>
            <a:ext cx="8229600" cy="792163"/>
          </a:xfrm>
        </p:spPr>
        <p:txBody>
          <a:bodyPr/>
          <a:lstStyle/>
          <a:p>
            <a:r>
              <a:rPr lang="en-US" sz="4000" dirty="0" smtClean="0">
                <a:solidFill>
                  <a:srgbClr val="0070C0"/>
                </a:solidFill>
              </a:rPr>
              <a:t>Silicon Processing</a:t>
            </a:r>
          </a:p>
        </p:txBody>
      </p:sp>
      <p:sp>
        <p:nvSpPr>
          <p:cNvPr id="44035" name="Oval 5"/>
          <p:cNvSpPr>
            <a:spLocks noChangeArrowheads="1"/>
          </p:cNvSpPr>
          <p:nvPr/>
        </p:nvSpPr>
        <p:spPr bwMode="auto">
          <a:xfrm>
            <a:off x="5527675" y="2788584"/>
            <a:ext cx="1770063" cy="1514475"/>
          </a:xfrm>
          <a:prstGeom prst="ellipse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4036" name="Line 6"/>
          <p:cNvSpPr>
            <a:spLocks noChangeShapeType="1"/>
          </p:cNvSpPr>
          <p:nvPr/>
        </p:nvSpPr>
        <p:spPr bwMode="auto">
          <a:xfrm>
            <a:off x="5721350" y="3127375"/>
            <a:ext cx="0" cy="752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Line 7"/>
          <p:cNvSpPr>
            <a:spLocks noChangeShapeType="1"/>
          </p:cNvSpPr>
          <p:nvPr/>
        </p:nvSpPr>
        <p:spPr bwMode="auto">
          <a:xfrm>
            <a:off x="5813425" y="3051175"/>
            <a:ext cx="0" cy="955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Line 8"/>
          <p:cNvSpPr>
            <a:spLocks noChangeShapeType="1"/>
          </p:cNvSpPr>
          <p:nvPr/>
        </p:nvSpPr>
        <p:spPr bwMode="auto">
          <a:xfrm>
            <a:off x="5915025" y="3009900"/>
            <a:ext cx="0" cy="1049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Line 9"/>
          <p:cNvSpPr>
            <a:spLocks noChangeShapeType="1"/>
          </p:cNvSpPr>
          <p:nvPr/>
        </p:nvSpPr>
        <p:spPr bwMode="auto">
          <a:xfrm>
            <a:off x="6016625" y="2941638"/>
            <a:ext cx="0" cy="1185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Line 10"/>
          <p:cNvSpPr>
            <a:spLocks noChangeShapeType="1"/>
          </p:cNvSpPr>
          <p:nvPr/>
        </p:nvSpPr>
        <p:spPr bwMode="auto">
          <a:xfrm>
            <a:off x="6118225" y="2906713"/>
            <a:ext cx="0" cy="127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Line 11"/>
          <p:cNvSpPr>
            <a:spLocks noChangeShapeType="1"/>
          </p:cNvSpPr>
          <p:nvPr/>
        </p:nvSpPr>
        <p:spPr bwMode="auto">
          <a:xfrm>
            <a:off x="6210300" y="2873375"/>
            <a:ext cx="1588" cy="1357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Line 12"/>
          <p:cNvSpPr>
            <a:spLocks noChangeShapeType="1"/>
          </p:cNvSpPr>
          <p:nvPr/>
        </p:nvSpPr>
        <p:spPr bwMode="auto">
          <a:xfrm>
            <a:off x="6311900" y="2863850"/>
            <a:ext cx="1588" cy="1382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Line 13"/>
          <p:cNvSpPr>
            <a:spLocks noChangeShapeType="1"/>
          </p:cNvSpPr>
          <p:nvPr/>
        </p:nvSpPr>
        <p:spPr bwMode="auto">
          <a:xfrm>
            <a:off x="6413500" y="2865438"/>
            <a:ext cx="1588" cy="1382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Line 14"/>
          <p:cNvSpPr>
            <a:spLocks noChangeShapeType="1"/>
          </p:cNvSpPr>
          <p:nvPr/>
        </p:nvSpPr>
        <p:spPr bwMode="auto">
          <a:xfrm>
            <a:off x="6518275" y="2867025"/>
            <a:ext cx="1588" cy="1382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Line 15"/>
          <p:cNvSpPr>
            <a:spLocks noChangeShapeType="1"/>
          </p:cNvSpPr>
          <p:nvPr/>
        </p:nvSpPr>
        <p:spPr bwMode="auto">
          <a:xfrm>
            <a:off x="6630988" y="2860675"/>
            <a:ext cx="1587" cy="1382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Line 16"/>
          <p:cNvSpPr>
            <a:spLocks noChangeShapeType="1"/>
          </p:cNvSpPr>
          <p:nvPr/>
        </p:nvSpPr>
        <p:spPr bwMode="auto">
          <a:xfrm>
            <a:off x="6743700" y="2922588"/>
            <a:ext cx="0" cy="127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Line 17"/>
          <p:cNvSpPr>
            <a:spLocks noChangeShapeType="1"/>
          </p:cNvSpPr>
          <p:nvPr/>
        </p:nvSpPr>
        <p:spPr bwMode="auto">
          <a:xfrm>
            <a:off x="6854825" y="2967038"/>
            <a:ext cx="0" cy="1185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Line 18"/>
          <p:cNvSpPr>
            <a:spLocks noChangeShapeType="1"/>
          </p:cNvSpPr>
          <p:nvPr/>
        </p:nvSpPr>
        <p:spPr bwMode="auto">
          <a:xfrm>
            <a:off x="7046913" y="3078163"/>
            <a:ext cx="0" cy="955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Line 19"/>
          <p:cNvSpPr>
            <a:spLocks noChangeShapeType="1"/>
          </p:cNvSpPr>
          <p:nvPr/>
        </p:nvSpPr>
        <p:spPr bwMode="auto">
          <a:xfrm>
            <a:off x="6948488" y="3035300"/>
            <a:ext cx="0" cy="1049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Line 20"/>
          <p:cNvSpPr>
            <a:spLocks noChangeShapeType="1"/>
          </p:cNvSpPr>
          <p:nvPr/>
        </p:nvSpPr>
        <p:spPr bwMode="auto">
          <a:xfrm>
            <a:off x="7143750" y="3178175"/>
            <a:ext cx="0" cy="752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1" name="Oval 22"/>
          <p:cNvSpPr>
            <a:spLocks noChangeArrowheads="1"/>
          </p:cNvSpPr>
          <p:nvPr/>
        </p:nvSpPr>
        <p:spPr bwMode="auto">
          <a:xfrm>
            <a:off x="2157413" y="2898775"/>
            <a:ext cx="1770062" cy="1514475"/>
          </a:xfrm>
          <a:prstGeom prst="ellipse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4052" name="AutoShape 23"/>
          <p:cNvSpPr>
            <a:spLocks noChangeArrowheads="1"/>
          </p:cNvSpPr>
          <p:nvPr/>
        </p:nvSpPr>
        <p:spPr bwMode="auto">
          <a:xfrm rot="-5400000">
            <a:off x="4169569" y="3361531"/>
            <a:ext cx="1117600" cy="49053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4053" name="Text Box 24"/>
          <p:cNvSpPr txBox="1">
            <a:spLocks noChangeArrowheads="1"/>
          </p:cNvSpPr>
          <p:nvPr/>
        </p:nvSpPr>
        <p:spPr bwMode="auto">
          <a:xfrm>
            <a:off x="1062038" y="4632325"/>
            <a:ext cx="31654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Silicon on Insulator Wafer</a:t>
            </a:r>
          </a:p>
        </p:txBody>
      </p:sp>
      <p:sp>
        <p:nvSpPr>
          <p:cNvPr id="44054" name="Line 25"/>
          <p:cNvSpPr>
            <a:spLocks noChangeShapeType="1"/>
          </p:cNvSpPr>
          <p:nvPr/>
        </p:nvSpPr>
        <p:spPr bwMode="auto">
          <a:xfrm flipV="1">
            <a:off x="2328863" y="3910013"/>
            <a:ext cx="541337" cy="638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5" name="Rectangle 26"/>
          <p:cNvSpPr>
            <a:spLocks noChangeArrowheads="1"/>
          </p:cNvSpPr>
          <p:nvPr/>
        </p:nvSpPr>
        <p:spPr bwMode="auto">
          <a:xfrm>
            <a:off x="5521325" y="3413125"/>
            <a:ext cx="212725" cy="201613"/>
          </a:xfrm>
          <a:prstGeom prst="rect">
            <a:avLst/>
          </a:prstGeom>
          <a:solidFill>
            <a:srgbClr val="3399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4056" name="Line 27"/>
          <p:cNvSpPr>
            <a:spLocks noChangeShapeType="1"/>
          </p:cNvSpPr>
          <p:nvPr/>
        </p:nvSpPr>
        <p:spPr bwMode="auto">
          <a:xfrm>
            <a:off x="5627688" y="3444875"/>
            <a:ext cx="0" cy="147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7" name="Line 28"/>
          <p:cNvSpPr>
            <a:spLocks noChangeShapeType="1"/>
          </p:cNvSpPr>
          <p:nvPr/>
        </p:nvSpPr>
        <p:spPr bwMode="auto">
          <a:xfrm flipH="1" flipV="1">
            <a:off x="5546725" y="3522663"/>
            <a:ext cx="1539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8" name="Text Box 30"/>
          <p:cNvSpPr txBox="1">
            <a:spLocks noChangeArrowheads="1"/>
          </p:cNvSpPr>
          <p:nvPr/>
        </p:nvSpPr>
        <p:spPr bwMode="auto">
          <a:xfrm>
            <a:off x="3733800" y="2590800"/>
            <a:ext cx="316547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latin typeface="Calibri" pitchFamily="34" charset="0"/>
              </a:rPr>
              <a:t>Si Alignment Mark 1</a:t>
            </a:r>
          </a:p>
        </p:txBody>
      </p:sp>
      <p:sp>
        <p:nvSpPr>
          <p:cNvPr id="44059" name="Rectangle 31"/>
          <p:cNvSpPr>
            <a:spLocks noChangeArrowheads="1"/>
          </p:cNvSpPr>
          <p:nvPr/>
        </p:nvSpPr>
        <p:spPr bwMode="auto">
          <a:xfrm>
            <a:off x="3997325" y="5886450"/>
            <a:ext cx="1304925" cy="638175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4060" name="Rectangle 32"/>
          <p:cNvSpPr>
            <a:spLocks noChangeArrowheads="1"/>
          </p:cNvSpPr>
          <p:nvPr/>
        </p:nvSpPr>
        <p:spPr bwMode="auto">
          <a:xfrm>
            <a:off x="3997325" y="5780088"/>
            <a:ext cx="1304925" cy="114300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4061" name="Rectangle 33"/>
          <p:cNvSpPr>
            <a:spLocks noChangeArrowheads="1"/>
          </p:cNvSpPr>
          <p:nvPr/>
        </p:nvSpPr>
        <p:spPr bwMode="auto">
          <a:xfrm>
            <a:off x="3997325" y="5588000"/>
            <a:ext cx="1304925" cy="192088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4062" name="Rectangle 40"/>
          <p:cNvSpPr>
            <a:spLocks noChangeArrowheads="1"/>
          </p:cNvSpPr>
          <p:nvPr/>
        </p:nvSpPr>
        <p:spPr bwMode="auto">
          <a:xfrm>
            <a:off x="4062413" y="5472113"/>
            <a:ext cx="520700" cy="1492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4063" name="Rectangle 41"/>
          <p:cNvSpPr>
            <a:spLocks noChangeArrowheads="1"/>
          </p:cNvSpPr>
          <p:nvPr/>
        </p:nvSpPr>
        <p:spPr bwMode="auto">
          <a:xfrm>
            <a:off x="4703763" y="5480050"/>
            <a:ext cx="520700" cy="1492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4064" name="Text Box 42"/>
          <p:cNvSpPr txBox="1">
            <a:spLocks noChangeArrowheads="1"/>
          </p:cNvSpPr>
          <p:nvPr/>
        </p:nvSpPr>
        <p:spPr bwMode="auto">
          <a:xfrm>
            <a:off x="3108325" y="6507163"/>
            <a:ext cx="316547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latin typeface="Calibri" pitchFamily="34" charset="0"/>
              </a:rPr>
              <a:t>(Waveguide </a:t>
            </a:r>
            <a:r>
              <a:rPr lang="en-US" sz="1200" b="1" dirty="0" smtClean="0">
                <a:latin typeface="Calibri" pitchFamily="34" charset="0"/>
              </a:rPr>
              <a:t>)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44065" name="Text Box 43"/>
          <p:cNvSpPr txBox="1">
            <a:spLocks noChangeArrowheads="1"/>
          </p:cNvSpPr>
          <p:nvPr/>
        </p:nvSpPr>
        <p:spPr bwMode="auto">
          <a:xfrm>
            <a:off x="4833938" y="4314825"/>
            <a:ext cx="31654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Calibri" pitchFamily="34" charset="0"/>
              </a:rPr>
              <a:t>(Top view – patterned SOI wafer)</a:t>
            </a:r>
          </a:p>
        </p:txBody>
      </p:sp>
      <p:sp>
        <p:nvSpPr>
          <p:cNvPr id="44066" name="Oval 44"/>
          <p:cNvSpPr>
            <a:spLocks noChangeArrowheads="1"/>
          </p:cNvSpPr>
          <p:nvPr/>
        </p:nvSpPr>
        <p:spPr bwMode="auto">
          <a:xfrm>
            <a:off x="5343525" y="3340100"/>
            <a:ext cx="523875" cy="3524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4067" name="Line 45"/>
          <p:cNvSpPr>
            <a:spLocks noChangeShapeType="1"/>
          </p:cNvSpPr>
          <p:nvPr/>
        </p:nvSpPr>
        <p:spPr bwMode="auto">
          <a:xfrm>
            <a:off x="5133975" y="2873375"/>
            <a:ext cx="304800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3007A-AF15-473B-A9F1-89B71E1770B1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00" y="2743200"/>
            <a:ext cx="729144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Pre-Bond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fab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Step 15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6002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Litho 10 – QWI backside alignment marks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5334000" y="4572000"/>
            <a:ext cx="57152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876800" y="4267200"/>
            <a:ext cx="685800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4876800" y="5181600"/>
            <a:ext cx="3886200" cy="609600"/>
          </a:xfrm>
          <a:prstGeom prst="rect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4876800" y="4724400"/>
            <a:ext cx="3886200" cy="4206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876800" y="5141976"/>
            <a:ext cx="38862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876800" y="4724400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4876800" y="4706112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4876800" y="4703064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4876800" y="4693920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4876800" y="4675632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4876800" y="4657344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4876800" y="4636008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4876800" y="4617720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4876800" y="4572000"/>
            <a:ext cx="3886200" cy="45719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4876800" y="4562856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4876800" y="4541520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4876800" y="4523232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4876800" y="4267200"/>
            <a:ext cx="3886200" cy="2682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>
            <a:off x="4876800" y="4211780"/>
            <a:ext cx="3962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5791200" y="4248912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971310" y="4246420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172200" y="4246420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6400800" y="4241987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5638800" y="4420006"/>
            <a:ext cx="3124200" cy="100584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239000" y="4648200"/>
            <a:ext cx="1524000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4876800" y="4648200"/>
            <a:ext cx="685800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7848600" y="4648200"/>
            <a:ext cx="914400" cy="76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8305800" y="4648200"/>
            <a:ext cx="457200" cy="76200"/>
          </a:xfrm>
          <a:prstGeom prst="rect">
            <a:avLst/>
          </a:prstGeom>
          <a:solidFill>
            <a:schemeClr val="accent3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839857" y="4418784"/>
            <a:ext cx="228600" cy="10391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4876800" y="4668981"/>
            <a:ext cx="685800" cy="76199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5062536" y="4391888"/>
            <a:ext cx="609600" cy="360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186624" y="4657436"/>
            <a:ext cx="356616" cy="89647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5334000" y="4495800"/>
            <a:ext cx="76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 flipV="1">
            <a:off x="5060848" y="4414844"/>
            <a:ext cx="129988" cy="329184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 flipV="1">
            <a:off x="5545756" y="4422924"/>
            <a:ext cx="129988" cy="329184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00" y="2743200"/>
            <a:ext cx="729144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Pre-Bond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fab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Step 16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6002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Litho 11 – QWI backside alignment mark protection</a:t>
            </a:r>
            <a:endParaRPr lang="en-US" dirty="0"/>
          </a:p>
        </p:txBody>
      </p:sp>
      <p:sp>
        <p:nvSpPr>
          <p:cNvPr id="114" name="Rectangle 113"/>
          <p:cNvSpPr/>
          <p:nvPr/>
        </p:nvSpPr>
        <p:spPr>
          <a:xfrm>
            <a:off x="4876800" y="5105400"/>
            <a:ext cx="3886200" cy="609600"/>
          </a:xfrm>
          <a:prstGeom prst="rect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Rectangle 114"/>
          <p:cNvSpPr/>
          <p:nvPr/>
        </p:nvSpPr>
        <p:spPr>
          <a:xfrm>
            <a:off x="4876800" y="4648200"/>
            <a:ext cx="3886200" cy="4206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angle 115"/>
          <p:cNvSpPr/>
          <p:nvPr/>
        </p:nvSpPr>
        <p:spPr>
          <a:xfrm>
            <a:off x="4876800" y="5065776"/>
            <a:ext cx="38862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4876800" y="4648200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ectangle 117"/>
          <p:cNvSpPr/>
          <p:nvPr/>
        </p:nvSpPr>
        <p:spPr>
          <a:xfrm>
            <a:off x="4876800" y="4629912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Rectangle 118"/>
          <p:cNvSpPr/>
          <p:nvPr/>
        </p:nvSpPr>
        <p:spPr>
          <a:xfrm>
            <a:off x="4876800" y="4626864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ectangle 119"/>
          <p:cNvSpPr/>
          <p:nvPr/>
        </p:nvSpPr>
        <p:spPr>
          <a:xfrm>
            <a:off x="4876800" y="4617720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ectangle 120"/>
          <p:cNvSpPr/>
          <p:nvPr/>
        </p:nvSpPr>
        <p:spPr>
          <a:xfrm>
            <a:off x="4876800" y="4599432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Rectangle 121"/>
          <p:cNvSpPr/>
          <p:nvPr/>
        </p:nvSpPr>
        <p:spPr>
          <a:xfrm>
            <a:off x="4876800" y="4581144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Rectangle 122"/>
          <p:cNvSpPr/>
          <p:nvPr/>
        </p:nvSpPr>
        <p:spPr>
          <a:xfrm>
            <a:off x="4876800" y="4559808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ectangle 123"/>
          <p:cNvSpPr/>
          <p:nvPr/>
        </p:nvSpPr>
        <p:spPr>
          <a:xfrm>
            <a:off x="4876800" y="4541520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ectangle 124"/>
          <p:cNvSpPr/>
          <p:nvPr/>
        </p:nvSpPr>
        <p:spPr>
          <a:xfrm>
            <a:off x="4876800" y="4495800"/>
            <a:ext cx="3886200" cy="45719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/>
          <p:cNvSpPr/>
          <p:nvPr/>
        </p:nvSpPr>
        <p:spPr>
          <a:xfrm>
            <a:off x="4876800" y="4486656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Rectangle 126"/>
          <p:cNvSpPr/>
          <p:nvPr/>
        </p:nvSpPr>
        <p:spPr>
          <a:xfrm>
            <a:off x="4876800" y="4465320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ectangle 127"/>
          <p:cNvSpPr/>
          <p:nvPr/>
        </p:nvSpPr>
        <p:spPr>
          <a:xfrm>
            <a:off x="4876800" y="4447032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/>
          <p:cNvSpPr/>
          <p:nvPr/>
        </p:nvSpPr>
        <p:spPr>
          <a:xfrm>
            <a:off x="7239000" y="4572000"/>
            <a:ext cx="1524000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4876800" y="4572000"/>
            <a:ext cx="685800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7848600" y="4572000"/>
            <a:ext cx="914400" cy="76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8305800" y="4572000"/>
            <a:ext cx="457200" cy="76200"/>
          </a:xfrm>
          <a:prstGeom prst="rect">
            <a:avLst/>
          </a:prstGeom>
          <a:solidFill>
            <a:schemeClr val="accent3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5062536" y="4320740"/>
            <a:ext cx="609600" cy="345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5153024" y="4560464"/>
            <a:ext cx="414336" cy="9915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4890655" y="4572000"/>
            <a:ext cx="152400" cy="762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 flipH="1">
            <a:off x="5333999" y="4645900"/>
            <a:ext cx="45720" cy="5357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876800" y="60198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Fill AM with </a:t>
            </a:r>
            <a:r>
              <a:rPr lang="en-US" dirty="0" err="1" smtClean="0"/>
              <a:t>SiN</a:t>
            </a:r>
            <a:r>
              <a:rPr lang="en-US" dirty="0" smtClean="0"/>
              <a:t> for protection during substrate removal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086600" y="4724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InP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086600" y="5257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InP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/>
          <p:cNvSpPr/>
          <p:nvPr/>
        </p:nvSpPr>
        <p:spPr>
          <a:xfrm>
            <a:off x="2819400" y="0"/>
            <a:ext cx="1524000" cy="401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457200" y="655585"/>
            <a:ext cx="685800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457200" y="1569985"/>
            <a:ext cx="3886200" cy="609600"/>
          </a:xfrm>
          <a:prstGeom prst="rect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Rectangle 170"/>
          <p:cNvSpPr/>
          <p:nvPr/>
        </p:nvSpPr>
        <p:spPr>
          <a:xfrm>
            <a:off x="457200" y="1112785"/>
            <a:ext cx="3886200" cy="4206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Rectangle 171"/>
          <p:cNvSpPr/>
          <p:nvPr/>
        </p:nvSpPr>
        <p:spPr>
          <a:xfrm>
            <a:off x="457200" y="1530361"/>
            <a:ext cx="38862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Rectangle 172"/>
          <p:cNvSpPr/>
          <p:nvPr/>
        </p:nvSpPr>
        <p:spPr>
          <a:xfrm>
            <a:off x="457200" y="1112785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" name="Rectangle 173"/>
          <p:cNvSpPr/>
          <p:nvPr/>
        </p:nvSpPr>
        <p:spPr>
          <a:xfrm>
            <a:off x="457200" y="1094497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Rectangle 174"/>
          <p:cNvSpPr/>
          <p:nvPr/>
        </p:nvSpPr>
        <p:spPr>
          <a:xfrm>
            <a:off x="457200" y="1091449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6" name="Rectangle 175"/>
          <p:cNvSpPr/>
          <p:nvPr/>
        </p:nvSpPr>
        <p:spPr>
          <a:xfrm>
            <a:off x="457200" y="1082305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Rectangle 176"/>
          <p:cNvSpPr/>
          <p:nvPr/>
        </p:nvSpPr>
        <p:spPr>
          <a:xfrm>
            <a:off x="457200" y="1064017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Rectangle 177"/>
          <p:cNvSpPr/>
          <p:nvPr/>
        </p:nvSpPr>
        <p:spPr>
          <a:xfrm>
            <a:off x="457200" y="1045729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9" name="Rectangle 178"/>
          <p:cNvSpPr/>
          <p:nvPr/>
        </p:nvSpPr>
        <p:spPr>
          <a:xfrm>
            <a:off x="457200" y="1024393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Rectangle 179"/>
          <p:cNvSpPr/>
          <p:nvPr/>
        </p:nvSpPr>
        <p:spPr>
          <a:xfrm>
            <a:off x="457200" y="1006105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1" name="Rectangle 180"/>
          <p:cNvSpPr/>
          <p:nvPr/>
        </p:nvSpPr>
        <p:spPr>
          <a:xfrm>
            <a:off x="457200" y="960385"/>
            <a:ext cx="3886200" cy="45719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Rectangle 181"/>
          <p:cNvSpPr/>
          <p:nvPr/>
        </p:nvSpPr>
        <p:spPr>
          <a:xfrm>
            <a:off x="457200" y="951241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3" name="Rectangle 182"/>
          <p:cNvSpPr/>
          <p:nvPr/>
        </p:nvSpPr>
        <p:spPr>
          <a:xfrm>
            <a:off x="457200" y="929905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" name="Rectangle 183"/>
          <p:cNvSpPr/>
          <p:nvPr/>
        </p:nvSpPr>
        <p:spPr>
          <a:xfrm>
            <a:off x="457200" y="911617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5" name="Rectangle 184"/>
          <p:cNvSpPr/>
          <p:nvPr/>
        </p:nvSpPr>
        <p:spPr>
          <a:xfrm>
            <a:off x="457200" y="655585"/>
            <a:ext cx="3886200" cy="2682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Rectangle 185"/>
          <p:cNvSpPr/>
          <p:nvPr/>
        </p:nvSpPr>
        <p:spPr>
          <a:xfrm>
            <a:off x="685800" y="3484420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/>
        </p:nvSpPr>
        <p:spPr>
          <a:xfrm>
            <a:off x="457200" y="3505200"/>
            <a:ext cx="3962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/>
          <p:cNvSpPr/>
          <p:nvPr/>
        </p:nvSpPr>
        <p:spPr>
          <a:xfrm>
            <a:off x="1371600" y="387925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/>
          <p:nvPr/>
        </p:nvSpPr>
        <p:spPr>
          <a:xfrm>
            <a:off x="1551710" y="385433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1752600" y="385433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1981200" y="381000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1323104" y="544758"/>
            <a:ext cx="796635" cy="10391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2819400" y="1036585"/>
            <a:ext cx="1524000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457200" y="1036585"/>
            <a:ext cx="685800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/>
        </p:nvSpPr>
        <p:spPr>
          <a:xfrm>
            <a:off x="3429000" y="1036585"/>
            <a:ext cx="914400" cy="76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/>
        </p:nvSpPr>
        <p:spPr>
          <a:xfrm>
            <a:off x="3886200" y="1036585"/>
            <a:ext cx="457200" cy="76200"/>
          </a:xfrm>
          <a:prstGeom prst="rect">
            <a:avLst/>
          </a:prstGeom>
          <a:solidFill>
            <a:schemeClr val="accent3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457200" y="2646220"/>
            <a:ext cx="685800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/>
        </p:nvSpPr>
        <p:spPr>
          <a:xfrm>
            <a:off x="457200" y="3560620"/>
            <a:ext cx="3886200" cy="609600"/>
          </a:xfrm>
          <a:prstGeom prst="rect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1" name="Rectangle 200"/>
          <p:cNvSpPr/>
          <p:nvPr/>
        </p:nvSpPr>
        <p:spPr>
          <a:xfrm>
            <a:off x="457200" y="3103420"/>
            <a:ext cx="3886200" cy="4206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2" name="Rectangle 201"/>
          <p:cNvSpPr/>
          <p:nvPr/>
        </p:nvSpPr>
        <p:spPr>
          <a:xfrm>
            <a:off x="457200" y="3520996"/>
            <a:ext cx="38862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3" name="Rectangle 202"/>
          <p:cNvSpPr/>
          <p:nvPr/>
        </p:nvSpPr>
        <p:spPr>
          <a:xfrm>
            <a:off x="457200" y="3103420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4" name="Rectangle 203"/>
          <p:cNvSpPr/>
          <p:nvPr/>
        </p:nvSpPr>
        <p:spPr>
          <a:xfrm>
            <a:off x="457200" y="3085132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" name="Rectangle 204"/>
          <p:cNvSpPr/>
          <p:nvPr/>
        </p:nvSpPr>
        <p:spPr>
          <a:xfrm>
            <a:off x="457200" y="3082084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" name="Rectangle 205"/>
          <p:cNvSpPr/>
          <p:nvPr/>
        </p:nvSpPr>
        <p:spPr>
          <a:xfrm>
            <a:off x="457200" y="3072940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" name="Rectangle 206"/>
          <p:cNvSpPr/>
          <p:nvPr/>
        </p:nvSpPr>
        <p:spPr>
          <a:xfrm>
            <a:off x="457200" y="3054652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8" name="Rectangle 207"/>
          <p:cNvSpPr/>
          <p:nvPr/>
        </p:nvSpPr>
        <p:spPr>
          <a:xfrm>
            <a:off x="457200" y="3036364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9" name="Rectangle 208"/>
          <p:cNvSpPr/>
          <p:nvPr/>
        </p:nvSpPr>
        <p:spPr>
          <a:xfrm>
            <a:off x="457200" y="3015028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0" name="Rectangle 209"/>
          <p:cNvSpPr/>
          <p:nvPr/>
        </p:nvSpPr>
        <p:spPr>
          <a:xfrm>
            <a:off x="457200" y="2996740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1" name="Rectangle 210"/>
          <p:cNvSpPr/>
          <p:nvPr/>
        </p:nvSpPr>
        <p:spPr>
          <a:xfrm>
            <a:off x="457200" y="2951020"/>
            <a:ext cx="3886200" cy="45719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2" name="Rectangle 211"/>
          <p:cNvSpPr/>
          <p:nvPr/>
        </p:nvSpPr>
        <p:spPr>
          <a:xfrm>
            <a:off x="457200" y="2941876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3" name="Rectangle 212"/>
          <p:cNvSpPr/>
          <p:nvPr/>
        </p:nvSpPr>
        <p:spPr>
          <a:xfrm>
            <a:off x="457200" y="2920540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Rectangle 213"/>
          <p:cNvSpPr/>
          <p:nvPr/>
        </p:nvSpPr>
        <p:spPr>
          <a:xfrm>
            <a:off x="457200" y="2902252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Rectangle 214"/>
          <p:cNvSpPr/>
          <p:nvPr/>
        </p:nvSpPr>
        <p:spPr>
          <a:xfrm>
            <a:off x="457200" y="2646220"/>
            <a:ext cx="3886200" cy="2682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Rectangle 215"/>
          <p:cNvSpPr/>
          <p:nvPr/>
        </p:nvSpPr>
        <p:spPr>
          <a:xfrm>
            <a:off x="457200" y="2590800"/>
            <a:ext cx="3962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1371600" y="2627932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1551710" y="2625440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1752600" y="2625440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1981200" y="2621007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1323104" y="2812475"/>
            <a:ext cx="3020296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2819400" y="3027220"/>
            <a:ext cx="1524000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457200" y="3027220"/>
            <a:ext cx="685800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3429000" y="3027220"/>
            <a:ext cx="914400" cy="76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3886200" y="3027220"/>
            <a:ext cx="457200" cy="76200"/>
          </a:xfrm>
          <a:prstGeom prst="rect">
            <a:avLst/>
          </a:prstGeom>
          <a:solidFill>
            <a:schemeClr val="accent3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457201" y="2770910"/>
            <a:ext cx="228600" cy="10391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Rectangle 383"/>
          <p:cNvSpPr/>
          <p:nvPr/>
        </p:nvSpPr>
        <p:spPr>
          <a:xfrm>
            <a:off x="4800600" y="685800"/>
            <a:ext cx="685800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Rectangle 384"/>
          <p:cNvSpPr/>
          <p:nvPr/>
        </p:nvSpPr>
        <p:spPr>
          <a:xfrm>
            <a:off x="4800600" y="1600200"/>
            <a:ext cx="3886200" cy="609600"/>
          </a:xfrm>
          <a:prstGeom prst="rect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6" name="Rectangle 385"/>
          <p:cNvSpPr/>
          <p:nvPr/>
        </p:nvSpPr>
        <p:spPr>
          <a:xfrm>
            <a:off x="4800600" y="1143000"/>
            <a:ext cx="3886200" cy="4206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7" name="Rectangle 386"/>
          <p:cNvSpPr/>
          <p:nvPr/>
        </p:nvSpPr>
        <p:spPr>
          <a:xfrm>
            <a:off x="4800600" y="1560576"/>
            <a:ext cx="38862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8" name="Rectangle 387"/>
          <p:cNvSpPr/>
          <p:nvPr/>
        </p:nvSpPr>
        <p:spPr>
          <a:xfrm>
            <a:off x="4800600" y="1143000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9" name="Rectangle 388"/>
          <p:cNvSpPr/>
          <p:nvPr/>
        </p:nvSpPr>
        <p:spPr>
          <a:xfrm>
            <a:off x="4800600" y="1124712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0" name="Rectangle 389"/>
          <p:cNvSpPr/>
          <p:nvPr/>
        </p:nvSpPr>
        <p:spPr>
          <a:xfrm>
            <a:off x="4800600" y="1121664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1" name="Rectangle 390"/>
          <p:cNvSpPr/>
          <p:nvPr/>
        </p:nvSpPr>
        <p:spPr>
          <a:xfrm>
            <a:off x="4800600" y="1112520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2" name="Rectangle 391"/>
          <p:cNvSpPr/>
          <p:nvPr/>
        </p:nvSpPr>
        <p:spPr>
          <a:xfrm>
            <a:off x="4800600" y="1094232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3" name="Rectangle 392"/>
          <p:cNvSpPr/>
          <p:nvPr/>
        </p:nvSpPr>
        <p:spPr>
          <a:xfrm>
            <a:off x="4800600" y="1075944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4" name="Rectangle 393"/>
          <p:cNvSpPr/>
          <p:nvPr/>
        </p:nvSpPr>
        <p:spPr>
          <a:xfrm>
            <a:off x="4800600" y="1054608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5" name="Rectangle 394"/>
          <p:cNvSpPr/>
          <p:nvPr/>
        </p:nvSpPr>
        <p:spPr>
          <a:xfrm>
            <a:off x="4800600" y="1036320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6" name="Rectangle 395"/>
          <p:cNvSpPr/>
          <p:nvPr/>
        </p:nvSpPr>
        <p:spPr>
          <a:xfrm>
            <a:off x="4800600" y="990600"/>
            <a:ext cx="3886200" cy="45719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7" name="Rectangle 396"/>
          <p:cNvSpPr/>
          <p:nvPr/>
        </p:nvSpPr>
        <p:spPr>
          <a:xfrm>
            <a:off x="4800600" y="981456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8" name="Rectangle 397"/>
          <p:cNvSpPr/>
          <p:nvPr/>
        </p:nvSpPr>
        <p:spPr>
          <a:xfrm>
            <a:off x="4800600" y="960120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9" name="Rectangle 398"/>
          <p:cNvSpPr/>
          <p:nvPr/>
        </p:nvSpPr>
        <p:spPr>
          <a:xfrm>
            <a:off x="4800600" y="941832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0" name="Rectangle 399"/>
          <p:cNvSpPr/>
          <p:nvPr/>
        </p:nvSpPr>
        <p:spPr>
          <a:xfrm>
            <a:off x="4800600" y="685800"/>
            <a:ext cx="3886200" cy="2682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1" name="Rectangle 400"/>
          <p:cNvSpPr/>
          <p:nvPr/>
        </p:nvSpPr>
        <p:spPr>
          <a:xfrm>
            <a:off x="4800600" y="630380"/>
            <a:ext cx="3962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Rectangle 401"/>
          <p:cNvSpPr/>
          <p:nvPr/>
        </p:nvSpPr>
        <p:spPr>
          <a:xfrm>
            <a:off x="5715000" y="667512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Rectangle 402"/>
          <p:cNvSpPr/>
          <p:nvPr/>
        </p:nvSpPr>
        <p:spPr>
          <a:xfrm>
            <a:off x="5895110" y="665020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Rectangle 403"/>
          <p:cNvSpPr/>
          <p:nvPr/>
        </p:nvSpPr>
        <p:spPr>
          <a:xfrm>
            <a:off x="6096000" y="665020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Rectangle 404"/>
          <p:cNvSpPr/>
          <p:nvPr/>
        </p:nvSpPr>
        <p:spPr>
          <a:xfrm>
            <a:off x="6324600" y="660587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Rectangle 405"/>
          <p:cNvSpPr/>
          <p:nvPr/>
        </p:nvSpPr>
        <p:spPr>
          <a:xfrm>
            <a:off x="5562600" y="852054"/>
            <a:ext cx="3124200" cy="83125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Rectangle 406"/>
          <p:cNvSpPr/>
          <p:nvPr/>
        </p:nvSpPr>
        <p:spPr>
          <a:xfrm>
            <a:off x="7162800" y="1066800"/>
            <a:ext cx="1524000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Rectangle 407"/>
          <p:cNvSpPr/>
          <p:nvPr/>
        </p:nvSpPr>
        <p:spPr>
          <a:xfrm>
            <a:off x="4800600" y="1066800"/>
            <a:ext cx="685800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Rectangle 408"/>
          <p:cNvSpPr/>
          <p:nvPr/>
        </p:nvSpPr>
        <p:spPr>
          <a:xfrm>
            <a:off x="7772400" y="1066800"/>
            <a:ext cx="914400" cy="76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Rectangle 409"/>
          <p:cNvSpPr/>
          <p:nvPr/>
        </p:nvSpPr>
        <p:spPr>
          <a:xfrm>
            <a:off x="8229600" y="1066800"/>
            <a:ext cx="457200" cy="76200"/>
          </a:xfrm>
          <a:prstGeom prst="rect">
            <a:avLst/>
          </a:prstGeom>
          <a:solidFill>
            <a:schemeClr val="accent3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Rectangle 410"/>
          <p:cNvSpPr/>
          <p:nvPr/>
        </p:nvSpPr>
        <p:spPr>
          <a:xfrm>
            <a:off x="4800601" y="810490"/>
            <a:ext cx="228600" cy="10391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Rectangle 411"/>
          <p:cNvSpPr/>
          <p:nvPr/>
        </p:nvSpPr>
        <p:spPr>
          <a:xfrm>
            <a:off x="4986336" y="792016"/>
            <a:ext cx="609600" cy="360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Rectangle 413"/>
          <p:cNvSpPr/>
          <p:nvPr/>
        </p:nvSpPr>
        <p:spPr>
          <a:xfrm>
            <a:off x="5334000" y="1046026"/>
            <a:ext cx="228600" cy="10391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Rectangle 414"/>
          <p:cNvSpPr/>
          <p:nvPr/>
        </p:nvSpPr>
        <p:spPr>
          <a:xfrm>
            <a:off x="4995864" y="1046026"/>
            <a:ext cx="228600" cy="10391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9" name="Straight Arrow Connector 448"/>
          <p:cNvCxnSpPr/>
          <p:nvPr/>
        </p:nvCxnSpPr>
        <p:spPr>
          <a:xfrm rot="5400000">
            <a:off x="-2667000" y="3124200"/>
            <a:ext cx="5791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Elbow Connector 450"/>
          <p:cNvCxnSpPr/>
          <p:nvPr/>
        </p:nvCxnSpPr>
        <p:spPr>
          <a:xfrm rot="5400000" flipH="1" flipV="1">
            <a:off x="1600200" y="3200400"/>
            <a:ext cx="5410200" cy="381000"/>
          </a:xfrm>
          <a:prstGeom prst="bentConnector3">
            <a:avLst>
              <a:gd name="adj1" fmla="val 352"/>
            </a:avLst>
          </a:prstGeom>
          <a:ln cap="sq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Straight Arrow Connector 456"/>
          <p:cNvCxnSpPr/>
          <p:nvPr/>
        </p:nvCxnSpPr>
        <p:spPr>
          <a:xfrm>
            <a:off x="4495800" y="6858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0" name="Rectangle 509"/>
          <p:cNvSpPr/>
          <p:nvPr/>
        </p:nvSpPr>
        <p:spPr>
          <a:xfrm>
            <a:off x="4800600" y="4668980"/>
            <a:ext cx="3962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8" name="Rectangle 527"/>
          <p:cNvSpPr/>
          <p:nvPr/>
        </p:nvSpPr>
        <p:spPr>
          <a:xfrm>
            <a:off x="457200" y="1036586"/>
            <a:ext cx="685800" cy="76199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9" name="Rectangle 528"/>
          <p:cNvSpPr/>
          <p:nvPr/>
        </p:nvSpPr>
        <p:spPr>
          <a:xfrm>
            <a:off x="457200" y="3027220"/>
            <a:ext cx="685800" cy="76199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1" name="Rectangle 530"/>
          <p:cNvSpPr/>
          <p:nvPr/>
        </p:nvSpPr>
        <p:spPr>
          <a:xfrm>
            <a:off x="4821380" y="1066800"/>
            <a:ext cx="152400" cy="762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4800600" y="3560620"/>
            <a:ext cx="3886200" cy="609600"/>
          </a:xfrm>
          <a:prstGeom prst="rect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0" name="Rectangle 249"/>
          <p:cNvSpPr/>
          <p:nvPr/>
        </p:nvSpPr>
        <p:spPr>
          <a:xfrm>
            <a:off x="4800600" y="3103420"/>
            <a:ext cx="3886200" cy="4206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1" name="Rectangle 250"/>
          <p:cNvSpPr/>
          <p:nvPr/>
        </p:nvSpPr>
        <p:spPr>
          <a:xfrm>
            <a:off x="4800600" y="3520996"/>
            <a:ext cx="38862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2" name="Rectangle 251"/>
          <p:cNvSpPr/>
          <p:nvPr/>
        </p:nvSpPr>
        <p:spPr>
          <a:xfrm>
            <a:off x="4800600" y="3103420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3" name="Rectangle 252"/>
          <p:cNvSpPr/>
          <p:nvPr/>
        </p:nvSpPr>
        <p:spPr>
          <a:xfrm>
            <a:off x="4800600" y="3085132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4" name="Rectangle 253"/>
          <p:cNvSpPr/>
          <p:nvPr/>
        </p:nvSpPr>
        <p:spPr>
          <a:xfrm>
            <a:off x="4800600" y="3082084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5" name="Rectangle 254"/>
          <p:cNvSpPr/>
          <p:nvPr/>
        </p:nvSpPr>
        <p:spPr>
          <a:xfrm>
            <a:off x="4800600" y="3072940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6" name="Rectangle 255"/>
          <p:cNvSpPr/>
          <p:nvPr/>
        </p:nvSpPr>
        <p:spPr>
          <a:xfrm>
            <a:off x="4800600" y="3054652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7" name="Rectangle 256"/>
          <p:cNvSpPr/>
          <p:nvPr/>
        </p:nvSpPr>
        <p:spPr>
          <a:xfrm>
            <a:off x="4800600" y="3036364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8" name="Rectangle 257"/>
          <p:cNvSpPr/>
          <p:nvPr/>
        </p:nvSpPr>
        <p:spPr>
          <a:xfrm>
            <a:off x="4800600" y="3015028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9" name="Rectangle 258"/>
          <p:cNvSpPr/>
          <p:nvPr/>
        </p:nvSpPr>
        <p:spPr>
          <a:xfrm>
            <a:off x="4800600" y="2996740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0" name="Rectangle 259"/>
          <p:cNvSpPr/>
          <p:nvPr/>
        </p:nvSpPr>
        <p:spPr>
          <a:xfrm>
            <a:off x="4800600" y="2951020"/>
            <a:ext cx="3886200" cy="45719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1" name="Rectangle 260"/>
          <p:cNvSpPr/>
          <p:nvPr/>
        </p:nvSpPr>
        <p:spPr>
          <a:xfrm>
            <a:off x="4800600" y="2941876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2" name="Rectangle 261"/>
          <p:cNvSpPr/>
          <p:nvPr/>
        </p:nvSpPr>
        <p:spPr>
          <a:xfrm>
            <a:off x="4800600" y="2920540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3" name="Rectangle 262"/>
          <p:cNvSpPr/>
          <p:nvPr/>
        </p:nvSpPr>
        <p:spPr>
          <a:xfrm>
            <a:off x="4800600" y="2902252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4" name="Rectangle 263"/>
          <p:cNvSpPr/>
          <p:nvPr/>
        </p:nvSpPr>
        <p:spPr>
          <a:xfrm>
            <a:off x="4800600" y="2646220"/>
            <a:ext cx="3886200" cy="2682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5" name="Rectangle 264"/>
          <p:cNvSpPr/>
          <p:nvPr/>
        </p:nvSpPr>
        <p:spPr>
          <a:xfrm>
            <a:off x="4800600" y="2590800"/>
            <a:ext cx="3962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/>
        </p:nvSpPr>
        <p:spPr>
          <a:xfrm>
            <a:off x="5715000" y="2627932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/>
        </p:nvSpPr>
        <p:spPr>
          <a:xfrm>
            <a:off x="5895110" y="2625440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/>
        </p:nvSpPr>
        <p:spPr>
          <a:xfrm>
            <a:off x="6096000" y="2625440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/>
        </p:nvSpPr>
        <p:spPr>
          <a:xfrm>
            <a:off x="6324600" y="2621007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/>
        </p:nvSpPr>
        <p:spPr>
          <a:xfrm>
            <a:off x="5562600" y="2812474"/>
            <a:ext cx="3124200" cy="83125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/>
        </p:nvSpPr>
        <p:spPr>
          <a:xfrm>
            <a:off x="7162800" y="3027220"/>
            <a:ext cx="1524000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>
            <a:off x="4800600" y="3027220"/>
            <a:ext cx="685800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/>
        </p:nvSpPr>
        <p:spPr>
          <a:xfrm>
            <a:off x="7772400" y="3027220"/>
            <a:ext cx="914400" cy="76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/>
        </p:nvSpPr>
        <p:spPr>
          <a:xfrm>
            <a:off x="8229600" y="3027220"/>
            <a:ext cx="457200" cy="76200"/>
          </a:xfrm>
          <a:prstGeom prst="rect">
            <a:avLst/>
          </a:prstGeom>
          <a:solidFill>
            <a:schemeClr val="accent3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/>
        </p:nvSpPr>
        <p:spPr>
          <a:xfrm>
            <a:off x="4800601" y="2770910"/>
            <a:ext cx="228600" cy="10391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Rectangle 275"/>
          <p:cNvSpPr/>
          <p:nvPr/>
        </p:nvSpPr>
        <p:spPr>
          <a:xfrm>
            <a:off x="4986336" y="2752436"/>
            <a:ext cx="609600" cy="360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 276"/>
          <p:cNvSpPr/>
          <p:nvPr/>
        </p:nvSpPr>
        <p:spPr>
          <a:xfrm>
            <a:off x="5334000" y="3006446"/>
            <a:ext cx="228600" cy="10391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/>
          <p:cNvSpPr/>
          <p:nvPr/>
        </p:nvSpPr>
        <p:spPr>
          <a:xfrm>
            <a:off x="4995864" y="3006446"/>
            <a:ext cx="228600" cy="10391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/>
          <p:cNvSpPr/>
          <p:nvPr/>
        </p:nvSpPr>
        <p:spPr>
          <a:xfrm>
            <a:off x="4821380" y="3027220"/>
            <a:ext cx="152400" cy="762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/>
          <p:cNvSpPr/>
          <p:nvPr/>
        </p:nvSpPr>
        <p:spPr>
          <a:xfrm>
            <a:off x="5255488" y="3017984"/>
            <a:ext cx="54864" cy="542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/>
          <p:cNvSpPr/>
          <p:nvPr/>
        </p:nvSpPr>
        <p:spPr>
          <a:xfrm>
            <a:off x="4986336" y="4835668"/>
            <a:ext cx="609600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/>
          <p:cNvSpPr/>
          <p:nvPr/>
        </p:nvSpPr>
        <p:spPr>
          <a:xfrm>
            <a:off x="4800600" y="5638800"/>
            <a:ext cx="3886200" cy="609600"/>
          </a:xfrm>
          <a:prstGeom prst="rect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3" name="Rectangle 282"/>
          <p:cNvSpPr/>
          <p:nvPr/>
        </p:nvSpPr>
        <p:spPr>
          <a:xfrm>
            <a:off x="4800600" y="5181600"/>
            <a:ext cx="3886200" cy="4206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4" name="Rectangle 283"/>
          <p:cNvSpPr/>
          <p:nvPr/>
        </p:nvSpPr>
        <p:spPr>
          <a:xfrm>
            <a:off x="4800600" y="5599176"/>
            <a:ext cx="38862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5" name="Rectangle 284"/>
          <p:cNvSpPr/>
          <p:nvPr/>
        </p:nvSpPr>
        <p:spPr>
          <a:xfrm>
            <a:off x="4800600" y="5181600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6" name="Rectangle 285"/>
          <p:cNvSpPr/>
          <p:nvPr/>
        </p:nvSpPr>
        <p:spPr>
          <a:xfrm>
            <a:off x="4800600" y="5163312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7" name="Rectangle 286"/>
          <p:cNvSpPr/>
          <p:nvPr/>
        </p:nvSpPr>
        <p:spPr>
          <a:xfrm>
            <a:off x="4800600" y="5160264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8" name="Rectangle 287"/>
          <p:cNvSpPr/>
          <p:nvPr/>
        </p:nvSpPr>
        <p:spPr>
          <a:xfrm>
            <a:off x="4800600" y="5151120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9" name="Rectangle 288"/>
          <p:cNvSpPr/>
          <p:nvPr/>
        </p:nvSpPr>
        <p:spPr>
          <a:xfrm>
            <a:off x="4800600" y="5132832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0" name="Rectangle 289"/>
          <p:cNvSpPr/>
          <p:nvPr/>
        </p:nvSpPr>
        <p:spPr>
          <a:xfrm>
            <a:off x="4800600" y="5114544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1" name="Rectangle 290"/>
          <p:cNvSpPr/>
          <p:nvPr/>
        </p:nvSpPr>
        <p:spPr>
          <a:xfrm>
            <a:off x="4800600" y="5093208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2" name="Rectangle 291"/>
          <p:cNvSpPr/>
          <p:nvPr/>
        </p:nvSpPr>
        <p:spPr>
          <a:xfrm>
            <a:off x="4800600" y="5074920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3" name="Rectangle 292"/>
          <p:cNvSpPr/>
          <p:nvPr/>
        </p:nvSpPr>
        <p:spPr>
          <a:xfrm>
            <a:off x="4800600" y="5029200"/>
            <a:ext cx="3886200" cy="45719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4" name="Rectangle 293"/>
          <p:cNvSpPr/>
          <p:nvPr/>
        </p:nvSpPr>
        <p:spPr>
          <a:xfrm>
            <a:off x="4800600" y="5020056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5" name="Rectangle 294"/>
          <p:cNvSpPr/>
          <p:nvPr/>
        </p:nvSpPr>
        <p:spPr>
          <a:xfrm>
            <a:off x="4800600" y="4998720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6" name="Rectangle 295"/>
          <p:cNvSpPr/>
          <p:nvPr/>
        </p:nvSpPr>
        <p:spPr>
          <a:xfrm>
            <a:off x="4800600" y="4980432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7" name="Rectangle 296"/>
          <p:cNvSpPr/>
          <p:nvPr/>
        </p:nvSpPr>
        <p:spPr>
          <a:xfrm>
            <a:off x="4800600" y="5105400"/>
            <a:ext cx="685800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 297"/>
          <p:cNvSpPr/>
          <p:nvPr/>
        </p:nvSpPr>
        <p:spPr>
          <a:xfrm>
            <a:off x="4986336" y="4854140"/>
            <a:ext cx="609600" cy="345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/>
          <p:cNvSpPr/>
          <p:nvPr/>
        </p:nvSpPr>
        <p:spPr>
          <a:xfrm>
            <a:off x="5076824" y="5093864"/>
            <a:ext cx="414336" cy="9915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Rectangle 299"/>
          <p:cNvSpPr/>
          <p:nvPr/>
        </p:nvSpPr>
        <p:spPr>
          <a:xfrm>
            <a:off x="4814455" y="5105400"/>
            <a:ext cx="152400" cy="762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ectangle 300"/>
          <p:cNvSpPr/>
          <p:nvPr/>
        </p:nvSpPr>
        <p:spPr>
          <a:xfrm flipH="1">
            <a:off x="5257799" y="5179300"/>
            <a:ext cx="45720" cy="5357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TextBox 301"/>
          <p:cNvSpPr txBox="1"/>
          <p:nvPr/>
        </p:nvSpPr>
        <p:spPr>
          <a:xfrm>
            <a:off x="7010400" y="5257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InP</a:t>
            </a:r>
            <a:endParaRPr lang="en-US" dirty="0"/>
          </a:p>
        </p:txBody>
      </p:sp>
      <p:sp>
        <p:nvSpPr>
          <p:cNvPr id="303" name="TextBox 302"/>
          <p:cNvSpPr txBox="1"/>
          <p:nvPr/>
        </p:nvSpPr>
        <p:spPr>
          <a:xfrm>
            <a:off x="7010400" y="5791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InP</a:t>
            </a:r>
            <a:endParaRPr lang="en-US" dirty="0"/>
          </a:p>
        </p:txBody>
      </p:sp>
      <p:sp>
        <p:nvSpPr>
          <p:cNvPr id="320" name="Rectangle 319"/>
          <p:cNvSpPr/>
          <p:nvPr/>
        </p:nvSpPr>
        <p:spPr>
          <a:xfrm>
            <a:off x="7162800" y="5114636"/>
            <a:ext cx="1524000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Rectangle 320"/>
          <p:cNvSpPr/>
          <p:nvPr/>
        </p:nvSpPr>
        <p:spPr>
          <a:xfrm>
            <a:off x="7772400" y="5114636"/>
            <a:ext cx="914400" cy="76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ectangle 321"/>
          <p:cNvSpPr/>
          <p:nvPr/>
        </p:nvSpPr>
        <p:spPr>
          <a:xfrm>
            <a:off x="8229600" y="5114636"/>
            <a:ext cx="457200" cy="76200"/>
          </a:xfrm>
          <a:prstGeom prst="rect">
            <a:avLst/>
          </a:prstGeom>
          <a:solidFill>
            <a:schemeClr val="accent3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Rectangle 322"/>
          <p:cNvSpPr/>
          <p:nvPr/>
        </p:nvSpPr>
        <p:spPr>
          <a:xfrm>
            <a:off x="457200" y="4724400"/>
            <a:ext cx="685800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ectangle 323"/>
          <p:cNvSpPr/>
          <p:nvPr/>
        </p:nvSpPr>
        <p:spPr>
          <a:xfrm>
            <a:off x="457200" y="5638800"/>
            <a:ext cx="3886200" cy="609600"/>
          </a:xfrm>
          <a:prstGeom prst="rect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7" name="Rectangle 346"/>
          <p:cNvSpPr/>
          <p:nvPr/>
        </p:nvSpPr>
        <p:spPr>
          <a:xfrm>
            <a:off x="457200" y="5181600"/>
            <a:ext cx="3886200" cy="4206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4" name="Rectangle 353"/>
          <p:cNvSpPr/>
          <p:nvPr/>
        </p:nvSpPr>
        <p:spPr>
          <a:xfrm>
            <a:off x="457200" y="5599176"/>
            <a:ext cx="38862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5" name="Rectangle 354"/>
          <p:cNvSpPr/>
          <p:nvPr/>
        </p:nvSpPr>
        <p:spPr>
          <a:xfrm>
            <a:off x="457200" y="5181600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6" name="Rectangle 355"/>
          <p:cNvSpPr/>
          <p:nvPr/>
        </p:nvSpPr>
        <p:spPr>
          <a:xfrm>
            <a:off x="457200" y="5163312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7" name="Rectangle 356"/>
          <p:cNvSpPr/>
          <p:nvPr/>
        </p:nvSpPr>
        <p:spPr>
          <a:xfrm>
            <a:off x="457200" y="5160264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8" name="Rectangle 357"/>
          <p:cNvSpPr/>
          <p:nvPr/>
        </p:nvSpPr>
        <p:spPr>
          <a:xfrm>
            <a:off x="457200" y="5151120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9" name="Rectangle 358"/>
          <p:cNvSpPr/>
          <p:nvPr/>
        </p:nvSpPr>
        <p:spPr>
          <a:xfrm>
            <a:off x="457200" y="5132832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0" name="Rectangle 359"/>
          <p:cNvSpPr/>
          <p:nvPr/>
        </p:nvSpPr>
        <p:spPr>
          <a:xfrm>
            <a:off x="457200" y="5114544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1" name="Rectangle 360"/>
          <p:cNvSpPr/>
          <p:nvPr/>
        </p:nvSpPr>
        <p:spPr>
          <a:xfrm>
            <a:off x="457200" y="5093208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2" name="Rectangle 361"/>
          <p:cNvSpPr/>
          <p:nvPr/>
        </p:nvSpPr>
        <p:spPr>
          <a:xfrm>
            <a:off x="457200" y="5074920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3" name="Rectangle 362"/>
          <p:cNvSpPr/>
          <p:nvPr/>
        </p:nvSpPr>
        <p:spPr>
          <a:xfrm>
            <a:off x="457200" y="5029200"/>
            <a:ext cx="3886200" cy="45719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4" name="Rectangle 363"/>
          <p:cNvSpPr/>
          <p:nvPr/>
        </p:nvSpPr>
        <p:spPr>
          <a:xfrm>
            <a:off x="457200" y="5020056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5" name="Rectangle 364"/>
          <p:cNvSpPr/>
          <p:nvPr/>
        </p:nvSpPr>
        <p:spPr>
          <a:xfrm>
            <a:off x="457200" y="4998720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6" name="Rectangle 365"/>
          <p:cNvSpPr/>
          <p:nvPr/>
        </p:nvSpPr>
        <p:spPr>
          <a:xfrm>
            <a:off x="457200" y="4980432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7" name="Rectangle 366"/>
          <p:cNvSpPr/>
          <p:nvPr/>
        </p:nvSpPr>
        <p:spPr>
          <a:xfrm>
            <a:off x="457200" y="4724400"/>
            <a:ext cx="3886200" cy="2682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8" name="Rectangle 367"/>
          <p:cNvSpPr/>
          <p:nvPr/>
        </p:nvSpPr>
        <p:spPr>
          <a:xfrm>
            <a:off x="457200" y="4668980"/>
            <a:ext cx="3962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Rectangle 368"/>
          <p:cNvSpPr/>
          <p:nvPr/>
        </p:nvSpPr>
        <p:spPr>
          <a:xfrm>
            <a:off x="1371600" y="4706112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Rectangle 369"/>
          <p:cNvSpPr/>
          <p:nvPr/>
        </p:nvSpPr>
        <p:spPr>
          <a:xfrm>
            <a:off x="1551710" y="4703620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Rectangle 370"/>
          <p:cNvSpPr/>
          <p:nvPr/>
        </p:nvSpPr>
        <p:spPr>
          <a:xfrm>
            <a:off x="1752600" y="4703620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Rectangle 371"/>
          <p:cNvSpPr/>
          <p:nvPr/>
        </p:nvSpPr>
        <p:spPr>
          <a:xfrm>
            <a:off x="1981200" y="4699187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Rectangle 372"/>
          <p:cNvSpPr/>
          <p:nvPr/>
        </p:nvSpPr>
        <p:spPr>
          <a:xfrm>
            <a:off x="2819400" y="5105400"/>
            <a:ext cx="1524000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Rectangle 373"/>
          <p:cNvSpPr/>
          <p:nvPr/>
        </p:nvSpPr>
        <p:spPr>
          <a:xfrm>
            <a:off x="457200" y="5105400"/>
            <a:ext cx="685800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Rectangle 374"/>
          <p:cNvSpPr/>
          <p:nvPr/>
        </p:nvSpPr>
        <p:spPr>
          <a:xfrm>
            <a:off x="3429000" y="5105400"/>
            <a:ext cx="914400" cy="76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Rectangle 375"/>
          <p:cNvSpPr/>
          <p:nvPr/>
        </p:nvSpPr>
        <p:spPr>
          <a:xfrm>
            <a:off x="3886200" y="5105400"/>
            <a:ext cx="457200" cy="76200"/>
          </a:xfrm>
          <a:prstGeom prst="rect">
            <a:avLst/>
          </a:prstGeom>
          <a:solidFill>
            <a:schemeClr val="accent3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Rectangle 376"/>
          <p:cNvSpPr/>
          <p:nvPr/>
        </p:nvSpPr>
        <p:spPr>
          <a:xfrm>
            <a:off x="457201" y="4849090"/>
            <a:ext cx="228600" cy="10391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Rectangle 377"/>
          <p:cNvSpPr/>
          <p:nvPr/>
        </p:nvSpPr>
        <p:spPr>
          <a:xfrm>
            <a:off x="457200" y="5126181"/>
            <a:ext cx="685800" cy="76199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Rectangle 378"/>
          <p:cNvSpPr/>
          <p:nvPr/>
        </p:nvSpPr>
        <p:spPr>
          <a:xfrm>
            <a:off x="642936" y="4821380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Rectangle 379"/>
          <p:cNvSpPr/>
          <p:nvPr/>
        </p:nvSpPr>
        <p:spPr>
          <a:xfrm>
            <a:off x="1232647" y="4884133"/>
            <a:ext cx="3124200" cy="83125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Front side – all layers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04800" y="228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99080"/>
            <a:ext cx="8229600" cy="412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Bonding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1100" dirty="0" smtClean="0">
                <a:solidFill>
                  <a:srgbClr val="0070C0"/>
                </a:solidFill>
              </a:rPr>
              <a:t>Bonding results in more pain than any man has ever endured – ‘Striker’ ( The  Bad boy in  X men Origins 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2005353" y="3320593"/>
            <a:ext cx="1377950" cy="295275"/>
          </a:xfrm>
          <a:prstGeom prst="can">
            <a:avLst>
              <a:gd name="adj" fmla="val 50000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auto">
          <a:xfrm>
            <a:off x="5205753" y="3133268"/>
            <a:ext cx="1358900" cy="295275"/>
          </a:xfrm>
          <a:prstGeom prst="ca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23"/>
          <p:cNvSpPr>
            <a:spLocks noChangeArrowheads="1"/>
          </p:cNvSpPr>
          <p:nvPr/>
        </p:nvSpPr>
        <p:spPr bwMode="auto">
          <a:xfrm rot="2412010">
            <a:off x="2445091" y="2168068"/>
            <a:ext cx="1395412" cy="295275"/>
          </a:xfrm>
          <a:prstGeom prst="ca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24"/>
          <p:cNvSpPr>
            <a:spLocks noChangeArrowheads="1"/>
          </p:cNvSpPr>
          <p:nvPr/>
        </p:nvSpPr>
        <p:spPr bwMode="auto">
          <a:xfrm rot="7621761">
            <a:off x="4509634" y="2049799"/>
            <a:ext cx="1433513" cy="295275"/>
          </a:xfrm>
          <a:prstGeom prst="ca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25"/>
          <p:cNvSpPr>
            <a:spLocks noChangeArrowheads="1"/>
          </p:cNvSpPr>
          <p:nvPr/>
        </p:nvSpPr>
        <p:spPr bwMode="auto">
          <a:xfrm rot="5400000">
            <a:off x="3524591" y="1815642"/>
            <a:ext cx="1568450" cy="295275"/>
          </a:xfrm>
          <a:prstGeom prst="ca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26"/>
          <p:cNvSpPr>
            <a:spLocks noChangeArrowheads="1"/>
          </p:cNvSpPr>
          <p:nvPr/>
        </p:nvSpPr>
        <p:spPr bwMode="auto">
          <a:xfrm>
            <a:off x="2006941" y="3171368"/>
            <a:ext cx="1368425" cy="295275"/>
          </a:xfrm>
          <a:prstGeom prst="ca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3886200"/>
            <a:ext cx="2057400" cy="17526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0" y="4066308"/>
            <a:ext cx="1752600" cy="1588"/>
          </a:xfrm>
          <a:prstGeom prst="line">
            <a:avLst/>
          </a:prstGeom>
          <a:ln w="15875"/>
          <a:scene3d>
            <a:camera prst="orthographicFront"/>
            <a:lightRig rig="threePt" dir="t"/>
          </a:scene3d>
          <a:sp3d>
            <a:bevelB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0" y="4218708"/>
            <a:ext cx="1752600" cy="1588"/>
          </a:xfrm>
          <a:prstGeom prst="line">
            <a:avLst/>
          </a:prstGeom>
          <a:ln w="15875"/>
          <a:scene3d>
            <a:camera prst="orthographicFront"/>
            <a:lightRig rig="threePt" dir="t"/>
          </a:scene3d>
          <a:sp3d>
            <a:bevelB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0" y="4371108"/>
            <a:ext cx="1752600" cy="1588"/>
          </a:xfrm>
          <a:prstGeom prst="line">
            <a:avLst/>
          </a:prstGeom>
          <a:ln w="15875"/>
          <a:scene3d>
            <a:camera prst="orthographicFront"/>
            <a:lightRig rig="threePt" dir="t"/>
          </a:scene3d>
          <a:sp3d>
            <a:bevelB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72000" y="4523508"/>
            <a:ext cx="1752600" cy="1588"/>
          </a:xfrm>
          <a:prstGeom prst="line">
            <a:avLst/>
          </a:prstGeom>
          <a:ln w="15875"/>
          <a:scene3d>
            <a:camera prst="orthographicFront"/>
            <a:lightRig rig="threePt" dir="t"/>
          </a:scene3d>
          <a:sp3d>
            <a:bevelB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72000" y="4675908"/>
            <a:ext cx="1752600" cy="1588"/>
          </a:xfrm>
          <a:prstGeom prst="line">
            <a:avLst/>
          </a:prstGeom>
          <a:ln w="15875"/>
          <a:scene3d>
            <a:camera prst="orthographicFront"/>
            <a:lightRig rig="threePt" dir="t"/>
          </a:scene3d>
          <a:sp3d>
            <a:bevelB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2000" y="4828308"/>
            <a:ext cx="1752600" cy="1588"/>
          </a:xfrm>
          <a:prstGeom prst="line">
            <a:avLst/>
          </a:prstGeom>
          <a:ln w="15875"/>
          <a:scene3d>
            <a:camera prst="orthographicFront"/>
            <a:lightRig rig="threePt" dir="t"/>
          </a:scene3d>
          <a:sp3d>
            <a:bevelB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72000" y="4980708"/>
            <a:ext cx="1752600" cy="1588"/>
          </a:xfrm>
          <a:prstGeom prst="line">
            <a:avLst/>
          </a:prstGeom>
          <a:ln w="15875"/>
          <a:scene3d>
            <a:camera prst="orthographicFront"/>
            <a:lightRig rig="threePt" dir="t"/>
          </a:scene3d>
          <a:sp3d>
            <a:bevelB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72000" y="5133108"/>
            <a:ext cx="1752600" cy="1588"/>
          </a:xfrm>
          <a:prstGeom prst="line">
            <a:avLst/>
          </a:prstGeom>
          <a:ln w="15875"/>
          <a:scene3d>
            <a:camera prst="orthographicFront"/>
            <a:lightRig rig="threePt" dir="t"/>
          </a:scene3d>
          <a:sp3d>
            <a:bevelB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72000" y="5285508"/>
            <a:ext cx="1752600" cy="1588"/>
          </a:xfrm>
          <a:prstGeom prst="line">
            <a:avLst/>
          </a:prstGeom>
          <a:ln w="15875"/>
          <a:scene3d>
            <a:camera prst="orthographicFront"/>
            <a:lightRig rig="threePt" dir="t"/>
          </a:scene3d>
          <a:sp3d>
            <a:bevelB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72000" y="5437908"/>
            <a:ext cx="1752600" cy="1588"/>
          </a:xfrm>
          <a:prstGeom prst="line">
            <a:avLst/>
          </a:prstGeom>
          <a:ln w="15875"/>
          <a:scene3d>
            <a:camera prst="orthographicFront"/>
            <a:lightRig rig="threePt" dir="t"/>
          </a:scene3d>
          <a:sp3d>
            <a:bevelB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419600" y="3886200"/>
            <a:ext cx="2057400" cy="1752600"/>
          </a:xfrm>
          <a:prstGeom prst="rect">
            <a:avLst/>
          </a:prstGeom>
          <a:noFill/>
          <a:ln w="12700"/>
          <a:scene3d>
            <a:camera prst="orthographicFront"/>
            <a:lightRig rig="threePt" dir="t"/>
          </a:scene3d>
          <a:sp3d prstMaterial="dkEdge">
            <a:bevelB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533400" y="3962400"/>
            <a:ext cx="1905000" cy="15240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2133600" y="4191000"/>
            <a:ext cx="76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flipH="1">
            <a:off x="1524000" y="4191000"/>
            <a:ext cx="22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flipH="1">
            <a:off x="685800" y="4191000"/>
            <a:ext cx="381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133600" y="4876800"/>
            <a:ext cx="762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flipH="1">
            <a:off x="1524000" y="4876800"/>
            <a:ext cx="2286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flipH="1">
            <a:off x="685800" y="4876800"/>
            <a:ext cx="3810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flipH="1">
            <a:off x="533400" y="5410200"/>
            <a:ext cx="1905000" cy="152400"/>
          </a:xfrm>
          <a:prstGeom prst="rect">
            <a:avLst/>
          </a:prstGeom>
          <a:solidFill>
            <a:srgbClr val="92D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781800" y="3886200"/>
            <a:ext cx="2057400" cy="17526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4" name="Rectangle 43"/>
          <p:cNvSpPr/>
          <p:nvPr/>
        </p:nvSpPr>
        <p:spPr>
          <a:xfrm>
            <a:off x="6858000" y="3962400"/>
            <a:ext cx="1905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7010400" y="4191000"/>
            <a:ext cx="76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467600" y="4191000"/>
            <a:ext cx="22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8153400" y="4191000"/>
            <a:ext cx="381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010400" y="4876800"/>
            <a:ext cx="762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467600" y="4876800"/>
            <a:ext cx="2286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8153400" y="4876800"/>
            <a:ext cx="3810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858000" y="5410200"/>
            <a:ext cx="1905000" cy="152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Down Arrow 51"/>
          <p:cNvSpPr/>
          <p:nvPr/>
        </p:nvSpPr>
        <p:spPr>
          <a:xfrm rot="5400000">
            <a:off x="3581400" y="44958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618836" y="4075544"/>
            <a:ext cx="1752600" cy="1588"/>
          </a:xfrm>
          <a:prstGeom prst="line">
            <a:avLst/>
          </a:prstGeom>
          <a:ln w="15875"/>
          <a:scene3d>
            <a:camera prst="orthographicFront"/>
            <a:lightRig rig="threePt" dir="t"/>
          </a:scene3d>
          <a:sp3d>
            <a:bevelB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618836" y="4227944"/>
            <a:ext cx="1752600" cy="1588"/>
          </a:xfrm>
          <a:prstGeom prst="line">
            <a:avLst/>
          </a:prstGeom>
          <a:ln w="15875"/>
          <a:scene3d>
            <a:camera prst="orthographicFront"/>
            <a:lightRig rig="threePt" dir="t"/>
          </a:scene3d>
          <a:sp3d>
            <a:bevelB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618836" y="4380344"/>
            <a:ext cx="1752600" cy="1588"/>
          </a:xfrm>
          <a:prstGeom prst="line">
            <a:avLst/>
          </a:prstGeom>
          <a:ln w="15875"/>
          <a:scene3d>
            <a:camera prst="orthographicFront"/>
            <a:lightRig rig="threePt" dir="t"/>
          </a:scene3d>
          <a:sp3d>
            <a:bevelB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618836" y="4532744"/>
            <a:ext cx="1752600" cy="1588"/>
          </a:xfrm>
          <a:prstGeom prst="line">
            <a:avLst/>
          </a:prstGeom>
          <a:ln w="15875"/>
          <a:scene3d>
            <a:camera prst="orthographicFront"/>
            <a:lightRig rig="threePt" dir="t"/>
          </a:scene3d>
          <a:sp3d>
            <a:bevelB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618836" y="4685144"/>
            <a:ext cx="1752600" cy="1588"/>
          </a:xfrm>
          <a:prstGeom prst="line">
            <a:avLst/>
          </a:prstGeom>
          <a:ln w="15875"/>
          <a:scene3d>
            <a:camera prst="orthographicFront"/>
            <a:lightRig rig="threePt" dir="t"/>
          </a:scene3d>
          <a:sp3d>
            <a:bevelB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618836" y="4837544"/>
            <a:ext cx="1752600" cy="1588"/>
          </a:xfrm>
          <a:prstGeom prst="line">
            <a:avLst/>
          </a:prstGeom>
          <a:ln w="15875"/>
          <a:scene3d>
            <a:camera prst="orthographicFront"/>
            <a:lightRig rig="threePt" dir="t"/>
          </a:scene3d>
          <a:sp3d>
            <a:bevelB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618836" y="4989944"/>
            <a:ext cx="1752600" cy="1588"/>
          </a:xfrm>
          <a:prstGeom prst="line">
            <a:avLst/>
          </a:prstGeom>
          <a:ln w="15875"/>
          <a:scene3d>
            <a:camera prst="orthographicFront"/>
            <a:lightRig rig="threePt" dir="t"/>
          </a:scene3d>
          <a:sp3d>
            <a:bevelB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618836" y="5142344"/>
            <a:ext cx="1752600" cy="1588"/>
          </a:xfrm>
          <a:prstGeom prst="line">
            <a:avLst/>
          </a:prstGeom>
          <a:ln w="15875"/>
          <a:scene3d>
            <a:camera prst="orthographicFront"/>
            <a:lightRig rig="threePt" dir="t"/>
          </a:scene3d>
          <a:sp3d>
            <a:bevelB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618836" y="5294744"/>
            <a:ext cx="1752600" cy="1588"/>
          </a:xfrm>
          <a:prstGeom prst="line">
            <a:avLst/>
          </a:prstGeom>
          <a:ln w="15875"/>
          <a:scene3d>
            <a:camera prst="orthographicFront"/>
            <a:lightRig rig="threePt" dir="t"/>
          </a:scene3d>
          <a:sp3d>
            <a:bevelB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618836" y="5484812"/>
            <a:ext cx="1752600" cy="1588"/>
          </a:xfrm>
          <a:prstGeom prst="line">
            <a:avLst/>
          </a:prstGeom>
          <a:ln w="15875"/>
          <a:scene3d>
            <a:camera prst="orthographicFront"/>
            <a:lightRig rig="threePt" dir="t"/>
          </a:scene3d>
          <a:sp3d>
            <a:bevelB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466436" y="3895436"/>
            <a:ext cx="2057400" cy="1752600"/>
          </a:xfrm>
          <a:prstGeom prst="rect">
            <a:avLst/>
          </a:prstGeom>
          <a:noFill/>
          <a:ln w="12700"/>
          <a:scene3d>
            <a:camera prst="orthographicFront"/>
            <a:lightRig rig="threePt" dir="t"/>
          </a:scene3d>
          <a:sp3d prstMaterial="dkEdge">
            <a:bevelB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457200" y="58674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– After bonding patterns on III V, as seen from the backside, will be the  mirror image of what it was when seen from the  front side….. </a:t>
            </a:r>
            <a:endParaRPr lang="en-US" dirty="0"/>
          </a:p>
        </p:txBody>
      </p:sp>
      <p:cxnSp>
        <p:nvCxnSpPr>
          <p:cNvPr id="77" name="Straight Connector 76"/>
          <p:cNvCxnSpPr/>
          <p:nvPr/>
        </p:nvCxnSpPr>
        <p:spPr>
          <a:xfrm rot="5400000">
            <a:off x="5562600" y="4724400"/>
            <a:ext cx="2133600" cy="1588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Curved Down Arrow 77"/>
          <p:cNvSpPr/>
          <p:nvPr/>
        </p:nvSpPr>
        <p:spPr>
          <a:xfrm flipH="1">
            <a:off x="6400800" y="3581400"/>
            <a:ext cx="457200" cy="2286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	Post Bond – Step 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6002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Litho 1- P metal deposition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876800" y="5181600"/>
            <a:ext cx="4038600" cy="4206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876800" y="5181600"/>
            <a:ext cx="40386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876800" y="5715000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876800" y="5669004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876800" y="5665956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876800" y="5656812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876800" y="5638524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876800" y="5620236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876800" y="5598900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4876800" y="5580612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4876800" y="5715000"/>
            <a:ext cx="4038600" cy="45719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4876800" y="5754624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4876800" y="5733288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876800" y="5715000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5714999" y="5574148"/>
            <a:ext cx="3167529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876800" y="5611092"/>
            <a:ext cx="712694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062536" y="5638800"/>
            <a:ext cx="633506" cy="319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163128" y="5668808"/>
            <a:ext cx="430584" cy="9915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890655" y="5611092"/>
            <a:ext cx="158376" cy="762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876800" y="5675744"/>
            <a:ext cx="4038600" cy="45719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5057924" y="5574148"/>
            <a:ext cx="633506" cy="471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 flipV="1">
            <a:off x="6687672" y="5105398"/>
            <a:ext cx="398928" cy="762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4876800" y="5181600"/>
            <a:ext cx="38862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 flipV="1">
            <a:off x="8153400" y="5105400"/>
            <a:ext cx="246528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5562600" y="3581400"/>
            <a:ext cx="633506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876800" y="6003640"/>
            <a:ext cx="4038600" cy="420624"/>
          </a:xfrm>
          <a:prstGeom prst="rect">
            <a:avLst/>
          </a:prstGeom>
          <a:solidFill>
            <a:schemeClr val="bg1">
              <a:lumMod val="6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 flipH="1">
            <a:off x="8077200" y="5772728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 flipH="1">
            <a:off x="8305800" y="5772728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 flipH="1">
            <a:off x="6995161" y="5846616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4876800" y="5772728"/>
            <a:ext cx="4038600" cy="115824"/>
          </a:xfrm>
          <a:prstGeom prst="rect">
            <a:avLst/>
          </a:prstGeom>
          <a:solidFill>
            <a:schemeClr val="bg1">
              <a:lumMod val="6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/>
          <p:cNvSpPr/>
          <p:nvPr/>
        </p:nvSpPr>
        <p:spPr>
          <a:xfrm flipH="1">
            <a:off x="6690361" y="5765804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 flipH="1">
            <a:off x="6918961" y="5763492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 flipH="1">
            <a:off x="8089669" y="5765804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ectangle 96"/>
          <p:cNvSpPr/>
          <p:nvPr/>
        </p:nvSpPr>
        <p:spPr>
          <a:xfrm flipH="1">
            <a:off x="8318269" y="5763492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57200" y="52578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not the self-aligned process and tapers are not pumped as they are defined in the  passive regions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 flipH="1">
            <a:off x="5333999" y="5105400"/>
            <a:ext cx="45719" cy="480284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179288" y="5562600"/>
            <a:ext cx="333489" cy="85448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54685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54685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	Post Bond – Step 2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33400" y="16002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Litho 2 – Mesa etch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143000" y="5410200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Backside AM will be lost in this step</a:t>
            </a:r>
            <a:endParaRPr lang="en-US" sz="1600" dirty="0"/>
          </a:p>
        </p:txBody>
      </p:sp>
      <p:sp>
        <p:nvSpPr>
          <p:cNvPr id="48" name="Rectangle 47"/>
          <p:cNvSpPr/>
          <p:nvPr/>
        </p:nvSpPr>
        <p:spPr>
          <a:xfrm>
            <a:off x="4876800" y="5181600"/>
            <a:ext cx="4038600" cy="4206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4876800" y="5181600"/>
            <a:ext cx="40386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876800" y="5715000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4876800" y="5669004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876800" y="5665956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4876800" y="5656812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4876800" y="5638524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4876800" y="5620236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4876800" y="5598900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876800" y="5580612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4876800" y="5715000"/>
            <a:ext cx="4038600" cy="45719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4876800" y="5754624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4876800" y="5733288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876800" y="5715000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5714999" y="5574148"/>
            <a:ext cx="3167529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4876800" y="5611092"/>
            <a:ext cx="712694" cy="76200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062536" y="5638800"/>
            <a:ext cx="633506" cy="319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5163128" y="5668808"/>
            <a:ext cx="430584" cy="9915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890655" y="5611092"/>
            <a:ext cx="158376" cy="762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4876800" y="5675744"/>
            <a:ext cx="4038600" cy="45719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5057924" y="5574148"/>
            <a:ext cx="633506" cy="471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 flipV="1">
            <a:off x="6687672" y="5105398"/>
            <a:ext cx="398928" cy="762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876800" y="5181600"/>
            <a:ext cx="38862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 flipV="1">
            <a:off x="8153400" y="5105400"/>
            <a:ext cx="246528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4876800" y="6003640"/>
            <a:ext cx="4038600" cy="420624"/>
          </a:xfrm>
          <a:prstGeom prst="rect">
            <a:avLst/>
          </a:prstGeom>
          <a:solidFill>
            <a:schemeClr val="bg1">
              <a:lumMod val="6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 flipH="1">
            <a:off x="8077200" y="5772728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 flipH="1">
            <a:off x="8305800" y="5772728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 flipH="1">
            <a:off x="6995161" y="5846616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4876800" y="5772728"/>
            <a:ext cx="4038600" cy="115824"/>
          </a:xfrm>
          <a:prstGeom prst="rect">
            <a:avLst/>
          </a:prstGeom>
          <a:solidFill>
            <a:schemeClr val="bg1">
              <a:lumMod val="6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 flipH="1">
            <a:off x="6690361" y="5765804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 flipH="1">
            <a:off x="6918961" y="5763492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 flipH="1">
            <a:off x="8089669" y="5765804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 flipH="1">
            <a:off x="8318269" y="5763492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 flipH="1">
            <a:off x="5333999" y="5105400"/>
            <a:ext cx="45719" cy="480284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5179288" y="5562600"/>
            <a:ext cx="333489" cy="85448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758868" y="4973784"/>
            <a:ext cx="838200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218216" y="4973784"/>
            <a:ext cx="914400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724400" y="4724400"/>
            <a:ext cx="1219200" cy="1295400"/>
          </a:xfrm>
          <a:prstGeom prst="rect">
            <a:avLst/>
          </a:prstGeom>
          <a:solidFill>
            <a:schemeClr val="bg1">
              <a:lumMod val="5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8430492" y="4971472"/>
            <a:ext cx="914400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6400800" y="4572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Laser	            EAM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	Post Bond – Step 3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6002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Litho 3 – QW etch</a:t>
            </a:r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4922980" y="5215864"/>
            <a:ext cx="4038600" cy="4206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922980" y="5215864"/>
            <a:ext cx="40386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4922980" y="5749264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4922980" y="5703268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4922980" y="5700220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4922980" y="5691076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/>
          <p:cNvSpPr/>
          <p:nvPr/>
        </p:nvSpPr>
        <p:spPr>
          <a:xfrm>
            <a:off x="4922980" y="5672788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>
            <a:off x="4922980" y="5654500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4922980" y="5633164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ectangle 96"/>
          <p:cNvSpPr/>
          <p:nvPr/>
        </p:nvSpPr>
        <p:spPr>
          <a:xfrm>
            <a:off x="4922980" y="5614876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/>
          <p:cNvSpPr/>
          <p:nvPr/>
        </p:nvSpPr>
        <p:spPr>
          <a:xfrm>
            <a:off x="4922980" y="5749264"/>
            <a:ext cx="4038600" cy="45719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/>
          <p:cNvSpPr/>
          <p:nvPr/>
        </p:nvSpPr>
        <p:spPr>
          <a:xfrm>
            <a:off x="4922980" y="5788888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 99"/>
          <p:cNvSpPr/>
          <p:nvPr/>
        </p:nvSpPr>
        <p:spPr>
          <a:xfrm>
            <a:off x="4922980" y="5767552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922980" y="5749264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5532581" y="5608412"/>
            <a:ext cx="3396128" cy="64652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5108716" y="5403332"/>
            <a:ext cx="423864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5190836" y="5407520"/>
            <a:ext cx="247072" cy="113144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936835" y="5645356"/>
            <a:ext cx="158376" cy="762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 flipH="1">
            <a:off x="5303980" y="5139664"/>
            <a:ext cx="47512" cy="3048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4922980" y="5710008"/>
            <a:ext cx="4038600" cy="45719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Rectangle 107"/>
          <p:cNvSpPr/>
          <p:nvPr/>
        </p:nvSpPr>
        <p:spPr>
          <a:xfrm>
            <a:off x="5104104" y="5555732"/>
            <a:ext cx="428476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 flipV="1">
            <a:off x="6733852" y="5139662"/>
            <a:ext cx="398928" cy="762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Rectangle 109"/>
          <p:cNvSpPr/>
          <p:nvPr/>
        </p:nvSpPr>
        <p:spPr>
          <a:xfrm>
            <a:off x="4922980" y="5215864"/>
            <a:ext cx="38862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Rectangle 110"/>
          <p:cNvSpPr/>
          <p:nvPr/>
        </p:nvSpPr>
        <p:spPr>
          <a:xfrm flipV="1">
            <a:off x="8410252" y="5139664"/>
            <a:ext cx="246528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Rectangle 111"/>
          <p:cNvSpPr/>
          <p:nvPr/>
        </p:nvSpPr>
        <p:spPr>
          <a:xfrm>
            <a:off x="5608780" y="5014972"/>
            <a:ext cx="838200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7437580" y="5026520"/>
            <a:ext cx="914400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8732980" y="5017284"/>
            <a:ext cx="304800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4922980" y="6056376"/>
            <a:ext cx="4038600" cy="420624"/>
          </a:xfrm>
          <a:prstGeom prst="rect">
            <a:avLst/>
          </a:prstGeom>
          <a:solidFill>
            <a:schemeClr val="bg1">
              <a:lumMod val="6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angle 115"/>
          <p:cNvSpPr/>
          <p:nvPr/>
        </p:nvSpPr>
        <p:spPr>
          <a:xfrm flipH="1">
            <a:off x="8123380" y="5825464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 flipH="1">
            <a:off x="8351980" y="5825464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ectangle 117"/>
          <p:cNvSpPr/>
          <p:nvPr/>
        </p:nvSpPr>
        <p:spPr>
          <a:xfrm flipH="1">
            <a:off x="7041341" y="5899352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Rectangle 118"/>
          <p:cNvSpPr/>
          <p:nvPr/>
        </p:nvSpPr>
        <p:spPr>
          <a:xfrm>
            <a:off x="4922980" y="5825464"/>
            <a:ext cx="4038600" cy="115824"/>
          </a:xfrm>
          <a:prstGeom prst="rect">
            <a:avLst/>
          </a:prstGeom>
          <a:solidFill>
            <a:schemeClr val="bg1">
              <a:lumMod val="6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ectangle 119"/>
          <p:cNvSpPr/>
          <p:nvPr/>
        </p:nvSpPr>
        <p:spPr>
          <a:xfrm flipH="1">
            <a:off x="6736541" y="5827776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ectangle 120"/>
          <p:cNvSpPr/>
          <p:nvPr/>
        </p:nvSpPr>
        <p:spPr>
          <a:xfrm flipH="1">
            <a:off x="6965141" y="5825464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Rectangle 121"/>
          <p:cNvSpPr/>
          <p:nvPr/>
        </p:nvSpPr>
        <p:spPr>
          <a:xfrm flipH="1">
            <a:off x="8135849" y="5827776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Rectangle 122"/>
          <p:cNvSpPr/>
          <p:nvPr/>
        </p:nvSpPr>
        <p:spPr>
          <a:xfrm flipH="1">
            <a:off x="8364449" y="5825464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ectangle 123"/>
          <p:cNvSpPr/>
          <p:nvPr/>
        </p:nvSpPr>
        <p:spPr>
          <a:xfrm>
            <a:off x="5636488" y="5093484"/>
            <a:ext cx="780472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7449128" y="5100408"/>
            <a:ext cx="865908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8763000" y="5100408"/>
            <a:ext cx="304800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1" name="Picture 3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6080"/>
            <a:ext cx="582472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	Post Bond – Step 4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6002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Litho 4 - N contact metal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4876800" y="5181600"/>
            <a:ext cx="4038600" cy="4206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4876800" y="5181600"/>
            <a:ext cx="40386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876800" y="5715000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4876800" y="5669004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876800" y="5665956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4876800" y="5656812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4876800" y="5638524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4876800" y="5620236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4876800" y="5598900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876800" y="5580612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4876800" y="5715000"/>
            <a:ext cx="4038600" cy="45719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4876800" y="5754624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4876800" y="5733288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876800" y="5715000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5486401" y="5574148"/>
            <a:ext cx="3396128" cy="64652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062536" y="5369068"/>
            <a:ext cx="423864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144656" y="5373256"/>
            <a:ext cx="247072" cy="113144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890655" y="5611092"/>
            <a:ext cx="158376" cy="762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 flipH="1">
            <a:off x="5257800" y="5105400"/>
            <a:ext cx="47512" cy="3048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4876800" y="5675744"/>
            <a:ext cx="4038600" cy="45719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5057924" y="5521468"/>
            <a:ext cx="428476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 flipV="1">
            <a:off x="6687672" y="5105398"/>
            <a:ext cx="398928" cy="762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876800" y="5181600"/>
            <a:ext cx="38862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 flipV="1">
            <a:off x="8364072" y="5105400"/>
            <a:ext cx="246528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5562600" y="4980708"/>
            <a:ext cx="838200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7391400" y="4992256"/>
            <a:ext cx="914400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8686800" y="4983020"/>
            <a:ext cx="304800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4876800" y="6022112"/>
            <a:ext cx="4038600" cy="420624"/>
          </a:xfrm>
          <a:prstGeom prst="rect">
            <a:avLst/>
          </a:prstGeom>
          <a:solidFill>
            <a:schemeClr val="bg1">
              <a:lumMod val="6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 flipH="1">
            <a:off x="8077200" y="5791200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 flipH="1">
            <a:off x="8305800" y="5791200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 flipH="1">
            <a:off x="6995161" y="5865088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4876800" y="5791200"/>
            <a:ext cx="4038600" cy="115824"/>
          </a:xfrm>
          <a:prstGeom prst="rect">
            <a:avLst/>
          </a:prstGeom>
          <a:solidFill>
            <a:schemeClr val="bg1">
              <a:lumMod val="6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 flipH="1">
            <a:off x="6690361" y="5793512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 flipH="1">
            <a:off x="6918961" y="5791200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 flipH="1">
            <a:off x="8089669" y="5793512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 flipH="1">
            <a:off x="8318269" y="5791200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>
            <a:off x="5590308" y="5059220"/>
            <a:ext cx="780472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7402948" y="5066144"/>
            <a:ext cx="865908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8716820" y="5066144"/>
            <a:ext cx="304800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 flipV="1">
            <a:off x="6019800" y="5562600"/>
            <a:ext cx="246528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 flipV="1">
            <a:off x="7952508" y="5562600"/>
            <a:ext cx="246528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 flipV="1">
            <a:off x="7467600" y="5562600"/>
            <a:ext cx="246528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 flipV="1">
            <a:off x="8802800" y="5562600"/>
            <a:ext cx="1126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218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6080"/>
            <a:ext cx="582472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	Steps 1-4 Together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04800" y="228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99080"/>
            <a:ext cx="8229600" cy="483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Q2 Goals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/>
              <a:t>	</a:t>
            </a:r>
            <a:r>
              <a:rPr lang="en-US" sz="2800" dirty="0" smtClean="0"/>
              <a:t>- Complete fabrication of integrated transponder</a:t>
            </a:r>
            <a:br>
              <a:rPr lang="en-US" sz="2800" dirty="0" smtClean="0"/>
            </a:br>
            <a:endParaRPr lang="en-US" sz="2800" dirty="0" smtClean="0"/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smtClean="0"/>
              <a:t>- Demonstrate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smtClean="0"/>
              <a:t>	</a:t>
            </a:r>
            <a:r>
              <a:rPr lang="en-US" sz="2800" dirty="0" err="1" smtClean="0"/>
              <a:t>I</a:t>
            </a:r>
            <a:r>
              <a:rPr lang="en-US" sz="2800" baseline="-25000" dirty="0" err="1" smtClean="0"/>
              <a:t>th</a:t>
            </a:r>
            <a:r>
              <a:rPr lang="en-US" sz="2800" dirty="0" smtClean="0"/>
              <a:t> &lt; 50 </a:t>
            </a:r>
            <a:r>
              <a:rPr lang="en-US" sz="2800" dirty="0" err="1" smtClean="0"/>
              <a:t>mA</a:t>
            </a:r>
            <a:endParaRPr lang="en-US" sz="2800" dirty="0" smtClean="0"/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smtClean="0"/>
              <a:t>	</a:t>
            </a:r>
            <a:r>
              <a:rPr lang="el-GR" sz="2800" dirty="0" smtClean="0"/>
              <a:t>η</a:t>
            </a:r>
            <a:r>
              <a:rPr lang="en-US" sz="2800" baseline="-25000" dirty="0" smtClean="0"/>
              <a:t>d</a:t>
            </a:r>
            <a:r>
              <a:rPr lang="en-US" sz="2800" dirty="0" smtClean="0"/>
              <a:t> &gt; 20 %</a:t>
            </a:r>
            <a:endParaRPr lang="en-US" sz="2800" dirty="0"/>
          </a:p>
          <a:p>
            <a:pPr>
              <a:buNone/>
            </a:pPr>
            <a:r>
              <a:rPr lang="en-US" sz="2800" dirty="0" smtClean="0"/>
              <a:t>		Net module size &lt; 1mm</a:t>
            </a:r>
          </a:p>
          <a:p>
            <a:pPr>
              <a:buNone/>
            </a:pPr>
            <a:r>
              <a:rPr lang="en-US" sz="2800" dirty="0" smtClean="0"/>
              <a:t>	- Wavelengths </a:t>
            </a:r>
          </a:p>
          <a:p>
            <a:pPr>
              <a:buNone/>
            </a:pPr>
            <a:r>
              <a:rPr lang="en-US" sz="2800" dirty="0" smtClean="0"/>
              <a:t>		1360, 1330, 1300, 1270 nm</a:t>
            </a:r>
          </a:p>
        </p:txBody>
      </p:sp>
      <p:sp>
        <p:nvSpPr>
          <p:cNvPr id="4" name="Right Brace 3"/>
          <p:cNvSpPr/>
          <p:nvPr/>
        </p:nvSpPr>
        <p:spPr>
          <a:xfrm rot="5400000">
            <a:off x="2095500" y="5143500"/>
            <a:ext cx="304800" cy="16002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 rot="5400000">
            <a:off x="3771900" y="5143500"/>
            <a:ext cx="304800" cy="16002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48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One die	Second die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>
          <a:xfrm flipH="1">
            <a:off x="6400800" y="5029200"/>
            <a:ext cx="990600" cy="1524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	Post Bond – Step 5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6002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Litho 5 – N contact etch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4876800" y="5181600"/>
            <a:ext cx="4038600" cy="4206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876800" y="5181600"/>
            <a:ext cx="40386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4876800" y="5715000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876800" y="5669004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4876800" y="5665956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4876800" y="5656812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4876800" y="5638524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4876800" y="5620236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876800" y="5598900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4876800" y="5580612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4876800" y="5715000"/>
            <a:ext cx="4038600" cy="45719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4876800" y="5754624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876800" y="5733288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4876800" y="5715000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5486401" y="5574148"/>
            <a:ext cx="3396128" cy="64652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062536" y="5369068"/>
            <a:ext cx="423864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5144656" y="5373256"/>
            <a:ext cx="247072" cy="113144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890655" y="5611092"/>
            <a:ext cx="158376" cy="762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 flipH="1">
            <a:off x="5257800" y="5105400"/>
            <a:ext cx="47512" cy="3048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876800" y="5675744"/>
            <a:ext cx="4038600" cy="45719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5057924" y="5521468"/>
            <a:ext cx="428476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 flipV="1">
            <a:off x="6687672" y="5105398"/>
            <a:ext cx="398928" cy="762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876800" y="5181600"/>
            <a:ext cx="38862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5562600" y="4980708"/>
            <a:ext cx="838200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391400" y="4992256"/>
            <a:ext cx="914400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8686800" y="4983020"/>
            <a:ext cx="304800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4876800" y="6022112"/>
            <a:ext cx="4038600" cy="420624"/>
          </a:xfrm>
          <a:prstGeom prst="rect">
            <a:avLst/>
          </a:prstGeom>
          <a:solidFill>
            <a:schemeClr val="bg1">
              <a:lumMod val="6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 flipH="1">
            <a:off x="8077200" y="5791200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 flipH="1">
            <a:off x="8305800" y="5791200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 flipH="1">
            <a:off x="6995161" y="5865088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4876800" y="5791200"/>
            <a:ext cx="4038600" cy="115824"/>
          </a:xfrm>
          <a:prstGeom prst="rect">
            <a:avLst/>
          </a:prstGeom>
          <a:solidFill>
            <a:schemeClr val="bg1">
              <a:lumMod val="6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 flipH="1">
            <a:off x="6690361" y="5793512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 flipH="1">
            <a:off x="6918961" y="5791200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 flipH="1">
            <a:off x="8089669" y="5793512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 flipH="1">
            <a:off x="8318269" y="5791200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5590308" y="5059220"/>
            <a:ext cx="780472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7402948" y="5066144"/>
            <a:ext cx="865908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8716820" y="5066144"/>
            <a:ext cx="304800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638800" y="5059220"/>
            <a:ext cx="353292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 flipH="1">
            <a:off x="5645724" y="5523344"/>
            <a:ext cx="676656" cy="133928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 flipH="1">
            <a:off x="4876800" y="5105400"/>
            <a:ext cx="6858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 flipV="1">
            <a:off x="6019800" y="5562600"/>
            <a:ext cx="246528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/>
          <p:cNvSpPr/>
          <p:nvPr/>
        </p:nvSpPr>
        <p:spPr>
          <a:xfrm flipH="1">
            <a:off x="5562600" y="5105400"/>
            <a:ext cx="76200" cy="5334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 flipH="1">
            <a:off x="6324600" y="5029200"/>
            <a:ext cx="76200" cy="6096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 flipH="1">
            <a:off x="7391400" y="5029200"/>
            <a:ext cx="73152" cy="475488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 flipH="1">
            <a:off x="7391400" y="5504872"/>
            <a:ext cx="838200" cy="1524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 flipV="1">
            <a:off x="7467600" y="5562600"/>
            <a:ext cx="246528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 flipV="1">
            <a:off x="7952508" y="5562600"/>
            <a:ext cx="246528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/>
          <p:cNvSpPr/>
          <p:nvPr/>
        </p:nvSpPr>
        <p:spPr>
          <a:xfrm>
            <a:off x="7772400" y="5181600"/>
            <a:ext cx="124692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 flipH="1">
            <a:off x="8229600" y="5029200"/>
            <a:ext cx="533400" cy="1524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 flipH="1">
            <a:off x="8229600" y="5181600"/>
            <a:ext cx="76200" cy="457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 flipH="1">
            <a:off x="8686800" y="5181600"/>
            <a:ext cx="76200" cy="457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 flipH="1">
            <a:off x="8763000" y="5486400"/>
            <a:ext cx="152400" cy="1524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 flipV="1">
            <a:off x="8802800" y="5562600"/>
            <a:ext cx="1126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 flipV="1">
            <a:off x="8364072" y="5105400"/>
            <a:ext cx="246528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42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6080"/>
            <a:ext cx="582472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Steps 1-5 Together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04800" y="228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99080"/>
            <a:ext cx="8229600" cy="483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	Post Bond – Step 6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6002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Litho 6 – SU8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H="1">
            <a:off x="6400800" y="5029200"/>
            <a:ext cx="990600" cy="1524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76800" y="5181600"/>
            <a:ext cx="4038600" cy="4206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76800" y="5181600"/>
            <a:ext cx="40386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76800" y="5715000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76800" y="5669004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76800" y="5665956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76800" y="5656812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76800" y="5638524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876800" y="5620236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876800" y="5598900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876800" y="5580612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876800" y="5715000"/>
            <a:ext cx="4038600" cy="45719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876800" y="5754624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876800" y="5733288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876800" y="5715000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486401" y="5574148"/>
            <a:ext cx="3396128" cy="64652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062536" y="5369068"/>
            <a:ext cx="423864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144656" y="5373256"/>
            <a:ext cx="247072" cy="113144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890655" y="5611092"/>
            <a:ext cx="158376" cy="762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5257800" y="5105400"/>
            <a:ext cx="47512" cy="3048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876800" y="5675744"/>
            <a:ext cx="4038600" cy="45719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057924" y="5521468"/>
            <a:ext cx="428476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flipV="1">
            <a:off x="6687672" y="5105398"/>
            <a:ext cx="398928" cy="762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876800" y="5181600"/>
            <a:ext cx="38862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562600" y="4980708"/>
            <a:ext cx="838200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391400" y="4992256"/>
            <a:ext cx="914400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686800" y="4983020"/>
            <a:ext cx="304800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876800" y="6022112"/>
            <a:ext cx="4038600" cy="420624"/>
          </a:xfrm>
          <a:prstGeom prst="rect">
            <a:avLst/>
          </a:prstGeom>
          <a:solidFill>
            <a:schemeClr val="bg1">
              <a:lumMod val="6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 flipH="1">
            <a:off x="8077200" y="5791200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 flipH="1">
            <a:off x="8305800" y="5791200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 flipH="1">
            <a:off x="6995161" y="5865088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4876800" y="5791200"/>
            <a:ext cx="4038600" cy="115824"/>
          </a:xfrm>
          <a:prstGeom prst="rect">
            <a:avLst/>
          </a:prstGeom>
          <a:solidFill>
            <a:schemeClr val="bg1">
              <a:lumMod val="6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 flipH="1">
            <a:off x="6690361" y="5793512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 flipH="1">
            <a:off x="6918961" y="5791200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 flipH="1">
            <a:off x="8089669" y="5793512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 flipH="1">
            <a:off x="8318269" y="5791200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5590308" y="5059220"/>
            <a:ext cx="780472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402948" y="5066144"/>
            <a:ext cx="865908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8716820" y="5066144"/>
            <a:ext cx="304800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638800" y="5059220"/>
            <a:ext cx="353292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flipH="1">
            <a:off x="5608780" y="5523344"/>
            <a:ext cx="734292" cy="133928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flipH="1">
            <a:off x="4876800" y="5105400"/>
            <a:ext cx="6858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flipV="1">
            <a:off x="6019800" y="5562600"/>
            <a:ext cx="246528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 flipH="1">
            <a:off x="5562600" y="5105400"/>
            <a:ext cx="76200" cy="5334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 flipH="1">
            <a:off x="6324600" y="5029200"/>
            <a:ext cx="76200" cy="6096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 flipH="1">
            <a:off x="7391400" y="5029200"/>
            <a:ext cx="76200" cy="5334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 flipH="1">
            <a:off x="7419108" y="5504872"/>
            <a:ext cx="838200" cy="1524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 flipV="1">
            <a:off x="7467600" y="5562600"/>
            <a:ext cx="246528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 flipV="1">
            <a:off x="7952508" y="5562600"/>
            <a:ext cx="246528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772400" y="5181600"/>
            <a:ext cx="124692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 flipH="1">
            <a:off x="8229600" y="5029200"/>
            <a:ext cx="533400" cy="1524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 flipH="1">
            <a:off x="8229600" y="5181600"/>
            <a:ext cx="76200" cy="457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 flipH="1">
            <a:off x="8686800" y="5181600"/>
            <a:ext cx="76200" cy="457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 flipH="1">
            <a:off x="8763000" y="5486400"/>
            <a:ext cx="152400" cy="1524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 flipV="1">
            <a:off x="8802800" y="5562600"/>
            <a:ext cx="1126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flipV="1">
            <a:off x="8364072" y="5105400"/>
            <a:ext cx="246528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8183420" y="4745184"/>
            <a:ext cx="609600" cy="28402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8181108" y="4895272"/>
            <a:ext cx="45719" cy="609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8744989" y="4874488"/>
            <a:ext cx="45719" cy="609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753928" y="5562600"/>
            <a:ext cx="161636" cy="207816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6080"/>
            <a:ext cx="582472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99080"/>
            <a:ext cx="8229600" cy="483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Steps 1-6 Together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04800" y="228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05000" y="2286000"/>
            <a:ext cx="6858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239000" y="2286000"/>
            <a:ext cx="6858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	Post Bond – Step 7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16764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Litho 7 – P metal via + proton Implant</a:t>
            </a:r>
            <a:endParaRPr lang="en-US" dirty="0"/>
          </a:p>
        </p:txBody>
      </p:sp>
      <p:cxnSp>
        <p:nvCxnSpPr>
          <p:cNvPr id="69" name="Straight Arrow Connector 68"/>
          <p:cNvCxnSpPr/>
          <p:nvPr/>
        </p:nvCxnSpPr>
        <p:spPr>
          <a:xfrm rot="5400000">
            <a:off x="4801394" y="4419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>
            <a:off x="4953794" y="44188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5400000">
            <a:off x="5106194" y="44188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5400000">
            <a:off x="5257006" y="4419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5400000">
            <a:off x="5409406" y="44188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5400000">
            <a:off x="5561806" y="44188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5400000">
            <a:off x="5715794" y="4419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5400000">
            <a:off x="5868194" y="44188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5400000">
            <a:off x="6020594" y="44188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5400000">
            <a:off x="6171406" y="4419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5400000">
            <a:off x="6323806" y="44188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5400000">
            <a:off x="6476206" y="44188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rot="5400000">
            <a:off x="6630193" y="4419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5400000">
            <a:off x="6782593" y="44188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5400000">
            <a:off x="6934993" y="44188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5400000">
            <a:off x="7085805" y="4419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5400000">
            <a:off x="7238205" y="44188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5400000">
            <a:off x="7390605" y="44188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5400000">
            <a:off x="7544593" y="4419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rot="5400000">
            <a:off x="7696993" y="44188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5400000">
            <a:off x="7849393" y="44188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rot="5400000">
            <a:off x="8000205" y="4419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5400000">
            <a:off x="8152605" y="44188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5400000">
            <a:off x="8305005" y="44188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5400000">
            <a:off x="8457406" y="4419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rot="5400000">
            <a:off x="8609806" y="44188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8181108" y="4638964"/>
            <a:ext cx="609600" cy="113144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6437744" y="4581236"/>
            <a:ext cx="914400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6400800" y="4643576"/>
            <a:ext cx="304800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7086600" y="4643576"/>
            <a:ext cx="304800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 flipH="1">
            <a:off x="6400800" y="5029200"/>
            <a:ext cx="990600" cy="1524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4876800" y="5181600"/>
            <a:ext cx="4038600" cy="4206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4876800" y="5181600"/>
            <a:ext cx="40386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Rectangle 113"/>
          <p:cNvSpPr/>
          <p:nvPr/>
        </p:nvSpPr>
        <p:spPr>
          <a:xfrm>
            <a:off x="4876800" y="5715000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Rectangle 114"/>
          <p:cNvSpPr/>
          <p:nvPr/>
        </p:nvSpPr>
        <p:spPr>
          <a:xfrm>
            <a:off x="4876800" y="5669004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angle 115"/>
          <p:cNvSpPr/>
          <p:nvPr/>
        </p:nvSpPr>
        <p:spPr>
          <a:xfrm>
            <a:off x="4876800" y="5665956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4876800" y="5656812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ectangle 117"/>
          <p:cNvSpPr/>
          <p:nvPr/>
        </p:nvSpPr>
        <p:spPr>
          <a:xfrm>
            <a:off x="4876800" y="5638524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Rectangle 118"/>
          <p:cNvSpPr/>
          <p:nvPr/>
        </p:nvSpPr>
        <p:spPr>
          <a:xfrm>
            <a:off x="4876800" y="5620236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ectangle 119"/>
          <p:cNvSpPr/>
          <p:nvPr/>
        </p:nvSpPr>
        <p:spPr>
          <a:xfrm>
            <a:off x="4876800" y="5598900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ectangle 120"/>
          <p:cNvSpPr/>
          <p:nvPr/>
        </p:nvSpPr>
        <p:spPr>
          <a:xfrm>
            <a:off x="4876800" y="5580612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Rectangle 121"/>
          <p:cNvSpPr/>
          <p:nvPr/>
        </p:nvSpPr>
        <p:spPr>
          <a:xfrm>
            <a:off x="4876800" y="5715000"/>
            <a:ext cx="4038600" cy="45719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Rectangle 122"/>
          <p:cNvSpPr/>
          <p:nvPr/>
        </p:nvSpPr>
        <p:spPr>
          <a:xfrm>
            <a:off x="4876800" y="5754624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ectangle 123"/>
          <p:cNvSpPr/>
          <p:nvPr/>
        </p:nvSpPr>
        <p:spPr>
          <a:xfrm>
            <a:off x="4876800" y="5733288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ectangle 124"/>
          <p:cNvSpPr/>
          <p:nvPr/>
        </p:nvSpPr>
        <p:spPr>
          <a:xfrm>
            <a:off x="4876800" y="5715000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/>
          <p:cNvSpPr/>
          <p:nvPr/>
        </p:nvSpPr>
        <p:spPr>
          <a:xfrm>
            <a:off x="5486401" y="5574148"/>
            <a:ext cx="3396128" cy="64652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5062536" y="5369068"/>
            <a:ext cx="423864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5126184" y="5373256"/>
            <a:ext cx="247072" cy="113144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4890655" y="5611092"/>
            <a:ext cx="158376" cy="762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5230553" y="5153892"/>
            <a:ext cx="45719" cy="2286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4876800" y="5675744"/>
            <a:ext cx="4038600" cy="45719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/>
          <p:cNvSpPr/>
          <p:nvPr/>
        </p:nvSpPr>
        <p:spPr>
          <a:xfrm>
            <a:off x="5057924" y="5521468"/>
            <a:ext cx="428476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4876800" y="5181600"/>
            <a:ext cx="38862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Rectangle 133"/>
          <p:cNvSpPr/>
          <p:nvPr/>
        </p:nvSpPr>
        <p:spPr>
          <a:xfrm>
            <a:off x="5562600" y="4980708"/>
            <a:ext cx="838200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7391400" y="4992256"/>
            <a:ext cx="914400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8686800" y="4983020"/>
            <a:ext cx="304800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4876800" y="6022112"/>
            <a:ext cx="4038600" cy="420624"/>
          </a:xfrm>
          <a:prstGeom prst="rect">
            <a:avLst/>
          </a:prstGeom>
          <a:solidFill>
            <a:schemeClr val="bg1">
              <a:lumMod val="6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Rectangle 137"/>
          <p:cNvSpPr/>
          <p:nvPr/>
        </p:nvSpPr>
        <p:spPr>
          <a:xfrm flipH="1">
            <a:off x="8077200" y="5791200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/>
          <p:cNvSpPr/>
          <p:nvPr/>
        </p:nvSpPr>
        <p:spPr>
          <a:xfrm flipH="1">
            <a:off x="8305800" y="5791200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Rectangle 139"/>
          <p:cNvSpPr/>
          <p:nvPr/>
        </p:nvSpPr>
        <p:spPr>
          <a:xfrm flipH="1">
            <a:off x="6995161" y="5865088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Rectangle 140"/>
          <p:cNvSpPr/>
          <p:nvPr/>
        </p:nvSpPr>
        <p:spPr>
          <a:xfrm>
            <a:off x="4876800" y="5791200"/>
            <a:ext cx="4038600" cy="115824"/>
          </a:xfrm>
          <a:prstGeom prst="rect">
            <a:avLst/>
          </a:prstGeom>
          <a:solidFill>
            <a:schemeClr val="bg1">
              <a:lumMod val="6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ectangle 141"/>
          <p:cNvSpPr/>
          <p:nvPr/>
        </p:nvSpPr>
        <p:spPr>
          <a:xfrm flipH="1">
            <a:off x="6690361" y="5793512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Rectangle 142"/>
          <p:cNvSpPr/>
          <p:nvPr/>
        </p:nvSpPr>
        <p:spPr>
          <a:xfrm flipH="1">
            <a:off x="6918961" y="5791200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Rectangle 143"/>
          <p:cNvSpPr/>
          <p:nvPr/>
        </p:nvSpPr>
        <p:spPr>
          <a:xfrm flipH="1">
            <a:off x="8089669" y="5793512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/>
          <p:cNvSpPr/>
          <p:nvPr/>
        </p:nvSpPr>
        <p:spPr>
          <a:xfrm flipH="1">
            <a:off x="8318269" y="5791200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Rectangle 145"/>
          <p:cNvSpPr/>
          <p:nvPr/>
        </p:nvSpPr>
        <p:spPr>
          <a:xfrm>
            <a:off x="5590308" y="5059220"/>
            <a:ext cx="780472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7402948" y="5066144"/>
            <a:ext cx="865908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8716820" y="5066144"/>
            <a:ext cx="304800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5638800" y="5059220"/>
            <a:ext cx="353292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 flipH="1">
            <a:off x="5618016" y="5523344"/>
            <a:ext cx="722376" cy="133928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 flipH="1">
            <a:off x="4876800" y="5105400"/>
            <a:ext cx="6858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 flipV="1">
            <a:off x="6019800" y="5562600"/>
            <a:ext cx="246528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Rectangle 152"/>
          <p:cNvSpPr/>
          <p:nvPr/>
        </p:nvSpPr>
        <p:spPr>
          <a:xfrm flipH="1">
            <a:off x="5562600" y="5029200"/>
            <a:ext cx="54864" cy="6096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 flipH="1">
            <a:off x="6324600" y="5181600"/>
            <a:ext cx="76200" cy="457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 flipH="1">
            <a:off x="7391400" y="5181600"/>
            <a:ext cx="76200" cy="3810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 flipH="1">
            <a:off x="7409872" y="5534892"/>
            <a:ext cx="838200" cy="118872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 flipV="1">
            <a:off x="7952508" y="5562600"/>
            <a:ext cx="246528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Rectangle 157"/>
          <p:cNvSpPr/>
          <p:nvPr/>
        </p:nvSpPr>
        <p:spPr>
          <a:xfrm>
            <a:off x="7772400" y="5181600"/>
            <a:ext cx="124692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 flipH="1">
            <a:off x="8229600" y="5029200"/>
            <a:ext cx="533400" cy="1524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 flipH="1">
            <a:off x="8229600" y="5181600"/>
            <a:ext cx="76200" cy="457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 flipH="1">
            <a:off x="8686800" y="5181600"/>
            <a:ext cx="76200" cy="457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 flipH="1">
            <a:off x="8763000" y="5486400"/>
            <a:ext cx="152400" cy="1524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 flipV="1">
            <a:off x="8802800" y="5562600"/>
            <a:ext cx="1126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Rectangle 165"/>
          <p:cNvSpPr/>
          <p:nvPr/>
        </p:nvSpPr>
        <p:spPr>
          <a:xfrm flipV="1">
            <a:off x="8364072" y="5105400"/>
            <a:ext cx="246528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Rectangle 166"/>
          <p:cNvSpPr/>
          <p:nvPr/>
        </p:nvSpPr>
        <p:spPr>
          <a:xfrm>
            <a:off x="8183420" y="4745184"/>
            <a:ext cx="609600" cy="28402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8181108" y="4895272"/>
            <a:ext cx="45719" cy="609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8744989" y="4874488"/>
            <a:ext cx="45719" cy="609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6421584" y="5181600"/>
            <a:ext cx="237836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6437744" y="4581236"/>
            <a:ext cx="914400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 flipV="1">
            <a:off x="6687672" y="5105398"/>
            <a:ext cx="398928" cy="762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6" name="Rectangle 175"/>
          <p:cNvSpPr/>
          <p:nvPr/>
        </p:nvSpPr>
        <p:spPr>
          <a:xfrm flipH="1">
            <a:off x="4876800" y="5029200"/>
            <a:ext cx="6858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 flipH="1">
            <a:off x="5611092" y="5352472"/>
            <a:ext cx="713232" cy="173184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 flipH="1">
            <a:off x="7467600" y="5361708"/>
            <a:ext cx="762000" cy="173184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/>
        </p:nvSpPr>
        <p:spPr>
          <a:xfrm>
            <a:off x="7772400" y="5532580"/>
            <a:ext cx="128016" cy="237744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 flipV="1">
            <a:off x="7467600" y="5578760"/>
            <a:ext cx="246528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4" name="Rectangle 253"/>
          <p:cNvSpPr/>
          <p:nvPr/>
        </p:nvSpPr>
        <p:spPr>
          <a:xfrm>
            <a:off x="6400800" y="4643576"/>
            <a:ext cx="304800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/>
        </p:nvSpPr>
        <p:spPr>
          <a:xfrm>
            <a:off x="7125856" y="5190836"/>
            <a:ext cx="237836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7086600" y="4643576"/>
            <a:ext cx="304800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7" name="Straight Arrow Connector 256"/>
          <p:cNvCxnSpPr/>
          <p:nvPr/>
        </p:nvCxnSpPr>
        <p:spPr>
          <a:xfrm rot="5400000">
            <a:off x="6325394" y="5105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Arrow Connector 257"/>
          <p:cNvCxnSpPr/>
          <p:nvPr/>
        </p:nvCxnSpPr>
        <p:spPr>
          <a:xfrm rot="5400000">
            <a:off x="6477794" y="51046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/>
          <p:cNvCxnSpPr/>
          <p:nvPr/>
        </p:nvCxnSpPr>
        <p:spPr>
          <a:xfrm rot="5400000">
            <a:off x="7011194" y="5105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/>
          <p:nvPr/>
        </p:nvCxnSpPr>
        <p:spPr>
          <a:xfrm rot="5400000">
            <a:off x="7163594" y="51046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6080"/>
            <a:ext cx="582472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1" name="Rectangle 160"/>
          <p:cNvSpPr/>
          <p:nvPr/>
        </p:nvSpPr>
        <p:spPr>
          <a:xfrm flipH="1" flipV="1">
            <a:off x="6400800" y="5153892"/>
            <a:ext cx="3048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 flipH="1" flipV="1">
            <a:off x="7086600" y="5151580"/>
            <a:ext cx="3048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	Post Bond – Step 8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6002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Litho 8 – SU8 via large</a:t>
            </a:r>
            <a:endParaRPr lang="en-US" dirty="0"/>
          </a:p>
        </p:txBody>
      </p:sp>
      <p:sp>
        <p:nvSpPr>
          <p:cNvPr id="214" name="Rectangle 213"/>
          <p:cNvSpPr/>
          <p:nvPr/>
        </p:nvSpPr>
        <p:spPr>
          <a:xfrm>
            <a:off x="4876800" y="5181600"/>
            <a:ext cx="4038600" cy="4206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Rectangle 214"/>
          <p:cNvSpPr/>
          <p:nvPr/>
        </p:nvSpPr>
        <p:spPr>
          <a:xfrm>
            <a:off x="4876800" y="5181600"/>
            <a:ext cx="40386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Rectangle 215"/>
          <p:cNvSpPr/>
          <p:nvPr/>
        </p:nvSpPr>
        <p:spPr>
          <a:xfrm>
            <a:off x="4876800" y="5715000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7" name="Rectangle 216"/>
          <p:cNvSpPr/>
          <p:nvPr/>
        </p:nvSpPr>
        <p:spPr>
          <a:xfrm>
            <a:off x="4876800" y="5669004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8" name="Rectangle 217"/>
          <p:cNvSpPr/>
          <p:nvPr/>
        </p:nvSpPr>
        <p:spPr>
          <a:xfrm>
            <a:off x="4876800" y="5665956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9" name="Rectangle 218"/>
          <p:cNvSpPr/>
          <p:nvPr/>
        </p:nvSpPr>
        <p:spPr>
          <a:xfrm>
            <a:off x="4876800" y="5656812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0" name="Rectangle 219"/>
          <p:cNvSpPr/>
          <p:nvPr/>
        </p:nvSpPr>
        <p:spPr>
          <a:xfrm>
            <a:off x="4876800" y="5638524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1" name="Rectangle 220"/>
          <p:cNvSpPr/>
          <p:nvPr/>
        </p:nvSpPr>
        <p:spPr>
          <a:xfrm>
            <a:off x="4876800" y="5620236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2" name="Rectangle 221"/>
          <p:cNvSpPr/>
          <p:nvPr/>
        </p:nvSpPr>
        <p:spPr>
          <a:xfrm>
            <a:off x="4876800" y="5598900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3" name="Rectangle 222"/>
          <p:cNvSpPr/>
          <p:nvPr/>
        </p:nvSpPr>
        <p:spPr>
          <a:xfrm>
            <a:off x="4876800" y="5580612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4" name="Rectangle 223"/>
          <p:cNvSpPr/>
          <p:nvPr/>
        </p:nvSpPr>
        <p:spPr>
          <a:xfrm>
            <a:off x="4876800" y="5715000"/>
            <a:ext cx="4038600" cy="45719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5" name="Rectangle 224"/>
          <p:cNvSpPr/>
          <p:nvPr/>
        </p:nvSpPr>
        <p:spPr>
          <a:xfrm>
            <a:off x="4876800" y="5754624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6" name="Rectangle 225"/>
          <p:cNvSpPr/>
          <p:nvPr/>
        </p:nvSpPr>
        <p:spPr>
          <a:xfrm>
            <a:off x="4876800" y="5733288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7" name="Rectangle 226"/>
          <p:cNvSpPr/>
          <p:nvPr/>
        </p:nvSpPr>
        <p:spPr>
          <a:xfrm>
            <a:off x="4876800" y="5715000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8" name="Rectangle 227"/>
          <p:cNvSpPr/>
          <p:nvPr/>
        </p:nvSpPr>
        <p:spPr>
          <a:xfrm>
            <a:off x="5486401" y="5574148"/>
            <a:ext cx="3396128" cy="64652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5062536" y="5369068"/>
            <a:ext cx="423864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5126184" y="5373256"/>
            <a:ext cx="247072" cy="113144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4890655" y="5611092"/>
            <a:ext cx="158376" cy="762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5230553" y="5153892"/>
            <a:ext cx="45719" cy="2286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4876800" y="5675744"/>
            <a:ext cx="4038600" cy="45719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4" name="Rectangle 233"/>
          <p:cNvSpPr/>
          <p:nvPr/>
        </p:nvSpPr>
        <p:spPr>
          <a:xfrm>
            <a:off x="5057924" y="5521468"/>
            <a:ext cx="428476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4876800" y="5181600"/>
            <a:ext cx="38862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6" name="Rectangle 235"/>
          <p:cNvSpPr/>
          <p:nvPr/>
        </p:nvSpPr>
        <p:spPr>
          <a:xfrm>
            <a:off x="5562600" y="4980708"/>
            <a:ext cx="838200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7391400" y="4992256"/>
            <a:ext cx="914400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8686800" y="4983020"/>
            <a:ext cx="304800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4876800" y="6022112"/>
            <a:ext cx="4038600" cy="420624"/>
          </a:xfrm>
          <a:prstGeom prst="rect">
            <a:avLst/>
          </a:prstGeom>
          <a:solidFill>
            <a:schemeClr val="bg1">
              <a:lumMod val="6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0" name="Rectangle 239"/>
          <p:cNvSpPr/>
          <p:nvPr/>
        </p:nvSpPr>
        <p:spPr>
          <a:xfrm flipH="1">
            <a:off x="8077200" y="5791200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1" name="Rectangle 240"/>
          <p:cNvSpPr/>
          <p:nvPr/>
        </p:nvSpPr>
        <p:spPr>
          <a:xfrm flipH="1">
            <a:off x="8305800" y="5791200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2" name="Rectangle 241"/>
          <p:cNvSpPr/>
          <p:nvPr/>
        </p:nvSpPr>
        <p:spPr>
          <a:xfrm flipH="1">
            <a:off x="6995161" y="5865088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3" name="Rectangle 242"/>
          <p:cNvSpPr/>
          <p:nvPr/>
        </p:nvSpPr>
        <p:spPr>
          <a:xfrm>
            <a:off x="4876800" y="5791200"/>
            <a:ext cx="4038600" cy="115824"/>
          </a:xfrm>
          <a:prstGeom prst="rect">
            <a:avLst/>
          </a:prstGeom>
          <a:solidFill>
            <a:schemeClr val="bg1">
              <a:lumMod val="6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4" name="Rectangle 243"/>
          <p:cNvSpPr/>
          <p:nvPr/>
        </p:nvSpPr>
        <p:spPr>
          <a:xfrm flipH="1">
            <a:off x="6690361" y="5793512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5" name="Rectangle 244"/>
          <p:cNvSpPr/>
          <p:nvPr/>
        </p:nvSpPr>
        <p:spPr>
          <a:xfrm flipH="1">
            <a:off x="6918961" y="5791200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6" name="Rectangle 245"/>
          <p:cNvSpPr/>
          <p:nvPr/>
        </p:nvSpPr>
        <p:spPr>
          <a:xfrm flipH="1">
            <a:off x="8089669" y="5793512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7" name="Rectangle 246"/>
          <p:cNvSpPr/>
          <p:nvPr/>
        </p:nvSpPr>
        <p:spPr>
          <a:xfrm flipH="1">
            <a:off x="8318269" y="5791200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8" name="Rectangle 247"/>
          <p:cNvSpPr/>
          <p:nvPr/>
        </p:nvSpPr>
        <p:spPr>
          <a:xfrm>
            <a:off x="5590308" y="5059220"/>
            <a:ext cx="780472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7402948" y="5066144"/>
            <a:ext cx="865908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/>
        </p:nvSpPr>
        <p:spPr>
          <a:xfrm>
            <a:off x="8716820" y="5066144"/>
            <a:ext cx="304800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/>
        </p:nvSpPr>
        <p:spPr>
          <a:xfrm>
            <a:off x="5638800" y="5059220"/>
            <a:ext cx="353292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/>
        </p:nvSpPr>
        <p:spPr>
          <a:xfrm flipH="1">
            <a:off x="5608780" y="5523344"/>
            <a:ext cx="734292" cy="133928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 flipH="1">
            <a:off x="4876800" y="5105400"/>
            <a:ext cx="6858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 flipV="1">
            <a:off x="6019800" y="5562600"/>
            <a:ext cx="246528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5" name="Rectangle 254"/>
          <p:cNvSpPr/>
          <p:nvPr/>
        </p:nvSpPr>
        <p:spPr>
          <a:xfrm flipH="1">
            <a:off x="5562600" y="5029200"/>
            <a:ext cx="76200" cy="6096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/>
        </p:nvSpPr>
        <p:spPr>
          <a:xfrm flipH="1">
            <a:off x="6324600" y="5029200"/>
            <a:ext cx="76200" cy="6096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/>
        </p:nvSpPr>
        <p:spPr>
          <a:xfrm flipH="1">
            <a:off x="7391400" y="5029200"/>
            <a:ext cx="76200" cy="5334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/>
        </p:nvSpPr>
        <p:spPr>
          <a:xfrm flipH="1">
            <a:off x="7409872" y="5534892"/>
            <a:ext cx="838200" cy="118872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/>
        </p:nvSpPr>
        <p:spPr>
          <a:xfrm flipV="1">
            <a:off x="7952508" y="5562600"/>
            <a:ext cx="246528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0" name="Rectangle 259"/>
          <p:cNvSpPr/>
          <p:nvPr/>
        </p:nvSpPr>
        <p:spPr>
          <a:xfrm>
            <a:off x="7772400" y="5181600"/>
            <a:ext cx="124692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/>
        </p:nvSpPr>
        <p:spPr>
          <a:xfrm flipH="1">
            <a:off x="8229600" y="5029200"/>
            <a:ext cx="533400" cy="1524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/>
        </p:nvSpPr>
        <p:spPr>
          <a:xfrm flipH="1">
            <a:off x="8229600" y="5181600"/>
            <a:ext cx="76200" cy="457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/>
        </p:nvSpPr>
        <p:spPr>
          <a:xfrm flipH="1">
            <a:off x="8686800" y="5181600"/>
            <a:ext cx="76200" cy="457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/>
        </p:nvSpPr>
        <p:spPr>
          <a:xfrm flipH="1">
            <a:off x="8763000" y="5486400"/>
            <a:ext cx="152400" cy="1524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/>
        </p:nvSpPr>
        <p:spPr>
          <a:xfrm flipV="1">
            <a:off x="8802800" y="5562600"/>
            <a:ext cx="1126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6" name="Rectangle 265"/>
          <p:cNvSpPr/>
          <p:nvPr/>
        </p:nvSpPr>
        <p:spPr>
          <a:xfrm flipV="1">
            <a:off x="8364072" y="5105400"/>
            <a:ext cx="246528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7" name="Rectangle 266"/>
          <p:cNvSpPr/>
          <p:nvPr/>
        </p:nvSpPr>
        <p:spPr>
          <a:xfrm>
            <a:off x="8183420" y="4745184"/>
            <a:ext cx="609600" cy="28402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/>
        </p:nvSpPr>
        <p:spPr>
          <a:xfrm>
            <a:off x="8181108" y="4895272"/>
            <a:ext cx="45719" cy="609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/>
        </p:nvSpPr>
        <p:spPr>
          <a:xfrm>
            <a:off x="8744989" y="4874488"/>
            <a:ext cx="45719" cy="609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/>
        </p:nvSpPr>
        <p:spPr>
          <a:xfrm flipH="1">
            <a:off x="4876800" y="5029200"/>
            <a:ext cx="6858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/>
        </p:nvSpPr>
        <p:spPr>
          <a:xfrm flipH="1">
            <a:off x="5638800" y="5352472"/>
            <a:ext cx="685800" cy="173184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 flipH="1">
            <a:off x="7467600" y="5361708"/>
            <a:ext cx="762000" cy="173184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/>
        </p:nvSpPr>
        <p:spPr>
          <a:xfrm>
            <a:off x="7772400" y="5532580"/>
            <a:ext cx="128016" cy="237744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/>
        </p:nvSpPr>
        <p:spPr>
          <a:xfrm flipV="1">
            <a:off x="7467600" y="5578760"/>
            <a:ext cx="246528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8" name="Rectangle 277"/>
          <p:cNvSpPr/>
          <p:nvPr/>
        </p:nvSpPr>
        <p:spPr>
          <a:xfrm flipH="1">
            <a:off x="6400800" y="5029200"/>
            <a:ext cx="990600" cy="1524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/>
          <p:cNvSpPr/>
          <p:nvPr/>
        </p:nvSpPr>
        <p:spPr>
          <a:xfrm flipV="1">
            <a:off x="6706144" y="5105398"/>
            <a:ext cx="398928" cy="762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0" name="Rectangle 279"/>
          <p:cNvSpPr/>
          <p:nvPr/>
        </p:nvSpPr>
        <p:spPr>
          <a:xfrm flipH="1">
            <a:off x="6324600" y="4953000"/>
            <a:ext cx="11430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/>
          <p:cNvSpPr/>
          <p:nvPr/>
        </p:nvSpPr>
        <p:spPr>
          <a:xfrm>
            <a:off x="6403112" y="5181600"/>
            <a:ext cx="256032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/>
          <p:cNvSpPr/>
          <p:nvPr/>
        </p:nvSpPr>
        <p:spPr>
          <a:xfrm>
            <a:off x="7162800" y="5181600"/>
            <a:ext cx="256032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/>
          <p:cNvSpPr/>
          <p:nvPr/>
        </p:nvSpPr>
        <p:spPr>
          <a:xfrm>
            <a:off x="8181108" y="4572000"/>
            <a:ext cx="609600" cy="180108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Isosceles Triangle 74"/>
          <p:cNvSpPr/>
          <p:nvPr/>
        </p:nvSpPr>
        <p:spPr>
          <a:xfrm flipV="1">
            <a:off x="8305800" y="4419600"/>
            <a:ext cx="381000" cy="6096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5" name="Picture 3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6080"/>
            <a:ext cx="582472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" name="Oval 72"/>
          <p:cNvSpPr/>
          <p:nvPr/>
        </p:nvSpPr>
        <p:spPr>
          <a:xfrm>
            <a:off x="914400" y="3352800"/>
            <a:ext cx="6858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4724400" y="3352800"/>
            <a:ext cx="6858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	Post Bond – Step 9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6002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Litho 8 – SU8 via small  </a:t>
            </a:r>
            <a:endParaRPr lang="en-US" dirty="0"/>
          </a:p>
        </p:txBody>
      </p:sp>
      <p:sp>
        <p:nvSpPr>
          <p:cNvPr id="214" name="Rectangle 213"/>
          <p:cNvSpPr/>
          <p:nvPr/>
        </p:nvSpPr>
        <p:spPr>
          <a:xfrm>
            <a:off x="4876800" y="5181600"/>
            <a:ext cx="4038600" cy="4206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Rectangle 214"/>
          <p:cNvSpPr/>
          <p:nvPr/>
        </p:nvSpPr>
        <p:spPr>
          <a:xfrm>
            <a:off x="4876800" y="5181600"/>
            <a:ext cx="40386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Rectangle 215"/>
          <p:cNvSpPr/>
          <p:nvPr/>
        </p:nvSpPr>
        <p:spPr>
          <a:xfrm>
            <a:off x="4876800" y="5715000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7" name="Rectangle 216"/>
          <p:cNvSpPr/>
          <p:nvPr/>
        </p:nvSpPr>
        <p:spPr>
          <a:xfrm>
            <a:off x="4876800" y="5669004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8" name="Rectangle 217"/>
          <p:cNvSpPr/>
          <p:nvPr/>
        </p:nvSpPr>
        <p:spPr>
          <a:xfrm>
            <a:off x="4876800" y="5665956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9" name="Rectangle 218"/>
          <p:cNvSpPr/>
          <p:nvPr/>
        </p:nvSpPr>
        <p:spPr>
          <a:xfrm>
            <a:off x="4876800" y="5656812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0" name="Rectangle 219"/>
          <p:cNvSpPr/>
          <p:nvPr/>
        </p:nvSpPr>
        <p:spPr>
          <a:xfrm>
            <a:off x="4876800" y="5638524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1" name="Rectangle 220"/>
          <p:cNvSpPr/>
          <p:nvPr/>
        </p:nvSpPr>
        <p:spPr>
          <a:xfrm>
            <a:off x="4876800" y="5620236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2" name="Rectangle 221"/>
          <p:cNvSpPr/>
          <p:nvPr/>
        </p:nvSpPr>
        <p:spPr>
          <a:xfrm>
            <a:off x="4876800" y="5598900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3" name="Rectangle 222"/>
          <p:cNvSpPr/>
          <p:nvPr/>
        </p:nvSpPr>
        <p:spPr>
          <a:xfrm>
            <a:off x="4876800" y="5580612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4" name="Rectangle 223"/>
          <p:cNvSpPr/>
          <p:nvPr/>
        </p:nvSpPr>
        <p:spPr>
          <a:xfrm>
            <a:off x="4876800" y="5715000"/>
            <a:ext cx="4038600" cy="45719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5" name="Rectangle 224"/>
          <p:cNvSpPr/>
          <p:nvPr/>
        </p:nvSpPr>
        <p:spPr>
          <a:xfrm>
            <a:off x="4876800" y="5754624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6" name="Rectangle 225"/>
          <p:cNvSpPr/>
          <p:nvPr/>
        </p:nvSpPr>
        <p:spPr>
          <a:xfrm>
            <a:off x="4876800" y="5733288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7" name="Rectangle 226"/>
          <p:cNvSpPr/>
          <p:nvPr/>
        </p:nvSpPr>
        <p:spPr>
          <a:xfrm>
            <a:off x="4876800" y="5715000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8" name="Rectangle 227"/>
          <p:cNvSpPr/>
          <p:nvPr/>
        </p:nvSpPr>
        <p:spPr>
          <a:xfrm>
            <a:off x="5486401" y="5574148"/>
            <a:ext cx="3396128" cy="64652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5062536" y="5369068"/>
            <a:ext cx="423864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5126184" y="5373256"/>
            <a:ext cx="247072" cy="113144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4890655" y="5611092"/>
            <a:ext cx="158376" cy="762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5230553" y="5153892"/>
            <a:ext cx="45719" cy="2286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4876800" y="5675744"/>
            <a:ext cx="4038600" cy="45719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4" name="Rectangle 233"/>
          <p:cNvSpPr/>
          <p:nvPr/>
        </p:nvSpPr>
        <p:spPr>
          <a:xfrm>
            <a:off x="5057924" y="5521468"/>
            <a:ext cx="428476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4876800" y="5181600"/>
            <a:ext cx="38862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6" name="Rectangle 235"/>
          <p:cNvSpPr/>
          <p:nvPr/>
        </p:nvSpPr>
        <p:spPr>
          <a:xfrm>
            <a:off x="5562600" y="4980708"/>
            <a:ext cx="838200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7391400" y="4992256"/>
            <a:ext cx="914400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8686800" y="4983020"/>
            <a:ext cx="304800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4876800" y="6022112"/>
            <a:ext cx="4038600" cy="420624"/>
          </a:xfrm>
          <a:prstGeom prst="rect">
            <a:avLst/>
          </a:prstGeom>
          <a:solidFill>
            <a:schemeClr val="bg1">
              <a:lumMod val="6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0" name="Rectangle 239"/>
          <p:cNvSpPr/>
          <p:nvPr/>
        </p:nvSpPr>
        <p:spPr>
          <a:xfrm flipH="1">
            <a:off x="8077200" y="5791200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1" name="Rectangle 240"/>
          <p:cNvSpPr/>
          <p:nvPr/>
        </p:nvSpPr>
        <p:spPr>
          <a:xfrm flipH="1">
            <a:off x="8305800" y="5791200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2" name="Rectangle 241"/>
          <p:cNvSpPr/>
          <p:nvPr/>
        </p:nvSpPr>
        <p:spPr>
          <a:xfrm flipH="1">
            <a:off x="6995161" y="5865088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3" name="Rectangle 242"/>
          <p:cNvSpPr/>
          <p:nvPr/>
        </p:nvSpPr>
        <p:spPr>
          <a:xfrm>
            <a:off x="4876800" y="5791200"/>
            <a:ext cx="4038600" cy="115824"/>
          </a:xfrm>
          <a:prstGeom prst="rect">
            <a:avLst/>
          </a:prstGeom>
          <a:solidFill>
            <a:schemeClr val="bg1">
              <a:lumMod val="6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4" name="Rectangle 243"/>
          <p:cNvSpPr/>
          <p:nvPr/>
        </p:nvSpPr>
        <p:spPr>
          <a:xfrm flipH="1">
            <a:off x="6690361" y="5793512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5" name="Rectangle 244"/>
          <p:cNvSpPr/>
          <p:nvPr/>
        </p:nvSpPr>
        <p:spPr>
          <a:xfrm flipH="1">
            <a:off x="6918961" y="5791200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6" name="Rectangle 245"/>
          <p:cNvSpPr/>
          <p:nvPr/>
        </p:nvSpPr>
        <p:spPr>
          <a:xfrm flipH="1">
            <a:off x="8089669" y="5793512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7" name="Rectangle 246"/>
          <p:cNvSpPr/>
          <p:nvPr/>
        </p:nvSpPr>
        <p:spPr>
          <a:xfrm flipH="1">
            <a:off x="8318269" y="5791200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8" name="Rectangle 247"/>
          <p:cNvSpPr/>
          <p:nvPr/>
        </p:nvSpPr>
        <p:spPr>
          <a:xfrm>
            <a:off x="5590308" y="5059220"/>
            <a:ext cx="780472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7402948" y="5066144"/>
            <a:ext cx="865908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/>
        </p:nvSpPr>
        <p:spPr>
          <a:xfrm>
            <a:off x="8716820" y="5066144"/>
            <a:ext cx="304800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/>
        </p:nvSpPr>
        <p:spPr>
          <a:xfrm flipH="1">
            <a:off x="5608780" y="5523344"/>
            <a:ext cx="734292" cy="133928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 flipH="1">
            <a:off x="4876800" y="5105400"/>
            <a:ext cx="6858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 flipV="1">
            <a:off x="6019800" y="5562600"/>
            <a:ext cx="246528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5" name="Rectangle 254"/>
          <p:cNvSpPr/>
          <p:nvPr/>
        </p:nvSpPr>
        <p:spPr>
          <a:xfrm flipH="1">
            <a:off x="5562600" y="5029200"/>
            <a:ext cx="76200" cy="6096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/>
        </p:nvSpPr>
        <p:spPr>
          <a:xfrm flipH="1">
            <a:off x="6324600" y="5029200"/>
            <a:ext cx="76200" cy="6096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/>
        </p:nvSpPr>
        <p:spPr>
          <a:xfrm flipH="1">
            <a:off x="7391400" y="5029200"/>
            <a:ext cx="76200" cy="5334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/>
        </p:nvSpPr>
        <p:spPr>
          <a:xfrm flipH="1">
            <a:off x="7409872" y="5534892"/>
            <a:ext cx="838200" cy="118872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/>
        </p:nvSpPr>
        <p:spPr>
          <a:xfrm flipV="1">
            <a:off x="7952508" y="5562600"/>
            <a:ext cx="246528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0" name="Rectangle 259"/>
          <p:cNvSpPr/>
          <p:nvPr/>
        </p:nvSpPr>
        <p:spPr>
          <a:xfrm>
            <a:off x="7772400" y="5181600"/>
            <a:ext cx="124692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/>
        </p:nvSpPr>
        <p:spPr>
          <a:xfrm flipH="1">
            <a:off x="8229600" y="5029200"/>
            <a:ext cx="533400" cy="1524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/>
        </p:nvSpPr>
        <p:spPr>
          <a:xfrm flipH="1">
            <a:off x="8229600" y="5181600"/>
            <a:ext cx="76200" cy="457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/>
        </p:nvSpPr>
        <p:spPr>
          <a:xfrm flipH="1">
            <a:off x="8686800" y="5181600"/>
            <a:ext cx="76200" cy="457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/>
        </p:nvSpPr>
        <p:spPr>
          <a:xfrm flipH="1">
            <a:off x="8763000" y="5486400"/>
            <a:ext cx="152400" cy="1524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/>
        </p:nvSpPr>
        <p:spPr>
          <a:xfrm flipV="1">
            <a:off x="8802800" y="5562600"/>
            <a:ext cx="1126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6" name="Rectangle 265"/>
          <p:cNvSpPr/>
          <p:nvPr/>
        </p:nvSpPr>
        <p:spPr>
          <a:xfrm flipV="1">
            <a:off x="8364072" y="5105400"/>
            <a:ext cx="246528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7" name="Rectangle 266"/>
          <p:cNvSpPr/>
          <p:nvPr/>
        </p:nvSpPr>
        <p:spPr>
          <a:xfrm>
            <a:off x="8183420" y="4745184"/>
            <a:ext cx="609600" cy="28402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/>
        </p:nvSpPr>
        <p:spPr>
          <a:xfrm>
            <a:off x="8181108" y="4895272"/>
            <a:ext cx="45719" cy="609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/>
        </p:nvSpPr>
        <p:spPr>
          <a:xfrm>
            <a:off x="8744989" y="4874488"/>
            <a:ext cx="45719" cy="609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/>
        </p:nvSpPr>
        <p:spPr>
          <a:xfrm flipH="1">
            <a:off x="4876800" y="5029200"/>
            <a:ext cx="6858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/>
        </p:nvSpPr>
        <p:spPr>
          <a:xfrm flipH="1">
            <a:off x="5638800" y="5352472"/>
            <a:ext cx="685800" cy="173184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 flipH="1">
            <a:off x="7467600" y="5361708"/>
            <a:ext cx="762000" cy="173184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/>
        </p:nvSpPr>
        <p:spPr>
          <a:xfrm>
            <a:off x="7772400" y="5532580"/>
            <a:ext cx="128016" cy="237744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/>
        </p:nvSpPr>
        <p:spPr>
          <a:xfrm flipV="1">
            <a:off x="7467600" y="5578760"/>
            <a:ext cx="246528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8" name="Rectangle 277"/>
          <p:cNvSpPr/>
          <p:nvPr/>
        </p:nvSpPr>
        <p:spPr>
          <a:xfrm flipH="1">
            <a:off x="6400800" y="5029200"/>
            <a:ext cx="990600" cy="1524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/>
          <p:cNvSpPr/>
          <p:nvPr/>
        </p:nvSpPr>
        <p:spPr>
          <a:xfrm flipV="1">
            <a:off x="6706144" y="5105398"/>
            <a:ext cx="398928" cy="762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0" name="Rectangle 279"/>
          <p:cNvSpPr/>
          <p:nvPr/>
        </p:nvSpPr>
        <p:spPr>
          <a:xfrm flipH="1">
            <a:off x="6324600" y="4953000"/>
            <a:ext cx="11430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/>
          <p:cNvSpPr/>
          <p:nvPr/>
        </p:nvSpPr>
        <p:spPr>
          <a:xfrm>
            <a:off x="6403112" y="5181600"/>
            <a:ext cx="256032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/>
          <p:cNvSpPr/>
          <p:nvPr/>
        </p:nvSpPr>
        <p:spPr>
          <a:xfrm>
            <a:off x="7162800" y="5181600"/>
            <a:ext cx="256032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/>
          <p:cNvSpPr/>
          <p:nvPr/>
        </p:nvSpPr>
        <p:spPr>
          <a:xfrm>
            <a:off x="8181108" y="4572000"/>
            <a:ext cx="609600" cy="180108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561108" y="4800600"/>
            <a:ext cx="6858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Isosceles Triangle 74"/>
          <p:cNvSpPr/>
          <p:nvPr/>
        </p:nvSpPr>
        <p:spPr>
          <a:xfrm flipV="1">
            <a:off x="8305800" y="4419600"/>
            <a:ext cx="381000" cy="6096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/>
        </p:nvSpPr>
        <p:spPr>
          <a:xfrm>
            <a:off x="8458200" y="4535056"/>
            <a:ext cx="76200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6080"/>
            <a:ext cx="582472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" name="Oval 75"/>
          <p:cNvSpPr/>
          <p:nvPr/>
        </p:nvSpPr>
        <p:spPr>
          <a:xfrm>
            <a:off x="914400" y="3352800"/>
            <a:ext cx="6858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4724400" y="3352800"/>
            <a:ext cx="6858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Steps 1-8 Together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4800" y="228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99080"/>
            <a:ext cx="8229600" cy="475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	Post Bond – Step 9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6002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Litho 9 – N Metal via 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4876800" y="5181600"/>
            <a:ext cx="4038600" cy="4206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4876800" y="5181600"/>
            <a:ext cx="40386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4876800" y="5715000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4876800" y="5669004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4876800" y="5665956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4876800" y="5656812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4876800" y="5638524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4876800" y="5620236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4876800" y="5598900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4876800" y="5580612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4876800" y="5715000"/>
            <a:ext cx="4038600" cy="45719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>
            <a:off x="4876800" y="5754624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4876800" y="5733288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>
            <a:off x="4876800" y="5715000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5486401" y="5574148"/>
            <a:ext cx="3396128" cy="64652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5062536" y="5369068"/>
            <a:ext cx="423864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5126184" y="5373256"/>
            <a:ext cx="247072" cy="113144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4890655" y="5611092"/>
            <a:ext cx="158376" cy="762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5230553" y="5153892"/>
            <a:ext cx="45719" cy="2286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4876800" y="5675744"/>
            <a:ext cx="4038600" cy="45719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5057924" y="5521468"/>
            <a:ext cx="428476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876800" y="5181600"/>
            <a:ext cx="38862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>
            <a:off x="5562600" y="4980708"/>
            <a:ext cx="838200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7391400" y="4992256"/>
            <a:ext cx="914400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8686800" y="4983020"/>
            <a:ext cx="304800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4876800" y="6022112"/>
            <a:ext cx="4038600" cy="420624"/>
          </a:xfrm>
          <a:prstGeom prst="rect">
            <a:avLst/>
          </a:prstGeom>
          <a:solidFill>
            <a:schemeClr val="bg1">
              <a:lumMod val="6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/>
          <p:cNvSpPr/>
          <p:nvPr/>
        </p:nvSpPr>
        <p:spPr>
          <a:xfrm flipH="1">
            <a:off x="8077200" y="5791200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 99"/>
          <p:cNvSpPr/>
          <p:nvPr/>
        </p:nvSpPr>
        <p:spPr>
          <a:xfrm flipH="1">
            <a:off x="8305800" y="5791200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 flipH="1">
            <a:off x="6995161" y="5865088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4876800" y="5791200"/>
            <a:ext cx="4038600" cy="115824"/>
          </a:xfrm>
          <a:prstGeom prst="rect">
            <a:avLst/>
          </a:prstGeom>
          <a:solidFill>
            <a:schemeClr val="bg1">
              <a:lumMod val="6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ectangle 102"/>
          <p:cNvSpPr/>
          <p:nvPr/>
        </p:nvSpPr>
        <p:spPr>
          <a:xfrm flipH="1">
            <a:off x="6690361" y="5793512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Rectangle 103"/>
          <p:cNvSpPr/>
          <p:nvPr/>
        </p:nvSpPr>
        <p:spPr>
          <a:xfrm flipH="1">
            <a:off x="6918961" y="5791200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 flipH="1">
            <a:off x="8089669" y="5793512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ectangle 105"/>
          <p:cNvSpPr/>
          <p:nvPr/>
        </p:nvSpPr>
        <p:spPr>
          <a:xfrm flipH="1">
            <a:off x="8318269" y="5791200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Rectangle 106"/>
          <p:cNvSpPr/>
          <p:nvPr/>
        </p:nvSpPr>
        <p:spPr>
          <a:xfrm>
            <a:off x="5590308" y="5059220"/>
            <a:ext cx="780472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7402948" y="5066144"/>
            <a:ext cx="865908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8716820" y="5066144"/>
            <a:ext cx="304800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5638800" y="5059220"/>
            <a:ext cx="353292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 flipH="1">
            <a:off x="5608780" y="5523344"/>
            <a:ext cx="734292" cy="133928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 flipH="1">
            <a:off x="4876800" y="5105400"/>
            <a:ext cx="6858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 flipV="1">
            <a:off x="6019800" y="5562600"/>
            <a:ext cx="246528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Rectangle 113"/>
          <p:cNvSpPr/>
          <p:nvPr/>
        </p:nvSpPr>
        <p:spPr>
          <a:xfrm flipH="1">
            <a:off x="5562600" y="5029200"/>
            <a:ext cx="76200" cy="6096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 flipH="1">
            <a:off x="6324600" y="5029200"/>
            <a:ext cx="76200" cy="6096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 flipH="1">
            <a:off x="7391400" y="5029200"/>
            <a:ext cx="76200" cy="5334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 flipH="1">
            <a:off x="7409872" y="5534892"/>
            <a:ext cx="838200" cy="118872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 flipV="1">
            <a:off x="7952508" y="5562600"/>
            <a:ext cx="246528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Rectangle 118"/>
          <p:cNvSpPr/>
          <p:nvPr/>
        </p:nvSpPr>
        <p:spPr>
          <a:xfrm>
            <a:off x="7772400" y="5181600"/>
            <a:ext cx="124692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 flipH="1">
            <a:off x="8229600" y="5029200"/>
            <a:ext cx="533400" cy="1524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 flipH="1">
            <a:off x="8229600" y="5181600"/>
            <a:ext cx="76200" cy="457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 flipH="1">
            <a:off x="8686800" y="5181600"/>
            <a:ext cx="76200" cy="457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 flipH="1">
            <a:off x="8763000" y="5486400"/>
            <a:ext cx="152400" cy="1524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 flipV="1">
            <a:off x="8802800" y="5562600"/>
            <a:ext cx="1126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ectangle 124"/>
          <p:cNvSpPr/>
          <p:nvPr/>
        </p:nvSpPr>
        <p:spPr>
          <a:xfrm flipV="1">
            <a:off x="8364072" y="5105400"/>
            <a:ext cx="246528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/>
          <p:cNvSpPr/>
          <p:nvPr/>
        </p:nvSpPr>
        <p:spPr>
          <a:xfrm>
            <a:off x="8183420" y="4745184"/>
            <a:ext cx="609600" cy="28402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8181108" y="4895272"/>
            <a:ext cx="45719" cy="609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8744989" y="4874488"/>
            <a:ext cx="45719" cy="609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 flipH="1">
            <a:off x="4876800" y="5029200"/>
            <a:ext cx="6858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 flipH="1">
            <a:off x="5638800" y="5352472"/>
            <a:ext cx="685800" cy="173184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 flipH="1">
            <a:off x="7467600" y="5361708"/>
            <a:ext cx="762000" cy="173184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7772400" y="5532580"/>
            <a:ext cx="128016" cy="237744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 flipV="1">
            <a:off x="7467600" y="5578760"/>
            <a:ext cx="246528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ectangle 141"/>
          <p:cNvSpPr/>
          <p:nvPr/>
        </p:nvSpPr>
        <p:spPr>
          <a:xfrm>
            <a:off x="6077528" y="4971472"/>
            <a:ext cx="123676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7543800" y="4989944"/>
            <a:ext cx="123676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7991764" y="4971472"/>
            <a:ext cx="123676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 flipH="1">
            <a:off x="6400800" y="5029200"/>
            <a:ext cx="990600" cy="1524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 flipV="1">
            <a:off x="6706144" y="5105398"/>
            <a:ext cx="398928" cy="762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Rectangle 146"/>
          <p:cNvSpPr/>
          <p:nvPr/>
        </p:nvSpPr>
        <p:spPr>
          <a:xfrm flipH="1">
            <a:off x="6324600" y="4953000"/>
            <a:ext cx="11430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6403112" y="5181600"/>
            <a:ext cx="256032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7162800" y="5181600"/>
            <a:ext cx="256032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8181108" y="4572000"/>
            <a:ext cx="609600" cy="180108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Isosceles Triangle 132"/>
          <p:cNvSpPr/>
          <p:nvPr/>
        </p:nvSpPr>
        <p:spPr>
          <a:xfrm flipV="1">
            <a:off x="8305800" y="4419600"/>
            <a:ext cx="381000" cy="6096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8458200" y="4535056"/>
            <a:ext cx="76200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6080"/>
            <a:ext cx="582472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	Post Bond – Step 10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6002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Litho 10 – P metal via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H="1">
            <a:off x="6400800" y="5029200"/>
            <a:ext cx="990600" cy="1524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76800" y="5181600"/>
            <a:ext cx="4038600" cy="4206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76800" y="5181600"/>
            <a:ext cx="40386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76800" y="5715000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76800" y="5669004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76800" y="5665956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76800" y="5656812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76800" y="5638524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876800" y="5620236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876800" y="5598900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876800" y="5580612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876800" y="5715000"/>
            <a:ext cx="4038600" cy="45719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876800" y="5754624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876800" y="5733288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876800" y="5715000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486401" y="5574148"/>
            <a:ext cx="3396128" cy="64652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062536" y="5369068"/>
            <a:ext cx="423864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126184" y="5373256"/>
            <a:ext cx="247072" cy="113144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890655" y="5611092"/>
            <a:ext cx="158376" cy="762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30553" y="5153892"/>
            <a:ext cx="45719" cy="2286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876800" y="5675744"/>
            <a:ext cx="4038600" cy="45719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057924" y="5521468"/>
            <a:ext cx="428476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876800" y="5181600"/>
            <a:ext cx="38862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562600" y="4980708"/>
            <a:ext cx="838200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391400" y="4992256"/>
            <a:ext cx="914400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686800" y="4983020"/>
            <a:ext cx="304800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876800" y="6022112"/>
            <a:ext cx="4038600" cy="420624"/>
          </a:xfrm>
          <a:prstGeom prst="rect">
            <a:avLst/>
          </a:prstGeom>
          <a:solidFill>
            <a:schemeClr val="bg1">
              <a:lumMod val="6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 flipH="1">
            <a:off x="8077200" y="5791200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 flipH="1">
            <a:off x="8305800" y="5791200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 flipH="1">
            <a:off x="6995161" y="5865088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876800" y="5791200"/>
            <a:ext cx="4038600" cy="115824"/>
          </a:xfrm>
          <a:prstGeom prst="rect">
            <a:avLst/>
          </a:prstGeom>
          <a:solidFill>
            <a:schemeClr val="bg1">
              <a:lumMod val="6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 flipH="1">
            <a:off x="6690361" y="5793512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 flipH="1">
            <a:off x="6918961" y="5791200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 flipH="1">
            <a:off x="8089669" y="5793512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 flipH="1">
            <a:off x="8318269" y="5791200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5590308" y="5059220"/>
            <a:ext cx="780472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402948" y="5066144"/>
            <a:ext cx="865908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716820" y="5066144"/>
            <a:ext cx="304800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638800" y="5059220"/>
            <a:ext cx="353292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 flipH="1">
            <a:off x="5608780" y="5523344"/>
            <a:ext cx="734292" cy="133928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flipH="1">
            <a:off x="4876800" y="5105400"/>
            <a:ext cx="6858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flipV="1">
            <a:off x="6019800" y="5562600"/>
            <a:ext cx="246528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 flipH="1">
            <a:off x="5562600" y="5029200"/>
            <a:ext cx="76200" cy="6096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flipH="1">
            <a:off x="6324600" y="4953000"/>
            <a:ext cx="76200" cy="6858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 flipH="1">
            <a:off x="7391400" y="5029200"/>
            <a:ext cx="76200" cy="5334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 flipH="1">
            <a:off x="7409872" y="5534892"/>
            <a:ext cx="838200" cy="118872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 flipV="1">
            <a:off x="7952508" y="5562600"/>
            <a:ext cx="246528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7772400" y="5181600"/>
            <a:ext cx="124692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 flipH="1">
            <a:off x="8229600" y="5029200"/>
            <a:ext cx="533400" cy="1524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 flipH="1">
            <a:off x="8229600" y="5181600"/>
            <a:ext cx="76200" cy="457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 flipH="1">
            <a:off x="8686800" y="5181600"/>
            <a:ext cx="76200" cy="457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 flipH="1">
            <a:off x="8763000" y="5486400"/>
            <a:ext cx="152400" cy="1524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 flipV="1">
            <a:off x="8802800" y="5562600"/>
            <a:ext cx="1126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 flipV="1">
            <a:off x="8364072" y="5105400"/>
            <a:ext cx="246528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8183420" y="4745184"/>
            <a:ext cx="609600" cy="28402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8181108" y="4895272"/>
            <a:ext cx="45719" cy="609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8744989" y="4874488"/>
            <a:ext cx="45719" cy="609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 flipH="1">
            <a:off x="4876800" y="5029200"/>
            <a:ext cx="6858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 flipH="1">
            <a:off x="5638800" y="5352472"/>
            <a:ext cx="685800" cy="173184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 flipH="1">
            <a:off x="7467600" y="5361708"/>
            <a:ext cx="762000" cy="173184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7772400" y="5532580"/>
            <a:ext cx="128016" cy="237744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 flipV="1">
            <a:off x="7467600" y="5578760"/>
            <a:ext cx="246528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 flipH="1">
            <a:off x="6400800" y="4953000"/>
            <a:ext cx="1066800" cy="78512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 flipV="1">
            <a:off x="6687672" y="5105398"/>
            <a:ext cx="398928" cy="762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6077528" y="4971472"/>
            <a:ext cx="123676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543800" y="4989944"/>
            <a:ext cx="123676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991764" y="4971472"/>
            <a:ext cx="123676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818744" y="4514272"/>
            <a:ext cx="123676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6403112" y="5181600"/>
            <a:ext cx="256032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144328" y="5181600"/>
            <a:ext cx="256032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8181108" y="4572000"/>
            <a:ext cx="609600" cy="180108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Isosceles Triangle 81"/>
          <p:cNvSpPr/>
          <p:nvPr/>
        </p:nvSpPr>
        <p:spPr>
          <a:xfrm flipV="1">
            <a:off x="8305800" y="4419600"/>
            <a:ext cx="381000" cy="6096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8458200" y="4535056"/>
            <a:ext cx="76200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6080"/>
            <a:ext cx="582472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Processing – How do we go about it 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Pre-bond -- Bond -- Post-bond steps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QWI requires anneals up to </a:t>
            </a:r>
            <a:r>
              <a:rPr lang="en-US" dirty="0" smtClean="0">
                <a:solidFill>
                  <a:schemeClr val="tx2"/>
                </a:solidFill>
              </a:rPr>
              <a:t>725 C</a:t>
            </a:r>
            <a:r>
              <a:rPr lang="en-US" dirty="0" smtClean="0"/>
              <a:t> to shift band-edges</a:t>
            </a:r>
          </a:p>
          <a:p>
            <a:pPr lvl="2"/>
            <a:r>
              <a:rPr lang="en-US" smtClean="0"/>
              <a:t>Have to do </a:t>
            </a:r>
            <a:r>
              <a:rPr lang="en-US" dirty="0" smtClean="0"/>
              <a:t>this before bonding</a:t>
            </a:r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dirty="0" smtClean="0"/>
              <a:t>Pre- bond processing steps introduce a new requirement  - “backside alignment”</a:t>
            </a:r>
            <a:endParaRPr lang="en-US" dirty="0"/>
          </a:p>
          <a:p>
            <a:pPr lvl="2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876800" y="5181600"/>
            <a:ext cx="40386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	Post Bond – Step 11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6002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Litho 11 – Probe metal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H="1">
            <a:off x="6400800" y="5029200"/>
            <a:ext cx="990600" cy="1524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76800" y="5181600"/>
            <a:ext cx="4038600" cy="4206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76800" y="5715000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76800" y="5669004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76800" y="5665956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76800" y="5656812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76800" y="5638524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876800" y="5620236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876800" y="5598900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876800" y="5580612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876800" y="5715000"/>
            <a:ext cx="4038600" cy="45719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876800" y="5754624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876800" y="5733288"/>
            <a:ext cx="40386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876800" y="5715000"/>
            <a:ext cx="40386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486401" y="5574148"/>
            <a:ext cx="3396128" cy="64652"/>
          </a:xfrm>
          <a:prstGeom prst="rect">
            <a:avLst/>
          </a:pr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062536" y="5369068"/>
            <a:ext cx="423864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126184" y="5373256"/>
            <a:ext cx="247072" cy="113144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890655" y="5611092"/>
            <a:ext cx="158376" cy="762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30553" y="5153892"/>
            <a:ext cx="45719" cy="2286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876800" y="5675744"/>
            <a:ext cx="4038600" cy="45719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057924" y="5521468"/>
            <a:ext cx="428476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876800" y="5181600"/>
            <a:ext cx="38862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562600" y="4980708"/>
            <a:ext cx="838200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391400" y="4992256"/>
            <a:ext cx="914400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876800" y="6022112"/>
            <a:ext cx="4038600" cy="420624"/>
          </a:xfrm>
          <a:prstGeom prst="rect">
            <a:avLst/>
          </a:prstGeom>
          <a:solidFill>
            <a:schemeClr val="bg1">
              <a:lumMod val="6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 flipH="1">
            <a:off x="8077200" y="5791200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 flipH="1">
            <a:off x="8305800" y="5791200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 flipH="1">
            <a:off x="6995161" y="5865088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876800" y="5791200"/>
            <a:ext cx="4038600" cy="115824"/>
          </a:xfrm>
          <a:prstGeom prst="rect">
            <a:avLst/>
          </a:prstGeom>
          <a:solidFill>
            <a:schemeClr val="bg1">
              <a:lumMod val="6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 flipH="1">
            <a:off x="6690361" y="5793512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 flipH="1">
            <a:off x="6918961" y="5791200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 flipH="1">
            <a:off x="8089669" y="5793512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 flipH="1">
            <a:off x="8318269" y="5791200"/>
            <a:ext cx="167639" cy="7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5590308" y="5059220"/>
            <a:ext cx="780472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02948" y="5066144"/>
            <a:ext cx="865908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638800" y="5059220"/>
            <a:ext cx="353292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flipH="1">
            <a:off x="5645724" y="5523344"/>
            <a:ext cx="676656" cy="133928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flipH="1">
            <a:off x="4876800" y="5105400"/>
            <a:ext cx="6858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 flipV="1">
            <a:off x="6019800" y="5562600"/>
            <a:ext cx="246528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 flipH="1">
            <a:off x="5562600" y="5029200"/>
            <a:ext cx="76200" cy="6096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flipH="1">
            <a:off x="6324600" y="4953000"/>
            <a:ext cx="76200" cy="6858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flipH="1">
            <a:off x="7391400" y="5029200"/>
            <a:ext cx="76200" cy="50292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flipH="1">
            <a:off x="7409872" y="5534892"/>
            <a:ext cx="838200" cy="118872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 flipV="1">
            <a:off x="7952508" y="5562600"/>
            <a:ext cx="246528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7772400" y="5181600"/>
            <a:ext cx="124692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 flipH="1">
            <a:off x="8229600" y="5029200"/>
            <a:ext cx="533400" cy="1524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 flipH="1">
            <a:off x="8229600" y="5181600"/>
            <a:ext cx="76200" cy="457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 flipH="1">
            <a:off x="8763000" y="5486400"/>
            <a:ext cx="152400" cy="1524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 flipV="1">
            <a:off x="8802800" y="5562600"/>
            <a:ext cx="1126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 flipV="1">
            <a:off x="8364072" y="5105400"/>
            <a:ext cx="246528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8183420" y="4745184"/>
            <a:ext cx="609600" cy="28402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8181108" y="4895272"/>
            <a:ext cx="45719" cy="609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8744989" y="4874488"/>
            <a:ext cx="45719" cy="609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8181108" y="4638964"/>
            <a:ext cx="609600" cy="113144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 flipH="1">
            <a:off x="4876800" y="5029200"/>
            <a:ext cx="685800" cy="7620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 flipH="1">
            <a:off x="5638800" y="5352472"/>
            <a:ext cx="685800" cy="173184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 flipH="1">
            <a:off x="7467600" y="5361708"/>
            <a:ext cx="762000" cy="173184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7772400" y="5532580"/>
            <a:ext cx="128016" cy="237744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 flipV="1">
            <a:off x="7467600" y="5578760"/>
            <a:ext cx="246528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 flipH="1">
            <a:off x="6400800" y="4953000"/>
            <a:ext cx="1066800" cy="78512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 flipV="1">
            <a:off x="6687672" y="5105398"/>
            <a:ext cx="398928" cy="762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6077528" y="4971472"/>
            <a:ext cx="123676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7543800" y="4989944"/>
            <a:ext cx="123676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7991764" y="4971472"/>
            <a:ext cx="123676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6818744" y="4514272"/>
            <a:ext cx="123676" cy="58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077528" y="5257800"/>
            <a:ext cx="128016" cy="304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6827980" y="4800600"/>
            <a:ext cx="115456" cy="304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7543800" y="5334000"/>
            <a:ext cx="152400" cy="304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7991764" y="5257800"/>
            <a:ext cx="161636" cy="3232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 flipV="1">
            <a:off x="5715000" y="5200072"/>
            <a:ext cx="551328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 flipV="1">
            <a:off x="6610928" y="4800600"/>
            <a:ext cx="551328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 flipV="1">
            <a:off x="7486072" y="5209308"/>
            <a:ext cx="685800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 flipV="1">
            <a:off x="8211128" y="4486564"/>
            <a:ext cx="551328" cy="152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6403112" y="5181600"/>
            <a:ext cx="256032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7132780" y="5181600"/>
            <a:ext cx="256032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 flipH="1">
            <a:off x="8686800" y="5235388"/>
            <a:ext cx="76200" cy="384048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Isosceles Triangle 88"/>
          <p:cNvSpPr/>
          <p:nvPr/>
        </p:nvSpPr>
        <p:spPr>
          <a:xfrm flipV="1">
            <a:off x="8305800" y="4572000"/>
            <a:ext cx="381000" cy="45720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8458200" y="4648200"/>
            <a:ext cx="76200" cy="4756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6080"/>
            <a:ext cx="582472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Backside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All layers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4800" y="228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99080"/>
            <a:ext cx="8229600" cy="467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Backside + Front side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4800" y="228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99080"/>
            <a:ext cx="8229600" cy="475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9250" y="963613"/>
            <a:ext cx="8229600" cy="4908550"/>
          </a:xfrm>
        </p:spPr>
        <p:txBody>
          <a:bodyPr>
            <a:normAutofit lnSpcReduction="10000"/>
          </a:bodyPr>
          <a:lstStyle/>
          <a:p>
            <a:endParaRPr lang="en-US" sz="2800" dirty="0" smtClean="0"/>
          </a:p>
          <a:p>
            <a:r>
              <a:rPr lang="en-US" sz="2800" dirty="0" smtClean="0"/>
              <a:t>III-V Pre-bonding steps</a:t>
            </a:r>
          </a:p>
          <a:p>
            <a:pPr>
              <a:buNone/>
            </a:pPr>
            <a:endParaRPr lang="en-US" sz="2800" dirty="0" smtClean="0"/>
          </a:p>
          <a:p>
            <a:pPr lvl="1"/>
            <a:r>
              <a:rPr lang="en-US" sz="2400" dirty="0" smtClean="0"/>
              <a:t>III-V Alignment step	</a:t>
            </a:r>
          </a:p>
          <a:p>
            <a:pPr lvl="2"/>
            <a:r>
              <a:rPr lang="en-US" sz="2000" dirty="0" smtClean="0"/>
              <a:t>Window lithography (Dry/wet etch)</a:t>
            </a:r>
          </a:p>
          <a:p>
            <a:pPr lvl="2"/>
            <a:r>
              <a:rPr lang="en-US" sz="2000" dirty="0" smtClean="0"/>
              <a:t>AM pattern (Dry etch)</a:t>
            </a:r>
          </a:p>
          <a:p>
            <a:pPr lvl="2"/>
            <a:endParaRPr lang="en-US" sz="2000" dirty="0" smtClean="0"/>
          </a:p>
          <a:p>
            <a:pPr lvl="1"/>
            <a:r>
              <a:rPr lang="en-US" sz="2400" dirty="0" smtClean="0"/>
              <a:t>Quantum Well Intermixing</a:t>
            </a:r>
          </a:p>
          <a:p>
            <a:pPr lvl="2"/>
            <a:r>
              <a:rPr lang="en-US" sz="2000" dirty="0" smtClean="0"/>
              <a:t>Band-edge definition</a:t>
            </a:r>
          </a:p>
          <a:p>
            <a:pPr lvl="2"/>
            <a:endParaRPr lang="en-US" sz="2000" dirty="0" smtClean="0"/>
          </a:p>
          <a:p>
            <a:pPr lvl="1"/>
            <a:r>
              <a:rPr lang="en-US" sz="2400" dirty="0" smtClean="0"/>
              <a:t>Grating definition</a:t>
            </a:r>
            <a:endParaRPr lang="en-US" sz="2400" dirty="0"/>
          </a:p>
          <a:p>
            <a:pPr lvl="1"/>
            <a:r>
              <a:rPr lang="en-US" sz="2400" dirty="0" smtClean="0"/>
              <a:t>Backside alignment marks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36525"/>
            <a:ext cx="8229600" cy="792163"/>
          </a:xfrm>
        </p:spPr>
        <p:txBody>
          <a:bodyPr/>
          <a:lstStyle/>
          <a:p>
            <a:r>
              <a:rPr lang="en-US" sz="4000" dirty="0" smtClean="0">
                <a:solidFill>
                  <a:srgbClr val="0070C0"/>
                </a:solidFill>
              </a:rPr>
              <a:t>Pre-Bond III-V Processing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22E2B-35B8-4D55-A61A-E1CAC726637F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Mask Overview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7400" y="1219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Showing upper half only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471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Mask Details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2 lasing wavelengths per die ( </a:t>
            </a:r>
            <a:r>
              <a:rPr lang="en-US" dirty="0" err="1" smtClean="0"/>
              <a:t>Eg</a:t>
            </a:r>
            <a:r>
              <a:rPr lang="en-US" dirty="0" smtClean="0"/>
              <a:t>. 1360  &amp; 1330 nm )</a:t>
            </a:r>
          </a:p>
          <a:p>
            <a:endParaRPr lang="en-US" dirty="0" smtClean="0"/>
          </a:p>
          <a:p>
            <a:r>
              <a:rPr lang="en-US" dirty="0" smtClean="0"/>
              <a:t>Laser length splits – 50,100,150,250,500,700 mu</a:t>
            </a:r>
          </a:p>
          <a:p>
            <a:pPr lvl="1"/>
            <a:r>
              <a:rPr lang="en-US" dirty="0" smtClean="0"/>
              <a:t>10 lasers per length per band gap </a:t>
            </a:r>
          </a:p>
          <a:p>
            <a:pPr lvl="1"/>
            <a:r>
              <a:rPr lang="en-US" dirty="0" smtClean="0"/>
              <a:t>Lasers with length &lt;=250 mu integrated with 500 mu long  PDs</a:t>
            </a:r>
          </a:p>
          <a:p>
            <a:pPr lvl="1"/>
            <a:r>
              <a:rPr lang="en-US" dirty="0" smtClean="0"/>
              <a:t>PDs double up as backside absorbers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4 EAMs per band gap</a:t>
            </a:r>
          </a:p>
          <a:p>
            <a:pPr lvl="1"/>
            <a:r>
              <a:rPr lang="en-US" dirty="0" smtClean="0"/>
              <a:t>Travelling wave design</a:t>
            </a:r>
          </a:p>
          <a:p>
            <a:pPr lvl="1"/>
            <a:r>
              <a:rPr lang="en-US" dirty="0" smtClean="0"/>
              <a:t>Ctrl C + Ctrl V from Matt Sysak</a:t>
            </a:r>
          </a:p>
          <a:p>
            <a:endParaRPr lang="en-US" dirty="0" smtClean="0"/>
          </a:p>
          <a:p>
            <a:r>
              <a:rPr lang="en-US" dirty="0" smtClean="0"/>
              <a:t>3 FPs per band gap  ( 7500 mu long )</a:t>
            </a:r>
          </a:p>
          <a:p>
            <a:endParaRPr lang="en-US" dirty="0" smtClean="0"/>
          </a:p>
          <a:p>
            <a:r>
              <a:rPr lang="en-US" dirty="0" smtClean="0"/>
              <a:t>Test structures</a:t>
            </a:r>
          </a:p>
          <a:p>
            <a:pPr lvl="1"/>
            <a:r>
              <a:rPr lang="en-US" dirty="0" smtClean="0"/>
              <a:t>TLMs, capacitors, diodes, dektak  marks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Passive tapers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00" y="2743200"/>
            <a:ext cx="676435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Pre-Bond </a:t>
            </a:r>
            <a:r>
              <a:rPr lang="en-US" dirty="0" err="1" smtClean="0">
                <a:solidFill>
                  <a:srgbClr val="0070C0"/>
                </a:solidFill>
              </a:rPr>
              <a:t>fab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– Step 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33"/>
          <p:cNvSpPr txBox="1">
            <a:spLocks noChangeArrowheads="1"/>
          </p:cNvSpPr>
          <p:nvPr/>
        </p:nvSpPr>
        <p:spPr bwMode="auto">
          <a:xfrm>
            <a:off x="6553200" y="2895600"/>
            <a:ext cx="2111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Window for </a:t>
            </a:r>
            <a:r>
              <a:rPr lang="en-US" sz="1600" dirty="0" err="1">
                <a:latin typeface="Calibri" pitchFamily="34" charset="0"/>
              </a:rPr>
              <a:t>verniers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4419600" y="2895600"/>
            <a:ext cx="2381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Alignment marks (AM 1)</a:t>
            </a:r>
          </a:p>
        </p:txBody>
      </p:sp>
      <p:sp>
        <p:nvSpPr>
          <p:cNvPr id="9" name="TextBox 34"/>
          <p:cNvSpPr txBox="1">
            <a:spLocks noChangeArrowheads="1"/>
          </p:cNvSpPr>
          <p:nvPr/>
        </p:nvSpPr>
        <p:spPr bwMode="auto">
          <a:xfrm>
            <a:off x="4953000" y="2133600"/>
            <a:ext cx="3417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u="sng" dirty="0" smtClean="0">
                <a:latin typeface="Calibri" pitchFamily="34" charset="0"/>
              </a:rPr>
              <a:t> </a:t>
            </a:r>
            <a:endParaRPr lang="en-US" sz="1600" u="sng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76800" y="4953000"/>
            <a:ext cx="3886200" cy="609600"/>
          </a:xfrm>
          <a:prstGeom prst="rect">
            <a:avLst/>
          </a:prstGeom>
          <a:solidFill>
            <a:srgbClr val="92D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76800" y="4495800"/>
            <a:ext cx="3886200" cy="4206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76800" y="4913376"/>
            <a:ext cx="3886200" cy="457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876800" y="4495800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876800" y="4477512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876800" y="4474464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876800" y="4465320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876800" y="4447032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876800" y="4428744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876800" y="4407408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876800" y="4389120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876800" y="4343400"/>
            <a:ext cx="3886200" cy="45719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876800" y="4334256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876800" y="4312920"/>
            <a:ext cx="3886200" cy="18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876800" y="4294632"/>
            <a:ext cx="3886200" cy="18288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876800" y="4038600"/>
            <a:ext cx="3886200" cy="268224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5144294" y="3314700"/>
            <a:ext cx="532606" cy="4579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6477794" y="3275806"/>
            <a:ext cx="609600" cy="4587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105400" y="3962400"/>
            <a:ext cx="762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562600" y="3974592"/>
            <a:ext cx="1143000" cy="32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838200" y="16002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Litho 1  - QWI Window Mask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019800" y="2209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Front side 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rot="10800000" flipV="1">
            <a:off x="6019800" y="2209800"/>
            <a:ext cx="1588" cy="348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 flipV="1">
            <a:off x="7086600" y="2209800"/>
            <a:ext cx="1588" cy="348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410200" y="6019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 structure cross section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4755</TotalTime>
  <Words>1113</Words>
  <Application>Microsoft Office PowerPoint</Application>
  <PresentationFormat>On-screen Show (4:3)</PresentationFormat>
  <Paragraphs>293</Paragraphs>
  <Slides>52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QWI – Process Run 1 Mask review  </vt:lpstr>
      <vt:lpstr>Base structure</vt:lpstr>
      <vt:lpstr>Silicon Processing</vt:lpstr>
      <vt:lpstr>Q2 Goals</vt:lpstr>
      <vt:lpstr>Processing – How do we go about it ?</vt:lpstr>
      <vt:lpstr>Pre-Bond III-V Processing </vt:lpstr>
      <vt:lpstr>Mask Overview </vt:lpstr>
      <vt:lpstr>Mask Details</vt:lpstr>
      <vt:lpstr>Pre-Bond fab – Step 1</vt:lpstr>
      <vt:lpstr>Pre-Bond fab – Step 1</vt:lpstr>
      <vt:lpstr>Pre-Bond fab – Step 2</vt:lpstr>
      <vt:lpstr>Pre-Bond fab – Step 3</vt:lpstr>
      <vt:lpstr>Pre-Bond fab – Step 4</vt:lpstr>
      <vt:lpstr>Steps 1-4 Together</vt:lpstr>
      <vt:lpstr>Pre-Bond fab – Step 5</vt:lpstr>
      <vt:lpstr>Steps 1-5 Together</vt:lpstr>
      <vt:lpstr>Pre-Bond fab – Step 6</vt:lpstr>
      <vt:lpstr>Pre-Bond fab – Step 7</vt:lpstr>
      <vt:lpstr>Steps 1-7 together</vt:lpstr>
      <vt:lpstr>Pre-Bond fab – Step 8</vt:lpstr>
      <vt:lpstr>Pre-Bond fab – Step 9</vt:lpstr>
      <vt:lpstr>Steps 1-9 together</vt:lpstr>
      <vt:lpstr>Pre-Bond fab – Step 10</vt:lpstr>
      <vt:lpstr>Pre-Bond fab – Step 11</vt:lpstr>
      <vt:lpstr>Steps 1-11 Together</vt:lpstr>
      <vt:lpstr>Pre-Bond fab – Step 12 </vt:lpstr>
      <vt:lpstr>Slide 27</vt:lpstr>
      <vt:lpstr>Pre-Bond Backside Alignment</vt:lpstr>
      <vt:lpstr>Slide 29</vt:lpstr>
      <vt:lpstr>Slide 30</vt:lpstr>
      <vt:lpstr>Slide 31</vt:lpstr>
      <vt:lpstr>Slide 32</vt:lpstr>
      <vt:lpstr>Front side – all layers</vt:lpstr>
      <vt:lpstr>Bonding  Bonding results in more pain than any man has ever endured – ‘Striker’ ( The  Bad boy in  X men Origins )</vt:lpstr>
      <vt:lpstr> Post Bond – Step 1</vt:lpstr>
      <vt:lpstr> Post Bond – Step 2 </vt:lpstr>
      <vt:lpstr> Post Bond – Step 3 </vt:lpstr>
      <vt:lpstr> Post Bond – Step 4 </vt:lpstr>
      <vt:lpstr> Steps 1-4 Together</vt:lpstr>
      <vt:lpstr> Post Bond – Step 5 </vt:lpstr>
      <vt:lpstr>Steps 1-5 Together </vt:lpstr>
      <vt:lpstr> Post Bond – Step 6</vt:lpstr>
      <vt:lpstr>Steps 1-6 Together</vt:lpstr>
      <vt:lpstr> Post Bond – Step 7 </vt:lpstr>
      <vt:lpstr> Post Bond – Step 8</vt:lpstr>
      <vt:lpstr> Post Bond – Step 9</vt:lpstr>
      <vt:lpstr>Steps 1-8 Together</vt:lpstr>
      <vt:lpstr> Post Bond – Step 9 </vt:lpstr>
      <vt:lpstr> Post Bond – Step 10 </vt:lpstr>
      <vt:lpstr> Post Bond – Step 11 </vt:lpstr>
      <vt:lpstr>Slide 51</vt:lpstr>
      <vt:lpstr>Backside + Front side</vt:lpstr>
    </vt:vector>
  </TitlesOfParts>
  <Company>UCSB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QWI  Intergrated Laser, EAM</dc:title>
  <dc:creator>siddharth</dc:creator>
  <cp:lastModifiedBy>siddharth</cp:lastModifiedBy>
  <cp:revision>201</cp:revision>
  <dcterms:created xsi:type="dcterms:W3CDTF">2009-05-02T23:32:12Z</dcterms:created>
  <dcterms:modified xsi:type="dcterms:W3CDTF">2011-05-18T02:31:51Z</dcterms:modified>
</cp:coreProperties>
</file>