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CE07D-8B3E-4DFF-A281-4200B6769C40}" type="datetimeFigureOut">
              <a:rPr lang="en-US" smtClean="0"/>
              <a:pPr/>
              <a:t>6/14/2010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8F101C-EC88-4315-9D99-CF6F4EF97D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2DAEBF-8579-4C0F-A181-9A1A7398493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36E08-EEBA-45D7-BDFC-78FCE44B853B}"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36E08-EEBA-45D7-BDFC-78FCE44B853B}"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36E08-EEBA-45D7-BDFC-78FCE44B853B}"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36E08-EEBA-45D7-BDFC-78FCE44B853B}"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36E08-EEBA-45D7-BDFC-78FCE44B853B}"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36E08-EEBA-45D7-BDFC-78FCE44B853B}"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36E08-EEBA-45D7-BDFC-78FCE44B853B}" type="datetimeFigureOut">
              <a:rPr lang="en-US" smtClean="0"/>
              <a:pPr/>
              <a:t>6/14/2010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36E08-EEBA-45D7-BDFC-78FCE44B853B}" type="datetimeFigureOut">
              <a:rPr lang="en-US" smtClean="0"/>
              <a:pPr/>
              <a:t>6/14/2010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6E08-EEBA-45D7-BDFC-78FCE44B853B}" type="datetimeFigureOut">
              <a:rPr lang="en-US" smtClean="0"/>
              <a:pPr/>
              <a:t>6/14/2010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36E08-EEBA-45D7-BDFC-78FCE44B853B}"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36E08-EEBA-45D7-BDFC-78FCE44B853B}"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1E9F9-3E6F-4B87-8939-96E3657F0E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36E08-EEBA-45D7-BDFC-78FCE44B853B}" type="datetimeFigureOut">
              <a:rPr lang="en-US" smtClean="0"/>
              <a:pPr/>
              <a:t>6/14/2010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1E9F9-3E6F-4B87-8939-96E3657F0E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Silicon Photonics Meeting</a:t>
            </a:r>
            <a:br>
              <a:rPr lang="en-US" dirty="0" smtClean="0"/>
            </a:br>
            <a:r>
              <a:rPr lang="en-US" dirty="0" smtClean="0"/>
              <a:t>- Optical </a:t>
            </a:r>
            <a:r>
              <a:rPr lang="en-US" dirty="0" smtClean="0"/>
              <a:t>Isolator update</a:t>
            </a:r>
            <a:endParaRPr lang="en-US" dirty="0"/>
          </a:p>
        </p:txBody>
      </p:sp>
      <p:sp>
        <p:nvSpPr>
          <p:cNvPr id="3" name="Subtitle 2"/>
          <p:cNvSpPr>
            <a:spLocks noGrp="1"/>
          </p:cNvSpPr>
          <p:nvPr>
            <p:ph type="subTitle" idx="1"/>
          </p:nvPr>
        </p:nvSpPr>
        <p:spPr/>
        <p:txBody>
          <a:bodyPr/>
          <a:lstStyle/>
          <a:p>
            <a:r>
              <a:rPr lang="en-US" dirty="0" smtClean="0"/>
              <a:t>6/15/2010</a:t>
            </a:r>
          </a:p>
          <a:p>
            <a:r>
              <a:rPr lang="en-US" dirty="0" smtClean="0"/>
              <a:t>Jason </a:t>
            </a:r>
            <a:r>
              <a:rPr lang="en-US" dirty="0" err="1" smtClean="0"/>
              <a:t>Tien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Sputtering recipe for Si disks</a:t>
            </a:r>
            <a:br>
              <a:rPr lang="en-US" dirty="0" smtClean="0"/>
            </a:br>
            <a:endParaRPr lang="en-US" dirty="0"/>
          </a:p>
        </p:txBody>
      </p:sp>
      <p:graphicFrame>
        <p:nvGraphicFramePr>
          <p:cNvPr id="261122" name="Object 2"/>
          <p:cNvGraphicFramePr>
            <a:graphicFrameLocks noChangeAspect="1"/>
          </p:cNvGraphicFramePr>
          <p:nvPr/>
        </p:nvGraphicFramePr>
        <p:xfrm>
          <a:off x="3429000" y="2093913"/>
          <a:ext cx="5557694" cy="4535487"/>
        </p:xfrm>
        <a:graphic>
          <a:graphicData uri="http://schemas.openxmlformats.org/presentationml/2006/ole">
            <p:oleObj spid="_x0000_s1026" name="Graph" r:id="rId3" imgW="3970080" imgH="3240000" progId="Origin50.Graph">
              <p:embed/>
            </p:oleObj>
          </a:graphicData>
        </a:graphic>
      </p:graphicFrame>
      <p:sp>
        <p:nvSpPr>
          <p:cNvPr id="5" name="Rectangle 4"/>
          <p:cNvSpPr/>
          <p:nvPr/>
        </p:nvSpPr>
        <p:spPr>
          <a:xfrm>
            <a:off x="152400" y="2492276"/>
            <a:ext cx="3733800" cy="2308324"/>
          </a:xfrm>
          <a:prstGeom prst="rect">
            <a:avLst/>
          </a:prstGeom>
        </p:spPr>
        <p:txBody>
          <a:bodyPr wrap="square">
            <a:spAutoFit/>
          </a:bodyPr>
          <a:lstStyle/>
          <a:p>
            <a:pPr>
              <a:buFontTx/>
              <a:buChar char="-"/>
            </a:pPr>
            <a:r>
              <a:rPr lang="en-US" dirty="0" smtClean="0"/>
              <a:t>Sample clean: BHF/Piranha</a:t>
            </a:r>
          </a:p>
          <a:p>
            <a:pPr>
              <a:buFontTx/>
              <a:buChar char="-"/>
            </a:pPr>
            <a:r>
              <a:rPr lang="en-US" dirty="0" smtClean="0"/>
              <a:t>Room temperature sputtering </a:t>
            </a:r>
          </a:p>
          <a:p>
            <a:pPr>
              <a:buFontTx/>
              <a:buChar char="-"/>
            </a:pPr>
            <a:r>
              <a:rPr lang="en-US" dirty="0" err="1" smtClean="0"/>
              <a:t>Ar</a:t>
            </a:r>
            <a:r>
              <a:rPr lang="en-US" dirty="0" smtClean="0"/>
              <a:t>/O2=16/0sccm</a:t>
            </a:r>
          </a:p>
          <a:p>
            <a:pPr>
              <a:buFontTx/>
              <a:buChar char="-"/>
            </a:pPr>
            <a:r>
              <a:rPr lang="en-US" dirty="0" smtClean="0"/>
              <a:t>Power: 200W</a:t>
            </a:r>
          </a:p>
          <a:p>
            <a:pPr>
              <a:buFontTx/>
              <a:buChar char="-"/>
            </a:pPr>
            <a:r>
              <a:rPr lang="en-US" dirty="0" smtClean="0"/>
              <a:t>Pressure: 3mT</a:t>
            </a:r>
          </a:p>
          <a:p>
            <a:pPr>
              <a:buFontTx/>
              <a:buChar char="-"/>
            </a:pPr>
            <a:r>
              <a:rPr lang="en-US" dirty="0" smtClean="0"/>
              <a:t>Time: 3min/2hr</a:t>
            </a:r>
          </a:p>
          <a:p>
            <a:pPr>
              <a:buFontTx/>
              <a:buChar char="-"/>
            </a:pPr>
            <a:r>
              <a:rPr lang="en-US" dirty="0" smtClean="0"/>
              <a:t> chamber pressure: 4.6e-7 </a:t>
            </a:r>
            <a:r>
              <a:rPr lang="en-US" dirty="0" err="1" smtClean="0"/>
              <a:t>Torr</a:t>
            </a:r>
            <a:endParaRPr lang="en-US" dirty="0" smtClean="0"/>
          </a:p>
          <a:p>
            <a:pPr>
              <a:buFontTx/>
              <a:buChar char="-"/>
            </a:pPr>
            <a:r>
              <a:rPr lang="en-US" dirty="0" smtClean="0"/>
              <a:t> 900C RTA annealing for 10 min</a:t>
            </a:r>
            <a:endParaRPr lang="en-US" dirty="0"/>
          </a:p>
        </p:txBody>
      </p:sp>
      <p:sp>
        <p:nvSpPr>
          <p:cNvPr id="7" name="TextBox 6"/>
          <p:cNvSpPr txBox="1"/>
          <p:nvPr/>
        </p:nvSpPr>
        <p:spPr>
          <a:xfrm>
            <a:off x="152400" y="5029200"/>
            <a:ext cx="3515834" cy="369332"/>
          </a:xfrm>
          <a:prstGeom prst="rect">
            <a:avLst/>
          </a:prstGeom>
          <a:noFill/>
        </p:spPr>
        <p:txBody>
          <a:bodyPr wrap="none" rtlCol="0">
            <a:spAutoFit/>
          </a:bodyPr>
          <a:lstStyle/>
          <a:p>
            <a:r>
              <a:rPr lang="en-US" dirty="0" smtClean="0"/>
              <a:t>Run seasoning recipe for 10/20 min</a:t>
            </a:r>
            <a:endParaRPr lang="en-US" dirty="0"/>
          </a:p>
        </p:txBody>
      </p:sp>
      <p:sp>
        <p:nvSpPr>
          <p:cNvPr id="8" name="TextBox 7"/>
          <p:cNvSpPr txBox="1"/>
          <p:nvPr/>
        </p:nvSpPr>
        <p:spPr>
          <a:xfrm>
            <a:off x="5029200" y="2057400"/>
            <a:ext cx="2819618" cy="369332"/>
          </a:xfrm>
          <a:prstGeom prst="rect">
            <a:avLst/>
          </a:prstGeom>
          <a:noFill/>
        </p:spPr>
        <p:txBody>
          <a:bodyPr wrap="none" rtlCol="0">
            <a:spAutoFit/>
          </a:bodyPr>
          <a:lstStyle/>
          <a:p>
            <a:r>
              <a:rPr lang="en-US" dirty="0" smtClean="0"/>
              <a:t>Res: 0.05deg, int. time: 2sec</a:t>
            </a:r>
            <a:endParaRPr lang="en-US" dirty="0"/>
          </a:p>
        </p:txBody>
      </p:sp>
      <p:sp>
        <p:nvSpPr>
          <p:cNvPr id="9" name="TextBox 8"/>
          <p:cNvSpPr txBox="1"/>
          <p:nvPr/>
        </p:nvSpPr>
        <p:spPr>
          <a:xfrm>
            <a:off x="152400" y="1447800"/>
            <a:ext cx="2811924" cy="369332"/>
          </a:xfrm>
          <a:prstGeom prst="rect">
            <a:avLst/>
          </a:prstGeom>
          <a:noFill/>
        </p:spPr>
        <p:txBody>
          <a:bodyPr wrap="none" rtlCol="0">
            <a:spAutoFit/>
          </a:bodyPr>
          <a:lstStyle/>
          <a:p>
            <a:r>
              <a:rPr lang="en-US" dirty="0" smtClean="0"/>
              <a:t>Best sputtering recipe so far</a:t>
            </a:r>
            <a:endParaRPr lang="en-US" dirty="0"/>
          </a:p>
        </p:txBody>
      </p:sp>
      <p:sp>
        <p:nvSpPr>
          <p:cNvPr id="10" name="TextBox 9"/>
          <p:cNvSpPr txBox="1"/>
          <p:nvPr/>
        </p:nvSpPr>
        <p:spPr>
          <a:xfrm>
            <a:off x="5867400" y="4876800"/>
            <a:ext cx="676788" cy="369332"/>
          </a:xfrm>
          <a:prstGeom prst="rect">
            <a:avLst/>
          </a:prstGeom>
          <a:noFill/>
        </p:spPr>
        <p:txBody>
          <a:bodyPr wrap="none" rtlCol="0">
            <a:spAutoFit/>
          </a:bodyPr>
          <a:lstStyle/>
          <a:p>
            <a:r>
              <a:rPr lang="en-US" dirty="0" smtClean="0"/>
              <a:t>(400)</a:t>
            </a:r>
            <a:endParaRPr lang="en-US" dirty="0"/>
          </a:p>
        </p:txBody>
      </p:sp>
      <p:sp>
        <p:nvSpPr>
          <p:cNvPr id="11" name="TextBox 10"/>
          <p:cNvSpPr txBox="1"/>
          <p:nvPr/>
        </p:nvSpPr>
        <p:spPr>
          <a:xfrm>
            <a:off x="7391400" y="2895600"/>
            <a:ext cx="676788" cy="369332"/>
          </a:xfrm>
          <a:prstGeom prst="rect">
            <a:avLst/>
          </a:prstGeom>
          <a:noFill/>
        </p:spPr>
        <p:txBody>
          <a:bodyPr wrap="none" rtlCol="0">
            <a:spAutoFit/>
          </a:bodyPr>
          <a:lstStyle/>
          <a:p>
            <a:r>
              <a:rPr lang="en-US" dirty="0" smtClean="0"/>
              <a:t>(420)</a:t>
            </a:r>
            <a:endParaRPr lang="en-US" dirty="0"/>
          </a:p>
        </p:txBody>
      </p:sp>
      <p:sp>
        <p:nvSpPr>
          <p:cNvPr id="12" name="TextBox 11"/>
          <p:cNvSpPr txBox="1"/>
          <p:nvPr/>
        </p:nvSpPr>
        <p:spPr>
          <a:xfrm>
            <a:off x="4800600" y="3581400"/>
            <a:ext cx="2076209" cy="338554"/>
          </a:xfrm>
          <a:prstGeom prst="rect">
            <a:avLst/>
          </a:prstGeom>
          <a:noFill/>
        </p:spPr>
        <p:txBody>
          <a:bodyPr wrap="none" rtlCol="0">
            <a:spAutoFit/>
          </a:bodyPr>
          <a:lstStyle/>
          <a:p>
            <a:r>
              <a:rPr lang="en-US" sz="1600" b="1" dirty="0" smtClean="0"/>
              <a:t>Film thickness: 180nm</a:t>
            </a:r>
            <a:endParaRPr 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setup</a:t>
            </a:r>
            <a:endParaRPr lang="en-US" dirty="0"/>
          </a:p>
        </p:txBody>
      </p:sp>
      <p:sp>
        <p:nvSpPr>
          <p:cNvPr id="4" name="Rectangle 3"/>
          <p:cNvSpPr/>
          <p:nvPr/>
        </p:nvSpPr>
        <p:spPr>
          <a:xfrm>
            <a:off x="3810000" y="3177485"/>
            <a:ext cx="1066800" cy="708715"/>
          </a:xfrm>
          <a:prstGeom prst="rect">
            <a:avLst/>
          </a:prstGeom>
          <a:scene3d>
            <a:camera prst="orthographicFront">
              <a:rot lat="18180845" lon="2011384" rev="19704000"/>
            </a:camera>
            <a:lightRig rig="threePt" dir="t"/>
          </a:scene3d>
          <a:sp3d extrusionH="508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17" idx="3"/>
          </p:cNvCxnSpPr>
          <p:nvPr/>
        </p:nvCxnSpPr>
        <p:spPr>
          <a:xfrm flipV="1">
            <a:off x="1676400" y="3505200"/>
            <a:ext cx="2514600" cy="18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481946" y="3505199"/>
            <a:ext cx="928255" cy="4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267200" y="3329885"/>
            <a:ext cx="152400" cy="304800"/>
          </a:xfrm>
          <a:prstGeom prst="rect">
            <a:avLst/>
          </a:prstGeom>
          <a:solidFill>
            <a:schemeClr val="tx1">
              <a:lumMod val="50000"/>
              <a:lumOff val="50000"/>
            </a:schemeClr>
          </a:solidFill>
          <a:ln>
            <a:solidFill>
              <a:schemeClr val="tx1">
                <a:lumMod val="50000"/>
                <a:lumOff val="50000"/>
              </a:schemeClr>
            </a:solidFill>
          </a:ln>
          <a:scene3d>
            <a:camera prst="orthographicFront">
              <a:rot lat="18180845" lon="2011384" rev="19824000"/>
            </a:camera>
            <a:lightRig rig="threePt" dir="t"/>
          </a:scene3d>
          <a:sp3d extrusionH="63500" contourW="12700">
            <a:contourClr>
              <a:schemeClr val="tx1">
                <a:lumMod val="65000"/>
                <a:lumOff val="3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133600" y="3200400"/>
            <a:ext cx="228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362200" y="3200400"/>
            <a:ext cx="228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590800" y="3200400"/>
            <a:ext cx="228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85800" y="3200400"/>
            <a:ext cx="990600" cy="646331"/>
          </a:xfrm>
          <a:prstGeom prst="rect">
            <a:avLst/>
          </a:prstGeom>
          <a:noFill/>
          <a:ln>
            <a:solidFill>
              <a:schemeClr val="tx1"/>
            </a:solidFill>
          </a:ln>
        </p:spPr>
        <p:txBody>
          <a:bodyPr wrap="square" rtlCol="0">
            <a:spAutoFit/>
          </a:bodyPr>
          <a:lstStyle/>
          <a:p>
            <a:pPr algn="ctr"/>
            <a:r>
              <a:rPr lang="en-US" dirty="0" smtClean="0"/>
              <a:t>Tunable laser</a:t>
            </a:r>
            <a:endParaRPr lang="en-US" dirty="0"/>
          </a:p>
        </p:txBody>
      </p:sp>
      <p:sp>
        <p:nvSpPr>
          <p:cNvPr id="22" name="TextBox 21"/>
          <p:cNvSpPr txBox="1"/>
          <p:nvPr/>
        </p:nvSpPr>
        <p:spPr>
          <a:xfrm>
            <a:off x="685800" y="4343400"/>
            <a:ext cx="990600" cy="646331"/>
          </a:xfrm>
          <a:prstGeom prst="rect">
            <a:avLst/>
          </a:prstGeom>
          <a:noFill/>
          <a:ln>
            <a:solidFill>
              <a:schemeClr val="tx1"/>
            </a:solidFill>
          </a:ln>
        </p:spPr>
        <p:txBody>
          <a:bodyPr wrap="square" rtlCol="0">
            <a:spAutoFit/>
          </a:bodyPr>
          <a:lstStyle/>
          <a:p>
            <a:pPr algn="ctr"/>
            <a:r>
              <a:rPr lang="en-US" dirty="0" smtClean="0"/>
              <a:t>Power meter</a:t>
            </a:r>
            <a:endParaRPr lang="en-US" dirty="0"/>
          </a:p>
        </p:txBody>
      </p:sp>
      <p:pic>
        <p:nvPicPr>
          <p:cNvPr id="292866" name="Picture 2"/>
          <p:cNvPicPr>
            <a:picLocks noChangeAspect="1" noChangeArrowheads="1"/>
          </p:cNvPicPr>
          <p:nvPr/>
        </p:nvPicPr>
        <p:blipFill>
          <a:blip r:embed="rId2" cstate="print"/>
          <a:srcRect/>
          <a:stretch>
            <a:fillRect/>
          </a:stretch>
        </p:blipFill>
        <p:spPr bwMode="auto">
          <a:xfrm>
            <a:off x="5791200" y="1447800"/>
            <a:ext cx="2678853" cy="1088985"/>
          </a:xfrm>
          <a:prstGeom prst="rect">
            <a:avLst/>
          </a:prstGeom>
          <a:noFill/>
          <a:ln w="9525">
            <a:noFill/>
            <a:miter lim="800000"/>
            <a:headEnd/>
            <a:tailEnd/>
          </a:ln>
          <a:effectLst/>
        </p:spPr>
      </p:pic>
      <p:cxnSp>
        <p:nvCxnSpPr>
          <p:cNvPr id="37" name="Straight Connector 36"/>
          <p:cNvCxnSpPr/>
          <p:nvPr/>
        </p:nvCxnSpPr>
        <p:spPr>
          <a:xfrm rot="5400000">
            <a:off x="4076700" y="1638300"/>
            <a:ext cx="1905000" cy="1524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4495800" y="2590800"/>
            <a:ext cx="3810000" cy="838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905000" y="3657600"/>
            <a:ext cx="1371601" cy="646331"/>
          </a:xfrm>
          <a:prstGeom prst="rect">
            <a:avLst/>
          </a:prstGeom>
          <a:noFill/>
        </p:spPr>
        <p:txBody>
          <a:bodyPr wrap="square" rtlCol="0">
            <a:spAutoFit/>
          </a:bodyPr>
          <a:lstStyle/>
          <a:p>
            <a:pPr algn="ctr"/>
            <a:r>
              <a:rPr lang="en-US" dirty="0" smtClean="0"/>
              <a:t>Polarization controller</a:t>
            </a:r>
            <a:endParaRPr lang="en-US" dirty="0"/>
          </a:p>
        </p:txBody>
      </p:sp>
      <p:pic>
        <p:nvPicPr>
          <p:cNvPr id="42" name="Picture 2"/>
          <p:cNvPicPr>
            <a:picLocks noChangeAspect="1" noChangeArrowheads="1"/>
          </p:cNvPicPr>
          <p:nvPr/>
        </p:nvPicPr>
        <p:blipFill>
          <a:blip r:embed="rId3" cstate="print"/>
          <a:srcRect l="20625" t="26000" r="22500" b="7000"/>
          <a:stretch>
            <a:fillRect/>
          </a:stretch>
        </p:blipFill>
        <p:spPr bwMode="auto">
          <a:xfrm>
            <a:off x="5546678" y="4377732"/>
            <a:ext cx="3368722" cy="2480268"/>
          </a:xfrm>
          <a:prstGeom prst="rect">
            <a:avLst/>
          </a:prstGeom>
          <a:noFill/>
          <a:ln w="9525">
            <a:noFill/>
            <a:miter lim="800000"/>
            <a:headEnd/>
            <a:tailEnd/>
          </a:ln>
        </p:spPr>
      </p:pic>
      <p:cxnSp>
        <p:nvCxnSpPr>
          <p:cNvPr id="43" name="Straight Arrow Connector 42"/>
          <p:cNvCxnSpPr/>
          <p:nvPr/>
        </p:nvCxnSpPr>
        <p:spPr>
          <a:xfrm rot="5400000">
            <a:off x="6994765" y="5638513"/>
            <a:ext cx="609600" cy="574"/>
          </a:xfrm>
          <a:prstGeom prst="straightConnector1">
            <a:avLst/>
          </a:prstGeom>
          <a:ln w="19050">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223078" y="5498068"/>
            <a:ext cx="898478" cy="369332"/>
          </a:xfrm>
          <a:prstGeom prst="rect">
            <a:avLst/>
          </a:prstGeom>
          <a:noFill/>
        </p:spPr>
        <p:txBody>
          <a:bodyPr wrap="square" rtlCol="0">
            <a:spAutoFit/>
          </a:bodyPr>
          <a:lstStyle/>
          <a:p>
            <a:r>
              <a:rPr lang="en-US" b="1" dirty="0" smtClean="0"/>
              <a:t>0.5”</a:t>
            </a:r>
            <a:endParaRPr lang="en-US" b="1" dirty="0"/>
          </a:p>
        </p:txBody>
      </p:sp>
      <p:sp>
        <p:nvSpPr>
          <p:cNvPr id="45" name="TextBox 44"/>
          <p:cNvSpPr txBox="1"/>
          <p:nvPr/>
        </p:nvSpPr>
        <p:spPr>
          <a:xfrm>
            <a:off x="6537278" y="6172200"/>
            <a:ext cx="904278" cy="369332"/>
          </a:xfrm>
          <a:prstGeom prst="rect">
            <a:avLst/>
          </a:prstGeom>
          <a:noFill/>
        </p:spPr>
        <p:txBody>
          <a:bodyPr wrap="square" rtlCol="0">
            <a:spAutoFit/>
          </a:bodyPr>
          <a:lstStyle/>
          <a:p>
            <a:r>
              <a:rPr lang="en-US" b="1" dirty="0" smtClean="0"/>
              <a:t>0.5”</a:t>
            </a:r>
            <a:endParaRPr lang="en-US" b="1" dirty="0"/>
          </a:p>
        </p:txBody>
      </p:sp>
      <p:cxnSp>
        <p:nvCxnSpPr>
          <p:cNvPr id="46" name="Straight Arrow Connector 45"/>
          <p:cNvCxnSpPr/>
          <p:nvPr/>
        </p:nvCxnSpPr>
        <p:spPr>
          <a:xfrm>
            <a:off x="6537278" y="6096000"/>
            <a:ext cx="583082" cy="717"/>
          </a:xfrm>
          <a:prstGeom prst="straightConnector1">
            <a:avLst/>
          </a:prstGeom>
          <a:ln w="19050">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943600" y="3733800"/>
            <a:ext cx="2362200" cy="646331"/>
          </a:xfrm>
          <a:prstGeom prst="rect">
            <a:avLst/>
          </a:prstGeom>
          <a:noFill/>
        </p:spPr>
        <p:txBody>
          <a:bodyPr wrap="square" rtlCol="0">
            <a:spAutoFit/>
          </a:bodyPr>
          <a:lstStyle/>
          <a:p>
            <a:pPr algn="ctr"/>
            <a:r>
              <a:rPr lang="en-US" dirty="0" smtClean="0"/>
              <a:t>Field distribution of the permanent magnet</a:t>
            </a:r>
            <a:endParaRPr lang="en-US" dirty="0"/>
          </a:p>
        </p:txBody>
      </p:sp>
      <p:sp>
        <p:nvSpPr>
          <p:cNvPr id="51" name="TextBox 50"/>
          <p:cNvSpPr txBox="1"/>
          <p:nvPr/>
        </p:nvSpPr>
        <p:spPr>
          <a:xfrm>
            <a:off x="3581400" y="3505200"/>
            <a:ext cx="333746" cy="369332"/>
          </a:xfrm>
          <a:prstGeom prst="rect">
            <a:avLst/>
          </a:prstGeom>
          <a:noFill/>
        </p:spPr>
        <p:txBody>
          <a:bodyPr wrap="none" rtlCol="0">
            <a:spAutoFit/>
          </a:bodyPr>
          <a:lstStyle/>
          <a:p>
            <a:r>
              <a:rPr lang="en-US" b="1" dirty="0" smtClean="0"/>
              <a:t>N</a:t>
            </a:r>
            <a:endParaRPr lang="en-US" b="1" dirty="0"/>
          </a:p>
        </p:txBody>
      </p:sp>
      <p:sp>
        <p:nvSpPr>
          <p:cNvPr id="57" name="TextBox 56"/>
          <p:cNvSpPr txBox="1"/>
          <p:nvPr/>
        </p:nvSpPr>
        <p:spPr>
          <a:xfrm>
            <a:off x="3609110" y="4038600"/>
            <a:ext cx="293670" cy="369332"/>
          </a:xfrm>
          <a:prstGeom prst="rect">
            <a:avLst/>
          </a:prstGeom>
          <a:noFill/>
        </p:spPr>
        <p:txBody>
          <a:bodyPr wrap="none" rtlCol="0">
            <a:spAutoFit/>
          </a:bodyPr>
          <a:lstStyle/>
          <a:p>
            <a:r>
              <a:rPr lang="en-US" b="1" dirty="0" smtClean="0"/>
              <a:t>S</a:t>
            </a:r>
            <a:endParaRPr lang="en-US" b="1" dirty="0"/>
          </a:p>
        </p:txBody>
      </p:sp>
      <p:sp>
        <p:nvSpPr>
          <p:cNvPr id="58" name="TextBox 57"/>
          <p:cNvSpPr txBox="1"/>
          <p:nvPr/>
        </p:nvSpPr>
        <p:spPr>
          <a:xfrm>
            <a:off x="3822807" y="3733800"/>
            <a:ext cx="901593" cy="369332"/>
          </a:xfrm>
          <a:prstGeom prst="rect">
            <a:avLst/>
          </a:prstGeom>
          <a:noFill/>
        </p:spPr>
        <p:txBody>
          <a:bodyPr wrap="none" rtlCol="0">
            <a:spAutoFit/>
          </a:bodyPr>
          <a:lstStyle/>
          <a:p>
            <a:r>
              <a:rPr lang="en-US" dirty="0" smtClean="0"/>
              <a:t>magnet</a:t>
            </a:r>
            <a:endParaRPr lang="en-US" dirty="0"/>
          </a:p>
        </p:txBody>
      </p:sp>
      <p:cxnSp>
        <p:nvCxnSpPr>
          <p:cNvPr id="61" name="Straight Connector 60"/>
          <p:cNvCxnSpPr/>
          <p:nvPr/>
        </p:nvCxnSpPr>
        <p:spPr>
          <a:xfrm rot="5400000">
            <a:off x="4838700" y="40767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2" idx="3"/>
          </p:cNvCxnSpPr>
          <p:nvPr/>
        </p:nvCxnSpPr>
        <p:spPr>
          <a:xfrm flipV="1">
            <a:off x="1676400" y="4648200"/>
            <a:ext cx="3733800" cy="1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7" idx="2"/>
            <a:endCxn id="22" idx="0"/>
          </p:cNvCxnSpPr>
          <p:nvPr/>
        </p:nvCxnSpPr>
        <p:spPr>
          <a:xfrm rot="5400000">
            <a:off x="932766" y="4095065"/>
            <a:ext cx="49666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57200" y="3962400"/>
            <a:ext cx="1412310" cy="369332"/>
          </a:xfrm>
          <a:prstGeom prst="rect">
            <a:avLst/>
          </a:prstGeom>
          <a:noFill/>
        </p:spPr>
        <p:txBody>
          <a:bodyPr wrap="none" rtlCol="0">
            <a:spAutoFit/>
          </a:bodyPr>
          <a:lstStyle/>
          <a:p>
            <a:r>
              <a:rPr lang="en-US" dirty="0" smtClean="0"/>
              <a:t>synchronized</a:t>
            </a:r>
            <a:endParaRPr lang="en-US" dirty="0"/>
          </a:p>
        </p:txBody>
      </p:sp>
      <p:sp>
        <p:nvSpPr>
          <p:cNvPr id="71" name="TextBox 70"/>
          <p:cNvSpPr txBox="1"/>
          <p:nvPr/>
        </p:nvSpPr>
        <p:spPr>
          <a:xfrm>
            <a:off x="3886200" y="5486400"/>
            <a:ext cx="1828800" cy="646331"/>
          </a:xfrm>
          <a:prstGeom prst="rect">
            <a:avLst/>
          </a:prstGeom>
          <a:noFill/>
        </p:spPr>
        <p:txBody>
          <a:bodyPr wrap="square" rtlCol="0">
            <a:spAutoFit/>
          </a:bodyPr>
          <a:lstStyle/>
          <a:p>
            <a:pPr algn="ctr"/>
            <a:r>
              <a:rPr lang="en-US" b="1" dirty="0" smtClean="0"/>
              <a:t>Surface intensity: 5754 Gauss</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spectrum of disk</a:t>
            </a:r>
            <a:endParaRPr lang="en-US" dirty="0"/>
          </a:p>
        </p:txBody>
      </p:sp>
      <p:sp>
        <p:nvSpPr>
          <p:cNvPr id="4" name="Oval 3"/>
          <p:cNvSpPr/>
          <p:nvPr/>
        </p:nvSpPr>
        <p:spPr>
          <a:xfrm>
            <a:off x="6705600" y="214526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43600" y="2069068"/>
            <a:ext cx="2057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7200900" y="2411968"/>
            <a:ext cx="381000" cy="1588"/>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2221468"/>
            <a:ext cx="607859" cy="369332"/>
          </a:xfrm>
          <a:prstGeom prst="rect">
            <a:avLst/>
          </a:prstGeom>
          <a:noFill/>
        </p:spPr>
        <p:txBody>
          <a:bodyPr wrap="none" rtlCol="0">
            <a:spAutoFit/>
          </a:bodyPr>
          <a:lstStyle/>
          <a:p>
            <a:r>
              <a:rPr lang="en-US" dirty="0" smtClean="0"/>
              <a:t>3um</a:t>
            </a:r>
            <a:endParaRPr lang="en-US" dirty="0"/>
          </a:p>
        </p:txBody>
      </p:sp>
      <p:sp>
        <p:nvSpPr>
          <p:cNvPr id="9" name="TextBox 8"/>
          <p:cNvSpPr txBox="1"/>
          <p:nvPr/>
        </p:nvSpPr>
        <p:spPr>
          <a:xfrm>
            <a:off x="5715000" y="2754868"/>
            <a:ext cx="2881751" cy="369332"/>
          </a:xfrm>
          <a:prstGeom prst="rect">
            <a:avLst/>
          </a:prstGeom>
          <a:noFill/>
        </p:spPr>
        <p:txBody>
          <a:bodyPr wrap="none" rtlCol="0">
            <a:spAutoFit/>
          </a:bodyPr>
          <a:lstStyle/>
          <a:p>
            <a:r>
              <a:rPr lang="en-US" dirty="0" smtClean="0"/>
              <a:t>Waveguide-disk gap: 125nm </a:t>
            </a:r>
            <a:endParaRPr lang="en-US" dirty="0"/>
          </a:p>
        </p:txBody>
      </p:sp>
      <p:cxnSp>
        <p:nvCxnSpPr>
          <p:cNvPr id="12" name="Straight Arrow Connector 11"/>
          <p:cNvCxnSpPr/>
          <p:nvPr/>
        </p:nvCxnSpPr>
        <p:spPr>
          <a:xfrm rot="5400000">
            <a:off x="7849394" y="1916668"/>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7849394" y="2221468"/>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924800" y="1928336"/>
            <a:ext cx="841897" cy="369332"/>
          </a:xfrm>
          <a:prstGeom prst="rect">
            <a:avLst/>
          </a:prstGeom>
          <a:noFill/>
        </p:spPr>
        <p:txBody>
          <a:bodyPr wrap="none" rtlCol="0">
            <a:spAutoFit/>
          </a:bodyPr>
          <a:lstStyle/>
          <a:p>
            <a:r>
              <a:rPr lang="en-US" dirty="0" smtClean="0"/>
              <a:t>350nm</a:t>
            </a:r>
            <a:endParaRPr lang="en-US" dirty="0"/>
          </a:p>
        </p:txBody>
      </p:sp>
      <p:graphicFrame>
        <p:nvGraphicFramePr>
          <p:cNvPr id="270339" name="Object 3"/>
          <p:cNvGraphicFramePr>
            <a:graphicFrameLocks noChangeAspect="1"/>
          </p:cNvGraphicFramePr>
          <p:nvPr/>
        </p:nvGraphicFramePr>
        <p:xfrm>
          <a:off x="228600" y="2057400"/>
          <a:ext cx="5220476" cy="4378325"/>
        </p:xfrm>
        <a:graphic>
          <a:graphicData uri="http://schemas.openxmlformats.org/presentationml/2006/ole">
            <p:oleObj spid="_x0000_s2050" name="Graph" r:id="rId3" imgW="3857760" imgH="3235680" progId="Origin50.Graph">
              <p:embed/>
            </p:oleObj>
          </a:graphicData>
        </a:graphic>
      </p:graphicFrame>
      <p:cxnSp>
        <p:nvCxnSpPr>
          <p:cNvPr id="18" name="Straight Arrow Connector 17"/>
          <p:cNvCxnSpPr/>
          <p:nvPr/>
        </p:nvCxnSpPr>
        <p:spPr>
          <a:xfrm>
            <a:off x="1981200" y="4876800"/>
            <a:ext cx="2133600" cy="1588"/>
          </a:xfrm>
          <a:prstGeom prst="straightConnector1">
            <a:avLst/>
          </a:prstGeom>
          <a:ln>
            <a:headEnd type="triangle"/>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90800" y="4953000"/>
            <a:ext cx="952505" cy="369332"/>
          </a:xfrm>
          <a:prstGeom prst="rect">
            <a:avLst/>
          </a:prstGeom>
          <a:noFill/>
        </p:spPr>
        <p:txBody>
          <a:bodyPr wrap="none" rtlCol="0">
            <a:spAutoFit/>
          </a:bodyPr>
          <a:lstStyle/>
          <a:p>
            <a:r>
              <a:rPr lang="en-US" b="1" dirty="0" smtClean="0"/>
              <a:t>72.6 nm</a:t>
            </a:r>
            <a:endParaRPr lang="en-US" b="1" dirty="0"/>
          </a:p>
        </p:txBody>
      </p:sp>
      <p:sp>
        <p:nvSpPr>
          <p:cNvPr id="20" name="TextBox 19"/>
          <p:cNvSpPr txBox="1"/>
          <p:nvPr/>
        </p:nvSpPr>
        <p:spPr>
          <a:xfrm>
            <a:off x="1066800" y="1524000"/>
            <a:ext cx="4038600" cy="707886"/>
          </a:xfrm>
          <a:prstGeom prst="rect">
            <a:avLst/>
          </a:prstGeom>
          <a:noFill/>
        </p:spPr>
        <p:txBody>
          <a:bodyPr wrap="square" rtlCol="0">
            <a:spAutoFit/>
          </a:bodyPr>
          <a:lstStyle/>
          <a:p>
            <a:r>
              <a:rPr lang="en-US" sz="2000" b="1" dirty="0" smtClean="0"/>
              <a:t>Lots of high order resonance spectra because of multi modes of the disk</a:t>
            </a:r>
            <a:endParaRPr lang="en-US" sz="2000" b="1" dirty="0"/>
          </a:p>
        </p:txBody>
      </p:sp>
      <p:sp>
        <p:nvSpPr>
          <p:cNvPr id="21" name="Oval 20"/>
          <p:cNvSpPr/>
          <p:nvPr/>
        </p:nvSpPr>
        <p:spPr>
          <a:xfrm>
            <a:off x="2590800" y="2743200"/>
            <a:ext cx="20574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10800000">
            <a:off x="2895600" y="2209800"/>
            <a:ext cx="609600" cy="533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410200" y="3429000"/>
            <a:ext cx="3581400" cy="1754326"/>
          </a:xfrm>
          <a:prstGeom prst="rect">
            <a:avLst/>
          </a:prstGeom>
          <a:noFill/>
        </p:spPr>
        <p:txBody>
          <a:bodyPr wrap="square" rtlCol="0">
            <a:spAutoFit/>
          </a:bodyPr>
          <a:lstStyle/>
          <a:p>
            <a:pPr>
              <a:buFont typeface="Arial" pitchFamily="34" charset="0"/>
              <a:buChar char="•"/>
            </a:pPr>
            <a:r>
              <a:rPr lang="en-US" dirty="0" smtClean="0"/>
              <a:t>Magnetic field  ~ 5000 (Gauss)</a:t>
            </a:r>
          </a:p>
          <a:p>
            <a:pPr>
              <a:buFont typeface="Arial" pitchFamily="34" charset="0"/>
              <a:buChar char="•"/>
            </a:pPr>
            <a:r>
              <a:rPr lang="en-US" dirty="0" smtClean="0"/>
              <a:t> Optical input is TE-polarized</a:t>
            </a:r>
          </a:p>
          <a:p>
            <a:pPr>
              <a:buFont typeface="Arial" pitchFamily="34" charset="0"/>
              <a:buChar char="•"/>
            </a:pPr>
            <a:r>
              <a:rPr lang="en-US" dirty="0" smtClean="0"/>
              <a:t> Q : 2000~3000</a:t>
            </a:r>
          </a:p>
          <a:p>
            <a:pPr>
              <a:buFont typeface="Arial" pitchFamily="34" charset="0"/>
              <a:buChar char="•"/>
            </a:pPr>
            <a:r>
              <a:rPr lang="en-US" dirty="0" smtClean="0"/>
              <a:t>Reverse the direction of the magnetic field and observe the spectra again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 with magnetic field</a:t>
            </a:r>
            <a:endParaRPr lang="en-US" dirty="0"/>
          </a:p>
        </p:txBody>
      </p:sp>
      <p:graphicFrame>
        <p:nvGraphicFramePr>
          <p:cNvPr id="287746" name="Object 2"/>
          <p:cNvGraphicFramePr>
            <a:graphicFrameLocks noChangeAspect="1"/>
          </p:cNvGraphicFramePr>
          <p:nvPr/>
        </p:nvGraphicFramePr>
        <p:xfrm>
          <a:off x="762000" y="1729093"/>
          <a:ext cx="6667110" cy="5281307"/>
        </p:xfrm>
        <a:graphic>
          <a:graphicData uri="http://schemas.openxmlformats.org/presentationml/2006/ole">
            <p:oleObj spid="_x0000_s3074" name="Graph" r:id="rId3" imgW="4163040" imgH="3297600" progId="Origin50.Graph">
              <p:embed/>
            </p:oleObj>
          </a:graphicData>
        </a:graphic>
      </p:graphicFrame>
      <p:sp>
        <p:nvSpPr>
          <p:cNvPr id="5" name="TextBox 4"/>
          <p:cNvSpPr txBox="1"/>
          <p:nvPr/>
        </p:nvSpPr>
        <p:spPr>
          <a:xfrm>
            <a:off x="5486400" y="5486400"/>
            <a:ext cx="2726131" cy="369332"/>
          </a:xfrm>
          <a:prstGeom prst="rect">
            <a:avLst/>
          </a:prstGeom>
          <a:noFill/>
        </p:spPr>
        <p:txBody>
          <a:bodyPr wrap="none" rtlCol="0">
            <a:spAutoFit/>
          </a:bodyPr>
          <a:lstStyle/>
          <a:p>
            <a:r>
              <a:rPr lang="en-US" dirty="0" smtClean="0"/>
              <a:t>1510.605nm (field upward)</a:t>
            </a:r>
            <a:endParaRPr lang="en-US" dirty="0"/>
          </a:p>
        </p:txBody>
      </p:sp>
      <p:sp>
        <p:nvSpPr>
          <p:cNvPr id="6" name="TextBox 5"/>
          <p:cNvSpPr txBox="1"/>
          <p:nvPr/>
        </p:nvSpPr>
        <p:spPr>
          <a:xfrm>
            <a:off x="5570319" y="4495800"/>
            <a:ext cx="2625591" cy="369332"/>
          </a:xfrm>
          <a:prstGeom prst="rect">
            <a:avLst/>
          </a:prstGeom>
          <a:noFill/>
        </p:spPr>
        <p:txBody>
          <a:bodyPr wrap="none" rtlCol="0">
            <a:spAutoFit/>
          </a:bodyPr>
          <a:lstStyle/>
          <a:p>
            <a:r>
              <a:rPr lang="en-US" dirty="0" smtClean="0"/>
              <a:t>1510.59nm (field upward)</a:t>
            </a:r>
            <a:endParaRPr lang="en-US" dirty="0"/>
          </a:p>
        </p:txBody>
      </p:sp>
      <p:sp>
        <p:nvSpPr>
          <p:cNvPr id="8" name="TextBox 7"/>
          <p:cNvSpPr txBox="1"/>
          <p:nvPr/>
        </p:nvSpPr>
        <p:spPr>
          <a:xfrm>
            <a:off x="5570319" y="4953000"/>
            <a:ext cx="2964081" cy="369332"/>
          </a:xfrm>
          <a:prstGeom prst="rect">
            <a:avLst/>
          </a:prstGeom>
          <a:noFill/>
        </p:spPr>
        <p:txBody>
          <a:bodyPr wrap="none" rtlCol="0">
            <a:spAutoFit/>
          </a:bodyPr>
          <a:lstStyle/>
          <a:p>
            <a:r>
              <a:rPr lang="en-US" dirty="0" smtClean="0"/>
              <a:t>1510.63 nm (field downward)</a:t>
            </a:r>
            <a:endParaRPr lang="en-US" dirty="0"/>
          </a:p>
        </p:txBody>
      </p:sp>
      <p:cxnSp>
        <p:nvCxnSpPr>
          <p:cNvPr id="10" name="Straight Arrow Connector 9"/>
          <p:cNvCxnSpPr/>
          <p:nvPr/>
        </p:nvCxnSpPr>
        <p:spPr>
          <a:xfrm rot="10800000" flipV="1">
            <a:off x="4876800" y="4648200"/>
            <a:ext cx="609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4953001" y="4925402"/>
            <a:ext cx="557684" cy="2122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1"/>
          </p:cNvCxnSpPr>
          <p:nvPr/>
        </p:nvCxnSpPr>
        <p:spPr>
          <a:xfrm rot="10800000" flipV="1">
            <a:off x="4908620" y="5671066"/>
            <a:ext cx="577780" cy="3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4800" y="1371600"/>
            <a:ext cx="5609869" cy="646331"/>
          </a:xfrm>
          <a:prstGeom prst="rect">
            <a:avLst/>
          </a:prstGeom>
          <a:noFill/>
        </p:spPr>
        <p:txBody>
          <a:bodyPr wrap="none" rtlCol="0">
            <a:spAutoFit/>
          </a:bodyPr>
          <a:lstStyle/>
          <a:p>
            <a:pPr>
              <a:buFont typeface="Arial" pitchFamily="34" charset="0"/>
              <a:buChar char="•"/>
            </a:pPr>
            <a:r>
              <a:rPr lang="en-US" dirty="0" smtClean="0"/>
              <a:t>Resonance wavelength shift is within measurement error</a:t>
            </a:r>
          </a:p>
          <a:p>
            <a:pPr>
              <a:buFont typeface="Arial" pitchFamily="34" charset="0"/>
              <a:buChar char="•"/>
            </a:pPr>
            <a:r>
              <a:rPr lang="en-US" dirty="0" smtClean="0"/>
              <a:t>Temperature effect: ~80pm/C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cs typeface="Times New Roman" pitchFamily="18" charset="0"/>
              </a:rPr>
              <a:t>The </a:t>
            </a:r>
            <a:r>
              <a:rPr lang="en-US" dirty="0" smtClean="0">
                <a:cs typeface="Times New Roman" pitchFamily="18" charset="0"/>
              </a:rPr>
              <a:t>optical field is </a:t>
            </a:r>
            <a:r>
              <a:rPr lang="en-US" dirty="0" smtClean="0">
                <a:cs typeface="Times New Roman" pitchFamily="18" charset="0"/>
              </a:rPr>
              <a:t>highly </a:t>
            </a:r>
            <a:r>
              <a:rPr lang="en-US" dirty="0" smtClean="0">
                <a:cs typeface="Times New Roman" pitchFamily="18" charset="0"/>
              </a:rPr>
              <a:t>confined in the disk. Even for 3um-diameter disk, the resonance shift is around 30pm, which is difficult to see for the resonator of Q on the order of 1000.</a:t>
            </a:r>
          </a:p>
          <a:p>
            <a:r>
              <a:rPr lang="en-US" dirty="0" smtClean="0">
                <a:cs typeface="Times New Roman" pitchFamily="18" charset="0"/>
              </a:rPr>
              <a:t>It is better to have resonance shift ~ 100 pm. 200-nm-width ring can reach it theoretically.</a:t>
            </a:r>
          </a:p>
          <a:p>
            <a:r>
              <a:rPr lang="en-US" dirty="0" err="1" smtClean="0">
                <a:cs typeface="Times New Roman" pitchFamily="18" charset="0"/>
              </a:rPr>
              <a:t>CeYIG</a:t>
            </a:r>
            <a:r>
              <a:rPr lang="en-US" dirty="0" smtClean="0">
                <a:cs typeface="Times New Roman" pitchFamily="18" charset="0"/>
              </a:rPr>
              <a:t> is poly-crystalline with preferred orientation direction in (420)</a:t>
            </a:r>
          </a:p>
          <a:p>
            <a:r>
              <a:rPr lang="en-US" dirty="0" smtClean="0">
                <a:cs typeface="Times New Roman" pitchFamily="18" charset="0"/>
              </a:rPr>
              <a:t>Temperature effect on resonance : 80pm/C</a:t>
            </a:r>
          </a:p>
          <a:p>
            <a:pPr lvl="1"/>
            <a:r>
              <a:rPr lang="en-US" sz="3200" dirty="0" smtClean="0">
                <a:cs typeface="Times New Roman" pitchFamily="18" charset="0"/>
              </a:rPr>
              <a:t>Need to control the temperature variation within 0.1C</a:t>
            </a:r>
          </a:p>
          <a:p>
            <a:r>
              <a:rPr lang="en-US" dirty="0" smtClean="0">
                <a:cs typeface="Times New Roman" pitchFamily="18" charset="0"/>
              </a:rPr>
              <a:t>Non-ferromagnetic fiber holder to make the setup </a:t>
            </a:r>
            <a:r>
              <a:rPr lang="en-US" dirty="0" smtClean="0">
                <a:cs typeface="Times New Roman" pitchFamily="18" charset="0"/>
              </a:rPr>
              <a:t>more stable</a:t>
            </a:r>
          </a:p>
          <a:p>
            <a:r>
              <a:rPr lang="en-US" dirty="0" smtClean="0">
                <a:cs typeface="Times New Roman" pitchFamily="18" charset="0"/>
              </a:rPr>
              <a:t>Failure analysis</a:t>
            </a:r>
          </a:p>
          <a:p>
            <a:pPr lvl="1"/>
            <a:r>
              <a:rPr lang="en-US" sz="2900" dirty="0" smtClean="0">
                <a:cs typeface="Times New Roman" pitchFamily="18" charset="0"/>
              </a:rPr>
              <a:t>Material issue: </a:t>
            </a:r>
            <a:r>
              <a:rPr lang="en-US" sz="2900" dirty="0" err="1" smtClean="0">
                <a:cs typeface="Times New Roman" pitchFamily="18" charset="0"/>
              </a:rPr>
              <a:t>crystallinity</a:t>
            </a:r>
            <a:r>
              <a:rPr lang="en-US" sz="2900" dirty="0" smtClean="0">
                <a:cs typeface="Times New Roman" pitchFamily="18" charset="0"/>
              </a:rPr>
              <a:t>, saturation magnetization, low Faraday coefficient</a:t>
            </a:r>
          </a:p>
          <a:p>
            <a:pPr lvl="1"/>
            <a:r>
              <a:rPr lang="en-US" sz="2900" dirty="0" smtClean="0">
                <a:cs typeface="Times New Roman" pitchFamily="18" charset="0"/>
              </a:rPr>
              <a:t>Low optical confinement in magnetic layer</a:t>
            </a:r>
          </a:p>
          <a:p>
            <a:pPr lvl="2"/>
            <a:r>
              <a:rPr lang="en-US" sz="2900" dirty="0" smtClean="0">
                <a:cs typeface="Times New Roman" pitchFamily="18" charset="0"/>
              </a:rPr>
              <a:t>Solutions: ring structure, </a:t>
            </a:r>
            <a:r>
              <a:rPr lang="en-US" sz="2900" dirty="0" err="1" smtClean="0">
                <a:cs typeface="Times New Roman" pitchFamily="18" charset="0"/>
              </a:rPr>
              <a:t>SiN</a:t>
            </a:r>
            <a:r>
              <a:rPr lang="en-US" sz="2900" dirty="0" smtClean="0">
                <a:cs typeface="Times New Roman" pitchFamily="18" charset="0"/>
              </a:rPr>
              <a:t> core </a:t>
            </a:r>
          </a:p>
          <a:p>
            <a:pPr lvl="1"/>
            <a:r>
              <a:rPr lang="en-US" sz="2900" dirty="0" smtClean="0">
                <a:cs typeface="Times New Roman" pitchFamily="18" charset="0"/>
              </a:rPr>
              <a:t>Too little wavelength shift to see…</a:t>
            </a:r>
          </a:p>
          <a:p>
            <a:pPr lvl="2"/>
            <a:r>
              <a:rPr lang="en-US" sz="2900" dirty="0" smtClean="0">
                <a:cs typeface="Times New Roman" pitchFamily="18" charset="0"/>
              </a:rPr>
              <a:t>Solutions: higher Q of resonators,  more stable setup (better temperature controller, magnetic field switch)</a:t>
            </a:r>
          </a:p>
          <a:p>
            <a:endParaRPr lang="en-US" dirty="0" smtClean="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4724400" y="1524002"/>
            <a:ext cx="34290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239000" y="4343404"/>
            <a:ext cx="9906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Next </a:t>
            </a:r>
            <a:r>
              <a:rPr lang="en-US" dirty="0" smtClean="0"/>
              <a:t>step: </a:t>
            </a:r>
            <a:r>
              <a:rPr lang="en-US" dirty="0" err="1" smtClean="0"/>
              <a:t>SiN</a:t>
            </a:r>
            <a:r>
              <a:rPr lang="en-US" dirty="0" smtClean="0"/>
              <a:t>-core </a:t>
            </a:r>
            <a:r>
              <a:rPr lang="en-US" dirty="0" smtClean="0"/>
              <a:t>isolator</a:t>
            </a:r>
            <a:endParaRPr lang="en-US" dirty="0"/>
          </a:p>
        </p:txBody>
      </p:sp>
      <p:sp>
        <p:nvSpPr>
          <p:cNvPr id="4" name="Rectangle 3"/>
          <p:cNvSpPr/>
          <p:nvPr/>
        </p:nvSpPr>
        <p:spPr>
          <a:xfrm>
            <a:off x="457200" y="2209802"/>
            <a:ext cx="34290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1676402"/>
            <a:ext cx="3429000" cy="533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914400" y="1828802"/>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2895600" y="1828802"/>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24400" y="2209802"/>
            <a:ext cx="34290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V="1">
            <a:off x="5181600" y="1828802"/>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flipV="1">
            <a:off x="7162800" y="1828802"/>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4724400" y="1447800"/>
            <a:ext cx="990600" cy="76201"/>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3" name="Rectangle 12"/>
          <p:cNvSpPr/>
          <p:nvPr/>
        </p:nvSpPr>
        <p:spPr>
          <a:xfrm flipV="1">
            <a:off x="7162800" y="1447801"/>
            <a:ext cx="990600" cy="762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4" name="Rectangle 13"/>
          <p:cNvSpPr/>
          <p:nvPr/>
        </p:nvSpPr>
        <p:spPr>
          <a:xfrm>
            <a:off x="4800600" y="5029204"/>
            <a:ext cx="34290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800600" y="4343404"/>
            <a:ext cx="9144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flipV="1">
            <a:off x="5257800" y="4648204"/>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7239000" y="4648204"/>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15000" y="4876804"/>
            <a:ext cx="152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971800" y="4343404"/>
            <a:ext cx="9906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33400" y="5029204"/>
            <a:ext cx="34290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33400" y="4343404"/>
            <a:ext cx="9144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flipV="1">
            <a:off x="990600" y="4648204"/>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flipV="1">
            <a:off x="2971800" y="4648204"/>
            <a:ext cx="457200" cy="762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447800" y="4876804"/>
            <a:ext cx="152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flipV="1">
            <a:off x="533400" y="4267204"/>
            <a:ext cx="990600" cy="762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9" name="Rectangle 28"/>
          <p:cNvSpPr/>
          <p:nvPr/>
        </p:nvSpPr>
        <p:spPr>
          <a:xfrm flipV="1">
            <a:off x="2971800" y="4267204"/>
            <a:ext cx="990600" cy="762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0" name="Rectangle 29"/>
          <p:cNvSpPr/>
          <p:nvPr/>
        </p:nvSpPr>
        <p:spPr>
          <a:xfrm flipV="1">
            <a:off x="1447800" y="4800604"/>
            <a:ext cx="1524000" cy="76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1" name="Rectangle 30"/>
          <p:cNvSpPr/>
          <p:nvPr/>
        </p:nvSpPr>
        <p:spPr>
          <a:xfrm flipV="1">
            <a:off x="1447800" y="4267201"/>
            <a:ext cx="76200" cy="60960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2" name="Rectangle 31"/>
          <p:cNvSpPr/>
          <p:nvPr/>
        </p:nvSpPr>
        <p:spPr>
          <a:xfrm flipV="1">
            <a:off x="2895600" y="4267200"/>
            <a:ext cx="76200" cy="60960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4" name="TextBox 33"/>
          <p:cNvSpPr txBox="1"/>
          <p:nvPr/>
        </p:nvSpPr>
        <p:spPr>
          <a:xfrm>
            <a:off x="304800" y="3048000"/>
            <a:ext cx="3903633" cy="646331"/>
          </a:xfrm>
          <a:prstGeom prst="rect">
            <a:avLst/>
          </a:prstGeom>
          <a:noFill/>
        </p:spPr>
        <p:txBody>
          <a:bodyPr wrap="none" rtlCol="0">
            <a:spAutoFit/>
          </a:bodyPr>
          <a:lstStyle/>
          <a:p>
            <a:r>
              <a:rPr lang="en-US" b="1" dirty="0" smtClean="0">
                <a:latin typeface="Arial" pitchFamily="34" charset="0"/>
                <a:cs typeface="Arial" pitchFamily="34" charset="0"/>
              </a:rPr>
              <a:t>Thin down the top SiO2 cladding</a:t>
            </a:r>
          </a:p>
          <a:p>
            <a:r>
              <a:rPr lang="en-US" b="1" dirty="0" smtClean="0">
                <a:latin typeface="Arial" pitchFamily="34" charset="0"/>
                <a:cs typeface="Arial" pitchFamily="34" charset="0"/>
              </a:rPr>
              <a:t> - BHF: 35 min (remove 4um SiO2)</a:t>
            </a:r>
            <a:endParaRPr lang="en-US" b="1" dirty="0">
              <a:latin typeface="Arial" pitchFamily="34" charset="0"/>
              <a:cs typeface="Arial" pitchFamily="34" charset="0"/>
            </a:endParaRPr>
          </a:p>
        </p:txBody>
      </p:sp>
      <p:sp>
        <p:nvSpPr>
          <p:cNvPr id="35" name="TextBox 34"/>
          <p:cNvSpPr txBox="1"/>
          <p:nvPr/>
        </p:nvSpPr>
        <p:spPr>
          <a:xfrm>
            <a:off x="5029200" y="3048000"/>
            <a:ext cx="2775119" cy="1200329"/>
          </a:xfrm>
          <a:prstGeom prst="rect">
            <a:avLst/>
          </a:prstGeom>
          <a:noFill/>
        </p:spPr>
        <p:txBody>
          <a:bodyPr wrap="none" rtlCol="0">
            <a:spAutoFit/>
          </a:bodyPr>
          <a:lstStyle/>
          <a:p>
            <a:r>
              <a:rPr lang="en-US" b="1" dirty="0" smtClean="0">
                <a:latin typeface="Arial" pitchFamily="34" charset="0"/>
                <a:cs typeface="Arial" pitchFamily="34" charset="0"/>
              </a:rPr>
              <a:t>Pattern Cr as </a:t>
            </a:r>
            <a:r>
              <a:rPr lang="en-US" b="1" dirty="0" err="1" smtClean="0">
                <a:latin typeface="Arial" pitchFamily="34" charset="0"/>
                <a:cs typeface="Arial" pitchFamily="34" charset="0"/>
              </a:rPr>
              <a:t>hardmask</a:t>
            </a:r>
            <a:endParaRPr lang="en-US" b="1" dirty="0" smtClean="0">
              <a:latin typeface="Arial" pitchFamily="34" charset="0"/>
              <a:cs typeface="Arial" pitchFamily="34" charset="0"/>
            </a:endParaRPr>
          </a:p>
          <a:p>
            <a:r>
              <a:rPr lang="en-US" b="1" dirty="0" smtClean="0">
                <a:latin typeface="Arial" pitchFamily="34" charset="0"/>
                <a:cs typeface="Arial" pitchFamily="34" charset="0"/>
              </a:rPr>
              <a:t> - pattern nLOF2020</a:t>
            </a:r>
          </a:p>
          <a:p>
            <a:r>
              <a:rPr lang="en-US" b="1" dirty="0" smtClean="0">
                <a:latin typeface="Arial" pitchFamily="34" charset="0"/>
                <a:cs typeface="Arial" pitchFamily="34" charset="0"/>
              </a:rPr>
              <a:t> - deposit Cr in EB1</a:t>
            </a:r>
          </a:p>
          <a:p>
            <a:r>
              <a:rPr lang="en-US" b="1" dirty="0" smtClean="0">
                <a:latin typeface="Arial" pitchFamily="34" charset="0"/>
                <a:cs typeface="Arial" pitchFamily="34" charset="0"/>
              </a:rPr>
              <a:t> - lift-off</a:t>
            </a:r>
            <a:endParaRPr lang="en-US" b="1" dirty="0">
              <a:latin typeface="Arial" pitchFamily="34" charset="0"/>
              <a:cs typeface="Arial" pitchFamily="34" charset="0"/>
            </a:endParaRPr>
          </a:p>
        </p:txBody>
      </p:sp>
      <p:sp>
        <p:nvSpPr>
          <p:cNvPr id="36" name="TextBox 35"/>
          <p:cNvSpPr txBox="1"/>
          <p:nvPr/>
        </p:nvSpPr>
        <p:spPr>
          <a:xfrm>
            <a:off x="4495800" y="5791204"/>
            <a:ext cx="4390946" cy="923330"/>
          </a:xfrm>
          <a:prstGeom prst="rect">
            <a:avLst/>
          </a:prstGeom>
          <a:noFill/>
        </p:spPr>
        <p:txBody>
          <a:bodyPr wrap="none" rtlCol="0">
            <a:spAutoFit/>
          </a:bodyPr>
          <a:lstStyle/>
          <a:p>
            <a:r>
              <a:rPr lang="en-US" b="1" dirty="0" smtClean="0">
                <a:latin typeface="Arial" pitchFamily="34" charset="0"/>
                <a:cs typeface="Arial" pitchFamily="34" charset="0"/>
              </a:rPr>
              <a:t>Deep etch SiO2 and strip Cr </a:t>
            </a:r>
            <a:r>
              <a:rPr lang="en-US" b="1" dirty="0" err="1" smtClean="0">
                <a:latin typeface="Arial" pitchFamily="34" charset="0"/>
                <a:cs typeface="Arial" pitchFamily="34" charset="0"/>
              </a:rPr>
              <a:t>hardmask</a:t>
            </a:r>
            <a:endParaRPr lang="en-US" b="1" dirty="0" smtClean="0">
              <a:latin typeface="Arial" pitchFamily="34" charset="0"/>
              <a:cs typeface="Arial" pitchFamily="34" charset="0"/>
            </a:endParaRPr>
          </a:p>
          <a:p>
            <a:r>
              <a:rPr lang="en-US" b="1" dirty="0" smtClean="0">
                <a:latin typeface="Arial" pitchFamily="34" charset="0"/>
                <a:cs typeface="Arial" pitchFamily="34" charset="0"/>
              </a:rPr>
              <a:t> - etch SiO2 in ICP2</a:t>
            </a:r>
          </a:p>
          <a:p>
            <a:r>
              <a:rPr lang="en-US" b="1" dirty="0" smtClean="0">
                <a:latin typeface="Arial" pitchFamily="34" charset="0"/>
                <a:cs typeface="Arial" pitchFamily="34" charset="0"/>
              </a:rPr>
              <a:t> - remove Cr in ICP2</a:t>
            </a:r>
            <a:endParaRPr lang="en-US" b="1" dirty="0">
              <a:latin typeface="Arial" pitchFamily="34" charset="0"/>
              <a:cs typeface="Arial" pitchFamily="34" charset="0"/>
            </a:endParaRPr>
          </a:p>
        </p:txBody>
      </p:sp>
      <p:sp>
        <p:nvSpPr>
          <p:cNvPr id="37" name="TextBox 36"/>
          <p:cNvSpPr txBox="1"/>
          <p:nvPr/>
        </p:nvSpPr>
        <p:spPr>
          <a:xfrm>
            <a:off x="914400" y="5754473"/>
            <a:ext cx="2971800" cy="646331"/>
          </a:xfrm>
          <a:prstGeom prst="rect">
            <a:avLst/>
          </a:prstGeom>
          <a:noFill/>
        </p:spPr>
        <p:txBody>
          <a:bodyPr wrap="square" rtlCol="0">
            <a:spAutoFit/>
          </a:bodyPr>
          <a:lstStyle/>
          <a:p>
            <a:pPr algn="ctr"/>
            <a:r>
              <a:rPr lang="en-US" b="1" dirty="0" smtClean="0">
                <a:latin typeface="Arial" pitchFamily="34" charset="0"/>
                <a:cs typeface="Arial" pitchFamily="34" charset="0"/>
              </a:rPr>
              <a:t>Sputter </a:t>
            </a:r>
            <a:r>
              <a:rPr lang="en-US" b="1" dirty="0" err="1" smtClean="0">
                <a:latin typeface="Arial" pitchFamily="34" charset="0"/>
                <a:cs typeface="Arial" pitchFamily="34" charset="0"/>
              </a:rPr>
              <a:t>Ce:YIG</a:t>
            </a:r>
            <a:r>
              <a:rPr lang="en-US" b="1" dirty="0" smtClean="0">
                <a:latin typeface="Arial" pitchFamily="34" charset="0"/>
                <a:cs typeface="Arial" pitchFamily="34" charset="0"/>
              </a:rPr>
              <a:t> magnetic material </a:t>
            </a:r>
            <a:endParaRPr lang="en-US" b="1" dirty="0">
              <a:latin typeface="Arial" pitchFamily="34" charset="0"/>
              <a:cs typeface="Arial" pitchFamily="34" charset="0"/>
            </a:endParaRPr>
          </a:p>
        </p:txBody>
      </p:sp>
      <p:sp>
        <p:nvSpPr>
          <p:cNvPr id="38" name="Right Arrow 37"/>
          <p:cNvSpPr/>
          <p:nvPr/>
        </p:nvSpPr>
        <p:spPr>
          <a:xfrm>
            <a:off x="4114800" y="1981202"/>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8382000" y="3124202"/>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rot="10800000">
            <a:off x="4191000" y="4876804"/>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Confinement in YIG layer</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52400" y="1676400"/>
            <a:ext cx="2743200" cy="1828800"/>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3200400" y="1676400"/>
            <a:ext cx="2743200" cy="1828800"/>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6324600" y="1676400"/>
            <a:ext cx="2743200" cy="1828800"/>
          </a:xfrm>
          <a:prstGeom prst="rect">
            <a:avLst/>
          </a:prstGeom>
          <a:noFill/>
          <a:ln w="9525">
            <a:noFill/>
            <a:miter lim="800000"/>
            <a:headEnd/>
            <a:tailEnd/>
          </a:ln>
        </p:spPr>
      </p:pic>
      <p:pic>
        <p:nvPicPr>
          <p:cNvPr id="8" name="Picture 2"/>
          <p:cNvPicPr>
            <a:picLocks noChangeAspect="1" noChangeArrowheads="1"/>
          </p:cNvPicPr>
          <p:nvPr/>
        </p:nvPicPr>
        <p:blipFill>
          <a:blip r:embed="rId5" cstate="print"/>
          <a:srcRect/>
          <a:stretch>
            <a:fillRect/>
          </a:stretch>
        </p:blipFill>
        <p:spPr bwMode="auto">
          <a:xfrm>
            <a:off x="190500" y="3962400"/>
            <a:ext cx="2857500" cy="1905000"/>
          </a:xfrm>
          <a:prstGeom prst="rect">
            <a:avLst/>
          </a:prstGeom>
          <a:noFill/>
          <a:ln w="9525">
            <a:noFill/>
            <a:miter lim="800000"/>
            <a:headEnd/>
            <a:tailEnd/>
          </a:ln>
        </p:spPr>
      </p:pic>
      <p:sp>
        <p:nvSpPr>
          <p:cNvPr id="10" name="TextBox 9"/>
          <p:cNvSpPr txBox="1"/>
          <p:nvPr/>
        </p:nvSpPr>
        <p:spPr>
          <a:xfrm>
            <a:off x="762000" y="1219200"/>
            <a:ext cx="1526380" cy="369332"/>
          </a:xfrm>
          <a:prstGeom prst="rect">
            <a:avLst/>
          </a:prstGeom>
          <a:noFill/>
        </p:spPr>
        <p:txBody>
          <a:bodyPr wrap="none" rtlCol="0">
            <a:spAutoFit/>
          </a:bodyPr>
          <a:lstStyle/>
          <a:p>
            <a:r>
              <a:rPr lang="en-US" b="1" dirty="0" smtClean="0"/>
              <a:t>100nm/0.65%</a:t>
            </a:r>
            <a:endParaRPr lang="en-US" b="1" dirty="0"/>
          </a:p>
        </p:txBody>
      </p:sp>
      <p:sp>
        <p:nvSpPr>
          <p:cNvPr id="13" name="TextBox 12"/>
          <p:cNvSpPr txBox="1"/>
          <p:nvPr/>
        </p:nvSpPr>
        <p:spPr>
          <a:xfrm>
            <a:off x="3886200" y="1219200"/>
            <a:ext cx="1231427" cy="369332"/>
          </a:xfrm>
          <a:prstGeom prst="rect">
            <a:avLst/>
          </a:prstGeom>
          <a:noFill/>
        </p:spPr>
        <p:txBody>
          <a:bodyPr wrap="none" rtlCol="0">
            <a:spAutoFit/>
          </a:bodyPr>
          <a:lstStyle/>
          <a:p>
            <a:r>
              <a:rPr lang="en-US" b="1" dirty="0" smtClean="0"/>
              <a:t>150nm/1%</a:t>
            </a:r>
            <a:endParaRPr lang="en-US" b="1" dirty="0"/>
          </a:p>
        </p:txBody>
      </p:sp>
      <p:sp>
        <p:nvSpPr>
          <p:cNvPr id="14" name="TextBox 13"/>
          <p:cNvSpPr txBox="1"/>
          <p:nvPr/>
        </p:nvSpPr>
        <p:spPr>
          <a:xfrm>
            <a:off x="7010400" y="1219200"/>
            <a:ext cx="1409360" cy="369332"/>
          </a:xfrm>
          <a:prstGeom prst="rect">
            <a:avLst/>
          </a:prstGeom>
          <a:noFill/>
        </p:spPr>
        <p:txBody>
          <a:bodyPr wrap="none" rtlCol="0">
            <a:spAutoFit/>
          </a:bodyPr>
          <a:lstStyle/>
          <a:p>
            <a:r>
              <a:rPr lang="en-US" b="1" dirty="0" smtClean="0"/>
              <a:t>200nm/4.4%</a:t>
            </a:r>
            <a:endParaRPr lang="en-US" b="1" dirty="0"/>
          </a:p>
        </p:txBody>
      </p:sp>
      <p:sp>
        <p:nvSpPr>
          <p:cNvPr id="15" name="TextBox 14"/>
          <p:cNvSpPr txBox="1"/>
          <p:nvPr/>
        </p:nvSpPr>
        <p:spPr>
          <a:xfrm>
            <a:off x="838200" y="3581400"/>
            <a:ext cx="1526380" cy="369332"/>
          </a:xfrm>
          <a:prstGeom prst="rect">
            <a:avLst/>
          </a:prstGeom>
          <a:noFill/>
        </p:spPr>
        <p:txBody>
          <a:bodyPr wrap="none" rtlCol="0">
            <a:spAutoFit/>
          </a:bodyPr>
          <a:lstStyle/>
          <a:p>
            <a:r>
              <a:rPr lang="en-US" b="1" dirty="0" smtClean="0"/>
              <a:t>250nm/15.6%</a:t>
            </a:r>
            <a:endParaRPr lang="en-US" b="1" dirty="0"/>
          </a:p>
        </p:txBody>
      </p:sp>
      <p:pic>
        <p:nvPicPr>
          <p:cNvPr id="16" name="Picture 3"/>
          <p:cNvPicPr>
            <a:picLocks noChangeAspect="1" noChangeArrowheads="1"/>
          </p:cNvPicPr>
          <p:nvPr/>
        </p:nvPicPr>
        <p:blipFill>
          <a:blip r:embed="rId6" cstate="print"/>
          <a:srcRect/>
          <a:stretch>
            <a:fillRect/>
          </a:stretch>
        </p:blipFill>
        <p:spPr bwMode="auto">
          <a:xfrm>
            <a:off x="3200400" y="3962400"/>
            <a:ext cx="2857500" cy="1905000"/>
          </a:xfrm>
          <a:prstGeom prst="rect">
            <a:avLst/>
          </a:prstGeom>
          <a:noFill/>
          <a:ln w="9525">
            <a:noFill/>
            <a:miter lim="800000"/>
            <a:headEnd/>
            <a:tailEnd/>
          </a:ln>
        </p:spPr>
      </p:pic>
      <p:sp>
        <p:nvSpPr>
          <p:cNvPr id="18" name="TextBox 17"/>
          <p:cNvSpPr txBox="1"/>
          <p:nvPr/>
        </p:nvSpPr>
        <p:spPr>
          <a:xfrm>
            <a:off x="3886200" y="3581400"/>
            <a:ext cx="1526380" cy="369332"/>
          </a:xfrm>
          <a:prstGeom prst="rect">
            <a:avLst/>
          </a:prstGeom>
          <a:noFill/>
        </p:spPr>
        <p:txBody>
          <a:bodyPr wrap="none" rtlCol="0">
            <a:spAutoFit/>
          </a:bodyPr>
          <a:lstStyle/>
          <a:p>
            <a:r>
              <a:rPr lang="en-US" b="1" dirty="0" smtClean="0"/>
              <a:t>300nm/35.9%</a:t>
            </a:r>
            <a:endParaRPr lang="en-US" b="1" dirty="0"/>
          </a:p>
        </p:txBody>
      </p:sp>
      <p:pic>
        <p:nvPicPr>
          <p:cNvPr id="20" name="Picture 2"/>
          <p:cNvPicPr>
            <a:picLocks noChangeAspect="1" noChangeArrowheads="1"/>
          </p:cNvPicPr>
          <p:nvPr/>
        </p:nvPicPr>
        <p:blipFill>
          <a:blip r:embed="rId7" cstate="print"/>
          <a:srcRect/>
          <a:stretch>
            <a:fillRect/>
          </a:stretch>
        </p:blipFill>
        <p:spPr bwMode="auto">
          <a:xfrm>
            <a:off x="6248400" y="3962400"/>
            <a:ext cx="2819400" cy="1879600"/>
          </a:xfrm>
          <a:prstGeom prst="rect">
            <a:avLst/>
          </a:prstGeom>
          <a:noFill/>
          <a:ln w="9525">
            <a:noFill/>
            <a:miter lim="800000"/>
            <a:headEnd/>
            <a:tailEnd/>
          </a:ln>
        </p:spPr>
      </p:pic>
      <p:sp>
        <p:nvSpPr>
          <p:cNvPr id="21" name="TextBox 20"/>
          <p:cNvSpPr txBox="1"/>
          <p:nvPr/>
        </p:nvSpPr>
        <p:spPr>
          <a:xfrm>
            <a:off x="7086600" y="3581400"/>
            <a:ext cx="1401346" cy="369332"/>
          </a:xfrm>
          <a:prstGeom prst="rect">
            <a:avLst/>
          </a:prstGeom>
          <a:noFill/>
        </p:spPr>
        <p:txBody>
          <a:bodyPr wrap="none" rtlCol="0">
            <a:spAutoFit/>
          </a:bodyPr>
          <a:lstStyle/>
          <a:p>
            <a:r>
              <a:rPr lang="en-US" b="1" dirty="0" smtClean="0"/>
              <a:t>350nm/ 53%</a:t>
            </a:r>
            <a:endParaRPr lang="en-US" b="1" dirty="0"/>
          </a:p>
        </p:txBody>
      </p:sp>
      <p:sp>
        <p:nvSpPr>
          <p:cNvPr id="22" name="TextBox 21"/>
          <p:cNvSpPr txBox="1"/>
          <p:nvPr/>
        </p:nvSpPr>
        <p:spPr>
          <a:xfrm>
            <a:off x="5638800" y="838200"/>
            <a:ext cx="3561296" cy="369332"/>
          </a:xfrm>
          <a:prstGeom prst="rect">
            <a:avLst/>
          </a:prstGeom>
          <a:noFill/>
        </p:spPr>
        <p:txBody>
          <a:bodyPr wrap="none" rtlCol="0">
            <a:spAutoFit/>
          </a:bodyPr>
          <a:lstStyle/>
          <a:p>
            <a:r>
              <a:rPr lang="en-US" dirty="0" smtClean="0"/>
              <a:t>*Film thickness/ confinement factor</a:t>
            </a:r>
            <a:endParaRPr lang="en-US" dirty="0"/>
          </a:p>
        </p:txBody>
      </p:sp>
      <p:sp>
        <p:nvSpPr>
          <p:cNvPr id="23" name="TextBox 22"/>
          <p:cNvSpPr txBox="1"/>
          <p:nvPr/>
        </p:nvSpPr>
        <p:spPr>
          <a:xfrm>
            <a:off x="381000" y="5934670"/>
            <a:ext cx="8763000" cy="923330"/>
          </a:xfrm>
          <a:prstGeom prst="rect">
            <a:avLst/>
          </a:prstGeom>
          <a:noFill/>
        </p:spPr>
        <p:txBody>
          <a:bodyPr wrap="square" rtlCol="0">
            <a:spAutoFit/>
          </a:bodyPr>
          <a:lstStyle/>
          <a:p>
            <a:r>
              <a:rPr lang="en-US" b="1" dirty="0" smtClean="0"/>
              <a:t>The optimal YIG thickness is between 250 nm and 300 nm. In that case, the optical peak intensity is located on the boundary of the films. The drawback is that the scattering loss is also maximized.</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Transmission spectrum comparison before and after thinning the top cladding</a:t>
            </a:r>
            <a:endParaRPr lang="en-US" sz="3200" dirty="0"/>
          </a:p>
        </p:txBody>
      </p:sp>
      <p:graphicFrame>
        <p:nvGraphicFramePr>
          <p:cNvPr id="273410" name="Object 2"/>
          <p:cNvGraphicFramePr>
            <a:graphicFrameLocks noChangeAspect="1"/>
          </p:cNvGraphicFramePr>
          <p:nvPr/>
        </p:nvGraphicFramePr>
        <p:xfrm>
          <a:off x="933670" y="838200"/>
          <a:ext cx="3674696" cy="2919796"/>
        </p:xfrm>
        <a:graphic>
          <a:graphicData uri="http://schemas.openxmlformats.org/presentationml/2006/ole">
            <p:oleObj spid="_x0000_s4098" name="Graph" r:id="rId4" imgW="4150080" imgH="3297600" progId="Origin50.Graph">
              <p:embed/>
            </p:oleObj>
          </a:graphicData>
        </a:graphic>
      </p:graphicFrame>
      <p:graphicFrame>
        <p:nvGraphicFramePr>
          <p:cNvPr id="273411" name="Object 3"/>
          <p:cNvGraphicFramePr>
            <a:graphicFrameLocks noChangeAspect="1"/>
          </p:cNvGraphicFramePr>
          <p:nvPr/>
        </p:nvGraphicFramePr>
        <p:xfrm>
          <a:off x="4684566" y="990600"/>
          <a:ext cx="3733799" cy="2783924"/>
        </p:xfrm>
        <a:graphic>
          <a:graphicData uri="http://schemas.openxmlformats.org/presentationml/2006/ole">
            <p:oleObj spid="_x0000_s4099" name="Graph" r:id="rId5" imgW="4150080" imgH="3094560" progId="Origin50.Graph">
              <p:embed/>
            </p:oleObj>
          </a:graphicData>
        </a:graphic>
      </p:graphicFrame>
      <p:graphicFrame>
        <p:nvGraphicFramePr>
          <p:cNvPr id="273412" name="Object 4"/>
          <p:cNvGraphicFramePr>
            <a:graphicFrameLocks noChangeAspect="1"/>
          </p:cNvGraphicFramePr>
          <p:nvPr/>
        </p:nvGraphicFramePr>
        <p:xfrm>
          <a:off x="914400" y="3352800"/>
          <a:ext cx="3829270" cy="2971800"/>
        </p:xfrm>
        <a:graphic>
          <a:graphicData uri="http://schemas.openxmlformats.org/presentationml/2006/ole">
            <p:oleObj spid="_x0000_s4100" name="Graph" r:id="rId6" imgW="4246560" imgH="3296160" progId="Origin50.Graph">
              <p:embed/>
            </p:oleObj>
          </a:graphicData>
        </a:graphic>
      </p:graphicFrame>
      <p:graphicFrame>
        <p:nvGraphicFramePr>
          <p:cNvPr id="273413" name="Object 5"/>
          <p:cNvGraphicFramePr>
            <a:graphicFrameLocks noChangeAspect="1"/>
          </p:cNvGraphicFramePr>
          <p:nvPr/>
        </p:nvGraphicFramePr>
        <p:xfrm>
          <a:off x="4737322" y="3352800"/>
          <a:ext cx="3740148" cy="2971800"/>
        </p:xfrm>
        <a:graphic>
          <a:graphicData uri="http://schemas.openxmlformats.org/presentationml/2006/ole">
            <p:oleObj spid="_x0000_s4101" name="Graph" r:id="rId7" imgW="4150080" imgH="3297600" progId="Origin50.Graph">
              <p:embed/>
            </p:oleObj>
          </a:graphicData>
        </a:graphic>
      </p:graphicFrame>
      <p:sp>
        <p:nvSpPr>
          <p:cNvPr id="8" name="TextBox 7"/>
          <p:cNvSpPr txBox="1"/>
          <p:nvPr/>
        </p:nvSpPr>
        <p:spPr>
          <a:xfrm>
            <a:off x="1771870" y="2819400"/>
            <a:ext cx="939681" cy="338554"/>
          </a:xfrm>
          <a:prstGeom prst="rect">
            <a:avLst/>
          </a:prstGeom>
          <a:noFill/>
        </p:spPr>
        <p:txBody>
          <a:bodyPr wrap="none" rtlCol="0">
            <a:spAutoFit/>
          </a:bodyPr>
          <a:lstStyle/>
          <a:p>
            <a:r>
              <a:rPr lang="en-US" sz="1600" b="1" dirty="0" err="1" smtClean="0"/>
              <a:t>Lc</a:t>
            </a:r>
            <a:r>
              <a:rPr lang="en-US" sz="1600" b="1" dirty="0" smtClean="0"/>
              <a:t>=25um</a:t>
            </a:r>
            <a:endParaRPr lang="en-US" sz="1600" b="1" dirty="0"/>
          </a:p>
        </p:txBody>
      </p:sp>
      <p:sp>
        <p:nvSpPr>
          <p:cNvPr id="9" name="TextBox 8"/>
          <p:cNvSpPr txBox="1"/>
          <p:nvPr/>
        </p:nvSpPr>
        <p:spPr>
          <a:xfrm>
            <a:off x="5505670" y="2819400"/>
            <a:ext cx="946093" cy="338554"/>
          </a:xfrm>
          <a:prstGeom prst="rect">
            <a:avLst/>
          </a:prstGeom>
          <a:noFill/>
        </p:spPr>
        <p:txBody>
          <a:bodyPr wrap="none" rtlCol="0">
            <a:spAutoFit/>
          </a:bodyPr>
          <a:lstStyle/>
          <a:p>
            <a:r>
              <a:rPr lang="en-US" sz="1600" b="1" dirty="0" err="1" smtClean="0"/>
              <a:t>Lc</a:t>
            </a:r>
            <a:r>
              <a:rPr lang="en-US" sz="1600" b="1" dirty="0" smtClean="0"/>
              <a:t>=50um</a:t>
            </a:r>
            <a:endParaRPr lang="en-US" sz="1600" b="1" dirty="0"/>
          </a:p>
        </p:txBody>
      </p:sp>
      <p:sp>
        <p:nvSpPr>
          <p:cNvPr id="10" name="TextBox 9"/>
          <p:cNvSpPr txBox="1"/>
          <p:nvPr/>
        </p:nvSpPr>
        <p:spPr>
          <a:xfrm>
            <a:off x="1771870" y="5376446"/>
            <a:ext cx="946093" cy="338554"/>
          </a:xfrm>
          <a:prstGeom prst="rect">
            <a:avLst/>
          </a:prstGeom>
          <a:noFill/>
        </p:spPr>
        <p:txBody>
          <a:bodyPr wrap="none" rtlCol="0">
            <a:spAutoFit/>
          </a:bodyPr>
          <a:lstStyle/>
          <a:p>
            <a:r>
              <a:rPr lang="en-US" sz="1600" b="1" dirty="0" err="1" smtClean="0"/>
              <a:t>Lc</a:t>
            </a:r>
            <a:r>
              <a:rPr lang="en-US" sz="1600" b="1" dirty="0" smtClean="0"/>
              <a:t>=75um</a:t>
            </a:r>
            <a:endParaRPr lang="en-US" sz="1600" b="1" dirty="0"/>
          </a:p>
        </p:txBody>
      </p:sp>
      <p:sp>
        <p:nvSpPr>
          <p:cNvPr id="11" name="TextBox 10"/>
          <p:cNvSpPr txBox="1"/>
          <p:nvPr/>
        </p:nvSpPr>
        <p:spPr>
          <a:xfrm>
            <a:off x="5522182" y="5376446"/>
            <a:ext cx="1050288" cy="338554"/>
          </a:xfrm>
          <a:prstGeom prst="rect">
            <a:avLst/>
          </a:prstGeom>
          <a:noFill/>
        </p:spPr>
        <p:txBody>
          <a:bodyPr wrap="none" rtlCol="0">
            <a:spAutoFit/>
          </a:bodyPr>
          <a:lstStyle/>
          <a:p>
            <a:r>
              <a:rPr lang="en-US" sz="1600" b="1" dirty="0" err="1" smtClean="0"/>
              <a:t>Lc</a:t>
            </a:r>
            <a:r>
              <a:rPr lang="en-US" sz="1600" b="1" dirty="0" smtClean="0"/>
              <a:t>=100um</a:t>
            </a:r>
            <a:endParaRPr lang="en-US" sz="1600" b="1" dirty="0"/>
          </a:p>
        </p:txBody>
      </p:sp>
      <p:sp>
        <p:nvSpPr>
          <p:cNvPr id="12" name="TextBox 11"/>
          <p:cNvSpPr txBox="1"/>
          <p:nvPr/>
        </p:nvSpPr>
        <p:spPr>
          <a:xfrm>
            <a:off x="381000" y="6172200"/>
            <a:ext cx="7452233" cy="646331"/>
          </a:xfrm>
          <a:prstGeom prst="rect">
            <a:avLst/>
          </a:prstGeom>
          <a:noFill/>
        </p:spPr>
        <p:txBody>
          <a:bodyPr wrap="none" rtlCol="0">
            <a:spAutoFit/>
          </a:bodyPr>
          <a:lstStyle/>
          <a:p>
            <a:pPr>
              <a:buFont typeface="Arial" pitchFamily="34" charset="0"/>
              <a:buChar char="•"/>
            </a:pPr>
            <a:r>
              <a:rPr lang="en-US" dirty="0" smtClean="0"/>
              <a:t>Transmission spectra are similar before and after top cladding thinning down</a:t>
            </a:r>
          </a:p>
          <a:p>
            <a:pPr>
              <a:buFont typeface="Arial" pitchFamily="34" charset="0"/>
              <a:buChar char="•"/>
            </a:pPr>
            <a:r>
              <a:rPr lang="en-US" dirty="0" smtClean="0"/>
              <a:t>Different measurement setups are used for the 2 measurements</a:t>
            </a:r>
            <a:endParaRPr lang="en-US" dirty="0"/>
          </a:p>
        </p:txBody>
      </p:sp>
      <p:cxnSp>
        <p:nvCxnSpPr>
          <p:cNvPr id="14" name="Straight Arrow Connector 13"/>
          <p:cNvCxnSpPr>
            <a:endCxn id="15" idx="1"/>
          </p:cNvCxnSpPr>
          <p:nvPr/>
        </p:nvCxnSpPr>
        <p:spPr>
          <a:xfrm flipV="1">
            <a:off x="7010400" y="4971366"/>
            <a:ext cx="457201" cy="5783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467601" y="4648200"/>
            <a:ext cx="1676399" cy="646331"/>
          </a:xfrm>
          <a:prstGeom prst="rect">
            <a:avLst/>
          </a:prstGeom>
          <a:noFill/>
        </p:spPr>
        <p:txBody>
          <a:bodyPr wrap="square" rtlCol="0">
            <a:spAutoFit/>
          </a:bodyPr>
          <a:lstStyle/>
          <a:p>
            <a:r>
              <a:rPr lang="en-US" b="1" dirty="0" smtClean="0"/>
              <a:t>Limited by PD dark current</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499</Words>
  <Application>Microsoft Office PowerPoint</Application>
  <PresentationFormat>On-screen Show (4:3)</PresentationFormat>
  <Paragraphs>95</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Graph</vt:lpstr>
      <vt:lpstr>Silicon Photonics Meeting - Optical Isolator update</vt:lpstr>
      <vt:lpstr>Sputtering recipe for Si disks </vt:lpstr>
      <vt:lpstr>Measurement setup</vt:lpstr>
      <vt:lpstr>Transmission spectrum of disk</vt:lpstr>
      <vt:lpstr>Spectra with magnetic field</vt:lpstr>
      <vt:lpstr>Conclusions</vt:lpstr>
      <vt:lpstr>Next step: SiN-core isolator</vt:lpstr>
      <vt:lpstr>Confinement in YIG layer</vt:lpstr>
      <vt:lpstr>Transmission spectrum comparison before and after thinning the top cladding</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Tien</dc:creator>
  <cp:lastModifiedBy>Jason Tien</cp:lastModifiedBy>
  <cp:revision>5</cp:revision>
  <dcterms:created xsi:type="dcterms:W3CDTF">2010-06-14T22:24:31Z</dcterms:created>
  <dcterms:modified xsi:type="dcterms:W3CDTF">2010-06-15T06:27:53Z</dcterms:modified>
</cp:coreProperties>
</file>