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63" r:id="rId3"/>
    <p:sldId id="307" r:id="rId4"/>
    <p:sldId id="281" r:id="rId5"/>
    <p:sldId id="303" r:id="rId6"/>
    <p:sldId id="304" r:id="rId7"/>
    <p:sldId id="305" r:id="rId8"/>
    <p:sldId id="306" r:id="rId9"/>
    <p:sldId id="308" r:id="rId10"/>
    <p:sldId id="310" r:id="rId11"/>
    <p:sldId id="312" r:id="rId12"/>
    <p:sldId id="313" r:id="rId13"/>
    <p:sldId id="316" r:id="rId14"/>
    <p:sldId id="317" r:id="rId15"/>
    <p:sldId id="311" r:id="rId16"/>
    <p:sldId id="315" r:id="rId17"/>
    <p:sldId id="318" r:id="rId18"/>
    <p:sldId id="320" r:id="rId19"/>
    <p:sldId id="321" r:id="rId20"/>
    <p:sldId id="322" r:id="rId21"/>
    <p:sldId id="323" r:id="rId22"/>
    <p:sldId id="324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94118" autoAdjust="0"/>
  </p:normalViewPr>
  <p:slideViewPr>
    <p:cSldViewPr>
      <p:cViewPr varScale="1">
        <p:scale>
          <a:sx n="95" d="100"/>
          <a:sy n="95" d="100"/>
        </p:scale>
        <p:origin x="-9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7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7EE816-7A5C-4010-BFAC-F394418C46B0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C224A0-969C-4F97-989A-B13540923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224A0-969C-4F97-989A-B135409232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83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224A0-969C-4F97-989A-B135409232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04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224A0-969C-4F97-989A-B135409232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4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224A0-969C-4F97-989A-B135409232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44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224A0-969C-4F97-989A-B1354092327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96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F9E96-2E00-44F8-8B83-0F3DE52D7F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BA4D9-8B3F-45FF-BE4E-42E0CEDA8E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72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40427-62FB-4632-88EA-45693C07B9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7E9A1-3FE2-4EB6-A283-2EDFF70733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7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9A0B-17FC-4E9D-887F-F08D67371F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8C764-4B61-4C38-BA7E-9D1EA4A374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3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1628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88F9-CA2E-4160-9530-1DDD41823D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72395-DB14-4EF7-84C8-2BE241925B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90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1628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DA0DA-2837-4231-ADDC-4D65916AF1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C59D0-0D59-4F45-8274-11EA0840F2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8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7E0B3-39DE-443F-9801-76C2B950AD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0FB5B-A7A1-4640-8535-82616311C6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77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27647-54DB-4AAA-BFF9-C74487E1A0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C5165-1366-47AD-95A1-4923BD572F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37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0DB51-9312-41D2-8095-03E1B8D0E3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2C65F-C862-4A02-BCA8-14F9BDC44B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57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7E6DA-60A4-4D79-8B3A-90DE16F2AA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650C8-AE37-4CEE-B59D-90257878B3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8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89E42-7ADD-46AB-861E-CF4953428C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185FD-06C2-4D2F-A336-89CBEF7717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10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FCB9-25D9-4360-BCB4-FAF37E2459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00CF1-5F38-4843-A9E3-928BBCC258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6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65EC3-6734-468C-9162-E503ADF08A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911F8-FF9B-4613-AFD8-F3814B84F4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20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9C79-8BD0-4BBB-B33D-6549A71566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72926-E199-40B4-813A-58674C15E4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7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76200"/>
            <a:ext cx="716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F469D4-6C5E-4ED3-8B29-8A52699DFB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2B8885C-A18C-46FB-9A51-2B0835F0A3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52438" y="914400"/>
            <a:ext cx="8226425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32" name="Picture 13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" y="268288"/>
            <a:ext cx="1219200" cy="525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557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00066"/>
          </a:solidFill>
          <a:latin typeface="Arial" pitchFamily="34" charset="0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image" Target="../media/image9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f"/><Relationship Id="rId3" Type="http://schemas.openxmlformats.org/officeDocument/2006/relationships/image" Target="../media/image16.tiff"/><Relationship Id="rId7" Type="http://schemas.openxmlformats.org/officeDocument/2006/relationships/image" Target="../media/image20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11" Type="http://schemas.openxmlformats.org/officeDocument/2006/relationships/image" Target="../media/image24.tiff"/><Relationship Id="rId5" Type="http://schemas.openxmlformats.org/officeDocument/2006/relationships/image" Target="../media/image18.tiff"/><Relationship Id="rId10" Type="http://schemas.openxmlformats.org/officeDocument/2006/relationships/image" Target="../media/image23.tiff"/><Relationship Id="rId4" Type="http://schemas.openxmlformats.org/officeDocument/2006/relationships/image" Target="../media/image17.tiff"/><Relationship Id="rId9" Type="http://schemas.openxmlformats.org/officeDocument/2006/relationships/image" Target="../media/image22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tiff"/><Relationship Id="rId5" Type="http://schemas.openxmlformats.org/officeDocument/2006/relationships/image" Target="../media/image28.tiff"/><Relationship Id="rId4" Type="http://schemas.openxmlformats.org/officeDocument/2006/relationships/image" Target="../media/image27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tiff"/><Relationship Id="rId13" Type="http://schemas.openxmlformats.org/officeDocument/2006/relationships/image" Target="../media/image41.tiff"/><Relationship Id="rId18" Type="http://schemas.openxmlformats.org/officeDocument/2006/relationships/image" Target="../media/image46.tiff"/><Relationship Id="rId3" Type="http://schemas.openxmlformats.org/officeDocument/2006/relationships/image" Target="../media/image31.tiff"/><Relationship Id="rId7" Type="http://schemas.openxmlformats.org/officeDocument/2006/relationships/image" Target="../media/image35.tiff"/><Relationship Id="rId12" Type="http://schemas.openxmlformats.org/officeDocument/2006/relationships/image" Target="../media/image40.tiff"/><Relationship Id="rId17" Type="http://schemas.openxmlformats.org/officeDocument/2006/relationships/image" Target="../media/image45.tiff"/><Relationship Id="rId2" Type="http://schemas.openxmlformats.org/officeDocument/2006/relationships/image" Target="../media/image30.tiff"/><Relationship Id="rId16" Type="http://schemas.openxmlformats.org/officeDocument/2006/relationships/image" Target="../media/image44.tiff"/><Relationship Id="rId20" Type="http://schemas.openxmlformats.org/officeDocument/2006/relationships/image" Target="../media/image4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tiff"/><Relationship Id="rId11" Type="http://schemas.openxmlformats.org/officeDocument/2006/relationships/image" Target="../media/image39.tiff"/><Relationship Id="rId5" Type="http://schemas.openxmlformats.org/officeDocument/2006/relationships/image" Target="../media/image33.tiff"/><Relationship Id="rId15" Type="http://schemas.openxmlformats.org/officeDocument/2006/relationships/image" Target="../media/image43.tiff"/><Relationship Id="rId10" Type="http://schemas.openxmlformats.org/officeDocument/2006/relationships/image" Target="../media/image38.tiff"/><Relationship Id="rId19" Type="http://schemas.openxmlformats.org/officeDocument/2006/relationships/image" Target="../media/image47.tiff"/><Relationship Id="rId4" Type="http://schemas.openxmlformats.org/officeDocument/2006/relationships/image" Target="../media/image32.tiff"/><Relationship Id="rId9" Type="http://schemas.openxmlformats.org/officeDocument/2006/relationships/image" Target="../media/image37.tiff"/><Relationship Id="rId14" Type="http://schemas.openxmlformats.org/officeDocument/2006/relationships/image" Target="../media/image42.tif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tiff"/><Relationship Id="rId13" Type="http://schemas.openxmlformats.org/officeDocument/2006/relationships/image" Target="../media/image60.tiff"/><Relationship Id="rId3" Type="http://schemas.openxmlformats.org/officeDocument/2006/relationships/image" Target="../media/image50.tiff"/><Relationship Id="rId7" Type="http://schemas.openxmlformats.org/officeDocument/2006/relationships/image" Target="../media/image54.tiff"/><Relationship Id="rId12" Type="http://schemas.openxmlformats.org/officeDocument/2006/relationships/image" Target="../media/image59.tiff"/><Relationship Id="rId2" Type="http://schemas.openxmlformats.org/officeDocument/2006/relationships/image" Target="../media/image49.tiff"/><Relationship Id="rId16" Type="http://schemas.openxmlformats.org/officeDocument/2006/relationships/image" Target="../media/image6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tiff"/><Relationship Id="rId11" Type="http://schemas.openxmlformats.org/officeDocument/2006/relationships/image" Target="../media/image58.tiff"/><Relationship Id="rId5" Type="http://schemas.openxmlformats.org/officeDocument/2006/relationships/image" Target="../media/image52.tiff"/><Relationship Id="rId15" Type="http://schemas.openxmlformats.org/officeDocument/2006/relationships/image" Target="../media/image62.tiff"/><Relationship Id="rId10" Type="http://schemas.openxmlformats.org/officeDocument/2006/relationships/image" Target="../media/image57.tiff"/><Relationship Id="rId4" Type="http://schemas.openxmlformats.org/officeDocument/2006/relationships/image" Target="../media/image51.tiff"/><Relationship Id="rId9" Type="http://schemas.openxmlformats.org/officeDocument/2006/relationships/image" Target="../media/image56.tiff"/><Relationship Id="rId14" Type="http://schemas.openxmlformats.org/officeDocument/2006/relationships/image" Target="../media/image61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E-Beam Lithography Grating Short loop </a:t>
            </a:r>
            <a:r>
              <a:rPr lang="en-US" sz="2400" dirty="0" smtClean="0"/>
              <a:t>DBR &amp; Vertical Coupled SWEEPER Gratings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Bovington</a:t>
            </a:r>
            <a:r>
              <a:rPr lang="en-US" dirty="0" smtClean="0"/>
              <a:t> / </a:t>
            </a:r>
            <a:r>
              <a:rPr lang="en-US" dirty="0" err="1" smtClean="0"/>
              <a:t>Doylend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BA4D9-8B3F-45FF-BE4E-42E0CEDA8E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7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 results:  general observations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arenBoth"/>
            </a:pPr>
            <a:r>
              <a:rPr lang="en-US" sz="1800" dirty="0" smtClean="0"/>
              <a:t>Only 3 columns were visible on Z1, Z2 rather than the expected 4, the lowest dose did not develop.</a:t>
            </a:r>
          </a:p>
          <a:p>
            <a:pPr>
              <a:buAutoNum type="arabicParenBoth"/>
            </a:pPr>
            <a:r>
              <a:rPr lang="en-US" sz="1800" dirty="0" smtClean="0"/>
              <a:t>There appeared to be no variation in duty cycle for the SWEEPER gratings on Z1, Z2.</a:t>
            </a:r>
          </a:p>
          <a:p>
            <a:pPr>
              <a:buAutoNum type="arabicParenBoth"/>
            </a:pPr>
            <a:r>
              <a:rPr lang="en-US" sz="1800" dirty="0" smtClean="0"/>
              <a:t>For C1, most of the third column (i.e. highest dose) DBR’s looked ok.  For Z1 and Z2, only the lowest duty cycle (50%?) top row looked ok for the chosen column, but this was deemed sufficient since we do not foresee the need for non-50% duty cycles in SGDBR gratings.</a:t>
            </a:r>
            <a:endParaRPr lang="en-US" sz="1800" dirty="0"/>
          </a:p>
          <a:p>
            <a:pPr>
              <a:buAutoNum type="arabicParenBoth"/>
            </a:pPr>
            <a:r>
              <a:rPr lang="en-US" sz="1800" dirty="0" smtClean="0"/>
              <a:t>Columns are numbered </a:t>
            </a:r>
            <a:r>
              <a:rPr lang="en-US" sz="1800" dirty="0" err="1" smtClean="0"/>
              <a:t>left</a:t>
            </a:r>
            <a:r>
              <a:rPr lang="en-US" sz="1800" dirty="0" err="1" smtClean="0">
                <a:sym typeface="Wingdings" pitchFamily="2" charset="2"/>
              </a:rPr>
              <a:t>right</a:t>
            </a:r>
            <a:r>
              <a:rPr lang="en-US" sz="1800" dirty="0" smtClean="0">
                <a:sym typeface="Wingdings" pitchFamily="2" charset="2"/>
              </a:rPr>
              <a:t>; rows are numbered </a:t>
            </a:r>
            <a:r>
              <a:rPr lang="en-US" sz="1800" dirty="0" err="1" smtClean="0">
                <a:sym typeface="Wingdings" pitchFamily="2" charset="2"/>
              </a:rPr>
              <a:t>topbottom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>
              <a:buFontTx/>
              <a:buChar char="-"/>
            </a:pPr>
            <a:endParaRPr lang="en-US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185FD-06C2-4D2F-A336-89CBEF7717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95800"/>
            <a:ext cx="3272394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95800"/>
            <a:ext cx="330809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4721423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r1</a:t>
            </a:r>
            <a:endParaRPr lang="en-US" sz="1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04800" y="4950023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r2</a:t>
            </a:r>
            <a:endParaRPr lang="en-US" sz="1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04800" y="5178623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r3</a:t>
            </a:r>
            <a:endParaRPr lang="en-US" sz="1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04800" y="5407223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r4</a:t>
            </a:r>
            <a:endParaRPr lang="en-US" sz="1400" b="1" dirty="0"/>
          </a:p>
        </p:txBody>
      </p:sp>
      <p:cxnSp>
        <p:nvCxnSpPr>
          <p:cNvPr id="44" name="Straight Arrow Connector 43"/>
          <p:cNvCxnSpPr>
            <a:stCxn id="5" idx="3"/>
          </p:cNvCxnSpPr>
          <p:nvPr/>
        </p:nvCxnSpPr>
        <p:spPr>
          <a:xfrm>
            <a:off x="644958" y="4875312"/>
            <a:ext cx="345642" cy="7768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6" idx="3"/>
          </p:cNvCxnSpPr>
          <p:nvPr/>
        </p:nvCxnSpPr>
        <p:spPr>
          <a:xfrm>
            <a:off x="644958" y="5103912"/>
            <a:ext cx="310284" cy="297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7" idx="3"/>
          </p:cNvCxnSpPr>
          <p:nvPr/>
        </p:nvCxnSpPr>
        <p:spPr>
          <a:xfrm>
            <a:off x="644958" y="5332512"/>
            <a:ext cx="345642" cy="148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609600" y="5486400"/>
            <a:ext cx="381000" cy="762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648200" y="4569023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r1</a:t>
            </a:r>
            <a:endParaRPr lang="en-US" sz="1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648200" y="4797623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r2</a:t>
            </a:r>
            <a:endParaRPr lang="en-US" sz="1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4648200" y="5026223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r3</a:t>
            </a:r>
            <a:endParaRPr lang="en-US" sz="1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4648200" y="5254823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r4</a:t>
            </a:r>
            <a:endParaRPr lang="en-US" sz="1400" b="1" dirty="0"/>
          </a:p>
        </p:txBody>
      </p:sp>
      <p:cxnSp>
        <p:nvCxnSpPr>
          <p:cNvPr id="62" name="Straight Arrow Connector 61"/>
          <p:cNvCxnSpPr>
            <a:stCxn id="58" idx="3"/>
          </p:cNvCxnSpPr>
          <p:nvPr/>
        </p:nvCxnSpPr>
        <p:spPr>
          <a:xfrm>
            <a:off x="4988358" y="4722912"/>
            <a:ext cx="345642" cy="7768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9" idx="3"/>
          </p:cNvCxnSpPr>
          <p:nvPr/>
        </p:nvCxnSpPr>
        <p:spPr>
          <a:xfrm>
            <a:off x="4988358" y="4951512"/>
            <a:ext cx="310284" cy="297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0" idx="3"/>
          </p:cNvCxnSpPr>
          <p:nvPr/>
        </p:nvCxnSpPr>
        <p:spPr>
          <a:xfrm>
            <a:off x="4988358" y="5180112"/>
            <a:ext cx="345642" cy="148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4953000" y="5334000"/>
            <a:ext cx="381000" cy="762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648200" y="5486400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r5</a:t>
            </a:r>
            <a:endParaRPr lang="en-US" sz="1400" b="1" dirty="0"/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4953000" y="5565577"/>
            <a:ext cx="381000" cy="762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96046" y="4495800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Col 2</a:t>
            </a:r>
            <a:endParaRPr lang="en-US" sz="14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1886646" y="4495800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Col 3</a:t>
            </a:r>
            <a:endParaRPr lang="en-US" sz="14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2953446" y="4495800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Col 4</a:t>
            </a:r>
            <a:endParaRPr lang="en-US" sz="14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5544246" y="4492823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Col 1</a:t>
            </a:r>
            <a:endParaRPr lang="en-US" sz="14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6534846" y="4492823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Col 2</a:t>
            </a:r>
            <a:endParaRPr lang="en-US" sz="14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7601646" y="4492823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Col 3</a:t>
            </a:r>
            <a:endParaRPr lang="en-US" sz="14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762000" y="4191000"/>
            <a:ext cx="3875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Z1 / Z2 </a:t>
            </a:r>
            <a:r>
              <a:rPr lang="en-US" sz="1400" b="1" dirty="0" smtClean="0"/>
              <a:t>*Col 1 was a low dose and didn’t show up </a:t>
            </a:r>
            <a:endParaRPr lang="en-US" sz="14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5322172" y="4188023"/>
            <a:ext cx="545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Cr1</a:t>
            </a:r>
            <a:endParaRPr lang="en-US" sz="1400" b="1" u="sng" dirty="0"/>
          </a:p>
        </p:txBody>
      </p:sp>
    </p:spTree>
    <p:extLst>
      <p:ext uri="{BB962C8B-B14F-4D97-AF65-F5344CB8AC3E}">
        <p14:creationId xmlns:p14="http://schemas.microsoft.com/office/powerpoint/2010/main" val="358807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SEM results:  Z1 </a:t>
            </a:r>
            <a:r>
              <a:rPr lang="en-US" sz="2400" dirty="0"/>
              <a:t>(Pure ZEP Shallow </a:t>
            </a:r>
            <a:r>
              <a:rPr lang="en-US" sz="2400" dirty="0" smtClean="0"/>
              <a:t>Etch Only)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90600"/>
            <a:ext cx="7696200" cy="4572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Best column:  col 3 (500 </a:t>
            </a:r>
            <a:r>
              <a:rPr lang="en-US" sz="1800" b="1" dirty="0" err="1" smtClean="0">
                <a:solidFill>
                  <a:srgbClr val="FF0000"/>
                </a:solidFill>
              </a:rPr>
              <a:t>uC</a:t>
            </a:r>
            <a:r>
              <a:rPr lang="en-US" sz="1800" b="1" dirty="0" smtClean="0">
                <a:solidFill>
                  <a:srgbClr val="FF0000"/>
                </a:solidFill>
              </a:rPr>
              <a:t>/cm^2)</a:t>
            </a:r>
          </a:p>
          <a:p>
            <a:pPr>
              <a:buFontTx/>
              <a:buChar char="-"/>
            </a:pPr>
            <a:endParaRPr lang="en-US" sz="1800" b="1" dirty="0" smtClean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77000" y="6324600"/>
            <a:ext cx="2133600" cy="365125"/>
          </a:xfrm>
        </p:spPr>
        <p:txBody>
          <a:bodyPr/>
          <a:lstStyle/>
          <a:p>
            <a:pPr>
              <a:defRPr/>
            </a:pPr>
            <a:fld id="{4B0185FD-06C2-4D2F-A336-89CBEF7717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1295400"/>
            <a:ext cx="190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500 </a:t>
            </a:r>
            <a:r>
              <a:rPr lang="en-US" b="1" u="sng" dirty="0" err="1" smtClean="0"/>
              <a:t>uC</a:t>
            </a:r>
            <a:r>
              <a:rPr lang="en-US" b="1" u="sng" dirty="0" smtClean="0"/>
              <a:t>/cm^2 DBR</a:t>
            </a:r>
            <a:endParaRPr lang="en-US" b="1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381000" y="1295400"/>
            <a:ext cx="3373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500 </a:t>
            </a:r>
            <a:r>
              <a:rPr lang="en-US" b="1" u="sng" dirty="0" err="1" smtClean="0"/>
              <a:t>uC</a:t>
            </a:r>
            <a:r>
              <a:rPr lang="en-US" b="1" u="sng" dirty="0" smtClean="0"/>
              <a:t>/cm^2 SWEEPER</a:t>
            </a:r>
            <a:r>
              <a:rPr lang="en-US" b="1" u="sng" dirty="0" smtClean="0"/>
              <a:t>: dc = 0.20</a:t>
            </a:r>
            <a:endParaRPr lang="en-US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7170887" y="1258669"/>
            <a:ext cx="1965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DC  (%)</a:t>
            </a:r>
            <a:br>
              <a:rPr lang="en-US" b="1" u="sng" dirty="0" smtClean="0"/>
            </a:br>
            <a:r>
              <a:rPr lang="en-US" b="1" u="sng" dirty="0" smtClean="0"/>
              <a:t>(pattern/measure)</a:t>
            </a:r>
            <a:endParaRPr lang="en-US" b="1" u="sng" dirty="0"/>
          </a:p>
        </p:txBody>
      </p:sp>
      <p:sp>
        <p:nvSpPr>
          <p:cNvPr id="32" name="TextBox 31"/>
          <p:cNvSpPr txBox="1"/>
          <p:nvPr/>
        </p:nvSpPr>
        <p:spPr>
          <a:xfrm>
            <a:off x="7696200" y="1981200"/>
            <a:ext cx="1295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69.7/ -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61.5/ -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53.3/57</a:t>
            </a:r>
            <a:endParaRPr lang="en-US" b="1" dirty="0" smtClean="0"/>
          </a:p>
        </p:txBody>
      </p:sp>
      <p:pic>
        <p:nvPicPr>
          <p:cNvPr id="3074" name="Picture 2" descr="C:\Users\Jonathan Doylend\Documents\SWEEPER\process\SEMS\process_rerun_Jan2012\Z1\col2swp\R4_0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141"/>
            <a:ext cx="3047999" cy="228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onathan Doylend\Documents\SWEEPER\process\SEMS\process_rerun_Jan2012\Z1\col2swp\R4_0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304818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onathan Doylend\Documents\SWEEPER\process\SEMS\process_rerun_Jan2012\Z1\col2dbr\R4_00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05400"/>
            <a:ext cx="2057400" cy="154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onathan Doylend\Documents\SWEEPER\process\SEMS\process_rerun_Jan2012\Z1\col2dbr\R4_01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05400"/>
            <a:ext cx="2057400" cy="154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onathan Doylend\Documents\SWEEPER\process\SEMS\process_rerun_Jan2012\Z1\col2dbr\R3_00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3525932"/>
            <a:ext cx="2057400" cy="154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Jonathan Doylend\Documents\SWEEPER\process\SEMS\process_rerun_Jan2012\Z1\col2dbr\R2_00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05000"/>
            <a:ext cx="2054387" cy="154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62600" y="19050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562600" y="35814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r3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562600" y="51054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C:\Users\Jonathan Doylend\Documents\SWEEPER\process\SEMS\process_rerun_Jan2012\Z2\col2dbr\R4_0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81600"/>
            <a:ext cx="2133600" cy="160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Jonathan Doylend\Documents\SWEEPER\process\SEMS\process_rerun_Jan2012\Z2\col2dbr\R4_00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5181600"/>
            <a:ext cx="2060544" cy="154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Jonathan Doylend\Documents\SWEEPER\process\SEMS\process_rerun_Jan2012\Z2\col2dbr\R3_00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1401"/>
            <a:ext cx="2035175" cy="152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onathan Doylend\Documents\SWEEPER\process\SEMS\process_rerun_Jan2012\Z2\col2dbr\R1_00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1905001"/>
            <a:ext cx="2057400" cy="154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SEM results:  </a:t>
            </a:r>
            <a:r>
              <a:rPr lang="en-US" sz="2400" dirty="0"/>
              <a:t>Z2  </a:t>
            </a:r>
            <a:r>
              <a:rPr lang="en-US" sz="2400" dirty="0" smtClean="0"/>
              <a:t>(</a:t>
            </a:r>
            <a:r>
              <a:rPr lang="en-US" sz="2400" dirty="0" smtClean="0"/>
              <a:t>Pure ZEP </a:t>
            </a:r>
            <a:r>
              <a:rPr lang="en-US" sz="2400" dirty="0" smtClean="0"/>
              <a:t>Deep </a:t>
            </a:r>
            <a:r>
              <a:rPr lang="en-US" sz="2400" dirty="0" smtClean="0"/>
              <a:t>Etch </a:t>
            </a:r>
            <a:r>
              <a:rPr lang="en-US" sz="2400" dirty="0"/>
              <a:t>Only)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90600"/>
            <a:ext cx="7696200" cy="4572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Best column:  col 3 (500 </a:t>
            </a:r>
            <a:r>
              <a:rPr lang="en-US" sz="1800" b="1" dirty="0" err="1" smtClean="0">
                <a:solidFill>
                  <a:srgbClr val="FF0000"/>
                </a:solidFill>
              </a:rPr>
              <a:t>uC</a:t>
            </a:r>
            <a:r>
              <a:rPr lang="en-US" sz="1800" b="1" dirty="0" smtClean="0">
                <a:solidFill>
                  <a:srgbClr val="FF0000"/>
                </a:solidFill>
              </a:rPr>
              <a:t>/cm^2)</a:t>
            </a:r>
          </a:p>
          <a:p>
            <a:pPr>
              <a:buFontTx/>
              <a:buChar char="-"/>
            </a:pPr>
            <a:endParaRPr lang="en-US" sz="1800" b="1" dirty="0" smtClean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77000" y="6324600"/>
            <a:ext cx="2133600" cy="365125"/>
          </a:xfrm>
        </p:spPr>
        <p:txBody>
          <a:bodyPr/>
          <a:lstStyle/>
          <a:p>
            <a:pPr>
              <a:defRPr/>
            </a:pPr>
            <a:fld id="{4B0185FD-06C2-4D2F-A336-89CBEF7717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1295400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Col 3 DBR</a:t>
            </a:r>
            <a:endParaRPr lang="en-US" b="1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381000" y="1295400"/>
            <a:ext cx="2585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Col 3 SWEEPER: dc = 0.21</a:t>
            </a:r>
            <a:endParaRPr lang="en-US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19050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562600" y="35814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r3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562600" y="51054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r4</a:t>
            </a:r>
            <a:endParaRPr lang="en-US" dirty="0"/>
          </a:p>
        </p:txBody>
      </p:sp>
      <p:pic>
        <p:nvPicPr>
          <p:cNvPr id="4100" name="Picture 4" descr="C:\Users\Jonathan Doylend\Documents\SWEEPER\process\SEMS\process_rerun_Jan2012\Z2\col2swp\R4_00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3202714" cy="24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170887" y="1258669"/>
            <a:ext cx="1965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DC </a:t>
            </a:r>
            <a:br>
              <a:rPr lang="en-US" b="1" u="sng" dirty="0" smtClean="0"/>
            </a:br>
            <a:r>
              <a:rPr lang="en-US" b="1" u="sng" dirty="0" smtClean="0"/>
              <a:t>(pattern/measure)</a:t>
            </a:r>
            <a:endParaRPr lang="en-US" b="1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8001000" y="2089666"/>
            <a:ext cx="1295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69.7/ -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61.5/ -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53.3/66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76369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SEM results:  Z3  </a:t>
            </a:r>
            <a:r>
              <a:rPr lang="en-US" sz="2400" dirty="0" smtClean="0"/>
              <a:t>(</a:t>
            </a:r>
            <a:r>
              <a:rPr lang="en-US" sz="2400" dirty="0"/>
              <a:t>Pure ZEP </a:t>
            </a:r>
            <a:r>
              <a:rPr lang="en-US" sz="2400" dirty="0" smtClean="0"/>
              <a:t> Shallow </a:t>
            </a:r>
            <a:r>
              <a:rPr lang="en-US" sz="2400" dirty="0" smtClean="0"/>
              <a:t>Etch, Photolithography and Deep Etch)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77000" y="6324600"/>
            <a:ext cx="2133600" cy="365125"/>
          </a:xfrm>
        </p:spPr>
        <p:txBody>
          <a:bodyPr/>
          <a:lstStyle/>
          <a:p>
            <a:pPr>
              <a:defRPr/>
            </a:pPr>
            <a:fld id="{4B0185FD-06C2-4D2F-A336-89CBEF7717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Jock Bovington\Documents\Research\SWEEPER\Jock\Microscope\zepcal3_etch1_pr_exp_dev_1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6971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1296971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1296971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1296971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581400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3581400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3581400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3581400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800" y="3581400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800" y="1296971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25908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Chipping of ZEP on edge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114800" y="25908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 Residue in gratings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162800" y="2599441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Strings of PR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57200" y="51054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Conclusion: The single EBL Process with PR masking leaves irregular residue of PR that can no be removed by developer without cracking the underlying ZEP and is therefore currently considered a high risk process.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was further validated by a repeated experiment with test sample Z4.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71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SEM results:  Z4  </a:t>
            </a:r>
            <a:br>
              <a:rPr lang="en-US" sz="2400" dirty="0" smtClean="0"/>
            </a:br>
            <a:r>
              <a:rPr lang="en-US" sz="2400" dirty="0" smtClean="0"/>
              <a:t>(Shallow Etch, Photolithography and Deep Etch)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77000" y="6324600"/>
            <a:ext cx="2133600" cy="365125"/>
          </a:xfrm>
        </p:spPr>
        <p:txBody>
          <a:bodyPr/>
          <a:lstStyle/>
          <a:p>
            <a:pPr>
              <a:defRPr/>
            </a:pPr>
            <a:fld id="{4B0185FD-06C2-4D2F-A336-89CBEF7717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296971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1296971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1296971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1296971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800" y="1296971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25908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Chipping of ZEP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667000" y="25908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 Residue in gratings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162800" y="2599441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Strings of PR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57200" y="33528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Conclusion: The single EBL Process with PR masking leaves irregular residue of PR that can no be removed by developer without cracking the underlying ZEP and is therefore currently considered a high risk process.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was further validated by the initial experiment with test sample Z3.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86400" y="2599441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Edge bead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89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 results:  </a:t>
            </a:r>
            <a:r>
              <a:rPr lang="en-US" dirty="0"/>
              <a:t>Cr1 </a:t>
            </a:r>
            <a:r>
              <a:rPr lang="en-US" dirty="0" smtClean="0"/>
              <a:t>(Shallow </a:t>
            </a:r>
            <a:r>
              <a:rPr lang="en-US" dirty="0"/>
              <a:t>Etch Only)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90600"/>
            <a:ext cx="7696200" cy="4572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Best column:  col 3 (500 </a:t>
            </a:r>
            <a:r>
              <a:rPr lang="en-US" sz="1800" b="1" dirty="0" err="1" smtClean="0">
                <a:solidFill>
                  <a:srgbClr val="FF0000"/>
                </a:solidFill>
              </a:rPr>
              <a:t>uC</a:t>
            </a:r>
            <a:r>
              <a:rPr lang="en-US" sz="1800" b="1" dirty="0" smtClean="0">
                <a:solidFill>
                  <a:srgbClr val="FF0000"/>
                </a:solidFill>
              </a:rPr>
              <a:t>/cm^2)</a:t>
            </a:r>
          </a:p>
          <a:p>
            <a:pPr>
              <a:buFontTx/>
              <a:buChar char="-"/>
            </a:pPr>
            <a:endParaRPr lang="en-US" sz="1800" b="1" dirty="0" smtClean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77000" y="6324600"/>
            <a:ext cx="2133600" cy="365125"/>
          </a:xfrm>
        </p:spPr>
        <p:txBody>
          <a:bodyPr/>
          <a:lstStyle/>
          <a:p>
            <a:pPr>
              <a:defRPr/>
            </a:pPr>
            <a:fld id="{4B0185FD-06C2-4D2F-A336-89CBEF7717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3" name="Picture 5" descr="C:\Users\Jonathan Doylend\Documents\SWEEPER\process\SEMS\process_rerun_Jan2012\Cr1\500_swpr\5R1_00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75" y="1676400"/>
            <a:ext cx="12192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onathan Doylend\Documents\SWEEPER\process\SEMS\process_rerun_Jan2012\Cr1\500_swpr\5R2_00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75" y="2724150"/>
            <a:ext cx="12192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onathan Doylend\Documents\SWEEPER\process\SEMS\process_rerun_Jan2012\Cr1\500_swpr\5R3_00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75" y="3771900"/>
            <a:ext cx="12192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Jonathan Doylend\Documents\SWEEPER\process\SEMS\process_rerun_Jan2012\Cr1\500_swpr\5R4_00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75" y="4819650"/>
            <a:ext cx="12192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Jonathan Doylend\Documents\SWEEPER\process\SEMS\process_rerun_Jan2012\Cr1\500_swpr\5R5_02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75" y="5867400"/>
            <a:ext cx="12192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Jonathan Doylend\Documents\SWEEPER\process\SEMS\process_rerun_Jan2012\Cr1\500_swpr\5R1_01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12192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Jonathan Doylend\Documents\SWEEPER\process\SEMS\process_rerun_Jan2012\Cr1\500_swpr\5R2_01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0"/>
            <a:ext cx="12192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Jonathan Doylend\Documents\SWEEPER\process\SEMS\process_rerun_Jan2012\Cr1\500_swpr\5R3_01.T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0"/>
            <a:ext cx="121927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Jonathan Doylend\Documents\SWEEPER\process\SEMS\process_rerun_Jan2012\Cr1\500_swpr\5R4_01.T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00600"/>
            <a:ext cx="121927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Jonathan Doylend\Documents\SWEEPER\process\SEMS\process_rerun_Jan2012\Cr1\500_swpr\5R5_00.T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867400"/>
            <a:ext cx="12192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Jonathan Doylend\Documents\SWEEPER\process\SEMS\process_rerun_Jan2012\Cr1\500_dbr\5R1_00.T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12192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Jonathan Doylend\Documents\SWEEPER\process\SEMS\process_rerun_Jan2012\Cr1\500_dbr\5R2_00.T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12192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Jonathan Doylend\Documents\SWEEPER\process\SEMS\process_rerun_Jan2012\Cr1\500_dbr\5R3_00.T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0"/>
            <a:ext cx="12192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Jonathan Doylend\Documents\SWEEPER\process\SEMS\process_rerun_Jan2012\Cr1\500_dbr\5R4_00.T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00600"/>
            <a:ext cx="12192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Jonathan Doylend\Documents\SWEEPER\process\SEMS\process_rerun_Jan2012\Cr1\500_dbr\5R5_00.T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867400"/>
            <a:ext cx="12192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Users\Jonathan Doylend\Documents\SWEEPER\process\SEMS\process_rerun_Jan2012\Cr1\500_dbr\5R2_01.T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75" y="2743200"/>
            <a:ext cx="121927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:\Users\Jonathan Doylend\Documents\SWEEPER\process\SEMS\process_rerun_Jan2012\Cr1\500_dbr\5R3_01.TI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75" y="3810000"/>
            <a:ext cx="121927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:\Users\Jonathan Doylend\Documents\SWEEPER\process\SEMS\process_rerun_Jan2012\Cr1\500_dbr\5R4_01.TI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75" y="4800600"/>
            <a:ext cx="121927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C:\Users\Jonathan Doylend\Documents\SWEEPER\process\SEMS\process_rerun_Jan2012\Cr1\500_dbr\5R5_01.TI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75" y="5867400"/>
            <a:ext cx="12192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6875" y="1295400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Col 3 DBR</a:t>
            </a:r>
            <a:endParaRPr lang="en-US" b="1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381000" y="1295400"/>
            <a:ext cx="1616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Col 3 SWEEPER</a:t>
            </a:r>
            <a:endParaRPr lang="en-US" b="1" u="sng" dirty="0"/>
          </a:p>
        </p:txBody>
      </p:sp>
      <p:sp>
        <p:nvSpPr>
          <p:cNvPr id="31" name="TextBox 30"/>
          <p:cNvSpPr txBox="1"/>
          <p:nvPr/>
        </p:nvSpPr>
        <p:spPr>
          <a:xfrm>
            <a:off x="3200400" y="1981200"/>
            <a:ext cx="137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21.8/57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18.2/40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14.5/30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10.9/26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7.27/19</a:t>
            </a:r>
            <a:endParaRPr lang="en-US" b="1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7620000" y="1981200"/>
            <a:ext cx="129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49.2/ -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41/0.79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32.8/</a:t>
            </a:r>
            <a:r>
              <a:rPr lang="en-US" b="1" dirty="0" smtClean="0"/>
              <a:t>64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24.6/51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16.4/34</a:t>
            </a:r>
            <a:endParaRPr lang="en-US" b="1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7170887" y="1258669"/>
            <a:ext cx="1965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DC </a:t>
            </a:r>
            <a:br>
              <a:rPr lang="en-US" b="1" u="sng" dirty="0" smtClean="0"/>
            </a:br>
            <a:r>
              <a:rPr lang="en-US" b="1" u="sng" dirty="0" smtClean="0"/>
              <a:t>(pattern/measure)</a:t>
            </a:r>
            <a:endParaRPr lang="en-US" b="1" u="sng" dirty="0"/>
          </a:p>
        </p:txBody>
      </p:sp>
      <p:sp>
        <p:nvSpPr>
          <p:cNvPr id="35" name="TextBox 34"/>
          <p:cNvSpPr txBox="1"/>
          <p:nvPr/>
        </p:nvSpPr>
        <p:spPr>
          <a:xfrm>
            <a:off x="2946944" y="1289651"/>
            <a:ext cx="1965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DC  (%)</a:t>
            </a:r>
            <a:br>
              <a:rPr lang="en-US" b="1" u="sng" dirty="0" smtClean="0"/>
            </a:br>
            <a:r>
              <a:rPr lang="en-US" b="1" u="sng" dirty="0" smtClean="0"/>
              <a:t>(pattern/measure)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42775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154716" cy="838200"/>
          </a:xfrm>
        </p:spPr>
        <p:txBody>
          <a:bodyPr/>
          <a:lstStyle/>
          <a:p>
            <a:r>
              <a:rPr lang="en-US" sz="2400" dirty="0" smtClean="0"/>
              <a:t>SEM results:  </a:t>
            </a:r>
            <a:r>
              <a:rPr lang="en-US" sz="2400" dirty="0"/>
              <a:t>Cr3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Shallow Etch, Photolithography and Deep Etch)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836" y="838200"/>
            <a:ext cx="4723564" cy="4572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Best column:  col 3 (500 </a:t>
            </a:r>
            <a:r>
              <a:rPr lang="en-US" sz="1800" b="1" dirty="0" err="1" smtClean="0">
                <a:solidFill>
                  <a:srgbClr val="FF0000"/>
                </a:solidFill>
              </a:rPr>
              <a:t>uC</a:t>
            </a:r>
            <a:r>
              <a:rPr lang="en-US" sz="1800" b="1" dirty="0" smtClean="0">
                <a:solidFill>
                  <a:srgbClr val="FF0000"/>
                </a:solidFill>
              </a:rPr>
              <a:t>/cm^2)</a:t>
            </a:r>
          </a:p>
          <a:p>
            <a:pPr>
              <a:buFontTx/>
              <a:buChar char="-"/>
            </a:pPr>
            <a:endParaRPr lang="en-US" sz="1800" b="1" dirty="0" smtClean="0">
              <a:solidFill>
                <a:srgbClr val="FF0000"/>
              </a:solidFill>
            </a:endParaRPr>
          </a:p>
        </p:txBody>
      </p:sp>
      <p:pic>
        <p:nvPicPr>
          <p:cNvPr id="33" name="Picture 7" descr="C:\Users\Jonathan Doylend\Documents\SWEEPER\process\SEMS\process_rerun_Jan2012\Cr3\swpr\500R2_00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87" y="1359931"/>
            <a:ext cx="182891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C:\Users\Jonathan Doylend\Documents\SWEEPER\process\SEMS\process_rerun_Jan2012\Cr3\swpr\500R3_00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88" y="2680731"/>
            <a:ext cx="182891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" descr="C:\Users\Jonathan Doylend\Documents\SWEEPER\process\SEMS\process_rerun_Jan2012\Cr3\swpr\500R3_01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55332"/>
            <a:ext cx="182891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C:\Users\Jonathan Doylend\Documents\SWEEPER\process\SEMS\process_rerun_Jan2012\Cr3\swpr\500R4_00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88" y="4001531"/>
            <a:ext cx="182891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 descr="C:\Users\Jonathan Doylend\Documents\SWEEPER\process\SEMS\process_rerun_Jan2012\Cr3\swpr\500R4_01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50732"/>
            <a:ext cx="182891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C:\Users\Jonathan Doylend\Documents\SWEEPER\process\SEMS\process_rerun_Jan2012\Cr3\swpr\500R5_02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87" y="5322332"/>
            <a:ext cx="182891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3" descr="C:\Users\Jonathan Doylend\Documents\SWEEPER\process\SEMS\process_rerun_Jan2012\Cr3\swpr\500R5_03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22332"/>
            <a:ext cx="182891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5" descr="C:\Users\Jonathan Doylend\Documents\SWEEPER\process\SEMS\process_rerun_Jan2012\Cr3\dbr\500R2_00.T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489" y="1359931"/>
            <a:ext cx="182891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6" descr="C:\Users\Jonathan Doylend\Documents\SWEEPER\process\SEMS\process_rerun_Jan2012\Cr3\dbr\500R2_01.T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688" y="1359932"/>
            <a:ext cx="182891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7" descr="C:\Users\Jonathan Doylend\Documents\SWEEPER\process\SEMS\process_rerun_Jan2012\Cr3\dbr\500R3_00.T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489" y="2706131"/>
            <a:ext cx="182891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8" descr="C:\Users\Jonathan Doylend\Documents\SWEEPER\process\SEMS\process_rerun_Jan2012\Cr3\dbr\500R3_01.T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688" y="2655332"/>
            <a:ext cx="182891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9" descr="C:\Users\Jonathan Doylend\Documents\SWEEPER\process\SEMS\process_rerun_Jan2012\Cr3\dbr\500R4_00.T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489" y="4052331"/>
            <a:ext cx="182891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C:\Users\Jonathan Doylend\Documents\SWEEPER\process\SEMS\process_rerun_Jan2012\Cr3\dbr\500R4_01.T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688" y="4026932"/>
            <a:ext cx="182891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1" descr="C:\Users\Jonathan Doylend\Documents\SWEEPER\process\SEMS\process_rerun_Jan2012\Cr3\dbr\500R5_00.T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489" y="5398532"/>
            <a:ext cx="182891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2" descr="C:\Users\Jonathan Doylend\Documents\SWEEPER\process\SEMS\process_rerun_Jan2012\Cr3\dbr\500R5_01.T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688" y="5398532"/>
            <a:ext cx="182891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524000" y="1066800"/>
            <a:ext cx="2044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SWEEPER DOSE 500</a:t>
            </a:r>
            <a:endParaRPr lang="en-US" u="sng" dirty="0"/>
          </a:p>
        </p:txBody>
      </p:sp>
      <p:sp>
        <p:nvSpPr>
          <p:cNvPr id="49" name="TextBox 48"/>
          <p:cNvSpPr txBox="1"/>
          <p:nvPr/>
        </p:nvSpPr>
        <p:spPr>
          <a:xfrm>
            <a:off x="6400689" y="1066800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DBR DOSE 500</a:t>
            </a:r>
            <a:endParaRPr lang="en-US" u="sng" dirty="0"/>
          </a:p>
        </p:txBody>
      </p:sp>
      <p:sp>
        <p:nvSpPr>
          <p:cNvPr id="50" name="TextBox 49"/>
          <p:cNvSpPr txBox="1"/>
          <p:nvPr/>
        </p:nvSpPr>
        <p:spPr>
          <a:xfrm>
            <a:off x="0" y="1842531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r2</a:t>
            </a:r>
            <a:endParaRPr lang="en-US" u="sng" dirty="0"/>
          </a:p>
        </p:txBody>
      </p:sp>
      <p:sp>
        <p:nvSpPr>
          <p:cNvPr id="51" name="TextBox 50"/>
          <p:cNvSpPr txBox="1"/>
          <p:nvPr/>
        </p:nvSpPr>
        <p:spPr>
          <a:xfrm>
            <a:off x="0" y="3188732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r3</a:t>
            </a:r>
            <a:endParaRPr lang="en-US" u="sng" dirty="0"/>
          </a:p>
        </p:txBody>
      </p:sp>
      <p:sp>
        <p:nvSpPr>
          <p:cNvPr id="52" name="TextBox 51"/>
          <p:cNvSpPr txBox="1"/>
          <p:nvPr/>
        </p:nvSpPr>
        <p:spPr>
          <a:xfrm>
            <a:off x="0" y="4560332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r4</a:t>
            </a:r>
            <a:endParaRPr lang="en-US" u="sng" dirty="0"/>
          </a:p>
        </p:txBody>
      </p:sp>
      <p:sp>
        <p:nvSpPr>
          <p:cNvPr id="53" name="TextBox 52"/>
          <p:cNvSpPr txBox="1"/>
          <p:nvPr/>
        </p:nvSpPr>
        <p:spPr>
          <a:xfrm>
            <a:off x="0" y="5855732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r5</a:t>
            </a:r>
            <a:endParaRPr lang="en-US" u="sng" dirty="0"/>
          </a:p>
        </p:txBody>
      </p:sp>
      <p:sp>
        <p:nvSpPr>
          <p:cNvPr id="59" name="TextBox 58"/>
          <p:cNvSpPr txBox="1"/>
          <p:nvPr/>
        </p:nvSpPr>
        <p:spPr>
          <a:xfrm>
            <a:off x="2286000" y="1436132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Some proximity effects seen in r2 (worse in r1) SWEEPERs and r4 DBRs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59" idx="1"/>
          </p:cNvCxnSpPr>
          <p:nvPr/>
        </p:nvCxnSpPr>
        <p:spPr>
          <a:xfrm flipH="1" flipV="1">
            <a:off x="1524000" y="1893332"/>
            <a:ext cx="762000" cy="44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648200" y="2507398"/>
            <a:ext cx="2590800" cy="19767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777232" y="1790173"/>
            <a:ext cx="137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18.2/ -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14.5/35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10.9/29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7.27/23</a:t>
            </a:r>
            <a:endParaRPr lang="en-US" b="1" dirty="0" smtClean="0"/>
          </a:p>
        </p:txBody>
      </p:sp>
      <p:sp>
        <p:nvSpPr>
          <p:cNvPr id="63" name="TextBox 62"/>
          <p:cNvSpPr txBox="1"/>
          <p:nvPr/>
        </p:nvSpPr>
        <p:spPr>
          <a:xfrm>
            <a:off x="7947908" y="1815573"/>
            <a:ext cx="10436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41/84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32.8/60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24.6/ -</a:t>
            </a: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16.4/53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0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AFM Results 100% ZEP Samples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430330"/>
              </p:ext>
            </p:extLst>
          </p:nvPr>
        </p:nvGraphicFramePr>
        <p:xfrm>
          <a:off x="457200" y="914400"/>
          <a:ext cx="82296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Z1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Z2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Z3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Z4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100% ZEP 2krpm Height (nm)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557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557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557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557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Si Etch Time (min)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aseline="0" dirty="0" err="1" smtClean="0"/>
                        <a:t>ZEP+Si</a:t>
                      </a:r>
                      <a:r>
                        <a:rPr lang="en-US" sz="1100" baseline="0" dirty="0" smtClean="0"/>
                        <a:t> Height (nm)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580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785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584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AZ4210 Protection Exposed in </a:t>
                      </a:r>
                      <a:r>
                        <a:rPr lang="en-US" sz="1100" dirty="0" err="1" smtClean="0"/>
                        <a:t>Suss</a:t>
                      </a:r>
                      <a:r>
                        <a:rPr lang="en-US" sz="1100" dirty="0" smtClean="0"/>
                        <a:t> Contact Aligner (sec)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30 (</a:t>
                      </a:r>
                      <a:r>
                        <a:rPr lang="en-US" sz="1100" dirty="0" err="1" smtClean="0"/>
                        <a:t>i</a:t>
                      </a:r>
                      <a:r>
                        <a:rPr lang="en-US" sz="1100" dirty="0" smtClean="0"/>
                        <a:t>-line filtered) + 30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30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AZ4210 removed in Developer 400K</a:t>
                      </a:r>
                      <a:r>
                        <a:rPr lang="en-US" sz="1100" baseline="0" dirty="0" smtClean="0"/>
                        <a:t> 1:4 (sec)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120 + 120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120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Si Etch Time (min)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ON HOLD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ON HOLD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smtClean="0"/>
                        <a:t>ZEP+Si Height (nm)</a:t>
                      </a:r>
                      <a:endParaRPr lang="en-US" sz="11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Stripped</a:t>
                      </a:r>
                      <a:r>
                        <a:rPr lang="en-US" sz="1100" baseline="0" dirty="0" smtClean="0"/>
                        <a:t> ZEP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Si Height</a:t>
                      </a:r>
                      <a:r>
                        <a:rPr lang="en-US" sz="1100" baseline="0" dirty="0" smtClean="0"/>
                        <a:t> (nm)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435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Approx. 100% ZEP Etch </a:t>
                      </a:r>
                      <a:r>
                        <a:rPr lang="en-US" sz="1100" baseline="0" dirty="0" smtClean="0"/>
                        <a:t>Rate (nm/min)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29.6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Approx. Si Etch </a:t>
                      </a:r>
                      <a:r>
                        <a:rPr lang="en-US" sz="1100" baseline="0" dirty="0" smtClean="0"/>
                        <a:t>Rate (nm/min)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AFM Results Cr Masked Samples (1 of 2)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784641"/>
              </p:ext>
            </p:extLst>
          </p:nvPr>
        </p:nvGraphicFramePr>
        <p:xfrm>
          <a:off x="457200" y="914400"/>
          <a:ext cx="8229599" cy="5813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990600"/>
                <a:gridCol w="228600"/>
                <a:gridCol w="3091542"/>
                <a:gridCol w="1175657"/>
              </a:tblGrid>
              <a:tr h="291069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Cr1-4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Nano Oxide Etch (ICP#2 – Recipe#104)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/>
                </a:tc>
              </a:tr>
              <a:tr h="291069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PlasmaTherm</a:t>
                      </a:r>
                      <a:r>
                        <a:rPr lang="en-US" sz="1100" dirty="0" smtClean="0"/>
                        <a:t> Oxide 2x50nm Height (nm)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Approx. Oxide Etch </a:t>
                      </a:r>
                      <a:r>
                        <a:rPr lang="en-US" sz="1100" baseline="0" dirty="0" smtClean="0"/>
                        <a:t>Rate (nm/min)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81</a:t>
                      </a:r>
                      <a:endParaRPr lang="en-US" sz="1100" dirty="0"/>
                    </a:p>
                  </a:txBody>
                  <a:tcPr/>
                </a:tc>
              </a:tr>
              <a:tr h="291069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Ebeam</a:t>
                      </a:r>
                      <a:r>
                        <a:rPr lang="en-US" sz="1100" baseline="0" dirty="0" smtClean="0"/>
                        <a:t> #1 Cr </a:t>
                      </a:r>
                      <a:r>
                        <a:rPr lang="en-US" sz="1100" baseline="0" dirty="0" err="1" smtClean="0"/>
                        <a:t>Dep</a:t>
                      </a:r>
                      <a:r>
                        <a:rPr lang="en-US" sz="1100" baseline="0" dirty="0" smtClean="0"/>
                        <a:t> (nm)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Assumed Cr Etch </a:t>
                      </a:r>
                      <a:r>
                        <a:rPr lang="en-US" sz="1100" baseline="0" dirty="0" smtClean="0"/>
                        <a:t>Rate (nm/min)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/>
                </a:tc>
              </a:tr>
              <a:tr h="291069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PlasmaTherm</a:t>
                      </a:r>
                      <a:r>
                        <a:rPr lang="en-US" sz="1100" dirty="0" smtClean="0"/>
                        <a:t> Oxide 1x50nm Height (nm)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Si Etch Rate</a:t>
                      </a:r>
                      <a:r>
                        <a:rPr lang="en-US" sz="1100" baseline="0" dirty="0" smtClean="0"/>
                        <a:t> (nm/min)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?</a:t>
                      </a:r>
                      <a:endParaRPr lang="en-US" sz="1100" dirty="0"/>
                    </a:p>
                  </a:txBody>
                  <a:tcPr/>
                </a:tc>
              </a:tr>
              <a:tr h="28352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(2:1) </a:t>
                      </a:r>
                      <a:r>
                        <a:rPr lang="en-US" sz="1100" dirty="0" err="1" smtClean="0"/>
                        <a:t>ZEP:Anisol</a:t>
                      </a:r>
                      <a:r>
                        <a:rPr lang="en-US" sz="1100" dirty="0" smtClean="0"/>
                        <a:t> 3krpm Height (nm)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220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Cr Etch (ICP#2 – Recipe#145)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9106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Oxide Etch Time (sec)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Approx. Cr Etch </a:t>
                      </a:r>
                      <a:r>
                        <a:rPr lang="en-US" sz="1100" baseline="0" dirty="0" smtClean="0"/>
                        <a:t>Rate (nm/min)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35</a:t>
                      </a:r>
                      <a:endParaRPr lang="en-US" sz="1100" dirty="0"/>
                    </a:p>
                  </a:txBody>
                  <a:tcPr/>
                </a:tc>
              </a:tr>
              <a:tr h="291069">
                <a:tc>
                  <a:txBody>
                    <a:bodyPr/>
                    <a:lstStyle/>
                    <a:p>
                      <a:r>
                        <a:rPr lang="en-US" sz="1100" baseline="0" dirty="0" err="1" smtClean="0"/>
                        <a:t>ZEP+Oxide</a:t>
                      </a:r>
                      <a:r>
                        <a:rPr lang="en-US" sz="1100" baseline="0" dirty="0" smtClean="0"/>
                        <a:t> Height (nm)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Assumed Oxide Etch </a:t>
                      </a:r>
                      <a:r>
                        <a:rPr lang="en-US" sz="1100" baseline="0" dirty="0" smtClean="0"/>
                        <a:t>Rate (nm/min)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</a:tr>
              <a:tr h="29106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Strip</a:t>
                      </a:r>
                      <a:r>
                        <a:rPr lang="en-US" sz="1100" baseline="0" dirty="0" smtClean="0"/>
                        <a:t> ZEP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Assumed Si Etch Rate</a:t>
                      </a:r>
                      <a:r>
                        <a:rPr lang="en-US" sz="1100" baseline="0" dirty="0" smtClean="0"/>
                        <a:t> (nm/min)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</a:tr>
              <a:tr h="291069"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Oxide Height (nm)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Si Etch (Si DRIE – Recipe: BOV_J_01)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9106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Oxide Etch Time (sec)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Approx. Si Etch </a:t>
                      </a:r>
                      <a:r>
                        <a:rPr lang="en-US" sz="1100" baseline="0" dirty="0" smtClean="0"/>
                        <a:t>Rate (nm/min)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91-124</a:t>
                      </a:r>
                      <a:endParaRPr lang="en-US" sz="1100" dirty="0"/>
                    </a:p>
                  </a:txBody>
                  <a:tcPr/>
                </a:tc>
              </a:tr>
              <a:tr h="291069"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Oxide Height (nm)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Approx.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Cr Etch </a:t>
                      </a:r>
                      <a:r>
                        <a:rPr lang="en-US" sz="1100" baseline="0" dirty="0" smtClean="0"/>
                        <a:t>Rate (nm/min)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</a:tr>
              <a:tr h="29106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Oxide Etch Time (sec)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Assumed Oxide Etch Rate</a:t>
                      </a:r>
                      <a:r>
                        <a:rPr lang="en-US" sz="1100" baseline="0" dirty="0" smtClean="0"/>
                        <a:t> (nm/min)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</a:tr>
              <a:tr h="291069"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Oxide Height (nm)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29106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Oxide Etch Time (sec)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291069"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Oxide Height (nm)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291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Cr Etch Time(sec)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225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291069">
                <a:tc>
                  <a:txBody>
                    <a:bodyPr/>
                    <a:lstStyle/>
                    <a:p>
                      <a:r>
                        <a:rPr lang="en-US" sz="1100" baseline="0" dirty="0" err="1" smtClean="0"/>
                        <a:t>Oxide+Cr</a:t>
                      </a:r>
                      <a:r>
                        <a:rPr lang="en-US" sz="1100" baseline="0" dirty="0" smtClean="0"/>
                        <a:t> Height (nm)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29106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Oxide Etch Time (sec)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291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Oxide (likely gone)+</a:t>
                      </a:r>
                      <a:r>
                        <a:rPr lang="en-US" sz="1200" baseline="0" dirty="0" err="1" smtClean="0"/>
                        <a:t>Cr+Oxide</a:t>
                      </a:r>
                      <a:r>
                        <a:rPr lang="en-US" sz="1200" baseline="0" dirty="0" smtClean="0"/>
                        <a:t> Height (nm)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217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29106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Cleave into 4 pieces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1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AFM Results Cr Masked </a:t>
            </a:r>
            <a:r>
              <a:rPr lang="en-US" sz="2800" dirty="0" smtClean="0"/>
              <a:t>Samples (2 of 2)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013767"/>
              </p:ext>
            </p:extLst>
          </p:nvPr>
        </p:nvGraphicFramePr>
        <p:xfrm>
          <a:off x="457200" y="914400"/>
          <a:ext cx="8229600" cy="3361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371600"/>
                <a:gridCol w="1371600"/>
                <a:gridCol w="1371600"/>
                <a:gridCol w="1371600"/>
              </a:tblGrid>
              <a:tr h="293447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Cr1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Cr2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Cr3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Cr4</a:t>
                      </a:r>
                      <a:endParaRPr lang="en-US" sz="1100" dirty="0"/>
                    </a:p>
                  </a:txBody>
                  <a:tcPr/>
                </a:tc>
              </a:tr>
              <a:tr h="29344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Si Etch Time (min)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ON HOLD</a:t>
                      </a:r>
                      <a:endParaRPr lang="en-US" sz="1100" dirty="0"/>
                    </a:p>
                  </a:txBody>
                  <a:tcPr/>
                </a:tc>
              </a:tr>
              <a:tr h="293447">
                <a:tc>
                  <a:txBody>
                    <a:bodyPr/>
                    <a:lstStyle/>
                    <a:p>
                      <a:r>
                        <a:rPr lang="en-US" sz="1100" baseline="0" dirty="0" err="1" smtClean="0"/>
                        <a:t>Cr+Oxide+Si</a:t>
                      </a:r>
                      <a:r>
                        <a:rPr lang="en-US" sz="1100" baseline="0" dirty="0" smtClean="0"/>
                        <a:t> Height (nm)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308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786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</a:tr>
              <a:tr h="35021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AZ4210 Protection Exposed in </a:t>
                      </a:r>
                      <a:r>
                        <a:rPr lang="en-US" sz="1100" dirty="0" err="1" smtClean="0"/>
                        <a:t>Suss</a:t>
                      </a:r>
                      <a:r>
                        <a:rPr lang="en-US" sz="1100" dirty="0" smtClean="0"/>
                        <a:t> Contact Aligner (sec)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</a:tr>
              <a:tr h="29344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AZ4210 removed in Developer 400K</a:t>
                      </a:r>
                      <a:r>
                        <a:rPr lang="en-US" sz="1100" baseline="0" dirty="0" smtClean="0"/>
                        <a:t> 1:4 (sec)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</a:tr>
              <a:tr h="29344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Si Etch Time (min)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</a:tr>
              <a:tr h="293447">
                <a:tc>
                  <a:txBody>
                    <a:bodyPr/>
                    <a:lstStyle/>
                    <a:p>
                      <a:r>
                        <a:rPr lang="en-US" sz="1100" baseline="0" dirty="0" err="1" smtClean="0"/>
                        <a:t>Cr+Oxide+Si</a:t>
                      </a:r>
                      <a:r>
                        <a:rPr lang="en-US" sz="1100" baseline="0" dirty="0" smtClean="0"/>
                        <a:t> Height (nm)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831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</a:tr>
              <a:tr h="293447"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Cr </a:t>
                      </a:r>
                      <a:r>
                        <a:rPr lang="en-US" sz="1100" dirty="0" smtClean="0"/>
                        <a:t>Etch</a:t>
                      </a:r>
                      <a:r>
                        <a:rPr lang="en-US" sz="1100" baseline="0" dirty="0" smtClean="0"/>
                        <a:t> Time (sec)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225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ON</a:t>
                      </a:r>
                      <a:r>
                        <a:rPr lang="en-US" sz="1100" baseline="0" dirty="0" smtClean="0"/>
                        <a:t> HOLD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225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</a:tr>
              <a:tr h="293447">
                <a:tc>
                  <a:txBody>
                    <a:bodyPr/>
                    <a:lstStyle/>
                    <a:p>
                      <a:r>
                        <a:rPr lang="en-US" sz="1100" baseline="0" dirty="0" err="1" smtClean="0"/>
                        <a:t>Oxide+Si</a:t>
                      </a:r>
                      <a:r>
                        <a:rPr lang="en-US" sz="1100" baseline="0" dirty="0" smtClean="0"/>
                        <a:t> Height (nm)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216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739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</a:tr>
              <a:tr h="293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BHF Time (sec)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</a:tr>
              <a:tr h="293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Si Height (nm)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3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u="sng" dirty="0" smtClean="0"/>
              <a:t>Problem: </a:t>
            </a:r>
            <a:r>
              <a:rPr lang="en-US" sz="1800" dirty="0" smtClean="0"/>
              <a:t>Deep etched gratings in Si for SGDBRs have proven difficult with the current grating process. A robust and repeatable deep grating process is necessary at DBR and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order grating periods.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u="sng" dirty="0" smtClean="0"/>
              <a:t>Goal: </a:t>
            </a:r>
            <a:r>
              <a:rPr lang="en-US" sz="1800" dirty="0" smtClean="0"/>
              <a:t>500nm deep gratings in SOI, with a quantified etch process for long, short, and multiple etches.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4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VASE Results Thin Films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74165"/>
              </p:ext>
            </p:extLst>
          </p:nvPr>
        </p:nvGraphicFramePr>
        <p:xfrm>
          <a:off x="457200" y="914400"/>
          <a:ext cx="8229600" cy="5178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293447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AV Ox 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AV Ox 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AV Ox 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AV Ox 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100% ZEP 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100% ZEP 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(2:1) ZEP 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(2:1) ZEP 2</a:t>
                      </a:r>
                    </a:p>
                  </a:txBody>
                  <a:tcPr/>
                </a:tc>
              </a:tr>
              <a:tr h="29344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Spin</a:t>
                      </a:r>
                      <a:r>
                        <a:rPr lang="en-US" sz="1100" baseline="0" dirty="0" smtClean="0"/>
                        <a:t> Rate (</a:t>
                      </a:r>
                      <a:r>
                        <a:rPr lang="en-US" sz="1100" baseline="0" dirty="0" err="1" smtClean="0"/>
                        <a:t>krpm</a:t>
                      </a:r>
                      <a:r>
                        <a:rPr lang="en-US" sz="1100" baseline="0" dirty="0" smtClean="0"/>
                        <a:t>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/>
                </a:tc>
              </a:tr>
              <a:tr h="29344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Dep</a:t>
                      </a:r>
                      <a:r>
                        <a:rPr lang="en-US" sz="1100" baseline="0" dirty="0" smtClean="0"/>
                        <a:t>osition Time (sec)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</a:tr>
              <a:tr h="35021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Initial Thickness (nm)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1996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1996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1996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1996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582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582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225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225</a:t>
                      </a:r>
                      <a:endParaRPr lang="en-US" sz="1100" dirty="0"/>
                    </a:p>
                  </a:txBody>
                  <a:tcPr/>
                </a:tc>
              </a:tr>
              <a:tr h="29344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Si</a:t>
                      </a:r>
                      <a:r>
                        <a:rPr lang="en-US" sz="1100" baseline="0" dirty="0" smtClean="0"/>
                        <a:t> Etch CAO_N_01 Time (sec)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300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</a:tr>
              <a:tr h="293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Si</a:t>
                      </a:r>
                      <a:r>
                        <a:rPr lang="en-US" sz="1100" baseline="0" dirty="0" smtClean="0"/>
                        <a:t> Etch BOV_J_01 Time (sec)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300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120</a:t>
                      </a:r>
                      <a:endParaRPr lang="en-US" sz="1100" dirty="0"/>
                    </a:p>
                  </a:txBody>
                  <a:tcPr/>
                </a:tc>
              </a:tr>
              <a:tr h="29344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Thickness (nm)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509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505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157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156</a:t>
                      </a:r>
                      <a:endParaRPr lang="en-US" sz="1100" dirty="0"/>
                    </a:p>
                  </a:txBody>
                  <a:tcPr/>
                </a:tc>
              </a:tr>
              <a:tr h="293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Nano Oxide Etch Time (sec)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300</a:t>
                      </a:r>
                      <a:endParaRPr lang="en-US" sz="11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60</a:t>
                      </a:r>
                      <a:endParaRPr lang="en-US" sz="1100" dirty="0"/>
                    </a:p>
                  </a:txBody>
                  <a:tcPr/>
                </a:tc>
              </a:tr>
              <a:tr h="293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Thickness (nm)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?</a:t>
                      </a:r>
                      <a:endParaRPr lang="en-US" sz="11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363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85.5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93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Si</a:t>
                      </a:r>
                      <a:r>
                        <a:rPr lang="en-US" sz="1100" baseline="0" dirty="0" smtClean="0"/>
                        <a:t> Etch BOV_J_01 Time (sec)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300</a:t>
                      </a:r>
                      <a:endParaRPr lang="en-US" sz="11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</a:tr>
              <a:tr h="293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Thickness (nm)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?</a:t>
                      </a:r>
                      <a:endParaRPr lang="en-US" sz="11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</a:tr>
              <a:tr h="293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Cr Etch Time (sec)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</a:tr>
              <a:tr h="293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</a:tr>
              <a:tr h="293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</a:tr>
              <a:tr h="293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</a:tr>
              <a:tr h="293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PLANNED EXPERIMENT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</a:tr>
              <a:tr h="293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NEED TO BE MEASURED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4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AFM Results Cr Masked Samples (1 of 2)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042780"/>
              </p:ext>
            </p:extLst>
          </p:nvPr>
        </p:nvGraphicFramePr>
        <p:xfrm>
          <a:off x="685800" y="990600"/>
          <a:ext cx="4267199" cy="5813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1542"/>
                <a:gridCol w="1175657"/>
              </a:tblGrid>
              <a:tr h="291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Nano Oxide Etch (ICP#2 – Recipe#104)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/>
                </a:tc>
              </a:tr>
              <a:tr h="291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Oxide Etch </a:t>
                      </a:r>
                      <a:r>
                        <a:rPr lang="en-US" sz="1100" baseline="0" dirty="0" smtClean="0"/>
                        <a:t>Rate (nm/min)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~80</a:t>
                      </a:r>
                      <a:endParaRPr lang="en-US" sz="11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106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Si Etch Rate</a:t>
                      </a:r>
                      <a:r>
                        <a:rPr lang="en-US" sz="1100" baseline="0" dirty="0" smtClean="0"/>
                        <a:t> (nm/min)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?</a:t>
                      </a:r>
                      <a:endParaRPr lang="en-US" sz="11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9106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100%</a:t>
                      </a:r>
                      <a:r>
                        <a:rPr lang="en-US" sz="1100" baseline="0" dirty="0" smtClean="0"/>
                        <a:t> ZEP Etch Rate (nm/min)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142</a:t>
                      </a:r>
                      <a:endParaRPr lang="en-US" sz="1100" dirty="0"/>
                    </a:p>
                  </a:txBody>
                  <a:tcPr/>
                </a:tc>
              </a:tr>
              <a:tr h="29106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(2:1)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ZEP:Anisol</a:t>
                      </a:r>
                      <a:r>
                        <a:rPr lang="en-US" sz="1100" baseline="0" dirty="0" smtClean="0"/>
                        <a:t> Etch Rate (nm/min)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143</a:t>
                      </a:r>
                      <a:endParaRPr lang="en-US" sz="1100" dirty="0"/>
                    </a:p>
                  </a:txBody>
                  <a:tcPr/>
                </a:tc>
              </a:tr>
              <a:tr h="2835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Cr Etch (ICP#2 – Recipe#145)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91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Oxide Etch </a:t>
                      </a:r>
                      <a:r>
                        <a:rPr lang="en-US" sz="1100" baseline="0" dirty="0" smtClean="0"/>
                        <a:t>Rate (nm/min)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negligible</a:t>
                      </a:r>
                      <a:endParaRPr lang="en-US" sz="11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9106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Si Etch Rate</a:t>
                      </a:r>
                      <a:r>
                        <a:rPr lang="en-US" sz="1100" baseline="0" dirty="0" smtClean="0"/>
                        <a:t> (nm/min)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?</a:t>
                      </a:r>
                      <a:endParaRPr lang="en-US" sz="11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91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100%</a:t>
                      </a:r>
                      <a:r>
                        <a:rPr lang="en-US" sz="1100" baseline="0" dirty="0" smtClean="0"/>
                        <a:t> ZEP Etch Rate (nm/min)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/>
                        <a:t>Cl</a:t>
                      </a:r>
                      <a:r>
                        <a:rPr lang="en-US" sz="1100" dirty="0" smtClean="0"/>
                        <a:t> bad for resist</a:t>
                      </a:r>
                      <a:endParaRPr lang="en-US" sz="1100" dirty="0"/>
                    </a:p>
                  </a:txBody>
                  <a:tcPr/>
                </a:tc>
              </a:tr>
              <a:tr h="291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(2:1)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ZEP:Anisol</a:t>
                      </a:r>
                      <a:r>
                        <a:rPr lang="en-US" sz="1100" baseline="0" dirty="0" smtClean="0"/>
                        <a:t> Etch Rate (nm/min)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/>
                        <a:t>Cl</a:t>
                      </a:r>
                      <a:r>
                        <a:rPr lang="en-US" sz="1100" dirty="0" smtClean="0"/>
                        <a:t> bad for resist</a:t>
                      </a:r>
                    </a:p>
                  </a:txBody>
                  <a:tcPr/>
                </a:tc>
              </a:tr>
              <a:tr h="291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Si Etch (Si DRIE – Recipe: BOV_J_01)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91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Si Etch </a:t>
                      </a:r>
                      <a:r>
                        <a:rPr lang="en-US" sz="1100" baseline="0" dirty="0" smtClean="0"/>
                        <a:t>Rate (nm/min)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~77 (50-130)</a:t>
                      </a:r>
                      <a:endParaRPr lang="en-US" sz="11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106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Oxide Etch Rate</a:t>
                      </a:r>
                      <a:r>
                        <a:rPr lang="en-US" sz="1100" baseline="0" dirty="0" smtClean="0"/>
                        <a:t> (nm/min)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21</a:t>
                      </a:r>
                      <a:endParaRPr lang="en-US" sz="11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91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100%</a:t>
                      </a:r>
                      <a:r>
                        <a:rPr lang="en-US" sz="1100" baseline="0" dirty="0" smtClean="0"/>
                        <a:t> ZEP Etch Rate (nm/min)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37</a:t>
                      </a:r>
                      <a:endParaRPr lang="en-US" sz="1100" dirty="0"/>
                    </a:p>
                  </a:txBody>
                  <a:tcPr/>
                </a:tc>
              </a:tr>
              <a:tr h="291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(2:1)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ZEP:Anisol</a:t>
                      </a:r>
                      <a:r>
                        <a:rPr lang="en-US" sz="1100" baseline="0" dirty="0" smtClean="0"/>
                        <a:t> Etch Rate (nm/min)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35.5</a:t>
                      </a:r>
                      <a:endParaRPr lang="en-US" sz="1100" dirty="0"/>
                    </a:p>
                  </a:txBody>
                  <a:tcPr/>
                </a:tc>
              </a:tr>
              <a:tr h="291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Si Etch (Si DRIE – Recipe: CAO_N_01)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91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Si Etch </a:t>
                      </a:r>
                      <a:r>
                        <a:rPr lang="en-US" sz="1100" baseline="0" dirty="0" smtClean="0"/>
                        <a:t>Rate (nm/min)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?</a:t>
                      </a:r>
                      <a:endParaRPr lang="en-US" sz="11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9106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Oxide Etch Rate</a:t>
                      </a:r>
                      <a:r>
                        <a:rPr lang="en-US" sz="1100" baseline="0" dirty="0" smtClean="0"/>
                        <a:t> (nm/min)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17.8</a:t>
                      </a:r>
                      <a:endParaRPr lang="en-US" sz="11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1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100%</a:t>
                      </a:r>
                      <a:r>
                        <a:rPr lang="en-US" sz="1100" baseline="0" dirty="0" smtClean="0"/>
                        <a:t> ZEP Etch Rate (nm/min)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36.5</a:t>
                      </a:r>
                      <a:endParaRPr lang="en-US" sz="1100" dirty="0"/>
                    </a:p>
                  </a:txBody>
                  <a:tcPr/>
                </a:tc>
              </a:tr>
              <a:tr h="291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(2:1)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ZEP:Anisol</a:t>
                      </a:r>
                      <a:r>
                        <a:rPr lang="en-US" sz="1100" baseline="0" dirty="0" smtClean="0"/>
                        <a:t> Etch Rate (nm/min)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34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1295400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Measurement were done on single etches of 2” quarters with </a:t>
            </a:r>
            <a:r>
              <a:rPr lang="en-US" dirty="0" err="1" smtClean="0"/>
              <a:t>unpatterned</a:t>
            </a:r>
            <a:r>
              <a:rPr lang="en-US" dirty="0" smtClean="0"/>
              <a:t> thin films or scrap SOI in the case Si. Measurements used the </a:t>
            </a:r>
            <a:r>
              <a:rPr lang="en-US" dirty="0" err="1"/>
              <a:t>W</a:t>
            </a:r>
            <a:r>
              <a:rPr lang="en-US" dirty="0" err="1" smtClean="0"/>
              <a:t>oolum</a:t>
            </a:r>
            <a:r>
              <a:rPr lang="en-US" dirty="0" smtClean="0"/>
              <a:t> VASE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195510"/>
              </p:ext>
            </p:extLst>
          </p:nvPr>
        </p:nvGraphicFramePr>
        <p:xfrm>
          <a:off x="5181600" y="3200400"/>
          <a:ext cx="3429000" cy="880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685800"/>
              </a:tblGrid>
              <a:tr h="293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</a:tr>
              <a:tr h="293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PLANNED EXPERIMENT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93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NEED TO BE MEASURED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1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Cr masking process is preferred with 40nm patterns for both DBRs and SWEEPER gratings at 500uC/cm^2 dose.</a:t>
            </a:r>
          </a:p>
          <a:p>
            <a:r>
              <a:rPr lang="en-US" dirty="0" smtClean="0"/>
              <a:t>The ICP#2 “Nano Oxide Etch” is &gt;30% slower that assumed for the last batch of SWEEPER chips.</a:t>
            </a:r>
          </a:p>
          <a:p>
            <a:r>
              <a:rPr lang="en-US" dirty="0" smtClean="0"/>
              <a:t>There is still some irregularity to the Si etch rate with the majority of Si sample ~65nm but evidence </a:t>
            </a:r>
            <a:r>
              <a:rPr lang="en-US" dirty="0" err="1" smtClean="0"/>
              <a:t>poitns</a:t>
            </a:r>
            <a:r>
              <a:rPr lang="en-US" dirty="0" smtClean="0"/>
              <a:t> as high as 124nm/min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ZEP Etch Rate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 smtClean="0"/>
              <a:t>Bill Suggestion:</a:t>
            </a:r>
          </a:p>
          <a:p>
            <a:pPr marL="0" indent="0">
              <a:buNone/>
            </a:pPr>
            <a:r>
              <a:rPr lang="en-US" sz="1400" dirty="0" smtClean="0"/>
              <a:t>1</a:t>
            </a:r>
            <a:r>
              <a:rPr lang="en-US" sz="1400" dirty="0"/>
              <a:t>)      On a clean piece of Si, spin on some ZEP resist – say 300-400nm thick </a:t>
            </a:r>
            <a:r>
              <a:rPr lang="en-US" sz="1400" dirty="0" smtClean="0"/>
              <a:t>– 180C for </a:t>
            </a:r>
            <a:r>
              <a:rPr lang="en-US" sz="1400" dirty="0"/>
              <a:t>5 </a:t>
            </a:r>
            <a:r>
              <a:rPr lang="en-US" sz="1400" dirty="0" err="1"/>
              <a:t>mins</a:t>
            </a:r>
            <a:r>
              <a:rPr lang="en-US" sz="1400" dirty="0"/>
              <a:t>.  </a:t>
            </a:r>
          </a:p>
          <a:p>
            <a:pPr marL="0" indent="0">
              <a:buNone/>
            </a:pPr>
            <a:r>
              <a:rPr lang="en-US" sz="1400" dirty="0"/>
              <a:t>2)      Use the </a:t>
            </a:r>
            <a:r>
              <a:rPr lang="en-US" sz="1400" dirty="0" err="1"/>
              <a:t>Woollam</a:t>
            </a:r>
            <a:r>
              <a:rPr lang="en-US" sz="1400" dirty="0"/>
              <a:t> SE system, measure the film thickness.  </a:t>
            </a:r>
          </a:p>
          <a:p>
            <a:pPr marL="0" indent="0">
              <a:buNone/>
            </a:pPr>
            <a:r>
              <a:rPr lang="en-US" sz="1400" dirty="0"/>
              <a:t>3)      Load into the Bosch etcher and etch, using your standard single step process, for 2 min.  </a:t>
            </a:r>
          </a:p>
          <a:p>
            <a:pPr marL="0" indent="0">
              <a:buNone/>
            </a:pPr>
            <a:r>
              <a:rPr lang="en-US" sz="1400" dirty="0"/>
              <a:t>4)      Remove and measure the film thickness using the </a:t>
            </a:r>
            <a:r>
              <a:rPr lang="en-US" sz="1400" dirty="0" err="1"/>
              <a:t>Woollam</a:t>
            </a:r>
            <a:r>
              <a:rPr lang="en-US" sz="1400" dirty="0"/>
              <a:t> SE system.</a:t>
            </a:r>
          </a:p>
          <a:p>
            <a:pPr marL="0" indent="0">
              <a:buNone/>
            </a:pPr>
            <a:r>
              <a:rPr lang="en-US" sz="1400" dirty="0"/>
              <a:t>You should find that the film has reduced in thickness by about 50-60nm.  Let me know what you get…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Planed experiment: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Quarter a 2in Si wafer</a:t>
            </a:r>
          </a:p>
          <a:p>
            <a:pPr marL="0" indent="0">
              <a:buNone/>
            </a:pPr>
            <a:r>
              <a:rPr lang="en-US" sz="1400" dirty="0" smtClean="0"/>
              <a:t>1) ZEP + VASE + Bosch + VASE</a:t>
            </a:r>
          </a:p>
          <a:p>
            <a:pPr marL="0" indent="0">
              <a:buNone/>
            </a:pPr>
            <a:r>
              <a:rPr lang="en-US" sz="1400" dirty="0" smtClean="0"/>
              <a:t>2) ZEP(2:1) </a:t>
            </a:r>
            <a:r>
              <a:rPr lang="en-US" sz="1400" dirty="0"/>
              <a:t>+ VASE + Bosch + </a:t>
            </a:r>
            <a:r>
              <a:rPr lang="en-US" sz="1400" dirty="0" smtClean="0"/>
              <a:t>VASE</a:t>
            </a:r>
          </a:p>
          <a:p>
            <a:pPr marL="0" indent="0">
              <a:buNone/>
            </a:pPr>
            <a:r>
              <a:rPr lang="en-US" sz="1400" dirty="0" smtClean="0"/>
              <a:t>3</a:t>
            </a:r>
            <a:r>
              <a:rPr lang="en-US" sz="1400" dirty="0"/>
              <a:t>) ZEP(2:1) + 4210(spin, bake, flood expose, develop</a:t>
            </a:r>
            <a:r>
              <a:rPr lang="en-US" sz="1400" dirty="0" smtClean="0"/>
              <a:t>) </a:t>
            </a:r>
            <a:r>
              <a:rPr lang="en-US" sz="1400" dirty="0"/>
              <a:t>+ VASE + Bosch + </a:t>
            </a:r>
            <a:r>
              <a:rPr lang="en-US" sz="1400" dirty="0" smtClean="0"/>
              <a:t>VASE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4) </a:t>
            </a:r>
            <a:r>
              <a:rPr lang="en-US" sz="1400" dirty="0"/>
              <a:t>ZEP(2:1</a:t>
            </a:r>
            <a:r>
              <a:rPr lang="en-US" sz="1400" dirty="0" smtClean="0"/>
              <a:t>)</a:t>
            </a:r>
            <a:r>
              <a:rPr lang="en-US" sz="1400" dirty="0"/>
              <a:t> + VASE</a:t>
            </a:r>
            <a:r>
              <a:rPr lang="en-US" sz="1400" dirty="0" smtClean="0"/>
              <a:t> </a:t>
            </a:r>
            <a:r>
              <a:rPr lang="en-US" sz="1400" dirty="0"/>
              <a:t>+ </a:t>
            </a:r>
            <a:r>
              <a:rPr lang="en-US" sz="1400" dirty="0" smtClean="0"/>
              <a:t>ICP#2 Oxide Nano Etch </a:t>
            </a:r>
            <a:r>
              <a:rPr lang="en-US" sz="1400" dirty="0"/>
              <a:t>+ VASE + Bosch + VASE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Mask Choices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err="1" smtClean="0"/>
              <a:t>Hardmask</a:t>
            </a:r>
            <a:r>
              <a:rPr lang="en-US" sz="1800" dirty="0" smtClean="0"/>
              <a:t> options for patterned ribs </a:t>
            </a:r>
          </a:p>
          <a:p>
            <a:r>
              <a:rPr lang="en-US" sz="1800" dirty="0" err="1" smtClean="0"/>
              <a:t>Ebeam</a:t>
            </a:r>
            <a:r>
              <a:rPr lang="en-US" sz="1800" dirty="0" smtClean="0"/>
              <a:t> </a:t>
            </a:r>
            <a:r>
              <a:rPr lang="en-US" sz="1800" dirty="0"/>
              <a:t>Cr / PECVD SiO2 </a:t>
            </a:r>
          </a:p>
          <a:p>
            <a:pPr lvl="1"/>
            <a:r>
              <a:rPr lang="en-US" sz="1600" dirty="0" smtClean="0"/>
              <a:t>Potential issues: </a:t>
            </a:r>
            <a:r>
              <a:rPr lang="en-US" sz="1600" dirty="0" err="1" smtClean="0"/>
              <a:t>Ebeam</a:t>
            </a:r>
            <a:r>
              <a:rPr lang="en-US" sz="1600" dirty="0" smtClean="0"/>
              <a:t> Cr is not conformal.</a:t>
            </a:r>
          </a:p>
          <a:p>
            <a:pPr lvl="1"/>
            <a:r>
              <a:rPr lang="en-US" sz="1600" dirty="0" smtClean="0"/>
              <a:t>It is preferred that Cr no be deposited on Si Surface</a:t>
            </a:r>
          </a:p>
          <a:p>
            <a:r>
              <a:rPr lang="en-US" sz="1800" dirty="0" smtClean="0"/>
              <a:t>PECVD SiO2 / </a:t>
            </a:r>
            <a:r>
              <a:rPr lang="en-US" sz="1800" dirty="0" err="1" smtClean="0"/>
              <a:t>Ebeam</a:t>
            </a:r>
            <a:r>
              <a:rPr lang="en-US" sz="1800" dirty="0" smtClean="0"/>
              <a:t> Cr </a:t>
            </a:r>
            <a:r>
              <a:rPr lang="en-US" sz="1800" dirty="0"/>
              <a:t>/ </a:t>
            </a:r>
            <a:r>
              <a:rPr lang="en-US" sz="1800" dirty="0" smtClean="0"/>
              <a:t>PECVD SiO2 (PREFERRED HARD MASK)</a:t>
            </a:r>
          </a:p>
          <a:p>
            <a:pPr lvl="1"/>
            <a:r>
              <a:rPr lang="en-US" sz="1600" dirty="0" smtClean="0"/>
              <a:t>Provides a protection for the Si when removing the Cr with a dry etch.</a:t>
            </a:r>
            <a:endParaRPr lang="en-US" sz="1600" dirty="0"/>
          </a:p>
          <a:p>
            <a:pPr lvl="1"/>
            <a:r>
              <a:rPr lang="en-US" sz="1600" dirty="0" smtClean="0"/>
              <a:t>Required 3 dry etch to get into the Si and 1 dry etch to remove the Cr followed by BHF dip.</a:t>
            </a:r>
          </a:p>
          <a:p>
            <a:pPr lvl="1"/>
            <a:r>
              <a:rPr lang="en-US" sz="1600" dirty="0" smtClean="0"/>
              <a:t>Cr masking may increase line edge roughness.</a:t>
            </a:r>
          </a:p>
          <a:p>
            <a:pPr marL="0" indent="0">
              <a:buNone/>
            </a:pPr>
            <a:r>
              <a:rPr lang="en-US" sz="1800" dirty="0" smtClean="0"/>
              <a:t>Thicker ZEP mask</a:t>
            </a:r>
            <a:endParaRPr lang="en-US" sz="1800" dirty="0"/>
          </a:p>
          <a:p>
            <a:r>
              <a:rPr lang="en-US" sz="1800" dirty="0" smtClean="0"/>
              <a:t>ZEP/</a:t>
            </a:r>
            <a:r>
              <a:rPr lang="en-US" sz="1800" dirty="0" err="1" smtClean="0"/>
              <a:t>Anisol</a:t>
            </a:r>
            <a:r>
              <a:rPr lang="en-US" sz="1800" dirty="0" smtClean="0"/>
              <a:t> (2:1) – ORIGINAL PROCESS</a:t>
            </a:r>
            <a:endParaRPr lang="en-US" sz="1800" dirty="0"/>
          </a:p>
          <a:p>
            <a:pPr lvl="1"/>
            <a:r>
              <a:rPr lang="en-US" sz="1600" dirty="0" smtClean="0"/>
              <a:t>3krpm </a:t>
            </a:r>
            <a:r>
              <a:rPr lang="en-US" sz="1600" dirty="0"/>
              <a:t>= </a:t>
            </a:r>
            <a:r>
              <a:rPr lang="en-US" sz="1600" dirty="0" smtClean="0"/>
              <a:t>200nm</a:t>
            </a:r>
          </a:p>
          <a:p>
            <a:pPr lvl="1"/>
            <a:r>
              <a:rPr lang="en-US" sz="1600" dirty="0" smtClean="0"/>
              <a:t>Does not stand up to deep Si etch with current etch properties (Si etch under investigation, will hear back on Monday, Jan 9, 2012.)</a:t>
            </a:r>
            <a:endParaRPr lang="en-US" sz="1600" dirty="0"/>
          </a:p>
          <a:p>
            <a:r>
              <a:rPr lang="en-US" sz="1800" dirty="0"/>
              <a:t>Pure ZEP (PREFERRED SOFT MASK)</a:t>
            </a:r>
          </a:p>
          <a:p>
            <a:pPr lvl="1"/>
            <a:r>
              <a:rPr lang="en-US" sz="1600" dirty="0"/>
              <a:t>2krpm = 500nm</a:t>
            </a:r>
          </a:p>
          <a:p>
            <a:pPr lvl="1"/>
            <a:r>
              <a:rPr lang="en-US" sz="1600" dirty="0"/>
              <a:t>4krpm = 390nm</a:t>
            </a:r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3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Split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/>
              <a:t>1 Chip</a:t>
            </a:r>
          </a:p>
          <a:p>
            <a:r>
              <a:rPr lang="en-US" sz="1600" dirty="0" smtClean="0"/>
              <a:t>PECVD SiO2 (2x50nm) </a:t>
            </a:r>
            <a:r>
              <a:rPr lang="en-US" sz="1600" dirty="0"/>
              <a:t>/ </a:t>
            </a:r>
            <a:r>
              <a:rPr lang="en-US" sz="1600" dirty="0" err="1"/>
              <a:t>Ebeam</a:t>
            </a:r>
            <a:r>
              <a:rPr lang="en-US" sz="1600" dirty="0"/>
              <a:t> Cr </a:t>
            </a:r>
            <a:r>
              <a:rPr lang="en-US" sz="1600" dirty="0" smtClean="0"/>
              <a:t>(100nm) / </a:t>
            </a:r>
            <a:r>
              <a:rPr lang="en-US" sz="1600" dirty="0"/>
              <a:t>PECVD </a:t>
            </a:r>
            <a:r>
              <a:rPr lang="en-US" sz="1600" dirty="0" smtClean="0"/>
              <a:t>SiO2 (50nm) / ZEP(2:1)</a:t>
            </a:r>
          </a:p>
          <a:p>
            <a:pPr lvl="1"/>
            <a:r>
              <a:rPr lang="en-US" sz="1200" dirty="0"/>
              <a:t>ZEP/</a:t>
            </a:r>
            <a:r>
              <a:rPr lang="en-US" sz="1200" dirty="0" err="1"/>
              <a:t>Anisol</a:t>
            </a:r>
            <a:r>
              <a:rPr lang="en-US" sz="1200" dirty="0"/>
              <a:t> (2:1</a:t>
            </a:r>
            <a:r>
              <a:rPr lang="en-US" sz="1200" dirty="0" smtClean="0"/>
              <a:t>) </a:t>
            </a:r>
          </a:p>
          <a:p>
            <a:pPr lvl="2"/>
            <a:r>
              <a:rPr lang="en-US" sz="1100" dirty="0" smtClean="0"/>
              <a:t>3krpm </a:t>
            </a:r>
            <a:r>
              <a:rPr lang="en-US" sz="1100" dirty="0"/>
              <a:t>= </a:t>
            </a:r>
            <a:r>
              <a:rPr lang="en-US" sz="1100" dirty="0" smtClean="0"/>
              <a:t>200nm, 180C, 4min</a:t>
            </a:r>
          </a:p>
          <a:p>
            <a:pPr lvl="1"/>
            <a:r>
              <a:rPr lang="en-US" sz="1200" dirty="0"/>
              <a:t>Conductive Polymer</a:t>
            </a:r>
          </a:p>
          <a:p>
            <a:pPr lvl="2"/>
            <a:r>
              <a:rPr lang="en-US" sz="1100" dirty="0" smtClean="0"/>
              <a:t>3krpm, 90C, 60sec</a:t>
            </a:r>
          </a:p>
          <a:p>
            <a:pPr lvl="1"/>
            <a:r>
              <a:rPr lang="en-US" sz="1200" dirty="0" smtClean="0"/>
              <a:t>EBL Exposure</a:t>
            </a:r>
          </a:p>
          <a:p>
            <a:pPr lvl="2"/>
            <a:r>
              <a:rPr lang="en-US" sz="1100" dirty="0" smtClean="0"/>
              <a:t>Dose: 400uC/cm</a:t>
            </a:r>
            <a:endParaRPr lang="en-US" sz="1800" dirty="0" smtClean="0"/>
          </a:p>
          <a:p>
            <a:pPr marL="0" indent="0">
              <a:buNone/>
            </a:pPr>
            <a:r>
              <a:rPr lang="en-US" sz="1600" dirty="0" smtClean="0"/>
              <a:t>1 Chip</a:t>
            </a:r>
          </a:p>
          <a:p>
            <a:r>
              <a:rPr lang="en-US" sz="1600" dirty="0" smtClean="0"/>
              <a:t>ZEP Mask Only</a:t>
            </a:r>
            <a:endParaRPr lang="en-US" sz="1600" dirty="0"/>
          </a:p>
          <a:p>
            <a:pPr lvl="1"/>
            <a:r>
              <a:rPr lang="en-US" sz="1200" dirty="0" smtClean="0"/>
              <a:t>ZEP</a:t>
            </a:r>
          </a:p>
          <a:p>
            <a:pPr lvl="2"/>
            <a:r>
              <a:rPr lang="en-US" sz="1100" dirty="0" smtClean="0"/>
              <a:t>2krpm </a:t>
            </a:r>
            <a:r>
              <a:rPr lang="en-US" sz="1100" dirty="0"/>
              <a:t>= </a:t>
            </a:r>
            <a:r>
              <a:rPr lang="en-US" sz="1100" dirty="0" smtClean="0"/>
              <a:t>500nm</a:t>
            </a:r>
            <a:r>
              <a:rPr lang="en-US" sz="1100" dirty="0"/>
              <a:t>, 180C, </a:t>
            </a:r>
            <a:r>
              <a:rPr lang="en-US" sz="1100" dirty="0" smtClean="0"/>
              <a:t>4min</a:t>
            </a:r>
            <a:endParaRPr lang="en-US" sz="1100" dirty="0"/>
          </a:p>
          <a:p>
            <a:pPr lvl="1"/>
            <a:r>
              <a:rPr lang="en-US" sz="1200" dirty="0"/>
              <a:t>Conductive Polymer</a:t>
            </a:r>
          </a:p>
          <a:p>
            <a:pPr lvl="2"/>
            <a:r>
              <a:rPr lang="en-US" sz="1100" dirty="0"/>
              <a:t>3krpm, 90C, 60sec</a:t>
            </a:r>
          </a:p>
          <a:p>
            <a:pPr lvl="1"/>
            <a:r>
              <a:rPr lang="en-US" sz="1200" dirty="0"/>
              <a:t>EBL Exposure</a:t>
            </a:r>
          </a:p>
          <a:p>
            <a:pPr lvl="2"/>
            <a:r>
              <a:rPr lang="en-US" sz="1100" dirty="0"/>
              <a:t>Dose: </a:t>
            </a:r>
            <a:r>
              <a:rPr lang="en-US" sz="1100" dirty="0" smtClean="0"/>
              <a:t>Split Required</a:t>
            </a:r>
            <a:endParaRPr lang="en-US" sz="1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Due to the undercut expected in the Cr 40nm+/-20nm, a split in DC of the pattern will be added to the Cr Chips, Dose </a:t>
            </a:r>
          </a:p>
          <a:p>
            <a:pPr lvl="1"/>
            <a:r>
              <a:rPr lang="en-US" sz="1400" dirty="0" smtClean="0"/>
              <a:t>SGDBRs (122nm target pattern)</a:t>
            </a:r>
          </a:p>
          <a:p>
            <a:pPr lvl="2"/>
            <a:r>
              <a:rPr lang="en-US" sz="1200" dirty="0" smtClean="0"/>
              <a:t>Pattern split: 40, 60, 80, 100, 120nm patterns at 244nm period</a:t>
            </a:r>
          </a:p>
          <a:p>
            <a:pPr lvl="2"/>
            <a:r>
              <a:rPr lang="en-US" sz="1200" dirty="0"/>
              <a:t>Dose split: 300, 400, </a:t>
            </a:r>
            <a:r>
              <a:rPr lang="en-US" sz="1200" dirty="0" smtClean="0"/>
              <a:t>500uC/cm</a:t>
            </a:r>
            <a:r>
              <a:rPr lang="en-US" sz="1200" baseline="30000" dirty="0" smtClean="0"/>
              <a:t>2</a:t>
            </a:r>
            <a:endParaRPr lang="en-US" sz="1200" dirty="0" smtClean="0"/>
          </a:p>
          <a:p>
            <a:pPr lvl="1"/>
            <a:r>
              <a:rPr lang="en-US" sz="1400" dirty="0" smtClean="0"/>
              <a:t>SWEEPERs</a:t>
            </a:r>
            <a:r>
              <a:rPr lang="en-US" sz="1400" dirty="0"/>
              <a:t> (</a:t>
            </a:r>
            <a:r>
              <a:rPr lang="en-US" sz="1400" dirty="0" smtClean="0"/>
              <a:t>110nm </a:t>
            </a:r>
            <a:r>
              <a:rPr lang="en-US" sz="1400" dirty="0"/>
              <a:t>target pattern)</a:t>
            </a:r>
            <a:endParaRPr lang="en-US" sz="1400" dirty="0" smtClean="0"/>
          </a:p>
          <a:p>
            <a:pPr lvl="2"/>
            <a:r>
              <a:rPr lang="en-US" sz="1200" dirty="0"/>
              <a:t>Pattern split: </a:t>
            </a:r>
            <a:r>
              <a:rPr lang="en-US" sz="1200" dirty="0" smtClean="0"/>
              <a:t>40</a:t>
            </a:r>
            <a:r>
              <a:rPr lang="en-US" sz="1200" dirty="0"/>
              <a:t>, 60, 80, 100, </a:t>
            </a:r>
            <a:r>
              <a:rPr lang="en-US" sz="1200" dirty="0" smtClean="0"/>
              <a:t>120nm</a:t>
            </a:r>
            <a:r>
              <a:rPr lang="en-US" sz="1200" dirty="0"/>
              <a:t> patterns at </a:t>
            </a:r>
            <a:r>
              <a:rPr lang="en-US" sz="1200" dirty="0" smtClean="0"/>
              <a:t>550nm period</a:t>
            </a:r>
          </a:p>
          <a:p>
            <a:pPr lvl="2"/>
            <a:r>
              <a:rPr lang="en-US" sz="1200" dirty="0"/>
              <a:t>Dose split: 300, 400, </a:t>
            </a:r>
            <a:r>
              <a:rPr lang="en-US" sz="1200" dirty="0" smtClean="0"/>
              <a:t>500uC/cm</a:t>
            </a:r>
            <a:r>
              <a:rPr lang="en-US" sz="1200" baseline="30000" dirty="0" smtClean="0"/>
              <a:t>2</a:t>
            </a:r>
            <a:endParaRPr lang="en-US" sz="1200" dirty="0" smtClean="0"/>
          </a:p>
          <a:p>
            <a:r>
              <a:rPr lang="en-US" sz="1600" dirty="0" smtClean="0"/>
              <a:t>Given the inexperience with 500nm thick ZEP a calibration split is required for the dose and patterns. Predicting 500uC/cm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with a negative 50nm pattern bias.</a:t>
            </a:r>
          </a:p>
          <a:p>
            <a:pPr lvl="1"/>
            <a:r>
              <a:rPr lang="en-US" sz="1400" dirty="0" smtClean="0"/>
              <a:t>SGDBRs (122nm target pattern)</a:t>
            </a:r>
          </a:p>
          <a:p>
            <a:pPr lvl="2"/>
            <a:r>
              <a:rPr lang="en-US" sz="1200" dirty="0" smtClean="0"/>
              <a:t>Pattern split: 130, 150, 170, 190nm </a:t>
            </a:r>
            <a:r>
              <a:rPr lang="en-US" sz="1200" dirty="0"/>
              <a:t>patterns at </a:t>
            </a:r>
            <a:r>
              <a:rPr lang="en-US" sz="1200" dirty="0" smtClean="0"/>
              <a:t>244nm period</a:t>
            </a:r>
          </a:p>
          <a:p>
            <a:pPr lvl="2"/>
            <a:r>
              <a:rPr lang="en-US" sz="1200" dirty="0" smtClean="0"/>
              <a:t>Dose split</a:t>
            </a:r>
            <a:r>
              <a:rPr lang="en-US" sz="1200" dirty="0"/>
              <a:t>: </a:t>
            </a:r>
            <a:r>
              <a:rPr lang="en-US" sz="1200" dirty="0" smtClean="0"/>
              <a:t>300, 400</a:t>
            </a:r>
            <a:r>
              <a:rPr lang="en-US" sz="1200" dirty="0"/>
              <a:t>, 500, </a:t>
            </a:r>
            <a:r>
              <a:rPr lang="en-US" sz="1200" dirty="0" smtClean="0"/>
              <a:t>600uC/cm</a:t>
            </a:r>
            <a:r>
              <a:rPr lang="en-US" sz="1200" baseline="30000" dirty="0" smtClean="0"/>
              <a:t>2</a:t>
            </a:r>
            <a:endParaRPr lang="en-US" sz="1200" baseline="30000" dirty="0"/>
          </a:p>
          <a:p>
            <a:pPr lvl="1"/>
            <a:r>
              <a:rPr lang="en-US" sz="1400" dirty="0"/>
              <a:t>SWEEPERs (110nm target pattern</a:t>
            </a:r>
            <a:r>
              <a:rPr lang="en-US" sz="1400" dirty="0" smtClean="0"/>
              <a:t>)</a:t>
            </a:r>
          </a:p>
          <a:p>
            <a:pPr lvl="2"/>
            <a:r>
              <a:rPr lang="en-US" sz="1200" dirty="0" smtClean="0"/>
              <a:t>Pattern split:</a:t>
            </a:r>
            <a:r>
              <a:rPr lang="en-US" sz="1200" dirty="0"/>
              <a:t> </a:t>
            </a:r>
            <a:r>
              <a:rPr lang="en-US" sz="1200" dirty="0" smtClean="0"/>
              <a:t>100, 120</a:t>
            </a:r>
            <a:r>
              <a:rPr lang="en-US" sz="1200" dirty="0"/>
              <a:t>, </a:t>
            </a:r>
            <a:r>
              <a:rPr lang="en-US" sz="1200" dirty="0" smtClean="0"/>
              <a:t>140</a:t>
            </a:r>
            <a:r>
              <a:rPr lang="en-US" sz="1200" dirty="0"/>
              <a:t>, </a:t>
            </a:r>
            <a:r>
              <a:rPr lang="en-US" sz="1200" dirty="0" smtClean="0"/>
              <a:t>160 nm </a:t>
            </a:r>
            <a:r>
              <a:rPr lang="en-US" sz="1200" dirty="0"/>
              <a:t>patterns at </a:t>
            </a:r>
            <a:r>
              <a:rPr lang="en-US" sz="1200" dirty="0" smtClean="0"/>
              <a:t>550nm </a:t>
            </a:r>
            <a:r>
              <a:rPr lang="en-US" sz="1200" dirty="0"/>
              <a:t>period</a:t>
            </a:r>
            <a:endParaRPr lang="en-US" sz="1200" dirty="0" smtClean="0"/>
          </a:p>
          <a:p>
            <a:pPr lvl="2"/>
            <a:r>
              <a:rPr lang="en-US" sz="1200" dirty="0"/>
              <a:t>Dose split</a:t>
            </a:r>
            <a:r>
              <a:rPr lang="en-US" sz="1200" dirty="0" smtClean="0"/>
              <a:t>:</a:t>
            </a:r>
            <a:r>
              <a:rPr lang="en-US" sz="1200" dirty="0"/>
              <a:t> </a:t>
            </a:r>
            <a:r>
              <a:rPr lang="en-US" sz="1200" dirty="0" smtClean="0"/>
              <a:t>300</a:t>
            </a:r>
            <a:r>
              <a:rPr lang="en-US" sz="1200" dirty="0"/>
              <a:t>, 400, 500, </a:t>
            </a:r>
            <a:r>
              <a:rPr lang="en-US" sz="1200" dirty="0" smtClean="0"/>
              <a:t>600uC/cm</a:t>
            </a:r>
            <a:r>
              <a:rPr lang="en-US" sz="1200" baseline="30000" dirty="0" smtClean="0"/>
              <a:t>2</a:t>
            </a:r>
          </a:p>
          <a:p>
            <a:r>
              <a:rPr lang="en-US" sz="1600" dirty="0" smtClean="0"/>
              <a:t>Cleavable AFM patters</a:t>
            </a:r>
            <a:endParaRPr lang="en-US" sz="1600" dirty="0"/>
          </a:p>
          <a:p>
            <a:pPr lvl="1"/>
            <a:r>
              <a:rPr lang="en-US" sz="1400" dirty="0" smtClean="0"/>
              <a:t>SWEEPERs (550nm period, 50% Duty Cycle)</a:t>
            </a:r>
            <a:endParaRPr lang="en-US" sz="1400" dirty="0"/>
          </a:p>
          <a:p>
            <a:pPr lvl="2"/>
            <a:r>
              <a:rPr lang="en-US" sz="1200" dirty="0"/>
              <a:t>Pattern </a:t>
            </a:r>
            <a:r>
              <a:rPr lang="en-US" sz="1200" dirty="0" smtClean="0"/>
              <a:t>Dimensions: 2mm tall x 50um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0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 Mask Layout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185FD-06C2-4D2F-A336-89CBEF7717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1447800"/>
            <a:ext cx="6096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1981200"/>
            <a:ext cx="45720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2819400"/>
            <a:ext cx="45720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33600" y="3657600"/>
            <a:ext cx="45720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33600" y="4495800"/>
            <a:ext cx="45720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33800" y="2133600"/>
            <a:ext cx="4343400" cy="2819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14713" y="2981825"/>
            <a:ext cx="45720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14713" y="2753225"/>
            <a:ext cx="45720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14713" y="3248525"/>
            <a:ext cx="45720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14713" y="2543675"/>
            <a:ext cx="45720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14713" y="3477125"/>
            <a:ext cx="45720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90086" y="2905625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90086" y="2677025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290086" y="3172325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90086" y="2467475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90086" y="3400925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>
            <a:off x="3933726" y="3848100"/>
            <a:ext cx="76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5305326" y="3848100"/>
            <a:ext cx="76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 flipH="1">
            <a:off x="6724250" y="3810000"/>
            <a:ext cx="76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590800" y="2514600"/>
            <a:ext cx="1143000" cy="2438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90800" y="1981200"/>
            <a:ext cx="1143000" cy="152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033637" y="2981825"/>
            <a:ext cx="45720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33637" y="2753225"/>
            <a:ext cx="45720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33637" y="3248525"/>
            <a:ext cx="45720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033637" y="2543675"/>
            <a:ext cx="45720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033637" y="3477125"/>
            <a:ext cx="45720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709010" y="2905625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709010" y="2677025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709010" y="3172325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709010" y="2467475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709010" y="3400925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427295" y="3010099"/>
            <a:ext cx="45720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427295" y="2781499"/>
            <a:ext cx="45720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427295" y="3276799"/>
            <a:ext cx="45720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427295" y="2571949"/>
            <a:ext cx="45720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427295" y="3505399"/>
            <a:ext cx="45720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933726" y="2914649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933726" y="2686049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933726" y="3181349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933726" y="2476499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933726" y="3409949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810000" y="1688068"/>
            <a:ext cx="123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300uC/cm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65" name="TextBox 64"/>
          <p:cNvSpPr txBox="1"/>
          <p:nvPr/>
        </p:nvSpPr>
        <p:spPr>
          <a:xfrm>
            <a:off x="5166360" y="1688068"/>
            <a:ext cx="123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400uC/cm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66" name="TextBox 65"/>
          <p:cNvSpPr txBox="1"/>
          <p:nvPr/>
        </p:nvSpPr>
        <p:spPr>
          <a:xfrm>
            <a:off x="6585284" y="1688068"/>
            <a:ext cx="123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500uC/cm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67" name="TextBox 66"/>
          <p:cNvSpPr txBox="1"/>
          <p:nvPr/>
        </p:nvSpPr>
        <p:spPr>
          <a:xfrm>
            <a:off x="4706955" y="5638800"/>
            <a:ext cx="1230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SGDBR</a:t>
            </a:r>
          </a:p>
          <a:p>
            <a:r>
              <a:rPr lang="en-US" dirty="0" smtClean="0"/>
              <a:t>SEM Patterns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460784" y="5638800"/>
            <a:ext cx="1230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SWEEPER</a:t>
            </a:r>
          </a:p>
          <a:p>
            <a:r>
              <a:rPr lang="en-US" dirty="0"/>
              <a:t>SEM </a:t>
            </a:r>
            <a:r>
              <a:rPr lang="en-US" dirty="0" smtClean="0"/>
              <a:t>Patterns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6705399" y="5562600"/>
            <a:ext cx="1230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Cleaveable</a:t>
            </a:r>
            <a:endParaRPr lang="en-US" dirty="0" smtClean="0"/>
          </a:p>
          <a:p>
            <a:r>
              <a:rPr lang="en-US" dirty="0" smtClean="0"/>
              <a:t>AFM</a:t>
            </a:r>
          </a:p>
          <a:p>
            <a:r>
              <a:rPr lang="en-US" dirty="0" smtClean="0"/>
              <a:t>Patterns</a:t>
            </a:r>
            <a:endParaRPr lang="en-US" dirty="0"/>
          </a:p>
        </p:txBody>
      </p:sp>
      <p:cxnSp>
        <p:nvCxnSpPr>
          <p:cNvPr id="71" name="Straight Arrow Connector 70"/>
          <p:cNvCxnSpPr>
            <a:stCxn id="67" idx="0"/>
            <a:endCxn id="10" idx="2"/>
          </p:cNvCxnSpPr>
          <p:nvPr/>
        </p:nvCxnSpPr>
        <p:spPr>
          <a:xfrm flipH="1" flipV="1">
            <a:off x="4843313" y="3038975"/>
            <a:ext cx="479058" cy="2599825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8" idx="0"/>
            <a:endCxn id="55" idx="2"/>
          </p:cNvCxnSpPr>
          <p:nvPr/>
        </p:nvCxnSpPr>
        <p:spPr>
          <a:xfrm flipV="1">
            <a:off x="4076200" y="3067049"/>
            <a:ext cx="86126" cy="2571751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9" idx="0"/>
            <a:endCxn id="24" idx="1"/>
          </p:cNvCxnSpPr>
          <p:nvPr/>
        </p:nvCxnSpPr>
        <p:spPr>
          <a:xfrm flipH="1" flipV="1">
            <a:off x="5381526" y="4191000"/>
            <a:ext cx="1939289" cy="137160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33400" y="2896101"/>
            <a:ext cx="1342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Redundancy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9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ZEP Mask Layout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185FD-06C2-4D2F-A336-89CBEF7717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1447800"/>
            <a:ext cx="1143000" cy="373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0" y="1714500"/>
            <a:ext cx="45720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5598" y="3307142"/>
            <a:ext cx="45720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4134075"/>
            <a:ext cx="45720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43976" y="2133600"/>
            <a:ext cx="5571424" cy="2819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59379" y="2972301"/>
            <a:ext cx="45720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59379" y="2743701"/>
            <a:ext cx="45720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59379" y="3239001"/>
            <a:ext cx="45720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59379" y="3467601"/>
            <a:ext cx="45720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34752" y="2896101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34752" y="2667501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934752" y="3162801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934752" y="3391401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>
            <a:off x="3578392" y="3867651"/>
            <a:ext cx="76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4949992" y="3867651"/>
            <a:ext cx="76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 flipH="1">
            <a:off x="6368916" y="3829551"/>
            <a:ext cx="76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133600" y="2247900"/>
            <a:ext cx="1210376" cy="27051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132798" y="1714500"/>
            <a:ext cx="1211178" cy="4191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678303" y="2972301"/>
            <a:ext cx="45720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678303" y="2743701"/>
            <a:ext cx="45720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678303" y="3239001"/>
            <a:ext cx="45720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678303" y="3467601"/>
            <a:ext cx="45720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353676" y="2896101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353676" y="2667501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353676" y="3162801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353676" y="3391401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305800" y="2970230"/>
            <a:ext cx="45720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305800" y="2741630"/>
            <a:ext cx="45720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305800" y="3236930"/>
            <a:ext cx="45720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8305800" y="3465530"/>
            <a:ext cx="45720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578392" y="2905125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578392" y="2676525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578392" y="3171825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578392" y="3400425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420177" y="1688068"/>
            <a:ext cx="123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300uC/cm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65" name="TextBox 64"/>
          <p:cNvSpPr txBox="1"/>
          <p:nvPr/>
        </p:nvSpPr>
        <p:spPr>
          <a:xfrm>
            <a:off x="4776537" y="1688068"/>
            <a:ext cx="123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400uC/cm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66" name="TextBox 65"/>
          <p:cNvSpPr txBox="1"/>
          <p:nvPr/>
        </p:nvSpPr>
        <p:spPr>
          <a:xfrm>
            <a:off x="6195461" y="1688068"/>
            <a:ext cx="123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500uC/cm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67" name="TextBox 66"/>
          <p:cNvSpPr txBox="1"/>
          <p:nvPr/>
        </p:nvSpPr>
        <p:spPr>
          <a:xfrm>
            <a:off x="4547936" y="5715000"/>
            <a:ext cx="1230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SGDBR</a:t>
            </a:r>
          </a:p>
          <a:p>
            <a:r>
              <a:rPr lang="en-US" dirty="0" smtClean="0"/>
              <a:t>SEM Patterns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257148" y="5715000"/>
            <a:ext cx="1230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SWEEPER</a:t>
            </a:r>
          </a:p>
          <a:p>
            <a:r>
              <a:rPr lang="en-US" dirty="0"/>
              <a:t>SEM </a:t>
            </a:r>
            <a:r>
              <a:rPr lang="en-US" dirty="0" smtClean="0"/>
              <a:t>Patterns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6315576" y="5562600"/>
            <a:ext cx="1230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Cleaveable</a:t>
            </a:r>
            <a:endParaRPr lang="en-US" dirty="0" smtClean="0"/>
          </a:p>
          <a:p>
            <a:r>
              <a:rPr lang="en-US" dirty="0" smtClean="0"/>
              <a:t>AFM</a:t>
            </a:r>
          </a:p>
          <a:p>
            <a:r>
              <a:rPr lang="en-US" dirty="0" smtClean="0"/>
              <a:t>Patterns</a:t>
            </a:r>
            <a:endParaRPr lang="en-US" dirty="0"/>
          </a:p>
        </p:txBody>
      </p:sp>
      <p:cxnSp>
        <p:nvCxnSpPr>
          <p:cNvPr id="71" name="Straight Arrow Connector 70"/>
          <p:cNvCxnSpPr>
            <a:stCxn id="67" idx="0"/>
            <a:endCxn id="10" idx="2"/>
          </p:cNvCxnSpPr>
          <p:nvPr/>
        </p:nvCxnSpPr>
        <p:spPr>
          <a:xfrm flipH="1" flipV="1">
            <a:off x="4487979" y="3029451"/>
            <a:ext cx="675373" cy="2685549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8" idx="0"/>
            <a:endCxn id="55" idx="2"/>
          </p:cNvCxnSpPr>
          <p:nvPr/>
        </p:nvCxnSpPr>
        <p:spPr>
          <a:xfrm flipH="1" flipV="1">
            <a:off x="3806992" y="3057525"/>
            <a:ext cx="65572" cy="2657475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9" idx="0"/>
            <a:endCxn id="25" idx="1"/>
          </p:cNvCxnSpPr>
          <p:nvPr/>
        </p:nvCxnSpPr>
        <p:spPr>
          <a:xfrm flipH="1" flipV="1">
            <a:off x="6445116" y="4172451"/>
            <a:ext cx="485876" cy="1390149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-47403" y="2147129"/>
            <a:ext cx="1342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Redundancy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 flipH="1">
            <a:off x="7705624" y="3817883"/>
            <a:ext cx="76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1" name="Rectangle 60"/>
          <p:cNvSpPr/>
          <p:nvPr/>
        </p:nvSpPr>
        <p:spPr>
          <a:xfrm>
            <a:off x="7015011" y="2960633"/>
            <a:ext cx="45720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015011" y="2732033"/>
            <a:ext cx="45720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015011" y="3227333"/>
            <a:ext cx="45720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015011" y="3455933"/>
            <a:ext cx="45720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690384" y="2884433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690384" y="2655833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690384" y="3151133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690384" y="3379733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7532169" y="1676400"/>
            <a:ext cx="123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600uC/cm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82" name="Rectangle 81"/>
          <p:cNvSpPr/>
          <p:nvPr/>
        </p:nvSpPr>
        <p:spPr>
          <a:xfrm>
            <a:off x="1676400" y="2562225"/>
            <a:ext cx="45720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Cleave Pieces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Each Chip Was Cleaved into 4 pieces for the following functions: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Shallow Etch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Deep Etch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Shallow Etch, Photo </a:t>
            </a:r>
            <a:r>
              <a:rPr lang="en-US" sz="2000" dirty="0" err="1"/>
              <a:t>L</a:t>
            </a:r>
            <a:r>
              <a:rPr lang="en-US" sz="2000" dirty="0" err="1" smtClean="0"/>
              <a:t>itho</a:t>
            </a:r>
            <a:r>
              <a:rPr lang="en-US" sz="2000" dirty="0" smtClean="0"/>
              <a:t>, Deep Etch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Backup Sample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Naming Convention:</a:t>
            </a:r>
          </a:p>
          <a:p>
            <a:r>
              <a:rPr lang="en-US" sz="2000" dirty="0" smtClean="0"/>
              <a:t>Z#1-Z#4</a:t>
            </a:r>
          </a:p>
          <a:p>
            <a:r>
              <a:rPr lang="en-US" sz="2000" dirty="0" smtClean="0"/>
              <a:t>Cr#1-Cr#4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185FD-06C2-4D2F-A336-89CBEF7717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6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566408</TotalTime>
  <Words>1968</Words>
  <Application>Microsoft Office PowerPoint</Application>
  <PresentationFormat>On-screen Show (4:3)</PresentationFormat>
  <Paragraphs>557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2_Office Theme</vt:lpstr>
      <vt:lpstr>E-Beam Lithography Grating Short loop DBR &amp; Vertical Coupled SWEEPER Gratings</vt:lpstr>
      <vt:lpstr>Outline</vt:lpstr>
      <vt:lpstr>Initial ZEP Etch Rate Tests</vt:lpstr>
      <vt:lpstr>Mask Choices</vt:lpstr>
      <vt:lpstr>Design Split</vt:lpstr>
      <vt:lpstr>Calibration Goals</vt:lpstr>
      <vt:lpstr>Cr Mask Layout</vt:lpstr>
      <vt:lpstr>ZEP Mask Layout</vt:lpstr>
      <vt:lpstr>Cleave Pieces </vt:lpstr>
      <vt:lpstr>SEM results:  general observations</vt:lpstr>
      <vt:lpstr>SEM results:  Z1 (Pure ZEP Shallow Etch Only)</vt:lpstr>
      <vt:lpstr>SEM results:  Z2  (Pure ZEP Deep Etch Only)</vt:lpstr>
      <vt:lpstr>SEM results:  Z3  (Pure ZEP  Shallow Etch, Photolithography and Deep Etch)</vt:lpstr>
      <vt:lpstr>SEM results:  Z4   (Shallow Etch, Photolithography and Deep Etch)</vt:lpstr>
      <vt:lpstr>SEM results:  Cr1 (Shallow Etch Only)</vt:lpstr>
      <vt:lpstr>SEM results:  Cr3  (Shallow Etch, Photolithography and Deep Etch)</vt:lpstr>
      <vt:lpstr>AFM Results 100% ZEP Samples</vt:lpstr>
      <vt:lpstr>AFM Results Cr Masked Samples (1 of 2)</vt:lpstr>
      <vt:lpstr>AFM Results Cr Masked Samples (2 of 2)</vt:lpstr>
      <vt:lpstr>VASE Results Thin Films</vt:lpstr>
      <vt:lpstr>AFM Results Cr Masked Samples (1 of 2)</vt:lpstr>
      <vt:lpstr>Conclusions</vt:lpstr>
    </vt:vector>
  </TitlesOfParts>
  <Company>Bowers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P-Mesa Taper Lithography and Wet Etch Process Development</dc:title>
  <dc:creator>Jock Bovington</dc:creator>
  <cp:lastModifiedBy>Jock Bovington</cp:lastModifiedBy>
  <cp:revision>108</cp:revision>
  <cp:lastPrinted>2012-01-16T17:00:12Z</cp:lastPrinted>
  <dcterms:created xsi:type="dcterms:W3CDTF">2011-10-26T20:26:32Z</dcterms:created>
  <dcterms:modified xsi:type="dcterms:W3CDTF">2012-05-04T18:19:39Z</dcterms:modified>
</cp:coreProperties>
</file>