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0" r:id="rId2"/>
    <p:sldId id="303" r:id="rId3"/>
    <p:sldId id="304" r:id="rId4"/>
    <p:sldId id="258" r:id="rId5"/>
    <p:sldId id="259" r:id="rId6"/>
    <p:sldId id="275" r:id="rId7"/>
    <p:sldId id="276" r:id="rId8"/>
    <p:sldId id="280" r:id="rId9"/>
    <p:sldId id="261" r:id="rId10"/>
    <p:sldId id="263" r:id="rId11"/>
    <p:sldId id="272" r:id="rId12"/>
    <p:sldId id="273" r:id="rId13"/>
    <p:sldId id="287" r:id="rId14"/>
    <p:sldId id="282" r:id="rId15"/>
    <p:sldId id="283" r:id="rId16"/>
    <p:sldId id="285" r:id="rId17"/>
    <p:sldId id="284" r:id="rId18"/>
    <p:sldId id="286" r:id="rId19"/>
    <p:sldId id="298" r:id="rId20"/>
    <p:sldId id="296" r:id="rId21"/>
    <p:sldId id="297" r:id="rId22"/>
    <p:sldId id="300" r:id="rId23"/>
    <p:sldId id="301" r:id="rId24"/>
    <p:sldId id="302" r:id="rId25"/>
  </p:sldIdLst>
  <p:sldSz cx="9144000" cy="6858000" type="screen4x3"/>
  <p:notesSz cx="6980238" cy="9210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2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6053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6053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D84F2668-1FC6-406F-98DC-5D29473A710F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690563"/>
            <a:ext cx="4605338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75071"/>
            <a:ext cx="5584190" cy="4144804"/>
          </a:xfrm>
          <a:prstGeom prst="rect">
            <a:avLst/>
          </a:prstGeom>
        </p:spPr>
        <p:txBody>
          <a:bodyPr vert="horz" lIns="92519" tIns="46259" rIns="92519" bIns="462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8543"/>
            <a:ext cx="3024770" cy="46053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748543"/>
            <a:ext cx="3024770" cy="46053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BFB1A840-92D1-4799-A5FC-D100A60A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1A840-92D1-4799-A5FC-D100A60A158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28F9-F904-449C-A4CD-2FDEF341F238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6A4D-447B-4EF2-8C9D-2CB03D002768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BF05-F629-43C2-A7FB-99FE76E23B1E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A249-837C-4D5F-A169-E017F7D9ABA3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4961-E0DD-4BB3-9ECE-BE6E6762878D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4817-EF29-41CB-83FF-024699D35877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2124F-4FE9-411A-A197-7AC1D2E8D831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F588-6787-4B67-BF89-D18059CC77B6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AF98-970D-4B60-9BB9-8CD417EE9AEB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DACF-CF07-44B7-822B-4384882DFEF0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6102-294E-439E-93B6-881CCF509F9E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09A69-49B2-4A34-BF65-28462DA9A61A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4901D-6C42-462D-9679-22FF6391C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chem.com/pdf/SU-82000DataSheet2000_5thru2015Ver4.pd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BCB Planarization Process</a:t>
            </a:r>
            <a:br>
              <a:rPr lang="en-US" dirty="0" smtClean="0"/>
            </a:br>
            <a:r>
              <a:rPr lang="en-US" dirty="0" smtClean="0"/>
              <a:t>Using EPHI SOA Masks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Jared </a:t>
            </a:r>
            <a:r>
              <a:rPr lang="en-US" dirty="0" err="1" smtClean="0"/>
              <a:t>Hulme</a:t>
            </a:r>
            <a:endParaRPr lang="en-US" dirty="0" smtClean="0"/>
          </a:p>
          <a:p>
            <a:r>
              <a:rPr lang="en-US" dirty="0" smtClean="0"/>
              <a:t>6/2/12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5105400"/>
          </a:xfrm>
        </p:spPr>
        <p:txBody>
          <a:bodyPr>
            <a:normAutofit fontScale="47500" lnSpcReduction="20000"/>
          </a:bodyPr>
          <a:lstStyle/>
          <a:p>
            <a:r>
              <a:rPr lang="en-US" sz="3400" b="1" dirty="0" smtClean="0"/>
              <a:t>Wafer planarization ash back</a:t>
            </a:r>
            <a:endParaRPr lang="en-US" sz="3400" dirty="0" smtClean="0"/>
          </a:p>
          <a:p>
            <a:pPr lvl="1"/>
            <a:r>
              <a:rPr lang="en-US" sz="3000" dirty="0" smtClean="0"/>
              <a:t>Clean carrier wafer</a:t>
            </a:r>
          </a:p>
          <a:p>
            <a:pPr lvl="2"/>
            <a:r>
              <a:rPr lang="en-US" sz="2600" dirty="0" smtClean="0"/>
              <a:t>ICP1 ash (Recipe 308: CF4/O2 50:200 </a:t>
            </a:r>
            <a:r>
              <a:rPr lang="en-US" sz="2600" dirty="0" err="1" smtClean="0"/>
              <a:t>sccm</a:t>
            </a:r>
            <a:r>
              <a:rPr lang="en-US" sz="2600" dirty="0" smtClean="0"/>
              <a:t>, 40 Pa, 1000W) </a:t>
            </a:r>
            <a:r>
              <a:rPr lang="en-US" sz="2600" b="1" dirty="0" smtClean="0"/>
              <a:t>7 min</a:t>
            </a:r>
          </a:p>
          <a:p>
            <a:pPr lvl="1"/>
            <a:r>
              <a:rPr lang="en-US" sz="3000" dirty="0" smtClean="0"/>
              <a:t>Load sample on carrier wafer</a:t>
            </a:r>
          </a:p>
          <a:p>
            <a:pPr lvl="2"/>
            <a:r>
              <a:rPr lang="en-US" sz="2600" dirty="0" smtClean="0"/>
              <a:t>ICP1 ash(Recipe 308: CF4/O2 50:200 </a:t>
            </a:r>
            <a:r>
              <a:rPr lang="en-US" sz="2600" dirty="0" err="1" smtClean="0"/>
              <a:t>sccm</a:t>
            </a:r>
            <a:r>
              <a:rPr lang="en-US" sz="2600" dirty="0" smtClean="0"/>
              <a:t>, 40 Pa, 1000W) </a:t>
            </a:r>
            <a:r>
              <a:rPr lang="en-US" sz="2600" b="1" dirty="0" smtClean="0"/>
              <a:t>2 min</a:t>
            </a:r>
          </a:p>
          <a:p>
            <a:pPr lvl="2"/>
            <a:r>
              <a:rPr lang="en-US" sz="2600" dirty="0" smtClean="0"/>
              <a:t>Ash rate ~ 400nm/min (it does take some time to heat up the sample before the full rate kicks in)</a:t>
            </a:r>
          </a:p>
          <a:p>
            <a:pPr lvl="1"/>
            <a:r>
              <a:rPr lang="en-US" sz="3000" dirty="0" smtClean="0"/>
              <a:t>Inspect sample in Microscope/</a:t>
            </a:r>
            <a:r>
              <a:rPr lang="en-US" sz="3000" dirty="0" err="1" smtClean="0"/>
              <a:t>Dektak</a:t>
            </a:r>
            <a:r>
              <a:rPr lang="en-US" sz="3000" dirty="0" smtClean="0"/>
              <a:t>/FEI SEM to see if both large and small mesas are exposed</a:t>
            </a:r>
          </a:p>
          <a:p>
            <a:pPr lvl="1"/>
            <a:r>
              <a:rPr lang="en-US" sz="3000" dirty="0" smtClean="0"/>
              <a:t>Repeat as needed</a:t>
            </a:r>
          </a:p>
          <a:p>
            <a:pPr lvl="2"/>
            <a:r>
              <a:rPr lang="en-US" sz="2600" dirty="0" smtClean="0"/>
              <a:t>Carrier clean (7min), ash (1 min), inspection </a:t>
            </a:r>
          </a:p>
          <a:p>
            <a:pPr lvl="2"/>
            <a:r>
              <a:rPr lang="en-US" sz="2600" dirty="0" smtClean="0"/>
              <a:t>Variation in BCB height should be under 200nm</a:t>
            </a:r>
          </a:p>
          <a:p>
            <a:r>
              <a:rPr lang="en-US" sz="3500" b="1" dirty="0" smtClean="0"/>
              <a:t>Nitride Etch - </a:t>
            </a:r>
            <a:r>
              <a:rPr lang="en-US" sz="3500" dirty="0" err="1" smtClean="0"/>
              <a:t>SiN</a:t>
            </a:r>
            <a:r>
              <a:rPr lang="en-US" sz="3500" dirty="0" smtClean="0"/>
              <a:t> Etch</a:t>
            </a:r>
            <a:r>
              <a:rPr lang="en-US" sz="3500" b="1" dirty="0" smtClean="0"/>
              <a:t> </a:t>
            </a:r>
            <a:r>
              <a:rPr lang="en-US" sz="3500" dirty="0" smtClean="0"/>
              <a:t>target 20nm</a:t>
            </a:r>
          </a:p>
          <a:p>
            <a:pPr lvl="1"/>
            <a:r>
              <a:rPr lang="en-US" sz="3000" dirty="0" smtClean="0"/>
              <a:t>Etch Tool: </a:t>
            </a:r>
            <a:r>
              <a:rPr lang="en-US" sz="3000" b="1" dirty="0" smtClean="0"/>
              <a:t>ICP#2</a:t>
            </a:r>
          </a:p>
          <a:p>
            <a:pPr lvl="1"/>
            <a:r>
              <a:rPr lang="en-US" sz="3000" dirty="0" smtClean="0"/>
              <a:t>Clean: O2 Clean, 5min</a:t>
            </a:r>
          </a:p>
          <a:p>
            <a:pPr lvl="1"/>
            <a:r>
              <a:rPr lang="en-US" sz="3000" dirty="0" smtClean="0"/>
              <a:t>Season (Recipe, Time): Bowers </a:t>
            </a:r>
            <a:r>
              <a:rPr lang="en-US" sz="3000" b="1" dirty="0" err="1" smtClean="0"/>
              <a:t>Sioxvert</a:t>
            </a:r>
            <a:r>
              <a:rPr lang="en-US" sz="3000" b="1" dirty="0" smtClean="0"/>
              <a:t> </a:t>
            </a:r>
            <a:r>
              <a:rPr lang="en-US" sz="3000" dirty="0" smtClean="0"/>
              <a:t>etch # 101, </a:t>
            </a:r>
            <a:r>
              <a:rPr lang="en-US" sz="3000" b="1" dirty="0" smtClean="0"/>
              <a:t>5min</a:t>
            </a:r>
            <a:r>
              <a:rPr lang="en-US" sz="3000" dirty="0" smtClean="0"/>
              <a:t> (CHF3 etch so check gases)</a:t>
            </a:r>
          </a:p>
          <a:p>
            <a:pPr lvl="1"/>
            <a:r>
              <a:rPr lang="en-US" sz="3000" dirty="0" smtClean="0"/>
              <a:t>Etch(Recipe, Rate): (Bowers </a:t>
            </a:r>
            <a:r>
              <a:rPr lang="en-US" sz="3000" b="1" dirty="0" err="1" smtClean="0"/>
              <a:t>Sioxvert</a:t>
            </a:r>
            <a:r>
              <a:rPr lang="en-US" sz="3000" dirty="0" smtClean="0"/>
              <a:t> etch # 101, 310nm/min = 4.16nm/s) =&gt; </a:t>
            </a:r>
            <a:r>
              <a:rPr lang="en-US" sz="3000" b="1" dirty="0" smtClean="0"/>
              <a:t>Etch 10”</a:t>
            </a:r>
          </a:p>
          <a:p>
            <a:r>
              <a:rPr lang="en-US" sz="3600" dirty="0" smtClean="0"/>
              <a:t>Inspect in microscope</a:t>
            </a:r>
          </a:p>
          <a:p>
            <a:r>
              <a:rPr lang="en-US" sz="3600" dirty="0" err="1" smtClean="0"/>
              <a:t>Dektak</a:t>
            </a:r>
            <a:r>
              <a:rPr lang="en-US" sz="3600" dirty="0" smtClean="0"/>
              <a:t> height: = ______nm</a:t>
            </a:r>
            <a:endParaRPr lang="en-US" sz="3600" dirty="0"/>
          </a:p>
        </p:txBody>
      </p:sp>
      <p:sp>
        <p:nvSpPr>
          <p:cNvPr id="88" name="Rectangle 87"/>
          <p:cNvSpPr/>
          <p:nvPr/>
        </p:nvSpPr>
        <p:spPr>
          <a:xfrm>
            <a:off x="6324600" y="55930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V="1">
            <a:off x="7684295" y="55930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V="1">
            <a:off x="8024810" y="55930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 flipV="1">
            <a:off x="7150895" y="55930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 flipV="1">
            <a:off x="6541295" y="55930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324600" y="17830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 flipV="1">
            <a:off x="7684295" y="17068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 flipV="1">
            <a:off x="8024810" y="17068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 flipV="1">
            <a:off x="7150895" y="17068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V="1">
            <a:off x="6541295" y="17068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P-Mesa Exposure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457200" y="14478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57200" y="348615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 flipV="1">
            <a:off x="8077200" y="18592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 flipV="1">
            <a:off x="7772400" y="1859279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324600" y="19050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53200" y="17526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162800" y="17526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8037576" y="17526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7696200" y="17526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 flipV="1">
            <a:off x="7391400" y="18592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 flipV="1">
            <a:off x="6324600" y="18592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 flipV="1">
            <a:off x="6781800" y="18592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 flipV="1">
            <a:off x="6553200" y="1706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 flipV="1">
            <a:off x="7696200" y="1710055"/>
            <a:ext cx="762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 flipV="1">
            <a:off x="8037576" y="1706881"/>
            <a:ext cx="762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 flipV="1">
            <a:off x="6400800" y="18287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 flipV="1">
            <a:off x="6858000" y="18287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 flipV="1">
            <a:off x="7010400" y="18287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 flipV="1">
            <a:off x="7446171" y="182927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 flipV="1">
            <a:off x="7572372" y="182927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 flipV="1">
            <a:off x="7812877" y="182927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 flipV="1">
            <a:off x="7924800" y="18287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 flipV="1">
            <a:off x="8153400" y="18287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 flipV="1">
            <a:off x="7162800" y="1706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 flipV="1">
            <a:off x="8077200" y="56692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 flipV="1">
            <a:off x="7772400" y="5669279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6324600" y="57150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6553200" y="55626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7162800" y="55626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8037576" y="55626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7696200" y="55626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 flipV="1">
            <a:off x="7391400" y="56692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 flipV="1">
            <a:off x="6324600" y="56692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 flipV="1">
            <a:off x="6781800" y="56692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 flipV="1">
            <a:off x="6400800" y="563880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 flipV="1">
            <a:off x="6858000" y="563880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 flipV="1">
            <a:off x="7010400" y="563880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 flipV="1">
            <a:off x="7446171" y="5639273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 flipV="1">
            <a:off x="7572372" y="5639273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 flipV="1">
            <a:off x="7812877" y="5639273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 flipV="1">
            <a:off x="7924800" y="563880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 flipV="1">
            <a:off x="8153400" y="563880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46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Rectangle 328"/>
          <p:cNvSpPr/>
          <p:nvPr/>
        </p:nvSpPr>
        <p:spPr>
          <a:xfrm>
            <a:off x="6324600" y="3276600"/>
            <a:ext cx="19050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0" name="Rectangle 329"/>
          <p:cNvSpPr/>
          <p:nvPr/>
        </p:nvSpPr>
        <p:spPr>
          <a:xfrm>
            <a:off x="6324600" y="3163825"/>
            <a:ext cx="19050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1" name="Rectangle 330"/>
          <p:cNvSpPr/>
          <p:nvPr/>
        </p:nvSpPr>
        <p:spPr>
          <a:xfrm flipV="1">
            <a:off x="7985125" y="3051175"/>
            <a:ext cx="142875" cy="4156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2" name="Rectangle 331"/>
          <p:cNvSpPr/>
          <p:nvPr/>
        </p:nvSpPr>
        <p:spPr>
          <a:xfrm flipV="1">
            <a:off x="7672387" y="3051169"/>
            <a:ext cx="127000" cy="4140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3" name="Rectangle 342"/>
          <p:cNvSpPr/>
          <p:nvPr/>
        </p:nvSpPr>
        <p:spPr>
          <a:xfrm>
            <a:off x="6324600" y="34594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 flipV="1">
            <a:off x="7684295" y="34594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 flipV="1">
            <a:off x="8007350" y="34594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 flipV="1">
            <a:off x="7150895" y="34594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 flipV="1">
            <a:off x="6541295" y="34594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6" name="Rectangle 255"/>
          <p:cNvSpPr/>
          <p:nvPr/>
        </p:nvSpPr>
        <p:spPr>
          <a:xfrm>
            <a:off x="6324600" y="23926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 flipV="1">
            <a:off x="7684295" y="23926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 flipV="1">
            <a:off x="8027985" y="23926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 flipV="1">
            <a:off x="7150895" y="23926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 flipV="1">
            <a:off x="6541295" y="23926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486400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P-metal Lithography</a:t>
            </a:r>
          </a:p>
          <a:p>
            <a:pPr lvl="1"/>
            <a:r>
              <a:rPr lang="en-US" dirty="0" smtClean="0"/>
              <a:t>Clean</a:t>
            </a:r>
          </a:p>
          <a:p>
            <a:pPr lvl="2"/>
            <a:r>
              <a:rPr lang="en-US" dirty="0" smtClean="0"/>
              <a:t>ACE/ISO/DI</a:t>
            </a:r>
          </a:p>
          <a:p>
            <a:pPr lvl="2"/>
            <a:r>
              <a:rPr lang="en-US" dirty="0" smtClean="0"/>
              <a:t>Dehydration bake: Hotplate 150C, 2-5min</a:t>
            </a:r>
          </a:p>
          <a:p>
            <a:pPr lvl="2"/>
            <a:r>
              <a:rPr lang="en-US" dirty="0" smtClean="0"/>
              <a:t>O2 </a:t>
            </a:r>
            <a:r>
              <a:rPr lang="en-US" dirty="0" err="1" smtClean="0"/>
              <a:t>Descum</a:t>
            </a:r>
            <a:r>
              <a:rPr lang="en-US" dirty="0" smtClean="0"/>
              <a:t> 60s, 300mT, 100W)</a:t>
            </a:r>
          </a:p>
          <a:p>
            <a:pPr lvl="1"/>
            <a:r>
              <a:rPr lang="en-US" dirty="0" smtClean="0"/>
              <a:t>Spin on resists</a:t>
            </a:r>
          </a:p>
          <a:p>
            <a:pPr lvl="2"/>
            <a:r>
              <a:rPr lang="en-US" dirty="0" smtClean="0"/>
              <a:t>PMGI  SF-11: 4000rpm/1min</a:t>
            </a:r>
          </a:p>
          <a:p>
            <a:pPr lvl="3"/>
            <a:r>
              <a:rPr lang="en-US" dirty="0" smtClean="0"/>
              <a:t>Bake 170C/2min</a:t>
            </a:r>
          </a:p>
          <a:p>
            <a:pPr lvl="2"/>
            <a:r>
              <a:rPr lang="en-US" dirty="0" smtClean="0"/>
              <a:t>AZ4210 Resist: 4000rpm/30sec</a:t>
            </a:r>
          </a:p>
          <a:p>
            <a:pPr lvl="2"/>
            <a:r>
              <a:rPr lang="en-US" dirty="0" smtClean="0"/>
              <a:t>Bake 95C/1min</a:t>
            </a:r>
          </a:p>
          <a:p>
            <a:pPr lvl="1"/>
            <a:r>
              <a:rPr lang="en-US" dirty="0" smtClean="0"/>
              <a:t>Lithography</a:t>
            </a:r>
          </a:p>
          <a:p>
            <a:pPr lvl="2"/>
            <a:r>
              <a:rPr lang="en-US" b="1" dirty="0" smtClean="0"/>
              <a:t>Use P-Metal Mask – EPHI-dev-2-2 – Quadrant III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 Quadrant III in the bottom right of the mask holder</a:t>
            </a:r>
            <a:endParaRPr lang="en-US" b="1" dirty="0" smtClean="0"/>
          </a:p>
          <a:p>
            <a:pPr lvl="2"/>
            <a:r>
              <a:rPr lang="en-US" dirty="0" smtClean="0"/>
              <a:t>Litho Tool: </a:t>
            </a:r>
            <a:r>
              <a:rPr lang="en-US" b="1" dirty="0" err="1" smtClean="0"/>
              <a:t>Autostepper</a:t>
            </a:r>
            <a:endParaRPr lang="en-US" dirty="0" smtClean="0"/>
          </a:p>
          <a:p>
            <a:pPr lvl="3"/>
            <a:r>
              <a:rPr lang="en-US" dirty="0" smtClean="0"/>
              <a:t>Program: </a:t>
            </a:r>
            <a:r>
              <a:rPr lang="en-US" b="1" dirty="0" smtClean="0"/>
              <a:t>JAREDH\PROT </a:t>
            </a:r>
          </a:p>
          <a:p>
            <a:pPr lvl="3"/>
            <a:r>
              <a:rPr lang="en-US" dirty="0" smtClean="0"/>
              <a:t>Align to P-Mesa </a:t>
            </a:r>
            <a:r>
              <a:rPr lang="en-US" dirty="0" err="1" smtClean="0"/>
              <a:t>Vernier</a:t>
            </a:r>
            <a:r>
              <a:rPr lang="en-US" dirty="0" smtClean="0"/>
              <a:t> (closest to the top left of the die)  </a:t>
            </a:r>
          </a:p>
          <a:p>
            <a:pPr lvl="4"/>
            <a:r>
              <a:rPr lang="en-US" dirty="0" err="1" smtClean="0"/>
              <a:t>Vernier</a:t>
            </a:r>
            <a:r>
              <a:rPr lang="en-US" dirty="0" smtClean="0"/>
              <a:t>  center is (1.264325,.317175) from top left</a:t>
            </a:r>
          </a:p>
          <a:p>
            <a:pPr lvl="3"/>
            <a:r>
              <a:rPr lang="en-US" dirty="0" smtClean="0"/>
              <a:t>Exposure: </a:t>
            </a:r>
            <a:r>
              <a:rPr lang="en-US" b="1" dirty="0" smtClean="0"/>
              <a:t>1sec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Focus Offset: 0</a:t>
            </a:r>
          </a:p>
          <a:p>
            <a:pPr lvl="2"/>
            <a:r>
              <a:rPr lang="en-US" dirty="0" smtClean="0"/>
              <a:t>NO POST-EXPOSURE BAKE</a:t>
            </a:r>
          </a:p>
          <a:p>
            <a:pPr lvl="1"/>
            <a:r>
              <a:rPr lang="en-US" dirty="0" smtClean="0"/>
              <a:t>Develop Resist</a:t>
            </a:r>
          </a:p>
          <a:p>
            <a:pPr lvl="2"/>
            <a:r>
              <a:rPr lang="en-US" dirty="0" smtClean="0"/>
              <a:t>AZ400K 1:4 developer 120sec </a:t>
            </a:r>
          </a:p>
          <a:p>
            <a:pPr lvl="2"/>
            <a:r>
              <a:rPr lang="en-US" dirty="0" smtClean="0"/>
              <a:t>DI Rinse</a:t>
            </a:r>
          </a:p>
          <a:p>
            <a:pPr lvl="1"/>
            <a:r>
              <a:rPr lang="en-US" dirty="0" smtClean="0"/>
              <a:t>DUV Expose SF-11: 300sec/1000W</a:t>
            </a:r>
          </a:p>
          <a:p>
            <a:pPr lvl="2"/>
            <a:r>
              <a:rPr lang="en-US" dirty="0" smtClean="0"/>
              <a:t>Develop in SAL101 60sec</a:t>
            </a:r>
          </a:p>
          <a:p>
            <a:pPr lvl="1"/>
            <a:r>
              <a:rPr lang="en-US" dirty="0" smtClean="0"/>
              <a:t>DUV Expose SF-11: 300sec/1000W</a:t>
            </a:r>
          </a:p>
          <a:p>
            <a:pPr lvl="2"/>
            <a:r>
              <a:rPr lang="en-US" dirty="0" smtClean="0"/>
              <a:t>Develop in SAL101 60sec</a:t>
            </a:r>
          </a:p>
          <a:p>
            <a:pPr lvl="1"/>
            <a:r>
              <a:rPr lang="en-US" dirty="0" smtClean="0"/>
              <a:t>Inspect in microscope</a:t>
            </a:r>
          </a:p>
          <a:p>
            <a:pPr lvl="1"/>
            <a:r>
              <a:rPr lang="en-US" dirty="0" smtClean="0"/>
              <a:t>Repeat DUV and develop as needed</a:t>
            </a:r>
          </a:p>
          <a:p>
            <a:pPr lvl="1"/>
            <a:r>
              <a:rPr lang="en-US" dirty="0" err="1" smtClean="0"/>
              <a:t>Dektak</a:t>
            </a:r>
            <a:r>
              <a:rPr lang="en-US" dirty="0" smtClean="0"/>
              <a:t> height: ____nm</a:t>
            </a:r>
          </a:p>
        </p:txBody>
      </p:sp>
      <p:sp>
        <p:nvSpPr>
          <p:cNvPr id="102" name="Rectangle 101"/>
          <p:cNvSpPr/>
          <p:nvPr/>
        </p:nvSpPr>
        <p:spPr>
          <a:xfrm flipV="1">
            <a:off x="6581775" y="3048000"/>
            <a:ext cx="167481" cy="4140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 flipV="1">
            <a:off x="7191375" y="3047999"/>
            <a:ext cx="167481" cy="4140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Sticking layer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&amp;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P-Metal Lithography</a:t>
            </a:r>
          </a:p>
        </p:txBody>
      </p:sp>
      <p:cxnSp>
        <p:nvCxnSpPr>
          <p:cNvPr id="202" name="Straight Connector 201"/>
          <p:cNvCxnSpPr/>
          <p:nvPr/>
        </p:nvCxnSpPr>
        <p:spPr>
          <a:xfrm>
            <a:off x="457200" y="11430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Rectangle 241"/>
          <p:cNvSpPr/>
          <p:nvPr/>
        </p:nvSpPr>
        <p:spPr>
          <a:xfrm>
            <a:off x="6324600" y="2097025"/>
            <a:ext cx="19050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3" name="Rectangle 242"/>
          <p:cNvSpPr/>
          <p:nvPr/>
        </p:nvSpPr>
        <p:spPr>
          <a:xfrm>
            <a:off x="6324600" y="2209800"/>
            <a:ext cx="1905000" cy="18287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7" name="Rectangle 256"/>
          <p:cNvSpPr/>
          <p:nvPr/>
        </p:nvSpPr>
        <p:spPr>
          <a:xfrm flipV="1">
            <a:off x="8077200" y="24688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8" name="Rectangle 257"/>
          <p:cNvSpPr/>
          <p:nvPr/>
        </p:nvSpPr>
        <p:spPr>
          <a:xfrm flipV="1">
            <a:off x="7772400" y="2468879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1" name="Rectangle 270"/>
          <p:cNvSpPr/>
          <p:nvPr/>
        </p:nvSpPr>
        <p:spPr>
          <a:xfrm>
            <a:off x="6324600" y="2514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272" name="Rectangle 271"/>
          <p:cNvSpPr/>
          <p:nvPr/>
        </p:nvSpPr>
        <p:spPr>
          <a:xfrm>
            <a:off x="6553200" y="2362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Rectangle 272"/>
          <p:cNvSpPr/>
          <p:nvPr/>
        </p:nvSpPr>
        <p:spPr>
          <a:xfrm>
            <a:off x="7162800" y="2362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4" name="Rectangle 273"/>
          <p:cNvSpPr/>
          <p:nvPr/>
        </p:nvSpPr>
        <p:spPr>
          <a:xfrm>
            <a:off x="8037576" y="2362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Rectangle 277"/>
          <p:cNvSpPr/>
          <p:nvPr/>
        </p:nvSpPr>
        <p:spPr>
          <a:xfrm>
            <a:off x="7696200" y="2362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Rectangle 286"/>
          <p:cNvSpPr/>
          <p:nvPr/>
        </p:nvSpPr>
        <p:spPr>
          <a:xfrm flipV="1">
            <a:off x="7391400" y="24688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Rectangle 287"/>
          <p:cNvSpPr/>
          <p:nvPr/>
        </p:nvSpPr>
        <p:spPr>
          <a:xfrm flipV="1">
            <a:off x="6324600" y="2468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Rectangle 288"/>
          <p:cNvSpPr/>
          <p:nvPr/>
        </p:nvSpPr>
        <p:spPr>
          <a:xfrm flipV="1">
            <a:off x="6781800" y="24688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Rectangle 289"/>
          <p:cNvSpPr/>
          <p:nvPr/>
        </p:nvSpPr>
        <p:spPr>
          <a:xfrm flipV="1">
            <a:off x="6400800" y="243831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3" name="Rectangle 292"/>
          <p:cNvSpPr/>
          <p:nvPr/>
        </p:nvSpPr>
        <p:spPr>
          <a:xfrm flipV="1">
            <a:off x="6858000" y="243831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2" name="Rectangle 301"/>
          <p:cNvSpPr/>
          <p:nvPr/>
        </p:nvSpPr>
        <p:spPr>
          <a:xfrm flipV="1">
            <a:off x="7010400" y="243831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Rectangle 302"/>
          <p:cNvSpPr/>
          <p:nvPr/>
        </p:nvSpPr>
        <p:spPr>
          <a:xfrm flipV="1">
            <a:off x="7446171" y="2435608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4" name="Rectangle 303"/>
          <p:cNvSpPr/>
          <p:nvPr/>
        </p:nvSpPr>
        <p:spPr>
          <a:xfrm flipV="1">
            <a:off x="7572372" y="2435608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0" name="Rectangle 319"/>
          <p:cNvSpPr/>
          <p:nvPr/>
        </p:nvSpPr>
        <p:spPr>
          <a:xfrm flipV="1">
            <a:off x="8153400" y="243831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2" name="Rectangle 341"/>
          <p:cNvSpPr/>
          <p:nvPr/>
        </p:nvSpPr>
        <p:spPr>
          <a:xfrm flipV="1">
            <a:off x="7772400" y="35356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4" name="Rectangle 343"/>
          <p:cNvSpPr/>
          <p:nvPr/>
        </p:nvSpPr>
        <p:spPr>
          <a:xfrm flipV="1">
            <a:off x="8077200" y="35356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5" name="Rectangle 344"/>
          <p:cNvSpPr/>
          <p:nvPr/>
        </p:nvSpPr>
        <p:spPr>
          <a:xfrm>
            <a:off x="6324600" y="35814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346" name="Rectangle 345"/>
          <p:cNvSpPr/>
          <p:nvPr/>
        </p:nvSpPr>
        <p:spPr>
          <a:xfrm>
            <a:off x="6553200" y="3429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7" name="Rectangle 346"/>
          <p:cNvSpPr/>
          <p:nvPr/>
        </p:nvSpPr>
        <p:spPr>
          <a:xfrm>
            <a:off x="7162800" y="3429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8" name="Rectangle 347"/>
          <p:cNvSpPr/>
          <p:nvPr/>
        </p:nvSpPr>
        <p:spPr>
          <a:xfrm>
            <a:off x="8019288" y="3429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Rectangle 348"/>
          <p:cNvSpPr/>
          <p:nvPr/>
        </p:nvSpPr>
        <p:spPr>
          <a:xfrm>
            <a:off x="7696200" y="3429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0" name="Rectangle 349"/>
          <p:cNvSpPr/>
          <p:nvPr/>
        </p:nvSpPr>
        <p:spPr>
          <a:xfrm flipV="1">
            <a:off x="7391400" y="35356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1" name="Rectangle 350"/>
          <p:cNvSpPr/>
          <p:nvPr/>
        </p:nvSpPr>
        <p:spPr>
          <a:xfrm flipV="1">
            <a:off x="6324600" y="35356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2" name="Rectangle 351"/>
          <p:cNvSpPr/>
          <p:nvPr/>
        </p:nvSpPr>
        <p:spPr>
          <a:xfrm flipV="1">
            <a:off x="6781800" y="35356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3" name="Rectangle 352"/>
          <p:cNvSpPr/>
          <p:nvPr/>
        </p:nvSpPr>
        <p:spPr>
          <a:xfrm flipV="1">
            <a:off x="6400800" y="3504730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4" name="Rectangle 353"/>
          <p:cNvSpPr/>
          <p:nvPr/>
        </p:nvSpPr>
        <p:spPr>
          <a:xfrm flipV="1">
            <a:off x="6858000" y="3504730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5" name="Rectangle 354"/>
          <p:cNvSpPr/>
          <p:nvPr/>
        </p:nvSpPr>
        <p:spPr>
          <a:xfrm flipV="1">
            <a:off x="7010400" y="3504730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6" name="Rectangle 355"/>
          <p:cNvSpPr/>
          <p:nvPr/>
        </p:nvSpPr>
        <p:spPr>
          <a:xfrm flipV="1">
            <a:off x="7446171" y="3505202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7" name="Rectangle 356"/>
          <p:cNvSpPr/>
          <p:nvPr/>
        </p:nvSpPr>
        <p:spPr>
          <a:xfrm flipV="1">
            <a:off x="7572372" y="3505202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9" name="Rectangle 358"/>
          <p:cNvSpPr/>
          <p:nvPr/>
        </p:nvSpPr>
        <p:spPr>
          <a:xfrm flipV="1">
            <a:off x="7918450" y="35052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0" name="Rectangle 359"/>
          <p:cNvSpPr/>
          <p:nvPr/>
        </p:nvSpPr>
        <p:spPr>
          <a:xfrm flipV="1">
            <a:off x="8153400" y="3504730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4572000" y="1905000"/>
            <a:ext cx="1371600" cy="1371600"/>
            <a:chOff x="4419600" y="2286000"/>
            <a:chExt cx="1371600" cy="1371600"/>
          </a:xfrm>
        </p:grpSpPr>
        <p:pic>
          <p:nvPicPr>
            <p:cNvPr id="87" name="Picture 86" descr="EPhi_dev-2-2_MaskLayout.png"/>
            <p:cNvPicPr>
              <a:picLocks noChangeAspect="1"/>
            </p:cNvPicPr>
            <p:nvPr/>
          </p:nvPicPr>
          <p:blipFill>
            <a:blip r:embed="rId2" cstate="print"/>
            <a:srcRect l="10768" t="4444" r="12730" b="8889"/>
            <a:stretch>
              <a:fillRect/>
            </a:stretch>
          </p:blipFill>
          <p:spPr>
            <a:xfrm>
              <a:off x="4419600" y="2286000"/>
              <a:ext cx="1371600" cy="1371600"/>
            </a:xfrm>
            <a:prstGeom prst="rect">
              <a:avLst/>
            </a:prstGeom>
          </p:spPr>
        </p:pic>
        <p:grpSp>
          <p:nvGrpSpPr>
            <p:cNvPr id="88" name="Group 57"/>
            <p:cNvGrpSpPr/>
            <p:nvPr/>
          </p:nvGrpSpPr>
          <p:grpSpPr>
            <a:xfrm>
              <a:off x="4572000" y="2438400"/>
              <a:ext cx="1143000" cy="978932"/>
              <a:chOff x="4828308" y="3810000"/>
              <a:chExt cx="1143000" cy="978932"/>
            </a:xfrm>
          </p:grpSpPr>
          <p:sp>
            <p:nvSpPr>
              <p:cNvPr id="89" name="TextBox 88"/>
              <p:cNvSpPr txBox="1"/>
              <p:nvPr/>
            </p:nvSpPr>
            <p:spPr>
              <a:xfrm>
                <a:off x="5514108" y="3810000"/>
                <a:ext cx="228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4904508" y="38100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4828308" y="4419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III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5514108" y="4419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IV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94" name="Slide Number Placeholder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1" name="Rectangle 100"/>
          <p:cNvSpPr/>
          <p:nvPr/>
        </p:nvSpPr>
        <p:spPr>
          <a:xfrm flipV="1">
            <a:off x="7826375" y="35056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 flipV="1">
            <a:off x="7918450" y="24384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 flipV="1">
            <a:off x="7826375" y="24388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46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28"/>
          <p:cNvSpPr/>
          <p:nvPr/>
        </p:nvSpPr>
        <p:spPr>
          <a:xfrm flipV="1">
            <a:off x="8247056" y="4262473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Rectangle 132"/>
          <p:cNvSpPr/>
          <p:nvPr/>
        </p:nvSpPr>
        <p:spPr>
          <a:xfrm flipV="1">
            <a:off x="7910504" y="4260847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" name="Rectangle 214"/>
          <p:cNvSpPr/>
          <p:nvPr/>
        </p:nvSpPr>
        <p:spPr>
          <a:xfrm>
            <a:off x="6553200" y="4380233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 flipV="1">
            <a:off x="7419979" y="4260851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Rectangle 136"/>
          <p:cNvSpPr/>
          <p:nvPr/>
        </p:nvSpPr>
        <p:spPr>
          <a:xfrm flipV="1">
            <a:off x="7912895" y="43738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 flipV="1">
            <a:off x="8252617" y="4373878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Rectangle 152"/>
          <p:cNvSpPr/>
          <p:nvPr/>
        </p:nvSpPr>
        <p:spPr>
          <a:xfrm flipV="1">
            <a:off x="7379495" y="4373881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 flipV="1">
            <a:off x="6769895" y="43738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 flipV="1">
            <a:off x="6810375" y="42608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Rectangle 178"/>
          <p:cNvSpPr/>
          <p:nvPr/>
        </p:nvSpPr>
        <p:spPr>
          <a:xfrm>
            <a:off x="6553200" y="3011427"/>
            <a:ext cx="19050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Rectangle 179"/>
          <p:cNvSpPr/>
          <p:nvPr/>
        </p:nvSpPr>
        <p:spPr>
          <a:xfrm>
            <a:off x="6553200" y="3200400"/>
            <a:ext cx="19050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Rectangle 181"/>
          <p:cNvSpPr/>
          <p:nvPr/>
        </p:nvSpPr>
        <p:spPr>
          <a:xfrm>
            <a:off x="6553200" y="3087625"/>
            <a:ext cx="19050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Rectangle 189"/>
          <p:cNvSpPr/>
          <p:nvPr/>
        </p:nvSpPr>
        <p:spPr>
          <a:xfrm flipV="1">
            <a:off x="8229600" y="2971800"/>
            <a:ext cx="109542" cy="4156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3" name="Rectangle 192"/>
          <p:cNvSpPr/>
          <p:nvPr/>
        </p:nvSpPr>
        <p:spPr>
          <a:xfrm flipV="1">
            <a:off x="8230389" y="32718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Rectangle 190"/>
          <p:cNvSpPr/>
          <p:nvPr/>
        </p:nvSpPr>
        <p:spPr>
          <a:xfrm flipV="1">
            <a:off x="7910504" y="2968624"/>
            <a:ext cx="107153" cy="4140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 flipV="1">
            <a:off x="7910504" y="32702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Rectangle 195"/>
          <p:cNvSpPr/>
          <p:nvPr/>
        </p:nvSpPr>
        <p:spPr>
          <a:xfrm>
            <a:off x="6553200" y="33832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 flipV="1">
            <a:off x="7419975" y="2971799"/>
            <a:ext cx="167481" cy="4140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 flipV="1">
            <a:off x="7419979" y="32702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 flipV="1">
            <a:off x="6810375" y="2971800"/>
            <a:ext cx="167481" cy="4140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 flipV="1">
            <a:off x="7912895" y="33832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 flipV="1">
            <a:off x="8235950" y="33832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 flipV="1">
            <a:off x="7379495" y="33832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 flipV="1">
            <a:off x="6769895" y="33832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5257800"/>
          </a:xfrm>
        </p:spPr>
        <p:txBody>
          <a:bodyPr>
            <a:normAutofit fontScale="40000" lnSpcReduction="20000"/>
          </a:bodyPr>
          <a:lstStyle/>
          <a:p>
            <a:r>
              <a:rPr lang="en-US" sz="4200" dirty="0" smtClean="0"/>
              <a:t>Pre-metal clean</a:t>
            </a:r>
          </a:p>
          <a:p>
            <a:pPr lvl="1"/>
            <a:r>
              <a:rPr lang="en-US" sz="3600" dirty="0" smtClean="0"/>
              <a:t>O2 </a:t>
            </a:r>
            <a:r>
              <a:rPr lang="en-US" sz="3600" dirty="0" err="1" smtClean="0"/>
              <a:t>Descum</a:t>
            </a:r>
            <a:r>
              <a:rPr lang="en-US" sz="3600" dirty="0" smtClean="0"/>
              <a:t> 60s, 300mT, 100W)</a:t>
            </a:r>
            <a:r>
              <a:rPr lang="en-US" sz="3400" dirty="0" smtClean="0"/>
              <a:t> </a:t>
            </a:r>
          </a:p>
          <a:p>
            <a:r>
              <a:rPr lang="en-US" sz="3400" b="1" dirty="0" smtClean="0"/>
              <a:t>Remove Native Oxide</a:t>
            </a:r>
          </a:p>
          <a:p>
            <a:pPr lvl="1"/>
            <a:r>
              <a:rPr lang="en-US" sz="3000" dirty="0" smtClean="0"/>
              <a:t>Etch Tool: </a:t>
            </a:r>
            <a:r>
              <a:rPr lang="en-US" sz="3000" b="1" dirty="0" smtClean="0"/>
              <a:t>ICP#2</a:t>
            </a:r>
          </a:p>
          <a:p>
            <a:pPr lvl="1"/>
            <a:r>
              <a:rPr lang="en-US" sz="3000" dirty="0" smtClean="0"/>
              <a:t>Clean: O2 Clean, 5min</a:t>
            </a:r>
          </a:p>
          <a:p>
            <a:pPr lvl="1"/>
            <a:r>
              <a:rPr lang="en-US" sz="3000" dirty="0" smtClean="0"/>
              <a:t>Season (Recipe, Time): Bowers </a:t>
            </a:r>
            <a:r>
              <a:rPr lang="en-US" sz="3000" b="1" dirty="0" err="1" smtClean="0"/>
              <a:t>Sioxvert</a:t>
            </a:r>
            <a:r>
              <a:rPr lang="en-US" sz="3000" b="1" dirty="0" smtClean="0"/>
              <a:t> </a:t>
            </a:r>
            <a:r>
              <a:rPr lang="en-US" sz="3000" dirty="0" smtClean="0"/>
              <a:t>etch # 101, </a:t>
            </a:r>
            <a:r>
              <a:rPr lang="en-US" sz="3000" b="1" dirty="0" smtClean="0"/>
              <a:t>5min</a:t>
            </a:r>
            <a:r>
              <a:rPr lang="en-US" sz="3000" dirty="0" smtClean="0"/>
              <a:t> (CHF3 etch so check gases)</a:t>
            </a:r>
          </a:p>
          <a:p>
            <a:pPr lvl="1"/>
            <a:r>
              <a:rPr lang="en-US" sz="3000" dirty="0" smtClean="0"/>
              <a:t>Etch(Recipe, Rate): (Bowers </a:t>
            </a:r>
            <a:r>
              <a:rPr lang="en-US" sz="3000" b="1" dirty="0" err="1" smtClean="0"/>
              <a:t>Sioxvert</a:t>
            </a:r>
            <a:r>
              <a:rPr lang="en-US" sz="3000" dirty="0" smtClean="0"/>
              <a:t> etch # 101, 250nm/min = 4.16nm/s) =&gt; </a:t>
            </a:r>
            <a:r>
              <a:rPr lang="en-US" sz="3000" b="1" dirty="0" smtClean="0"/>
              <a:t>Etch 5 sec</a:t>
            </a:r>
            <a:endParaRPr lang="en-US" sz="3800" dirty="0" smtClean="0"/>
          </a:p>
          <a:p>
            <a:r>
              <a:rPr lang="en-US" sz="4200" b="1" dirty="0" smtClean="0"/>
              <a:t>E-beam 3 </a:t>
            </a:r>
            <a:r>
              <a:rPr lang="en-US" sz="4200" dirty="0" smtClean="0"/>
              <a:t>metal deposition</a:t>
            </a:r>
          </a:p>
          <a:p>
            <a:pPr lvl="1"/>
            <a:r>
              <a:rPr lang="en-US" sz="3800" dirty="0" smtClean="0"/>
              <a:t>Pd: 30Å @1Å/sec</a:t>
            </a:r>
          </a:p>
          <a:p>
            <a:pPr lvl="1"/>
            <a:r>
              <a:rPr lang="en-US" sz="3800" dirty="0" smtClean="0"/>
              <a:t>Ti: 170Å @ 1Å/sec</a:t>
            </a:r>
          </a:p>
          <a:p>
            <a:pPr lvl="1"/>
            <a:r>
              <a:rPr lang="en-US" sz="3800" dirty="0" smtClean="0"/>
              <a:t>Pd: 170Å @ 1Å/sec</a:t>
            </a:r>
          </a:p>
          <a:p>
            <a:pPr lvl="1"/>
            <a:r>
              <a:rPr lang="en-US" sz="3800" dirty="0" smtClean="0"/>
              <a:t>Au: 1000Å @ 2/5 Å/sec for 200/remainder</a:t>
            </a:r>
          </a:p>
          <a:p>
            <a:r>
              <a:rPr lang="en-US" sz="4200" b="1" dirty="0" smtClean="0"/>
              <a:t>Liftoff</a:t>
            </a:r>
          </a:p>
          <a:p>
            <a:pPr lvl="1"/>
            <a:r>
              <a:rPr lang="en-US" sz="3800" dirty="0" smtClean="0"/>
              <a:t>1165 soak @ 80˚C for 20min</a:t>
            </a:r>
          </a:p>
          <a:p>
            <a:pPr lvl="1"/>
            <a:r>
              <a:rPr lang="en-US" sz="3800" dirty="0" smtClean="0"/>
              <a:t>Gently agitate with pipette</a:t>
            </a:r>
          </a:p>
          <a:p>
            <a:pPr lvl="1"/>
            <a:r>
              <a:rPr lang="en-US" sz="3800" dirty="0" smtClean="0"/>
              <a:t>ISO/DI rinse</a:t>
            </a:r>
          </a:p>
          <a:p>
            <a:r>
              <a:rPr lang="en-US" sz="4200" dirty="0" smtClean="0"/>
              <a:t>Inspect in microscope</a:t>
            </a:r>
          </a:p>
          <a:p>
            <a:r>
              <a:rPr lang="en-US" sz="4200" dirty="0" smtClean="0"/>
              <a:t>Repeat liftoff steps as needed</a:t>
            </a:r>
          </a:p>
          <a:p>
            <a:r>
              <a:rPr lang="en-US" sz="4200" b="1" dirty="0" smtClean="0"/>
              <a:t>RTA (Rapid Thermal Anneal)</a:t>
            </a:r>
          </a:p>
          <a:p>
            <a:pPr lvl="1"/>
            <a:r>
              <a:rPr lang="en-US" sz="3800" dirty="0" smtClean="0"/>
              <a:t>360˚C / 30s</a:t>
            </a:r>
          </a:p>
          <a:p>
            <a:r>
              <a:rPr lang="en-US" sz="4200" dirty="0" smtClean="0"/>
              <a:t>Inspect in microscope</a:t>
            </a:r>
          </a:p>
          <a:p>
            <a:pPr lvl="1"/>
            <a:endParaRPr lang="en-US" sz="3800" dirty="0" smtClean="0"/>
          </a:p>
          <a:p>
            <a:pPr>
              <a:buNone/>
            </a:pPr>
            <a:endParaRPr lang="en-US" sz="3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P-Metal Deposition &amp; Anneal</a:t>
            </a:r>
          </a:p>
        </p:txBody>
      </p:sp>
      <p:cxnSp>
        <p:nvCxnSpPr>
          <p:cNvPr id="130" name="Straight Connector 129"/>
          <p:cNvCxnSpPr/>
          <p:nvPr/>
        </p:nvCxnSpPr>
        <p:spPr>
          <a:xfrm>
            <a:off x="457200" y="1313688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457200" y="1933575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457200" y="4067175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 flipV="1">
            <a:off x="8001000" y="34594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Rectangle 184"/>
          <p:cNvSpPr/>
          <p:nvPr/>
        </p:nvSpPr>
        <p:spPr>
          <a:xfrm flipV="1">
            <a:off x="8305800" y="34594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Rectangle 185"/>
          <p:cNvSpPr/>
          <p:nvPr/>
        </p:nvSpPr>
        <p:spPr>
          <a:xfrm>
            <a:off x="6553200" y="35052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87" name="Rectangle 186"/>
          <p:cNvSpPr/>
          <p:nvPr/>
        </p:nvSpPr>
        <p:spPr>
          <a:xfrm flipV="1">
            <a:off x="7620000" y="34594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Rectangle 187"/>
          <p:cNvSpPr/>
          <p:nvPr/>
        </p:nvSpPr>
        <p:spPr>
          <a:xfrm flipV="1">
            <a:off x="6553200" y="34594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Rectangle 188"/>
          <p:cNvSpPr/>
          <p:nvPr/>
        </p:nvSpPr>
        <p:spPr>
          <a:xfrm flipV="1">
            <a:off x="7010400" y="34594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5" name="Rectangle 194"/>
          <p:cNvSpPr/>
          <p:nvPr/>
        </p:nvSpPr>
        <p:spPr>
          <a:xfrm flipV="1">
            <a:off x="6810375" y="3270249"/>
            <a:ext cx="168275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Rectangle 196"/>
          <p:cNvSpPr/>
          <p:nvPr/>
        </p:nvSpPr>
        <p:spPr>
          <a:xfrm>
            <a:off x="7391400" y="33528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Rectangle 197"/>
          <p:cNvSpPr/>
          <p:nvPr/>
        </p:nvSpPr>
        <p:spPr>
          <a:xfrm>
            <a:off x="6781800" y="33528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Rectangle 198"/>
          <p:cNvSpPr/>
          <p:nvPr/>
        </p:nvSpPr>
        <p:spPr>
          <a:xfrm>
            <a:off x="8247888" y="33528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Rectangle 199"/>
          <p:cNvSpPr/>
          <p:nvPr/>
        </p:nvSpPr>
        <p:spPr>
          <a:xfrm>
            <a:off x="7924800" y="33528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1" name="Rectangle 200"/>
          <p:cNvSpPr/>
          <p:nvPr/>
        </p:nvSpPr>
        <p:spPr>
          <a:xfrm flipV="1">
            <a:off x="6629400" y="3428530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Rectangle 201"/>
          <p:cNvSpPr/>
          <p:nvPr/>
        </p:nvSpPr>
        <p:spPr>
          <a:xfrm flipV="1">
            <a:off x="7086600" y="3428530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3" name="Rectangle 202"/>
          <p:cNvSpPr/>
          <p:nvPr/>
        </p:nvSpPr>
        <p:spPr>
          <a:xfrm flipV="1">
            <a:off x="7239000" y="3428530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Rectangle 203"/>
          <p:cNvSpPr/>
          <p:nvPr/>
        </p:nvSpPr>
        <p:spPr>
          <a:xfrm flipV="1">
            <a:off x="7674771" y="3429002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Rectangle 204"/>
          <p:cNvSpPr/>
          <p:nvPr/>
        </p:nvSpPr>
        <p:spPr>
          <a:xfrm flipV="1">
            <a:off x="7800972" y="3429002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Rectangle 207"/>
          <p:cNvSpPr/>
          <p:nvPr/>
        </p:nvSpPr>
        <p:spPr>
          <a:xfrm flipV="1">
            <a:off x="8382000" y="3428530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Rectangle 213"/>
          <p:cNvSpPr/>
          <p:nvPr/>
        </p:nvSpPr>
        <p:spPr>
          <a:xfrm flipV="1">
            <a:off x="8001000" y="4456434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Rectangle 215"/>
          <p:cNvSpPr/>
          <p:nvPr/>
        </p:nvSpPr>
        <p:spPr>
          <a:xfrm flipV="1">
            <a:off x="8305800" y="4456434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Rectangle 216"/>
          <p:cNvSpPr/>
          <p:nvPr/>
        </p:nvSpPr>
        <p:spPr>
          <a:xfrm>
            <a:off x="6553200" y="4502153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218" name="Rectangle 217"/>
          <p:cNvSpPr/>
          <p:nvPr/>
        </p:nvSpPr>
        <p:spPr>
          <a:xfrm>
            <a:off x="6781800" y="4349753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Rectangle 218"/>
          <p:cNvSpPr/>
          <p:nvPr/>
        </p:nvSpPr>
        <p:spPr>
          <a:xfrm>
            <a:off x="7391400" y="4349753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Rectangle 219"/>
          <p:cNvSpPr/>
          <p:nvPr/>
        </p:nvSpPr>
        <p:spPr>
          <a:xfrm>
            <a:off x="8266176" y="4349753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Rectangle 220"/>
          <p:cNvSpPr/>
          <p:nvPr/>
        </p:nvSpPr>
        <p:spPr>
          <a:xfrm>
            <a:off x="7924800" y="4349753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Rectangle 221"/>
          <p:cNvSpPr/>
          <p:nvPr/>
        </p:nvSpPr>
        <p:spPr>
          <a:xfrm flipV="1">
            <a:off x="7620000" y="4456433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3" name="Rectangle 222"/>
          <p:cNvSpPr/>
          <p:nvPr/>
        </p:nvSpPr>
        <p:spPr>
          <a:xfrm flipV="1">
            <a:off x="6553200" y="4456434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4" name="Rectangle 223"/>
          <p:cNvSpPr/>
          <p:nvPr/>
        </p:nvSpPr>
        <p:spPr>
          <a:xfrm flipV="1">
            <a:off x="7010400" y="4456433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" name="Rectangle 224"/>
          <p:cNvSpPr/>
          <p:nvPr/>
        </p:nvSpPr>
        <p:spPr>
          <a:xfrm flipV="1">
            <a:off x="6629400" y="442548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6" name="Rectangle 225"/>
          <p:cNvSpPr/>
          <p:nvPr/>
        </p:nvSpPr>
        <p:spPr>
          <a:xfrm flipV="1">
            <a:off x="7086600" y="442548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7" name="Rectangle 226"/>
          <p:cNvSpPr/>
          <p:nvPr/>
        </p:nvSpPr>
        <p:spPr>
          <a:xfrm flipV="1">
            <a:off x="7239000" y="442548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8" name="Rectangle 227"/>
          <p:cNvSpPr/>
          <p:nvPr/>
        </p:nvSpPr>
        <p:spPr>
          <a:xfrm flipV="1">
            <a:off x="7674771" y="4425953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9" name="Rectangle 228"/>
          <p:cNvSpPr/>
          <p:nvPr/>
        </p:nvSpPr>
        <p:spPr>
          <a:xfrm flipV="1">
            <a:off x="7800972" y="4425953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2" name="Rectangle 231"/>
          <p:cNvSpPr/>
          <p:nvPr/>
        </p:nvSpPr>
        <p:spPr>
          <a:xfrm flipV="1">
            <a:off x="8382000" y="442548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3" name="Straight Connector 232"/>
          <p:cNvCxnSpPr/>
          <p:nvPr/>
        </p:nvCxnSpPr>
        <p:spPr>
          <a:xfrm>
            <a:off x="457200" y="55245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 flipV="1">
            <a:off x="8147050" y="34290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 flipV="1">
            <a:off x="8054975" y="34294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Rectangle 157"/>
          <p:cNvSpPr/>
          <p:nvPr/>
        </p:nvSpPr>
        <p:spPr>
          <a:xfrm flipV="1">
            <a:off x="8147050" y="4419601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Rectangle 158"/>
          <p:cNvSpPr/>
          <p:nvPr/>
        </p:nvSpPr>
        <p:spPr>
          <a:xfrm flipV="1">
            <a:off x="8054975" y="4420073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457200" y="28956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46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/>
          <p:nvPr/>
        </p:nvSpPr>
        <p:spPr>
          <a:xfrm>
            <a:off x="6705600" y="4038600"/>
            <a:ext cx="19050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34" name="Rectangle 233"/>
          <p:cNvSpPr/>
          <p:nvPr/>
        </p:nvSpPr>
        <p:spPr>
          <a:xfrm flipV="1">
            <a:off x="8558213" y="3886200"/>
            <a:ext cx="5238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 flipV="1">
            <a:off x="7391400" y="38862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 flipV="1">
            <a:off x="7239000" y="38862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 flipV="1">
            <a:off x="6781800" y="38862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 flipV="1">
            <a:off x="8208169" y="3886200"/>
            <a:ext cx="5476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 flipV="1">
            <a:off x="8301038" y="3886200"/>
            <a:ext cx="5238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 flipV="1">
            <a:off x="7826375" y="38862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 flipV="1">
            <a:off x="7953375" y="38862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 flipV="1">
            <a:off x="8398668" y="3810000"/>
            <a:ext cx="10953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 flipV="1">
            <a:off x="8062914" y="3913029"/>
            <a:ext cx="107156" cy="33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 flipV="1">
            <a:off x="6962772" y="3993200"/>
            <a:ext cx="166687" cy="15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 flipV="1">
            <a:off x="7572379" y="3997170"/>
            <a:ext cx="166687" cy="15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 flipV="1">
            <a:off x="8399456" y="41100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 flipV="1">
            <a:off x="8062904" y="41084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6705600" y="42214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 flipV="1">
            <a:off x="7572379" y="41084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Rectangle 150"/>
          <p:cNvSpPr/>
          <p:nvPr/>
        </p:nvSpPr>
        <p:spPr>
          <a:xfrm flipV="1">
            <a:off x="6962775" y="41084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 flipV="1">
            <a:off x="8065295" y="42214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Rectangle 152"/>
          <p:cNvSpPr/>
          <p:nvPr/>
        </p:nvSpPr>
        <p:spPr>
          <a:xfrm flipV="1">
            <a:off x="8405017" y="42214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 flipV="1">
            <a:off x="7531895" y="42214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 flipV="1">
            <a:off x="6922295" y="42214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 flipV="1">
            <a:off x="8153400" y="42976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 flipV="1">
            <a:off x="8458200" y="42976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Rectangle 157"/>
          <p:cNvSpPr/>
          <p:nvPr/>
        </p:nvSpPr>
        <p:spPr>
          <a:xfrm>
            <a:off x="6705600" y="43434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59" name="Rectangle 158"/>
          <p:cNvSpPr/>
          <p:nvPr/>
        </p:nvSpPr>
        <p:spPr>
          <a:xfrm>
            <a:off x="7543800" y="4191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 flipV="1">
            <a:off x="7772400" y="42976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Rectangle 160"/>
          <p:cNvSpPr/>
          <p:nvPr/>
        </p:nvSpPr>
        <p:spPr>
          <a:xfrm flipV="1">
            <a:off x="6705600" y="42976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Rectangle 161"/>
          <p:cNvSpPr/>
          <p:nvPr/>
        </p:nvSpPr>
        <p:spPr>
          <a:xfrm flipV="1">
            <a:off x="7162800" y="42976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" name="Rectangle 162"/>
          <p:cNvSpPr/>
          <p:nvPr/>
        </p:nvSpPr>
        <p:spPr>
          <a:xfrm>
            <a:off x="6934200" y="4191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Rectangle 163"/>
          <p:cNvSpPr/>
          <p:nvPr/>
        </p:nvSpPr>
        <p:spPr>
          <a:xfrm>
            <a:off x="8418576" y="4191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8077200" y="4191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Rectangle 165"/>
          <p:cNvSpPr/>
          <p:nvPr/>
        </p:nvSpPr>
        <p:spPr>
          <a:xfrm flipV="1">
            <a:off x="6781800" y="4266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" name="Rectangle 166"/>
          <p:cNvSpPr/>
          <p:nvPr/>
        </p:nvSpPr>
        <p:spPr>
          <a:xfrm flipV="1">
            <a:off x="7239000" y="4266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" name="Rectangle 167"/>
          <p:cNvSpPr/>
          <p:nvPr/>
        </p:nvSpPr>
        <p:spPr>
          <a:xfrm flipV="1">
            <a:off x="7391400" y="4266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" name="Rectangle 168"/>
          <p:cNvSpPr/>
          <p:nvPr/>
        </p:nvSpPr>
        <p:spPr>
          <a:xfrm flipV="1">
            <a:off x="7827171" y="42672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Rectangle 169"/>
          <p:cNvSpPr/>
          <p:nvPr/>
        </p:nvSpPr>
        <p:spPr>
          <a:xfrm flipV="1">
            <a:off x="7953372" y="42672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" name="Rectangle 170"/>
          <p:cNvSpPr/>
          <p:nvPr/>
        </p:nvSpPr>
        <p:spPr>
          <a:xfrm flipV="1">
            <a:off x="8534400" y="4266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2" name="Rectangle 171"/>
          <p:cNvSpPr/>
          <p:nvPr/>
        </p:nvSpPr>
        <p:spPr>
          <a:xfrm flipV="1">
            <a:off x="8299450" y="42672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Rectangle 172"/>
          <p:cNvSpPr/>
          <p:nvPr/>
        </p:nvSpPr>
        <p:spPr>
          <a:xfrm flipV="1">
            <a:off x="8207375" y="42676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705600" y="1905000"/>
            <a:ext cx="19050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88" name="Rectangle 87"/>
          <p:cNvSpPr/>
          <p:nvPr/>
        </p:nvSpPr>
        <p:spPr>
          <a:xfrm flipV="1">
            <a:off x="8399456" y="19764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 flipV="1">
            <a:off x="8062904" y="19748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705600" y="20878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 flipV="1">
            <a:off x="7572379" y="19748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 flipV="1">
            <a:off x="6962775" y="19748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 flipV="1">
            <a:off x="8065295" y="20878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 flipV="1">
            <a:off x="8405017" y="20878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 flipV="1">
            <a:off x="7531895" y="20878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 flipV="1">
            <a:off x="6922295" y="20878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6388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Clean</a:t>
            </a:r>
          </a:p>
          <a:p>
            <a:pPr lvl="1"/>
            <a:r>
              <a:rPr lang="en-US" dirty="0" smtClean="0"/>
              <a:t>ACE/ISO/DI (3 min each)</a:t>
            </a:r>
          </a:p>
          <a:p>
            <a:pPr lvl="1"/>
            <a:r>
              <a:rPr lang="en-US" dirty="0" smtClean="0"/>
              <a:t>Dehydration bake: Hotplate 120C,3min</a:t>
            </a:r>
          </a:p>
          <a:p>
            <a:pPr lvl="1"/>
            <a:r>
              <a:rPr lang="en-US" dirty="0" smtClean="0"/>
              <a:t>O2 </a:t>
            </a:r>
            <a:r>
              <a:rPr lang="en-US" dirty="0" err="1" smtClean="0"/>
              <a:t>Descum</a:t>
            </a:r>
            <a:r>
              <a:rPr lang="en-US" dirty="0" smtClean="0"/>
              <a:t> 30s, 300mT, 100W</a:t>
            </a:r>
          </a:p>
          <a:p>
            <a:r>
              <a:rPr lang="en-US" b="1" dirty="0" smtClean="0"/>
              <a:t>Spin-coat SU-8 2002 (~2um)</a:t>
            </a:r>
          </a:p>
          <a:p>
            <a:pPr lvl="1"/>
            <a:r>
              <a:rPr lang="en-US" dirty="0" smtClean="0">
                <a:latin typeface="Arial"/>
              </a:rPr>
              <a:t>10s@500rpm (ramp 100rpm/s)</a:t>
            </a:r>
          </a:p>
          <a:p>
            <a:pPr lvl="1"/>
            <a:r>
              <a:rPr lang="en-US" dirty="0" smtClean="0">
                <a:latin typeface="Arial"/>
              </a:rPr>
              <a:t>30s@3000rpm(ramp 500rpm/s)</a:t>
            </a:r>
          </a:p>
          <a:p>
            <a:pPr lvl="1"/>
            <a:r>
              <a:rPr lang="en-US" dirty="0" smtClean="0">
                <a:latin typeface="Arial"/>
              </a:rPr>
              <a:t>Bake 95C 3min</a:t>
            </a:r>
          </a:p>
          <a:p>
            <a:r>
              <a:rPr lang="en-US" b="1" dirty="0" smtClean="0"/>
              <a:t>SU-8 Lithography</a:t>
            </a:r>
          </a:p>
          <a:p>
            <a:pPr lvl="1"/>
            <a:r>
              <a:rPr lang="en-US" dirty="0" smtClean="0"/>
              <a:t>Litho Tool: </a:t>
            </a:r>
            <a:r>
              <a:rPr lang="en-US" b="1" dirty="0" err="1" smtClean="0"/>
              <a:t>Autostepper</a:t>
            </a:r>
            <a:endParaRPr lang="en-US" dirty="0" smtClean="0"/>
          </a:p>
          <a:p>
            <a:pPr lvl="2"/>
            <a:r>
              <a:rPr lang="en-US" b="1" dirty="0" smtClean="0"/>
              <a:t>Use Via Mask(negative) – EPHI-dev-2-3 – Quadrant II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 Quadrant II in the bottom right of the mask holder</a:t>
            </a:r>
            <a:endParaRPr lang="en-US" b="1" dirty="0" smtClean="0"/>
          </a:p>
          <a:p>
            <a:pPr lvl="2"/>
            <a:r>
              <a:rPr lang="en-US" dirty="0" smtClean="0"/>
              <a:t>Program: </a:t>
            </a:r>
            <a:r>
              <a:rPr lang="en-US" b="1" dirty="0" smtClean="0"/>
              <a:t>JAREDH\PROT </a:t>
            </a:r>
          </a:p>
          <a:p>
            <a:pPr lvl="2"/>
            <a:r>
              <a:rPr lang="en-US" dirty="0" smtClean="0"/>
              <a:t>Align to P-Mesa </a:t>
            </a:r>
            <a:r>
              <a:rPr lang="en-US" dirty="0" err="1" smtClean="0"/>
              <a:t>Vernier</a:t>
            </a:r>
            <a:r>
              <a:rPr lang="en-US" dirty="0" smtClean="0"/>
              <a:t> (closest to the top left of the die)  </a:t>
            </a:r>
          </a:p>
          <a:p>
            <a:pPr lvl="3"/>
            <a:r>
              <a:rPr lang="en-US" dirty="0" err="1" smtClean="0"/>
              <a:t>Vernier</a:t>
            </a:r>
            <a:r>
              <a:rPr lang="en-US" dirty="0" smtClean="0"/>
              <a:t>  center is (1.264325,.317175) from top left</a:t>
            </a:r>
          </a:p>
          <a:p>
            <a:pPr lvl="2"/>
            <a:r>
              <a:rPr lang="en-US" dirty="0" smtClean="0"/>
              <a:t>Exposure: </a:t>
            </a:r>
            <a:r>
              <a:rPr lang="en-US" b="1" dirty="0" smtClean="0"/>
              <a:t>.4sec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Focus Offset: -10 </a:t>
            </a:r>
          </a:p>
          <a:p>
            <a:pPr lvl="1"/>
            <a:r>
              <a:rPr lang="en-US" b="1" dirty="0" smtClean="0"/>
              <a:t>Post-exposure bake:</a:t>
            </a:r>
          </a:p>
          <a:p>
            <a:pPr lvl="2"/>
            <a:r>
              <a:rPr lang="en-US" dirty="0" smtClean="0"/>
              <a:t>65C, 1min</a:t>
            </a:r>
          </a:p>
          <a:p>
            <a:pPr lvl="2"/>
            <a:r>
              <a:rPr lang="en-US" dirty="0" smtClean="0"/>
              <a:t>95 C, 2min</a:t>
            </a:r>
          </a:p>
          <a:p>
            <a:pPr lvl="1"/>
            <a:r>
              <a:rPr lang="en-US" b="1" dirty="0" smtClean="0"/>
              <a:t>Develop (SU-8 Developer)</a:t>
            </a:r>
          </a:p>
          <a:p>
            <a:pPr lvl="2"/>
            <a:r>
              <a:rPr lang="en-US" dirty="0" smtClean="0"/>
              <a:t>60s dip and shake + 15s pipette flush</a:t>
            </a:r>
          </a:p>
          <a:p>
            <a:pPr lvl="2"/>
            <a:r>
              <a:rPr lang="en-US" dirty="0" smtClean="0"/>
              <a:t>ISO/DI rinse and N2 dry</a:t>
            </a:r>
          </a:p>
          <a:p>
            <a:pPr lvl="2"/>
            <a:r>
              <a:rPr lang="en-US" dirty="0" smtClean="0"/>
              <a:t>Inspect </a:t>
            </a:r>
            <a:r>
              <a:rPr lang="en-US" dirty="0" err="1" smtClean="0"/>
              <a:t>vernier</a:t>
            </a:r>
            <a:r>
              <a:rPr lang="en-US" dirty="0" smtClean="0"/>
              <a:t> tips are open</a:t>
            </a:r>
          </a:p>
          <a:p>
            <a:pPr lvl="2"/>
            <a:r>
              <a:rPr lang="en-US" dirty="0" smtClean="0"/>
              <a:t>Repeat  using 30s dip and shake + 10s pipette flush until </a:t>
            </a:r>
            <a:r>
              <a:rPr lang="en-US" dirty="0" err="1" smtClean="0"/>
              <a:t>vernier</a:t>
            </a:r>
            <a:r>
              <a:rPr lang="en-US" dirty="0" smtClean="0"/>
              <a:t> tip open</a:t>
            </a:r>
          </a:p>
          <a:p>
            <a:pPr lvl="2"/>
            <a:r>
              <a:rPr lang="en-US" dirty="0" smtClean="0"/>
              <a:t>Inspect </a:t>
            </a:r>
            <a:r>
              <a:rPr lang="en-US" dirty="0" err="1" smtClean="0"/>
              <a:t>via’s</a:t>
            </a:r>
            <a:r>
              <a:rPr lang="en-US" dirty="0" smtClean="0"/>
              <a:t> are open over contacts</a:t>
            </a:r>
          </a:p>
          <a:p>
            <a:pPr lvl="1"/>
            <a:r>
              <a:rPr lang="en-US" b="1" dirty="0" smtClean="0"/>
              <a:t>Hard Bake (Hotplate)</a:t>
            </a:r>
          </a:p>
          <a:p>
            <a:pPr lvl="2"/>
            <a:r>
              <a:rPr lang="en-US" dirty="0" smtClean="0"/>
              <a:t>95 C Starting point</a:t>
            </a:r>
          </a:p>
          <a:p>
            <a:pPr lvl="2">
              <a:defRPr/>
            </a:pPr>
            <a:r>
              <a:rPr lang="en-US" dirty="0" smtClean="0"/>
              <a:t>Ramp to 150 C, hold 5 min</a:t>
            </a:r>
          </a:p>
          <a:p>
            <a:pPr lvl="2">
              <a:defRPr/>
            </a:pPr>
            <a:r>
              <a:rPr lang="en-US" dirty="0" smtClean="0"/>
              <a:t>Ramp to 205 C, hold 5 min</a:t>
            </a:r>
          </a:p>
          <a:p>
            <a:pPr lvl="2">
              <a:defRPr/>
            </a:pPr>
            <a:r>
              <a:rPr lang="en-US" dirty="0" smtClean="0"/>
              <a:t>Ramp to 260 C, hold 30 min</a:t>
            </a:r>
          </a:p>
          <a:p>
            <a:pPr lvl="2">
              <a:defRPr/>
            </a:pPr>
            <a:r>
              <a:rPr lang="en-US" dirty="0" smtClean="0"/>
              <a:t>Ramp down 205 C, hold 5 min</a:t>
            </a:r>
          </a:p>
          <a:p>
            <a:pPr lvl="2">
              <a:defRPr/>
            </a:pPr>
            <a:r>
              <a:rPr lang="en-US" dirty="0" smtClean="0"/>
              <a:t>Ramp down 150 C, hold 5 min</a:t>
            </a:r>
          </a:p>
          <a:p>
            <a:pPr lvl="2">
              <a:defRPr/>
            </a:pPr>
            <a:r>
              <a:rPr lang="en-US" dirty="0" smtClean="0"/>
              <a:t>Ramp down 95 C, remove from hot plate</a:t>
            </a:r>
          </a:p>
          <a:p>
            <a:pPr lvl="2">
              <a:defRPr/>
            </a:pPr>
            <a:r>
              <a:rPr lang="en-US" dirty="0" smtClean="0"/>
              <a:t>Color should be dark red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Apply SU-8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57200" y="1876425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57200" y="11430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 flipV="1">
            <a:off x="8153400" y="21640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 flipV="1">
            <a:off x="8458200" y="21640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705600" y="22098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7543800" y="20574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 flipV="1">
            <a:off x="7772400" y="21640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 flipV="1">
            <a:off x="6705600" y="21640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 flipV="1">
            <a:off x="7162800" y="21640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6934200" y="20574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8418576" y="20574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8077200" y="20574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 flipV="1">
            <a:off x="6781800" y="2133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 flipV="1">
            <a:off x="7239000" y="2133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 flipV="1">
            <a:off x="7391400" y="2133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 flipV="1">
            <a:off x="7827171" y="21336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V="1">
            <a:off x="7953372" y="21336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 flipV="1">
            <a:off x="8534400" y="2133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 flipV="1">
            <a:off x="8299450" y="21336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 flipV="1">
            <a:off x="8207375" y="21340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5" name="Group 184"/>
          <p:cNvGrpSpPr/>
          <p:nvPr/>
        </p:nvGrpSpPr>
        <p:grpSpPr>
          <a:xfrm>
            <a:off x="4876800" y="2895600"/>
            <a:ext cx="1295400" cy="1279978"/>
            <a:chOff x="5638800" y="3280230"/>
            <a:chExt cx="1295400" cy="1279978"/>
          </a:xfrm>
        </p:grpSpPr>
        <p:pic>
          <p:nvPicPr>
            <p:cNvPr id="176" name="Picture 175" descr="EPhi_dev-2-3_MaskLayout.png"/>
            <p:cNvPicPr>
              <a:picLocks noChangeAspect="1"/>
            </p:cNvPicPr>
            <p:nvPr/>
          </p:nvPicPr>
          <p:blipFill>
            <a:blip r:embed="rId2" cstate="print"/>
            <a:srcRect l="11749" r="5864" b="7778"/>
            <a:stretch>
              <a:fillRect/>
            </a:stretch>
          </p:blipFill>
          <p:spPr>
            <a:xfrm>
              <a:off x="5638800" y="3280230"/>
              <a:ext cx="1295400" cy="1279978"/>
            </a:xfrm>
            <a:prstGeom prst="rect">
              <a:avLst/>
            </a:prstGeom>
          </p:spPr>
        </p:pic>
        <p:grpSp>
          <p:nvGrpSpPr>
            <p:cNvPr id="180" name="Group 57"/>
            <p:cNvGrpSpPr/>
            <p:nvPr/>
          </p:nvGrpSpPr>
          <p:grpSpPr>
            <a:xfrm>
              <a:off x="5791200" y="3352800"/>
              <a:ext cx="1143000" cy="978932"/>
              <a:chOff x="4828308" y="3810000"/>
              <a:chExt cx="1143000" cy="978932"/>
            </a:xfrm>
          </p:grpSpPr>
          <p:sp>
            <p:nvSpPr>
              <p:cNvPr id="181" name="TextBox 180"/>
              <p:cNvSpPr txBox="1"/>
              <p:nvPr/>
            </p:nvSpPr>
            <p:spPr>
              <a:xfrm>
                <a:off x="5514108" y="3810000"/>
                <a:ext cx="228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4904508" y="38100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4828308" y="4419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III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5514108" y="4419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IV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cxnSp>
        <p:nvCxnSpPr>
          <p:cNvPr id="225" name="Straight Connector 224"/>
          <p:cNvCxnSpPr/>
          <p:nvPr/>
        </p:nvCxnSpPr>
        <p:spPr>
          <a:xfrm>
            <a:off x="457200" y="2581275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46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Rectangle 175"/>
          <p:cNvSpPr/>
          <p:nvPr/>
        </p:nvSpPr>
        <p:spPr>
          <a:xfrm flipV="1">
            <a:off x="6477000" y="1600991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Rectangle 176"/>
          <p:cNvSpPr/>
          <p:nvPr/>
        </p:nvSpPr>
        <p:spPr>
          <a:xfrm>
            <a:off x="6477000" y="1625598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78" name="Rectangle 177"/>
          <p:cNvSpPr/>
          <p:nvPr/>
        </p:nvSpPr>
        <p:spPr>
          <a:xfrm>
            <a:off x="6629399" y="1625598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79" name="Rectangle 178"/>
          <p:cNvSpPr/>
          <p:nvPr/>
        </p:nvSpPr>
        <p:spPr>
          <a:xfrm>
            <a:off x="6897688" y="1625598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80" name="Rectangle 179"/>
          <p:cNvSpPr/>
          <p:nvPr/>
        </p:nvSpPr>
        <p:spPr>
          <a:xfrm>
            <a:off x="7086600" y="1625598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82" name="Rectangle 181"/>
          <p:cNvSpPr/>
          <p:nvPr/>
        </p:nvSpPr>
        <p:spPr>
          <a:xfrm>
            <a:off x="7239000" y="1625598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83" name="Rectangle 182"/>
          <p:cNvSpPr/>
          <p:nvPr/>
        </p:nvSpPr>
        <p:spPr>
          <a:xfrm>
            <a:off x="7510458" y="1625598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84" name="Rectangle 183"/>
          <p:cNvSpPr/>
          <p:nvPr/>
        </p:nvSpPr>
        <p:spPr>
          <a:xfrm>
            <a:off x="7677146" y="1625598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38" name="Rectangle 137"/>
          <p:cNvSpPr/>
          <p:nvPr/>
        </p:nvSpPr>
        <p:spPr>
          <a:xfrm flipV="1">
            <a:off x="7177087" y="1400172"/>
            <a:ext cx="4571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 flipV="1">
            <a:off x="7017544" y="1400172"/>
            <a:ext cx="52388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 flipV="1">
            <a:off x="6569394" y="1400172"/>
            <a:ext cx="4571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 flipV="1">
            <a:off x="7979569" y="1400172"/>
            <a:ext cx="4571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 flipV="1">
            <a:off x="7610476" y="1400172"/>
            <a:ext cx="51594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 flipV="1">
            <a:off x="7736681" y="1400172"/>
            <a:ext cx="5476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 flipV="1">
            <a:off x="8181976" y="1295400"/>
            <a:ext cx="85724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 flipV="1">
            <a:off x="7848601" y="1338258"/>
            <a:ext cx="76199" cy="33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 flipV="1">
            <a:off x="6746082" y="1511934"/>
            <a:ext cx="140493" cy="15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 flipV="1">
            <a:off x="7358066" y="1481134"/>
            <a:ext cx="138109" cy="193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 flipV="1">
            <a:off x="8170856" y="1697070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 flipV="1">
            <a:off x="7831923" y="1695444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Rectangle 150"/>
          <p:cNvSpPr/>
          <p:nvPr/>
        </p:nvSpPr>
        <p:spPr>
          <a:xfrm>
            <a:off x="6477000" y="1808478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 flipV="1">
            <a:off x="7343779" y="1695448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Rectangle 152"/>
          <p:cNvSpPr/>
          <p:nvPr/>
        </p:nvSpPr>
        <p:spPr>
          <a:xfrm flipV="1">
            <a:off x="6734175" y="1695447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 flipV="1">
            <a:off x="7836695" y="1808474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 flipV="1">
            <a:off x="8176417" y="1808475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 flipV="1">
            <a:off x="7303295" y="1808478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 flipV="1">
            <a:off x="6693695" y="1808477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Rectangle 157"/>
          <p:cNvSpPr/>
          <p:nvPr/>
        </p:nvSpPr>
        <p:spPr>
          <a:xfrm flipV="1">
            <a:off x="7924800" y="1884679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Rectangle 158"/>
          <p:cNvSpPr/>
          <p:nvPr/>
        </p:nvSpPr>
        <p:spPr>
          <a:xfrm flipV="1">
            <a:off x="8229600" y="1884679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>
            <a:off x="6477000" y="1930398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61" name="Rectangle 160"/>
          <p:cNvSpPr/>
          <p:nvPr/>
        </p:nvSpPr>
        <p:spPr>
          <a:xfrm>
            <a:off x="7315200" y="1777998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Rectangle 161"/>
          <p:cNvSpPr/>
          <p:nvPr/>
        </p:nvSpPr>
        <p:spPr>
          <a:xfrm flipV="1">
            <a:off x="7543800" y="1884678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" name="Rectangle 162"/>
          <p:cNvSpPr/>
          <p:nvPr/>
        </p:nvSpPr>
        <p:spPr>
          <a:xfrm flipV="1">
            <a:off x="6477000" y="1884679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Rectangle 163"/>
          <p:cNvSpPr/>
          <p:nvPr/>
        </p:nvSpPr>
        <p:spPr>
          <a:xfrm flipV="1">
            <a:off x="6934200" y="1884678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6705600" y="1777998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Rectangle 165"/>
          <p:cNvSpPr/>
          <p:nvPr/>
        </p:nvSpPr>
        <p:spPr>
          <a:xfrm>
            <a:off x="8189976" y="1777998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" name="Rectangle 166"/>
          <p:cNvSpPr/>
          <p:nvPr/>
        </p:nvSpPr>
        <p:spPr>
          <a:xfrm>
            <a:off x="7848600" y="1777998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" name="Rectangle 167"/>
          <p:cNvSpPr/>
          <p:nvPr/>
        </p:nvSpPr>
        <p:spPr>
          <a:xfrm flipV="1">
            <a:off x="6553200" y="1853726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" name="Rectangle 168"/>
          <p:cNvSpPr/>
          <p:nvPr/>
        </p:nvSpPr>
        <p:spPr>
          <a:xfrm flipV="1">
            <a:off x="7010400" y="1853726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Rectangle 169"/>
          <p:cNvSpPr/>
          <p:nvPr/>
        </p:nvSpPr>
        <p:spPr>
          <a:xfrm flipV="1">
            <a:off x="7162800" y="1853726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" name="Rectangle 170"/>
          <p:cNvSpPr/>
          <p:nvPr/>
        </p:nvSpPr>
        <p:spPr>
          <a:xfrm flipV="1">
            <a:off x="7598571" y="185419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2" name="Rectangle 171"/>
          <p:cNvSpPr/>
          <p:nvPr/>
        </p:nvSpPr>
        <p:spPr>
          <a:xfrm flipV="1">
            <a:off x="7724772" y="185419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Rectangle 172"/>
          <p:cNvSpPr/>
          <p:nvPr/>
        </p:nvSpPr>
        <p:spPr>
          <a:xfrm flipV="1">
            <a:off x="8305800" y="1853726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Rectangle 173"/>
          <p:cNvSpPr/>
          <p:nvPr/>
        </p:nvSpPr>
        <p:spPr>
          <a:xfrm flipV="1">
            <a:off x="8070850" y="1854198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Rectangle 174"/>
          <p:cNvSpPr/>
          <p:nvPr/>
        </p:nvSpPr>
        <p:spPr>
          <a:xfrm flipV="1">
            <a:off x="7978775" y="185467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9" name="Straight Connector 188"/>
          <p:cNvCxnSpPr/>
          <p:nvPr/>
        </p:nvCxnSpPr>
        <p:spPr>
          <a:xfrm>
            <a:off x="7820020" y="1625598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7953372" y="1625598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8050215" y="1625598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tangle 198"/>
          <p:cNvSpPr/>
          <p:nvPr/>
        </p:nvSpPr>
        <p:spPr>
          <a:xfrm flipV="1">
            <a:off x="8079581" y="1400172"/>
            <a:ext cx="52388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00" name="Straight Connector 199"/>
          <p:cNvCxnSpPr/>
          <p:nvPr/>
        </p:nvCxnSpPr>
        <p:spPr>
          <a:xfrm>
            <a:off x="8158162" y="1625598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457200" y="22860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angle 258"/>
          <p:cNvSpPr/>
          <p:nvPr/>
        </p:nvSpPr>
        <p:spPr>
          <a:xfrm>
            <a:off x="6477000" y="3048000"/>
            <a:ext cx="1905000" cy="7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Rectangle 207"/>
          <p:cNvSpPr/>
          <p:nvPr/>
        </p:nvSpPr>
        <p:spPr>
          <a:xfrm flipV="1">
            <a:off x="6477000" y="30995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0" name="Rectangle 259"/>
          <p:cNvSpPr/>
          <p:nvPr/>
        </p:nvSpPr>
        <p:spPr>
          <a:xfrm flipV="1">
            <a:off x="7177087" y="2898774"/>
            <a:ext cx="4571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1" name="Rectangle 260"/>
          <p:cNvSpPr/>
          <p:nvPr/>
        </p:nvSpPr>
        <p:spPr>
          <a:xfrm flipV="1">
            <a:off x="7017544" y="2898774"/>
            <a:ext cx="52388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2" name="Rectangle 261"/>
          <p:cNvSpPr/>
          <p:nvPr/>
        </p:nvSpPr>
        <p:spPr>
          <a:xfrm flipV="1">
            <a:off x="6569394" y="2898774"/>
            <a:ext cx="4571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3" name="Rectangle 262"/>
          <p:cNvSpPr/>
          <p:nvPr/>
        </p:nvSpPr>
        <p:spPr>
          <a:xfrm flipV="1">
            <a:off x="7979569" y="2898774"/>
            <a:ext cx="4571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 flipV="1">
            <a:off x="7610476" y="3171568"/>
            <a:ext cx="51594" cy="108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5" name="Rectangle 264"/>
          <p:cNvSpPr/>
          <p:nvPr/>
        </p:nvSpPr>
        <p:spPr>
          <a:xfrm flipV="1">
            <a:off x="7736681" y="3171568"/>
            <a:ext cx="54769" cy="108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6" name="Rectangle 265"/>
          <p:cNvSpPr/>
          <p:nvPr/>
        </p:nvSpPr>
        <p:spPr>
          <a:xfrm flipV="1">
            <a:off x="8181976" y="2794002"/>
            <a:ext cx="85724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7" name="Rectangle 266"/>
          <p:cNvSpPr/>
          <p:nvPr/>
        </p:nvSpPr>
        <p:spPr>
          <a:xfrm flipV="1">
            <a:off x="7848601" y="2836860"/>
            <a:ext cx="76199" cy="33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 flipV="1">
            <a:off x="6746082" y="3123566"/>
            <a:ext cx="140493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9" name="Rectangle 268"/>
          <p:cNvSpPr/>
          <p:nvPr/>
        </p:nvSpPr>
        <p:spPr>
          <a:xfrm flipV="1">
            <a:off x="7358066" y="3118294"/>
            <a:ext cx="138109" cy="549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0" name="Rectangle 269"/>
          <p:cNvSpPr/>
          <p:nvPr/>
        </p:nvSpPr>
        <p:spPr>
          <a:xfrm flipV="1">
            <a:off x="8079581" y="2898774"/>
            <a:ext cx="52388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 flipV="1">
            <a:off x="7177087" y="3047237"/>
            <a:ext cx="45719" cy="2325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 flipV="1">
            <a:off x="7017544" y="3047237"/>
            <a:ext cx="52388" cy="2325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 flipV="1">
            <a:off x="6569394" y="3047237"/>
            <a:ext cx="45719" cy="2325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 flipV="1">
            <a:off x="7979569" y="3047237"/>
            <a:ext cx="45719" cy="2325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1" name="Rectangle 220"/>
          <p:cNvSpPr/>
          <p:nvPr/>
        </p:nvSpPr>
        <p:spPr>
          <a:xfrm flipV="1">
            <a:off x="7610476" y="3047237"/>
            <a:ext cx="51594" cy="2325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2" name="Rectangle 221"/>
          <p:cNvSpPr/>
          <p:nvPr/>
        </p:nvSpPr>
        <p:spPr>
          <a:xfrm flipV="1">
            <a:off x="7736681" y="3047237"/>
            <a:ext cx="54769" cy="2325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3" name="Rectangle 222"/>
          <p:cNvSpPr/>
          <p:nvPr/>
        </p:nvSpPr>
        <p:spPr>
          <a:xfrm flipV="1">
            <a:off x="8181976" y="3048000"/>
            <a:ext cx="85724" cy="1270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4" name="Rectangle 223"/>
          <p:cNvSpPr/>
          <p:nvPr/>
        </p:nvSpPr>
        <p:spPr>
          <a:xfrm flipV="1">
            <a:off x="7848601" y="3047999"/>
            <a:ext cx="76199" cy="125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 flipV="1">
            <a:off x="6746082" y="3084618"/>
            <a:ext cx="140493" cy="846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6" name="Rectangle 225"/>
          <p:cNvSpPr/>
          <p:nvPr/>
        </p:nvSpPr>
        <p:spPr>
          <a:xfrm flipV="1">
            <a:off x="7358066" y="3055144"/>
            <a:ext cx="138109" cy="1181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7" name="Rectangle 256"/>
          <p:cNvSpPr/>
          <p:nvPr/>
        </p:nvSpPr>
        <p:spPr>
          <a:xfrm flipV="1">
            <a:off x="8079581" y="3047237"/>
            <a:ext cx="52388" cy="2325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943600" cy="4800600"/>
          </a:xfrm>
        </p:spPr>
        <p:txBody>
          <a:bodyPr>
            <a:normAutofit fontScale="47500" lnSpcReduction="20000"/>
          </a:bodyPr>
          <a:lstStyle/>
          <a:p>
            <a:pPr lvl="0">
              <a:defRPr/>
            </a:pPr>
            <a:r>
              <a:rPr lang="en-US" b="1" dirty="0" smtClean="0"/>
              <a:t>Sticking Layer Deposition</a:t>
            </a:r>
          </a:p>
          <a:p>
            <a:pPr lvl="1"/>
            <a:r>
              <a:rPr lang="en-US" dirty="0" smtClean="0"/>
              <a:t>Clean - ACE/ISO/DI</a:t>
            </a:r>
          </a:p>
          <a:p>
            <a:pPr lvl="1"/>
            <a:r>
              <a:rPr lang="en-US" dirty="0" smtClean="0"/>
              <a:t>Deposit Oxide</a:t>
            </a:r>
          </a:p>
          <a:p>
            <a:pPr lvl="2"/>
            <a:r>
              <a:rPr lang="en-US" b="1" dirty="0" err="1" smtClean="0"/>
              <a:t>PlasmaTherm</a:t>
            </a:r>
            <a:r>
              <a:rPr lang="en-US" dirty="0" smtClean="0"/>
              <a:t> PECVD 300A</a:t>
            </a:r>
          </a:p>
          <a:p>
            <a:pPr lvl="1"/>
            <a:r>
              <a:rPr lang="en-US" dirty="0" smtClean="0"/>
              <a:t>Oxide Thickness: = _______nm</a:t>
            </a:r>
          </a:p>
          <a:p>
            <a:r>
              <a:rPr lang="en-US" b="1" dirty="0" smtClean="0"/>
              <a:t>Via Lithography</a:t>
            </a:r>
          </a:p>
          <a:p>
            <a:pPr lvl="1"/>
            <a:r>
              <a:rPr lang="en-US" dirty="0" smtClean="0"/>
              <a:t>Clean</a:t>
            </a:r>
          </a:p>
          <a:p>
            <a:pPr lvl="2"/>
            <a:r>
              <a:rPr lang="en-US" dirty="0" smtClean="0"/>
              <a:t>ACE/ISO/DI</a:t>
            </a:r>
          </a:p>
          <a:p>
            <a:pPr lvl="2"/>
            <a:r>
              <a:rPr lang="en-US" dirty="0" smtClean="0"/>
              <a:t>Dehydration bake: Hotplate </a:t>
            </a:r>
            <a:r>
              <a:rPr lang="en-US" b="1" dirty="0" smtClean="0"/>
              <a:t>150C, 2-5min</a:t>
            </a:r>
          </a:p>
          <a:p>
            <a:pPr lvl="2"/>
            <a:r>
              <a:rPr lang="en-US" dirty="0" smtClean="0"/>
              <a:t>O2 </a:t>
            </a:r>
            <a:r>
              <a:rPr lang="en-US" dirty="0" err="1" smtClean="0"/>
              <a:t>Descum</a:t>
            </a:r>
            <a:r>
              <a:rPr lang="en-US" dirty="0" smtClean="0"/>
              <a:t> 30s, 300mT, 100W)</a:t>
            </a:r>
          </a:p>
          <a:p>
            <a:pPr lvl="1"/>
            <a:r>
              <a:rPr lang="en-US" dirty="0" smtClean="0"/>
              <a:t>Spin HMDS (5000rpm, 30s) (let sit for 30s on chip before spinning)</a:t>
            </a:r>
          </a:p>
          <a:p>
            <a:pPr lvl="1"/>
            <a:r>
              <a:rPr lang="en-US" dirty="0" smtClean="0"/>
              <a:t>Spin AZ4210 (4000rpm, 30s)</a:t>
            </a:r>
          </a:p>
          <a:p>
            <a:pPr lvl="1"/>
            <a:r>
              <a:rPr lang="en-US" dirty="0" smtClean="0"/>
              <a:t>Pre-Exposure Bake (95C, 1min)</a:t>
            </a:r>
          </a:p>
          <a:p>
            <a:pPr lvl="1"/>
            <a:r>
              <a:rPr lang="en-US" dirty="0" smtClean="0"/>
              <a:t>Litho Tool: </a:t>
            </a:r>
            <a:r>
              <a:rPr lang="en-US" b="1" dirty="0" err="1" smtClean="0"/>
              <a:t>Autostepper</a:t>
            </a:r>
            <a:endParaRPr lang="en-US" dirty="0" smtClean="0"/>
          </a:p>
          <a:p>
            <a:pPr lvl="2"/>
            <a:r>
              <a:rPr lang="en-US" b="1" dirty="0" smtClean="0"/>
              <a:t>Use Via Mask (positive) – EPHI-dev-2-3 – Quadrant 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 Quadrant I in the bottom right of the mask holder</a:t>
            </a:r>
            <a:endParaRPr lang="en-US" b="1" dirty="0" smtClean="0"/>
          </a:p>
          <a:p>
            <a:pPr lvl="2"/>
            <a:r>
              <a:rPr lang="en-US" dirty="0" smtClean="0"/>
              <a:t>Program: </a:t>
            </a:r>
            <a:r>
              <a:rPr lang="en-US" b="1" dirty="0" smtClean="0"/>
              <a:t>JAREDH\PROT </a:t>
            </a:r>
          </a:p>
          <a:p>
            <a:pPr lvl="2"/>
            <a:r>
              <a:rPr lang="en-US" dirty="0" smtClean="0"/>
              <a:t>Align to center of P-Mesa </a:t>
            </a:r>
            <a:r>
              <a:rPr lang="en-US" dirty="0" err="1" smtClean="0"/>
              <a:t>Vernier</a:t>
            </a:r>
            <a:r>
              <a:rPr lang="en-US" dirty="0" smtClean="0"/>
              <a:t> (closest to the top left of the die)  </a:t>
            </a:r>
          </a:p>
          <a:p>
            <a:pPr lvl="3"/>
            <a:r>
              <a:rPr lang="en-US" dirty="0" err="1" smtClean="0"/>
              <a:t>Vernier</a:t>
            </a:r>
            <a:r>
              <a:rPr lang="en-US" dirty="0" smtClean="0"/>
              <a:t>  center is (1.264325,.317175) from top left</a:t>
            </a:r>
          </a:p>
          <a:p>
            <a:pPr lvl="2"/>
            <a:r>
              <a:rPr lang="en-US" dirty="0" smtClean="0"/>
              <a:t>Exposure: </a:t>
            </a:r>
            <a:r>
              <a:rPr lang="en-US" b="1" dirty="0" smtClean="0"/>
              <a:t>1sec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Focus Offset: 0</a:t>
            </a:r>
          </a:p>
          <a:p>
            <a:pPr lvl="2"/>
            <a:r>
              <a:rPr lang="en-US" dirty="0" smtClean="0"/>
              <a:t>Develop (AZ400K 1:4 diluted, 120sec)</a:t>
            </a:r>
          </a:p>
          <a:p>
            <a:pPr lvl="2"/>
            <a:r>
              <a:rPr lang="en-US" dirty="0" smtClean="0"/>
              <a:t>DI Rinse</a:t>
            </a:r>
          </a:p>
          <a:p>
            <a:pPr lvl="1"/>
            <a:r>
              <a:rPr lang="en-US" dirty="0" smtClean="0"/>
              <a:t>Inspect in microscope</a:t>
            </a:r>
          </a:p>
          <a:p>
            <a:pPr lvl="1"/>
            <a:r>
              <a:rPr lang="en-US" dirty="0" err="1" smtClean="0"/>
              <a:t>Dektak</a:t>
            </a:r>
            <a:r>
              <a:rPr lang="en-US" dirty="0" smtClean="0"/>
              <a:t> height: = ______nm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Via Lithography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313688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201" name="Group 200"/>
          <p:cNvGrpSpPr/>
          <p:nvPr/>
        </p:nvGrpSpPr>
        <p:grpSpPr>
          <a:xfrm>
            <a:off x="4724400" y="1828800"/>
            <a:ext cx="1295400" cy="1279978"/>
            <a:chOff x="5638800" y="3280230"/>
            <a:chExt cx="1295400" cy="1279978"/>
          </a:xfrm>
        </p:grpSpPr>
        <p:pic>
          <p:nvPicPr>
            <p:cNvPr id="202" name="Picture 201" descr="EPhi_dev-2-3_MaskLayout.png"/>
            <p:cNvPicPr>
              <a:picLocks noChangeAspect="1"/>
            </p:cNvPicPr>
            <p:nvPr/>
          </p:nvPicPr>
          <p:blipFill>
            <a:blip r:embed="rId3" cstate="print"/>
            <a:srcRect l="11749" r="5864" b="7778"/>
            <a:stretch>
              <a:fillRect/>
            </a:stretch>
          </p:blipFill>
          <p:spPr>
            <a:xfrm>
              <a:off x="5638800" y="3280230"/>
              <a:ext cx="1295400" cy="1279978"/>
            </a:xfrm>
            <a:prstGeom prst="rect">
              <a:avLst/>
            </a:prstGeom>
          </p:spPr>
        </p:pic>
        <p:grpSp>
          <p:nvGrpSpPr>
            <p:cNvPr id="203" name="Group 57"/>
            <p:cNvGrpSpPr/>
            <p:nvPr/>
          </p:nvGrpSpPr>
          <p:grpSpPr>
            <a:xfrm>
              <a:off x="5791200" y="3352800"/>
              <a:ext cx="1143000" cy="978932"/>
              <a:chOff x="4828308" y="3810000"/>
              <a:chExt cx="1143000" cy="978932"/>
            </a:xfrm>
          </p:grpSpPr>
          <p:sp>
            <p:nvSpPr>
              <p:cNvPr id="204" name="TextBox 203"/>
              <p:cNvSpPr txBox="1"/>
              <p:nvPr/>
            </p:nvSpPr>
            <p:spPr>
              <a:xfrm>
                <a:off x="5514108" y="3810000"/>
                <a:ext cx="228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4904508" y="38100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4828308" y="4419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III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5514108" y="4419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IV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09" name="Rectangle 208"/>
          <p:cNvSpPr/>
          <p:nvPr/>
        </p:nvSpPr>
        <p:spPr>
          <a:xfrm>
            <a:off x="6477000" y="31242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10" name="Rectangle 209"/>
          <p:cNvSpPr/>
          <p:nvPr/>
        </p:nvSpPr>
        <p:spPr>
          <a:xfrm>
            <a:off x="6629399" y="31242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11" name="Rectangle 210"/>
          <p:cNvSpPr/>
          <p:nvPr/>
        </p:nvSpPr>
        <p:spPr>
          <a:xfrm>
            <a:off x="6897688" y="31242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12" name="Rectangle 211"/>
          <p:cNvSpPr/>
          <p:nvPr/>
        </p:nvSpPr>
        <p:spPr>
          <a:xfrm>
            <a:off x="7086600" y="31242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13" name="Rectangle 212"/>
          <p:cNvSpPr/>
          <p:nvPr/>
        </p:nvSpPr>
        <p:spPr>
          <a:xfrm>
            <a:off x="7239000" y="31242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14" name="Rectangle 213"/>
          <p:cNvSpPr/>
          <p:nvPr/>
        </p:nvSpPr>
        <p:spPr>
          <a:xfrm>
            <a:off x="7510458" y="31242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15" name="Rectangle 214"/>
          <p:cNvSpPr/>
          <p:nvPr/>
        </p:nvSpPr>
        <p:spPr>
          <a:xfrm>
            <a:off x="7677146" y="31242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27" name="Rectangle 226"/>
          <p:cNvSpPr/>
          <p:nvPr/>
        </p:nvSpPr>
        <p:spPr>
          <a:xfrm flipV="1">
            <a:off x="8170856" y="31956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8" name="Rectangle 227"/>
          <p:cNvSpPr/>
          <p:nvPr/>
        </p:nvSpPr>
        <p:spPr>
          <a:xfrm flipV="1">
            <a:off x="7831923" y="31940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9" name="Rectangle 228"/>
          <p:cNvSpPr/>
          <p:nvPr/>
        </p:nvSpPr>
        <p:spPr>
          <a:xfrm>
            <a:off x="6477000" y="33070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Rectangle 229"/>
          <p:cNvSpPr/>
          <p:nvPr/>
        </p:nvSpPr>
        <p:spPr>
          <a:xfrm flipV="1">
            <a:off x="7343779" y="31940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1" name="Rectangle 230"/>
          <p:cNvSpPr/>
          <p:nvPr/>
        </p:nvSpPr>
        <p:spPr>
          <a:xfrm flipV="1">
            <a:off x="6734175" y="31940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2" name="Rectangle 231"/>
          <p:cNvSpPr/>
          <p:nvPr/>
        </p:nvSpPr>
        <p:spPr>
          <a:xfrm flipV="1">
            <a:off x="7836695" y="33070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3" name="Rectangle 232"/>
          <p:cNvSpPr/>
          <p:nvPr/>
        </p:nvSpPr>
        <p:spPr>
          <a:xfrm flipV="1">
            <a:off x="8176417" y="33070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4" name="Rectangle 233"/>
          <p:cNvSpPr/>
          <p:nvPr/>
        </p:nvSpPr>
        <p:spPr>
          <a:xfrm flipV="1">
            <a:off x="7303295" y="33070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" name="Rectangle 234"/>
          <p:cNvSpPr/>
          <p:nvPr/>
        </p:nvSpPr>
        <p:spPr>
          <a:xfrm flipV="1">
            <a:off x="6693695" y="33070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6" name="Rectangle 235"/>
          <p:cNvSpPr/>
          <p:nvPr/>
        </p:nvSpPr>
        <p:spPr>
          <a:xfrm flipV="1">
            <a:off x="7924800" y="33832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7" name="Rectangle 236"/>
          <p:cNvSpPr/>
          <p:nvPr/>
        </p:nvSpPr>
        <p:spPr>
          <a:xfrm flipV="1">
            <a:off x="8229600" y="33832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8" name="Rectangle 237"/>
          <p:cNvSpPr/>
          <p:nvPr/>
        </p:nvSpPr>
        <p:spPr>
          <a:xfrm>
            <a:off x="6477000" y="34290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239" name="Rectangle 238"/>
          <p:cNvSpPr/>
          <p:nvPr/>
        </p:nvSpPr>
        <p:spPr>
          <a:xfrm>
            <a:off x="7315200" y="32766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0" name="Rectangle 239"/>
          <p:cNvSpPr/>
          <p:nvPr/>
        </p:nvSpPr>
        <p:spPr>
          <a:xfrm flipV="1">
            <a:off x="7543800" y="33832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1" name="Rectangle 240"/>
          <p:cNvSpPr/>
          <p:nvPr/>
        </p:nvSpPr>
        <p:spPr>
          <a:xfrm flipV="1">
            <a:off x="6477000" y="33832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2" name="Rectangle 241"/>
          <p:cNvSpPr/>
          <p:nvPr/>
        </p:nvSpPr>
        <p:spPr>
          <a:xfrm flipV="1">
            <a:off x="6934200" y="33832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3" name="Rectangle 242"/>
          <p:cNvSpPr/>
          <p:nvPr/>
        </p:nvSpPr>
        <p:spPr>
          <a:xfrm>
            <a:off x="6705600" y="32766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Rectangle 243"/>
          <p:cNvSpPr/>
          <p:nvPr/>
        </p:nvSpPr>
        <p:spPr>
          <a:xfrm>
            <a:off x="8189976" y="32766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" name="Rectangle 244"/>
          <p:cNvSpPr/>
          <p:nvPr/>
        </p:nvSpPr>
        <p:spPr>
          <a:xfrm>
            <a:off x="7848600" y="32766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6" name="Rectangle 245"/>
          <p:cNvSpPr/>
          <p:nvPr/>
        </p:nvSpPr>
        <p:spPr>
          <a:xfrm flipV="1">
            <a:off x="6553200" y="33523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7" name="Rectangle 246"/>
          <p:cNvSpPr/>
          <p:nvPr/>
        </p:nvSpPr>
        <p:spPr>
          <a:xfrm flipV="1">
            <a:off x="7010400" y="33523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8" name="Rectangle 247"/>
          <p:cNvSpPr/>
          <p:nvPr/>
        </p:nvSpPr>
        <p:spPr>
          <a:xfrm flipV="1">
            <a:off x="7162800" y="33523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" name="Rectangle 248"/>
          <p:cNvSpPr/>
          <p:nvPr/>
        </p:nvSpPr>
        <p:spPr>
          <a:xfrm flipV="1">
            <a:off x="7598571" y="33528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0" name="Rectangle 249"/>
          <p:cNvSpPr/>
          <p:nvPr/>
        </p:nvSpPr>
        <p:spPr>
          <a:xfrm flipV="1">
            <a:off x="7724772" y="33528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1" name="Rectangle 250"/>
          <p:cNvSpPr/>
          <p:nvPr/>
        </p:nvSpPr>
        <p:spPr>
          <a:xfrm flipV="1">
            <a:off x="8305800" y="33523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2" name="Rectangle 251"/>
          <p:cNvSpPr/>
          <p:nvPr/>
        </p:nvSpPr>
        <p:spPr>
          <a:xfrm flipV="1">
            <a:off x="8070850" y="33528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3" name="Rectangle 252"/>
          <p:cNvSpPr/>
          <p:nvPr/>
        </p:nvSpPr>
        <p:spPr>
          <a:xfrm flipV="1">
            <a:off x="7978775" y="33532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4" name="Straight Connector 253"/>
          <p:cNvCxnSpPr/>
          <p:nvPr/>
        </p:nvCxnSpPr>
        <p:spPr>
          <a:xfrm>
            <a:off x="7820020" y="3124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7953372" y="3124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8050215" y="3124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8158162" y="3124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Rectangle 271"/>
          <p:cNvSpPr/>
          <p:nvPr/>
        </p:nvSpPr>
        <p:spPr>
          <a:xfrm>
            <a:off x="6477000" y="4191000"/>
            <a:ext cx="1905000" cy="7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Rectangle 272"/>
          <p:cNvSpPr/>
          <p:nvPr/>
        </p:nvSpPr>
        <p:spPr>
          <a:xfrm flipV="1">
            <a:off x="6477000" y="42425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5" name="Rectangle 284"/>
          <p:cNvSpPr/>
          <p:nvPr/>
        </p:nvSpPr>
        <p:spPr>
          <a:xfrm flipV="1">
            <a:off x="7177087" y="402431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 flipV="1">
            <a:off x="7017544" y="4024314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 flipV="1">
            <a:off x="6569394" y="402431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 flipV="1">
            <a:off x="7979569" y="402431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9" name="Rectangle 288"/>
          <p:cNvSpPr/>
          <p:nvPr/>
        </p:nvSpPr>
        <p:spPr>
          <a:xfrm flipV="1">
            <a:off x="7610476" y="4024314"/>
            <a:ext cx="51594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 flipV="1">
            <a:off x="7736681" y="4024314"/>
            <a:ext cx="5476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 flipV="1">
            <a:off x="8186738" y="4102266"/>
            <a:ext cx="73818" cy="2132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2" name="Rectangle 291"/>
          <p:cNvSpPr/>
          <p:nvPr/>
        </p:nvSpPr>
        <p:spPr>
          <a:xfrm flipV="1">
            <a:off x="7848601" y="4103345"/>
            <a:ext cx="76199" cy="210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3" name="Rectangle 292"/>
          <p:cNvSpPr/>
          <p:nvPr/>
        </p:nvSpPr>
        <p:spPr>
          <a:xfrm flipV="1">
            <a:off x="6746082" y="4115443"/>
            <a:ext cx="140493" cy="19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4" name="Rectangle 293"/>
          <p:cNvSpPr/>
          <p:nvPr/>
        </p:nvSpPr>
        <p:spPr>
          <a:xfrm flipV="1">
            <a:off x="7358066" y="4115443"/>
            <a:ext cx="138109" cy="198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5" name="Rectangle 294"/>
          <p:cNvSpPr/>
          <p:nvPr/>
        </p:nvSpPr>
        <p:spPr>
          <a:xfrm flipV="1">
            <a:off x="8079581" y="4024314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6" name="Rectangle 295"/>
          <p:cNvSpPr/>
          <p:nvPr/>
        </p:nvSpPr>
        <p:spPr>
          <a:xfrm>
            <a:off x="6477000" y="42672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97" name="Rectangle 296"/>
          <p:cNvSpPr/>
          <p:nvPr/>
        </p:nvSpPr>
        <p:spPr>
          <a:xfrm>
            <a:off x="6629399" y="42672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98" name="Rectangle 297"/>
          <p:cNvSpPr/>
          <p:nvPr/>
        </p:nvSpPr>
        <p:spPr>
          <a:xfrm>
            <a:off x="6897688" y="42672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99" name="Rectangle 298"/>
          <p:cNvSpPr/>
          <p:nvPr/>
        </p:nvSpPr>
        <p:spPr>
          <a:xfrm>
            <a:off x="7086600" y="42672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00" name="Rectangle 299"/>
          <p:cNvSpPr/>
          <p:nvPr/>
        </p:nvSpPr>
        <p:spPr>
          <a:xfrm>
            <a:off x="7239000" y="42672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01" name="Rectangle 300"/>
          <p:cNvSpPr/>
          <p:nvPr/>
        </p:nvSpPr>
        <p:spPr>
          <a:xfrm>
            <a:off x="7510458" y="42672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02" name="Rectangle 301"/>
          <p:cNvSpPr/>
          <p:nvPr/>
        </p:nvSpPr>
        <p:spPr>
          <a:xfrm>
            <a:off x="7677146" y="42672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04" name="Rectangle 303"/>
          <p:cNvSpPr/>
          <p:nvPr/>
        </p:nvSpPr>
        <p:spPr>
          <a:xfrm flipV="1">
            <a:off x="8170856" y="43386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5" name="Rectangle 304"/>
          <p:cNvSpPr/>
          <p:nvPr/>
        </p:nvSpPr>
        <p:spPr>
          <a:xfrm flipV="1">
            <a:off x="7831923" y="43370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6" name="Rectangle 305"/>
          <p:cNvSpPr/>
          <p:nvPr/>
        </p:nvSpPr>
        <p:spPr>
          <a:xfrm>
            <a:off x="6477000" y="44500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" name="Rectangle 306"/>
          <p:cNvSpPr/>
          <p:nvPr/>
        </p:nvSpPr>
        <p:spPr>
          <a:xfrm flipV="1">
            <a:off x="7343779" y="43370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Rectangle 307"/>
          <p:cNvSpPr/>
          <p:nvPr/>
        </p:nvSpPr>
        <p:spPr>
          <a:xfrm flipV="1">
            <a:off x="6734175" y="43370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Rectangle 308"/>
          <p:cNvSpPr/>
          <p:nvPr/>
        </p:nvSpPr>
        <p:spPr>
          <a:xfrm flipV="1">
            <a:off x="7836695" y="44500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0" name="Rectangle 309"/>
          <p:cNvSpPr/>
          <p:nvPr/>
        </p:nvSpPr>
        <p:spPr>
          <a:xfrm flipV="1">
            <a:off x="8176417" y="44500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1" name="Rectangle 310"/>
          <p:cNvSpPr/>
          <p:nvPr/>
        </p:nvSpPr>
        <p:spPr>
          <a:xfrm flipV="1">
            <a:off x="7303295" y="44500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2" name="Rectangle 311"/>
          <p:cNvSpPr/>
          <p:nvPr/>
        </p:nvSpPr>
        <p:spPr>
          <a:xfrm flipV="1">
            <a:off x="6693695" y="44500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3" name="Rectangle 312"/>
          <p:cNvSpPr/>
          <p:nvPr/>
        </p:nvSpPr>
        <p:spPr>
          <a:xfrm flipV="1">
            <a:off x="7924800" y="45262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4" name="Rectangle 313"/>
          <p:cNvSpPr/>
          <p:nvPr/>
        </p:nvSpPr>
        <p:spPr>
          <a:xfrm flipV="1">
            <a:off x="8229600" y="45262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5" name="Rectangle 314"/>
          <p:cNvSpPr/>
          <p:nvPr/>
        </p:nvSpPr>
        <p:spPr>
          <a:xfrm>
            <a:off x="6477000" y="45720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316" name="Rectangle 315"/>
          <p:cNvSpPr/>
          <p:nvPr/>
        </p:nvSpPr>
        <p:spPr>
          <a:xfrm>
            <a:off x="7315200" y="44196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7" name="Rectangle 316"/>
          <p:cNvSpPr/>
          <p:nvPr/>
        </p:nvSpPr>
        <p:spPr>
          <a:xfrm flipV="1">
            <a:off x="7543800" y="45262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Rectangle 317"/>
          <p:cNvSpPr/>
          <p:nvPr/>
        </p:nvSpPr>
        <p:spPr>
          <a:xfrm flipV="1">
            <a:off x="6477000" y="45262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9" name="Rectangle 318"/>
          <p:cNvSpPr/>
          <p:nvPr/>
        </p:nvSpPr>
        <p:spPr>
          <a:xfrm flipV="1">
            <a:off x="6934200" y="45262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0" name="Rectangle 319"/>
          <p:cNvSpPr/>
          <p:nvPr/>
        </p:nvSpPr>
        <p:spPr>
          <a:xfrm>
            <a:off x="6705600" y="44196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1" name="Rectangle 320"/>
          <p:cNvSpPr/>
          <p:nvPr/>
        </p:nvSpPr>
        <p:spPr>
          <a:xfrm>
            <a:off x="8189976" y="44196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2" name="Rectangle 321"/>
          <p:cNvSpPr/>
          <p:nvPr/>
        </p:nvSpPr>
        <p:spPr>
          <a:xfrm>
            <a:off x="7848600" y="44196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3" name="Rectangle 322"/>
          <p:cNvSpPr/>
          <p:nvPr/>
        </p:nvSpPr>
        <p:spPr>
          <a:xfrm flipV="1">
            <a:off x="6553200" y="44953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4" name="Rectangle 323"/>
          <p:cNvSpPr/>
          <p:nvPr/>
        </p:nvSpPr>
        <p:spPr>
          <a:xfrm flipV="1">
            <a:off x="7010400" y="44953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5" name="Rectangle 324"/>
          <p:cNvSpPr/>
          <p:nvPr/>
        </p:nvSpPr>
        <p:spPr>
          <a:xfrm flipV="1">
            <a:off x="7162800" y="44953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6" name="Rectangle 325"/>
          <p:cNvSpPr/>
          <p:nvPr/>
        </p:nvSpPr>
        <p:spPr>
          <a:xfrm flipV="1">
            <a:off x="7598571" y="44958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7" name="Rectangle 326"/>
          <p:cNvSpPr/>
          <p:nvPr/>
        </p:nvSpPr>
        <p:spPr>
          <a:xfrm flipV="1">
            <a:off x="7724772" y="44958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8" name="Rectangle 327"/>
          <p:cNvSpPr/>
          <p:nvPr/>
        </p:nvSpPr>
        <p:spPr>
          <a:xfrm flipV="1">
            <a:off x="8305800" y="44953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9" name="Rectangle 328"/>
          <p:cNvSpPr/>
          <p:nvPr/>
        </p:nvSpPr>
        <p:spPr>
          <a:xfrm flipV="1">
            <a:off x="8070850" y="44958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0" name="Rectangle 329"/>
          <p:cNvSpPr/>
          <p:nvPr/>
        </p:nvSpPr>
        <p:spPr>
          <a:xfrm flipV="1">
            <a:off x="7978775" y="44962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1" name="Straight Connector 330"/>
          <p:cNvCxnSpPr/>
          <p:nvPr/>
        </p:nvCxnSpPr>
        <p:spPr>
          <a:xfrm>
            <a:off x="7820020" y="4267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/>
          <p:cNvCxnSpPr/>
          <p:nvPr/>
        </p:nvCxnSpPr>
        <p:spPr>
          <a:xfrm>
            <a:off x="7953372" y="4267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8050215" y="4267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8158162" y="4267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Rectangle 338"/>
          <p:cNvSpPr/>
          <p:nvPr/>
        </p:nvSpPr>
        <p:spPr>
          <a:xfrm flipV="1">
            <a:off x="8322469" y="1427951"/>
            <a:ext cx="59531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40" name="Straight Connector 339"/>
          <p:cNvCxnSpPr/>
          <p:nvPr/>
        </p:nvCxnSpPr>
        <p:spPr>
          <a:xfrm>
            <a:off x="8293895" y="1625598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Rectangle 341"/>
          <p:cNvSpPr/>
          <p:nvPr/>
        </p:nvSpPr>
        <p:spPr>
          <a:xfrm flipV="1">
            <a:off x="8322469" y="3047999"/>
            <a:ext cx="59531" cy="2595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43" name="Straight Connector 342"/>
          <p:cNvCxnSpPr/>
          <p:nvPr/>
        </p:nvCxnSpPr>
        <p:spPr>
          <a:xfrm>
            <a:off x="8293895" y="3124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Rectangle 347"/>
          <p:cNvSpPr/>
          <p:nvPr/>
        </p:nvSpPr>
        <p:spPr>
          <a:xfrm flipV="1">
            <a:off x="8322469" y="4160047"/>
            <a:ext cx="59531" cy="259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49" name="Straight Connector 348"/>
          <p:cNvCxnSpPr/>
          <p:nvPr/>
        </p:nvCxnSpPr>
        <p:spPr>
          <a:xfrm>
            <a:off x="8293895" y="4267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Content Placeholder 2"/>
          <p:cNvSpPr txBox="1">
            <a:spLocks noGrp="1"/>
          </p:cNvSpPr>
          <p:nvPr>
            <p:ph idx="1"/>
          </p:nvPr>
        </p:nvSpPr>
        <p:spPr>
          <a:xfrm>
            <a:off x="533400" y="1295400"/>
            <a:ext cx="76962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r>
              <a:rPr lang="en-US" b="1" dirty="0" smtClean="0"/>
              <a:t>Sticking Layer Etch - </a:t>
            </a:r>
            <a:r>
              <a:rPr lang="en-US" dirty="0" smtClean="0"/>
              <a:t>SiO2 Etch</a:t>
            </a:r>
            <a:r>
              <a:rPr lang="en-US" b="1" dirty="0" smtClean="0"/>
              <a:t> </a:t>
            </a:r>
            <a:r>
              <a:rPr lang="en-US" dirty="0" smtClean="0"/>
              <a:t>target 30nm</a:t>
            </a:r>
          </a:p>
          <a:p>
            <a:pPr lvl="1"/>
            <a:r>
              <a:rPr lang="en-US" dirty="0" smtClean="0"/>
              <a:t>Etch Tool: </a:t>
            </a:r>
            <a:r>
              <a:rPr lang="en-US" b="1" dirty="0" smtClean="0"/>
              <a:t>ICP#2</a:t>
            </a:r>
          </a:p>
          <a:p>
            <a:pPr lvl="1"/>
            <a:r>
              <a:rPr lang="en-US" dirty="0" smtClean="0"/>
              <a:t>Clean: O2 Clean, 5min</a:t>
            </a:r>
          </a:p>
          <a:p>
            <a:pPr lvl="1"/>
            <a:r>
              <a:rPr lang="en-US" dirty="0" smtClean="0"/>
              <a:t>Season (Recipe, Time): Bowers </a:t>
            </a:r>
            <a:r>
              <a:rPr lang="en-US" b="1" dirty="0" err="1" smtClean="0"/>
              <a:t>Sioxvert</a:t>
            </a:r>
            <a:r>
              <a:rPr lang="en-US" b="1" dirty="0" smtClean="0"/>
              <a:t> </a:t>
            </a:r>
            <a:r>
              <a:rPr lang="en-US" dirty="0" smtClean="0"/>
              <a:t>etch # 101, </a:t>
            </a:r>
            <a:r>
              <a:rPr lang="en-US" b="1" dirty="0" smtClean="0"/>
              <a:t>5min</a:t>
            </a:r>
            <a:r>
              <a:rPr lang="en-US" dirty="0" smtClean="0"/>
              <a:t> (CHF3 etch so check gases)</a:t>
            </a:r>
          </a:p>
          <a:p>
            <a:pPr lvl="1"/>
            <a:r>
              <a:rPr lang="en-US" dirty="0" smtClean="0"/>
              <a:t>Etch(Recipe, Rate): (Bowers </a:t>
            </a:r>
            <a:r>
              <a:rPr lang="en-US" b="1" dirty="0" err="1" smtClean="0"/>
              <a:t>Sioxvert</a:t>
            </a:r>
            <a:r>
              <a:rPr lang="en-US" dirty="0" smtClean="0"/>
              <a:t> etch # 101, 250nm/min = 4.16nm/s) =&gt; </a:t>
            </a:r>
            <a:r>
              <a:rPr lang="en-US" b="1" dirty="0" smtClean="0"/>
              <a:t>Etch for 20 sec</a:t>
            </a:r>
          </a:p>
          <a:p>
            <a:r>
              <a:rPr lang="en-US" dirty="0" smtClean="0"/>
              <a:t>Inspect in microscope</a:t>
            </a:r>
          </a:p>
          <a:p>
            <a:r>
              <a:rPr lang="en-US" dirty="0" err="1" smtClean="0"/>
              <a:t>Dektak</a:t>
            </a:r>
            <a:r>
              <a:rPr lang="en-US" dirty="0" smtClean="0"/>
              <a:t> height: = ______nm</a:t>
            </a:r>
          </a:p>
          <a:p>
            <a:r>
              <a:rPr lang="en-US" sz="3400" b="1" dirty="0" smtClean="0"/>
              <a:t>BCB Ash – </a:t>
            </a:r>
            <a:r>
              <a:rPr lang="en-US" sz="3400" dirty="0" smtClean="0"/>
              <a:t>target ~1000nm</a:t>
            </a:r>
          </a:p>
          <a:p>
            <a:pPr lvl="1"/>
            <a:r>
              <a:rPr lang="en-US" sz="3000" b="1" dirty="0" smtClean="0"/>
              <a:t>Clean carrier wafer</a:t>
            </a:r>
            <a:r>
              <a:rPr lang="en-US" sz="3000" dirty="0" smtClean="0"/>
              <a:t> in Panasonic ICP #1 (Recipe 308: CF4/O2 50:200 </a:t>
            </a:r>
            <a:r>
              <a:rPr lang="en-US" sz="3000" dirty="0" err="1" smtClean="0"/>
              <a:t>sccm</a:t>
            </a:r>
            <a:r>
              <a:rPr lang="en-US" sz="3000" dirty="0" smtClean="0"/>
              <a:t>, 40 Pa, 1000W) </a:t>
            </a:r>
            <a:r>
              <a:rPr lang="en-US" sz="3000" b="1" dirty="0" smtClean="0"/>
              <a:t>7 min</a:t>
            </a:r>
          </a:p>
          <a:p>
            <a:pPr lvl="1"/>
            <a:r>
              <a:rPr lang="en-US" sz="3000" dirty="0" smtClean="0"/>
              <a:t>Load sample on carrier wafer</a:t>
            </a:r>
          </a:p>
          <a:p>
            <a:pPr lvl="2"/>
            <a:r>
              <a:rPr lang="en-US" sz="2600" dirty="0" smtClean="0"/>
              <a:t>ICP ash (Recipe 308: CF4/O2 50:200 </a:t>
            </a:r>
            <a:r>
              <a:rPr lang="en-US" sz="2600" dirty="0" err="1" smtClean="0"/>
              <a:t>sccm</a:t>
            </a:r>
            <a:r>
              <a:rPr lang="en-US" sz="2600" dirty="0" smtClean="0"/>
              <a:t>, 40 Pa, 1000W) </a:t>
            </a:r>
            <a:r>
              <a:rPr lang="en-US" sz="2600" b="1" dirty="0" smtClean="0"/>
              <a:t>2 min</a:t>
            </a:r>
          </a:p>
          <a:p>
            <a:pPr lvl="2"/>
            <a:r>
              <a:rPr lang="en-US" sz="2200" dirty="0" smtClean="0"/>
              <a:t>Ash rate BCB ~ 400nm/min</a:t>
            </a:r>
          </a:p>
          <a:p>
            <a:pPr lvl="1"/>
            <a:r>
              <a:rPr lang="en-US" sz="3000" dirty="0" smtClean="0"/>
              <a:t>Inspect sample in Microscope/</a:t>
            </a:r>
            <a:r>
              <a:rPr lang="en-US" sz="3000" dirty="0" err="1" smtClean="0"/>
              <a:t>Dektak</a:t>
            </a:r>
            <a:r>
              <a:rPr lang="en-US" sz="3000" dirty="0" smtClean="0"/>
              <a:t> to check that N-metal is exposed</a:t>
            </a:r>
          </a:p>
          <a:p>
            <a:pPr lvl="1"/>
            <a:r>
              <a:rPr lang="en-US" sz="3000" dirty="0" smtClean="0"/>
              <a:t>Repeat as needed</a:t>
            </a:r>
          </a:p>
          <a:p>
            <a:pPr lvl="2"/>
            <a:r>
              <a:rPr lang="en-US" sz="2600" dirty="0" smtClean="0"/>
              <a:t>Carrier clean (7min), sample ash (1 min), inspection </a:t>
            </a:r>
          </a:p>
          <a:p>
            <a:r>
              <a:rPr lang="en-US" sz="3400" b="1" dirty="0" smtClean="0"/>
              <a:t>Strip PR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900" dirty="0" smtClean="0"/>
              <a:t>1165 soak @ 80˚C for 20min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900" dirty="0" smtClean="0"/>
              <a:t>Gently agitate with pipette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900" dirty="0" smtClean="0"/>
              <a:t>ISO/DI rinse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4200" dirty="0" smtClean="0"/>
              <a:t>Inspect in microscope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4200" dirty="0" smtClean="0"/>
              <a:t>Repeat liftoff steps as needed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Via Etch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57200" y="25908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57200" y="12954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6629399" y="3200400"/>
            <a:ext cx="1905000" cy="7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 flipV="1">
            <a:off x="6629399" y="32519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 flipV="1">
            <a:off x="8339137" y="3168175"/>
            <a:ext cx="73818" cy="2132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 flipV="1">
            <a:off x="8001000" y="3169254"/>
            <a:ext cx="76199" cy="210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 flipV="1">
            <a:off x="6898481" y="3181352"/>
            <a:ext cx="140493" cy="19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 flipV="1">
            <a:off x="7510465" y="3181352"/>
            <a:ext cx="138109" cy="198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6629399" y="32766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5" name="Rectangle 114"/>
          <p:cNvSpPr/>
          <p:nvPr/>
        </p:nvSpPr>
        <p:spPr>
          <a:xfrm>
            <a:off x="6781798" y="32766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6" name="Rectangle 115"/>
          <p:cNvSpPr/>
          <p:nvPr/>
        </p:nvSpPr>
        <p:spPr>
          <a:xfrm>
            <a:off x="7050087" y="32766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7" name="Rectangle 116"/>
          <p:cNvSpPr/>
          <p:nvPr/>
        </p:nvSpPr>
        <p:spPr>
          <a:xfrm>
            <a:off x="7238999" y="32766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8" name="Rectangle 117"/>
          <p:cNvSpPr/>
          <p:nvPr/>
        </p:nvSpPr>
        <p:spPr>
          <a:xfrm>
            <a:off x="7391399" y="32766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9" name="Rectangle 118"/>
          <p:cNvSpPr/>
          <p:nvPr/>
        </p:nvSpPr>
        <p:spPr>
          <a:xfrm>
            <a:off x="7662857" y="32766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0" name="Rectangle 119"/>
          <p:cNvSpPr/>
          <p:nvPr/>
        </p:nvSpPr>
        <p:spPr>
          <a:xfrm>
            <a:off x="7829545" y="32766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2" name="Rectangle 121"/>
          <p:cNvSpPr/>
          <p:nvPr/>
        </p:nvSpPr>
        <p:spPr>
          <a:xfrm flipV="1">
            <a:off x="8323255" y="33480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 flipV="1">
            <a:off x="7984322" y="33464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6629399" y="34594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 flipV="1">
            <a:off x="7496178" y="33464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 flipV="1">
            <a:off x="6886574" y="33464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 flipV="1">
            <a:off x="7989094" y="34594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 flipV="1">
            <a:off x="8328816" y="34594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 flipV="1">
            <a:off x="7455694" y="34594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 flipV="1">
            <a:off x="6846094" y="34594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 flipV="1">
            <a:off x="8077199" y="35356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 flipV="1">
            <a:off x="8381999" y="35356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Rectangle 132"/>
          <p:cNvSpPr/>
          <p:nvPr/>
        </p:nvSpPr>
        <p:spPr>
          <a:xfrm>
            <a:off x="6629399" y="35814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7467599" y="3429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 flipV="1">
            <a:off x="7696199" y="35356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 flipV="1">
            <a:off x="6629399" y="35356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Rectangle 136"/>
          <p:cNvSpPr/>
          <p:nvPr/>
        </p:nvSpPr>
        <p:spPr>
          <a:xfrm flipV="1">
            <a:off x="7086599" y="35356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6857999" y="3429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/>
          <p:cNvSpPr/>
          <p:nvPr/>
        </p:nvSpPr>
        <p:spPr>
          <a:xfrm>
            <a:off x="8342375" y="3429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>
            <a:off x="8000999" y="3429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9" name="Straight Connector 148"/>
          <p:cNvCxnSpPr/>
          <p:nvPr/>
        </p:nvCxnSpPr>
        <p:spPr>
          <a:xfrm>
            <a:off x="7972419" y="32766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8105771" y="32766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8202614" y="32766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8310561" y="32766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457200" y="39624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angle 258"/>
          <p:cNvSpPr/>
          <p:nvPr/>
        </p:nvSpPr>
        <p:spPr>
          <a:xfrm>
            <a:off x="6629399" y="1628622"/>
            <a:ext cx="1905000" cy="7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0" name="Rectangle 259"/>
          <p:cNvSpPr/>
          <p:nvPr/>
        </p:nvSpPr>
        <p:spPr>
          <a:xfrm flipV="1">
            <a:off x="6629399" y="1680215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1" name="Rectangle 260"/>
          <p:cNvSpPr/>
          <p:nvPr/>
        </p:nvSpPr>
        <p:spPr>
          <a:xfrm flipV="1">
            <a:off x="7329486" y="1524000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2" name="Rectangle 261"/>
          <p:cNvSpPr/>
          <p:nvPr/>
        </p:nvSpPr>
        <p:spPr>
          <a:xfrm flipV="1">
            <a:off x="7169943" y="1524000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3" name="Rectangle 262"/>
          <p:cNvSpPr/>
          <p:nvPr/>
        </p:nvSpPr>
        <p:spPr>
          <a:xfrm flipV="1">
            <a:off x="6721793" y="1524000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 flipV="1">
            <a:off x="8131968" y="1524000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5" name="Rectangle 264"/>
          <p:cNvSpPr/>
          <p:nvPr/>
        </p:nvSpPr>
        <p:spPr>
          <a:xfrm flipV="1">
            <a:off x="7762875" y="1524000"/>
            <a:ext cx="51594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6" name="Rectangle 265"/>
          <p:cNvSpPr/>
          <p:nvPr/>
        </p:nvSpPr>
        <p:spPr>
          <a:xfrm flipV="1">
            <a:off x="7889080" y="1524000"/>
            <a:ext cx="5476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7" name="Rectangle 266"/>
          <p:cNvSpPr/>
          <p:nvPr/>
        </p:nvSpPr>
        <p:spPr>
          <a:xfrm flipV="1">
            <a:off x="8339137" y="1596397"/>
            <a:ext cx="73818" cy="2132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 flipV="1">
            <a:off x="8001000" y="1597476"/>
            <a:ext cx="76199" cy="210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9" name="Rectangle 268"/>
          <p:cNvSpPr/>
          <p:nvPr/>
        </p:nvSpPr>
        <p:spPr>
          <a:xfrm flipV="1">
            <a:off x="6898481" y="1609574"/>
            <a:ext cx="140493" cy="19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0" name="Rectangle 269"/>
          <p:cNvSpPr/>
          <p:nvPr/>
        </p:nvSpPr>
        <p:spPr>
          <a:xfrm flipV="1">
            <a:off x="7510465" y="1609574"/>
            <a:ext cx="138109" cy="198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 flipV="1">
            <a:off x="8231980" y="1524000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6629399" y="1704822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73" name="Rectangle 272"/>
          <p:cNvSpPr/>
          <p:nvPr/>
        </p:nvSpPr>
        <p:spPr>
          <a:xfrm>
            <a:off x="6781798" y="1704822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74" name="Rectangle 273"/>
          <p:cNvSpPr/>
          <p:nvPr/>
        </p:nvSpPr>
        <p:spPr>
          <a:xfrm>
            <a:off x="7050087" y="1704822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75" name="Rectangle 274"/>
          <p:cNvSpPr/>
          <p:nvPr/>
        </p:nvSpPr>
        <p:spPr>
          <a:xfrm>
            <a:off x="7238999" y="1704822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76" name="Rectangle 275"/>
          <p:cNvSpPr/>
          <p:nvPr/>
        </p:nvSpPr>
        <p:spPr>
          <a:xfrm>
            <a:off x="7391399" y="1704822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77" name="Rectangle 276"/>
          <p:cNvSpPr/>
          <p:nvPr/>
        </p:nvSpPr>
        <p:spPr>
          <a:xfrm>
            <a:off x="7662857" y="1704822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78" name="Rectangle 277"/>
          <p:cNvSpPr/>
          <p:nvPr/>
        </p:nvSpPr>
        <p:spPr>
          <a:xfrm>
            <a:off x="7829545" y="1704822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80" name="Rectangle 279"/>
          <p:cNvSpPr/>
          <p:nvPr/>
        </p:nvSpPr>
        <p:spPr>
          <a:xfrm flipV="1">
            <a:off x="8323255" y="1776294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Rectangle 280"/>
          <p:cNvSpPr/>
          <p:nvPr/>
        </p:nvSpPr>
        <p:spPr>
          <a:xfrm flipV="1">
            <a:off x="7984322" y="1774668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2" name="Rectangle 281"/>
          <p:cNvSpPr/>
          <p:nvPr/>
        </p:nvSpPr>
        <p:spPr>
          <a:xfrm>
            <a:off x="6629399" y="1887702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Rectangle 282"/>
          <p:cNvSpPr/>
          <p:nvPr/>
        </p:nvSpPr>
        <p:spPr>
          <a:xfrm flipV="1">
            <a:off x="7496178" y="1774672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Rectangle 283"/>
          <p:cNvSpPr/>
          <p:nvPr/>
        </p:nvSpPr>
        <p:spPr>
          <a:xfrm flipV="1">
            <a:off x="6886574" y="1774671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5" name="Rectangle 284"/>
          <p:cNvSpPr/>
          <p:nvPr/>
        </p:nvSpPr>
        <p:spPr>
          <a:xfrm flipV="1">
            <a:off x="7989094" y="1887698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Rectangle 285"/>
          <p:cNvSpPr/>
          <p:nvPr/>
        </p:nvSpPr>
        <p:spPr>
          <a:xfrm flipV="1">
            <a:off x="8328816" y="1887699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Rectangle 286"/>
          <p:cNvSpPr/>
          <p:nvPr/>
        </p:nvSpPr>
        <p:spPr>
          <a:xfrm flipV="1">
            <a:off x="7455694" y="1887702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Rectangle 287"/>
          <p:cNvSpPr/>
          <p:nvPr/>
        </p:nvSpPr>
        <p:spPr>
          <a:xfrm flipV="1">
            <a:off x="6846094" y="1887701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Rectangle 288"/>
          <p:cNvSpPr/>
          <p:nvPr/>
        </p:nvSpPr>
        <p:spPr>
          <a:xfrm flipV="1">
            <a:off x="8077199" y="1963903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Rectangle 289"/>
          <p:cNvSpPr/>
          <p:nvPr/>
        </p:nvSpPr>
        <p:spPr>
          <a:xfrm flipV="1">
            <a:off x="8381999" y="1963903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Rectangle 290"/>
          <p:cNvSpPr/>
          <p:nvPr/>
        </p:nvSpPr>
        <p:spPr>
          <a:xfrm>
            <a:off x="6629399" y="2009622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292" name="Rectangle 291"/>
          <p:cNvSpPr/>
          <p:nvPr/>
        </p:nvSpPr>
        <p:spPr>
          <a:xfrm>
            <a:off x="7467599" y="1857222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3" name="Rectangle 292"/>
          <p:cNvSpPr/>
          <p:nvPr/>
        </p:nvSpPr>
        <p:spPr>
          <a:xfrm flipV="1">
            <a:off x="7696199" y="1963902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4" name="Rectangle 293"/>
          <p:cNvSpPr/>
          <p:nvPr/>
        </p:nvSpPr>
        <p:spPr>
          <a:xfrm flipV="1">
            <a:off x="6629399" y="1963903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5" name="Rectangle 294"/>
          <p:cNvSpPr/>
          <p:nvPr/>
        </p:nvSpPr>
        <p:spPr>
          <a:xfrm flipV="1">
            <a:off x="7086599" y="1963902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" name="Rectangle 295"/>
          <p:cNvSpPr/>
          <p:nvPr/>
        </p:nvSpPr>
        <p:spPr>
          <a:xfrm>
            <a:off x="6857999" y="1857222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Rectangle 296"/>
          <p:cNvSpPr/>
          <p:nvPr/>
        </p:nvSpPr>
        <p:spPr>
          <a:xfrm>
            <a:off x="8342375" y="1857222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8" name="Rectangle 297"/>
          <p:cNvSpPr/>
          <p:nvPr/>
        </p:nvSpPr>
        <p:spPr>
          <a:xfrm>
            <a:off x="8000999" y="1857222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9" name="Rectangle 298"/>
          <p:cNvSpPr/>
          <p:nvPr/>
        </p:nvSpPr>
        <p:spPr>
          <a:xfrm flipV="1">
            <a:off x="6705599" y="193295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0" name="Rectangle 299"/>
          <p:cNvSpPr/>
          <p:nvPr/>
        </p:nvSpPr>
        <p:spPr>
          <a:xfrm flipV="1">
            <a:off x="7162799" y="193295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1" name="Rectangle 300"/>
          <p:cNvSpPr/>
          <p:nvPr/>
        </p:nvSpPr>
        <p:spPr>
          <a:xfrm flipV="1">
            <a:off x="7315199" y="193295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2" name="Rectangle 301"/>
          <p:cNvSpPr/>
          <p:nvPr/>
        </p:nvSpPr>
        <p:spPr>
          <a:xfrm flipV="1">
            <a:off x="7750970" y="1933422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Rectangle 302"/>
          <p:cNvSpPr/>
          <p:nvPr/>
        </p:nvSpPr>
        <p:spPr>
          <a:xfrm flipV="1">
            <a:off x="7877171" y="1933422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4" name="Rectangle 303"/>
          <p:cNvSpPr/>
          <p:nvPr/>
        </p:nvSpPr>
        <p:spPr>
          <a:xfrm flipV="1">
            <a:off x="8458199" y="193295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5" name="Rectangle 304"/>
          <p:cNvSpPr/>
          <p:nvPr/>
        </p:nvSpPr>
        <p:spPr>
          <a:xfrm flipV="1">
            <a:off x="8223249" y="193342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6" name="Rectangle 305"/>
          <p:cNvSpPr/>
          <p:nvPr/>
        </p:nvSpPr>
        <p:spPr>
          <a:xfrm flipV="1">
            <a:off x="8131174" y="1933894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7" name="Straight Connector 306"/>
          <p:cNvCxnSpPr/>
          <p:nvPr/>
        </p:nvCxnSpPr>
        <p:spPr>
          <a:xfrm>
            <a:off x="7972419" y="1704822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>
            <a:off x="8105771" y="1704822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>
            <a:off x="8202614" y="1704822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8310561" y="1704822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 flipV="1">
            <a:off x="7329486" y="316260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 flipV="1">
            <a:off x="7169943" y="3162604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 flipV="1">
            <a:off x="6721793" y="316260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 flipV="1">
            <a:off x="8131968" y="316260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 flipV="1">
            <a:off x="7762875" y="3162604"/>
            <a:ext cx="51594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 flipV="1">
            <a:off x="7889080" y="3162604"/>
            <a:ext cx="5476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 flipV="1">
            <a:off x="8231980" y="3162604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 flipV="1">
            <a:off x="6705599" y="3504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Rectangle 141"/>
          <p:cNvSpPr/>
          <p:nvPr/>
        </p:nvSpPr>
        <p:spPr>
          <a:xfrm flipV="1">
            <a:off x="7162799" y="3504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 flipV="1">
            <a:off x="7315199" y="3504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Rectangle 143"/>
          <p:cNvSpPr/>
          <p:nvPr/>
        </p:nvSpPr>
        <p:spPr>
          <a:xfrm flipV="1">
            <a:off x="7750970" y="35052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/>
          <p:cNvSpPr/>
          <p:nvPr/>
        </p:nvSpPr>
        <p:spPr>
          <a:xfrm flipV="1">
            <a:off x="7877171" y="35052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/>
          <p:cNvSpPr/>
          <p:nvPr/>
        </p:nvSpPr>
        <p:spPr>
          <a:xfrm flipV="1">
            <a:off x="8232773" y="35052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 flipV="1">
            <a:off x="8128793" y="35056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1" name="Rectangle 310"/>
          <p:cNvSpPr/>
          <p:nvPr/>
        </p:nvSpPr>
        <p:spPr>
          <a:xfrm flipV="1">
            <a:off x="8482012" y="3171978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 flipV="1">
            <a:off x="8458199" y="3504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3" name="Rectangle 312"/>
          <p:cNvSpPr/>
          <p:nvPr/>
        </p:nvSpPr>
        <p:spPr>
          <a:xfrm flipV="1">
            <a:off x="8474869" y="1583533"/>
            <a:ext cx="59531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14" name="Straight Connector 313"/>
          <p:cNvCxnSpPr/>
          <p:nvPr/>
        </p:nvCxnSpPr>
        <p:spPr>
          <a:xfrm>
            <a:off x="8446295" y="1704972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/>
          <p:nvPr/>
        </p:nvCxnSpPr>
        <p:spPr>
          <a:xfrm>
            <a:off x="8446296" y="327675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 flipV="1">
            <a:off x="6629400" y="44711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2" name="Rectangle 321"/>
          <p:cNvSpPr/>
          <p:nvPr/>
        </p:nvSpPr>
        <p:spPr>
          <a:xfrm flipV="1">
            <a:off x="8339138" y="4387375"/>
            <a:ext cx="73818" cy="2132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3" name="Rectangle 322"/>
          <p:cNvSpPr/>
          <p:nvPr/>
        </p:nvSpPr>
        <p:spPr>
          <a:xfrm flipV="1">
            <a:off x="8001001" y="4388454"/>
            <a:ext cx="76199" cy="210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4" name="Rectangle 323"/>
          <p:cNvSpPr/>
          <p:nvPr/>
        </p:nvSpPr>
        <p:spPr>
          <a:xfrm flipV="1">
            <a:off x="6898482" y="4400552"/>
            <a:ext cx="140493" cy="19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5" name="Rectangle 324"/>
          <p:cNvSpPr/>
          <p:nvPr/>
        </p:nvSpPr>
        <p:spPr>
          <a:xfrm flipV="1">
            <a:off x="7510466" y="4400552"/>
            <a:ext cx="138109" cy="198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6" name="Rectangle 325"/>
          <p:cNvSpPr/>
          <p:nvPr/>
        </p:nvSpPr>
        <p:spPr>
          <a:xfrm>
            <a:off x="6629400" y="44958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27" name="Rectangle 326"/>
          <p:cNvSpPr/>
          <p:nvPr/>
        </p:nvSpPr>
        <p:spPr>
          <a:xfrm>
            <a:off x="6781799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28" name="Rectangle 327"/>
          <p:cNvSpPr/>
          <p:nvPr/>
        </p:nvSpPr>
        <p:spPr>
          <a:xfrm>
            <a:off x="7050088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29" name="Rectangle 328"/>
          <p:cNvSpPr/>
          <p:nvPr/>
        </p:nvSpPr>
        <p:spPr>
          <a:xfrm>
            <a:off x="7239000" y="44958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30" name="Rectangle 329"/>
          <p:cNvSpPr/>
          <p:nvPr/>
        </p:nvSpPr>
        <p:spPr>
          <a:xfrm>
            <a:off x="7391400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31" name="Rectangle 330"/>
          <p:cNvSpPr/>
          <p:nvPr/>
        </p:nvSpPr>
        <p:spPr>
          <a:xfrm>
            <a:off x="7662858" y="44958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32" name="Rectangle 331"/>
          <p:cNvSpPr/>
          <p:nvPr/>
        </p:nvSpPr>
        <p:spPr>
          <a:xfrm>
            <a:off x="7829546" y="44958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33" name="Rectangle 332"/>
          <p:cNvSpPr/>
          <p:nvPr/>
        </p:nvSpPr>
        <p:spPr>
          <a:xfrm flipV="1">
            <a:off x="8323256" y="45672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4" name="Rectangle 333"/>
          <p:cNvSpPr/>
          <p:nvPr/>
        </p:nvSpPr>
        <p:spPr>
          <a:xfrm flipV="1">
            <a:off x="7984323" y="45656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5" name="Rectangle 334"/>
          <p:cNvSpPr/>
          <p:nvPr/>
        </p:nvSpPr>
        <p:spPr>
          <a:xfrm>
            <a:off x="6629400" y="46786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6" name="Rectangle 335"/>
          <p:cNvSpPr/>
          <p:nvPr/>
        </p:nvSpPr>
        <p:spPr>
          <a:xfrm flipV="1">
            <a:off x="7496179" y="45656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7" name="Rectangle 336"/>
          <p:cNvSpPr/>
          <p:nvPr/>
        </p:nvSpPr>
        <p:spPr>
          <a:xfrm flipV="1">
            <a:off x="6886575" y="45656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8" name="Rectangle 337"/>
          <p:cNvSpPr/>
          <p:nvPr/>
        </p:nvSpPr>
        <p:spPr>
          <a:xfrm flipV="1">
            <a:off x="7989095" y="46786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9" name="Rectangle 338"/>
          <p:cNvSpPr/>
          <p:nvPr/>
        </p:nvSpPr>
        <p:spPr>
          <a:xfrm flipV="1">
            <a:off x="8328817" y="46786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0" name="Rectangle 339"/>
          <p:cNvSpPr/>
          <p:nvPr/>
        </p:nvSpPr>
        <p:spPr>
          <a:xfrm flipV="1">
            <a:off x="7455695" y="46786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1" name="Rectangle 340"/>
          <p:cNvSpPr/>
          <p:nvPr/>
        </p:nvSpPr>
        <p:spPr>
          <a:xfrm flipV="1">
            <a:off x="6846095" y="46786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2" name="Rectangle 341"/>
          <p:cNvSpPr/>
          <p:nvPr/>
        </p:nvSpPr>
        <p:spPr>
          <a:xfrm flipV="1">
            <a:off x="8077200" y="47548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3" name="Rectangle 342"/>
          <p:cNvSpPr/>
          <p:nvPr/>
        </p:nvSpPr>
        <p:spPr>
          <a:xfrm flipV="1">
            <a:off x="8382000" y="47548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4" name="Rectangle 343"/>
          <p:cNvSpPr/>
          <p:nvPr/>
        </p:nvSpPr>
        <p:spPr>
          <a:xfrm>
            <a:off x="6629400" y="4800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345" name="Rectangle 344"/>
          <p:cNvSpPr/>
          <p:nvPr/>
        </p:nvSpPr>
        <p:spPr>
          <a:xfrm>
            <a:off x="7467600" y="4648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6" name="Rectangle 345"/>
          <p:cNvSpPr/>
          <p:nvPr/>
        </p:nvSpPr>
        <p:spPr>
          <a:xfrm flipV="1">
            <a:off x="7696200" y="47548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7" name="Rectangle 346"/>
          <p:cNvSpPr/>
          <p:nvPr/>
        </p:nvSpPr>
        <p:spPr>
          <a:xfrm flipV="1">
            <a:off x="6629400" y="4754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8" name="Rectangle 347"/>
          <p:cNvSpPr/>
          <p:nvPr/>
        </p:nvSpPr>
        <p:spPr>
          <a:xfrm flipV="1">
            <a:off x="7086600" y="47548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Rectangle 348"/>
          <p:cNvSpPr/>
          <p:nvPr/>
        </p:nvSpPr>
        <p:spPr>
          <a:xfrm>
            <a:off x="6858000" y="4648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0" name="Rectangle 349"/>
          <p:cNvSpPr/>
          <p:nvPr/>
        </p:nvSpPr>
        <p:spPr>
          <a:xfrm>
            <a:off x="8342376" y="4648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1" name="Rectangle 350"/>
          <p:cNvSpPr/>
          <p:nvPr/>
        </p:nvSpPr>
        <p:spPr>
          <a:xfrm>
            <a:off x="8001000" y="4648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2" name="Straight Connector 351"/>
          <p:cNvCxnSpPr/>
          <p:nvPr/>
        </p:nvCxnSpPr>
        <p:spPr>
          <a:xfrm>
            <a:off x="7972420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/>
          <p:cNvCxnSpPr/>
          <p:nvPr/>
        </p:nvCxnSpPr>
        <p:spPr>
          <a:xfrm>
            <a:off x="8105772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/>
          <p:cNvCxnSpPr/>
          <p:nvPr/>
        </p:nvCxnSpPr>
        <p:spPr>
          <a:xfrm>
            <a:off x="8202615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/>
          <p:cNvCxnSpPr/>
          <p:nvPr/>
        </p:nvCxnSpPr>
        <p:spPr>
          <a:xfrm>
            <a:off x="8310562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Rectangle 355"/>
          <p:cNvSpPr/>
          <p:nvPr/>
        </p:nvSpPr>
        <p:spPr>
          <a:xfrm flipV="1">
            <a:off x="7329487" y="438180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7" name="Rectangle 356"/>
          <p:cNvSpPr/>
          <p:nvPr/>
        </p:nvSpPr>
        <p:spPr>
          <a:xfrm flipV="1">
            <a:off x="7169944" y="4381804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8" name="Rectangle 357"/>
          <p:cNvSpPr/>
          <p:nvPr/>
        </p:nvSpPr>
        <p:spPr>
          <a:xfrm flipV="1">
            <a:off x="6721794" y="438180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9" name="Rectangle 358"/>
          <p:cNvSpPr/>
          <p:nvPr/>
        </p:nvSpPr>
        <p:spPr>
          <a:xfrm flipV="1">
            <a:off x="8131969" y="438180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0" name="Rectangle 359"/>
          <p:cNvSpPr/>
          <p:nvPr/>
        </p:nvSpPr>
        <p:spPr>
          <a:xfrm flipV="1">
            <a:off x="7762876" y="4381804"/>
            <a:ext cx="51594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1" name="Rectangle 360"/>
          <p:cNvSpPr/>
          <p:nvPr/>
        </p:nvSpPr>
        <p:spPr>
          <a:xfrm flipV="1">
            <a:off x="7889081" y="4381804"/>
            <a:ext cx="5476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2" name="Rectangle 361"/>
          <p:cNvSpPr/>
          <p:nvPr/>
        </p:nvSpPr>
        <p:spPr>
          <a:xfrm flipV="1">
            <a:off x="8231981" y="4381804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3" name="Rectangle 362"/>
          <p:cNvSpPr/>
          <p:nvPr/>
        </p:nvSpPr>
        <p:spPr>
          <a:xfrm flipV="1">
            <a:off x="67056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4" name="Rectangle 363"/>
          <p:cNvSpPr/>
          <p:nvPr/>
        </p:nvSpPr>
        <p:spPr>
          <a:xfrm flipV="1">
            <a:off x="71628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5" name="Rectangle 364"/>
          <p:cNvSpPr/>
          <p:nvPr/>
        </p:nvSpPr>
        <p:spPr>
          <a:xfrm flipV="1">
            <a:off x="73152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6" name="Rectangle 365"/>
          <p:cNvSpPr/>
          <p:nvPr/>
        </p:nvSpPr>
        <p:spPr>
          <a:xfrm flipV="1">
            <a:off x="7750971" y="4724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7" name="Rectangle 366"/>
          <p:cNvSpPr/>
          <p:nvPr/>
        </p:nvSpPr>
        <p:spPr>
          <a:xfrm flipV="1">
            <a:off x="7877172" y="4724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8" name="Rectangle 367"/>
          <p:cNvSpPr/>
          <p:nvPr/>
        </p:nvSpPr>
        <p:spPr>
          <a:xfrm flipV="1">
            <a:off x="8232774" y="47244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9" name="Rectangle 368"/>
          <p:cNvSpPr/>
          <p:nvPr/>
        </p:nvSpPr>
        <p:spPr>
          <a:xfrm flipV="1">
            <a:off x="8128794" y="47248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0" name="Rectangle 369"/>
          <p:cNvSpPr/>
          <p:nvPr/>
        </p:nvSpPr>
        <p:spPr>
          <a:xfrm flipV="1">
            <a:off x="8482013" y="4391178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1" name="Rectangle 370"/>
          <p:cNvSpPr/>
          <p:nvPr/>
        </p:nvSpPr>
        <p:spPr>
          <a:xfrm flipV="1">
            <a:off x="84582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2" name="Straight Connector 371"/>
          <p:cNvCxnSpPr/>
          <p:nvPr/>
        </p:nvCxnSpPr>
        <p:spPr>
          <a:xfrm>
            <a:off x="8446297" y="449595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46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Rectangle 316"/>
          <p:cNvSpPr/>
          <p:nvPr/>
        </p:nvSpPr>
        <p:spPr>
          <a:xfrm flipV="1">
            <a:off x="6324601" y="4343400"/>
            <a:ext cx="1905000" cy="1752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0" name="Rectangle 369"/>
          <p:cNvSpPr/>
          <p:nvPr/>
        </p:nvSpPr>
        <p:spPr>
          <a:xfrm>
            <a:off x="6324601" y="4267200"/>
            <a:ext cx="1905000" cy="770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3" name="Rectangle 432"/>
          <p:cNvSpPr/>
          <p:nvPr/>
        </p:nvSpPr>
        <p:spPr>
          <a:xfrm flipV="1">
            <a:off x="8155782" y="4191000"/>
            <a:ext cx="73818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4" name="Rectangle 373"/>
          <p:cNvSpPr/>
          <p:nvPr/>
        </p:nvSpPr>
        <p:spPr>
          <a:xfrm flipV="1">
            <a:off x="7672389" y="4114800"/>
            <a:ext cx="119856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5" name="Rectangle 374"/>
          <p:cNvSpPr/>
          <p:nvPr/>
        </p:nvSpPr>
        <p:spPr>
          <a:xfrm flipV="1">
            <a:off x="8020049" y="4114800"/>
            <a:ext cx="109540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6" name="Rectangle 375"/>
          <p:cNvSpPr/>
          <p:nvPr/>
        </p:nvSpPr>
        <p:spPr>
          <a:xfrm flipV="1">
            <a:off x="6355557" y="4114800"/>
            <a:ext cx="135732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7" name="Rectangle 376"/>
          <p:cNvSpPr/>
          <p:nvPr/>
        </p:nvSpPr>
        <p:spPr>
          <a:xfrm flipV="1">
            <a:off x="6834188" y="4114800"/>
            <a:ext cx="119060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8" name="Rectangle 377"/>
          <p:cNvSpPr/>
          <p:nvPr/>
        </p:nvSpPr>
        <p:spPr>
          <a:xfrm flipV="1">
            <a:off x="6986588" y="4114800"/>
            <a:ext cx="119060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9" name="Rectangle 378"/>
          <p:cNvSpPr/>
          <p:nvPr/>
        </p:nvSpPr>
        <p:spPr>
          <a:xfrm flipV="1">
            <a:off x="7434264" y="4114800"/>
            <a:ext cx="100010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0" name="Rectangle 379"/>
          <p:cNvSpPr/>
          <p:nvPr/>
        </p:nvSpPr>
        <p:spPr>
          <a:xfrm flipV="1">
            <a:off x="7562851" y="4114800"/>
            <a:ext cx="95248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1" name="Rectangle 370"/>
          <p:cNvSpPr/>
          <p:nvPr/>
        </p:nvSpPr>
        <p:spPr>
          <a:xfrm flipV="1">
            <a:off x="6534150" y="4114800"/>
            <a:ext cx="266700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3" name="Rectangle 372"/>
          <p:cNvSpPr/>
          <p:nvPr/>
        </p:nvSpPr>
        <p:spPr>
          <a:xfrm flipV="1">
            <a:off x="7140575" y="4114800"/>
            <a:ext cx="266700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 flipV="1">
            <a:off x="6324600" y="2590800"/>
            <a:ext cx="1905000" cy="1752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Probe Metal Litho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638800" cy="5334000"/>
          </a:xfrm>
        </p:spPr>
        <p:txBody>
          <a:bodyPr>
            <a:normAutofit fontScale="40000" lnSpcReduction="20000"/>
          </a:bodyPr>
          <a:lstStyle/>
          <a:p>
            <a:r>
              <a:rPr lang="en-US" sz="3400" b="1" dirty="0" smtClean="0"/>
              <a:t>Probe-metal Lithography</a:t>
            </a:r>
          </a:p>
          <a:p>
            <a:pPr lvl="1"/>
            <a:r>
              <a:rPr lang="en-US" dirty="0" smtClean="0"/>
              <a:t>Clean</a:t>
            </a:r>
          </a:p>
          <a:p>
            <a:pPr lvl="2"/>
            <a:r>
              <a:rPr lang="en-US" dirty="0" smtClean="0"/>
              <a:t>ACE/ISO/DI</a:t>
            </a:r>
          </a:p>
          <a:p>
            <a:pPr lvl="2"/>
            <a:r>
              <a:rPr lang="en-US" dirty="0" smtClean="0"/>
              <a:t>Dehydration bake: Hotplate 150C, 2-5min</a:t>
            </a:r>
          </a:p>
          <a:p>
            <a:pPr lvl="2"/>
            <a:r>
              <a:rPr lang="en-US" dirty="0" smtClean="0"/>
              <a:t>O2 </a:t>
            </a:r>
            <a:r>
              <a:rPr lang="en-US" dirty="0" err="1" smtClean="0"/>
              <a:t>Descum</a:t>
            </a:r>
            <a:r>
              <a:rPr lang="en-US" dirty="0" smtClean="0"/>
              <a:t> 60s, 300mT, 100W)</a:t>
            </a:r>
          </a:p>
          <a:p>
            <a:pPr lvl="1"/>
            <a:r>
              <a:rPr lang="en-US" dirty="0" smtClean="0"/>
              <a:t>Spin on resists</a:t>
            </a:r>
          </a:p>
          <a:p>
            <a:pPr lvl="2"/>
            <a:r>
              <a:rPr lang="en-US" dirty="0" smtClean="0"/>
              <a:t>PMGI  SF-11: 4000rpm/1 min</a:t>
            </a:r>
          </a:p>
          <a:p>
            <a:pPr lvl="3"/>
            <a:r>
              <a:rPr lang="en-US" dirty="0" smtClean="0"/>
              <a:t>Bake 170C/1min</a:t>
            </a:r>
          </a:p>
          <a:p>
            <a:pPr lvl="2"/>
            <a:r>
              <a:rPr lang="en-US" dirty="0" smtClean="0"/>
              <a:t>PMGI  SF-11: 4000rpm/1min</a:t>
            </a:r>
          </a:p>
          <a:p>
            <a:pPr lvl="3"/>
            <a:r>
              <a:rPr lang="en-US" dirty="0" smtClean="0"/>
              <a:t>Bake 170C/2min</a:t>
            </a:r>
          </a:p>
          <a:p>
            <a:pPr lvl="2"/>
            <a:r>
              <a:rPr lang="en-US" dirty="0" smtClean="0"/>
              <a:t>AZ4210 Resist: 4000rpm/30sec</a:t>
            </a:r>
          </a:p>
          <a:p>
            <a:pPr lvl="2"/>
            <a:r>
              <a:rPr lang="en-US" dirty="0" smtClean="0"/>
              <a:t>Bake 95C/1min</a:t>
            </a:r>
          </a:p>
          <a:p>
            <a:pPr lvl="1"/>
            <a:r>
              <a:rPr lang="en-US" dirty="0" smtClean="0"/>
              <a:t>Lithography</a:t>
            </a:r>
          </a:p>
          <a:p>
            <a:pPr lvl="2"/>
            <a:r>
              <a:rPr lang="en-US" b="1" dirty="0" smtClean="0"/>
              <a:t>Use Probe-Metal Mask – EPHI-dev-2-3 – Quadrant III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 Quadrant III in the bottom right of the mask holder</a:t>
            </a:r>
            <a:endParaRPr lang="en-US" b="1" dirty="0" smtClean="0"/>
          </a:p>
          <a:p>
            <a:pPr lvl="2"/>
            <a:r>
              <a:rPr lang="en-US" dirty="0" smtClean="0"/>
              <a:t>Litho Tool: </a:t>
            </a:r>
            <a:r>
              <a:rPr lang="en-US" b="1" dirty="0" err="1" smtClean="0"/>
              <a:t>Autostepper</a:t>
            </a:r>
            <a:endParaRPr lang="en-US" dirty="0" smtClean="0"/>
          </a:p>
          <a:p>
            <a:pPr lvl="3"/>
            <a:r>
              <a:rPr lang="en-US" dirty="0" smtClean="0"/>
              <a:t>Program: </a:t>
            </a:r>
            <a:r>
              <a:rPr lang="en-US" b="1" dirty="0" smtClean="0"/>
              <a:t>JAREDH\PROT </a:t>
            </a:r>
          </a:p>
          <a:p>
            <a:pPr lvl="3"/>
            <a:r>
              <a:rPr lang="en-US" dirty="0" smtClean="0"/>
              <a:t>Align to P-Mesa </a:t>
            </a:r>
            <a:r>
              <a:rPr lang="en-US" dirty="0" err="1" smtClean="0"/>
              <a:t>Vernier</a:t>
            </a:r>
            <a:r>
              <a:rPr lang="en-US" dirty="0" smtClean="0"/>
              <a:t> (closest to the top left of the die)  </a:t>
            </a:r>
          </a:p>
          <a:p>
            <a:pPr lvl="4"/>
            <a:r>
              <a:rPr lang="en-US" dirty="0" err="1" smtClean="0"/>
              <a:t>Vernier</a:t>
            </a:r>
            <a:r>
              <a:rPr lang="en-US" dirty="0" smtClean="0"/>
              <a:t>  center is (1.264325,.317175) from top left</a:t>
            </a:r>
          </a:p>
          <a:p>
            <a:pPr lvl="3"/>
            <a:r>
              <a:rPr lang="en-US" dirty="0" smtClean="0"/>
              <a:t>Exposure: </a:t>
            </a:r>
            <a:r>
              <a:rPr lang="en-US" b="1" dirty="0" smtClean="0"/>
              <a:t>1sec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Focus Offset: 0</a:t>
            </a:r>
          </a:p>
          <a:p>
            <a:pPr lvl="2"/>
            <a:r>
              <a:rPr lang="en-US" dirty="0" smtClean="0"/>
              <a:t>NO POST-EXPOSURE BAKE</a:t>
            </a:r>
          </a:p>
          <a:p>
            <a:pPr lvl="1"/>
            <a:r>
              <a:rPr lang="en-US" dirty="0" smtClean="0"/>
              <a:t>Develop Resist</a:t>
            </a:r>
          </a:p>
          <a:p>
            <a:pPr lvl="2"/>
            <a:r>
              <a:rPr lang="en-US" dirty="0" smtClean="0"/>
              <a:t>AZ400K 1:4 developer 120sec </a:t>
            </a:r>
          </a:p>
          <a:p>
            <a:pPr lvl="2"/>
            <a:r>
              <a:rPr lang="en-US" dirty="0" smtClean="0"/>
              <a:t>DI Rinse</a:t>
            </a:r>
          </a:p>
          <a:p>
            <a:pPr lvl="1"/>
            <a:r>
              <a:rPr lang="en-US" dirty="0" smtClean="0"/>
              <a:t>DUV Expose SF-11: 300sec/1000W</a:t>
            </a:r>
          </a:p>
          <a:p>
            <a:pPr lvl="2"/>
            <a:r>
              <a:rPr lang="en-US" dirty="0" smtClean="0"/>
              <a:t>Develop in SAL101 70sec</a:t>
            </a:r>
          </a:p>
          <a:p>
            <a:pPr lvl="1"/>
            <a:r>
              <a:rPr lang="en-US" dirty="0" smtClean="0"/>
              <a:t>DUV Expose SF-11: 300sec/1000W</a:t>
            </a:r>
          </a:p>
          <a:p>
            <a:pPr lvl="2"/>
            <a:r>
              <a:rPr lang="en-US" dirty="0" smtClean="0"/>
              <a:t>Develop in SAL101 60sec</a:t>
            </a:r>
          </a:p>
          <a:p>
            <a:pPr lvl="1"/>
            <a:r>
              <a:rPr lang="en-US" dirty="0" smtClean="0"/>
              <a:t>DUV Expose SF-11: 300sec/1000W</a:t>
            </a:r>
          </a:p>
          <a:p>
            <a:pPr lvl="2"/>
            <a:r>
              <a:rPr lang="en-US" dirty="0" smtClean="0"/>
              <a:t>Develop in SAL101 60sec</a:t>
            </a:r>
          </a:p>
          <a:p>
            <a:pPr lvl="1"/>
            <a:r>
              <a:rPr lang="en-US" dirty="0" smtClean="0"/>
              <a:t>Inspect in microscope</a:t>
            </a:r>
          </a:p>
          <a:p>
            <a:pPr lvl="1"/>
            <a:r>
              <a:rPr lang="en-US" dirty="0" smtClean="0"/>
              <a:t>Repeat DUV and develop as needed</a:t>
            </a:r>
          </a:p>
          <a:p>
            <a:pPr lvl="1"/>
            <a:r>
              <a:rPr lang="en-US" dirty="0" err="1" smtClean="0"/>
              <a:t>Dektak</a:t>
            </a:r>
            <a:r>
              <a:rPr lang="en-US" dirty="0" smtClean="0"/>
              <a:t> height: ____nm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313688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64" name="Rectangle 263"/>
          <p:cNvSpPr/>
          <p:nvPr/>
        </p:nvSpPr>
        <p:spPr>
          <a:xfrm flipV="1">
            <a:off x="6324599" y="27185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5" name="Rectangle 264"/>
          <p:cNvSpPr/>
          <p:nvPr/>
        </p:nvSpPr>
        <p:spPr>
          <a:xfrm flipV="1">
            <a:off x="8034337" y="2634775"/>
            <a:ext cx="73818" cy="2132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6" name="Rectangle 265"/>
          <p:cNvSpPr/>
          <p:nvPr/>
        </p:nvSpPr>
        <p:spPr>
          <a:xfrm flipV="1">
            <a:off x="7696200" y="2635854"/>
            <a:ext cx="76199" cy="21052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7" name="Rectangle 266"/>
          <p:cNvSpPr/>
          <p:nvPr/>
        </p:nvSpPr>
        <p:spPr>
          <a:xfrm flipV="1">
            <a:off x="6593681" y="2647952"/>
            <a:ext cx="140493" cy="1943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 flipV="1">
            <a:off x="7205665" y="2647952"/>
            <a:ext cx="138109" cy="19828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6324599" y="27432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70" name="Rectangle 269"/>
          <p:cNvSpPr/>
          <p:nvPr/>
        </p:nvSpPr>
        <p:spPr>
          <a:xfrm>
            <a:off x="6476998" y="27432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71" name="Rectangle 270"/>
          <p:cNvSpPr/>
          <p:nvPr/>
        </p:nvSpPr>
        <p:spPr>
          <a:xfrm>
            <a:off x="6745287" y="27432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72" name="Rectangle 271"/>
          <p:cNvSpPr/>
          <p:nvPr/>
        </p:nvSpPr>
        <p:spPr>
          <a:xfrm>
            <a:off x="6931818" y="27432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73" name="Rectangle 272"/>
          <p:cNvSpPr/>
          <p:nvPr/>
        </p:nvSpPr>
        <p:spPr>
          <a:xfrm>
            <a:off x="7086599" y="27432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74" name="Rectangle 273"/>
          <p:cNvSpPr/>
          <p:nvPr/>
        </p:nvSpPr>
        <p:spPr>
          <a:xfrm>
            <a:off x="7358057" y="27432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75" name="Rectangle 274"/>
          <p:cNvSpPr/>
          <p:nvPr/>
        </p:nvSpPr>
        <p:spPr>
          <a:xfrm>
            <a:off x="7522364" y="27432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76" name="Rectangle 275"/>
          <p:cNvSpPr/>
          <p:nvPr/>
        </p:nvSpPr>
        <p:spPr>
          <a:xfrm flipV="1">
            <a:off x="8018455" y="28146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Rectangle 276"/>
          <p:cNvSpPr/>
          <p:nvPr/>
        </p:nvSpPr>
        <p:spPr>
          <a:xfrm flipV="1">
            <a:off x="7679522" y="28130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Rectangle 277"/>
          <p:cNvSpPr/>
          <p:nvPr/>
        </p:nvSpPr>
        <p:spPr>
          <a:xfrm>
            <a:off x="6324599" y="29260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Rectangle 278"/>
          <p:cNvSpPr/>
          <p:nvPr/>
        </p:nvSpPr>
        <p:spPr>
          <a:xfrm flipV="1">
            <a:off x="7191378" y="28130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Rectangle 279"/>
          <p:cNvSpPr/>
          <p:nvPr/>
        </p:nvSpPr>
        <p:spPr>
          <a:xfrm flipV="1">
            <a:off x="6581774" y="28130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Rectangle 280"/>
          <p:cNvSpPr/>
          <p:nvPr/>
        </p:nvSpPr>
        <p:spPr>
          <a:xfrm flipV="1">
            <a:off x="7684294" y="29260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2" name="Rectangle 281"/>
          <p:cNvSpPr/>
          <p:nvPr/>
        </p:nvSpPr>
        <p:spPr>
          <a:xfrm flipV="1">
            <a:off x="8024016" y="29260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Rectangle 282"/>
          <p:cNvSpPr/>
          <p:nvPr/>
        </p:nvSpPr>
        <p:spPr>
          <a:xfrm flipV="1">
            <a:off x="7150894" y="29260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Rectangle 283"/>
          <p:cNvSpPr/>
          <p:nvPr/>
        </p:nvSpPr>
        <p:spPr>
          <a:xfrm flipV="1">
            <a:off x="6541294" y="29260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5" name="Rectangle 284"/>
          <p:cNvSpPr/>
          <p:nvPr/>
        </p:nvSpPr>
        <p:spPr>
          <a:xfrm flipV="1">
            <a:off x="7772399" y="30022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Rectangle 285"/>
          <p:cNvSpPr/>
          <p:nvPr/>
        </p:nvSpPr>
        <p:spPr>
          <a:xfrm flipV="1">
            <a:off x="8077199" y="30022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Rectangle 286"/>
          <p:cNvSpPr/>
          <p:nvPr/>
        </p:nvSpPr>
        <p:spPr>
          <a:xfrm>
            <a:off x="6324599" y="30480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288" name="Rectangle 287"/>
          <p:cNvSpPr/>
          <p:nvPr/>
        </p:nvSpPr>
        <p:spPr>
          <a:xfrm>
            <a:off x="7162799" y="28956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Rectangle 288"/>
          <p:cNvSpPr/>
          <p:nvPr/>
        </p:nvSpPr>
        <p:spPr>
          <a:xfrm flipV="1">
            <a:off x="7391399" y="30022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Rectangle 289"/>
          <p:cNvSpPr/>
          <p:nvPr/>
        </p:nvSpPr>
        <p:spPr>
          <a:xfrm flipV="1">
            <a:off x="6324599" y="30022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Rectangle 290"/>
          <p:cNvSpPr/>
          <p:nvPr/>
        </p:nvSpPr>
        <p:spPr>
          <a:xfrm flipV="1">
            <a:off x="6781799" y="30022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2" name="Rectangle 291"/>
          <p:cNvSpPr/>
          <p:nvPr/>
        </p:nvSpPr>
        <p:spPr>
          <a:xfrm>
            <a:off x="6553199" y="28956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3" name="Rectangle 292"/>
          <p:cNvSpPr/>
          <p:nvPr/>
        </p:nvSpPr>
        <p:spPr>
          <a:xfrm>
            <a:off x="8037575" y="28956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4" name="Rectangle 293"/>
          <p:cNvSpPr/>
          <p:nvPr/>
        </p:nvSpPr>
        <p:spPr>
          <a:xfrm>
            <a:off x="7696199" y="28956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5" name="Straight Connector 294"/>
          <p:cNvCxnSpPr/>
          <p:nvPr/>
        </p:nvCxnSpPr>
        <p:spPr>
          <a:xfrm>
            <a:off x="7667619" y="2743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>
            <a:off x="7800971" y="2743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/>
          <p:nvPr/>
        </p:nvCxnSpPr>
        <p:spPr>
          <a:xfrm>
            <a:off x="7897814" y="2743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>
            <a:off x="8005761" y="2743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Rectangle 298"/>
          <p:cNvSpPr/>
          <p:nvPr/>
        </p:nvSpPr>
        <p:spPr>
          <a:xfrm flipV="1">
            <a:off x="7024686" y="2629204"/>
            <a:ext cx="45719" cy="3903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 flipV="1">
            <a:off x="6865143" y="2629204"/>
            <a:ext cx="52388" cy="3903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 flipV="1">
            <a:off x="6416993" y="2629204"/>
            <a:ext cx="45719" cy="3903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2" name="Rectangle 301"/>
          <p:cNvSpPr/>
          <p:nvPr/>
        </p:nvSpPr>
        <p:spPr>
          <a:xfrm flipV="1">
            <a:off x="7827168" y="2629204"/>
            <a:ext cx="45719" cy="3903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3" name="Rectangle 302"/>
          <p:cNvSpPr/>
          <p:nvPr/>
        </p:nvSpPr>
        <p:spPr>
          <a:xfrm flipV="1">
            <a:off x="7458075" y="2629204"/>
            <a:ext cx="51594" cy="3903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4" name="Rectangle 303"/>
          <p:cNvSpPr/>
          <p:nvPr/>
        </p:nvSpPr>
        <p:spPr>
          <a:xfrm flipV="1">
            <a:off x="7584280" y="2629204"/>
            <a:ext cx="54769" cy="3903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5" name="Rectangle 304"/>
          <p:cNvSpPr/>
          <p:nvPr/>
        </p:nvSpPr>
        <p:spPr>
          <a:xfrm flipV="1">
            <a:off x="7927180" y="2629204"/>
            <a:ext cx="52388" cy="3903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6" name="Rectangle 305"/>
          <p:cNvSpPr/>
          <p:nvPr/>
        </p:nvSpPr>
        <p:spPr>
          <a:xfrm flipV="1">
            <a:off x="6400799" y="29713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" name="Rectangle 306"/>
          <p:cNvSpPr/>
          <p:nvPr/>
        </p:nvSpPr>
        <p:spPr>
          <a:xfrm flipV="1">
            <a:off x="6857999" y="29713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Rectangle 307"/>
          <p:cNvSpPr/>
          <p:nvPr/>
        </p:nvSpPr>
        <p:spPr>
          <a:xfrm flipV="1">
            <a:off x="7010399" y="29713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Rectangle 308"/>
          <p:cNvSpPr/>
          <p:nvPr/>
        </p:nvSpPr>
        <p:spPr>
          <a:xfrm flipV="1">
            <a:off x="7446170" y="29718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0" name="Rectangle 309"/>
          <p:cNvSpPr/>
          <p:nvPr/>
        </p:nvSpPr>
        <p:spPr>
          <a:xfrm flipV="1">
            <a:off x="7572371" y="29718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1" name="Rectangle 310"/>
          <p:cNvSpPr/>
          <p:nvPr/>
        </p:nvSpPr>
        <p:spPr>
          <a:xfrm flipV="1">
            <a:off x="7927973" y="29718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2" name="Rectangle 311"/>
          <p:cNvSpPr/>
          <p:nvPr/>
        </p:nvSpPr>
        <p:spPr>
          <a:xfrm flipV="1">
            <a:off x="7823993" y="29722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3" name="Rectangle 312"/>
          <p:cNvSpPr/>
          <p:nvPr/>
        </p:nvSpPr>
        <p:spPr>
          <a:xfrm flipV="1">
            <a:off x="8177212" y="2638578"/>
            <a:ext cx="52388" cy="3903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4" name="Rectangle 313"/>
          <p:cNvSpPr/>
          <p:nvPr/>
        </p:nvSpPr>
        <p:spPr>
          <a:xfrm flipV="1">
            <a:off x="8153399" y="29713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5" name="Straight Connector 314"/>
          <p:cNvCxnSpPr/>
          <p:nvPr/>
        </p:nvCxnSpPr>
        <p:spPr>
          <a:xfrm>
            <a:off x="8141496" y="274335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Rectangle 315"/>
          <p:cNvSpPr/>
          <p:nvPr/>
        </p:nvSpPr>
        <p:spPr>
          <a:xfrm>
            <a:off x="6324600" y="2514600"/>
            <a:ext cx="1905000" cy="770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Rectangle 317"/>
          <p:cNvSpPr/>
          <p:nvPr/>
        </p:nvSpPr>
        <p:spPr>
          <a:xfrm flipV="1">
            <a:off x="6324600" y="44711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9" name="Rectangle 318"/>
          <p:cNvSpPr/>
          <p:nvPr/>
        </p:nvSpPr>
        <p:spPr>
          <a:xfrm flipV="1">
            <a:off x="8034338" y="4157449"/>
            <a:ext cx="73818" cy="443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0" name="Rectangle 319"/>
          <p:cNvSpPr/>
          <p:nvPr/>
        </p:nvSpPr>
        <p:spPr>
          <a:xfrm flipV="1">
            <a:off x="7696201" y="4161414"/>
            <a:ext cx="76199" cy="437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 flipV="1">
            <a:off x="6593682" y="4191000"/>
            <a:ext cx="140493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2" name="Rectangle 321"/>
          <p:cNvSpPr/>
          <p:nvPr/>
        </p:nvSpPr>
        <p:spPr>
          <a:xfrm flipV="1">
            <a:off x="7205666" y="4186719"/>
            <a:ext cx="138109" cy="412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3" name="Rectangle 322"/>
          <p:cNvSpPr/>
          <p:nvPr/>
        </p:nvSpPr>
        <p:spPr>
          <a:xfrm>
            <a:off x="6324600" y="44958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24" name="Rectangle 323"/>
          <p:cNvSpPr/>
          <p:nvPr/>
        </p:nvSpPr>
        <p:spPr>
          <a:xfrm>
            <a:off x="6476999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25" name="Rectangle 324"/>
          <p:cNvSpPr/>
          <p:nvPr/>
        </p:nvSpPr>
        <p:spPr>
          <a:xfrm>
            <a:off x="6745288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26" name="Rectangle 325"/>
          <p:cNvSpPr/>
          <p:nvPr/>
        </p:nvSpPr>
        <p:spPr>
          <a:xfrm>
            <a:off x="6934200" y="44958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27" name="Rectangle 326"/>
          <p:cNvSpPr/>
          <p:nvPr/>
        </p:nvSpPr>
        <p:spPr>
          <a:xfrm>
            <a:off x="7086600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28" name="Rectangle 327"/>
          <p:cNvSpPr/>
          <p:nvPr/>
        </p:nvSpPr>
        <p:spPr>
          <a:xfrm>
            <a:off x="7358058" y="44958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29" name="Rectangle 328"/>
          <p:cNvSpPr/>
          <p:nvPr/>
        </p:nvSpPr>
        <p:spPr>
          <a:xfrm>
            <a:off x="7524746" y="44958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30" name="Rectangle 329"/>
          <p:cNvSpPr/>
          <p:nvPr/>
        </p:nvSpPr>
        <p:spPr>
          <a:xfrm flipV="1">
            <a:off x="8018456" y="45672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1" name="Rectangle 330"/>
          <p:cNvSpPr/>
          <p:nvPr/>
        </p:nvSpPr>
        <p:spPr>
          <a:xfrm flipV="1">
            <a:off x="7679523" y="45656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2" name="Rectangle 331"/>
          <p:cNvSpPr/>
          <p:nvPr/>
        </p:nvSpPr>
        <p:spPr>
          <a:xfrm>
            <a:off x="6324600" y="46786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3" name="Rectangle 332"/>
          <p:cNvSpPr/>
          <p:nvPr/>
        </p:nvSpPr>
        <p:spPr>
          <a:xfrm flipV="1">
            <a:off x="7191379" y="45656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4" name="Rectangle 333"/>
          <p:cNvSpPr/>
          <p:nvPr/>
        </p:nvSpPr>
        <p:spPr>
          <a:xfrm flipV="1">
            <a:off x="6581775" y="45656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5" name="Rectangle 334"/>
          <p:cNvSpPr/>
          <p:nvPr/>
        </p:nvSpPr>
        <p:spPr>
          <a:xfrm flipV="1">
            <a:off x="7684295" y="46786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6" name="Rectangle 335"/>
          <p:cNvSpPr/>
          <p:nvPr/>
        </p:nvSpPr>
        <p:spPr>
          <a:xfrm flipV="1">
            <a:off x="8024017" y="46786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7" name="Rectangle 336"/>
          <p:cNvSpPr/>
          <p:nvPr/>
        </p:nvSpPr>
        <p:spPr>
          <a:xfrm flipV="1">
            <a:off x="7150895" y="46786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8" name="Rectangle 337"/>
          <p:cNvSpPr/>
          <p:nvPr/>
        </p:nvSpPr>
        <p:spPr>
          <a:xfrm flipV="1">
            <a:off x="6541295" y="46786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9" name="Rectangle 338"/>
          <p:cNvSpPr/>
          <p:nvPr/>
        </p:nvSpPr>
        <p:spPr>
          <a:xfrm flipV="1">
            <a:off x="7772400" y="47548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0" name="Rectangle 339"/>
          <p:cNvSpPr/>
          <p:nvPr/>
        </p:nvSpPr>
        <p:spPr>
          <a:xfrm flipV="1">
            <a:off x="8077200" y="47548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1" name="Rectangle 340"/>
          <p:cNvSpPr/>
          <p:nvPr/>
        </p:nvSpPr>
        <p:spPr>
          <a:xfrm>
            <a:off x="6324600" y="4800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342" name="Rectangle 341"/>
          <p:cNvSpPr/>
          <p:nvPr/>
        </p:nvSpPr>
        <p:spPr>
          <a:xfrm>
            <a:off x="7162800" y="4648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3" name="Rectangle 342"/>
          <p:cNvSpPr/>
          <p:nvPr/>
        </p:nvSpPr>
        <p:spPr>
          <a:xfrm flipV="1">
            <a:off x="7391400" y="47548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4" name="Rectangle 343"/>
          <p:cNvSpPr/>
          <p:nvPr/>
        </p:nvSpPr>
        <p:spPr>
          <a:xfrm flipV="1">
            <a:off x="6324600" y="4754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5" name="Rectangle 344"/>
          <p:cNvSpPr/>
          <p:nvPr/>
        </p:nvSpPr>
        <p:spPr>
          <a:xfrm flipV="1">
            <a:off x="6781800" y="47548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6" name="Rectangle 345"/>
          <p:cNvSpPr/>
          <p:nvPr/>
        </p:nvSpPr>
        <p:spPr>
          <a:xfrm>
            <a:off x="6553200" y="4648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7" name="Rectangle 346"/>
          <p:cNvSpPr/>
          <p:nvPr/>
        </p:nvSpPr>
        <p:spPr>
          <a:xfrm>
            <a:off x="8037576" y="4648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8" name="Rectangle 347"/>
          <p:cNvSpPr/>
          <p:nvPr/>
        </p:nvSpPr>
        <p:spPr>
          <a:xfrm>
            <a:off x="7696200" y="4648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9" name="Straight Connector 348"/>
          <p:cNvCxnSpPr/>
          <p:nvPr/>
        </p:nvCxnSpPr>
        <p:spPr>
          <a:xfrm>
            <a:off x="7667620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/>
          <p:cNvCxnSpPr/>
          <p:nvPr/>
        </p:nvCxnSpPr>
        <p:spPr>
          <a:xfrm>
            <a:off x="7800972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/>
          <p:cNvCxnSpPr/>
          <p:nvPr/>
        </p:nvCxnSpPr>
        <p:spPr>
          <a:xfrm>
            <a:off x="7897815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/>
          <p:nvPr/>
        </p:nvCxnSpPr>
        <p:spPr>
          <a:xfrm>
            <a:off x="8005762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Rectangle 352"/>
          <p:cNvSpPr/>
          <p:nvPr/>
        </p:nvSpPr>
        <p:spPr>
          <a:xfrm flipV="1">
            <a:off x="7024687" y="3960813"/>
            <a:ext cx="45719" cy="811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4" name="Rectangle 353"/>
          <p:cNvSpPr/>
          <p:nvPr/>
        </p:nvSpPr>
        <p:spPr>
          <a:xfrm flipV="1">
            <a:off x="6865144" y="3960813"/>
            <a:ext cx="52388" cy="811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5" name="Rectangle 354"/>
          <p:cNvSpPr/>
          <p:nvPr/>
        </p:nvSpPr>
        <p:spPr>
          <a:xfrm flipV="1">
            <a:off x="6416994" y="3960813"/>
            <a:ext cx="45719" cy="811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6" name="Rectangle 355"/>
          <p:cNvSpPr/>
          <p:nvPr/>
        </p:nvSpPr>
        <p:spPr>
          <a:xfrm flipV="1">
            <a:off x="7827169" y="3960813"/>
            <a:ext cx="45719" cy="811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7" name="Rectangle 356"/>
          <p:cNvSpPr/>
          <p:nvPr/>
        </p:nvSpPr>
        <p:spPr>
          <a:xfrm flipV="1">
            <a:off x="7458076" y="3960813"/>
            <a:ext cx="51594" cy="811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8" name="Rectangle 357"/>
          <p:cNvSpPr/>
          <p:nvPr/>
        </p:nvSpPr>
        <p:spPr>
          <a:xfrm flipV="1">
            <a:off x="7584281" y="3960813"/>
            <a:ext cx="54769" cy="811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9" name="Rectangle 358"/>
          <p:cNvSpPr/>
          <p:nvPr/>
        </p:nvSpPr>
        <p:spPr>
          <a:xfrm flipV="1">
            <a:off x="7927181" y="3960813"/>
            <a:ext cx="52388" cy="811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0" name="Rectangle 359"/>
          <p:cNvSpPr/>
          <p:nvPr/>
        </p:nvSpPr>
        <p:spPr>
          <a:xfrm flipV="1">
            <a:off x="64008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1" name="Rectangle 360"/>
          <p:cNvSpPr/>
          <p:nvPr/>
        </p:nvSpPr>
        <p:spPr>
          <a:xfrm flipV="1">
            <a:off x="68580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2" name="Rectangle 361"/>
          <p:cNvSpPr/>
          <p:nvPr/>
        </p:nvSpPr>
        <p:spPr>
          <a:xfrm flipV="1">
            <a:off x="70104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3" name="Rectangle 362"/>
          <p:cNvSpPr/>
          <p:nvPr/>
        </p:nvSpPr>
        <p:spPr>
          <a:xfrm flipV="1">
            <a:off x="7446171" y="4724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4" name="Rectangle 363"/>
          <p:cNvSpPr/>
          <p:nvPr/>
        </p:nvSpPr>
        <p:spPr>
          <a:xfrm flipV="1">
            <a:off x="7572372" y="4724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5" name="Rectangle 364"/>
          <p:cNvSpPr/>
          <p:nvPr/>
        </p:nvSpPr>
        <p:spPr>
          <a:xfrm flipV="1">
            <a:off x="7927974" y="47244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6" name="Rectangle 365"/>
          <p:cNvSpPr/>
          <p:nvPr/>
        </p:nvSpPr>
        <p:spPr>
          <a:xfrm flipV="1">
            <a:off x="7823994" y="47248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7" name="Rectangle 366"/>
          <p:cNvSpPr/>
          <p:nvPr/>
        </p:nvSpPr>
        <p:spPr>
          <a:xfrm flipV="1">
            <a:off x="8177213" y="3970187"/>
            <a:ext cx="52388" cy="811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8" name="Rectangle 367"/>
          <p:cNvSpPr/>
          <p:nvPr/>
        </p:nvSpPr>
        <p:spPr>
          <a:xfrm flipV="1">
            <a:off x="81534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9" name="Straight Connector 368"/>
          <p:cNvCxnSpPr/>
          <p:nvPr/>
        </p:nvCxnSpPr>
        <p:spPr>
          <a:xfrm>
            <a:off x="8141497" y="449595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4" name="Group 393"/>
          <p:cNvGrpSpPr/>
          <p:nvPr/>
        </p:nvGrpSpPr>
        <p:grpSpPr>
          <a:xfrm>
            <a:off x="4724400" y="2225222"/>
            <a:ext cx="1295400" cy="1279978"/>
            <a:chOff x="5638800" y="3280230"/>
            <a:chExt cx="1295400" cy="1279978"/>
          </a:xfrm>
        </p:grpSpPr>
        <p:pic>
          <p:nvPicPr>
            <p:cNvPr id="396" name="Picture 395" descr="EPhi_dev-2-3_MaskLayout.png"/>
            <p:cNvPicPr>
              <a:picLocks noChangeAspect="1"/>
            </p:cNvPicPr>
            <p:nvPr/>
          </p:nvPicPr>
          <p:blipFill>
            <a:blip r:embed="rId2" cstate="print"/>
            <a:srcRect l="11749" r="5864" b="7778"/>
            <a:stretch>
              <a:fillRect/>
            </a:stretch>
          </p:blipFill>
          <p:spPr>
            <a:xfrm>
              <a:off x="5638800" y="3280230"/>
              <a:ext cx="1295400" cy="1279978"/>
            </a:xfrm>
            <a:prstGeom prst="rect">
              <a:avLst/>
            </a:prstGeom>
          </p:spPr>
        </p:pic>
        <p:grpSp>
          <p:nvGrpSpPr>
            <p:cNvPr id="397" name="Group 57"/>
            <p:cNvGrpSpPr/>
            <p:nvPr/>
          </p:nvGrpSpPr>
          <p:grpSpPr>
            <a:xfrm>
              <a:off x="5791200" y="3352800"/>
              <a:ext cx="1143000" cy="978932"/>
              <a:chOff x="4828308" y="3810000"/>
              <a:chExt cx="1143000" cy="978932"/>
            </a:xfrm>
          </p:grpSpPr>
          <p:sp>
            <p:nvSpPr>
              <p:cNvPr id="398" name="TextBox 397"/>
              <p:cNvSpPr txBox="1"/>
              <p:nvPr/>
            </p:nvSpPr>
            <p:spPr>
              <a:xfrm>
                <a:off x="5514108" y="3810000"/>
                <a:ext cx="228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0" name="TextBox 429"/>
              <p:cNvSpPr txBox="1"/>
              <p:nvPr/>
            </p:nvSpPr>
            <p:spPr>
              <a:xfrm>
                <a:off x="4904508" y="38100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1" name="TextBox 430"/>
              <p:cNvSpPr txBox="1"/>
              <p:nvPr/>
            </p:nvSpPr>
            <p:spPr>
              <a:xfrm>
                <a:off x="4828308" y="4419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III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2" name="TextBox 431"/>
              <p:cNvSpPr txBox="1"/>
              <p:nvPr/>
            </p:nvSpPr>
            <p:spPr>
              <a:xfrm>
                <a:off x="5514108" y="4419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IV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ectangle 237"/>
          <p:cNvSpPr/>
          <p:nvPr/>
        </p:nvSpPr>
        <p:spPr>
          <a:xfrm flipV="1">
            <a:off x="6248400" y="2311718"/>
            <a:ext cx="1905000" cy="50481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sz="4200" dirty="0" smtClean="0"/>
              <a:t>Pre-metal clean</a:t>
            </a:r>
          </a:p>
          <a:p>
            <a:pPr lvl="1"/>
            <a:r>
              <a:rPr lang="en-US" sz="4000" dirty="0" smtClean="0"/>
              <a:t>O2 </a:t>
            </a:r>
            <a:r>
              <a:rPr lang="en-US" sz="4000" dirty="0" err="1" smtClean="0"/>
              <a:t>Descum</a:t>
            </a:r>
            <a:r>
              <a:rPr lang="en-US" sz="4000" dirty="0" smtClean="0"/>
              <a:t> 60s, 300mT, 100W)</a:t>
            </a:r>
            <a:r>
              <a:rPr lang="en-US" sz="3800" dirty="0" smtClean="0"/>
              <a:t> </a:t>
            </a:r>
          </a:p>
          <a:p>
            <a:r>
              <a:rPr lang="en-US" sz="4200" b="1" dirty="0" smtClean="0"/>
              <a:t>E-beam 4 metal deposition</a:t>
            </a:r>
          </a:p>
          <a:p>
            <a:pPr lvl="1"/>
            <a:r>
              <a:rPr lang="en-US" sz="3800" dirty="0" smtClean="0"/>
              <a:t>Ti: 50Å @.2Å/sec</a:t>
            </a:r>
          </a:p>
          <a:p>
            <a:pPr lvl="1"/>
            <a:r>
              <a:rPr lang="en-US" sz="3800" dirty="0" smtClean="0"/>
              <a:t>Pt: 200Å @ .5Å/sec</a:t>
            </a:r>
          </a:p>
          <a:p>
            <a:pPr lvl="1"/>
            <a:r>
              <a:rPr lang="en-US" sz="3800" dirty="0" smtClean="0"/>
              <a:t>Au: 1.5um @ 2/5 Å/sec for 200/remainder</a:t>
            </a:r>
          </a:p>
          <a:p>
            <a:r>
              <a:rPr lang="en-US" sz="4200" b="1" dirty="0" smtClean="0"/>
              <a:t>Liftoff</a:t>
            </a:r>
          </a:p>
          <a:p>
            <a:pPr lvl="1"/>
            <a:r>
              <a:rPr lang="en-US" sz="3800" dirty="0" smtClean="0"/>
              <a:t>1165 soak @ 80˚C for 20min</a:t>
            </a:r>
          </a:p>
          <a:p>
            <a:pPr lvl="1"/>
            <a:r>
              <a:rPr lang="en-US" sz="3800" dirty="0" smtClean="0"/>
              <a:t>Gently agitate with pipette</a:t>
            </a:r>
          </a:p>
          <a:p>
            <a:pPr lvl="1"/>
            <a:r>
              <a:rPr lang="en-US" sz="3800" dirty="0" smtClean="0"/>
              <a:t>ISO/DI rinse</a:t>
            </a:r>
          </a:p>
          <a:p>
            <a:r>
              <a:rPr lang="en-US" sz="4200" dirty="0" smtClean="0"/>
              <a:t>Inspect in microscope</a:t>
            </a:r>
          </a:p>
          <a:p>
            <a:r>
              <a:rPr lang="en-US" sz="4200" dirty="0" smtClean="0"/>
              <a:t>Repeat liftoff steps as needed</a:t>
            </a:r>
          </a:p>
          <a:p>
            <a:pPr lvl="1"/>
            <a:endParaRPr lang="en-US" sz="3800" dirty="0" smtClean="0"/>
          </a:p>
          <a:p>
            <a:pPr>
              <a:buNone/>
            </a:pPr>
            <a:endParaRPr lang="en-US" sz="3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18" name="Rectangle 217"/>
          <p:cNvSpPr/>
          <p:nvPr/>
        </p:nvSpPr>
        <p:spPr>
          <a:xfrm flipV="1">
            <a:off x="6248400" y="2514599"/>
            <a:ext cx="1905000" cy="360801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Rectangle 152"/>
          <p:cNvSpPr/>
          <p:nvPr/>
        </p:nvSpPr>
        <p:spPr>
          <a:xfrm flipV="1">
            <a:off x="6248401" y="2438400"/>
            <a:ext cx="1905000" cy="1752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6248401" y="2362200"/>
            <a:ext cx="1905000" cy="770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 flipV="1">
            <a:off x="8079582" y="2262909"/>
            <a:ext cx="73818" cy="4269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 flipV="1">
            <a:off x="7596189" y="2286000"/>
            <a:ext cx="119856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 flipV="1">
            <a:off x="7943849" y="2286000"/>
            <a:ext cx="10954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 flipV="1">
            <a:off x="6279357" y="2286000"/>
            <a:ext cx="135732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 flipV="1">
            <a:off x="6757988" y="2209800"/>
            <a:ext cx="119060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 flipV="1">
            <a:off x="6910388" y="2286000"/>
            <a:ext cx="11906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 flipV="1">
            <a:off x="7358064" y="2286000"/>
            <a:ext cx="10001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 flipV="1">
            <a:off x="7489031" y="2209800"/>
            <a:ext cx="92868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 flipV="1">
            <a:off x="6457950" y="2286000"/>
            <a:ext cx="26670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1" name="Rectangle 220"/>
          <p:cNvSpPr/>
          <p:nvPr/>
        </p:nvSpPr>
        <p:spPr>
          <a:xfrm flipV="1">
            <a:off x="7734296" y="2286000"/>
            <a:ext cx="80967" cy="344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 flipV="1">
            <a:off x="7064375" y="2286000"/>
            <a:ext cx="26670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 flipV="1">
            <a:off x="6248400" y="25661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Rectangle 165"/>
          <p:cNvSpPr/>
          <p:nvPr/>
        </p:nvSpPr>
        <p:spPr>
          <a:xfrm flipV="1">
            <a:off x="7958138" y="2517558"/>
            <a:ext cx="73818" cy="192305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 flipV="1">
            <a:off x="7620001" y="2514599"/>
            <a:ext cx="76199" cy="18652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 flipV="1">
            <a:off x="6517482" y="2514600"/>
            <a:ext cx="140493" cy="175264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 flipV="1">
            <a:off x="7129466" y="2514987"/>
            <a:ext cx="138109" cy="17884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6248400" y="25908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71" name="Rectangle 170"/>
          <p:cNvSpPr/>
          <p:nvPr/>
        </p:nvSpPr>
        <p:spPr>
          <a:xfrm>
            <a:off x="6400799" y="2590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72" name="Rectangle 171"/>
          <p:cNvSpPr/>
          <p:nvPr/>
        </p:nvSpPr>
        <p:spPr>
          <a:xfrm>
            <a:off x="6669088" y="2590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73" name="Rectangle 172"/>
          <p:cNvSpPr/>
          <p:nvPr/>
        </p:nvSpPr>
        <p:spPr>
          <a:xfrm>
            <a:off x="6858000" y="25908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74" name="Rectangle 173"/>
          <p:cNvSpPr/>
          <p:nvPr/>
        </p:nvSpPr>
        <p:spPr>
          <a:xfrm>
            <a:off x="7010400" y="2590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75" name="Rectangle 174"/>
          <p:cNvSpPr/>
          <p:nvPr/>
        </p:nvSpPr>
        <p:spPr>
          <a:xfrm>
            <a:off x="7281858" y="25908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76" name="Rectangle 175"/>
          <p:cNvSpPr/>
          <p:nvPr/>
        </p:nvSpPr>
        <p:spPr>
          <a:xfrm>
            <a:off x="7448546" y="25908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77" name="Rectangle 176"/>
          <p:cNvSpPr/>
          <p:nvPr/>
        </p:nvSpPr>
        <p:spPr>
          <a:xfrm flipV="1">
            <a:off x="7942256" y="26622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Rectangle 177"/>
          <p:cNvSpPr/>
          <p:nvPr/>
        </p:nvSpPr>
        <p:spPr>
          <a:xfrm flipV="1">
            <a:off x="7603323" y="26606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Rectangle 178"/>
          <p:cNvSpPr/>
          <p:nvPr/>
        </p:nvSpPr>
        <p:spPr>
          <a:xfrm>
            <a:off x="6248400" y="27736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Rectangle 179"/>
          <p:cNvSpPr/>
          <p:nvPr/>
        </p:nvSpPr>
        <p:spPr>
          <a:xfrm flipV="1">
            <a:off x="7115179" y="26606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Rectangle 180"/>
          <p:cNvSpPr/>
          <p:nvPr/>
        </p:nvSpPr>
        <p:spPr>
          <a:xfrm flipV="1">
            <a:off x="6505575" y="26606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Rectangle 181"/>
          <p:cNvSpPr/>
          <p:nvPr/>
        </p:nvSpPr>
        <p:spPr>
          <a:xfrm flipV="1">
            <a:off x="7608095" y="27736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Rectangle 182"/>
          <p:cNvSpPr/>
          <p:nvPr/>
        </p:nvSpPr>
        <p:spPr>
          <a:xfrm flipV="1">
            <a:off x="7947817" y="27736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Rectangle 183"/>
          <p:cNvSpPr/>
          <p:nvPr/>
        </p:nvSpPr>
        <p:spPr>
          <a:xfrm flipV="1">
            <a:off x="7074695" y="27736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Rectangle 184"/>
          <p:cNvSpPr/>
          <p:nvPr/>
        </p:nvSpPr>
        <p:spPr>
          <a:xfrm flipV="1">
            <a:off x="6465095" y="27736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Rectangle 185"/>
          <p:cNvSpPr/>
          <p:nvPr/>
        </p:nvSpPr>
        <p:spPr>
          <a:xfrm flipV="1">
            <a:off x="7696200" y="28498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Rectangle 186"/>
          <p:cNvSpPr/>
          <p:nvPr/>
        </p:nvSpPr>
        <p:spPr>
          <a:xfrm flipV="1">
            <a:off x="8001000" y="28498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Rectangle 187"/>
          <p:cNvSpPr/>
          <p:nvPr/>
        </p:nvSpPr>
        <p:spPr>
          <a:xfrm>
            <a:off x="6248400" y="2895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89" name="Rectangle 188"/>
          <p:cNvSpPr/>
          <p:nvPr/>
        </p:nvSpPr>
        <p:spPr>
          <a:xfrm>
            <a:off x="7086600" y="2743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Rectangle 189"/>
          <p:cNvSpPr/>
          <p:nvPr/>
        </p:nvSpPr>
        <p:spPr>
          <a:xfrm flipV="1">
            <a:off x="7315200" y="28498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Rectangle 190"/>
          <p:cNvSpPr/>
          <p:nvPr/>
        </p:nvSpPr>
        <p:spPr>
          <a:xfrm flipV="1">
            <a:off x="6248400" y="2849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Rectangle 191"/>
          <p:cNvSpPr/>
          <p:nvPr/>
        </p:nvSpPr>
        <p:spPr>
          <a:xfrm flipV="1">
            <a:off x="6705600" y="28498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3" name="Rectangle 192"/>
          <p:cNvSpPr/>
          <p:nvPr/>
        </p:nvSpPr>
        <p:spPr>
          <a:xfrm>
            <a:off x="6477000" y="2743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7961376" y="2743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5" name="Rectangle 194"/>
          <p:cNvSpPr/>
          <p:nvPr/>
        </p:nvSpPr>
        <p:spPr>
          <a:xfrm>
            <a:off x="7620000" y="2743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6" name="Straight Connector 195"/>
          <p:cNvCxnSpPr/>
          <p:nvPr/>
        </p:nvCxnSpPr>
        <p:spPr>
          <a:xfrm>
            <a:off x="7591420" y="2590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7724772" y="2590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7821615" y="2590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7929562" y="2590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 flipV="1">
            <a:off x="6948487" y="2515067"/>
            <a:ext cx="45719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 flipV="1">
            <a:off x="6788944" y="2515067"/>
            <a:ext cx="52388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2" name="Rectangle 201"/>
          <p:cNvSpPr/>
          <p:nvPr/>
        </p:nvSpPr>
        <p:spPr>
          <a:xfrm flipV="1">
            <a:off x="6340794" y="2515067"/>
            <a:ext cx="45719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 flipV="1">
            <a:off x="7750969" y="2351298"/>
            <a:ext cx="45719" cy="515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 flipV="1">
            <a:off x="7381876" y="2515067"/>
            <a:ext cx="51594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 flipV="1">
            <a:off x="7508081" y="2522210"/>
            <a:ext cx="54769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 flipV="1">
            <a:off x="7850981" y="2351298"/>
            <a:ext cx="52388" cy="515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 flipV="1">
            <a:off x="6324600" y="2818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Rectangle 207"/>
          <p:cNvSpPr/>
          <p:nvPr/>
        </p:nvSpPr>
        <p:spPr>
          <a:xfrm flipV="1">
            <a:off x="6781800" y="2818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Rectangle 208"/>
          <p:cNvSpPr/>
          <p:nvPr/>
        </p:nvSpPr>
        <p:spPr>
          <a:xfrm flipV="1">
            <a:off x="6934200" y="2818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0" name="Rectangle 209"/>
          <p:cNvSpPr/>
          <p:nvPr/>
        </p:nvSpPr>
        <p:spPr>
          <a:xfrm flipV="1">
            <a:off x="7369971" y="2819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1" name="Rectangle 210"/>
          <p:cNvSpPr/>
          <p:nvPr/>
        </p:nvSpPr>
        <p:spPr>
          <a:xfrm flipV="1">
            <a:off x="7496172" y="2819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2" name="Rectangle 211"/>
          <p:cNvSpPr/>
          <p:nvPr/>
        </p:nvSpPr>
        <p:spPr>
          <a:xfrm flipV="1">
            <a:off x="7851774" y="28194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3" name="Rectangle 212"/>
          <p:cNvSpPr/>
          <p:nvPr/>
        </p:nvSpPr>
        <p:spPr>
          <a:xfrm flipV="1">
            <a:off x="7747794" y="28198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Rectangle 213"/>
          <p:cNvSpPr/>
          <p:nvPr/>
        </p:nvSpPr>
        <p:spPr>
          <a:xfrm flipV="1">
            <a:off x="8101013" y="2524441"/>
            <a:ext cx="52388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 flipV="1">
            <a:off x="8077200" y="2818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6" name="Straight Connector 215"/>
          <p:cNvCxnSpPr/>
          <p:nvPr/>
        </p:nvCxnSpPr>
        <p:spPr>
          <a:xfrm>
            <a:off x="8065297" y="259095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218"/>
          <p:cNvSpPr/>
          <p:nvPr/>
        </p:nvSpPr>
        <p:spPr>
          <a:xfrm flipV="1">
            <a:off x="7750971" y="2516640"/>
            <a:ext cx="45719" cy="3738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 flipV="1">
            <a:off x="7850983" y="2516640"/>
            <a:ext cx="52388" cy="3738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Probe-Metal Deposition</a:t>
            </a:r>
          </a:p>
        </p:txBody>
      </p:sp>
      <p:cxnSp>
        <p:nvCxnSpPr>
          <p:cNvPr id="130" name="Straight Connector 129"/>
          <p:cNvCxnSpPr/>
          <p:nvPr/>
        </p:nvCxnSpPr>
        <p:spPr>
          <a:xfrm>
            <a:off x="457200" y="1313688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457200" y="36576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457200" y="60960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457200" y="22098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Rectangle 221"/>
          <p:cNvSpPr/>
          <p:nvPr/>
        </p:nvSpPr>
        <p:spPr>
          <a:xfrm flipV="1">
            <a:off x="7836695" y="2297905"/>
            <a:ext cx="80967" cy="268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3" name="Rectangle 222"/>
          <p:cNvSpPr/>
          <p:nvPr/>
        </p:nvSpPr>
        <p:spPr>
          <a:xfrm flipV="1">
            <a:off x="6279353" y="2514600"/>
            <a:ext cx="135736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4" name="Rectangle 223"/>
          <p:cNvSpPr/>
          <p:nvPr/>
        </p:nvSpPr>
        <p:spPr>
          <a:xfrm flipV="1">
            <a:off x="6457952" y="2514600"/>
            <a:ext cx="266698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 flipV="1">
            <a:off x="6757990" y="2514600"/>
            <a:ext cx="119060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6" name="Rectangle 225"/>
          <p:cNvSpPr/>
          <p:nvPr/>
        </p:nvSpPr>
        <p:spPr>
          <a:xfrm flipV="1">
            <a:off x="6910390" y="2514600"/>
            <a:ext cx="119060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7" name="Rectangle 226"/>
          <p:cNvSpPr/>
          <p:nvPr/>
        </p:nvSpPr>
        <p:spPr>
          <a:xfrm flipV="1">
            <a:off x="7065171" y="2514600"/>
            <a:ext cx="266698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 flipV="1">
            <a:off x="7358063" y="2514600"/>
            <a:ext cx="100011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1" name="Rectangle 230"/>
          <p:cNvSpPr/>
          <p:nvPr/>
        </p:nvSpPr>
        <p:spPr>
          <a:xfrm flipV="1">
            <a:off x="7489035" y="2514599"/>
            <a:ext cx="92866" cy="5285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2" name="Rectangle 231"/>
          <p:cNvSpPr/>
          <p:nvPr/>
        </p:nvSpPr>
        <p:spPr>
          <a:xfrm flipV="1">
            <a:off x="7596190" y="2512219"/>
            <a:ext cx="119059" cy="552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3" name="Rectangle 232"/>
          <p:cNvSpPr/>
          <p:nvPr/>
        </p:nvSpPr>
        <p:spPr>
          <a:xfrm flipV="1">
            <a:off x="7734304" y="2512219"/>
            <a:ext cx="80959" cy="5523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 flipV="1">
            <a:off x="7836695" y="2514600"/>
            <a:ext cx="80959" cy="5523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6" name="Rectangle 235"/>
          <p:cNvSpPr/>
          <p:nvPr/>
        </p:nvSpPr>
        <p:spPr>
          <a:xfrm flipV="1">
            <a:off x="7943855" y="2516980"/>
            <a:ext cx="109533" cy="5285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7" name="Rectangle 236"/>
          <p:cNvSpPr/>
          <p:nvPr/>
        </p:nvSpPr>
        <p:spPr>
          <a:xfrm flipV="1">
            <a:off x="8079581" y="2514600"/>
            <a:ext cx="73819" cy="5523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 flipV="1">
            <a:off x="6248400" y="4190999"/>
            <a:ext cx="1905000" cy="360801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1" name="Rectangle 240"/>
          <p:cNvSpPr/>
          <p:nvPr/>
        </p:nvSpPr>
        <p:spPr>
          <a:xfrm flipV="1">
            <a:off x="6248401" y="4114800"/>
            <a:ext cx="1905000" cy="175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6248401" y="4038600"/>
            <a:ext cx="1905000" cy="77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3" name="Rectangle 242"/>
          <p:cNvSpPr/>
          <p:nvPr/>
        </p:nvSpPr>
        <p:spPr>
          <a:xfrm flipV="1">
            <a:off x="8079582" y="3939309"/>
            <a:ext cx="73818" cy="4269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4" name="Rectangle 243"/>
          <p:cNvSpPr/>
          <p:nvPr/>
        </p:nvSpPr>
        <p:spPr>
          <a:xfrm flipV="1">
            <a:off x="7596189" y="3962400"/>
            <a:ext cx="119856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5" name="Rectangle 244"/>
          <p:cNvSpPr/>
          <p:nvPr/>
        </p:nvSpPr>
        <p:spPr>
          <a:xfrm flipV="1">
            <a:off x="7943849" y="3962400"/>
            <a:ext cx="10954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6" name="Rectangle 245"/>
          <p:cNvSpPr/>
          <p:nvPr/>
        </p:nvSpPr>
        <p:spPr>
          <a:xfrm flipV="1">
            <a:off x="6279357" y="3962400"/>
            <a:ext cx="135732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7" name="Rectangle 246"/>
          <p:cNvSpPr/>
          <p:nvPr/>
        </p:nvSpPr>
        <p:spPr>
          <a:xfrm flipV="1">
            <a:off x="6757988" y="3886200"/>
            <a:ext cx="119060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8" name="Rectangle 247"/>
          <p:cNvSpPr/>
          <p:nvPr/>
        </p:nvSpPr>
        <p:spPr>
          <a:xfrm flipV="1">
            <a:off x="6910388" y="3962400"/>
            <a:ext cx="11906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9" name="Rectangle 248"/>
          <p:cNvSpPr/>
          <p:nvPr/>
        </p:nvSpPr>
        <p:spPr>
          <a:xfrm flipV="1">
            <a:off x="7358064" y="3962400"/>
            <a:ext cx="10001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 flipV="1">
            <a:off x="7489031" y="3886200"/>
            <a:ext cx="92868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 flipV="1">
            <a:off x="6457950" y="3962400"/>
            <a:ext cx="26670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2" name="Rectangle 251"/>
          <p:cNvSpPr/>
          <p:nvPr/>
        </p:nvSpPr>
        <p:spPr>
          <a:xfrm flipV="1">
            <a:off x="7734296" y="3962400"/>
            <a:ext cx="80967" cy="344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3" name="Rectangle 252"/>
          <p:cNvSpPr/>
          <p:nvPr/>
        </p:nvSpPr>
        <p:spPr>
          <a:xfrm flipV="1">
            <a:off x="7064375" y="3962400"/>
            <a:ext cx="26670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4" name="Rectangle 253"/>
          <p:cNvSpPr/>
          <p:nvPr/>
        </p:nvSpPr>
        <p:spPr>
          <a:xfrm flipV="1">
            <a:off x="6248400" y="42425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5" name="Rectangle 254"/>
          <p:cNvSpPr/>
          <p:nvPr/>
        </p:nvSpPr>
        <p:spPr>
          <a:xfrm flipV="1">
            <a:off x="7958138" y="4193958"/>
            <a:ext cx="73818" cy="192305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 flipV="1">
            <a:off x="7620001" y="4190999"/>
            <a:ext cx="76199" cy="18652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7" name="Rectangle 256"/>
          <p:cNvSpPr/>
          <p:nvPr/>
        </p:nvSpPr>
        <p:spPr>
          <a:xfrm flipV="1">
            <a:off x="6517482" y="4191000"/>
            <a:ext cx="140493" cy="175264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8" name="Rectangle 257"/>
          <p:cNvSpPr/>
          <p:nvPr/>
        </p:nvSpPr>
        <p:spPr>
          <a:xfrm flipV="1">
            <a:off x="7129466" y="4191387"/>
            <a:ext cx="138109" cy="17884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6248400" y="42672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60" name="Rectangle 259"/>
          <p:cNvSpPr/>
          <p:nvPr/>
        </p:nvSpPr>
        <p:spPr>
          <a:xfrm>
            <a:off x="6400799" y="42672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61" name="Rectangle 260"/>
          <p:cNvSpPr/>
          <p:nvPr/>
        </p:nvSpPr>
        <p:spPr>
          <a:xfrm>
            <a:off x="6669088" y="42672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62" name="Rectangle 261"/>
          <p:cNvSpPr/>
          <p:nvPr/>
        </p:nvSpPr>
        <p:spPr>
          <a:xfrm>
            <a:off x="6858000" y="42672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63" name="Rectangle 262"/>
          <p:cNvSpPr/>
          <p:nvPr/>
        </p:nvSpPr>
        <p:spPr>
          <a:xfrm>
            <a:off x="7010400" y="42672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64" name="Rectangle 263"/>
          <p:cNvSpPr/>
          <p:nvPr/>
        </p:nvSpPr>
        <p:spPr>
          <a:xfrm>
            <a:off x="7281858" y="42672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65" name="Rectangle 264"/>
          <p:cNvSpPr/>
          <p:nvPr/>
        </p:nvSpPr>
        <p:spPr>
          <a:xfrm>
            <a:off x="7448546" y="42672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66" name="Rectangle 265"/>
          <p:cNvSpPr/>
          <p:nvPr/>
        </p:nvSpPr>
        <p:spPr>
          <a:xfrm flipV="1">
            <a:off x="7942256" y="43386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7" name="Rectangle 266"/>
          <p:cNvSpPr/>
          <p:nvPr/>
        </p:nvSpPr>
        <p:spPr>
          <a:xfrm flipV="1">
            <a:off x="7603323" y="43370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8" name="Rectangle 267"/>
          <p:cNvSpPr/>
          <p:nvPr/>
        </p:nvSpPr>
        <p:spPr>
          <a:xfrm>
            <a:off x="6248400" y="44500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9" name="Rectangle 268"/>
          <p:cNvSpPr/>
          <p:nvPr/>
        </p:nvSpPr>
        <p:spPr>
          <a:xfrm flipV="1">
            <a:off x="7115179" y="43370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0" name="Rectangle 269"/>
          <p:cNvSpPr/>
          <p:nvPr/>
        </p:nvSpPr>
        <p:spPr>
          <a:xfrm flipV="1">
            <a:off x="6505575" y="43370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1" name="Rectangle 270"/>
          <p:cNvSpPr/>
          <p:nvPr/>
        </p:nvSpPr>
        <p:spPr>
          <a:xfrm flipV="1">
            <a:off x="7608095" y="44500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Rectangle 271"/>
          <p:cNvSpPr/>
          <p:nvPr/>
        </p:nvSpPr>
        <p:spPr>
          <a:xfrm flipV="1">
            <a:off x="7947817" y="44500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Rectangle 272"/>
          <p:cNvSpPr/>
          <p:nvPr/>
        </p:nvSpPr>
        <p:spPr>
          <a:xfrm flipV="1">
            <a:off x="7074695" y="44500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4" name="Rectangle 273"/>
          <p:cNvSpPr/>
          <p:nvPr/>
        </p:nvSpPr>
        <p:spPr>
          <a:xfrm flipV="1">
            <a:off x="6465095" y="44500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5" name="Rectangle 274"/>
          <p:cNvSpPr/>
          <p:nvPr/>
        </p:nvSpPr>
        <p:spPr>
          <a:xfrm flipV="1">
            <a:off x="7696200" y="45262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" name="Rectangle 275"/>
          <p:cNvSpPr/>
          <p:nvPr/>
        </p:nvSpPr>
        <p:spPr>
          <a:xfrm flipV="1">
            <a:off x="8001000" y="45262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Rectangle 276"/>
          <p:cNvSpPr/>
          <p:nvPr/>
        </p:nvSpPr>
        <p:spPr>
          <a:xfrm>
            <a:off x="6248400" y="45720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278" name="Rectangle 277"/>
          <p:cNvSpPr/>
          <p:nvPr/>
        </p:nvSpPr>
        <p:spPr>
          <a:xfrm>
            <a:off x="7086600" y="44196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Rectangle 278"/>
          <p:cNvSpPr/>
          <p:nvPr/>
        </p:nvSpPr>
        <p:spPr>
          <a:xfrm flipV="1">
            <a:off x="7315200" y="45262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Rectangle 279"/>
          <p:cNvSpPr/>
          <p:nvPr/>
        </p:nvSpPr>
        <p:spPr>
          <a:xfrm flipV="1">
            <a:off x="6248400" y="45262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Rectangle 280"/>
          <p:cNvSpPr/>
          <p:nvPr/>
        </p:nvSpPr>
        <p:spPr>
          <a:xfrm flipV="1">
            <a:off x="6705600" y="45262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2" name="Rectangle 281"/>
          <p:cNvSpPr/>
          <p:nvPr/>
        </p:nvSpPr>
        <p:spPr>
          <a:xfrm>
            <a:off x="6477000" y="44196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Rectangle 282"/>
          <p:cNvSpPr/>
          <p:nvPr/>
        </p:nvSpPr>
        <p:spPr>
          <a:xfrm>
            <a:off x="7961376" y="44196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Rectangle 283"/>
          <p:cNvSpPr/>
          <p:nvPr/>
        </p:nvSpPr>
        <p:spPr>
          <a:xfrm>
            <a:off x="7620000" y="44196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5" name="Straight Connector 284"/>
          <p:cNvCxnSpPr/>
          <p:nvPr/>
        </p:nvCxnSpPr>
        <p:spPr>
          <a:xfrm>
            <a:off x="7591420" y="4267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/>
          <p:nvPr/>
        </p:nvCxnSpPr>
        <p:spPr>
          <a:xfrm>
            <a:off x="7724772" y="4267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7821615" y="4267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>
            <a:off x="7929562" y="42672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Rectangle 288"/>
          <p:cNvSpPr/>
          <p:nvPr/>
        </p:nvSpPr>
        <p:spPr>
          <a:xfrm flipV="1">
            <a:off x="6948487" y="4191467"/>
            <a:ext cx="45719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 flipV="1">
            <a:off x="6788944" y="4191467"/>
            <a:ext cx="52388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 flipV="1">
            <a:off x="6340794" y="4191467"/>
            <a:ext cx="45719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2" name="Rectangle 291"/>
          <p:cNvSpPr/>
          <p:nvPr/>
        </p:nvSpPr>
        <p:spPr>
          <a:xfrm flipV="1">
            <a:off x="7750969" y="4027698"/>
            <a:ext cx="45719" cy="515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3" name="Rectangle 292"/>
          <p:cNvSpPr/>
          <p:nvPr/>
        </p:nvSpPr>
        <p:spPr>
          <a:xfrm flipV="1">
            <a:off x="7381876" y="4191467"/>
            <a:ext cx="51594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4" name="Rectangle 293"/>
          <p:cNvSpPr/>
          <p:nvPr/>
        </p:nvSpPr>
        <p:spPr>
          <a:xfrm flipV="1">
            <a:off x="7508081" y="4198610"/>
            <a:ext cx="54769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5" name="Rectangle 294"/>
          <p:cNvSpPr/>
          <p:nvPr/>
        </p:nvSpPr>
        <p:spPr>
          <a:xfrm flipV="1">
            <a:off x="7850981" y="4027698"/>
            <a:ext cx="52388" cy="515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6" name="Rectangle 295"/>
          <p:cNvSpPr/>
          <p:nvPr/>
        </p:nvSpPr>
        <p:spPr>
          <a:xfrm flipV="1">
            <a:off x="6324600" y="44953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Rectangle 296"/>
          <p:cNvSpPr/>
          <p:nvPr/>
        </p:nvSpPr>
        <p:spPr>
          <a:xfrm flipV="1">
            <a:off x="6781800" y="44953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8" name="Rectangle 297"/>
          <p:cNvSpPr/>
          <p:nvPr/>
        </p:nvSpPr>
        <p:spPr>
          <a:xfrm flipV="1">
            <a:off x="6934200" y="44953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9" name="Rectangle 298"/>
          <p:cNvSpPr/>
          <p:nvPr/>
        </p:nvSpPr>
        <p:spPr>
          <a:xfrm flipV="1">
            <a:off x="7369971" y="44958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0" name="Rectangle 299"/>
          <p:cNvSpPr/>
          <p:nvPr/>
        </p:nvSpPr>
        <p:spPr>
          <a:xfrm flipV="1">
            <a:off x="7496172" y="44958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1" name="Rectangle 300"/>
          <p:cNvSpPr/>
          <p:nvPr/>
        </p:nvSpPr>
        <p:spPr>
          <a:xfrm flipV="1">
            <a:off x="7851774" y="44958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2" name="Rectangle 301"/>
          <p:cNvSpPr/>
          <p:nvPr/>
        </p:nvSpPr>
        <p:spPr>
          <a:xfrm flipV="1">
            <a:off x="7747794" y="44962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Rectangle 302"/>
          <p:cNvSpPr/>
          <p:nvPr/>
        </p:nvSpPr>
        <p:spPr>
          <a:xfrm flipV="1">
            <a:off x="8101013" y="4200841"/>
            <a:ext cx="52388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4" name="Rectangle 303"/>
          <p:cNvSpPr/>
          <p:nvPr/>
        </p:nvSpPr>
        <p:spPr>
          <a:xfrm flipV="1">
            <a:off x="8077200" y="44953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5" name="Straight Connector 304"/>
          <p:cNvCxnSpPr/>
          <p:nvPr/>
        </p:nvCxnSpPr>
        <p:spPr>
          <a:xfrm>
            <a:off x="8065297" y="426735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Rectangle 305"/>
          <p:cNvSpPr/>
          <p:nvPr/>
        </p:nvSpPr>
        <p:spPr>
          <a:xfrm flipV="1">
            <a:off x="7750971" y="4193040"/>
            <a:ext cx="45719" cy="3738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" name="Rectangle 306"/>
          <p:cNvSpPr/>
          <p:nvPr/>
        </p:nvSpPr>
        <p:spPr>
          <a:xfrm flipV="1">
            <a:off x="7850983" y="4193040"/>
            <a:ext cx="52388" cy="3738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 flipV="1">
            <a:off x="7836695" y="3974305"/>
            <a:ext cx="80967" cy="268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9" name="Rectangle 308"/>
          <p:cNvSpPr/>
          <p:nvPr/>
        </p:nvSpPr>
        <p:spPr>
          <a:xfrm flipV="1">
            <a:off x="6279353" y="4191000"/>
            <a:ext cx="135736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0" name="Rectangle 309"/>
          <p:cNvSpPr/>
          <p:nvPr/>
        </p:nvSpPr>
        <p:spPr>
          <a:xfrm flipV="1">
            <a:off x="6457952" y="4191000"/>
            <a:ext cx="266698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1" name="Rectangle 310"/>
          <p:cNvSpPr/>
          <p:nvPr/>
        </p:nvSpPr>
        <p:spPr>
          <a:xfrm flipV="1">
            <a:off x="6757990" y="4191000"/>
            <a:ext cx="119060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2" name="Rectangle 311"/>
          <p:cNvSpPr/>
          <p:nvPr/>
        </p:nvSpPr>
        <p:spPr>
          <a:xfrm flipV="1">
            <a:off x="6910390" y="4191000"/>
            <a:ext cx="119060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3" name="Rectangle 312"/>
          <p:cNvSpPr/>
          <p:nvPr/>
        </p:nvSpPr>
        <p:spPr>
          <a:xfrm flipV="1">
            <a:off x="7065171" y="4191000"/>
            <a:ext cx="266698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4" name="Rectangle 313"/>
          <p:cNvSpPr/>
          <p:nvPr/>
        </p:nvSpPr>
        <p:spPr>
          <a:xfrm flipV="1">
            <a:off x="7358063" y="4191000"/>
            <a:ext cx="100011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5" name="Rectangle 314"/>
          <p:cNvSpPr/>
          <p:nvPr/>
        </p:nvSpPr>
        <p:spPr>
          <a:xfrm flipV="1">
            <a:off x="7489035" y="4190999"/>
            <a:ext cx="92866" cy="5285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6" name="Rectangle 315"/>
          <p:cNvSpPr/>
          <p:nvPr/>
        </p:nvSpPr>
        <p:spPr>
          <a:xfrm flipV="1">
            <a:off x="7596190" y="4188619"/>
            <a:ext cx="119059" cy="552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7" name="Rectangle 316"/>
          <p:cNvSpPr/>
          <p:nvPr/>
        </p:nvSpPr>
        <p:spPr>
          <a:xfrm flipV="1">
            <a:off x="7734304" y="4188619"/>
            <a:ext cx="80959" cy="5523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8" name="Rectangle 317"/>
          <p:cNvSpPr/>
          <p:nvPr/>
        </p:nvSpPr>
        <p:spPr>
          <a:xfrm flipV="1">
            <a:off x="7836695" y="4191000"/>
            <a:ext cx="80959" cy="5523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9" name="Rectangle 318"/>
          <p:cNvSpPr/>
          <p:nvPr/>
        </p:nvSpPr>
        <p:spPr>
          <a:xfrm flipV="1">
            <a:off x="7943855" y="4193380"/>
            <a:ext cx="109533" cy="5285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0" name="Rectangle 319"/>
          <p:cNvSpPr/>
          <p:nvPr/>
        </p:nvSpPr>
        <p:spPr>
          <a:xfrm flipV="1">
            <a:off x="8079581" y="4191000"/>
            <a:ext cx="73819" cy="5523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46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P-Mesa </a:t>
            </a:r>
            <a:r>
              <a:rPr lang="en-US" dirty="0" err="1" smtClean="0"/>
              <a:t>Vernier</a:t>
            </a:r>
            <a:endParaRPr lang="en-US" dirty="0"/>
          </a:p>
        </p:txBody>
      </p:sp>
      <p:pic>
        <p:nvPicPr>
          <p:cNvPr id="18" name="Picture 17" descr="P-MesaVernier.png"/>
          <p:cNvPicPr>
            <a:picLocks noChangeAspect="1"/>
          </p:cNvPicPr>
          <p:nvPr/>
        </p:nvPicPr>
        <p:blipFill>
          <a:blip r:embed="rId2" cstate="print"/>
          <a:srcRect t="20000"/>
          <a:stretch>
            <a:fillRect/>
          </a:stretch>
        </p:blipFill>
        <p:spPr>
          <a:xfrm>
            <a:off x="685800" y="1066800"/>
            <a:ext cx="7877109" cy="55626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733800" y="15240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(1264.325.,-317.175)</a:t>
            </a:r>
          </a:p>
          <a:p>
            <a:r>
              <a:rPr lang="en-US" dirty="0" err="1" smtClean="0"/>
              <a:t>Vernier</a:t>
            </a:r>
            <a:r>
              <a:rPr lang="en-US" dirty="0" smtClean="0"/>
              <a:t> Center when This mask quadrant is in the lower right.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219200" y="1524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38200" y="533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295400" y="6096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Mask Layout EPHI-dev-2-1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 descr="EPhi_dev-2-1_MaskLayout.png"/>
          <p:cNvPicPr>
            <a:picLocks noChangeAspect="1"/>
          </p:cNvPicPr>
          <p:nvPr/>
        </p:nvPicPr>
        <p:blipFill>
          <a:blip r:embed="rId2" cstate="print"/>
          <a:srcRect l="15025" t="4255" r="7972" b="8511"/>
          <a:stretch>
            <a:fillRect/>
          </a:stretch>
        </p:blipFill>
        <p:spPr>
          <a:xfrm>
            <a:off x="1905000" y="1143000"/>
            <a:ext cx="5410200" cy="541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43600" y="1600200"/>
            <a:ext cx="250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P-Mesa (Positive)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4572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Si-Waveguide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4343400"/>
            <a:ext cx="250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QW-Etch2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838200"/>
            <a:ext cx="250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QW-Etch1</a:t>
            </a:r>
            <a:endParaRPr lang="en-US" dirty="0"/>
          </a:p>
        </p:txBody>
      </p:sp>
      <p:pic>
        <p:nvPicPr>
          <p:cNvPr id="12" name="Picture 11" descr="QWEtch1.png"/>
          <p:cNvPicPr>
            <a:picLocks noChangeAspect="1"/>
          </p:cNvPicPr>
          <p:nvPr/>
        </p:nvPicPr>
        <p:blipFill>
          <a:blip r:embed="rId3" cstate="print">
            <a:lum contrast="-40000"/>
          </a:blip>
          <a:srcRect l="2923" t="26666" r="14691" b="54445"/>
          <a:stretch>
            <a:fillRect/>
          </a:stretch>
        </p:blipFill>
        <p:spPr>
          <a:xfrm rot="16200000" flipV="1">
            <a:off x="-80843" y="2214442"/>
            <a:ext cx="2877671" cy="582386"/>
          </a:xfrm>
          <a:prstGeom prst="rect">
            <a:avLst/>
          </a:prstGeom>
        </p:spPr>
      </p:pic>
      <p:pic>
        <p:nvPicPr>
          <p:cNvPr id="13" name="Picture 12" descr="QWEtch2.png"/>
          <p:cNvPicPr>
            <a:picLocks noChangeAspect="1"/>
          </p:cNvPicPr>
          <p:nvPr/>
        </p:nvPicPr>
        <p:blipFill>
          <a:blip r:embed="rId4" cstate="print">
            <a:lum contrast="-40000"/>
          </a:blip>
          <a:srcRect l="54935" r="40161" b="9965"/>
          <a:stretch>
            <a:fillRect/>
          </a:stretch>
        </p:blipFill>
        <p:spPr>
          <a:xfrm>
            <a:off x="609600" y="3810000"/>
            <a:ext cx="178671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2860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14600" y="2133600"/>
            <a:ext cx="19050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SiO2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8200" y="22860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48200" y="2133600"/>
            <a:ext cx="19050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SiO2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648200" y="1981200"/>
            <a:ext cx="1905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Resist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781800" y="22860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781800" y="2133600"/>
            <a:ext cx="19050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SiO2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0400" y="1981200"/>
            <a:ext cx="2286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58200" y="1981200"/>
            <a:ext cx="762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0" y="1981200"/>
            <a:ext cx="2286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53400" y="1981200"/>
            <a:ext cx="762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81000" y="22860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27432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1. Silicon wafer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2514600" y="27432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2. Deposit </a:t>
            </a:r>
            <a:r>
              <a:rPr lang="en-US" sz="1000" dirty="0" err="1" smtClean="0"/>
              <a:t>Hardmask</a:t>
            </a:r>
            <a:r>
              <a:rPr lang="en-US" sz="1000" dirty="0" smtClean="0"/>
              <a:t> 400nm SiO2</a:t>
            </a:r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27432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3. Spin AZ4210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6781800" y="27432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4. </a:t>
            </a:r>
            <a:r>
              <a:rPr lang="en-US" sz="1000" dirty="0" err="1" smtClean="0"/>
              <a:t>Hardmask</a:t>
            </a:r>
            <a:r>
              <a:rPr lang="en-US" sz="1000" dirty="0" smtClean="0"/>
              <a:t> Litho</a:t>
            </a:r>
            <a:endParaRPr lang="en-US" sz="1000" dirty="0"/>
          </a:p>
        </p:txBody>
      </p:sp>
      <p:sp>
        <p:nvSpPr>
          <p:cNvPr id="26" name="Rectangle 25"/>
          <p:cNvSpPr/>
          <p:nvPr/>
        </p:nvSpPr>
        <p:spPr>
          <a:xfrm>
            <a:off x="6781800" y="35052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010400" y="33528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0400" y="3200400"/>
            <a:ext cx="2286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8494776" y="3200400"/>
            <a:ext cx="762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620000" y="3200400"/>
            <a:ext cx="2286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8153400" y="3200400"/>
            <a:ext cx="762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620000" y="33528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8153400" y="33528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8494776" y="33528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648200" y="35052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876800" y="33528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486400" y="33528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019800" y="33528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361176" y="33528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Arrow Connector 40"/>
          <p:cNvCxnSpPr>
            <a:stCxn id="19" idx="3"/>
            <a:endCxn id="5" idx="1"/>
          </p:cNvCxnSpPr>
          <p:nvPr/>
        </p:nvCxnSpPr>
        <p:spPr>
          <a:xfrm>
            <a:off x="2286000" y="251460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419600" y="251460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553200" y="251460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6" idx="1"/>
            <a:endCxn id="35" idx="3"/>
          </p:cNvCxnSpPr>
          <p:nvPr/>
        </p:nvCxnSpPr>
        <p:spPr>
          <a:xfrm flipH="1">
            <a:off x="6553200" y="373380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81000" y="39624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8. Remove Hard Mask</a:t>
            </a:r>
            <a:endParaRPr lang="en-US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2514600" y="39624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7. Mesa Etch</a:t>
            </a:r>
            <a:endParaRPr lang="en-US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4648200" y="39624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6. Remove PR</a:t>
            </a:r>
            <a:endParaRPr lang="en-US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6781800" y="39624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5. </a:t>
            </a:r>
            <a:r>
              <a:rPr lang="en-US" sz="1000" dirty="0" err="1" smtClean="0"/>
              <a:t>Hardmask</a:t>
            </a:r>
            <a:r>
              <a:rPr lang="en-US" sz="1000" dirty="0" smtClean="0"/>
              <a:t> Etch</a:t>
            </a:r>
            <a:endParaRPr lang="en-US" sz="10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772400" y="2989421"/>
            <a:ext cx="0" cy="2109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514600" y="3657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743200" y="3505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3352800" y="3505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4227576" y="3505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2743200" y="33528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352800" y="33528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3886200" y="33528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27576" y="33528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886200" y="3505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81000" y="3657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609600" y="3505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1219200" y="3505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093976" y="3505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1752600" y="3505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4419600" y="373380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2286000" y="373380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81000" y="50292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9. Deposit 200nm </a:t>
            </a:r>
            <a:r>
              <a:rPr lang="en-US" sz="1000" dirty="0" err="1" smtClean="0"/>
              <a:t>SiN</a:t>
            </a:r>
            <a:r>
              <a:rPr lang="en-US" sz="1000" dirty="0" smtClean="0"/>
              <a:t> Sticking Layer</a:t>
            </a:r>
            <a:endParaRPr lang="en-US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2438400" y="5029200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10. Spin 2 layers SF11PMGI+AZ4210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648200" y="50292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11. N-metal Litho</a:t>
            </a:r>
            <a:endParaRPr lang="en-US" sz="1000" dirty="0"/>
          </a:p>
        </p:txBody>
      </p:sp>
      <p:sp>
        <p:nvSpPr>
          <p:cNvPr id="85" name="TextBox 84"/>
          <p:cNvSpPr txBox="1"/>
          <p:nvPr/>
        </p:nvSpPr>
        <p:spPr>
          <a:xfrm>
            <a:off x="6781800" y="50292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12. </a:t>
            </a:r>
            <a:r>
              <a:rPr lang="en-US" sz="1000" dirty="0" err="1" smtClean="0"/>
              <a:t>SiN</a:t>
            </a:r>
            <a:r>
              <a:rPr lang="en-US" sz="1000" dirty="0" smtClean="0"/>
              <a:t> Dry Etch</a:t>
            </a:r>
            <a:endParaRPr lang="en-US" sz="1000" dirty="0"/>
          </a:p>
        </p:txBody>
      </p:sp>
      <p:cxnSp>
        <p:nvCxnSpPr>
          <p:cNvPr id="315" name="Straight Arrow Connector 314"/>
          <p:cNvCxnSpPr/>
          <p:nvPr/>
        </p:nvCxnSpPr>
        <p:spPr>
          <a:xfrm>
            <a:off x="2286000" y="480060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/>
          <p:nvPr/>
        </p:nvCxnSpPr>
        <p:spPr>
          <a:xfrm>
            <a:off x="4419600" y="480060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Arrow Connector 316"/>
          <p:cNvCxnSpPr/>
          <p:nvPr/>
        </p:nvCxnSpPr>
        <p:spPr>
          <a:xfrm>
            <a:off x="6553200" y="480060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/>
          <p:nvPr/>
        </p:nvCxnSpPr>
        <p:spPr>
          <a:xfrm>
            <a:off x="1371600" y="4208621"/>
            <a:ext cx="0" cy="2109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0" name="Straight Arrow Connector 709"/>
          <p:cNvCxnSpPr/>
          <p:nvPr/>
        </p:nvCxnSpPr>
        <p:spPr>
          <a:xfrm>
            <a:off x="7772400" y="5275421"/>
            <a:ext cx="0" cy="2109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Process for BCB SOA Mask Run</a:t>
            </a:r>
            <a:endParaRPr lang="en-US" dirty="0"/>
          </a:p>
        </p:txBody>
      </p:sp>
      <p:sp>
        <p:nvSpPr>
          <p:cNvPr id="282" name="TextBox 281"/>
          <p:cNvSpPr txBox="1"/>
          <p:nvPr/>
        </p:nvSpPr>
        <p:spPr>
          <a:xfrm>
            <a:off x="6781800" y="62484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13. N-metal Deposition</a:t>
            </a:r>
            <a:endParaRPr lang="en-US" sz="1000" dirty="0"/>
          </a:p>
        </p:txBody>
      </p:sp>
      <p:sp>
        <p:nvSpPr>
          <p:cNvPr id="354" name="TextBox 353"/>
          <p:cNvSpPr txBox="1"/>
          <p:nvPr/>
        </p:nvSpPr>
        <p:spPr>
          <a:xfrm>
            <a:off x="4648200" y="62484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14. Liftoff</a:t>
            </a:r>
            <a:endParaRPr lang="en-US" sz="1000" dirty="0"/>
          </a:p>
        </p:txBody>
      </p:sp>
      <p:sp>
        <p:nvSpPr>
          <p:cNvPr id="381" name="TextBox 380"/>
          <p:cNvSpPr txBox="1"/>
          <p:nvPr/>
        </p:nvSpPr>
        <p:spPr>
          <a:xfrm>
            <a:off x="2514600" y="62484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15. Apply BCB</a:t>
            </a:r>
            <a:endParaRPr lang="en-US" sz="1000" dirty="0"/>
          </a:p>
        </p:txBody>
      </p:sp>
      <p:sp>
        <p:nvSpPr>
          <p:cNvPr id="406" name="TextBox 405"/>
          <p:cNvSpPr txBox="1"/>
          <p:nvPr/>
        </p:nvSpPr>
        <p:spPr>
          <a:xfrm>
            <a:off x="381000" y="62484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16. BCB Ash-back</a:t>
            </a:r>
            <a:endParaRPr lang="en-US" sz="1000" dirty="0"/>
          </a:p>
        </p:txBody>
      </p:sp>
      <p:cxnSp>
        <p:nvCxnSpPr>
          <p:cNvPr id="515" name="Straight Arrow Connector 514"/>
          <p:cNvCxnSpPr/>
          <p:nvPr/>
        </p:nvCxnSpPr>
        <p:spPr>
          <a:xfrm flipH="1">
            <a:off x="6553200" y="601980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Arrow Connector 515"/>
          <p:cNvCxnSpPr/>
          <p:nvPr/>
        </p:nvCxnSpPr>
        <p:spPr>
          <a:xfrm flipH="1">
            <a:off x="4419600" y="601980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Arrow Connector 516"/>
          <p:cNvCxnSpPr/>
          <p:nvPr/>
        </p:nvCxnSpPr>
        <p:spPr>
          <a:xfrm flipH="1">
            <a:off x="2286000" y="601980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Slide Number Placeholder 2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81" name="Rectangle 280"/>
          <p:cNvSpPr/>
          <p:nvPr/>
        </p:nvSpPr>
        <p:spPr>
          <a:xfrm flipV="1">
            <a:off x="1740695" y="45262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Rectangle 317"/>
          <p:cNvSpPr/>
          <p:nvPr/>
        </p:nvSpPr>
        <p:spPr>
          <a:xfrm flipV="1">
            <a:off x="2081210" y="45262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9" name="Rectangle 318"/>
          <p:cNvSpPr/>
          <p:nvPr/>
        </p:nvSpPr>
        <p:spPr>
          <a:xfrm flipV="1">
            <a:off x="1207295" y="45262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0" name="Rectangle 319"/>
          <p:cNvSpPr/>
          <p:nvPr/>
        </p:nvSpPr>
        <p:spPr>
          <a:xfrm flipV="1">
            <a:off x="597695" y="45262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6" name="Rectangle 325"/>
          <p:cNvSpPr/>
          <p:nvPr/>
        </p:nvSpPr>
        <p:spPr>
          <a:xfrm flipV="1">
            <a:off x="2133600" y="4681856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7" name="Rectangle 326"/>
          <p:cNvSpPr/>
          <p:nvPr/>
        </p:nvSpPr>
        <p:spPr>
          <a:xfrm>
            <a:off x="1828800" y="4681853"/>
            <a:ext cx="304800" cy="457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8" name="Rectangle 327"/>
          <p:cNvSpPr/>
          <p:nvPr/>
        </p:nvSpPr>
        <p:spPr>
          <a:xfrm>
            <a:off x="381000" y="47244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329" name="Rectangle 328"/>
          <p:cNvSpPr/>
          <p:nvPr/>
        </p:nvSpPr>
        <p:spPr>
          <a:xfrm>
            <a:off x="609600" y="4572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8" name="Rectangle 417"/>
          <p:cNvSpPr/>
          <p:nvPr/>
        </p:nvSpPr>
        <p:spPr>
          <a:xfrm>
            <a:off x="1219200" y="4572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6" name="Rectangle 435"/>
          <p:cNvSpPr/>
          <p:nvPr/>
        </p:nvSpPr>
        <p:spPr>
          <a:xfrm>
            <a:off x="2093976" y="4572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0" name="Rectangle 449"/>
          <p:cNvSpPr/>
          <p:nvPr/>
        </p:nvSpPr>
        <p:spPr>
          <a:xfrm>
            <a:off x="1752600" y="4572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1" name="Rectangle 450"/>
          <p:cNvSpPr/>
          <p:nvPr/>
        </p:nvSpPr>
        <p:spPr>
          <a:xfrm flipV="1">
            <a:off x="1447800" y="4681855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2" name="Rectangle 451"/>
          <p:cNvSpPr/>
          <p:nvPr/>
        </p:nvSpPr>
        <p:spPr>
          <a:xfrm flipV="1">
            <a:off x="381000" y="4681856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3" name="Rectangle 452"/>
          <p:cNvSpPr/>
          <p:nvPr/>
        </p:nvSpPr>
        <p:spPr>
          <a:xfrm flipV="1">
            <a:off x="838200" y="4681855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4" name="Rectangle 453"/>
          <p:cNvSpPr/>
          <p:nvPr/>
        </p:nvSpPr>
        <p:spPr>
          <a:xfrm>
            <a:off x="2514600" y="4374353"/>
            <a:ext cx="1904999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5" name="Rectangle 454"/>
          <p:cNvSpPr/>
          <p:nvPr/>
        </p:nvSpPr>
        <p:spPr>
          <a:xfrm>
            <a:off x="2514600" y="4450554"/>
            <a:ext cx="1904999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6" name="Rectangle 455"/>
          <p:cNvSpPr/>
          <p:nvPr/>
        </p:nvSpPr>
        <p:spPr>
          <a:xfrm flipV="1">
            <a:off x="3874295" y="45262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7" name="Rectangle 456"/>
          <p:cNvSpPr/>
          <p:nvPr/>
        </p:nvSpPr>
        <p:spPr>
          <a:xfrm flipV="1">
            <a:off x="4214810" y="45262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8" name="Rectangle 457"/>
          <p:cNvSpPr/>
          <p:nvPr/>
        </p:nvSpPr>
        <p:spPr>
          <a:xfrm flipV="1">
            <a:off x="3340895" y="45262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9" name="Rectangle 458"/>
          <p:cNvSpPr/>
          <p:nvPr/>
        </p:nvSpPr>
        <p:spPr>
          <a:xfrm flipV="1">
            <a:off x="2731295" y="45262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0" name="Rectangle 459"/>
          <p:cNvSpPr/>
          <p:nvPr/>
        </p:nvSpPr>
        <p:spPr>
          <a:xfrm flipV="1">
            <a:off x="4267200" y="46786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1" name="Rectangle 460"/>
          <p:cNvSpPr/>
          <p:nvPr/>
        </p:nvSpPr>
        <p:spPr>
          <a:xfrm>
            <a:off x="3962400" y="4678678"/>
            <a:ext cx="304800" cy="457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2" name="Rectangle 461"/>
          <p:cNvSpPr/>
          <p:nvPr/>
        </p:nvSpPr>
        <p:spPr>
          <a:xfrm>
            <a:off x="2514600" y="47244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463" name="Rectangle 462"/>
          <p:cNvSpPr/>
          <p:nvPr/>
        </p:nvSpPr>
        <p:spPr>
          <a:xfrm>
            <a:off x="2743200" y="4572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4" name="Rectangle 463"/>
          <p:cNvSpPr/>
          <p:nvPr/>
        </p:nvSpPr>
        <p:spPr>
          <a:xfrm>
            <a:off x="3352800" y="4572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5" name="Rectangle 464"/>
          <p:cNvSpPr/>
          <p:nvPr/>
        </p:nvSpPr>
        <p:spPr>
          <a:xfrm>
            <a:off x="4227576" y="4572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6" name="Rectangle 465"/>
          <p:cNvSpPr/>
          <p:nvPr/>
        </p:nvSpPr>
        <p:spPr>
          <a:xfrm>
            <a:off x="3886200" y="4572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7" name="Rectangle 466"/>
          <p:cNvSpPr/>
          <p:nvPr/>
        </p:nvSpPr>
        <p:spPr>
          <a:xfrm flipV="1">
            <a:off x="3581400" y="46786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8" name="Rectangle 467"/>
          <p:cNvSpPr/>
          <p:nvPr/>
        </p:nvSpPr>
        <p:spPr>
          <a:xfrm flipV="1">
            <a:off x="2514600" y="46786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9" name="Rectangle 468"/>
          <p:cNvSpPr/>
          <p:nvPr/>
        </p:nvSpPr>
        <p:spPr>
          <a:xfrm flipV="1">
            <a:off x="2971800" y="46786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0" name="Rectangle 469"/>
          <p:cNvSpPr/>
          <p:nvPr/>
        </p:nvSpPr>
        <p:spPr>
          <a:xfrm flipV="1">
            <a:off x="4227576" y="4526281"/>
            <a:ext cx="762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1" name="Rectangle 470"/>
          <p:cNvSpPr/>
          <p:nvPr/>
        </p:nvSpPr>
        <p:spPr>
          <a:xfrm>
            <a:off x="5410200" y="4450554"/>
            <a:ext cx="6858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2" name="Rectangle 471"/>
          <p:cNvSpPr/>
          <p:nvPr/>
        </p:nvSpPr>
        <p:spPr>
          <a:xfrm>
            <a:off x="6400800" y="4451348"/>
            <a:ext cx="762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3" name="Rectangle 472"/>
          <p:cNvSpPr/>
          <p:nvPr/>
        </p:nvSpPr>
        <p:spPr>
          <a:xfrm>
            <a:off x="6093619" y="4450554"/>
            <a:ext cx="307181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4" name="Rectangle 473"/>
          <p:cNvSpPr/>
          <p:nvPr/>
        </p:nvSpPr>
        <p:spPr>
          <a:xfrm>
            <a:off x="4800600" y="4450554"/>
            <a:ext cx="3810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5" name="Rectangle 474"/>
          <p:cNvSpPr/>
          <p:nvPr/>
        </p:nvSpPr>
        <p:spPr>
          <a:xfrm flipV="1">
            <a:off x="6010274" y="4526752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6" name="Rectangle 475"/>
          <p:cNvSpPr/>
          <p:nvPr/>
        </p:nvSpPr>
        <p:spPr>
          <a:xfrm flipV="1">
            <a:off x="6350789" y="4526753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7" name="Rectangle 476"/>
          <p:cNvSpPr/>
          <p:nvPr/>
        </p:nvSpPr>
        <p:spPr>
          <a:xfrm flipV="1">
            <a:off x="5476874" y="4526756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8" name="Rectangle 477"/>
          <p:cNvSpPr/>
          <p:nvPr/>
        </p:nvSpPr>
        <p:spPr>
          <a:xfrm flipV="1">
            <a:off x="4867274" y="4526755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9" name="Rectangle 478"/>
          <p:cNvSpPr/>
          <p:nvPr/>
        </p:nvSpPr>
        <p:spPr>
          <a:xfrm>
            <a:off x="5410200" y="4374353"/>
            <a:ext cx="10668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0" name="Rectangle 479"/>
          <p:cNvSpPr/>
          <p:nvPr/>
        </p:nvSpPr>
        <p:spPr>
          <a:xfrm>
            <a:off x="4800600" y="4374353"/>
            <a:ext cx="3810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1" name="Rectangle 480"/>
          <p:cNvSpPr/>
          <p:nvPr/>
        </p:nvSpPr>
        <p:spPr>
          <a:xfrm flipV="1">
            <a:off x="6400800" y="46786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2" name="Rectangle 481"/>
          <p:cNvSpPr/>
          <p:nvPr/>
        </p:nvSpPr>
        <p:spPr>
          <a:xfrm>
            <a:off x="6096000" y="4678678"/>
            <a:ext cx="304800" cy="457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3" name="Rectangle 482"/>
          <p:cNvSpPr/>
          <p:nvPr/>
        </p:nvSpPr>
        <p:spPr>
          <a:xfrm>
            <a:off x="4648200" y="47244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484" name="Rectangle 483"/>
          <p:cNvSpPr/>
          <p:nvPr/>
        </p:nvSpPr>
        <p:spPr>
          <a:xfrm>
            <a:off x="5486400" y="4572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5" name="Rectangle 484"/>
          <p:cNvSpPr/>
          <p:nvPr/>
        </p:nvSpPr>
        <p:spPr>
          <a:xfrm>
            <a:off x="6361176" y="4572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6" name="Rectangle 485"/>
          <p:cNvSpPr/>
          <p:nvPr/>
        </p:nvSpPr>
        <p:spPr>
          <a:xfrm>
            <a:off x="6019800" y="4572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7" name="Rectangle 486"/>
          <p:cNvSpPr/>
          <p:nvPr/>
        </p:nvSpPr>
        <p:spPr>
          <a:xfrm flipV="1">
            <a:off x="5715000" y="46786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8" name="Rectangle 487"/>
          <p:cNvSpPr/>
          <p:nvPr/>
        </p:nvSpPr>
        <p:spPr>
          <a:xfrm flipV="1">
            <a:off x="4648200" y="46786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9" name="Rectangle 488"/>
          <p:cNvSpPr/>
          <p:nvPr/>
        </p:nvSpPr>
        <p:spPr>
          <a:xfrm flipV="1">
            <a:off x="5105400" y="46786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0" name="Rectangle 489"/>
          <p:cNvSpPr/>
          <p:nvPr/>
        </p:nvSpPr>
        <p:spPr>
          <a:xfrm flipV="1">
            <a:off x="6137275" y="4298153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1" name="Rectangle 490"/>
          <p:cNvSpPr/>
          <p:nvPr/>
        </p:nvSpPr>
        <p:spPr>
          <a:xfrm flipV="1">
            <a:off x="6248400" y="4298153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2" name="Rectangle 491"/>
          <p:cNvSpPr/>
          <p:nvPr/>
        </p:nvSpPr>
        <p:spPr>
          <a:xfrm>
            <a:off x="4648200" y="4374353"/>
            <a:ext cx="762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3" name="Rectangle 492"/>
          <p:cNvSpPr/>
          <p:nvPr/>
        </p:nvSpPr>
        <p:spPr>
          <a:xfrm>
            <a:off x="4648200" y="4450554"/>
            <a:ext cx="762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4" name="Rectangle 493"/>
          <p:cNvSpPr/>
          <p:nvPr/>
        </p:nvSpPr>
        <p:spPr>
          <a:xfrm>
            <a:off x="5257800" y="4374353"/>
            <a:ext cx="762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5" name="Rectangle 494"/>
          <p:cNvSpPr/>
          <p:nvPr/>
        </p:nvSpPr>
        <p:spPr>
          <a:xfrm>
            <a:off x="5257800" y="4450554"/>
            <a:ext cx="762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6" name="Rectangle 495"/>
          <p:cNvSpPr/>
          <p:nvPr/>
        </p:nvSpPr>
        <p:spPr>
          <a:xfrm flipV="1">
            <a:off x="5768975" y="4298153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7" name="Rectangle 496"/>
          <p:cNvSpPr/>
          <p:nvPr/>
        </p:nvSpPr>
        <p:spPr>
          <a:xfrm flipV="1">
            <a:off x="5895975" y="4298153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8" name="Rectangle 497"/>
          <p:cNvSpPr/>
          <p:nvPr/>
        </p:nvSpPr>
        <p:spPr>
          <a:xfrm>
            <a:off x="4876800" y="4572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9" name="Rectangle 498"/>
          <p:cNvSpPr/>
          <p:nvPr/>
        </p:nvSpPr>
        <p:spPr>
          <a:xfrm>
            <a:off x="6781800" y="4374353"/>
            <a:ext cx="762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0" name="Rectangle 499"/>
          <p:cNvSpPr/>
          <p:nvPr/>
        </p:nvSpPr>
        <p:spPr>
          <a:xfrm>
            <a:off x="6781800" y="4450554"/>
            <a:ext cx="762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1" name="Rectangle 500"/>
          <p:cNvSpPr/>
          <p:nvPr/>
        </p:nvSpPr>
        <p:spPr>
          <a:xfrm>
            <a:off x="6934200" y="4374353"/>
            <a:ext cx="3810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2" name="Rectangle 501"/>
          <p:cNvSpPr/>
          <p:nvPr/>
        </p:nvSpPr>
        <p:spPr>
          <a:xfrm>
            <a:off x="6934200" y="4450554"/>
            <a:ext cx="3810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3" name="Rectangle 502"/>
          <p:cNvSpPr/>
          <p:nvPr/>
        </p:nvSpPr>
        <p:spPr>
          <a:xfrm>
            <a:off x="7391400" y="4374353"/>
            <a:ext cx="762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4" name="Rectangle 503"/>
          <p:cNvSpPr/>
          <p:nvPr/>
        </p:nvSpPr>
        <p:spPr>
          <a:xfrm>
            <a:off x="7391400" y="4450554"/>
            <a:ext cx="762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0" name="Rectangle 519"/>
          <p:cNvSpPr/>
          <p:nvPr/>
        </p:nvSpPr>
        <p:spPr>
          <a:xfrm>
            <a:off x="7543800" y="4374353"/>
            <a:ext cx="10668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1" name="Rectangle 520"/>
          <p:cNvSpPr/>
          <p:nvPr/>
        </p:nvSpPr>
        <p:spPr>
          <a:xfrm>
            <a:off x="7543800" y="4450554"/>
            <a:ext cx="10668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2" name="Rectangle 521"/>
          <p:cNvSpPr/>
          <p:nvPr/>
        </p:nvSpPr>
        <p:spPr>
          <a:xfrm flipV="1">
            <a:off x="8141495" y="45262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3" name="Rectangle 522"/>
          <p:cNvSpPr/>
          <p:nvPr/>
        </p:nvSpPr>
        <p:spPr>
          <a:xfrm flipV="1">
            <a:off x="8482010" y="45262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4" name="Rectangle 523"/>
          <p:cNvSpPr/>
          <p:nvPr/>
        </p:nvSpPr>
        <p:spPr>
          <a:xfrm flipV="1">
            <a:off x="7608095" y="45262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5" name="Rectangle 524"/>
          <p:cNvSpPr/>
          <p:nvPr/>
        </p:nvSpPr>
        <p:spPr>
          <a:xfrm flipV="1">
            <a:off x="6998495" y="45262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6" name="Rectangle 525"/>
          <p:cNvSpPr/>
          <p:nvPr/>
        </p:nvSpPr>
        <p:spPr>
          <a:xfrm flipV="1">
            <a:off x="8534400" y="46786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7" name="Rectangle 526"/>
          <p:cNvSpPr/>
          <p:nvPr/>
        </p:nvSpPr>
        <p:spPr>
          <a:xfrm>
            <a:off x="8229600" y="4678678"/>
            <a:ext cx="304800" cy="457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8" name="Rectangle 527"/>
          <p:cNvSpPr/>
          <p:nvPr/>
        </p:nvSpPr>
        <p:spPr>
          <a:xfrm>
            <a:off x="6781800" y="47244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529" name="Rectangle 528"/>
          <p:cNvSpPr/>
          <p:nvPr/>
        </p:nvSpPr>
        <p:spPr>
          <a:xfrm flipV="1">
            <a:off x="7848600" y="46786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0" name="Rectangle 529"/>
          <p:cNvSpPr/>
          <p:nvPr/>
        </p:nvSpPr>
        <p:spPr>
          <a:xfrm flipV="1">
            <a:off x="6781800" y="46786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1" name="Rectangle 530"/>
          <p:cNvSpPr/>
          <p:nvPr/>
        </p:nvSpPr>
        <p:spPr>
          <a:xfrm flipV="1">
            <a:off x="7239000" y="46786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2" name="Rectangle 531"/>
          <p:cNvSpPr/>
          <p:nvPr/>
        </p:nvSpPr>
        <p:spPr>
          <a:xfrm flipV="1">
            <a:off x="6858000" y="46786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3" name="Rectangle 532"/>
          <p:cNvSpPr/>
          <p:nvPr/>
        </p:nvSpPr>
        <p:spPr>
          <a:xfrm flipV="1">
            <a:off x="7315200" y="46786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4" name="Rectangle 533"/>
          <p:cNvSpPr/>
          <p:nvPr/>
        </p:nvSpPr>
        <p:spPr>
          <a:xfrm flipV="1">
            <a:off x="7467600" y="46786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5" name="Rectangle 534"/>
          <p:cNvSpPr/>
          <p:nvPr/>
        </p:nvSpPr>
        <p:spPr>
          <a:xfrm flipV="1">
            <a:off x="8610600" y="46786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6" name="Rectangle 535"/>
          <p:cNvSpPr/>
          <p:nvPr/>
        </p:nvSpPr>
        <p:spPr>
          <a:xfrm flipV="1">
            <a:off x="7902575" y="43434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7" name="Rectangle 536"/>
          <p:cNvSpPr/>
          <p:nvPr/>
        </p:nvSpPr>
        <p:spPr>
          <a:xfrm flipV="1">
            <a:off x="8029575" y="43434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8" name="Rectangle 537"/>
          <p:cNvSpPr/>
          <p:nvPr/>
        </p:nvSpPr>
        <p:spPr>
          <a:xfrm>
            <a:off x="7010400" y="4572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9" name="Rectangle 538"/>
          <p:cNvSpPr/>
          <p:nvPr/>
        </p:nvSpPr>
        <p:spPr>
          <a:xfrm>
            <a:off x="7620000" y="4572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0" name="Rectangle 539"/>
          <p:cNvSpPr/>
          <p:nvPr/>
        </p:nvSpPr>
        <p:spPr>
          <a:xfrm>
            <a:off x="8494776" y="4572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1" name="Rectangle 540"/>
          <p:cNvSpPr/>
          <p:nvPr/>
        </p:nvSpPr>
        <p:spPr>
          <a:xfrm>
            <a:off x="8153400" y="4572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2" name="Rectangle 541"/>
          <p:cNvSpPr/>
          <p:nvPr/>
        </p:nvSpPr>
        <p:spPr>
          <a:xfrm flipV="1">
            <a:off x="8270875" y="43434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3" name="Rectangle 542"/>
          <p:cNvSpPr/>
          <p:nvPr/>
        </p:nvSpPr>
        <p:spPr>
          <a:xfrm flipV="1">
            <a:off x="8382000" y="43434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4" name="Rectangle 543"/>
          <p:cNvSpPr/>
          <p:nvPr/>
        </p:nvSpPr>
        <p:spPr>
          <a:xfrm>
            <a:off x="6781800" y="5593553"/>
            <a:ext cx="18288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5" name="Rectangle 544"/>
          <p:cNvSpPr/>
          <p:nvPr/>
        </p:nvSpPr>
        <p:spPr>
          <a:xfrm>
            <a:off x="6781800" y="5674517"/>
            <a:ext cx="18288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6" name="Rectangle 545"/>
          <p:cNvSpPr/>
          <p:nvPr/>
        </p:nvSpPr>
        <p:spPr>
          <a:xfrm flipV="1">
            <a:off x="8141495" y="57454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7" name="Rectangle 546"/>
          <p:cNvSpPr/>
          <p:nvPr/>
        </p:nvSpPr>
        <p:spPr>
          <a:xfrm flipV="1">
            <a:off x="8482010" y="57454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8" name="Rectangle 547"/>
          <p:cNvSpPr/>
          <p:nvPr/>
        </p:nvSpPr>
        <p:spPr>
          <a:xfrm flipV="1">
            <a:off x="7608095" y="57454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9" name="Rectangle 548"/>
          <p:cNvSpPr/>
          <p:nvPr/>
        </p:nvSpPr>
        <p:spPr>
          <a:xfrm flipV="1">
            <a:off x="6998495" y="57454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0" name="Rectangle 549"/>
          <p:cNvSpPr/>
          <p:nvPr/>
        </p:nvSpPr>
        <p:spPr>
          <a:xfrm flipV="1">
            <a:off x="6781800" y="5549900"/>
            <a:ext cx="1828800" cy="45719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1" name="Rectangle 550"/>
          <p:cNvSpPr/>
          <p:nvPr/>
        </p:nvSpPr>
        <p:spPr>
          <a:xfrm flipV="1">
            <a:off x="8534400" y="58978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2" name="Rectangle 551"/>
          <p:cNvSpPr/>
          <p:nvPr/>
        </p:nvSpPr>
        <p:spPr>
          <a:xfrm>
            <a:off x="8229600" y="5902641"/>
            <a:ext cx="304800" cy="457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3" name="Rectangle 552"/>
          <p:cNvSpPr/>
          <p:nvPr/>
        </p:nvSpPr>
        <p:spPr>
          <a:xfrm>
            <a:off x="6781800" y="5943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554" name="Rectangle 553"/>
          <p:cNvSpPr/>
          <p:nvPr/>
        </p:nvSpPr>
        <p:spPr>
          <a:xfrm flipV="1">
            <a:off x="7848600" y="5902643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5" name="Rectangle 554"/>
          <p:cNvSpPr/>
          <p:nvPr/>
        </p:nvSpPr>
        <p:spPr>
          <a:xfrm flipV="1">
            <a:off x="6781800" y="5897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6" name="Rectangle 555"/>
          <p:cNvSpPr/>
          <p:nvPr/>
        </p:nvSpPr>
        <p:spPr>
          <a:xfrm flipV="1">
            <a:off x="7239000" y="5902643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7" name="Rectangle 556"/>
          <p:cNvSpPr/>
          <p:nvPr/>
        </p:nvSpPr>
        <p:spPr>
          <a:xfrm flipV="1">
            <a:off x="6858000" y="58978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8" name="Rectangle 557"/>
          <p:cNvSpPr/>
          <p:nvPr/>
        </p:nvSpPr>
        <p:spPr>
          <a:xfrm flipV="1">
            <a:off x="7315200" y="58978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9" name="Rectangle 558"/>
          <p:cNvSpPr/>
          <p:nvPr/>
        </p:nvSpPr>
        <p:spPr>
          <a:xfrm flipV="1">
            <a:off x="7467600" y="58978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60" name="Rectangle 559"/>
          <p:cNvSpPr/>
          <p:nvPr/>
        </p:nvSpPr>
        <p:spPr>
          <a:xfrm flipV="1">
            <a:off x="8610600" y="58978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61" name="Rectangle 560"/>
          <p:cNvSpPr/>
          <p:nvPr/>
        </p:nvSpPr>
        <p:spPr>
          <a:xfrm>
            <a:off x="7010400" y="5791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2" name="Rectangle 561"/>
          <p:cNvSpPr/>
          <p:nvPr/>
        </p:nvSpPr>
        <p:spPr>
          <a:xfrm>
            <a:off x="7620000" y="5791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3" name="Rectangle 562"/>
          <p:cNvSpPr/>
          <p:nvPr/>
        </p:nvSpPr>
        <p:spPr>
          <a:xfrm>
            <a:off x="8494776" y="5791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4" name="Rectangle 563"/>
          <p:cNvSpPr/>
          <p:nvPr/>
        </p:nvSpPr>
        <p:spPr>
          <a:xfrm>
            <a:off x="8153400" y="5791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5" name="Rectangle 564"/>
          <p:cNvSpPr/>
          <p:nvPr/>
        </p:nvSpPr>
        <p:spPr>
          <a:xfrm flipV="1">
            <a:off x="8270875" y="5486400"/>
            <a:ext cx="7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66" name="Rectangle 565"/>
          <p:cNvSpPr/>
          <p:nvPr/>
        </p:nvSpPr>
        <p:spPr>
          <a:xfrm flipV="1">
            <a:off x="8382000" y="5486400"/>
            <a:ext cx="7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67" name="Rectangle 566"/>
          <p:cNvSpPr/>
          <p:nvPr/>
        </p:nvSpPr>
        <p:spPr>
          <a:xfrm flipV="1">
            <a:off x="7902575" y="5486400"/>
            <a:ext cx="7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68" name="Rectangle 567"/>
          <p:cNvSpPr/>
          <p:nvPr/>
        </p:nvSpPr>
        <p:spPr>
          <a:xfrm flipV="1">
            <a:off x="8029575" y="5486400"/>
            <a:ext cx="7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69" name="Rectangle 568"/>
          <p:cNvSpPr/>
          <p:nvPr/>
        </p:nvSpPr>
        <p:spPr>
          <a:xfrm flipV="1">
            <a:off x="7315200" y="5486400"/>
            <a:ext cx="7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0" name="Rectangle 569"/>
          <p:cNvSpPr/>
          <p:nvPr/>
        </p:nvSpPr>
        <p:spPr>
          <a:xfrm flipV="1">
            <a:off x="7467600" y="5486400"/>
            <a:ext cx="7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1" name="Rectangle 570"/>
          <p:cNvSpPr/>
          <p:nvPr/>
        </p:nvSpPr>
        <p:spPr>
          <a:xfrm flipV="1">
            <a:off x="6858000" y="5486400"/>
            <a:ext cx="7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2" name="Rectangle 571"/>
          <p:cNvSpPr/>
          <p:nvPr/>
        </p:nvSpPr>
        <p:spPr>
          <a:xfrm flipV="1">
            <a:off x="6858000" y="586930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3" name="Rectangle 572"/>
          <p:cNvSpPr/>
          <p:nvPr/>
        </p:nvSpPr>
        <p:spPr>
          <a:xfrm flipV="1">
            <a:off x="7315200" y="587169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4" name="Rectangle 573"/>
          <p:cNvSpPr/>
          <p:nvPr/>
        </p:nvSpPr>
        <p:spPr>
          <a:xfrm flipV="1">
            <a:off x="7467600" y="587169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5" name="Rectangle 574"/>
          <p:cNvSpPr/>
          <p:nvPr/>
        </p:nvSpPr>
        <p:spPr>
          <a:xfrm flipV="1">
            <a:off x="7903371" y="5872162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6" name="Rectangle 575"/>
          <p:cNvSpPr/>
          <p:nvPr/>
        </p:nvSpPr>
        <p:spPr>
          <a:xfrm flipV="1">
            <a:off x="8029572" y="5872162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7" name="Rectangle 576"/>
          <p:cNvSpPr/>
          <p:nvPr/>
        </p:nvSpPr>
        <p:spPr>
          <a:xfrm flipV="1">
            <a:off x="8270077" y="586978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8" name="Rectangle 577"/>
          <p:cNvSpPr/>
          <p:nvPr/>
        </p:nvSpPr>
        <p:spPr>
          <a:xfrm flipV="1">
            <a:off x="8382000" y="586930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9" name="Rectangle 578"/>
          <p:cNvSpPr/>
          <p:nvPr/>
        </p:nvSpPr>
        <p:spPr>
          <a:xfrm flipV="1">
            <a:off x="8610600" y="586930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0" name="Rectangle 579"/>
          <p:cNvSpPr/>
          <p:nvPr/>
        </p:nvSpPr>
        <p:spPr>
          <a:xfrm flipV="1">
            <a:off x="6007895" y="57454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1" name="Rectangle 580"/>
          <p:cNvSpPr/>
          <p:nvPr/>
        </p:nvSpPr>
        <p:spPr>
          <a:xfrm flipV="1">
            <a:off x="6348410" y="57454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2" name="Rectangle 581"/>
          <p:cNvSpPr/>
          <p:nvPr/>
        </p:nvSpPr>
        <p:spPr>
          <a:xfrm flipV="1">
            <a:off x="5474495" y="57454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3" name="Rectangle 582"/>
          <p:cNvSpPr/>
          <p:nvPr/>
        </p:nvSpPr>
        <p:spPr>
          <a:xfrm flipV="1">
            <a:off x="4864895" y="57454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4" name="Rectangle 583"/>
          <p:cNvSpPr/>
          <p:nvPr/>
        </p:nvSpPr>
        <p:spPr>
          <a:xfrm flipV="1">
            <a:off x="6400800" y="58978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5" name="Rectangle 584"/>
          <p:cNvSpPr/>
          <p:nvPr/>
        </p:nvSpPr>
        <p:spPr>
          <a:xfrm>
            <a:off x="6096000" y="5897878"/>
            <a:ext cx="304800" cy="457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6" name="Rectangle 585"/>
          <p:cNvSpPr/>
          <p:nvPr/>
        </p:nvSpPr>
        <p:spPr>
          <a:xfrm>
            <a:off x="4648200" y="5943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587" name="Rectangle 586"/>
          <p:cNvSpPr/>
          <p:nvPr/>
        </p:nvSpPr>
        <p:spPr>
          <a:xfrm>
            <a:off x="4876800" y="5791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8" name="Rectangle 587"/>
          <p:cNvSpPr/>
          <p:nvPr/>
        </p:nvSpPr>
        <p:spPr>
          <a:xfrm>
            <a:off x="5486400" y="5791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9" name="Rectangle 588"/>
          <p:cNvSpPr/>
          <p:nvPr/>
        </p:nvSpPr>
        <p:spPr>
          <a:xfrm>
            <a:off x="6361176" y="5791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0" name="Rectangle 589"/>
          <p:cNvSpPr/>
          <p:nvPr/>
        </p:nvSpPr>
        <p:spPr>
          <a:xfrm>
            <a:off x="6019800" y="5791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1" name="Rectangle 590"/>
          <p:cNvSpPr/>
          <p:nvPr/>
        </p:nvSpPr>
        <p:spPr>
          <a:xfrm flipV="1">
            <a:off x="5715000" y="58978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2" name="Rectangle 591"/>
          <p:cNvSpPr/>
          <p:nvPr/>
        </p:nvSpPr>
        <p:spPr>
          <a:xfrm flipV="1">
            <a:off x="4648200" y="5897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3" name="Rectangle 592"/>
          <p:cNvSpPr/>
          <p:nvPr/>
        </p:nvSpPr>
        <p:spPr>
          <a:xfrm flipV="1">
            <a:off x="5105400" y="58978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4" name="Rectangle 593"/>
          <p:cNvSpPr/>
          <p:nvPr/>
        </p:nvSpPr>
        <p:spPr>
          <a:xfrm flipV="1">
            <a:off x="4724400" y="58978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5" name="Rectangle 594"/>
          <p:cNvSpPr/>
          <p:nvPr/>
        </p:nvSpPr>
        <p:spPr>
          <a:xfrm flipV="1">
            <a:off x="5181600" y="58978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6" name="Rectangle 595"/>
          <p:cNvSpPr/>
          <p:nvPr/>
        </p:nvSpPr>
        <p:spPr>
          <a:xfrm flipV="1">
            <a:off x="5334000" y="58978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7" name="Rectangle 596"/>
          <p:cNvSpPr/>
          <p:nvPr/>
        </p:nvSpPr>
        <p:spPr>
          <a:xfrm flipV="1">
            <a:off x="6477000" y="58978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8" name="Rectangle 597"/>
          <p:cNvSpPr/>
          <p:nvPr/>
        </p:nvSpPr>
        <p:spPr>
          <a:xfrm flipV="1">
            <a:off x="4724400" y="5867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9" name="Rectangle 598"/>
          <p:cNvSpPr/>
          <p:nvPr/>
        </p:nvSpPr>
        <p:spPr>
          <a:xfrm flipV="1">
            <a:off x="5181600" y="5867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0" name="Rectangle 599"/>
          <p:cNvSpPr/>
          <p:nvPr/>
        </p:nvSpPr>
        <p:spPr>
          <a:xfrm flipV="1">
            <a:off x="5334000" y="5867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1" name="Rectangle 600"/>
          <p:cNvSpPr/>
          <p:nvPr/>
        </p:nvSpPr>
        <p:spPr>
          <a:xfrm flipV="1">
            <a:off x="5769771" y="5867872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2" name="Rectangle 601"/>
          <p:cNvSpPr/>
          <p:nvPr/>
        </p:nvSpPr>
        <p:spPr>
          <a:xfrm flipV="1">
            <a:off x="5895972" y="5867872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3" name="Rectangle 602"/>
          <p:cNvSpPr/>
          <p:nvPr/>
        </p:nvSpPr>
        <p:spPr>
          <a:xfrm flipV="1">
            <a:off x="6136477" y="5867872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4" name="Rectangle 603"/>
          <p:cNvSpPr/>
          <p:nvPr/>
        </p:nvSpPr>
        <p:spPr>
          <a:xfrm flipV="1">
            <a:off x="6248400" y="5867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5" name="Rectangle 604"/>
          <p:cNvSpPr/>
          <p:nvPr/>
        </p:nvSpPr>
        <p:spPr>
          <a:xfrm flipV="1">
            <a:off x="6477000" y="5867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6" name="Rectangle 605"/>
          <p:cNvSpPr/>
          <p:nvPr/>
        </p:nvSpPr>
        <p:spPr>
          <a:xfrm>
            <a:off x="2514600" y="5745480"/>
            <a:ext cx="1905000" cy="152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7" name="Rectangle 606"/>
          <p:cNvSpPr/>
          <p:nvPr/>
        </p:nvSpPr>
        <p:spPr>
          <a:xfrm>
            <a:off x="2514600" y="5524504"/>
            <a:ext cx="19050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BCB</a:t>
            </a:r>
            <a:endParaRPr lang="en-US" dirty="0"/>
          </a:p>
        </p:txBody>
      </p:sp>
      <p:sp>
        <p:nvSpPr>
          <p:cNvPr id="608" name="Rectangle 607"/>
          <p:cNvSpPr/>
          <p:nvPr/>
        </p:nvSpPr>
        <p:spPr>
          <a:xfrm flipV="1">
            <a:off x="3874295" y="57454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9" name="Rectangle 608"/>
          <p:cNvSpPr/>
          <p:nvPr/>
        </p:nvSpPr>
        <p:spPr>
          <a:xfrm flipV="1">
            <a:off x="4214810" y="57454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0" name="Rectangle 609"/>
          <p:cNvSpPr/>
          <p:nvPr/>
        </p:nvSpPr>
        <p:spPr>
          <a:xfrm flipV="1">
            <a:off x="3340895" y="57454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1" name="Rectangle 610"/>
          <p:cNvSpPr/>
          <p:nvPr/>
        </p:nvSpPr>
        <p:spPr>
          <a:xfrm flipV="1">
            <a:off x="2731295" y="57454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2" name="Rectangle 611"/>
          <p:cNvSpPr/>
          <p:nvPr/>
        </p:nvSpPr>
        <p:spPr>
          <a:xfrm flipV="1">
            <a:off x="4267200" y="58978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3" name="Rectangle 612"/>
          <p:cNvSpPr/>
          <p:nvPr/>
        </p:nvSpPr>
        <p:spPr>
          <a:xfrm flipV="1">
            <a:off x="3962400" y="5897879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4" name="Rectangle 613"/>
          <p:cNvSpPr/>
          <p:nvPr/>
        </p:nvSpPr>
        <p:spPr>
          <a:xfrm>
            <a:off x="2514600" y="5943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615" name="Rectangle 614"/>
          <p:cNvSpPr/>
          <p:nvPr/>
        </p:nvSpPr>
        <p:spPr>
          <a:xfrm>
            <a:off x="2743200" y="5791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6" name="Rectangle 615"/>
          <p:cNvSpPr/>
          <p:nvPr/>
        </p:nvSpPr>
        <p:spPr>
          <a:xfrm>
            <a:off x="3352800" y="5791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7" name="Rectangle 616"/>
          <p:cNvSpPr/>
          <p:nvPr/>
        </p:nvSpPr>
        <p:spPr>
          <a:xfrm>
            <a:off x="4227576" y="5791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8" name="Rectangle 617"/>
          <p:cNvSpPr/>
          <p:nvPr/>
        </p:nvSpPr>
        <p:spPr>
          <a:xfrm>
            <a:off x="3886200" y="5791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9" name="Rectangle 618"/>
          <p:cNvSpPr/>
          <p:nvPr/>
        </p:nvSpPr>
        <p:spPr>
          <a:xfrm flipV="1">
            <a:off x="3581400" y="58978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0" name="Rectangle 619"/>
          <p:cNvSpPr/>
          <p:nvPr/>
        </p:nvSpPr>
        <p:spPr>
          <a:xfrm flipV="1">
            <a:off x="2514600" y="5897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1" name="Rectangle 620"/>
          <p:cNvSpPr/>
          <p:nvPr/>
        </p:nvSpPr>
        <p:spPr>
          <a:xfrm flipV="1">
            <a:off x="2971800" y="58978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2" name="Rectangle 621"/>
          <p:cNvSpPr/>
          <p:nvPr/>
        </p:nvSpPr>
        <p:spPr>
          <a:xfrm flipV="1">
            <a:off x="2590800" y="58673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3" name="Rectangle 622"/>
          <p:cNvSpPr/>
          <p:nvPr/>
        </p:nvSpPr>
        <p:spPr>
          <a:xfrm flipV="1">
            <a:off x="3048000" y="58673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4" name="Rectangle 623"/>
          <p:cNvSpPr/>
          <p:nvPr/>
        </p:nvSpPr>
        <p:spPr>
          <a:xfrm flipV="1">
            <a:off x="3200400" y="58673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5" name="Rectangle 624"/>
          <p:cNvSpPr/>
          <p:nvPr/>
        </p:nvSpPr>
        <p:spPr>
          <a:xfrm flipV="1">
            <a:off x="3636171" y="586787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6" name="Rectangle 625"/>
          <p:cNvSpPr/>
          <p:nvPr/>
        </p:nvSpPr>
        <p:spPr>
          <a:xfrm flipV="1">
            <a:off x="3762372" y="586787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7" name="Rectangle 626"/>
          <p:cNvSpPr/>
          <p:nvPr/>
        </p:nvSpPr>
        <p:spPr>
          <a:xfrm flipV="1">
            <a:off x="4002877" y="586787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8" name="Rectangle 627"/>
          <p:cNvSpPr/>
          <p:nvPr/>
        </p:nvSpPr>
        <p:spPr>
          <a:xfrm flipV="1">
            <a:off x="4114800" y="58673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9" name="Rectangle 628"/>
          <p:cNvSpPr/>
          <p:nvPr/>
        </p:nvSpPr>
        <p:spPr>
          <a:xfrm flipV="1">
            <a:off x="4343400" y="58673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0" name="Rectangle 629"/>
          <p:cNvSpPr/>
          <p:nvPr/>
        </p:nvSpPr>
        <p:spPr>
          <a:xfrm>
            <a:off x="381000" y="58216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1" name="Rectangle 630"/>
          <p:cNvSpPr/>
          <p:nvPr/>
        </p:nvSpPr>
        <p:spPr>
          <a:xfrm flipV="1">
            <a:off x="1740695" y="57454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2" name="Rectangle 631"/>
          <p:cNvSpPr/>
          <p:nvPr/>
        </p:nvSpPr>
        <p:spPr>
          <a:xfrm flipV="1">
            <a:off x="2081210" y="57454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3" name="Rectangle 632"/>
          <p:cNvSpPr/>
          <p:nvPr/>
        </p:nvSpPr>
        <p:spPr>
          <a:xfrm flipV="1">
            <a:off x="1207295" y="57454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4" name="Rectangle 633"/>
          <p:cNvSpPr/>
          <p:nvPr/>
        </p:nvSpPr>
        <p:spPr>
          <a:xfrm flipV="1">
            <a:off x="597695" y="57454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5" name="Rectangle 634"/>
          <p:cNvSpPr/>
          <p:nvPr/>
        </p:nvSpPr>
        <p:spPr>
          <a:xfrm flipV="1">
            <a:off x="2133600" y="58978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6" name="Rectangle 635"/>
          <p:cNvSpPr/>
          <p:nvPr/>
        </p:nvSpPr>
        <p:spPr>
          <a:xfrm flipV="1">
            <a:off x="1828800" y="5897879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7" name="Rectangle 636"/>
          <p:cNvSpPr/>
          <p:nvPr/>
        </p:nvSpPr>
        <p:spPr>
          <a:xfrm>
            <a:off x="381000" y="5943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638" name="Rectangle 637"/>
          <p:cNvSpPr/>
          <p:nvPr/>
        </p:nvSpPr>
        <p:spPr>
          <a:xfrm>
            <a:off x="609600" y="5791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0" name="Rectangle 639"/>
          <p:cNvSpPr/>
          <p:nvPr/>
        </p:nvSpPr>
        <p:spPr>
          <a:xfrm>
            <a:off x="1219200" y="5791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1" name="Rectangle 640"/>
          <p:cNvSpPr/>
          <p:nvPr/>
        </p:nvSpPr>
        <p:spPr>
          <a:xfrm>
            <a:off x="2093976" y="5791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2" name="Rectangle 641"/>
          <p:cNvSpPr/>
          <p:nvPr/>
        </p:nvSpPr>
        <p:spPr>
          <a:xfrm>
            <a:off x="1752600" y="5791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3" name="Rectangle 642"/>
          <p:cNvSpPr/>
          <p:nvPr/>
        </p:nvSpPr>
        <p:spPr>
          <a:xfrm flipV="1">
            <a:off x="1447800" y="58978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4" name="Rectangle 643"/>
          <p:cNvSpPr/>
          <p:nvPr/>
        </p:nvSpPr>
        <p:spPr>
          <a:xfrm flipV="1">
            <a:off x="381000" y="5897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5" name="Rectangle 644"/>
          <p:cNvSpPr/>
          <p:nvPr/>
        </p:nvSpPr>
        <p:spPr>
          <a:xfrm flipV="1">
            <a:off x="838200" y="58978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6" name="Rectangle 645"/>
          <p:cNvSpPr/>
          <p:nvPr/>
        </p:nvSpPr>
        <p:spPr>
          <a:xfrm flipV="1">
            <a:off x="609600" y="57454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7" name="Rectangle 646"/>
          <p:cNvSpPr/>
          <p:nvPr/>
        </p:nvSpPr>
        <p:spPr>
          <a:xfrm flipV="1">
            <a:off x="1752600" y="5748655"/>
            <a:ext cx="762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8" name="Rectangle 647"/>
          <p:cNvSpPr/>
          <p:nvPr/>
        </p:nvSpPr>
        <p:spPr>
          <a:xfrm flipV="1">
            <a:off x="2093976" y="5745481"/>
            <a:ext cx="762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9" name="Rectangle 648"/>
          <p:cNvSpPr/>
          <p:nvPr/>
        </p:nvSpPr>
        <p:spPr>
          <a:xfrm flipV="1">
            <a:off x="457200" y="58673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0" name="Rectangle 649"/>
          <p:cNvSpPr/>
          <p:nvPr/>
        </p:nvSpPr>
        <p:spPr>
          <a:xfrm flipV="1">
            <a:off x="914400" y="58673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1" name="Rectangle 650"/>
          <p:cNvSpPr/>
          <p:nvPr/>
        </p:nvSpPr>
        <p:spPr>
          <a:xfrm flipV="1">
            <a:off x="1066800" y="58673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2" name="Rectangle 651"/>
          <p:cNvSpPr/>
          <p:nvPr/>
        </p:nvSpPr>
        <p:spPr>
          <a:xfrm flipV="1">
            <a:off x="1502571" y="586787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3" name="Rectangle 652"/>
          <p:cNvSpPr/>
          <p:nvPr/>
        </p:nvSpPr>
        <p:spPr>
          <a:xfrm flipV="1">
            <a:off x="1628772" y="586787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4" name="Rectangle 653"/>
          <p:cNvSpPr/>
          <p:nvPr/>
        </p:nvSpPr>
        <p:spPr>
          <a:xfrm flipV="1">
            <a:off x="1869277" y="586787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5" name="Rectangle 654"/>
          <p:cNvSpPr/>
          <p:nvPr/>
        </p:nvSpPr>
        <p:spPr>
          <a:xfrm flipV="1">
            <a:off x="1981200" y="58673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6" name="Rectangle 655"/>
          <p:cNvSpPr/>
          <p:nvPr/>
        </p:nvSpPr>
        <p:spPr>
          <a:xfrm flipV="1">
            <a:off x="2209800" y="58673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7" name="Rectangle 656"/>
          <p:cNvSpPr/>
          <p:nvPr/>
        </p:nvSpPr>
        <p:spPr>
          <a:xfrm flipV="1">
            <a:off x="1219200" y="57454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Mask Layout EPHI-dev-2-2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7" name="Picture 16" descr="EPhi_dev-2-2_MaskLayout.png"/>
          <p:cNvPicPr>
            <a:picLocks noChangeAspect="1"/>
          </p:cNvPicPr>
          <p:nvPr/>
        </p:nvPicPr>
        <p:blipFill>
          <a:blip r:embed="rId2" cstate="print"/>
          <a:srcRect l="10768" t="4444" r="12730" b="8889"/>
          <a:stretch>
            <a:fillRect/>
          </a:stretch>
        </p:blipFill>
        <p:spPr>
          <a:xfrm>
            <a:off x="1981200" y="990600"/>
            <a:ext cx="5562600" cy="5562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91400" y="1524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N-Substrate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43800" y="4267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VCs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4495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P-Metal</a:t>
            </a:r>
          </a:p>
          <a:p>
            <a:r>
              <a:rPr lang="en-US" dirty="0" smtClean="0"/>
              <a:t>(Positive)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N-Metal</a:t>
            </a:r>
          </a:p>
          <a:p>
            <a:r>
              <a:rPr lang="en-US" dirty="0" smtClean="0"/>
              <a:t>(Positive)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Mask Layout EPHI-dev-2-3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391400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Via-Etch</a:t>
            </a:r>
          </a:p>
          <a:p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43800" y="4267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Implant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4495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Probe-Metal</a:t>
            </a:r>
          </a:p>
          <a:p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Via-Etch</a:t>
            </a:r>
          </a:p>
          <a:p>
            <a:r>
              <a:rPr lang="en-US" dirty="0" smtClean="0"/>
              <a:t>Negative</a:t>
            </a:r>
            <a:endParaRPr lang="en-US" dirty="0"/>
          </a:p>
        </p:txBody>
      </p:sp>
      <p:pic>
        <p:nvPicPr>
          <p:cNvPr id="13" name="Picture 12" descr="EPhi_dev-2-3_MaskLayout.png"/>
          <p:cNvPicPr>
            <a:picLocks noChangeAspect="1"/>
          </p:cNvPicPr>
          <p:nvPr/>
        </p:nvPicPr>
        <p:blipFill>
          <a:blip r:embed="rId2" cstate="print"/>
          <a:srcRect l="11749" r="5864" b="7778"/>
          <a:stretch>
            <a:fillRect/>
          </a:stretch>
        </p:blipFill>
        <p:spPr>
          <a:xfrm>
            <a:off x="1752600" y="914400"/>
            <a:ext cx="5715000" cy="564696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 check all metal stacks</a:t>
            </a:r>
          </a:p>
          <a:p>
            <a:r>
              <a:rPr lang="en-US" dirty="0" smtClean="0"/>
              <a:t>How long to develop AZ4210 (70s or 2min)</a:t>
            </a:r>
          </a:p>
          <a:p>
            <a:r>
              <a:rPr lang="en-US" dirty="0" smtClean="0"/>
              <a:t>Fix E-beam 4 </a:t>
            </a:r>
            <a:r>
              <a:rPr lang="en-US" dirty="0" err="1" smtClean="0"/>
              <a:t>dep</a:t>
            </a:r>
            <a:r>
              <a:rPr lang="en-US" dirty="0" smtClean="0"/>
              <a:t> rate info on slide 17</a:t>
            </a:r>
          </a:p>
          <a:p>
            <a:r>
              <a:rPr lang="en-US" dirty="0" smtClean="0"/>
              <a:t>Is this a good SU8 thickness?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8594" r="10000" b="6250"/>
          <a:stretch>
            <a:fillRect/>
          </a:stretch>
        </p:blipFill>
        <p:spPr bwMode="auto">
          <a:xfrm>
            <a:off x="381000" y="397933"/>
            <a:ext cx="8534400" cy="646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94901D-6C42-462D-9679-22FF6391C00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http://www.microchem.com/pdf/SU-82000DataSheet2000_5thru2015Ver4.pdf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17187" r="25000" b="17969"/>
          <a:stretch>
            <a:fillRect/>
          </a:stretch>
        </p:blipFill>
        <p:spPr bwMode="auto">
          <a:xfrm>
            <a:off x="0" y="22860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Rectangle 931"/>
          <p:cNvSpPr/>
          <p:nvPr/>
        </p:nvSpPr>
        <p:spPr>
          <a:xfrm flipV="1">
            <a:off x="8270875" y="2654300"/>
            <a:ext cx="76200" cy="438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33" name="Rectangle 932"/>
          <p:cNvSpPr/>
          <p:nvPr/>
        </p:nvSpPr>
        <p:spPr>
          <a:xfrm flipV="1">
            <a:off x="8382000" y="2654300"/>
            <a:ext cx="76200" cy="438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43" name="Rectangle 942"/>
          <p:cNvSpPr/>
          <p:nvPr/>
        </p:nvSpPr>
        <p:spPr>
          <a:xfrm flipV="1">
            <a:off x="7902575" y="2654300"/>
            <a:ext cx="76200" cy="438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44" name="Rectangle 943"/>
          <p:cNvSpPr/>
          <p:nvPr/>
        </p:nvSpPr>
        <p:spPr>
          <a:xfrm flipV="1">
            <a:off x="8029575" y="2654300"/>
            <a:ext cx="76200" cy="438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45" name="Rectangle 944"/>
          <p:cNvSpPr/>
          <p:nvPr/>
        </p:nvSpPr>
        <p:spPr>
          <a:xfrm flipV="1">
            <a:off x="8493125" y="26543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3639979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25. Spin on AZ4210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2514600" y="3639979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26. Via Litho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48200" y="3639979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27. </a:t>
            </a:r>
            <a:r>
              <a:rPr lang="en-US" sz="1000" dirty="0" err="1" smtClean="0"/>
              <a:t>SiN</a:t>
            </a:r>
            <a:r>
              <a:rPr lang="en-US" sz="1000" dirty="0" smtClean="0"/>
              <a:t> Dry Etch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6781800" y="3639979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28. BCB Ash</a:t>
            </a:r>
            <a:endParaRPr lang="en-US" sz="1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286000" y="341137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419600" y="341137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553200" y="341137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772400" y="4056221"/>
            <a:ext cx="0" cy="2109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 flipV="1">
            <a:off x="6137275" y="26670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 flipV="1">
            <a:off x="6248400" y="26670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 flipV="1">
            <a:off x="5768975" y="26670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 flipV="1">
            <a:off x="5895975" y="26670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 flipV="1">
            <a:off x="7010400" y="2667000"/>
            <a:ext cx="228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55" name="Straight Arrow Connector 354"/>
          <p:cNvCxnSpPr/>
          <p:nvPr/>
        </p:nvCxnSpPr>
        <p:spPr>
          <a:xfrm flipH="1">
            <a:off x="6553200" y="480060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Arrow Connector 355"/>
          <p:cNvCxnSpPr/>
          <p:nvPr/>
        </p:nvCxnSpPr>
        <p:spPr>
          <a:xfrm flipH="1">
            <a:off x="4419600" y="485917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Arrow Connector 356"/>
          <p:cNvCxnSpPr/>
          <p:nvPr/>
        </p:nvCxnSpPr>
        <p:spPr>
          <a:xfrm flipH="1">
            <a:off x="2286000" y="485917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" name="TextBox 357"/>
          <p:cNvSpPr txBox="1"/>
          <p:nvPr/>
        </p:nvSpPr>
        <p:spPr>
          <a:xfrm>
            <a:off x="381000" y="5071904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32. Probe Metal Deposition</a:t>
            </a:r>
            <a:endParaRPr lang="en-US" sz="1000" dirty="0"/>
          </a:p>
        </p:txBody>
      </p:sp>
      <p:sp>
        <p:nvSpPr>
          <p:cNvPr id="361" name="TextBox 360"/>
          <p:cNvSpPr txBox="1"/>
          <p:nvPr/>
        </p:nvSpPr>
        <p:spPr>
          <a:xfrm>
            <a:off x="4572000" y="5105400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30. Spin 2 layers SF11PMGI+AZ4210</a:t>
            </a:r>
          </a:p>
        </p:txBody>
      </p:sp>
      <p:cxnSp>
        <p:nvCxnSpPr>
          <p:cNvPr id="506" name="Straight Arrow Connector 505"/>
          <p:cNvCxnSpPr/>
          <p:nvPr/>
        </p:nvCxnSpPr>
        <p:spPr>
          <a:xfrm>
            <a:off x="2286000" y="876296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Straight Arrow Connector 506"/>
          <p:cNvCxnSpPr/>
          <p:nvPr/>
        </p:nvCxnSpPr>
        <p:spPr>
          <a:xfrm>
            <a:off x="4419600" y="876296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Straight Arrow Connector 507"/>
          <p:cNvCxnSpPr/>
          <p:nvPr/>
        </p:nvCxnSpPr>
        <p:spPr>
          <a:xfrm>
            <a:off x="6553200" y="876296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Straight Arrow Connector 599"/>
          <p:cNvCxnSpPr/>
          <p:nvPr/>
        </p:nvCxnSpPr>
        <p:spPr>
          <a:xfrm flipH="1">
            <a:off x="6553200" y="2019296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Straight Arrow Connector 600"/>
          <p:cNvCxnSpPr/>
          <p:nvPr/>
        </p:nvCxnSpPr>
        <p:spPr>
          <a:xfrm flipH="1">
            <a:off x="4419600" y="2077875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Straight Arrow Connector 601"/>
          <p:cNvCxnSpPr/>
          <p:nvPr/>
        </p:nvCxnSpPr>
        <p:spPr>
          <a:xfrm flipH="1">
            <a:off x="2286000" y="2077875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3" name="TextBox 602"/>
          <p:cNvSpPr txBox="1"/>
          <p:nvPr/>
        </p:nvSpPr>
        <p:spPr>
          <a:xfrm>
            <a:off x="2514600" y="2344579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23. SU-8 Via Litho</a:t>
            </a:r>
            <a:endParaRPr lang="en-US" sz="1000" dirty="0"/>
          </a:p>
        </p:txBody>
      </p:sp>
      <p:sp>
        <p:nvSpPr>
          <p:cNvPr id="604" name="TextBox 603"/>
          <p:cNvSpPr txBox="1"/>
          <p:nvPr/>
        </p:nvSpPr>
        <p:spPr>
          <a:xfrm>
            <a:off x="4648200" y="2344579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22. Spin on SU-8</a:t>
            </a:r>
            <a:endParaRPr lang="en-US" sz="1000" dirty="0"/>
          </a:p>
        </p:txBody>
      </p:sp>
      <p:sp>
        <p:nvSpPr>
          <p:cNvPr id="605" name="TextBox 604"/>
          <p:cNvSpPr txBox="1"/>
          <p:nvPr/>
        </p:nvSpPr>
        <p:spPr>
          <a:xfrm>
            <a:off x="6781800" y="1125379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20. P-metal Deposition</a:t>
            </a:r>
          </a:p>
        </p:txBody>
      </p:sp>
      <p:sp>
        <p:nvSpPr>
          <p:cNvPr id="606" name="TextBox 605"/>
          <p:cNvSpPr txBox="1"/>
          <p:nvPr/>
        </p:nvSpPr>
        <p:spPr>
          <a:xfrm>
            <a:off x="4648200" y="11430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19. P-Metal Lithography</a:t>
            </a:r>
          </a:p>
        </p:txBody>
      </p:sp>
      <p:cxnSp>
        <p:nvCxnSpPr>
          <p:cNvPr id="628" name="Straight Arrow Connector 627"/>
          <p:cNvCxnSpPr/>
          <p:nvPr/>
        </p:nvCxnSpPr>
        <p:spPr>
          <a:xfrm>
            <a:off x="7772400" y="1313021"/>
            <a:ext cx="0" cy="2109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" name="Straight Arrow Connector 718"/>
          <p:cNvCxnSpPr/>
          <p:nvPr/>
        </p:nvCxnSpPr>
        <p:spPr>
          <a:xfrm>
            <a:off x="1371600" y="2687475"/>
            <a:ext cx="0" cy="2109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1" name="TextBox 720"/>
          <p:cNvSpPr txBox="1"/>
          <p:nvPr/>
        </p:nvSpPr>
        <p:spPr>
          <a:xfrm>
            <a:off x="381000" y="1125379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17. Nitride Removal (Dry)</a:t>
            </a:r>
            <a:endParaRPr lang="en-US" sz="1000" dirty="0"/>
          </a:p>
        </p:txBody>
      </p:sp>
      <p:sp>
        <p:nvSpPr>
          <p:cNvPr id="741" name="TextBox 740"/>
          <p:cNvSpPr txBox="1"/>
          <p:nvPr/>
        </p:nvSpPr>
        <p:spPr>
          <a:xfrm>
            <a:off x="2514600" y="1125379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18. </a:t>
            </a:r>
            <a:r>
              <a:rPr lang="en-US" sz="800" dirty="0" smtClean="0"/>
              <a:t>Spin 2 layers SF11PMGI+AZ4210</a:t>
            </a:r>
          </a:p>
        </p:txBody>
      </p:sp>
      <p:sp>
        <p:nvSpPr>
          <p:cNvPr id="823" name="TextBox 822"/>
          <p:cNvSpPr txBox="1"/>
          <p:nvPr/>
        </p:nvSpPr>
        <p:spPr>
          <a:xfrm>
            <a:off x="6781800" y="2344579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21. Liftoff</a:t>
            </a:r>
            <a:endParaRPr lang="en-US" sz="1000" dirty="0"/>
          </a:p>
        </p:txBody>
      </p:sp>
      <p:sp>
        <p:nvSpPr>
          <p:cNvPr id="851" name="TextBox 850"/>
          <p:cNvSpPr txBox="1"/>
          <p:nvPr/>
        </p:nvSpPr>
        <p:spPr>
          <a:xfrm>
            <a:off x="381000" y="2344579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24. Deposit 30nm </a:t>
            </a:r>
            <a:r>
              <a:rPr lang="en-US" sz="1000" dirty="0" err="1" smtClean="0"/>
              <a:t>SiN</a:t>
            </a:r>
            <a:r>
              <a:rPr lang="en-US" sz="1000" dirty="0" smtClean="0"/>
              <a:t> Sticking Layer</a:t>
            </a:r>
            <a:endParaRPr lang="en-US" sz="1000" dirty="0"/>
          </a:p>
        </p:txBody>
      </p:sp>
      <p:sp>
        <p:nvSpPr>
          <p:cNvPr id="882" name="Rectangle 881"/>
          <p:cNvSpPr/>
          <p:nvPr/>
        </p:nvSpPr>
        <p:spPr>
          <a:xfrm flipV="1">
            <a:off x="6359525" y="26670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88" name="Rectangle 887"/>
          <p:cNvSpPr/>
          <p:nvPr/>
        </p:nvSpPr>
        <p:spPr>
          <a:xfrm flipV="1">
            <a:off x="6019800" y="2673350"/>
            <a:ext cx="76200" cy="33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89" name="Rectangle 888"/>
          <p:cNvSpPr/>
          <p:nvPr/>
        </p:nvSpPr>
        <p:spPr>
          <a:xfrm flipV="1">
            <a:off x="4876800" y="2673350"/>
            <a:ext cx="228600" cy="33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6" name="TextBox 985"/>
          <p:cNvSpPr txBox="1"/>
          <p:nvPr/>
        </p:nvSpPr>
        <p:spPr>
          <a:xfrm>
            <a:off x="6781800" y="5087779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29. Strip PR</a:t>
            </a:r>
            <a:endParaRPr lang="en-US" sz="1000" dirty="0"/>
          </a:p>
        </p:txBody>
      </p:sp>
      <p:sp>
        <p:nvSpPr>
          <p:cNvPr id="1062" name="TextBox 1061"/>
          <p:cNvSpPr txBox="1"/>
          <p:nvPr/>
        </p:nvSpPr>
        <p:spPr>
          <a:xfrm>
            <a:off x="2514600" y="510534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31. Probe Metal Litho</a:t>
            </a:r>
          </a:p>
        </p:txBody>
      </p:sp>
      <p:sp>
        <p:nvSpPr>
          <p:cNvPr id="1115" name="TextBox 1114"/>
          <p:cNvSpPr txBox="1"/>
          <p:nvPr/>
        </p:nvSpPr>
        <p:spPr>
          <a:xfrm>
            <a:off x="381000" y="6306979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33. Liftoff</a:t>
            </a:r>
            <a:endParaRPr lang="en-US" sz="1000" dirty="0"/>
          </a:p>
        </p:txBody>
      </p:sp>
      <p:sp>
        <p:nvSpPr>
          <p:cNvPr id="631" name="Slide Number Placeholder 6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76" name="Rectangle 675"/>
          <p:cNvSpPr/>
          <p:nvPr/>
        </p:nvSpPr>
        <p:spPr>
          <a:xfrm>
            <a:off x="381000" y="7162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5" name="Rectangle 694"/>
          <p:cNvSpPr/>
          <p:nvPr/>
        </p:nvSpPr>
        <p:spPr>
          <a:xfrm flipV="1">
            <a:off x="1740695" y="7162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7" name="Rectangle 696"/>
          <p:cNvSpPr/>
          <p:nvPr/>
        </p:nvSpPr>
        <p:spPr>
          <a:xfrm flipV="1">
            <a:off x="2081210" y="7162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8" name="Rectangle 697"/>
          <p:cNvSpPr/>
          <p:nvPr/>
        </p:nvSpPr>
        <p:spPr>
          <a:xfrm flipV="1">
            <a:off x="1207295" y="7162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9" name="Rectangle 698"/>
          <p:cNvSpPr/>
          <p:nvPr/>
        </p:nvSpPr>
        <p:spPr>
          <a:xfrm flipV="1">
            <a:off x="597695" y="7162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0" name="Rectangle 699"/>
          <p:cNvSpPr/>
          <p:nvPr/>
        </p:nvSpPr>
        <p:spPr>
          <a:xfrm flipV="1">
            <a:off x="2133600" y="7924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0" name="Rectangle 719"/>
          <p:cNvSpPr/>
          <p:nvPr/>
        </p:nvSpPr>
        <p:spPr>
          <a:xfrm flipV="1">
            <a:off x="1828800" y="792479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6" name="Rectangle 765"/>
          <p:cNvSpPr/>
          <p:nvPr/>
        </p:nvSpPr>
        <p:spPr>
          <a:xfrm>
            <a:off x="381000" y="8382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767" name="Rectangle 766"/>
          <p:cNvSpPr/>
          <p:nvPr/>
        </p:nvSpPr>
        <p:spPr>
          <a:xfrm>
            <a:off x="609600" y="6858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8" name="Rectangle 767"/>
          <p:cNvSpPr/>
          <p:nvPr/>
        </p:nvSpPr>
        <p:spPr>
          <a:xfrm>
            <a:off x="1219200" y="6858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9" name="Rectangle 768"/>
          <p:cNvSpPr/>
          <p:nvPr/>
        </p:nvSpPr>
        <p:spPr>
          <a:xfrm>
            <a:off x="2093976" y="6858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0" name="Rectangle 769"/>
          <p:cNvSpPr/>
          <p:nvPr/>
        </p:nvSpPr>
        <p:spPr>
          <a:xfrm>
            <a:off x="1752600" y="6858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6" name="Rectangle 775"/>
          <p:cNvSpPr/>
          <p:nvPr/>
        </p:nvSpPr>
        <p:spPr>
          <a:xfrm flipV="1">
            <a:off x="1447800" y="7924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7" name="Rectangle 776"/>
          <p:cNvSpPr/>
          <p:nvPr/>
        </p:nvSpPr>
        <p:spPr>
          <a:xfrm flipV="1">
            <a:off x="381000" y="7924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8" name="Rectangle 777"/>
          <p:cNvSpPr/>
          <p:nvPr/>
        </p:nvSpPr>
        <p:spPr>
          <a:xfrm flipV="1">
            <a:off x="838200" y="7924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9" name="Rectangle 778"/>
          <p:cNvSpPr/>
          <p:nvPr/>
        </p:nvSpPr>
        <p:spPr>
          <a:xfrm flipV="1">
            <a:off x="457200" y="76200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0" name="Rectangle 779"/>
          <p:cNvSpPr/>
          <p:nvPr/>
        </p:nvSpPr>
        <p:spPr>
          <a:xfrm flipV="1">
            <a:off x="914400" y="76200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1" name="Rectangle 780"/>
          <p:cNvSpPr/>
          <p:nvPr/>
        </p:nvSpPr>
        <p:spPr>
          <a:xfrm flipV="1">
            <a:off x="1066800" y="76200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7" name="Rectangle 786"/>
          <p:cNvSpPr/>
          <p:nvPr/>
        </p:nvSpPr>
        <p:spPr>
          <a:xfrm flipV="1">
            <a:off x="1502571" y="762473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8" name="Rectangle 787"/>
          <p:cNvSpPr/>
          <p:nvPr/>
        </p:nvSpPr>
        <p:spPr>
          <a:xfrm flipV="1">
            <a:off x="1628772" y="762473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9" name="Rectangle 788"/>
          <p:cNvSpPr/>
          <p:nvPr/>
        </p:nvSpPr>
        <p:spPr>
          <a:xfrm flipV="1">
            <a:off x="1869277" y="762473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0" name="Rectangle 789"/>
          <p:cNvSpPr/>
          <p:nvPr/>
        </p:nvSpPr>
        <p:spPr>
          <a:xfrm flipV="1">
            <a:off x="1981200" y="76200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1" name="Rectangle 790"/>
          <p:cNvSpPr/>
          <p:nvPr/>
        </p:nvSpPr>
        <p:spPr>
          <a:xfrm flipV="1">
            <a:off x="2209800" y="76200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2" name="Rectangle 791"/>
          <p:cNvSpPr/>
          <p:nvPr/>
        </p:nvSpPr>
        <p:spPr>
          <a:xfrm>
            <a:off x="2514600" y="7162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3" name="Rectangle 792"/>
          <p:cNvSpPr/>
          <p:nvPr/>
        </p:nvSpPr>
        <p:spPr>
          <a:xfrm flipV="1">
            <a:off x="3874295" y="7162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4" name="Rectangle 793"/>
          <p:cNvSpPr/>
          <p:nvPr/>
        </p:nvSpPr>
        <p:spPr>
          <a:xfrm flipV="1">
            <a:off x="4217985" y="7162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5" name="Rectangle 794"/>
          <p:cNvSpPr/>
          <p:nvPr/>
        </p:nvSpPr>
        <p:spPr>
          <a:xfrm flipV="1">
            <a:off x="3340895" y="7162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7" name="Rectangle 796"/>
          <p:cNvSpPr/>
          <p:nvPr/>
        </p:nvSpPr>
        <p:spPr>
          <a:xfrm flipV="1">
            <a:off x="2731295" y="7162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8" name="Rectangle 797"/>
          <p:cNvSpPr/>
          <p:nvPr/>
        </p:nvSpPr>
        <p:spPr>
          <a:xfrm>
            <a:off x="2514600" y="380999"/>
            <a:ext cx="19050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8" name="Rectangle 817"/>
          <p:cNvSpPr/>
          <p:nvPr/>
        </p:nvSpPr>
        <p:spPr>
          <a:xfrm>
            <a:off x="2514600" y="487680"/>
            <a:ext cx="19050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9" name="Rectangle 818"/>
          <p:cNvSpPr/>
          <p:nvPr/>
        </p:nvSpPr>
        <p:spPr>
          <a:xfrm flipV="1">
            <a:off x="4267200" y="7924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0" name="Rectangle 819"/>
          <p:cNvSpPr/>
          <p:nvPr/>
        </p:nvSpPr>
        <p:spPr>
          <a:xfrm flipV="1">
            <a:off x="3962400" y="792479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1" name="Rectangle 820"/>
          <p:cNvSpPr/>
          <p:nvPr/>
        </p:nvSpPr>
        <p:spPr>
          <a:xfrm>
            <a:off x="2514600" y="8382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822" name="Rectangle 821"/>
          <p:cNvSpPr/>
          <p:nvPr/>
        </p:nvSpPr>
        <p:spPr>
          <a:xfrm>
            <a:off x="2743200" y="6858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4" name="Rectangle 823"/>
          <p:cNvSpPr/>
          <p:nvPr/>
        </p:nvSpPr>
        <p:spPr>
          <a:xfrm>
            <a:off x="3352800" y="6858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5" name="Rectangle 824"/>
          <p:cNvSpPr/>
          <p:nvPr/>
        </p:nvSpPr>
        <p:spPr>
          <a:xfrm>
            <a:off x="4227576" y="6858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6" name="Rectangle 825"/>
          <p:cNvSpPr/>
          <p:nvPr/>
        </p:nvSpPr>
        <p:spPr>
          <a:xfrm>
            <a:off x="3886200" y="6858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7" name="Rectangle 826"/>
          <p:cNvSpPr/>
          <p:nvPr/>
        </p:nvSpPr>
        <p:spPr>
          <a:xfrm flipV="1">
            <a:off x="3581400" y="7924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8" name="Rectangle 827"/>
          <p:cNvSpPr/>
          <p:nvPr/>
        </p:nvSpPr>
        <p:spPr>
          <a:xfrm flipV="1">
            <a:off x="2514600" y="7924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0" name="Rectangle 829"/>
          <p:cNvSpPr/>
          <p:nvPr/>
        </p:nvSpPr>
        <p:spPr>
          <a:xfrm flipV="1">
            <a:off x="2971800" y="7924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1" name="Rectangle 830"/>
          <p:cNvSpPr/>
          <p:nvPr/>
        </p:nvSpPr>
        <p:spPr>
          <a:xfrm flipV="1">
            <a:off x="2590800" y="76191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2" name="Rectangle 831"/>
          <p:cNvSpPr/>
          <p:nvPr/>
        </p:nvSpPr>
        <p:spPr>
          <a:xfrm flipV="1">
            <a:off x="3048000" y="76191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3" name="Rectangle 832"/>
          <p:cNvSpPr/>
          <p:nvPr/>
        </p:nvSpPr>
        <p:spPr>
          <a:xfrm flipV="1">
            <a:off x="3200400" y="76191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5" name="Rectangle 834"/>
          <p:cNvSpPr/>
          <p:nvPr/>
        </p:nvSpPr>
        <p:spPr>
          <a:xfrm flipV="1">
            <a:off x="3636171" y="759208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6" name="Rectangle 835"/>
          <p:cNvSpPr/>
          <p:nvPr/>
        </p:nvSpPr>
        <p:spPr>
          <a:xfrm flipV="1">
            <a:off x="3762372" y="759208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7" name="Rectangle 836"/>
          <p:cNvSpPr/>
          <p:nvPr/>
        </p:nvSpPr>
        <p:spPr>
          <a:xfrm flipV="1">
            <a:off x="4343400" y="761911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8" name="Rectangle 837"/>
          <p:cNvSpPr/>
          <p:nvPr/>
        </p:nvSpPr>
        <p:spPr>
          <a:xfrm flipV="1">
            <a:off x="4108450" y="7620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9" name="Rectangle 838"/>
          <p:cNvSpPr/>
          <p:nvPr/>
        </p:nvSpPr>
        <p:spPr>
          <a:xfrm flipV="1">
            <a:off x="4016375" y="7624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0" name="Rectangle 839"/>
          <p:cNvSpPr/>
          <p:nvPr/>
        </p:nvSpPr>
        <p:spPr>
          <a:xfrm>
            <a:off x="4648200" y="457200"/>
            <a:ext cx="1905000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2" name="Rectangle 841"/>
          <p:cNvSpPr/>
          <p:nvPr/>
        </p:nvSpPr>
        <p:spPr>
          <a:xfrm>
            <a:off x="4648200" y="380999"/>
            <a:ext cx="19050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3" name="Rectangle 842"/>
          <p:cNvSpPr/>
          <p:nvPr/>
        </p:nvSpPr>
        <p:spPr>
          <a:xfrm flipV="1">
            <a:off x="6308725" y="307975"/>
            <a:ext cx="142875" cy="4156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4" name="Rectangle 843"/>
          <p:cNvSpPr/>
          <p:nvPr/>
        </p:nvSpPr>
        <p:spPr>
          <a:xfrm flipV="1">
            <a:off x="5995987" y="307969"/>
            <a:ext cx="127000" cy="4140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5" name="Rectangle 844"/>
          <p:cNvSpPr/>
          <p:nvPr/>
        </p:nvSpPr>
        <p:spPr>
          <a:xfrm>
            <a:off x="4648200" y="7162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7" name="Rectangle 846"/>
          <p:cNvSpPr/>
          <p:nvPr/>
        </p:nvSpPr>
        <p:spPr>
          <a:xfrm flipV="1">
            <a:off x="6007895" y="7162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9" name="Rectangle 848"/>
          <p:cNvSpPr/>
          <p:nvPr/>
        </p:nvSpPr>
        <p:spPr>
          <a:xfrm flipV="1">
            <a:off x="6330950" y="7162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0" name="Rectangle 849"/>
          <p:cNvSpPr/>
          <p:nvPr/>
        </p:nvSpPr>
        <p:spPr>
          <a:xfrm flipV="1">
            <a:off x="5474495" y="7162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3" name="Rectangle 852"/>
          <p:cNvSpPr/>
          <p:nvPr/>
        </p:nvSpPr>
        <p:spPr>
          <a:xfrm flipV="1">
            <a:off x="4864895" y="7162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4" name="Rectangle 853"/>
          <p:cNvSpPr/>
          <p:nvPr/>
        </p:nvSpPr>
        <p:spPr>
          <a:xfrm flipV="1">
            <a:off x="4905375" y="304800"/>
            <a:ext cx="167481" cy="4140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5" name="Rectangle 854"/>
          <p:cNvSpPr/>
          <p:nvPr/>
        </p:nvSpPr>
        <p:spPr>
          <a:xfrm flipV="1">
            <a:off x="5514975" y="304799"/>
            <a:ext cx="167481" cy="4140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4" name="Rectangle 873"/>
          <p:cNvSpPr/>
          <p:nvPr/>
        </p:nvSpPr>
        <p:spPr>
          <a:xfrm flipV="1">
            <a:off x="6096000" y="7924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5" name="Rectangle 884"/>
          <p:cNvSpPr/>
          <p:nvPr/>
        </p:nvSpPr>
        <p:spPr>
          <a:xfrm flipV="1">
            <a:off x="6400800" y="7924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7" name="Rectangle 886"/>
          <p:cNvSpPr/>
          <p:nvPr/>
        </p:nvSpPr>
        <p:spPr>
          <a:xfrm>
            <a:off x="4648200" y="8382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890" name="Rectangle 889"/>
          <p:cNvSpPr/>
          <p:nvPr/>
        </p:nvSpPr>
        <p:spPr>
          <a:xfrm>
            <a:off x="4876800" y="6858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4" name="Rectangle 893"/>
          <p:cNvSpPr/>
          <p:nvPr/>
        </p:nvSpPr>
        <p:spPr>
          <a:xfrm>
            <a:off x="5486400" y="6858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8" name="Rectangle 897"/>
          <p:cNvSpPr/>
          <p:nvPr/>
        </p:nvSpPr>
        <p:spPr>
          <a:xfrm>
            <a:off x="6342888" y="6858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9" name="Rectangle 898"/>
          <p:cNvSpPr/>
          <p:nvPr/>
        </p:nvSpPr>
        <p:spPr>
          <a:xfrm>
            <a:off x="6019800" y="6858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3" name="Rectangle 902"/>
          <p:cNvSpPr/>
          <p:nvPr/>
        </p:nvSpPr>
        <p:spPr>
          <a:xfrm flipV="1">
            <a:off x="5715000" y="7924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6" name="Rectangle 925"/>
          <p:cNvSpPr/>
          <p:nvPr/>
        </p:nvSpPr>
        <p:spPr>
          <a:xfrm flipV="1">
            <a:off x="4648200" y="7924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9" name="Rectangle 928"/>
          <p:cNvSpPr/>
          <p:nvPr/>
        </p:nvSpPr>
        <p:spPr>
          <a:xfrm flipV="1">
            <a:off x="5105400" y="7924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1" name="Rectangle 930"/>
          <p:cNvSpPr/>
          <p:nvPr/>
        </p:nvSpPr>
        <p:spPr>
          <a:xfrm flipV="1">
            <a:off x="4724400" y="761530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5" name="Rectangle 934"/>
          <p:cNvSpPr/>
          <p:nvPr/>
        </p:nvSpPr>
        <p:spPr>
          <a:xfrm flipV="1">
            <a:off x="5181600" y="761530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8" name="Rectangle 937"/>
          <p:cNvSpPr/>
          <p:nvPr/>
        </p:nvSpPr>
        <p:spPr>
          <a:xfrm flipV="1">
            <a:off x="5334000" y="761530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0" name="Rectangle 939"/>
          <p:cNvSpPr/>
          <p:nvPr/>
        </p:nvSpPr>
        <p:spPr>
          <a:xfrm flipV="1">
            <a:off x="5769771" y="762002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2" name="Rectangle 941"/>
          <p:cNvSpPr/>
          <p:nvPr/>
        </p:nvSpPr>
        <p:spPr>
          <a:xfrm flipV="1">
            <a:off x="5895972" y="762002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8" name="Rectangle 947"/>
          <p:cNvSpPr/>
          <p:nvPr/>
        </p:nvSpPr>
        <p:spPr>
          <a:xfrm flipV="1">
            <a:off x="6242050" y="7620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4" name="Rectangle 953"/>
          <p:cNvSpPr/>
          <p:nvPr/>
        </p:nvSpPr>
        <p:spPr>
          <a:xfrm flipV="1">
            <a:off x="6477000" y="761530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5" name="Rectangle 954"/>
          <p:cNvSpPr/>
          <p:nvPr/>
        </p:nvSpPr>
        <p:spPr>
          <a:xfrm flipV="1">
            <a:off x="6149975" y="7624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6" name="Rectangle 955"/>
          <p:cNvSpPr/>
          <p:nvPr/>
        </p:nvSpPr>
        <p:spPr>
          <a:xfrm>
            <a:off x="6781800" y="307977"/>
            <a:ext cx="19050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7" name="Rectangle 956"/>
          <p:cNvSpPr/>
          <p:nvPr/>
        </p:nvSpPr>
        <p:spPr>
          <a:xfrm>
            <a:off x="6781800" y="460376"/>
            <a:ext cx="1905000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8" name="Rectangle 957"/>
          <p:cNvSpPr/>
          <p:nvPr/>
        </p:nvSpPr>
        <p:spPr>
          <a:xfrm>
            <a:off x="6781800" y="384175"/>
            <a:ext cx="19050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9" name="Rectangle 958"/>
          <p:cNvSpPr/>
          <p:nvPr/>
        </p:nvSpPr>
        <p:spPr>
          <a:xfrm flipV="1">
            <a:off x="8458200" y="307976"/>
            <a:ext cx="109542" cy="4156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0" name="Rectangle 959"/>
          <p:cNvSpPr/>
          <p:nvPr/>
        </p:nvSpPr>
        <p:spPr>
          <a:xfrm flipV="1">
            <a:off x="8458989" y="608048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1" name="Rectangle 960"/>
          <p:cNvSpPr/>
          <p:nvPr/>
        </p:nvSpPr>
        <p:spPr>
          <a:xfrm flipV="1">
            <a:off x="8139104" y="304800"/>
            <a:ext cx="107153" cy="4140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3" name="Rectangle 962"/>
          <p:cNvSpPr/>
          <p:nvPr/>
        </p:nvSpPr>
        <p:spPr>
          <a:xfrm flipV="1">
            <a:off x="8139104" y="606422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5" name="Rectangle 964"/>
          <p:cNvSpPr/>
          <p:nvPr/>
        </p:nvSpPr>
        <p:spPr>
          <a:xfrm>
            <a:off x="6781800" y="719456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6" name="Rectangle 965"/>
          <p:cNvSpPr/>
          <p:nvPr/>
        </p:nvSpPr>
        <p:spPr>
          <a:xfrm flipV="1">
            <a:off x="7648575" y="307975"/>
            <a:ext cx="167481" cy="4140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7" name="Rectangle 966"/>
          <p:cNvSpPr/>
          <p:nvPr/>
        </p:nvSpPr>
        <p:spPr>
          <a:xfrm flipV="1">
            <a:off x="7648579" y="606426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8" name="Rectangle 967"/>
          <p:cNvSpPr/>
          <p:nvPr/>
        </p:nvSpPr>
        <p:spPr>
          <a:xfrm flipV="1">
            <a:off x="7038975" y="307976"/>
            <a:ext cx="167481" cy="4140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1" name="Rectangle 970"/>
          <p:cNvSpPr/>
          <p:nvPr/>
        </p:nvSpPr>
        <p:spPr>
          <a:xfrm flipV="1">
            <a:off x="8141495" y="719452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2" name="Rectangle 971"/>
          <p:cNvSpPr/>
          <p:nvPr/>
        </p:nvSpPr>
        <p:spPr>
          <a:xfrm flipV="1">
            <a:off x="8464550" y="719453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3" name="Rectangle 972"/>
          <p:cNvSpPr/>
          <p:nvPr/>
        </p:nvSpPr>
        <p:spPr>
          <a:xfrm flipV="1">
            <a:off x="7608095" y="719456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4" name="Rectangle 973"/>
          <p:cNvSpPr/>
          <p:nvPr/>
        </p:nvSpPr>
        <p:spPr>
          <a:xfrm flipV="1">
            <a:off x="6998495" y="719455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5" name="Rectangle 974"/>
          <p:cNvSpPr/>
          <p:nvPr/>
        </p:nvSpPr>
        <p:spPr>
          <a:xfrm flipV="1">
            <a:off x="8229600" y="795657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6" name="Rectangle 975"/>
          <p:cNvSpPr/>
          <p:nvPr/>
        </p:nvSpPr>
        <p:spPr>
          <a:xfrm flipV="1">
            <a:off x="8534400" y="795657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7" name="Rectangle 976"/>
          <p:cNvSpPr/>
          <p:nvPr/>
        </p:nvSpPr>
        <p:spPr>
          <a:xfrm>
            <a:off x="6781800" y="841376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978" name="Rectangle 977"/>
          <p:cNvSpPr/>
          <p:nvPr/>
        </p:nvSpPr>
        <p:spPr>
          <a:xfrm flipV="1">
            <a:off x="7848600" y="795656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9" name="Rectangle 978"/>
          <p:cNvSpPr/>
          <p:nvPr/>
        </p:nvSpPr>
        <p:spPr>
          <a:xfrm flipV="1">
            <a:off x="6781800" y="795657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4" name="Rectangle 983"/>
          <p:cNvSpPr/>
          <p:nvPr/>
        </p:nvSpPr>
        <p:spPr>
          <a:xfrm flipV="1">
            <a:off x="7239000" y="795656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1" name="Rectangle 1020"/>
          <p:cNvSpPr/>
          <p:nvPr/>
        </p:nvSpPr>
        <p:spPr>
          <a:xfrm flipV="1">
            <a:off x="7038975" y="606425"/>
            <a:ext cx="168275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2" name="Rectangle 1021"/>
          <p:cNvSpPr/>
          <p:nvPr/>
        </p:nvSpPr>
        <p:spPr>
          <a:xfrm>
            <a:off x="7620000" y="688976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6" name="Rectangle 1115"/>
          <p:cNvSpPr/>
          <p:nvPr/>
        </p:nvSpPr>
        <p:spPr>
          <a:xfrm>
            <a:off x="7010400" y="688976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8" name="Rectangle 1137"/>
          <p:cNvSpPr/>
          <p:nvPr/>
        </p:nvSpPr>
        <p:spPr>
          <a:xfrm>
            <a:off x="8476488" y="688976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7" name="Rectangle 1166"/>
          <p:cNvSpPr/>
          <p:nvPr/>
        </p:nvSpPr>
        <p:spPr>
          <a:xfrm>
            <a:off x="8153400" y="688976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8" name="Rectangle 1167"/>
          <p:cNvSpPr/>
          <p:nvPr/>
        </p:nvSpPr>
        <p:spPr>
          <a:xfrm flipV="1">
            <a:off x="6858000" y="764706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9" name="Rectangle 1168"/>
          <p:cNvSpPr/>
          <p:nvPr/>
        </p:nvSpPr>
        <p:spPr>
          <a:xfrm flipV="1">
            <a:off x="7315200" y="764706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0" name="Rectangle 1169"/>
          <p:cNvSpPr/>
          <p:nvPr/>
        </p:nvSpPr>
        <p:spPr>
          <a:xfrm flipV="1">
            <a:off x="7467600" y="764706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1" name="Rectangle 1170"/>
          <p:cNvSpPr/>
          <p:nvPr/>
        </p:nvSpPr>
        <p:spPr>
          <a:xfrm flipV="1">
            <a:off x="7903371" y="765178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2" name="Rectangle 1171"/>
          <p:cNvSpPr/>
          <p:nvPr/>
        </p:nvSpPr>
        <p:spPr>
          <a:xfrm flipV="1">
            <a:off x="8029572" y="765178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3" name="Rectangle 1172"/>
          <p:cNvSpPr/>
          <p:nvPr/>
        </p:nvSpPr>
        <p:spPr>
          <a:xfrm flipV="1">
            <a:off x="8610600" y="764706"/>
            <a:ext cx="76200" cy="7619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4" name="Rectangle 1173"/>
          <p:cNvSpPr/>
          <p:nvPr/>
        </p:nvSpPr>
        <p:spPr>
          <a:xfrm flipV="1">
            <a:off x="8375650" y="765176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5" name="Rectangle 1174"/>
          <p:cNvSpPr/>
          <p:nvPr/>
        </p:nvSpPr>
        <p:spPr>
          <a:xfrm flipV="1">
            <a:off x="8283575" y="765648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6" name="Rectangle 1175"/>
          <p:cNvSpPr/>
          <p:nvPr/>
        </p:nvSpPr>
        <p:spPr>
          <a:xfrm flipV="1">
            <a:off x="8475656" y="1817720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7" name="Rectangle 1176"/>
          <p:cNvSpPr/>
          <p:nvPr/>
        </p:nvSpPr>
        <p:spPr>
          <a:xfrm flipV="1">
            <a:off x="8139104" y="1816094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8" name="Rectangle 1177"/>
          <p:cNvSpPr/>
          <p:nvPr/>
        </p:nvSpPr>
        <p:spPr>
          <a:xfrm>
            <a:off x="6781800" y="19354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9" name="Rectangle 1178"/>
          <p:cNvSpPr/>
          <p:nvPr/>
        </p:nvSpPr>
        <p:spPr>
          <a:xfrm flipV="1">
            <a:off x="7648579" y="1816098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0" name="Rectangle 1179"/>
          <p:cNvSpPr/>
          <p:nvPr/>
        </p:nvSpPr>
        <p:spPr>
          <a:xfrm flipV="1">
            <a:off x="8141495" y="1929124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1" name="Rectangle 1180"/>
          <p:cNvSpPr/>
          <p:nvPr/>
        </p:nvSpPr>
        <p:spPr>
          <a:xfrm flipV="1">
            <a:off x="8481217" y="1929125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2" name="Rectangle 1181"/>
          <p:cNvSpPr/>
          <p:nvPr/>
        </p:nvSpPr>
        <p:spPr>
          <a:xfrm flipV="1">
            <a:off x="7608095" y="1929128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3" name="Rectangle 1182"/>
          <p:cNvSpPr/>
          <p:nvPr/>
        </p:nvSpPr>
        <p:spPr>
          <a:xfrm flipV="1">
            <a:off x="6998495" y="1929127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4" name="Rectangle 1183"/>
          <p:cNvSpPr/>
          <p:nvPr/>
        </p:nvSpPr>
        <p:spPr>
          <a:xfrm flipV="1">
            <a:off x="7038975" y="1816097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5" name="Rectangle 1184"/>
          <p:cNvSpPr/>
          <p:nvPr/>
        </p:nvSpPr>
        <p:spPr>
          <a:xfrm flipV="1">
            <a:off x="8229600" y="20116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6" name="Rectangle 1185"/>
          <p:cNvSpPr/>
          <p:nvPr/>
        </p:nvSpPr>
        <p:spPr>
          <a:xfrm flipV="1">
            <a:off x="8534400" y="20116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7" name="Rectangle 1186"/>
          <p:cNvSpPr/>
          <p:nvPr/>
        </p:nvSpPr>
        <p:spPr>
          <a:xfrm>
            <a:off x="6781800" y="20574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188" name="Rectangle 1187"/>
          <p:cNvSpPr/>
          <p:nvPr/>
        </p:nvSpPr>
        <p:spPr>
          <a:xfrm>
            <a:off x="7010400" y="1905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9" name="Rectangle 1188"/>
          <p:cNvSpPr/>
          <p:nvPr/>
        </p:nvSpPr>
        <p:spPr>
          <a:xfrm>
            <a:off x="7620000" y="1905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0" name="Rectangle 1189"/>
          <p:cNvSpPr/>
          <p:nvPr/>
        </p:nvSpPr>
        <p:spPr>
          <a:xfrm>
            <a:off x="8494776" y="1905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1" name="Rectangle 1190"/>
          <p:cNvSpPr/>
          <p:nvPr/>
        </p:nvSpPr>
        <p:spPr>
          <a:xfrm>
            <a:off x="8153400" y="1905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2" name="Rectangle 1191"/>
          <p:cNvSpPr/>
          <p:nvPr/>
        </p:nvSpPr>
        <p:spPr>
          <a:xfrm flipV="1">
            <a:off x="7848600" y="20116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3" name="Rectangle 1192"/>
          <p:cNvSpPr/>
          <p:nvPr/>
        </p:nvSpPr>
        <p:spPr>
          <a:xfrm flipV="1">
            <a:off x="6781800" y="20116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4" name="Rectangle 1193"/>
          <p:cNvSpPr/>
          <p:nvPr/>
        </p:nvSpPr>
        <p:spPr>
          <a:xfrm flipV="1">
            <a:off x="7239000" y="20116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5" name="Rectangle 1194"/>
          <p:cNvSpPr/>
          <p:nvPr/>
        </p:nvSpPr>
        <p:spPr>
          <a:xfrm flipV="1">
            <a:off x="6858000" y="1980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6" name="Rectangle 1195"/>
          <p:cNvSpPr/>
          <p:nvPr/>
        </p:nvSpPr>
        <p:spPr>
          <a:xfrm flipV="1">
            <a:off x="7315200" y="1980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7" name="Rectangle 1196"/>
          <p:cNvSpPr/>
          <p:nvPr/>
        </p:nvSpPr>
        <p:spPr>
          <a:xfrm flipV="1">
            <a:off x="7467600" y="1980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8" name="Rectangle 1197"/>
          <p:cNvSpPr/>
          <p:nvPr/>
        </p:nvSpPr>
        <p:spPr>
          <a:xfrm flipV="1">
            <a:off x="7903371" y="19812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9" name="Rectangle 1198"/>
          <p:cNvSpPr/>
          <p:nvPr/>
        </p:nvSpPr>
        <p:spPr>
          <a:xfrm flipV="1">
            <a:off x="8029572" y="19812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0" name="Rectangle 1199"/>
          <p:cNvSpPr/>
          <p:nvPr/>
        </p:nvSpPr>
        <p:spPr>
          <a:xfrm flipV="1">
            <a:off x="8610600" y="1980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1" name="Rectangle 1200"/>
          <p:cNvSpPr/>
          <p:nvPr/>
        </p:nvSpPr>
        <p:spPr>
          <a:xfrm flipV="1">
            <a:off x="8375650" y="1974848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2" name="Rectangle 1201"/>
          <p:cNvSpPr/>
          <p:nvPr/>
        </p:nvSpPr>
        <p:spPr>
          <a:xfrm flipV="1">
            <a:off x="8283575" y="197532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3" name="Rectangle 1202"/>
          <p:cNvSpPr/>
          <p:nvPr/>
        </p:nvSpPr>
        <p:spPr>
          <a:xfrm>
            <a:off x="4648200" y="1752600"/>
            <a:ext cx="19050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04" name="Rectangle 1203"/>
          <p:cNvSpPr/>
          <p:nvPr/>
        </p:nvSpPr>
        <p:spPr>
          <a:xfrm flipV="1">
            <a:off x="6342056" y="18240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5" name="Rectangle 1204"/>
          <p:cNvSpPr/>
          <p:nvPr/>
        </p:nvSpPr>
        <p:spPr>
          <a:xfrm flipV="1">
            <a:off x="6005504" y="18224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6" name="Rectangle 1205"/>
          <p:cNvSpPr/>
          <p:nvPr/>
        </p:nvSpPr>
        <p:spPr>
          <a:xfrm>
            <a:off x="4648200" y="19354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7" name="Rectangle 1206"/>
          <p:cNvSpPr/>
          <p:nvPr/>
        </p:nvSpPr>
        <p:spPr>
          <a:xfrm flipV="1">
            <a:off x="5514979" y="18224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8" name="Rectangle 1207"/>
          <p:cNvSpPr/>
          <p:nvPr/>
        </p:nvSpPr>
        <p:spPr>
          <a:xfrm flipV="1">
            <a:off x="4905375" y="18224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9" name="Rectangle 1208"/>
          <p:cNvSpPr/>
          <p:nvPr/>
        </p:nvSpPr>
        <p:spPr>
          <a:xfrm flipV="1">
            <a:off x="6007895" y="19354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0" name="Rectangle 1209"/>
          <p:cNvSpPr/>
          <p:nvPr/>
        </p:nvSpPr>
        <p:spPr>
          <a:xfrm flipV="1">
            <a:off x="6347617" y="19354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1" name="Rectangle 1210"/>
          <p:cNvSpPr/>
          <p:nvPr/>
        </p:nvSpPr>
        <p:spPr>
          <a:xfrm flipV="1">
            <a:off x="5474495" y="19354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2" name="Rectangle 1211"/>
          <p:cNvSpPr/>
          <p:nvPr/>
        </p:nvSpPr>
        <p:spPr>
          <a:xfrm flipV="1">
            <a:off x="4864895" y="19354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3" name="Rectangle 1212"/>
          <p:cNvSpPr/>
          <p:nvPr/>
        </p:nvSpPr>
        <p:spPr>
          <a:xfrm flipV="1">
            <a:off x="6096000" y="20116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4" name="Rectangle 1213"/>
          <p:cNvSpPr/>
          <p:nvPr/>
        </p:nvSpPr>
        <p:spPr>
          <a:xfrm flipV="1">
            <a:off x="6400800" y="20116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5" name="Rectangle 1214"/>
          <p:cNvSpPr/>
          <p:nvPr/>
        </p:nvSpPr>
        <p:spPr>
          <a:xfrm>
            <a:off x="4648200" y="20574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216" name="Rectangle 1215"/>
          <p:cNvSpPr/>
          <p:nvPr/>
        </p:nvSpPr>
        <p:spPr>
          <a:xfrm>
            <a:off x="5486400" y="1905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7" name="Rectangle 1216"/>
          <p:cNvSpPr/>
          <p:nvPr/>
        </p:nvSpPr>
        <p:spPr>
          <a:xfrm flipV="1">
            <a:off x="5715000" y="20116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8" name="Rectangle 1217"/>
          <p:cNvSpPr/>
          <p:nvPr/>
        </p:nvSpPr>
        <p:spPr>
          <a:xfrm flipV="1">
            <a:off x="4648200" y="20116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9" name="Rectangle 1218"/>
          <p:cNvSpPr/>
          <p:nvPr/>
        </p:nvSpPr>
        <p:spPr>
          <a:xfrm flipV="1">
            <a:off x="5105400" y="20116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0" name="Rectangle 1219"/>
          <p:cNvSpPr/>
          <p:nvPr/>
        </p:nvSpPr>
        <p:spPr>
          <a:xfrm>
            <a:off x="4876800" y="1905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1" name="Rectangle 1220"/>
          <p:cNvSpPr/>
          <p:nvPr/>
        </p:nvSpPr>
        <p:spPr>
          <a:xfrm>
            <a:off x="6361176" y="1905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2" name="Rectangle 1221"/>
          <p:cNvSpPr/>
          <p:nvPr/>
        </p:nvSpPr>
        <p:spPr>
          <a:xfrm>
            <a:off x="6019800" y="1905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3" name="Rectangle 1222"/>
          <p:cNvSpPr/>
          <p:nvPr/>
        </p:nvSpPr>
        <p:spPr>
          <a:xfrm flipV="1">
            <a:off x="4724400" y="1980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4" name="Rectangle 1223"/>
          <p:cNvSpPr/>
          <p:nvPr/>
        </p:nvSpPr>
        <p:spPr>
          <a:xfrm flipV="1">
            <a:off x="5181600" y="1980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5" name="Rectangle 1224"/>
          <p:cNvSpPr/>
          <p:nvPr/>
        </p:nvSpPr>
        <p:spPr>
          <a:xfrm flipV="1">
            <a:off x="5334000" y="1980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6" name="Rectangle 1225"/>
          <p:cNvSpPr/>
          <p:nvPr/>
        </p:nvSpPr>
        <p:spPr>
          <a:xfrm flipV="1">
            <a:off x="5769771" y="19812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7" name="Rectangle 1226"/>
          <p:cNvSpPr/>
          <p:nvPr/>
        </p:nvSpPr>
        <p:spPr>
          <a:xfrm flipV="1">
            <a:off x="5895972" y="19812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8" name="Rectangle 1227"/>
          <p:cNvSpPr/>
          <p:nvPr/>
        </p:nvSpPr>
        <p:spPr>
          <a:xfrm flipV="1">
            <a:off x="6477000" y="1980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9" name="Rectangle 1228"/>
          <p:cNvSpPr/>
          <p:nvPr/>
        </p:nvSpPr>
        <p:spPr>
          <a:xfrm flipV="1">
            <a:off x="6242050" y="19812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0" name="Rectangle 1229"/>
          <p:cNvSpPr/>
          <p:nvPr/>
        </p:nvSpPr>
        <p:spPr>
          <a:xfrm flipV="1">
            <a:off x="6149975" y="19816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1" name="Rectangle 1230"/>
          <p:cNvSpPr/>
          <p:nvPr/>
        </p:nvSpPr>
        <p:spPr>
          <a:xfrm>
            <a:off x="2514600" y="1752600"/>
            <a:ext cx="19050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32" name="Rectangle 1231"/>
          <p:cNvSpPr/>
          <p:nvPr/>
        </p:nvSpPr>
        <p:spPr>
          <a:xfrm flipV="1">
            <a:off x="4367213" y="1600200"/>
            <a:ext cx="5238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33" name="Rectangle 1232"/>
          <p:cNvSpPr/>
          <p:nvPr/>
        </p:nvSpPr>
        <p:spPr>
          <a:xfrm flipV="1">
            <a:off x="3200400" y="16002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34" name="Rectangle 1233"/>
          <p:cNvSpPr/>
          <p:nvPr/>
        </p:nvSpPr>
        <p:spPr>
          <a:xfrm flipV="1">
            <a:off x="3048000" y="16002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35" name="Rectangle 1234"/>
          <p:cNvSpPr/>
          <p:nvPr/>
        </p:nvSpPr>
        <p:spPr>
          <a:xfrm flipV="1">
            <a:off x="2590800" y="16002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36" name="Rectangle 1235"/>
          <p:cNvSpPr/>
          <p:nvPr/>
        </p:nvSpPr>
        <p:spPr>
          <a:xfrm flipV="1">
            <a:off x="4017169" y="1600200"/>
            <a:ext cx="5476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37" name="Rectangle 1236"/>
          <p:cNvSpPr/>
          <p:nvPr/>
        </p:nvSpPr>
        <p:spPr>
          <a:xfrm flipV="1">
            <a:off x="4110038" y="1600200"/>
            <a:ext cx="5238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38" name="Rectangle 1237"/>
          <p:cNvSpPr/>
          <p:nvPr/>
        </p:nvSpPr>
        <p:spPr>
          <a:xfrm flipV="1">
            <a:off x="3635375" y="16002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39" name="Rectangle 1238"/>
          <p:cNvSpPr/>
          <p:nvPr/>
        </p:nvSpPr>
        <p:spPr>
          <a:xfrm flipV="1">
            <a:off x="3762375" y="16002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40" name="Rectangle 1239"/>
          <p:cNvSpPr/>
          <p:nvPr/>
        </p:nvSpPr>
        <p:spPr>
          <a:xfrm flipV="1">
            <a:off x="4207668" y="1524000"/>
            <a:ext cx="10953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41" name="Rectangle 1240"/>
          <p:cNvSpPr/>
          <p:nvPr/>
        </p:nvSpPr>
        <p:spPr>
          <a:xfrm flipV="1">
            <a:off x="3871914" y="1627029"/>
            <a:ext cx="107156" cy="33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42" name="Rectangle 1241"/>
          <p:cNvSpPr/>
          <p:nvPr/>
        </p:nvSpPr>
        <p:spPr>
          <a:xfrm flipV="1">
            <a:off x="2771772" y="1707200"/>
            <a:ext cx="166687" cy="15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43" name="Rectangle 1242"/>
          <p:cNvSpPr/>
          <p:nvPr/>
        </p:nvSpPr>
        <p:spPr>
          <a:xfrm flipV="1">
            <a:off x="3381379" y="1711170"/>
            <a:ext cx="166687" cy="15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44" name="Rectangle 1243"/>
          <p:cNvSpPr/>
          <p:nvPr/>
        </p:nvSpPr>
        <p:spPr>
          <a:xfrm flipV="1">
            <a:off x="4208456" y="18240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5" name="Rectangle 1244"/>
          <p:cNvSpPr/>
          <p:nvPr/>
        </p:nvSpPr>
        <p:spPr>
          <a:xfrm flipV="1">
            <a:off x="3871904" y="18224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6" name="Rectangle 1245"/>
          <p:cNvSpPr/>
          <p:nvPr/>
        </p:nvSpPr>
        <p:spPr>
          <a:xfrm>
            <a:off x="2514600" y="19354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7" name="Rectangle 1246"/>
          <p:cNvSpPr/>
          <p:nvPr/>
        </p:nvSpPr>
        <p:spPr>
          <a:xfrm flipV="1">
            <a:off x="3381379" y="18224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8" name="Rectangle 1247"/>
          <p:cNvSpPr/>
          <p:nvPr/>
        </p:nvSpPr>
        <p:spPr>
          <a:xfrm flipV="1">
            <a:off x="2771775" y="18224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9" name="Rectangle 1248"/>
          <p:cNvSpPr/>
          <p:nvPr/>
        </p:nvSpPr>
        <p:spPr>
          <a:xfrm flipV="1">
            <a:off x="3874295" y="19354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0" name="Rectangle 1249"/>
          <p:cNvSpPr/>
          <p:nvPr/>
        </p:nvSpPr>
        <p:spPr>
          <a:xfrm flipV="1">
            <a:off x="4214017" y="19354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1" name="Rectangle 1250"/>
          <p:cNvSpPr/>
          <p:nvPr/>
        </p:nvSpPr>
        <p:spPr>
          <a:xfrm flipV="1">
            <a:off x="3340895" y="19354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2" name="Rectangle 1251"/>
          <p:cNvSpPr/>
          <p:nvPr/>
        </p:nvSpPr>
        <p:spPr>
          <a:xfrm flipV="1">
            <a:off x="2731295" y="19354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3" name="Rectangle 1252"/>
          <p:cNvSpPr/>
          <p:nvPr/>
        </p:nvSpPr>
        <p:spPr>
          <a:xfrm flipV="1">
            <a:off x="3962400" y="20116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4" name="Rectangle 1253"/>
          <p:cNvSpPr/>
          <p:nvPr/>
        </p:nvSpPr>
        <p:spPr>
          <a:xfrm flipV="1">
            <a:off x="4267200" y="20116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5" name="Rectangle 1254"/>
          <p:cNvSpPr/>
          <p:nvPr/>
        </p:nvSpPr>
        <p:spPr>
          <a:xfrm>
            <a:off x="2514600" y="20574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256" name="Rectangle 1255"/>
          <p:cNvSpPr/>
          <p:nvPr/>
        </p:nvSpPr>
        <p:spPr>
          <a:xfrm>
            <a:off x="3352800" y="1905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7" name="Rectangle 1256"/>
          <p:cNvSpPr/>
          <p:nvPr/>
        </p:nvSpPr>
        <p:spPr>
          <a:xfrm flipV="1">
            <a:off x="3581400" y="20116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8" name="Rectangle 1257"/>
          <p:cNvSpPr/>
          <p:nvPr/>
        </p:nvSpPr>
        <p:spPr>
          <a:xfrm flipV="1">
            <a:off x="2514600" y="20116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9" name="Rectangle 1258"/>
          <p:cNvSpPr/>
          <p:nvPr/>
        </p:nvSpPr>
        <p:spPr>
          <a:xfrm flipV="1">
            <a:off x="2971800" y="20116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0" name="Rectangle 1259"/>
          <p:cNvSpPr/>
          <p:nvPr/>
        </p:nvSpPr>
        <p:spPr>
          <a:xfrm>
            <a:off x="2743200" y="1905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1" name="Rectangle 1260"/>
          <p:cNvSpPr/>
          <p:nvPr/>
        </p:nvSpPr>
        <p:spPr>
          <a:xfrm>
            <a:off x="4227576" y="1905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2" name="Rectangle 1261"/>
          <p:cNvSpPr/>
          <p:nvPr/>
        </p:nvSpPr>
        <p:spPr>
          <a:xfrm>
            <a:off x="3886200" y="1905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3" name="Rectangle 1262"/>
          <p:cNvSpPr/>
          <p:nvPr/>
        </p:nvSpPr>
        <p:spPr>
          <a:xfrm flipV="1">
            <a:off x="2590800" y="1980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4" name="Rectangle 1263"/>
          <p:cNvSpPr/>
          <p:nvPr/>
        </p:nvSpPr>
        <p:spPr>
          <a:xfrm flipV="1">
            <a:off x="3048000" y="1980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5" name="Rectangle 1264"/>
          <p:cNvSpPr/>
          <p:nvPr/>
        </p:nvSpPr>
        <p:spPr>
          <a:xfrm flipV="1">
            <a:off x="3200400" y="1980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6" name="Rectangle 1265"/>
          <p:cNvSpPr/>
          <p:nvPr/>
        </p:nvSpPr>
        <p:spPr>
          <a:xfrm flipV="1">
            <a:off x="3636171" y="19812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7" name="Rectangle 1266"/>
          <p:cNvSpPr/>
          <p:nvPr/>
        </p:nvSpPr>
        <p:spPr>
          <a:xfrm flipV="1">
            <a:off x="3762372" y="19812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8" name="Rectangle 1267"/>
          <p:cNvSpPr/>
          <p:nvPr/>
        </p:nvSpPr>
        <p:spPr>
          <a:xfrm flipV="1">
            <a:off x="4343400" y="1980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9" name="Rectangle 1268"/>
          <p:cNvSpPr/>
          <p:nvPr/>
        </p:nvSpPr>
        <p:spPr>
          <a:xfrm flipV="1">
            <a:off x="4108450" y="19812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0" name="Rectangle 1269"/>
          <p:cNvSpPr/>
          <p:nvPr/>
        </p:nvSpPr>
        <p:spPr>
          <a:xfrm flipV="1">
            <a:off x="4016375" y="19816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1" name="Rectangle 1270"/>
          <p:cNvSpPr/>
          <p:nvPr/>
        </p:nvSpPr>
        <p:spPr>
          <a:xfrm flipV="1">
            <a:off x="381000" y="17279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2" name="Rectangle 1271"/>
          <p:cNvSpPr/>
          <p:nvPr/>
        </p:nvSpPr>
        <p:spPr>
          <a:xfrm>
            <a:off x="381000" y="17526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73" name="Rectangle 1272"/>
          <p:cNvSpPr/>
          <p:nvPr/>
        </p:nvSpPr>
        <p:spPr>
          <a:xfrm>
            <a:off x="533399" y="17526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74" name="Rectangle 1273"/>
          <p:cNvSpPr/>
          <p:nvPr/>
        </p:nvSpPr>
        <p:spPr>
          <a:xfrm>
            <a:off x="801688" y="17526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75" name="Rectangle 1274"/>
          <p:cNvSpPr/>
          <p:nvPr/>
        </p:nvSpPr>
        <p:spPr>
          <a:xfrm>
            <a:off x="990600" y="17526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76" name="Rectangle 1275"/>
          <p:cNvSpPr/>
          <p:nvPr/>
        </p:nvSpPr>
        <p:spPr>
          <a:xfrm>
            <a:off x="1143000" y="17526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77" name="Rectangle 1276"/>
          <p:cNvSpPr/>
          <p:nvPr/>
        </p:nvSpPr>
        <p:spPr>
          <a:xfrm>
            <a:off x="1414458" y="17526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78" name="Rectangle 1277"/>
          <p:cNvSpPr/>
          <p:nvPr/>
        </p:nvSpPr>
        <p:spPr>
          <a:xfrm>
            <a:off x="1581146" y="17526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79" name="Rectangle 1278"/>
          <p:cNvSpPr/>
          <p:nvPr/>
        </p:nvSpPr>
        <p:spPr>
          <a:xfrm flipV="1">
            <a:off x="1081087" y="1527174"/>
            <a:ext cx="4571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80" name="Rectangle 1279"/>
          <p:cNvSpPr/>
          <p:nvPr/>
        </p:nvSpPr>
        <p:spPr>
          <a:xfrm flipV="1">
            <a:off x="921544" y="1527174"/>
            <a:ext cx="52388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81" name="Rectangle 1280"/>
          <p:cNvSpPr/>
          <p:nvPr/>
        </p:nvSpPr>
        <p:spPr>
          <a:xfrm flipV="1">
            <a:off x="473394" y="1527174"/>
            <a:ext cx="4571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82" name="Rectangle 1281"/>
          <p:cNvSpPr/>
          <p:nvPr/>
        </p:nvSpPr>
        <p:spPr>
          <a:xfrm flipV="1">
            <a:off x="1883569" y="1527174"/>
            <a:ext cx="4571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83" name="Rectangle 1282"/>
          <p:cNvSpPr/>
          <p:nvPr/>
        </p:nvSpPr>
        <p:spPr>
          <a:xfrm flipV="1">
            <a:off x="1514476" y="1527174"/>
            <a:ext cx="51594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84" name="Rectangle 1283"/>
          <p:cNvSpPr/>
          <p:nvPr/>
        </p:nvSpPr>
        <p:spPr>
          <a:xfrm flipV="1">
            <a:off x="1640681" y="1527174"/>
            <a:ext cx="5476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85" name="Rectangle 1284"/>
          <p:cNvSpPr/>
          <p:nvPr/>
        </p:nvSpPr>
        <p:spPr>
          <a:xfrm flipV="1">
            <a:off x="2085976" y="1422402"/>
            <a:ext cx="85724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86" name="Rectangle 1285"/>
          <p:cNvSpPr/>
          <p:nvPr/>
        </p:nvSpPr>
        <p:spPr>
          <a:xfrm flipV="1">
            <a:off x="1752601" y="1465260"/>
            <a:ext cx="76199" cy="33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87" name="Rectangle 1286"/>
          <p:cNvSpPr/>
          <p:nvPr/>
        </p:nvSpPr>
        <p:spPr>
          <a:xfrm flipV="1">
            <a:off x="650082" y="1638936"/>
            <a:ext cx="140493" cy="15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88" name="Rectangle 1287"/>
          <p:cNvSpPr/>
          <p:nvPr/>
        </p:nvSpPr>
        <p:spPr>
          <a:xfrm flipV="1">
            <a:off x="1262066" y="1608136"/>
            <a:ext cx="138109" cy="193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89" name="Rectangle 1288"/>
          <p:cNvSpPr/>
          <p:nvPr/>
        </p:nvSpPr>
        <p:spPr>
          <a:xfrm flipV="1">
            <a:off x="2074856" y="18240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0" name="Rectangle 1289"/>
          <p:cNvSpPr/>
          <p:nvPr/>
        </p:nvSpPr>
        <p:spPr>
          <a:xfrm flipV="1">
            <a:off x="1735923" y="18224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1" name="Rectangle 1290"/>
          <p:cNvSpPr/>
          <p:nvPr/>
        </p:nvSpPr>
        <p:spPr>
          <a:xfrm>
            <a:off x="381000" y="19354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2" name="Rectangle 1291"/>
          <p:cNvSpPr/>
          <p:nvPr/>
        </p:nvSpPr>
        <p:spPr>
          <a:xfrm flipV="1">
            <a:off x="1247779" y="18224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3" name="Rectangle 1292"/>
          <p:cNvSpPr/>
          <p:nvPr/>
        </p:nvSpPr>
        <p:spPr>
          <a:xfrm flipV="1">
            <a:off x="638175" y="18224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4" name="Rectangle 1293"/>
          <p:cNvSpPr/>
          <p:nvPr/>
        </p:nvSpPr>
        <p:spPr>
          <a:xfrm flipV="1">
            <a:off x="1740695" y="19354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5" name="Rectangle 1294"/>
          <p:cNvSpPr/>
          <p:nvPr/>
        </p:nvSpPr>
        <p:spPr>
          <a:xfrm flipV="1">
            <a:off x="2080417" y="19354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6" name="Rectangle 1295"/>
          <p:cNvSpPr/>
          <p:nvPr/>
        </p:nvSpPr>
        <p:spPr>
          <a:xfrm flipV="1">
            <a:off x="1207295" y="19354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7" name="Rectangle 1296"/>
          <p:cNvSpPr/>
          <p:nvPr/>
        </p:nvSpPr>
        <p:spPr>
          <a:xfrm flipV="1">
            <a:off x="597695" y="19354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8" name="Rectangle 1297"/>
          <p:cNvSpPr/>
          <p:nvPr/>
        </p:nvSpPr>
        <p:spPr>
          <a:xfrm flipV="1">
            <a:off x="1828800" y="20116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9" name="Rectangle 1298"/>
          <p:cNvSpPr/>
          <p:nvPr/>
        </p:nvSpPr>
        <p:spPr>
          <a:xfrm flipV="1">
            <a:off x="2133600" y="20116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0" name="Rectangle 1299"/>
          <p:cNvSpPr/>
          <p:nvPr/>
        </p:nvSpPr>
        <p:spPr>
          <a:xfrm>
            <a:off x="381000" y="20574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301" name="Rectangle 1300"/>
          <p:cNvSpPr/>
          <p:nvPr/>
        </p:nvSpPr>
        <p:spPr>
          <a:xfrm>
            <a:off x="1219200" y="1905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2" name="Rectangle 1301"/>
          <p:cNvSpPr/>
          <p:nvPr/>
        </p:nvSpPr>
        <p:spPr>
          <a:xfrm flipV="1">
            <a:off x="1447800" y="20116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3" name="Rectangle 1302"/>
          <p:cNvSpPr/>
          <p:nvPr/>
        </p:nvSpPr>
        <p:spPr>
          <a:xfrm flipV="1">
            <a:off x="381000" y="20116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4" name="Rectangle 1303"/>
          <p:cNvSpPr/>
          <p:nvPr/>
        </p:nvSpPr>
        <p:spPr>
          <a:xfrm flipV="1">
            <a:off x="838200" y="20116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5" name="Rectangle 1304"/>
          <p:cNvSpPr/>
          <p:nvPr/>
        </p:nvSpPr>
        <p:spPr>
          <a:xfrm>
            <a:off x="609600" y="1905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6" name="Rectangle 1305"/>
          <p:cNvSpPr/>
          <p:nvPr/>
        </p:nvSpPr>
        <p:spPr>
          <a:xfrm>
            <a:off x="2093976" y="1905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7" name="Rectangle 1306"/>
          <p:cNvSpPr/>
          <p:nvPr/>
        </p:nvSpPr>
        <p:spPr>
          <a:xfrm>
            <a:off x="1752600" y="1905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8" name="Rectangle 1307"/>
          <p:cNvSpPr/>
          <p:nvPr/>
        </p:nvSpPr>
        <p:spPr>
          <a:xfrm flipV="1">
            <a:off x="457200" y="1980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9" name="Rectangle 1308"/>
          <p:cNvSpPr/>
          <p:nvPr/>
        </p:nvSpPr>
        <p:spPr>
          <a:xfrm flipV="1">
            <a:off x="914400" y="1980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0" name="Rectangle 1309"/>
          <p:cNvSpPr/>
          <p:nvPr/>
        </p:nvSpPr>
        <p:spPr>
          <a:xfrm flipV="1">
            <a:off x="1066800" y="1980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1" name="Rectangle 1310"/>
          <p:cNvSpPr/>
          <p:nvPr/>
        </p:nvSpPr>
        <p:spPr>
          <a:xfrm flipV="1">
            <a:off x="1502571" y="19812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2" name="Rectangle 1311"/>
          <p:cNvSpPr/>
          <p:nvPr/>
        </p:nvSpPr>
        <p:spPr>
          <a:xfrm flipV="1">
            <a:off x="1628772" y="19812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3" name="Rectangle 1312"/>
          <p:cNvSpPr/>
          <p:nvPr/>
        </p:nvSpPr>
        <p:spPr>
          <a:xfrm flipV="1">
            <a:off x="2209800" y="19807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4" name="Rectangle 1313"/>
          <p:cNvSpPr/>
          <p:nvPr/>
        </p:nvSpPr>
        <p:spPr>
          <a:xfrm flipV="1">
            <a:off x="1974850" y="19812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5" name="Rectangle 1314"/>
          <p:cNvSpPr/>
          <p:nvPr/>
        </p:nvSpPr>
        <p:spPr>
          <a:xfrm flipV="1">
            <a:off x="1882775" y="19816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16" name="Straight Connector 1315"/>
          <p:cNvCxnSpPr/>
          <p:nvPr/>
        </p:nvCxnSpPr>
        <p:spPr>
          <a:xfrm>
            <a:off x="1724020" y="17526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7" name="Straight Connector 1316"/>
          <p:cNvCxnSpPr/>
          <p:nvPr/>
        </p:nvCxnSpPr>
        <p:spPr>
          <a:xfrm>
            <a:off x="1857372" y="17526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8" name="Straight Connector 1317"/>
          <p:cNvCxnSpPr/>
          <p:nvPr/>
        </p:nvCxnSpPr>
        <p:spPr>
          <a:xfrm>
            <a:off x="1954215" y="17526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9" name="Rectangle 1318"/>
          <p:cNvSpPr/>
          <p:nvPr/>
        </p:nvSpPr>
        <p:spPr>
          <a:xfrm flipV="1">
            <a:off x="1983581" y="1527174"/>
            <a:ext cx="52388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20" name="Straight Connector 1319"/>
          <p:cNvCxnSpPr/>
          <p:nvPr/>
        </p:nvCxnSpPr>
        <p:spPr>
          <a:xfrm>
            <a:off x="2062162" y="17526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1" name="Rectangle 1320"/>
          <p:cNvSpPr/>
          <p:nvPr/>
        </p:nvSpPr>
        <p:spPr>
          <a:xfrm flipV="1">
            <a:off x="2226469" y="1554953"/>
            <a:ext cx="59531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22" name="Straight Connector 1321"/>
          <p:cNvCxnSpPr/>
          <p:nvPr/>
        </p:nvCxnSpPr>
        <p:spPr>
          <a:xfrm>
            <a:off x="2197895" y="17526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3" name="Rectangle 1322"/>
          <p:cNvSpPr/>
          <p:nvPr/>
        </p:nvSpPr>
        <p:spPr>
          <a:xfrm>
            <a:off x="381000" y="2971800"/>
            <a:ext cx="1905000" cy="7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4" name="Rectangle 1323"/>
          <p:cNvSpPr/>
          <p:nvPr/>
        </p:nvSpPr>
        <p:spPr>
          <a:xfrm flipV="1">
            <a:off x="381000" y="30233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5" name="Rectangle 1324"/>
          <p:cNvSpPr/>
          <p:nvPr/>
        </p:nvSpPr>
        <p:spPr>
          <a:xfrm flipV="1">
            <a:off x="1081087" y="2822574"/>
            <a:ext cx="4571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26" name="Rectangle 1325"/>
          <p:cNvSpPr/>
          <p:nvPr/>
        </p:nvSpPr>
        <p:spPr>
          <a:xfrm flipV="1">
            <a:off x="921544" y="2822574"/>
            <a:ext cx="52388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27" name="Rectangle 1326"/>
          <p:cNvSpPr/>
          <p:nvPr/>
        </p:nvSpPr>
        <p:spPr>
          <a:xfrm flipV="1">
            <a:off x="473394" y="2822574"/>
            <a:ext cx="4571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28" name="Rectangle 1327"/>
          <p:cNvSpPr/>
          <p:nvPr/>
        </p:nvSpPr>
        <p:spPr>
          <a:xfrm flipV="1">
            <a:off x="1883569" y="2822574"/>
            <a:ext cx="45719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29" name="Rectangle 1328"/>
          <p:cNvSpPr/>
          <p:nvPr/>
        </p:nvSpPr>
        <p:spPr>
          <a:xfrm flipV="1">
            <a:off x="1514476" y="3095368"/>
            <a:ext cx="51594" cy="108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0" name="Rectangle 1329"/>
          <p:cNvSpPr/>
          <p:nvPr/>
        </p:nvSpPr>
        <p:spPr>
          <a:xfrm flipV="1">
            <a:off x="1640681" y="3095368"/>
            <a:ext cx="54769" cy="108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1" name="Rectangle 1330"/>
          <p:cNvSpPr/>
          <p:nvPr/>
        </p:nvSpPr>
        <p:spPr>
          <a:xfrm flipV="1">
            <a:off x="1752601" y="2760660"/>
            <a:ext cx="76199" cy="33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2" name="Rectangle 1331"/>
          <p:cNvSpPr/>
          <p:nvPr/>
        </p:nvSpPr>
        <p:spPr>
          <a:xfrm flipV="1">
            <a:off x="650082" y="3047366"/>
            <a:ext cx="140493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3" name="Rectangle 1332"/>
          <p:cNvSpPr/>
          <p:nvPr/>
        </p:nvSpPr>
        <p:spPr>
          <a:xfrm flipV="1">
            <a:off x="1262066" y="3042094"/>
            <a:ext cx="138109" cy="549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4" name="Rectangle 1333"/>
          <p:cNvSpPr/>
          <p:nvPr/>
        </p:nvSpPr>
        <p:spPr>
          <a:xfrm flipV="1">
            <a:off x="1983581" y="2822574"/>
            <a:ext cx="52388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5" name="Rectangle 1334"/>
          <p:cNvSpPr/>
          <p:nvPr/>
        </p:nvSpPr>
        <p:spPr>
          <a:xfrm flipV="1">
            <a:off x="1081087" y="2971037"/>
            <a:ext cx="45719" cy="2325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6" name="Rectangle 1335"/>
          <p:cNvSpPr/>
          <p:nvPr/>
        </p:nvSpPr>
        <p:spPr>
          <a:xfrm flipV="1">
            <a:off x="921544" y="2971037"/>
            <a:ext cx="52388" cy="2325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7" name="Rectangle 1336"/>
          <p:cNvSpPr/>
          <p:nvPr/>
        </p:nvSpPr>
        <p:spPr>
          <a:xfrm flipV="1">
            <a:off x="473394" y="2971037"/>
            <a:ext cx="45719" cy="2325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8" name="Rectangle 1337"/>
          <p:cNvSpPr/>
          <p:nvPr/>
        </p:nvSpPr>
        <p:spPr>
          <a:xfrm flipV="1">
            <a:off x="1883569" y="2971037"/>
            <a:ext cx="45719" cy="2325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9" name="Rectangle 1338"/>
          <p:cNvSpPr/>
          <p:nvPr/>
        </p:nvSpPr>
        <p:spPr>
          <a:xfrm flipV="1">
            <a:off x="1514476" y="2971037"/>
            <a:ext cx="51594" cy="2325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40" name="Rectangle 1339"/>
          <p:cNvSpPr/>
          <p:nvPr/>
        </p:nvSpPr>
        <p:spPr>
          <a:xfrm flipV="1">
            <a:off x="1640681" y="2971037"/>
            <a:ext cx="54769" cy="2325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41" name="Rectangle 1340"/>
          <p:cNvSpPr/>
          <p:nvPr/>
        </p:nvSpPr>
        <p:spPr>
          <a:xfrm flipV="1">
            <a:off x="2085976" y="2971800"/>
            <a:ext cx="85724" cy="1270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42" name="Rectangle 1341"/>
          <p:cNvSpPr/>
          <p:nvPr/>
        </p:nvSpPr>
        <p:spPr>
          <a:xfrm flipV="1">
            <a:off x="1752601" y="2971799"/>
            <a:ext cx="76199" cy="125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43" name="Rectangle 1342"/>
          <p:cNvSpPr/>
          <p:nvPr/>
        </p:nvSpPr>
        <p:spPr>
          <a:xfrm flipV="1">
            <a:off x="650082" y="3008418"/>
            <a:ext cx="140493" cy="846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44" name="Rectangle 1343"/>
          <p:cNvSpPr/>
          <p:nvPr/>
        </p:nvSpPr>
        <p:spPr>
          <a:xfrm flipV="1">
            <a:off x="1262066" y="2978944"/>
            <a:ext cx="138109" cy="1181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45" name="Rectangle 1344"/>
          <p:cNvSpPr/>
          <p:nvPr/>
        </p:nvSpPr>
        <p:spPr>
          <a:xfrm flipV="1">
            <a:off x="1983581" y="2971037"/>
            <a:ext cx="52388" cy="2325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46" name="Rectangle 1345"/>
          <p:cNvSpPr/>
          <p:nvPr/>
        </p:nvSpPr>
        <p:spPr>
          <a:xfrm>
            <a:off x="381000" y="30480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347" name="Rectangle 1346"/>
          <p:cNvSpPr/>
          <p:nvPr/>
        </p:nvSpPr>
        <p:spPr>
          <a:xfrm>
            <a:off x="533399" y="30480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348" name="Rectangle 1347"/>
          <p:cNvSpPr/>
          <p:nvPr/>
        </p:nvSpPr>
        <p:spPr>
          <a:xfrm>
            <a:off x="801688" y="30480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349" name="Rectangle 1348"/>
          <p:cNvSpPr/>
          <p:nvPr/>
        </p:nvSpPr>
        <p:spPr>
          <a:xfrm>
            <a:off x="990600" y="30480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350" name="Rectangle 1349"/>
          <p:cNvSpPr/>
          <p:nvPr/>
        </p:nvSpPr>
        <p:spPr>
          <a:xfrm>
            <a:off x="1143000" y="30480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351" name="Rectangle 1350"/>
          <p:cNvSpPr/>
          <p:nvPr/>
        </p:nvSpPr>
        <p:spPr>
          <a:xfrm>
            <a:off x="1414458" y="30480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352" name="Rectangle 1351"/>
          <p:cNvSpPr/>
          <p:nvPr/>
        </p:nvSpPr>
        <p:spPr>
          <a:xfrm>
            <a:off x="1581146" y="30480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353" name="Rectangle 1352"/>
          <p:cNvSpPr/>
          <p:nvPr/>
        </p:nvSpPr>
        <p:spPr>
          <a:xfrm flipV="1">
            <a:off x="2074856" y="31194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4" name="Rectangle 1353"/>
          <p:cNvSpPr/>
          <p:nvPr/>
        </p:nvSpPr>
        <p:spPr>
          <a:xfrm flipV="1">
            <a:off x="1735923" y="31178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5" name="Rectangle 1354"/>
          <p:cNvSpPr/>
          <p:nvPr/>
        </p:nvSpPr>
        <p:spPr>
          <a:xfrm>
            <a:off x="381000" y="32308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6" name="Rectangle 1355"/>
          <p:cNvSpPr/>
          <p:nvPr/>
        </p:nvSpPr>
        <p:spPr>
          <a:xfrm flipV="1">
            <a:off x="1247779" y="31178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7" name="Rectangle 1356"/>
          <p:cNvSpPr/>
          <p:nvPr/>
        </p:nvSpPr>
        <p:spPr>
          <a:xfrm flipV="1">
            <a:off x="638175" y="31178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8" name="Rectangle 1357"/>
          <p:cNvSpPr/>
          <p:nvPr/>
        </p:nvSpPr>
        <p:spPr>
          <a:xfrm flipV="1">
            <a:off x="1740695" y="32308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9" name="Rectangle 1358"/>
          <p:cNvSpPr/>
          <p:nvPr/>
        </p:nvSpPr>
        <p:spPr>
          <a:xfrm flipV="1">
            <a:off x="2080417" y="32308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0" name="Rectangle 1359"/>
          <p:cNvSpPr/>
          <p:nvPr/>
        </p:nvSpPr>
        <p:spPr>
          <a:xfrm flipV="1">
            <a:off x="1207295" y="32308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1" name="Rectangle 1360"/>
          <p:cNvSpPr/>
          <p:nvPr/>
        </p:nvSpPr>
        <p:spPr>
          <a:xfrm flipV="1">
            <a:off x="597695" y="32308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2" name="Rectangle 1361"/>
          <p:cNvSpPr/>
          <p:nvPr/>
        </p:nvSpPr>
        <p:spPr>
          <a:xfrm flipV="1">
            <a:off x="1828800" y="33070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3" name="Rectangle 1362"/>
          <p:cNvSpPr/>
          <p:nvPr/>
        </p:nvSpPr>
        <p:spPr>
          <a:xfrm flipV="1">
            <a:off x="2133600" y="33070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4" name="Rectangle 1363"/>
          <p:cNvSpPr/>
          <p:nvPr/>
        </p:nvSpPr>
        <p:spPr>
          <a:xfrm>
            <a:off x="381000" y="33528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365" name="Rectangle 1364"/>
          <p:cNvSpPr/>
          <p:nvPr/>
        </p:nvSpPr>
        <p:spPr>
          <a:xfrm>
            <a:off x="1219200" y="32004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6" name="Rectangle 1365"/>
          <p:cNvSpPr/>
          <p:nvPr/>
        </p:nvSpPr>
        <p:spPr>
          <a:xfrm flipV="1">
            <a:off x="1447800" y="33070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7" name="Rectangle 1366"/>
          <p:cNvSpPr/>
          <p:nvPr/>
        </p:nvSpPr>
        <p:spPr>
          <a:xfrm flipV="1">
            <a:off x="381000" y="33070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8" name="Rectangle 1367"/>
          <p:cNvSpPr/>
          <p:nvPr/>
        </p:nvSpPr>
        <p:spPr>
          <a:xfrm flipV="1">
            <a:off x="838200" y="33070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9" name="Rectangle 1368"/>
          <p:cNvSpPr/>
          <p:nvPr/>
        </p:nvSpPr>
        <p:spPr>
          <a:xfrm>
            <a:off x="609600" y="32004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0" name="Rectangle 1369"/>
          <p:cNvSpPr/>
          <p:nvPr/>
        </p:nvSpPr>
        <p:spPr>
          <a:xfrm>
            <a:off x="2093976" y="32004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1" name="Rectangle 1370"/>
          <p:cNvSpPr/>
          <p:nvPr/>
        </p:nvSpPr>
        <p:spPr>
          <a:xfrm>
            <a:off x="1752600" y="32004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2" name="Rectangle 1371"/>
          <p:cNvSpPr/>
          <p:nvPr/>
        </p:nvSpPr>
        <p:spPr>
          <a:xfrm flipV="1">
            <a:off x="457200" y="3276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3" name="Rectangle 1372"/>
          <p:cNvSpPr/>
          <p:nvPr/>
        </p:nvSpPr>
        <p:spPr>
          <a:xfrm flipV="1">
            <a:off x="914400" y="3276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4" name="Rectangle 1373"/>
          <p:cNvSpPr/>
          <p:nvPr/>
        </p:nvSpPr>
        <p:spPr>
          <a:xfrm flipV="1">
            <a:off x="1066800" y="3276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5" name="Rectangle 1374"/>
          <p:cNvSpPr/>
          <p:nvPr/>
        </p:nvSpPr>
        <p:spPr>
          <a:xfrm flipV="1">
            <a:off x="1502571" y="32766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6" name="Rectangle 1375"/>
          <p:cNvSpPr/>
          <p:nvPr/>
        </p:nvSpPr>
        <p:spPr>
          <a:xfrm flipV="1">
            <a:off x="1628772" y="32766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7" name="Rectangle 1376"/>
          <p:cNvSpPr/>
          <p:nvPr/>
        </p:nvSpPr>
        <p:spPr>
          <a:xfrm flipV="1">
            <a:off x="2209800" y="3276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8" name="Rectangle 1377"/>
          <p:cNvSpPr/>
          <p:nvPr/>
        </p:nvSpPr>
        <p:spPr>
          <a:xfrm flipV="1">
            <a:off x="1974850" y="32766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9" name="Rectangle 1378"/>
          <p:cNvSpPr/>
          <p:nvPr/>
        </p:nvSpPr>
        <p:spPr>
          <a:xfrm flipV="1">
            <a:off x="1882775" y="32770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80" name="Straight Connector 1379"/>
          <p:cNvCxnSpPr/>
          <p:nvPr/>
        </p:nvCxnSpPr>
        <p:spPr>
          <a:xfrm>
            <a:off x="1724020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1" name="Straight Connector 1380"/>
          <p:cNvCxnSpPr/>
          <p:nvPr/>
        </p:nvCxnSpPr>
        <p:spPr>
          <a:xfrm>
            <a:off x="1857372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2" name="Straight Connector 1381"/>
          <p:cNvCxnSpPr/>
          <p:nvPr/>
        </p:nvCxnSpPr>
        <p:spPr>
          <a:xfrm>
            <a:off x="1954215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3" name="Straight Connector 1382"/>
          <p:cNvCxnSpPr/>
          <p:nvPr/>
        </p:nvCxnSpPr>
        <p:spPr>
          <a:xfrm>
            <a:off x="2062162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4" name="Rectangle 1383"/>
          <p:cNvSpPr/>
          <p:nvPr/>
        </p:nvSpPr>
        <p:spPr>
          <a:xfrm flipV="1">
            <a:off x="2226469" y="2971799"/>
            <a:ext cx="59531" cy="2595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85" name="Straight Connector 1384"/>
          <p:cNvCxnSpPr/>
          <p:nvPr/>
        </p:nvCxnSpPr>
        <p:spPr>
          <a:xfrm>
            <a:off x="2197895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6" name="Rectangle 1385"/>
          <p:cNvSpPr/>
          <p:nvPr/>
        </p:nvSpPr>
        <p:spPr>
          <a:xfrm>
            <a:off x="2514600" y="2971800"/>
            <a:ext cx="1905000" cy="7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7" name="Rectangle 1386"/>
          <p:cNvSpPr/>
          <p:nvPr/>
        </p:nvSpPr>
        <p:spPr>
          <a:xfrm flipV="1">
            <a:off x="2514600" y="30233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8" name="Rectangle 1387"/>
          <p:cNvSpPr/>
          <p:nvPr/>
        </p:nvSpPr>
        <p:spPr>
          <a:xfrm flipV="1">
            <a:off x="3214687" y="280511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89" name="Rectangle 1388"/>
          <p:cNvSpPr/>
          <p:nvPr/>
        </p:nvSpPr>
        <p:spPr>
          <a:xfrm flipV="1">
            <a:off x="3055144" y="2805114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0" name="Rectangle 1389"/>
          <p:cNvSpPr/>
          <p:nvPr/>
        </p:nvSpPr>
        <p:spPr>
          <a:xfrm flipV="1">
            <a:off x="2606994" y="280511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1" name="Rectangle 1390"/>
          <p:cNvSpPr/>
          <p:nvPr/>
        </p:nvSpPr>
        <p:spPr>
          <a:xfrm flipV="1">
            <a:off x="4017169" y="280511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2" name="Rectangle 1391"/>
          <p:cNvSpPr/>
          <p:nvPr/>
        </p:nvSpPr>
        <p:spPr>
          <a:xfrm flipV="1">
            <a:off x="3648076" y="2805114"/>
            <a:ext cx="51594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3" name="Rectangle 1392"/>
          <p:cNvSpPr/>
          <p:nvPr/>
        </p:nvSpPr>
        <p:spPr>
          <a:xfrm flipV="1">
            <a:off x="3774281" y="2805114"/>
            <a:ext cx="5476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4" name="Rectangle 1393"/>
          <p:cNvSpPr/>
          <p:nvPr/>
        </p:nvSpPr>
        <p:spPr>
          <a:xfrm flipV="1">
            <a:off x="4224338" y="2883066"/>
            <a:ext cx="73818" cy="2132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5" name="Rectangle 1394"/>
          <p:cNvSpPr/>
          <p:nvPr/>
        </p:nvSpPr>
        <p:spPr>
          <a:xfrm flipV="1">
            <a:off x="3886201" y="2884145"/>
            <a:ext cx="76199" cy="210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6" name="Rectangle 1395"/>
          <p:cNvSpPr/>
          <p:nvPr/>
        </p:nvSpPr>
        <p:spPr>
          <a:xfrm flipV="1">
            <a:off x="2783682" y="2896243"/>
            <a:ext cx="140493" cy="19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7" name="Rectangle 1396"/>
          <p:cNvSpPr/>
          <p:nvPr/>
        </p:nvSpPr>
        <p:spPr>
          <a:xfrm flipV="1">
            <a:off x="3395666" y="2896243"/>
            <a:ext cx="138109" cy="198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8" name="Rectangle 1397"/>
          <p:cNvSpPr/>
          <p:nvPr/>
        </p:nvSpPr>
        <p:spPr>
          <a:xfrm flipV="1">
            <a:off x="4117181" y="2805114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9" name="Rectangle 1398"/>
          <p:cNvSpPr/>
          <p:nvPr/>
        </p:nvSpPr>
        <p:spPr>
          <a:xfrm>
            <a:off x="2514600" y="30480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400" name="Rectangle 1399"/>
          <p:cNvSpPr/>
          <p:nvPr/>
        </p:nvSpPr>
        <p:spPr>
          <a:xfrm>
            <a:off x="2666999" y="30480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401" name="Rectangle 1400"/>
          <p:cNvSpPr/>
          <p:nvPr/>
        </p:nvSpPr>
        <p:spPr>
          <a:xfrm>
            <a:off x="2935288" y="30480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402" name="Rectangle 1401"/>
          <p:cNvSpPr/>
          <p:nvPr/>
        </p:nvSpPr>
        <p:spPr>
          <a:xfrm>
            <a:off x="3124200" y="30480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403" name="Rectangle 1402"/>
          <p:cNvSpPr/>
          <p:nvPr/>
        </p:nvSpPr>
        <p:spPr>
          <a:xfrm>
            <a:off x="3276600" y="30480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404" name="Rectangle 1403"/>
          <p:cNvSpPr/>
          <p:nvPr/>
        </p:nvSpPr>
        <p:spPr>
          <a:xfrm>
            <a:off x="3548058" y="30480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405" name="Rectangle 1404"/>
          <p:cNvSpPr/>
          <p:nvPr/>
        </p:nvSpPr>
        <p:spPr>
          <a:xfrm>
            <a:off x="3714746" y="30480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406" name="Rectangle 1405"/>
          <p:cNvSpPr/>
          <p:nvPr/>
        </p:nvSpPr>
        <p:spPr>
          <a:xfrm flipV="1">
            <a:off x="4208456" y="31194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7" name="Rectangle 1406"/>
          <p:cNvSpPr/>
          <p:nvPr/>
        </p:nvSpPr>
        <p:spPr>
          <a:xfrm flipV="1">
            <a:off x="3869523" y="31178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8" name="Rectangle 1407"/>
          <p:cNvSpPr/>
          <p:nvPr/>
        </p:nvSpPr>
        <p:spPr>
          <a:xfrm>
            <a:off x="2514600" y="32308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9" name="Rectangle 1408"/>
          <p:cNvSpPr/>
          <p:nvPr/>
        </p:nvSpPr>
        <p:spPr>
          <a:xfrm flipV="1">
            <a:off x="3381379" y="31178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0" name="Rectangle 1409"/>
          <p:cNvSpPr/>
          <p:nvPr/>
        </p:nvSpPr>
        <p:spPr>
          <a:xfrm flipV="1">
            <a:off x="2771775" y="31178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1" name="Rectangle 1410"/>
          <p:cNvSpPr/>
          <p:nvPr/>
        </p:nvSpPr>
        <p:spPr>
          <a:xfrm flipV="1">
            <a:off x="3874295" y="32308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2" name="Rectangle 1411"/>
          <p:cNvSpPr/>
          <p:nvPr/>
        </p:nvSpPr>
        <p:spPr>
          <a:xfrm flipV="1">
            <a:off x="4214017" y="32308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3" name="Rectangle 1412"/>
          <p:cNvSpPr/>
          <p:nvPr/>
        </p:nvSpPr>
        <p:spPr>
          <a:xfrm flipV="1">
            <a:off x="3340895" y="32308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4" name="Rectangle 1413"/>
          <p:cNvSpPr/>
          <p:nvPr/>
        </p:nvSpPr>
        <p:spPr>
          <a:xfrm flipV="1">
            <a:off x="2731295" y="32308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5" name="Rectangle 1414"/>
          <p:cNvSpPr/>
          <p:nvPr/>
        </p:nvSpPr>
        <p:spPr>
          <a:xfrm flipV="1">
            <a:off x="3962400" y="33070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6" name="Rectangle 1415"/>
          <p:cNvSpPr/>
          <p:nvPr/>
        </p:nvSpPr>
        <p:spPr>
          <a:xfrm flipV="1">
            <a:off x="4267200" y="33070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7" name="Rectangle 1416"/>
          <p:cNvSpPr/>
          <p:nvPr/>
        </p:nvSpPr>
        <p:spPr>
          <a:xfrm>
            <a:off x="2514600" y="33528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418" name="Rectangle 1417"/>
          <p:cNvSpPr/>
          <p:nvPr/>
        </p:nvSpPr>
        <p:spPr>
          <a:xfrm>
            <a:off x="3352800" y="32004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9" name="Rectangle 1418"/>
          <p:cNvSpPr/>
          <p:nvPr/>
        </p:nvSpPr>
        <p:spPr>
          <a:xfrm flipV="1">
            <a:off x="3581400" y="33070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0" name="Rectangle 1419"/>
          <p:cNvSpPr/>
          <p:nvPr/>
        </p:nvSpPr>
        <p:spPr>
          <a:xfrm flipV="1">
            <a:off x="2514600" y="33070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1" name="Rectangle 1420"/>
          <p:cNvSpPr/>
          <p:nvPr/>
        </p:nvSpPr>
        <p:spPr>
          <a:xfrm flipV="1">
            <a:off x="2971800" y="33070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2" name="Rectangle 1421"/>
          <p:cNvSpPr/>
          <p:nvPr/>
        </p:nvSpPr>
        <p:spPr>
          <a:xfrm>
            <a:off x="2743200" y="32004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3" name="Rectangle 1422"/>
          <p:cNvSpPr/>
          <p:nvPr/>
        </p:nvSpPr>
        <p:spPr>
          <a:xfrm>
            <a:off x="4227576" y="32004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4" name="Rectangle 1423"/>
          <p:cNvSpPr/>
          <p:nvPr/>
        </p:nvSpPr>
        <p:spPr>
          <a:xfrm>
            <a:off x="3886200" y="32004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5" name="Rectangle 1424"/>
          <p:cNvSpPr/>
          <p:nvPr/>
        </p:nvSpPr>
        <p:spPr>
          <a:xfrm flipV="1">
            <a:off x="2590800" y="3276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6" name="Rectangle 1425"/>
          <p:cNvSpPr/>
          <p:nvPr/>
        </p:nvSpPr>
        <p:spPr>
          <a:xfrm flipV="1">
            <a:off x="3048000" y="3276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7" name="Rectangle 1426"/>
          <p:cNvSpPr/>
          <p:nvPr/>
        </p:nvSpPr>
        <p:spPr>
          <a:xfrm flipV="1">
            <a:off x="3200400" y="3276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8" name="Rectangle 1427"/>
          <p:cNvSpPr/>
          <p:nvPr/>
        </p:nvSpPr>
        <p:spPr>
          <a:xfrm flipV="1">
            <a:off x="3636171" y="32766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9" name="Rectangle 1428"/>
          <p:cNvSpPr/>
          <p:nvPr/>
        </p:nvSpPr>
        <p:spPr>
          <a:xfrm flipV="1">
            <a:off x="3762372" y="32766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0" name="Rectangle 1429"/>
          <p:cNvSpPr/>
          <p:nvPr/>
        </p:nvSpPr>
        <p:spPr>
          <a:xfrm flipV="1">
            <a:off x="4343400" y="3276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1" name="Rectangle 1430"/>
          <p:cNvSpPr/>
          <p:nvPr/>
        </p:nvSpPr>
        <p:spPr>
          <a:xfrm flipV="1">
            <a:off x="4108450" y="32766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2" name="Rectangle 1431"/>
          <p:cNvSpPr/>
          <p:nvPr/>
        </p:nvSpPr>
        <p:spPr>
          <a:xfrm flipV="1">
            <a:off x="4016375" y="32770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33" name="Straight Connector 1432"/>
          <p:cNvCxnSpPr/>
          <p:nvPr/>
        </p:nvCxnSpPr>
        <p:spPr>
          <a:xfrm>
            <a:off x="3857620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" name="Straight Connector 1433"/>
          <p:cNvCxnSpPr/>
          <p:nvPr/>
        </p:nvCxnSpPr>
        <p:spPr>
          <a:xfrm>
            <a:off x="3990972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" name="Straight Connector 1434"/>
          <p:cNvCxnSpPr/>
          <p:nvPr/>
        </p:nvCxnSpPr>
        <p:spPr>
          <a:xfrm>
            <a:off x="4087815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6" name="Straight Connector 1435"/>
          <p:cNvCxnSpPr/>
          <p:nvPr/>
        </p:nvCxnSpPr>
        <p:spPr>
          <a:xfrm>
            <a:off x="4195762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7" name="Rectangle 1436"/>
          <p:cNvSpPr/>
          <p:nvPr/>
        </p:nvSpPr>
        <p:spPr>
          <a:xfrm flipV="1">
            <a:off x="4360069" y="2940847"/>
            <a:ext cx="59531" cy="259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38" name="Straight Connector 1437"/>
          <p:cNvCxnSpPr/>
          <p:nvPr/>
        </p:nvCxnSpPr>
        <p:spPr>
          <a:xfrm>
            <a:off x="4331495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9" name="Rectangle 1438"/>
          <p:cNvSpPr/>
          <p:nvPr/>
        </p:nvSpPr>
        <p:spPr>
          <a:xfrm>
            <a:off x="4648200" y="2971800"/>
            <a:ext cx="1905000" cy="7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0" name="Rectangle 1439"/>
          <p:cNvSpPr/>
          <p:nvPr/>
        </p:nvSpPr>
        <p:spPr>
          <a:xfrm flipV="1">
            <a:off x="4648200" y="30233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1" name="Rectangle 1440"/>
          <p:cNvSpPr/>
          <p:nvPr/>
        </p:nvSpPr>
        <p:spPr>
          <a:xfrm flipV="1">
            <a:off x="5348287" y="2867178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42" name="Rectangle 1441"/>
          <p:cNvSpPr/>
          <p:nvPr/>
        </p:nvSpPr>
        <p:spPr>
          <a:xfrm flipV="1">
            <a:off x="5188744" y="2867178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43" name="Rectangle 1442"/>
          <p:cNvSpPr/>
          <p:nvPr/>
        </p:nvSpPr>
        <p:spPr>
          <a:xfrm flipV="1">
            <a:off x="4740594" y="2867178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44" name="Rectangle 1443"/>
          <p:cNvSpPr/>
          <p:nvPr/>
        </p:nvSpPr>
        <p:spPr>
          <a:xfrm flipV="1">
            <a:off x="6150769" y="2867178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45" name="Rectangle 1444"/>
          <p:cNvSpPr/>
          <p:nvPr/>
        </p:nvSpPr>
        <p:spPr>
          <a:xfrm flipV="1">
            <a:off x="5781676" y="2867178"/>
            <a:ext cx="51594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46" name="Rectangle 1445"/>
          <p:cNvSpPr/>
          <p:nvPr/>
        </p:nvSpPr>
        <p:spPr>
          <a:xfrm flipV="1">
            <a:off x="5907881" y="2867178"/>
            <a:ext cx="5476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47" name="Rectangle 1446"/>
          <p:cNvSpPr/>
          <p:nvPr/>
        </p:nvSpPr>
        <p:spPr>
          <a:xfrm flipV="1">
            <a:off x="6357938" y="2939575"/>
            <a:ext cx="73818" cy="2132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48" name="Rectangle 1447"/>
          <p:cNvSpPr/>
          <p:nvPr/>
        </p:nvSpPr>
        <p:spPr>
          <a:xfrm flipV="1">
            <a:off x="6019801" y="2940654"/>
            <a:ext cx="76199" cy="210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49" name="Rectangle 1448"/>
          <p:cNvSpPr/>
          <p:nvPr/>
        </p:nvSpPr>
        <p:spPr>
          <a:xfrm flipV="1">
            <a:off x="4917282" y="2952752"/>
            <a:ext cx="140493" cy="19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50" name="Rectangle 1449"/>
          <p:cNvSpPr/>
          <p:nvPr/>
        </p:nvSpPr>
        <p:spPr>
          <a:xfrm flipV="1">
            <a:off x="5529266" y="2952752"/>
            <a:ext cx="138109" cy="198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51" name="Rectangle 1450"/>
          <p:cNvSpPr/>
          <p:nvPr/>
        </p:nvSpPr>
        <p:spPr>
          <a:xfrm flipV="1">
            <a:off x="6250781" y="2867178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52" name="Rectangle 1451"/>
          <p:cNvSpPr/>
          <p:nvPr/>
        </p:nvSpPr>
        <p:spPr>
          <a:xfrm>
            <a:off x="4648200" y="30480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453" name="Rectangle 1452"/>
          <p:cNvSpPr/>
          <p:nvPr/>
        </p:nvSpPr>
        <p:spPr>
          <a:xfrm>
            <a:off x="4800599" y="30480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454" name="Rectangle 1453"/>
          <p:cNvSpPr/>
          <p:nvPr/>
        </p:nvSpPr>
        <p:spPr>
          <a:xfrm>
            <a:off x="5068888" y="30480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455" name="Rectangle 1454"/>
          <p:cNvSpPr/>
          <p:nvPr/>
        </p:nvSpPr>
        <p:spPr>
          <a:xfrm>
            <a:off x="5257800" y="30480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456" name="Rectangle 1455"/>
          <p:cNvSpPr/>
          <p:nvPr/>
        </p:nvSpPr>
        <p:spPr>
          <a:xfrm>
            <a:off x="5410200" y="30480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457" name="Rectangle 1456"/>
          <p:cNvSpPr/>
          <p:nvPr/>
        </p:nvSpPr>
        <p:spPr>
          <a:xfrm>
            <a:off x="5681658" y="30480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458" name="Rectangle 1457"/>
          <p:cNvSpPr/>
          <p:nvPr/>
        </p:nvSpPr>
        <p:spPr>
          <a:xfrm>
            <a:off x="5848346" y="30480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459" name="Rectangle 1458"/>
          <p:cNvSpPr/>
          <p:nvPr/>
        </p:nvSpPr>
        <p:spPr>
          <a:xfrm flipV="1">
            <a:off x="6342056" y="31194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0" name="Rectangle 1459"/>
          <p:cNvSpPr/>
          <p:nvPr/>
        </p:nvSpPr>
        <p:spPr>
          <a:xfrm flipV="1">
            <a:off x="6003123" y="31178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1" name="Rectangle 1460"/>
          <p:cNvSpPr/>
          <p:nvPr/>
        </p:nvSpPr>
        <p:spPr>
          <a:xfrm>
            <a:off x="4648200" y="32308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2" name="Rectangle 1461"/>
          <p:cNvSpPr/>
          <p:nvPr/>
        </p:nvSpPr>
        <p:spPr>
          <a:xfrm flipV="1">
            <a:off x="5514979" y="31178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3" name="Rectangle 1462"/>
          <p:cNvSpPr/>
          <p:nvPr/>
        </p:nvSpPr>
        <p:spPr>
          <a:xfrm flipV="1">
            <a:off x="4905375" y="31178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4" name="Rectangle 1463"/>
          <p:cNvSpPr/>
          <p:nvPr/>
        </p:nvSpPr>
        <p:spPr>
          <a:xfrm flipV="1">
            <a:off x="6007895" y="32308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5" name="Rectangle 1464"/>
          <p:cNvSpPr/>
          <p:nvPr/>
        </p:nvSpPr>
        <p:spPr>
          <a:xfrm flipV="1">
            <a:off x="6347617" y="32308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6" name="Rectangle 1465"/>
          <p:cNvSpPr/>
          <p:nvPr/>
        </p:nvSpPr>
        <p:spPr>
          <a:xfrm flipV="1">
            <a:off x="5474495" y="32308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7" name="Rectangle 1466"/>
          <p:cNvSpPr/>
          <p:nvPr/>
        </p:nvSpPr>
        <p:spPr>
          <a:xfrm flipV="1">
            <a:off x="4864895" y="32308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8" name="Rectangle 1467"/>
          <p:cNvSpPr/>
          <p:nvPr/>
        </p:nvSpPr>
        <p:spPr>
          <a:xfrm flipV="1">
            <a:off x="6096000" y="33070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9" name="Rectangle 1468"/>
          <p:cNvSpPr/>
          <p:nvPr/>
        </p:nvSpPr>
        <p:spPr>
          <a:xfrm flipV="1">
            <a:off x="6400800" y="33070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0" name="Rectangle 1469"/>
          <p:cNvSpPr/>
          <p:nvPr/>
        </p:nvSpPr>
        <p:spPr>
          <a:xfrm>
            <a:off x="4648200" y="33528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471" name="Rectangle 1470"/>
          <p:cNvSpPr/>
          <p:nvPr/>
        </p:nvSpPr>
        <p:spPr>
          <a:xfrm>
            <a:off x="5486400" y="32004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2" name="Rectangle 1471"/>
          <p:cNvSpPr/>
          <p:nvPr/>
        </p:nvSpPr>
        <p:spPr>
          <a:xfrm flipV="1">
            <a:off x="5715000" y="33070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3" name="Rectangle 1472"/>
          <p:cNvSpPr/>
          <p:nvPr/>
        </p:nvSpPr>
        <p:spPr>
          <a:xfrm flipV="1">
            <a:off x="4648200" y="33070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4" name="Rectangle 1473"/>
          <p:cNvSpPr/>
          <p:nvPr/>
        </p:nvSpPr>
        <p:spPr>
          <a:xfrm flipV="1">
            <a:off x="5105400" y="33070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5" name="Rectangle 1474"/>
          <p:cNvSpPr/>
          <p:nvPr/>
        </p:nvSpPr>
        <p:spPr>
          <a:xfrm>
            <a:off x="4876800" y="32004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6" name="Rectangle 1475"/>
          <p:cNvSpPr/>
          <p:nvPr/>
        </p:nvSpPr>
        <p:spPr>
          <a:xfrm>
            <a:off x="6361176" y="32004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7" name="Rectangle 1476"/>
          <p:cNvSpPr/>
          <p:nvPr/>
        </p:nvSpPr>
        <p:spPr>
          <a:xfrm>
            <a:off x="6019800" y="32004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8" name="Rectangle 1477"/>
          <p:cNvSpPr/>
          <p:nvPr/>
        </p:nvSpPr>
        <p:spPr>
          <a:xfrm flipV="1">
            <a:off x="4724400" y="3276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9" name="Rectangle 1478"/>
          <p:cNvSpPr/>
          <p:nvPr/>
        </p:nvSpPr>
        <p:spPr>
          <a:xfrm flipV="1">
            <a:off x="5181600" y="3276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0" name="Rectangle 1479"/>
          <p:cNvSpPr/>
          <p:nvPr/>
        </p:nvSpPr>
        <p:spPr>
          <a:xfrm flipV="1">
            <a:off x="5334000" y="3276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1" name="Rectangle 1480"/>
          <p:cNvSpPr/>
          <p:nvPr/>
        </p:nvSpPr>
        <p:spPr>
          <a:xfrm flipV="1">
            <a:off x="5769771" y="32766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2" name="Rectangle 1481"/>
          <p:cNvSpPr/>
          <p:nvPr/>
        </p:nvSpPr>
        <p:spPr>
          <a:xfrm flipV="1">
            <a:off x="5895972" y="32766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3" name="Rectangle 1482"/>
          <p:cNvSpPr/>
          <p:nvPr/>
        </p:nvSpPr>
        <p:spPr>
          <a:xfrm flipV="1">
            <a:off x="6477000" y="3276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4" name="Rectangle 1483"/>
          <p:cNvSpPr/>
          <p:nvPr/>
        </p:nvSpPr>
        <p:spPr>
          <a:xfrm flipV="1">
            <a:off x="6242050" y="32766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5" name="Rectangle 1484"/>
          <p:cNvSpPr/>
          <p:nvPr/>
        </p:nvSpPr>
        <p:spPr>
          <a:xfrm flipV="1">
            <a:off x="6149975" y="32770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86" name="Straight Connector 1485"/>
          <p:cNvCxnSpPr/>
          <p:nvPr/>
        </p:nvCxnSpPr>
        <p:spPr>
          <a:xfrm>
            <a:off x="5991220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7" name="Straight Connector 1486"/>
          <p:cNvCxnSpPr/>
          <p:nvPr/>
        </p:nvCxnSpPr>
        <p:spPr>
          <a:xfrm>
            <a:off x="6124572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8" name="Straight Connector 1487"/>
          <p:cNvCxnSpPr/>
          <p:nvPr/>
        </p:nvCxnSpPr>
        <p:spPr>
          <a:xfrm>
            <a:off x="6221415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9" name="Straight Connector 1488"/>
          <p:cNvCxnSpPr/>
          <p:nvPr/>
        </p:nvCxnSpPr>
        <p:spPr>
          <a:xfrm>
            <a:off x="6329362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0" name="Rectangle 1489"/>
          <p:cNvSpPr/>
          <p:nvPr/>
        </p:nvSpPr>
        <p:spPr>
          <a:xfrm flipV="1">
            <a:off x="6493670" y="2926711"/>
            <a:ext cx="59531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91" name="Straight Connector 1490"/>
          <p:cNvCxnSpPr/>
          <p:nvPr/>
        </p:nvCxnSpPr>
        <p:spPr>
          <a:xfrm>
            <a:off x="6465096" y="304815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2" name="Rectangle 1491"/>
          <p:cNvSpPr/>
          <p:nvPr/>
        </p:nvSpPr>
        <p:spPr>
          <a:xfrm>
            <a:off x="6781799" y="2971800"/>
            <a:ext cx="1905000" cy="7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3" name="Rectangle 1492"/>
          <p:cNvSpPr/>
          <p:nvPr/>
        </p:nvSpPr>
        <p:spPr>
          <a:xfrm flipV="1">
            <a:off x="6781799" y="30233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4" name="Rectangle 1493"/>
          <p:cNvSpPr/>
          <p:nvPr/>
        </p:nvSpPr>
        <p:spPr>
          <a:xfrm flipV="1">
            <a:off x="8491537" y="2939575"/>
            <a:ext cx="73818" cy="2132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95" name="Rectangle 1494"/>
          <p:cNvSpPr/>
          <p:nvPr/>
        </p:nvSpPr>
        <p:spPr>
          <a:xfrm flipV="1">
            <a:off x="8153400" y="2940654"/>
            <a:ext cx="76199" cy="210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96" name="Rectangle 1495"/>
          <p:cNvSpPr/>
          <p:nvPr/>
        </p:nvSpPr>
        <p:spPr>
          <a:xfrm flipV="1">
            <a:off x="7050881" y="2952752"/>
            <a:ext cx="140493" cy="19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97" name="Rectangle 1496"/>
          <p:cNvSpPr/>
          <p:nvPr/>
        </p:nvSpPr>
        <p:spPr>
          <a:xfrm flipV="1">
            <a:off x="7662865" y="2952752"/>
            <a:ext cx="138109" cy="198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98" name="Rectangle 1497"/>
          <p:cNvSpPr/>
          <p:nvPr/>
        </p:nvSpPr>
        <p:spPr>
          <a:xfrm>
            <a:off x="6781799" y="30480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499" name="Rectangle 1498"/>
          <p:cNvSpPr/>
          <p:nvPr/>
        </p:nvSpPr>
        <p:spPr>
          <a:xfrm>
            <a:off x="6934198" y="30480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500" name="Rectangle 1499"/>
          <p:cNvSpPr/>
          <p:nvPr/>
        </p:nvSpPr>
        <p:spPr>
          <a:xfrm>
            <a:off x="7202487" y="30480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501" name="Rectangle 1500"/>
          <p:cNvSpPr/>
          <p:nvPr/>
        </p:nvSpPr>
        <p:spPr>
          <a:xfrm>
            <a:off x="7391399" y="30480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502" name="Rectangle 1501"/>
          <p:cNvSpPr/>
          <p:nvPr/>
        </p:nvSpPr>
        <p:spPr>
          <a:xfrm>
            <a:off x="7543799" y="30480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503" name="Rectangle 1502"/>
          <p:cNvSpPr/>
          <p:nvPr/>
        </p:nvSpPr>
        <p:spPr>
          <a:xfrm>
            <a:off x="7815257" y="30480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504" name="Rectangle 1503"/>
          <p:cNvSpPr/>
          <p:nvPr/>
        </p:nvSpPr>
        <p:spPr>
          <a:xfrm>
            <a:off x="7981945" y="30480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505" name="Rectangle 1504"/>
          <p:cNvSpPr/>
          <p:nvPr/>
        </p:nvSpPr>
        <p:spPr>
          <a:xfrm flipV="1">
            <a:off x="8475655" y="31194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6" name="Rectangle 1505"/>
          <p:cNvSpPr/>
          <p:nvPr/>
        </p:nvSpPr>
        <p:spPr>
          <a:xfrm flipV="1">
            <a:off x="8136722" y="31178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7" name="Rectangle 1506"/>
          <p:cNvSpPr/>
          <p:nvPr/>
        </p:nvSpPr>
        <p:spPr>
          <a:xfrm>
            <a:off x="6781799" y="32308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8" name="Rectangle 1507"/>
          <p:cNvSpPr/>
          <p:nvPr/>
        </p:nvSpPr>
        <p:spPr>
          <a:xfrm flipV="1">
            <a:off x="7648578" y="31178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9" name="Rectangle 1508"/>
          <p:cNvSpPr/>
          <p:nvPr/>
        </p:nvSpPr>
        <p:spPr>
          <a:xfrm flipV="1">
            <a:off x="7038974" y="31178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0" name="Rectangle 1509"/>
          <p:cNvSpPr/>
          <p:nvPr/>
        </p:nvSpPr>
        <p:spPr>
          <a:xfrm flipV="1">
            <a:off x="8141494" y="32308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1" name="Rectangle 1510"/>
          <p:cNvSpPr/>
          <p:nvPr/>
        </p:nvSpPr>
        <p:spPr>
          <a:xfrm flipV="1">
            <a:off x="8481216" y="32308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2" name="Rectangle 1511"/>
          <p:cNvSpPr/>
          <p:nvPr/>
        </p:nvSpPr>
        <p:spPr>
          <a:xfrm flipV="1">
            <a:off x="7608094" y="32308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3" name="Rectangle 1512"/>
          <p:cNvSpPr/>
          <p:nvPr/>
        </p:nvSpPr>
        <p:spPr>
          <a:xfrm flipV="1">
            <a:off x="6998494" y="32308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4" name="Rectangle 1513"/>
          <p:cNvSpPr/>
          <p:nvPr/>
        </p:nvSpPr>
        <p:spPr>
          <a:xfrm flipV="1">
            <a:off x="8229599" y="33070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5" name="Rectangle 1514"/>
          <p:cNvSpPr/>
          <p:nvPr/>
        </p:nvSpPr>
        <p:spPr>
          <a:xfrm flipV="1">
            <a:off x="8534399" y="33070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6" name="Rectangle 1515"/>
          <p:cNvSpPr/>
          <p:nvPr/>
        </p:nvSpPr>
        <p:spPr>
          <a:xfrm>
            <a:off x="6781799" y="33528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517" name="Rectangle 1516"/>
          <p:cNvSpPr/>
          <p:nvPr/>
        </p:nvSpPr>
        <p:spPr>
          <a:xfrm>
            <a:off x="7619999" y="32004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8" name="Rectangle 1517"/>
          <p:cNvSpPr/>
          <p:nvPr/>
        </p:nvSpPr>
        <p:spPr>
          <a:xfrm flipV="1">
            <a:off x="7848599" y="33070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9" name="Rectangle 1518"/>
          <p:cNvSpPr/>
          <p:nvPr/>
        </p:nvSpPr>
        <p:spPr>
          <a:xfrm flipV="1">
            <a:off x="6781799" y="33070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0" name="Rectangle 1519"/>
          <p:cNvSpPr/>
          <p:nvPr/>
        </p:nvSpPr>
        <p:spPr>
          <a:xfrm flipV="1">
            <a:off x="7238999" y="33070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1" name="Rectangle 1520"/>
          <p:cNvSpPr/>
          <p:nvPr/>
        </p:nvSpPr>
        <p:spPr>
          <a:xfrm>
            <a:off x="7010399" y="32004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2" name="Rectangle 1521"/>
          <p:cNvSpPr/>
          <p:nvPr/>
        </p:nvSpPr>
        <p:spPr>
          <a:xfrm>
            <a:off x="8494775" y="32004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3" name="Rectangle 1522"/>
          <p:cNvSpPr/>
          <p:nvPr/>
        </p:nvSpPr>
        <p:spPr>
          <a:xfrm>
            <a:off x="8153399" y="32004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24" name="Straight Connector 1523"/>
          <p:cNvCxnSpPr/>
          <p:nvPr/>
        </p:nvCxnSpPr>
        <p:spPr>
          <a:xfrm>
            <a:off x="8124819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5" name="Straight Connector 1524"/>
          <p:cNvCxnSpPr/>
          <p:nvPr/>
        </p:nvCxnSpPr>
        <p:spPr>
          <a:xfrm>
            <a:off x="8258171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6" name="Straight Connector 1525"/>
          <p:cNvCxnSpPr/>
          <p:nvPr/>
        </p:nvCxnSpPr>
        <p:spPr>
          <a:xfrm>
            <a:off x="8355014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7" name="Straight Connector 1526"/>
          <p:cNvCxnSpPr/>
          <p:nvPr/>
        </p:nvCxnSpPr>
        <p:spPr>
          <a:xfrm>
            <a:off x="8462961" y="3048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8" name="Rectangle 1527"/>
          <p:cNvSpPr/>
          <p:nvPr/>
        </p:nvSpPr>
        <p:spPr>
          <a:xfrm flipV="1">
            <a:off x="7481886" y="293400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29" name="Rectangle 1528"/>
          <p:cNvSpPr/>
          <p:nvPr/>
        </p:nvSpPr>
        <p:spPr>
          <a:xfrm flipV="1">
            <a:off x="7322343" y="2934004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30" name="Rectangle 1529"/>
          <p:cNvSpPr/>
          <p:nvPr/>
        </p:nvSpPr>
        <p:spPr>
          <a:xfrm flipV="1">
            <a:off x="6874193" y="293400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31" name="Rectangle 1530"/>
          <p:cNvSpPr/>
          <p:nvPr/>
        </p:nvSpPr>
        <p:spPr>
          <a:xfrm flipV="1">
            <a:off x="8284368" y="293400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32" name="Rectangle 1531"/>
          <p:cNvSpPr/>
          <p:nvPr/>
        </p:nvSpPr>
        <p:spPr>
          <a:xfrm flipV="1">
            <a:off x="7915275" y="2934004"/>
            <a:ext cx="51594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33" name="Rectangle 1532"/>
          <p:cNvSpPr/>
          <p:nvPr/>
        </p:nvSpPr>
        <p:spPr>
          <a:xfrm flipV="1">
            <a:off x="8041480" y="2934004"/>
            <a:ext cx="5476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34" name="Rectangle 1533"/>
          <p:cNvSpPr/>
          <p:nvPr/>
        </p:nvSpPr>
        <p:spPr>
          <a:xfrm flipV="1">
            <a:off x="8384380" y="2934004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35" name="Rectangle 1534"/>
          <p:cNvSpPr/>
          <p:nvPr/>
        </p:nvSpPr>
        <p:spPr>
          <a:xfrm flipV="1">
            <a:off x="6857999" y="3276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6" name="Rectangle 1535"/>
          <p:cNvSpPr/>
          <p:nvPr/>
        </p:nvSpPr>
        <p:spPr>
          <a:xfrm flipV="1">
            <a:off x="7315199" y="3276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7" name="Rectangle 1536"/>
          <p:cNvSpPr/>
          <p:nvPr/>
        </p:nvSpPr>
        <p:spPr>
          <a:xfrm flipV="1">
            <a:off x="7467599" y="3276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8" name="Rectangle 1537"/>
          <p:cNvSpPr/>
          <p:nvPr/>
        </p:nvSpPr>
        <p:spPr>
          <a:xfrm flipV="1">
            <a:off x="7903370" y="32766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9" name="Rectangle 1538"/>
          <p:cNvSpPr/>
          <p:nvPr/>
        </p:nvSpPr>
        <p:spPr>
          <a:xfrm flipV="1">
            <a:off x="8029571" y="32766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0" name="Rectangle 1539"/>
          <p:cNvSpPr/>
          <p:nvPr/>
        </p:nvSpPr>
        <p:spPr>
          <a:xfrm flipV="1">
            <a:off x="8385173" y="32766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1" name="Rectangle 1540"/>
          <p:cNvSpPr/>
          <p:nvPr/>
        </p:nvSpPr>
        <p:spPr>
          <a:xfrm flipV="1">
            <a:off x="8281193" y="32770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2" name="Rectangle 1541"/>
          <p:cNvSpPr/>
          <p:nvPr/>
        </p:nvSpPr>
        <p:spPr>
          <a:xfrm flipV="1">
            <a:off x="8634412" y="2943378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43" name="Rectangle 1542"/>
          <p:cNvSpPr/>
          <p:nvPr/>
        </p:nvSpPr>
        <p:spPr>
          <a:xfrm flipV="1">
            <a:off x="8610599" y="3276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44" name="Straight Connector 1543"/>
          <p:cNvCxnSpPr/>
          <p:nvPr/>
        </p:nvCxnSpPr>
        <p:spPr>
          <a:xfrm>
            <a:off x="8598696" y="304815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5" name="Rectangle 1544"/>
          <p:cNvSpPr/>
          <p:nvPr/>
        </p:nvSpPr>
        <p:spPr>
          <a:xfrm flipV="1">
            <a:off x="6781800" y="44711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6" name="Rectangle 1545"/>
          <p:cNvSpPr/>
          <p:nvPr/>
        </p:nvSpPr>
        <p:spPr>
          <a:xfrm flipV="1">
            <a:off x="8491538" y="4387375"/>
            <a:ext cx="73818" cy="2132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47" name="Rectangle 1546"/>
          <p:cNvSpPr/>
          <p:nvPr/>
        </p:nvSpPr>
        <p:spPr>
          <a:xfrm flipV="1">
            <a:off x="8153401" y="4388454"/>
            <a:ext cx="76199" cy="210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48" name="Rectangle 1547"/>
          <p:cNvSpPr/>
          <p:nvPr/>
        </p:nvSpPr>
        <p:spPr>
          <a:xfrm flipV="1">
            <a:off x="7050882" y="4400552"/>
            <a:ext cx="140493" cy="19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49" name="Rectangle 1548"/>
          <p:cNvSpPr/>
          <p:nvPr/>
        </p:nvSpPr>
        <p:spPr>
          <a:xfrm flipV="1">
            <a:off x="7662866" y="4400552"/>
            <a:ext cx="138109" cy="198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50" name="Rectangle 1549"/>
          <p:cNvSpPr/>
          <p:nvPr/>
        </p:nvSpPr>
        <p:spPr>
          <a:xfrm>
            <a:off x="6781800" y="44958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551" name="Rectangle 1550"/>
          <p:cNvSpPr/>
          <p:nvPr/>
        </p:nvSpPr>
        <p:spPr>
          <a:xfrm>
            <a:off x="6934199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552" name="Rectangle 1551"/>
          <p:cNvSpPr/>
          <p:nvPr/>
        </p:nvSpPr>
        <p:spPr>
          <a:xfrm>
            <a:off x="7202488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553" name="Rectangle 1552"/>
          <p:cNvSpPr/>
          <p:nvPr/>
        </p:nvSpPr>
        <p:spPr>
          <a:xfrm>
            <a:off x="7391400" y="44958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554" name="Rectangle 1553"/>
          <p:cNvSpPr/>
          <p:nvPr/>
        </p:nvSpPr>
        <p:spPr>
          <a:xfrm>
            <a:off x="7543800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555" name="Rectangle 1554"/>
          <p:cNvSpPr/>
          <p:nvPr/>
        </p:nvSpPr>
        <p:spPr>
          <a:xfrm>
            <a:off x="7815258" y="44958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556" name="Rectangle 1555"/>
          <p:cNvSpPr/>
          <p:nvPr/>
        </p:nvSpPr>
        <p:spPr>
          <a:xfrm>
            <a:off x="7981946" y="44958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557" name="Rectangle 1556"/>
          <p:cNvSpPr/>
          <p:nvPr/>
        </p:nvSpPr>
        <p:spPr>
          <a:xfrm flipV="1">
            <a:off x="8475656" y="45672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8" name="Rectangle 1557"/>
          <p:cNvSpPr/>
          <p:nvPr/>
        </p:nvSpPr>
        <p:spPr>
          <a:xfrm flipV="1">
            <a:off x="8136723" y="45656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9" name="Rectangle 1558"/>
          <p:cNvSpPr/>
          <p:nvPr/>
        </p:nvSpPr>
        <p:spPr>
          <a:xfrm>
            <a:off x="6781800" y="46786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0" name="Rectangle 1559"/>
          <p:cNvSpPr/>
          <p:nvPr/>
        </p:nvSpPr>
        <p:spPr>
          <a:xfrm flipV="1">
            <a:off x="7648579" y="45656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1" name="Rectangle 1560"/>
          <p:cNvSpPr/>
          <p:nvPr/>
        </p:nvSpPr>
        <p:spPr>
          <a:xfrm flipV="1">
            <a:off x="7038975" y="45656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2" name="Rectangle 1561"/>
          <p:cNvSpPr/>
          <p:nvPr/>
        </p:nvSpPr>
        <p:spPr>
          <a:xfrm flipV="1">
            <a:off x="8141495" y="46786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3" name="Rectangle 1562"/>
          <p:cNvSpPr/>
          <p:nvPr/>
        </p:nvSpPr>
        <p:spPr>
          <a:xfrm flipV="1">
            <a:off x="8481217" y="46786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4" name="Rectangle 1563"/>
          <p:cNvSpPr/>
          <p:nvPr/>
        </p:nvSpPr>
        <p:spPr>
          <a:xfrm flipV="1">
            <a:off x="7608095" y="46786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5" name="Rectangle 1564"/>
          <p:cNvSpPr/>
          <p:nvPr/>
        </p:nvSpPr>
        <p:spPr>
          <a:xfrm flipV="1">
            <a:off x="6998495" y="46786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6" name="Rectangle 1565"/>
          <p:cNvSpPr/>
          <p:nvPr/>
        </p:nvSpPr>
        <p:spPr>
          <a:xfrm flipV="1">
            <a:off x="8229600" y="47548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7" name="Rectangle 1566"/>
          <p:cNvSpPr/>
          <p:nvPr/>
        </p:nvSpPr>
        <p:spPr>
          <a:xfrm flipV="1">
            <a:off x="8534400" y="47548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8" name="Rectangle 1567"/>
          <p:cNvSpPr/>
          <p:nvPr/>
        </p:nvSpPr>
        <p:spPr>
          <a:xfrm>
            <a:off x="6781800" y="4800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569" name="Rectangle 1568"/>
          <p:cNvSpPr/>
          <p:nvPr/>
        </p:nvSpPr>
        <p:spPr>
          <a:xfrm>
            <a:off x="7620000" y="4648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0" name="Rectangle 1569"/>
          <p:cNvSpPr/>
          <p:nvPr/>
        </p:nvSpPr>
        <p:spPr>
          <a:xfrm flipV="1">
            <a:off x="7848600" y="47548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1" name="Rectangle 1570"/>
          <p:cNvSpPr/>
          <p:nvPr/>
        </p:nvSpPr>
        <p:spPr>
          <a:xfrm flipV="1">
            <a:off x="6781800" y="4754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2" name="Rectangle 1571"/>
          <p:cNvSpPr/>
          <p:nvPr/>
        </p:nvSpPr>
        <p:spPr>
          <a:xfrm flipV="1">
            <a:off x="7239000" y="47548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3" name="Rectangle 1572"/>
          <p:cNvSpPr/>
          <p:nvPr/>
        </p:nvSpPr>
        <p:spPr>
          <a:xfrm>
            <a:off x="7010400" y="4648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4" name="Rectangle 1573"/>
          <p:cNvSpPr/>
          <p:nvPr/>
        </p:nvSpPr>
        <p:spPr>
          <a:xfrm>
            <a:off x="8494776" y="4648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5" name="Rectangle 1574"/>
          <p:cNvSpPr/>
          <p:nvPr/>
        </p:nvSpPr>
        <p:spPr>
          <a:xfrm>
            <a:off x="8153400" y="4648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76" name="Straight Connector 1575"/>
          <p:cNvCxnSpPr/>
          <p:nvPr/>
        </p:nvCxnSpPr>
        <p:spPr>
          <a:xfrm>
            <a:off x="8124820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7" name="Straight Connector 1576"/>
          <p:cNvCxnSpPr/>
          <p:nvPr/>
        </p:nvCxnSpPr>
        <p:spPr>
          <a:xfrm>
            <a:off x="8258172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8" name="Straight Connector 1577"/>
          <p:cNvCxnSpPr/>
          <p:nvPr/>
        </p:nvCxnSpPr>
        <p:spPr>
          <a:xfrm>
            <a:off x="8355015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9" name="Straight Connector 1578"/>
          <p:cNvCxnSpPr/>
          <p:nvPr/>
        </p:nvCxnSpPr>
        <p:spPr>
          <a:xfrm>
            <a:off x="8462962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0" name="Rectangle 1579"/>
          <p:cNvSpPr/>
          <p:nvPr/>
        </p:nvSpPr>
        <p:spPr>
          <a:xfrm flipV="1">
            <a:off x="7481887" y="438180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81" name="Rectangle 1580"/>
          <p:cNvSpPr/>
          <p:nvPr/>
        </p:nvSpPr>
        <p:spPr>
          <a:xfrm flipV="1">
            <a:off x="7322344" y="4381804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82" name="Rectangle 1581"/>
          <p:cNvSpPr/>
          <p:nvPr/>
        </p:nvSpPr>
        <p:spPr>
          <a:xfrm flipV="1">
            <a:off x="6874194" y="438180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83" name="Rectangle 1582"/>
          <p:cNvSpPr/>
          <p:nvPr/>
        </p:nvSpPr>
        <p:spPr>
          <a:xfrm flipV="1">
            <a:off x="8284369" y="4381804"/>
            <a:ext cx="4571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84" name="Rectangle 1583"/>
          <p:cNvSpPr/>
          <p:nvPr/>
        </p:nvSpPr>
        <p:spPr>
          <a:xfrm flipV="1">
            <a:off x="7915276" y="4381804"/>
            <a:ext cx="51594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85" name="Rectangle 1584"/>
          <p:cNvSpPr/>
          <p:nvPr/>
        </p:nvSpPr>
        <p:spPr>
          <a:xfrm flipV="1">
            <a:off x="8041481" y="4381804"/>
            <a:ext cx="54769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86" name="Rectangle 1585"/>
          <p:cNvSpPr/>
          <p:nvPr/>
        </p:nvSpPr>
        <p:spPr>
          <a:xfrm flipV="1">
            <a:off x="8384381" y="4381804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87" name="Rectangle 1586"/>
          <p:cNvSpPr/>
          <p:nvPr/>
        </p:nvSpPr>
        <p:spPr>
          <a:xfrm flipV="1">
            <a:off x="68580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8" name="Rectangle 1587"/>
          <p:cNvSpPr/>
          <p:nvPr/>
        </p:nvSpPr>
        <p:spPr>
          <a:xfrm flipV="1">
            <a:off x="73152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9" name="Rectangle 1588"/>
          <p:cNvSpPr/>
          <p:nvPr/>
        </p:nvSpPr>
        <p:spPr>
          <a:xfrm flipV="1">
            <a:off x="74676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0" name="Rectangle 1589"/>
          <p:cNvSpPr/>
          <p:nvPr/>
        </p:nvSpPr>
        <p:spPr>
          <a:xfrm flipV="1">
            <a:off x="7903371" y="4724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1" name="Rectangle 1590"/>
          <p:cNvSpPr/>
          <p:nvPr/>
        </p:nvSpPr>
        <p:spPr>
          <a:xfrm flipV="1">
            <a:off x="8029572" y="4724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2" name="Rectangle 1591"/>
          <p:cNvSpPr/>
          <p:nvPr/>
        </p:nvSpPr>
        <p:spPr>
          <a:xfrm flipV="1">
            <a:off x="8385174" y="47244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3" name="Rectangle 1592"/>
          <p:cNvSpPr/>
          <p:nvPr/>
        </p:nvSpPr>
        <p:spPr>
          <a:xfrm flipV="1">
            <a:off x="8281194" y="47248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4" name="Rectangle 1593"/>
          <p:cNvSpPr/>
          <p:nvPr/>
        </p:nvSpPr>
        <p:spPr>
          <a:xfrm flipV="1">
            <a:off x="8634413" y="4391178"/>
            <a:ext cx="52388" cy="390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95" name="Rectangle 1594"/>
          <p:cNvSpPr/>
          <p:nvPr/>
        </p:nvSpPr>
        <p:spPr>
          <a:xfrm flipV="1">
            <a:off x="86106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96" name="Straight Connector 1595"/>
          <p:cNvCxnSpPr/>
          <p:nvPr/>
        </p:nvCxnSpPr>
        <p:spPr>
          <a:xfrm>
            <a:off x="8598697" y="449595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7" name="Rectangle 1596"/>
          <p:cNvSpPr/>
          <p:nvPr/>
        </p:nvSpPr>
        <p:spPr>
          <a:xfrm flipV="1">
            <a:off x="4648201" y="4343400"/>
            <a:ext cx="1905000" cy="1752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98" name="Rectangle 1597"/>
          <p:cNvSpPr/>
          <p:nvPr/>
        </p:nvSpPr>
        <p:spPr>
          <a:xfrm flipV="1">
            <a:off x="4648200" y="44711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9" name="Rectangle 1598"/>
          <p:cNvSpPr/>
          <p:nvPr/>
        </p:nvSpPr>
        <p:spPr>
          <a:xfrm flipV="1">
            <a:off x="6357938" y="4387375"/>
            <a:ext cx="73818" cy="2132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00" name="Rectangle 1599"/>
          <p:cNvSpPr/>
          <p:nvPr/>
        </p:nvSpPr>
        <p:spPr>
          <a:xfrm flipV="1">
            <a:off x="6019801" y="4388454"/>
            <a:ext cx="76199" cy="21052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01" name="Rectangle 1600"/>
          <p:cNvSpPr/>
          <p:nvPr/>
        </p:nvSpPr>
        <p:spPr>
          <a:xfrm flipV="1">
            <a:off x="4917282" y="4400552"/>
            <a:ext cx="140493" cy="1943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02" name="Rectangle 1601"/>
          <p:cNvSpPr/>
          <p:nvPr/>
        </p:nvSpPr>
        <p:spPr>
          <a:xfrm flipV="1">
            <a:off x="5529266" y="4400552"/>
            <a:ext cx="138109" cy="19828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03" name="Rectangle 1602"/>
          <p:cNvSpPr/>
          <p:nvPr/>
        </p:nvSpPr>
        <p:spPr>
          <a:xfrm>
            <a:off x="4648200" y="44958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604" name="Rectangle 1603"/>
          <p:cNvSpPr/>
          <p:nvPr/>
        </p:nvSpPr>
        <p:spPr>
          <a:xfrm>
            <a:off x="4800599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605" name="Rectangle 1604"/>
          <p:cNvSpPr/>
          <p:nvPr/>
        </p:nvSpPr>
        <p:spPr>
          <a:xfrm>
            <a:off x="5068888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606" name="Rectangle 1605"/>
          <p:cNvSpPr/>
          <p:nvPr/>
        </p:nvSpPr>
        <p:spPr>
          <a:xfrm>
            <a:off x="5255419" y="44958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607" name="Rectangle 1606"/>
          <p:cNvSpPr/>
          <p:nvPr/>
        </p:nvSpPr>
        <p:spPr>
          <a:xfrm>
            <a:off x="5410200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608" name="Rectangle 1607"/>
          <p:cNvSpPr/>
          <p:nvPr/>
        </p:nvSpPr>
        <p:spPr>
          <a:xfrm>
            <a:off x="5681658" y="44958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609" name="Rectangle 1608"/>
          <p:cNvSpPr/>
          <p:nvPr/>
        </p:nvSpPr>
        <p:spPr>
          <a:xfrm>
            <a:off x="5845965" y="44958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610" name="Rectangle 1609"/>
          <p:cNvSpPr/>
          <p:nvPr/>
        </p:nvSpPr>
        <p:spPr>
          <a:xfrm flipV="1">
            <a:off x="6342056" y="45672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1" name="Rectangle 1610"/>
          <p:cNvSpPr/>
          <p:nvPr/>
        </p:nvSpPr>
        <p:spPr>
          <a:xfrm flipV="1">
            <a:off x="6003123" y="45656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2" name="Rectangle 1611"/>
          <p:cNvSpPr/>
          <p:nvPr/>
        </p:nvSpPr>
        <p:spPr>
          <a:xfrm>
            <a:off x="4648200" y="46786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3" name="Rectangle 1612"/>
          <p:cNvSpPr/>
          <p:nvPr/>
        </p:nvSpPr>
        <p:spPr>
          <a:xfrm flipV="1">
            <a:off x="5514979" y="45656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4" name="Rectangle 1613"/>
          <p:cNvSpPr/>
          <p:nvPr/>
        </p:nvSpPr>
        <p:spPr>
          <a:xfrm flipV="1">
            <a:off x="4905375" y="45656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5" name="Rectangle 1614"/>
          <p:cNvSpPr/>
          <p:nvPr/>
        </p:nvSpPr>
        <p:spPr>
          <a:xfrm flipV="1">
            <a:off x="6007895" y="46786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6" name="Rectangle 1615"/>
          <p:cNvSpPr/>
          <p:nvPr/>
        </p:nvSpPr>
        <p:spPr>
          <a:xfrm flipV="1">
            <a:off x="6347617" y="46786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7" name="Rectangle 1616"/>
          <p:cNvSpPr/>
          <p:nvPr/>
        </p:nvSpPr>
        <p:spPr>
          <a:xfrm flipV="1">
            <a:off x="5474495" y="46786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8" name="Rectangle 1617"/>
          <p:cNvSpPr/>
          <p:nvPr/>
        </p:nvSpPr>
        <p:spPr>
          <a:xfrm flipV="1">
            <a:off x="4864895" y="46786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9" name="Rectangle 1618"/>
          <p:cNvSpPr/>
          <p:nvPr/>
        </p:nvSpPr>
        <p:spPr>
          <a:xfrm flipV="1">
            <a:off x="6096000" y="47548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0" name="Rectangle 1619"/>
          <p:cNvSpPr/>
          <p:nvPr/>
        </p:nvSpPr>
        <p:spPr>
          <a:xfrm flipV="1">
            <a:off x="6400800" y="47548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1" name="Rectangle 1620"/>
          <p:cNvSpPr/>
          <p:nvPr/>
        </p:nvSpPr>
        <p:spPr>
          <a:xfrm>
            <a:off x="4648200" y="4800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622" name="Rectangle 1621"/>
          <p:cNvSpPr/>
          <p:nvPr/>
        </p:nvSpPr>
        <p:spPr>
          <a:xfrm>
            <a:off x="5486400" y="4648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3" name="Rectangle 1622"/>
          <p:cNvSpPr/>
          <p:nvPr/>
        </p:nvSpPr>
        <p:spPr>
          <a:xfrm flipV="1">
            <a:off x="5715000" y="47548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4" name="Rectangle 1623"/>
          <p:cNvSpPr/>
          <p:nvPr/>
        </p:nvSpPr>
        <p:spPr>
          <a:xfrm flipV="1">
            <a:off x="4648200" y="4754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5" name="Rectangle 1624"/>
          <p:cNvSpPr/>
          <p:nvPr/>
        </p:nvSpPr>
        <p:spPr>
          <a:xfrm flipV="1">
            <a:off x="5105400" y="47548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6" name="Rectangle 1625"/>
          <p:cNvSpPr/>
          <p:nvPr/>
        </p:nvSpPr>
        <p:spPr>
          <a:xfrm>
            <a:off x="4876800" y="4648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7" name="Rectangle 1626"/>
          <p:cNvSpPr/>
          <p:nvPr/>
        </p:nvSpPr>
        <p:spPr>
          <a:xfrm>
            <a:off x="6361176" y="4648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8" name="Rectangle 1627"/>
          <p:cNvSpPr/>
          <p:nvPr/>
        </p:nvSpPr>
        <p:spPr>
          <a:xfrm>
            <a:off x="6019800" y="4648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29" name="Straight Connector 1628"/>
          <p:cNvCxnSpPr/>
          <p:nvPr/>
        </p:nvCxnSpPr>
        <p:spPr>
          <a:xfrm>
            <a:off x="5991220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0" name="Straight Connector 1629"/>
          <p:cNvCxnSpPr/>
          <p:nvPr/>
        </p:nvCxnSpPr>
        <p:spPr>
          <a:xfrm>
            <a:off x="6124572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1" name="Straight Connector 1630"/>
          <p:cNvCxnSpPr/>
          <p:nvPr/>
        </p:nvCxnSpPr>
        <p:spPr>
          <a:xfrm>
            <a:off x="6221415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2" name="Straight Connector 1631"/>
          <p:cNvCxnSpPr/>
          <p:nvPr/>
        </p:nvCxnSpPr>
        <p:spPr>
          <a:xfrm>
            <a:off x="6329362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3" name="Rectangle 1632"/>
          <p:cNvSpPr/>
          <p:nvPr/>
        </p:nvSpPr>
        <p:spPr>
          <a:xfrm flipV="1">
            <a:off x="5348287" y="4381804"/>
            <a:ext cx="45719" cy="3903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4" name="Rectangle 1633"/>
          <p:cNvSpPr/>
          <p:nvPr/>
        </p:nvSpPr>
        <p:spPr>
          <a:xfrm flipV="1">
            <a:off x="5188744" y="4381804"/>
            <a:ext cx="52388" cy="3903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5" name="Rectangle 1634"/>
          <p:cNvSpPr/>
          <p:nvPr/>
        </p:nvSpPr>
        <p:spPr>
          <a:xfrm flipV="1">
            <a:off x="4740594" y="4381804"/>
            <a:ext cx="45719" cy="3903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6" name="Rectangle 1635"/>
          <p:cNvSpPr/>
          <p:nvPr/>
        </p:nvSpPr>
        <p:spPr>
          <a:xfrm flipV="1">
            <a:off x="6150769" y="4381804"/>
            <a:ext cx="45719" cy="3903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7" name="Rectangle 1636"/>
          <p:cNvSpPr/>
          <p:nvPr/>
        </p:nvSpPr>
        <p:spPr>
          <a:xfrm flipV="1">
            <a:off x="5781676" y="4381804"/>
            <a:ext cx="51594" cy="3903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8" name="Rectangle 1637"/>
          <p:cNvSpPr/>
          <p:nvPr/>
        </p:nvSpPr>
        <p:spPr>
          <a:xfrm flipV="1">
            <a:off x="5907881" y="4381804"/>
            <a:ext cx="54769" cy="3903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9" name="Rectangle 1638"/>
          <p:cNvSpPr/>
          <p:nvPr/>
        </p:nvSpPr>
        <p:spPr>
          <a:xfrm flipV="1">
            <a:off x="6250781" y="4381804"/>
            <a:ext cx="52388" cy="3903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40" name="Rectangle 1639"/>
          <p:cNvSpPr/>
          <p:nvPr/>
        </p:nvSpPr>
        <p:spPr>
          <a:xfrm flipV="1">
            <a:off x="47244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1" name="Rectangle 1640"/>
          <p:cNvSpPr/>
          <p:nvPr/>
        </p:nvSpPr>
        <p:spPr>
          <a:xfrm flipV="1">
            <a:off x="51816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2" name="Rectangle 1641"/>
          <p:cNvSpPr/>
          <p:nvPr/>
        </p:nvSpPr>
        <p:spPr>
          <a:xfrm flipV="1">
            <a:off x="53340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3" name="Rectangle 1642"/>
          <p:cNvSpPr/>
          <p:nvPr/>
        </p:nvSpPr>
        <p:spPr>
          <a:xfrm flipV="1">
            <a:off x="5769771" y="4724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4" name="Rectangle 1643"/>
          <p:cNvSpPr/>
          <p:nvPr/>
        </p:nvSpPr>
        <p:spPr>
          <a:xfrm flipV="1">
            <a:off x="5895972" y="4724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5" name="Rectangle 1644"/>
          <p:cNvSpPr/>
          <p:nvPr/>
        </p:nvSpPr>
        <p:spPr>
          <a:xfrm flipV="1">
            <a:off x="6251574" y="47244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6" name="Rectangle 1645"/>
          <p:cNvSpPr/>
          <p:nvPr/>
        </p:nvSpPr>
        <p:spPr>
          <a:xfrm flipV="1">
            <a:off x="6147594" y="47248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7" name="Rectangle 1646"/>
          <p:cNvSpPr/>
          <p:nvPr/>
        </p:nvSpPr>
        <p:spPr>
          <a:xfrm flipV="1">
            <a:off x="6500813" y="4391178"/>
            <a:ext cx="52388" cy="3903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48" name="Rectangle 1647"/>
          <p:cNvSpPr/>
          <p:nvPr/>
        </p:nvSpPr>
        <p:spPr>
          <a:xfrm flipV="1">
            <a:off x="64770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49" name="Straight Connector 1648"/>
          <p:cNvCxnSpPr/>
          <p:nvPr/>
        </p:nvCxnSpPr>
        <p:spPr>
          <a:xfrm>
            <a:off x="6465097" y="449595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0" name="Rectangle 1649"/>
          <p:cNvSpPr/>
          <p:nvPr/>
        </p:nvSpPr>
        <p:spPr>
          <a:xfrm>
            <a:off x="4648201" y="4267200"/>
            <a:ext cx="1905000" cy="770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1" name="Rectangle 1650"/>
          <p:cNvSpPr/>
          <p:nvPr/>
        </p:nvSpPr>
        <p:spPr>
          <a:xfrm flipV="1">
            <a:off x="2514601" y="4343400"/>
            <a:ext cx="1905000" cy="1752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52" name="Rectangle 1651"/>
          <p:cNvSpPr/>
          <p:nvPr/>
        </p:nvSpPr>
        <p:spPr>
          <a:xfrm>
            <a:off x="2514601" y="4267200"/>
            <a:ext cx="1905000" cy="770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3" name="Rectangle 1652"/>
          <p:cNvSpPr/>
          <p:nvPr/>
        </p:nvSpPr>
        <p:spPr>
          <a:xfrm flipV="1">
            <a:off x="4345782" y="4191000"/>
            <a:ext cx="73818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54" name="Rectangle 1653"/>
          <p:cNvSpPr/>
          <p:nvPr/>
        </p:nvSpPr>
        <p:spPr>
          <a:xfrm flipV="1">
            <a:off x="3862389" y="4114800"/>
            <a:ext cx="119856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55" name="Rectangle 1654"/>
          <p:cNvSpPr/>
          <p:nvPr/>
        </p:nvSpPr>
        <p:spPr>
          <a:xfrm flipV="1">
            <a:off x="4210049" y="4114800"/>
            <a:ext cx="109540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56" name="Rectangle 1655"/>
          <p:cNvSpPr/>
          <p:nvPr/>
        </p:nvSpPr>
        <p:spPr>
          <a:xfrm flipV="1">
            <a:off x="2545557" y="4114800"/>
            <a:ext cx="135732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57" name="Rectangle 1656"/>
          <p:cNvSpPr/>
          <p:nvPr/>
        </p:nvSpPr>
        <p:spPr>
          <a:xfrm flipV="1">
            <a:off x="3024188" y="4114800"/>
            <a:ext cx="119060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58" name="Rectangle 1657"/>
          <p:cNvSpPr/>
          <p:nvPr/>
        </p:nvSpPr>
        <p:spPr>
          <a:xfrm flipV="1">
            <a:off x="3176588" y="4114800"/>
            <a:ext cx="119060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59" name="Rectangle 1658"/>
          <p:cNvSpPr/>
          <p:nvPr/>
        </p:nvSpPr>
        <p:spPr>
          <a:xfrm flipV="1">
            <a:off x="3624264" y="4114800"/>
            <a:ext cx="100010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60" name="Rectangle 1659"/>
          <p:cNvSpPr/>
          <p:nvPr/>
        </p:nvSpPr>
        <p:spPr>
          <a:xfrm flipV="1">
            <a:off x="3752851" y="4114800"/>
            <a:ext cx="95248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61" name="Rectangle 1660"/>
          <p:cNvSpPr/>
          <p:nvPr/>
        </p:nvSpPr>
        <p:spPr>
          <a:xfrm flipV="1">
            <a:off x="2724150" y="4114800"/>
            <a:ext cx="266700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62" name="Rectangle 1661"/>
          <p:cNvSpPr/>
          <p:nvPr/>
        </p:nvSpPr>
        <p:spPr>
          <a:xfrm flipV="1">
            <a:off x="3330575" y="4114800"/>
            <a:ext cx="266700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63" name="Rectangle 1662"/>
          <p:cNvSpPr/>
          <p:nvPr/>
        </p:nvSpPr>
        <p:spPr>
          <a:xfrm flipV="1">
            <a:off x="2514600" y="44711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4" name="Rectangle 1663"/>
          <p:cNvSpPr/>
          <p:nvPr/>
        </p:nvSpPr>
        <p:spPr>
          <a:xfrm flipV="1">
            <a:off x="4224338" y="4157449"/>
            <a:ext cx="73818" cy="443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65" name="Rectangle 1664"/>
          <p:cNvSpPr/>
          <p:nvPr/>
        </p:nvSpPr>
        <p:spPr>
          <a:xfrm flipV="1">
            <a:off x="3886201" y="4161414"/>
            <a:ext cx="76199" cy="437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66" name="Rectangle 1665"/>
          <p:cNvSpPr/>
          <p:nvPr/>
        </p:nvSpPr>
        <p:spPr>
          <a:xfrm flipV="1">
            <a:off x="2783682" y="4191000"/>
            <a:ext cx="140493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67" name="Rectangle 1666"/>
          <p:cNvSpPr/>
          <p:nvPr/>
        </p:nvSpPr>
        <p:spPr>
          <a:xfrm flipV="1">
            <a:off x="3395666" y="4186719"/>
            <a:ext cx="138109" cy="412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68" name="Rectangle 1667"/>
          <p:cNvSpPr/>
          <p:nvPr/>
        </p:nvSpPr>
        <p:spPr>
          <a:xfrm>
            <a:off x="2514600" y="44958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669" name="Rectangle 1668"/>
          <p:cNvSpPr/>
          <p:nvPr/>
        </p:nvSpPr>
        <p:spPr>
          <a:xfrm>
            <a:off x="2666999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670" name="Rectangle 1669"/>
          <p:cNvSpPr/>
          <p:nvPr/>
        </p:nvSpPr>
        <p:spPr>
          <a:xfrm>
            <a:off x="2935288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671" name="Rectangle 1670"/>
          <p:cNvSpPr/>
          <p:nvPr/>
        </p:nvSpPr>
        <p:spPr>
          <a:xfrm>
            <a:off x="3124200" y="44958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672" name="Rectangle 1671"/>
          <p:cNvSpPr/>
          <p:nvPr/>
        </p:nvSpPr>
        <p:spPr>
          <a:xfrm>
            <a:off x="3276600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673" name="Rectangle 1672"/>
          <p:cNvSpPr/>
          <p:nvPr/>
        </p:nvSpPr>
        <p:spPr>
          <a:xfrm>
            <a:off x="3548058" y="44958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674" name="Rectangle 1673"/>
          <p:cNvSpPr/>
          <p:nvPr/>
        </p:nvSpPr>
        <p:spPr>
          <a:xfrm>
            <a:off x="3714746" y="44958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675" name="Rectangle 1674"/>
          <p:cNvSpPr/>
          <p:nvPr/>
        </p:nvSpPr>
        <p:spPr>
          <a:xfrm flipV="1">
            <a:off x="4208456" y="45672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6" name="Rectangle 1675"/>
          <p:cNvSpPr/>
          <p:nvPr/>
        </p:nvSpPr>
        <p:spPr>
          <a:xfrm flipV="1">
            <a:off x="3869523" y="45656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7" name="Rectangle 1676"/>
          <p:cNvSpPr/>
          <p:nvPr/>
        </p:nvSpPr>
        <p:spPr>
          <a:xfrm>
            <a:off x="2514600" y="46786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8" name="Rectangle 1677"/>
          <p:cNvSpPr/>
          <p:nvPr/>
        </p:nvSpPr>
        <p:spPr>
          <a:xfrm flipV="1">
            <a:off x="3381379" y="45656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9" name="Rectangle 1678"/>
          <p:cNvSpPr/>
          <p:nvPr/>
        </p:nvSpPr>
        <p:spPr>
          <a:xfrm flipV="1">
            <a:off x="2771775" y="45656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0" name="Rectangle 1679"/>
          <p:cNvSpPr/>
          <p:nvPr/>
        </p:nvSpPr>
        <p:spPr>
          <a:xfrm flipV="1">
            <a:off x="3874295" y="46786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1" name="Rectangle 1680"/>
          <p:cNvSpPr/>
          <p:nvPr/>
        </p:nvSpPr>
        <p:spPr>
          <a:xfrm flipV="1">
            <a:off x="4214017" y="46786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2" name="Rectangle 1681"/>
          <p:cNvSpPr/>
          <p:nvPr/>
        </p:nvSpPr>
        <p:spPr>
          <a:xfrm flipV="1">
            <a:off x="3340895" y="46786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3" name="Rectangle 1682"/>
          <p:cNvSpPr/>
          <p:nvPr/>
        </p:nvSpPr>
        <p:spPr>
          <a:xfrm flipV="1">
            <a:off x="2731295" y="46786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4" name="Rectangle 1683"/>
          <p:cNvSpPr/>
          <p:nvPr/>
        </p:nvSpPr>
        <p:spPr>
          <a:xfrm flipV="1">
            <a:off x="3962400" y="47548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5" name="Rectangle 1684"/>
          <p:cNvSpPr/>
          <p:nvPr/>
        </p:nvSpPr>
        <p:spPr>
          <a:xfrm flipV="1">
            <a:off x="4267200" y="47548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6" name="Rectangle 1685"/>
          <p:cNvSpPr/>
          <p:nvPr/>
        </p:nvSpPr>
        <p:spPr>
          <a:xfrm>
            <a:off x="2514600" y="4800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687" name="Rectangle 1686"/>
          <p:cNvSpPr/>
          <p:nvPr/>
        </p:nvSpPr>
        <p:spPr>
          <a:xfrm>
            <a:off x="3352800" y="4648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8" name="Rectangle 1687"/>
          <p:cNvSpPr/>
          <p:nvPr/>
        </p:nvSpPr>
        <p:spPr>
          <a:xfrm flipV="1">
            <a:off x="3581400" y="47548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9" name="Rectangle 1688"/>
          <p:cNvSpPr/>
          <p:nvPr/>
        </p:nvSpPr>
        <p:spPr>
          <a:xfrm flipV="1">
            <a:off x="2514600" y="4754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0" name="Rectangle 1689"/>
          <p:cNvSpPr/>
          <p:nvPr/>
        </p:nvSpPr>
        <p:spPr>
          <a:xfrm flipV="1">
            <a:off x="2971800" y="47548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1" name="Rectangle 1690"/>
          <p:cNvSpPr/>
          <p:nvPr/>
        </p:nvSpPr>
        <p:spPr>
          <a:xfrm>
            <a:off x="2743200" y="4648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2" name="Rectangle 1691"/>
          <p:cNvSpPr/>
          <p:nvPr/>
        </p:nvSpPr>
        <p:spPr>
          <a:xfrm>
            <a:off x="4227576" y="4648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3" name="Rectangle 1692"/>
          <p:cNvSpPr/>
          <p:nvPr/>
        </p:nvSpPr>
        <p:spPr>
          <a:xfrm>
            <a:off x="3886200" y="4648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94" name="Straight Connector 1693"/>
          <p:cNvCxnSpPr/>
          <p:nvPr/>
        </p:nvCxnSpPr>
        <p:spPr>
          <a:xfrm>
            <a:off x="3857620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5" name="Straight Connector 1694"/>
          <p:cNvCxnSpPr/>
          <p:nvPr/>
        </p:nvCxnSpPr>
        <p:spPr>
          <a:xfrm>
            <a:off x="3990972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6" name="Straight Connector 1695"/>
          <p:cNvCxnSpPr/>
          <p:nvPr/>
        </p:nvCxnSpPr>
        <p:spPr>
          <a:xfrm>
            <a:off x="4087815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7" name="Straight Connector 1696"/>
          <p:cNvCxnSpPr/>
          <p:nvPr/>
        </p:nvCxnSpPr>
        <p:spPr>
          <a:xfrm>
            <a:off x="4195762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8" name="Rectangle 1697"/>
          <p:cNvSpPr/>
          <p:nvPr/>
        </p:nvSpPr>
        <p:spPr>
          <a:xfrm flipV="1">
            <a:off x="3214687" y="3960813"/>
            <a:ext cx="45719" cy="811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99" name="Rectangle 1698"/>
          <p:cNvSpPr/>
          <p:nvPr/>
        </p:nvSpPr>
        <p:spPr>
          <a:xfrm flipV="1">
            <a:off x="3055144" y="3960813"/>
            <a:ext cx="52388" cy="811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00" name="Rectangle 1699"/>
          <p:cNvSpPr/>
          <p:nvPr/>
        </p:nvSpPr>
        <p:spPr>
          <a:xfrm flipV="1">
            <a:off x="2606994" y="3960813"/>
            <a:ext cx="45719" cy="811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01" name="Rectangle 1700"/>
          <p:cNvSpPr/>
          <p:nvPr/>
        </p:nvSpPr>
        <p:spPr>
          <a:xfrm flipV="1">
            <a:off x="4017169" y="3960813"/>
            <a:ext cx="45719" cy="811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02" name="Rectangle 1701"/>
          <p:cNvSpPr/>
          <p:nvPr/>
        </p:nvSpPr>
        <p:spPr>
          <a:xfrm flipV="1">
            <a:off x="3648076" y="3960813"/>
            <a:ext cx="51594" cy="811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03" name="Rectangle 1702"/>
          <p:cNvSpPr/>
          <p:nvPr/>
        </p:nvSpPr>
        <p:spPr>
          <a:xfrm flipV="1">
            <a:off x="3774281" y="3960813"/>
            <a:ext cx="54769" cy="811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04" name="Rectangle 1703"/>
          <p:cNvSpPr/>
          <p:nvPr/>
        </p:nvSpPr>
        <p:spPr>
          <a:xfrm flipV="1">
            <a:off x="4117181" y="3960813"/>
            <a:ext cx="52388" cy="811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05" name="Rectangle 1704"/>
          <p:cNvSpPr/>
          <p:nvPr/>
        </p:nvSpPr>
        <p:spPr>
          <a:xfrm flipV="1">
            <a:off x="25908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6" name="Rectangle 1705"/>
          <p:cNvSpPr/>
          <p:nvPr/>
        </p:nvSpPr>
        <p:spPr>
          <a:xfrm flipV="1">
            <a:off x="30480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7" name="Rectangle 1706"/>
          <p:cNvSpPr/>
          <p:nvPr/>
        </p:nvSpPr>
        <p:spPr>
          <a:xfrm flipV="1">
            <a:off x="32004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8" name="Rectangle 1707"/>
          <p:cNvSpPr/>
          <p:nvPr/>
        </p:nvSpPr>
        <p:spPr>
          <a:xfrm flipV="1">
            <a:off x="3636171" y="4724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9" name="Rectangle 1708"/>
          <p:cNvSpPr/>
          <p:nvPr/>
        </p:nvSpPr>
        <p:spPr>
          <a:xfrm flipV="1">
            <a:off x="3762372" y="4724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0" name="Rectangle 1709"/>
          <p:cNvSpPr/>
          <p:nvPr/>
        </p:nvSpPr>
        <p:spPr>
          <a:xfrm flipV="1">
            <a:off x="4117974" y="47244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1" name="Rectangle 1710"/>
          <p:cNvSpPr/>
          <p:nvPr/>
        </p:nvSpPr>
        <p:spPr>
          <a:xfrm flipV="1">
            <a:off x="4013994" y="47248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2" name="Rectangle 1711"/>
          <p:cNvSpPr/>
          <p:nvPr/>
        </p:nvSpPr>
        <p:spPr>
          <a:xfrm flipV="1">
            <a:off x="4367213" y="3970187"/>
            <a:ext cx="52388" cy="811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13" name="Rectangle 1712"/>
          <p:cNvSpPr/>
          <p:nvPr/>
        </p:nvSpPr>
        <p:spPr>
          <a:xfrm flipV="1">
            <a:off x="43434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14" name="Straight Connector 1713"/>
          <p:cNvCxnSpPr/>
          <p:nvPr/>
        </p:nvCxnSpPr>
        <p:spPr>
          <a:xfrm>
            <a:off x="4331497" y="449595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5" name="Rectangle 1714"/>
          <p:cNvSpPr/>
          <p:nvPr/>
        </p:nvSpPr>
        <p:spPr>
          <a:xfrm flipV="1">
            <a:off x="381000" y="4216718"/>
            <a:ext cx="1905000" cy="50481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16" name="Rectangle 1715"/>
          <p:cNvSpPr/>
          <p:nvPr/>
        </p:nvSpPr>
        <p:spPr>
          <a:xfrm flipV="1">
            <a:off x="381000" y="4419599"/>
            <a:ext cx="1905000" cy="360801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7" name="Rectangle 1716"/>
          <p:cNvSpPr/>
          <p:nvPr/>
        </p:nvSpPr>
        <p:spPr>
          <a:xfrm flipV="1">
            <a:off x="381001" y="4343400"/>
            <a:ext cx="1905000" cy="1752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18" name="Rectangle 1717"/>
          <p:cNvSpPr/>
          <p:nvPr/>
        </p:nvSpPr>
        <p:spPr>
          <a:xfrm>
            <a:off x="381001" y="4267200"/>
            <a:ext cx="1905000" cy="770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9" name="Rectangle 1718"/>
          <p:cNvSpPr/>
          <p:nvPr/>
        </p:nvSpPr>
        <p:spPr>
          <a:xfrm flipV="1">
            <a:off x="2212182" y="4167909"/>
            <a:ext cx="73818" cy="4269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20" name="Rectangle 1719"/>
          <p:cNvSpPr/>
          <p:nvPr/>
        </p:nvSpPr>
        <p:spPr>
          <a:xfrm flipV="1">
            <a:off x="1728789" y="4191000"/>
            <a:ext cx="119856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21" name="Rectangle 1720"/>
          <p:cNvSpPr/>
          <p:nvPr/>
        </p:nvSpPr>
        <p:spPr>
          <a:xfrm flipV="1">
            <a:off x="2076449" y="4191000"/>
            <a:ext cx="10954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22" name="Rectangle 1721"/>
          <p:cNvSpPr/>
          <p:nvPr/>
        </p:nvSpPr>
        <p:spPr>
          <a:xfrm flipV="1">
            <a:off x="411957" y="4191000"/>
            <a:ext cx="135732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23" name="Rectangle 1722"/>
          <p:cNvSpPr/>
          <p:nvPr/>
        </p:nvSpPr>
        <p:spPr>
          <a:xfrm flipV="1">
            <a:off x="890588" y="4114800"/>
            <a:ext cx="119060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24" name="Rectangle 1723"/>
          <p:cNvSpPr/>
          <p:nvPr/>
        </p:nvSpPr>
        <p:spPr>
          <a:xfrm flipV="1">
            <a:off x="1042988" y="4191000"/>
            <a:ext cx="11906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25" name="Rectangle 1724"/>
          <p:cNvSpPr/>
          <p:nvPr/>
        </p:nvSpPr>
        <p:spPr>
          <a:xfrm flipV="1">
            <a:off x="1490664" y="4191000"/>
            <a:ext cx="10001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26" name="Rectangle 1725"/>
          <p:cNvSpPr/>
          <p:nvPr/>
        </p:nvSpPr>
        <p:spPr>
          <a:xfrm flipV="1">
            <a:off x="1621631" y="4114800"/>
            <a:ext cx="92868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27" name="Rectangle 1726"/>
          <p:cNvSpPr/>
          <p:nvPr/>
        </p:nvSpPr>
        <p:spPr>
          <a:xfrm flipV="1">
            <a:off x="590550" y="4191000"/>
            <a:ext cx="26670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28" name="Rectangle 1727"/>
          <p:cNvSpPr/>
          <p:nvPr/>
        </p:nvSpPr>
        <p:spPr>
          <a:xfrm flipV="1">
            <a:off x="1866896" y="4191000"/>
            <a:ext cx="80967" cy="344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29" name="Rectangle 1728"/>
          <p:cNvSpPr/>
          <p:nvPr/>
        </p:nvSpPr>
        <p:spPr>
          <a:xfrm flipV="1">
            <a:off x="1196975" y="4191000"/>
            <a:ext cx="26670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30" name="Rectangle 1729"/>
          <p:cNvSpPr/>
          <p:nvPr/>
        </p:nvSpPr>
        <p:spPr>
          <a:xfrm flipV="1">
            <a:off x="381000" y="44711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1" name="Rectangle 1730"/>
          <p:cNvSpPr/>
          <p:nvPr/>
        </p:nvSpPr>
        <p:spPr>
          <a:xfrm flipV="1">
            <a:off x="2090738" y="4422558"/>
            <a:ext cx="73818" cy="192305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32" name="Rectangle 1731"/>
          <p:cNvSpPr/>
          <p:nvPr/>
        </p:nvSpPr>
        <p:spPr>
          <a:xfrm flipV="1">
            <a:off x="1752601" y="4419599"/>
            <a:ext cx="76199" cy="18652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33" name="Rectangle 1732"/>
          <p:cNvSpPr/>
          <p:nvPr/>
        </p:nvSpPr>
        <p:spPr>
          <a:xfrm flipV="1">
            <a:off x="650082" y="4419600"/>
            <a:ext cx="140493" cy="175264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34" name="Rectangle 1733"/>
          <p:cNvSpPr/>
          <p:nvPr/>
        </p:nvSpPr>
        <p:spPr>
          <a:xfrm flipV="1">
            <a:off x="1262066" y="4419987"/>
            <a:ext cx="138109" cy="17884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35" name="Rectangle 1734"/>
          <p:cNvSpPr/>
          <p:nvPr/>
        </p:nvSpPr>
        <p:spPr>
          <a:xfrm>
            <a:off x="381000" y="44958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736" name="Rectangle 1735"/>
          <p:cNvSpPr/>
          <p:nvPr/>
        </p:nvSpPr>
        <p:spPr>
          <a:xfrm>
            <a:off x="533399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737" name="Rectangle 1736"/>
          <p:cNvSpPr/>
          <p:nvPr/>
        </p:nvSpPr>
        <p:spPr>
          <a:xfrm>
            <a:off x="801688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738" name="Rectangle 1737"/>
          <p:cNvSpPr/>
          <p:nvPr/>
        </p:nvSpPr>
        <p:spPr>
          <a:xfrm>
            <a:off x="990600" y="44958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739" name="Rectangle 1738"/>
          <p:cNvSpPr/>
          <p:nvPr/>
        </p:nvSpPr>
        <p:spPr>
          <a:xfrm>
            <a:off x="1143000" y="44958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740" name="Rectangle 1739"/>
          <p:cNvSpPr/>
          <p:nvPr/>
        </p:nvSpPr>
        <p:spPr>
          <a:xfrm>
            <a:off x="1414458" y="44958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741" name="Rectangle 1740"/>
          <p:cNvSpPr/>
          <p:nvPr/>
        </p:nvSpPr>
        <p:spPr>
          <a:xfrm>
            <a:off x="1581146" y="44958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742" name="Rectangle 1741"/>
          <p:cNvSpPr/>
          <p:nvPr/>
        </p:nvSpPr>
        <p:spPr>
          <a:xfrm flipV="1">
            <a:off x="2074856" y="45672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3" name="Rectangle 1742"/>
          <p:cNvSpPr/>
          <p:nvPr/>
        </p:nvSpPr>
        <p:spPr>
          <a:xfrm flipV="1">
            <a:off x="1735923" y="45656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4" name="Rectangle 1743"/>
          <p:cNvSpPr/>
          <p:nvPr/>
        </p:nvSpPr>
        <p:spPr>
          <a:xfrm>
            <a:off x="381000" y="46786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5" name="Rectangle 1744"/>
          <p:cNvSpPr/>
          <p:nvPr/>
        </p:nvSpPr>
        <p:spPr>
          <a:xfrm flipV="1">
            <a:off x="1247779" y="45656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6" name="Rectangle 1745"/>
          <p:cNvSpPr/>
          <p:nvPr/>
        </p:nvSpPr>
        <p:spPr>
          <a:xfrm flipV="1">
            <a:off x="638175" y="45656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7" name="Rectangle 1746"/>
          <p:cNvSpPr/>
          <p:nvPr/>
        </p:nvSpPr>
        <p:spPr>
          <a:xfrm flipV="1">
            <a:off x="1740695" y="46786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8" name="Rectangle 1747"/>
          <p:cNvSpPr/>
          <p:nvPr/>
        </p:nvSpPr>
        <p:spPr>
          <a:xfrm flipV="1">
            <a:off x="2080417" y="46786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9" name="Rectangle 1748"/>
          <p:cNvSpPr/>
          <p:nvPr/>
        </p:nvSpPr>
        <p:spPr>
          <a:xfrm flipV="1">
            <a:off x="1207295" y="46786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0" name="Rectangle 1749"/>
          <p:cNvSpPr/>
          <p:nvPr/>
        </p:nvSpPr>
        <p:spPr>
          <a:xfrm flipV="1">
            <a:off x="597695" y="46786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1" name="Rectangle 1750"/>
          <p:cNvSpPr/>
          <p:nvPr/>
        </p:nvSpPr>
        <p:spPr>
          <a:xfrm flipV="1">
            <a:off x="1828800" y="47548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2" name="Rectangle 1751"/>
          <p:cNvSpPr/>
          <p:nvPr/>
        </p:nvSpPr>
        <p:spPr>
          <a:xfrm flipV="1">
            <a:off x="2133600" y="47548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3" name="Rectangle 1752"/>
          <p:cNvSpPr/>
          <p:nvPr/>
        </p:nvSpPr>
        <p:spPr>
          <a:xfrm>
            <a:off x="381000" y="4800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754" name="Rectangle 1753"/>
          <p:cNvSpPr/>
          <p:nvPr/>
        </p:nvSpPr>
        <p:spPr>
          <a:xfrm>
            <a:off x="1219200" y="4648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5" name="Rectangle 1754"/>
          <p:cNvSpPr/>
          <p:nvPr/>
        </p:nvSpPr>
        <p:spPr>
          <a:xfrm flipV="1">
            <a:off x="1447800" y="47548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6" name="Rectangle 1755"/>
          <p:cNvSpPr/>
          <p:nvPr/>
        </p:nvSpPr>
        <p:spPr>
          <a:xfrm flipV="1">
            <a:off x="381000" y="4754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7" name="Rectangle 1756"/>
          <p:cNvSpPr/>
          <p:nvPr/>
        </p:nvSpPr>
        <p:spPr>
          <a:xfrm flipV="1">
            <a:off x="838200" y="47548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8" name="Rectangle 1757"/>
          <p:cNvSpPr/>
          <p:nvPr/>
        </p:nvSpPr>
        <p:spPr>
          <a:xfrm>
            <a:off x="609600" y="4648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9" name="Rectangle 1758"/>
          <p:cNvSpPr/>
          <p:nvPr/>
        </p:nvSpPr>
        <p:spPr>
          <a:xfrm>
            <a:off x="2093976" y="4648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60" name="Rectangle 1759"/>
          <p:cNvSpPr/>
          <p:nvPr/>
        </p:nvSpPr>
        <p:spPr>
          <a:xfrm>
            <a:off x="1752600" y="4648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61" name="Straight Connector 1760"/>
          <p:cNvCxnSpPr/>
          <p:nvPr/>
        </p:nvCxnSpPr>
        <p:spPr>
          <a:xfrm>
            <a:off x="1724020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2" name="Straight Connector 1761"/>
          <p:cNvCxnSpPr/>
          <p:nvPr/>
        </p:nvCxnSpPr>
        <p:spPr>
          <a:xfrm>
            <a:off x="1857372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3" name="Straight Connector 1762"/>
          <p:cNvCxnSpPr/>
          <p:nvPr/>
        </p:nvCxnSpPr>
        <p:spPr>
          <a:xfrm>
            <a:off x="1954215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4" name="Straight Connector 1763"/>
          <p:cNvCxnSpPr/>
          <p:nvPr/>
        </p:nvCxnSpPr>
        <p:spPr>
          <a:xfrm>
            <a:off x="2062162" y="44958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5" name="Rectangle 1764"/>
          <p:cNvSpPr/>
          <p:nvPr/>
        </p:nvSpPr>
        <p:spPr>
          <a:xfrm flipV="1">
            <a:off x="1081087" y="4420067"/>
            <a:ext cx="45719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66" name="Rectangle 1765"/>
          <p:cNvSpPr/>
          <p:nvPr/>
        </p:nvSpPr>
        <p:spPr>
          <a:xfrm flipV="1">
            <a:off x="921544" y="4420067"/>
            <a:ext cx="52388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67" name="Rectangle 1766"/>
          <p:cNvSpPr/>
          <p:nvPr/>
        </p:nvSpPr>
        <p:spPr>
          <a:xfrm flipV="1">
            <a:off x="473394" y="4420067"/>
            <a:ext cx="45719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68" name="Rectangle 1767"/>
          <p:cNvSpPr/>
          <p:nvPr/>
        </p:nvSpPr>
        <p:spPr>
          <a:xfrm flipV="1">
            <a:off x="1883569" y="4256298"/>
            <a:ext cx="45719" cy="515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69" name="Rectangle 1768"/>
          <p:cNvSpPr/>
          <p:nvPr/>
        </p:nvSpPr>
        <p:spPr>
          <a:xfrm flipV="1">
            <a:off x="1514476" y="4420067"/>
            <a:ext cx="51594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70" name="Rectangle 1769"/>
          <p:cNvSpPr/>
          <p:nvPr/>
        </p:nvSpPr>
        <p:spPr>
          <a:xfrm flipV="1">
            <a:off x="1640681" y="4427210"/>
            <a:ext cx="54769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71" name="Rectangle 1770"/>
          <p:cNvSpPr/>
          <p:nvPr/>
        </p:nvSpPr>
        <p:spPr>
          <a:xfrm flipV="1">
            <a:off x="1983581" y="4256298"/>
            <a:ext cx="52388" cy="515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72" name="Rectangle 1771"/>
          <p:cNvSpPr/>
          <p:nvPr/>
        </p:nvSpPr>
        <p:spPr>
          <a:xfrm flipV="1">
            <a:off x="4572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3" name="Rectangle 1772"/>
          <p:cNvSpPr/>
          <p:nvPr/>
        </p:nvSpPr>
        <p:spPr>
          <a:xfrm flipV="1">
            <a:off x="9144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4" name="Rectangle 1773"/>
          <p:cNvSpPr/>
          <p:nvPr/>
        </p:nvSpPr>
        <p:spPr>
          <a:xfrm flipV="1">
            <a:off x="10668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5" name="Rectangle 1774"/>
          <p:cNvSpPr/>
          <p:nvPr/>
        </p:nvSpPr>
        <p:spPr>
          <a:xfrm flipV="1">
            <a:off x="1502571" y="4724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6" name="Rectangle 1775"/>
          <p:cNvSpPr/>
          <p:nvPr/>
        </p:nvSpPr>
        <p:spPr>
          <a:xfrm flipV="1">
            <a:off x="1628772" y="47244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7" name="Rectangle 1776"/>
          <p:cNvSpPr/>
          <p:nvPr/>
        </p:nvSpPr>
        <p:spPr>
          <a:xfrm flipV="1">
            <a:off x="1984374" y="47244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8" name="Rectangle 1777"/>
          <p:cNvSpPr/>
          <p:nvPr/>
        </p:nvSpPr>
        <p:spPr>
          <a:xfrm flipV="1">
            <a:off x="1880394" y="47248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9" name="Rectangle 1778"/>
          <p:cNvSpPr/>
          <p:nvPr/>
        </p:nvSpPr>
        <p:spPr>
          <a:xfrm flipV="1">
            <a:off x="2233613" y="4429441"/>
            <a:ext cx="52388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0" name="Rectangle 1779"/>
          <p:cNvSpPr/>
          <p:nvPr/>
        </p:nvSpPr>
        <p:spPr>
          <a:xfrm flipV="1">
            <a:off x="2209800" y="47239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81" name="Straight Connector 1780"/>
          <p:cNvCxnSpPr/>
          <p:nvPr/>
        </p:nvCxnSpPr>
        <p:spPr>
          <a:xfrm>
            <a:off x="2197897" y="449595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2" name="Rectangle 1781"/>
          <p:cNvSpPr/>
          <p:nvPr/>
        </p:nvSpPr>
        <p:spPr>
          <a:xfrm flipV="1">
            <a:off x="1883571" y="4421640"/>
            <a:ext cx="45719" cy="3738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3" name="Rectangle 1782"/>
          <p:cNvSpPr/>
          <p:nvPr/>
        </p:nvSpPr>
        <p:spPr>
          <a:xfrm flipV="1">
            <a:off x="1983583" y="4421640"/>
            <a:ext cx="52388" cy="3738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4" name="Rectangle 1783"/>
          <p:cNvSpPr/>
          <p:nvPr/>
        </p:nvSpPr>
        <p:spPr>
          <a:xfrm flipV="1">
            <a:off x="1969295" y="4202905"/>
            <a:ext cx="80967" cy="268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5" name="Rectangle 1784"/>
          <p:cNvSpPr/>
          <p:nvPr/>
        </p:nvSpPr>
        <p:spPr>
          <a:xfrm flipV="1">
            <a:off x="411953" y="4419600"/>
            <a:ext cx="135736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6" name="Rectangle 1785"/>
          <p:cNvSpPr/>
          <p:nvPr/>
        </p:nvSpPr>
        <p:spPr>
          <a:xfrm flipV="1">
            <a:off x="590552" y="4419600"/>
            <a:ext cx="266698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7" name="Rectangle 1786"/>
          <p:cNvSpPr/>
          <p:nvPr/>
        </p:nvSpPr>
        <p:spPr>
          <a:xfrm flipV="1">
            <a:off x="890590" y="4419600"/>
            <a:ext cx="119060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8" name="Rectangle 1787"/>
          <p:cNvSpPr/>
          <p:nvPr/>
        </p:nvSpPr>
        <p:spPr>
          <a:xfrm flipV="1">
            <a:off x="1042990" y="4419600"/>
            <a:ext cx="119060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9" name="Rectangle 1788"/>
          <p:cNvSpPr/>
          <p:nvPr/>
        </p:nvSpPr>
        <p:spPr>
          <a:xfrm flipV="1">
            <a:off x="1197771" y="4419600"/>
            <a:ext cx="266698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90" name="Rectangle 1789"/>
          <p:cNvSpPr/>
          <p:nvPr/>
        </p:nvSpPr>
        <p:spPr>
          <a:xfrm flipV="1">
            <a:off x="1490663" y="4419600"/>
            <a:ext cx="100011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91" name="Rectangle 1790"/>
          <p:cNvSpPr/>
          <p:nvPr/>
        </p:nvSpPr>
        <p:spPr>
          <a:xfrm flipV="1">
            <a:off x="1621635" y="4419599"/>
            <a:ext cx="92866" cy="5285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92" name="Rectangle 1791"/>
          <p:cNvSpPr/>
          <p:nvPr/>
        </p:nvSpPr>
        <p:spPr>
          <a:xfrm flipV="1">
            <a:off x="1728790" y="4417219"/>
            <a:ext cx="119059" cy="552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93" name="Rectangle 1792"/>
          <p:cNvSpPr/>
          <p:nvPr/>
        </p:nvSpPr>
        <p:spPr>
          <a:xfrm flipV="1">
            <a:off x="1866904" y="4417219"/>
            <a:ext cx="80959" cy="5523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94" name="Rectangle 1793"/>
          <p:cNvSpPr/>
          <p:nvPr/>
        </p:nvSpPr>
        <p:spPr>
          <a:xfrm flipV="1">
            <a:off x="1969295" y="4419600"/>
            <a:ext cx="80959" cy="5523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95" name="Rectangle 1794"/>
          <p:cNvSpPr/>
          <p:nvPr/>
        </p:nvSpPr>
        <p:spPr>
          <a:xfrm flipV="1">
            <a:off x="2076455" y="4421980"/>
            <a:ext cx="109533" cy="5285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96" name="Rectangle 1795"/>
          <p:cNvSpPr/>
          <p:nvPr/>
        </p:nvSpPr>
        <p:spPr>
          <a:xfrm flipV="1">
            <a:off x="2212181" y="4419600"/>
            <a:ext cx="73819" cy="5523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97" name="Rectangle 1796"/>
          <p:cNvSpPr/>
          <p:nvPr/>
        </p:nvSpPr>
        <p:spPr>
          <a:xfrm flipV="1">
            <a:off x="381000" y="5638799"/>
            <a:ext cx="1905000" cy="360801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8" name="Rectangle 1797"/>
          <p:cNvSpPr/>
          <p:nvPr/>
        </p:nvSpPr>
        <p:spPr>
          <a:xfrm flipV="1">
            <a:off x="381001" y="5562600"/>
            <a:ext cx="1905000" cy="175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99" name="Rectangle 1798"/>
          <p:cNvSpPr/>
          <p:nvPr/>
        </p:nvSpPr>
        <p:spPr>
          <a:xfrm>
            <a:off x="381001" y="5486400"/>
            <a:ext cx="1905000" cy="77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0" name="Rectangle 1799"/>
          <p:cNvSpPr/>
          <p:nvPr/>
        </p:nvSpPr>
        <p:spPr>
          <a:xfrm flipV="1">
            <a:off x="2212182" y="5387109"/>
            <a:ext cx="73818" cy="4269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01" name="Rectangle 1800"/>
          <p:cNvSpPr/>
          <p:nvPr/>
        </p:nvSpPr>
        <p:spPr>
          <a:xfrm flipV="1">
            <a:off x="1728789" y="5410200"/>
            <a:ext cx="119856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02" name="Rectangle 1801"/>
          <p:cNvSpPr/>
          <p:nvPr/>
        </p:nvSpPr>
        <p:spPr>
          <a:xfrm flipV="1">
            <a:off x="2076449" y="5410200"/>
            <a:ext cx="10954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03" name="Rectangle 1802"/>
          <p:cNvSpPr/>
          <p:nvPr/>
        </p:nvSpPr>
        <p:spPr>
          <a:xfrm flipV="1">
            <a:off x="411957" y="5410200"/>
            <a:ext cx="135732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04" name="Rectangle 1803"/>
          <p:cNvSpPr/>
          <p:nvPr/>
        </p:nvSpPr>
        <p:spPr>
          <a:xfrm flipV="1">
            <a:off x="890588" y="5334000"/>
            <a:ext cx="119060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05" name="Rectangle 1804"/>
          <p:cNvSpPr/>
          <p:nvPr/>
        </p:nvSpPr>
        <p:spPr>
          <a:xfrm flipV="1">
            <a:off x="1042988" y="5410200"/>
            <a:ext cx="11906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06" name="Rectangle 1805"/>
          <p:cNvSpPr/>
          <p:nvPr/>
        </p:nvSpPr>
        <p:spPr>
          <a:xfrm flipV="1">
            <a:off x="1490664" y="5410200"/>
            <a:ext cx="10001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07" name="Rectangle 1806"/>
          <p:cNvSpPr/>
          <p:nvPr/>
        </p:nvSpPr>
        <p:spPr>
          <a:xfrm flipV="1">
            <a:off x="1621631" y="5334000"/>
            <a:ext cx="92868" cy="403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08" name="Rectangle 1807"/>
          <p:cNvSpPr/>
          <p:nvPr/>
        </p:nvSpPr>
        <p:spPr>
          <a:xfrm flipV="1">
            <a:off x="590550" y="5410200"/>
            <a:ext cx="26670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09" name="Rectangle 1808"/>
          <p:cNvSpPr/>
          <p:nvPr/>
        </p:nvSpPr>
        <p:spPr>
          <a:xfrm flipV="1">
            <a:off x="1866896" y="5410200"/>
            <a:ext cx="80967" cy="344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10" name="Rectangle 1809"/>
          <p:cNvSpPr/>
          <p:nvPr/>
        </p:nvSpPr>
        <p:spPr>
          <a:xfrm flipV="1">
            <a:off x="1196975" y="5410200"/>
            <a:ext cx="266700" cy="32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11" name="Rectangle 1810"/>
          <p:cNvSpPr/>
          <p:nvPr/>
        </p:nvSpPr>
        <p:spPr>
          <a:xfrm flipV="1">
            <a:off x="381000" y="5690393"/>
            <a:ext cx="1905000" cy="250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2" name="Rectangle 1811"/>
          <p:cNvSpPr/>
          <p:nvPr/>
        </p:nvSpPr>
        <p:spPr>
          <a:xfrm flipV="1">
            <a:off x="2090738" y="5641758"/>
            <a:ext cx="73818" cy="192305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13" name="Rectangle 1812"/>
          <p:cNvSpPr/>
          <p:nvPr/>
        </p:nvSpPr>
        <p:spPr>
          <a:xfrm flipV="1">
            <a:off x="1752601" y="5638799"/>
            <a:ext cx="76199" cy="18652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14" name="Rectangle 1813"/>
          <p:cNvSpPr/>
          <p:nvPr/>
        </p:nvSpPr>
        <p:spPr>
          <a:xfrm flipV="1">
            <a:off x="650082" y="5638800"/>
            <a:ext cx="140493" cy="175264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15" name="Rectangle 1814"/>
          <p:cNvSpPr/>
          <p:nvPr/>
        </p:nvSpPr>
        <p:spPr>
          <a:xfrm flipV="1">
            <a:off x="1262066" y="5639187"/>
            <a:ext cx="138109" cy="17884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16" name="Rectangle 1815"/>
          <p:cNvSpPr/>
          <p:nvPr/>
        </p:nvSpPr>
        <p:spPr>
          <a:xfrm>
            <a:off x="381000" y="57150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817" name="Rectangle 1816"/>
          <p:cNvSpPr/>
          <p:nvPr/>
        </p:nvSpPr>
        <p:spPr>
          <a:xfrm>
            <a:off x="533399" y="57150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818" name="Rectangle 1817"/>
          <p:cNvSpPr/>
          <p:nvPr/>
        </p:nvSpPr>
        <p:spPr>
          <a:xfrm>
            <a:off x="801688" y="57150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819" name="Rectangle 1818"/>
          <p:cNvSpPr/>
          <p:nvPr/>
        </p:nvSpPr>
        <p:spPr>
          <a:xfrm>
            <a:off x="990600" y="5715000"/>
            <a:ext cx="76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820" name="Rectangle 1819"/>
          <p:cNvSpPr/>
          <p:nvPr/>
        </p:nvSpPr>
        <p:spPr>
          <a:xfrm>
            <a:off x="1143000" y="5715000"/>
            <a:ext cx="104775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821" name="Rectangle 1820"/>
          <p:cNvSpPr/>
          <p:nvPr/>
        </p:nvSpPr>
        <p:spPr>
          <a:xfrm>
            <a:off x="1414458" y="5715000"/>
            <a:ext cx="8573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822" name="Rectangle 1821"/>
          <p:cNvSpPr/>
          <p:nvPr/>
        </p:nvSpPr>
        <p:spPr>
          <a:xfrm>
            <a:off x="1581146" y="5715000"/>
            <a:ext cx="47629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823" name="Rectangle 1822"/>
          <p:cNvSpPr/>
          <p:nvPr/>
        </p:nvSpPr>
        <p:spPr>
          <a:xfrm flipV="1">
            <a:off x="2074856" y="5786472"/>
            <a:ext cx="109542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4" name="Rectangle 1823"/>
          <p:cNvSpPr/>
          <p:nvPr/>
        </p:nvSpPr>
        <p:spPr>
          <a:xfrm flipV="1">
            <a:off x="1735923" y="5784846"/>
            <a:ext cx="107153" cy="15875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5" name="Rectangle 1824"/>
          <p:cNvSpPr/>
          <p:nvPr/>
        </p:nvSpPr>
        <p:spPr>
          <a:xfrm>
            <a:off x="381000" y="5897880"/>
            <a:ext cx="190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6" name="Rectangle 1825"/>
          <p:cNvSpPr/>
          <p:nvPr/>
        </p:nvSpPr>
        <p:spPr>
          <a:xfrm flipV="1">
            <a:off x="1247779" y="5784850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7" name="Rectangle 1826"/>
          <p:cNvSpPr/>
          <p:nvPr/>
        </p:nvSpPr>
        <p:spPr>
          <a:xfrm flipV="1">
            <a:off x="638175" y="5784849"/>
            <a:ext cx="166687" cy="1587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8" name="Rectangle 1827"/>
          <p:cNvSpPr/>
          <p:nvPr/>
        </p:nvSpPr>
        <p:spPr>
          <a:xfrm flipV="1">
            <a:off x="1740695" y="58978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9" name="Rectangle 1828"/>
          <p:cNvSpPr/>
          <p:nvPr/>
        </p:nvSpPr>
        <p:spPr>
          <a:xfrm flipV="1">
            <a:off x="2080417" y="58978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0" name="Rectangle 1829"/>
          <p:cNvSpPr/>
          <p:nvPr/>
        </p:nvSpPr>
        <p:spPr>
          <a:xfrm flipV="1">
            <a:off x="1207295" y="58978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1" name="Rectangle 1830"/>
          <p:cNvSpPr/>
          <p:nvPr/>
        </p:nvSpPr>
        <p:spPr>
          <a:xfrm flipV="1">
            <a:off x="597695" y="58978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2" name="Rectangle 1831"/>
          <p:cNvSpPr/>
          <p:nvPr/>
        </p:nvSpPr>
        <p:spPr>
          <a:xfrm flipV="1">
            <a:off x="1828800" y="5974081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3" name="Rectangle 1832"/>
          <p:cNvSpPr/>
          <p:nvPr/>
        </p:nvSpPr>
        <p:spPr>
          <a:xfrm flipV="1">
            <a:off x="2133600" y="59740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4" name="Rectangle 1833"/>
          <p:cNvSpPr/>
          <p:nvPr/>
        </p:nvSpPr>
        <p:spPr>
          <a:xfrm>
            <a:off x="381000" y="60198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835" name="Rectangle 1834"/>
          <p:cNvSpPr/>
          <p:nvPr/>
        </p:nvSpPr>
        <p:spPr>
          <a:xfrm>
            <a:off x="1219200" y="58674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6" name="Rectangle 1835"/>
          <p:cNvSpPr/>
          <p:nvPr/>
        </p:nvSpPr>
        <p:spPr>
          <a:xfrm flipV="1">
            <a:off x="1447800" y="59740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7" name="Rectangle 1836"/>
          <p:cNvSpPr/>
          <p:nvPr/>
        </p:nvSpPr>
        <p:spPr>
          <a:xfrm flipV="1">
            <a:off x="381000" y="59740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8" name="Rectangle 1837"/>
          <p:cNvSpPr/>
          <p:nvPr/>
        </p:nvSpPr>
        <p:spPr>
          <a:xfrm flipV="1">
            <a:off x="838200" y="59740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9" name="Rectangle 1838"/>
          <p:cNvSpPr/>
          <p:nvPr/>
        </p:nvSpPr>
        <p:spPr>
          <a:xfrm>
            <a:off x="609600" y="58674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0" name="Rectangle 1839"/>
          <p:cNvSpPr/>
          <p:nvPr/>
        </p:nvSpPr>
        <p:spPr>
          <a:xfrm>
            <a:off x="2093976" y="58674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1" name="Rectangle 1840"/>
          <p:cNvSpPr/>
          <p:nvPr/>
        </p:nvSpPr>
        <p:spPr>
          <a:xfrm>
            <a:off x="1752600" y="58674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42" name="Straight Connector 1841"/>
          <p:cNvCxnSpPr/>
          <p:nvPr/>
        </p:nvCxnSpPr>
        <p:spPr>
          <a:xfrm>
            <a:off x="1724020" y="5715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3" name="Straight Connector 1842"/>
          <p:cNvCxnSpPr/>
          <p:nvPr/>
        </p:nvCxnSpPr>
        <p:spPr>
          <a:xfrm>
            <a:off x="1857372" y="5715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4" name="Straight Connector 1843"/>
          <p:cNvCxnSpPr/>
          <p:nvPr/>
        </p:nvCxnSpPr>
        <p:spPr>
          <a:xfrm>
            <a:off x="1954215" y="5715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5" name="Straight Connector 1844"/>
          <p:cNvCxnSpPr/>
          <p:nvPr/>
        </p:nvCxnSpPr>
        <p:spPr>
          <a:xfrm>
            <a:off x="2062162" y="571500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" name="Rectangle 1845"/>
          <p:cNvSpPr/>
          <p:nvPr/>
        </p:nvSpPr>
        <p:spPr>
          <a:xfrm flipV="1">
            <a:off x="1081087" y="5639267"/>
            <a:ext cx="45719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47" name="Rectangle 1846"/>
          <p:cNvSpPr/>
          <p:nvPr/>
        </p:nvSpPr>
        <p:spPr>
          <a:xfrm flipV="1">
            <a:off x="921544" y="5639267"/>
            <a:ext cx="52388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48" name="Rectangle 1847"/>
          <p:cNvSpPr/>
          <p:nvPr/>
        </p:nvSpPr>
        <p:spPr>
          <a:xfrm flipV="1">
            <a:off x="473394" y="5639267"/>
            <a:ext cx="45719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49" name="Rectangle 1848"/>
          <p:cNvSpPr/>
          <p:nvPr/>
        </p:nvSpPr>
        <p:spPr>
          <a:xfrm flipV="1">
            <a:off x="1883569" y="5475498"/>
            <a:ext cx="45719" cy="515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50" name="Rectangle 1849"/>
          <p:cNvSpPr/>
          <p:nvPr/>
        </p:nvSpPr>
        <p:spPr>
          <a:xfrm flipV="1">
            <a:off x="1514476" y="5639267"/>
            <a:ext cx="51594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51" name="Rectangle 1850"/>
          <p:cNvSpPr/>
          <p:nvPr/>
        </p:nvSpPr>
        <p:spPr>
          <a:xfrm flipV="1">
            <a:off x="1640681" y="5646410"/>
            <a:ext cx="54769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52" name="Rectangle 1851"/>
          <p:cNvSpPr/>
          <p:nvPr/>
        </p:nvSpPr>
        <p:spPr>
          <a:xfrm flipV="1">
            <a:off x="1983581" y="5475498"/>
            <a:ext cx="52388" cy="515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53" name="Rectangle 1852"/>
          <p:cNvSpPr/>
          <p:nvPr/>
        </p:nvSpPr>
        <p:spPr>
          <a:xfrm flipV="1">
            <a:off x="457200" y="5943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4" name="Rectangle 1853"/>
          <p:cNvSpPr/>
          <p:nvPr/>
        </p:nvSpPr>
        <p:spPr>
          <a:xfrm flipV="1">
            <a:off x="914400" y="5943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5" name="Rectangle 1854"/>
          <p:cNvSpPr/>
          <p:nvPr/>
        </p:nvSpPr>
        <p:spPr>
          <a:xfrm flipV="1">
            <a:off x="1066800" y="5943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6" name="Rectangle 1855"/>
          <p:cNvSpPr/>
          <p:nvPr/>
        </p:nvSpPr>
        <p:spPr>
          <a:xfrm flipV="1">
            <a:off x="1502571" y="59436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7" name="Rectangle 1856"/>
          <p:cNvSpPr/>
          <p:nvPr/>
        </p:nvSpPr>
        <p:spPr>
          <a:xfrm flipV="1">
            <a:off x="1628772" y="59436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8" name="Rectangle 1857"/>
          <p:cNvSpPr/>
          <p:nvPr/>
        </p:nvSpPr>
        <p:spPr>
          <a:xfrm flipV="1">
            <a:off x="1984374" y="5943600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9" name="Rectangle 1858"/>
          <p:cNvSpPr/>
          <p:nvPr/>
        </p:nvSpPr>
        <p:spPr>
          <a:xfrm flipV="1">
            <a:off x="1880394" y="5944072"/>
            <a:ext cx="53975" cy="75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0" name="Rectangle 1859"/>
          <p:cNvSpPr/>
          <p:nvPr/>
        </p:nvSpPr>
        <p:spPr>
          <a:xfrm flipV="1">
            <a:off x="2233613" y="5648641"/>
            <a:ext cx="52388" cy="352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61" name="Rectangle 1860"/>
          <p:cNvSpPr/>
          <p:nvPr/>
        </p:nvSpPr>
        <p:spPr>
          <a:xfrm flipV="1">
            <a:off x="2209800" y="5943128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62" name="Straight Connector 1861"/>
          <p:cNvCxnSpPr/>
          <p:nvPr/>
        </p:nvCxnSpPr>
        <p:spPr>
          <a:xfrm>
            <a:off x="2197897" y="5715150"/>
            <a:ext cx="0" cy="18335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3" name="Rectangle 1862"/>
          <p:cNvSpPr/>
          <p:nvPr/>
        </p:nvSpPr>
        <p:spPr>
          <a:xfrm flipV="1">
            <a:off x="1883571" y="5640840"/>
            <a:ext cx="45719" cy="3738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64" name="Rectangle 1863"/>
          <p:cNvSpPr/>
          <p:nvPr/>
        </p:nvSpPr>
        <p:spPr>
          <a:xfrm flipV="1">
            <a:off x="1983583" y="5640840"/>
            <a:ext cx="52388" cy="3738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65" name="Rectangle 1864"/>
          <p:cNvSpPr/>
          <p:nvPr/>
        </p:nvSpPr>
        <p:spPr>
          <a:xfrm flipV="1">
            <a:off x="1969295" y="5422105"/>
            <a:ext cx="80967" cy="268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66" name="Rectangle 1865"/>
          <p:cNvSpPr/>
          <p:nvPr/>
        </p:nvSpPr>
        <p:spPr>
          <a:xfrm flipV="1">
            <a:off x="411953" y="5638800"/>
            <a:ext cx="135736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67" name="Rectangle 1866"/>
          <p:cNvSpPr/>
          <p:nvPr/>
        </p:nvSpPr>
        <p:spPr>
          <a:xfrm flipV="1">
            <a:off x="590552" y="5638800"/>
            <a:ext cx="266698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68" name="Rectangle 1867"/>
          <p:cNvSpPr/>
          <p:nvPr/>
        </p:nvSpPr>
        <p:spPr>
          <a:xfrm flipV="1">
            <a:off x="890590" y="5638800"/>
            <a:ext cx="119060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69" name="Rectangle 1868"/>
          <p:cNvSpPr/>
          <p:nvPr/>
        </p:nvSpPr>
        <p:spPr>
          <a:xfrm flipV="1">
            <a:off x="1042990" y="5638800"/>
            <a:ext cx="119060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70" name="Rectangle 1869"/>
          <p:cNvSpPr/>
          <p:nvPr/>
        </p:nvSpPr>
        <p:spPr>
          <a:xfrm flipV="1">
            <a:off x="1197771" y="5638800"/>
            <a:ext cx="266698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71" name="Rectangle 1870"/>
          <p:cNvSpPr/>
          <p:nvPr/>
        </p:nvSpPr>
        <p:spPr>
          <a:xfrm flipV="1">
            <a:off x="1490663" y="5638800"/>
            <a:ext cx="100011" cy="5286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72" name="Rectangle 1871"/>
          <p:cNvSpPr/>
          <p:nvPr/>
        </p:nvSpPr>
        <p:spPr>
          <a:xfrm flipV="1">
            <a:off x="1621635" y="5638799"/>
            <a:ext cx="92866" cy="5285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73" name="Rectangle 1872"/>
          <p:cNvSpPr/>
          <p:nvPr/>
        </p:nvSpPr>
        <p:spPr>
          <a:xfrm flipV="1">
            <a:off x="1728790" y="5636419"/>
            <a:ext cx="119059" cy="552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74" name="Rectangle 1873"/>
          <p:cNvSpPr/>
          <p:nvPr/>
        </p:nvSpPr>
        <p:spPr>
          <a:xfrm flipV="1">
            <a:off x="1866904" y="5636419"/>
            <a:ext cx="80959" cy="5523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75" name="Rectangle 1874"/>
          <p:cNvSpPr/>
          <p:nvPr/>
        </p:nvSpPr>
        <p:spPr>
          <a:xfrm flipV="1">
            <a:off x="1969295" y="5638800"/>
            <a:ext cx="80959" cy="5523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76" name="Rectangle 1875"/>
          <p:cNvSpPr/>
          <p:nvPr/>
        </p:nvSpPr>
        <p:spPr>
          <a:xfrm flipV="1">
            <a:off x="2076455" y="5641180"/>
            <a:ext cx="109533" cy="5285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77" name="Rectangle 1876"/>
          <p:cNvSpPr/>
          <p:nvPr/>
        </p:nvSpPr>
        <p:spPr>
          <a:xfrm flipV="1">
            <a:off x="2212181" y="5638800"/>
            <a:ext cx="73819" cy="5523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Mask </a:t>
            </a:r>
            <a:r>
              <a:rPr lang="en-US" dirty="0" err="1" smtClean="0"/>
              <a:t>Dep</a:t>
            </a:r>
            <a:r>
              <a:rPr lang="en-US" dirty="0" smtClean="0"/>
              <a:t> &amp; Lithography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Measure Si wafer thickness: = _______um</a:t>
            </a:r>
          </a:p>
          <a:p>
            <a:r>
              <a:rPr lang="en-US" dirty="0" smtClean="0"/>
              <a:t>Prepare an additional test piece to </a:t>
            </a:r>
            <a:r>
              <a:rPr lang="en-US" dirty="0" err="1" smtClean="0"/>
              <a:t>recharacterize</a:t>
            </a:r>
            <a:r>
              <a:rPr lang="en-US" dirty="0" smtClean="0"/>
              <a:t> Si etch rate (ICP1 - #157) </a:t>
            </a:r>
          </a:p>
          <a:p>
            <a:r>
              <a:rPr lang="en-US" b="1" dirty="0" smtClean="0"/>
              <a:t>Hard Mask Deposition</a:t>
            </a:r>
          </a:p>
          <a:p>
            <a:pPr lvl="1"/>
            <a:r>
              <a:rPr lang="en-US" dirty="0" smtClean="0"/>
              <a:t>Clean - ACE/ISO/DI</a:t>
            </a:r>
          </a:p>
          <a:p>
            <a:pPr lvl="1"/>
            <a:r>
              <a:rPr lang="en-US" dirty="0" smtClean="0"/>
              <a:t>Deposit Oxide</a:t>
            </a:r>
          </a:p>
          <a:p>
            <a:pPr lvl="2"/>
            <a:r>
              <a:rPr lang="en-US" b="1" dirty="0" err="1" smtClean="0"/>
              <a:t>PlasmaTherm</a:t>
            </a:r>
            <a:r>
              <a:rPr lang="en-US" dirty="0" smtClean="0"/>
              <a:t> PECVD  5000A</a:t>
            </a:r>
          </a:p>
          <a:p>
            <a:pPr lvl="1"/>
            <a:r>
              <a:rPr lang="en-US" dirty="0" smtClean="0"/>
              <a:t>Measure Oxide Thickness in </a:t>
            </a:r>
            <a:r>
              <a:rPr lang="en-US" dirty="0" err="1" smtClean="0"/>
              <a:t>Ellipsometer</a:t>
            </a:r>
            <a:r>
              <a:rPr lang="en-US" dirty="0" smtClean="0"/>
              <a:t>: = _______nm</a:t>
            </a:r>
          </a:p>
          <a:p>
            <a:r>
              <a:rPr lang="en-US" b="1" dirty="0" smtClean="0"/>
              <a:t>P-Mesa Lithography</a:t>
            </a:r>
          </a:p>
          <a:p>
            <a:pPr lvl="1"/>
            <a:r>
              <a:rPr lang="en-US" dirty="0" smtClean="0"/>
              <a:t>Clean</a:t>
            </a:r>
          </a:p>
          <a:p>
            <a:pPr lvl="2"/>
            <a:r>
              <a:rPr lang="en-US" dirty="0" smtClean="0"/>
              <a:t>ACE/ISO/DI</a:t>
            </a:r>
          </a:p>
          <a:p>
            <a:pPr lvl="2"/>
            <a:r>
              <a:rPr lang="en-US" dirty="0" smtClean="0"/>
              <a:t>Dehydration bake: Hotplate </a:t>
            </a:r>
            <a:r>
              <a:rPr lang="en-US" b="1" dirty="0" smtClean="0"/>
              <a:t>150C, 2-5min</a:t>
            </a:r>
            <a:endParaRPr lang="en-US" dirty="0" smtClean="0"/>
          </a:p>
          <a:p>
            <a:pPr lvl="2"/>
            <a:r>
              <a:rPr lang="en-US" dirty="0" smtClean="0"/>
              <a:t>O2 </a:t>
            </a:r>
            <a:r>
              <a:rPr lang="en-US" dirty="0" err="1" smtClean="0"/>
              <a:t>Descum</a:t>
            </a:r>
            <a:r>
              <a:rPr lang="en-US" dirty="0" smtClean="0"/>
              <a:t> 30s, 300mT, 100W</a:t>
            </a:r>
            <a:endParaRPr lang="en-US" b="1" dirty="0" smtClean="0"/>
          </a:p>
          <a:p>
            <a:pPr lvl="1"/>
            <a:r>
              <a:rPr lang="en-US" dirty="0" smtClean="0"/>
              <a:t>Spin HMDS (5000rpm, 30s) (let sit for 30s on chip before spinning)</a:t>
            </a:r>
          </a:p>
          <a:p>
            <a:pPr lvl="1"/>
            <a:r>
              <a:rPr lang="en-US" dirty="0" smtClean="0"/>
              <a:t>Spin AZ4210 (4000rpm, 30s)</a:t>
            </a:r>
          </a:p>
          <a:p>
            <a:pPr lvl="1"/>
            <a:r>
              <a:rPr lang="en-US" dirty="0" smtClean="0"/>
              <a:t>Pre-Exposure Bake (95C, 1min)</a:t>
            </a:r>
          </a:p>
          <a:p>
            <a:pPr lvl="1"/>
            <a:r>
              <a:rPr lang="en-US" dirty="0" smtClean="0"/>
              <a:t>Lithography</a:t>
            </a:r>
          </a:p>
          <a:p>
            <a:pPr lvl="2"/>
            <a:r>
              <a:rPr lang="en-US" dirty="0" smtClean="0"/>
              <a:t>Use </a:t>
            </a:r>
            <a:r>
              <a:rPr lang="en-US" b="1" dirty="0" smtClean="0"/>
              <a:t>P-Mesa Mask – EPHI-dev-2-1 – Quadrant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 Quadrant I in the bottom right of the mask holder</a:t>
            </a:r>
          </a:p>
          <a:p>
            <a:pPr lvl="2"/>
            <a:r>
              <a:rPr lang="en-US" dirty="0" smtClean="0"/>
              <a:t>Litho Tool: </a:t>
            </a:r>
            <a:r>
              <a:rPr lang="en-US" b="1" dirty="0" err="1" smtClean="0"/>
              <a:t>Autostepper</a:t>
            </a:r>
            <a:endParaRPr lang="en-US" dirty="0" smtClean="0"/>
          </a:p>
          <a:p>
            <a:pPr lvl="3"/>
            <a:r>
              <a:rPr lang="en-US" dirty="0" smtClean="0"/>
              <a:t>Program: </a:t>
            </a:r>
            <a:r>
              <a:rPr lang="en-US" b="1" dirty="0" smtClean="0"/>
              <a:t>JAREDH\PROT </a:t>
            </a:r>
          </a:p>
          <a:p>
            <a:pPr lvl="3"/>
            <a:r>
              <a:rPr lang="en-US" dirty="0" smtClean="0"/>
              <a:t>Exposure: </a:t>
            </a:r>
            <a:r>
              <a:rPr lang="en-US" b="1" dirty="0" smtClean="0"/>
              <a:t>1sec </a:t>
            </a:r>
          </a:p>
          <a:p>
            <a:pPr lvl="3"/>
            <a:r>
              <a:rPr lang="en-US" dirty="0" smtClean="0"/>
              <a:t>Focus Offset: 0 </a:t>
            </a:r>
          </a:p>
          <a:p>
            <a:pPr lvl="2"/>
            <a:r>
              <a:rPr lang="en-US" dirty="0" smtClean="0"/>
              <a:t>NO POST-EXPOSURE BAKE</a:t>
            </a:r>
          </a:p>
          <a:p>
            <a:pPr lvl="2"/>
            <a:r>
              <a:rPr lang="en-US" dirty="0" smtClean="0"/>
              <a:t>Develop (AZ400K 1:4 diluted, 120sec) </a:t>
            </a:r>
          </a:p>
          <a:p>
            <a:pPr lvl="2"/>
            <a:r>
              <a:rPr lang="en-US" dirty="0" smtClean="0"/>
              <a:t>DI Rinse</a:t>
            </a:r>
          </a:p>
          <a:p>
            <a:pPr lvl="1"/>
            <a:r>
              <a:rPr lang="en-US" dirty="0" smtClean="0"/>
              <a:t>Inspect in microscope</a:t>
            </a:r>
          </a:p>
          <a:p>
            <a:pPr lvl="1"/>
            <a:r>
              <a:rPr lang="en-US" dirty="0" err="1" smtClean="0"/>
              <a:t>Dektak</a:t>
            </a:r>
            <a:r>
              <a:rPr lang="en-US" dirty="0" smtClean="0"/>
              <a:t> PR height: = ______nm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27432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12954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553200" y="19812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53200" y="31242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553200" y="2971800"/>
            <a:ext cx="19050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SiO2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553200" y="41910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553200" y="4038600"/>
            <a:ext cx="19050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SiO2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553200" y="3886200"/>
            <a:ext cx="1905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Resist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553200" y="53340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553200" y="5181600"/>
            <a:ext cx="19050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SiO2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781800" y="5029200"/>
            <a:ext cx="2286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8229600" y="5029200"/>
            <a:ext cx="762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391400" y="5029200"/>
            <a:ext cx="2286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924800" y="5029200"/>
            <a:ext cx="762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4953000" y="3962400"/>
            <a:ext cx="1184818" cy="1066800"/>
            <a:chOff x="4542770" y="3907972"/>
            <a:chExt cx="828174" cy="762000"/>
          </a:xfrm>
        </p:grpSpPr>
        <p:pic>
          <p:nvPicPr>
            <p:cNvPr id="22" name="Picture 21" descr="EPhi_dev-2-1_MaskLayout.png"/>
            <p:cNvPicPr>
              <a:picLocks noChangeAspect="1"/>
            </p:cNvPicPr>
            <p:nvPr/>
          </p:nvPicPr>
          <p:blipFill>
            <a:blip r:embed="rId2" cstate="print"/>
            <a:srcRect l="15025" t="4255" r="7972" b="8511"/>
            <a:stretch>
              <a:fillRect/>
            </a:stretch>
          </p:blipFill>
          <p:spPr>
            <a:xfrm>
              <a:off x="4542770" y="3907972"/>
              <a:ext cx="762000" cy="762000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/>
          </p:nvGrpSpPr>
          <p:grpSpPr>
            <a:xfrm>
              <a:off x="4608944" y="3990108"/>
              <a:ext cx="762000" cy="674132"/>
              <a:chOff x="5056908" y="3962400"/>
              <a:chExt cx="762000" cy="674132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5410200" y="3962400"/>
                <a:ext cx="228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077692" y="3962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056908" y="42672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III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361708" y="42672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IV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cxnSp>
        <p:nvCxnSpPr>
          <p:cNvPr id="32" name="Straight Connector 31"/>
          <p:cNvCxnSpPr/>
          <p:nvPr/>
        </p:nvCxnSpPr>
        <p:spPr>
          <a:xfrm>
            <a:off x="457200" y="17526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Hardmask</a:t>
            </a:r>
            <a:r>
              <a:rPr lang="en-US" dirty="0" smtClean="0"/>
              <a:t> Etch and Inspect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90800"/>
          </a:xfrm>
        </p:spPr>
        <p:txBody>
          <a:bodyPr>
            <a:normAutofit fontScale="40000" lnSpcReduction="20000"/>
          </a:bodyPr>
          <a:lstStyle/>
          <a:p>
            <a:r>
              <a:rPr lang="en-US" b="1" dirty="0" err="1" smtClean="0"/>
              <a:t>Hardmask</a:t>
            </a:r>
            <a:r>
              <a:rPr lang="en-US" b="1" dirty="0" smtClean="0"/>
              <a:t> Etch - </a:t>
            </a:r>
            <a:r>
              <a:rPr lang="en-US" dirty="0" smtClean="0"/>
              <a:t>SiO2 Etch</a:t>
            </a:r>
            <a:r>
              <a:rPr lang="en-US" b="1" dirty="0" smtClean="0"/>
              <a:t> </a:t>
            </a:r>
            <a:r>
              <a:rPr lang="en-US" dirty="0" smtClean="0"/>
              <a:t>target 500nm</a:t>
            </a:r>
          </a:p>
          <a:p>
            <a:pPr lvl="1"/>
            <a:r>
              <a:rPr lang="en-US" dirty="0" smtClean="0"/>
              <a:t>Etch Tool: </a:t>
            </a:r>
            <a:r>
              <a:rPr lang="en-US" b="1" dirty="0" smtClean="0"/>
              <a:t>ICP#2</a:t>
            </a:r>
          </a:p>
          <a:p>
            <a:pPr lvl="1"/>
            <a:r>
              <a:rPr lang="en-US" dirty="0" smtClean="0"/>
              <a:t>Clean: O2 Clean, 5min</a:t>
            </a:r>
          </a:p>
          <a:p>
            <a:pPr lvl="1"/>
            <a:r>
              <a:rPr lang="en-US" dirty="0" smtClean="0"/>
              <a:t>Season (Recipe, Time): Bowers </a:t>
            </a:r>
            <a:r>
              <a:rPr lang="en-US" b="1" dirty="0" err="1" smtClean="0"/>
              <a:t>Sioxvert</a:t>
            </a:r>
            <a:r>
              <a:rPr lang="en-US" b="1" dirty="0" smtClean="0"/>
              <a:t> </a:t>
            </a:r>
            <a:r>
              <a:rPr lang="en-US" dirty="0" smtClean="0"/>
              <a:t>etch # 101, </a:t>
            </a:r>
            <a:r>
              <a:rPr lang="en-US" b="1" dirty="0" smtClean="0"/>
              <a:t>5min</a:t>
            </a:r>
            <a:r>
              <a:rPr lang="en-US" dirty="0" smtClean="0"/>
              <a:t> (CHF3 etch so check gases)</a:t>
            </a:r>
          </a:p>
          <a:p>
            <a:pPr lvl="1"/>
            <a:r>
              <a:rPr lang="en-US" dirty="0" smtClean="0"/>
              <a:t>Etch(Recipe, Rate): (Bowers </a:t>
            </a:r>
            <a:r>
              <a:rPr lang="en-US" b="1" dirty="0" err="1" smtClean="0"/>
              <a:t>Sioxvert</a:t>
            </a:r>
            <a:r>
              <a:rPr lang="en-US" dirty="0" smtClean="0"/>
              <a:t> etch # 101, 250nm/min = 4.16nm/s) over etch by 20% =&gt; </a:t>
            </a:r>
            <a:r>
              <a:rPr lang="en-US" b="1" dirty="0" smtClean="0"/>
              <a:t>Etch for 2’30”</a:t>
            </a:r>
          </a:p>
          <a:p>
            <a:r>
              <a:rPr lang="en-US" dirty="0" smtClean="0"/>
              <a:t>Inspect in microscope</a:t>
            </a:r>
          </a:p>
          <a:p>
            <a:r>
              <a:rPr lang="en-US" dirty="0" err="1" smtClean="0"/>
              <a:t>Dektak</a:t>
            </a:r>
            <a:r>
              <a:rPr lang="en-US" dirty="0" smtClean="0"/>
              <a:t> height: = ______nm</a:t>
            </a:r>
          </a:p>
          <a:p>
            <a:r>
              <a:rPr lang="en-US" b="1" dirty="0" smtClean="0"/>
              <a:t>Strip PR</a:t>
            </a:r>
          </a:p>
          <a:p>
            <a:pPr lvl="1"/>
            <a:r>
              <a:rPr lang="en-US" dirty="0" smtClean="0"/>
              <a:t>ACE/ISO/DI  Rinse</a:t>
            </a:r>
          </a:p>
          <a:p>
            <a:pPr lvl="1"/>
            <a:r>
              <a:rPr lang="en-US" dirty="0" smtClean="0"/>
              <a:t>1165 Soak at 80C in covered bath - 10min</a:t>
            </a:r>
          </a:p>
          <a:p>
            <a:pPr lvl="1"/>
            <a:r>
              <a:rPr lang="en-US" dirty="0" smtClean="0"/>
              <a:t>ISO/DI  Rinse</a:t>
            </a:r>
          </a:p>
          <a:p>
            <a:pPr lvl="1"/>
            <a:r>
              <a:rPr lang="en-US" dirty="0" smtClean="0"/>
              <a:t>PEII - O2 </a:t>
            </a:r>
            <a:r>
              <a:rPr lang="en-US" dirty="0" err="1" smtClean="0"/>
              <a:t>Descum</a:t>
            </a:r>
            <a:r>
              <a:rPr lang="en-US" dirty="0" smtClean="0"/>
              <a:t> (100W, 300mTorr, 60-120sec)</a:t>
            </a:r>
          </a:p>
          <a:p>
            <a:r>
              <a:rPr lang="en-US" dirty="0" smtClean="0"/>
              <a:t>Inspect in microscope</a:t>
            </a:r>
          </a:p>
          <a:p>
            <a:r>
              <a:rPr lang="en-US" dirty="0" err="1" smtClean="0"/>
              <a:t>Dektak</a:t>
            </a:r>
            <a:r>
              <a:rPr lang="en-US" dirty="0" smtClean="0"/>
              <a:t> height: = ______nm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25908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1313688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6705600" y="13716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6934200" y="12192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6934200" y="1066800"/>
            <a:ext cx="2286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8418576" y="1066800"/>
            <a:ext cx="762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7543800" y="1066800"/>
            <a:ext cx="2286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8077200" y="1066800"/>
            <a:ext cx="762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7543800" y="12192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8077200" y="12192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8418576" y="12192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6705600" y="2819400"/>
            <a:ext cx="19050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6934200" y="26670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7543800" y="26670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8077200" y="26670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8418576" y="26670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>
          <a:xfrm flipV="1">
            <a:off x="8065295" y="57454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 flipV="1">
            <a:off x="8405810" y="57454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 flipV="1">
            <a:off x="7531895" y="57454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Si Etch </a:t>
            </a:r>
            <a:r>
              <a:rPr lang="en-US" dirty="0" smtClean="0"/>
              <a:t>target </a:t>
            </a:r>
            <a:r>
              <a:rPr lang="en-US" dirty="0" smtClean="0"/>
              <a:t>2200nm</a:t>
            </a:r>
            <a:endParaRPr lang="en-US" dirty="0" smtClean="0"/>
          </a:p>
          <a:p>
            <a:pPr lvl="1"/>
            <a:r>
              <a:rPr lang="en-US" dirty="0" smtClean="0"/>
              <a:t>Characterize etch rate:</a:t>
            </a:r>
          </a:p>
          <a:p>
            <a:pPr lvl="2"/>
            <a:r>
              <a:rPr lang="en-US" dirty="0" smtClean="0"/>
              <a:t>Etch Tool: </a:t>
            </a:r>
            <a:r>
              <a:rPr lang="en-US" b="1" dirty="0" smtClean="0"/>
              <a:t>ICP#2</a:t>
            </a:r>
            <a:endParaRPr lang="en-US" b="1" dirty="0" smtClean="0"/>
          </a:p>
          <a:p>
            <a:pPr lvl="2"/>
            <a:r>
              <a:rPr lang="en-US" dirty="0" smtClean="0"/>
              <a:t>Switch gas CF4-&gt;SF6</a:t>
            </a:r>
          </a:p>
          <a:p>
            <a:pPr lvl="2"/>
            <a:r>
              <a:rPr lang="en-US" dirty="0" smtClean="0"/>
              <a:t>Clean: O2 Clean, 5min (10’ if last etch was </a:t>
            </a:r>
            <a:r>
              <a:rPr lang="en-US" dirty="0" err="1" smtClean="0"/>
              <a:t>Cl</a:t>
            </a:r>
            <a:r>
              <a:rPr lang="en-US" dirty="0" smtClean="0"/>
              <a:t>-based)</a:t>
            </a:r>
          </a:p>
          <a:p>
            <a:pPr lvl="2"/>
            <a:r>
              <a:rPr lang="en-US" dirty="0" smtClean="0"/>
              <a:t>Season (Recipe, Time): Si etch # </a:t>
            </a:r>
            <a:r>
              <a:rPr lang="en-US" dirty="0" smtClean="0"/>
              <a:t>124, 5’</a:t>
            </a:r>
            <a:r>
              <a:rPr lang="en-US" b="1" dirty="0" smtClean="0"/>
              <a:t> </a:t>
            </a:r>
            <a:r>
              <a:rPr lang="en-US" strike="sngStrike" dirty="0" smtClean="0"/>
              <a:t>(400W, 50W RF,  30/10sccm </a:t>
            </a:r>
            <a:r>
              <a:rPr lang="en-US" b="1" strike="sngStrike" dirty="0" smtClean="0"/>
              <a:t>SF6/O2</a:t>
            </a:r>
            <a:r>
              <a:rPr lang="en-US" strike="sngStrike" dirty="0" smtClean="0"/>
              <a:t>, 1Pa) </a:t>
            </a:r>
          </a:p>
          <a:p>
            <a:pPr lvl="2"/>
            <a:r>
              <a:rPr lang="en-US" dirty="0" smtClean="0"/>
              <a:t>Etch Test Piece 1: Si etch # 124,  6’30” at ~333nm/min</a:t>
            </a:r>
          </a:p>
          <a:p>
            <a:pPr lvl="2"/>
            <a:r>
              <a:rPr lang="en-US" dirty="0" smtClean="0"/>
              <a:t>BHF </a:t>
            </a:r>
            <a:r>
              <a:rPr lang="en-US" dirty="0" smtClean="0"/>
              <a:t>dip (300nm/min):  Dip for 2 min</a:t>
            </a:r>
          </a:p>
          <a:p>
            <a:pPr lvl="3"/>
            <a:r>
              <a:rPr lang="en-US" dirty="0" err="1" smtClean="0"/>
              <a:t>Dektak</a:t>
            </a:r>
            <a:r>
              <a:rPr lang="en-US" dirty="0" smtClean="0"/>
              <a:t> measure etch depth _____ nm/min</a:t>
            </a:r>
          </a:p>
          <a:p>
            <a:pPr lvl="2"/>
            <a:r>
              <a:rPr lang="en-US" dirty="0" smtClean="0"/>
              <a:t>Etch Sample: (Si etch # </a:t>
            </a:r>
            <a:r>
              <a:rPr lang="en-US" dirty="0" smtClean="0"/>
              <a:t>124) 2200nm </a:t>
            </a:r>
            <a:r>
              <a:rPr lang="en-US" dirty="0" smtClean="0"/>
              <a:t>based on characterized etch rate</a:t>
            </a:r>
          </a:p>
          <a:p>
            <a:pPr lvl="2"/>
            <a:r>
              <a:rPr lang="en-US" dirty="0" smtClean="0"/>
              <a:t>Switch gas SF6-&gt;CF4</a:t>
            </a:r>
          </a:p>
          <a:p>
            <a:pPr lvl="2"/>
            <a:r>
              <a:rPr lang="en-US" dirty="0" smtClean="0"/>
              <a:t>Clean: O2 Clean, _______ min</a:t>
            </a:r>
          </a:p>
          <a:p>
            <a:r>
              <a:rPr lang="en-US" dirty="0" smtClean="0"/>
              <a:t>Inspect in microscope</a:t>
            </a:r>
          </a:p>
          <a:p>
            <a:r>
              <a:rPr lang="en-US" dirty="0" err="1" smtClean="0"/>
              <a:t>Dektak</a:t>
            </a:r>
            <a:r>
              <a:rPr lang="en-US" dirty="0" smtClean="0"/>
              <a:t> height: = ______nm</a:t>
            </a:r>
          </a:p>
          <a:p>
            <a:r>
              <a:rPr lang="en-US" b="1" dirty="0" smtClean="0"/>
              <a:t>Remove Oxide (~500nm)</a:t>
            </a:r>
          </a:p>
          <a:p>
            <a:pPr lvl="1"/>
            <a:r>
              <a:rPr lang="en-US" dirty="0" smtClean="0"/>
              <a:t>BHF dip (~300 nm/min)   =&gt;  Dip for 2 min</a:t>
            </a:r>
          </a:p>
          <a:p>
            <a:pPr lvl="1"/>
            <a:r>
              <a:rPr lang="en-US" dirty="0" smtClean="0"/>
              <a:t>DI Rinse</a:t>
            </a:r>
          </a:p>
          <a:p>
            <a:r>
              <a:rPr lang="en-US" dirty="0" smtClean="0"/>
              <a:t>Inspect in microscope</a:t>
            </a:r>
          </a:p>
          <a:p>
            <a:r>
              <a:rPr lang="en-US" b="1" dirty="0" smtClean="0"/>
              <a:t>Sticking Layer Deposition</a:t>
            </a:r>
          </a:p>
          <a:p>
            <a:pPr lvl="1"/>
            <a:r>
              <a:rPr lang="en-US" dirty="0" smtClean="0"/>
              <a:t>Clean - ACE/ISO/DI</a:t>
            </a:r>
          </a:p>
          <a:p>
            <a:pPr lvl="1"/>
            <a:r>
              <a:rPr lang="en-US" dirty="0" smtClean="0"/>
              <a:t>Deposit </a:t>
            </a:r>
            <a:r>
              <a:rPr lang="en-US" dirty="0" err="1" smtClean="0"/>
              <a:t>SiN</a:t>
            </a:r>
            <a:endParaRPr lang="en-US" dirty="0" smtClean="0"/>
          </a:p>
          <a:p>
            <a:pPr lvl="2"/>
            <a:r>
              <a:rPr lang="en-US" b="1" dirty="0" err="1" smtClean="0"/>
              <a:t>PlasmaTherm</a:t>
            </a:r>
            <a:r>
              <a:rPr lang="en-US" dirty="0" smtClean="0"/>
              <a:t> PECVD 200A</a:t>
            </a:r>
          </a:p>
          <a:p>
            <a:endParaRPr lang="en-US" dirty="0" smtClean="0"/>
          </a:p>
        </p:txBody>
      </p:sp>
      <p:sp>
        <p:nvSpPr>
          <p:cNvPr id="119" name="Rectangle 118"/>
          <p:cNvSpPr/>
          <p:nvPr/>
        </p:nvSpPr>
        <p:spPr>
          <a:xfrm flipV="1">
            <a:off x="6922295" y="57454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Etch and Inspect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42672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1313688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705600" y="39624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6934200" y="3810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7543800" y="3810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8418576" y="3810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 flipV="1">
            <a:off x="8458200" y="5901056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6934200" y="36576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7543800" y="3657600"/>
            <a:ext cx="228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8077200" y="36576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8418576" y="3657600"/>
            <a:ext cx="762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8077200" y="3810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6705600" y="5181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6934200" y="5029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7543800" y="5029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8418576" y="5029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>
            <a:off x="8077200" y="5029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8153400" y="5901053"/>
            <a:ext cx="304800" cy="457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6705600" y="5943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6934200" y="5791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7543800" y="5791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8418576" y="5791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8077200" y="5791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 flipV="1">
            <a:off x="7772400" y="5901055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 flipV="1">
            <a:off x="6705600" y="5901056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 flipV="1">
            <a:off x="7162800" y="5901055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81000" y="52578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Rectangle 221"/>
          <p:cNvSpPr/>
          <p:nvPr/>
        </p:nvSpPr>
        <p:spPr>
          <a:xfrm>
            <a:off x="6781800" y="2393153"/>
            <a:ext cx="1904999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3" name="Rectangle 222"/>
          <p:cNvSpPr/>
          <p:nvPr/>
        </p:nvSpPr>
        <p:spPr>
          <a:xfrm>
            <a:off x="6781800" y="2469354"/>
            <a:ext cx="1904999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 flipV="1">
            <a:off x="8141495" y="25450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 flipV="1">
            <a:off x="8482010" y="25450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 flipV="1">
            <a:off x="7608095" y="25450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 flipV="1">
            <a:off x="6998495" y="25450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>
            <a:off x="7543800" y="3383754"/>
            <a:ext cx="6858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" name="Rectangle 168"/>
          <p:cNvSpPr/>
          <p:nvPr/>
        </p:nvSpPr>
        <p:spPr>
          <a:xfrm>
            <a:off x="8534400" y="3384548"/>
            <a:ext cx="762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8227219" y="3383754"/>
            <a:ext cx="307181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Rectangle 143"/>
          <p:cNvSpPr/>
          <p:nvPr/>
        </p:nvSpPr>
        <p:spPr>
          <a:xfrm>
            <a:off x="6934200" y="3383754"/>
            <a:ext cx="3810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 flipV="1">
            <a:off x="8143874" y="3459952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 flipV="1">
            <a:off x="8484389" y="3459953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 flipV="1">
            <a:off x="7610474" y="3459956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 flipV="1">
            <a:off x="7000874" y="3459955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40000" lnSpcReduction="20000"/>
          </a:bodyPr>
          <a:lstStyle/>
          <a:p>
            <a:r>
              <a:rPr lang="en-US" b="1" dirty="0" smtClean="0"/>
              <a:t>N-metal Lithography</a:t>
            </a:r>
          </a:p>
          <a:p>
            <a:pPr lvl="1"/>
            <a:r>
              <a:rPr lang="en-US" dirty="0" smtClean="0"/>
              <a:t>Clean</a:t>
            </a:r>
          </a:p>
          <a:p>
            <a:pPr lvl="2"/>
            <a:r>
              <a:rPr lang="en-US" dirty="0" smtClean="0"/>
              <a:t>ACE/ISO/DI </a:t>
            </a:r>
          </a:p>
          <a:p>
            <a:pPr lvl="2"/>
            <a:r>
              <a:rPr lang="en-US" dirty="0" smtClean="0"/>
              <a:t>Dehydration bake: Hotplate 150C, 2-5min</a:t>
            </a:r>
          </a:p>
          <a:p>
            <a:pPr lvl="2"/>
            <a:r>
              <a:rPr lang="en-US" dirty="0" smtClean="0"/>
              <a:t>O2 </a:t>
            </a:r>
            <a:r>
              <a:rPr lang="en-US" dirty="0" err="1" smtClean="0"/>
              <a:t>Descum</a:t>
            </a:r>
            <a:r>
              <a:rPr lang="en-US" dirty="0" smtClean="0"/>
              <a:t> 30s, 300mT, 100W</a:t>
            </a:r>
          </a:p>
          <a:p>
            <a:pPr lvl="1"/>
            <a:r>
              <a:rPr lang="en-US" dirty="0" smtClean="0"/>
              <a:t>Spin on resists</a:t>
            </a:r>
          </a:p>
          <a:p>
            <a:pPr lvl="2"/>
            <a:r>
              <a:rPr lang="en-US" dirty="0" smtClean="0"/>
              <a:t>PMGI  SF-11: 4000rpm/1 min</a:t>
            </a:r>
          </a:p>
          <a:p>
            <a:pPr lvl="3"/>
            <a:r>
              <a:rPr lang="en-US" dirty="0" smtClean="0"/>
              <a:t>Bake 170C/1min</a:t>
            </a:r>
          </a:p>
          <a:p>
            <a:pPr lvl="2"/>
            <a:r>
              <a:rPr lang="en-US" dirty="0" smtClean="0"/>
              <a:t>PMGI  SF-11: 4000rpm/1min</a:t>
            </a:r>
          </a:p>
          <a:p>
            <a:pPr lvl="3"/>
            <a:r>
              <a:rPr lang="en-US" dirty="0" smtClean="0"/>
              <a:t>Bake 170C/2min</a:t>
            </a:r>
          </a:p>
          <a:p>
            <a:pPr lvl="2"/>
            <a:r>
              <a:rPr lang="en-US" dirty="0" smtClean="0"/>
              <a:t>AZ4210 Resist: 4000rpm/30sec</a:t>
            </a:r>
          </a:p>
          <a:p>
            <a:pPr lvl="2"/>
            <a:r>
              <a:rPr lang="en-US" dirty="0" smtClean="0"/>
              <a:t>Pre-Exposure Bake (95C, 1min)</a:t>
            </a:r>
          </a:p>
          <a:p>
            <a:pPr lvl="1"/>
            <a:r>
              <a:rPr lang="en-US" dirty="0" smtClean="0"/>
              <a:t>Lithography</a:t>
            </a:r>
          </a:p>
          <a:p>
            <a:pPr lvl="2"/>
            <a:r>
              <a:rPr lang="en-US" dirty="0" smtClean="0"/>
              <a:t>Use</a:t>
            </a:r>
            <a:r>
              <a:rPr lang="en-US" b="1" dirty="0" smtClean="0"/>
              <a:t> N-Metal Mask – EPHI-dev-2-2 – Quadrant II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 Quadrant II in the bottom right of the mask holder</a:t>
            </a:r>
            <a:endParaRPr lang="en-US" b="1" dirty="0" smtClean="0"/>
          </a:p>
          <a:p>
            <a:pPr lvl="2"/>
            <a:r>
              <a:rPr lang="en-US" dirty="0" smtClean="0"/>
              <a:t>Litho Tool: </a:t>
            </a:r>
            <a:r>
              <a:rPr lang="en-US" b="1" dirty="0" err="1" smtClean="0"/>
              <a:t>Autostepper</a:t>
            </a:r>
            <a:endParaRPr lang="en-US" dirty="0" smtClean="0"/>
          </a:p>
          <a:p>
            <a:pPr lvl="3"/>
            <a:r>
              <a:rPr lang="en-US" dirty="0" smtClean="0"/>
              <a:t>Program: </a:t>
            </a:r>
            <a:r>
              <a:rPr lang="en-US" b="1" dirty="0" smtClean="0"/>
              <a:t>JAREDH\PROT </a:t>
            </a:r>
          </a:p>
          <a:p>
            <a:pPr lvl="3"/>
            <a:r>
              <a:rPr lang="en-US" dirty="0" smtClean="0"/>
              <a:t>Align to center of P-Mesa </a:t>
            </a:r>
            <a:r>
              <a:rPr lang="en-US" dirty="0" err="1" smtClean="0"/>
              <a:t>Vernier</a:t>
            </a:r>
            <a:r>
              <a:rPr lang="en-US" dirty="0" smtClean="0"/>
              <a:t> (closest to the top left of the die)  </a:t>
            </a:r>
          </a:p>
          <a:p>
            <a:pPr lvl="4"/>
            <a:r>
              <a:rPr lang="en-US" dirty="0" err="1" smtClean="0"/>
              <a:t>Vernier</a:t>
            </a:r>
            <a:r>
              <a:rPr lang="en-US" dirty="0" smtClean="0"/>
              <a:t>  center is (1.264325,.317175) from top left</a:t>
            </a:r>
          </a:p>
          <a:p>
            <a:pPr lvl="3"/>
            <a:r>
              <a:rPr lang="en-US" dirty="0" smtClean="0"/>
              <a:t>Exposure: </a:t>
            </a:r>
            <a:r>
              <a:rPr lang="en-US" b="1" dirty="0" smtClean="0"/>
              <a:t>1sec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Focus Offset: 0</a:t>
            </a:r>
            <a:endParaRPr lang="en-US" b="1" dirty="0" smtClean="0"/>
          </a:p>
          <a:p>
            <a:pPr lvl="2"/>
            <a:r>
              <a:rPr lang="en-US" dirty="0" smtClean="0"/>
              <a:t>NO POST-EXPOSURE BAKE</a:t>
            </a:r>
          </a:p>
          <a:p>
            <a:pPr lvl="1"/>
            <a:r>
              <a:rPr lang="en-US" dirty="0" smtClean="0"/>
              <a:t>Develop Resist</a:t>
            </a:r>
          </a:p>
          <a:p>
            <a:pPr lvl="2"/>
            <a:r>
              <a:rPr lang="en-US" dirty="0" smtClean="0"/>
              <a:t>AZ400K 1:4 diluted, 120sec</a:t>
            </a:r>
          </a:p>
          <a:p>
            <a:pPr lvl="2"/>
            <a:r>
              <a:rPr lang="en-US" dirty="0" smtClean="0"/>
              <a:t>DI Rinse</a:t>
            </a:r>
          </a:p>
          <a:p>
            <a:pPr lvl="1"/>
            <a:r>
              <a:rPr lang="en-US" dirty="0" smtClean="0"/>
              <a:t>DUV Expose SF-11: 300sec/1000W</a:t>
            </a:r>
          </a:p>
          <a:p>
            <a:pPr lvl="2"/>
            <a:r>
              <a:rPr lang="en-US" dirty="0" smtClean="0"/>
              <a:t>Develop in SAL101 70sec</a:t>
            </a:r>
          </a:p>
          <a:p>
            <a:pPr lvl="1"/>
            <a:r>
              <a:rPr lang="en-US" dirty="0" smtClean="0"/>
              <a:t>DUV Expose SF-11: 300sec/1000W</a:t>
            </a:r>
          </a:p>
          <a:p>
            <a:pPr lvl="2"/>
            <a:r>
              <a:rPr lang="en-US" dirty="0" smtClean="0"/>
              <a:t>Develop in SAL101 60sec</a:t>
            </a:r>
          </a:p>
          <a:p>
            <a:pPr lvl="1"/>
            <a:r>
              <a:rPr lang="en-US" dirty="0" smtClean="0"/>
              <a:t>DUV Expose SF-11: 300sec/1000W</a:t>
            </a:r>
          </a:p>
          <a:p>
            <a:pPr lvl="2"/>
            <a:r>
              <a:rPr lang="en-US" dirty="0" smtClean="0"/>
              <a:t>Develop in SAL101 60sec</a:t>
            </a:r>
          </a:p>
          <a:p>
            <a:pPr lvl="1"/>
            <a:r>
              <a:rPr lang="en-US" dirty="0" smtClean="0"/>
              <a:t>Inspect in microscope</a:t>
            </a:r>
          </a:p>
          <a:p>
            <a:pPr lvl="1"/>
            <a:r>
              <a:rPr lang="en-US" dirty="0" smtClean="0"/>
              <a:t>Repeat DUV and develop as needed</a:t>
            </a:r>
          </a:p>
          <a:p>
            <a:pPr lvl="1"/>
            <a:r>
              <a:rPr lang="en-US" dirty="0" err="1" smtClean="0"/>
              <a:t>Dektak</a:t>
            </a:r>
            <a:r>
              <a:rPr lang="en-US" dirty="0" smtClean="0"/>
              <a:t> height: ____nm</a:t>
            </a:r>
          </a:p>
          <a:p>
            <a:pPr lvl="1"/>
            <a:endParaRPr lang="en-US" dirty="0" smtClean="0"/>
          </a:p>
        </p:txBody>
      </p:sp>
      <p:sp>
        <p:nvSpPr>
          <p:cNvPr id="156" name="Rectangle 155"/>
          <p:cNvSpPr/>
          <p:nvPr/>
        </p:nvSpPr>
        <p:spPr>
          <a:xfrm>
            <a:off x="7543800" y="3307553"/>
            <a:ext cx="10668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>
            <a:off x="6934200" y="3307553"/>
            <a:ext cx="3810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N-metal Litho for Nitride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313688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 flipV="1">
            <a:off x="8534400" y="36118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8229600" y="3611878"/>
            <a:ext cx="304800" cy="457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6781800" y="3657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7620000" y="3505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8494776" y="3505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8153400" y="3505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 flipV="1">
            <a:off x="7848600" y="36118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 flipV="1">
            <a:off x="6781800" y="3611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 flipV="1">
            <a:off x="7239000" y="36118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 flipV="1">
            <a:off x="8270875" y="3231353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 flipV="1">
            <a:off x="8382000" y="3231353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6781800" y="3307553"/>
            <a:ext cx="762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>
            <a:off x="6781800" y="3383754"/>
            <a:ext cx="762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>
            <a:off x="7391400" y="3307553"/>
            <a:ext cx="762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>
            <a:off x="7391400" y="3383754"/>
            <a:ext cx="762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 flipV="1">
            <a:off x="7902575" y="3231353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 flipV="1">
            <a:off x="8029575" y="3231353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4" name="Rectangle 223"/>
          <p:cNvSpPr/>
          <p:nvPr/>
        </p:nvSpPr>
        <p:spPr>
          <a:xfrm flipV="1">
            <a:off x="8534400" y="26974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" name="Rectangle 224"/>
          <p:cNvSpPr/>
          <p:nvPr/>
        </p:nvSpPr>
        <p:spPr>
          <a:xfrm>
            <a:off x="8229600" y="2697478"/>
            <a:ext cx="304800" cy="457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6" name="Rectangle 225"/>
          <p:cNvSpPr/>
          <p:nvPr/>
        </p:nvSpPr>
        <p:spPr>
          <a:xfrm>
            <a:off x="6781800" y="27432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227" name="Rectangle 226"/>
          <p:cNvSpPr/>
          <p:nvPr/>
        </p:nvSpPr>
        <p:spPr>
          <a:xfrm>
            <a:off x="7010400" y="25908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8" name="Rectangle 227"/>
          <p:cNvSpPr/>
          <p:nvPr/>
        </p:nvSpPr>
        <p:spPr>
          <a:xfrm>
            <a:off x="7620000" y="25908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9" name="Rectangle 228"/>
          <p:cNvSpPr/>
          <p:nvPr/>
        </p:nvSpPr>
        <p:spPr>
          <a:xfrm>
            <a:off x="8494776" y="25908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Rectangle 229"/>
          <p:cNvSpPr/>
          <p:nvPr/>
        </p:nvSpPr>
        <p:spPr>
          <a:xfrm>
            <a:off x="8153400" y="25908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1" name="Rectangle 230"/>
          <p:cNvSpPr/>
          <p:nvPr/>
        </p:nvSpPr>
        <p:spPr>
          <a:xfrm flipV="1">
            <a:off x="7848600" y="26974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2" name="Rectangle 231"/>
          <p:cNvSpPr/>
          <p:nvPr/>
        </p:nvSpPr>
        <p:spPr>
          <a:xfrm flipV="1">
            <a:off x="6781800" y="26974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3" name="Rectangle 232"/>
          <p:cNvSpPr/>
          <p:nvPr/>
        </p:nvSpPr>
        <p:spPr>
          <a:xfrm flipV="1">
            <a:off x="7239000" y="26974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7" name="Rectangle 236"/>
          <p:cNvSpPr/>
          <p:nvPr/>
        </p:nvSpPr>
        <p:spPr>
          <a:xfrm flipV="1">
            <a:off x="8494776" y="2545081"/>
            <a:ext cx="762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7010400" y="3505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4876800" y="1752600"/>
            <a:ext cx="1371600" cy="1371600"/>
            <a:chOff x="4419600" y="2286000"/>
            <a:chExt cx="1371600" cy="1371600"/>
          </a:xfrm>
        </p:grpSpPr>
        <p:pic>
          <p:nvPicPr>
            <p:cNvPr id="63" name="Picture 62" descr="EPhi_dev-2-2_MaskLayout.png"/>
            <p:cNvPicPr>
              <a:picLocks noChangeAspect="1"/>
            </p:cNvPicPr>
            <p:nvPr/>
          </p:nvPicPr>
          <p:blipFill>
            <a:blip r:embed="rId2" cstate="print"/>
            <a:srcRect l="10768" t="4444" r="12730" b="8889"/>
            <a:stretch>
              <a:fillRect/>
            </a:stretch>
          </p:blipFill>
          <p:spPr>
            <a:xfrm>
              <a:off x="4419600" y="2286000"/>
              <a:ext cx="1371600" cy="1371600"/>
            </a:xfrm>
            <a:prstGeom prst="rect">
              <a:avLst/>
            </a:prstGeom>
          </p:spPr>
        </p:pic>
        <p:grpSp>
          <p:nvGrpSpPr>
            <p:cNvPr id="58" name="Group 57"/>
            <p:cNvGrpSpPr/>
            <p:nvPr/>
          </p:nvGrpSpPr>
          <p:grpSpPr>
            <a:xfrm>
              <a:off x="4572000" y="2438400"/>
              <a:ext cx="1143000" cy="978932"/>
              <a:chOff x="4828308" y="3810000"/>
              <a:chExt cx="1143000" cy="978932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5514108" y="3810000"/>
                <a:ext cx="228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904508" y="38100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4828308" y="4419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III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514108" y="4419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IV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112"/>
          <p:cNvSpPr/>
          <p:nvPr/>
        </p:nvSpPr>
        <p:spPr>
          <a:xfrm flipV="1">
            <a:off x="7684295" y="49072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 flipV="1">
            <a:off x="8024810" y="49072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 flipV="1">
            <a:off x="7150895" y="49072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 flipV="1">
            <a:off x="6541295" y="49072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rmAutofit fontScale="32500" lnSpcReduction="20000"/>
          </a:bodyPr>
          <a:lstStyle/>
          <a:p>
            <a:r>
              <a:rPr lang="en-US" sz="4300" b="1" dirty="0" smtClean="0"/>
              <a:t>Nitride Etch - </a:t>
            </a:r>
            <a:r>
              <a:rPr lang="en-US" sz="4300" dirty="0" err="1" smtClean="0"/>
              <a:t>SiN</a:t>
            </a:r>
            <a:r>
              <a:rPr lang="en-US" sz="4300" dirty="0" smtClean="0"/>
              <a:t> Etch</a:t>
            </a:r>
            <a:r>
              <a:rPr lang="en-US" sz="4300" b="1" dirty="0" smtClean="0"/>
              <a:t> </a:t>
            </a:r>
            <a:r>
              <a:rPr lang="en-US" sz="4300" dirty="0" smtClean="0"/>
              <a:t>target 20nm</a:t>
            </a:r>
          </a:p>
          <a:p>
            <a:pPr lvl="1"/>
            <a:r>
              <a:rPr lang="en-US" sz="4300" dirty="0" smtClean="0"/>
              <a:t>Etch Tool: </a:t>
            </a:r>
            <a:r>
              <a:rPr lang="en-US" sz="4300" b="1" dirty="0" smtClean="0"/>
              <a:t>ICP#2</a:t>
            </a:r>
          </a:p>
          <a:p>
            <a:pPr lvl="1"/>
            <a:r>
              <a:rPr lang="en-US" sz="4300" dirty="0" smtClean="0"/>
              <a:t>Clean: O2 Clean, 5min</a:t>
            </a:r>
          </a:p>
          <a:p>
            <a:pPr lvl="1"/>
            <a:r>
              <a:rPr lang="en-US" sz="4300" dirty="0" smtClean="0"/>
              <a:t>Season (Recipe, Time): Bowers </a:t>
            </a:r>
            <a:r>
              <a:rPr lang="en-US" sz="4300" b="1" dirty="0" err="1" smtClean="0"/>
              <a:t>Sioxvert</a:t>
            </a:r>
            <a:r>
              <a:rPr lang="en-US" sz="4300" b="1" dirty="0" smtClean="0"/>
              <a:t> </a:t>
            </a:r>
            <a:r>
              <a:rPr lang="en-US" sz="4300" dirty="0" smtClean="0"/>
              <a:t>etch # 101, </a:t>
            </a:r>
            <a:r>
              <a:rPr lang="en-US" sz="4300" b="1" dirty="0" smtClean="0"/>
              <a:t>5min</a:t>
            </a:r>
            <a:r>
              <a:rPr lang="en-US" sz="4300" dirty="0" smtClean="0"/>
              <a:t> (CHF3 etch so check gases)</a:t>
            </a:r>
          </a:p>
          <a:p>
            <a:pPr lvl="1"/>
            <a:r>
              <a:rPr lang="en-US" sz="4300" dirty="0" smtClean="0"/>
              <a:t>Etch(Recipe, Rate): (Bowers </a:t>
            </a:r>
            <a:r>
              <a:rPr lang="en-US" sz="4300" b="1" dirty="0" err="1" smtClean="0"/>
              <a:t>Sioxvert</a:t>
            </a:r>
            <a:r>
              <a:rPr lang="en-US" sz="4300" dirty="0" smtClean="0"/>
              <a:t> etch # 101, 310nm/min = 5.16nm/s) =&gt; </a:t>
            </a:r>
            <a:r>
              <a:rPr lang="en-US" sz="4300" b="1" dirty="0" smtClean="0"/>
              <a:t>Etch 10”</a:t>
            </a:r>
          </a:p>
          <a:p>
            <a:r>
              <a:rPr lang="en-US" sz="4300" dirty="0" smtClean="0"/>
              <a:t>Inspect in microscope</a:t>
            </a:r>
          </a:p>
          <a:p>
            <a:r>
              <a:rPr lang="en-US" sz="4300" dirty="0" err="1" smtClean="0"/>
              <a:t>Dektak</a:t>
            </a:r>
            <a:r>
              <a:rPr lang="en-US" sz="4300" dirty="0" smtClean="0"/>
              <a:t> height: = ______nm</a:t>
            </a:r>
            <a:endParaRPr lang="en-US" sz="4200" dirty="0" smtClean="0"/>
          </a:p>
          <a:p>
            <a:r>
              <a:rPr lang="en-US" sz="4200" dirty="0" smtClean="0"/>
              <a:t>Pre-metal clean</a:t>
            </a:r>
          </a:p>
          <a:p>
            <a:pPr lvl="1"/>
            <a:r>
              <a:rPr lang="en-US" sz="3600" dirty="0" smtClean="0"/>
              <a:t>O2 </a:t>
            </a:r>
            <a:r>
              <a:rPr lang="en-US" sz="3600" dirty="0" err="1" smtClean="0"/>
              <a:t>Descum</a:t>
            </a:r>
            <a:r>
              <a:rPr lang="en-US" sz="3600" dirty="0" smtClean="0"/>
              <a:t> 30s, 300mT, 100W)</a:t>
            </a:r>
            <a:r>
              <a:rPr lang="en-US" sz="3400" dirty="0" smtClean="0"/>
              <a:t> </a:t>
            </a:r>
          </a:p>
          <a:p>
            <a:pPr lvl="1"/>
            <a:r>
              <a:rPr lang="en-US" sz="3400" dirty="0" smtClean="0"/>
              <a:t>BHF dip</a:t>
            </a:r>
          </a:p>
          <a:p>
            <a:r>
              <a:rPr lang="en-US" sz="4200" b="1" dirty="0" smtClean="0"/>
              <a:t>E-beam 3 metal deposition</a:t>
            </a:r>
          </a:p>
          <a:p>
            <a:pPr lvl="1"/>
            <a:r>
              <a:rPr lang="en-US" sz="3800" dirty="0" smtClean="0"/>
              <a:t>Ni</a:t>
            </a:r>
            <a:r>
              <a:rPr lang="en-US" sz="3800" dirty="0" smtClean="0"/>
              <a:t>: 50Å @.2Å/sec</a:t>
            </a:r>
          </a:p>
          <a:p>
            <a:pPr lvl="1"/>
            <a:r>
              <a:rPr lang="en-US" sz="3800" dirty="0" err="1" smtClean="0"/>
              <a:t>Ge</a:t>
            </a:r>
            <a:r>
              <a:rPr lang="en-US" sz="3800" dirty="0" smtClean="0"/>
              <a:t>: 300Å </a:t>
            </a:r>
            <a:r>
              <a:rPr lang="en-US" sz="3800" dirty="0" smtClean="0"/>
              <a:t>@ .</a:t>
            </a:r>
            <a:r>
              <a:rPr lang="en-US" sz="3800" dirty="0" smtClean="0"/>
              <a:t>5Å/sec</a:t>
            </a:r>
          </a:p>
          <a:p>
            <a:pPr lvl="1"/>
            <a:r>
              <a:rPr lang="en-US" sz="3800" dirty="0" smtClean="0"/>
              <a:t>Au: 300Å @ </a:t>
            </a:r>
          </a:p>
          <a:p>
            <a:pPr lvl="1"/>
            <a:r>
              <a:rPr lang="en-US" sz="3800" dirty="0" smtClean="0"/>
              <a:t>Ni: </a:t>
            </a:r>
            <a:r>
              <a:rPr lang="en-US" sz="3800" dirty="0" smtClean="0"/>
              <a:t>200Å @</a:t>
            </a:r>
            <a:endParaRPr lang="en-US" sz="3800" dirty="0" smtClean="0"/>
          </a:p>
          <a:p>
            <a:pPr lvl="1"/>
            <a:r>
              <a:rPr lang="en-US" sz="3800" dirty="0" smtClean="0"/>
              <a:t>Au: </a:t>
            </a:r>
            <a:r>
              <a:rPr lang="en-US" sz="3800" dirty="0" smtClean="0"/>
              <a:t>1.5um </a:t>
            </a:r>
            <a:r>
              <a:rPr lang="en-US" sz="3800" dirty="0" smtClean="0"/>
              <a:t>@ 2/5 Å/sec for 200/remainder</a:t>
            </a:r>
          </a:p>
          <a:p>
            <a:r>
              <a:rPr lang="en-US" sz="4200" b="1" dirty="0" smtClean="0"/>
              <a:t>Liftoff</a:t>
            </a:r>
          </a:p>
          <a:p>
            <a:pPr lvl="1"/>
            <a:r>
              <a:rPr lang="en-US" sz="3800" dirty="0" smtClean="0"/>
              <a:t>1165 soak @ 80˚C for 20min</a:t>
            </a:r>
          </a:p>
          <a:p>
            <a:pPr lvl="1"/>
            <a:r>
              <a:rPr lang="en-US" sz="3800" dirty="0" smtClean="0"/>
              <a:t>Gently agitate with pipette</a:t>
            </a:r>
          </a:p>
          <a:p>
            <a:pPr lvl="1"/>
            <a:r>
              <a:rPr lang="en-US" sz="3800" dirty="0" smtClean="0"/>
              <a:t>ISO/DI rinse</a:t>
            </a:r>
          </a:p>
          <a:p>
            <a:r>
              <a:rPr lang="en-US" sz="4200" dirty="0" smtClean="0"/>
              <a:t>Inspect in microscope</a:t>
            </a:r>
          </a:p>
          <a:p>
            <a:r>
              <a:rPr lang="en-US" sz="4200" dirty="0" smtClean="0"/>
              <a:t>Repeat liftoff steps as needed</a:t>
            </a:r>
          </a:p>
          <a:p>
            <a:pPr lvl="1"/>
            <a:endParaRPr lang="en-US" sz="3800" dirty="0" smtClean="0"/>
          </a:p>
          <a:p>
            <a:pPr>
              <a:buNone/>
            </a:pPr>
            <a:endParaRPr lang="en-US" sz="3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26" name="Rectangle 425"/>
          <p:cNvSpPr/>
          <p:nvPr/>
        </p:nvSpPr>
        <p:spPr>
          <a:xfrm>
            <a:off x="6324600" y="1402553"/>
            <a:ext cx="762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7" name="Rectangle 426"/>
          <p:cNvSpPr/>
          <p:nvPr/>
        </p:nvSpPr>
        <p:spPr>
          <a:xfrm>
            <a:off x="6324600" y="1478754"/>
            <a:ext cx="762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8" name="Rectangle 427"/>
          <p:cNvSpPr/>
          <p:nvPr/>
        </p:nvSpPr>
        <p:spPr>
          <a:xfrm>
            <a:off x="6477000" y="1402553"/>
            <a:ext cx="3810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9" name="Rectangle 428"/>
          <p:cNvSpPr/>
          <p:nvPr/>
        </p:nvSpPr>
        <p:spPr>
          <a:xfrm>
            <a:off x="6477000" y="1478754"/>
            <a:ext cx="3810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0" name="Rectangle 429"/>
          <p:cNvSpPr/>
          <p:nvPr/>
        </p:nvSpPr>
        <p:spPr>
          <a:xfrm>
            <a:off x="6934200" y="1402553"/>
            <a:ext cx="762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1" name="Rectangle 430"/>
          <p:cNvSpPr/>
          <p:nvPr/>
        </p:nvSpPr>
        <p:spPr>
          <a:xfrm>
            <a:off x="6934200" y="1478754"/>
            <a:ext cx="762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2" name="Rectangle 431"/>
          <p:cNvSpPr/>
          <p:nvPr/>
        </p:nvSpPr>
        <p:spPr>
          <a:xfrm>
            <a:off x="7086600" y="1402553"/>
            <a:ext cx="10668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3" name="Rectangle 432"/>
          <p:cNvSpPr/>
          <p:nvPr/>
        </p:nvSpPr>
        <p:spPr>
          <a:xfrm>
            <a:off x="7086600" y="1478754"/>
            <a:ext cx="10668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 flipV="1">
            <a:off x="7684295" y="15544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 flipV="1">
            <a:off x="8024810" y="15544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 flipV="1">
            <a:off x="7150895" y="15544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 flipV="1">
            <a:off x="6541295" y="15544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8" name="Rectangle 457"/>
          <p:cNvSpPr/>
          <p:nvPr/>
        </p:nvSpPr>
        <p:spPr>
          <a:xfrm>
            <a:off x="6324600" y="3459953"/>
            <a:ext cx="1828800" cy="112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9" name="Rectangle 458"/>
          <p:cNvSpPr/>
          <p:nvPr/>
        </p:nvSpPr>
        <p:spPr>
          <a:xfrm>
            <a:off x="6324600" y="3540917"/>
            <a:ext cx="1828800" cy="228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 flipV="1">
            <a:off x="7684295" y="36118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 flipV="1">
            <a:off x="8024810" y="36118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 flipV="1">
            <a:off x="7150895" y="36118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 flipV="1">
            <a:off x="6541295" y="36118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Nitride Etch &amp; N-Metal Deposition</a:t>
            </a:r>
          </a:p>
        </p:txBody>
      </p:sp>
      <p:cxnSp>
        <p:nvCxnSpPr>
          <p:cNvPr id="349" name="Straight Connector 348"/>
          <p:cNvCxnSpPr/>
          <p:nvPr/>
        </p:nvCxnSpPr>
        <p:spPr>
          <a:xfrm>
            <a:off x="457200" y="1313688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/>
          <p:cNvCxnSpPr/>
          <p:nvPr/>
        </p:nvCxnSpPr>
        <p:spPr>
          <a:xfrm>
            <a:off x="457200" y="29718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/>
          <p:cNvCxnSpPr/>
          <p:nvPr/>
        </p:nvCxnSpPr>
        <p:spPr>
          <a:xfrm>
            <a:off x="457200" y="46482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" name="Rectangle 415"/>
          <p:cNvSpPr/>
          <p:nvPr/>
        </p:nvSpPr>
        <p:spPr>
          <a:xfrm flipV="1">
            <a:off x="8077200" y="17068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7" name="Rectangle 416"/>
          <p:cNvSpPr/>
          <p:nvPr/>
        </p:nvSpPr>
        <p:spPr>
          <a:xfrm>
            <a:off x="7772400" y="1706878"/>
            <a:ext cx="304800" cy="457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8" name="Rectangle 417"/>
          <p:cNvSpPr/>
          <p:nvPr/>
        </p:nvSpPr>
        <p:spPr>
          <a:xfrm>
            <a:off x="6324600" y="1752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419" name="Rectangle 418"/>
          <p:cNvSpPr/>
          <p:nvPr/>
        </p:nvSpPr>
        <p:spPr>
          <a:xfrm flipV="1">
            <a:off x="7391400" y="17068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0" name="Rectangle 419"/>
          <p:cNvSpPr/>
          <p:nvPr/>
        </p:nvSpPr>
        <p:spPr>
          <a:xfrm flipV="1">
            <a:off x="6324600" y="1706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1" name="Rectangle 420"/>
          <p:cNvSpPr/>
          <p:nvPr/>
        </p:nvSpPr>
        <p:spPr>
          <a:xfrm flipV="1">
            <a:off x="6781800" y="17068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2" name="Rectangle 421"/>
          <p:cNvSpPr/>
          <p:nvPr/>
        </p:nvSpPr>
        <p:spPr>
          <a:xfrm flipV="1">
            <a:off x="6400800" y="17068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 flipV="1">
            <a:off x="6858000" y="17068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 flipV="1">
            <a:off x="7010400" y="17068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 flipV="1">
            <a:off x="8153400" y="17068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4" name="Rectangle 433"/>
          <p:cNvSpPr/>
          <p:nvPr/>
        </p:nvSpPr>
        <p:spPr>
          <a:xfrm flipV="1">
            <a:off x="7445375" y="13716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5" name="Rectangle 434"/>
          <p:cNvSpPr/>
          <p:nvPr/>
        </p:nvSpPr>
        <p:spPr>
          <a:xfrm flipV="1">
            <a:off x="7572375" y="13716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6" name="Rectangle 435"/>
          <p:cNvSpPr/>
          <p:nvPr/>
        </p:nvSpPr>
        <p:spPr>
          <a:xfrm>
            <a:off x="6553200" y="1600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8" name="Rectangle 437"/>
          <p:cNvSpPr/>
          <p:nvPr/>
        </p:nvSpPr>
        <p:spPr>
          <a:xfrm>
            <a:off x="7162800" y="1600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0" name="Rectangle 439"/>
          <p:cNvSpPr/>
          <p:nvPr/>
        </p:nvSpPr>
        <p:spPr>
          <a:xfrm>
            <a:off x="8037576" y="1600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1" name="Rectangle 440"/>
          <p:cNvSpPr/>
          <p:nvPr/>
        </p:nvSpPr>
        <p:spPr>
          <a:xfrm>
            <a:off x="7696200" y="1600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4" name="Rectangle 443"/>
          <p:cNvSpPr/>
          <p:nvPr/>
        </p:nvSpPr>
        <p:spPr>
          <a:xfrm flipV="1">
            <a:off x="7813675" y="13716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5" name="Rectangle 444"/>
          <p:cNvSpPr/>
          <p:nvPr/>
        </p:nvSpPr>
        <p:spPr>
          <a:xfrm flipV="1">
            <a:off x="7924800" y="1371600"/>
            <a:ext cx="76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7" name="Rectangle 446"/>
          <p:cNvSpPr/>
          <p:nvPr/>
        </p:nvSpPr>
        <p:spPr>
          <a:xfrm flipV="1">
            <a:off x="6324600" y="3416300"/>
            <a:ext cx="1828800" cy="45719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8" name="Rectangle 447"/>
          <p:cNvSpPr/>
          <p:nvPr/>
        </p:nvSpPr>
        <p:spPr>
          <a:xfrm flipV="1">
            <a:off x="8077200" y="37642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9" name="Rectangle 448"/>
          <p:cNvSpPr/>
          <p:nvPr/>
        </p:nvSpPr>
        <p:spPr>
          <a:xfrm>
            <a:off x="7772400" y="3769041"/>
            <a:ext cx="304800" cy="457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0" name="Rectangle 449"/>
          <p:cNvSpPr/>
          <p:nvPr/>
        </p:nvSpPr>
        <p:spPr>
          <a:xfrm>
            <a:off x="6324600" y="38100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451" name="Rectangle 450"/>
          <p:cNvSpPr/>
          <p:nvPr/>
        </p:nvSpPr>
        <p:spPr>
          <a:xfrm flipV="1">
            <a:off x="7391400" y="3769043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2" name="Rectangle 451"/>
          <p:cNvSpPr/>
          <p:nvPr/>
        </p:nvSpPr>
        <p:spPr>
          <a:xfrm flipV="1">
            <a:off x="6324600" y="37642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3" name="Rectangle 452"/>
          <p:cNvSpPr/>
          <p:nvPr/>
        </p:nvSpPr>
        <p:spPr>
          <a:xfrm flipV="1">
            <a:off x="6781800" y="3769043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4" name="Rectangle 453"/>
          <p:cNvSpPr/>
          <p:nvPr/>
        </p:nvSpPr>
        <p:spPr>
          <a:xfrm flipV="1">
            <a:off x="6400800" y="37642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5" name="Rectangle 454"/>
          <p:cNvSpPr/>
          <p:nvPr/>
        </p:nvSpPr>
        <p:spPr>
          <a:xfrm flipV="1">
            <a:off x="6858000" y="37642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6" name="Rectangle 455"/>
          <p:cNvSpPr/>
          <p:nvPr/>
        </p:nvSpPr>
        <p:spPr>
          <a:xfrm flipV="1">
            <a:off x="7010400" y="37642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7" name="Rectangle 456"/>
          <p:cNvSpPr/>
          <p:nvPr/>
        </p:nvSpPr>
        <p:spPr>
          <a:xfrm flipV="1">
            <a:off x="8153400" y="37642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0" name="Rectangle 459"/>
          <p:cNvSpPr/>
          <p:nvPr/>
        </p:nvSpPr>
        <p:spPr>
          <a:xfrm>
            <a:off x="6553200" y="36576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1" name="Rectangle 460"/>
          <p:cNvSpPr/>
          <p:nvPr/>
        </p:nvSpPr>
        <p:spPr>
          <a:xfrm>
            <a:off x="7162800" y="36576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2" name="Rectangle 461"/>
          <p:cNvSpPr/>
          <p:nvPr/>
        </p:nvSpPr>
        <p:spPr>
          <a:xfrm>
            <a:off x="8037576" y="36576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3" name="Rectangle 462"/>
          <p:cNvSpPr/>
          <p:nvPr/>
        </p:nvSpPr>
        <p:spPr>
          <a:xfrm>
            <a:off x="7696200" y="36576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8" name="Rectangle 467"/>
          <p:cNvSpPr/>
          <p:nvPr/>
        </p:nvSpPr>
        <p:spPr>
          <a:xfrm flipV="1">
            <a:off x="7813675" y="3352800"/>
            <a:ext cx="7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9" name="Rectangle 468"/>
          <p:cNvSpPr/>
          <p:nvPr/>
        </p:nvSpPr>
        <p:spPr>
          <a:xfrm flipV="1">
            <a:off x="7924800" y="3352800"/>
            <a:ext cx="7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0" name="Rectangle 469"/>
          <p:cNvSpPr/>
          <p:nvPr/>
        </p:nvSpPr>
        <p:spPr>
          <a:xfrm flipV="1">
            <a:off x="7445375" y="3352800"/>
            <a:ext cx="7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1" name="Rectangle 470"/>
          <p:cNvSpPr/>
          <p:nvPr/>
        </p:nvSpPr>
        <p:spPr>
          <a:xfrm flipV="1">
            <a:off x="7572375" y="3352800"/>
            <a:ext cx="7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2" name="Rectangle 471"/>
          <p:cNvSpPr/>
          <p:nvPr/>
        </p:nvSpPr>
        <p:spPr>
          <a:xfrm flipV="1">
            <a:off x="6858000" y="3352800"/>
            <a:ext cx="7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3" name="Rectangle 472"/>
          <p:cNvSpPr/>
          <p:nvPr/>
        </p:nvSpPr>
        <p:spPr>
          <a:xfrm flipV="1">
            <a:off x="7010400" y="3352800"/>
            <a:ext cx="7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4" name="Rectangle 473"/>
          <p:cNvSpPr/>
          <p:nvPr/>
        </p:nvSpPr>
        <p:spPr>
          <a:xfrm flipV="1">
            <a:off x="6400800" y="3352800"/>
            <a:ext cx="7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5" name="Rectangle 474"/>
          <p:cNvSpPr/>
          <p:nvPr/>
        </p:nvSpPr>
        <p:spPr>
          <a:xfrm flipV="1">
            <a:off x="6400800" y="373570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6" name="Rectangle 475"/>
          <p:cNvSpPr/>
          <p:nvPr/>
        </p:nvSpPr>
        <p:spPr>
          <a:xfrm flipV="1">
            <a:off x="6858000" y="373809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7" name="Rectangle 476"/>
          <p:cNvSpPr/>
          <p:nvPr/>
        </p:nvSpPr>
        <p:spPr>
          <a:xfrm flipV="1">
            <a:off x="7010400" y="373809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8" name="Rectangle 477"/>
          <p:cNvSpPr/>
          <p:nvPr/>
        </p:nvSpPr>
        <p:spPr>
          <a:xfrm flipV="1">
            <a:off x="7446171" y="3738562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9" name="Rectangle 478"/>
          <p:cNvSpPr/>
          <p:nvPr/>
        </p:nvSpPr>
        <p:spPr>
          <a:xfrm flipV="1">
            <a:off x="7572372" y="3738562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0" name="Rectangle 479"/>
          <p:cNvSpPr/>
          <p:nvPr/>
        </p:nvSpPr>
        <p:spPr>
          <a:xfrm flipV="1">
            <a:off x="7812877" y="373618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1" name="Rectangle 480"/>
          <p:cNvSpPr/>
          <p:nvPr/>
        </p:nvSpPr>
        <p:spPr>
          <a:xfrm flipV="1">
            <a:off x="7924800" y="373570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2" name="Rectangle 481"/>
          <p:cNvSpPr/>
          <p:nvPr/>
        </p:nvSpPr>
        <p:spPr>
          <a:xfrm flipV="1">
            <a:off x="8153400" y="373570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3" name="Rectangle 482"/>
          <p:cNvSpPr/>
          <p:nvPr/>
        </p:nvSpPr>
        <p:spPr>
          <a:xfrm flipV="1">
            <a:off x="8077200" y="50596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4" name="Rectangle 483"/>
          <p:cNvSpPr/>
          <p:nvPr/>
        </p:nvSpPr>
        <p:spPr>
          <a:xfrm>
            <a:off x="7772400" y="5059678"/>
            <a:ext cx="304800" cy="457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5" name="Rectangle 484"/>
          <p:cNvSpPr/>
          <p:nvPr/>
        </p:nvSpPr>
        <p:spPr>
          <a:xfrm>
            <a:off x="6324600" y="51054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486" name="Rectangle 485"/>
          <p:cNvSpPr/>
          <p:nvPr/>
        </p:nvSpPr>
        <p:spPr>
          <a:xfrm>
            <a:off x="6553200" y="4953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7" name="Rectangle 486"/>
          <p:cNvSpPr/>
          <p:nvPr/>
        </p:nvSpPr>
        <p:spPr>
          <a:xfrm>
            <a:off x="7162800" y="49530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8" name="Rectangle 487"/>
          <p:cNvSpPr/>
          <p:nvPr/>
        </p:nvSpPr>
        <p:spPr>
          <a:xfrm>
            <a:off x="8037576" y="4953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9" name="Rectangle 488"/>
          <p:cNvSpPr/>
          <p:nvPr/>
        </p:nvSpPr>
        <p:spPr>
          <a:xfrm>
            <a:off x="7696200" y="49530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0" name="Rectangle 489"/>
          <p:cNvSpPr/>
          <p:nvPr/>
        </p:nvSpPr>
        <p:spPr>
          <a:xfrm flipV="1">
            <a:off x="7391400" y="50596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1" name="Rectangle 490"/>
          <p:cNvSpPr/>
          <p:nvPr/>
        </p:nvSpPr>
        <p:spPr>
          <a:xfrm flipV="1">
            <a:off x="6324600" y="50596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2" name="Rectangle 491"/>
          <p:cNvSpPr/>
          <p:nvPr/>
        </p:nvSpPr>
        <p:spPr>
          <a:xfrm flipV="1">
            <a:off x="6781800" y="50596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7" name="Rectangle 496"/>
          <p:cNvSpPr/>
          <p:nvPr/>
        </p:nvSpPr>
        <p:spPr>
          <a:xfrm flipV="1">
            <a:off x="6400800" y="50596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8" name="Rectangle 497"/>
          <p:cNvSpPr/>
          <p:nvPr/>
        </p:nvSpPr>
        <p:spPr>
          <a:xfrm flipV="1">
            <a:off x="6858000" y="50596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9" name="Rectangle 498"/>
          <p:cNvSpPr/>
          <p:nvPr/>
        </p:nvSpPr>
        <p:spPr>
          <a:xfrm flipV="1">
            <a:off x="7010400" y="50596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0" name="Rectangle 499"/>
          <p:cNvSpPr/>
          <p:nvPr/>
        </p:nvSpPr>
        <p:spPr>
          <a:xfrm flipV="1">
            <a:off x="8153400" y="5059681"/>
            <a:ext cx="762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1" name="Rectangle 500"/>
          <p:cNvSpPr/>
          <p:nvPr/>
        </p:nvSpPr>
        <p:spPr>
          <a:xfrm flipV="1">
            <a:off x="6400800" y="50292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2" name="Rectangle 501"/>
          <p:cNvSpPr/>
          <p:nvPr/>
        </p:nvSpPr>
        <p:spPr>
          <a:xfrm flipV="1">
            <a:off x="6858000" y="50292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3" name="Rectangle 502"/>
          <p:cNvSpPr/>
          <p:nvPr/>
        </p:nvSpPr>
        <p:spPr>
          <a:xfrm flipV="1">
            <a:off x="7010400" y="50292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4" name="Rectangle 503"/>
          <p:cNvSpPr/>
          <p:nvPr/>
        </p:nvSpPr>
        <p:spPr>
          <a:xfrm flipV="1">
            <a:off x="7446171" y="5029672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5" name="Rectangle 504"/>
          <p:cNvSpPr/>
          <p:nvPr/>
        </p:nvSpPr>
        <p:spPr>
          <a:xfrm flipV="1">
            <a:off x="7572372" y="5029672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6" name="Rectangle 505"/>
          <p:cNvSpPr/>
          <p:nvPr/>
        </p:nvSpPr>
        <p:spPr>
          <a:xfrm flipV="1">
            <a:off x="7812877" y="5029672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7" name="Rectangle 506"/>
          <p:cNvSpPr/>
          <p:nvPr/>
        </p:nvSpPr>
        <p:spPr>
          <a:xfrm flipV="1">
            <a:off x="7924800" y="50292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8" name="Rectangle 507"/>
          <p:cNvSpPr/>
          <p:nvPr/>
        </p:nvSpPr>
        <p:spPr>
          <a:xfrm flipV="1">
            <a:off x="8153400" y="5029200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46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40000" lnSpcReduction="20000"/>
          </a:bodyPr>
          <a:lstStyle/>
          <a:p>
            <a:r>
              <a:rPr lang="en-US" sz="3500" b="1" dirty="0" smtClean="0"/>
              <a:t>NOTES:</a:t>
            </a:r>
          </a:p>
          <a:p>
            <a:pPr lvl="1"/>
            <a:r>
              <a:rPr lang="en-US" sz="3100" dirty="0" smtClean="0"/>
              <a:t>There must not be any pauses from sample surface preparation to loading the spun sample w/ BCB into the Blue oven</a:t>
            </a:r>
          </a:p>
          <a:p>
            <a:pPr lvl="1"/>
            <a:r>
              <a:rPr lang="en-US" sz="3100" dirty="0" smtClean="0"/>
              <a:t>Any delays will allow increased surface oxide to regenerate on the semiconductor, increasing leakage currents</a:t>
            </a:r>
          </a:p>
          <a:p>
            <a:pPr lvl="1"/>
            <a:r>
              <a:rPr lang="en-US" sz="3100" dirty="0" smtClean="0"/>
              <a:t>Oxygen contaminates BCB and prolonged exposure will compromise the cure and ruin the sample</a:t>
            </a:r>
          </a:p>
          <a:p>
            <a:pPr lvl="1"/>
            <a:r>
              <a:rPr lang="en-US" sz="3000" dirty="0" smtClean="0"/>
              <a:t>If oven temperature is above room temperature, BCB will bubble during the cure</a:t>
            </a:r>
          </a:p>
          <a:p>
            <a:pPr lvl="1"/>
            <a:r>
              <a:rPr lang="en-US" sz="3000" dirty="0" smtClean="0"/>
              <a:t>Program sequence for HARD CURE (Total time in oven:  ~7 hours)</a:t>
            </a:r>
          </a:p>
          <a:p>
            <a:pPr lvl="2"/>
            <a:r>
              <a:rPr lang="en-US" sz="2600" dirty="0" smtClean="0"/>
              <a:t>(a) 5 min ramp to 50_C, 5 min soak</a:t>
            </a:r>
          </a:p>
          <a:p>
            <a:pPr lvl="2"/>
            <a:r>
              <a:rPr lang="en-US" sz="2600" dirty="0" smtClean="0"/>
              <a:t>(b) 15 min ramp to 100_C, 15 min soak</a:t>
            </a:r>
          </a:p>
          <a:p>
            <a:pPr lvl="2"/>
            <a:r>
              <a:rPr lang="en-US" sz="2600" dirty="0" smtClean="0"/>
              <a:t>(c) 15 min ramp to 150_C, 15 min soak</a:t>
            </a:r>
          </a:p>
          <a:p>
            <a:pPr lvl="2"/>
            <a:r>
              <a:rPr lang="en-US" sz="2600" dirty="0" smtClean="0"/>
              <a:t>(d) 60 min ramp to 250_C, 60 min soak</a:t>
            </a:r>
          </a:p>
          <a:p>
            <a:pPr lvl="2"/>
            <a:r>
              <a:rPr lang="en-US" sz="2600" dirty="0" smtClean="0"/>
              <a:t>(e) Natural cool down (NOTE TIME OF COOL DOWN:  ~3.5 Hours)</a:t>
            </a:r>
          </a:p>
          <a:p>
            <a:pPr lvl="2"/>
            <a:r>
              <a:rPr lang="en-US" sz="2600" dirty="0" smtClean="0"/>
              <a:t>(f) Oven off</a:t>
            </a:r>
          </a:p>
          <a:p>
            <a:r>
              <a:rPr lang="en-US" sz="3600" b="1" dirty="0" smtClean="0"/>
              <a:t>BCB application</a:t>
            </a:r>
            <a:endParaRPr lang="en-US" sz="3000" dirty="0" smtClean="0"/>
          </a:p>
          <a:p>
            <a:pPr lvl="1"/>
            <a:r>
              <a:rPr lang="en-US" sz="3000" dirty="0" smtClean="0"/>
              <a:t>Prepare the ‘Blue Oven’ </a:t>
            </a:r>
          </a:p>
          <a:p>
            <a:pPr lvl="2"/>
            <a:r>
              <a:rPr lang="en-US" sz="2600" dirty="0" smtClean="0"/>
              <a:t>Check that the oven is ~25C before beginning</a:t>
            </a:r>
          </a:p>
          <a:p>
            <a:pPr lvl="2"/>
            <a:r>
              <a:rPr lang="en-US" sz="2600" dirty="0" smtClean="0"/>
              <a:t>Confirm program sequence is correct for Program 5</a:t>
            </a:r>
          </a:p>
          <a:p>
            <a:pPr lvl="2"/>
            <a:r>
              <a:rPr lang="en-US" sz="2500" dirty="0" smtClean="0"/>
              <a:t>Place Aluminum Baking Table in ‘Blue Oven’</a:t>
            </a:r>
          </a:p>
          <a:p>
            <a:pPr lvl="2"/>
            <a:r>
              <a:rPr lang="en-US" sz="2600" dirty="0" smtClean="0"/>
              <a:t>Run N2 through chamber at 100%</a:t>
            </a:r>
          </a:p>
          <a:p>
            <a:pPr lvl="2"/>
            <a:r>
              <a:rPr lang="en-US" sz="2600" dirty="0" smtClean="0"/>
              <a:t>Set alarm temperature to greater than 250C</a:t>
            </a:r>
          </a:p>
          <a:p>
            <a:pPr lvl="1"/>
            <a:r>
              <a:rPr lang="en-US" sz="3000" dirty="0" smtClean="0"/>
              <a:t>Clean</a:t>
            </a:r>
          </a:p>
          <a:p>
            <a:pPr lvl="2"/>
            <a:r>
              <a:rPr lang="en-US" dirty="0" smtClean="0"/>
              <a:t>ACE/ISO/DI </a:t>
            </a:r>
          </a:p>
          <a:p>
            <a:pPr lvl="2"/>
            <a:r>
              <a:rPr lang="en-US" dirty="0" smtClean="0"/>
              <a:t>Dehydration bake: Hotplate 150C, 2-5min</a:t>
            </a:r>
          </a:p>
          <a:p>
            <a:pPr lvl="2"/>
            <a:r>
              <a:rPr lang="en-US" dirty="0" smtClean="0"/>
              <a:t>O2 </a:t>
            </a:r>
            <a:r>
              <a:rPr lang="en-US" dirty="0" err="1" smtClean="0"/>
              <a:t>Descum</a:t>
            </a:r>
            <a:r>
              <a:rPr lang="en-US" dirty="0" smtClean="0"/>
              <a:t> 30s, 300mT, 100W</a:t>
            </a:r>
          </a:p>
          <a:p>
            <a:pPr lvl="1"/>
            <a:r>
              <a:rPr lang="en-US" sz="3000" dirty="0" smtClean="0"/>
              <a:t>Apply BCB 3022-46 (Let sit on surface for 30 sec) – thickness ~3-4 </a:t>
            </a:r>
            <a:r>
              <a:rPr lang="en-US" sz="3000" i="1" dirty="0" err="1" smtClean="0"/>
              <a:t>μ</a:t>
            </a:r>
            <a:r>
              <a:rPr lang="en-US" sz="3000" dirty="0" err="1" smtClean="0"/>
              <a:t>m</a:t>
            </a:r>
            <a:endParaRPr lang="en-US" sz="3000" dirty="0" smtClean="0"/>
          </a:p>
          <a:p>
            <a:pPr lvl="2"/>
            <a:r>
              <a:rPr lang="en-US" sz="2600" dirty="0" smtClean="0"/>
              <a:t>Spin (500 rpm, 100 rpm/s, 5 sec)</a:t>
            </a:r>
          </a:p>
          <a:p>
            <a:pPr lvl="2"/>
            <a:r>
              <a:rPr lang="en-US" sz="2600" dirty="0" smtClean="0"/>
              <a:t>Spin (1500 rpm, 150 rpm/s, 30 sec)</a:t>
            </a:r>
          </a:p>
          <a:p>
            <a:r>
              <a:rPr lang="en-US" sz="3500" b="1" dirty="0" smtClean="0"/>
              <a:t>BCB Cure</a:t>
            </a:r>
          </a:p>
          <a:p>
            <a:pPr lvl="1"/>
            <a:r>
              <a:rPr lang="en-US" sz="3000" dirty="0" smtClean="0"/>
              <a:t>Place sample on Aluminum Baking Table</a:t>
            </a:r>
          </a:p>
          <a:p>
            <a:pPr lvl="1"/>
            <a:r>
              <a:rPr lang="en-US" sz="3000" dirty="0" smtClean="0"/>
              <a:t>Reduce N2 flow to 60% after 3 min</a:t>
            </a:r>
          </a:p>
          <a:p>
            <a:pPr lvl="1"/>
            <a:r>
              <a:rPr lang="en-US" sz="3000" dirty="0" smtClean="0"/>
              <a:t>Load and run Program 5 </a:t>
            </a:r>
          </a:p>
          <a:p>
            <a:pPr lvl="1"/>
            <a:r>
              <a:rPr lang="en-US" sz="3000" dirty="0" smtClean="0"/>
              <a:t>Wait for natural cool-down to 25C</a:t>
            </a:r>
          </a:p>
          <a:p>
            <a:pPr lvl="1"/>
            <a:r>
              <a:rPr lang="en-US" sz="3000" dirty="0" smtClean="0"/>
              <a:t>Remove sample and inspect under the microscope</a:t>
            </a:r>
          </a:p>
          <a:p>
            <a:pPr lvl="1"/>
            <a:r>
              <a:rPr lang="en-US" sz="3000" dirty="0" smtClean="0"/>
              <a:t>Turn off the ‘Blue Oven’ 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400800" y="3078480"/>
            <a:ext cx="1905000" cy="152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400800" y="2857504"/>
            <a:ext cx="19050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BCB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 flipV="1">
            <a:off x="7760495" y="3078476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 flipV="1">
            <a:off x="8101010" y="3078477"/>
            <a:ext cx="97630" cy="198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 flipV="1">
            <a:off x="7227095" y="3078480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 flipV="1">
            <a:off x="6617495" y="3078479"/>
            <a:ext cx="250030" cy="198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BCB Application and Cure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901D-6C42-462D-9679-22FF6391C00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 flipV="1">
            <a:off x="8153400" y="3230881"/>
            <a:ext cx="15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7848600" y="3230879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400800" y="3276600"/>
            <a:ext cx="19050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 Substrate 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629400" y="3124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239000" y="3124200"/>
            <a:ext cx="2286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8113776" y="3124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772400" y="3124200"/>
            <a:ext cx="762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 flipV="1">
            <a:off x="7467600" y="3230880"/>
            <a:ext cx="3048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 flipV="1">
            <a:off x="6400800" y="3230881"/>
            <a:ext cx="2286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 flipV="1">
            <a:off x="6858000" y="3230880"/>
            <a:ext cx="381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V="1">
            <a:off x="6477000" y="32003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 flipV="1">
            <a:off x="6934200" y="32003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 flipV="1">
            <a:off x="7086600" y="32003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 flipV="1">
            <a:off x="7522371" y="320087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 flipV="1">
            <a:off x="7648572" y="320087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 flipV="1">
            <a:off x="7889077" y="3200871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 flipV="1">
            <a:off x="8001000" y="32003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 flipV="1">
            <a:off x="8229600" y="3200399"/>
            <a:ext cx="76200" cy="76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457200" y="6858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57200" y="27432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7200" y="5029200"/>
            <a:ext cx="617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46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41904</TotalTime>
  <Words>2664</Words>
  <Application>Microsoft Office PowerPoint</Application>
  <PresentationFormat>On-screen Show (4:3)</PresentationFormat>
  <Paragraphs>555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BCB Planarization Process Using EPHI SOA Masks</vt:lpstr>
      <vt:lpstr>Process for BCB SOA Mask Run</vt:lpstr>
      <vt:lpstr>Slide 3</vt:lpstr>
      <vt:lpstr>Hard Mask Dep &amp; Lithography</vt:lpstr>
      <vt:lpstr>Hardmask Etch and Inspect</vt:lpstr>
      <vt:lpstr>Mesa Etch and Inspect</vt:lpstr>
      <vt:lpstr>N-metal Litho for Nitride</vt:lpstr>
      <vt:lpstr>Slide 8</vt:lpstr>
      <vt:lpstr>BCB Application and Cure</vt:lpstr>
      <vt:lpstr>Slide 10</vt:lpstr>
      <vt:lpstr>Slide 11</vt:lpstr>
      <vt:lpstr>Slide 12</vt:lpstr>
      <vt:lpstr>Slide 13</vt:lpstr>
      <vt:lpstr>Via Lithography</vt:lpstr>
      <vt:lpstr>Slide 15</vt:lpstr>
      <vt:lpstr>Probe Metal Litho</vt:lpstr>
      <vt:lpstr>Slide 17</vt:lpstr>
      <vt:lpstr>P-Mesa Vernier</vt:lpstr>
      <vt:lpstr>Mask Layout EPHI-dev-2-1</vt:lpstr>
      <vt:lpstr>Mask Layout EPHI-dev-2-2</vt:lpstr>
      <vt:lpstr>Mask Layout EPHI-dev-2-3</vt:lpstr>
      <vt:lpstr>Questions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BCB Planarization Process</dc:title>
  <dc:creator>Jared Hulme</dc:creator>
  <cp:lastModifiedBy>Jared Hulme</cp:lastModifiedBy>
  <cp:revision>1475</cp:revision>
  <dcterms:created xsi:type="dcterms:W3CDTF">2012-01-18T16:03:07Z</dcterms:created>
  <dcterms:modified xsi:type="dcterms:W3CDTF">2012-06-06T14:20:48Z</dcterms:modified>
</cp:coreProperties>
</file>