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1" r:id="rId11"/>
    <p:sldId id="272" r:id="rId12"/>
    <p:sldId id="273" r:id="rId13"/>
    <p:sldId id="275" r:id="rId14"/>
    <p:sldId id="276" r:id="rId15"/>
    <p:sldId id="270" r:id="rId16"/>
    <p:sldId id="277" r:id="rId17"/>
    <p:sldId id="278" r:id="rId18"/>
    <p:sldId id="26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ck\My%20Documents\Research\SWEEPER\Run%232%20Grating%20Etch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AFM Etch Depth of 50% DC Grating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Run#2</c:v>
          </c:tx>
          <c:spPr>
            <a:ln w="28575">
              <a:noFill/>
            </a:ln>
          </c:spPr>
          <c:xVal>
            <c:numRef>
              <c:f>Sheet1!$C$5:$C$9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23</c:v>
                </c:pt>
                <c:pt idx="3">
                  <c:v>68</c:v>
                </c:pt>
                <c:pt idx="4">
                  <c:v>49</c:v>
                </c:pt>
              </c:numCache>
            </c:numRef>
          </c:xVal>
          <c:yVal>
            <c:numRef>
              <c:f>Sheet1!$D$5:$D$9</c:f>
              <c:numCache>
                <c:formatCode>General</c:formatCode>
                <c:ptCount val="5"/>
                <c:pt idx="0">
                  <c:v>32</c:v>
                </c:pt>
                <c:pt idx="1">
                  <c:v>54</c:v>
                </c:pt>
                <c:pt idx="2">
                  <c:v>43</c:v>
                </c:pt>
                <c:pt idx="3">
                  <c:v>105</c:v>
                </c:pt>
                <c:pt idx="4">
                  <c:v>75</c:v>
                </c:pt>
              </c:numCache>
            </c:numRef>
          </c:yVal>
          <c:smooth val="0"/>
        </c:ser>
        <c:ser>
          <c:idx val="0"/>
          <c:order val="0"/>
          <c:tx>
            <c:v>Run#1</c:v>
          </c:tx>
          <c:spPr>
            <a:ln w="28575">
              <a:noFill/>
            </a:ln>
          </c:spPr>
          <c:xVal>
            <c:numRef>
              <c:f>Sheet1!$C$11</c:f>
              <c:numCache>
                <c:formatCode>General</c:formatCode>
                <c:ptCount val="1"/>
                <c:pt idx="0">
                  <c:v>35</c:v>
                </c:pt>
              </c:numCache>
            </c:numRef>
          </c:xVal>
          <c:yVal>
            <c:numRef>
              <c:f>Sheet1!$D$11</c:f>
              <c:numCache>
                <c:formatCode>General</c:formatCode>
                <c:ptCount val="1"/>
                <c:pt idx="0">
                  <c:v>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38784"/>
        <c:axId val="93610368"/>
      </c:scatterChart>
      <c:valAx>
        <c:axId val="1244387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Etch Hold</a:t>
                </a:r>
                <a:r>
                  <a:rPr lang="en-US" baseline="0"/>
                  <a:t> Time (s)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610368"/>
        <c:crosses val="autoZero"/>
        <c:crossBetween val="midCat"/>
      </c:valAx>
      <c:valAx>
        <c:axId val="9361036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Etch</a:t>
                </a:r>
                <a:r>
                  <a:rPr lang="en-US" baseline="0"/>
                  <a:t> Depth (nm)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4438784"/>
        <c:crosses val="autoZero"/>
        <c:crossBetween val="midCat"/>
        <c:majorUnit val="2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09C76-B0E0-46D3-9FA5-41C4CA9CAABE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1A99-30A0-481C-ACD5-6A5929283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399EC-6A32-4FAC-9E1A-451BD6F5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06F5-322F-4507-A5D3-3655DA253ACB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8846-84E3-46D7-803F-303BA18F6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7F8-1273-45D0-8097-C12180E302FE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BBCA-4D3B-4816-9ED3-7E213C408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8927-8E4E-4227-9EC1-9AE3DEC6AE80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0C0D-9FC6-4711-A73C-D9AED8A8B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50FA-0D3D-48F0-9B40-5166D86D194A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C964-1365-4E00-A5E4-B21CB3A44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6A17-46DF-4642-91C5-2EDDE7BB181A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886C-FECE-44D8-946A-3F0ECE163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E07D-43D2-46B0-BC0E-6253178C5F39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809A-AF9D-4A39-9028-06B3F5F44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AB39-6C0F-452A-8F00-CFB322B2E8B5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EA4D-6DF0-4AF0-8BFE-133BAE2F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6433-EBF9-4C99-8420-E77BD0843AA1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8AC3-991C-4F62-85EC-ACBD875D5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BF4A-BA4D-48E3-A10D-769B550F73E7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E970-F94F-40FC-9983-4E6925B63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2A4F-AF47-4461-8F40-BC23C6B8552D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0AF-11DB-4B5F-9595-55E3E5955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2006-FEFC-44A3-9A9E-ACA1EA9840E0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4FE0-474E-489C-BFB0-212452BE2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D42B-B44F-44BA-AA0B-6F592CC45C23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3F9B-4411-46A4-838D-CD8F83F8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6B1A-FEB0-4933-8907-21B4D8F58E30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F8EF-B461-473B-B612-DA0C135EF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E66A43-D4D4-4162-9EBF-F921E267D05D}" type="datetimeFigureOut">
              <a:rPr lang="en-US"/>
              <a:pPr>
                <a:defRPr/>
              </a:pPr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7D3DF0-B8B1-4459-A42B-8CDB3D0A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Sweeper Run#2B</a:t>
            </a:r>
            <a:br>
              <a:rPr lang="en-US" dirty="0" smtClean="0"/>
            </a:br>
            <a:r>
              <a:rPr lang="en-US" dirty="0" smtClean="0"/>
              <a:t>Grating Process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Jock Bovington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 Position #1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5780" r="20521" b="19532"/>
          <a:stretch/>
        </p:blipFill>
        <p:spPr bwMode="auto">
          <a:xfrm>
            <a:off x="827584" y="975320"/>
            <a:ext cx="7658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 Position #2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34114" r="15834" b="11328"/>
          <a:stretch/>
        </p:blipFill>
        <p:spPr bwMode="auto">
          <a:xfrm>
            <a:off x="899592" y="980728"/>
            <a:ext cx="75819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 Position #3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7187" r="26458" b="28646"/>
          <a:stretch/>
        </p:blipFill>
        <p:spPr bwMode="auto">
          <a:xfrm>
            <a:off x="827584" y="1052736"/>
            <a:ext cx="75692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 Position #4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7058" r="25729" b="28255"/>
          <a:stretch/>
        </p:blipFill>
        <p:spPr bwMode="auto">
          <a:xfrm>
            <a:off x="788864" y="980728"/>
            <a:ext cx="7658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39"/>
          <p:cNvSpPr txBox="1">
            <a:spLocks noChangeArrowheads="1"/>
          </p:cNvSpPr>
          <p:nvPr/>
        </p:nvSpPr>
        <p:spPr bwMode="auto">
          <a:xfrm>
            <a:off x="179512" y="6211669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Note peak of this tooth to the gap is much higher that the typical etch depth. This suggests that this is simply polymer.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 Position #1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8594" r="31354" b="36849"/>
          <a:stretch/>
        </p:blipFill>
        <p:spPr bwMode="auto">
          <a:xfrm>
            <a:off x="749300" y="980728"/>
            <a:ext cx="76200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SEM Data</a:t>
            </a:r>
            <a:endParaRPr lang="en-US" dirty="0"/>
          </a:p>
        </p:txBody>
      </p:sp>
      <p:pic>
        <p:nvPicPr>
          <p:cNvPr id="9221" name="Picture 5" descr="L:\SEM\0508\S2B_CHA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66267" cy="58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9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SEM Data</a:t>
            </a:r>
            <a:endParaRPr lang="en-US" dirty="0"/>
          </a:p>
        </p:txBody>
      </p:sp>
      <p:pic>
        <p:nvPicPr>
          <p:cNvPr id="9218" name="Picture 2" descr="L:\SEM\0508\S2B_CHA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4" y="980727"/>
            <a:ext cx="7764248" cy="58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5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SEM Data</a:t>
            </a:r>
            <a:endParaRPr lang="en-US" dirty="0"/>
          </a:p>
        </p:txBody>
      </p:sp>
      <p:pic>
        <p:nvPicPr>
          <p:cNvPr id="9219" name="Picture 3" descr="L:\SEM\0508\S2B_CHA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0" y="981795"/>
            <a:ext cx="7802810" cy="58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5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As I need further results for my thesis project, I can not take time to do the following analysis. However, I see it as vital to further understanding of the grating process.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are 2 “optical die” which will not continue the process through the metal and other processing. Below are some recommended measurements:</a:t>
            </a:r>
          </a:p>
          <a:p>
            <a:r>
              <a:rPr lang="en-US" sz="1800" dirty="0" smtClean="0"/>
              <a:t>A proper analysis of the proximity effects the would impact the duty cycle of the beginning vs. the middle of the grating. I have done this on a planer surface, but not on a patterned surface. This will give predictive capability of the </a:t>
            </a:r>
            <a:r>
              <a:rPr lang="en-US" sz="1800" i="1" dirty="0" smtClean="0"/>
              <a:t>pattern bias </a:t>
            </a:r>
            <a:r>
              <a:rPr lang="en-US" sz="1800" dirty="0" smtClean="0"/>
              <a:t>between the make and actual pattern.</a:t>
            </a:r>
          </a:p>
          <a:p>
            <a:r>
              <a:rPr lang="en-US" sz="1800" dirty="0" smtClean="0"/>
              <a:t>Rough map of alignment error. Note that gratings were grouped into local and global alignment groups based on whether they had gratings narrower than the waveguide width. </a:t>
            </a:r>
            <a:r>
              <a:rPr lang="en-US" sz="1800" dirty="0" err="1" smtClean="0"/>
              <a:t>Martijn</a:t>
            </a:r>
            <a:r>
              <a:rPr lang="en-US" sz="1800" dirty="0" smtClean="0"/>
              <a:t> has the details.</a:t>
            </a:r>
          </a:p>
          <a:p>
            <a:r>
              <a:rPr lang="en-US" sz="1800" dirty="0" smtClean="0"/>
              <a:t>AFM study of etch depth vs. pattern size. The data collected so far with Jonathan is not enough to be conclusive.</a:t>
            </a:r>
          </a:p>
          <a:p>
            <a:r>
              <a:rPr lang="en-US" sz="1800" dirty="0" smtClean="0"/>
              <a:t>Cross-sectional SEMs of multiple duty cycles of the gratings.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43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Sweeper Chip Layout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268760"/>
            <a:ext cx="29718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8016" y="1897410"/>
            <a:ext cx="4572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5160" y="19069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3160" y="19069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8016" y="2811810"/>
            <a:ext cx="4572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5160" y="28213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3160" y="28213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60032" y="1268760"/>
            <a:ext cx="29718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3632" y="19069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1632" y="19069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93632" y="28213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31632" y="28213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2080" y="19069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2080" y="282133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 Box 1039"/>
          <p:cNvSpPr txBox="1">
            <a:spLocks noChangeArrowheads="1"/>
          </p:cNvSpPr>
          <p:nvPr/>
        </p:nvSpPr>
        <p:spPr bwMode="auto">
          <a:xfrm>
            <a:off x="1403648" y="3933056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</a:t>
            </a:r>
            <a:endParaRPr lang="en-US" dirty="0"/>
          </a:p>
        </p:txBody>
      </p:sp>
      <p:sp>
        <p:nvSpPr>
          <p:cNvPr id="26" name="Text Box 1039"/>
          <p:cNvSpPr txBox="1">
            <a:spLocks noChangeArrowheads="1"/>
          </p:cNvSpPr>
          <p:nvPr/>
        </p:nvSpPr>
        <p:spPr bwMode="auto">
          <a:xfrm>
            <a:off x="5888732" y="3955132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S2B#2</a:t>
            </a:r>
            <a:endParaRPr lang="en-US" dirty="0"/>
          </a:p>
        </p:txBody>
      </p:sp>
      <p:pic>
        <p:nvPicPr>
          <p:cNvPr id="1027" name="Picture 3" descr="C:\Documents and Settings\Jock\My Documents\Dropbox\Cleanroom\Photos\2011-05-08 12.33.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25229" r="29706" b="28104"/>
          <a:stretch/>
        </p:blipFill>
        <p:spPr bwMode="auto">
          <a:xfrm>
            <a:off x="5211316" y="4467339"/>
            <a:ext cx="226923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Jock\My Documents\Dropbox\Cleanroom\Photos\2011-05-08 12.33.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20704" r="33678" b="32629"/>
          <a:stretch/>
        </p:blipFill>
        <p:spPr bwMode="auto">
          <a:xfrm>
            <a:off x="879240" y="4467339"/>
            <a:ext cx="220784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Etch Targets (S2B#2)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704" y="1916832"/>
            <a:ext cx="4896544" cy="3384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7744" y="2564904"/>
            <a:ext cx="86409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7" name="Text Box 1035"/>
          <p:cNvSpPr txBox="1">
            <a:spLocks noChangeArrowheads="1"/>
          </p:cNvSpPr>
          <p:nvPr/>
        </p:nvSpPr>
        <p:spPr bwMode="auto">
          <a:xfrm>
            <a:off x="1524000" y="5638800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Dicing and grating etch.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7744" y="3789040"/>
            <a:ext cx="86409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3928" y="2564904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3789040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80112" y="2564904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80112" y="3789040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491880" y="1628800"/>
            <a:ext cx="8384" cy="41044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148064" y="1628800"/>
            <a:ext cx="8384" cy="41044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08304" y="3429000"/>
            <a:ext cx="504056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308304" y="4077072"/>
            <a:ext cx="50405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4368" y="3429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nm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884368" y="407707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0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83568" y="3678907"/>
            <a:ext cx="1080120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81292" y="2348880"/>
            <a:ext cx="108012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744" y="2348880"/>
            <a:ext cx="108012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2348880"/>
            <a:ext cx="108012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79712" y="2348880"/>
            <a:ext cx="2016224" cy="2590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Sweeper Chips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348880"/>
            <a:ext cx="1080120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0024" y="2977530"/>
            <a:ext cx="4572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2372" y="2987055"/>
            <a:ext cx="457200" cy="457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1172" y="2987055"/>
            <a:ext cx="457200" cy="457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0024" y="3891930"/>
            <a:ext cx="4572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2372" y="3901455"/>
            <a:ext cx="457200" cy="457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1172" y="3901455"/>
            <a:ext cx="457200" cy="457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96336" y="29870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19056" y="29870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96336" y="39014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19056" y="39014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20072" y="29870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20072" y="390145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 Box 1039"/>
          <p:cNvSpPr txBox="1">
            <a:spLocks noChangeArrowheads="1"/>
          </p:cNvSpPr>
          <p:nvPr/>
        </p:nvSpPr>
        <p:spPr bwMode="auto">
          <a:xfrm>
            <a:off x="683568" y="5013176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S2B#1a2</a:t>
            </a:r>
            <a:endParaRPr lang="en-US" dirty="0"/>
          </a:p>
        </p:txBody>
      </p:sp>
      <p:sp>
        <p:nvSpPr>
          <p:cNvPr id="33" name="Text Box 1039"/>
          <p:cNvSpPr txBox="1">
            <a:spLocks noChangeArrowheads="1"/>
          </p:cNvSpPr>
          <p:nvPr/>
        </p:nvSpPr>
        <p:spPr bwMode="auto">
          <a:xfrm>
            <a:off x="1979712" y="1516142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</a:t>
            </a:r>
            <a:endParaRPr lang="en-US" dirty="0"/>
          </a:p>
        </p:txBody>
      </p:sp>
      <p:sp>
        <p:nvSpPr>
          <p:cNvPr id="34" name="Text Box 1039"/>
          <p:cNvSpPr txBox="1">
            <a:spLocks noChangeArrowheads="1"/>
          </p:cNvSpPr>
          <p:nvPr/>
        </p:nvSpPr>
        <p:spPr bwMode="auto">
          <a:xfrm>
            <a:off x="6096744" y="1516142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S2B#2</a:t>
            </a:r>
            <a:endParaRPr lang="en-US" dirty="0"/>
          </a:p>
        </p:txBody>
      </p:sp>
      <p:sp>
        <p:nvSpPr>
          <p:cNvPr id="35" name="Text Box 1039"/>
          <p:cNvSpPr txBox="1">
            <a:spLocks noChangeArrowheads="1"/>
          </p:cNvSpPr>
          <p:nvPr/>
        </p:nvSpPr>
        <p:spPr bwMode="auto">
          <a:xfrm>
            <a:off x="1979712" y="501317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S2B#1b</a:t>
            </a:r>
            <a:endParaRPr lang="en-US" dirty="0"/>
          </a:p>
        </p:txBody>
      </p:sp>
      <p:sp>
        <p:nvSpPr>
          <p:cNvPr id="36" name="Text Box 1039"/>
          <p:cNvSpPr txBox="1">
            <a:spLocks noChangeArrowheads="1"/>
          </p:cNvSpPr>
          <p:nvPr/>
        </p:nvSpPr>
        <p:spPr bwMode="auto">
          <a:xfrm>
            <a:off x="3264260" y="501317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S2B#1c</a:t>
            </a:r>
            <a:endParaRPr lang="en-US" dirty="0"/>
          </a:p>
        </p:txBody>
      </p:sp>
      <p:sp>
        <p:nvSpPr>
          <p:cNvPr id="37" name="Text Box 1039"/>
          <p:cNvSpPr txBox="1">
            <a:spLocks noChangeArrowheads="1"/>
          </p:cNvSpPr>
          <p:nvPr/>
        </p:nvSpPr>
        <p:spPr bwMode="auto">
          <a:xfrm>
            <a:off x="4800600" y="50479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S2B#2a</a:t>
            </a:r>
            <a:endParaRPr lang="en-US" dirty="0"/>
          </a:p>
        </p:txBody>
      </p:sp>
      <p:sp>
        <p:nvSpPr>
          <p:cNvPr id="38" name="Text Box 1039"/>
          <p:cNvSpPr txBox="1">
            <a:spLocks noChangeArrowheads="1"/>
          </p:cNvSpPr>
          <p:nvPr/>
        </p:nvSpPr>
        <p:spPr bwMode="auto">
          <a:xfrm>
            <a:off x="6096744" y="50479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S2B#2b</a:t>
            </a:r>
            <a:endParaRPr lang="en-US" dirty="0"/>
          </a:p>
        </p:txBody>
      </p:sp>
      <p:sp>
        <p:nvSpPr>
          <p:cNvPr id="39" name="Text Box 1039"/>
          <p:cNvSpPr txBox="1">
            <a:spLocks noChangeArrowheads="1"/>
          </p:cNvSpPr>
          <p:nvPr/>
        </p:nvSpPr>
        <p:spPr bwMode="auto">
          <a:xfrm>
            <a:off x="7381292" y="50479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S2B#2c</a:t>
            </a:r>
            <a:endParaRPr lang="en-US" dirty="0"/>
          </a:p>
        </p:txBody>
      </p:sp>
      <p:sp>
        <p:nvSpPr>
          <p:cNvPr id="41" name="Text Box 1039"/>
          <p:cNvSpPr txBox="1">
            <a:spLocks noChangeArrowheads="1"/>
          </p:cNvSpPr>
          <p:nvPr/>
        </p:nvSpPr>
        <p:spPr bwMode="auto">
          <a:xfrm>
            <a:off x="683568" y="2001624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S2B#1a1</a:t>
            </a:r>
            <a:endParaRPr lang="en-US" dirty="0"/>
          </a:p>
        </p:txBody>
      </p:sp>
      <p:sp>
        <p:nvSpPr>
          <p:cNvPr id="42" name="Text Box 1039"/>
          <p:cNvSpPr txBox="1">
            <a:spLocks noChangeArrowheads="1"/>
          </p:cNvSpPr>
          <p:nvPr/>
        </p:nvSpPr>
        <p:spPr bwMode="auto">
          <a:xfrm>
            <a:off x="2291172" y="2492896"/>
            <a:ext cx="1416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ON HOLD</a:t>
            </a:r>
            <a:endParaRPr lang="en-US" dirty="0"/>
          </a:p>
        </p:txBody>
      </p:sp>
      <p:sp>
        <p:nvSpPr>
          <p:cNvPr id="43" name="Text Box 1039"/>
          <p:cNvSpPr txBox="1">
            <a:spLocks noChangeArrowheads="1"/>
          </p:cNvSpPr>
          <p:nvPr/>
        </p:nvSpPr>
        <p:spPr bwMode="auto">
          <a:xfrm>
            <a:off x="683568" y="24000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32nm</a:t>
            </a:r>
            <a:endParaRPr lang="en-US" dirty="0"/>
          </a:p>
        </p:txBody>
      </p:sp>
      <p:sp>
        <p:nvSpPr>
          <p:cNvPr id="44" name="Text Box 1039"/>
          <p:cNvSpPr txBox="1">
            <a:spLocks noChangeArrowheads="1"/>
          </p:cNvSpPr>
          <p:nvPr/>
        </p:nvSpPr>
        <p:spPr bwMode="auto">
          <a:xfrm>
            <a:off x="683568" y="45703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54nm</a:t>
            </a:r>
            <a:endParaRPr lang="en-US" dirty="0"/>
          </a:p>
        </p:txBody>
      </p:sp>
      <p:sp>
        <p:nvSpPr>
          <p:cNvPr id="45" name="Text Box 1039"/>
          <p:cNvSpPr txBox="1">
            <a:spLocks noChangeArrowheads="1"/>
          </p:cNvSpPr>
          <p:nvPr/>
        </p:nvSpPr>
        <p:spPr bwMode="auto">
          <a:xfrm>
            <a:off x="4800600" y="24000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43nm</a:t>
            </a:r>
            <a:endParaRPr lang="en-US" dirty="0"/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7381292" y="240005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105nm</a:t>
            </a:r>
            <a:endParaRPr lang="en-US" dirty="0"/>
          </a:p>
        </p:txBody>
      </p:sp>
      <p:sp>
        <p:nvSpPr>
          <p:cNvPr id="47" name="Text Box 1039"/>
          <p:cNvSpPr txBox="1">
            <a:spLocks noChangeArrowheads="1"/>
          </p:cNvSpPr>
          <p:nvPr/>
        </p:nvSpPr>
        <p:spPr bwMode="auto">
          <a:xfrm>
            <a:off x="683568" y="6093296"/>
            <a:ext cx="7777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All etch depths are approximate and from a single measurement  of a 50% DC Grating on the first column of the die. </a:t>
            </a:r>
            <a:endParaRPr lang="en-US" dirty="0"/>
          </a:p>
        </p:txBody>
      </p:sp>
      <p:sp>
        <p:nvSpPr>
          <p:cNvPr id="48" name="Text Box 1039"/>
          <p:cNvSpPr txBox="1">
            <a:spLocks noChangeArrowheads="1"/>
          </p:cNvSpPr>
          <p:nvPr/>
        </p:nvSpPr>
        <p:spPr bwMode="auto">
          <a:xfrm>
            <a:off x="6107596" y="23859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75nm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8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Etch 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787698"/>
              </p:ext>
            </p:extLst>
          </p:nvPr>
        </p:nvGraphicFramePr>
        <p:xfrm>
          <a:off x="2339752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90441"/>
              </p:ext>
            </p:extLst>
          </p:nvPr>
        </p:nvGraphicFramePr>
        <p:xfrm>
          <a:off x="2123728" y="3933056"/>
          <a:ext cx="4752527" cy="2664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593"/>
                <a:gridCol w="965593"/>
                <a:gridCol w="1267340"/>
                <a:gridCol w="1554001"/>
              </a:tblGrid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SWEEPER RUN#2B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Etch time (s)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Ech Depth (nm)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S2B#1a1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S2B#1a2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S2B#2a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S2B#2b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S2B#2a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Reference from Run#1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S1#1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9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Cleaning Polymer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23177" r="22708" b="22656"/>
          <a:stretch/>
        </p:blipFill>
        <p:spPr bwMode="auto">
          <a:xfrm>
            <a:off x="683568" y="994762"/>
            <a:ext cx="76073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39"/>
          <p:cNvSpPr txBox="1">
            <a:spLocks noChangeArrowheads="1"/>
          </p:cNvSpPr>
          <p:nvPr/>
        </p:nvSpPr>
        <p:spPr bwMode="auto">
          <a:xfrm>
            <a:off x="179512" y="6459924"/>
            <a:ext cx="7777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Note that the horns are much higher that the flat top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Cleaning Polymer with </a:t>
            </a:r>
            <a:r>
              <a:rPr lang="en-US" dirty="0" err="1" smtClean="0"/>
              <a:t>Gasonics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0052" r="25000" b="25521"/>
          <a:stretch/>
        </p:blipFill>
        <p:spPr bwMode="auto">
          <a:xfrm>
            <a:off x="869256" y="980728"/>
            <a:ext cx="7531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39"/>
          <p:cNvSpPr txBox="1">
            <a:spLocks noChangeArrowheads="1"/>
          </p:cNvSpPr>
          <p:nvPr/>
        </p:nvSpPr>
        <p:spPr bwMode="auto">
          <a:xfrm>
            <a:off x="179512" y="6459924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Note that the horns are basically removed. Further cleaning would improve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400800" cy="64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248400" y="2438400"/>
            <a:ext cx="685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2286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48400" y="4278868"/>
            <a:ext cx="685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4114800"/>
            <a:ext cx="205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 (left side)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48400" y="3124200"/>
            <a:ext cx="685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967335"/>
            <a:ext cx="205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 (left side)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90600" y="2895600"/>
            <a:ext cx="5943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49808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 (bottom-most grating in this group)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1" y="1524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50 % dc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20% dc (left)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Smallest width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 80% dc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5. 50% dc for comparison across the die.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66800" y="2514600"/>
            <a:ext cx="58674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563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 (bottom-most grating in this group)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67400" y="23622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67400" y="30480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42672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" y="2362200"/>
            <a:ext cx="609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743200"/>
            <a:ext cx="609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AFM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was taken on S2B#1a2</a:t>
            </a:r>
          </a:p>
          <a:p>
            <a:r>
              <a:rPr lang="en-US" dirty="0" smtClean="0"/>
              <a:t>The following 5 scans are representative of all of the data collected on this sample.</a:t>
            </a:r>
          </a:p>
          <a:p>
            <a:r>
              <a:rPr lang="en-US" dirty="0" smtClean="0"/>
              <a:t>Note that there is evidence that this sample will look better if cleaned further as it was simply stripped and O2 </a:t>
            </a:r>
            <a:r>
              <a:rPr lang="en-US" dirty="0" err="1" smtClean="0"/>
              <a:t>Descummed</a:t>
            </a:r>
            <a:r>
              <a:rPr lang="en-US" dirty="0" smtClean="0"/>
              <a:t> for 30s. See data at position #4.</a:t>
            </a:r>
          </a:p>
        </p:txBody>
      </p:sp>
    </p:spTree>
    <p:extLst>
      <p:ext uri="{BB962C8B-B14F-4D97-AF65-F5344CB8AC3E}">
        <p14:creationId xmlns:p14="http://schemas.microsoft.com/office/powerpoint/2010/main" val="3185217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526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Sweeper Run#2B Grating Process Report</vt:lpstr>
      <vt:lpstr>Sweeper Chip Layout</vt:lpstr>
      <vt:lpstr>Etch Targets (S2B#2)</vt:lpstr>
      <vt:lpstr>Current State of Sweeper Chips</vt:lpstr>
      <vt:lpstr>Etch Results</vt:lpstr>
      <vt:lpstr>Before Cleaning Polymer</vt:lpstr>
      <vt:lpstr>After Cleaning Polymer with Gasonics</vt:lpstr>
      <vt:lpstr>PowerPoint Presentation</vt:lpstr>
      <vt:lpstr>Characteristic AFM Data</vt:lpstr>
      <vt:lpstr>Characteristic AFM Data Position #1</vt:lpstr>
      <vt:lpstr>Characteristic AFM Data Position #2</vt:lpstr>
      <vt:lpstr>Characteristic AFM Data Position #3</vt:lpstr>
      <vt:lpstr>Characteristic AFM Data Position #4</vt:lpstr>
      <vt:lpstr>Characteristic AFM Data Position #1</vt:lpstr>
      <vt:lpstr>Characteristic SEM Data</vt:lpstr>
      <vt:lpstr>Characteristic SEM Data</vt:lpstr>
      <vt:lpstr>Characteristic SEM Data</vt:lpstr>
      <vt:lpstr>Measurement Recommendations</vt:lpstr>
    </vt:vector>
  </TitlesOfParts>
  <Company>Bowers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Sweeper Processing Progress Report</dc:title>
  <dc:creator>Jock Bovington</dc:creator>
  <cp:lastModifiedBy>Jock Bovington</cp:lastModifiedBy>
  <cp:revision>22</cp:revision>
  <dcterms:created xsi:type="dcterms:W3CDTF">2011-02-21T23:23:53Z</dcterms:created>
  <dcterms:modified xsi:type="dcterms:W3CDTF">2011-05-11T20:26:36Z</dcterms:modified>
</cp:coreProperties>
</file>