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5"/>
  </p:notesMasterIdLst>
  <p:handoutMasterIdLst>
    <p:handoutMasterId r:id="rId66"/>
  </p:handoutMasterIdLst>
  <p:sldIdLst>
    <p:sldId id="256" r:id="rId2"/>
    <p:sldId id="551" r:id="rId3"/>
    <p:sldId id="552" r:id="rId4"/>
    <p:sldId id="549" r:id="rId5"/>
    <p:sldId id="354" r:id="rId6"/>
    <p:sldId id="355" r:id="rId7"/>
    <p:sldId id="475" r:id="rId8"/>
    <p:sldId id="482" r:id="rId9"/>
    <p:sldId id="483" r:id="rId10"/>
    <p:sldId id="484" r:id="rId11"/>
    <p:sldId id="346" r:id="rId12"/>
    <p:sldId id="485" r:id="rId13"/>
    <p:sldId id="486" r:id="rId14"/>
    <p:sldId id="487" r:id="rId15"/>
    <p:sldId id="489" r:id="rId16"/>
    <p:sldId id="491" r:id="rId17"/>
    <p:sldId id="493" r:id="rId18"/>
    <p:sldId id="494" r:id="rId19"/>
    <p:sldId id="495" r:id="rId20"/>
    <p:sldId id="496" r:id="rId21"/>
    <p:sldId id="497" r:id="rId22"/>
    <p:sldId id="498" r:id="rId23"/>
    <p:sldId id="504" r:id="rId24"/>
    <p:sldId id="505" r:id="rId25"/>
    <p:sldId id="506" r:id="rId26"/>
    <p:sldId id="507" r:id="rId27"/>
    <p:sldId id="508" r:id="rId28"/>
    <p:sldId id="509" r:id="rId29"/>
    <p:sldId id="510" r:id="rId30"/>
    <p:sldId id="513" r:id="rId31"/>
    <p:sldId id="514" r:id="rId32"/>
    <p:sldId id="516" r:id="rId33"/>
    <p:sldId id="517" r:id="rId34"/>
    <p:sldId id="518" r:id="rId35"/>
    <p:sldId id="515" r:id="rId36"/>
    <p:sldId id="520" r:id="rId37"/>
    <p:sldId id="550" r:id="rId38"/>
    <p:sldId id="521" r:id="rId39"/>
    <p:sldId id="523" r:id="rId40"/>
    <p:sldId id="524" r:id="rId41"/>
    <p:sldId id="525" r:id="rId42"/>
    <p:sldId id="527" r:id="rId43"/>
    <p:sldId id="528" r:id="rId44"/>
    <p:sldId id="529" r:id="rId45"/>
    <p:sldId id="530" r:id="rId46"/>
    <p:sldId id="531" r:id="rId47"/>
    <p:sldId id="532" r:id="rId48"/>
    <p:sldId id="440" r:id="rId49"/>
    <p:sldId id="545" r:id="rId50"/>
    <p:sldId id="546" r:id="rId51"/>
    <p:sldId id="547" r:id="rId52"/>
    <p:sldId id="533" r:id="rId53"/>
    <p:sldId id="534" r:id="rId54"/>
    <p:sldId id="535" r:id="rId55"/>
    <p:sldId id="536" r:id="rId56"/>
    <p:sldId id="537" r:id="rId57"/>
    <p:sldId id="538" r:id="rId58"/>
    <p:sldId id="539" r:id="rId59"/>
    <p:sldId id="540" r:id="rId60"/>
    <p:sldId id="541" r:id="rId61"/>
    <p:sldId id="542" r:id="rId62"/>
    <p:sldId id="543" r:id="rId63"/>
    <p:sldId id="544" r:id="rId64"/>
  </p:sldIdLst>
  <p:sldSz cx="9144000" cy="6858000" type="screen4x3"/>
  <p:notesSz cx="6669088"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6699"/>
    <a:srgbClr val="00FF00"/>
    <a:srgbClr val="FF5050"/>
    <a:srgbClr val="FFCCFF"/>
    <a:srgbClr val="FFC000"/>
    <a:srgbClr val="FF99FF"/>
    <a:srgbClr val="3366FF"/>
    <a:srgbClr val="FFFF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23" autoAdjust="0"/>
    <p:restoredTop sz="94660"/>
  </p:normalViewPr>
  <p:slideViewPr>
    <p:cSldViewPr>
      <p:cViewPr varScale="1">
        <p:scale>
          <a:sx n="103" d="100"/>
          <a:sy n="103" d="100"/>
        </p:scale>
        <p:origin x="-18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777607" y="0"/>
            <a:ext cx="2889938" cy="496411"/>
          </a:xfrm>
          <a:prstGeom prst="rect">
            <a:avLst/>
          </a:prstGeom>
        </p:spPr>
        <p:txBody>
          <a:bodyPr vert="horz" lIns="91440" tIns="45720" rIns="91440" bIns="45720" rtlCol="0"/>
          <a:lstStyle>
            <a:lvl1pPr algn="r">
              <a:defRPr sz="1200"/>
            </a:lvl1pPr>
          </a:lstStyle>
          <a:p>
            <a:fld id="{F0DCE3CF-D7C1-42BF-A8A1-DAA1070BA5BC}" type="datetimeFigureOut">
              <a:rPr lang="en-US" smtClean="0"/>
              <a:pPr/>
              <a:t>11/18/2011</a:t>
            </a:fld>
            <a:endParaRPr lang="en-US"/>
          </a:p>
        </p:txBody>
      </p:sp>
      <p:sp>
        <p:nvSpPr>
          <p:cNvPr id="4" name="Footer Placeholder 3"/>
          <p:cNvSpPr>
            <a:spLocks noGrp="1"/>
          </p:cNvSpPr>
          <p:nvPr>
            <p:ph type="ftr" sz="quarter" idx="2"/>
          </p:nvPr>
        </p:nvSpPr>
        <p:spPr>
          <a:xfrm>
            <a:off x="0" y="9430091"/>
            <a:ext cx="2889938" cy="49641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777607" y="9430091"/>
            <a:ext cx="2889938" cy="496411"/>
          </a:xfrm>
          <a:prstGeom prst="rect">
            <a:avLst/>
          </a:prstGeom>
        </p:spPr>
        <p:txBody>
          <a:bodyPr vert="horz" lIns="91440" tIns="45720" rIns="91440" bIns="45720" rtlCol="0" anchor="b"/>
          <a:lstStyle>
            <a:lvl1pPr algn="r">
              <a:defRPr sz="1200"/>
            </a:lvl1pPr>
          </a:lstStyle>
          <a:p>
            <a:fld id="{B0A1DDD4-1BD5-47B6-9360-8370F1BCA204}" type="slidenum">
              <a:rPr lang="en-US" smtClean="0"/>
              <a:pPr/>
              <a:t>‹#›</a:t>
            </a:fld>
            <a:endParaRPr lang="en-US"/>
          </a:p>
        </p:txBody>
      </p:sp>
    </p:spTree>
    <p:extLst>
      <p:ext uri="{BB962C8B-B14F-4D97-AF65-F5344CB8AC3E}">
        <p14:creationId xmlns:p14="http://schemas.microsoft.com/office/powerpoint/2010/main" val="19001524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vl1pPr>
          </a:lstStyle>
          <a:p>
            <a:fld id="{2460C839-D96F-4205-903F-0A419F1D1FFA}" type="datetimeFigureOut">
              <a:rPr lang="en-US" smtClean="0"/>
              <a:pPr/>
              <a:t>11/18/2011</a:t>
            </a:fld>
            <a:endParaRPr lang="en-US"/>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66750" y="4716463"/>
            <a:ext cx="5335588" cy="44672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9750"/>
            <a:ext cx="2889250" cy="49688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778250" y="9429750"/>
            <a:ext cx="2889250" cy="496888"/>
          </a:xfrm>
          <a:prstGeom prst="rect">
            <a:avLst/>
          </a:prstGeom>
        </p:spPr>
        <p:txBody>
          <a:bodyPr vert="horz" lIns="91440" tIns="45720" rIns="91440" bIns="45720" rtlCol="0" anchor="b"/>
          <a:lstStyle>
            <a:lvl1pPr algn="r">
              <a:defRPr sz="1200"/>
            </a:lvl1pPr>
          </a:lstStyle>
          <a:p>
            <a:fld id="{C878C43B-9C66-44EE-B11D-85A090870F7B}" type="slidenum">
              <a:rPr lang="en-US" smtClean="0"/>
              <a:pPr/>
              <a:t>‹#›</a:t>
            </a:fld>
            <a:endParaRPr lang="en-US"/>
          </a:p>
        </p:txBody>
      </p:sp>
    </p:spTree>
    <p:extLst>
      <p:ext uri="{BB962C8B-B14F-4D97-AF65-F5344CB8AC3E}">
        <p14:creationId xmlns:p14="http://schemas.microsoft.com/office/powerpoint/2010/main" val="1555452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78C43B-9C66-44EE-B11D-85A090870F7B}" type="slidenum">
              <a:rPr lang="en-US" smtClean="0"/>
              <a:pPr/>
              <a:t>22</a:t>
            </a:fld>
            <a:endParaRPr lang="en-US"/>
          </a:p>
        </p:txBody>
      </p:sp>
    </p:spTree>
    <p:extLst>
      <p:ext uri="{BB962C8B-B14F-4D97-AF65-F5344CB8AC3E}">
        <p14:creationId xmlns:p14="http://schemas.microsoft.com/office/powerpoint/2010/main" val="37565234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78C43B-9C66-44EE-B11D-85A090870F7B}" type="slidenum">
              <a:rPr lang="en-US" smtClean="0"/>
              <a:pPr/>
              <a:t>31</a:t>
            </a:fld>
            <a:endParaRPr lang="en-US"/>
          </a:p>
        </p:txBody>
      </p:sp>
    </p:spTree>
    <p:extLst>
      <p:ext uri="{BB962C8B-B14F-4D97-AF65-F5344CB8AC3E}">
        <p14:creationId xmlns:p14="http://schemas.microsoft.com/office/powerpoint/2010/main" val="37565234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78C43B-9C66-44EE-B11D-85A090870F7B}" type="slidenum">
              <a:rPr lang="en-US" smtClean="0"/>
              <a:pPr/>
              <a:t>32</a:t>
            </a:fld>
            <a:endParaRPr lang="en-US"/>
          </a:p>
        </p:txBody>
      </p:sp>
    </p:spTree>
    <p:extLst>
      <p:ext uri="{BB962C8B-B14F-4D97-AF65-F5344CB8AC3E}">
        <p14:creationId xmlns:p14="http://schemas.microsoft.com/office/powerpoint/2010/main" val="37565234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78C43B-9C66-44EE-B11D-85A090870F7B}" type="slidenum">
              <a:rPr lang="en-US" smtClean="0"/>
              <a:pPr/>
              <a:t>33</a:t>
            </a:fld>
            <a:endParaRPr lang="en-US"/>
          </a:p>
        </p:txBody>
      </p:sp>
    </p:spTree>
    <p:extLst>
      <p:ext uri="{BB962C8B-B14F-4D97-AF65-F5344CB8AC3E}">
        <p14:creationId xmlns:p14="http://schemas.microsoft.com/office/powerpoint/2010/main" val="37565234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78C43B-9C66-44EE-B11D-85A090870F7B}" type="slidenum">
              <a:rPr lang="en-US" smtClean="0"/>
              <a:pPr/>
              <a:t>34</a:t>
            </a:fld>
            <a:endParaRPr lang="en-US"/>
          </a:p>
        </p:txBody>
      </p:sp>
    </p:spTree>
    <p:extLst>
      <p:ext uri="{BB962C8B-B14F-4D97-AF65-F5344CB8AC3E}">
        <p14:creationId xmlns:p14="http://schemas.microsoft.com/office/powerpoint/2010/main" val="37565234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78C43B-9C66-44EE-B11D-85A090870F7B}" type="slidenum">
              <a:rPr lang="en-US" smtClean="0"/>
              <a:pPr/>
              <a:t>35</a:t>
            </a:fld>
            <a:endParaRPr lang="en-US"/>
          </a:p>
        </p:txBody>
      </p:sp>
    </p:spTree>
    <p:extLst>
      <p:ext uri="{BB962C8B-B14F-4D97-AF65-F5344CB8AC3E}">
        <p14:creationId xmlns:p14="http://schemas.microsoft.com/office/powerpoint/2010/main" val="37565234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78C43B-9C66-44EE-B11D-85A090870F7B}" type="slidenum">
              <a:rPr lang="en-US" smtClean="0"/>
              <a:pPr/>
              <a:t>36</a:t>
            </a:fld>
            <a:endParaRPr lang="en-US"/>
          </a:p>
        </p:txBody>
      </p:sp>
    </p:spTree>
    <p:extLst>
      <p:ext uri="{BB962C8B-B14F-4D97-AF65-F5344CB8AC3E}">
        <p14:creationId xmlns:p14="http://schemas.microsoft.com/office/powerpoint/2010/main" val="37565234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78C43B-9C66-44EE-B11D-85A090870F7B}" type="slidenum">
              <a:rPr lang="en-US" smtClean="0"/>
              <a:pPr/>
              <a:t>37</a:t>
            </a:fld>
            <a:endParaRPr lang="en-US"/>
          </a:p>
        </p:txBody>
      </p:sp>
    </p:spTree>
    <p:extLst>
      <p:ext uri="{BB962C8B-B14F-4D97-AF65-F5344CB8AC3E}">
        <p14:creationId xmlns:p14="http://schemas.microsoft.com/office/powerpoint/2010/main" val="37565234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78C43B-9C66-44EE-B11D-85A090870F7B}" type="slidenum">
              <a:rPr lang="en-US" smtClean="0"/>
              <a:pPr/>
              <a:t>38</a:t>
            </a:fld>
            <a:endParaRPr lang="en-US"/>
          </a:p>
        </p:txBody>
      </p:sp>
    </p:spTree>
    <p:extLst>
      <p:ext uri="{BB962C8B-B14F-4D97-AF65-F5344CB8AC3E}">
        <p14:creationId xmlns:p14="http://schemas.microsoft.com/office/powerpoint/2010/main" val="37565234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78C43B-9C66-44EE-B11D-85A090870F7B}" type="slidenum">
              <a:rPr lang="en-US" smtClean="0"/>
              <a:pPr/>
              <a:t>39</a:t>
            </a:fld>
            <a:endParaRPr lang="en-US"/>
          </a:p>
        </p:txBody>
      </p:sp>
    </p:spTree>
    <p:extLst>
      <p:ext uri="{BB962C8B-B14F-4D97-AF65-F5344CB8AC3E}">
        <p14:creationId xmlns:p14="http://schemas.microsoft.com/office/powerpoint/2010/main" val="37565234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78C43B-9C66-44EE-B11D-85A090870F7B}" type="slidenum">
              <a:rPr lang="en-US" smtClean="0"/>
              <a:pPr/>
              <a:t>40</a:t>
            </a:fld>
            <a:endParaRPr lang="en-US"/>
          </a:p>
        </p:txBody>
      </p:sp>
    </p:spTree>
    <p:extLst>
      <p:ext uri="{BB962C8B-B14F-4D97-AF65-F5344CB8AC3E}">
        <p14:creationId xmlns:p14="http://schemas.microsoft.com/office/powerpoint/2010/main" val="3756523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78C43B-9C66-44EE-B11D-85A090870F7B}" type="slidenum">
              <a:rPr lang="en-US" smtClean="0"/>
              <a:pPr/>
              <a:t>23</a:t>
            </a:fld>
            <a:endParaRPr lang="en-US"/>
          </a:p>
        </p:txBody>
      </p:sp>
    </p:spTree>
    <p:extLst>
      <p:ext uri="{BB962C8B-B14F-4D97-AF65-F5344CB8AC3E}">
        <p14:creationId xmlns:p14="http://schemas.microsoft.com/office/powerpoint/2010/main" val="37565234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78C43B-9C66-44EE-B11D-85A090870F7B}" type="slidenum">
              <a:rPr lang="en-US" smtClean="0"/>
              <a:pPr/>
              <a:t>41</a:t>
            </a:fld>
            <a:endParaRPr lang="en-US"/>
          </a:p>
        </p:txBody>
      </p:sp>
    </p:spTree>
    <p:extLst>
      <p:ext uri="{BB962C8B-B14F-4D97-AF65-F5344CB8AC3E}">
        <p14:creationId xmlns:p14="http://schemas.microsoft.com/office/powerpoint/2010/main" val="37565234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78C43B-9C66-44EE-B11D-85A090870F7B}" type="slidenum">
              <a:rPr lang="en-US" smtClean="0"/>
              <a:pPr/>
              <a:t>42</a:t>
            </a:fld>
            <a:endParaRPr lang="en-US"/>
          </a:p>
        </p:txBody>
      </p:sp>
    </p:spTree>
    <p:extLst>
      <p:ext uri="{BB962C8B-B14F-4D97-AF65-F5344CB8AC3E}">
        <p14:creationId xmlns:p14="http://schemas.microsoft.com/office/powerpoint/2010/main" val="37565234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78C43B-9C66-44EE-B11D-85A090870F7B}" type="slidenum">
              <a:rPr lang="en-US" smtClean="0"/>
              <a:pPr/>
              <a:t>43</a:t>
            </a:fld>
            <a:endParaRPr lang="en-US"/>
          </a:p>
        </p:txBody>
      </p:sp>
    </p:spTree>
    <p:extLst>
      <p:ext uri="{BB962C8B-B14F-4D97-AF65-F5344CB8AC3E}">
        <p14:creationId xmlns:p14="http://schemas.microsoft.com/office/powerpoint/2010/main" val="37565234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78C43B-9C66-44EE-B11D-85A090870F7B}" type="slidenum">
              <a:rPr lang="en-US" smtClean="0"/>
              <a:pPr/>
              <a:t>44</a:t>
            </a:fld>
            <a:endParaRPr lang="en-US"/>
          </a:p>
        </p:txBody>
      </p:sp>
    </p:spTree>
    <p:extLst>
      <p:ext uri="{BB962C8B-B14F-4D97-AF65-F5344CB8AC3E}">
        <p14:creationId xmlns:p14="http://schemas.microsoft.com/office/powerpoint/2010/main" val="37565234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78C43B-9C66-44EE-B11D-85A090870F7B}" type="slidenum">
              <a:rPr lang="en-US" smtClean="0"/>
              <a:pPr/>
              <a:t>45</a:t>
            </a:fld>
            <a:endParaRPr lang="en-US"/>
          </a:p>
        </p:txBody>
      </p:sp>
    </p:spTree>
    <p:extLst>
      <p:ext uri="{BB962C8B-B14F-4D97-AF65-F5344CB8AC3E}">
        <p14:creationId xmlns:p14="http://schemas.microsoft.com/office/powerpoint/2010/main" val="37565234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78C43B-9C66-44EE-B11D-85A090870F7B}" type="slidenum">
              <a:rPr lang="en-US" smtClean="0"/>
              <a:pPr/>
              <a:t>46</a:t>
            </a:fld>
            <a:endParaRPr lang="en-US"/>
          </a:p>
        </p:txBody>
      </p:sp>
    </p:spTree>
    <p:extLst>
      <p:ext uri="{BB962C8B-B14F-4D97-AF65-F5344CB8AC3E}">
        <p14:creationId xmlns:p14="http://schemas.microsoft.com/office/powerpoint/2010/main" val="37565234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78C43B-9C66-44EE-B11D-85A090870F7B}" type="slidenum">
              <a:rPr lang="en-US" smtClean="0"/>
              <a:pPr/>
              <a:t>47</a:t>
            </a:fld>
            <a:endParaRPr lang="en-US"/>
          </a:p>
        </p:txBody>
      </p:sp>
    </p:spTree>
    <p:extLst>
      <p:ext uri="{BB962C8B-B14F-4D97-AF65-F5344CB8AC3E}">
        <p14:creationId xmlns:p14="http://schemas.microsoft.com/office/powerpoint/2010/main" val="3756523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78C43B-9C66-44EE-B11D-85A090870F7B}" type="slidenum">
              <a:rPr lang="en-US" smtClean="0"/>
              <a:pPr/>
              <a:t>24</a:t>
            </a:fld>
            <a:endParaRPr lang="en-US"/>
          </a:p>
        </p:txBody>
      </p:sp>
    </p:spTree>
    <p:extLst>
      <p:ext uri="{BB962C8B-B14F-4D97-AF65-F5344CB8AC3E}">
        <p14:creationId xmlns:p14="http://schemas.microsoft.com/office/powerpoint/2010/main" val="3756523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78C43B-9C66-44EE-B11D-85A090870F7B}" type="slidenum">
              <a:rPr lang="en-US" smtClean="0"/>
              <a:pPr/>
              <a:t>25</a:t>
            </a:fld>
            <a:endParaRPr lang="en-US"/>
          </a:p>
        </p:txBody>
      </p:sp>
    </p:spTree>
    <p:extLst>
      <p:ext uri="{BB962C8B-B14F-4D97-AF65-F5344CB8AC3E}">
        <p14:creationId xmlns:p14="http://schemas.microsoft.com/office/powerpoint/2010/main" val="37565234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78C43B-9C66-44EE-B11D-85A090870F7B}" type="slidenum">
              <a:rPr lang="en-US" smtClean="0"/>
              <a:pPr/>
              <a:t>26</a:t>
            </a:fld>
            <a:endParaRPr lang="en-US"/>
          </a:p>
        </p:txBody>
      </p:sp>
    </p:spTree>
    <p:extLst>
      <p:ext uri="{BB962C8B-B14F-4D97-AF65-F5344CB8AC3E}">
        <p14:creationId xmlns:p14="http://schemas.microsoft.com/office/powerpoint/2010/main" val="37565234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78C43B-9C66-44EE-B11D-85A090870F7B}" type="slidenum">
              <a:rPr lang="en-US" smtClean="0"/>
              <a:pPr/>
              <a:t>27</a:t>
            </a:fld>
            <a:endParaRPr lang="en-US"/>
          </a:p>
        </p:txBody>
      </p:sp>
    </p:spTree>
    <p:extLst>
      <p:ext uri="{BB962C8B-B14F-4D97-AF65-F5344CB8AC3E}">
        <p14:creationId xmlns:p14="http://schemas.microsoft.com/office/powerpoint/2010/main" val="37565234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78C43B-9C66-44EE-B11D-85A090870F7B}" type="slidenum">
              <a:rPr lang="en-US" smtClean="0"/>
              <a:pPr/>
              <a:t>28</a:t>
            </a:fld>
            <a:endParaRPr lang="en-US"/>
          </a:p>
        </p:txBody>
      </p:sp>
    </p:spTree>
    <p:extLst>
      <p:ext uri="{BB962C8B-B14F-4D97-AF65-F5344CB8AC3E}">
        <p14:creationId xmlns:p14="http://schemas.microsoft.com/office/powerpoint/2010/main" val="37565234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78C43B-9C66-44EE-B11D-85A090870F7B}" type="slidenum">
              <a:rPr lang="en-US" smtClean="0"/>
              <a:pPr/>
              <a:t>29</a:t>
            </a:fld>
            <a:endParaRPr lang="en-US"/>
          </a:p>
        </p:txBody>
      </p:sp>
    </p:spTree>
    <p:extLst>
      <p:ext uri="{BB962C8B-B14F-4D97-AF65-F5344CB8AC3E}">
        <p14:creationId xmlns:p14="http://schemas.microsoft.com/office/powerpoint/2010/main" val="37565234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78C43B-9C66-44EE-B11D-85A090870F7B}" type="slidenum">
              <a:rPr lang="en-US" smtClean="0"/>
              <a:pPr/>
              <a:t>30</a:t>
            </a:fld>
            <a:endParaRPr lang="en-US"/>
          </a:p>
        </p:txBody>
      </p:sp>
    </p:spTree>
    <p:extLst>
      <p:ext uri="{BB962C8B-B14F-4D97-AF65-F5344CB8AC3E}">
        <p14:creationId xmlns:p14="http://schemas.microsoft.com/office/powerpoint/2010/main" val="37565234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Hybrid Silica Platform</a:t>
            </a:r>
            <a:endParaRPr lang="en-US" dirty="0"/>
          </a:p>
        </p:txBody>
      </p:sp>
      <p:sp>
        <p:nvSpPr>
          <p:cNvPr id="3" name="Subtitle 2"/>
          <p:cNvSpPr>
            <a:spLocks noGrp="1"/>
          </p:cNvSpPr>
          <p:nvPr>
            <p:ph type="subTitle" idx="1"/>
          </p:nvPr>
        </p:nvSpPr>
        <p:spPr/>
        <p:txBody>
          <a:bodyPr/>
          <a:lstStyle/>
          <a:p>
            <a:r>
              <a:rPr lang="en-US" dirty="0" smtClean="0"/>
              <a:t>Jock Bovington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Bonding Process</a:t>
            </a:r>
            <a:endParaRPr lang="en-US" sz="3600" dirty="0"/>
          </a:p>
        </p:txBody>
      </p:sp>
      <p:sp>
        <p:nvSpPr>
          <p:cNvPr id="21" name="Content Placeholder 20"/>
          <p:cNvSpPr>
            <a:spLocks noGrp="1"/>
          </p:cNvSpPr>
          <p:nvPr>
            <p:ph idx="1"/>
          </p:nvPr>
        </p:nvSpPr>
        <p:spPr/>
        <p:txBody>
          <a:bodyPr>
            <a:normAutofit/>
          </a:bodyPr>
          <a:lstStyle/>
          <a:p>
            <a:r>
              <a:rPr lang="en-US" sz="2800" dirty="0" smtClean="0"/>
              <a:t>Confirm surface roughness &lt;1nm RMS</a:t>
            </a:r>
          </a:p>
          <a:p>
            <a:r>
              <a:rPr lang="en-US" sz="2800" dirty="0" smtClean="0"/>
              <a:t>Clean: ACE,ISO,DI,(</a:t>
            </a:r>
            <a:r>
              <a:rPr lang="en-US" sz="2800" dirty="0" err="1" smtClean="0"/>
              <a:t>Tergitol</a:t>
            </a:r>
            <a:r>
              <a:rPr lang="en-US" sz="2800" dirty="0" smtClean="0"/>
              <a:t>),PEII</a:t>
            </a:r>
          </a:p>
          <a:p>
            <a:r>
              <a:rPr lang="en-US" sz="2800" dirty="0" smtClean="0"/>
              <a:t>(Ozone if </a:t>
            </a:r>
            <a:r>
              <a:rPr lang="en-US" sz="2800" dirty="0" err="1" smtClean="0"/>
              <a:t>Tergitol</a:t>
            </a:r>
            <a:r>
              <a:rPr lang="en-US" sz="2800" dirty="0" smtClean="0"/>
              <a:t> is used)</a:t>
            </a:r>
          </a:p>
          <a:p>
            <a:r>
              <a:rPr lang="en-US" sz="2800" dirty="0" smtClean="0"/>
              <a:t>O2 Activate</a:t>
            </a:r>
          </a:p>
          <a:p>
            <a:r>
              <a:rPr lang="en-US" sz="2800" dirty="0" smtClean="0"/>
              <a:t>Bond/Anneal</a:t>
            </a:r>
            <a:endParaRPr lang="en-US" sz="2800" dirty="0"/>
          </a:p>
        </p:txBody>
      </p:sp>
      <p:sp>
        <p:nvSpPr>
          <p:cNvPr id="111" name="Rectangle 110"/>
          <p:cNvSpPr/>
          <p:nvPr/>
        </p:nvSpPr>
        <p:spPr>
          <a:xfrm>
            <a:off x="381000" y="60198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81000" y="57912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954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2766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7912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6962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flipV="1">
            <a:off x="757428" y="57912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flipV="1">
            <a:off x="1905000" y="57912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flipV="1">
            <a:off x="4038600" y="57912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flipV="1">
            <a:off x="2590800" y="57912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flipV="1">
            <a:off x="6553200" y="57912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flipV="1">
            <a:off x="5105400" y="57912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rot="21229797">
            <a:off x="255068" y="4482206"/>
            <a:ext cx="8382000" cy="76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rot="21229797">
            <a:off x="283537" y="4556872"/>
            <a:ext cx="8382000" cy="45356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rot="21229797">
            <a:off x="328777" y="5164033"/>
            <a:ext cx="8382000" cy="76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rot="21229797">
            <a:off x="312398" y="4946027"/>
            <a:ext cx="8382000" cy="76200"/>
          </a:xfrm>
          <a:prstGeom prst="rect">
            <a:avLst/>
          </a:prstGeom>
          <a:pattFill prst="dkHorz">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21229797">
            <a:off x="316130" y="5005574"/>
            <a:ext cx="8382000" cy="159142"/>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21229797">
            <a:off x="220260" y="3912582"/>
            <a:ext cx="8382000" cy="5715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7696200" y="58293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4753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III/V substrate removal</a:t>
            </a:r>
            <a:endParaRPr lang="en-US" dirty="0"/>
          </a:p>
        </p:txBody>
      </p:sp>
      <p:sp>
        <p:nvSpPr>
          <p:cNvPr id="25" name="Content Placeholder 24"/>
          <p:cNvSpPr>
            <a:spLocks noGrp="1"/>
          </p:cNvSpPr>
          <p:nvPr>
            <p:ph idx="1"/>
          </p:nvPr>
        </p:nvSpPr>
        <p:spPr/>
        <p:txBody>
          <a:bodyPr/>
          <a:lstStyle/>
          <a:p>
            <a:r>
              <a:rPr lang="en-US" dirty="0" smtClean="0"/>
              <a:t>Lap substrate to ~100um</a:t>
            </a:r>
          </a:p>
          <a:p>
            <a:r>
              <a:rPr lang="en-US" dirty="0" smtClean="0"/>
              <a:t>Spray etch off substrate</a:t>
            </a:r>
            <a:r>
              <a:rPr lang="en-US" dirty="0"/>
              <a:t> </a:t>
            </a:r>
            <a:r>
              <a:rPr lang="en-US" dirty="0" smtClean="0"/>
              <a:t>(NH4OH:H2O2 1:20)</a:t>
            </a:r>
          </a:p>
          <a:p>
            <a:r>
              <a:rPr lang="en-US" dirty="0" smtClean="0"/>
              <a:t>Stops on </a:t>
            </a:r>
            <a:r>
              <a:rPr lang="en-US" dirty="0" err="1" smtClean="0"/>
              <a:t>InGaP</a:t>
            </a:r>
            <a:r>
              <a:rPr lang="en-US" dirty="0" smtClean="0"/>
              <a:t> (or Al</a:t>
            </a:r>
            <a:r>
              <a:rPr lang="en-US" baseline="-25000" dirty="0" smtClean="0"/>
              <a:t>0.8</a:t>
            </a:r>
            <a:r>
              <a:rPr lang="en-US" dirty="0" smtClean="0"/>
              <a:t>Ga</a:t>
            </a:r>
            <a:r>
              <a:rPr lang="en-US" baseline="-25000" dirty="0" smtClean="0"/>
              <a:t>0.2</a:t>
            </a:r>
            <a:r>
              <a:rPr lang="en-US" dirty="0" smtClean="0"/>
              <a:t>As Layer, which is not compatible with P-mesa hardmask wet etching)</a:t>
            </a:r>
          </a:p>
        </p:txBody>
      </p:sp>
      <p:sp>
        <p:nvSpPr>
          <p:cNvPr id="67" name="Rectangle 66"/>
          <p:cNvSpPr/>
          <p:nvPr/>
        </p:nvSpPr>
        <p:spPr>
          <a:xfrm>
            <a:off x="381000" y="5105400"/>
            <a:ext cx="8382000" cy="76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381000" y="5181600"/>
            <a:ext cx="8382000" cy="381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p:cNvSpPr/>
          <p:nvPr/>
        </p:nvSpPr>
        <p:spPr>
          <a:xfrm>
            <a:off x="381000" y="5791200"/>
            <a:ext cx="8382000" cy="76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ectangle 148"/>
          <p:cNvSpPr/>
          <p:nvPr/>
        </p:nvSpPr>
        <p:spPr>
          <a:xfrm>
            <a:off x="381000" y="5562600"/>
            <a:ext cx="8382000" cy="76200"/>
          </a:xfrm>
          <a:prstGeom prst="rect">
            <a:avLst/>
          </a:prstGeom>
          <a:pattFill prst="dkHorz">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381000" y="5638800"/>
            <a:ext cx="8382000" cy="152400"/>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81000" y="60960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81000" y="58674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2954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2766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5791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7696200" y="59055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flipV="1">
            <a:off x="757428"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flipV="1">
            <a:off x="19050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flipV="1">
            <a:off x="40386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flipV="1">
            <a:off x="25908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flipV="1">
            <a:off x="65532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flipV="1">
            <a:off x="51054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81000" y="5372100"/>
            <a:ext cx="8382000" cy="76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6248400" y="1371600"/>
            <a:ext cx="2703576" cy="25908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reeform 2"/>
          <p:cNvSpPr/>
          <p:nvPr/>
        </p:nvSpPr>
        <p:spPr>
          <a:xfrm>
            <a:off x="6784620" y="1975104"/>
            <a:ext cx="1637004" cy="1600200"/>
          </a:xfrm>
          <a:custGeom>
            <a:avLst/>
            <a:gdLst>
              <a:gd name="connsiteX0" fmla="*/ 173964 w 1637004"/>
              <a:gd name="connsiteY0" fmla="*/ 228600 h 1600200"/>
              <a:gd name="connsiteX1" fmla="*/ 173964 w 1637004"/>
              <a:gd name="connsiteY1" fmla="*/ 228600 h 1600200"/>
              <a:gd name="connsiteX2" fmla="*/ 27660 w 1637004"/>
              <a:gd name="connsiteY2" fmla="*/ 109728 h 1600200"/>
              <a:gd name="connsiteX3" fmla="*/ 18516 w 1637004"/>
              <a:gd name="connsiteY3" fmla="*/ 82296 h 1600200"/>
              <a:gd name="connsiteX4" fmla="*/ 18516 w 1637004"/>
              <a:gd name="connsiteY4" fmla="*/ 45720 h 1600200"/>
              <a:gd name="connsiteX5" fmla="*/ 55092 w 1637004"/>
              <a:gd name="connsiteY5" fmla="*/ 356616 h 1600200"/>
              <a:gd name="connsiteX6" fmla="*/ 91668 w 1637004"/>
              <a:gd name="connsiteY6" fmla="*/ 557784 h 1600200"/>
              <a:gd name="connsiteX7" fmla="*/ 18516 w 1637004"/>
              <a:gd name="connsiteY7" fmla="*/ 749808 h 1600200"/>
              <a:gd name="connsiteX8" fmla="*/ 18516 w 1637004"/>
              <a:gd name="connsiteY8" fmla="*/ 1014984 h 1600200"/>
              <a:gd name="connsiteX9" fmla="*/ 64236 w 1637004"/>
              <a:gd name="connsiteY9" fmla="*/ 1261872 h 1600200"/>
              <a:gd name="connsiteX10" fmla="*/ 18516 w 1637004"/>
              <a:gd name="connsiteY10" fmla="*/ 1389888 h 1600200"/>
              <a:gd name="connsiteX11" fmla="*/ 82524 w 1637004"/>
              <a:gd name="connsiteY11" fmla="*/ 1600200 h 1600200"/>
              <a:gd name="connsiteX12" fmla="*/ 274548 w 1637004"/>
              <a:gd name="connsiteY12" fmla="*/ 1554480 h 1600200"/>
              <a:gd name="connsiteX13" fmla="*/ 429996 w 1637004"/>
              <a:gd name="connsiteY13" fmla="*/ 1536192 h 1600200"/>
              <a:gd name="connsiteX14" fmla="*/ 658596 w 1637004"/>
              <a:gd name="connsiteY14" fmla="*/ 1563624 h 1600200"/>
              <a:gd name="connsiteX15" fmla="*/ 1006068 w 1637004"/>
              <a:gd name="connsiteY15" fmla="*/ 1554480 h 1600200"/>
              <a:gd name="connsiteX16" fmla="*/ 1198092 w 1637004"/>
              <a:gd name="connsiteY16" fmla="*/ 1563624 h 1600200"/>
              <a:gd name="connsiteX17" fmla="*/ 1280388 w 1637004"/>
              <a:gd name="connsiteY17" fmla="*/ 1563624 h 1600200"/>
              <a:gd name="connsiteX18" fmla="*/ 1545564 w 1637004"/>
              <a:gd name="connsiteY18" fmla="*/ 1572768 h 1600200"/>
              <a:gd name="connsiteX19" fmla="*/ 1637004 w 1637004"/>
              <a:gd name="connsiteY19" fmla="*/ 1463040 h 1600200"/>
              <a:gd name="connsiteX20" fmla="*/ 1609572 w 1637004"/>
              <a:gd name="connsiteY20" fmla="*/ 1271016 h 1600200"/>
              <a:gd name="connsiteX21" fmla="*/ 1627860 w 1637004"/>
              <a:gd name="connsiteY21" fmla="*/ 1124712 h 1600200"/>
              <a:gd name="connsiteX22" fmla="*/ 1627860 w 1637004"/>
              <a:gd name="connsiteY22" fmla="*/ 841248 h 1600200"/>
              <a:gd name="connsiteX23" fmla="*/ 1618716 w 1637004"/>
              <a:gd name="connsiteY23" fmla="*/ 548640 h 1600200"/>
              <a:gd name="connsiteX24" fmla="*/ 1618716 w 1637004"/>
              <a:gd name="connsiteY24" fmla="*/ 292608 h 1600200"/>
              <a:gd name="connsiteX25" fmla="*/ 1627860 w 1637004"/>
              <a:gd name="connsiteY25" fmla="*/ 27432 h 1600200"/>
              <a:gd name="connsiteX26" fmla="*/ 1463268 w 1637004"/>
              <a:gd name="connsiteY26" fmla="*/ 0 h 1600200"/>
              <a:gd name="connsiteX27" fmla="*/ 1289532 w 1637004"/>
              <a:gd name="connsiteY27" fmla="*/ 91440 h 1600200"/>
              <a:gd name="connsiteX28" fmla="*/ 1051788 w 1637004"/>
              <a:gd name="connsiteY28" fmla="*/ 164592 h 1600200"/>
              <a:gd name="connsiteX29" fmla="*/ 887196 w 1637004"/>
              <a:gd name="connsiteY29" fmla="*/ 109728 h 1600200"/>
              <a:gd name="connsiteX30" fmla="*/ 512292 w 1637004"/>
              <a:gd name="connsiteY30" fmla="*/ 100584 h 1600200"/>
              <a:gd name="connsiteX31" fmla="*/ 274548 w 1637004"/>
              <a:gd name="connsiteY31" fmla="*/ 54864 h 1600200"/>
              <a:gd name="connsiteX32" fmla="*/ 146532 w 1637004"/>
              <a:gd name="connsiteY32" fmla="*/ 91440 h 16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637004" h="1600200">
                <a:moveTo>
                  <a:pt x="173964" y="228600"/>
                </a:moveTo>
                <a:lnTo>
                  <a:pt x="173964" y="228600"/>
                </a:lnTo>
                <a:cubicBezTo>
                  <a:pt x="125196" y="188976"/>
                  <a:pt x="73417" y="152794"/>
                  <a:pt x="27660" y="109728"/>
                </a:cubicBezTo>
                <a:cubicBezTo>
                  <a:pt x="20641" y="103122"/>
                  <a:pt x="22827" y="90917"/>
                  <a:pt x="18516" y="82296"/>
                </a:cubicBezTo>
                <a:cubicBezTo>
                  <a:pt x="861" y="46986"/>
                  <a:pt x="-12339" y="61147"/>
                  <a:pt x="18516" y="45720"/>
                </a:cubicBezTo>
                <a:lnTo>
                  <a:pt x="55092" y="356616"/>
                </a:lnTo>
                <a:lnTo>
                  <a:pt x="91668" y="557784"/>
                </a:lnTo>
                <a:lnTo>
                  <a:pt x="18516" y="749808"/>
                </a:lnTo>
                <a:lnTo>
                  <a:pt x="18516" y="1014984"/>
                </a:lnTo>
                <a:lnTo>
                  <a:pt x="64236" y="1261872"/>
                </a:lnTo>
                <a:lnTo>
                  <a:pt x="18516" y="1389888"/>
                </a:lnTo>
                <a:lnTo>
                  <a:pt x="82524" y="1600200"/>
                </a:lnTo>
                <a:lnTo>
                  <a:pt x="274548" y="1554480"/>
                </a:lnTo>
                <a:lnTo>
                  <a:pt x="429996" y="1536192"/>
                </a:lnTo>
                <a:lnTo>
                  <a:pt x="658596" y="1563624"/>
                </a:lnTo>
                <a:lnTo>
                  <a:pt x="1006068" y="1554480"/>
                </a:lnTo>
                <a:cubicBezTo>
                  <a:pt x="1179790" y="1564131"/>
                  <a:pt x="1115711" y="1563624"/>
                  <a:pt x="1198092" y="1563624"/>
                </a:cubicBezTo>
                <a:lnTo>
                  <a:pt x="1280388" y="1563624"/>
                </a:lnTo>
                <a:lnTo>
                  <a:pt x="1545564" y="1572768"/>
                </a:lnTo>
                <a:lnTo>
                  <a:pt x="1637004" y="1463040"/>
                </a:lnTo>
                <a:lnTo>
                  <a:pt x="1609572" y="1271016"/>
                </a:lnTo>
                <a:lnTo>
                  <a:pt x="1627860" y="1124712"/>
                </a:lnTo>
                <a:lnTo>
                  <a:pt x="1627860" y="841248"/>
                </a:lnTo>
                <a:lnTo>
                  <a:pt x="1618716" y="548640"/>
                </a:lnTo>
                <a:lnTo>
                  <a:pt x="1618716" y="292608"/>
                </a:lnTo>
                <a:lnTo>
                  <a:pt x="1627860" y="27432"/>
                </a:lnTo>
                <a:lnTo>
                  <a:pt x="1463268" y="0"/>
                </a:lnTo>
                <a:lnTo>
                  <a:pt x="1289532" y="91440"/>
                </a:lnTo>
                <a:lnTo>
                  <a:pt x="1051788" y="164592"/>
                </a:lnTo>
                <a:lnTo>
                  <a:pt x="887196" y="109728"/>
                </a:lnTo>
                <a:lnTo>
                  <a:pt x="512292" y="100584"/>
                </a:lnTo>
                <a:lnTo>
                  <a:pt x="274548" y="54864"/>
                </a:lnTo>
                <a:lnTo>
                  <a:pt x="146532" y="91440"/>
                </a:lnTo>
              </a:path>
            </a:pathLst>
          </a:custGeom>
          <a:solidFill>
            <a:schemeClr val="accent1"/>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III/V Edge Die Cleanup</a:t>
            </a:r>
            <a:endParaRPr lang="en-US" dirty="0"/>
          </a:p>
        </p:txBody>
      </p:sp>
      <p:sp>
        <p:nvSpPr>
          <p:cNvPr id="25" name="Content Placeholder 24"/>
          <p:cNvSpPr>
            <a:spLocks noGrp="1"/>
          </p:cNvSpPr>
          <p:nvPr>
            <p:ph idx="1"/>
          </p:nvPr>
        </p:nvSpPr>
        <p:spPr/>
        <p:txBody>
          <a:bodyPr/>
          <a:lstStyle/>
          <a:p>
            <a:r>
              <a:rPr lang="en-US" dirty="0" smtClean="0"/>
              <a:t>Neg. PR (withstands wet etch)</a:t>
            </a:r>
          </a:p>
          <a:p>
            <a:r>
              <a:rPr lang="en-US" dirty="0" smtClean="0"/>
              <a:t>???Any Suggestions???</a:t>
            </a:r>
          </a:p>
          <a:p>
            <a:endParaRPr lang="en-US" dirty="0" smtClean="0"/>
          </a:p>
        </p:txBody>
      </p:sp>
      <p:sp>
        <p:nvSpPr>
          <p:cNvPr id="67" name="Rectangle 66"/>
          <p:cNvSpPr/>
          <p:nvPr/>
        </p:nvSpPr>
        <p:spPr>
          <a:xfrm>
            <a:off x="381000" y="5105400"/>
            <a:ext cx="8382000" cy="76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381000" y="5181600"/>
            <a:ext cx="8382000" cy="381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p:cNvSpPr/>
          <p:nvPr/>
        </p:nvSpPr>
        <p:spPr>
          <a:xfrm>
            <a:off x="381000" y="5791200"/>
            <a:ext cx="8382000" cy="76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147"/>
          <p:cNvSpPr/>
          <p:nvPr/>
        </p:nvSpPr>
        <p:spPr>
          <a:xfrm>
            <a:off x="381000" y="5638800"/>
            <a:ext cx="8382000" cy="76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ectangle 148"/>
          <p:cNvSpPr/>
          <p:nvPr/>
        </p:nvSpPr>
        <p:spPr>
          <a:xfrm>
            <a:off x="381000" y="5562600"/>
            <a:ext cx="8382000" cy="76200"/>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381000" y="5715000"/>
            <a:ext cx="8382000" cy="76200"/>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81000" y="60960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81000" y="58674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2954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2766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5791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7696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flipV="1">
            <a:off x="757428"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flipV="1">
            <a:off x="19050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flipV="1">
            <a:off x="40386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flipV="1">
            <a:off x="25908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flipV="1">
            <a:off x="65532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flipV="1">
            <a:off x="51054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381000" y="4876800"/>
            <a:ext cx="7848600" cy="228600"/>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6967728" y="2209800"/>
            <a:ext cx="1307592" cy="1143000"/>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81000" y="4876800"/>
            <a:ext cx="8153400" cy="228600"/>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381000" y="5562600"/>
            <a:ext cx="8382000" cy="76200"/>
          </a:xfrm>
          <a:prstGeom prst="rect">
            <a:avLst/>
          </a:prstGeom>
          <a:pattFill prst="dkHorz">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381000" y="5638800"/>
            <a:ext cx="8382000" cy="152400"/>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381000" y="5372100"/>
            <a:ext cx="8382000" cy="76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7696200" y="59055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125549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6248400" y="1371600"/>
            <a:ext cx="2703576" cy="25908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III/V Edge Die Cleanup</a:t>
            </a:r>
            <a:endParaRPr lang="en-US" dirty="0"/>
          </a:p>
        </p:txBody>
      </p:sp>
      <p:sp>
        <p:nvSpPr>
          <p:cNvPr id="25" name="Content Placeholder 24"/>
          <p:cNvSpPr>
            <a:spLocks noGrp="1"/>
          </p:cNvSpPr>
          <p:nvPr>
            <p:ph idx="1"/>
          </p:nvPr>
        </p:nvSpPr>
        <p:spPr/>
        <p:txBody>
          <a:bodyPr/>
          <a:lstStyle/>
          <a:p>
            <a:r>
              <a:rPr lang="en-US" dirty="0" smtClean="0"/>
              <a:t>Wet </a:t>
            </a:r>
            <a:r>
              <a:rPr lang="en-US" dirty="0"/>
              <a:t>e</a:t>
            </a:r>
            <a:r>
              <a:rPr lang="en-US" dirty="0" smtClean="0"/>
              <a:t>tch </a:t>
            </a:r>
            <a:r>
              <a:rPr lang="en-US" dirty="0" err="1" smtClean="0"/>
              <a:t>epi</a:t>
            </a:r>
            <a:endParaRPr lang="en-US" dirty="0" smtClean="0"/>
          </a:p>
          <a:p>
            <a:r>
              <a:rPr lang="en-US" dirty="0" smtClean="0"/>
              <a:t>Strip PR</a:t>
            </a:r>
          </a:p>
          <a:p>
            <a:endParaRPr lang="en-US" dirty="0" smtClean="0"/>
          </a:p>
        </p:txBody>
      </p:sp>
      <p:sp>
        <p:nvSpPr>
          <p:cNvPr id="67" name="Rectangle 66"/>
          <p:cNvSpPr/>
          <p:nvPr/>
        </p:nvSpPr>
        <p:spPr>
          <a:xfrm>
            <a:off x="381000" y="5105400"/>
            <a:ext cx="8077200" cy="76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381000" y="5181600"/>
            <a:ext cx="8077200" cy="381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p:cNvSpPr/>
          <p:nvPr/>
        </p:nvSpPr>
        <p:spPr>
          <a:xfrm>
            <a:off x="381000" y="5791200"/>
            <a:ext cx="8077200" cy="76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147"/>
          <p:cNvSpPr/>
          <p:nvPr/>
        </p:nvSpPr>
        <p:spPr>
          <a:xfrm>
            <a:off x="381000" y="5638800"/>
            <a:ext cx="8077200" cy="76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ectangle 148"/>
          <p:cNvSpPr/>
          <p:nvPr/>
        </p:nvSpPr>
        <p:spPr>
          <a:xfrm>
            <a:off x="381000" y="5562600"/>
            <a:ext cx="8077200" cy="76200"/>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381000" y="5715000"/>
            <a:ext cx="8077200" cy="76200"/>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81000" y="60960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81000" y="58674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2954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2766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5791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7696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flipV="1">
            <a:off x="757428"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flipV="1">
            <a:off x="19050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flipV="1">
            <a:off x="40386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flipV="1">
            <a:off x="25908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flipV="1">
            <a:off x="65532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flipV="1">
            <a:off x="51054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6967728" y="2209800"/>
            <a:ext cx="1307592" cy="1143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81000" y="5562600"/>
            <a:ext cx="8077200" cy="76200"/>
          </a:xfrm>
          <a:prstGeom prst="rect">
            <a:avLst/>
          </a:prstGeom>
          <a:pattFill prst="dkHorz">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381000" y="5638800"/>
            <a:ext cx="8077200" cy="152400"/>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81000" y="5372100"/>
            <a:ext cx="8077200" cy="76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7696200" y="59055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142671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6248400" y="1371600"/>
            <a:ext cx="2703576" cy="25908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P-mesa Hardmask - Deposition</a:t>
            </a:r>
            <a:endParaRPr lang="en-US" dirty="0"/>
          </a:p>
        </p:txBody>
      </p:sp>
      <p:sp>
        <p:nvSpPr>
          <p:cNvPr id="25" name="Content Placeholder 24"/>
          <p:cNvSpPr>
            <a:spLocks noGrp="1"/>
          </p:cNvSpPr>
          <p:nvPr>
            <p:ph idx="1"/>
          </p:nvPr>
        </p:nvSpPr>
        <p:spPr/>
        <p:txBody>
          <a:bodyPr/>
          <a:lstStyle/>
          <a:p>
            <a:r>
              <a:rPr lang="en-US" dirty="0" smtClean="0"/>
              <a:t>PECVD – SiO2 </a:t>
            </a:r>
          </a:p>
          <a:p>
            <a:pPr lvl="1"/>
            <a:r>
              <a:rPr lang="en-US" dirty="0" smtClean="0"/>
              <a:t>2 Depositions with air soak to </a:t>
            </a:r>
            <a:br>
              <a:rPr lang="en-US" dirty="0" smtClean="0"/>
            </a:br>
            <a:r>
              <a:rPr lang="en-US" dirty="0" smtClean="0"/>
              <a:t>prevent pinholes</a:t>
            </a:r>
          </a:p>
          <a:p>
            <a:endParaRPr lang="en-US" dirty="0" smtClean="0"/>
          </a:p>
        </p:txBody>
      </p:sp>
      <p:sp>
        <p:nvSpPr>
          <p:cNvPr id="67" name="Rectangle 66"/>
          <p:cNvSpPr/>
          <p:nvPr/>
        </p:nvSpPr>
        <p:spPr>
          <a:xfrm>
            <a:off x="381000" y="5105400"/>
            <a:ext cx="8077200" cy="76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381000" y="5181600"/>
            <a:ext cx="8077200" cy="381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p:cNvSpPr/>
          <p:nvPr/>
        </p:nvSpPr>
        <p:spPr>
          <a:xfrm>
            <a:off x="381000" y="5791200"/>
            <a:ext cx="8077200" cy="76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147"/>
          <p:cNvSpPr/>
          <p:nvPr/>
        </p:nvSpPr>
        <p:spPr>
          <a:xfrm>
            <a:off x="381000" y="5638800"/>
            <a:ext cx="8077200" cy="76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ectangle 148"/>
          <p:cNvSpPr/>
          <p:nvPr/>
        </p:nvSpPr>
        <p:spPr>
          <a:xfrm>
            <a:off x="381000" y="5562600"/>
            <a:ext cx="8077200" cy="76200"/>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381000" y="5715000"/>
            <a:ext cx="8077200" cy="76200"/>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81000" y="60960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81000" y="58674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2954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2766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5791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7696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flipV="1">
            <a:off x="757428"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flipV="1">
            <a:off x="19050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flipV="1">
            <a:off x="40386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flipV="1">
            <a:off x="25908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flipV="1">
            <a:off x="65532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flipV="1">
            <a:off x="51054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6967728" y="2209800"/>
            <a:ext cx="1307592" cy="1143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6248400" y="1371600"/>
            <a:ext cx="2703576" cy="2590800"/>
          </a:xfrm>
          <a:prstGeom prst="rect">
            <a:avLst/>
          </a:prstGeom>
          <a:solidFill>
            <a:srgbClr val="969696">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81000" y="4991100"/>
            <a:ext cx="8077200"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8458200" y="5753100"/>
            <a:ext cx="304800" cy="13335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8458200" y="4991100"/>
            <a:ext cx="45719" cy="7620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381000" y="5562600"/>
            <a:ext cx="8077200" cy="76200"/>
          </a:xfrm>
          <a:prstGeom prst="rect">
            <a:avLst/>
          </a:prstGeom>
          <a:pattFill prst="dkHorz">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81000" y="5638800"/>
            <a:ext cx="8077200" cy="152400"/>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381000" y="5372100"/>
            <a:ext cx="8077200" cy="76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7696200" y="59055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790856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6248400" y="1371600"/>
            <a:ext cx="2703576" cy="25908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P-mesa Hardmask - Patterning</a:t>
            </a:r>
            <a:endParaRPr lang="en-US" dirty="0"/>
          </a:p>
        </p:txBody>
      </p:sp>
      <p:sp>
        <p:nvSpPr>
          <p:cNvPr id="25" name="Content Placeholder 24"/>
          <p:cNvSpPr>
            <a:spLocks noGrp="1"/>
          </p:cNvSpPr>
          <p:nvPr>
            <p:ph idx="1"/>
          </p:nvPr>
        </p:nvSpPr>
        <p:spPr/>
        <p:txBody>
          <a:bodyPr/>
          <a:lstStyle/>
          <a:p>
            <a:r>
              <a:rPr lang="en-US" dirty="0" smtClean="0"/>
              <a:t>Thin Pos. PR</a:t>
            </a:r>
          </a:p>
          <a:p>
            <a:pPr lvl="1"/>
            <a:r>
              <a:rPr lang="en-US" dirty="0" smtClean="0"/>
              <a:t>Recommendation?</a:t>
            </a:r>
          </a:p>
          <a:p>
            <a:endParaRPr lang="en-US" dirty="0" smtClean="0"/>
          </a:p>
        </p:txBody>
      </p:sp>
      <p:sp>
        <p:nvSpPr>
          <p:cNvPr id="67" name="Rectangle 66"/>
          <p:cNvSpPr/>
          <p:nvPr/>
        </p:nvSpPr>
        <p:spPr>
          <a:xfrm>
            <a:off x="381000" y="5105400"/>
            <a:ext cx="8077200" cy="76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381000" y="5181600"/>
            <a:ext cx="8077200" cy="381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p:cNvSpPr/>
          <p:nvPr/>
        </p:nvSpPr>
        <p:spPr>
          <a:xfrm>
            <a:off x="381000" y="5791200"/>
            <a:ext cx="8077200" cy="76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147"/>
          <p:cNvSpPr/>
          <p:nvPr/>
        </p:nvSpPr>
        <p:spPr>
          <a:xfrm>
            <a:off x="381000" y="5638800"/>
            <a:ext cx="8077200" cy="76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ectangle 148"/>
          <p:cNvSpPr/>
          <p:nvPr/>
        </p:nvSpPr>
        <p:spPr>
          <a:xfrm>
            <a:off x="381000" y="5562600"/>
            <a:ext cx="8077200" cy="76200"/>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381000" y="5715000"/>
            <a:ext cx="8077200" cy="76200"/>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81000" y="60960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81000" y="58674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2954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2766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5791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7696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flipV="1">
            <a:off x="757428"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flipV="1">
            <a:off x="19050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flipV="1">
            <a:off x="40386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flipV="1">
            <a:off x="25908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flipV="1">
            <a:off x="65532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flipV="1">
            <a:off x="51054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6967728" y="2209800"/>
            <a:ext cx="1307592" cy="1143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6248400" y="1371600"/>
            <a:ext cx="2703576" cy="2590800"/>
          </a:xfrm>
          <a:prstGeom prst="rect">
            <a:avLst/>
          </a:prstGeom>
          <a:solidFill>
            <a:srgbClr val="969696">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81000" y="4991100"/>
            <a:ext cx="8077200"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8458200" y="5753100"/>
            <a:ext cx="304800" cy="13335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8458200" y="4991100"/>
            <a:ext cx="45719" cy="7620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381000" y="4800600"/>
            <a:ext cx="8153400" cy="190500"/>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8503919" y="4800600"/>
            <a:ext cx="106681" cy="952500"/>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flipH="1" flipV="1">
            <a:off x="8610600" y="5600700"/>
            <a:ext cx="152400" cy="152400"/>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flipV="1">
            <a:off x="381000" y="4800600"/>
            <a:ext cx="685800" cy="1965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flipV="1">
            <a:off x="1839468" y="4794504"/>
            <a:ext cx="1208532" cy="1965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flipV="1">
            <a:off x="3810000" y="4794504"/>
            <a:ext cx="2057400" cy="1965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flipV="1">
            <a:off x="6025896" y="4794504"/>
            <a:ext cx="2249424" cy="1965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7168896" y="2582636"/>
            <a:ext cx="603504" cy="57150"/>
          </a:xfrm>
          <a:prstGeom prst="rect">
            <a:avLst/>
          </a:prstGeom>
          <a:solidFill>
            <a:srgbClr val="FF669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7162800" y="2762250"/>
            <a:ext cx="603504" cy="57150"/>
          </a:xfrm>
          <a:prstGeom prst="rect">
            <a:avLst/>
          </a:prstGeom>
          <a:solidFill>
            <a:srgbClr val="FF669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7162800" y="2914650"/>
            <a:ext cx="603504" cy="57150"/>
          </a:xfrm>
          <a:prstGeom prst="rect">
            <a:avLst/>
          </a:prstGeom>
          <a:solidFill>
            <a:srgbClr val="FF669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6248400" y="1371600"/>
            <a:ext cx="838200" cy="2590800"/>
          </a:xfrm>
          <a:prstGeom prst="rect">
            <a:avLst/>
          </a:prstGeom>
          <a:solidFill>
            <a:srgbClr val="FF669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7086600" y="1371600"/>
            <a:ext cx="1066800" cy="914400"/>
          </a:xfrm>
          <a:prstGeom prst="rect">
            <a:avLst/>
          </a:prstGeom>
          <a:solidFill>
            <a:srgbClr val="FF669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8153400" y="1371600"/>
            <a:ext cx="800100" cy="2590800"/>
          </a:xfrm>
          <a:prstGeom prst="rect">
            <a:avLst/>
          </a:prstGeom>
          <a:solidFill>
            <a:srgbClr val="FF669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7086600" y="3276600"/>
            <a:ext cx="1066800" cy="685800"/>
          </a:xfrm>
          <a:prstGeom prst="rect">
            <a:avLst/>
          </a:prstGeom>
          <a:solidFill>
            <a:srgbClr val="FF669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381000" y="5562600"/>
            <a:ext cx="8077200" cy="76200"/>
          </a:xfrm>
          <a:prstGeom prst="rect">
            <a:avLst/>
          </a:prstGeom>
          <a:pattFill prst="dkHorz">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381000" y="5638800"/>
            <a:ext cx="8077200" cy="152400"/>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381000" y="5372100"/>
            <a:ext cx="8077200" cy="76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7696200" y="59055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666523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6248400" y="1371600"/>
            <a:ext cx="2703576" cy="25908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P-mesa Hardmask - Patterning</a:t>
            </a:r>
            <a:endParaRPr lang="en-US" dirty="0"/>
          </a:p>
        </p:txBody>
      </p:sp>
      <p:sp>
        <p:nvSpPr>
          <p:cNvPr id="25" name="Content Placeholder 24"/>
          <p:cNvSpPr>
            <a:spLocks noGrp="1"/>
          </p:cNvSpPr>
          <p:nvPr>
            <p:ph idx="1"/>
          </p:nvPr>
        </p:nvSpPr>
        <p:spPr/>
        <p:txBody>
          <a:bodyPr/>
          <a:lstStyle/>
          <a:p>
            <a:r>
              <a:rPr lang="en-US" dirty="0"/>
              <a:t>ICP#2 SiO2 Nano </a:t>
            </a:r>
            <a:r>
              <a:rPr lang="en-US" dirty="0" smtClean="0"/>
              <a:t>etch</a:t>
            </a:r>
          </a:p>
          <a:p>
            <a:r>
              <a:rPr lang="en-US" dirty="0" smtClean="0"/>
              <a:t>BHF under cut</a:t>
            </a:r>
            <a:endParaRPr lang="en-US" dirty="0"/>
          </a:p>
        </p:txBody>
      </p:sp>
      <p:sp>
        <p:nvSpPr>
          <p:cNvPr id="67" name="Rectangle 66"/>
          <p:cNvSpPr/>
          <p:nvPr/>
        </p:nvSpPr>
        <p:spPr>
          <a:xfrm>
            <a:off x="381000" y="5105400"/>
            <a:ext cx="8077200" cy="76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381000" y="5181600"/>
            <a:ext cx="8077200" cy="381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p:cNvSpPr/>
          <p:nvPr/>
        </p:nvSpPr>
        <p:spPr>
          <a:xfrm>
            <a:off x="381000" y="5791200"/>
            <a:ext cx="8077200" cy="76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147"/>
          <p:cNvSpPr/>
          <p:nvPr/>
        </p:nvSpPr>
        <p:spPr>
          <a:xfrm>
            <a:off x="381000" y="5638800"/>
            <a:ext cx="8077200" cy="76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ectangle 148"/>
          <p:cNvSpPr/>
          <p:nvPr/>
        </p:nvSpPr>
        <p:spPr>
          <a:xfrm>
            <a:off x="381000" y="5562600"/>
            <a:ext cx="8077200" cy="76200"/>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381000" y="5715000"/>
            <a:ext cx="8077200" cy="76200"/>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81000" y="60960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81000" y="58674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2954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2766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5791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7696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flipV="1">
            <a:off x="757428"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flipV="1">
            <a:off x="19050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flipV="1">
            <a:off x="40386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flipV="1">
            <a:off x="25908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flipV="1">
            <a:off x="65532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flipV="1">
            <a:off x="51054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6967728" y="2209800"/>
            <a:ext cx="1307592" cy="1143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81000" y="4991100"/>
            <a:ext cx="8077200"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8458200" y="5753100"/>
            <a:ext cx="304800" cy="13335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8458200" y="4991100"/>
            <a:ext cx="45719" cy="7620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381000" y="4800600"/>
            <a:ext cx="8153400" cy="190500"/>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8503919" y="4800600"/>
            <a:ext cx="106681" cy="952500"/>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flipH="1" flipV="1">
            <a:off x="8610600" y="5600700"/>
            <a:ext cx="152400" cy="152400"/>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flipV="1">
            <a:off x="381000" y="4800600"/>
            <a:ext cx="685800"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flipV="1">
            <a:off x="1839468" y="4794504"/>
            <a:ext cx="1208532"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flipV="1">
            <a:off x="3810000" y="4794504"/>
            <a:ext cx="2057400"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flipV="1">
            <a:off x="6025896" y="4794504"/>
            <a:ext cx="2249424"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7168896" y="2582636"/>
            <a:ext cx="603504" cy="57150"/>
          </a:xfrm>
          <a:prstGeom prst="rect">
            <a:avLst/>
          </a:prstGeom>
          <a:solidFill>
            <a:srgbClr val="FF669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7162800" y="2762250"/>
            <a:ext cx="603504" cy="57150"/>
          </a:xfrm>
          <a:prstGeom prst="rect">
            <a:avLst/>
          </a:prstGeom>
          <a:solidFill>
            <a:srgbClr val="FF669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7162800" y="2914650"/>
            <a:ext cx="603504" cy="57150"/>
          </a:xfrm>
          <a:prstGeom prst="rect">
            <a:avLst/>
          </a:prstGeom>
          <a:solidFill>
            <a:srgbClr val="FF669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6248400" y="1371600"/>
            <a:ext cx="838200" cy="2590800"/>
          </a:xfrm>
          <a:prstGeom prst="rect">
            <a:avLst/>
          </a:prstGeom>
          <a:solidFill>
            <a:srgbClr val="FF669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7086600" y="1371600"/>
            <a:ext cx="1066800" cy="914400"/>
          </a:xfrm>
          <a:prstGeom prst="rect">
            <a:avLst/>
          </a:prstGeom>
          <a:solidFill>
            <a:srgbClr val="FF669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8153400" y="1371600"/>
            <a:ext cx="800100" cy="2590800"/>
          </a:xfrm>
          <a:prstGeom prst="rect">
            <a:avLst/>
          </a:prstGeom>
          <a:solidFill>
            <a:srgbClr val="FF669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7086600" y="3276600"/>
            <a:ext cx="1066800" cy="685800"/>
          </a:xfrm>
          <a:prstGeom prst="rect">
            <a:avLst/>
          </a:prstGeom>
          <a:solidFill>
            <a:srgbClr val="FF669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flipV="1">
            <a:off x="304800" y="4987243"/>
            <a:ext cx="838200" cy="1196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flipV="1">
            <a:off x="1763268" y="4991100"/>
            <a:ext cx="1360932" cy="1127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flipV="1">
            <a:off x="3733801" y="4988021"/>
            <a:ext cx="2205036" cy="1173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flipV="1">
            <a:off x="5957889" y="4988719"/>
            <a:ext cx="2347912" cy="1151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381000" y="5562600"/>
            <a:ext cx="8077200" cy="76200"/>
          </a:xfrm>
          <a:prstGeom prst="rect">
            <a:avLst/>
          </a:prstGeom>
          <a:pattFill prst="dkHorz">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381000" y="5638800"/>
            <a:ext cx="8077200" cy="152400"/>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381000" y="5372100"/>
            <a:ext cx="8077200" cy="76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7696200" y="59055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783717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6248400" y="1371600"/>
            <a:ext cx="2703576" cy="25908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P-mesa Etch</a:t>
            </a:r>
            <a:endParaRPr lang="en-US" dirty="0"/>
          </a:p>
        </p:txBody>
      </p:sp>
      <p:sp>
        <p:nvSpPr>
          <p:cNvPr id="25" name="Content Placeholder 24"/>
          <p:cNvSpPr>
            <a:spLocks noGrp="1"/>
          </p:cNvSpPr>
          <p:nvPr>
            <p:ph idx="1"/>
          </p:nvPr>
        </p:nvSpPr>
        <p:spPr/>
        <p:txBody>
          <a:bodyPr/>
          <a:lstStyle/>
          <a:p>
            <a:r>
              <a:rPr lang="en-US" dirty="0" smtClean="0"/>
              <a:t>RIE#5 or </a:t>
            </a:r>
            <a:r>
              <a:rPr lang="en-US" dirty="0" err="1" smtClean="0"/>
              <a:t>Unaxis</a:t>
            </a:r>
            <a:r>
              <a:rPr lang="en-US" dirty="0"/>
              <a:t> (</a:t>
            </a:r>
            <a:r>
              <a:rPr lang="en-US" dirty="0" smtClean="0"/>
              <a:t>DOWN!!!)</a:t>
            </a:r>
          </a:p>
        </p:txBody>
      </p:sp>
      <p:sp>
        <p:nvSpPr>
          <p:cNvPr id="67" name="Rectangle 66"/>
          <p:cNvSpPr/>
          <p:nvPr/>
        </p:nvSpPr>
        <p:spPr>
          <a:xfrm>
            <a:off x="381000" y="5105400"/>
            <a:ext cx="8077200" cy="76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381000" y="5181600"/>
            <a:ext cx="8077200" cy="381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p:cNvSpPr/>
          <p:nvPr/>
        </p:nvSpPr>
        <p:spPr>
          <a:xfrm>
            <a:off x="381000" y="5791200"/>
            <a:ext cx="8077200" cy="76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147"/>
          <p:cNvSpPr/>
          <p:nvPr/>
        </p:nvSpPr>
        <p:spPr>
          <a:xfrm>
            <a:off x="381000" y="5638800"/>
            <a:ext cx="8077200" cy="76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ectangle 148"/>
          <p:cNvSpPr/>
          <p:nvPr/>
        </p:nvSpPr>
        <p:spPr>
          <a:xfrm>
            <a:off x="381000" y="5562600"/>
            <a:ext cx="8077200" cy="76200"/>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381000" y="5715000"/>
            <a:ext cx="8077200" cy="76200"/>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81000" y="60960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81000" y="58674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2954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2766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5791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7696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flipV="1">
            <a:off x="757428"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flipV="1">
            <a:off x="19050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flipV="1">
            <a:off x="40386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flipV="1">
            <a:off x="25908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flipV="1">
            <a:off x="65532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flipV="1">
            <a:off x="51054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6967728" y="2209800"/>
            <a:ext cx="1307592" cy="1143000"/>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2D050"/>
              </a:solidFill>
            </a:endParaRPr>
          </a:p>
        </p:txBody>
      </p:sp>
      <p:sp>
        <p:nvSpPr>
          <p:cNvPr id="27" name="Rectangle 26"/>
          <p:cNvSpPr/>
          <p:nvPr/>
        </p:nvSpPr>
        <p:spPr>
          <a:xfrm>
            <a:off x="381000" y="4991100"/>
            <a:ext cx="8077200"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8458200" y="5753100"/>
            <a:ext cx="304800" cy="13335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8458200" y="4991100"/>
            <a:ext cx="45719" cy="7620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flipV="1">
            <a:off x="381000" y="4800600"/>
            <a:ext cx="685800"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flipV="1">
            <a:off x="1839468" y="4794504"/>
            <a:ext cx="1208532"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flipV="1">
            <a:off x="3810000" y="4794504"/>
            <a:ext cx="2057400"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flipV="1">
            <a:off x="6025896" y="4794504"/>
            <a:ext cx="2249424"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7168896" y="2582636"/>
            <a:ext cx="603504" cy="57150"/>
          </a:xfrm>
          <a:prstGeom prst="rect">
            <a:avLst/>
          </a:prstGeom>
          <a:solidFill>
            <a:schemeClr val="accent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7162800" y="2762250"/>
            <a:ext cx="603504" cy="57150"/>
          </a:xfrm>
          <a:prstGeom prst="rect">
            <a:avLst/>
          </a:prstGeom>
          <a:solidFill>
            <a:schemeClr val="accent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7162800" y="2914650"/>
            <a:ext cx="603504" cy="57150"/>
          </a:xfrm>
          <a:prstGeom prst="rect">
            <a:avLst/>
          </a:prstGeom>
          <a:solidFill>
            <a:schemeClr val="accent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6967727" y="2209800"/>
            <a:ext cx="118873" cy="1143000"/>
          </a:xfrm>
          <a:prstGeom prst="rect">
            <a:avLst/>
          </a:prstGeom>
          <a:solidFill>
            <a:schemeClr val="accent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7086600" y="2209800"/>
            <a:ext cx="1066800" cy="76200"/>
          </a:xfrm>
          <a:prstGeom prst="rect">
            <a:avLst/>
          </a:prstGeom>
          <a:solidFill>
            <a:schemeClr val="accent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8153400" y="2209800"/>
            <a:ext cx="121920" cy="1143000"/>
          </a:xfrm>
          <a:prstGeom prst="rect">
            <a:avLst/>
          </a:prstGeom>
          <a:solidFill>
            <a:schemeClr val="accent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7086600" y="3276600"/>
            <a:ext cx="1066800" cy="76200"/>
          </a:xfrm>
          <a:prstGeom prst="rect">
            <a:avLst/>
          </a:prstGeom>
          <a:solidFill>
            <a:schemeClr val="accent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81000" y="5562600"/>
            <a:ext cx="8077200" cy="76200"/>
          </a:xfrm>
          <a:prstGeom prst="rect">
            <a:avLst/>
          </a:prstGeom>
          <a:pattFill prst="dkHorz">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381000" y="5638800"/>
            <a:ext cx="8077200" cy="152400"/>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381000" y="5372100"/>
            <a:ext cx="8077200" cy="76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flipV="1">
            <a:off x="304800" y="4987242"/>
            <a:ext cx="838200" cy="6515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flipV="1">
            <a:off x="1763268" y="4991098"/>
            <a:ext cx="1360932" cy="64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flipV="1">
            <a:off x="3733801" y="4988020"/>
            <a:ext cx="2205036" cy="6507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flipV="1">
            <a:off x="5957889" y="4988717"/>
            <a:ext cx="2347912" cy="6500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7696200" y="59055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513700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6248400" y="1371600"/>
            <a:ext cx="2703576" cy="25908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Frame Removal Pattern </a:t>
            </a:r>
            <a:endParaRPr lang="en-US" dirty="0"/>
          </a:p>
        </p:txBody>
      </p:sp>
      <p:sp>
        <p:nvSpPr>
          <p:cNvPr id="25" name="Content Placeholder 24"/>
          <p:cNvSpPr>
            <a:spLocks noGrp="1"/>
          </p:cNvSpPr>
          <p:nvPr>
            <p:ph idx="1"/>
          </p:nvPr>
        </p:nvSpPr>
        <p:spPr/>
        <p:txBody>
          <a:bodyPr/>
          <a:lstStyle/>
          <a:p>
            <a:r>
              <a:rPr lang="en-US" dirty="0" smtClean="0"/>
              <a:t>Pos. PR</a:t>
            </a:r>
          </a:p>
          <a:p>
            <a:pPr lvl="1"/>
            <a:r>
              <a:rPr lang="en-US" dirty="0" smtClean="0"/>
              <a:t>Resistant to GaAs Wet </a:t>
            </a:r>
            <a:r>
              <a:rPr lang="en-US" dirty="0" err="1" smtClean="0"/>
              <a:t>etchs</a:t>
            </a:r>
            <a:r>
              <a:rPr lang="en-US" dirty="0" smtClean="0"/>
              <a:t> </a:t>
            </a:r>
          </a:p>
        </p:txBody>
      </p:sp>
      <p:sp>
        <p:nvSpPr>
          <p:cNvPr id="67" name="Rectangle 66"/>
          <p:cNvSpPr/>
          <p:nvPr/>
        </p:nvSpPr>
        <p:spPr>
          <a:xfrm>
            <a:off x="381000" y="5105400"/>
            <a:ext cx="8077200" cy="76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381000" y="5181600"/>
            <a:ext cx="8077200" cy="381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p:cNvSpPr/>
          <p:nvPr/>
        </p:nvSpPr>
        <p:spPr>
          <a:xfrm>
            <a:off x="381000" y="5791200"/>
            <a:ext cx="8077200" cy="7619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ectangle 148"/>
          <p:cNvSpPr/>
          <p:nvPr/>
        </p:nvSpPr>
        <p:spPr>
          <a:xfrm>
            <a:off x="381000" y="5562600"/>
            <a:ext cx="8077200" cy="76200"/>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81000" y="60960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81000" y="58674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2954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2766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5791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7696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flipV="1">
            <a:off x="757428"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flipV="1">
            <a:off x="19050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flipV="1">
            <a:off x="40386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flipV="1">
            <a:off x="25908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flipV="1">
            <a:off x="65532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flipV="1">
            <a:off x="51054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6967728" y="2209800"/>
            <a:ext cx="1307592" cy="1143000"/>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2D050"/>
              </a:solidFill>
            </a:endParaRPr>
          </a:p>
        </p:txBody>
      </p:sp>
      <p:sp>
        <p:nvSpPr>
          <p:cNvPr id="27" name="Rectangle 26"/>
          <p:cNvSpPr/>
          <p:nvPr/>
        </p:nvSpPr>
        <p:spPr>
          <a:xfrm>
            <a:off x="381000" y="4991100"/>
            <a:ext cx="8077200"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8458200" y="5753100"/>
            <a:ext cx="304800" cy="13335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8458200" y="4991100"/>
            <a:ext cx="45719" cy="7620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flipV="1">
            <a:off x="381000" y="4800600"/>
            <a:ext cx="685800"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flipV="1">
            <a:off x="1839468" y="4794504"/>
            <a:ext cx="1208532"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flipV="1">
            <a:off x="3810000" y="4794504"/>
            <a:ext cx="2057400"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flipV="1">
            <a:off x="6025896" y="4794504"/>
            <a:ext cx="2249424"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7168896" y="2582636"/>
            <a:ext cx="603504" cy="57150"/>
          </a:xfrm>
          <a:prstGeom prst="rect">
            <a:avLst/>
          </a:prstGeom>
          <a:solidFill>
            <a:schemeClr val="accent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7162800" y="2762250"/>
            <a:ext cx="603504" cy="57150"/>
          </a:xfrm>
          <a:prstGeom prst="rect">
            <a:avLst/>
          </a:prstGeom>
          <a:solidFill>
            <a:schemeClr val="accent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7162800" y="2914650"/>
            <a:ext cx="603504" cy="57150"/>
          </a:xfrm>
          <a:prstGeom prst="rect">
            <a:avLst/>
          </a:prstGeom>
          <a:solidFill>
            <a:schemeClr val="accent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6967727" y="2209800"/>
            <a:ext cx="118873" cy="1143000"/>
          </a:xfrm>
          <a:prstGeom prst="rect">
            <a:avLst/>
          </a:prstGeom>
          <a:solidFill>
            <a:schemeClr val="accent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7086600" y="2209800"/>
            <a:ext cx="1066800" cy="76200"/>
          </a:xfrm>
          <a:prstGeom prst="rect">
            <a:avLst/>
          </a:prstGeom>
          <a:solidFill>
            <a:schemeClr val="accent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8153400" y="2209800"/>
            <a:ext cx="121920" cy="1143000"/>
          </a:xfrm>
          <a:prstGeom prst="rect">
            <a:avLst/>
          </a:prstGeom>
          <a:solidFill>
            <a:schemeClr val="accent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7086600" y="3276600"/>
            <a:ext cx="1066800" cy="76200"/>
          </a:xfrm>
          <a:prstGeom prst="rect">
            <a:avLst/>
          </a:prstGeom>
          <a:solidFill>
            <a:schemeClr val="accent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81000" y="5562600"/>
            <a:ext cx="8077200" cy="76200"/>
          </a:xfrm>
          <a:prstGeom prst="rect">
            <a:avLst/>
          </a:prstGeom>
          <a:pattFill prst="dkHorz">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381000" y="5372100"/>
            <a:ext cx="8077200" cy="76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flipV="1">
            <a:off x="381000" y="4792587"/>
            <a:ext cx="762000" cy="846212"/>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flipV="1">
            <a:off x="1763268" y="4797595"/>
            <a:ext cx="1360932" cy="841205"/>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flipV="1">
            <a:off x="3733801" y="4790056"/>
            <a:ext cx="2205036" cy="848743"/>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flipV="1">
            <a:off x="5957889" y="4794501"/>
            <a:ext cx="2119310" cy="844297"/>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6248400" y="1371600"/>
            <a:ext cx="609600" cy="2590800"/>
          </a:xfrm>
          <a:prstGeom prst="rect">
            <a:avLst/>
          </a:prstGeom>
          <a:solidFill>
            <a:srgbClr val="FF669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6858000" y="1371600"/>
            <a:ext cx="1524000" cy="762000"/>
          </a:xfrm>
          <a:prstGeom prst="rect">
            <a:avLst/>
          </a:prstGeom>
          <a:solidFill>
            <a:srgbClr val="FF669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8382000" y="1371600"/>
            <a:ext cx="571500" cy="2590800"/>
          </a:xfrm>
          <a:prstGeom prst="rect">
            <a:avLst/>
          </a:prstGeom>
          <a:solidFill>
            <a:srgbClr val="FF669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6858000" y="3429000"/>
            <a:ext cx="1524000" cy="533400"/>
          </a:xfrm>
          <a:prstGeom prst="rect">
            <a:avLst/>
          </a:prstGeom>
          <a:solidFill>
            <a:srgbClr val="FF669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7162800" y="2362200"/>
            <a:ext cx="914400" cy="838200"/>
          </a:xfrm>
          <a:prstGeom prst="rect">
            <a:avLst/>
          </a:prstGeom>
          <a:solidFill>
            <a:srgbClr val="FF669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flipV="1">
            <a:off x="8077199" y="4988717"/>
            <a:ext cx="228601" cy="6500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flipV="1">
            <a:off x="8674895" y="4917947"/>
            <a:ext cx="88105" cy="844295"/>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381000" y="4790058"/>
            <a:ext cx="7696198" cy="198660"/>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7696200" y="59055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381000" y="5638797"/>
            <a:ext cx="8077200" cy="152403"/>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520292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Frame Removal Etch</a:t>
            </a:r>
          </a:p>
        </p:txBody>
      </p:sp>
      <p:sp>
        <p:nvSpPr>
          <p:cNvPr id="25" name="Content Placeholder 24"/>
          <p:cNvSpPr>
            <a:spLocks noGrp="1"/>
          </p:cNvSpPr>
          <p:nvPr>
            <p:ph idx="1"/>
          </p:nvPr>
        </p:nvSpPr>
        <p:spPr/>
        <p:txBody>
          <a:bodyPr/>
          <a:lstStyle/>
          <a:p>
            <a:r>
              <a:rPr lang="en-US" dirty="0" smtClean="0">
                <a:solidFill>
                  <a:srgbClr val="FF0000"/>
                </a:solidFill>
              </a:rPr>
              <a:t>BHF Mask Etch (suggested)</a:t>
            </a:r>
          </a:p>
          <a:p>
            <a:r>
              <a:rPr lang="en-US" dirty="0" smtClean="0"/>
              <a:t>AlGaAs Wet Etch</a:t>
            </a:r>
          </a:p>
        </p:txBody>
      </p:sp>
      <p:sp>
        <p:nvSpPr>
          <p:cNvPr id="67" name="Rectangle 66"/>
          <p:cNvSpPr/>
          <p:nvPr/>
        </p:nvSpPr>
        <p:spPr>
          <a:xfrm>
            <a:off x="381000" y="5105400"/>
            <a:ext cx="5576889" cy="76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381000" y="5181600"/>
            <a:ext cx="5576889" cy="381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81000" y="60960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81000" y="58674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2954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2766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5791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7696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flipV="1">
            <a:off x="757428"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flipV="1">
            <a:off x="19050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flipV="1">
            <a:off x="40386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flipV="1">
            <a:off x="25908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flipV="1">
            <a:off x="65532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flipV="1">
            <a:off x="51054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81000" y="4991100"/>
            <a:ext cx="8077200"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8458200" y="5753100"/>
            <a:ext cx="304800" cy="13335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8458200" y="4991100"/>
            <a:ext cx="45719" cy="7620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flipV="1">
            <a:off x="381000" y="4800600"/>
            <a:ext cx="685800"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flipV="1">
            <a:off x="1839468" y="4794504"/>
            <a:ext cx="1208532"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flipV="1">
            <a:off x="3810000" y="4794504"/>
            <a:ext cx="2057400"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flipV="1">
            <a:off x="6025896" y="4794504"/>
            <a:ext cx="2249424"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81000" y="5562600"/>
            <a:ext cx="5576889" cy="76200"/>
          </a:xfrm>
          <a:prstGeom prst="rect">
            <a:avLst/>
          </a:prstGeom>
          <a:pattFill prst="dkHorz">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381000" y="5372100"/>
            <a:ext cx="5576889" cy="76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flipV="1">
            <a:off x="304800" y="4987242"/>
            <a:ext cx="838200" cy="6515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flipV="1">
            <a:off x="1763268" y="4991098"/>
            <a:ext cx="1360932" cy="64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flipV="1">
            <a:off x="3733801" y="4988020"/>
            <a:ext cx="2205036" cy="6626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flipV="1">
            <a:off x="5957889" y="4988718"/>
            <a:ext cx="2347912" cy="6500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7696200" y="59055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8229600" y="4794504"/>
            <a:ext cx="381000" cy="89001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381000" y="5791200"/>
            <a:ext cx="7696200" cy="76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381000" y="5638797"/>
            <a:ext cx="7696200" cy="152403"/>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flipV="1">
            <a:off x="381000" y="4792587"/>
            <a:ext cx="762000" cy="846212"/>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flipV="1">
            <a:off x="1763268" y="4797595"/>
            <a:ext cx="1360932" cy="841205"/>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flipV="1">
            <a:off x="3733801" y="4790056"/>
            <a:ext cx="2205036" cy="848743"/>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flipV="1">
            <a:off x="5957889" y="4794502"/>
            <a:ext cx="2119310" cy="844295"/>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flipV="1">
            <a:off x="8674895" y="4917947"/>
            <a:ext cx="88105" cy="844295"/>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381000" y="4790057"/>
            <a:ext cx="7696198" cy="197185"/>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6248400" y="1371600"/>
            <a:ext cx="2703576" cy="25908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6967728" y="2209800"/>
            <a:ext cx="1307592" cy="1143000"/>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2D050"/>
              </a:solidFill>
            </a:endParaRPr>
          </a:p>
        </p:txBody>
      </p:sp>
      <p:sp>
        <p:nvSpPr>
          <p:cNvPr id="81" name="Rectangle 80"/>
          <p:cNvSpPr/>
          <p:nvPr/>
        </p:nvSpPr>
        <p:spPr>
          <a:xfrm>
            <a:off x="7168896" y="2582636"/>
            <a:ext cx="603504" cy="57150"/>
          </a:xfrm>
          <a:prstGeom prst="rect">
            <a:avLst/>
          </a:prstGeom>
          <a:solidFill>
            <a:schemeClr val="accent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7162800" y="2762250"/>
            <a:ext cx="603504" cy="57150"/>
          </a:xfrm>
          <a:prstGeom prst="rect">
            <a:avLst/>
          </a:prstGeom>
          <a:solidFill>
            <a:schemeClr val="accent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7162800" y="2914650"/>
            <a:ext cx="603504" cy="57150"/>
          </a:xfrm>
          <a:prstGeom prst="rect">
            <a:avLst/>
          </a:prstGeom>
          <a:solidFill>
            <a:schemeClr val="accent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6967727" y="2209800"/>
            <a:ext cx="118873" cy="1143000"/>
          </a:xfrm>
          <a:prstGeom prst="rect">
            <a:avLst/>
          </a:prstGeom>
          <a:solidFill>
            <a:schemeClr val="accent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7086600" y="2209800"/>
            <a:ext cx="1066800" cy="76200"/>
          </a:xfrm>
          <a:prstGeom prst="rect">
            <a:avLst/>
          </a:prstGeom>
          <a:solidFill>
            <a:schemeClr val="accent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8153400" y="2209800"/>
            <a:ext cx="121920" cy="1143000"/>
          </a:xfrm>
          <a:prstGeom prst="rect">
            <a:avLst/>
          </a:prstGeom>
          <a:solidFill>
            <a:schemeClr val="accent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7086600" y="3276600"/>
            <a:ext cx="1066800" cy="76200"/>
          </a:xfrm>
          <a:prstGeom prst="rect">
            <a:avLst/>
          </a:prstGeom>
          <a:solidFill>
            <a:schemeClr val="accent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6248400" y="1371600"/>
            <a:ext cx="609600" cy="2590800"/>
          </a:xfrm>
          <a:prstGeom prst="rect">
            <a:avLst/>
          </a:prstGeom>
          <a:solidFill>
            <a:srgbClr val="FF669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6858000" y="1371600"/>
            <a:ext cx="1524000" cy="762000"/>
          </a:xfrm>
          <a:prstGeom prst="rect">
            <a:avLst/>
          </a:prstGeom>
          <a:solidFill>
            <a:srgbClr val="FF669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8382000" y="1371600"/>
            <a:ext cx="571500" cy="2590800"/>
          </a:xfrm>
          <a:prstGeom prst="rect">
            <a:avLst/>
          </a:prstGeom>
          <a:solidFill>
            <a:srgbClr val="FF669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a:off x="6858000" y="3429000"/>
            <a:ext cx="1524000" cy="533400"/>
          </a:xfrm>
          <a:prstGeom prst="rect">
            <a:avLst/>
          </a:prstGeom>
          <a:solidFill>
            <a:srgbClr val="FF669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p:cNvSpPr/>
          <p:nvPr/>
        </p:nvSpPr>
        <p:spPr>
          <a:xfrm>
            <a:off x="7162800" y="2362200"/>
            <a:ext cx="914400" cy="838200"/>
          </a:xfrm>
          <a:prstGeom prst="rect">
            <a:avLst/>
          </a:prstGeom>
          <a:solidFill>
            <a:srgbClr val="FF669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428778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Mask Layers and Polarity</a:t>
            </a:r>
            <a:endParaRPr lang="en-US" dirty="0"/>
          </a:p>
        </p:txBody>
      </p:sp>
      <p:sp>
        <p:nvSpPr>
          <p:cNvPr id="3" name="Content Placeholder 2"/>
          <p:cNvSpPr>
            <a:spLocks noGrp="1"/>
          </p:cNvSpPr>
          <p:nvPr>
            <p:ph idx="1"/>
          </p:nvPr>
        </p:nvSpPr>
        <p:spPr/>
        <p:txBody>
          <a:bodyPr>
            <a:normAutofit lnSpcReduction="10000"/>
          </a:bodyPr>
          <a:lstStyle/>
          <a:p>
            <a:pPr marL="457200" lvl="1" indent="0">
              <a:buNone/>
            </a:pPr>
            <a:r>
              <a:rPr lang="en-US" dirty="0" smtClean="0"/>
              <a:t>Waveguide </a:t>
            </a:r>
            <a:r>
              <a:rPr lang="en-US" dirty="0"/>
              <a:t>(done by </a:t>
            </a:r>
            <a:r>
              <a:rPr lang="en-US" dirty="0" err="1"/>
              <a:t>LioniX</a:t>
            </a:r>
            <a:r>
              <a:rPr lang="en-US" dirty="0"/>
              <a:t>)</a:t>
            </a:r>
            <a:br>
              <a:rPr lang="en-US" dirty="0"/>
            </a:br>
            <a:r>
              <a:rPr lang="en-US" dirty="0" smtClean="0"/>
              <a:t>Vertical Channels </a:t>
            </a:r>
            <a:r>
              <a:rPr lang="en-US" dirty="0"/>
              <a:t>(P resist)</a:t>
            </a:r>
            <a:br>
              <a:rPr lang="en-US" dirty="0"/>
            </a:br>
            <a:r>
              <a:rPr lang="en-US" dirty="0"/>
              <a:t>Excess </a:t>
            </a:r>
            <a:r>
              <a:rPr lang="en-US" dirty="0" err="1"/>
              <a:t>Epi</a:t>
            </a:r>
            <a:r>
              <a:rPr lang="en-US" dirty="0"/>
              <a:t> </a:t>
            </a:r>
            <a:r>
              <a:rPr lang="en-US" dirty="0" smtClean="0"/>
              <a:t>Removal Window </a:t>
            </a:r>
            <a:r>
              <a:rPr lang="en-US" dirty="0"/>
              <a:t>(</a:t>
            </a:r>
            <a:r>
              <a:rPr lang="en-US" dirty="0" smtClean="0"/>
              <a:t>N resist)</a:t>
            </a:r>
            <a:r>
              <a:rPr lang="en-US" dirty="0"/>
              <a:t/>
            </a:r>
            <a:br>
              <a:rPr lang="en-US" dirty="0"/>
            </a:br>
            <a:r>
              <a:rPr lang="en-US" dirty="0"/>
              <a:t>P Mesa (P resist)</a:t>
            </a:r>
            <a:br>
              <a:rPr lang="en-US" dirty="0"/>
            </a:br>
            <a:r>
              <a:rPr lang="en-US" dirty="0"/>
              <a:t>N Metal (P resist)</a:t>
            </a:r>
            <a:br>
              <a:rPr lang="en-US" dirty="0"/>
            </a:br>
            <a:r>
              <a:rPr lang="en-US" dirty="0"/>
              <a:t>Excess </a:t>
            </a:r>
            <a:r>
              <a:rPr lang="en-US" dirty="0" err="1"/>
              <a:t>Epi</a:t>
            </a:r>
            <a:r>
              <a:rPr lang="en-US" dirty="0"/>
              <a:t> Removal Frame #1 (P resist)</a:t>
            </a:r>
            <a:br>
              <a:rPr lang="en-US" dirty="0"/>
            </a:br>
            <a:r>
              <a:rPr lang="en-US" dirty="0" smtClean="0"/>
              <a:t>N </a:t>
            </a:r>
            <a:r>
              <a:rPr lang="en-US" dirty="0"/>
              <a:t>Layer Taper (P resist)</a:t>
            </a:r>
            <a:br>
              <a:rPr lang="en-US" dirty="0"/>
            </a:br>
            <a:r>
              <a:rPr lang="en-US" dirty="0"/>
              <a:t>Excess </a:t>
            </a:r>
            <a:r>
              <a:rPr lang="en-US" dirty="0" err="1"/>
              <a:t>Epi</a:t>
            </a:r>
            <a:r>
              <a:rPr lang="en-US" dirty="0"/>
              <a:t> Removal Frame </a:t>
            </a:r>
            <a:r>
              <a:rPr lang="en-US" dirty="0" smtClean="0"/>
              <a:t>#2 </a:t>
            </a:r>
            <a:r>
              <a:rPr lang="en-US" dirty="0"/>
              <a:t>(P resist)</a:t>
            </a:r>
            <a:br>
              <a:rPr lang="en-US" dirty="0"/>
            </a:br>
            <a:r>
              <a:rPr lang="en-US" dirty="0" smtClean="0"/>
              <a:t>AlGaAs Oxidation Reveal (P resist)</a:t>
            </a:r>
            <a:r>
              <a:rPr lang="en-US" dirty="0"/>
              <a:t/>
            </a:r>
            <a:br>
              <a:rPr lang="en-US" dirty="0"/>
            </a:br>
            <a:r>
              <a:rPr lang="en-US" dirty="0" smtClean="0"/>
              <a:t>N </a:t>
            </a:r>
            <a:r>
              <a:rPr lang="en-US" dirty="0" err="1"/>
              <a:t>Vias</a:t>
            </a:r>
            <a:r>
              <a:rPr lang="en-US" dirty="0"/>
              <a:t> (P resist)</a:t>
            </a:r>
            <a:br>
              <a:rPr lang="en-US" dirty="0"/>
            </a:br>
            <a:r>
              <a:rPr lang="en-US" dirty="0" smtClean="0"/>
              <a:t>P/Probe Metal </a:t>
            </a:r>
            <a:r>
              <a:rPr lang="en-US" dirty="0"/>
              <a:t>(P resist</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5F10FB5B-A7A1-4640-8535-82616311C685}" type="slidenum">
              <a:rPr lang="en-US" smtClean="0">
                <a:solidFill>
                  <a:prstClr val="black">
                    <a:tint val="75000"/>
                  </a:prstClr>
                </a:solidFill>
              </a:rPr>
              <a:pPr>
                <a:defRPr/>
              </a:pPr>
              <a:t>2</a:t>
            </a:fld>
            <a:endParaRPr lang="en-US">
              <a:solidFill>
                <a:prstClr val="black">
                  <a:tint val="75000"/>
                </a:prstClr>
              </a:solidFill>
            </a:endParaRPr>
          </a:p>
        </p:txBody>
      </p:sp>
    </p:spTree>
    <p:extLst>
      <p:ext uri="{BB962C8B-B14F-4D97-AF65-F5344CB8AC3E}">
        <p14:creationId xmlns:p14="http://schemas.microsoft.com/office/powerpoint/2010/main" val="10763925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6248400" y="1371600"/>
            <a:ext cx="2703576" cy="25908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Frame Removal </a:t>
            </a:r>
            <a:r>
              <a:rPr lang="en-US" dirty="0" smtClean="0"/>
              <a:t>Strip</a:t>
            </a:r>
            <a:endParaRPr lang="en-US" dirty="0"/>
          </a:p>
        </p:txBody>
      </p:sp>
      <p:sp>
        <p:nvSpPr>
          <p:cNvPr id="25" name="Content Placeholder 24"/>
          <p:cNvSpPr>
            <a:spLocks noGrp="1"/>
          </p:cNvSpPr>
          <p:nvPr>
            <p:ph idx="1"/>
          </p:nvPr>
        </p:nvSpPr>
        <p:spPr/>
        <p:txBody>
          <a:bodyPr/>
          <a:lstStyle/>
          <a:p>
            <a:r>
              <a:rPr lang="en-US" dirty="0" smtClean="0"/>
              <a:t>Strip</a:t>
            </a:r>
          </a:p>
        </p:txBody>
      </p:sp>
      <p:sp>
        <p:nvSpPr>
          <p:cNvPr id="67" name="Rectangle 66"/>
          <p:cNvSpPr/>
          <p:nvPr/>
        </p:nvSpPr>
        <p:spPr>
          <a:xfrm>
            <a:off x="381000" y="5105400"/>
            <a:ext cx="5576889" cy="76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381000" y="5181600"/>
            <a:ext cx="5576889" cy="381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81000" y="60960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81000" y="58674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2954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2766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5791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7696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flipV="1">
            <a:off x="757428"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flipV="1">
            <a:off x="19050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flipV="1">
            <a:off x="40386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flipV="1">
            <a:off x="25908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flipV="1">
            <a:off x="65532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flipV="1">
            <a:off x="51054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7086600" y="2286000"/>
            <a:ext cx="1066800" cy="990600"/>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2D050"/>
              </a:solidFill>
            </a:endParaRPr>
          </a:p>
        </p:txBody>
      </p:sp>
      <p:sp>
        <p:nvSpPr>
          <p:cNvPr id="27" name="Rectangle 26"/>
          <p:cNvSpPr/>
          <p:nvPr/>
        </p:nvSpPr>
        <p:spPr>
          <a:xfrm>
            <a:off x="381000" y="4991100"/>
            <a:ext cx="5576889"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8458200" y="5753100"/>
            <a:ext cx="304800" cy="13335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flipV="1">
            <a:off x="381000" y="4800600"/>
            <a:ext cx="685800"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flipV="1">
            <a:off x="1839468" y="4794504"/>
            <a:ext cx="1208532"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flipV="1">
            <a:off x="3810000" y="4794504"/>
            <a:ext cx="2057400"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flipV="1">
            <a:off x="6025896" y="4794504"/>
            <a:ext cx="2249424"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7168896" y="2582636"/>
            <a:ext cx="603504" cy="57150"/>
          </a:xfrm>
          <a:prstGeom prst="rect">
            <a:avLst/>
          </a:prstGeom>
          <a:solidFill>
            <a:schemeClr val="accent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7162800" y="2762250"/>
            <a:ext cx="603504" cy="57150"/>
          </a:xfrm>
          <a:prstGeom prst="rect">
            <a:avLst/>
          </a:prstGeom>
          <a:solidFill>
            <a:schemeClr val="accent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7162800" y="2914650"/>
            <a:ext cx="603504" cy="57150"/>
          </a:xfrm>
          <a:prstGeom prst="rect">
            <a:avLst/>
          </a:prstGeom>
          <a:solidFill>
            <a:schemeClr val="accent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81000" y="5562600"/>
            <a:ext cx="5576889" cy="76200"/>
          </a:xfrm>
          <a:prstGeom prst="rect">
            <a:avLst/>
          </a:prstGeom>
          <a:pattFill prst="dkHorz">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381000" y="5372100"/>
            <a:ext cx="5576889" cy="76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flipV="1">
            <a:off x="304800" y="4987242"/>
            <a:ext cx="838200" cy="6515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flipV="1">
            <a:off x="1763268" y="4991098"/>
            <a:ext cx="1360932" cy="64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flipV="1">
            <a:off x="3733801" y="4988020"/>
            <a:ext cx="2205036" cy="6626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flipV="1">
            <a:off x="5957889" y="4988718"/>
            <a:ext cx="2347912" cy="6500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7696200" y="59055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381000" y="5791200"/>
            <a:ext cx="7696200" cy="76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381000" y="5638797"/>
            <a:ext cx="7696200" cy="152403"/>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00419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6248400" y="1371600"/>
            <a:ext cx="2703576" cy="25908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a:t>AlGaAs </a:t>
            </a:r>
            <a:r>
              <a:rPr lang="en-US" dirty="0" smtClean="0"/>
              <a:t>Oxidation Protection Deposition</a:t>
            </a:r>
            <a:endParaRPr lang="en-US" dirty="0"/>
          </a:p>
        </p:txBody>
      </p:sp>
      <p:sp>
        <p:nvSpPr>
          <p:cNvPr id="25" name="Content Placeholder 24"/>
          <p:cNvSpPr>
            <a:spLocks noGrp="1"/>
          </p:cNvSpPr>
          <p:nvPr>
            <p:ph idx="1"/>
          </p:nvPr>
        </p:nvSpPr>
        <p:spPr/>
        <p:txBody>
          <a:bodyPr/>
          <a:lstStyle/>
          <a:p>
            <a:r>
              <a:rPr lang="en-US" dirty="0" smtClean="0"/>
              <a:t>PECVD Oxide</a:t>
            </a:r>
            <a:endParaRPr lang="en-US" dirty="0"/>
          </a:p>
          <a:p>
            <a:pPr lvl="1"/>
            <a:r>
              <a:rPr lang="en-US" dirty="0" smtClean="0"/>
              <a:t>Thick enough to be </a:t>
            </a:r>
            <a:br>
              <a:rPr lang="en-US" dirty="0" smtClean="0"/>
            </a:br>
            <a:r>
              <a:rPr lang="en-US" dirty="0" smtClean="0"/>
              <a:t>N taper hardmask</a:t>
            </a:r>
          </a:p>
        </p:txBody>
      </p:sp>
      <p:sp>
        <p:nvSpPr>
          <p:cNvPr id="67" name="Rectangle 66"/>
          <p:cNvSpPr/>
          <p:nvPr/>
        </p:nvSpPr>
        <p:spPr>
          <a:xfrm>
            <a:off x="381000" y="5105400"/>
            <a:ext cx="5576889" cy="76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381000" y="5181600"/>
            <a:ext cx="5576889" cy="381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81000" y="60960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81000" y="58674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2954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2766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5791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7696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flipV="1">
            <a:off x="757428"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flipV="1">
            <a:off x="19050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flipV="1">
            <a:off x="40386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flipV="1">
            <a:off x="25908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flipV="1">
            <a:off x="65532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flipV="1">
            <a:off x="51054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7086600" y="2286000"/>
            <a:ext cx="1066800" cy="990600"/>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2D050"/>
              </a:solidFill>
            </a:endParaRPr>
          </a:p>
        </p:txBody>
      </p:sp>
      <p:sp>
        <p:nvSpPr>
          <p:cNvPr id="27" name="Rectangle 26"/>
          <p:cNvSpPr/>
          <p:nvPr/>
        </p:nvSpPr>
        <p:spPr>
          <a:xfrm>
            <a:off x="381000" y="4991100"/>
            <a:ext cx="5576889"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8458200" y="5638797"/>
            <a:ext cx="304800" cy="24765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flipV="1">
            <a:off x="381000" y="4800600"/>
            <a:ext cx="685800"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flipV="1">
            <a:off x="1839468" y="4794504"/>
            <a:ext cx="1208532"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flipV="1">
            <a:off x="3810000" y="4794504"/>
            <a:ext cx="2057400"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flipV="1">
            <a:off x="6025896" y="4794504"/>
            <a:ext cx="2249424"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7168896" y="2582636"/>
            <a:ext cx="603504" cy="57150"/>
          </a:xfrm>
          <a:prstGeom prst="rect">
            <a:avLst/>
          </a:prstGeom>
          <a:solidFill>
            <a:schemeClr val="accent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7162800" y="2762250"/>
            <a:ext cx="603504" cy="57150"/>
          </a:xfrm>
          <a:prstGeom prst="rect">
            <a:avLst/>
          </a:prstGeom>
          <a:solidFill>
            <a:schemeClr val="accent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7162800" y="2914650"/>
            <a:ext cx="603504" cy="57150"/>
          </a:xfrm>
          <a:prstGeom prst="rect">
            <a:avLst/>
          </a:prstGeom>
          <a:solidFill>
            <a:schemeClr val="accent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81000" y="5562600"/>
            <a:ext cx="5576889" cy="76200"/>
          </a:xfrm>
          <a:prstGeom prst="rect">
            <a:avLst/>
          </a:prstGeom>
          <a:pattFill prst="dkHorz">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381000" y="5372100"/>
            <a:ext cx="5576889" cy="76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flipV="1">
            <a:off x="304800" y="4987242"/>
            <a:ext cx="838200" cy="6515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flipV="1">
            <a:off x="1763268" y="4991098"/>
            <a:ext cx="1360932" cy="64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flipV="1">
            <a:off x="3733801" y="4988020"/>
            <a:ext cx="2205036" cy="6626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flipV="1">
            <a:off x="5957889" y="4988718"/>
            <a:ext cx="2347912" cy="6500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7696200" y="59055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381000" y="5791200"/>
            <a:ext cx="7696200" cy="76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381000" y="5638797"/>
            <a:ext cx="7696200" cy="152403"/>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381001" y="5524497"/>
            <a:ext cx="762000"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1763268" y="5524497"/>
            <a:ext cx="1360932"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3733801" y="5524497"/>
            <a:ext cx="2205036"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5948364" y="5524497"/>
            <a:ext cx="2128836"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995364" y="4911852"/>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1143000" y="4911852"/>
            <a:ext cx="614364" cy="7539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1757364" y="4911851"/>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2976564" y="4911852"/>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3733801" y="4911850"/>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3119436" y="4911850"/>
            <a:ext cx="616745" cy="79249"/>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5936455" y="4911851"/>
            <a:ext cx="45719" cy="75392"/>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8077200" y="5524497"/>
            <a:ext cx="147636" cy="363472"/>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8224836" y="5753101"/>
            <a:ext cx="233364"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7087268" y="2286000"/>
            <a:ext cx="1066800" cy="990600"/>
          </a:xfrm>
          <a:prstGeom prst="rect">
            <a:avLst/>
          </a:prstGeom>
          <a:solidFill>
            <a:schemeClr val="bg1">
              <a:lumMod val="6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2D050"/>
              </a:solidFill>
            </a:endParaRPr>
          </a:p>
        </p:txBody>
      </p:sp>
      <p:sp>
        <p:nvSpPr>
          <p:cNvPr id="76" name="Rectangle 75"/>
          <p:cNvSpPr/>
          <p:nvPr/>
        </p:nvSpPr>
        <p:spPr>
          <a:xfrm>
            <a:off x="5954458" y="5523937"/>
            <a:ext cx="334896" cy="11486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5791201" y="4917948"/>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5954458" y="4917948"/>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1143000" y="4911852"/>
            <a:ext cx="614364" cy="11734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5936455" y="4916613"/>
            <a:ext cx="45719" cy="7686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489212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AlGaAs </a:t>
            </a:r>
            <a:r>
              <a:rPr lang="en-US" dirty="0" smtClean="0"/>
              <a:t>Oxidation Protection Patterning</a:t>
            </a:r>
            <a:endParaRPr lang="en-US" dirty="0"/>
          </a:p>
        </p:txBody>
      </p:sp>
      <p:sp>
        <p:nvSpPr>
          <p:cNvPr id="25" name="Content Placeholder 24"/>
          <p:cNvSpPr>
            <a:spLocks noGrp="1"/>
          </p:cNvSpPr>
          <p:nvPr>
            <p:ph idx="1"/>
          </p:nvPr>
        </p:nvSpPr>
        <p:spPr/>
        <p:txBody>
          <a:bodyPr/>
          <a:lstStyle/>
          <a:p>
            <a:r>
              <a:rPr lang="en-US" dirty="0" smtClean="0"/>
              <a:t>Pos. PR</a:t>
            </a:r>
          </a:p>
        </p:txBody>
      </p:sp>
      <p:sp>
        <p:nvSpPr>
          <p:cNvPr id="67" name="Rectangle 66"/>
          <p:cNvSpPr/>
          <p:nvPr/>
        </p:nvSpPr>
        <p:spPr>
          <a:xfrm>
            <a:off x="381000" y="5105400"/>
            <a:ext cx="5576889" cy="76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381000" y="5181600"/>
            <a:ext cx="5576889" cy="381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81000" y="60960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81000" y="58674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2954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2766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5791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7696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flipV="1">
            <a:off x="757428"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flipV="1">
            <a:off x="19050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flipV="1">
            <a:off x="40386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flipV="1">
            <a:off x="25908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flipV="1">
            <a:off x="65532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flipV="1">
            <a:off x="51054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81000" y="4991100"/>
            <a:ext cx="5576889"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8458200" y="5638797"/>
            <a:ext cx="304800" cy="24765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flipV="1">
            <a:off x="381000" y="4800600"/>
            <a:ext cx="685800"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flipV="1">
            <a:off x="1839468" y="4794504"/>
            <a:ext cx="1208532"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flipV="1">
            <a:off x="3810000" y="4794504"/>
            <a:ext cx="2057400"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flipV="1">
            <a:off x="6025896" y="4794504"/>
            <a:ext cx="2249424"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81000" y="5562600"/>
            <a:ext cx="5576889" cy="76200"/>
          </a:xfrm>
          <a:prstGeom prst="rect">
            <a:avLst/>
          </a:prstGeom>
          <a:pattFill prst="dkHorz">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381000" y="5372100"/>
            <a:ext cx="5576889" cy="76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flipV="1">
            <a:off x="381000" y="4987241"/>
            <a:ext cx="761999" cy="6515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flipV="1">
            <a:off x="1763268" y="4991098"/>
            <a:ext cx="1360932" cy="64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flipV="1">
            <a:off x="3733801" y="4988020"/>
            <a:ext cx="2205036" cy="6626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flipV="1">
            <a:off x="5957889" y="4988718"/>
            <a:ext cx="2347912" cy="6500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7696200" y="59055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381000" y="5791200"/>
            <a:ext cx="7696200" cy="76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381000" y="5638797"/>
            <a:ext cx="7696200" cy="152403"/>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381001" y="5524497"/>
            <a:ext cx="762000"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1763268" y="5524497"/>
            <a:ext cx="1360932"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3733801" y="5524497"/>
            <a:ext cx="2205036"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5948364" y="5524497"/>
            <a:ext cx="2128836"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995364" y="4911852"/>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1143000" y="4911852"/>
            <a:ext cx="614364" cy="7539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1757364" y="4911851"/>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2976564" y="4911852"/>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3733801" y="4911850"/>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3119436" y="4911850"/>
            <a:ext cx="616745" cy="79249"/>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5936455" y="4911851"/>
            <a:ext cx="45719" cy="75392"/>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8077200" y="5524497"/>
            <a:ext cx="147636" cy="363472"/>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8224836" y="5753101"/>
            <a:ext cx="233364"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flipV="1">
            <a:off x="5638799" y="4713905"/>
            <a:ext cx="159545" cy="821083"/>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flipV="1">
            <a:off x="6096000" y="4713904"/>
            <a:ext cx="159544" cy="810591"/>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flipV="1">
            <a:off x="5791200" y="4713905"/>
            <a:ext cx="304800" cy="204042"/>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flipV="1">
            <a:off x="835820" y="4713909"/>
            <a:ext cx="159544" cy="810588"/>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flipV="1">
            <a:off x="1905000" y="4713909"/>
            <a:ext cx="159544" cy="810028"/>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flipV="1">
            <a:off x="988220" y="4713905"/>
            <a:ext cx="916780" cy="204041"/>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5954458" y="5523937"/>
            <a:ext cx="334896" cy="11486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5791201" y="4917948"/>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5954458" y="4917948"/>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flipH="1" flipV="1">
            <a:off x="2064544" y="5372099"/>
            <a:ext cx="831056" cy="151838"/>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flipH="1" flipV="1">
            <a:off x="381000" y="5372099"/>
            <a:ext cx="454819" cy="151838"/>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flipH="1" flipV="1">
            <a:off x="4001689" y="5372099"/>
            <a:ext cx="1637110" cy="151838"/>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flipH="1" flipV="1">
            <a:off x="6248400" y="5372096"/>
            <a:ext cx="1976436" cy="151838"/>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flipH="1" flipV="1">
            <a:off x="8458200" y="5486681"/>
            <a:ext cx="304800" cy="151838"/>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p:cNvSpPr/>
          <p:nvPr/>
        </p:nvSpPr>
        <p:spPr>
          <a:xfrm flipH="1" flipV="1">
            <a:off x="8224836" y="5372100"/>
            <a:ext cx="233364" cy="380438"/>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a:off x="6248400" y="1371600"/>
            <a:ext cx="2703576" cy="2590800"/>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a:xfrm>
            <a:off x="7086600" y="2286000"/>
            <a:ext cx="1066800" cy="990600"/>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2D050"/>
              </a:solidFill>
            </a:endParaRPr>
          </a:p>
        </p:txBody>
      </p:sp>
      <p:sp>
        <p:nvSpPr>
          <p:cNvPr id="95" name="Rectangle 94"/>
          <p:cNvSpPr/>
          <p:nvPr/>
        </p:nvSpPr>
        <p:spPr>
          <a:xfrm>
            <a:off x="7168896" y="2582636"/>
            <a:ext cx="603504" cy="57150"/>
          </a:xfrm>
          <a:prstGeom prst="rect">
            <a:avLst/>
          </a:prstGeom>
          <a:solidFill>
            <a:schemeClr val="accent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p:cNvSpPr/>
          <p:nvPr/>
        </p:nvSpPr>
        <p:spPr>
          <a:xfrm>
            <a:off x="7162800" y="2914650"/>
            <a:ext cx="603504" cy="57150"/>
          </a:xfrm>
          <a:prstGeom prst="rect">
            <a:avLst/>
          </a:prstGeom>
          <a:solidFill>
            <a:schemeClr val="accent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p:cNvSpPr/>
          <p:nvPr/>
        </p:nvSpPr>
        <p:spPr>
          <a:xfrm>
            <a:off x="7087268" y="2286000"/>
            <a:ext cx="1066800" cy="990600"/>
          </a:xfrm>
          <a:prstGeom prst="rect">
            <a:avLst/>
          </a:prstGeom>
          <a:solidFill>
            <a:srgbClr val="FF669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2D050"/>
              </a:solidFill>
            </a:endParaRPr>
          </a:p>
        </p:txBody>
      </p:sp>
      <p:sp>
        <p:nvSpPr>
          <p:cNvPr id="96" name="Rectangle 95"/>
          <p:cNvSpPr/>
          <p:nvPr/>
        </p:nvSpPr>
        <p:spPr>
          <a:xfrm>
            <a:off x="7162800" y="2762250"/>
            <a:ext cx="603504" cy="57150"/>
          </a:xfrm>
          <a:prstGeom prst="rect">
            <a:avLst/>
          </a:prstGeom>
          <a:solidFill>
            <a:schemeClr val="accent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p:cNvSpPr/>
          <p:nvPr/>
        </p:nvSpPr>
        <p:spPr>
          <a:xfrm>
            <a:off x="2292096" y="3276600"/>
            <a:ext cx="2279904" cy="30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rapezoid 2"/>
          <p:cNvSpPr/>
          <p:nvPr/>
        </p:nvSpPr>
        <p:spPr>
          <a:xfrm rot="5400000">
            <a:off x="4800600" y="3048000"/>
            <a:ext cx="304800" cy="762000"/>
          </a:xfrm>
          <a:prstGeom prst="trapezoi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Trapezoid 100"/>
          <p:cNvSpPr/>
          <p:nvPr/>
        </p:nvSpPr>
        <p:spPr>
          <a:xfrm rot="16200000">
            <a:off x="1758696" y="3047999"/>
            <a:ext cx="304800" cy="762000"/>
          </a:xfrm>
          <a:prstGeom prst="trapezoi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1314450" y="2476500"/>
            <a:ext cx="4133088" cy="1904999"/>
          </a:xfrm>
          <a:prstGeom prst="rect">
            <a:avLst/>
          </a:prstGeom>
          <a:solidFill>
            <a:srgbClr val="FF669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p:cNvSpPr/>
          <p:nvPr/>
        </p:nvSpPr>
        <p:spPr>
          <a:xfrm>
            <a:off x="2394536" y="2933700"/>
            <a:ext cx="2066544" cy="3428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p:cNvSpPr/>
          <p:nvPr/>
        </p:nvSpPr>
        <p:spPr>
          <a:xfrm>
            <a:off x="2394536" y="3581400"/>
            <a:ext cx="2066544" cy="3428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394536" y="3276601"/>
            <a:ext cx="2066544" cy="30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2394536" y="2933700"/>
            <a:ext cx="2066544" cy="990599"/>
          </a:xfrm>
          <a:prstGeom prst="rect">
            <a:avLst/>
          </a:prstGeom>
          <a:solidFill>
            <a:schemeClr val="bg1">
              <a:lumMod val="6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1143000" y="4911852"/>
            <a:ext cx="614364" cy="11734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5936455" y="4916613"/>
            <a:ext cx="45719" cy="7686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221821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AlGaAs </a:t>
            </a:r>
            <a:r>
              <a:rPr lang="en-US" dirty="0" smtClean="0"/>
              <a:t>Oxidation Protection Patterning</a:t>
            </a:r>
            <a:endParaRPr lang="en-US" dirty="0"/>
          </a:p>
        </p:txBody>
      </p:sp>
      <p:sp>
        <p:nvSpPr>
          <p:cNvPr id="25" name="Content Placeholder 24"/>
          <p:cNvSpPr>
            <a:spLocks noGrp="1"/>
          </p:cNvSpPr>
          <p:nvPr>
            <p:ph idx="1"/>
          </p:nvPr>
        </p:nvSpPr>
        <p:spPr>
          <a:xfrm>
            <a:off x="457200" y="1600201"/>
            <a:ext cx="5791200" cy="876300"/>
          </a:xfrm>
        </p:spPr>
        <p:txBody>
          <a:bodyPr>
            <a:normAutofit fontScale="70000" lnSpcReduction="20000"/>
          </a:bodyPr>
          <a:lstStyle/>
          <a:p>
            <a:r>
              <a:rPr lang="en-US" dirty="0"/>
              <a:t>ICP#2 SiO2 Nano </a:t>
            </a:r>
            <a:r>
              <a:rPr lang="en-US" dirty="0" smtClean="0"/>
              <a:t>etch (maybe)</a:t>
            </a:r>
            <a:endParaRPr lang="en-US" dirty="0"/>
          </a:p>
          <a:p>
            <a:r>
              <a:rPr lang="en-US" dirty="0" smtClean="0"/>
              <a:t>BHF side wall cleanup - Etches the AlGaAs</a:t>
            </a:r>
          </a:p>
        </p:txBody>
      </p:sp>
      <p:sp>
        <p:nvSpPr>
          <p:cNvPr id="67" name="Rectangle 66"/>
          <p:cNvSpPr/>
          <p:nvPr/>
        </p:nvSpPr>
        <p:spPr>
          <a:xfrm>
            <a:off x="381000" y="5105400"/>
            <a:ext cx="5576889" cy="76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381000" y="5181600"/>
            <a:ext cx="5576889" cy="381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81000" y="60960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81000" y="58674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2954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2766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5791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7696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flipV="1">
            <a:off x="757428"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flipV="1">
            <a:off x="19050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flipV="1">
            <a:off x="40386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flipV="1">
            <a:off x="25908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flipV="1">
            <a:off x="65532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flipV="1">
            <a:off x="51054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81000" y="4991100"/>
            <a:ext cx="5576889"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8458200" y="5638797"/>
            <a:ext cx="304800" cy="24765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flipV="1">
            <a:off x="381000" y="4800600"/>
            <a:ext cx="685800"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flipV="1">
            <a:off x="1839468" y="4794504"/>
            <a:ext cx="1208532"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flipV="1">
            <a:off x="3810000" y="4794504"/>
            <a:ext cx="2057400"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flipV="1">
            <a:off x="6025896" y="4794504"/>
            <a:ext cx="2249424"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81000" y="5562600"/>
            <a:ext cx="5576889" cy="76200"/>
          </a:xfrm>
          <a:prstGeom prst="rect">
            <a:avLst/>
          </a:prstGeom>
          <a:pattFill prst="dkHorz">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381000" y="5372100"/>
            <a:ext cx="5576889" cy="76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flipV="1">
            <a:off x="381000" y="4987241"/>
            <a:ext cx="761999" cy="6515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flipV="1">
            <a:off x="1763268" y="4991098"/>
            <a:ext cx="1360932" cy="64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flipV="1">
            <a:off x="3733801" y="4988020"/>
            <a:ext cx="2205036" cy="6626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flipV="1">
            <a:off x="5957889" y="4988718"/>
            <a:ext cx="2347912" cy="6500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7696200" y="59055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381000" y="5791200"/>
            <a:ext cx="7696200" cy="76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381000" y="5638797"/>
            <a:ext cx="7696200" cy="152403"/>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381001" y="5524497"/>
            <a:ext cx="762000"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1763268" y="5523934"/>
            <a:ext cx="1132332" cy="11486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4001689" y="5523934"/>
            <a:ext cx="1937148" cy="11486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5948364" y="5524497"/>
            <a:ext cx="2128836"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995364" y="4911852"/>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1143000" y="4911852"/>
            <a:ext cx="614364" cy="7539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1757364" y="4911851"/>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5936455" y="4911851"/>
            <a:ext cx="45719" cy="75392"/>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8077200" y="5524497"/>
            <a:ext cx="147636" cy="363472"/>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8224836" y="5753101"/>
            <a:ext cx="233364"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flipV="1">
            <a:off x="835820" y="4713909"/>
            <a:ext cx="159544" cy="810588"/>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flipV="1">
            <a:off x="1905000" y="4713909"/>
            <a:ext cx="159544" cy="810028"/>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flipV="1">
            <a:off x="988220" y="4713905"/>
            <a:ext cx="916780" cy="204041"/>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5954458" y="5523937"/>
            <a:ext cx="334896" cy="11486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5791201" y="4917948"/>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5954458" y="4917948"/>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flipH="1" flipV="1">
            <a:off x="2064544" y="5372099"/>
            <a:ext cx="831056" cy="151838"/>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flipH="1" flipV="1">
            <a:off x="381000" y="5372099"/>
            <a:ext cx="454819" cy="151838"/>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flipH="1" flipV="1">
            <a:off x="4001689" y="5372099"/>
            <a:ext cx="1637110" cy="151838"/>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flipH="1" flipV="1">
            <a:off x="6248400" y="5372096"/>
            <a:ext cx="1976436" cy="151838"/>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flipH="1" flipV="1">
            <a:off x="8458200" y="5486681"/>
            <a:ext cx="304800" cy="151838"/>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p:cNvSpPr/>
          <p:nvPr/>
        </p:nvSpPr>
        <p:spPr>
          <a:xfrm flipH="1" flipV="1">
            <a:off x="8224836" y="5372100"/>
            <a:ext cx="233364" cy="380438"/>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a:off x="6248400" y="1371600"/>
            <a:ext cx="2703576" cy="2590800"/>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a:xfrm>
            <a:off x="7086600" y="2286000"/>
            <a:ext cx="1066800" cy="990600"/>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2D050"/>
              </a:solidFill>
            </a:endParaRPr>
          </a:p>
        </p:txBody>
      </p:sp>
      <p:sp>
        <p:nvSpPr>
          <p:cNvPr id="95" name="Rectangle 94"/>
          <p:cNvSpPr/>
          <p:nvPr/>
        </p:nvSpPr>
        <p:spPr>
          <a:xfrm>
            <a:off x="7168896" y="2582636"/>
            <a:ext cx="603504" cy="57150"/>
          </a:xfrm>
          <a:prstGeom prst="rect">
            <a:avLst/>
          </a:prstGeom>
          <a:solidFill>
            <a:schemeClr val="accent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p:cNvSpPr/>
          <p:nvPr/>
        </p:nvSpPr>
        <p:spPr>
          <a:xfrm>
            <a:off x="7162800" y="2914650"/>
            <a:ext cx="603504" cy="57150"/>
          </a:xfrm>
          <a:prstGeom prst="rect">
            <a:avLst/>
          </a:prstGeom>
          <a:solidFill>
            <a:schemeClr val="accent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p:cNvSpPr/>
          <p:nvPr/>
        </p:nvSpPr>
        <p:spPr>
          <a:xfrm>
            <a:off x="7087268" y="2286000"/>
            <a:ext cx="1066800" cy="990600"/>
          </a:xfrm>
          <a:prstGeom prst="rect">
            <a:avLst/>
          </a:prstGeom>
          <a:solidFill>
            <a:srgbClr val="FF669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2D050"/>
              </a:solidFill>
            </a:endParaRPr>
          </a:p>
        </p:txBody>
      </p:sp>
      <p:sp>
        <p:nvSpPr>
          <p:cNvPr id="96" name="Rectangle 95"/>
          <p:cNvSpPr/>
          <p:nvPr/>
        </p:nvSpPr>
        <p:spPr>
          <a:xfrm>
            <a:off x="7162800" y="2762250"/>
            <a:ext cx="603504" cy="57150"/>
          </a:xfrm>
          <a:prstGeom prst="rect">
            <a:avLst/>
          </a:prstGeom>
          <a:solidFill>
            <a:schemeClr val="accent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p:cNvSpPr/>
          <p:nvPr/>
        </p:nvSpPr>
        <p:spPr>
          <a:xfrm>
            <a:off x="2292096" y="3276600"/>
            <a:ext cx="2279904" cy="30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rapezoid 2"/>
          <p:cNvSpPr/>
          <p:nvPr/>
        </p:nvSpPr>
        <p:spPr>
          <a:xfrm rot="5400000">
            <a:off x="4800600" y="3048000"/>
            <a:ext cx="304800" cy="762000"/>
          </a:xfrm>
          <a:prstGeom prst="trapezoi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Trapezoid 100"/>
          <p:cNvSpPr/>
          <p:nvPr/>
        </p:nvSpPr>
        <p:spPr>
          <a:xfrm rot="16200000">
            <a:off x="1758696" y="3047999"/>
            <a:ext cx="304800" cy="762000"/>
          </a:xfrm>
          <a:prstGeom prst="trapezoi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1314450" y="2476500"/>
            <a:ext cx="4133088" cy="1904999"/>
          </a:xfrm>
          <a:prstGeom prst="rect">
            <a:avLst/>
          </a:prstGeom>
          <a:solidFill>
            <a:srgbClr val="FF669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p:cNvSpPr/>
          <p:nvPr/>
        </p:nvSpPr>
        <p:spPr>
          <a:xfrm>
            <a:off x="2394536" y="2933700"/>
            <a:ext cx="2066544" cy="3428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p:cNvSpPr/>
          <p:nvPr/>
        </p:nvSpPr>
        <p:spPr>
          <a:xfrm>
            <a:off x="2394536" y="3581400"/>
            <a:ext cx="2066544" cy="3428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394536" y="3276601"/>
            <a:ext cx="2066544" cy="30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flipV="1">
            <a:off x="3119198" y="4949547"/>
            <a:ext cx="614603" cy="1650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1143000" y="4911852"/>
            <a:ext cx="614364" cy="11734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5936455" y="4916613"/>
            <a:ext cx="45719" cy="7686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p:cNvSpPr/>
          <p:nvPr/>
        </p:nvSpPr>
        <p:spPr>
          <a:xfrm flipV="1">
            <a:off x="5638799" y="4713905"/>
            <a:ext cx="159545" cy="821083"/>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flipV="1">
            <a:off x="6096000" y="4713904"/>
            <a:ext cx="159544" cy="810591"/>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p:cNvSpPr/>
          <p:nvPr/>
        </p:nvSpPr>
        <p:spPr>
          <a:xfrm flipV="1">
            <a:off x="5791200" y="4713905"/>
            <a:ext cx="304800" cy="204042"/>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063422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AlGaAs </a:t>
            </a:r>
            <a:r>
              <a:rPr lang="en-US" dirty="0" smtClean="0"/>
              <a:t>Oxidation Protection Strip</a:t>
            </a:r>
            <a:endParaRPr lang="en-US" dirty="0"/>
          </a:p>
        </p:txBody>
      </p:sp>
      <p:sp>
        <p:nvSpPr>
          <p:cNvPr id="25" name="Content Placeholder 24"/>
          <p:cNvSpPr>
            <a:spLocks noGrp="1"/>
          </p:cNvSpPr>
          <p:nvPr>
            <p:ph idx="1"/>
          </p:nvPr>
        </p:nvSpPr>
        <p:spPr>
          <a:xfrm>
            <a:off x="457200" y="1600201"/>
            <a:ext cx="8229600" cy="876300"/>
          </a:xfrm>
        </p:spPr>
        <p:txBody>
          <a:bodyPr>
            <a:normAutofit/>
          </a:bodyPr>
          <a:lstStyle/>
          <a:p>
            <a:r>
              <a:rPr lang="en-US" dirty="0" smtClean="0"/>
              <a:t>1165, PEII</a:t>
            </a:r>
          </a:p>
        </p:txBody>
      </p:sp>
      <p:sp>
        <p:nvSpPr>
          <p:cNvPr id="67" name="Rectangle 66"/>
          <p:cNvSpPr/>
          <p:nvPr/>
        </p:nvSpPr>
        <p:spPr>
          <a:xfrm>
            <a:off x="381000" y="5105400"/>
            <a:ext cx="5576889" cy="76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381000" y="5181600"/>
            <a:ext cx="5576889" cy="381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81000" y="60960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81000" y="58674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2954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2766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5791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7696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flipV="1">
            <a:off x="757428"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flipV="1">
            <a:off x="19050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flipV="1">
            <a:off x="40386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flipV="1">
            <a:off x="25908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flipV="1">
            <a:off x="65532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flipV="1">
            <a:off x="51054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81000" y="4991100"/>
            <a:ext cx="5576889"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8458200" y="5638797"/>
            <a:ext cx="304800" cy="24765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flipV="1">
            <a:off x="381000" y="4800600"/>
            <a:ext cx="685800"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flipV="1">
            <a:off x="1839468" y="4794504"/>
            <a:ext cx="1208532"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flipV="1">
            <a:off x="3810000" y="4794504"/>
            <a:ext cx="2057400"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flipV="1">
            <a:off x="6025896" y="4794504"/>
            <a:ext cx="2249424"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81000" y="5562600"/>
            <a:ext cx="5576889" cy="76200"/>
          </a:xfrm>
          <a:prstGeom prst="rect">
            <a:avLst/>
          </a:prstGeom>
          <a:pattFill prst="dkHorz">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381000" y="5372100"/>
            <a:ext cx="5576889" cy="76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flipV="1">
            <a:off x="381000" y="4987241"/>
            <a:ext cx="761999" cy="6515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flipV="1">
            <a:off x="1763268" y="4991098"/>
            <a:ext cx="1360932" cy="64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flipV="1">
            <a:off x="3733801" y="4988020"/>
            <a:ext cx="2205036" cy="6626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flipV="1">
            <a:off x="5957889" y="4988718"/>
            <a:ext cx="2347912" cy="6500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7696200" y="59055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381000" y="5791200"/>
            <a:ext cx="7696200" cy="76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381000" y="5638797"/>
            <a:ext cx="7696200" cy="152403"/>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381001" y="5524497"/>
            <a:ext cx="762000"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1763268" y="5523934"/>
            <a:ext cx="1132332" cy="11486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4001689" y="5523934"/>
            <a:ext cx="1937148" cy="11486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5948364" y="5524497"/>
            <a:ext cx="2128836"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995364" y="4911852"/>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1143000" y="4911852"/>
            <a:ext cx="614364" cy="7539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1757364" y="4911851"/>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5936455" y="4911851"/>
            <a:ext cx="45719" cy="75392"/>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8077200" y="5524497"/>
            <a:ext cx="147636" cy="363472"/>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8224836" y="5753101"/>
            <a:ext cx="233364"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5954458" y="5523937"/>
            <a:ext cx="334896" cy="11486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5791201" y="4917948"/>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5954458" y="4917948"/>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a:off x="6248400" y="1371600"/>
            <a:ext cx="2703576" cy="25908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a:xfrm>
            <a:off x="7086600" y="2286000"/>
            <a:ext cx="1066800" cy="990600"/>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2D050"/>
              </a:solidFill>
            </a:endParaRPr>
          </a:p>
        </p:txBody>
      </p:sp>
      <p:sp>
        <p:nvSpPr>
          <p:cNvPr id="95" name="Rectangle 94"/>
          <p:cNvSpPr/>
          <p:nvPr/>
        </p:nvSpPr>
        <p:spPr>
          <a:xfrm>
            <a:off x="7168896" y="2582636"/>
            <a:ext cx="603504" cy="57150"/>
          </a:xfrm>
          <a:prstGeom prst="rect">
            <a:avLst/>
          </a:prstGeom>
          <a:solidFill>
            <a:schemeClr val="accent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p:cNvSpPr/>
          <p:nvPr/>
        </p:nvSpPr>
        <p:spPr>
          <a:xfrm>
            <a:off x="7162800" y="2914650"/>
            <a:ext cx="603504" cy="57150"/>
          </a:xfrm>
          <a:prstGeom prst="rect">
            <a:avLst/>
          </a:prstGeom>
          <a:solidFill>
            <a:schemeClr val="accent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p:cNvSpPr/>
          <p:nvPr/>
        </p:nvSpPr>
        <p:spPr>
          <a:xfrm>
            <a:off x="7087268" y="2286000"/>
            <a:ext cx="1066800" cy="990600"/>
          </a:xfrm>
          <a:prstGeom prst="rect">
            <a:avLst/>
          </a:prstGeom>
          <a:solidFill>
            <a:schemeClr val="bg1">
              <a:lumMod val="6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2D050"/>
              </a:solidFill>
            </a:endParaRPr>
          </a:p>
        </p:txBody>
      </p:sp>
      <p:sp>
        <p:nvSpPr>
          <p:cNvPr id="96" name="Rectangle 95"/>
          <p:cNvSpPr/>
          <p:nvPr/>
        </p:nvSpPr>
        <p:spPr>
          <a:xfrm>
            <a:off x="7162800" y="2762250"/>
            <a:ext cx="603504" cy="57150"/>
          </a:xfrm>
          <a:prstGeom prst="rect">
            <a:avLst/>
          </a:prstGeom>
          <a:solidFill>
            <a:schemeClr val="accent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p:cNvSpPr/>
          <p:nvPr/>
        </p:nvSpPr>
        <p:spPr>
          <a:xfrm>
            <a:off x="2292096" y="3276600"/>
            <a:ext cx="2279904" cy="30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rapezoid 2"/>
          <p:cNvSpPr/>
          <p:nvPr/>
        </p:nvSpPr>
        <p:spPr>
          <a:xfrm rot="5400000">
            <a:off x="4800600" y="3048000"/>
            <a:ext cx="304800" cy="762000"/>
          </a:xfrm>
          <a:prstGeom prst="trapezoi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Trapezoid 100"/>
          <p:cNvSpPr/>
          <p:nvPr/>
        </p:nvSpPr>
        <p:spPr>
          <a:xfrm rot="16200000">
            <a:off x="1758696" y="3047999"/>
            <a:ext cx="304800" cy="762000"/>
          </a:xfrm>
          <a:prstGeom prst="trapezoi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1314450" y="2476500"/>
            <a:ext cx="4133088" cy="1904999"/>
          </a:xfrm>
          <a:prstGeom prst="rect">
            <a:avLst/>
          </a:prstGeom>
          <a:solidFill>
            <a:schemeClr val="bg1">
              <a:lumMod val="6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p:cNvSpPr/>
          <p:nvPr/>
        </p:nvSpPr>
        <p:spPr>
          <a:xfrm>
            <a:off x="2394536" y="2933700"/>
            <a:ext cx="2066544" cy="3428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p:cNvSpPr/>
          <p:nvPr/>
        </p:nvSpPr>
        <p:spPr>
          <a:xfrm>
            <a:off x="2394536" y="3581400"/>
            <a:ext cx="2066544" cy="3428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394536" y="3276601"/>
            <a:ext cx="2066544" cy="30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flipV="1">
            <a:off x="3119198" y="4949547"/>
            <a:ext cx="614603" cy="1650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p:cNvSpPr/>
          <p:nvPr/>
        </p:nvSpPr>
        <p:spPr>
          <a:xfrm>
            <a:off x="1143000" y="4911852"/>
            <a:ext cx="614364" cy="11734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5936455" y="4916613"/>
            <a:ext cx="45719" cy="7686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585326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AlGaAs </a:t>
            </a:r>
            <a:r>
              <a:rPr lang="en-US" dirty="0" smtClean="0"/>
              <a:t>Oxidation Pre-Clean</a:t>
            </a:r>
            <a:endParaRPr lang="en-US" dirty="0"/>
          </a:p>
        </p:txBody>
      </p:sp>
      <p:sp>
        <p:nvSpPr>
          <p:cNvPr id="25" name="Content Placeholder 24"/>
          <p:cNvSpPr>
            <a:spLocks noGrp="1"/>
          </p:cNvSpPr>
          <p:nvPr>
            <p:ph idx="1"/>
          </p:nvPr>
        </p:nvSpPr>
        <p:spPr>
          <a:xfrm>
            <a:off x="457200" y="1600201"/>
            <a:ext cx="8229600" cy="876300"/>
          </a:xfrm>
        </p:spPr>
        <p:txBody>
          <a:bodyPr>
            <a:normAutofit fontScale="85000" lnSpcReduction="20000"/>
          </a:bodyPr>
          <a:lstStyle/>
          <a:p>
            <a:r>
              <a:rPr lang="en-US" dirty="0"/>
              <a:t>Solvents, O2 Plasma</a:t>
            </a:r>
          </a:p>
          <a:p>
            <a:r>
              <a:rPr lang="en-US" dirty="0"/>
              <a:t>NH4OH:DI (1:10), 10s</a:t>
            </a:r>
          </a:p>
        </p:txBody>
      </p:sp>
      <p:sp>
        <p:nvSpPr>
          <p:cNvPr id="67" name="Rectangle 66"/>
          <p:cNvSpPr/>
          <p:nvPr/>
        </p:nvSpPr>
        <p:spPr>
          <a:xfrm>
            <a:off x="381000" y="5105400"/>
            <a:ext cx="5576889" cy="76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381000" y="5181600"/>
            <a:ext cx="5576889" cy="381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81000" y="60960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81000" y="58674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2954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2766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5791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7696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flipV="1">
            <a:off x="757428"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flipV="1">
            <a:off x="19050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flipV="1">
            <a:off x="40386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flipV="1">
            <a:off x="25908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flipV="1">
            <a:off x="65532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flipV="1">
            <a:off x="51054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81000" y="4991100"/>
            <a:ext cx="5576889"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8458200" y="5638797"/>
            <a:ext cx="304800" cy="24765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flipV="1">
            <a:off x="381000" y="4800600"/>
            <a:ext cx="685800"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flipV="1">
            <a:off x="1839468" y="4794504"/>
            <a:ext cx="1208532"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flipV="1">
            <a:off x="3810000" y="4794504"/>
            <a:ext cx="2057400"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flipV="1">
            <a:off x="6025896" y="4794504"/>
            <a:ext cx="2249424"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81000" y="5562600"/>
            <a:ext cx="5576889" cy="76200"/>
          </a:xfrm>
          <a:prstGeom prst="rect">
            <a:avLst/>
          </a:prstGeom>
          <a:pattFill prst="dkHorz">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381000" y="5372100"/>
            <a:ext cx="5576889" cy="76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flipV="1">
            <a:off x="381000" y="4987241"/>
            <a:ext cx="761999" cy="6515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flipV="1">
            <a:off x="1763268" y="4991098"/>
            <a:ext cx="1360932" cy="64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flipV="1">
            <a:off x="3733801" y="4988020"/>
            <a:ext cx="2205036" cy="6626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flipV="1">
            <a:off x="5957889" y="4988718"/>
            <a:ext cx="2347912" cy="6500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7696200" y="59055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381000" y="5791200"/>
            <a:ext cx="7696200" cy="76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381000" y="5638797"/>
            <a:ext cx="7696200" cy="152403"/>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381001" y="5524497"/>
            <a:ext cx="762000"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1763268" y="5523934"/>
            <a:ext cx="1132332" cy="11486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4001689" y="5523934"/>
            <a:ext cx="1937148" cy="11486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5948364" y="5524497"/>
            <a:ext cx="2128836"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995364" y="4911852"/>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1143000" y="4911852"/>
            <a:ext cx="614364" cy="7539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1757364" y="4911851"/>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5936455" y="4911851"/>
            <a:ext cx="45719" cy="75392"/>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8077200" y="5524497"/>
            <a:ext cx="147636" cy="363472"/>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8224836" y="5753101"/>
            <a:ext cx="233364"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5954458" y="5523937"/>
            <a:ext cx="334896" cy="11486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5791201" y="4917948"/>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5954458" y="4917948"/>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a:off x="6248400" y="1371600"/>
            <a:ext cx="2703576" cy="25908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a:xfrm>
            <a:off x="7086600" y="2286000"/>
            <a:ext cx="1066800" cy="990600"/>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2D050"/>
              </a:solidFill>
            </a:endParaRPr>
          </a:p>
        </p:txBody>
      </p:sp>
      <p:sp>
        <p:nvSpPr>
          <p:cNvPr id="95" name="Rectangle 94"/>
          <p:cNvSpPr/>
          <p:nvPr/>
        </p:nvSpPr>
        <p:spPr>
          <a:xfrm>
            <a:off x="7168896" y="2582636"/>
            <a:ext cx="603504" cy="57150"/>
          </a:xfrm>
          <a:prstGeom prst="rect">
            <a:avLst/>
          </a:prstGeom>
          <a:solidFill>
            <a:schemeClr val="accent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p:cNvSpPr/>
          <p:nvPr/>
        </p:nvSpPr>
        <p:spPr>
          <a:xfrm>
            <a:off x="7162800" y="2914650"/>
            <a:ext cx="603504" cy="57150"/>
          </a:xfrm>
          <a:prstGeom prst="rect">
            <a:avLst/>
          </a:prstGeom>
          <a:solidFill>
            <a:schemeClr val="accent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p:cNvSpPr/>
          <p:nvPr/>
        </p:nvSpPr>
        <p:spPr>
          <a:xfrm>
            <a:off x="7087268" y="2286000"/>
            <a:ext cx="1066800" cy="990600"/>
          </a:xfrm>
          <a:prstGeom prst="rect">
            <a:avLst/>
          </a:prstGeom>
          <a:solidFill>
            <a:schemeClr val="bg1">
              <a:lumMod val="6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2D050"/>
              </a:solidFill>
            </a:endParaRPr>
          </a:p>
        </p:txBody>
      </p:sp>
      <p:sp>
        <p:nvSpPr>
          <p:cNvPr id="96" name="Rectangle 95"/>
          <p:cNvSpPr/>
          <p:nvPr/>
        </p:nvSpPr>
        <p:spPr>
          <a:xfrm>
            <a:off x="7162800" y="2762250"/>
            <a:ext cx="603504" cy="57150"/>
          </a:xfrm>
          <a:prstGeom prst="rect">
            <a:avLst/>
          </a:prstGeom>
          <a:solidFill>
            <a:schemeClr val="accent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p:cNvSpPr/>
          <p:nvPr/>
        </p:nvSpPr>
        <p:spPr>
          <a:xfrm>
            <a:off x="2292096" y="3276600"/>
            <a:ext cx="2279904" cy="30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rapezoid 2"/>
          <p:cNvSpPr/>
          <p:nvPr/>
        </p:nvSpPr>
        <p:spPr>
          <a:xfrm rot="5400000">
            <a:off x="4800600" y="3048000"/>
            <a:ext cx="304800" cy="762000"/>
          </a:xfrm>
          <a:prstGeom prst="trapezoi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Trapezoid 100"/>
          <p:cNvSpPr/>
          <p:nvPr/>
        </p:nvSpPr>
        <p:spPr>
          <a:xfrm rot="16200000">
            <a:off x="1758696" y="3047999"/>
            <a:ext cx="304800" cy="762000"/>
          </a:xfrm>
          <a:prstGeom prst="trapezoi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1314450" y="2476500"/>
            <a:ext cx="4133088" cy="1904999"/>
          </a:xfrm>
          <a:prstGeom prst="rect">
            <a:avLst/>
          </a:prstGeom>
          <a:solidFill>
            <a:schemeClr val="bg1">
              <a:lumMod val="6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p:cNvSpPr/>
          <p:nvPr/>
        </p:nvSpPr>
        <p:spPr>
          <a:xfrm>
            <a:off x="2394536" y="2933700"/>
            <a:ext cx="2066544" cy="3428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p:cNvSpPr/>
          <p:nvPr/>
        </p:nvSpPr>
        <p:spPr>
          <a:xfrm>
            <a:off x="2394536" y="3581400"/>
            <a:ext cx="2066544" cy="3428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394536" y="3276601"/>
            <a:ext cx="2066544" cy="30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flipV="1">
            <a:off x="3119198" y="4949547"/>
            <a:ext cx="614603" cy="1650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1143000" y="4911852"/>
            <a:ext cx="614364" cy="11734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5936455" y="4916613"/>
            <a:ext cx="45719" cy="7686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789750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AlGaAs Oxidation</a:t>
            </a:r>
            <a:endParaRPr lang="en-US" dirty="0"/>
          </a:p>
        </p:txBody>
      </p:sp>
      <p:sp>
        <p:nvSpPr>
          <p:cNvPr id="25" name="Content Placeholder 24"/>
          <p:cNvSpPr>
            <a:spLocks noGrp="1"/>
          </p:cNvSpPr>
          <p:nvPr>
            <p:ph idx="1"/>
          </p:nvPr>
        </p:nvSpPr>
        <p:spPr>
          <a:xfrm>
            <a:off x="457200" y="1600201"/>
            <a:ext cx="8229600" cy="876300"/>
          </a:xfrm>
        </p:spPr>
        <p:txBody>
          <a:bodyPr>
            <a:normAutofit/>
          </a:bodyPr>
          <a:lstStyle/>
          <a:p>
            <a:r>
              <a:rPr lang="en-US" dirty="0" smtClean="0"/>
              <a:t>360C in Lindberg furnace</a:t>
            </a:r>
            <a:endParaRPr lang="en-US" dirty="0"/>
          </a:p>
        </p:txBody>
      </p:sp>
      <p:sp>
        <p:nvSpPr>
          <p:cNvPr id="67" name="Rectangle 66"/>
          <p:cNvSpPr/>
          <p:nvPr/>
        </p:nvSpPr>
        <p:spPr>
          <a:xfrm>
            <a:off x="381000" y="5105400"/>
            <a:ext cx="5576889" cy="76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381000" y="5181600"/>
            <a:ext cx="5576889" cy="381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81000" y="60960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81000" y="58674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2954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2766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5791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7696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flipV="1">
            <a:off x="757428"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flipV="1">
            <a:off x="19050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flipV="1">
            <a:off x="40386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flipV="1">
            <a:off x="25908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flipV="1">
            <a:off x="65532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flipV="1">
            <a:off x="51054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81000" y="4991100"/>
            <a:ext cx="5576889"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8458200" y="5638797"/>
            <a:ext cx="304800" cy="24765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flipV="1">
            <a:off x="381000" y="4800600"/>
            <a:ext cx="685800"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flipV="1">
            <a:off x="1839468" y="4794504"/>
            <a:ext cx="1208532"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flipV="1">
            <a:off x="3810000" y="4794504"/>
            <a:ext cx="2057400"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flipV="1">
            <a:off x="6025896" y="4794504"/>
            <a:ext cx="2249424"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81000" y="5562600"/>
            <a:ext cx="5576889" cy="76200"/>
          </a:xfrm>
          <a:prstGeom prst="rect">
            <a:avLst/>
          </a:prstGeom>
          <a:pattFill prst="dkHorz">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381000" y="5372100"/>
            <a:ext cx="5576889" cy="76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flipV="1">
            <a:off x="381000" y="4987241"/>
            <a:ext cx="761999" cy="6515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flipV="1">
            <a:off x="1763268" y="4991098"/>
            <a:ext cx="1360932" cy="64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flipV="1">
            <a:off x="3733801" y="4988020"/>
            <a:ext cx="2205036" cy="6626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flipV="1">
            <a:off x="5957889" y="4988718"/>
            <a:ext cx="2347912" cy="6500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7696200" y="59055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381000" y="5791200"/>
            <a:ext cx="7696200" cy="76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381000" y="5638797"/>
            <a:ext cx="7696200" cy="152403"/>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381001" y="5524497"/>
            <a:ext cx="762000"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1763268" y="5523934"/>
            <a:ext cx="1132332" cy="11486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4001689" y="5523934"/>
            <a:ext cx="1937148" cy="11486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5948364" y="5524497"/>
            <a:ext cx="2128836"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995364" y="4911852"/>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1143000" y="4911852"/>
            <a:ext cx="614364" cy="11734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1757364" y="4911851"/>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5936455" y="4916613"/>
            <a:ext cx="45719" cy="7686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8077200" y="5524497"/>
            <a:ext cx="147636" cy="363472"/>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8224836" y="5753101"/>
            <a:ext cx="233364"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5954458" y="5523937"/>
            <a:ext cx="334896" cy="11486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5791201" y="4917948"/>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5954458" y="4917948"/>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a:off x="6248400" y="1371600"/>
            <a:ext cx="2703576" cy="25908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a:xfrm>
            <a:off x="7086600" y="2286000"/>
            <a:ext cx="1066800" cy="990600"/>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2D050"/>
              </a:solidFill>
            </a:endParaRPr>
          </a:p>
        </p:txBody>
      </p:sp>
      <p:sp>
        <p:nvSpPr>
          <p:cNvPr id="95" name="Rectangle 94"/>
          <p:cNvSpPr/>
          <p:nvPr/>
        </p:nvSpPr>
        <p:spPr>
          <a:xfrm>
            <a:off x="7168896" y="2582636"/>
            <a:ext cx="603504" cy="57150"/>
          </a:xfrm>
          <a:prstGeom prst="rect">
            <a:avLst/>
          </a:prstGeom>
          <a:solidFill>
            <a:schemeClr val="accent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p:cNvSpPr/>
          <p:nvPr/>
        </p:nvSpPr>
        <p:spPr>
          <a:xfrm>
            <a:off x="7162800" y="2914650"/>
            <a:ext cx="603504" cy="57150"/>
          </a:xfrm>
          <a:prstGeom prst="rect">
            <a:avLst/>
          </a:prstGeom>
          <a:solidFill>
            <a:schemeClr val="accent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p:cNvSpPr/>
          <p:nvPr/>
        </p:nvSpPr>
        <p:spPr>
          <a:xfrm>
            <a:off x="7087268" y="2286000"/>
            <a:ext cx="1066800" cy="990600"/>
          </a:xfrm>
          <a:prstGeom prst="rect">
            <a:avLst/>
          </a:prstGeom>
          <a:solidFill>
            <a:schemeClr val="bg1">
              <a:lumMod val="6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2D050"/>
              </a:solidFill>
            </a:endParaRPr>
          </a:p>
        </p:txBody>
      </p:sp>
      <p:sp>
        <p:nvSpPr>
          <p:cNvPr id="96" name="Rectangle 95"/>
          <p:cNvSpPr/>
          <p:nvPr/>
        </p:nvSpPr>
        <p:spPr>
          <a:xfrm>
            <a:off x="7162800" y="2762250"/>
            <a:ext cx="603504" cy="57150"/>
          </a:xfrm>
          <a:prstGeom prst="rect">
            <a:avLst/>
          </a:prstGeom>
          <a:solidFill>
            <a:schemeClr val="accent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p:cNvSpPr/>
          <p:nvPr/>
        </p:nvSpPr>
        <p:spPr>
          <a:xfrm>
            <a:off x="2292096" y="3276600"/>
            <a:ext cx="2279904" cy="30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rapezoid 2"/>
          <p:cNvSpPr/>
          <p:nvPr/>
        </p:nvSpPr>
        <p:spPr>
          <a:xfrm rot="5400000">
            <a:off x="4800600" y="3048000"/>
            <a:ext cx="304800" cy="762000"/>
          </a:xfrm>
          <a:prstGeom prst="trapezoi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Trapezoid 100"/>
          <p:cNvSpPr/>
          <p:nvPr/>
        </p:nvSpPr>
        <p:spPr>
          <a:xfrm rot="16200000">
            <a:off x="1758696" y="3047999"/>
            <a:ext cx="304800" cy="762000"/>
          </a:xfrm>
          <a:prstGeom prst="trapezoi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1314450" y="2476500"/>
            <a:ext cx="4133088" cy="1904999"/>
          </a:xfrm>
          <a:prstGeom prst="rect">
            <a:avLst/>
          </a:prstGeom>
          <a:solidFill>
            <a:schemeClr val="bg1">
              <a:lumMod val="6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p:cNvSpPr/>
          <p:nvPr/>
        </p:nvSpPr>
        <p:spPr>
          <a:xfrm>
            <a:off x="2394536" y="2933700"/>
            <a:ext cx="2066544" cy="3428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p:cNvSpPr/>
          <p:nvPr/>
        </p:nvSpPr>
        <p:spPr>
          <a:xfrm>
            <a:off x="2394536" y="3581400"/>
            <a:ext cx="2066544" cy="3428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394536" y="3276601"/>
            <a:ext cx="2066544" cy="30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flipV="1">
            <a:off x="3119198" y="4949547"/>
            <a:ext cx="614603" cy="1650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flipV="1">
            <a:off x="3124201" y="5371815"/>
            <a:ext cx="152399" cy="7648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3581399" y="5371817"/>
            <a:ext cx="152401" cy="7648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134653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Apertured Mesa Protection Hardmask Deposition</a:t>
            </a:r>
            <a:endParaRPr lang="en-US" dirty="0"/>
          </a:p>
        </p:txBody>
      </p:sp>
      <p:sp>
        <p:nvSpPr>
          <p:cNvPr id="25" name="Content Placeholder 24"/>
          <p:cNvSpPr>
            <a:spLocks noGrp="1"/>
          </p:cNvSpPr>
          <p:nvPr>
            <p:ph idx="1"/>
          </p:nvPr>
        </p:nvSpPr>
        <p:spPr>
          <a:xfrm>
            <a:off x="457200" y="1600201"/>
            <a:ext cx="8229600" cy="876300"/>
          </a:xfrm>
        </p:spPr>
        <p:txBody>
          <a:bodyPr>
            <a:normAutofit/>
          </a:bodyPr>
          <a:lstStyle/>
          <a:p>
            <a:r>
              <a:rPr lang="en-US" dirty="0" smtClean="0"/>
              <a:t>PECVD</a:t>
            </a:r>
            <a:endParaRPr lang="en-US" dirty="0"/>
          </a:p>
        </p:txBody>
      </p:sp>
      <p:sp>
        <p:nvSpPr>
          <p:cNvPr id="67" name="Rectangle 66"/>
          <p:cNvSpPr/>
          <p:nvPr/>
        </p:nvSpPr>
        <p:spPr>
          <a:xfrm>
            <a:off x="381000" y="5105400"/>
            <a:ext cx="5576889" cy="76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381000" y="5181600"/>
            <a:ext cx="5576889" cy="381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81000" y="60960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81000" y="58674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2954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2766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5791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7696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flipV="1">
            <a:off x="757428"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flipV="1">
            <a:off x="19050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flipV="1">
            <a:off x="40386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flipV="1">
            <a:off x="25908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flipV="1">
            <a:off x="65532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flipV="1">
            <a:off x="51054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81000" y="4991100"/>
            <a:ext cx="5576889"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8458200" y="5562601"/>
            <a:ext cx="304800" cy="32385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flipV="1">
            <a:off x="381000" y="4800600"/>
            <a:ext cx="685800"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flipV="1">
            <a:off x="1839468" y="4794504"/>
            <a:ext cx="1208532"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flipV="1">
            <a:off x="3810000" y="4794504"/>
            <a:ext cx="2057400"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flipV="1">
            <a:off x="6025896" y="4794504"/>
            <a:ext cx="2249424"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81000" y="5562600"/>
            <a:ext cx="5576889" cy="76200"/>
          </a:xfrm>
          <a:prstGeom prst="rect">
            <a:avLst/>
          </a:prstGeom>
          <a:pattFill prst="dkHorz">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381000" y="5372100"/>
            <a:ext cx="5576889" cy="76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flipV="1">
            <a:off x="381000" y="4987241"/>
            <a:ext cx="761999" cy="6515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flipV="1">
            <a:off x="1763268" y="4991098"/>
            <a:ext cx="1360932" cy="64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flipV="1">
            <a:off x="3733801" y="4988020"/>
            <a:ext cx="2205036" cy="6626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flipV="1">
            <a:off x="5957889" y="4988718"/>
            <a:ext cx="2347912" cy="6500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7696200" y="59055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381000" y="5791200"/>
            <a:ext cx="7696200" cy="76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381000" y="5638797"/>
            <a:ext cx="7696200" cy="152403"/>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381001" y="5524497"/>
            <a:ext cx="762000"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1763268" y="5523934"/>
            <a:ext cx="1132332" cy="11486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4001689" y="5523934"/>
            <a:ext cx="1937148" cy="11486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5948364" y="5524497"/>
            <a:ext cx="2128836"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995364" y="4911852"/>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1143000" y="4911852"/>
            <a:ext cx="614364" cy="7924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1757364" y="4911851"/>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5745481" y="4874611"/>
            <a:ext cx="402332" cy="11648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8077200" y="5524497"/>
            <a:ext cx="198120" cy="363472"/>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8224836" y="5706233"/>
            <a:ext cx="233364" cy="16116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5954458" y="5523937"/>
            <a:ext cx="334896" cy="11486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5791201" y="4917948"/>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5954458" y="4917948"/>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a:off x="6248400" y="1371600"/>
            <a:ext cx="2703576" cy="25908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a:xfrm>
            <a:off x="7086600" y="2286000"/>
            <a:ext cx="1066800" cy="990600"/>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2D050"/>
              </a:solidFill>
            </a:endParaRPr>
          </a:p>
        </p:txBody>
      </p:sp>
      <p:sp>
        <p:nvSpPr>
          <p:cNvPr id="95" name="Rectangle 94"/>
          <p:cNvSpPr/>
          <p:nvPr/>
        </p:nvSpPr>
        <p:spPr>
          <a:xfrm>
            <a:off x="7168896" y="2582636"/>
            <a:ext cx="603504" cy="57150"/>
          </a:xfrm>
          <a:prstGeom prst="rect">
            <a:avLst/>
          </a:prstGeom>
          <a:solidFill>
            <a:schemeClr val="accent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p:cNvSpPr/>
          <p:nvPr/>
        </p:nvSpPr>
        <p:spPr>
          <a:xfrm>
            <a:off x="7162800" y="2914650"/>
            <a:ext cx="603504" cy="57150"/>
          </a:xfrm>
          <a:prstGeom prst="rect">
            <a:avLst/>
          </a:prstGeom>
          <a:solidFill>
            <a:schemeClr val="accent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p:cNvSpPr/>
          <p:nvPr/>
        </p:nvSpPr>
        <p:spPr>
          <a:xfrm>
            <a:off x="7087268" y="2286000"/>
            <a:ext cx="1066800" cy="990600"/>
          </a:xfrm>
          <a:prstGeom prst="rect">
            <a:avLst/>
          </a:prstGeom>
          <a:solidFill>
            <a:schemeClr val="bg1">
              <a:lumMod val="6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2D050"/>
              </a:solidFill>
            </a:endParaRPr>
          </a:p>
        </p:txBody>
      </p:sp>
      <p:sp>
        <p:nvSpPr>
          <p:cNvPr id="96" name="Rectangle 95"/>
          <p:cNvSpPr/>
          <p:nvPr/>
        </p:nvSpPr>
        <p:spPr>
          <a:xfrm>
            <a:off x="7162800" y="2762250"/>
            <a:ext cx="603504" cy="57150"/>
          </a:xfrm>
          <a:prstGeom prst="rect">
            <a:avLst/>
          </a:prstGeom>
          <a:solidFill>
            <a:schemeClr val="accent1">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p:cNvSpPr/>
          <p:nvPr/>
        </p:nvSpPr>
        <p:spPr>
          <a:xfrm>
            <a:off x="2292096" y="3276600"/>
            <a:ext cx="2279904" cy="30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rapezoid 2"/>
          <p:cNvSpPr/>
          <p:nvPr/>
        </p:nvSpPr>
        <p:spPr>
          <a:xfrm rot="5400000">
            <a:off x="4800600" y="3048000"/>
            <a:ext cx="304800" cy="762000"/>
          </a:xfrm>
          <a:prstGeom prst="trapezoi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Trapezoid 100"/>
          <p:cNvSpPr/>
          <p:nvPr/>
        </p:nvSpPr>
        <p:spPr>
          <a:xfrm rot="16200000">
            <a:off x="1758696" y="3047999"/>
            <a:ext cx="304800" cy="762000"/>
          </a:xfrm>
          <a:prstGeom prst="trapezoi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1314450" y="2476500"/>
            <a:ext cx="4133088" cy="1904999"/>
          </a:xfrm>
          <a:prstGeom prst="rect">
            <a:avLst/>
          </a:prstGeom>
          <a:solidFill>
            <a:schemeClr val="bg1">
              <a:lumMod val="6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p:cNvSpPr/>
          <p:nvPr/>
        </p:nvSpPr>
        <p:spPr>
          <a:xfrm>
            <a:off x="2394536" y="2933700"/>
            <a:ext cx="2066544" cy="3428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p:cNvSpPr/>
          <p:nvPr/>
        </p:nvSpPr>
        <p:spPr>
          <a:xfrm>
            <a:off x="2394536" y="3581400"/>
            <a:ext cx="2066544" cy="3428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394536" y="3276601"/>
            <a:ext cx="2066544" cy="30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flipV="1">
            <a:off x="3119198" y="4949547"/>
            <a:ext cx="614603" cy="1650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flipV="1">
            <a:off x="3124201" y="5371815"/>
            <a:ext cx="152399" cy="7648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3581399" y="5371817"/>
            <a:ext cx="152401" cy="7648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2394536" y="2914650"/>
            <a:ext cx="2066544" cy="1009649"/>
          </a:xfrm>
          <a:prstGeom prst="rect">
            <a:avLst/>
          </a:prstGeom>
          <a:solidFill>
            <a:schemeClr val="bg1">
              <a:lumMod val="6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381001" y="5473444"/>
            <a:ext cx="614363" cy="5105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1905000" y="5466783"/>
            <a:ext cx="990600" cy="5771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2885693" y="5590608"/>
            <a:ext cx="238507" cy="4819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3733799" y="5590608"/>
            <a:ext cx="267889" cy="4819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733800" y="5114644"/>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3078482" y="5114644"/>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3078482" y="5070881"/>
            <a:ext cx="701037" cy="45719"/>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949646" y="4872229"/>
            <a:ext cx="984309" cy="60626"/>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949645" y="4909335"/>
            <a:ext cx="45719" cy="564109"/>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1888236" y="4915715"/>
            <a:ext cx="45719" cy="557729"/>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4001688" y="5466783"/>
            <a:ext cx="1789512" cy="5771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6096000" y="5466783"/>
            <a:ext cx="2179320" cy="57151"/>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5745480" y="4992242"/>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6102094" y="4992242"/>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500235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 Layer Taper Hardmask Patterning</a:t>
            </a:r>
            <a:endParaRPr lang="en-US" dirty="0"/>
          </a:p>
        </p:txBody>
      </p:sp>
      <p:sp>
        <p:nvSpPr>
          <p:cNvPr id="25" name="Content Placeholder 24"/>
          <p:cNvSpPr>
            <a:spLocks noGrp="1"/>
          </p:cNvSpPr>
          <p:nvPr>
            <p:ph idx="1"/>
          </p:nvPr>
        </p:nvSpPr>
        <p:spPr>
          <a:xfrm>
            <a:off x="457200" y="1600201"/>
            <a:ext cx="8229600" cy="876300"/>
          </a:xfrm>
        </p:spPr>
        <p:txBody>
          <a:bodyPr>
            <a:normAutofit/>
          </a:bodyPr>
          <a:lstStyle/>
          <a:p>
            <a:r>
              <a:rPr lang="en-US" dirty="0" smtClean="0"/>
              <a:t>Pos. PR</a:t>
            </a:r>
            <a:endParaRPr lang="en-US" dirty="0"/>
          </a:p>
        </p:txBody>
      </p:sp>
      <p:sp>
        <p:nvSpPr>
          <p:cNvPr id="67" name="Rectangle 66"/>
          <p:cNvSpPr/>
          <p:nvPr/>
        </p:nvSpPr>
        <p:spPr>
          <a:xfrm>
            <a:off x="381000" y="5105400"/>
            <a:ext cx="5576889" cy="76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381000" y="5181600"/>
            <a:ext cx="5576889" cy="381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81000" y="60960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81000" y="58674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2954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2766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5791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7696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flipV="1">
            <a:off x="757428"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flipV="1">
            <a:off x="19050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flipV="1">
            <a:off x="40386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flipV="1">
            <a:off x="25908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flipV="1">
            <a:off x="65532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flipV="1">
            <a:off x="51054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81000" y="4991100"/>
            <a:ext cx="5576889"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8458200" y="5562601"/>
            <a:ext cx="304800" cy="32385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flipV="1">
            <a:off x="381000" y="4800600"/>
            <a:ext cx="685800"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flipV="1">
            <a:off x="1839468" y="4794504"/>
            <a:ext cx="1208532"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flipV="1">
            <a:off x="3810000" y="4794504"/>
            <a:ext cx="2057400"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flipV="1">
            <a:off x="6025896" y="4794504"/>
            <a:ext cx="2249424"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81000" y="5562600"/>
            <a:ext cx="5576889" cy="76200"/>
          </a:xfrm>
          <a:prstGeom prst="rect">
            <a:avLst/>
          </a:prstGeom>
          <a:pattFill prst="dkHorz">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381000" y="5372100"/>
            <a:ext cx="5576889" cy="76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flipV="1">
            <a:off x="381000" y="4987241"/>
            <a:ext cx="761999" cy="6515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flipV="1">
            <a:off x="1763268" y="4991098"/>
            <a:ext cx="1360932" cy="64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flipV="1">
            <a:off x="3733801" y="4988020"/>
            <a:ext cx="2205036" cy="6626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flipV="1">
            <a:off x="5957889" y="4988718"/>
            <a:ext cx="2347912" cy="6500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7696200" y="59055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381000" y="5791200"/>
            <a:ext cx="7696200" cy="76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381000" y="5638797"/>
            <a:ext cx="7696200" cy="152403"/>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381001" y="5524497"/>
            <a:ext cx="762000"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1763268" y="5523934"/>
            <a:ext cx="1132332" cy="11486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4001689" y="5523934"/>
            <a:ext cx="1937148" cy="11486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5948364" y="5524497"/>
            <a:ext cx="2128836"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995364" y="4911852"/>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1143000" y="4911852"/>
            <a:ext cx="614364" cy="7924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1757364" y="4911851"/>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5745481" y="4874611"/>
            <a:ext cx="402332" cy="11648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8077200" y="5524497"/>
            <a:ext cx="198120" cy="363472"/>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8224836" y="5706233"/>
            <a:ext cx="233364" cy="16116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5954458" y="5523937"/>
            <a:ext cx="334896" cy="11486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5791201" y="4917948"/>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5954458" y="4917948"/>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a:off x="6248400" y="1371600"/>
            <a:ext cx="2703576" cy="2590800"/>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a:xfrm>
            <a:off x="7086600" y="2286000"/>
            <a:ext cx="1066800" cy="990600"/>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2D050"/>
              </a:solidFill>
            </a:endParaRPr>
          </a:p>
        </p:txBody>
      </p:sp>
      <p:sp>
        <p:nvSpPr>
          <p:cNvPr id="95" name="Rectangle 94"/>
          <p:cNvSpPr/>
          <p:nvPr/>
        </p:nvSpPr>
        <p:spPr>
          <a:xfrm>
            <a:off x="7168896" y="2582636"/>
            <a:ext cx="603504" cy="57150"/>
          </a:xfrm>
          <a:prstGeom prst="rect">
            <a:avLst/>
          </a:prstGeom>
          <a:solidFill>
            <a:srgbClr val="FF669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p:cNvSpPr/>
          <p:nvPr/>
        </p:nvSpPr>
        <p:spPr>
          <a:xfrm>
            <a:off x="7162800" y="2914650"/>
            <a:ext cx="603504" cy="57150"/>
          </a:xfrm>
          <a:prstGeom prst="rect">
            <a:avLst/>
          </a:prstGeom>
          <a:solidFill>
            <a:srgbClr val="FF669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p:cNvSpPr/>
          <p:nvPr/>
        </p:nvSpPr>
        <p:spPr>
          <a:xfrm>
            <a:off x="7087268" y="2286000"/>
            <a:ext cx="1066800" cy="990600"/>
          </a:xfrm>
          <a:prstGeom prst="rect">
            <a:avLst/>
          </a:prstGeom>
          <a:solidFill>
            <a:schemeClr val="bg1">
              <a:lumMod val="6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2D050"/>
              </a:solidFill>
            </a:endParaRPr>
          </a:p>
        </p:txBody>
      </p:sp>
      <p:sp>
        <p:nvSpPr>
          <p:cNvPr id="96" name="Rectangle 95"/>
          <p:cNvSpPr/>
          <p:nvPr/>
        </p:nvSpPr>
        <p:spPr>
          <a:xfrm>
            <a:off x="7162800" y="2762250"/>
            <a:ext cx="603504" cy="57150"/>
          </a:xfrm>
          <a:prstGeom prst="rect">
            <a:avLst/>
          </a:prstGeom>
          <a:solidFill>
            <a:srgbClr val="FF669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p:cNvSpPr/>
          <p:nvPr/>
        </p:nvSpPr>
        <p:spPr>
          <a:xfrm>
            <a:off x="2292096" y="3276600"/>
            <a:ext cx="2279904" cy="30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rapezoid 2"/>
          <p:cNvSpPr/>
          <p:nvPr/>
        </p:nvSpPr>
        <p:spPr>
          <a:xfrm rot="5400000">
            <a:off x="4800600" y="3048000"/>
            <a:ext cx="304800" cy="762000"/>
          </a:xfrm>
          <a:prstGeom prst="trapezoi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Trapezoid 100"/>
          <p:cNvSpPr/>
          <p:nvPr/>
        </p:nvSpPr>
        <p:spPr>
          <a:xfrm rot="16200000">
            <a:off x="1758696" y="3047999"/>
            <a:ext cx="304800" cy="762000"/>
          </a:xfrm>
          <a:prstGeom prst="trapezoi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762000" y="2362201"/>
            <a:ext cx="5263895" cy="2133598"/>
          </a:xfrm>
          <a:prstGeom prst="rect">
            <a:avLst/>
          </a:prstGeom>
          <a:solidFill>
            <a:schemeClr val="bg1">
              <a:lumMod val="6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p:cNvSpPr/>
          <p:nvPr/>
        </p:nvSpPr>
        <p:spPr>
          <a:xfrm>
            <a:off x="2394536" y="2933700"/>
            <a:ext cx="2066544" cy="3428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p:cNvSpPr/>
          <p:nvPr/>
        </p:nvSpPr>
        <p:spPr>
          <a:xfrm>
            <a:off x="2394536" y="3581400"/>
            <a:ext cx="2066544" cy="3428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394536" y="3276601"/>
            <a:ext cx="2066544" cy="30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flipV="1">
            <a:off x="3119198" y="4949547"/>
            <a:ext cx="614603" cy="1650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flipV="1">
            <a:off x="3124201" y="5371815"/>
            <a:ext cx="152399" cy="7648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3581399" y="5371817"/>
            <a:ext cx="152401" cy="7648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2394536" y="2914650"/>
            <a:ext cx="2066544" cy="1009649"/>
          </a:xfrm>
          <a:prstGeom prst="rect">
            <a:avLst/>
          </a:prstGeom>
          <a:solidFill>
            <a:schemeClr val="bg1">
              <a:lumMod val="6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381001" y="5473444"/>
            <a:ext cx="614363" cy="5105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1905000" y="5466783"/>
            <a:ext cx="990600" cy="5771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2885693" y="5590608"/>
            <a:ext cx="238507" cy="4819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3733799" y="5590608"/>
            <a:ext cx="267889" cy="4819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733800" y="5114644"/>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3078482" y="5114644"/>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3078482" y="5070881"/>
            <a:ext cx="701037" cy="45719"/>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949646" y="4872229"/>
            <a:ext cx="984309" cy="60626"/>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949645" y="4909335"/>
            <a:ext cx="45719" cy="564109"/>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1888236" y="4915715"/>
            <a:ext cx="45719" cy="557729"/>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4001688" y="5466783"/>
            <a:ext cx="1789512" cy="5771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6096000" y="5466783"/>
            <a:ext cx="2179320" cy="57151"/>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5745480" y="4992242"/>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6102094" y="4992242"/>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a:off x="2256903" y="2476500"/>
            <a:ext cx="2279904" cy="1904998"/>
          </a:xfrm>
          <a:prstGeom prst="rect">
            <a:avLst/>
          </a:prstGeom>
          <a:solidFill>
            <a:srgbClr val="FF6699">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rapezoid 91"/>
          <p:cNvSpPr/>
          <p:nvPr/>
        </p:nvSpPr>
        <p:spPr>
          <a:xfrm rot="5400000">
            <a:off x="3982906" y="3030406"/>
            <a:ext cx="1904994" cy="797193"/>
          </a:xfrm>
          <a:prstGeom prst="trapezoid">
            <a:avLst>
              <a:gd name="adj" fmla="val 99718"/>
            </a:avLst>
          </a:prstGeom>
          <a:solidFill>
            <a:srgbClr val="FF6699">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Trapezoid 99"/>
          <p:cNvSpPr/>
          <p:nvPr/>
        </p:nvSpPr>
        <p:spPr>
          <a:xfrm rot="16200000">
            <a:off x="923404" y="3047999"/>
            <a:ext cx="1904996" cy="762000"/>
          </a:xfrm>
          <a:prstGeom prst="trapezoid">
            <a:avLst>
              <a:gd name="adj" fmla="val 103000"/>
            </a:avLst>
          </a:prstGeom>
          <a:solidFill>
            <a:srgbClr val="FF6699">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Trapezoid 106"/>
          <p:cNvSpPr/>
          <p:nvPr/>
        </p:nvSpPr>
        <p:spPr>
          <a:xfrm rot="16200000">
            <a:off x="1030913" y="3117414"/>
            <a:ext cx="304804" cy="623174"/>
          </a:xfrm>
          <a:prstGeom prst="trapezoid">
            <a:avLst>
              <a:gd name="adj" fmla="val 35000"/>
            </a:avLst>
          </a:prstGeom>
          <a:solidFill>
            <a:srgbClr val="FF6699">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Trapezoid 107"/>
          <p:cNvSpPr/>
          <p:nvPr/>
        </p:nvSpPr>
        <p:spPr>
          <a:xfrm rot="5400000">
            <a:off x="5493185" y="3117416"/>
            <a:ext cx="304804" cy="623174"/>
          </a:xfrm>
          <a:prstGeom prst="trapezoid">
            <a:avLst>
              <a:gd name="adj" fmla="val 35000"/>
            </a:avLst>
          </a:prstGeom>
          <a:solidFill>
            <a:srgbClr val="FF6699">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8458199" y="5509259"/>
            <a:ext cx="304800" cy="196973"/>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109"/>
          <p:cNvSpPr/>
          <p:nvPr/>
        </p:nvSpPr>
        <p:spPr>
          <a:xfrm>
            <a:off x="8224835" y="5652892"/>
            <a:ext cx="233364" cy="161168"/>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a:off x="4001686" y="5391247"/>
            <a:ext cx="1743793" cy="82197"/>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p:cNvSpPr/>
          <p:nvPr/>
        </p:nvSpPr>
        <p:spPr>
          <a:xfrm>
            <a:off x="6147813" y="5391248"/>
            <a:ext cx="2127507" cy="75536"/>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p:cNvSpPr/>
          <p:nvPr/>
        </p:nvSpPr>
        <p:spPr>
          <a:xfrm>
            <a:off x="1933955" y="5384586"/>
            <a:ext cx="961645" cy="82197"/>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p:cNvSpPr/>
          <p:nvPr/>
        </p:nvSpPr>
        <p:spPr>
          <a:xfrm>
            <a:off x="381001" y="5407201"/>
            <a:ext cx="568646" cy="66244"/>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p:cNvSpPr/>
          <p:nvPr/>
        </p:nvSpPr>
        <p:spPr>
          <a:xfrm>
            <a:off x="949647" y="4809510"/>
            <a:ext cx="984308" cy="62719"/>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p:cNvSpPr/>
          <p:nvPr/>
        </p:nvSpPr>
        <p:spPr>
          <a:xfrm>
            <a:off x="5745481" y="4809510"/>
            <a:ext cx="402332" cy="65101"/>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p:cNvSpPr/>
          <p:nvPr/>
        </p:nvSpPr>
        <p:spPr>
          <a:xfrm>
            <a:off x="3076958" y="5007780"/>
            <a:ext cx="702561" cy="63101"/>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p:cNvSpPr/>
          <p:nvPr/>
        </p:nvSpPr>
        <p:spPr>
          <a:xfrm>
            <a:off x="3031239" y="5008911"/>
            <a:ext cx="47243" cy="522813"/>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p:cNvSpPr/>
          <p:nvPr/>
        </p:nvSpPr>
        <p:spPr>
          <a:xfrm>
            <a:off x="3779235" y="5008911"/>
            <a:ext cx="47243" cy="522813"/>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p:cNvSpPr/>
          <p:nvPr/>
        </p:nvSpPr>
        <p:spPr>
          <a:xfrm>
            <a:off x="1933955" y="4809511"/>
            <a:ext cx="47243" cy="575076"/>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p:cNvSpPr/>
          <p:nvPr/>
        </p:nvSpPr>
        <p:spPr>
          <a:xfrm>
            <a:off x="902404" y="4809510"/>
            <a:ext cx="47243" cy="600547"/>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p:cNvSpPr/>
          <p:nvPr/>
        </p:nvSpPr>
        <p:spPr>
          <a:xfrm>
            <a:off x="5698236" y="4809511"/>
            <a:ext cx="47243" cy="581737"/>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p:cNvSpPr/>
          <p:nvPr/>
        </p:nvSpPr>
        <p:spPr>
          <a:xfrm>
            <a:off x="6147813" y="4809511"/>
            <a:ext cx="47243" cy="581737"/>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p:cNvSpPr/>
          <p:nvPr/>
        </p:nvSpPr>
        <p:spPr>
          <a:xfrm>
            <a:off x="3779519" y="5509260"/>
            <a:ext cx="222167" cy="85091"/>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133"/>
          <p:cNvSpPr/>
          <p:nvPr/>
        </p:nvSpPr>
        <p:spPr>
          <a:xfrm>
            <a:off x="3954443" y="5391248"/>
            <a:ext cx="47246" cy="126473"/>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134"/>
          <p:cNvSpPr/>
          <p:nvPr/>
        </p:nvSpPr>
        <p:spPr>
          <a:xfrm>
            <a:off x="2895600" y="5385062"/>
            <a:ext cx="47246" cy="126473"/>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135"/>
          <p:cNvSpPr/>
          <p:nvPr/>
        </p:nvSpPr>
        <p:spPr>
          <a:xfrm>
            <a:off x="2893863" y="5511535"/>
            <a:ext cx="184619" cy="85091"/>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p:cNvSpPr/>
          <p:nvPr/>
        </p:nvSpPr>
        <p:spPr>
          <a:xfrm>
            <a:off x="8229983" y="5429016"/>
            <a:ext cx="47246" cy="206717"/>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p:cNvSpPr/>
          <p:nvPr/>
        </p:nvSpPr>
        <p:spPr>
          <a:xfrm>
            <a:off x="4648200" y="5391247"/>
            <a:ext cx="914399" cy="821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p:cNvSpPr/>
          <p:nvPr/>
        </p:nvSpPr>
        <p:spPr>
          <a:xfrm>
            <a:off x="6324600" y="5391246"/>
            <a:ext cx="1524000" cy="755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p:cNvSpPr/>
          <p:nvPr/>
        </p:nvSpPr>
        <p:spPr>
          <a:xfrm>
            <a:off x="2329435" y="5378947"/>
            <a:ext cx="121310" cy="944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140"/>
          <p:cNvSpPr/>
          <p:nvPr/>
        </p:nvSpPr>
        <p:spPr>
          <a:xfrm>
            <a:off x="381000" y="5397908"/>
            <a:ext cx="76200" cy="755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Oval 141"/>
          <p:cNvSpPr/>
          <p:nvPr/>
        </p:nvSpPr>
        <p:spPr>
          <a:xfrm>
            <a:off x="7766304" y="5204104"/>
            <a:ext cx="381000" cy="89001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963466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 Layer Taper Hardmask Etch</a:t>
            </a:r>
            <a:endParaRPr lang="en-US" dirty="0"/>
          </a:p>
        </p:txBody>
      </p:sp>
      <p:sp>
        <p:nvSpPr>
          <p:cNvPr id="25" name="Content Placeholder 24"/>
          <p:cNvSpPr>
            <a:spLocks noGrp="1"/>
          </p:cNvSpPr>
          <p:nvPr>
            <p:ph idx="1"/>
          </p:nvPr>
        </p:nvSpPr>
        <p:spPr>
          <a:xfrm>
            <a:off x="457200" y="1600201"/>
            <a:ext cx="8229600" cy="876300"/>
          </a:xfrm>
        </p:spPr>
        <p:txBody>
          <a:bodyPr>
            <a:normAutofit fontScale="85000" lnSpcReduction="20000"/>
          </a:bodyPr>
          <a:lstStyle/>
          <a:p>
            <a:r>
              <a:rPr lang="en-US" dirty="0"/>
              <a:t>ICP#2 SiO2 Nano </a:t>
            </a:r>
            <a:r>
              <a:rPr lang="en-US" dirty="0" smtClean="0"/>
              <a:t>etch</a:t>
            </a:r>
          </a:p>
          <a:p>
            <a:r>
              <a:rPr lang="en-US" dirty="0" smtClean="0"/>
              <a:t>BHF Undercut</a:t>
            </a:r>
            <a:endParaRPr lang="en-US" dirty="0"/>
          </a:p>
        </p:txBody>
      </p:sp>
      <p:sp>
        <p:nvSpPr>
          <p:cNvPr id="67" name="Rectangle 66"/>
          <p:cNvSpPr/>
          <p:nvPr/>
        </p:nvSpPr>
        <p:spPr>
          <a:xfrm>
            <a:off x="381000" y="5105400"/>
            <a:ext cx="5576889" cy="76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381000" y="5181600"/>
            <a:ext cx="5576889" cy="381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81000" y="60960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81000" y="58674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2954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2766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5791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7696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flipV="1">
            <a:off x="757428"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flipV="1">
            <a:off x="19050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flipV="1">
            <a:off x="40386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flipV="1">
            <a:off x="25908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flipV="1">
            <a:off x="65532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flipV="1">
            <a:off x="51054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81000" y="4991100"/>
            <a:ext cx="5576889"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8458200" y="5562601"/>
            <a:ext cx="304800" cy="32385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flipV="1">
            <a:off x="381000" y="4800600"/>
            <a:ext cx="685800"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flipV="1">
            <a:off x="1839468" y="4794504"/>
            <a:ext cx="1208532"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flipV="1">
            <a:off x="3810000" y="4794504"/>
            <a:ext cx="2057400"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flipV="1">
            <a:off x="6025896" y="4794504"/>
            <a:ext cx="2249424"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81000" y="5562600"/>
            <a:ext cx="5576889" cy="76200"/>
          </a:xfrm>
          <a:prstGeom prst="rect">
            <a:avLst/>
          </a:prstGeom>
          <a:pattFill prst="dkHorz">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381000" y="5372100"/>
            <a:ext cx="5576889" cy="76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flipV="1">
            <a:off x="381000" y="4987241"/>
            <a:ext cx="761999" cy="6515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flipV="1">
            <a:off x="1763268" y="4991098"/>
            <a:ext cx="1360932" cy="64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flipV="1">
            <a:off x="3733801" y="4988020"/>
            <a:ext cx="2205036" cy="6626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flipV="1">
            <a:off x="5957889" y="4988718"/>
            <a:ext cx="2347912" cy="6500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7696200" y="59055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381000" y="5791200"/>
            <a:ext cx="7696200" cy="76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381000" y="5638797"/>
            <a:ext cx="7696200" cy="152403"/>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381001" y="5524497"/>
            <a:ext cx="762000"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1763268" y="5523934"/>
            <a:ext cx="1132332" cy="11486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4001689" y="5523934"/>
            <a:ext cx="1937148" cy="11486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5948364" y="5524497"/>
            <a:ext cx="2128836"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995364" y="4911852"/>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1143000" y="4911852"/>
            <a:ext cx="614364" cy="7924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1757364" y="4911851"/>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5745481" y="4874611"/>
            <a:ext cx="402332" cy="11648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8077200" y="5524497"/>
            <a:ext cx="198120" cy="363472"/>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8224836" y="5706233"/>
            <a:ext cx="233364" cy="16116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5954458" y="5523937"/>
            <a:ext cx="334896" cy="11486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5791201" y="4917948"/>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5954458" y="4917948"/>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a:off x="6248400" y="1371600"/>
            <a:ext cx="2703576" cy="2590800"/>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a:xfrm>
            <a:off x="7086600" y="2286000"/>
            <a:ext cx="1066800" cy="990600"/>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2D050"/>
              </a:solidFill>
            </a:endParaRPr>
          </a:p>
        </p:txBody>
      </p:sp>
      <p:sp>
        <p:nvSpPr>
          <p:cNvPr id="95" name="Rectangle 94"/>
          <p:cNvSpPr/>
          <p:nvPr/>
        </p:nvSpPr>
        <p:spPr>
          <a:xfrm>
            <a:off x="7168896" y="2582636"/>
            <a:ext cx="603504" cy="57150"/>
          </a:xfrm>
          <a:prstGeom prst="rect">
            <a:avLst/>
          </a:prstGeom>
          <a:solidFill>
            <a:srgbClr val="FF669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p:cNvSpPr/>
          <p:nvPr/>
        </p:nvSpPr>
        <p:spPr>
          <a:xfrm>
            <a:off x="7162800" y="2914650"/>
            <a:ext cx="603504" cy="57150"/>
          </a:xfrm>
          <a:prstGeom prst="rect">
            <a:avLst/>
          </a:prstGeom>
          <a:solidFill>
            <a:srgbClr val="FF669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p:cNvSpPr/>
          <p:nvPr/>
        </p:nvSpPr>
        <p:spPr>
          <a:xfrm>
            <a:off x="7087268" y="2286000"/>
            <a:ext cx="1066800" cy="990600"/>
          </a:xfrm>
          <a:prstGeom prst="rect">
            <a:avLst/>
          </a:prstGeom>
          <a:solidFill>
            <a:schemeClr val="bg1">
              <a:lumMod val="6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2D050"/>
              </a:solidFill>
            </a:endParaRPr>
          </a:p>
        </p:txBody>
      </p:sp>
      <p:sp>
        <p:nvSpPr>
          <p:cNvPr id="96" name="Rectangle 95"/>
          <p:cNvSpPr/>
          <p:nvPr/>
        </p:nvSpPr>
        <p:spPr>
          <a:xfrm>
            <a:off x="7162800" y="2762250"/>
            <a:ext cx="603504" cy="57150"/>
          </a:xfrm>
          <a:prstGeom prst="rect">
            <a:avLst/>
          </a:prstGeom>
          <a:solidFill>
            <a:srgbClr val="FF669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p:cNvSpPr/>
          <p:nvPr/>
        </p:nvSpPr>
        <p:spPr>
          <a:xfrm>
            <a:off x="2292096" y="3276600"/>
            <a:ext cx="2279904" cy="30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rapezoid 2"/>
          <p:cNvSpPr/>
          <p:nvPr/>
        </p:nvSpPr>
        <p:spPr>
          <a:xfrm rot="5400000">
            <a:off x="4800600" y="3048000"/>
            <a:ext cx="304800" cy="762000"/>
          </a:xfrm>
          <a:prstGeom prst="trapezoi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Trapezoid 100"/>
          <p:cNvSpPr/>
          <p:nvPr/>
        </p:nvSpPr>
        <p:spPr>
          <a:xfrm rot="16200000">
            <a:off x="1758696" y="3047999"/>
            <a:ext cx="304800" cy="762000"/>
          </a:xfrm>
          <a:prstGeom prst="trapezoi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762000" y="2362201"/>
            <a:ext cx="5263895" cy="2133598"/>
          </a:xfrm>
          <a:prstGeom prst="rect">
            <a:avLst/>
          </a:prstGeom>
          <a:solidFill>
            <a:srgbClr val="00FF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p:cNvSpPr/>
          <p:nvPr/>
        </p:nvSpPr>
        <p:spPr>
          <a:xfrm>
            <a:off x="2394536" y="2933700"/>
            <a:ext cx="2066544" cy="3428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p:cNvSpPr/>
          <p:nvPr/>
        </p:nvSpPr>
        <p:spPr>
          <a:xfrm>
            <a:off x="2394536" y="3581400"/>
            <a:ext cx="2066544" cy="3428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394536" y="3276601"/>
            <a:ext cx="2066544" cy="30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flipV="1">
            <a:off x="3119198" y="4949547"/>
            <a:ext cx="614603" cy="1650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flipV="1">
            <a:off x="3124201" y="5371815"/>
            <a:ext cx="152399" cy="7648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3581399" y="5371817"/>
            <a:ext cx="152401" cy="7648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2394536" y="2914650"/>
            <a:ext cx="2066544" cy="1009649"/>
          </a:xfrm>
          <a:prstGeom prst="rect">
            <a:avLst/>
          </a:prstGeom>
          <a:solidFill>
            <a:schemeClr val="bg1">
              <a:lumMod val="6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381001" y="5473444"/>
            <a:ext cx="614363" cy="5105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1905000" y="5466783"/>
            <a:ext cx="990600" cy="5771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2885693" y="5590608"/>
            <a:ext cx="238507" cy="4819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3733799" y="5590608"/>
            <a:ext cx="267889" cy="4819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733800" y="5114644"/>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3078482" y="5114644"/>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3078482" y="5070881"/>
            <a:ext cx="701037" cy="45719"/>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949646" y="4872229"/>
            <a:ext cx="984309" cy="60626"/>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949645" y="4909335"/>
            <a:ext cx="45719" cy="564109"/>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1888236" y="4915715"/>
            <a:ext cx="45719" cy="557729"/>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4001688" y="5466783"/>
            <a:ext cx="1789512" cy="5771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6096000" y="5466783"/>
            <a:ext cx="2179320" cy="57151"/>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5745480" y="4992242"/>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6102094" y="4992242"/>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a:off x="2256903" y="2476500"/>
            <a:ext cx="2279904" cy="1904998"/>
          </a:xfrm>
          <a:prstGeom prst="rect">
            <a:avLst/>
          </a:prstGeom>
          <a:solidFill>
            <a:srgbClr val="FF6699">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rapezoid 91"/>
          <p:cNvSpPr/>
          <p:nvPr/>
        </p:nvSpPr>
        <p:spPr>
          <a:xfrm rot="5400000">
            <a:off x="3982906" y="3030406"/>
            <a:ext cx="1904994" cy="797193"/>
          </a:xfrm>
          <a:prstGeom prst="trapezoid">
            <a:avLst>
              <a:gd name="adj" fmla="val 99718"/>
            </a:avLst>
          </a:prstGeom>
          <a:solidFill>
            <a:srgbClr val="FF6699">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Trapezoid 99"/>
          <p:cNvSpPr/>
          <p:nvPr/>
        </p:nvSpPr>
        <p:spPr>
          <a:xfrm rot="16200000">
            <a:off x="923404" y="3047999"/>
            <a:ext cx="1904996" cy="762000"/>
          </a:xfrm>
          <a:prstGeom prst="trapezoid">
            <a:avLst>
              <a:gd name="adj" fmla="val 103000"/>
            </a:avLst>
          </a:prstGeom>
          <a:solidFill>
            <a:srgbClr val="FF6699">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Trapezoid 106"/>
          <p:cNvSpPr/>
          <p:nvPr/>
        </p:nvSpPr>
        <p:spPr>
          <a:xfrm rot="16200000">
            <a:off x="1030913" y="3117414"/>
            <a:ext cx="304804" cy="623174"/>
          </a:xfrm>
          <a:prstGeom prst="trapezoid">
            <a:avLst>
              <a:gd name="adj" fmla="val 35000"/>
            </a:avLst>
          </a:prstGeom>
          <a:solidFill>
            <a:srgbClr val="FF6699">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Trapezoid 107"/>
          <p:cNvSpPr/>
          <p:nvPr/>
        </p:nvSpPr>
        <p:spPr>
          <a:xfrm rot="5400000">
            <a:off x="5493185" y="3117416"/>
            <a:ext cx="304804" cy="623174"/>
          </a:xfrm>
          <a:prstGeom prst="trapezoid">
            <a:avLst>
              <a:gd name="adj" fmla="val 35000"/>
            </a:avLst>
          </a:prstGeom>
          <a:solidFill>
            <a:srgbClr val="FF6699">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8458199" y="5509259"/>
            <a:ext cx="304800" cy="196973"/>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tangle 109"/>
          <p:cNvSpPr/>
          <p:nvPr/>
        </p:nvSpPr>
        <p:spPr>
          <a:xfrm>
            <a:off x="8224835" y="5652892"/>
            <a:ext cx="233364" cy="161168"/>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a:off x="4001686" y="5391247"/>
            <a:ext cx="1743793" cy="82197"/>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p:cNvSpPr/>
          <p:nvPr/>
        </p:nvSpPr>
        <p:spPr>
          <a:xfrm>
            <a:off x="6147813" y="5391248"/>
            <a:ext cx="2127507" cy="75536"/>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p:cNvSpPr/>
          <p:nvPr/>
        </p:nvSpPr>
        <p:spPr>
          <a:xfrm>
            <a:off x="1933955" y="5384586"/>
            <a:ext cx="961645" cy="82197"/>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p:cNvSpPr/>
          <p:nvPr/>
        </p:nvSpPr>
        <p:spPr>
          <a:xfrm>
            <a:off x="381001" y="5407201"/>
            <a:ext cx="568646" cy="66244"/>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p:cNvSpPr/>
          <p:nvPr/>
        </p:nvSpPr>
        <p:spPr>
          <a:xfrm>
            <a:off x="949647" y="4809510"/>
            <a:ext cx="984308" cy="62719"/>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p:cNvSpPr/>
          <p:nvPr/>
        </p:nvSpPr>
        <p:spPr>
          <a:xfrm>
            <a:off x="5745481" y="4809510"/>
            <a:ext cx="402332" cy="65101"/>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p:cNvSpPr/>
          <p:nvPr/>
        </p:nvSpPr>
        <p:spPr>
          <a:xfrm>
            <a:off x="3076958" y="5007780"/>
            <a:ext cx="702561" cy="63101"/>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ectangle 125"/>
          <p:cNvSpPr/>
          <p:nvPr/>
        </p:nvSpPr>
        <p:spPr>
          <a:xfrm>
            <a:off x="3031239" y="5008911"/>
            <a:ext cx="47243" cy="522813"/>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p:cNvSpPr/>
          <p:nvPr/>
        </p:nvSpPr>
        <p:spPr>
          <a:xfrm>
            <a:off x="3779235" y="5008911"/>
            <a:ext cx="47243" cy="522813"/>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p:cNvSpPr/>
          <p:nvPr/>
        </p:nvSpPr>
        <p:spPr>
          <a:xfrm>
            <a:off x="1933955" y="4809511"/>
            <a:ext cx="47243" cy="575076"/>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p:cNvSpPr/>
          <p:nvPr/>
        </p:nvSpPr>
        <p:spPr>
          <a:xfrm>
            <a:off x="902404" y="4809510"/>
            <a:ext cx="47243" cy="600547"/>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p:cNvSpPr/>
          <p:nvPr/>
        </p:nvSpPr>
        <p:spPr>
          <a:xfrm>
            <a:off x="5698236" y="4809511"/>
            <a:ext cx="47243" cy="581737"/>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tangle 130"/>
          <p:cNvSpPr/>
          <p:nvPr/>
        </p:nvSpPr>
        <p:spPr>
          <a:xfrm>
            <a:off x="6147813" y="4809511"/>
            <a:ext cx="47243" cy="581737"/>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p:cNvSpPr/>
          <p:nvPr/>
        </p:nvSpPr>
        <p:spPr>
          <a:xfrm>
            <a:off x="3779519" y="5509260"/>
            <a:ext cx="222167" cy="85091"/>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133"/>
          <p:cNvSpPr/>
          <p:nvPr/>
        </p:nvSpPr>
        <p:spPr>
          <a:xfrm>
            <a:off x="3954443" y="5391248"/>
            <a:ext cx="47246" cy="126473"/>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134"/>
          <p:cNvSpPr/>
          <p:nvPr/>
        </p:nvSpPr>
        <p:spPr>
          <a:xfrm>
            <a:off x="2895600" y="5385062"/>
            <a:ext cx="47246" cy="126473"/>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135"/>
          <p:cNvSpPr/>
          <p:nvPr/>
        </p:nvSpPr>
        <p:spPr>
          <a:xfrm>
            <a:off x="2893863" y="5511535"/>
            <a:ext cx="184619" cy="85091"/>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p:cNvSpPr/>
          <p:nvPr/>
        </p:nvSpPr>
        <p:spPr>
          <a:xfrm>
            <a:off x="8229983" y="5429016"/>
            <a:ext cx="47246" cy="206717"/>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p:cNvSpPr/>
          <p:nvPr/>
        </p:nvSpPr>
        <p:spPr>
          <a:xfrm>
            <a:off x="4648201" y="5391247"/>
            <a:ext cx="223118" cy="821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p:cNvSpPr/>
          <p:nvPr/>
        </p:nvSpPr>
        <p:spPr>
          <a:xfrm>
            <a:off x="7012782" y="5391246"/>
            <a:ext cx="835818" cy="821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p:cNvSpPr/>
          <p:nvPr/>
        </p:nvSpPr>
        <p:spPr>
          <a:xfrm>
            <a:off x="2329435" y="5378947"/>
            <a:ext cx="121310" cy="944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p:cNvSpPr/>
          <p:nvPr/>
        </p:nvSpPr>
        <p:spPr>
          <a:xfrm>
            <a:off x="381000" y="5397908"/>
            <a:ext cx="76200" cy="755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p:cNvSpPr/>
          <p:nvPr/>
        </p:nvSpPr>
        <p:spPr>
          <a:xfrm>
            <a:off x="4623075" y="5471941"/>
            <a:ext cx="1022512" cy="1668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p:cNvSpPr/>
          <p:nvPr/>
        </p:nvSpPr>
        <p:spPr>
          <a:xfrm>
            <a:off x="6248400" y="5466783"/>
            <a:ext cx="1676400" cy="1689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p:cNvSpPr/>
          <p:nvPr/>
        </p:nvSpPr>
        <p:spPr>
          <a:xfrm>
            <a:off x="2265580" y="5466784"/>
            <a:ext cx="249020" cy="1689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146"/>
          <p:cNvSpPr/>
          <p:nvPr/>
        </p:nvSpPr>
        <p:spPr>
          <a:xfrm>
            <a:off x="381000" y="5473445"/>
            <a:ext cx="152400" cy="165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147"/>
          <p:cNvSpPr/>
          <p:nvPr/>
        </p:nvSpPr>
        <p:spPr>
          <a:xfrm>
            <a:off x="4648200" y="5391247"/>
            <a:ext cx="914399" cy="821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149"/>
          <p:cNvSpPr/>
          <p:nvPr/>
        </p:nvSpPr>
        <p:spPr>
          <a:xfrm>
            <a:off x="6324600" y="5391246"/>
            <a:ext cx="1524000" cy="755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213727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Summary</a:t>
            </a:r>
            <a:endParaRPr lang="en-US" dirty="0"/>
          </a:p>
        </p:txBody>
      </p:sp>
      <p:sp>
        <p:nvSpPr>
          <p:cNvPr id="3" name="Content Placeholder 2"/>
          <p:cNvSpPr>
            <a:spLocks noGrp="1"/>
          </p:cNvSpPr>
          <p:nvPr>
            <p:ph idx="1"/>
          </p:nvPr>
        </p:nvSpPr>
        <p:spPr/>
        <p:txBody>
          <a:bodyPr/>
          <a:lstStyle/>
          <a:p>
            <a:r>
              <a:rPr lang="en-US" sz="2400" dirty="0" smtClean="0"/>
              <a:t>10 Lithography steps (2 Critical Taper </a:t>
            </a:r>
            <a:r>
              <a:rPr lang="en-US" sz="2400" dirty="0" err="1" smtClean="0"/>
              <a:t>Lithos</a:t>
            </a:r>
            <a:r>
              <a:rPr lang="en-US" sz="2400" dirty="0" smtClean="0"/>
              <a:t>)</a:t>
            </a:r>
          </a:p>
          <a:p>
            <a:r>
              <a:rPr lang="en-US" sz="2400" dirty="0" smtClean="0"/>
              <a:t>3 PECVD Hardmask Steps</a:t>
            </a:r>
          </a:p>
          <a:p>
            <a:r>
              <a:rPr lang="en-US" sz="2400" dirty="0" smtClean="0"/>
              <a:t>2 Metal Depositions</a:t>
            </a:r>
          </a:p>
          <a:p>
            <a:r>
              <a:rPr lang="en-US" sz="2400" dirty="0"/>
              <a:t>3</a:t>
            </a:r>
            <a:r>
              <a:rPr lang="en-US" sz="2400" dirty="0" smtClean="0"/>
              <a:t> Oxide Dry Etches</a:t>
            </a:r>
          </a:p>
          <a:p>
            <a:r>
              <a:rPr lang="en-US" sz="2400" dirty="0"/>
              <a:t>2 GaAs Dry Etches</a:t>
            </a:r>
          </a:p>
          <a:p>
            <a:r>
              <a:rPr lang="en-US" sz="2400" dirty="0" smtClean="0"/>
              <a:t>3 Oxide Wet Etches</a:t>
            </a:r>
          </a:p>
          <a:p>
            <a:r>
              <a:rPr lang="en-US" sz="2400" dirty="0" smtClean="0"/>
              <a:t>1 GaAs Wet Etch, 3 Full </a:t>
            </a:r>
            <a:r>
              <a:rPr lang="en-US" sz="2400" dirty="0" err="1" smtClean="0"/>
              <a:t>Epi</a:t>
            </a:r>
            <a:r>
              <a:rPr lang="en-US" sz="2400" dirty="0" smtClean="0"/>
              <a:t> Cleanup Wet Etches</a:t>
            </a:r>
          </a:p>
          <a:p>
            <a:r>
              <a:rPr lang="en-US" sz="2400" dirty="0" smtClean="0"/>
              <a:t>1 Spin-on-Glass Deposition and Cure at 425C</a:t>
            </a:r>
          </a:p>
          <a:p>
            <a:r>
              <a:rPr lang="en-US" sz="2400" dirty="0" smtClean="0"/>
              <a:t>1 AlGaAs Thermal Oxidation 360C</a:t>
            </a:r>
          </a:p>
          <a:p>
            <a:r>
              <a:rPr lang="en-US" sz="2400" dirty="0" smtClean="0"/>
              <a:t>2 CMPs</a:t>
            </a:r>
          </a:p>
        </p:txBody>
      </p:sp>
      <p:sp>
        <p:nvSpPr>
          <p:cNvPr id="4" name="Slide Number Placeholder 3"/>
          <p:cNvSpPr>
            <a:spLocks noGrp="1"/>
          </p:cNvSpPr>
          <p:nvPr>
            <p:ph type="sldNum" sz="quarter" idx="12"/>
          </p:nvPr>
        </p:nvSpPr>
        <p:spPr/>
        <p:txBody>
          <a:bodyPr/>
          <a:lstStyle/>
          <a:p>
            <a:pPr>
              <a:defRPr/>
            </a:pPr>
            <a:fld id="{5F10FB5B-A7A1-4640-8535-82616311C685}" type="slidenum">
              <a:rPr lang="en-US" smtClean="0">
                <a:solidFill>
                  <a:prstClr val="black">
                    <a:tint val="75000"/>
                  </a:prstClr>
                </a:solidFill>
              </a:rPr>
              <a:pPr>
                <a:defRPr/>
              </a:pPr>
              <a:t>3</a:t>
            </a:fld>
            <a:endParaRPr lang="en-US">
              <a:solidFill>
                <a:prstClr val="black">
                  <a:tint val="75000"/>
                </a:prstClr>
              </a:solidFill>
            </a:endParaRPr>
          </a:p>
        </p:txBody>
      </p:sp>
    </p:spTree>
    <p:extLst>
      <p:ext uri="{BB962C8B-B14F-4D97-AF65-F5344CB8AC3E}">
        <p14:creationId xmlns:p14="http://schemas.microsoft.com/office/powerpoint/2010/main" val="14035177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 Layer Taper Strip</a:t>
            </a:r>
            <a:endParaRPr lang="en-US" dirty="0"/>
          </a:p>
        </p:txBody>
      </p:sp>
      <p:sp>
        <p:nvSpPr>
          <p:cNvPr id="25" name="Content Placeholder 24"/>
          <p:cNvSpPr>
            <a:spLocks noGrp="1"/>
          </p:cNvSpPr>
          <p:nvPr>
            <p:ph idx="1"/>
          </p:nvPr>
        </p:nvSpPr>
        <p:spPr>
          <a:xfrm>
            <a:off x="457200" y="1600201"/>
            <a:ext cx="8229600" cy="876300"/>
          </a:xfrm>
        </p:spPr>
        <p:txBody>
          <a:bodyPr>
            <a:normAutofit/>
          </a:bodyPr>
          <a:lstStyle/>
          <a:p>
            <a:r>
              <a:rPr lang="en-US" dirty="0" smtClean="0"/>
              <a:t>1165</a:t>
            </a:r>
            <a:endParaRPr lang="en-US" dirty="0"/>
          </a:p>
        </p:txBody>
      </p:sp>
      <p:sp>
        <p:nvSpPr>
          <p:cNvPr id="67" name="Rectangle 66"/>
          <p:cNvSpPr/>
          <p:nvPr/>
        </p:nvSpPr>
        <p:spPr>
          <a:xfrm>
            <a:off x="381000" y="5105400"/>
            <a:ext cx="5576889" cy="76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381000" y="5181600"/>
            <a:ext cx="5576889" cy="381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81000" y="60960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81000" y="58674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2954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2766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5791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7696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flipV="1">
            <a:off x="757428"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flipV="1">
            <a:off x="19050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flipV="1">
            <a:off x="40386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flipV="1">
            <a:off x="25908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flipV="1">
            <a:off x="65532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flipV="1">
            <a:off x="51054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81000" y="4991100"/>
            <a:ext cx="5576889"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8458200" y="5562601"/>
            <a:ext cx="304800" cy="32385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flipV="1">
            <a:off x="381000" y="4800600"/>
            <a:ext cx="685800"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flipV="1">
            <a:off x="1839468" y="4794504"/>
            <a:ext cx="1208532"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flipV="1">
            <a:off x="3810000" y="4794504"/>
            <a:ext cx="2057400"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flipV="1">
            <a:off x="6025896" y="4794504"/>
            <a:ext cx="2249424"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81000" y="5562600"/>
            <a:ext cx="5576889" cy="76200"/>
          </a:xfrm>
          <a:prstGeom prst="rect">
            <a:avLst/>
          </a:prstGeom>
          <a:pattFill prst="dkHorz">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381000" y="5372100"/>
            <a:ext cx="5576889" cy="76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flipV="1">
            <a:off x="381000" y="4987241"/>
            <a:ext cx="761999" cy="6515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flipV="1">
            <a:off x="1763268" y="4991098"/>
            <a:ext cx="1360932" cy="64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flipV="1">
            <a:off x="3733801" y="4988020"/>
            <a:ext cx="2205036" cy="6626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flipV="1">
            <a:off x="5957889" y="4988718"/>
            <a:ext cx="2347912" cy="6500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7696200" y="59055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381000" y="5791200"/>
            <a:ext cx="7696200" cy="76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381000" y="5638797"/>
            <a:ext cx="7696200" cy="152403"/>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381001" y="5524497"/>
            <a:ext cx="762000"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1763268" y="5523934"/>
            <a:ext cx="1132332" cy="11486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4001689" y="5523934"/>
            <a:ext cx="1937148" cy="11486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5948364" y="5524497"/>
            <a:ext cx="2128836"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995364" y="4911852"/>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1143000" y="4911852"/>
            <a:ext cx="614364" cy="7924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1757364" y="4911851"/>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5745481" y="4874611"/>
            <a:ext cx="402332" cy="11648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8077200" y="5524497"/>
            <a:ext cx="198120" cy="363472"/>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8224836" y="5706233"/>
            <a:ext cx="233364" cy="16116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5954458" y="5523937"/>
            <a:ext cx="334896" cy="11486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5791201" y="4917948"/>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5954458" y="4917948"/>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a:off x="6248400" y="1371600"/>
            <a:ext cx="2703576" cy="25908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a:xfrm>
            <a:off x="7086600" y="2286000"/>
            <a:ext cx="1066800" cy="990600"/>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2D050"/>
              </a:solidFill>
            </a:endParaRPr>
          </a:p>
        </p:txBody>
      </p:sp>
      <p:sp>
        <p:nvSpPr>
          <p:cNvPr id="95" name="Rectangle 94"/>
          <p:cNvSpPr/>
          <p:nvPr/>
        </p:nvSpPr>
        <p:spPr>
          <a:xfrm>
            <a:off x="7168896" y="2582636"/>
            <a:ext cx="603504" cy="5715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p:cNvSpPr/>
          <p:nvPr/>
        </p:nvSpPr>
        <p:spPr>
          <a:xfrm>
            <a:off x="7162800" y="2914650"/>
            <a:ext cx="603504" cy="5715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p:cNvSpPr/>
          <p:nvPr/>
        </p:nvSpPr>
        <p:spPr>
          <a:xfrm>
            <a:off x="7087268" y="2286000"/>
            <a:ext cx="1066800" cy="990600"/>
          </a:xfrm>
          <a:prstGeom prst="rect">
            <a:avLst/>
          </a:prstGeom>
          <a:solidFill>
            <a:schemeClr val="bg1">
              <a:lumMod val="6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2D050"/>
              </a:solidFill>
            </a:endParaRPr>
          </a:p>
        </p:txBody>
      </p:sp>
      <p:sp>
        <p:nvSpPr>
          <p:cNvPr id="96" name="Rectangle 95"/>
          <p:cNvSpPr/>
          <p:nvPr/>
        </p:nvSpPr>
        <p:spPr>
          <a:xfrm>
            <a:off x="7162800" y="2762250"/>
            <a:ext cx="603504" cy="5715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p:cNvSpPr/>
          <p:nvPr/>
        </p:nvSpPr>
        <p:spPr>
          <a:xfrm>
            <a:off x="2292096" y="3276600"/>
            <a:ext cx="2279904" cy="30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rapezoid 2"/>
          <p:cNvSpPr/>
          <p:nvPr/>
        </p:nvSpPr>
        <p:spPr>
          <a:xfrm rot="5400000">
            <a:off x="4800600" y="3048000"/>
            <a:ext cx="304800" cy="762000"/>
          </a:xfrm>
          <a:prstGeom prst="trapezoi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Trapezoid 100"/>
          <p:cNvSpPr/>
          <p:nvPr/>
        </p:nvSpPr>
        <p:spPr>
          <a:xfrm rot="16200000">
            <a:off x="1758696" y="3047999"/>
            <a:ext cx="304800" cy="762000"/>
          </a:xfrm>
          <a:prstGeom prst="trapezoi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762000" y="2362201"/>
            <a:ext cx="5263895" cy="2133598"/>
          </a:xfrm>
          <a:prstGeom prst="rect">
            <a:avLst/>
          </a:prstGeom>
          <a:solidFill>
            <a:srgbClr val="00FF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p:cNvSpPr/>
          <p:nvPr/>
        </p:nvSpPr>
        <p:spPr>
          <a:xfrm>
            <a:off x="2394536" y="2933700"/>
            <a:ext cx="2066544" cy="3428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p:cNvSpPr/>
          <p:nvPr/>
        </p:nvSpPr>
        <p:spPr>
          <a:xfrm>
            <a:off x="2394536" y="3581400"/>
            <a:ext cx="2066544" cy="3428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394536" y="3276601"/>
            <a:ext cx="2066544" cy="30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flipV="1">
            <a:off x="3119198" y="4949547"/>
            <a:ext cx="614603" cy="1650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flipV="1">
            <a:off x="3124201" y="5371815"/>
            <a:ext cx="152399" cy="7648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3581399" y="5371817"/>
            <a:ext cx="152401" cy="7648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2394536" y="2914650"/>
            <a:ext cx="2066544" cy="1009649"/>
          </a:xfrm>
          <a:prstGeom prst="rect">
            <a:avLst/>
          </a:prstGeom>
          <a:solidFill>
            <a:schemeClr val="bg1">
              <a:lumMod val="6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381001" y="5473444"/>
            <a:ext cx="614363" cy="5105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1905000" y="5466783"/>
            <a:ext cx="990600" cy="5771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2885693" y="5590608"/>
            <a:ext cx="238507" cy="4819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3733799" y="5590608"/>
            <a:ext cx="267889" cy="4819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733800" y="5114644"/>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3078482" y="5114644"/>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3078482" y="5070881"/>
            <a:ext cx="701037" cy="45719"/>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949646" y="4872229"/>
            <a:ext cx="984309" cy="60626"/>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949645" y="4909335"/>
            <a:ext cx="45719" cy="564109"/>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1888236" y="4915715"/>
            <a:ext cx="45719" cy="557729"/>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4001688" y="5466783"/>
            <a:ext cx="1789512" cy="5771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6096000" y="5466783"/>
            <a:ext cx="2179320" cy="57151"/>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5745480" y="4992242"/>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6102094" y="4992242"/>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a:off x="2256903" y="2476500"/>
            <a:ext cx="2279904" cy="1904998"/>
          </a:xfrm>
          <a:prstGeom prst="rect">
            <a:avLst/>
          </a:prstGeom>
          <a:solidFill>
            <a:schemeClr val="bg1">
              <a:lumMod val="6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rapezoid 91"/>
          <p:cNvSpPr/>
          <p:nvPr/>
        </p:nvSpPr>
        <p:spPr>
          <a:xfrm rot="5400000">
            <a:off x="3982906" y="3030406"/>
            <a:ext cx="1904994" cy="797193"/>
          </a:xfrm>
          <a:prstGeom prst="trapezoid">
            <a:avLst>
              <a:gd name="adj" fmla="val 99718"/>
            </a:avLst>
          </a:prstGeom>
          <a:solidFill>
            <a:schemeClr val="bg1">
              <a:lumMod val="6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Trapezoid 99"/>
          <p:cNvSpPr/>
          <p:nvPr/>
        </p:nvSpPr>
        <p:spPr>
          <a:xfrm rot="16200000">
            <a:off x="923404" y="3047999"/>
            <a:ext cx="1904996" cy="762000"/>
          </a:xfrm>
          <a:prstGeom prst="trapezoid">
            <a:avLst>
              <a:gd name="adj" fmla="val 103000"/>
            </a:avLst>
          </a:prstGeom>
          <a:solidFill>
            <a:schemeClr val="bg1">
              <a:lumMod val="6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Trapezoid 106"/>
          <p:cNvSpPr/>
          <p:nvPr/>
        </p:nvSpPr>
        <p:spPr>
          <a:xfrm rot="16200000">
            <a:off x="1030913" y="3117414"/>
            <a:ext cx="304804" cy="623174"/>
          </a:xfrm>
          <a:prstGeom prst="trapezoid">
            <a:avLst>
              <a:gd name="adj" fmla="val 35000"/>
            </a:avLst>
          </a:prstGeom>
          <a:solidFill>
            <a:schemeClr val="bg1">
              <a:lumMod val="6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Trapezoid 107"/>
          <p:cNvSpPr/>
          <p:nvPr/>
        </p:nvSpPr>
        <p:spPr>
          <a:xfrm rot="5400000">
            <a:off x="5493185" y="3117416"/>
            <a:ext cx="304804" cy="623174"/>
          </a:xfrm>
          <a:prstGeom prst="trapezoid">
            <a:avLst>
              <a:gd name="adj" fmla="val 35000"/>
            </a:avLst>
          </a:prstGeom>
          <a:solidFill>
            <a:schemeClr val="bg1">
              <a:lumMod val="6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p:cNvSpPr/>
          <p:nvPr/>
        </p:nvSpPr>
        <p:spPr>
          <a:xfrm>
            <a:off x="4648201" y="5391247"/>
            <a:ext cx="223118" cy="821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p:cNvSpPr/>
          <p:nvPr/>
        </p:nvSpPr>
        <p:spPr>
          <a:xfrm>
            <a:off x="7012782" y="5391246"/>
            <a:ext cx="835818" cy="821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p:cNvSpPr/>
          <p:nvPr/>
        </p:nvSpPr>
        <p:spPr>
          <a:xfrm>
            <a:off x="2329435" y="5378947"/>
            <a:ext cx="121310" cy="944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p:cNvSpPr/>
          <p:nvPr/>
        </p:nvSpPr>
        <p:spPr>
          <a:xfrm>
            <a:off x="381000" y="5397908"/>
            <a:ext cx="76200" cy="755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p:cNvSpPr/>
          <p:nvPr/>
        </p:nvSpPr>
        <p:spPr>
          <a:xfrm>
            <a:off x="4623076" y="5471941"/>
            <a:ext cx="273368" cy="1668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p:cNvSpPr/>
          <p:nvPr/>
        </p:nvSpPr>
        <p:spPr>
          <a:xfrm>
            <a:off x="6936582" y="5466783"/>
            <a:ext cx="988218" cy="1720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p:cNvSpPr/>
          <p:nvPr/>
        </p:nvSpPr>
        <p:spPr>
          <a:xfrm>
            <a:off x="2265580" y="5466784"/>
            <a:ext cx="249020" cy="1689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146"/>
          <p:cNvSpPr/>
          <p:nvPr/>
        </p:nvSpPr>
        <p:spPr>
          <a:xfrm>
            <a:off x="381000" y="5473445"/>
            <a:ext cx="152400" cy="1653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4623075" y="5466783"/>
            <a:ext cx="1022512" cy="1720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p:cNvSpPr/>
          <p:nvPr/>
        </p:nvSpPr>
        <p:spPr>
          <a:xfrm>
            <a:off x="6248400" y="5466783"/>
            <a:ext cx="1676400" cy="1689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375796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 Layer Taper Etch</a:t>
            </a:r>
            <a:endParaRPr lang="en-US" dirty="0"/>
          </a:p>
        </p:txBody>
      </p:sp>
      <p:sp>
        <p:nvSpPr>
          <p:cNvPr id="25" name="Content Placeholder 24"/>
          <p:cNvSpPr>
            <a:spLocks noGrp="1"/>
          </p:cNvSpPr>
          <p:nvPr>
            <p:ph idx="1"/>
          </p:nvPr>
        </p:nvSpPr>
        <p:spPr>
          <a:xfrm>
            <a:off x="457200" y="1600201"/>
            <a:ext cx="8229600" cy="876300"/>
          </a:xfrm>
        </p:spPr>
        <p:txBody>
          <a:bodyPr>
            <a:normAutofit fontScale="85000" lnSpcReduction="20000"/>
          </a:bodyPr>
          <a:lstStyle/>
          <a:p>
            <a:r>
              <a:rPr lang="en-US" dirty="0"/>
              <a:t>RIE#5 or </a:t>
            </a:r>
            <a:r>
              <a:rPr lang="en-US" dirty="0" err="1" smtClean="0"/>
              <a:t>Unaxis</a:t>
            </a:r>
            <a:endParaRPr lang="en-US" dirty="0" smtClean="0"/>
          </a:p>
          <a:p>
            <a:r>
              <a:rPr lang="en-US" dirty="0" smtClean="0"/>
              <a:t>N Layer Wet Etch</a:t>
            </a:r>
            <a:endParaRPr lang="en-US" dirty="0"/>
          </a:p>
          <a:p>
            <a:endParaRPr lang="en-US" dirty="0"/>
          </a:p>
        </p:txBody>
      </p:sp>
      <p:sp>
        <p:nvSpPr>
          <p:cNvPr id="67" name="Rectangle 66"/>
          <p:cNvSpPr/>
          <p:nvPr/>
        </p:nvSpPr>
        <p:spPr>
          <a:xfrm>
            <a:off x="381000" y="5105400"/>
            <a:ext cx="5576889" cy="76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381000" y="5181600"/>
            <a:ext cx="5576889" cy="381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81000" y="60960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81000" y="58674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2954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2766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5791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7696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flipV="1">
            <a:off x="757428"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flipV="1">
            <a:off x="19050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flipV="1">
            <a:off x="40386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flipV="1">
            <a:off x="25908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flipV="1">
            <a:off x="65532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flipV="1">
            <a:off x="51054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81000" y="4991100"/>
            <a:ext cx="5576889"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8458200" y="5562601"/>
            <a:ext cx="304800" cy="32385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flipV="1">
            <a:off x="381000" y="4800600"/>
            <a:ext cx="685800"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flipV="1">
            <a:off x="1839468" y="4794504"/>
            <a:ext cx="1208532"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flipV="1">
            <a:off x="3810000" y="4794504"/>
            <a:ext cx="2057400"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flipV="1">
            <a:off x="6025896" y="4794504"/>
            <a:ext cx="2249424"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81000" y="5562600"/>
            <a:ext cx="5576889" cy="76200"/>
          </a:xfrm>
          <a:prstGeom prst="rect">
            <a:avLst/>
          </a:prstGeom>
          <a:pattFill prst="dkHorz">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381000" y="5372100"/>
            <a:ext cx="5576889" cy="76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flipV="1">
            <a:off x="381000" y="4987241"/>
            <a:ext cx="761999" cy="6515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flipV="1">
            <a:off x="1763268" y="4991098"/>
            <a:ext cx="1360932" cy="64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flipV="1">
            <a:off x="3733801" y="4988020"/>
            <a:ext cx="2205036" cy="6626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flipV="1">
            <a:off x="5957889" y="4988718"/>
            <a:ext cx="2347912" cy="6500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7696200" y="59055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381000" y="5791200"/>
            <a:ext cx="7696200" cy="76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381000" y="5638797"/>
            <a:ext cx="7696200" cy="152403"/>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381001" y="5524497"/>
            <a:ext cx="762000"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1763268" y="5523934"/>
            <a:ext cx="1132332" cy="11486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4001689" y="5523934"/>
            <a:ext cx="1937148" cy="11486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5948364" y="5524497"/>
            <a:ext cx="2128836"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995364" y="4911852"/>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1143000" y="4911852"/>
            <a:ext cx="614364" cy="7924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1757364" y="4911851"/>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5745481" y="4874611"/>
            <a:ext cx="402332" cy="11648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8077200" y="5524497"/>
            <a:ext cx="198120" cy="363472"/>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8224836" y="5706233"/>
            <a:ext cx="233364" cy="16116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5954458" y="5523937"/>
            <a:ext cx="334896" cy="11486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5791201" y="4917948"/>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5954458" y="4917948"/>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p:cNvSpPr/>
          <p:nvPr/>
        </p:nvSpPr>
        <p:spPr>
          <a:xfrm>
            <a:off x="2292096" y="3276600"/>
            <a:ext cx="2279904" cy="30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rapezoid 2"/>
          <p:cNvSpPr/>
          <p:nvPr/>
        </p:nvSpPr>
        <p:spPr>
          <a:xfrm rot="5400000">
            <a:off x="4800600" y="3048000"/>
            <a:ext cx="304800" cy="762000"/>
          </a:xfrm>
          <a:prstGeom prst="trapezoi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Trapezoid 100"/>
          <p:cNvSpPr/>
          <p:nvPr/>
        </p:nvSpPr>
        <p:spPr>
          <a:xfrm rot="16200000">
            <a:off x="1758696" y="3047999"/>
            <a:ext cx="304800" cy="762000"/>
          </a:xfrm>
          <a:prstGeom prst="trapezoid">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762000" y="2362201"/>
            <a:ext cx="5263895" cy="2133598"/>
          </a:xfrm>
          <a:prstGeom prst="rect">
            <a:avLst/>
          </a:prstGeom>
          <a:solidFill>
            <a:schemeClr val="bg1">
              <a:lumMod val="6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p:cNvSpPr/>
          <p:nvPr/>
        </p:nvSpPr>
        <p:spPr>
          <a:xfrm>
            <a:off x="2394536" y="2933700"/>
            <a:ext cx="2066544" cy="3428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p:cNvSpPr/>
          <p:nvPr/>
        </p:nvSpPr>
        <p:spPr>
          <a:xfrm>
            <a:off x="2394536" y="3581400"/>
            <a:ext cx="2066544" cy="3428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394536" y="3276601"/>
            <a:ext cx="2066544" cy="304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flipV="1">
            <a:off x="3119198" y="4949547"/>
            <a:ext cx="614603" cy="1650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flipV="1">
            <a:off x="3124201" y="5371815"/>
            <a:ext cx="152399" cy="7648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3581399" y="5371817"/>
            <a:ext cx="152401" cy="7648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2394536" y="2914650"/>
            <a:ext cx="2066544" cy="1009649"/>
          </a:xfrm>
          <a:prstGeom prst="rect">
            <a:avLst/>
          </a:prstGeom>
          <a:solidFill>
            <a:schemeClr val="bg1">
              <a:lumMod val="6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381001" y="5473444"/>
            <a:ext cx="614363" cy="5105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1905000" y="5466783"/>
            <a:ext cx="990600" cy="5771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2885693" y="5590608"/>
            <a:ext cx="238507" cy="4819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3733799" y="5590608"/>
            <a:ext cx="267889" cy="4819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733800" y="5114644"/>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3078482" y="5114644"/>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3078482" y="5070881"/>
            <a:ext cx="701037" cy="45719"/>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949646" y="4872229"/>
            <a:ext cx="984309" cy="60626"/>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949645" y="4909335"/>
            <a:ext cx="45719" cy="564109"/>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1888236" y="4915715"/>
            <a:ext cx="45719" cy="557729"/>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4001688" y="5466783"/>
            <a:ext cx="1789512" cy="5771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6096000" y="5466783"/>
            <a:ext cx="2179320" cy="57151"/>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5745480" y="4992242"/>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6102094" y="4992242"/>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871728" y="2476500"/>
            <a:ext cx="5085446" cy="1905000"/>
            <a:chOff x="871728" y="2476500"/>
            <a:chExt cx="5085446" cy="1905000"/>
          </a:xfrm>
          <a:solidFill>
            <a:schemeClr val="accent1"/>
          </a:solidFill>
        </p:grpSpPr>
        <p:sp>
          <p:nvSpPr>
            <p:cNvPr id="91" name="Rectangle 90"/>
            <p:cNvSpPr/>
            <p:nvPr/>
          </p:nvSpPr>
          <p:spPr>
            <a:xfrm>
              <a:off x="2256903" y="2476500"/>
              <a:ext cx="2279904" cy="190499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rapezoid 91"/>
            <p:cNvSpPr/>
            <p:nvPr/>
          </p:nvSpPr>
          <p:spPr>
            <a:xfrm rot="5400000">
              <a:off x="3982906" y="3030406"/>
              <a:ext cx="1904994" cy="797193"/>
            </a:xfrm>
            <a:prstGeom prst="trapezoid">
              <a:avLst>
                <a:gd name="adj" fmla="val 99718"/>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Trapezoid 99"/>
            <p:cNvSpPr/>
            <p:nvPr/>
          </p:nvSpPr>
          <p:spPr>
            <a:xfrm rot="16200000">
              <a:off x="923404" y="3047999"/>
              <a:ext cx="1904996" cy="762000"/>
            </a:xfrm>
            <a:prstGeom prst="trapezoid">
              <a:avLst>
                <a:gd name="adj" fmla="val 103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Trapezoid 106"/>
            <p:cNvSpPr/>
            <p:nvPr/>
          </p:nvSpPr>
          <p:spPr>
            <a:xfrm rot="16200000">
              <a:off x="1030913" y="3117414"/>
              <a:ext cx="304804" cy="623174"/>
            </a:xfrm>
            <a:prstGeom prst="trapezoid">
              <a:avLst>
                <a:gd name="adj" fmla="val 35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Trapezoid 107"/>
            <p:cNvSpPr/>
            <p:nvPr/>
          </p:nvSpPr>
          <p:spPr>
            <a:xfrm rot="5400000">
              <a:off x="5493185" y="3117416"/>
              <a:ext cx="304804" cy="623174"/>
            </a:xfrm>
            <a:prstGeom prst="trapezoid">
              <a:avLst>
                <a:gd name="adj" fmla="val 35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7" name="Rectangle 116"/>
          <p:cNvSpPr/>
          <p:nvPr/>
        </p:nvSpPr>
        <p:spPr>
          <a:xfrm>
            <a:off x="4648201" y="5391247"/>
            <a:ext cx="223118" cy="821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p:cNvSpPr/>
          <p:nvPr/>
        </p:nvSpPr>
        <p:spPr>
          <a:xfrm>
            <a:off x="7012782" y="5391246"/>
            <a:ext cx="835818" cy="821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p:cNvSpPr/>
          <p:nvPr/>
        </p:nvSpPr>
        <p:spPr>
          <a:xfrm>
            <a:off x="2329435" y="5378947"/>
            <a:ext cx="121310" cy="944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p:cNvSpPr/>
          <p:nvPr/>
        </p:nvSpPr>
        <p:spPr>
          <a:xfrm>
            <a:off x="381000" y="5397908"/>
            <a:ext cx="76200" cy="755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p:cNvSpPr/>
          <p:nvPr/>
        </p:nvSpPr>
        <p:spPr>
          <a:xfrm>
            <a:off x="4623075" y="5471941"/>
            <a:ext cx="1022511" cy="3954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p:cNvSpPr/>
          <p:nvPr/>
        </p:nvSpPr>
        <p:spPr>
          <a:xfrm>
            <a:off x="6248400" y="5466783"/>
            <a:ext cx="1676400" cy="4006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p:cNvSpPr/>
          <p:nvPr/>
        </p:nvSpPr>
        <p:spPr>
          <a:xfrm>
            <a:off x="2265580" y="5466784"/>
            <a:ext cx="249020" cy="4006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146"/>
          <p:cNvSpPr/>
          <p:nvPr/>
        </p:nvSpPr>
        <p:spPr>
          <a:xfrm>
            <a:off x="381000" y="5473444"/>
            <a:ext cx="152400" cy="3939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6" name="Group 105"/>
          <p:cNvGrpSpPr/>
          <p:nvPr/>
        </p:nvGrpSpPr>
        <p:grpSpPr>
          <a:xfrm>
            <a:off x="986220" y="2524124"/>
            <a:ext cx="4821936" cy="1809749"/>
            <a:chOff x="871728" y="2476500"/>
            <a:chExt cx="5075722" cy="1904999"/>
          </a:xfrm>
        </p:grpSpPr>
        <p:sp>
          <p:nvSpPr>
            <p:cNvPr id="109" name="Rectangle 108"/>
            <p:cNvSpPr/>
            <p:nvPr/>
          </p:nvSpPr>
          <p:spPr>
            <a:xfrm>
              <a:off x="2256903" y="2476500"/>
              <a:ext cx="2279904" cy="1904998"/>
            </a:xfrm>
            <a:prstGeom prst="rect">
              <a:avLst/>
            </a:prstGeom>
            <a:solidFill>
              <a:srgbClr val="00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Trapezoid 109"/>
            <p:cNvSpPr/>
            <p:nvPr/>
          </p:nvSpPr>
          <p:spPr>
            <a:xfrm rot="5400000">
              <a:off x="3978044" y="3035268"/>
              <a:ext cx="1904994" cy="787468"/>
            </a:xfrm>
            <a:prstGeom prst="trapezoid">
              <a:avLst>
                <a:gd name="adj" fmla="val 99718"/>
              </a:avLst>
            </a:prstGeom>
            <a:solidFill>
              <a:srgbClr val="00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Trapezoid 110"/>
            <p:cNvSpPr/>
            <p:nvPr/>
          </p:nvSpPr>
          <p:spPr>
            <a:xfrm rot="16200000">
              <a:off x="923404" y="3047999"/>
              <a:ext cx="1904996" cy="762000"/>
            </a:xfrm>
            <a:prstGeom prst="trapezoid">
              <a:avLst>
                <a:gd name="adj" fmla="val 103000"/>
              </a:avLst>
            </a:prstGeom>
            <a:solidFill>
              <a:srgbClr val="00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Trapezoid 111"/>
            <p:cNvSpPr/>
            <p:nvPr/>
          </p:nvSpPr>
          <p:spPr>
            <a:xfrm rot="16200000">
              <a:off x="1030913" y="3117414"/>
              <a:ext cx="304804" cy="623174"/>
            </a:xfrm>
            <a:prstGeom prst="trapezoid">
              <a:avLst>
                <a:gd name="adj" fmla="val 35000"/>
              </a:avLst>
            </a:prstGeom>
            <a:solidFill>
              <a:srgbClr val="00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rapezoid 112"/>
            <p:cNvSpPr/>
            <p:nvPr/>
          </p:nvSpPr>
          <p:spPr>
            <a:xfrm rot="5400000">
              <a:off x="5483461" y="3117416"/>
              <a:ext cx="304804" cy="623174"/>
            </a:xfrm>
            <a:prstGeom prst="trapezoid">
              <a:avLst>
                <a:gd name="adj" fmla="val 35000"/>
              </a:avLst>
            </a:prstGeom>
            <a:solidFill>
              <a:srgbClr val="00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5" name="Rectangle 114"/>
          <p:cNvSpPr/>
          <p:nvPr/>
        </p:nvSpPr>
        <p:spPr>
          <a:xfrm>
            <a:off x="4623075" y="5471941"/>
            <a:ext cx="1022512" cy="1668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a:off x="6248400" y="5466783"/>
            <a:ext cx="1676400" cy="1689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p:cNvSpPr/>
          <p:nvPr/>
        </p:nvSpPr>
        <p:spPr>
          <a:xfrm>
            <a:off x="4524517" y="5638800"/>
            <a:ext cx="1220964" cy="1480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p:cNvSpPr/>
          <p:nvPr/>
        </p:nvSpPr>
        <p:spPr>
          <a:xfrm>
            <a:off x="6147813" y="5643183"/>
            <a:ext cx="1878910" cy="1436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p:cNvSpPr/>
          <p:nvPr/>
        </p:nvSpPr>
        <p:spPr>
          <a:xfrm>
            <a:off x="2190716" y="5643183"/>
            <a:ext cx="400084" cy="1436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p:cNvSpPr/>
          <p:nvPr/>
        </p:nvSpPr>
        <p:spPr>
          <a:xfrm>
            <a:off x="381668" y="5641333"/>
            <a:ext cx="227932" cy="1454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p:cNvSpPr/>
          <p:nvPr/>
        </p:nvSpPr>
        <p:spPr>
          <a:xfrm>
            <a:off x="6248400" y="1371600"/>
            <a:ext cx="2703576" cy="25908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p:cNvSpPr/>
          <p:nvPr/>
        </p:nvSpPr>
        <p:spPr>
          <a:xfrm>
            <a:off x="7086600" y="2286000"/>
            <a:ext cx="1066800" cy="9906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2D050"/>
              </a:solidFill>
            </a:endParaRPr>
          </a:p>
        </p:txBody>
      </p:sp>
      <p:sp>
        <p:nvSpPr>
          <p:cNvPr id="130" name="Rectangle 129"/>
          <p:cNvSpPr/>
          <p:nvPr/>
        </p:nvSpPr>
        <p:spPr>
          <a:xfrm>
            <a:off x="7087268" y="2286000"/>
            <a:ext cx="1066800" cy="990600"/>
          </a:xfrm>
          <a:prstGeom prst="rect">
            <a:avLst/>
          </a:prstGeom>
          <a:solidFill>
            <a:srgbClr val="00FF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2D050"/>
              </a:solidFill>
            </a:endParaRPr>
          </a:p>
        </p:txBody>
      </p:sp>
      <p:sp>
        <p:nvSpPr>
          <p:cNvPr id="131" name="Rectangle 130"/>
          <p:cNvSpPr/>
          <p:nvPr/>
        </p:nvSpPr>
        <p:spPr>
          <a:xfrm>
            <a:off x="7131845" y="2324100"/>
            <a:ext cx="980280" cy="911225"/>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2D050"/>
              </a:solidFill>
            </a:endParaRPr>
          </a:p>
        </p:txBody>
      </p:sp>
      <p:sp>
        <p:nvSpPr>
          <p:cNvPr id="126" name="Rectangle 125"/>
          <p:cNvSpPr/>
          <p:nvPr/>
        </p:nvSpPr>
        <p:spPr>
          <a:xfrm>
            <a:off x="7168896" y="2582636"/>
            <a:ext cx="603504" cy="57150"/>
          </a:xfrm>
          <a:prstGeom prst="rect">
            <a:avLst/>
          </a:prstGeom>
          <a:solidFill>
            <a:srgbClr val="00FF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p:cNvSpPr/>
          <p:nvPr/>
        </p:nvSpPr>
        <p:spPr>
          <a:xfrm>
            <a:off x="7162800" y="2914650"/>
            <a:ext cx="603504" cy="57150"/>
          </a:xfrm>
          <a:prstGeom prst="rect">
            <a:avLst/>
          </a:prstGeom>
          <a:solidFill>
            <a:srgbClr val="00FF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p:cNvSpPr/>
          <p:nvPr/>
        </p:nvSpPr>
        <p:spPr>
          <a:xfrm>
            <a:off x="7162800" y="2762250"/>
            <a:ext cx="603504" cy="57150"/>
          </a:xfrm>
          <a:prstGeom prst="rect">
            <a:avLst/>
          </a:prstGeom>
          <a:solidFill>
            <a:srgbClr val="00FF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p:cNvSpPr/>
          <p:nvPr/>
        </p:nvSpPr>
        <p:spPr>
          <a:xfrm>
            <a:off x="4623075" y="5466783"/>
            <a:ext cx="1022512" cy="1720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p:cNvSpPr/>
          <p:nvPr/>
        </p:nvSpPr>
        <p:spPr>
          <a:xfrm>
            <a:off x="7766304" y="5204104"/>
            <a:ext cx="381000" cy="89001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33173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Frame Removal Etch #2 - Patterning</a:t>
            </a:r>
            <a:endParaRPr lang="en-US" dirty="0"/>
          </a:p>
        </p:txBody>
      </p:sp>
      <p:sp>
        <p:nvSpPr>
          <p:cNvPr id="25" name="Content Placeholder 24"/>
          <p:cNvSpPr>
            <a:spLocks noGrp="1"/>
          </p:cNvSpPr>
          <p:nvPr>
            <p:ph idx="1"/>
          </p:nvPr>
        </p:nvSpPr>
        <p:spPr>
          <a:xfrm>
            <a:off x="457200" y="1600201"/>
            <a:ext cx="8229600" cy="876300"/>
          </a:xfrm>
        </p:spPr>
        <p:txBody>
          <a:bodyPr>
            <a:normAutofit/>
          </a:bodyPr>
          <a:lstStyle/>
          <a:p>
            <a:r>
              <a:rPr lang="en-US" dirty="0" smtClean="0"/>
              <a:t>Pos. PR</a:t>
            </a:r>
            <a:endParaRPr lang="en-US" dirty="0"/>
          </a:p>
          <a:p>
            <a:endParaRPr lang="en-US" dirty="0"/>
          </a:p>
        </p:txBody>
      </p:sp>
      <p:sp>
        <p:nvSpPr>
          <p:cNvPr id="67" name="Rectangle 66"/>
          <p:cNvSpPr/>
          <p:nvPr/>
        </p:nvSpPr>
        <p:spPr>
          <a:xfrm>
            <a:off x="381000" y="5105400"/>
            <a:ext cx="5576889" cy="76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381000" y="5181600"/>
            <a:ext cx="5576889" cy="381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81000" y="60960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81000" y="58674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2954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2766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5791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7696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flipV="1">
            <a:off x="757428"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flipV="1">
            <a:off x="19050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flipV="1">
            <a:off x="40386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flipV="1">
            <a:off x="25908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flipV="1">
            <a:off x="65532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flipV="1">
            <a:off x="51054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81000" y="4991100"/>
            <a:ext cx="5576889"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8458200" y="5562601"/>
            <a:ext cx="304800" cy="32385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flipV="1">
            <a:off x="381000" y="4800600"/>
            <a:ext cx="685800"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flipV="1">
            <a:off x="1839468" y="4794504"/>
            <a:ext cx="1208532"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flipV="1">
            <a:off x="3810000" y="4794504"/>
            <a:ext cx="2057400"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flipV="1">
            <a:off x="6025896" y="4794504"/>
            <a:ext cx="2249424"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81000" y="5562600"/>
            <a:ext cx="5576889" cy="76200"/>
          </a:xfrm>
          <a:prstGeom prst="rect">
            <a:avLst/>
          </a:prstGeom>
          <a:pattFill prst="dkHorz">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381000" y="5372100"/>
            <a:ext cx="5576889" cy="76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flipV="1">
            <a:off x="381000" y="4987241"/>
            <a:ext cx="761999" cy="6515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flipV="1">
            <a:off x="1763268" y="4991098"/>
            <a:ext cx="1360932" cy="64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flipV="1">
            <a:off x="3733801" y="4988020"/>
            <a:ext cx="2205036" cy="6626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flipV="1">
            <a:off x="5957889" y="4988718"/>
            <a:ext cx="2347912" cy="6500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7696200" y="59055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381000" y="5791200"/>
            <a:ext cx="7696200" cy="76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381000" y="5638797"/>
            <a:ext cx="7696200" cy="152403"/>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381001" y="5524497"/>
            <a:ext cx="762000"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1763268" y="5523934"/>
            <a:ext cx="1132332" cy="11486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4001689" y="5523934"/>
            <a:ext cx="1937148" cy="11486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5948364" y="5524497"/>
            <a:ext cx="2128836"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995364" y="4911852"/>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1143000" y="4911852"/>
            <a:ext cx="614364" cy="7924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1757364" y="4911851"/>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5745481" y="4874611"/>
            <a:ext cx="402332" cy="11648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8077200" y="5524497"/>
            <a:ext cx="198120" cy="363472"/>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8224836" y="5706233"/>
            <a:ext cx="233364" cy="16116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5954458" y="5523937"/>
            <a:ext cx="334896" cy="11486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5791201" y="4917948"/>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5954458" y="4917948"/>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flipV="1">
            <a:off x="3119198" y="4949547"/>
            <a:ext cx="614603" cy="1650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flipV="1">
            <a:off x="3124201" y="5371815"/>
            <a:ext cx="152399" cy="7648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3581399" y="5371817"/>
            <a:ext cx="152401" cy="7648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381001" y="5473444"/>
            <a:ext cx="614363" cy="5105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1905000" y="5466783"/>
            <a:ext cx="990600" cy="5771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2885693" y="5590608"/>
            <a:ext cx="238507" cy="4819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3733799" y="5590608"/>
            <a:ext cx="267889" cy="4819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733800" y="5114644"/>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3078482" y="5114644"/>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3078482" y="5070881"/>
            <a:ext cx="701037" cy="45719"/>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949646" y="4872229"/>
            <a:ext cx="984309" cy="60626"/>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949645" y="4909335"/>
            <a:ext cx="45719" cy="564109"/>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1888236" y="4915715"/>
            <a:ext cx="45719" cy="557729"/>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4001688" y="5466783"/>
            <a:ext cx="1789512" cy="5771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6096000" y="5466783"/>
            <a:ext cx="2179320" cy="57151"/>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5745480" y="4992242"/>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6102094" y="4992242"/>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p:cNvSpPr/>
          <p:nvPr/>
        </p:nvSpPr>
        <p:spPr>
          <a:xfrm>
            <a:off x="4648201" y="5391247"/>
            <a:ext cx="223118" cy="821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p:cNvSpPr/>
          <p:nvPr/>
        </p:nvSpPr>
        <p:spPr>
          <a:xfrm>
            <a:off x="7012782" y="5391246"/>
            <a:ext cx="835818" cy="821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p:cNvSpPr/>
          <p:nvPr/>
        </p:nvSpPr>
        <p:spPr>
          <a:xfrm>
            <a:off x="2329435" y="5378947"/>
            <a:ext cx="121310" cy="944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p:cNvSpPr/>
          <p:nvPr/>
        </p:nvSpPr>
        <p:spPr>
          <a:xfrm>
            <a:off x="381000" y="5397908"/>
            <a:ext cx="76200" cy="755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p:cNvSpPr/>
          <p:nvPr/>
        </p:nvSpPr>
        <p:spPr>
          <a:xfrm>
            <a:off x="4623075" y="5471941"/>
            <a:ext cx="1022511" cy="3954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p:cNvSpPr/>
          <p:nvPr/>
        </p:nvSpPr>
        <p:spPr>
          <a:xfrm>
            <a:off x="6248400" y="5466783"/>
            <a:ext cx="1676400" cy="4006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p:cNvSpPr/>
          <p:nvPr/>
        </p:nvSpPr>
        <p:spPr>
          <a:xfrm>
            <a:off x="2265580" y="5466784"/>
            <a:ext cx="249020" cy="4006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146"/>
          <p:cNvSpPr/>
          <p:nvPr/>
        </p:nvSpPr>
        <p:spPr>
          <a:xfrm>
            <a:off x="381000" y="5473444"/>
            <a:ext cx="152400" cy="3939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p:cNvSpPr/>
          <p:nvPr/>
        </p:nvSpPr>
        <p:spPr>
          <a:xfrm>
            <a:off x="4623075" y="5471941"/>
            <a:ext cx="1022512" cy="1668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a:off x="6248400" y="5466783"/>
            <a:ext cx="1676400" cy="1689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p:cNvSpPr/>
          <p:nvPr/>
        </p:nvSpPr>
        <p:spPr>
          <a:xfrm>
            <a:off x="4524517" y="5638800"/>
            <a:ext cx="1220964" cy="1480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p:cNvSpPr/>
          <p:nvPr/>
        </p:nvSpPr>
        <p:spPr>
          <a:xfrm>
            <a:off x="6147813" y="5643183"/>
            <a:ext cx="1878910" cy="1436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p:cNvSpPr/>
          <p:nvPr/>
        </p:nvSpPr>
        <p:spPr>
          <a:xfrm>
            <a:off x="2190716" y="5643183"/>
            <a:ext cx="400084" cy="1436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p:cNvSpPr/>
          <p:nvPr/>
        </p:nvSpPr>
        <p:spPr>
          <a:xfrm>
            <a:off x="381668" y="5641333"/>
            <a:ext cx="227932" cy="1454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p:cNvSpPr/>
          <p:nvPr/>
        </p:nvSpPr>
        <p:spPr>
          <a:xfrm>
            <a:off x="6248400" y="1371600"/>
            <a:ext cx="2703576" cy="25908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p:cNvSpPr/>
          <p:nvPr/>
        </p:nvSpPr>
        <p:spPr>
          <a:xfrm>
            <a:off x="7086600" y="2286000"/>
            <a:ext cx="1066800" cy="9906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2D050"/>
              </a:solidFill>
            </a:endParaRPr>
          </a:p>
        </p:txBody>
      </p:sp>
      <p:sp>
        <p:nvSpPr>
          <p:cNvPr id="130" name="Rectangle 129"/>
          <p:cNvSpPr/>
          <p:nvPr/>
        </p:nvSpPr>
        <p:spPr>
          <a:xfrm>
            <a:off x="7087268" y="2286000"/>
            <a:ext cx="1066800" cy="990600"/>
          </a:xfrm>
          <a:prstGeom prst="rect">
            <a:avLst/>
          </a:prstGeom>
          <a:solidFill>
            <a:srgbClr val="00FF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2D050"/>
              </a:solidFill>
            </a:endParaRPr>
          </a:p>
        </p:txBody>
      </p:sp>
      <p:sp>
        <p:nvSpPr>
          <p:cNvPr id="131" name="Rectangle 130"/>
          <p:cNvSpPr/>
          <p:nvPr/>
        </p:nvSpPr>
        <p:spPr>
          <a:xfrm>
            <a:off x="7131845" y="2324100"/>
            <a:ext cx="980280" cy="911225"/>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2D050"/>
              </a:solidFill>
            </a:endParaRPr>
          </a:p>
        </p:txBody>
      </p:sp>
      <p:sp>
        <p:nvSpPr>
          <p:cNvPr id="126" name="Rectangle 125"/>
          <p:cNvSpPr/>
          <p:nvPr/>
        </p:nvSpPr>
        <p:spPr>
          <a:xfrm>
            <a:off x="7168896" y="2582636"/>
            <a:ext cx="603504" cy="57150"/>
          </a:xfrm>
          <a:prstGeom prst="rect">
            <a:avLst/>
          </a:prstGeom>
          <a:solidFill>
            <a:srgbClr val="00FF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p:cNvSpPr/>
          <p:nvPr/>
        </p:nvSpPr>
        <p:spPr>
          <a:xfrm>
            <a:off x="7162800" y="2914650"/>
            <a:ext cx="603504" cy="57150"/>
          </a:xfrm>
          <a:prstGeom prst="rect">
            <a:avLst/>
          </a:prstGeom>
          <a:solidFill>
            <a:srgbClr val="00FF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p:cNvSpPr/>
          <p:nvPr/>
        </p:nvSpPr>
        <p:spPr>
          <a:xfrm>
            <a:off x="7162800" y="2762250"/>
            <a:ext cx="603504" cy="57150"/>
          </a:xfrm>
          <a:prstGeom prst="rect">
            <a:avLst/>
          </a:prstGeom>
          <a:solidFill>
            <a:srgbClr val="00FF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602477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Rectangle 91"/>
          <p:cNvSpPr/>
          <p:nvPr/>
        </p:nvSpPr>
        <p:spPr>
          <a:xfrm flipV="1">
            <a:off x="8275321" y="4794502"/>
            <a:ext cx="487680" cy="1072895"/>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smtClean="0"/>
              <a:t>Frame Removal Etch #2 - Patterning</a:t>
            </a:r>
            <a:endParaRPr lang="en-US" dirty="0"/>
          </a:p>
        </p:txBody>
      </p:sp>
      <p:sp>
        <p:nvSpPr>
          <p:cNvPr id="25" name="Content Placeholder 24"/>
          <p:cNvSpPr>
            <a:spLocks noGrp="1"/>
          </p:cNvSpPr>
          <p:nvPr>
            <p:ph idx="1"/>
          </p:nvPr>
        </p:nvSpPr>
        <p:spPr>
          <a:xfrm>
            <a:off x="457200" y="1600201"/>
            <a:ext cx="8229600" cy="876300"/>
          </a:xfrm>
        </p:spPr>
        <p:txBody>
          <a:bodyPr>
            <a:normAutofit fontScale="85000" lnSpcReduction="20000"/>
          </a:bodyPr>
          <a:lstStyle/>
          <a:p>
            <a:r>
              <a:rPr lang="en-US" dirty="0" smtClean="0"/>
              <a:t>Pos. PR</a:t>
            </a:r>
          </a:p>
          <a:p>
            <a:r>
              <a:rPr lang="en-US" dirty="0" smtClean="0"/>
              <a:t>Possibly PMGI</a:t>
            </a:r>
            <a:endParaRPr lang="en-US" dirty="0"/>
          </a:p>
          <a:p>
            <a:endParaRPr lang="en-US" dirty="0"/>
          </a:p>
        </p:txBody>
      </p:sp>
      <p:sp>
        <p:nvSpPr>
          <p:cNvPr id="67" name="Rectangle 66"/>
          <p:cNvSpPr/>
          <p:nvPr/>
        </p:nvSpPr>
        <p:spPr>
          <a:xfrm>
            <a:off x="381000" y="5105400"/>
            <a:ext cx="5576889" cy="76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381000" y="5181600"/>
            <a:ext cx="5576889" cy="381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81000" y="60960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81000" y="58674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2954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2766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5791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7696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flipV="1">
            <a:off x="757428"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flipV="1">
            <a:off x="19050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flipV="1">
            <a:off x="40386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flipV="1">
            <a:off x="25908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flipV="1">
            <a:off x="6553200" y="5867400"/>
            <a:ext cx="228600" cy="114300"/>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flipV="1">
            <a:off x="5105400" y="5867400"/>
            <a:ext cx="228600" cy="114300"/>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81000" y="4991100"/>
            <a:ext cx="5576889"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8458200" y="5562601"/>
            <a:ext cx="304800" cy="32385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flipV="1">
            <a:off x="381000" y="4794502"/>
            <a:ext cx="5647276" cy="240794"/>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flipV="1">
            <a:off x="1839468" y="4794504"/>
            <a:ext cx="1208532" cy="234696"/>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flipV="1">
            <a:off x="3810000" y="4794504"/>
            <a:ext cx="2057400" cy="234696"/>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flipV="1">
            <a:off x="6025896" y="4794504"/>
            <a:ext cx="1444753" cy="234696"/>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81000" y="5562600"/>
            <a:ext cx="5576889" cy="76200"/>
          </a:xfrm>
          <a:prstGeom prst="rect">
            <a:avLst/>
          </a:prstGeom>
          <a:pattFill prst="dkHorz">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381000" y="5372100"/>
            <a:ext cx="5576889" cy="76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flipV="1">
            <a:off x="381000" y="4987241"/>
            <a:ext cx="761999" cy="651557"/>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flipV="1">
            <a:off x="1763268" y="4991098"/>
            <a:ext cx="1360932" cy="647702"/>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flipV="1">
            <a:off x="3733801" y="4988020"/>
            <a:ext cx="2205036" cy="662630"/>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flipV="1">
            <a:off x="5957889" y="4988714"/>
            <a:ext cx="1512760" cy="650081"/>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7696200" y="59055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381000" y="5791200"/>
            <a:ext cx="7696200" cy="76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381000" y="5638797"/>
            <a:ext cx="7696200" cy="152403"/>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381001" y="5524497"/>
            <a:ext cx="762000"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1763268" y="5523934"/>
            <a:ext cx="1132332" cy="11486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4001689" y="5523934"/>
            <a:ext cx="1937148" cy="11486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5948364" y="5524497"/>
            <a:ext cx="2128836"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995364" y="4911852"/>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1143000" y="4911851"/>
            <a:ext cx="614364" cy="159029"/>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1757364" y="4911851"/>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5745481" y="4874611"/>
            <a:ext cx="402332" cy="11648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8077200" y="5524497"/>
            <a:ext cx="198120" cy="363472"/>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8224836" y="5706233"/>
            <a:ext cx="233364" cy="16116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5954458" y="5523937"/>
            <a:ext cx="334896" cy="11486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5791201" y="4917948"/>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5954458" y="4917948"/>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flipV="1">
            <a:off x="3119198" y="4949547"/>
            <a:ext cx="614603" cy="165097"/>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flipV="1">
            <a:off x="3124201" y="5371815"/>
            <a:ext cx="152399" cy="7648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3581399" y="5371817"/>
            <a:ext cx="152401" cy="7648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381001" y="5473444"/>
            <a:ext cx="614363" cy="5105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1905000" y="5466783"/>
            <a:ext cx="990600" cy="5771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2885693" y="5590608"/>
            <a:ext cx="238507" cy="4819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3733799" y="5590608"/>
            <a:ext cx="267889" cy="4819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733800" y="5114644"/>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3078482" y="5114644"/>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3078482" y="5070881"/>
            <a:ext cx="701037" cy="45719"/>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949646" y="4872229"/>
            <a:ext cx="984309" cy="60626"/>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949645" y="4909335"/>
            <a:ext cx="45719" cy="564109"/>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1888236" y="4915715"/>
            <a:ext cx="45719" cy="557729"/>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4001688" y="5466783"/>
            <a:ext cx="1789512" cy="5771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6096000" y="5466783"/>
            <a:ext cx="2179320" cy="57151"/>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5745480" y="4992242"/>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6102094" y="4992242"/>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p:cNvSpPr/>
          <p:nvPr/>
        </p:nvSpPr>
        <p:spPr>
          <a:xfrm>
            <a:off x="4648201" y="5391247"/>
            <a:ext cx="223118" cy="82198"/>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p:cNvSpPr/>
          <p:nvPr/>
        </p:nvSpPr>
        <p:spPr>
          <a:xfrm>
            <a:off x="7012782" y="5371816"/>
            <a:ext cx="457866" cy="101630"/>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p:cNvSpPr/>
          <p:nvPr/>
        </p:nvSpPr>
        <p:spPr>
          <a:xfrm>
            <a:off x="2329435" y="5378947"/>
            <a:ext cx="121310" cy="94498"/>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p:cNvSpPr/>
          <p:nvPr/>
        </p:nvSpPr>
        <p:spPr>
          <a:xfrm>
            <a:off x="4623075" y="5471941"/>
            <a:ext cx="1022511" cy="395460"/>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p:cNvSpPr/>
          <p:nvPr/>
        </p:nvSpPr>
        <p:spPr>
          <a:xfrm>
            <a:off x="6248400" y="5466783"/>
            <a:ext cx="1676400" cy="4006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p:cNvSpPr/>
          <p:nvPr/>
        </p:nvSpPr>
        <p:spPr>
          <a:xfrm>
            <a:off x="2265580" y="5466784"/>
            <a:ext cx="249020" cy="400616"/>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146"/>
          <p:cNvSpPr/>
          <p:nvPr/>
        </p:nvSpPr>
        <p:spPr>
          <a:xfrm>
            <a:off x="381000" y="5473444"/>
            <a:ext cx="152400" cy="393955"/>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p:cNvSpPr/>
          <p:nvPr/>
        </p:nvSpPr>
        <p:spPr>
          <a:xfrm>
            <a:off x="4623075" y="5471941"/>
            <a:ext cx="1022512" cy="166859"/>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a:off x="6248401" y="5468205"/>
            <a:ext cx="1222248" cy="201465"/>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p:cNvSpPr/>
          <p:nvPr/>
        </p:nvSpPr>
        <p:spPr>
          <a:xfrm>
            <a:off x="4524517" y="5638800"/>
            <a:ext cx="1220964" cy="148017"/>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p:cNvSpPr/>
          <p:nvPr/>
        </p:nvSpPr>
        <p:spPr>
          <a:xfrm>
            <a:off x="6147813" y="5643183"/>
            <a:ext cx="1322836" cy="143634"/>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p:cNvSpPr/>
          <p:nvPr/>
        </p:nvSpPr>
        <p:spPr>
          <a:xfrm>
            <a:off x="2190716" y="5643183"/>
            <a:ext cx="400084" cy="143634"/>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p:cNvSpPr/>
          <p:nvPr/>
        </p:nvSpPr>
        <p:spPr>
          <a:xfrm>
            <a:off x="381668" y="5641333"/>
            <a:ext cx="227932" cy="145484"/>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a:off x="6233215" y="5730621"/>
            <a:ext cx="1237434" cy="143634"/>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a:off x="6248400" y="1371600"/>
            <a:ext cx="2703576" cy="2590800"/>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a:xfrm>
            <a:off x="7086600" y="2286000"/>
            <a:ext cx="1066800" cy="9906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2D050"/>
              </a:solidFill>
            </a:endParaRPr>
          </a:p>
        </p:txBody>
      </p:sp>
      <p:sp>
        <p:nvSpPr>
          <p:cNvPr id="95" name="Rectangle 94"/>
          <p:cNvSpPr/>
          <p:nvPr/>
        </p:nvSpPr>
        <p:spPr>
          <a:xfrm>
            <a:off x="7087268" y="2286000"/>
            <a:ext cx="1066800" cy="990600"/>
          </a:xfrm>
          <a:prstGeom prst="rect">
            <a:avLst/>
          </a:prstGeom>
          <a:solidFill>
            <a:srgbClr val="00FF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2D050"/>
              </a:solidFill>
            </a:endParaRPr>
          </a:p>
        </p:txBody>
      </p:sp>
      <p:sp>
        <p:nvSpPr>
          <p:cNvPr id="96" name="Rectangle 95"/>
          <p:cNvSpPr/>
          <p:nvPr/>
        </p:nvSpPr>
        <p:spPr>
          <a:xfrm>
            <a:off x="7131845" y="2324100"/>
            <a:ext cx="980280" cy="911225"/>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2D050"/>
              </a:solidFill>
            </a:endParaRPr>
          </a:p>
        </p:txBody>
      </p:sp>
      <p:sp>
        <p:nvSpPr>
          <p:cNvPr id="97" name="Rectangle 96"/>
          <p:cNvSpPr/>
          <p:nvPr/>
        </p:nvSpPr>
        <p:spPr>
          <a:xfrm>
            <a:off x="7168896" y="2582636"/>
            <a:ext cx="603504" cy="57150"/>
          </a:xfrm>
          <a:prstGeom prst="rect">
            <a:avLst/>
          </a:prstGeom>
          <a:solidFill>
            <a:srgbClr val="FF669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p:cNvSpPr/>
          <p:nvPr/>
        </p:nvSpPr>
        <p:spPr>
          <a:xfrm>
            <a:off x="7162800" y="2914650"/>
            <a:ext cx="603504" cy="57150"/>
          </a:xfrm>
          <a:prstGeom prst="rect">
            <a:avLst/>
          </a:prstGeom>
          <a:solidFill>
            <a:srgbClr val="FF669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p:cNvSpPr/>
          <p:nvPr/>
        </p:nvSpPr>
        <p:spPr>
          <a:xfrm>
            <a:off x="7162800" y="2762250"/>
            <a:ext cx="603504" cy="57150"/>
          </a:xfrm>
          <a:prstGeom prst="rect">
            <a:avLst/>
          </a:prstGeom>
          <a:solidFill>
            <a:srgbClr val="FF669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p:cNvSpPr/>
          <p:nvPr/>
        </p:nvSpPr>
        <p:spPr>
          <a:xfrm>
            <a:off x="7470649" y="5667091"/>
            <a:ext cx="556073" cy="1197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835156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Rectangle 91"/>
          <p:cNvSpPr/>
          <p:nvPr/>
        </p:nvSpPr>
        <p:spPr>
          <a:xfrm flipV="1">
            <a:off x="8275321" y="4794502"/>
            <a:ext cx="487680" cy="1072895"/>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smtClean="0"/>
              <a:t>Frame Removal Etch #2 - Patterning</a:t>
            </a:r>
            <a:endParaRPr lang="en-US" dirty="0"/>
          </a:p>
        </p:txBody>
      </p:sp>
      <p:sp>
        <p:nvSpPr>
          <p:cNvPr id="25" name="Content Placeholder 24"/>
          <p:cNvSpPr>
            <a:spLocks noGrp="1"/>
          </p:cNvSpPr>
          <p:nvPr>
            <p:ph idx="1"/>
          </p:nvPr>
        </p:nvSpPr>
        <p:spPr>
          <a:xfrm>
            <a:off x="457200" y="1600201"/>
            <a:ext cx="8229600" cy="876300"/>
          </a:xfrm>
        </p:spPr>
        <p:txBody>
          <a:bodyPr>
            <a:normAutofit/>
          </a:bodyPr>
          <a:lstStyle/>
          <a:p>
            <a:r>
              <a:rPr lang="en-US" dirty="0" smtClean="0"/>
              <a:t>N Layer/SL Wet Etching</a:t>
            </a:r>
            <a:endParaRPr lang="en-US" dirty="0"/>
          </a:p>
          <a:p>
            <a:endParaRPr lang="en-US" dirty="0"/>
          </a:p>
        </p:txBody>
      </p:sp>
      <p:sp>
        <p:nvSpPr>
          <p:cNvPr id="67" name="Rectangle 66"/>
          <p:cNvSpPr/>
          <p:nvPr/>
        </p:nvSpPr>
        <p:spPr>
          <a:xfrm>
            <a:off x="381000" y="5105400"/>
            <a:ext cx="5576889" cy="76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381000" y="5181600"/>
            <a:ext cx="5576889" cy="381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81000" y="60960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81000" y="58674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2954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2766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5791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7696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flipV="1">
            <a:off x="757428"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flipV="1">
            <a:off x="19050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flipV="1">
            <a:off x="40386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flipV="1">
            <a:off x="25908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flipV="1">
            <a:off x="6553200" y="5867400"/>
            <a:ext cx="228600" cy="114300"/>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flipV="1">
            <a:off x="5105400" y="5867400"/>
            <a:ext cx="228600" cy="114300"/>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81000" y="4991100"/>
            <a:ext cx="5576889"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8458200" y="5562601"/>
            <a:ext cx="304800" cy="32385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flipV="1">
            <a:off x="381000" y="4794502"/>
            <a:ext cx="5647276" cy="240794"/>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flipV="1">
            <a:off x="1839468" y="4794504"/>
            <a:ext cx="1208532" cy="234696"/>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flipV="1">
            <a:off x="3810000" y="4794504"/>
            <a:ext cx="2057400" cy="234696"/>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flipV="1">
            <a:off x="6025896" y="4794504"/>
            <a:ext cx="1444753" cy="234696"/>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81000" y="5562600"/>
            <a:ext cx="5576889" cy="76200"/>
          </a:xfrm>
          <a:prstGeom prst="rect">
            <a:avLst/>
          </a:prstGeom>
          <a:pattFill prst="dkHorz">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381000" y="5372100"/>
            <a:ext cx="5576889" cy="76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flipV="1">
            <a:off x="381000" y="4987241"/>
            <a:ext cx="761999" cy="651557"/>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flipV="1">
            <a:off x="1763268" y="4991098"/>
            <a:ext cx="1360932" cy="647702"/>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flipV="1">
            <a:off x="3733801" y="4988020"/>
            <a:ext cx="2205036" cy="662630"/>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flipV="1">
            <a:off x="5957889" y="4988715"/>
            <a:ext cx="1506663" cy="650081"/>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7696200" y="59055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381000" y="5791200"/>
            <a:ext cx="5867400" cy="7619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381000" y="5638798"/>
            <a:ext cx="5766813" cy="148020"/>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381001" y="5524497"/>
            <a:ext cx="762000"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1763268" y="5523934"/>
            <a:ext cx="1132332" cy="11486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4001689" y="5523934"/>
            <a:ext cx="1937148" cy="11486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5948364" y="5524497"/>
            <a:ext cx="2128836"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995364" y="4911852"/>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1143000" y="4911852"/>
            <a:ext cx="614364" cy="13639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1757364" y="4911851"/>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5745481" y="4874611"/>
            <a:ext cx="402332" cy="11648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8077200" y="5524497"/>
            <a:ext cx="198120" cy="363472"/>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8224836" y="5706233"/>
            <a:ext cx="233364" cy="16116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5954458" y="5523937"/>
            <a:ext cx="334896" cy="11486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5791201" y="4917948"/>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5954458" y="4917948"/>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flipV="1">
            <a:off x="3119198" y="4949547"/>
            <a:ext cx="614603" cy="165097"/>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flipV="1">
            <a:off x="3124201" y="5371815"/>
            <a:ext cx="152399" cy="7648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3581399" y="5371817"/>
            <a:ext cx="152401" cy="7648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381001" y="5473444"/>
            <a:ext cx="614363" cy="5105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1905000" y="5466783"/>
            <a:ext cx="990600" cy="5771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2885693" y="5590608"/>
            <a:ext cx="238507" cy="4819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3733799" y="5590608"/>
            <a:ext cx="267889" cy="4819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733800" y="5114644"/>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3078482" y="5114644"/>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3078482" y="5070881"/>
            <a:ext cx="701037" cy="45719"/>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949646" y="4872229"/>
            <a:ext cx="984309" cy="60626"/>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949645" y="4909335"/>
            <a:ext cx="45719" cy="564109"/>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1888236" y="4915715"/>
            <a:ext cx="45719" cy="557729"/>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4001688" y="5466783"/>
            <a:ext cx="1789512" cy="5771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6096000" y="5466783"/>
            <a:ext cx="2179320" cy="57151"/>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5745480" y="4992242"/>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6102094" y="4992242"/>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p:cNvSpPr/>
          <p:nvPr/>
        </p:nvSpPr>
        <p:spPr>
          <a:xfrm>
            <a:off x="4648201" y="5391247"/>
            <a:ext cx="223118" cy="82198"/>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p:cNvSpPr/>
          <p:nvPr/>
        </p:nvSpPr>
        <p:spPr>
          <a:xfrm>
            <a:off x="7012782" y="5371816"/>
            <a:ext cx="457866" cy="101630"/>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p:cNvSpPr/>
          <p:nvPr/>
        </p:nvSpPr>
        <p:spPr>
          <a:xfrm>
            <a:off x="2329435" y="5378947"/>
            <a:ext cx="121310" cy="94498"/>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p:cNvSpPr/>
          <p:nvPr/>
        </p:nvSpPr>
        <p:spPr>
          <a:xfrm>
            <a:off x="4623075" y="5471941"/>
            <a:ext cx="1022511" cy="395460"/>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p:cNvSpPr/>
          <p:nvPr/>
        </p:nvSpPr>
        <p:spPr>
          <a:xfrm>
            <a:off x="6248400" y="5466783"/>
            <a:ext cx="1676400" cy="4006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p:cNvSpPr/>
          <p:nvPr/>
        </p:nvSpPr>
        <p:spPr>
          <a:xfrm>
            <a:off x="2265580" y="5466784"/>
            <a:ext cx="249020" cy="400616"/>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146"/>
          <p:cNvSpPr/>
          <p:nvPr/>
        </p:nvSpPr>
        <p:spPr>
          <a:xfrm>
            <a:off x="381000" y="5473444"/>
            <a:ext cx="152400" cy="393955"/>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p:cNvSpPr/>
          <p:nvPr/>
        </p:nvSpPr>
        <p:spPr>
          <a:xfrm>
            <a:off x="4623075" y="5471941"/>
            <a:ext cx="1022512" cy="166859"/>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a:off x="6248401" y="5468205"/>
            <a:ext cx="1216152" cy="201465"/>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p:cNvSpPr/>
          <p:nvPr/>
        </p:nvSpPr>
        <p:spPr>
          <a:xfrm>
            <a:off x="4524517" y="5638800"/>
            <a:ext cx="1220964" cy="148017"/>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p:cNvSpPr/>
          <p:nvPr/>
        </p:nvSpPr>
        <p:spPr>
          <a:xfrm>
            <a:off x="6147813" y="5643183"/>
            <a:ext cx="1322836" cy="143634"/>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p:cNvSpPr/>
          <p:nvPr/>
        </p:nvSpPr>
        <p:spPr>
          <a:xfrm>
            <a:off x="2190716" y="5643183"/>
            <a:ext cx="400084" cy="143634"/>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p:cNvSpPr/>
          <p:nvPr/>
        </p:nvSpPr>
        <p:spPr>
          <a:xfrm>
            <a:off x="381668" y="5641333"/>
            <a:ext cx="227932" cy="145484"/>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p:cNvSpPr/>
          <p:nvPr/>
        </p:nvSpPr>
        <p:spPr>
          <a:xfrm>
            <a:off x="6248400" y="1371600"/>
            <a:ext cx="2703576" cy="2590800"/>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p:cNvSpPr/>
          <p:nvPr/>
        </p:nvSpPr>
        <p:spPr>
          <a:xfrm>
            <a:off x="7086600" y="2286000"/>
            <a:ext cx="1066800" cy="9906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2D050"/>
              </a:solidFill>
            </a:endParaRPr>
          </a:p>
        </p:txBody>
      </p:sp>
      <p:sp>
        <p:nvSpPr>
          <p:cNvPr id="131" name="Rectangle 130"/>
          <p:cNvSpPr/>
          <p:nvPr/>
        </p:nvSpPr>
        <p:spPr>
          <a:xfrm>
            <a:off x="7131845" y="2324100"/>
            <a:ext cx="980280" cy="911225"/>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2D050"/>
              </a:solidFill>
            </a:endParaRPr>
          </a:p>
        </p:txBody>
      </p:sp>
      <p:sp>
        <p:nvSpPr>
          <p:cNvPr id="126" name="Rectangle 125"/>
          <p:cNvSpPr/>
          <p:nvPr/>
        </p:nvSpPr>
        <p:spPr>
          <a:xfrm>
            <a:off x="7168896" y="2582636"/>
            <a:ext cx="603504" cy="57150"/>
          </a:xfrm>
          <a:prstGeom prst="rect">
            <a:avLst/>
          </a:prstGeom>
          <a:solidFill>
            <a:srgbClr val="FF669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tangle 126"/>
          <p:cNvSpPr/>
          <p:nvPr/>
        </p:nvSpPr>
        <p:spPr>
          <a:xfrm>
            <a:off x="7162800" y="2914650"/>
            <a:ext cx="603504" cy="57150"/>
          </a:xfrm>
          <a:prstGeom prst="rect">
            <a:avLst/>
          </a:prstGeom>
          <a:solidFill>
            <a:srgbClr val="FF669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p:cNvSpPr/>
          <p:nvPr/>
        </p:nvSpPr>
        <p:spPr>
          <a:xfrm>
            <a:off x="7162800" y="2762250"/>
            <a:ext cx="603504" cy="57150"/>
          </a:xfrm>
          <a:prstGeom prst="rect">
            <a:avLst/>
          </a:prstGeom>
          <a:solidFill>
            <a:srgbClr val="FF669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a:off x="6233215" y="5730621"/>
            <a:ext cx="1237434" cy="143634"/>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2849498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Frame Removal Etch #2 - </a:t>
            </a:r>
            <a:r>
              <a:rPr lang="en-US" dirty="0" smtClean="0"/>
              <a:t>Strip</a:t>
            </a:r>
            <a:endParaRPr lang="en-US" dirty="0"/>
          </a:p>
        </p:txBody>
      </p:sp>
      <p:sp>
        <p:nvSpPr>
          <p:cNvPr id="25" name="Content Placeholder 24"/>
          <p:cNvSpPr>
            <a:spLocks noGrp="1"/>
          </p:cNvSpPr>
          <p:nvPr>
            <p:ph idx="1"/>
          </p:nvPr>
        </p:nvSpPr>
        <p:spPr>
          <a:xfrm>
            <a:off x="457200" y="1600201"/>
            <a:ext cx="8229600" cy="876300"/>
          </a:xfrm>
        </p:spPr>
        <p:txBody>
          <a:bodyPr>
            <a:normAutofit/>
          </a:bodyPr>
          <a:lstStyle/>
          <a:p>
            <a:r>
              <a:rPr lang="en-US" dirty="0" smtClean="0"/>
              <a:t>1165, PEII</a:t>
            </a:r>
            <a:endParaRPr lang="en-US" dirty="0"/>
          </a:p>
          <a:p>
            <a:endParaRPr lang="en-US" dirty="0"/>
          </a:p>
        </p:txBody>
      </p:sp>
      <p:sp>
        <p:nvSpPr>
          <p:cNvPr id="67" name="Rectangle 66"/>
          <p:cNvSpPr/>
          <p:nvPr/>
        </p:nvSpPr>
        <p:spPr>
          <a:xfrm>
            <a:off x="381000" y="5105400"/>
            <a:ext cx="5576889" cy="76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381000" y="5181600"/>
            <a:ext cx="5576889" cy="381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81000" y="60960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81000" y="58674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2954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2766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5791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7696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flipV="1">
            <a:off x="757428"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flipV="1">
            <a:off x="19050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flipV="1">
            <a:off x="40386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flipV="1">
            <a:off x="25908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flipV="1">
            <a:off x="65532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flipV="1">
            <a:off x="51054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81000" y="4991100"/>
            <a:ext cx="5576889"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8458200" y="5562601"/>
            <a:ext cx="304800" cy="32385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flipV="1">
            <a:off x="381000" y="4800600"/>
            <a:ext cx="685800"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flipV="1">
            <a:off x="1839468" y="4794504"/>
            <a:ext cx="1208532"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flipV="1">
            <a:off x="3810000" y="4794504"/>
            <a:ext cx="2057400"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flipV="1">
            <a:off x="6025896" y="4794504"/>
            <a:ext cx="2249424"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81000" y="5562600"/>
            <a:ext cx="5576889" cy="76200"/>
          </a:xfrm>
          <a:prstGeom prst="rect">
            <a:avLst/>
          </a:prstGeom>
          <a:pattFill prst="dkHorz">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381000" y="5372100"/>
            <a:ext cx="5576889" cy="76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flipV="1">
            <a:off x="381000" y="4987241"/>
            <a:ext cx="761999" cy="6515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flipV="1">
            <a:off x="1763268" y="4991098"/>
            <a:ext cx="1360932" cy="64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flipV="1">
            <a:off x="3733801" y="4988020"/>
            <a:ext cx="2205036" cy="6626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flipV="1">
            <a:off x="5957889" y="4988718"/>
            <a:ext cx="2347912" cy="6500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7696200" y="59055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381000" y="5791200"/>
            <a:ext cx="5867400" cy="7619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381000" y="5638798"/>
            <a:ext cx="5740906" cy="148020"/>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381001" y="5524497"/>
            <a:ext cx="762000"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1763268" y="5523934"/>
            <a:ext cx="1132332" cy="11486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4001689" y="5523934"/>
            <a:ext cx="1937148" cy="11486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5948364" y="5524497"/>
            <a:ext cx="2128836"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995364" y="4911852"/>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1143000" y="4911852"/>
            <a:ext cx="614364" cy="7924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1757364" y="4911851"/>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5745481" y="4874611"/>
            <a:ext cx="402332" cy="11648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8077200" y="5524497"/>
            <a:ext cx="198120" cy="363472"/>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8224836" y="5706233"/>
            <a:ext cx="233364" cy="16116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5954458" y="5523937"/>
            <a:ext cx="334896" cy="11486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5791201" y="4917948"/>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5954458" y="4917948"/>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a:off x="6248400" y="1371600"/>
            <a:ext cx="2703576" cy="25908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a:xfrm>
            <a:off x="7086600" y="2286000"/>
            <a:ext cx="1066800" cy="9906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92D050"/>
              </a:solidFill>
            </a:endParaRPr>
          </a:p>
        </p:txBody>
      </p:sp>
      <p:sp>
        <p:nvSpPr>
          <p:cNvPr id="95" name="Rectangle 94"/>
          <p:cNvSpPr/>
          <p:nvPr/>
        </p:nvSpPr>
        <p:spPr>
          <a:xfrm>
            <a:off x="7168896" y="2582636"/>
            <a:ext cx="603504" cy="57150"/>
          </a:xfrm>
          <a:prstGeom prst="rect">
            <a:avLst/>
          </a:prstGeom>
          <a:solidFill>
            <a:srgbClr val="00FF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p:cNvSpPr/>
          <p:nvPr/>
        </p:nvSpPr>
        <p:spPr>
          <a:xfrm>
            <a:off x="7162800" y="2914650"/>
            <a:ext cx="603504" cy="57150"/>
          </a:xfrm>
          <a:prstGeom prst="rect">
            <a:avLst/>
          </a:prstGeom>
          <a:solidFill>
            <a:srgbClr val="00FF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p:cNvSpPr/>
          <p:nvPr/>
        </p:nvSpPr>
        <p:spPr>
          <a:xfrm>
            <a:off x="7162800" y="2762250"/>
            <a:ext cx="603504" cy="57150"/>
          </a:xfrm>
          <a:prstGeom prst="rect">
            <a:avLst/>
          </a:prstGeom>
          <a:solidFill>
            <a:srgbClr val="00FF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flipV="1">
            <a:off x="3119198" y="4949547"/>
            <a:ext cx="614603" cy="1650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flipV="1">
            <a:off x="3124201" y="5371815"/>
            <a:ext cx="152399" cy="7648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3581399" y="5371817"/>
            <a:ext cx="152401" cy="7648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381001" y="5473444"/>
            <a:ext cx="614363" cy="5105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1905000" y="5466783"/>
            <a:ext cx="990600" cy="5771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2885693" y="5590608"/>
            <a:ext cx="238507" cy="4819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3733799" y="5590608"/>
            <a:ext cx="267889" cy="4819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733800" y="5114644"/>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3078482" y="5114644"/>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3078482" y="5070881"/>
            <a:ext cx="701037" cy="45719"/>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949646" y="4872229"/>
            <a:ext cx="984309" cy="60626"/>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949645" y="4909335"/>
            <a:ext cx="45719" cy="564109"/>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1888236" y="4915715"/>
            <a:ext cx="45719" cy="557729"/>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4001688" y="5466783"/>
            <a:ext cx="1789512" cy="5771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6096000" y="5466783"/>
            <a:ext cx="2179320" cy="57151"/>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5745480" y="4992242"/>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6102094" y="4992242"/>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p:cNvSpPr/>
          <p:nvPr/>
        </p:nvSpPr>
        <p:spPr>
          <a:xfrm>
            <a:off x="4648201" y="5391247"/>
            <a:ext cx="223118" cy="821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p:cNvSpPr/>
          <p:nvPr/>
        </p:nvSpPr>
        <p:spPr>
          <a:xfrm>
            <a:off x="7012782" y="5391246"/>
            <a:ext cx="835818" cy="821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p:cNvSpPr/>
          <p:nvPr/>
        </p:nvSpPr>
        <p:spPr>
          <a:xfrm>
            <a:off x="2329435" y="5378947"/>
            <a:ext cx="121310" cy="944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p:cNvSpPr/>
          <p:nvPr/>
        </p:nvSpPr>
        <p:spPr>
          <a:xfrm>
            <a:off x="381000" y="5397908"/>
            <a:ext cx="76200" cy="755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p:cNvSpPr/>
          <p:nvPr/>
        </p:nvSpPr>
        <p:spPr>
          <a:xfrm>
            <a:off x="4623075" y="5471941"/>
            <a:ext cx="1022511" cy="3954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p:cNvSpPr/>
          <p:nvPr/>
        </p:nvSpPr>
        <p:spPr>
          <a:xfrm>
            <a:off x="6248400" y="5466783"/>
            <a:ext cx="1676400" cy="4006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p:cNvSpPr/>
          <p:nvPr/>
        </p:nvSpPr>
        <p:spPr>
          <a:xfrm>
            <a:off x="2265580" y="5466784"/>
            <a:ext cx="249020" cy="4006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146"/>
          <p:cNvSpPr/>
          <p:nvPr/>
        </p:nvSpPr>
        <p:spPr>
          <a:xfrm>
            <a:off x="381000" y="5473444"/>
            <a:ext cx="152400" cy="3939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p:cNvSpPr/>
          <p:nvPr/>
        </p:nvSpPr>
        <p:spPr>
          <a:xfrm>
            <a:off x="4623075" y="5466784"/>
            <a:ext cx="1022512" cy="1771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a:off x="6248400" y="5466783"/>
            <a:ext cx="1676400" cy="1689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p:cNvSpPr/>
          <p:nvPr/>
        </p:nvSpPr>
        <p:spPr>
          <a:xfrm>
            <a:off x="4524517" y="5638800"/>
            <a:ext cx="1220964" cy="1480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p:cNvSpPr/>
          <p:nvPr/>
        </p:nvSpPr>
        <p:spPr>
          <a:xfrm>
            <a:off x="6147813" y="5643183"/>
            <a:ext cx="1878910" cy="1436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p:cNvSpPr/>
          <p:nvPr/>
        </p:nvSpPr>
        <p:spPr>
          <a:xfrm>
            <a:off x="2190716" y="5643183"/>
            <a:ext cx="400084" cy="1436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p:cNvSpPr/>
          <p:nvPr/>
        </p:nvSpPr>
        <p:spPr>
          <a:xfrm>
            <a:off x="381668" y="5641333"/>
            <a:ext cx="227932" cy="1454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628825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Rectangle 91"/>
          <p:cNvSpPr/>
          <p:nvPr/>
        </p:nvSpPr>
        <p:spPr>
          <a:xfrm flipV="1">
            <a:off x="8275321" y="4794502"/>
            <a:ext cx="487680" cy="1072895"/>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a:t>N metal Patterning</a:t>
            </a:r>
          </a:p>
        </p:txBody>
      </p:sp>
      <p:sp>
        <p:nvSpPr>
          <p:cNvPr id="25" name="Content Placeholder 24"/>
          <p:cNvSpPr>
            <a:spLocks noGrp="1"/>
          </p:cNvSpPr>
          <p:nvPr>
            <p:ph idx="1"/>
          </p:nvPr>
        </p:nvSpPr>
        <p:spPr>
          <a:xfrm>
            <a:off x="457200" y="1600201"/>
            <a:ext cx="8229600" cy="876300"/>
          </a:xfrm>
        </p:spPr>
        <p:txBody>
          <a:bodyPr>
            <a:normAutofit fontScale="92500" lnSpcReduction="20000"/>
          </a:bodyPr>
          <a:lstStyle/>
          <a:p>
            <a:r>
              <a:rPr lang="en-US" dirty="0"/>
              <a:t>Bi Layer </a:t>
            </a:r>
            <a:r>
              <a:rPr lang="en-US" dirty="0" smtClean="0"/>
              <a:t>lift-off PR</a:t>
            </a:r>
            <a:endParaRPr lang="en-US" dirty="0"/>
          </a:p>
          <a:p>
            <a:pPr lvl="1"/>
            <a:r>
              <a:rPr lang="en-US" dirty="0"/>
              <a:t>AZ-4210, PMGI</a:t>
            </a:r>
          </a:p>
          <a:p>
            <a:endParaRPr lang="en-US" dirty="0"/>
          </a:p>
        </p:txBody>
      </p:sp>
      <p:sp>
        <p:nvSpPr>
          <p:cNvPr id="67" name="Rectangle 66"/>
          <p:cNvSpPr/>
          <p:nvPr/>
        </p:nvSpPr>
        <p:spPr>
          <a:xfrm>
            <a:off x="381000" y="5105400"/>
            <a:ext cx="5576889" cy="76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381000" y="5181600"/>
            <a:ext cx="5576889" cy="381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81000" y="60960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81000" y="58674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2954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2766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5791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7696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flipV="1">
            <a:off x="757428"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flipV="1">
            <a:off x="19050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flipV="1">
            <a:off x="40386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flipV="1">
            <a:off x="25908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flipV="1">
            <a:off x="6553200" y="5867400"/>
            <a:ext cx="228600" cy="114300"/>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flipV="1">
            <a:off x="5105400" y="5867400"/>
            <a:ext cx="228600" cy="114300"/>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81000" y="4991100"/>
            <a:ext cx="5576889"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8458200" y="5562601"/>
            <a:ext cx="304800" cy="32385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flipV="1">
            <a:off x="381000" y="4800600"/>
            <a:ext cx="5647276" cy="234696"/>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flipV="1">
            <a:off x="1839468" y="4794504"/>
            <a:ext cx="1208532" cy="234696"/>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flipV="1">
            <a:off x="3810000" y="4794504"/>
            <a:ext cx="2057400" cy="234696"/>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flipV="1">
            <a:off x="6025896" y="4794504"/>
            <a:ext cx="2315622" cy="234696"/>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81000" y="5562600"/>
            <a:ext cx="5576889" cy="76200"/>
          </a:xfrm>
          <a:prstGeom prst="rect">
            <a:avLst/>
          </a:prstGeom>
          <a:pattFill prst="dkHorz">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381000" y="5372100"/>
            <a:ext cx="5576889" cy="76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flipV="1">
            <a:off x="381000" y="4987241"/>
            <a:ext cx="761999" cy="651557"/>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flipV="1">
            <a:off x="1763268" y="4991098"/>
            <a:ext cx="1360932" cy="647702"/>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flipV="1">
            <a:off x="3733801" y="4988020"/>
            <a:ext cx="2205036" cy="662630"/>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flipV="1">
            <a:off x="5957889" y="4988714"/>
            <a:ext cx="2317432" cy="650081"/>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7696200" y="59055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381000" y="5791200"/>
            <a:ext cx="5867400" cy="7619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381000" y="5638798"/>
            <a:ext cx="5766813" cy="148020"/>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381001" y="5524497"/>
            <a:ext cx="762000"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1763268" y="5523934"/>
            <a:ext cx="1132332" cy="11486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4001689" y="5523934"/>
            <a:ext cx="1937148" cy="11486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5948364" y="5524497"/>
            <a:ext cx="2128836"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995364" y="4911852"/>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1143000" y="4911852"/>
            <a:ext cx="614364" cy="12344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1757364" y="4911851"/>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5745481" y="4874611"/>
            <a:ext cx="402332" cy="11648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8077200" y="5524497"/>
            <a:ext cx="198120" cy="363472"/>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8224836" y="5706233"/>
            <a:ext cx="233364" cy="16116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5954458" y="5523937"/>
            <a:ext cx="334896" cy="11486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5791201" y="4917948"/>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5954458" y="4917948"/>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flipV="1">
            <a:off x="3119198" y="4949547"/>
            <a:ext cx="614603" cy="165097"/>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flipV="1">
            <a:off x="3124201" y="5371815"/>
            <a:ext cx="152399" cy="7648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3581399" y="5371817"/>
            <a:ext cx="152401" cy="7648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381001" y="5473444"/>
            <a:ext cx="614363" cy="5105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1905000" y="5466783"/>
            <a:ext cx="990600" cy="5771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2885693" y="5590608"/>
            <a:ext cx="238507" cy="4819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3733799" y="5590608"/>
            <a:ext cx="267889" cy="4819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733800" y="5114644"/>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3078482" y="5114644"/>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3078482" y="5070881"/>
            <a:ext cx="701037" cy="45719"/>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949646" y="4872229"/>
            <a:ext cx="984309" cy="60626"/>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949645" y="4909335"/>
            <a:ext cx="45719" cy="564109"/>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1888236" y="4915715"/>
            <a:ext cx="45719" cy="557729"/>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4001688" y="5466783"/>
            <a:ext cx="1789512" cy="5771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6096000" y="5466783"/>
            <a:ext cx="2179320" cy="57151"/>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5745480" y="4992242"/>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6102094" y="4992242"/>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p:cNvSpPr/>
          <p:nvPr/>
        </p:nvSpPr>
        <p:spPr>
          <a:xfrm>
            <a:off x="4648201" y="5391247"/>
            <a:ext cx="223118" cy="82198"/>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p:cNvSpPr/>
          <p:nvPr/>
        </p:nvSpPr>
        <p:spPr>
          <a:xfrm>
            <a:off x="7012782" y="5371816"/>
            <a:ext cx="457866" cy="101630"/>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p:cNvSpPr/>
          <p:nvPr/>
        </p:nvSpPr>
        <p:spPr>
          <a:xfrm>
            <a:off x="2329435" y="5378947"/>
            <a:ext cx="121310" cy="94498"/>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p:cNvSpPr/>
          <p:nvPr/>
        </p:nvSpPr>
        <p:spPr>
          <a:xfrm>
            <a:off x="4623075" y="5471941"/>
            <a:ext cx="1022511" cy="395460"/>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p:cNvSpPr/>
          <p:nvPr/>
        </p:nvSpPr>
        <p:spPr>
          <a:xfrm>
            <a:off x="6248400" y="5466783"/>
            <a:ext cx="1676400" cy="4006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p:cNvSpPr/>
          <p:nvPr/>
        </p:nvSpPr>
        <p:spPr>
          <a:xfrm>
            <a:off x="2265580" y="5466784"/>
            <a:ext cx="249020" cy="400616"/>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146"/>
          <p:cNvSpPr/>
          <p:nvPr/>
        </p:nvSpPr>
        <p:spPr>
          <a:xfrm>
            <a:off x="381000" y="5473444"/>
            <a:ext cx="152400" cy="393955"/>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p:cNvSpPr/>
          <p:nvPr/>
        </p:nvSpPr>
        <p:spPr>
          <a:xfrm>
            <a:off x="4623075" y="5471941"/>
            <a:ext cx="1022512" cy="166859"/>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a:off x="6248400" y="5468205"/>
            <a:ext cx="1676399" cy="182445"/>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p:cNvSpPr/>
          <p:nvPr/>
        </p:nvSpPr>
        <p:spPr>
          <a:xfrm>
            <a:off x="4524517" y="5638800"/>
            <a:ext cx="1220964" cy="148017"/>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p:cNvSpPr/>
          <p:nvPr/>
        </p:nvSpPr>
        <p:spPr>
          <a:xfrm>
            <a:off x="6147812" y="5614704"/>
            <a:ext cx="1929387" cy="172113"/>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p:cNvSpPr/>
          <p:nvPr/>
        </p:nvSpPr>
        <p:spPr>
          <a:xfrm>
            <a:off x="2190716" y="5643183"/>
            <a:ext cx="400084" cy="143634"/>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p:cNvSpPr/>
          <p:nvPr/>
        </p:nvSpPr>
        <p:spPr>
          <a:xfrm>
            <a:off x="381668" y="5641333"/>
            <a:ext cx="227932" cy="145484"/>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a:off x="6233215" y="5730621"/>
            <a:ext cx="1843984" cy="136776"/>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flipV="1">
            <a:off x="609600" y="4800600"/>
            <a:ext cx="300228" cy="6947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a:xfrm flipV="1">
            <a:off x="1971675" y="4772025"/>
            <a:ext cx="219041" cy="6947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p:cNvSpPr/>
          <p:nvPr/>
        </p:nvSpPr>
        <p:spPr>
          <a:xfrm flipV="1">
            <a:off x="2600359" y="4772025"/>
            <a:ext cx="219041" cy="6947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p:cNvSpPr/>
          <p:nvPr/>
        </p:nvSpPr>
        <p:spPr>
          <a:xfrm flipV="1">
            <a:off x="4038600" y="4778688"/>
            <a:ext cx="219041" cy="6947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523485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Rectangle 91"/>
          <p:cNvSpPr/>
          <p:nvPr/>
        </p:nvSpPr>
        <p:spPr>
          <a:xfrm flipV="1">
            <a:off x="8275321" y="4794502"/>
            <a:ext cx="487680" cy="1072895"/>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a:t>N metal Patterning</a:t>
            </a:r>
          </a:p>
        </p:txBody>
      </p:sp>
      <p:sp>
        <p:nvSpPr>
          <p:cNvPr id="25" name="Content Placeholder 24"/>
          <p:cNvSpPr>
            <a:spLocks noGrp="1"/>
          </p:cNvSpPr>
          <p:nvPr>
            <p:ph idx="1"/>
          </p:nvPr>
        </p:nvSpPr>
        <p:spPr>
          <a:xfrm>
            <a:off x="457200" y="1600201"/>
            <a:ext cx="8229600" cy="876300"/>
          </a:xfrm>
        </p:spPr>
        <p:txBody>
          <a:bodyPr>
            <a:normAutofit fontScale="85000" lnSpcReduction="20000"/>
          </a:bodyPr>
          <a:lstStyle/>
          <a:p>
            <a:r>
              <a:rPr lang="en-US" dirty="0"/>
              <a:t>BHF Oxide etch</a:t>
            </a:r>
          </a:p>
          <a:p>
            <a:r>
              <a:rPr lang="en-US" dirty="0"/>
              <a:t>NH4OH:DI (1:10) GaAs Clean</a:t>
            </a:r>
          </a:p>
        </p:txBody>
      </p:sp>
      <p:sp>
        <p:nvSpPr>
          <p:cNvPr id="67" name="Rectangle 66"/>
          <p:cNvSpPr/>
          <p:nvPr/>
        </p:nvSpPr>
        <p:spPr>
          <a:xfrm>
            <a:off x="381000" y="5105400"/>
            <a:ext cx="5576889" cy="76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381000" y="5181600"/>
            <a:ext cx="5576889" cy="381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81000" y="60960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81000" y="58674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2954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2766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5791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7696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flipV="1">
            <a:off x="757428"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flipV="1">
            <a:off x="19050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flipV="1">
            <a:off x="40386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flipV="1">
            <a:off x="25908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flipV="1">
            <a:off x="6553200" y="5867400"/>
            <a:ext cx="228600" cy="114300"/>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flipV="1">
            <a:off x="5105400" y="5867400"/>
            <a:ext cx="228600" cy="114300"/>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81000" y="4991100"/>
            <a:ext cx="5576889"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8458200" y="5562601"/>
            <a:ext cx="304800" cy="32385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flipV="1">
            <a:off x="381000" y="4800600"/>
            <a:ext cx="5647276" cy="234696"/>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flipV="1">
            <a:off x="1839468" y="4794504"/>
            <a:ext cx="1208532" cy="234696"/>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flipV="1">
            <a:off x="3810000" y="4794504"/>
            <a:ext cx="2057400" cy="234696"/>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flipV="1">
            <a:off x="6025896" y="4794504"/>
            <a:ext cx="2315622" cy="234696"/>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81000" y="5562600"/>
            <a:ext cx="5576889" cy="76200"/>
          </a:xfrm>
          <a:prstGeom prst="rect">
            <a:avLst/>
          </a:prstGeom>
          <a:pattFill prst="dkHorz">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381000" y="5372100"/>
            <a:ext cx="5576889" cy="76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flipV="1">
            <a:off x="381000" y="4987241"/>
            <a:ext cx="761999" cy="651557"/>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flipV="1">
            <a:off x="1763268" y="4991098"/>
            <a:ext cx="1360932" cy="647702"/>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flipV="1">
            <a:off x="3733801" y="4988020"/>
            <a:ext cx="2205036" cy="662630"/>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flipV="1">
            <a:off x="5957889" y="4988714"/>
            <a:ext cx="2317432" cy="650081"/>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7696200" y="59055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381000" y="5791200"/>
            <a:ext cx="5867400" cy="7619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381000" y="5638798"/>
            <a:ext cx="5766813" cy="148020"/>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381001" y="5524497"/>
            <a:ext cx="762000"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1763268" y="5523934"/>
            <a:ext cx="1132332" cy="11486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4001689" y="5523934"/>
            <a:ext cx="1937148" cy="11486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5948364" y="5524497"/>
            <a:ext cx="2128836"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995364" y="4911852"/>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1143000" y="4911852"/>
            <a:ext cx="614364" cy="12344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1757364" y="4911851"/>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5745481" y="4874611"/>
            <a:ext cx="402332" cy="11648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8077200" y="5524497"/>
            <a:ext cx="198120" cy="363472"/>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8224836" y="5706233"/>
            <a:ext cx="233364" cy="16116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5954458" y="5523937"/>
            <a:ext cx="334896" cy="11486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5791201" y="4917948"/>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5954458" y="4917948"/>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flipV="1">
            <a:off x="3119198" y="4949547"/>
            <a:ext cx="614603" cy="165097"/>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flipV="1">
            <a:off x="3124201" y="5371815"/>
            <a:ext cx="152399" cy="7648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3581399" y="5371817"/>
            <a:ext cx="152401" cy="7648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381001" y="5473444"/>
            <a:ext cx="614363" cy="5105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1905000" y="5466783"/>
            <a:ext cx="990600" cy="5771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2885693" y="5590608"/>
            <a:ext cx="238507" cy="4819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3733799" y="5590608"/>
            <a:ext cx="267889" cy="4819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733800" y="5114644"/>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3078482" y="5114644"/>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3078482" y="5070881"/>
            <a:ext cx="701037" cy="45719"/>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949646" y="4872229"/>
            <a:ext cx="984309" cy="60626"/>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949645" y="4909335"/>
            <a:ext cx="45719" cy="564109"/>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1888236" y="4915715"/>
            <a:ext cx="45719" cy="557729"/>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4001688" y="5466783"/>
            <a:ext cx="1789512" cy="5771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6096000" y="5466783"/>
            <a:ext cx="2179320" cy="57151"/>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5745480" y="4992242"/>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6102094" y="4992242"/>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p:cNvSpPr/>
          <p:nvPr/>
        </p:nvSpPr>
        <p:spPr>
          <a:xfrm>
            <a:off x="4648201" y="5391247"/>
            <a:ext cx="223118" cy="82198"/>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p:cNvSpPr/>
          <p:nvPr/>
        </p:nvSpPr>
        <p:spPr>
          <a:xfrm>
            <a:off x="7012782" y="5371816"/>
            <a:ext cx="457866" cy="101630"/>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p:cNvSpPr/>
          <p:nvPr/>
        </p:nvSpPr>
        <p:spPr>
          <a:xfrm>
            <a:off x="2329435" y="5378947"/>
            <a:ext cx="121310" cy="94498"/>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p:cNvSpPr/>
          <p:nvPr/>
        </p:nvSpPr>
        <p:spPr>
          <a:xfrm>
            <a:off x="4623075" y="5471941"/>
            <a:ext cx="1022511" cy="395460"/>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p:cNvSpPr/>
          <p:nvPr/>
        </p:nvSpPr>
        <p:spPr>
          <a:xfrm>
            <a:off x="6248400" y="5466783"/>
            <a:ext cx="1676400" cy="4006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p:cNvSpPr/>
          <p:nvPr/>
        </p:nvSpPr>
        <p:spPr>
          <a:xfrm>
            <a:off x="2265580" y="5466784"/>
            <a:ext cx="249020" cy="400616"/>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146"/>
          <p:cNvSpPr/>
          <p:nvPr/>
        </p:nvSpPr>
        <p:spPr>
          <a:xfrm>
            <a:off x="381000" y="5473444"/>
            <a:ext cx="152400" cy="393955"/>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p:cNvSpPr/>
          <p:nvPr/>
        </p:nvSpPr>
        <p:spPr>
          <a:xfrm>
            <a:off x="4623075" y="5471941"/>
            <a:ext cx="1022512" cy="166859"/>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a:off x="6248400" y="5468205"/>
            <a:ext cx="1676399" cy="182445"/>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p:cNvSpPr/>
          <p:nvPr/>
        </p:nvSpPr>
        <p:spPr>
          <a:xfrm>
            <a:off x="4524517" y="5638800"/>
            <a:ext cx="1220964" cy="148017"/>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p:cNvSpPr/>
          <p:nvPr/>
        </p:nvSpPr>
        <p:spPr>
          <a:xfrm>
            <a:off x="6147812" y="5614704"/>
            <a:ext cx="1929387" cy="172113"/>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p:cNvSpPr/>
          <p:nvPr/>
        </p:nvSpPr>
        <p:spPr>
          <a:xfrm>
            <a:off x="2190716" y="5643183"/>
            <a:ext cx="400084" cy="143634"/>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p:cNvSpPr/>
          <p:nvPr/>
        </p:nvSpPr>
        <p:spPr>
          <a:xfrm>
            <a:off x="381668" y="5641333"/>
            <a:ext cx="227932" cy="145484"/>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a:off x="6233215" y="5730621"/>
            <a:ext cx="1843984" cy="136776"/>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flipV="1">
            <a:off x="609600" y="4800597"/>
            <a:ext cx="300228" cy="8407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a:xfrm flipV="1">
            <a:off x="1971675" y="4772022"/>
            <a:ext cx="219041" cy="8693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p:cNvSpPr/>
          <p:nvPr/>
        </p:nvSpPr>
        <p:spPr>
          <a:xfrm flipV="1">
            <a:off x="2600359" y="4772022"/>
            <a:ext cx="219041" cy="8693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p:cNvSpPr/>
          <p:nvPr/>
        </p:nvSpPr>
        <p:spPr>
          <a:xfrm flipV="1">
            <a:off x="4038600" y="4778687"/>
            <a:ext cx="219041" cy="8601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8827993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Rectangle 91"/>
          <p:cNvSpPr/>
          <p:nvPr/>
        </p:nvSpPr>
        <p:spPr>
          <a:xfrm flipV="1">
            <a:off x="8275321" y="4794502"/>
            <a:ext cx="487680" cy="10728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a:t>N metal </a:t>
            </a:r>
            <a:r>
              <a:rPr lang="en-US" dirty="0" smtClean="0"/>
              <a:t>Deposition</a:t>
            </a:r>
            <a:endParaRPr lang="en-US" dirty="0"/>
          </a:p>
        </p:txBody>
      </p:sp>
      <p:sp>
        <p:nvSpPr>
          <p:cNvPr id="25" name="Content Placeholder 24"/>
          <p:cNvSpPr>
            <a:spLocks noGrp="1"/>
          </p:cNvSpPr>
          <p:nvPr>
            <p:ph idx="1"/>
          </p:nvPr>
        </p:nvSpPr>
        <p:spPr>
          <a:xfrm>
            <a:off x="457200" y="1600200"/>
            <a:ext cx="8229600" cy="3200399"/>
          </a:xfrm>
        </p:spPr>
        <p:txBody>
          <a:bodyPr>
            <a:normAutofit/>
          </a:bodyPr>
          <a:lstStyle/>
          <a:p>
            <a:r>
              <a:rPr lang="en-US" dirty="0" err="1" smtClean="0"/>
              <a:t>Ebeam</a:t>
            </a:r>
            <a:r>
              <a:rPr lang="en-US" dirty="0" smtClean="0"/>
              <a:t> - N Metal Stack</a:t>
            </a:r>
          </a:p>
          <a:p>
            <a:r>
              <a:rPr lang="en-US" dirty="0" smtClean="0"/>
              <a:t>Lift-off</a:t>
            </a:r>
            <a:endParaRPr lang="en-US" dirty="0"/>
          </a:p>
          <a:p>
            <a:endParaRPr lang="en-US" dirty="0"/>
          </a:p>
        </p:txBody>
      </p:sp>
      <p:sp>
        <p:nvSpPr>
          <p:cNvPr id="67" name="Rectangle 66"/>
          <p:cNvSpPr/>
          <p:nvPr/>
        </p:nvSpPr>
        <p:spPr>
          <a:xfrm>
            <a:off x="381000" y="5105400"/>
            <a:ext cx="5576889" cy="76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381000" y="5181600"/>
            <a:ext cx="5576889" cy="381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81000" y="60960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81000" y="58674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2954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2766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5791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7696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flipV="1">
            <a:off x="757428"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flipV="1">
            <a:off x="19050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flipV="1">
            <a:off x="40386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flipV="1">
            <a:off x="25908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flipV="1">
            <a:off x="65532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flipV="1">
            <a:off x="51054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81000" y="4991100"/>
            <a:ext cx="5576889"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8458200" y="5562601"/>
            <a:ext cx="304800" cy="32385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flipV="1">
            <a:off x="381000" y="4800600"/>
            <a:ext cx="5647276"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flipV="1">
            <a:off x="1839468" y="4794504"/>
            <a:ext cx="1208532"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flipV="1">
            <a:off x="3810000" y="4794504"/>
            <a:ext cx="2057400"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flipV="1">
            <a:off x="6025896" y="4794504"/>
            <a:ext cx="2315622" cy="234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81000" y="5562600"/>
            <a:ext cx="5576889" cy="76200"/>
          </a:xfrm>
          <a:prstGeom prst="rect">
            <a:avLst/>
          </a:prstGeom>
          <a:pattFill prst="dkHorz">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381000" y="5372100"/>
            <a:ext cx="5576889" cy="76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flipV="1">
            <a:off x="381000" y="4987241"/>
            <a:ext cx="761999" cy="6515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flipV="1">
            <a:off x="1763268" y="4991098"/>
            <a:ext cx="1360932" cy="647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flipV="1">
            <a:off x="3733801" y="4988020"/>
            <a:ext cx="2205036" cy="6626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flipV="1">
            <a:off x="5957889" y="4988714"/>
            <a:ext cx="2317432" cy="6500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7696200" y="59055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381000" y="5786818"/>
            <a:ext cx="5867400" cy="8058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381000" y="5638798"/>
            <a:ext cx="5766813" cy="148020"/>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609599" y="5524497"/>
            <a:ext cx="533401"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1763268" y="5523934"/>
            <a:ext cx="1132332" cy="11486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4001689" y="5523934"/>
            <a:ext cx="1937148" cy="11486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5948364" y="5524497"/>
            <a:ext cx="2128836"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995364" y="4911852"/>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1143000" y="4911852"/>
            <a:ext cx="614364" cy="7924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1757364" y="4911851"/>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5745481" y="4874611"/>
            <a:ext cx="402332" cy="19627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8077200" y="5524497"/>
            <a:ext cx="198120" cy="363472"/>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8224836" y="5706233"/>
            <a:ext cx="233364" cy="16116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5954458" y="5523937"/>
            <a:ext cx="334896" cy="11486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5791201" y="4917948"/>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5954458" y="4917948"/>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flipV="1">
            <a:off x="3119198" y="4949547"/>
            <a:ext cx="614603" cy="1650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flipV="1">
            <a:off x="3124201" y="5371815"/>
            <a:ext cx="152399" cy="7648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3581399" y="5371817"/>
            <a:ext cx="152401" cy="7648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609600" y="5473445"/>
            <a:ext cx="385764" cy="5049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1905000" y="5466783"/>
            <a:ext cx="990600" cy="5771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2885693" y="5590608"/>
            <a:ext cx="238507" cy="4819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3733799" y="5590608"/>
            <a:ext cx="267889" cy="4819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733800" y="5114644"/>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3078482" y="5114644"/>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3078482" y="5070881"/>
            <a:ext cx="701037" cy="45719"/>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949646" y="4872228"/>
            <a:ext cx="984309" cy="163067"/>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949645" y="4909335"/>
            <a:ext cx="45719" cy="564109"/>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1888236" y="4915715"/>
            <a:ext cx="45719" cy="557729"/>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4001688" y="5466783"/>
            <a:ext cx="1789512" cy="5771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6096000" y="5466783"/>
            <a:ext cx="2179320" cy="57151"/>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5745480" y="4992242"/>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6102094" y="4992242"/>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p:cNvSpPr/>
          <p:nvPr/>
        </p:nvSpPr>
        <p:spPr>
          <a:xfrm>
            <a:off x="4648201" y="5391247"/>
            <a:ext cx="223118" cy="821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p:cNvSpPr/>
          <p:nvPr/>
        </p:nvSpPr>
        <p:spPr>
          <a:xfrm>
            <a:off x="7012782" y="5371816"/>
            <a:ext cx="457866" cy="1016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p:cNvSpPr/>
          <p:nvPr/>
        </p:nvSpPr>
        <p:spPr>
          <a:xfrm>
            <a:off x="4623075" y="5471941"/>
            <a:ext cx="1022511" cy="3954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p:cNvSpPr/>
          <p:nvPr/>
        </p:nvSpPr>
        <p:spPr>
          <a:xfrm>
            <a:off x="6248400" y="5466783"/>
            <a:ext cx="1676400" cy="4006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p:cNvSpPr/>
          <p:nvPr/>
        </p:nvSpPr>
        <p:spPr>
          <a:xfrm>
            <a:off x="2265580" y="5466784"/>
            <a:ext cx="249020" cy="4006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146"/>
          <p:cNvSpPr/>
          <p:nvPr/>
        </p:nvSpPr>
        <p:spPr>
          <a:xfrm>
            <a:off x="381000" y="5473444"/>
            <a:ext cx="152400" cy="3939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p:cNvSpPr/>
          <p:nvPr/>
        </p:nvSpPr>
        <p:spPr>
          <a:xfrm>
            <a:off x="4623075" y="5448301"/>
            <a:ext cx="1022512" cy="2141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a:off x="6248400" y="5468205"/>
            <a:ext cx="1676399" cy="1824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p:cNvSpPr/>
          <p:nvPr/>
        </p:nvSpPr>
        <p:spPr>
          <a:xfrm>
            <a:off x="4524517" y="5638800"/>
            <a:ext cx="1220964" cy="1480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p:cNvSpPr/>
          <p:nvPr/>
        </p:nvSpPr>
        <p:spPr>
          <a:xfrm>
            <a:off x="6147812" y="5614704"/>
            <a:ext cx="1929387" cy="1721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p:cNvSpPr/>
          <p:nvPr/>
        </p:nvSpPr>
        <p:spPr>
          <a:xfrm>
            <a:off x="2190716" y="5638795"/>
            <a:ext cx="400084" cy="1480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p:cNvSpPr/>
          <p:nvPr/>
        </p:nvSpPr>
        <p:spPr>
          <a:xfrm>
            <a:off x="381668" y="5632134"/>
            <a:ext cx="227932" cy="1590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a:off x="6233215" y="5730621"/>
            <a:ext cx="1843984" cy="1367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flipV="1">
            <a:off x="609600" y="5313016"/>
            <a:ext cx="300228" cy="32578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a:xfrm flipV="1">
            <a:off x="1971675" y="5313016"/>
            <a:ext cx="219041" cy="32577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p:cNvSpPr/>
          <p:nvPr/>
        </p:nvSpPr>
        <p:spPr>
          <a:xfrm flipV="1">
            <a:off x="2600359" y="5313017"/>
            <a:ext cx="219041" cy="32577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p:cNvSpPr/>
          <p:nvPr/>
        </p:nvSpPr>
        <p:spPr>
          <a:xfrm flipV="1">
            <a:off x="4038600" y="5319680"/>
            <a:ext cx="219041" cy="31912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8761191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Rectangle 91"/>
          <p:cNvSpPr/>
          <p:nvPr/>
        </p:nvSpPr>
        <p:spPr>
          <a:xfrm flipV="1">
            <a:off x="7464552" y="4794501"/>
            <a:ext cx="1298449" cy="107289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smtClean="0"/>
              <a:t>Cladding Deposition</a:t>
            </a:r>
            <a:endParaRPr lang="en-US" dirty="0"/>
          </a:p>
        </p:txBody>
      </p:sp>
      <p:sp>
        <p:nvSpPr>
          <p:cNvPr id="25" name="Content Placeholder 24"/>
          <p:cNvSpPr>
            <a:spLocks noGrp="1"/>
          </p:cNvSpPr>
          <p:nvPr>
            <p:ph idx="1"/>
          </p:nvPr>
        </p:nvSpPr>
        <p:spPr>
          <a:xfrm>
            <a:off x="457200" y="1600201"/>
            <a:ext cx="8229600" cy="876300"/>
          </a:xfrm>
        </p:spPr>
        <p:txBody>
          <a:bodyPr>
            <a:normAutofit fontScale="85000" lnSpcReduction="20000"/>
          </a:bodyPr>
          <a:lstStyle/>
          <a:p>
            <a:r>
              <a:rPr lang="en-US" dirty="0" smtClean="0"/>
              <a:t>Cladding Layer Deposition</a:t>
            </a:r>
          </a:p>
          <a:p>
            <a:r>
              <a:rPr lang="en-US" dirty="0" smtClean="0"/>
              <a:t>Spin On Glass</a:t>
            </a:r>
            <a:endParaRPr lang="en-US" dirty="0"/>
          </a:p>
          <a:p>
            <a:endParaRPr lang="en-US" dirty="0"/>
          </a:p>
        </p:txBody>
      </p:sp>
      <p:sp>
        <p:nvSpPr>
          <p:cNvPr id="67" name="Rectangle 66"/>
          <p:cNvSpPr/>
          <p:nvPr/>
        </p:nvSpPr>
        <p:spPr>
          <a:xfrm>
            <a:off x="381000" y="5105400"/>
            <a:ext cx="5576889" cy="76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381000" y="5181600"/>
            <a:ext cx="5576889" cy="381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81000" y="60960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81000" y="58674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2954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2766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5791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7696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flipV="1">
            <a:off x="757428"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flipV="1">
            <a:off x="19050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flipV="1">
            <a:off x="40386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flipV="1">
            <a:off x="25908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flipV="1">
            <a:off x="6553200" y="5867400"/>
            <a:ext cx="228600" cy="1143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flipV="1">
            <a:off x="5105400" y="5867400"/>
            <a:ext cx="228600" cy="1143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81000" y="4991100"/>
            <a:ext cx="5576889"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8458200" y="5562601"/>
            <a:ext cx="304800" cy="32385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flipV="1">
            <a:off x="381000" y="4800600"/>
            <a:ext cx="5647276" cy="23469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flipV="1">
            <a:off x="1839468" y="4794504"/>
            <a:ext cx="1208532" cy="23469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flipV="1">
            <a:off x="3810000" y="4794504"/>
            <a:ext cx="2057400" cy="23469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flipV="1">
            <a:off x="6025896" y="4794504"/>
            <a:ext cx="1444753" cy="23469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81000" y="5562600"/>
            <a:ext cx="5576889" cy="76200"/>
          </a:xfrm>
          <a:prstGeom prst="rect">
            <a:avLst/>
          </a:prstGeom>
          <a:pattFill prst="dkHorz">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381000" y="5372100"/>
            <a:ext cx="5576889" cy="76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flipV="1">
            <a:off x="381000" y="4987241"/>
            <a:ext cx="761999" cy="65155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flipV="1">
            <a:off x="1763268" y="4991098"/>
            <a:ext cx="1360932" cy="64770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flipV="1">
            <a:off x="3733801" y="4988020"/>
            <a:ext cx="2205036" cy="66263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flipV="1">
            <a:off x="5957889" y="4988715"/>
            <a:ext cx="1506663" cy="65008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7696200" y="59055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381000" y="5786817"/>
            <a:ext cx="7543800" cy="8058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381000" y="5630031"/>
            <a:ext cx="7543800" cy="161169"/>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381001" y="5524497"/>
            <a:ext cx="762000"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1763268" y="5523934"/>
            <a:ext cx="1132332" cy="11486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4001689" y="5523934"/>
            <a:ext cx="1937148" cy="11486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5948364" y="5524497"/>
            <a:ext cx="2128836"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995364" y="4911852"/>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1143000" y="4911851"/>
            <a:ext cx="614364" cy="159029"/>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1757364" y="4911851"/>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5745481" y="4874610"/>
            <a:ext cx="402332" cy="160686"/>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8077200" y="5524497"/>
            <a:ext cx="198120" cy="363472"/>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8224836" y="5706233"/>
            <a:ext cx="233364" cy="16116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5954458" y="5523937"/>
            <a:ext cx="334896" cy="11486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5791201" y="4917948"/>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5954458" y="4917948"/>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flipV="1">
            <a:off x="3119198" y="4949547"/>
            <a:ext cx="614603" cy="16509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flipV="1">
            <a:off x="3124201" y="5371815"/>
            <a:ext cx="152399" cy="7648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3581399" y="5371817"/>
            <a:ext cx="152401" cy="7648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381001" y="5473444"/>
            <a:ext cx="614363" cy="5105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1905000" y="5466783"/>
            <a:ext cx="990600" cy="5771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2885693" y="5590608"/>
            <a:ext cx="238507" cy="4819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3733799" y="5590608"/>
            <a:ext cx="267889" cy="4819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733800" y="5114644"/>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3078482" y="5114644"/>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3078482" y="5070881"/>
            <a:ext cx="701037" cy="45719"/>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949646" y="4872229"/>
            <a:ext cx="984309" cy="60626"/>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949645" y="4909335"/>
            <a:ext cx="45719" cy="564109"/>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1888236" y="4915715"/>
            <a:ext cx="45719" cy="557729"/>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4001688" y="5466783"/>
            <a:ext cx="1789512" cy="5771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6096000" y="5466783"/>
            <a:ext cx="2179320" cy="57151"/>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5745480" y="4992242"/>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6102094" y="4992242"/>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p:cNvSpPr/>
          <p:nvPr/>
        </p:nvSpPr>
        <p:spPr>
          <a:xfrm>
            <a:off x="4648201" y="5391247"/>
            <a:ext cx="223118" cy="8219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p:cNvSpPr/>
          <p:nvPr/>
        </p:nvSpPr>
        <p:spPr>
          <a:xfrm>
            <a:off x="7012782" y="5371816"/>
            <a:ext cx="457866" cy="10163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p:cNvSpPr/>
          <p:nvPr/>
        </p:nvSpPr>
        <p:spPr>
          <a:xfrm>
            <a:off x="2329435" y="5378947"/>
            <a:ext cx="121310" cy="9449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p:cNvSpPr/>
          <p:nvPr/>
        </p:nvSpPr>
        <p:spPr>
          <a:xfrm>
            <a:off x="4623075" y="5471941"/>
            <a:ext cx="1022511" cy="39546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p:cNvSpPr/>
          <p:nvPr/>
        </p:nvSpPr>
        <p:spPr>
          <a:xfrm>
            <a:off x="6248400" y="5466783"/>
            <a:ext cx="1676400" cy="4006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p:cNvSpPr/>
          <p:nvPr/>
        </p:nvSpPr>
        <p:spPr>
          <a:xfrm>
            <a:off x="2265580" y="5466784"/>
            <a:ext cx="249020" cy="4006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146"/>
          <p:cNvSpPr/>
          <p:nvPr/>
        </p:nvSpPr>
        <p:spPr>
          <a:xfrm>
            <a:off x="381000" y="5473444"/>
            <a:ext cx="152400" cy="39395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p:cNvSpPr/>
          <p:nvPr/>
        </p:nvSpPr>
        <p:spPr>
          <a:xfrm>
            <a:off x="4623075" y="5448301"/>
            <a:ext cx="1022512" cy="2141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a:off x="6248401" y="5468205"/>
            <a:ext cx="1216152" cy="20146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p:cNvSpPr/>
          <p:nvPr/>
        </p:nvSpPr>
        <p:spPr>
          <a:xfrm>
            <a:off x="4524517" y="5638800"/>
            <a:ext cx="1220964" cy="1480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p:cNvSpPr/>
          <p:nvPr/>
        </p:nvSpPr>
        <p:spPr>
          <a:xfrm>
            <a:off x="6147813" y="5643183"/>
            <a:ext cx="1322836" cy="14363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p:cNvSpPr/>
          <p:nvPr/>
        </p:nvSpPr>
        <p:spPr>
          <a:xfrm>
            <a:off x="2190716" y="5643183"/>
            <a:ext cx="400084" cy="14363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p:cNvSpPr/>
          <p:nvPr/>
        </p:nvSpPr>
        <p:spPr>
          <a:xfrm>
            <a:off x="381668" y="5641333"/>
            <a:ext cx="227932" cy="14548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a:off x="6233215" y="5730621"/>
            <a:ext cx="1237434" cy="14363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p:cNvSpPr/>
          <p:nvPr/>
        </p:nvSpPr>
        <p:spPr>
          <a:xfrm flipV="1">
            <a:off x="810768" y="4637533"/>
            <a:ext cx="1208532" cy="23469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flipV="1">
            <a:off x="2944368" y="4565903"/>
            <a:ext cx="923375" cy="25446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flipV="1">
            <a:off x="5645588" y="4623304"/>
            <a:ext cx="587628" cy="17729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p:cNvSpPr/>
          <p:nvPr/>
        </p:nvSpPr>
        <p:spPr>
          <a:xfrm flipV="1">
            <a:off x="7818310" y="4738198"/>
            <a:ext cx="944689" cy="16434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p:cNvSpPr/>
          <p:nvPr/>
        </p:nvSpPr>
        <p:spPr>
          <a:xfrm flipV="1">
            <a:off x="609600" y="5313016"/>
            <a:ext cx="300228" cy="32578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flipV="1">
            <a:off x="1971675" y="5313016"/>
            <a:ext cx="219041" cy="32577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flipV="1">
            <a:off x="2600359" y="5313017"/>
            <a:ext cx="219041" cy="32577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p:cNvSpPr/>
          <p:nvPr/>
        </p:nvSpPr>
        <p:spPr>
          <a:xfrm flipV="1">
            <a:off x="4038600" y="5319680"/>
            <a:ext cx="219041" cy="31912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57719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510264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Rectangle 91"/>
          <p:cNvSpPr/>
          <p:nvPr/>
        </p:nvSpPr>
        <p:spPr>
          <a:xfrm flipV="1">
            <a:off x="7464552" y="4794501"/>
            <a:ext cx="1298449" cy="107289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smtClean="0"/>
              <a:t>Cladding Planarization</a:t>
            </a:r>
            <a:endParaRPr lang="en-US" dirty="0"/>
          </a:p>
        </p:txBody>
      </p:sp>
      <p:sp>
        <p:nvSpPr>
          <p:cNvPr id="25" name="Content Placeholder 24"/>
          <p:cNvSpPr>
            <a:spLocks noGrp="1"/>
          </p:cNvSpPr>
          <p:nvPr>
            <p:ph idx="1"/>
          </p:nvPr>
        </p:nvSpPr>
        <p:spPr>
          <a:xfrm>
            <a:off x="457200" y="1600201"/>
            <a:ext cx="8229600" cy="876300"/>
          </a:xfrm>
        </p:spPr>
        <p:txBody>
          <a:bodyPr>
            <a:normAutofit/>
          </a:bodyPr>
          <a:lstStyle/>
          <a:p>
            <a:r>
              <a:rPr lang="en-US" dirty="0" smtClean="0"/>
              <a:t>CMP</a:t>
            </a:r>
            <a:endParaRPr lang="en-US" dirty="0"/>
          </a:p>
          <a:p>
            <a:endParaRPr lang="en-US" dirty="0"/>
          </a:p>
        </p:txBody>
      </p:sp>
      <p:sp>
        <p:nvSpPr>
          <p:cNvPr id="67" name="Rectangle 66"/>
          <p:cNvSpPr/>
          <p:nvPr/>
        </p:nvSpPr>
        <p:spPr>
          <a:xfrm>
            <a:off x="381000" y="5105400"/>
            <a:ext cx="5576889" cy="76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381000" y="5181600"/>
            <a:ext cx="5576889" cy="381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81000" y="60960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81000" y="58674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2954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2766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5791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7696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flipV="1">
            <a:off x="757428"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flipV="1">
            <a:off x="19050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flipV="1">
            <a:off x="40386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flipV="1">
            <a:off x="25908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flipV="1">
            <a:off x="6553200" y="5867400"/>
            <a:ext cx="228600" cy="1143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flipV="1">
            <a:off x="5105400" y="5867400"/>
            <a:ext cx="228600" cy="1143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81000" y="4991100"/>
            <a:ext cx="5576889"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8458200" y="5562601"/>
            <a:ext cx="304800" cy="32385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flipV="1">
            <a:off x="381000" y="4800600"/>
            <a:ext cx="5647276" cy="23469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flipV="1">
            <a:off x="1839468" y="4794504"/>
            <a:ext cx="1208532" cy="23469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flipV="1">
            <a:off x="3810000" y="4794504"/>
            <a:ext cx="2057400" cy="23469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flipV="1">
            <a:off x="6025896" y="4794504"/>
            <a:ext cx="1444753" cy="23469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81000" y="5562600"/>
            <a:ext cx="5576889" cy="76200"/>
          </a:xfrm>
          <a:prstGeom prst="rect">
            <a:avLst/>
          </a:prstGeom>
          <a:pattFill prst="dkHorz">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381000" y="5372100"/>
            <a:ext cx="5576889" cy="76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flipV="1">
            <a:off x="381000" y="4987241"/>
            <a:ext cx="761999" cy="65155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flipV="1">
            <a:off x="1763268" y="4991098"/>
            <a:ext cx="1360932" cy="64770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flipV="1">
            <a:off x="3733801" y="4988020"/>
            <a:ext cx="2205036" cy="66263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flipV="1">
            <a:off x="5957889" y="4988715"/>
            <a:ext cx="1506663" cy="65008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7696200" y="59055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381000" y="5791198"/>
            <a:ext cx="7543800" cy="7620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381000" y="5638793"/>
            <a:ext cx="7543800" cy="152408"/>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381001" y="5524497"/>
            <a:ext cx="762000"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1763268" y="5523934"/>
            <a:ext cx="1132332" cy="11486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4001689" y="5523934"/>
            <a:ext cx="1937148" cy="11486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5948364" y="5524497"/>
            <a:ext cx="2128836"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995364" y="4911852"/>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1143000" y="4911851"/>
            <a:ext cx="614364" cy="159029"/>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1757364" y="4911851"/>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5745481" y="4874610"/>
            <a:ext cx="402332" cy="160686"/>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8077200" y="5524497"/>
            <a:ext cx="198120" cy="363472"/>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8224836" y="5706233"/>
            <a:ext cx="233364" cy="16116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5954458" y="5523937"/>
            <a:ext cx="334896" cy="11486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5791201" y="4917948"/>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5954458" y="4917948"/>
            <a:ext cx="147636" cy="61264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flipV="1">
            <a:off x="3119198" y="4949547"/>
            <a:ext cx="614603" cy="16509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flipV="1">
            <a:off x="3124201" y="5371815"/>
            <a:ext cx="152399" cy="7648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3581399" y="5371817"/>
            <a:ext cx="152401" cy="7648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381001" y="5473444"/>
            <a:ext cx="614363" cy="5105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1905000" y="5466783"/>
            <a:ext cx="990600" cy="5771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2885693" y="5590608"/>
            <a:ext cx="238507" cy="4819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3733799" y="5590608"/>
            <a:ext cx="267889" cy="4819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733800" y="5114644"/>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3078482" y="5114644"/>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3078482" y="5070881"/>
            <a:ext cx="701037" cy="45719"/>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949646" y="4872229"/>
            <a:ext cx="984309" cy="60626"/>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949645" y="4909335"/>
            <a:ext cx="45719" cy="564109"/>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1888236" y="4915715"/>
            <a:ext cx="45719" cy="557729"/>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4001688" y="5466783"/>
            <a:ext cx="1789512" cy="5771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6096000" y="5466783"/>
            <a:ext cx="2179320" cy="57151"/>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5745480" y="4992242"/>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6102094" y="4992242"/>
            <a:ext cx="45719" cy="47596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p:cNvSpPr/>
          <p:nvPr/>
        </p:nvSpPr>
        <p:spPr>
          <a:xfrm>
            <a:off x="4648201" y="5391247"/>
            <a:ext cx="223118" cy="8219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p:cNvSpPr/>
          <p:nvPr/>
        </p:nvSpPr>
        <p:spPr>
          <a:xfrm>
            <a:off x="7012782" y="5371816"/>
            <a:ext cx="457866" cy="10163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p:cNvSpPr/>
          <p:nvPr/>
        </p:nvSpPr>
        <p:spPr>
          <a:xfrm>
            <a:off x="2329435" y="5378947"/>
            <a:ext cx="121310" cy="9449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p:cNvSpPr/>
          <p:nvPr/>
        </p:nvSpPr>
        <p:spPr>
          <a:xfrm>
            <a:off x="4623075" y="5471941"/>
            <a:ext cx="1022511" cy="39546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p:cNvSpPr/>
          <p:nvPr/>
        </p:nvSpPr>
        <p:spPr>
          <a:xfrm>
            <a:off x="6248400" y="5466783"/>
            <a:ext cx="1676400" cy="4006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p:cNvSpPr/>
          <p:nvPr/>
        </p:nvSpPr>
        <p:spPr>
          <a:xfrm>
            <a:off x="2265580" y="5466784"/>
            <a:ext cx="249020" cy="4006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146"/>
          <p:cNvSpPr/>
          <p:nvPr/>
        </p:nvSpPr>
        <p:spPr>
          <a:xfrm>
            <a:off x="381000" y="5473444"/>
            <a:ext cx="152400" cy="39395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p:cNvSpPr/>
          <p:nvPr/>
        </p:nvSpPr>
        <p:spPr>
          <a:xfrm>
            <a:off x="4623075" y="5448301"/>
            <a:ext cx="1022512" cy="2141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a:off x="6248401" y="5468205"/>
            <a:ext cx="1216152" cy="20146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p:cNvSpPr/>
          <p:nvPr/>
        </p:nvSpPr>
        <p:spPr>
          <a:xfrm>
            <a:off x="4524517" y="5638800"/>
            <a:ext cx="1220964" cy="1480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p:cNvSpPr/>
          <p:nvPr/>
        </p:nvSpPr>
        <p:spPr>
          <a:xfrm>
            <a:off x="6147813" y="5643183"/>
            <a:ext cx="1322836" cy="14363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p:cNvSpPr/>
          <p:nvPr/>
        </p:nvSpPr>
        <p:spPr>
          <a:xfrm>
            <a:off x="2190716" y="5643183"/>
            <a:ext cx="400084" cy="14363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p:cNvSpPr/>
          <p:nvPr/>
        </p:nvSpPr>
        <p:spPr>
          <a:xfrm>
            <a:off x="381668" y="5641333"/>
            <a:ext cx="227932" cy="14548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a:off x="6233215" y="5730621"/>
            <a:ext cx="1237434" cy="14363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flipV="1">
            <a:off x="609600" y="5313016"/>
            <a:ext cx="300228" cy="32578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a:xfrm flipV="1">
            <a:off x="1971675" y="5313016"/>
            <a:ext cx="219041" cy="32577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p:cNvSpPr/>
          <p:nvPr/>
        </p:nvSpPr>
        <p:spPr>
          <a:xfrm flipV="1">
            <a:off x="2600359" y="5313017"/>
            <a:ext cx="219041" cy="32577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p:cNvSpPr/>
          <p:nvPr/>
        </p:nvSpPr>
        <p:spPr>
          <a:xfrm flipV="1">
            <a:off x="4038600" y="5319680"/>
            <a:ext cx="219041" cy="31912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1749555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Rectangle 91"/>
          <p:cNvSpPr/>
          <p:nvPr/>
        </p:nvSpPr>
        <p:spPr>
          <a:xfrm flipV="1">
            <a:off x="7464552" y="5181599"/>
            <a:ext cx="1298449" cy="68579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smtClean="0"/>
              <a:t>Cladding Etch Back</a:t>
            </a:r>
            <a:endParaRPr lang="en-US" dirty="0"/>
          </a:p>
        </p:txBody>
      </p:sp>
      <p:sp>
        <p:nvSpPr>
          <p:cNvPr id="25" name="Content Placeholder 24"/>
          <p:cNvSpPr>
            <a:spLocks noGrp="1"/>
          </p:cNvSpPr>
          <p:nvPr>
            <p:ph idx="1"/>
          </p:nvPr>
        </p:nvSpPr>
        <p:spPr>
          <a:xfrm>
            <a:off x="457200" y="1600201"/>
            <a:ext cx="8229600" cy="876300"/>
          </a:xfrm>
        </p:spPr>
        <p:txBody>
          <a:bodyPr>
            <a:normAutofit/>
          </a:bodyPr>
          <a:lstStyle/>
          <a:p>
            <a:r>
              <a:rPr lang="en-US" dirty="0" smtClean="0"/>
              <a:t>Oxide </a:t>
            </a:r>
            <a:r>
              <a:rPr lang="en-US" dirty="0" err="1" smtClean="0"/>
              <a:t>Etchback</a:t>
            </a:r>
            <a:endParaRPr lang="en-US" dirty="0"/>
          </a:p>
          <a:p>
            <a:endParaRPr lang="en-US" dirty="0"/>
          </a:p>
        </p:txBody>
      </p:sp>
      <p:sp>
        <p:nvSpPr>
          <p:cNvPr id="67" name="Rectangle 66"/>
          <p:cNvSpPr/>
          <p:nvPr/>
        </p:nvSpPr>
        <p:spPr>
          <a:xfrm>
            <a:off x="1143001" y="5105400"/>
            <a:ext cx="614363" cy="7619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381000" y="5181600"/>
            <a:ext cx="5576889" cy="381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81000" y="60960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81000" y="58674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2954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2766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5791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7696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flipV="1">
            <a:off x="757428"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flipV="1">
            <a:off x="19050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flipV="1">
            <a:off x="40386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flipV="1">
            <a:off x="25908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flipV="1">
            <a:off x="6553200" y="5867400"/>
            <a:ext cx="228600" cy="1143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flipV="1">
            <a:off x="5105400" y="5867400"/>
            <a:ext cx="228600" cy="1143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8458200" y="5562601"/>
            <a:ext cx="304800" cy="32385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81000" y="5562600"/>
            <a:ext cx="5576889" cy="76200"/>
          </a:xfrm>
          <a:prstGeom prst="rect">
            <a:avLst/>
          </a:prstGeom>
          <a:pattFill prst="dkHorz">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381000" y="5372100"/>
            <a:ext cx="5576889" cy="76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flipV="1">
            <a:off x="381000" y="5181599"/>
            <a:ext cx="761999" cy="45719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flipV="1">
            <a:off x="1763268" y="5181598"/>
            <a:ext cx="1360932" cy="45720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flipV="1">
            <a:off x="3733801" y="5181598"/>
            <a:ext cx="2205036" cy="46905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flipV="1">
            <a:off x="5957889" y="5181599"/>
            <a:ext cx="1506663" cy="45719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7696200" y="59055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381000" y="5791198"/>
            <a:ext cx="7543800" cy="7620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381000" y="5638793"/>
            <a:ext cx="7543800" cy="152408"/>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381001" y="5524497"/>
            <a:ext cx="762000"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1763268" y="5523934"/>
            <a:ext cx="1132332" cy="11486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4001689" y="5523934"/>
            <a:ext cx="1937148" cy="11486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5948364" y="5524497"/>
            <a:ext cx="2128836"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995364" y="5181600"/>
            <a:ext cx="147636" cy="342897"/>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1757364" y="5181598"/>
            <a:ext cx="147636" cy="34289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8077200" y="5524497"/>
            <a:ext cx="198120" cy="363472"/>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8224836" y="5706233"/>
            <a:ext cx="233364" cy="16116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5954458" y="5523937"/>
            <a:ext cx="334896" cy="11486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5791200" y="5181598"/>
            <a:ext cx="152399" cy="34899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5954458" y="5181598"/>
            <a:ext cx="147636" cy="34899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flipV="1">
            <a:off x="3124201" y="5371815"/>
            <a:ext cx="152399" cy="7648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3581399" y="5371817"/>
            <a:ext cx="152401" cy="7648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381001" y="5473444"/>
            <a:ext cx="614363" cy="5105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1905000" y="5466783"/>
            <a:ext cx="990600" cy="5771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2885693" y="5590608"/>
            <a:ext cx="238507" cy="4819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3733799" y="5590608"/>
            <a:ext cx="267889" cy="4819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733800" y="5181598"/>
            <a:ext cx="45719" cy="40901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3078482" y="5181598"/>
            <a:ext cx="45719" cy="40901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949645" y="5181598"/>
            <a:ext cx="45719" cy="291846"/>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1888236" y="5181598"/>
            <a:ext cx="45719" cy="291846"/>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4001688" y="5466783"/>
            <a:ext cx="1789512" cy="5771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6096000" y="5466783"/>
            <a:ext cx="2179320" cy="57151"/>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5745480" y="5181600"/>
            <a:ext cx="45719" cy="286606"/>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6102094" y="5181598"/>
            <a:ext cx="45719" cy="28660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p:cNvSpPr/>
          <p:nvPr/>
        </p:nvSpPr>
        <p:spPr>
          <a:xfrm>
            <a:off x="4648201" y="5391247"/>
            <a:ext cx="223118" cy="8219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p:cNvSpPr/>
          <p:nvPr/>
        </p:nvSpPr>
        <p:spPr>
          <a:xfrm>
            <a:off x="7012782" y="5371816"/>
            <a:ext cx="457866" cy="10163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p:cNvSpPr/>
          <p:nvPr/>
        </p:nvSpPr>
        <p:spPr>
          <a:xfrm>
            <a:off x="2329435" y="5378947"/>
            <a:ext cx="121310" cy="9449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p:cNvSpPr/>
          <p:nvPr/>
        </p:nvSpPr>
        <p:spPr>
          <a:xfrm>
            <a:off x="4623075" y="5471941"/>
            <a:ext cx="1022511" cy="39546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p:cNvSpPr/>
          <p:nvPr/>
        </p:nvSpPr>
        <p:spPr>
          <a:xfrm>
            <a:off x="6248400" y="5466783"/>
            <a:ext cx="1676400" cy="4006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p:cNvSpPr/>
          <p:nvPr/>
        </p:nvSpPr>
        <p:spPr>
          <a:xfrm>
            <a:off x="2265580" y="5466784"/>
            <a:ext cx="249020" cy="4006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146"/>
          <p:cNvSpPr/>
          <p:nvPr/>
        </p:nvSpPr>
        <p:spPr>
          <a:xfrm>
            <a:off x="381000" y="5473444"/>
            <a:ext cx="152400" cy="39395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p:cNvSpPr/>
          <p:nvPr/>
        </p:nvSpPr>
        <p:spPr>
          <a:xfrm>
            <a:off x="4623075" y="5448301"/>
            <a:ext cx="1022512" cy="2141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a:off x="6248401" y="5468205"/>
            <a:ext cx="1216152" cy="20146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p:cNvSpPr/>
          <p:nvPr/>
        </p:nvSpPr>
        <p:spPr>
          <a:xfrm>
            <a:off x="4524517" y="5638800"/>
            <a:ext cx="1220964" cy="1480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p:cNvSpPr/>
          <p:nvPr/>
        </p:nvSpPr>
        <p:spPr>
          <a:xfrm>
            <a:off x="6147813" y="5643183"/>
            <a:ext cx="1322836" cy="14363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p:cNvSpPr/>
          <p:nvPr/>
        </p:nvSpPr>
        <p:spPr>
          <a:xfrm>
            <a:off x="2190716" y="5643183"/>
            <a:ext cx="400084" cy="14363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p:cNvSpPr/>
          <p:nvPr/>
        </p:nvSpPr>
        <p:spPr>
          <a:xfrm>
            <a:off x="381668" y="5641333"/>
            <a:ext cx="227932" cy="14548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a:off x="6233215" y="5730621"/>
            <a:ext cx="1237434" cy="14363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a:xfrm>
            <a:off x="3124202" y="5105398"/>
            <a:ext cx="609598" cy="76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p:cNvSpPr/>
          <p:nvPr/>
        </p:nvSpPr>
        <p:spPr>
          <a:xfrm>
            <a:off x="5938836" y="5105398"/>
            <a:ext cx="45719" cy="7620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p:cNvSpPr/>
          <p:nvPr/>
        </p:nvSpPr>
        <p:spPr>
          <a:xfrm>
            <a:off x="5961695" y="5105398"/>
            <a:ext cx="45719" cy="762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p:cNvSpPr/>
          <p:nvPr/>
        </p:nvSpPr>
        <p:spPr>
          <a:xfrm flipV="1">
            <a:off x="609600" y="5313016"/>
            <a:ext cx="300228" cy="32578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p:cNvSpPr/>
          <p:nvPr/>
        </p:nvSpPr>
        <p:spPr>
          <a:xfrm flipV="1">
            <a:off x="1971675" y="5313016"/>
            <a:ext cx="219041" cy="32577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p:cNvSpPr/>
          <p:nvPr/>
        </p:nvSpPr>
        <p:spPr>
          <a:xfrm flipV="1">
            <a:off x="2600359" y="5313017"/>
            <a:ext cx="219041" cy="32577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p:cNvSpPr/>
          <p:nvPr/>
        </p:nvSpPr>
        <p:spPr>
          <a:xfrm flipV="1">
            <a:off x="4038600" y="5319680"/>
            <a:ext cx="219041" cy="31912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0481405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Rectangle 74"/>
          <p:cNvSpPr/>
          <p:nvPr/>
        </p:nvSpPr>
        <p:spPr>
          <a:xfrm flipV="1">
            <a:off x="380999" y="4724400"/>
            <a:ext cx="8382001" cy="457198"/>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p:cNvSpPr/>
          <p:nvPr/>
        </p:nvSpPr>
        <p:spPr>
          <a:xfrm flipV="1">
            <a:off x="7464552" y="5181599"/>
            <a:ext cx="1298449" cy="68579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smtClean="0"/>
              <a:t>N </a:t>
            </a:r>
            <a:r>
              <a:rPr lang="en-US" dirty="0" err="1" smtClean="0"/>
              <a:t>Vias</a:t>
            </a:r>
            <a:r>
              <a:rPr lang="en-US" dirty="0" smtClean="0"/>
              <a:t> Patterning</a:t>
            </a:r>
            <a:endParaRPr lang="en-US" dirty="0"/>
          </a:p>
        </p:txBody>
      </p:sp>
      <p:sp>
        <p:nvSpPr>
          <p:cNvPr id="25" name="Content Placeholder 24"/>
          <p:cNvSpPr>
            <a:spLocks noGrp="1"/>
          </p:cNvSpPr>
          <p:nvPr>
            <p:ph idx="1"/>
          </p:nvPr>
        </p:nvSpPr>
        <p:spPr>
          <a:xfrm>
            <a:off x="457200" y="1600200"/>
            <a:ext cx="8229600" cy="2057399"/>
          </a:xfrm>
        </p:spPr>
        <p:txBody>
          <a:bodyPr>
            <a:normAutofit/>
          </a:bodyPr>
          <a:lstStyle/>
          <a:p>
            <a:r>
              <a:rPr lang="en-US" dirty="0" smtClean="0"/>
              <a:t>Pos. PR</a:t>
            </a:r>
            <a:endParaRPr lang="en-US" dirty="0"/>
          </a:p>
          <a:p>
            <a:endParaRPr lang="en-US" dirty="0"/>
          </a:p>
        </p:txBody>
      </p:sp>
      <p:sp>
        <p:nvSpPr>
          <p:cNvPr id="67" name="Rectangle 66"/>
          <p:cNvSpPr/>
          <p:nvPr/>
        </p:nvSpPr>
        <p:spPr>
          <a:xfrm>
            <a:off x="1143001" y="5105400"/>
            <a:ext cx="614363" cy="7619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381000" y="5181600"/>
            <a:ext cx="5576889" cy="381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81000" y="60960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81000" y="58674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2954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2766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5791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7696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flipV="1">
            <a:off x="757428"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flipV="1">
            <a:off x="19050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flipV="1">
            <a:off x="40386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flipV="1">
            <a:off x="25908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flipV="1">
            <a:off x="6553200" y="5867400"/>
            <a:ext cx="228600" cy="1143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flipV="1">
            <a:off x="5105400" y="5867400"/>
            <a:ext cx="228600" cy="1143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8458200" y="5562601"/>
            <a:ext cx="304800" cy="32385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81000" y="5562600"/>
            <a:ext cx="5576889" cy="76200"/>
          </a:xfrm>
          <a:prstGeom prst="rect">
            <a:avLst/>
          </a:prstGeom>
          <a:pattFill prst="dkHorz">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381000" y="5372100"/>
            <a:ext cx="5576889" cy="76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flipV="1">
            <a:off x="381000" y="5181599"/>
            <a:ext cx="761999" cy="45719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flipV="1">
            <a:off x="1763268" y="5181598"/>
            <a:ext cx="1360932" cy="45720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flipV="1">
            <a:off x="3733801" y="5181598"/>
            <a:ext cx="2205036" cy="46905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flipV="1">
            <a:off x="5957889" y="5181599"/>
            <a:ext cx="1506663" cy="45719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7696200" y="59055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381000" y="5791198"/>
            <a:ext cx="7543800" cy="7620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381000" y="5638793"/>
            <a:ext cx="7543800" cy="152408"/>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381001" y="5524497"/>
            <a:ext cx="762000"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1763268" y="5523934"/>
            <a:ext cx="1132332" cy="11486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4001689" y="5523934"/>
            <a:ext cx="1937148" cy="11486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5948364" y="5524497"/>
            <a:ext cx="2128836"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995364" y="5181600"/>
            <a:ext cx="147636" cy="342897"/>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1757364" y="5181598"/>
            <a:ext cx="147636" cy="34289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8077200" y="5524497"/>
            <a:ext cx="198120" cy="363472"/>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8224836" y="5706233"/>
            <a:ext cx="233364" cy="16116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5954458" y="5523937"/>
            <a:ext cx="334896" cy="11486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5791200" y="5181598"/>
            <a:ext cx="152399" cy="34899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5954458" y="5181598"/>
            <a:ext cx="147636" cy="34899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flipV="1">
            <a:off x="3124201" y="5371815"/>
            <a:ext cx="152399" cy="7648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3581399" y="5371817"/>
            <a:ext cx="152401" cy="7648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381001" y="5473444"/>
            <a:ext cx="614363" cy="5105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1905000" y="5466783"/>
            <a:ext cx="990600" cy="5771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2885693" y="5590608"/>
            <a:ext cx="238507" cy="4819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3733799" y="5590608"/>
            <a:ext cx="267889" cy="4819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733800" y="5181598"/>
            <a:ext cx="45719" cy="40901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3078482" y="5181598"/>
            <a:ext cx="45719" cy="40901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949645" y="5181598"/>
            <a:ext cx="45719" cy="291846"/>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1888236" y="5181598"/>
            <a:ext cx="45719" cy="291846"/>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4001688" y="5466783"/>
            <a:ext cx="1789512" cy="5771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6096000" y="5466783"/>
            <a:ext cx="2179320" cy="57151"/>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5745480" y="5181600"/>
            <a:ext cx="45719" cy="286606"/>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6102094" y="5181598"/>
            <a:ext cx="45719" cy="28660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p:cNvSpPr/>
          <p:nvPr/>
        </p:nvSpPr>
        <p:spPr>
          <a:xfrm>
            <a:off x="4648201" y="5391247"/>
            <a:ext cx="223118" cy="8219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p:cNvSpPr/>
          <p:nvPr/>
        </p:nvSpPr>
        <p:spPr>
          <a:xfrm>
            <a:off x="7012782" y="5371816"/>
            <a:ext cx="457866" cy="10163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p:cNvSpPr/>
          <p:nvPr/>
        </p:nvSpPr>
        <p:spPr>
          <a:xfrm>
            <a:off x="2329435" y="5378947"/>
            <a:ext cx="121310" cy="9449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p:cNvSpPr/>
          <p:nvPr/>
        </p:nvSpPr>
        <p:spPr>
          <a:xfrm>
            <a:off x="4623075" y="5471941"/>
            <a:ext cx="1022511" cy="39546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p:cNvSpPr/>
          <p:nvPr/>
        </p:nvSpPr>
        <p:spPr>
          <a:xfrm>
            <a:off x="6248400" y="5466783"/>
            <a:ext cx="1676400" cy="4006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p:cNvSpPr/>
          <p:nvPr/>
        </p:nvSpPr>
        <p:spPr>
          <a:xfrm>
            <a:off x="2265580" y="5466784"/>
            <a:ext cx="249020" cy="4006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146"/>
          <p:cNvSpPr/>
          <p:nvPr/>
        </p:nvSpPr>
        <p:spPr>
          <a:xfrm>
            <a:off x="381000" y="5473444"/>
            <a:ext cx="152400" cy="39395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p:cNvSpPr/>
          <p:nvPr/>
        </p:nvSpPr>
        <p:spPr>
          <a:xfrm>
            <a:off x="4623075" y="5448301"/>
            <a:ext cx="1022512" cy="2141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a:off x="6248401" y="5468205"/>
            <a:ext cx="1216152" cy="20146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p:cNvSpPr/>
          <p:nvPr/>
        </p:nvSpPr>
        <p:spPr>
          <a:xfrm>
            <a:off x="4524517" y="5638800"/>
            <a:ext cx="1220964" cy="1480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p:cNvSpPr/>
          <p:nvPr/>
        </p:nvSpPr>
        <p:spPr>
          <a:xfrm>
            <a:off x="6147813" y="5643183"/>
            <a:ext cx="1322836" cy="14363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p:cNvSpPr/>
          <p:nvPr/>
        </p:nvSpPr>
        <p:spPr>
          <a:xfrm>
            <a:off x="2190716" y="5643183"/>
            <a:ext cx="400084" cy="14363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p:cNvSpPr/>
          <p:nvPr/>
        </p:nvSpPr>
        <p:spPr>
          <a:xfrm>
            <a:off x="381668" y="5641333"/>
            <a:ext cx="227932" cy="14548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a:off x="6233215" y="5730621"/>
            <a:ext cx="1237434" cy="14363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a:xfrm>
            <a:off x="3124202" y="5105398"/>
            <a:ext cx="609598" cy="76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p:cNvSpPr/>
          <p:nvPr/>
        </p:nvSpPr>
        <p:spPr>
          <a:xfrm>
            <a:off x="5938836" y="5105398"/>
            <a:ext cx="45719" cy="7620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p:cNvSpPr/>
          <p:nvPr/>
        </p:nvSpPr>
        <p:spPr>
          <a:xfrm>
            <a:off x="5961695" y="5105398"/>
            <a:ext cx="45719" cy="76202"/>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p:cNvSpPr/>
          <p:nvPr/>
        </p:nvSpPr>
        <p:spPr>
          <a:xfrm flipV="1">
            <a:off x="609600" y="5313016"/>
            <a:ext cx="300228" cy="32578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p:cNvSpPr/>
          <p:nvPr/>
        </p:nvSpPr>
        <p:spPr>
          <a:xfrm flipV="1">
            <a:off x="1971675" y="5313016"/>
            <a:ext cx="219041" cy="32577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p:cNvSpPr/>
          <p:nvPr/>
        </p:nvSpPr>
        <p:spPr>
          <a:xfrm flipV="1">
            <a:off x="2600359" y="5313017"/>
            <a:ext cx="219041" cy="32577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p:cNvSpPr/>
          <p:nvPr/>
        </p:nvSpPr>
        <p:spPr>
          <a:xfrm flipV="1">
            <a:off x="4038600" y="5319680"/>
            <a:ext cx="219041" cy="31912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flipV="1">
            <a:off x="688182" y="4724402"/>
            <a:ext cx="152400" cy="4571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flipV="1">
            <a:off x="2021682" y="4724402"/>
            <a:ext cx="152400" cy="4571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flipV="1">
            <a:off x="2633679" y="4724402"/>
            <a:ext cx="152400" cy="4571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790623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Rectangle 74"/>
          <p:cNvSpPr/>
          <p:nvPr/>
        </p:nvSpPr>
        <p:spPr>
          <a:xfrm flipV="1">
            <a:off x="380999" y="4724400"/>
            <a:ext cx="8382001" cy="457198"/>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p:cNvSpPr/>
          <p:nvPr/>
        </p:nvSpPr>
        <p:spPr>
          <a:xfrm flipV="1">
            <a:off x="7464552" y="5181599"/>
            <a:ext cx="1298449" cy="68579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smtClean="0"/>
              <a:t>N </a:t>
            </a:r>
            <a:r>
              <a:rPr lang="en-US" dirty="0" err="1" smtClean="0"/>
              <a:t>Vias</a:t>
            </a:r>
            <a:r>
              <a:rPr lang="en-US" dirty="0" smtClean="0"/>
              <a:t> Etch</a:t>
            </a:r>
            <a:endParaRPr lang="en-US" dirty="0"/>
          </a:p>
        </p:txBody>
      </p:sp>
      <p:sp>
        <p:nvSpPr>
          <p:cNvPr id="25" name="Content Placeholder 24"/>
          <p:cNvSpPr>
            <a:spLocks noGrp="1"/>
          </p:cNvSpPr>
          <p:nvPr>
            <p:ph idx="1"/>
          </p:nvPr>
        </p:nvSpPr>
        <p:spPr>
          <a:xfrm>
            <a:off x="457200" y="1600200"/>
            <a:ext cx="8229600" cy="2057399"/>
          </a:xfrm>
        </p:spPr>
        <p:txBody>
          <a:bodyPr>
            <a:normAutofit/>
          </a:bodyPr>
          <a:lstStyle/>
          <a:p>
            <a:r>
              <a:rPr lang="en-US" dirty="0"/>
              <a:t>ICP#2 SiO2 Nano </a:t>
            </a:r>
            <a:r>
              <a:rPr lang="en-US" dirty="0" smtClean="0"/>
              <a:t>etch</a:t>
            </a:r>
          </a:p>
          <a:p>
            <a:r>
              <a:rPr lang="en-US" dirty="0" smtClean="0"/>
              <a:t>BHF Clean-up</a:t>
            </a:r>
          </a:p>
          <a:p>
            <a:endParaRPr lang="en-US" dirty="0"/>
          </a:p>
        </p:txBody>
      </p:sp>
      <p:sp>
        <p:nvSpPr>
          <p:cNvPr id="67" name="Rectangle 66"/>
          <p:cNvSpPr/>
          <p:nvPr/>
        </p:nvSpPr>
        <p:spPr>
          <a:xfrm>
            <a:off x="1143001" y="5105400"/>
            <a:ext cx="614363" cy="7619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381000" y="5181600"/>
            <a:ext cx="5576889" cy="381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81000" y="60960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81000" y="58674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2954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2766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5791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7696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flipV="1">
            <a:off x="757428"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flipV="1">
            <a:off x="19050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flipV="1">
            <a:off x="40386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flipV="1">
            <a:off x="25908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flipV="1">
            <a:off x="6553200" y="5867400"/>
            <a:ext cx="228600" cy="1143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flipV="1">
            <a:off x="5105400" y="5867400"/>
            <a:ext cx="228600" cy="1143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8458200" y="5562601"/>
            <a:ext cx="304800" cy="32385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81000" y="5562600"/>
            <a:ext cx="5576889" cy="76200"/>
          </a:xfrm>
          <a:prstGeom prst="rect">
            <a:avLst/>
          </a:prstGeom>
          <a:pattFill prst="dkHorz">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381000" y="5372100"/>
            <a:ext cx="5576889" cy="76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flipV="1">
            <a:off x="381000" y="5181599"/>
            <a:ext cx="761999" cy="45719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flipV="1">
            <a:off x="1763268" y="5181598"/>
            <a:ext cx="1360932" cy="45720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flipV="1">
            <a:off x="3733801" y="5181598"/>
            <a:ext cx="2205036" cy="46905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flipV="1">
            <a:off x="5957889" y="5181599"/>
            <a:ext cx="1506663" cy="45719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7696200" y="59055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381000" y="5791198"/>
            <a:ext cx="7543800" cy="7620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381000" y="5638793"/>
            <a:ext cx="7543800" cy="152408"/>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381001" y="5524497"/>
            <a:ext cx="762000"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1763268" y="5523934"/>
            <a:ext cx="1132332" cy="11486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4001689" y="5523934"/>
            <a:ext cx="1937148" cy="11486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5948364" y="5524497"/>
            <a:ext cx="2128836"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995364" y="5181600"/>
            <a:ext cx="147636" cy="342897"/>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1757364" y="5181598"/>
            <a:ext cx="147636" cy="34289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8077200" y="5524497"/>
            <a:ext cx="198120" cy="363472"/>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8224836" y="5706233"/>
            <a:ext cx="233364" cy="16116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5954458" y="5523937"/>
            <a:ext cx="334896" cy="11486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5791200" y="5181598"/>
            <a:ext cx="152399" cy="34899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5954458" y="5181598"/>
            <a:ext cx="147636" cy="34899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flipV="1">
            <a:off x="3124201" y="5371815"/>
            <a:ext cx="152399" cy="7648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3581399" y="5371817"/>
            <a:ext cx="152401" cy="7648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381001" y="5473444"/>
            <a:ext cx="614363" cy="5105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1905000" y="5466783"/>
            <a:ext cx="990600" cy="5771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2885693" y="5590608"/>
            <a:ext cx="238507" cy="4819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3733799" y="5590608"/>
            <a:ext cx="267889" cy="4819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733800" y="5181598"/>
            <a:ext cx="45719" cy="40901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3078482" y="5181598"/>
            <a:ext cx="45719" cy="40901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949645" y="5181598"/>
            <a:ext cx="45719" cy="291846"/>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1888236" y="5181598"/>
            <a:ext cx="45719" cy="291846"/>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4001688" y="5466783"/>
            <a:ext cx="1789512" cy="5771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6096000" y="5466783"/>
            <a:ext cx="2179320" cy="57151"/>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5745480" y="5181600"/>
            <a:ext cx="45719" cy="286606"/>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6102094" y="5181598"/>
            <a:ext cx="45719" cy="28660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p:cNvSpPr/>
          <p:nvPr/>
        </p:nvSpPr>
        <p:spPr>
          <a:xfrm>
            <a:off x="4648201" y="5391247"/>
            <a:ext cx="223118" cy="8219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p:cNvSpPr/>
          <p:nvPr/>
        </p:nvSpPr>
        <p:spPr>
          <a:xfrm>
            <a:off x="7012782" y="5371816"/>
            <a:ext cx="457866" cy="10163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p:cNvSpPr/>
          <p:nvPr/>
        </p:nvSpPr>
        <p:spPr>
          <a:xfrm>
            <a:off x="2329435" y="5378947"/>
            <a:ext cx="121310" cy="9449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p:cNvSpPr/>
          <p:nvPr/>
        </p:nvSpPr>
        <p:spPr>
          <a:xfrm>
            <a:off x="4623075" y="5471941"/>
            <a:ext cx="1022511" cy="39546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p:cNvSpPr/>
          <p:nvPr/>
        </p:nvSpPr>
        <p:spPr>
          <a:xfrm>
            <a:off x="6248400" y="5466783"/>
            <a:ext cx="1676400" cy="4006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p:cNvSpPr/>
          <p:nvPr/>
        </p:nvSpPr>
        <p:spPr>
          <a:xfrm>
            <a:off x="2265580" y="5466784"/>
            <a:ext cx="249020" cy="4006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146"/>
          <p:cNvSpPr/>
          <p:nvPr/>
        </p:nvSpPr>
        <p:spPr>
          <a:xfrm>
            <a:off x="381000" y="5473444"/>
            <a:ext cx="152400" cy="39395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p:cNvSpPr/>
          <p:nvPr/>
        </p:nvSpPr>
        <p:spPr>
          <a:xfrm>
            <a:off x="4623075" y="5448301"/>
            <a:ext cx="1022512" cy="2141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a:off x="6248401" y="5468205"/>
            <a:ext cx="1216152" cy="20146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p:cNvSpPr/>
          <p:nvPr/>
        </p:nvSpPr>
        <p:spPr>
          <a:xfrm>
            <a:off x="4524517" y="5638800"/>
            <a:ext cx="1220964" cy="1480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p:cNvSpPr/>
          <p:nvPr/>
        </p:nvSpPr>
        <p:spPr>
          <a:xfrm>
            <a:off x="6147813" y="5643183"/>
            <a:ext cx="1322836" cy="14363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p:cNvSpPr/>
          <p:nvPr/>
        </p:nvSpPr>
        <p:spPr>
          <a:xfrm>
            <a:off x="2190716" y="5643183"/>
            <a:ext cx="400084" cy="14363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p:cNvSpPr/>
          <p:nvPr/>
        </p:nvSpPr>
        <p:spPr>
          <a:xfrm>
            <a:off x="381668" y="5641333"/>
            <a:ext cx="227932" cy="14548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a:off x="6233215" y="5730621"/>
            <a:ext cx="1237434" cy="14363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a:xfrm>
            <a:off x="3124202" y="5105398"/>
            <a:ext cx="609598" cy="76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p:cNvSpPr/>
          <p:nvPr/>
        </p:nvSpPr>
        <p:spPr>
          <a:xfrm>
            <a:off x="5938836" y="5105398"/>
            <a:ext cx="45719" cy="7620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p:cNvSpPr/>
          <p:nvPr/>
        </p:nvSpPr>
        <p:spPr>
          <a:xfrm>
            <a:off x="5961695" y="5105398"/>
            <a:ext cx="45719" cy="76202"/>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p:cNvSpPr/>
          <p:nvPr/>
        </p:nvSpPr>
        <p:spPr>
          <a:xfrm flipV="1">
            <a:off x="609600" y="5313016"/>
            <a:ext cx="300228" cy="32578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p:cNvSpPr/>
          <p:nvPr/>
        </p:nvSpPr>
        <p:spPr>
          <a:xfrm flipV="1">
            <a:off x="1971675" y="5313016"/>
            <a:ext cx="219041" cy="32577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p:cNvSpPr/>
          <p:nvPr/>
        </p:nvSpPr>
        <p:spPr>
          <a:xfrm flipV="1">
            <a:off x="2600359" y="5313017"/>
            <a:ext cx="219041" cy="32577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p:cNvSpPr/>
          <p:nvPr/>
        </p:nvSpPr>
        <p:spPr>
          <a:xfrm flipV="1">
            <a:off x="4038600" y="5319680"/>
            <a:ext cx="219041" cy="31912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flipV="1">
            <a:off x="688182" y="4724402"/>
            <a:ext cx="152400" cy="5886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flipV="1">
            <a:off x="2021682" y="4724402"/>
            <a:ext cx="152400" cy="5886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flipV="1">
            <a:off x="2633679" y="4724402"/>
            <a:ext cx="152400" cy="5886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6589204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Rectangle 91"/>
          <p:cNvSpPr/>
          <p:nvPr/>
        </p:nvSpPr>
        <p:spPr>
          <a:xfrm flipV="1">
            <a:off x="7464552" y="5181599"/>
            <a:ext cx="1298449" cy="68579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smtClean="0"/>
              <a:t>N </a:t>
            </a:r>
            <a:r>
              <a:rPr lang="en-US" dirty="0" err="1" smtClean="0"/>
              <a:t>Vias</a:t>
            </a:r>
            <a:r>
              <a:rPr lang="en-US" dirty="0" smtClean="0"/>
              <a:t> Strip</a:t>
            </a:r>
            <a:endParaRPr lang="en-US" dirty="0"/>
          </a:p>
        </p:txBody>
      </p:sp>
      <p:sp>
        <p:nvSpPr>
          <p:cNvPr id="25" name="Content Placeholder 24"/>
          <p:cNvSpPr>
            <a:spLocks noGrp="1"/>
          </p:cNvSpPr>
          <p:nvPr>
            <p:ph idx="1"/>
          </p:nvPr>
        </p:nvSpPr>
        <p:spPr>
          <a:xfrm>
            <a:off x="457200" y="1600200"/>
            <a:ext cx="8229600" cy="2057399"/>
          </a:xfrm>
        </p:spPr>
        <p:txBody>
          <a:bodyPr>
            <a:normAutofit/>
          </a:bodyPr>
          <a:lstStyle/>
          <a:p>
            <a:r>
              <a:rPr lang="en-US" dirty="0" smtClean="0"/>
              <a:t>1165</a:t>
            </a:r>
          </a:p>
          <a:p>
            <a:r>
              <a:rPr lang="en-US" dirty="0" smtClean="0"/>
              <a:t>PEII</a:t>
            </a:r>
          </a:p>
          <a:p>
            <a:endParaRPr lang="en-US" dirty="0"/>
          </a:p>
        </p:txBody>
      </p:sp>
      <p:sp>
        <p:nvSpPr>
          <p:cNvPr id="67" name="Rectangle 66"/>
          <p:cNvSpPr/>
          <p:nvPr/>
        </p:nvSpPr>
        <p:spPr>
          <a:xfrm>
            <a:off x="1143001" y="5105400"/>
            <a:ext cx="614363" cy="7619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381000" y="5181600"/>
            <a:ext cx="5576889" cy="381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81000" y="60960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81000" y="58674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2954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2766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5791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7696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flipV="1">
            <a:off x="757428"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flipV="1">
            <a:off x="19050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flipV="1">
            <a:off x="40386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flipV="1">
            <a:off x="25908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flipV="1">
            <a:off x="6553200" y="5867400"/>
            <a:ext cx="228600" cy="1143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flipV="1">
            <a:off x="5105400" y="5867400"/>
            <a:ext cx="228600" cy="1143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8458200" y="5562601"/>
            <a:ext cx="304800" cy="32385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81000" y="5562600"/>
            <a:ext cx="5576889" cy="76200"/>
          </a:xfrm>
          <a:prstGeom prst="rect">
            <a:avLst/>
          </a:prstGeom>
          <a:pattFill prst="dkHorz">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381000" y="5372100"/>
            <a:ext cx="5576889" cy="76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flipV="1">
            <a:off x="381000" y="5181599"/>
            <a:ext cx="761999" cy="45719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flipV="1">
            <a:off x="1763268" y="5181598"/>
            <a:ext cx="1360932" cy="45720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flipV="1">
            <a:off x="3733801" y="5181598"/>
            <a:ext cx="2205036" cy="46905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flipV="1">
            <a:off x="5957889" y="5181599"/>
            <a:ext cx="1506663" cy="45719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7696200" y="59055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381000" y="5792468"/>
            <a:ext cx="7543800" cy="7493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381000" y="5641333"/>
            <a:ext cx="7543800" cy="149867"/>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381001" y="5524497"/>
            <a:ext cx="762000"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1763268" y="5523934"/>
            <a:ext cx="1132332" cy="11486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4001689" y="5523934"/>
            <a:ext cx="1937148" cy="11486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5948364" y="5524497"/>
            <a:ext cx="2128836"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995364" y="5181600"/>
            <a:ext cx="147636" cy="342897"/>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1757364" y="5181598"/>
            <a:ext cx="147636" cy="34289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8077200" y="5524497"/>
            <a:ext cx="198120" cy="363472"/>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8224836" y="5706233"/>
            <a:ext cx="233364" cy="16116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5954458" y="5523937"/>
            <a:ext cx="334896" cy="11486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5791200" y="5181598"/>
            <a:ext cx="152399" cy="34899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5954458" y="5181598"/>
            <a:ext cx="147636" cy="34899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flipV="1">
            <a:off x="3124201" y="5371815"/>
            <a:ext cx="152399" cy="7648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3581399" y="5371817"/>
            <a:ext cx="152401" cy="7648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381001" y="5473444"/>
            <a:ext cx="614363" cy="5105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1905000" y="5466783"/>
            <a:ext cx="990600" cy="5771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2885693" y="5590608"/>
            <a:ext cx="238507" cy="4819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3733799" y="5590608"/>
            <a:ext cx="267889" cy="4819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733800" y="5181598"/>
            <a:ext cx="45719" cy="40901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3078482" y="5181598"/>
            <a:ext cx="45719" cy="40901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949645" y="5181598"/>
            <a:ext cx="45719" cy="291846"/>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1888236" y="5181598"/>
            <a:ext cx="45719" cy="291846"/>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4001688" y="5466783"/>
            <a:ext cx="1789512" cy="5771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6096000" y="5466783"/>
            <a:ext cx="2179320" cy="57151"/>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5745480" y="5181600"/>
            <a:ext cx="45719" cy="286606"/>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6102094" y="5181598"/>
            <a:ext cx="45719" cy="28660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p:cNvSpPr/>
          <p:nvPr/>
        </p:nvSpPr>
        <p:spPr>
          <a:xfrm>
            <a:off x="4648201" y="5391247"/>
            <a:ext cx="223118" cy="8219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p:cNvSpPr/>
          <p:nvPr/>
        </p:nvSpPr>
        <p:spPr>
          <a:xfrm>
            <a:off x="7012782" y="5371816"/>
            <a:ext cx="457866" cy="10163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p:cNvSpPr/>
          <p:nvPr/>
        </p:nvSpPr>
        <p:spPr>
          <a:xfrm>
            <a:off x="2329435" y="5378947"/>
            <a:ext cx="121310" cy="9449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p:cNvSpPr/>
          <p:nvPr/>
        </p:nvSpPr>
        <p:spPr>
          <a:xfrm>
            <a:off x="4623075" y="5471941"/>
            <a:ext cx="1022511" cy="39546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p:cNvSpPr/>
          <p:nvPr/>
        </p:nvSpPr>
        <p:spPr>
          <a:xfrm>
            <a:off x="6248400" y="5466783"/>
            <a:ext cx="1676400" cy="4006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p:cNvSpPr/>
          <p:nvPr/>
        </p:nvSpPr>
        <p:spPr>
          <a:xfrm>
            <a:off x="2265580" y="5466784"/>
            <a:ext cx="249020" cy="4006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146"/>
          <p:cNvSpPr/>
          <p:nvPr/>
        </p:nvSpPr>
        <p:spPr>
          <a:xfrm>
            <a:off x="381000" y="5473444"/>
            <a:ext cx="152400" cy="39395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p:cNvSpPr/>
          <p:nvPr/>
        </p:nvSpPr>
        <p:spPr>
          <a:xfrm>
            <a:off x="4623075" y="5448301"/>
            <a:ext cx="1022512" cy="2141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a:off x="6248401" y="5468205"/>
            <a:ext cx="1216152" cy="20146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p:cNvSpPr/>
          <p:nvPr/>
        </p:nvSpPr>
        <p:spPr>
          <a:xfrm>
            <a:off x="4524517" y="5638800"/>
            <a:ext cx="1220964" cy="1480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p:cNvSpPr/>
          <p:nvPr/>
        </p:nvSpPr>
        <p:spPr>
          <a:xfrm>
            <a:off x="6147813" y="5643183"/>
            <a:ext cx="1322836" cy="14363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p:cNvSpPr/>
          <p:nvPr/>
        </p:nvSpPr>
        <p:spPr>
          <a:xfrm>
            <a:off x="2190716" y="5643183"/>
            <a:ext cx="400084" cy="14363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p:cNvSpPr/>
          <p:nvPr/>
        </p:nvSpPr>
        <p:spPr>
          <a:xfrm>
            <a:off x="381668" y="5641333"/>
            <a:ext cx="227932" cy="14548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a:off x="6233215" y="5730621"/>
            <a:ext cx="1237434" cy="14363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a:xfrm>
            <a:off x="3124202" y="5105398"/>
            <a:ext cx="609598" cy="76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p:cNvSpPr/>
          <p:nvPr/>
        </p:nvSpPr>
        <p:spPr>
          <a:xfrm>
            <a:off x="5938836" y="5105398"/>
            <a:ext cx="45719" cy="7620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p:cNvSpPr/>
          <p:nvPr/>
        </p:nvSpPr>
        <p:spPr>
          <a:xfrm>
            <a:off x="5961695" y="5105398"/>
            <a:ext cx="45719" cy="762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p:cNvSpPr/>
          <p:nvPr/>
        </p:nvSpPr>
        <p:spPr>
          <a:xfrm flipV="1">
            <a:off x="609600" y="5313016"/>
            <a:ext cx="300228" cy="32578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p:cNvSpPr/>
          <p:nvPr/>
        </p:nvSpPr>
        <p:spPr>
          <a:xfrm flipV="1">
            <a:off x="1971675" y="5313016"/>
            <a:ext cx="219041" cy="32577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p:cNvSpPr/>
          <p:nvPr/>
        </p:nvSpPr>
        <p:spPr>
          <a:xfrm flipV="1">
            <a:off x="2600359" y="5313017"/>
            <a:ext cx="219041" cy="32577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p:cNvSpPr/>
          <p:nvPr/>
        </p:nvSpPr>
        <p:spPr>
          <a:xfrm flipV="1">
            <a:off x="4038600" y="5319680"/>
            <a:ext cx="219041" cy="31912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flipV="1">
            <a:off x="688182" y="4724402"/>
            <a:ext cx="152400" cy="5886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flipV="1">
            <a:off x="2021682" y="4724402"/>
            <a:ext cx="152400" cy="5886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flipV="1">
            <a:off x="2633679" y="4724402"/>
            <a:ext cx="152400" cy="5886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3334492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Rectangle 100"/>
          <p:cNvSpPr/>
          <p:nvPr/>
        </p:nvSpPr>
        <p:spPr>
          <a:xfrm flipV="1">
            <a:off x="380999" y="4724400"/>
            <a:ext cx="8382001" cy="457198"/>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p:cNvSpPr/>
          <p:nvPr/>
        </p:nvSpPr>
        <p:spPr>
          <a:xfrm flipV="1">
            <a:off x="7464552" y="5181599"/>
            <a:ext cx="1298449" cy="68579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smtClean="0"/>
              <a:t>P/Probe Metal Patterning</a:t>
            </a:r>
            <a:endParaRPr lang="en-US" dirty="0"/>
          </a:p>
        </p:txBody>
      </p:sp>
      <p:sp>
        <p:nvSpPr>
          <p:cNvPr id="25" name="Content Placeholder 24"/>
          <p:cNvSpPr>
            <a:spLocks noGrp="1"/>
          </p:cNvSpPr>
          <p:nvPr>
            <p:ph idx="1"/>
          </p:nvPr>
        </p:nvSpPr>
        <p:spPr>
          <a:xfrm>
            <a:off x="457200" y="1600200"/>
            <a:ext cx="8229600" cy="2057399"/>
          </a:xfrm>
        </p:spPr>
        <p:txBody>
          <a:bodyPr>
            <a:normAutofit/>
          </a:bodyPr>
          <a:lstStyle/>
          <a:p>
            <a:r>
              <a:rPr lang="en-US" dirty="0" smtClean="0"/>
              <a:t>Bi Layer Lift-off</a:t>
            </a:r>
          </a:p>
          <a:p>
            <a:pPr lvl="1"/>
            <a:r>
              <a:rPr lang="en-US" dirty="0" smtClean="0"/>
              <a:t>AZ-4210, PMGI</a:t>
            </a:r>
            <a:endParaRPr lang="en-US" dirty="0"/>
          </a:p>
        </p:txBody>
      </p:sp>
      <p:sp>
        <p:nvSpPr>
          <p:cNvPr id="132" name="Rectangle 131"/>
          <p:cNvSpPr/>
          <p:nvPr/>
        </p:nvSpPr>
        <p:spPr>
          <a:xfrm>
            <a:off x="381000" y="5181600"/>
            <a:ext cx="5576889" cy="381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81000" y="60960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81000" y="58674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2954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2766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5791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7696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flipV="1">
            <a:off x="757428"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flipV="1">
            <a:off x="19050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flipV="1">
            <a:off x="40386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flipV="1">
            <a:off x="25908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flipV="1">
            <a:off x="6553200" y="5867400"/>
            <a:ext cx="228600" cy="1143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flipV="1">
            <a:off x="5105400" y="5867400"/>
            <a:ext cx="228600" cy="1143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8458200" y="5562601"/>
            <a:ext cx="304800" cy="32385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81000" y="5562600"/>
            <a:ext cx="5576889" cy="76200"/>
          </a:xfrm>
          <a:prstGeom prst="rect">
            <a:avLst/>
          </a:prstGeom>
          <a:pattFill prst="dkHorz">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381000" y="5372100"/>
            <a:ext cx="5576889" cy="76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flipV="1">
            <a:off x="381000" y="5181599"/>
            <a:ext cx="761999" cy="45719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flipV="1">
            <a:off x="1763268" y="5181598"/>
            <a:ext cx="1360932" cy="45720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flipV="1">
            <a:off x="3733801" y="5181598"/>
            <a:ext cx="2205036" cy="46905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flipV="1">
            <a:off x="5957889" y="5181599"/>
            <a:ext cx="1506663" cy="45719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7696200" y="59055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381000" y="5792468"/>
            <a:ext cx="7543800" cy="7493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381000" y="5641333"/>
            <a:ext cx="7543800" cy="149867"/>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381001" y="5524497"/>
            <a:ext cx="762000"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1763268" y="5523934"/>
            <a:ext cx="1132332" cy="11486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4001689" y="5523934"/>
            <a:ext cx="1937148" cy="11486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5948364" y="5524497"/>
            <a:ext cx="2128836"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995364" y="5181600"/>
            <a:ext cx="147636" cy="342897"/>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1757364" y="5181598"/>
            <a:ext cx="147636" cy="34289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8077200" y="5524497"/>
            <a:ext cx="198120" cy="363472"/>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8224836" y="5706233"/>
            <a:ext cx="233364" cy="16116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5954458" y="5523937"/>
            <a:ext cx="334896" cy="11486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5791200" y="5181598"/>
            <a:ext cx="152399" cy="34899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5954458" y="5181598"/>
            <a:ext cx="147636" cy="34899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flipV="1">
            <a:off x="3124201" y="5371815"/>
            <a:ext cx="152399" cy="7648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3581399" y="5371817"/>
            <a:ext cx="152401" cy="7648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381001" y="5473444"/>
            <a:ext cx="614363" cy="5105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1905000" y="5466783"/>
            <a:ext cx="990600" cy="5771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2885693" y="5590608"/>
            <a:ext cx="238507" cy="4819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3733799" y="5590608"/>
            <a:ext cx="267889" cy="4819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733800" y="5181598"/>
            <a:ext cx="45719" cy="40901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3078482" y="5181598"/>
            <a:ext cx="45719" cy="40901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949645" y="5181598"/>
            <a:ext cx="45719" cy="291846"/>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1888236" y="5181598"/>
            <a:ext cx="45719" cy="291846"/>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4001688" y="5466783"/>
            <a:ext cx="1789512" cy="5771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6096000" y="5466783"/>
            <a:ext cx="2179320" cy="57151"/>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5745480" y="5181600"/>
            <a:ext cx="45719" cy="286606"/>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6102094" y="5181598"/>
            <a:ext cx="45719" cy="28660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p:cNvSpPr/>
          <p:nvPr/>
        </p:nvSpPr>
        <p:spPr>
          <a:xfrm>
            <a:off x="4648201" y="5391247"/>
            <a:ext cx="223118" cy="8219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p:cNvSpPr/>
          <p:nvPr/>
        </p:nvSpPr>
        <p:spPr>
          <a:xfrm>
            <a:off x="7012782" y="5371816"/>
            <a:ext cx="457866" cy="10163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p:cNvSpPr/>
          <p:nvPr/>
        </p:nvSpPr>
        <p:spPr>
          <a:xfrm>
            <a:off x="2329435" y="5378947"/>
            <a:ext cx="121310" cy="9449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p:cNvSpPr/>
          <p:nvPr/>
        </p:nvSpPr>
        <p:spPr>
          <a:xfrm>
            <a:off x="4623075" y="5471941"/>
            <a:ext cx="1022511" cy="39546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p:cNvSpPr/>
          <p:nvPr/>
        </p:nvSpPr>
        <p:spPr>
          <a:xfrm>
            <a:off x="6248400" y="5466783"/>
            <a:ext cx="1676400" cy="4006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p:cNvSpPr/>
          <p:nvPr/>
        </p:nvSpPr>
        <p:spPr>
          <a:xfrm>
            <a:off x="2265580" y="5466784"/>
            <a:ext cx="249020" cy="4006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146"/>
          <p:cNvSpPr/>
          <p:nvPr/>
        </p:nvSpPr>
        <p:spPr>
          <a:xfrm>
            <a:off x="381000" y="5473444"/>
            <a:ext cx="152400" cy="39395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p:cNvSpPr/>
          <p:nvPr/>
        </p:nvSpPr>
        <p:spPr>
          <a:xfrm>
            <a:off x="4623075" y="5448301"/>
            <a:ext cx="1022512" cy="2141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a:off x="6248401" y="5468205"/>
            <a:ext cx="1216152" cy="20146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p:cNvSpPr/>
          <p:nvPr/>
        </p:nvSpPr>
        <p:spPr>
          <a:xfrm>
            <a:off x="4524517" y="5638800"/>
            <a:ext cx="1220964" cy="1480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p:cNvSpPr/>
          <p:nvPr/>
        </p:nvSpPr>
        <p:spPr>
          <a:xfrm>
            <a:off x="6147813" y="5643183"/>
            <a:ext cx="1322836" cy="14363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p:cNvSpPr/>
          <p:nvPr/>
        </p:nvSpPr>
        <p:spPr>
          <a:xfrm>
            <a:off x="2190716" y="5643183"/>
            <a:ext cx="400084" cy="14363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p:cNvSpPr/>
          <p:nvPr/>
        </p:nvSpPr>
        <p:spPr>
          <a:xfrm>
            <a:off x="381668" y="5641333"/>
            <a:ext cx="227932" cy="14548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a:off x="6233215" y="5730621"/>
            <a:ext cx="1237434" cy="14363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p:cNvSpPr/>
          <p:nvPr/>
        </p:nvSpPr>
        <p:spPr>
          <a:xfrm flipV="1">
            <a:off x="609600" y="5313016"/>
            <a:ext cx="300228" cy="32578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p:cNvSpPr/>
          <p:nvPr/>
        </p:nvSpPr>
        <p:spPr>
          <a:xfrm flipV="1">
            <a:off x="1971675" y="5313016"/>
            <a:ext cx="219041" cy="32577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p:cNvSpPr/>
          <p:nvPr/>
        </p:nvSpPr>
        <p:spPr>
          <a:xfrm flipV="1">
            <a:off x="2600359" y="5313017"/>
            <a:ext cx="219041" cy="32577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p:cNvSpPr/>
          <p:nvPr/>
        </p:nvSpPr>
        <p:spPr>
          <a:xfrm flipV="1">
            <a:off x="4038600" y="5319680"/>
            <a:ext cx="219041" cy="31912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flipV="1">
            <a:off x="688182" y="4724402"/>
            <a:ext cx="152400" cy="5886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flipV="1">
            <a:off x="2021682" y="4724402"/>
            <a:ext cx="152400" cy="5886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flipV="1">
            <a:off x="2633679" y="4724402"/>
            <a:ext cx="152400" cy="5886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flipV="1">
            <a:off x="598266" y="4592986"/>
            <a:ext cx="397098" cy="5886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p:cNvSpPr/>
          <p:nvPr/>
        </p:nvSpPr>
        <p:spPr>
          <a:xfrm flipV="1">
            <a:off x="1950481" y="4592986"/>
            <a:ext cx="935211" cy="5886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p:cNvSpPr/>
          <p:nvPr/>
        </p:nvSpPr>
        <p:spPr>
          <a:xfrm flipV="1">
            <a:off x="1069183" y="4592986"/>
            <a:ext cx="762000" cy="5886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1143001" y="5105400"/>
            <a:ext cx="614363" cy="7619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flipV="1">
            <a:off x="2971798" y="4592986"/>
            <a:ext cx="1924645" cy="5886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a:xfrm>
            <a:off x="3124202" y="5105398"/>
            <a:ext cx="609598" cy="762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flipV="1">
            <a:off x="5396245" y="4592984"/>
            <a:ext cx="1924645" cy="5886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p:cNvSpPr/>
          <p:nvPr/>
        </p:nvSpPr>
        <p:spPr>
          <a:xfrm>
            <a:off x="5938836" y="5105398"/>
            <a:ext cx="45719" cy="7620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p:cNvSpPr/>
          <p:nvPr/>
        </p:nvSpPr>
        <p:spPr>
          <a:xfrm>
            <a:off x="5961695" y="5105398"/>
            <a:ext cx="45719" cy="762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668064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Rectangle 100"/>
          <p:cNvSpPr/>
          <p:nvPr/>
        </p:nvSpPr>
        <p:spPr>
          <a:xfrm flipV="1">
            <a:off x="380999" y="4724400"/>
            <a:ext cx="8382001" cy="457198"/>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p:cNvSpPr/>
          <p:nvPr/>
        </p:nvSpPr>
        <p:spPr>
          <a:xfrm flipV="1">
            <a:off x="7464552" y="5181599"/>
            <a:ext cx="1298449" cy="68579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smtClean="0"/>
              <a:t>P/Probe Metal Pre-</a:t>
            </a:r>
            <a:r>
              <a:rPr lang="en-US" dirty="0" err="1" smtClean="0"/>
              <a:t>Depostion</a:t>
            </a:r>
            <a:endParaRPr lang="en-US" dirty="0"/>
          </a:p>
        </p:txBody>
      </p:sp>
      <p:sp>
        <p:nvSpPr>
          <p:cNvPr id="25" name="Content Placeholder 24"/>
          <p:cNvSpPr>
            <a:spLocks noGrp="1"/>
          </p:cNvSpPr>
          <p:nvPr>
            <p:ph idx="1"/>
          </p:nvPr>
        </p:nvSpPr>
        <p:spPr>
          <a:xfrm>
            <a:off x="457200" y="1600200"/>
            <a:ext cx="8229600" cy="2057399"/>
          </a:xfrm>
        </p:spPr>
        <p:txBody>
          <a:bodyPr>
            <a:normAutofit/>
          </a:bodyPr>
          <a:lstStyle/>
          <a:p>
            <a:r>
              <a:rPr lang="en-US" dirty="0" smtClean="0"/>
              <a:t>Etch Stop Removal</a:t>
            </a:r>
          </a:p>
          <a:p>
            <a:r>
              <a:rPr lang="en-US" dirty="0" smtClean="0"/>
              <a:t>NH4OH:DI (1:10) GaAs Surface Cleaning</a:t>
            </a:r>
            <a:endParaRPr lang="en-US" dirty="0"/>
          </a:p>
        </p:txBody>
      </p:sp>
      <p:sp>
        <p:nvSpPr>
          <p:cNvPr id="132" name="Rectangle 131"/>
          <p:cNvSpPr/>
          <p:nvPr/>
        </p:nvSpPr>
        <p:spPr>
          <a:xfrm>
            <a:off x="381000" y="5181600"/>
            <a:ext cx="5576889" cy="381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81000" y="60960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81000" y="58674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2954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2766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5791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7696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flipV="1">
            <a:off x="757428"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flipV="1">
            <a:off x="19050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flipV="1">
            <a:off x="40386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flipV="1">
            <a:off x="25908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flipV="1">
            <a:off x="6553200" y="5867400"/>
            <a:ext cx="228600" cy="1143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flipV="1">
            <a:off x="5105400" y="5867400"/>
            <a:ext cx="228600" cy="1143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8458200" y="5562601"/>
            <a:ext cx="304800" cy="32385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81000" y="5562600"/>
            <a:ext cx="5576889" cy="76200"/>
          </a:xfrm>
          <a:prstGeom prst="rect">
            <a:avLst/>
          </a:prstGeom>
          <a:pattFill prst="dkHorz">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381000" y="5372100"/>
            <a:ext cx="5576889" cy="76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flipV="1">
            <a:off x="381000" y="5181599"/>
            <a:ext cx="761999" cy="45719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flipV="1">
            <a:off x="1763268" y="5181598"/>
            <a:ext cx="1360932" cy="45720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flipV="1">
            <a:off x="3733801" y="5181598"/>
            <a:ext cx="2205036" cy="46905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flipV="1">
            <a:off x="5957889" y="5181599"/>
            <a:ext cx="1506663" cy="45719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7696200" y="59055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381000" y="5792468"/>
            <a:ext cx="7543800" cy="7493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381000" y="5641333"/>
            <a:ext cx="7543800" cy="149867"/>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381001" y="5524497"/>
            <a:ext cx="762000"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1763268" y="5523934"/>
            <a:ext cx="1132332" cy="11486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4001689" y="5523934"/>
            <a:ext cx="1937148" cy="11486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5948364" y="5524497"/>
            <a:ext cx="2128836"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995364" y="5181600"/>
            <a:ext cx="147636" cy="342897"/>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1757364" y="5181598"/>
            <a:ext cx="147636" cy="34289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8077200" y="5524497"/>
            <a:ext cx="198120" cy="363472"/>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8224836" y="5706233"/>
            <a:ext cx="233364" cy="16116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5954458" y="5523937"/>
            <a:ext cx="334896" cy="11486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5791200" y="5181598"/>
            <a:ext cx="152399" cy="34899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5954458" y="5181598"/>
            <a:ext cx="147636" cy="34899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flipV="1">
            <a:off x="3124201" y="5371815"/>
            <a:ext cx="152399" cy="7648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3581399" y="5371817"/>
            <a:ext cx="152401" cy="7648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381001" y="5473444"/>
            <a:ext cx="614363" cy="5105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1905000" y="5466783"/>
            <a:ext cx="990600" cy="5771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2885693" y="5590608"/>
            <a:ext cx="238507" cy="4819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3733799" y="5590608"/>
            <a:ext cx="267889" cy="4819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733800" y="5181598"/>
            <a:ext cx="45719" cy="40901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3078482" y="5181598"/>
            <a:ext cx="45719" cy="40901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949645" y="5181598"/>
            <a:ext cx="45719" cy="291846"/>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1888236" y="5181598"/>
            <a:ext cx="45719" cy="291846"/>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4001688" y="5466783"/>
            <a:ext cx="1789512" cy="5771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6096000" y="5466783"/>
            <a:ext cx="2179320" cy="57151"/>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5745480" y="5181600"/>
            <a:ext cx="45719" cy="286606"/>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6102094" y="5181598"/>
            <a:ext cx="45719" cy="28660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p:cNvSpPr/>
          <p:nvPr/>
        </p:nvSpPr>
        <p:spPr>
          <a:xfrm>
            <a:off x="4648201" y="5391247"/>
            <a:ext cx="223118" cy="8219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p:cNvSpPr/>
          <p:nvPr/>
        </p:nvSpPr>
        <p:spPr>
          <a:xfrm>
            <a:off x="7012782" y="5371816"/>
            <a:ext cx="457866" cy="10163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p:cNvSpPr/>
          <p:nvPr/>
        </p:nvSpPr>
        <p:spPr>
          <a:xfrm>
            <a:off x="2329435" y="5378947"/>
            <a:ext cx="121310" cy="9449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p:cNvSpPr/>
          <p:nvPr/>
        </p:nvSpPr>
        <p:spPr>
          <a:xfrm>
            <a:off x="4623075" y="5471941"/>
            <a:ext cx="1022511" cy="39546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p:cNvSpPr/>
          <p:nvPr/>
        </p:nvSpPr>
        <p:spPr>
          <a:xfrm>
            <a:off x="6248400" y="5466783"/>
            <a:ext cx="1676400" cy="4006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p:cNvSpPr/>
          <p:nvPr/>
        </p:nvSpPr>
        <p:spPr>
          <a:xfrm>
            <a:off x="2265580" y="5466784"/>
            <a:ext cx="249020" cy="4006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146"/>
          <p:cNvSpPr/>
          <p:nvPr/>
        </p:nvSpPr>
        <p:spPr>
          <a:xfrm>
            <a:off x="381000" y="5473444"/>
            <a:ext cx="152400" cy="39395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p:cNvSpPr/>
          <p:nvPr/>
        </p:nvSpPr>
        <p:spPr>
          <a:xfrm>
            <a:off x="4623075" y="5448301"/>
            <a:ext cx="1022512" cy="2141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a:off x="6248401" y="5468205"/>
            <a:ext cx="1216152" cy="20146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p:cNvSpPr/>
          <p:nvPr/>
        </p:nvSpPr>
        <p:spPr>
          <a:xfrm>
            <a:off x="4524517" y="5638800"/>
            <a:ext cx="1220964" cy="1480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p:cNvSpPr/>
          <p:nvPr/>
        </p:nvSpPr>
        <p:spPr>
          <a:xfrm>
            <a:off x="6147813" y="5643183"/>
            <a:ext cx="1322836" cy="14363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p:cNvSpPr/>
          <p:nvPr/>
        </p:nvSpPr>
        <p:spPr>
          <a:xfrm>
            <a:off x="2190716" y="5643183"/>
            <a:ext cx="400084" cy="14363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p:cNvSpPr/>
          <p:nvPr/>
        </p:nvSpPr>
        <p:spPr>
          <a:xfrm>
            <a:off x="381668" y="5641333"/>
            <a:ext cx="227932" cy="14548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a:off x="6233215" y="5730621"/>
            <a:ext cx="1237434" cy="14363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p:cNvSpPr/>
          <p:nvPr/>
        </p:nvSpPr>
        <p:spPr>
          <a:xfrm flipV="1">
            <a:off x="609600" y="5313016"/>
            <a:ext cx="300228" cy="32578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p:cNvSpPr/>
          <p:nvPr/>
        </p:nvSpPr>
        <p:spPr>
          <a:xfrm flipV="1">
            <a:off x="1971675" y="5313016"/>
            <a:ext cx="219041" cy="32577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p:cNvSpPr/>
          <p:nvPr/>
        </p:nvSpPr>
        <p:spPr>
          <a:xfrm flipV="1">
            <a:off x="2600359" y="5313017"/>
            <a:ext cx="219041" cy="32577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p:cNvSpPr/>
          <p:nvPr/>
        </p:nvSpPr>
        <p:spPr>
          <a:xfrm flipV="1">
            <a:off x="4038600" y="5319680"/>
            <a:ext cx="219041" cy="31912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flipV="1">
            <a:off x="688182" y="4724402"/>
            <a:ext cx="152400" cy="5886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flipV="1">
            <a:off x="2021682" y="4724402"/>
            <a:ext cx="152400" cy="5886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flipV="1">
            <a:off x="2633679" y="4724402"/>
            <a:ext cx="152400" cy="5886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flipV="1">
            <a:off x="598266" y="4592986"/>
            <a:ext cx="397098" cy="5886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p:cNvSpPr/>
          <p:nvPr/>
        </p:nvSpPr>
        <p:spPr>
          <a:xfrm flipV="1">
            <a:off x="1950481" y="4592986"/>
            <a:ext cx="935211" cy="5886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p:cNvSpPr/>
          <p:nvPr/>
        </p:nvSpPr>
        <p:spPr>
          <a:xfrm flipV="1">
            <a:off x="1069183" y="4592986"/>
            <a:ext cx="762000" cy="5886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flipV="1">
            <a:off x="2971798" y="4592986"/>
            <a:ext cx="1924645" cy="5886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flipV="1">
            <a:off x="5396245" y="4592984"/>
            <a:ext cx="1924645" cy="5886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p:cNvSpPr/>
          <p:nvPr/>
        </p:nvSpPr>
        <p:spPr>
          <a:xfrm>
            <a:off x="5961695" y="5105398"/>
            <a:ext cx="45719" cy="762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8637799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Rectangle 91"/>
          <p:cNvSpPr/>
          <p:nvPr/>
        </p:nvSpPr>
        <p:spPr>
          <a:xfrm flipV="1">
            <a:off x="7464552" y="5181599"/>
            <a:ext cx="1298449" cy="68579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smtClean="0"/>
              <a:t>P/Probe Metal </a:t>
            </a:r>
            <a:r>
              <a:rPr lang="en-US" dirty="0" err="1" smtClean="0"/>
              <a:t>Depostion</a:t>
            </a:r>
            <a:r>
              <a:rPr lang="en-US" dirty="0" smtClean="0"/>
              <a:t>/Lift-off</a:t>
            </a:r>
            <a:endParaRPr lang="en-US" dirty="0"/>
          </a:p>
        </p:txBody>
      </p:sp>
      <p:sp>
        <p:nvSpPr>
          <p:cNvPr id="25" name="Content Placeholder 24"/>
          <p:cNvSpPr>
            <a:spLocks noGrp="1"/>
          </p:cNvSpPr>
          <p:nvPr>
            <p:ph idx="1"/>
          </p:nvPr>
        </p:nvSpPr>
        <p:spPr>
          <a:xfrm>
            <a:off x="457200" y="1600200"/>
            <a:ext cx="8229600" cy="2057399"/>
          </a:xfrm>
        </p:spPr>
        <p:txBody>
          <a:bodyPr>
            <a:normAutofit/>
          </a:bodyPr>
          <a:lstStyle/>
          <a:p>
            <a:r>
              <a:rPr lang="en-US" dirty="0" err="1" smtClean="0"/>
              <a:t>Ebeam</a:t>
            </a:r>
            <a:r>
              <a:rPr lang="en-US" dirty="0" smtClean="0"/>
              <a:t> P-metal/Probe Metal </a:t>
            </a:r>
          </a:p>
          <a:p>
            <a:r>
              <a:rPr lang="en-US" dirty="0" smtClean="0"/>
              <a:t>Lift-off</a:t>
            </a:r>
            <a:endParaRPr lang="en-US" dirty="0"/>
          </a:p>
        </p:txBody>
      </p:sp>
      <p:sp>
        <p:nvSpPr>
          <p:cNvPr id="132" name="Rectangle 131"/>
          <p:cNvSpPr/>
          <p:nvPr/>
        </p:nvSpPr>
        <p:spPr>
          <a:xfrm>
            <a:off x="381000" y="5181600"/>
            <a:ext cx="5576889" cy="381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81000" y="60960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81000" y="58674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2954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2766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5791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7696200" y="59055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flipV="1">
            <a:off x="757428"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flipV="1">
            <a:off x="19050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flipV="1">
            <a:off x="40386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flipV="1">
            <a:off x="2590800" y="5867400"/>
            <a:ext cx="228600"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flipV="1">
            <a:off x="6553200" y="5867400"/>
            <a:ext cx="228600" cy="1143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flipV="1">
            <a:off x="5105400" y="5867400"/>
            <a:ext cx="228600" cy="1143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8458200" y="5562601"/>
            <a:ext cx="304800" cy="32385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81000" y="5562600"/>
            <a:ext cx="5576889" cy="76200"/>
          </a:xfrm>
          <a:prstGeom prst="rect">
            <a:avLst/>
          </a:prstGeom>
          <a:pattFill prst="dkHorz">
            <a:fgClr>
              <a:srgbClr val="FF0000"/>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381000" y="5372100"/>
            <a:ext cx="5576889" cy="76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flipV="1">
            <a:off x="381000" y="5181599"/>
            <a:ext cx="761999" cy="45719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flipV="1">
            <a:off x="1763268" y="5181598"/>
            <a:ext cx="1360932" cy="45720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flipV="1">
            <a:off x="3733801" y="5181598"/>
            <a:ext cx="2205036" cy="46905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flipV="1">
            <a:off x="5957889" y="5181599"/>
            <a:ext cx="1506663" cy="45719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7696200" y="59055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381000" y="5791198"/>
            <a:ext cx="7543800" cy="76202"/>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381000" y="5638793"/>
            <a:ext cx="7543800" cy="152408"/>
          </a:xfrm>
          <a:prstGeom prst="rect">
            <a:avLst/>
          </a:prstGeom>
          <a:solidFill>
            <a:srgbClr val="00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381001" y="5524497"/>
            <a:ext cx="762000"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1763268" y="5523934"/>
            <a:ext cx="1132332" cy="11486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4001689" y="5523934"/>
            <a:ext cx="1937148" cy="11486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5948364" y="5524497"/>
            <a:ext cx="2128836"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995364" y="5181600"/>
            <a:ext cx="147636" cy="342897"/>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1757364" y="5181598"/>
            <a:ext cx="147636" cy="34289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8077200" y="5524497"/>
            <a:ext cx="198120" cy="363472"/>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8224836" y="5706233"/>
            <a:ext cx="233364" cy="16116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5954458" y="5523937"/>
            <a:ext cx="334896" cy="11486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5791200" y="5181598"/>
            <a:ext cx="152399" cy="34899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5954458" y="5181598"/>
            <a:ext cx="147636" cy="348995"/>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flipV="1">
            <a:off x="3124201" y="5371815"/>
            <a:ext cx="152399" cy="7648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3581399" y="5371817"/>
            <a:ext cx="152401" cy="7648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381001" y="5473444"/>
            <a:ext cx="614363" cy="5105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1905000" y="5466783"/>
            <a:ext cx="990600" cy="5771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2885693" y="5590608"/>
            <a:ext cx="238507" cy="4819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3733799" y="5590608"/>
            <a:ext cx="267889" cy="48193"/>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733800" y="5181598"/>
            <a:ext cx="45719" cy="40901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3078482" y="5181598"/>
            <a:ext cx="45719" cy="40901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949645" y="5181598"/>
            <a:ext cx="45719" cy="291846"/>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1888236" y="5181598"/>
            <a:ext cx="45719" cy="291846"/>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4001688" y="5466783"/>
            <a:ext cx="1789512" cy="57714"/>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6096000" y="5466783"/>
            <a:ext cx="2179320" cy="57151"/>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5745480" y="5181600"/>
            <a:ext cx="45719" cy="286606"/>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6102094" y="5181598"/>
            <a:ext cx="45719" cy="286608"/>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p:cNvSpPr/>
          <p:nvPr/>
        </p:nvSpPr>
        <p:spPr>
          <a:xfrm>
            <a:off x="4648201" y="5391247"/>
            <a:ext cx="223118" cy="8219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p:cNvSpPr/>
          <p:nvPr/>
        </p:nvSpPr>
        <p:spPr>
          <a:xfrm>
            <a:off x="7012782" y="5371816"/>
            <a:ext cx="457866" cy="10163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p:cNvSpPr/>
          <p:nvPr/>
        </p:nvSpPr>
        <p:spPr>
          <a:xfrm>
            <a:off x="2329435" y="5378947"/>
            <a:ext cx="121310" cy="9449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p:cNvSpPr/>
          <p:nvPr/>
        </p:nvSpPr>
        <p:spPr>
          <a:xfrm>
            <a:off x="4623075" y="5471941"/>
            <a:ext cx="1022511" cy="39546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p:cNvSpPr/>
          <p:nvPr/>
        </p:nvSpPr>
        <p:spPr>
          <a:xfrm>
            <a:off x="6248400" y="5466783"/>
            <a:ext cx="1676400" cy="4006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p:cNvSpPr/>
          <p:nvPr/>
        </p:nvSpPr>
        <p:spPr>
          <a:xfrm>
            <a:off x="2265580" y="5466784"/>
            <a:ext cx="249020" cy="4006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146"/>
          <p:cNvSpPr/>
          <p:nvPr/>
        </p:nvSpPr>
        <p:spPr>
          <a:xfrm>
            <a:off x="381000" y="5473444"/>
            <a:ext cx="152400" cy="39395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p:cNvSpPr/>
          <p:nvPr/>
        </p:nvSpPr>
        <p:spPr>
          <a:xfrm>
            <a:off x="4623075" y="5448301"/>
            <a:ext cx="1022512" cy="2141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a:off x="6248401" y="5468205"/>
            <a:ext cx="1216152" cy="20146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p:cNvSpPr/>
          <p:nvPr/>
        </p:nvSpPr>
        <p:spPr>
          <a:xfrm>
            <a:off x="4524517" y="5638800"/>
            <a:ext cx="1220964" cy="14801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p:cNvSpPr/>
          <p:nvPr/>
        </p:nvSpPr>
        <p:spPr>
          <a:xfrm>
            <a:off x="6147813" y="5643183"/>
            <a:ext cx="1322836" cy="14363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p:cNvSpPr/>
          <p:nvPr/>
        </p:nvSpPr>
        <p:spPr>
          <a:xfrm>
            <a:off x="2190716" y="5643183"/>
            <a:ext cx="400084" cy="14363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p:cNvSpPr/>
          <p:nvPr/>
        </p:nvSpPr>
        <p:spPr>
          <a:xfrm>
            <a:off x="381668" y="5641333"/>
            <a:ext cx="227932" cy="14548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a:off x="6233215" y="5730621"/>
            <a:ext cx="1237434" cy="14363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p:cNvSpPr/>
          <p:nvPr/>
        </p:nvSpPr>
        <p:spPr>
          <a:xfrm flipV="1">
            <a:off x="609600" y="5313016"/>
            <a:ext cx="300228" cy="32578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p:cNvSpPr/>
          <p:nvPr/>
        </p:nvSpPr>
        <p:spPr>
          <a:xfrm flipV="1">
            <a:off x="1971675" y="5313016"/>
            <a:ext cx="219041" cy="32577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p:cNvSpPr/>
          <p:nvPr/>
        </p:nvSpPr>
        <p:spPr>
          <a:xfrm flipV="1">
            <a:off x="2600359" y="5313017"/>
            <a:ext cx="219041" cy="32577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p:cNvSpPr/>
          <p:nvPr/>
        </p:nvSpPr>
        <p:spPr>
          <a:xfrm flipV="1">
            <a:off x="4038600" y="5319680"/>
            <a:ext cx="219041" cy="31912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flipV="1">
            <a:off x="688182" y="5018708"/>
            <a:ext cx="152400" cy="294308"/>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flipV="1">
            <a:off x="2021682" y="5018708"/>
            <a:ext cx="152400" cy="294308"/>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flipV="1">
            <a:off x="2633679" y="5018708"/>
            <a:ext cx="152400" cy="294308"/>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flipV="1">
            <a:off x="598266" y="5018710"/>
            <a:ext cx="397098" cy="162889"/>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p:cNvSpPr/>
          <p:nvPr/>
        </p:nvSpPr>
        <p:spPr>
          <a:xfrm flipV="1">
            <a:off x="1950481" y="5018710"/>
            <a:ext cx="935211" cy="162889"/>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p:cNvSpPr/>
          <p:nvPr/>
        </p:nvSpPr>
        <p:spPr>
          <a:xfrm flipV="1">
            <a:off x="1069183" y="5018710"/>
            <a:ext cx="762000" cy="162889"/>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flipV="1">
            <a:off x="2971798" y="5018710"/>
            <a:ext cx="1924645" cy="162889"/>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flipV="1">
            <a:off x="5396245" y="5018708"/>
            <a:ext cx="1924645" cy="162889"/>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p:cNvSpPr/>
          <p:nvPr/>
        </p:nvSpPr>
        <p:spPr>
          <a:xfrm>
            <a:off x="5961695" y="5105398"/>
            <a:ext cx="45719" cy="76202"/>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4651442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Novel Electro-Mechanical Bond</a:t>
            </a:r>
            <a:endParaRPr lang="en-US" dirty="0"/>
          </a:p>
        </p:txBody>
      </p:sp>
      <p:sp>
        <p:nvSpPr>
          <p:cNvPr id="3" name="Subtitle 2"/>
          <p:cNvSpPr>
            <a:spLocks noGrp="1"/>
          </p:cNvSpPr>
          <p:nvPr>
            <p:ph type="subTitle" idx="1"/>
          </p:nvPr>
        </p:nvSpPr>
        <p:spPr/>
        <p:txBody>
          <a:bodyPr/>
          <a:lstStyle/>
          <a:p>
            <a:r>
              <a:rPr lang="en-US" dirty="0" smtClean="0"/>
              <a:t>Jock Bovington</a:t>
            </a:r>
            <a:endParaRPr lang="en-US" dirty="0"/>
          </a:p>
        </p:txBody>
      </p:sp>
    </p:spTree>
    <p:extLst>
      <p:ext uri="{BB962C8B-B14F-4D97-AF65-F5344CB8AC3E}">
        <p14:creationId xmlns:p14="http://schemas.microsoft.com/office/powerpoint/2010/main" val="1331257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wafer quality</a:t>
            </a:r>
            <a:endParaRPr lang="en-US" dirty="0"/>
          </a:p>
        </p:txBody>
      </p:sp>
      <p:sp>
        <p:nvSpPr>
          <p:cNvPr id="21" name="Content Placeholder 20"/>
          <p:cNvSpPr>
            <a:spLocks noGrp="1"/>
          </p:cNvSpPr>
          <p:nvPr>
            <p:ph idx="1"/>
          </p:nvPr>
        </p:nvSpPr>
        <p:spPr/>
        <p:txBody>
          <a:bodyPr/>
          <a:lstStyle/>
          <a:p>
            <a:r>
              <a:rPr lang="en-US" dirty="0" err="1" smtClean="0"/>
              <a:t>LioniX</a:t>
            </a:r>
            <a:r>
              <a:rPr lang="en-US" dirty="0" smtClean="0"/>
              <a:t> wafer with thick top oxide</a:t>
            </a:r>
          </a:p>
        </p:txBody>
      </p:sp>
      <p:sp>
        <p:nvSpPr>
          <p:cNvPr id="111" name="Rectangle 110"/>
          <p:cNvSpPr/>
          <p:nvPr/>
        </p:nvSpPr>
        <p:spPr>
          <a:xfrm>
            <a:off x="381000" y="60198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81000" y="5410200"/>
            <a:ext cx="8382000" cy="609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2766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57912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696200" y="58293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r>
              <a:rPr lang="en-US"/>
              <a:t>Alignment-free Selective Electro-mechanical Bonding</a:t>
            </a:r>
          </a:p>
        </p:txBody>
      </p:sp>
      <p:sp>
        <p:nvSpPr>
          <p:cNvPr id="6153" name="Rectangle 9"/>
          <p:cNvSpPr>
            <a:spLocks noChangeArrowheads="1"/>
          </p:cNvSpPr>
          <p:nvPr/>
        </p:nvSpPr>
        <p:spPr bwMode="auto">
          <a:xfrm>
            <a:off x="914400" y="1828800"/>
            <a:ext cx="3352800" cy="704850"/>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6154" name="Rectangle 10"/>
          <p:cNvSpPr>
            <a:spLocks noChangeArrowheads="1"/>
          </p:cNvSpPr>
          <p:nvPr/>
        </p:nvSpPr>
        <p:spPr bwMode="auto">
          <a:xfrm>
            <a:off x="914400" y="3317875"/>
            <a:ext cx="3352800" cy="714375"/>
          </a:xfrm>
          <a:prstGeom prst="rect">
            <a:avLst/>
          </a:prstGeom>
          <a:solidFill>
            <a:srgbClr val="E2E2E2"/>
          </a:solidFill>
          <a:ln w="9525">
            <a:solidFill>
              <a:srgbClr val="000000"/>
            </a:solidFill>
            <a:miter lim="800000"/>
            <a:headEnd/>
            <a:tailEnd/>
          </a:ln>
        </p:spPr>
        <p:txBody>
          <a:bodyPr wrap="none" anchor="ctr"/>
          <a:lstStyle/>
          <a:p>
            <a:endParaRPr lang="en-US"/>
          </a:p>
        </p:txBody>
      </p:sp>
      <p:sp>
        <p:nvSpPr>
          <p:cNvPr id="6157" name="Rectangle 13"/>
          <p:cNvSpPr>
            <a:spLocks noChangeArrowheads="1"/>
          </p:cNvSpPr>
          <p:nvPr/>
        </p:nvSpPr>
        <p:spPr bwMode="auto">
          <a:xfrm>
            <a:off x="1193800" y="3429000"/>
            <a:ext cx="419100" cy="152400"/>
          </a:xfrm>
          <a:prstGeom prst="rect">
            <a:avLst/>
          </a:prstGeom>
          <a:solidFill>
            <a:srgbClr val="FABB1F"/>
          </a:solidFill>
          <a:ln w="9525">
            <a:solidFill>
              <a:srgbClr val="FABB1F"/>
            </a:solidFill>
            <a:miter lim="800000"/>
            <a:headEnd/>
            <a:tailEnd/>
          </a:ln>
        </p:spPr>
        <p:txBody>
          <a:bodyPr wrap="none" anchor="ctr"/>
          <a:lstStyle/>
          <a:p>
            <a:endParaRPr lang="en-US"/>
          </a:p>
        </p:txBody>
      </p:sp>
      <p:sp>
        <p:nvSpPr>
          <p:cNvPr id="6158" name="Rectangle 14"/>
          <p:cNvSpPr>
            <a:spLocks noChangeArrowheads="1"/>
          </p:cNvSpPr>
          <p:nvPr/>
        </p:nvSpPr>
        <p:spPr bwMode="auto">
          <a:xfrm>
            <a:off x="2405063" y="3246438"/>
            <a:ext cx="419100" cy="71437"/>
          </a:xfrm>
          <a:prstGeom prst="rect">
            <a:avLst/>
          </a:prstGeom>
          <a:solidFill>
            <a:srgbClr val="FABB1F"/>
          </a:solidFill>
          <a:ln w="9525">
            <a:solidFill>
              <a:srgbClr val="FABB1F"/>
            </a:solidFill>
            <a:miter lim="800000"/>
            <a:headEnd/>
            <a:tailEnd/>
          </a:ln>
        </p:spPr>
        <p:txBody>
          <a:bodyPr wrap="none" anchor="ctr"/>
          <a:lstStyle/>
          <a:p>
            <a:endParaRPr lang="en-US"/>
          </a:p>
        </p:txBody>
      </p:sp>
      <p:sp>
        <p:nvSpPr>
          <p:cNvPr id="6159" name="Rectangle 15"/>
          <p:cNvSpPr>
            <a:spLocks noChangeArrowheads="1"/>
          </p:cNvSpPr>
          <p:nvPr/>
        </p:nvSpPr>
        <p:spPr bwMode="auto">
          <a:xfrm>
            <a:off x="3708400" y="3246438"/>
            <a:ext cx="419100" cy="71437"/>
          </a:xfrm>
          <a:prstGeom prst="rect">
            <a:avLst/>
          </a:prstGeom>
          <a:solidFill>
            <a:srgbClr val="FABB1F"/>
          </a:solidFill>
          <a:ln w="9525">
            <a:solidFill>
              <a:srgbClr val="FABB1F"/>
            </a:solidFill>
            <a:miter lim="800000"/>
            <a:headEnd/>
            <a:tailEnd/>
          </a:ln>
        </p:spPr>
        <p:txBody>
          <a:bodyPr wrap="none" anchor="ctr"/>
          <a:lstStyle/>
          <a:p>
            <a:endParaRPr lang="en-US"/>
          </a:p>
        </p:txBody>
      </p:sp>
      <p:sp>
        <p:nvSpPr>
          <p:cNvPr id="6160" name="Line 16"/>
          <p:cNvSpPr>
            <a:spLocks noChangeShapeType="1"/>
          </p:cNvSpPr>
          <p:nvPr/>
        </p:nvSpPr>
        <p:spPr bwMode="auto">
          <a:xfrm>
            <a:off x="1287463" y="2676525"/>
            <a:ext cx="0" cy="4270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61" name="Line 17"/>
          <p:cNvSpPr>
            <a:spLocks noChangeShapeType="1"/>
          </p:cNvSpPr>
          <p:nvPr/>
        </p:nvSpPr>
        <p:spPr bwMode="auto">
          <a:xfrm>
            <a:off x="2636838" y="2676525"/>
            <a:ext cx="0" cy="4270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62" name="Line 18"/>
          <p:cNvSpPr>
            <a:spLocks noChangeShapeType="1"/>
          </p:cNvSpPr>
          <p:nvPr/>
        </p:nvSpPr>
        <p:spPr bwMode="auto">
          <a:xfrm>
            <a:off x="1985963" y="2676525"/>
            <a:ext cx="0" cy="4270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63" name="Line 19"/>
          <p:cNvSpPr>
            <a:spLocks noChangeShapeType="1"/>
          </p:cNvSpPr>
          <p:nvPr/>
        </p:nvSpPr>
        <p:spPr bwMode="auto">
          <a:xfrm>
            <a:off x="3987800" y="2676525"/>
            <a:ext cx="0" cy="4270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64" name="Line 20"/>
          <p:cNvSpPr>
            <a:spLocks noChangeShapeType="1"/>
          </p:cNvSpPr>
          <p:nvPr/>
        </p:nvSpPr>
        <p:spPr bwMode="auto">
          <a:xfrm>
            <a:off x="3335338" y="2676525"/>
            <a:ext cx="0" cy="4270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6169" name="Rectangle 25"/>
          <p:cNvSpPr>
            <a:spLocks noChangeArrowheads="1"/>
          </p:cNvSpPr>
          <p:nvPr/>
        </p:nvSpPr>
        <p:spPr bwMode="auto">
          <a:xfrm>
            <a:off x="5257800" y="2209800"/>
            <a:ext cx="3352800" cy="738188"/>
          </a:xfrm>
          <a:prstGeom prst="rect">
            <a:avLst/>
          </a:prstGeom>
          <a:solidFill>
            <a:schemeClr val="bg2"/>
          </a:solidFill>
          <a:ln w="9525">
            <a:solidFill>
              <a:schemeClr val="tx1"/>
            </a:solidFill>
            <a:miter lim="800000"/>
            <a:headEnd/>
            <a:tailEnd/>
          </a:ln>
        </p:spPr>
        <p:txBody>
          <a:bodyPr wrap="none" anchor="ctr"/>
          <a:lstStyle/>
          <a:p>
            <a:endParaRPr lang="en-US"/>
          </a:p>
        </p:txBody>
      </p:sp>
      <p:sp>
        <p:nvSpPr>
          <p:cNvPr id="6170" name="Rectangle 26"/>
          <p:cNvSpPr>
            <a:spLocks noChangeArrowheads="1"/>
          </p:cNvSpPr>
          <p:nvPr/>
        </p:nvSpPr>
        <p:spPr bwMode="auto">
          <a:xfrm>
            <a:off x="5257800" y="3019425"/>
            <a:ext cx="3352800" cy="714375"/>
          </a:xfrm>
          <a:prstGeom prst="rect">
            <a:avLst/>
          </a:prstGeom>
          <a:solidFill>
            <a:srgbClr val="E2E2E2"/>
          </a:solidFill>
          <a:ln w="9525">
            <a:solidFill>
              <a:srgbClr val="000000"/>
            </a:solidFill>
            <a:miter lim="800000"/>
            <a:headEnd/>
            <a:tailEnd/>
          </a:ln>
        </p:spPr>
        <p:txBody>
          <a:bodyPr wrap="none" anchor="ctr"/>
          <a:lstStyle/>
          <a:p>
            <a:endParaRPr lang="en-US"/>
          </a:p>
        </p:txBody>
      </p:sp>
      <p:sp>
        <p:nvSpPr>
          <p:cNvPr id="6172" name="Rectangle 28"/>
          <p:cNvSpPr>
            <a:spLocks noChangeArrowheads="1"/>
          </p:cNvSpPr>
          <p:nvPr/>
        </p:nvSpPr>
        <p:spPr bwMode="auto">
          <a:xfrm>
            <a:off x="6748463" y="2947988"/>
            <a:ext cx="419100" cy="71437"/>
          </a:xfrm>
          <a:prstGeom prst="rect">
            <a:avLst/>
          </a:prstGeom>
          <a:solidFill>
            <a:srgbClr val="FABB1F"/>
          </a:solidFill>
          <a:ln w="9525">
            <a:solidFill>
              <a:srgbClr val="FABB1F"/>
            </a:solidFill>
            <a:miter lim="800000"/>
            <a:headEnd/>
            <a:tailEnd/>
          </a:ln>
        </p:spPr>
        <p:txBody>
          <a:bodyPr wrap="none" anchor="ctr"/>
          <a:lstStyle/>
          <a:p>
            <a:endParaRPr lang="en-US"/>
          </a:p>
        </p:txBody>
      </p:sp>
      <p:sp>
        <p:nvSpPr>
          <p:cNvPr id="6173" name="Rectangle 29"/>
          <p:cNvSpPr>
            <a:spLocks noChangeArrowheads="1"/>
          </p:cNvSpPr>
          <p:nvPr/>
        </p:nvSpPr>
        <p:spPr bwMode="auto">
          <a:xfrm>
            <a:off x="8051800" y="2947988"/>
            <a:ext cx="419100" cy="71437"/>
          </a:xfrm>
          <a:prstGeom prst="rect">
            <a:avLst/>
          </a:prstGeom>
          <a:solidFill>
            <a:srgbClr val="FABB1F"/>
          </a:solidFill>
          <a:ln w="9525">
            <a:solidFill>
              <a:srgbClr val="FABB1F"/>
            </a:solidFill>
            <a:miter lim="800000"/>
            <a:headEnd/>
            <a:tailEnd/>
          </a:ln>
        </p:spPr>
        <p:txBody>
          <a:bodyPr wrap="none" anchor="ctr"/>
          <a:lstStyle/>
          <a:p>
            <a:endParaRPr lang="en-US"/>
          </a:p>
        </p:txBody>
      </p:sp>
      <p:sp>
        <p:nvSpPr>
          <p:cNvPr id="6180" name="Rectangle 36"/>
          <p:cNvSpPr>
            <a:spLocks noChangeArrowheads="1"/>
          </p:cNvSpPr>
          <p:nvPr/>
        </p:nvSpPr>
        <p:spPr bwMode="auto">
          <a:xfrm>
            <a:off x="5264150" y="2946400"/>
            <a:ext cx="1301750" cy="74613"/>
          </a:xfrm>
          <a:prstGeom prst="rect">
            <a:avLst/>
          </a:prstGeom>
          <a:solidFill>
            <a:schemeClr val="bg2"/>
          </a:solidFill>
          <a:ln w="9525">
            <a:solidFill>
              <a:schemeClr val="bg2"/>
            </a:solidFill>
            <a:miter lim="800000"/>
            <a:headEnd/>
            <a:tailEnd/>
          </a:ln>
        </p:spPr>
        <p:txBody>
          <a:bodyPr wrap="none" anchor="ctr"/>
          <a:lstStyle/>
          <a:p>
            <a:endParaRPr lang="en-US"/>
          </a:p>
        </p:txBody>
      </p:sp>
      <p:sp>
        <p:nvSpPr>
          <p:cNvPr id="6181" name="Rectangle 37"/>
          <p:cNvSpPr>
            <a:spLocks noChangeArrowheads="1"/>
          </p:cNvSpPr>
          <p:nvPr/>
        </p:nvSpPr>
        <p:spPr bwMode="auto">
          <a:xfrm>
            <a:off x="7404100" y="2938463"/>
            <a:ext cx="419100" cy="71437"/>
          </a:xfrm>
          <a:prstGeom prst="rect">
            <a:avLst/>
          </a:prstGeom>
          <a:solidFill>
            <a:schemeClr val="bg2"/>
          </a:solidFill>
          <a:ln w="9525">
            <a:solidFill>
              <a:schemeClr val="bg2"/>
            </a:solidFill>
            <a:miter lim="800000"/>
            <a:headEnd/>
            <a:tailEnd/>
          </a:ln>
        </p:spPr>
        <p:txBody>
          <a:bodyPr wrap="none" anchor="ctr"/>
          <a:lstStyle/>
          <a:p>
            <a:endParaRPr lang="en-US"/>
          </a:p>
        </p:txBody>
      </p:sp>
      <p:sp>
        <p:nvSpPr>
          <p:cNvPr id="6182" name="Text Box 38"/>
          <p:cNvSpPr txBox="1">
            <a:spLocks noChangeArrowheads="1"/>
          </p:cNvSpPr>
          <p:nvPr/>
        </p:nvSpPr>
        <p:spPr bwMode="auto">
          <a:xfrm>
            <a:off x="228600" y="4106863"/>
            <a:ext cx="8763000" cy="27511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US" sz="1400"/>
              <a:t>Using plasma assisted bonding it is possible to bond both to metal and semiconductor/dielectric surfaces with a semiconductor/dielectric surface. For example: would be especially useful for bonding a III-V semiconductor to CMOS circuit without the limitation of wafer alignment. By adding a thin contact metal stack on-top of a pre-existing CMOS circuit and then bonding III-V to both the oxide and metal and annealing under pressure covalent bonds will form between the oxide and III-V and interdiffusion will occur between the metal with the semiconductor. This process simply requires extremely low surface roughness of all surfaces which can be achieved with CMP or another smoothing process. Height profiles such as that shown above can be achieve with short post CMP etching. It has been shown that the metal contacts can both contract and expand during the duration of this process so the above configuration may be preferred, though is not the only configuration claimed.</a:t>
            </a:r>
          </a:p>
          <a:p>
            <a:pPr>
              <a:spcBef>
                <a:spcPct val="50000"/>
              </a:spcBef>
            </a:pPr>
            <a:r>
              <a:rPr lang="en-US" sz="1400"/>
              <a:t>Advantages: Not covered in prior art for electro mechanical bonding, no alignment required, compatible with CMOS as back end process, enables bottom contacting on SOI, Si, etc. Thermal regulation benefits.</a:t>
            </a:r>
          </a:p>
        </p:txBody>
      </p:sp>
      <p:sp>
        <p:nvSpPr>
          <p:cNvPr id="6183" name="Rectangle 39"/>
          <p:cNvSpPr>
            <a:spLocks noChangeArrowheads="1"/>
          </p:cNvSpPr>
          <p:nvPr/>
        </p:nvSpPr>
        <p:spPr bwMode="auto">
          <a:xfrm flipH="1" flipV="1">
            <a:off x="3840163" y="3314700"/>
            <a:ext cx="147637" cy="339725"/>
          </a:xfrm>
          <a:prstGeom prst="rect">
            <a:avLst/>
          </a:prstGeom>
          <a:solidFill>
            <a:srgbClr val="FABB1F"/>
          </a:solidFill>
          <a:ln w="9525">
            <a:solidFill>
              <a:srgbClr val="FABB1F"/>
            </a:solidFill>
            <a:miter lim="800000"/>
            <a:headEnd/>
            <a:tailEnd/>
          </a:ln>
        </p:spPr>
        <p:txBody>
          <a:bodyPr wrap="none" anchor="ctr"/>
          <a:lstStyle/>
          <a:p>
            <a:endParaRPr lang="en-US"/>
          </a:p>
        </p:txBody>
      </p:sp>
      <p:sp>
        <p:nvSpPr>
          <p:cNvPr id="6185" name="Rectangle 41"/>
          <p:cNvSpPr>
            <a:spLocks noChangeArrowheads="1"/>
          </p:cNvSpPr>
          <p:nvPr/>
        </p:nvSpPr>
        <p:spPr bwMode="auto">
          <a:xfrm>
            <a:off x="5537200" y="3094038"/>
            <a:ext cx="419100" cy="182562"/>
          </a:xfrm>
          <a:prstGeom prst="rect">
            <a:avLst/>
          </a:prstGeom>
          <a:solidFill>
            <a:srgbClr val="FABB1F"/>
          </a:solidFill>
          <a:ln w="9525">
            <a:solidFill>
              <a:srgbClr val="FABB1F"/>
            </a:solidFill>
            <a:miter lim="800000"/>
            <a:headEnd/>
            <a:tailEnd/>
          </a:ln>
        </p:spPr>
        <p:txBody>
          <a:bodyPr wrap="none" anchor="ctr"/>
          <a:lstStyle/>
          <a:p>
            <a:endParaRPr lang="en-US"/>
          </a:p>
        </p:txBody>
      </p:sp>
      <p:sp>
        <p:nvSpPr>
          <p:cNvPr id="6186" name="Rectangle 42"/>
          <p:cNvSpPr>
            <a:spLocks noChangeArrowheads="1"/>
          </p:cNvSpPr>
          <p:nvPr/>
        </p:nvSpPr>
        <p:spPr bwMode="auto">
          <a:xfrm flipH="1" flipV="1">
            <a:off x="8153400" y="3014663"/>
            <a:ext cx="177800" cy="261937"/>
          </a:xfrm>
          <a:prstGeom prst="rect">
            <a:avLst/>
          </a:prstGeom>
          <a:solidFill>
            <a:srgbClr val="FABB1F"/>
          </a:solidFill>
          <a:ln w="9525">
            <a:solidFill>
              <a:srgbClr val="FABB1F"/>
            </a:solidFill>
            <a:miter lim="800000"/>
            <a:headEnd/>
            <a:tailEnd/>
          </a:ln>
        </p:spPr>
        <p:txBody>
          <a:bodyPr wrap="none" anchor="ctr"/>
          <a:lstStyle/>
          <a:p>
            <a:endParaRPr lang="en-US"/>
          </a:p>
        </p:txBody>
      </p:sp>
      <p:sp>
        <p:nvSpPr>
          <p:cNvPr id="6187" name="Rectangle 43"/>
          <p:cNvSpPr>
            <a:spLocks noChangeArrowheads="1"/>
          </p:cNvSpPr>
          <p:nvPr/>
        </p:nvSpPr>
        <p:spPr bwMode="auto">
          <a:xfrm flipH="1" flipV="1">
            <a:off x="5334000" y="3276600"/>
            <a:ext cx="3149600" cy="152400"/>
          </a:xfrm>
          <a:prstGeom prst="rect">
            <a:avLst/>
          </a:prstGeom>
          <a:solidFill>
            <a:srgbClr val="FABB1F"/>
          </a:solidFill>
          <a:ln w="9525">
            <a:solidFill>
              <a:srgbClr val="FABB1F"/>
            </a:solidFill>
            <a:miter lim="800000"/>
            <a:headEnd/>
            <a:tailEnd/>
          </a:ln>
        </p:spPr>
        <p:txBody>
          <a:bodyPr wrap="none" anchor="ctr"/>
          <a:lstStyle/>
          <a:p>
            <a:endParaRPr lang="en-US"/>
          </a:p>
        </p:txBody>
      </p:sp>
      <p:sp>
        <p:nvSpPr>
          <p:cNvPr id="6188" name="Rectangle 44"/>
          <p:cNvSpPr>
            <a:spLocks noChangeArrowheads="1"/>
          </p:cNvSpPr>
          <p:nvPr/>
        </p:nvSpPr>
        <p:spPr bwMode="auto">
          <a:xfrm flipH="1" flipV="1">
            <a:off x="990600" y="3581400"/>
            <a:ext cx="3149600" cy="152400"/>
          </a:xfrm>
          <a:prstGeom prst="rect">
            <a:avLst/>
          </a:prstGeom>
          <a:solidFill>
            <a:srgbClr val="FABB1F"/>
          </a:solidFill>
          <a:ln w="9525">
            <a:solidFill>
              <a:srgbClr val="FABB1F"/>
            </a:solidFill>
            <a:miter lim="800000"/>
            <a:headEnd/>
            <a:tailEnd/>
          </a:ln>
        </p:spPr>
        <p:txBody>
          <a:bodyPr wrap="none" anchor="ctr"/>
          <a:lstStyle/>
          <a:p>
            <a:endParaRPr lang="en-US"/>
          </a:p>
        </p:txBody>
      </p:sp>
    </p:spTree>
    <p:extLst>
      <p:ext uri="{BB962C8B-B14F-4D97-AF65-F5344CB8AC3E}">
        <p14:creationId xmlns:p14="http://schemas.microsoft.com/office/powerpoint/2010/main" val="414036432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p:spPr>
        <p:txBody>
          <a:bodyPr/>
          <a:lstStyle/>
          <a:p>
            <a:r>
              <a:rPr lang="en-US" sz="2800"/>
              <a:t>Metal-to-Metal Bonding in situ with Semiconductor Low Temp Plasma Assisted Wafer Bonding</a:t>
            </a:r>
            <a:endParaRPr lang="en-US"/>
          </a:p>
        </p:txBody>
      </p:sp>
      <p:pic>
        <p:nvPicPr>
          <p:cNvPr id="7172" name="Picture 4" descr="Screen shot 2011-10-09 at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4638"/>
            <a:ext cx="4876800" cy="1770062"/>
          </a:xfrm>
          <a:prstGeom prst="rect">
            <a:avLst/>
          </a:prstGeom>
          <a:noFill/>
          <a:extLst>
            <a:ext uri="{909E8E84-426E-40DD-AFC4-6F175D3DCCD1}">
              <a14:hiddenFill xmlns:a14="http://schemas.microsoft.com/office/drawing/2010/main">
                <a:solidFill>
                  <a:srgbClr val="FFFFFF"/>
                </a:solidFill>
              </a14:hiddenFill>
            </a:ext>
          </a:extLst>
        </p:spPr>
      </p:pic>
      <p:sp>
        <p:nvSpPr>
          <p:cNvPr id="7174" name="Text Box 6"/>
          <p:cNvSpPr txBox="1">
            <a:spLocks noGrp="1" noChangeArrowheads="1"/>
          </p:cNvSpPr>
          <p:nvPr>
            <p:ph type="body" idx="1"/>
          </p:nvPr>
        </p:nvSpPr>
        <p:spPr>
          <a:xfrm>
            <a:off x="685800" y="1981200"/>
            <a:ext cx="7772400" cy="304800"/>
          </a:xfrm>
          <a:noFill/>
          <a:ln/>
        </p:spPr>
        <p:txBody>
          <a:bodyPr/>
          <a:lstStyle/>
          <a:p>
            <a:pPr algn="ctr" eaLnBrk="0" hangingPunct="0">
              <a:spcBef>
                <a:spcPct val="50000"/>
              </a:spcBef>
              <a:buFontTx/>
              <a:buNone/>
            </a:pPr>
            <a:r>
              <a:rPr lang="en-US" sz="1400"/>
              <a:t>PRIOR ART*</a:t>
            </a:r>
          </a:p>
        </p:txBody>
      </p:sp>
      <p:sp>
        <p:nvSpPr>
          <p:cNvPr id="7175" name="Rectangle 7"/>
          <p:cNvSpPr>
            <a:spLocks noChangeArrowheads="1"/>
          </p:cNvSpPr>
          <p:nvPr/>
        </p:nvSpPr>
        <p:spPr bwMode="auto">
          <a:xfrm>
            <a:off x="228600" y="5791200"/>
            <a:ext cx="7096125" cy="822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t>*Method for room temperature metal direct bonding</a:t>
            </a:r>
          </a:p>
          <a:p>
            <a:r>
              <a:rPr lang="en-US"/>
              <a:t> Qin-Yi Tong et al</a:t>
            </a:r>
          </a:p>
        </p:txBody>
      </p:sp>
      <p:pic>
        <p:nvPicPr>
          <p:cNvPr id="7177" name="Picture 9" descr="Screen shot 2011-10-09 a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2438400"/>
            <a:ext cx="4419600" cy="3449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273532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Optional: Electrical Contact Addition</a:t>
            </a:r>
            <a:br>
              <a:rPr lang="en-US" dirty="0" smtClean="0"/>
            </a:br>
            <a:r>
              <a:rPr lang="en-US" sz="3600" dirty="0" smtClean="0"/>
              <a:t>Cr/Oxide Hard Mask Deposition</a:t>
            </a:r>
            <a:endParaRPr lang="en-US" dirty="0"/>
          </a:p>
        </p:txBody>
      </p:sp>
      <p:sp>
        <p:nvSpPr>
          <p:cNvPr id="21" name="Content Placeholder 20"/>
          <p:cNvSpPr>
            <a:spLocks noGrp="1"/>
          </p:cNvSpPr>
          <p:nvPr>
            <p:ph idx="1"/>
          </p:nvPr>
        </p:nvSpPr>
        <p:spPr/>
        <p:txBody>
          <a:bodyPr/>
          <a:lstStyle/>
          <a:p>
            <a:r>
              <a:rPr lang="en-US" dirty="0" err="1" smtClean="0"/>
              <a:t>Ebeam</a:t>
            </a:r>
            <a:r>
              <a:rPr lang="en-US" dirty="0" smtClean="0"/>
              <a:t> Cr</a:t>
            </a:r>
          </a:p>
        </p:txBody>
      </p:sp>
      <p:sp>
        <p:nvSpPr>
          <p:cNvPr id="111" name="Rectangle 110"/>
          <p:cNvSpPr/>
          <p:nvPr/>
        </p:nvSpPr>
        <p:spPr>
          <a:xfrm>
            <a:off x="381000" y="60198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81000" y="57912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954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2766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7912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6962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flipV="1">
            <a:off x="381000" y="5745481"/>
            <a:ext cx="8382000" cy="45719"/>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696200" y="58293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537324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Optional: Electrical Contact Addition</a:t>
            </a:r>
            <a:br>
              <a:rPr lang="en-US" dirty="0" smtClean="0"/>
            </a:br>
            <a:r>
              <a:rPr lang="en-US" sz="3600" dirty="0" smtClean="0"/>
              <a:t>Cr/Oxide Hard Mask Deposition</a:t>
            </a:r>
            <a:endParaRPr lang="en-US" dirty="0"/>
          </a:p>
        </p:txBody>
      </p:sp>
      <p:sp>
        <p:nvSpPr>
          <p:cNvPr id="21" name="Content Placeholder 20"/>
          <p:cNvSpPr>
            <a:spLocks noGrp="1"/>
          </p:cNvSpPr>
          <p:nvPr>
            <p:ph idx="1"/>
          </p:nvPr>
        </p:nvSpPr>
        <p:spPr/>
        <p:txBody>
          <a:bodyPr/>
          <a:lstStyle/>
          <a:p>
            <a:r>
              <a:rPr lang="en-US" dirty="0"/>
              <a:t>PECVD Si3N4</a:t>
            </a:r>
          </a:p>
        </p:txBody>
      </p:sp>
      <p:sp>
        <p:nvSpPr>
          <p:cNvPr id="111" name="Rectangle 110"/>
          <p:cNvSpPr/>
          <p:nvPr/>
        </p:nvSpPr>
        <p:spPr>
          <a:xfrm>
            <a:off x="381000" y="60198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81000" y="57912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954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2766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7912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6962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flipV="1">
            <a:off x="381000" y="5745481"/>
            <a:ext cx="8382000" cy="45719"/>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flipV="1">
            <a:off x="381000" y="5695186"/>
            <a:ext cx="8382000" cy="4571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696200" y="58293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928462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Optional: Electrical Contact Addition</a:t>
            </a:r>
            <a:br>
              <a:rPr lang="en-US" dirty="0"/>
            </a:br>
            <a:r>
              <a:rPr lang="en-US" sz="3600" dirty="0"/>
              <a:t>Cr/Oxide Hard Mask </a:t>
            </a:r>
            <a:r>
              <a:rPr lang="en-US" sz="3600" dirty="0" smtClean="0"/>
              <a:t>Patterning - PR</a:t>
            </a:r>
            <a:endParaRPr lang="en-US" dirty="0"/>
          </a:p>
        </p:txBody>
      </p:sp>
      <p:sp>
        <p:nvSpPr>
          <p:cNvPr id="21" name="Content Placeholder 20"/>
          <p:cNvSpPr>
            <a:spLocks noGrp="1"/>
          </p:cNvSpPr>
          <p:nvPr>
            <p:ph idx="1"/>
          </p:nvPr>
        </p:nvSpPr>
        <p:spPr/>
        <p:txBody>
          <a:bodyPr/>
          <a:lstStyle/>
          <a:p>
            <a:r>
              <a:rPr lang="en-US" dirty="0" smtClean="0"/>
              <a:t>AZ-4210 – Pos. PR – 4kRPM</a:t>
            </a:r>
          </a:p>
          <a:p>
            <a:r>
              <a:rPr lang="en-US" dirty="0" smtClean="0"/>
              <a:t>Pre-bake 95C</a:t>
            </a:r>
          </a:p>
          <a:p>
            <a:r>
              <a:rPr lang="en-US" dirty="0" smtClean="0"/>
              <a:t>Expose ~1s</a:t>
            </a:r>
          </a:p>
          <a:p>
            <a:r>
              <a:rPr lang="en-US" dirty="0" smtClean="0"/>
              <a:t>AZ-400K (1:4) diluted</a:t>
            </a:r>
          </a:p>
          <a:p>
            <a:endParaRPr lang="en-US" dirty="0" smtClean="0"/>
          </a:p>
        </p:txBody>
      </p:sp>
      <p:sp>
        <p:nvSpPr>
          <p:cNvPr id="111" name="Rectangle 110"/>
          <p:cNvSpPr/>
          <p:nvPr/>
        </p:nvSpPr>
        <p:spPr>
          <a:xfrm>
            <a:off x="381000" y="60198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81000" y="57912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954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2766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7912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6962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flipV="1">
            <a:off x="381000" y="5745481"/>
            <a:ext cx="8382000" cy="45719"/>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flipV="1">
            <a:off x="381000" y="5695186"/>
            <a:ext cx="8382000" cy="4571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flipV="1">
            <a:off x="381000" y="5486400"/>
            <a:ext cx="8382000" cy="208786"/>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flipV="1">
            <a:off x="757428" y="5486400"/>
            <a:ext cx="228600" cy="2087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flipV="1">
            <a:off x="1905000" y="5486400"/>
            <a:ext cx="228600" cy="2087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flipV="1">
            <a:off x="4038600" y="5486400"/>
            <a:ext cx="228600" cy="2087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flipV="1">
            <a:off x="2590800" y="5486400"/>
            <a:ext cx="228600" cy="2087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flipV="1">
            <a:off x="6553200" y="5486400"/>
            <a:ext cx="228600" cy="2087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flipV="1">
            <a:off x="5105400" y="5486400"/>
            <a:ext cx="228600" cy="2087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7696200" y="58293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363346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Optional: Electrical Contact Addition</a:t>
            </a:r>
            <a:br>
              <a:rPr lang="en-US" dirty="0" smtClean="0"/>
            </a:br>
            <a:r>
              <a:rPr lang="en-US" sz="3600" dirty="0" smtClean="0"/>
              <a:t>Cr/Oxide Hard Mask Patterning - Nitride</a:t>
            </a:r>
            <a:endParaRPr lang="en-US" dirty="0"/>
          </a:p>
        </p:txBody>
      </p:sp>
      <p:sp>
        <p:nvSpPr>
          <p:cNvPr id="21" name="Content Placeholder 20"/>
          <p:cNvSpPr>
            <a:spLocks noGrp="1"/>
          </p:cNvSpPr>
          <p:nvPr>
            <p:ph idx="1"/>
          </p:nvPr>
        </p:nvSpPr>
        <p:spPr/>
        <p:txBody>
          <a:bodyPr/>
          <a:lstStyle/>
          <a:p>
            <a:r>
              <a:rPr lang="en-US" dirty="0" smtClean="0"/>
              <a:t>ICP#2 SiO2 Nano etch </a:t>
            </a:r>
          </a:p>
          <a:p>
            <a:endParaRPr lang="en-US" dirty="0" smtClean="0"/>
          </a:p>
        </p:txBody>
      </p:sp>
      <p:sp>
        <p:nvSpPr>
          <p:cNvPr id="111" name="Rectangle 110"/>
          <p:cNvSpPr/>
          <p:nvPr/>
        </p:nvSpPr>
        <p:spPr>
          <a:xfrm>
            <a:off x="381000" y="60198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81000" y="57912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954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2766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7912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6962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flipV="1">
            <a:off x="381000" y="5745481"/>
            <a:ext cx="8382000" cy="45719"/>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flipV="1">
            <a:off x="381000" y="5695186"/>
            <a:ext cx="8382000" cy="4571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flipV="1">
            <a:off x="381000" y="5486400"/>
            <a:ext cx="8382000" cy="208786"/>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flipV="1">
            <a:off x="757428" y="5486400"/>
            <a:ext cx="228600" cy="2545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flipV="1">
            <a:off x="1905000" y="5486400"/>
            <a:ext cx="228600" cy="2545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flipV="1">
            <a:off x="4038600" y="5486399"/>
            <a:ext cx="228600" cy="2545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flipV="1">
            <a:off x="2590800" y="5486400"/>
            <a:ext cx="228600" cy="2545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flipV="1">
            <a:off x="6553200" y="5486399"/>
            <a:ext cx="228600" cy="2545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flipV="1">
            <a:off x="5105400" y="5486399"/>
            <a:ext cx="228600" cy="2545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7696200" y="58293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2490573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Optional: Electrical Contact Addition</a:t>
            </a:r>
            <a:br>
              <a:rPr lang="en-US" dirty="0" smtClean="0"/>
            </a:br>
            <a:r>
              <a:rPr lang="en-US" sz="3600" dirty="0" smtClean="0"/>
              <a:t>Cr/Oxide Hard Mask Patterning - Strip</a:t>
            </a:r>
            <a:endParaRPr lang="en-US" dirty="0"/>
          </a:p>
        </p:txBody>
      </p:sp>
      <p:sp>
        <p:nvSpPr>
          <p:cNvPr id="21" name="Content Placeholder 20"/>
          <p:cNvSpPr>
            <a:spLocks noGrp="1"/>
          </p:cNvSpPr>
          <p:nvPr>
            <p:ph idx="1"/>
          </p:nvPr>
        </p:nvSpPr>
        <p:spPr/>
        <p:txBody>
          <a:bodyPr/>
          <a:lstStyle/>
          <a:p>
            <a:r>
              <a:rPr lang="en-US" dirty="0" smtClean="0"/>
              <a:t>1165 – 80C</a:t>
            </a:r>
          </a:p>
          <a:p>
            <a:r>
              <a:rPr lang="en-US" dirty="0" smtClean="0"/>
              <a:t>Limit exposure to PEII to &lt;1min (oxidizes Cr)</a:t>
            </a:r>
          </a:p>
          <a:p>
            <a:endParaRPr lang="en-US" dirty="0" smtClean="0"/>
          </a:p>
        </p:txBody>
      </p:sp>
      <p:sp>
        <p:nvSpPr>
          <p:cNvPr id="111" name="Rectangle 110"/>
          <p:cNvSpPr/>
          <p:nvPr/>
        </p:nvSpPr>
        <p:spPr>
          <a:xfrm>
            <a:off x="381000" y="60198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81000" y="57912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954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2766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7912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6962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flipV="1">
            <a:off x="381000" y="5745481"/>
            <a:ext cx="8382000" cy="45719"/>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flipV="1">
            <a:off x="381000" y="5695186"/>
            <a:ext cx="8382000" cy="4571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flipV="1">
            <a:off x="757428" y="5486400"/>
            <a:ext cx="228600" cy="2545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flipV="1">
            <a:off x="1905000" y="5486400"/>
            <a:ext cx="228600" cy="2545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flipV="1">
            <a:off x="4038600" y="5486399"/>
            <a:ext cx="228600" cy="2545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flipV="1">
            <a:off x="2590800" y="5486400"/>
            <a:ext cx="228600" cy="2545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flipV="1">
            <a:off x="6553200" y="5486399"/>
            <a:ext cx="228600" cy="2545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flipV="1">
            <a:off x="5105400" y="5486399"/>
            <a:ext cx="228600" cy="2545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7696200" y="58293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2101431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Optional: Electrical Contact Addition</a:t>
            </a:r>
            <a:br>
              <a:rPr lang="en-US" dirty="0" smtClean="0"/>
            </a:br>
            <a:r>
              <a:rPr lang="en-US" sz="3600" dirty="0" smtClean="0"/>
              <a:t>Cr/Oxide Hard Mask Patterning - Cr</a:t>
            </a:r>
            <a:endParaRPr lang="en-US" dirty="0"/>
          </a:p>
        </p:txBody>
      </p:sp>
      <p:sp>
        <p:nvSpPr>
          <p:cNvPr id="21" name="Content Placeholder 20"/>
          <p:cNvSpPr>
            <a:spLocks noGrp="1"/>
          </p:cNvSpPr>
          <p:nvPr>
            <p:ph idx="1"/>
          </p:nvPr>
        </p:nvSpPr>
        <p:spPr/>
        <p:txBody>
          <a:bodyPr/>
          <a:lstStyle/>
          <a:p>
            <a:r>
              <a:rPr lang="en-US" dirty="0" smtClean="0"/>
              <a:t>ICP#2 Cr Etch (known to undercut)</a:t>
            </a:r>
          </a:p>
          <a:p>
            <a:endParaRPr lang="en-US" dirty="0" smtClean="0"/>
          </a:p>
        </p:txBody>
      </p:sp>
      <p:sp>
        <p:nvSpPr>
          <p:cNvPr id="111" name="Rectangle 110"/>
          <p:cNvSpPr/>
          <p:nvPr/>
        </p:nvSpPr>
        <p:spPr>
          <a:xfrm>
            <a:off x="381000" y="60198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81000" y="57912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954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2766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7912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6962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flipV="1">
            <a:off x="381000" y="5745481"/>
            <a:ext cx="8382000" cy="45719"/>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flipV="1">
            <a:off x="381000" y="5695186"/>
            <a:ext cx="8382000" cy="4571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flipV="1">
            <a:off x="757428" y="5486399"/>
            <a:ext cx="228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flipV="1">
            <a:off x="1905000" y="5486399"/>
            <a:ext cx="228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flipV="1">
            <a:off x="4038600" y="5486398"/>
            <a:ext cx="228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flipV="1">
            <a:off x="2590800" y="5486399"/>
            <a:ext cx="228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flipV="1">
            <a:off x="6553200" y="5486398"/>
            <a:ext cx="228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flipV="1">
            <a:off x="5105400" y="5486398"/>
            <a:ext cx="228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696200" y="58293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328013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Optional: Electrical Contact Addition</a:t>
            </a:r>
            <a:br>
              <a:rPr lang="en-US" dirty="0" smtClean="0"/>
            </a:br>
            <a:r>
              <a:rPr lang="en-US" sz="3600" dirty="0" smtClean="0"/>
              <a:t>Deep Oxide Etch</a:t>
            </a:r>
            <a:endParaRPr lang="en-US" dirty="0"/>
          </a:p>
        </p:txBody>
      </p:sp>
      <p:sp>
        <p:nvSpPr>
          <p:cNvPr id="21" name="Content Placeholder 20"/>
          <p:cNvSpPr>
            <a:spLocks noGrp="1"/>
          </p:cNvSpPr>
          <p:nvPr>
            <p:ph idx="1"/>
          </p:nvPr>
        </p:nvSpPr>
        <p:spPr/>
        <p:txBody>
          <a:bodyPr/>
          <a:lstStyle/>
          <a:p>
            <a:r>
              <a:rPr lang="en-US" dirty="0"/>
              <a:t>ICP#2 SiO2 Nano </a:t>
            </a:r>
            <a:r>
              <a:rPr lang="en-US" dirty="0" smtClean="0"/>
              <a:t>etch</a:t>
            </a:r>
          </a:p>
          <a:p>
            <a:r>
              <a:rPr lang="en-US" dirty="0" smtClean="0"/>
              <a:t>Simultaneously etches nitride hardmask</a:t>
            </a:r>
          </a:p>
          <a:p>
            <a:endParaRPr lang="en-US" dirty="0" smtClean="0"/>
          </a:p>
        </p:txBody>
      </p:sp>
      <p:sp>
        <p:nvSpPr>
          <p:cNvPr id="111" name="Rectangle 110"/>
          <p:cNvSpPr/>
          <p:nvPr/>
        </p:nvSpPr>
        <p:spPr>
          <a:xfrm>
            <a:off x="381000" y="60198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81000" y="57912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954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2766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7912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6962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flipV="1">
            <a:off x="381000" y="5745481"/>
            <a:ext cx="8382000" cy="45719"/>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flipV="1">
            <a:off x="757428" y="5486399"/>
            <a:ext cx="228600" cy="5334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flipV="1">
            <a:off x="1905000" y="5486399"/>
            <a:ext cx="228600" cy="5334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flipV="1">
            <a:off x="4038600" y="5486398"/>
            <a:ext cx="228600" cy="5334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flipV="1">
            <a:off x="2590800" y="5486399"/>
            <a:ext cx="228600" cy="5334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flipV="1">
            <a:off x="6553200" y="5486398"/>
            <a:ext cx="228600" cy="5334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flipV="1">
            <a:off x="5105400" y="5486398"/>
            <a:ext cx="228600" cy="5334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696200" y="58293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5702932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381000" y="5486398"/>
            <a:ext cx="8382000" cy="54102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smtClean="0"/>
              <a:t>Optional: Electrical Contact Addition</a:t>
            </a:r>
            <a:br>
              <a:rPr lang="en-US" dirty="0" smtClean="0"/>
            </a:br>
            <a:r>
              <a:rPr lang="en-US" sz="3600" dirty="0" smtClean="0"/>
              <a:t>Metal Fill</a:t>
            </a:r>
            <a:endParaRPr lang="en-US" dirty="0"/>
          </a:p>
        </p:txBody>
      </p:sp>
      <p:sp>
        <p:nvSpPr>
          <p:cNvPr id="21" name="Content Placeholder 20"/>
          <p:cNvSpPr>
            <a:spLocks noGrp="1"/>
          </p:cNvSpPr>
          <p:nvPr>
            <p:ph idx="1"/>
          </p:nvPr>
        </p:nvSpPr>
        <p:spPr/>
        <p:txBody>
          <a:bodyPr/>
          <a:lstStyle/>
          <a:p>
            <a:r>
              <a:rPr lang="en-US" dirty="0" smtClean="0"/>
              <a:t>Leave Cr</a:t>
            </a:r>
          </a:p>
          <a:p>
            <a:r>
              <a:rPr lang="en-US" dirty="0" err="1" smtClean="0"/>
              <a:t>Ebeam</a:t>
            </a:r>
            <a:r>
              <a:rPr lang="en-US" dirty="0" smtClean="0"/>
              <a:t> Metal fill</a:t>
            </a:r>
          </a:p>
          <a:p>
            <a:pPr lvl="1"/>
            <a:r>
              <a:rPr lang="en-US" dirty="0" smtClean="0"/>
              <a:t>Au? Cu? </a:t>
            </a:r>
          </a:p>
          <a:p>
            <a:pPr lvl="1"/>
            <a:r>
              <a:rPr lang="en-US" dirty="0" smtClean="0"/>
              <a:t>What are Si Contact layer stacks? Ti/Pt/Au…</a:t>
            </a:r>
          </a:p>
          <a:p>
            <a:endParaRPr lang="en-US" dirty="0" smtClean="0"/>
          </a:p>
        </p:txBody>
      </p:sp>
      <p:sp>
        <p:nvSpPr>
          <p:cNvPr id="111" name="Rectangle 110"/>
          <p:cNvSpPr/>
          <p:nvPr/>
        </p:nvSpPr>
        <p:spPr>
          <a:xfrm>
            <a:off x="381000" y="60198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81000" y="57912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954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2766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7912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6962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flipV="1">
            <a:off x="381000" y="5745481"/>
            <a:ext cx="8382000" cy="45719"/>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flipV="1">
            <a:off x="757428" y="5638801"/>
            <a:ext cx="228600" cy="381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flipV="1">
            <a:off x="1905000" y="5638801"/>
            <a:ext cx="228600" cy="381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flipV="1">
            <a:off x="4038600" y="5638800"/>
            <a:ext cx="228600" cy="381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flipV="1">
            <a:off x="2590800" y="5638801"/>
            <a:ext cx="228600" cy="381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flipV="1">
            <a:off x="6553200" y="5638800"/>
            <a:ext cx="228600" cy="381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flipV="1">
            <a:off x="5105400" y="5638800"/>
            <a:ext cx="228600" cy="381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flipV="1">
            <a:off x="833628" y="5257802"/>
            <a:ext cx="762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flipV="1">
            <a:off x="1981200" y="5257802"/>
            <a:ext cx="762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flipV="1">
            <a:off x="4114800" y="5257801"/>
            <a:ext cx="762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flipV="1">
            <a:off x="2667000" y="5257802"/>
            <a:ext cx="762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flipV="1">
            <a:off x="6629400" y="5257801"/>
            <a:ext cx="762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flipV="1">
            <a:off x="5181600" y="5257801"/>
            <a:ext cx="762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7696200" y="58293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68089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Wafer Thinning</a:t>
            </a:r>
            <a:endParaRPr lang="en-US" dirty="0"/>
          </a:p>
        </p:txBody>
      </p:sp>
      <p:sp>
        <p:nvSpPr>
          <p:cNvPr id="21" name="Content Placeholder 20"/>
          <p:cNvSpPr>
            <a:spLocks noGrp="1"/>
          </p:cNvSpPr>
          <p:nvPr>
            <p:ph idx="1"/>
          </p:nvPr>
        </p:nvSpPr>
        <p:spPr/>
        <p:txBody>
          <a:bodyPr/>
          <a:lstStyle/>
          <a:p>
            <a:r>
              <a:rPr lang="en-US" dirty="0" smtClean="0"/>
              <a:t>CMP </a:t>
            </a:r>
            <a:r>
              <a:rPr lang="en-US" dirty="0"/>
              <a:t>d</a:t>
            </a:r>
            <a:r>
              <a:rPr lang="en-US" dirty="0" smtClean="0"/>
              <a:t>own wafer to ~100-200nm</a:t>
            </a:r>
          </a:p>
          <a:p>
            <a:r>
              <a:rPr lang="en-US" dirty="0" smtClean="0"/>
              <a:t>Clean thoroughly with </a:t>
            </a:r>
            <a:r>
              <a:rPr lang="en-US" dirty="0" err="1" smtClean="0"/>
              <a:t>ultrasonics</a:t>
            </a:r>
            <a:r>
              <a:rPr lang="en-US" dirty="0" smtClean="0"/>
              <a:t> in </a:t>
            </a:r>
            <a:r>
              <a:rPr lang="en-US" dirty="0" err="1" smtClean="0"/>
              <a:t>Ter:Iso:DI</a:t>
            </a:r>
            <a:endParaRPr lang="en-US" dirty="0" smtClean="0"/>
          </a:p>
          <a:p>
            <a:r>
              <a:rPr lang="en-US" dirty="0" smtClean="0"/>
              <a:t>Confirm &lt;1nm RMS</a:t>
            </a:r>
            <a:endParaRPr lang="en-US" dirty="0"/>
          </a:p>
        </p:txBody>
      </p:sp>
      <p:sp>
        <p:nvSpPr>
          <p:cNvPr id="111" name="Rectangle 110"/>
          <p:cNvSpPr/>
          <p:nvPr/>
        </p:nvSpPr>
        <p:spPr>
          <a:xfrm>
            <a:off x="381000" y="60198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81000" y="57912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954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2766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7912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6962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96200" y="58293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Optional: Electrical Contact Addition</a:t>
            </a:r>
            <a:br>
              <a:rPr lang="en-US" dirty="0" smtClean="0"/>
            </a:br>
            <a:r>
              <a:rPr lang="en-US" sz="3600" dirty="0" smtClean="0"/>
              <a:t>Metal Planarization</a:t>
            </a:r>
            <a:endParaRPr lang="en-US" dirty="0"/>
          </a:p>
        </p:txBody>
      </p:sp>
      <p:sp>
        <p:nvSpPr>
          <p:cNvPr id="21" name="Content Placeholder 20"/>
          <p:cNvSpPr>
            <a:spLocks noGrp="1"/>
          </p:cNvSpPr>
          <p:nvPr>
            <p:ph idx="1"/>
          </p:nvPr>
        </p:nvSpPr>
        <p:spPr/>
        <p:txBody>
          <a:bodyPr/>
          <a:lstStyle/>
          <a:p>
            <a:r>
              <a:rPr lang="en-US" dirty="0" smtClean="0"/>
              <a:t>CMP</a:t>
            </a:r>
          </a:p>
          <a:p>
            <a:endParaRPr lang="en-US" dirty="0" smtClean="0"/>
          </a:p>
        </p:txBody>
      </p:sp>
      <p:sp>
        <p:nvSpPr>
          <p:cNvPr id="111" name="Rectangle 110"/>
          <p:cNvSpPr/>
          <p:nvPr/>
        </p:nvSpPr>
        <p:spPr>
          <a:xfrm>
            <a:off x="381000" y="60198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81000" y="57912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954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2766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7912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6962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flipV="1">
            <a:off x="757428" y="5791201"/>
            <a:ext cx="228600" cy="228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flipV="1">
            <a:off x="1905000" y="5791201"/>
            <a:ext cx="228600" cy="228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flipV="1">
            <a:off x="4038600" y="5791200"/>
            <a:ext cx="228600" cy="228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flipV="1">
            <a:off x="2590800" y="5791201"/>
            <a:ext cx="228600" cy="228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flipV="1">
            <a:off x="6553200" y="5791200"/>
            <a:ext cx="228600" cy="228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flipV="1">
            <a:off x="5105400" y="5791200"/>
            <a:ext cx="228600" cy="228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7696200" y="58293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2133499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Optional: Electrical Contact Addition</a:t>
            </a:r>
            <a:br>
              <a:rPr lang="en-US" dirty="0" smtClean="0"/>
            </a:br>
            <a:r>
              <a:rPr lang="en-US" sz="3600" dirty="0" smtClean="0"/>
              <a:t>Eutectic Metal Deposition</a:t>
            </a:r>
            <a:endParaRPr lang="en-US" dirty="0"/>
          </a:p>
        </p:txBody>
      </p:sp>
      <p:sp>
        <p:nvSpPr>
          <p:cNvPr id="21" name="Content Placeholder 20"/>
          <p:cNvSpPr>
            <a:spLocks noGrp="1"/>
          </p:cNvSpPr>
          <p:nvPr>
            <p:ph idx="1"/>
          </p:nvPr>
        </p:nvSpPr>
        <p:spPr/>
        <p:txBody>
          <a:bodyPr/>
          <a:lstStyle/>
          <a:p>
            <a:r>
              <a:rPr lang="en-US" dirty="0" smtClean="0"/>
              <a:t>Lift-off a eutectic metal stack for contact to n-type bonding layer.</a:t>
            </a:r>
          </a:p>
          <a:p>
            <a:endParaRPr lang="en-US" dirty="0" smtClean="0"/>
          </a:p>
          <a:p>
            <a:endParaRPr lang="en-US" dirty="0" smtClean="0"/>
          </a:p>
        </p:txBody>
      </p:sp>
      <p:sp>
        <p:nvSpPr>
          <p:cNvPr id="111" name="Rectangle 110"/>
          <p:cNvSpPr/>
          <p:nvPr/>
        </p:nvSpPr>
        <p:spPr>
          <a:xfrm>
            <a:off x="381000" y="60198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81000" y="57912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954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2766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7912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6962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flipV="1">
            <a:off x="757428" y="5791201"/>
            <a:ext cx="228600" cy="228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flipV="1">
            <a:off x="1905000" y="5791201"/>
            <a:ext cx="228600" cy="228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flipV="1">
            <a:off x="4038600" y="5791200"/>
            <a:ext cx="228600" cy="228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flipV="1">
            <a:off x="2590800" y="5791201"/>
            <a:ext cx="228600" cy="228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flipV="1">
            <a:off x="6553200" y="5791200"/>
            <a:ext cx="228600" cy="228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flipV="1">
            <a:off x="5105400" y="5791200"/>
            <a:ext cx="228600" cy="228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681228" y="5745482"/>
            <a:ext cx="381000" cy="45719"/>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1828800" y="5745482"/>
            <a:ext cx="381000" cy="45719"/>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3962400" y="5745481"/>
            <a:ext cx="381000" cy="45719"/>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2514600" y="5745482"/>
            <a:ext cx="381000" cy="45719"/>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6477000" y="5745481"/>
            <a:ext cx="381000" cy="45719"/>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5029200" y="5745481"/>
            <a:ext cx="381000" cy="45719"/>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7696200" y="58293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8410924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381000" y="5676900"/>
            <a:ext cx="8382000" cy="1143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smtClean="0"/>
              <a:t>Optional: Electrical Contact Addition</a:t>
            </a:r>
            <a:br>
              <a:rPr lang="en-US" dirty="0" smtClean="0"/>
            </a:br>
            <a:r>
              <a:rPr lang="en-US" sz="3600" dirty="0" smtClean="0"/>
              <a:t>Eutectic Metal Encapsulation</a:t>
            </a:r>
            <a:endParaRPr lang="en-US" dirty="0"/>
          </a:p>
        </p:txBody>
      </p:sp>
      <p:sp>
        <p:nvSpPr>
          <p:cNvPr id="21" name="Content Placeholder 20"/>
          <p:cNvSpPr>
            <a:spLocks noGrp="1"/>
          </p:cNvSpPr>
          <p:nvPr>
            <p:ph idx="1"/>
          </p:nvPr>
        </p:nvSpPr>
        <p:spPr/>
        <p:txBody>
          <a:bodyPr/>
          <a:lstStyle/>
          <a:p>
            <a:r>
              <a:rPr lang="en-US" dirty="0" smtClean="0"/>
              <a:t>Use PECVD Oxide to encapsulate metal</a:t>
            </a:r>
          </a:p>
          <a:p>
            <a:endParaRPr lang="en-US" dirty="0" smtClean="0"/>
          </a:p>
          <a:p>
            <a:endParaRPr lang="en-US" dirty="0" smtClean="0"/>
          </a:p>
        </p:txBody>
      </p:sp>
      <p:sp>
        <p:nvSpPr>
          <p:cNvPr id="111" name="Rectangle 110"/>
          <p:cNvSpPr/>
          <p:nvPr/>
        </p:nvSpPr>
        <p:spPr>
          <a:xfrm>
            <a:off x="381000" y="60198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81000" y="57912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954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2766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7912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6962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flipV="1">
            <a:off x="757428" y="5791201"/>
            <a:ext cx="228600" cy="228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flipV="1">
            <a:off x="1905000" y="5791201"/>
            <a:ext cx="228600" cy="228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flipV="1">
            <a:off x="4038600" y="5791200"/>
            <a:ext cx="228600" cy="228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flipV="1">
            <a:off x="2590800" y="5791201"/>
            <a:ext cx="228600" cy="228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flipV="1">
            <a:off x="6553200" y="5791200"/>
            <a:ext cx="228600" cy="228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flipV="1">
            <a:off x="5105400" y="5791200"/>
            <a:ext cx="228600" cy="228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681228" y="5745482"/>
            <a:ext cx="381000" cy="45719"/>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1828800" y="5745482"/>
            <a:ext cx="381000" cy="45719"/>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3962400" y="5745481"/>
            <a:ext cx="381000" cy="45719"/>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2514600" y="5745482"/>
            <a:ext cx="381000" cy="45719"/>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6477000" y="5745481"/>
            <a:ext cx="381000" cy="45719"/>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5029200" y="5745481"/>
            <a:ext cx="381000" cy="45719"/>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7696200" y="58293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3866519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381000" y="5763768"/>
            <a:ext cx="8382000" cy="45719"/>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fontScale="90000"/>
          </a:bodyPr>
          <a:lstStyle/>
          <a:p>
            <a:r>
              <a:rPr lang="en-US" dirty="0" smtClean="0"/>
              <a:t>Optional: Electrical Contact Addition</a:t>
            </a:r>
            <a:br>
              <a:rPr lang="en-US" dirty="0" smtClean="0"/>
            </a:br>
            <a:r>
              <a:rPr lang="en-US" sz="3600" dirty="0" smtClean="0"/>
              <a:t>Eutectic Metal Layer Planarization</a:t>
            </a:r>
            <a:endParaRPr lang="en-US" dirty="0"/>
          </a:p>
        </p:txBody>
      </p:sp>
      <p:sp>
        <p:nvSpPr>
          <p:cNvPr id="21" name="Content Placeholder 20"/>
          <p:cNvSpPr>
            <a:spLocks noGrp="1"/>
          </p:cNvSpPr>
          <p:nvPr>
            <p:ph idx="1"/>
          </p:nvPr>
        </p:nvSpPr>
        <p:spPr>
          <a:xfrm>
            <a:off x="457200" y="1600200"/>
            <a:ext cx="8229600" cy="3124200"/>
          </a:xfrm>
        </p:spPr>
        <p:txBody>
          <a:bodyPr>
            <a:normAutofit fontScale="85000" lnSpcReduction="10000"/>
          </a:bodyPr>
          <a:lstStyle/>
          <a:p>
            <a:r>
              <a:rPr lang="en-US" dirty="0" smtClean="0"/>
              <a:t>CMP so both metal and Oxide are &lt;1nm RMS</a:t>
            </a:r>
          </a:p>
          <a:p>
            <a:r>
              <a:rPr lang="en-US" dirty="0" smtClean="0"/>
              <a:t>BHF over etch the oxide leave slight metal pillars. This ensures metal to semiconductor contact and will be consumed in eutectic process during bonding.</a:t>
            </a:r>
          </a:p>
          <a:p>
            <a:r>
              <a:rPr lang="en-US" dirty="0" smtClean="0"/>
              <a:t>Following this is the standard bonding process potentially with a metal pretreatment such as H plasma.</a:t>
            </a:r>
          </a:p>
          <a:p>
            <a:endParaRPr lang="en-US" dirty="0" smtClean="0"/>
          </a:p>
        </p:txBody>
      </p:sp>
      <p:sp>
        <p:nvSpPr>
          <p:cNvPr id="111" name="Rectangle 110"/>
          <p:cNvSpPr/>
          <p:nvPr/>
        </p:nvSpPr>
        <p:spPr>
          <a:xfrm>
            <a:off x="381000" y="60198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81000" y="57912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954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2766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7912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6962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flipV="1">
            <a:off x="757428" y="5791201"/>
            <a:ext cx="228600" cy="228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flipV="1">
            <a:off x="1905000" y="5791201"/>
            <a:ext cx="228600" cy="228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flipV="1">
            <a:off x="4038600" y="5791200"/>
            <a:ext cx="228600" cy="228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flipV="1">
            <a:off x="2590800" y="5791201"/>
            <a:ext cx="228600" cy="228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flipV="1">
            <a:off x="6553200" y="5791200"/>
            <a:ext cx="228600" cy="228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flipV="1">
            <a:off x="5105400" y="5791200"/>
            <a:ext cx="228600" cy="228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681228" y="5745482"/>
            <a:ext cx="381000" cy="45719"/>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1828800" y="5745482"/>
            <a:ext cx="381000" cy="45719"/>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3962400" y="5745481"/>
            <a:ext cx="381000" cy="45719"/>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2514600" y="5745482"/>
            <a:ext cx="381000" cy="45719"/>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6477000" y="5745481"/>
            <a:ext cx="381000" cy="45719"/>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5029200" y="5745481"/>
            <a:ext cx="381000" cy="45719"/>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7696200" y="58293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30438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Vertical Channels</a:t>
            </a:r>
            <a:br>
              <a:rPr lang="en-US" dirty="0"/>
            </a:br>
            <a:r>
              <a:rPr lang="en-US" sz="3600" dirty="0"/>
              <a:t>PR Masking</a:t>
            </a:r>
          </a:p>
        </p:txBody>
      </p:sp>
      <p:sp>
        <p:nvSpPr>
          <p:cNvPr id="21" name="Content Placeholder 20"/>
          <p:cNvSpPr>
            <a:spLocks noGrp="1"/>
          </p:cNvSpPr>
          <p:nvPr>
            <p:ph idx="1"/>
          </p:nvPr>
        </p:nvSpPr>
        <p:spPr/>
        <p:txBody>
          <a:bodyPr/>
          <a:lstStyle/>
          <a:p>
            <a:r>
              <a:rPr lang="en-US" dirty="0"/>
              <a:t>AZ-4210 – Pos. PR – 4kRPM</a:t>
            </a:r>
          </a:p>
          <a:p>
            <a:r>
              <a:rPr lang="en-US" dirty="0"/>
              <a:t>Pre-bake 95C</a:t>
            </a:r>
          </a:p>
          <a:p>
            <a:r>
              <a:rPr lang="en-US" dirty="0"/>
              <a:t>Expose ~1s</a:t>
            </a:r>
          </a:p>
          <a:p>
            <a:r>
              <a:rPr lang="en-US" dirty="0"/>
              <a:t>AZ-400K (1:4) diluted</a:t>
            </a:r>
          </a:p>
        </p:txBody>
      </p:sp>
      <p:sp>
        <p:nvSpPr>
          <p:cNvPr id="111" name="Rectangle 110"/>
          <p:cNvSpPr/>
          <p:nvPr/>
        </p:nvSpPr>
        <p:spPr>
          <a:xfrm>
            <a:off x="381000" y="60198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81000" y="57912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954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2766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7912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6962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flipV="1">
            <a:off x="757428" y="5486400"/>
            <a:ext cx="228600" cy="2545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flipV="1">
            <a:off x="1905000" y="5486400"/>
            <a:ext cx="228600" cy="2545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flipV="1">
            <a:off x="4038600" y="5486399"/>
            <a:ext cx="228600" cy="2545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flipV="1">
            <a:off x="2590800" y="5486400"/>
            <a:ext cx="228600" cy="2545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flipV="1">
            <a:off x="6553200" y="5486399"/>
            <a:ext cx="228600" cy="2545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flipV="1">
            <a:off x="5105400" y="5486399"/>
            <a:ext cx="228600" cy="2545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flipV="1">
            <a:off x="381000" y="5582414"/>
            <a:ext cx="8382000" cy="208786"/>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flipV="1">
            <a:off x="757428" y="5582414"/>
            <a:ext cx="228600" cy="2087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flipV="1">
            <a:off x="1905000" y="5582414"/>
            <a:ext cx="228600" cy="2087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flipV="1">
            <a:off x="4038600" y="5582414"/>
            <a:ext cx="228600" cy="2087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flipV="1">
            <a:off x="2590800" y="5582414"/>
            <a:ext cx="228600" cy="2087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flipV="1">
            <a:off x="6553200" y="5582414"/>
            <a:ext cx="228600" cy="2087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flipV="1">
            <a:off x="5105400" y="5582414"/>
            <a:ext cx="228600" cy="2087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7696200" y="58293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666951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Vertical Channels</a:t>
            </a:r>
            <a:br>
              <a:rPr lang="en-US" dirty="0" smtClean="0"/>
            </a:br>
            <a:r>
              <a:rPr lang="en-US" sz="3600" dirty="0" smtClean="0"/>
              <a:t>Etch</a:t>
            </a:r>
            <a:endParaRPr lang="en-US" sz="3600" dirty="0"/>
          </a:p>
        </p:txBody>
      </p:sp>
      <p:sp>
        <p:nvSpPr>
          <p:cNvPr id="21" name="Content Placeholder 20"/>
          <p:cNvSpPr>
            <a:spLocks noGrp="1"/>
          </p:cNvSpPr>
          <p:nvPr>
            <p:ph idx="1"/>
          </p:nvPr>
        </p:nvSpPr>
        <p:spPr/>
        <p:txBody>
          <a:bodyPr/>
          <a:lstStyle/>
          <a:p>
            <a:r>
              <a:rPr lang="en-US" dirty="0"/>
              <a:t>ICP#2 SiO2 Nano etch </a:t>
            </a:r>
          </a:p>
        </p:txBody>
      </p:sp>
      <p:sp>
        <p:nvSpPr>
          <p:cNvPr id="111" name="Rectangle 110"/>
          <p:cNvSpPr/>
          <p:nvPr/>
        </p:nvSpPr>
        <p:spPr>
          <a:xfrm>
            <a:off x="381000" y="60198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81000" y="57912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954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2766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7912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6962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flipV="1">
            <a:off x="757428" y="5486400"/>
            <a:ext cx="228600" cy="2545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flipV="1">
            <a:off x="1905000" y="5486400"/>
            <a:ext cx="228600" cy="2545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flipV="1">
            <a:off x="4038600" y="5486399"/>
            <a:ext cx="228600" cy="2545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flipV="1">
            <a:off x="2590800" y="5486400"/>
            <a:ext cx="228600" cy="2545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flipV="1">
            <a:off x="6553200" y="5486399"/>
            <a:ext cx="228600" cy="2545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flipV="1">
            <a:off x="5105400" y="5486399"/>
            <a:ext cx="228600" cy="2545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flipV="1">
            <a:off x="381000" y="5582414"/>
            <a:ext cx="8382000" cy="208786"/>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flipV="1">
            <a:off x="757428" y="5582414"/>
            <a:ext cx="228600" cy="3230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flipV="1">
            <a:off x="1905000" y="5582414"/>
            <a:ext cx="228600" cy="3230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flipV="1">
            <a:off x="4038600" y="5582414"/>
            <a:ext cx="228600" cy="3230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flipV="1">
            <a:off x="2590800" y="5582414"/>
            <a:ext cx="228600" cy="3230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flipV="1">
            <a:off x="6553200" y="5582414"/>
            <a:ext cx="228600" cy="3230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flipV="1">
            <a:off x="5105400" y="5582414"/>
            <a:ext cx="228600" cy="3230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7696200" y="58293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58024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Vertical Channels</a:t>
            </a:r>
            <a:br>
              <a:rPr lang="en-US" dirty="0" smtClean="0"/>
            </a:br>
            <a:r>
              <a:rPr lang="en-US" sz="3600" dirty="0" smtClean="0"/>
              <a:t>PR Strip</a:t>
            </a:r>
            <a:endParaRPr lang="en-US" sz="3600" dirty="0"/>
          </a:p>
        </p:txBody>
      </p:sp>
      <p:sp>
        <p:nvSpPr>
          <p:cNvPr id="21" name="Content Placeholder 20"/>
          <p:cNvSpPr>
            <a:spLocks noGrp="1"/>
          </p:cNvSpPr>
          <p:nvPr>
            <p:ph idx="1"/>
          </p:nvPr>
        </p:nvSpPr>
        <p:spPr/>
        <p:txBody>
          <a:bodyPr/>
          <a:lstStyle/>
          <a:p>
            <a:r>
              <a:rPr lang="en-US" dirty="0" smtClean="0"/>
              <a:t>1165 -  80C</a:t>
            </a:r>
          </a:p>
          <a:p>
            <a:r>
              <a:rPr lang="en-US" dirty="0" smtClean="0"/>
              <a:t>PEII O2 Plasma – 1min</a:t>
            </a:r>
            <a:endParaRPr lang="en-US" dirty="0"/>
          </a:p>
        </p:txBody>
      </p:sp>
      <p:sp>
        <p:nvSpPr>
          <p:cNvPr id="111" name="Rectangle 110"/>
          <p:cNvSpPr/>
          <p:nvPr/>
        </p:nvSpPr>
        <p:spPr>
          <a:xfrm>
            <a:off x="381000" y="6019800"/>
            <a:ext cx="8382000" cy="228600"/>
          </a:xfrm>
          <a:prstGeom prst="rect">
            <a:avLst/>
          </a:prstGeom>
          <a:solidFill>
            <a:srgbClr val="5F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81000" y="5791200"/>
            <a:ext cx="8382000" cy="228600"/>
          </a:xfrm>
          <a:prstGeom prst="rect">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954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2766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7912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696200" y="5829300"/>
            <a:ext cx="304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flipV="1">
            <a:off x="757428" y="5486400"/>
            <a:ext cx="228600" cy="2545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flipV="1">
            <a:off x="1905000" y="5486400"/>
            <a:ext cx="228600" cy="2545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flipV="1">
            <a:off x="4038600" y="5486399"/>
            <a:ext cx="228600" cy="2545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flipV="1">
            <a:off x="2590800" y="5486400"/>
            <a:ext cx="228600" cy="2545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flipV="1">
            <a:off x="6553200" y="5486399"/>
            <a:ext cx="228600" cy="2545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flipV="1">
            <a:off x="5105400" y="5486399"/>
            <a:ext cx="228600" cy="2545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flipV="1">
            <a:off x="757428" y="5582414"/>
            <a:ext cx="228600" cy="3230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flipV="1">
            <a:off x="1905000" y="5582414"/>
            <a:ext cx="228600" cy="3230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flipV="1">
            <a:off x="4038600" y="5582414"/>
            <a:ext cx="228600" cy="3230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flipV="1">
            <a:off x="2590800" y="5582414"/>
            <a:ext cx="228600" cy="3230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flipV="1">
            <a:off x="6553200" y="5582414"/>
            <a:ext cx="228600" cy="3230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flipV="1">
            <a:off x="5105400" y="5582414"/>
            <a:ext cx="228600" cy="3230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7696200" y="5829300"/>
            <a:ext cx="1066800" cy="76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130320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17932</TotalTime>
  <Words>996</Words>
  <Application>Microsoft Office PowerPoint</Application>
  <PresentationFormat>On-screen Show (4:3)</PresentationFormat>
  <Paragraphs>206</Paragraphs>
  <Slides>63</Slides>
  <Notes>26</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Office Theme</vt:lpstr>
      <vt:lpstr>Hybrid Silica Platform</vt:lpstr>
      <vt:lpstr>Mask Layers and Polarity</vt:lpstr>
      <vt:lpstr>Process Summary</vt:lpstr>
      <vt:lpstr>PowerPoint Presentation</vt:lpstr>
      <vt:lpstr>Check wafer quality</vt:lpstr>
      <vt:lpstr>Wafer Thinning</vt:lpstr>
      <vt:lpstr>Vertical Channels PR Masking</vt:lpstr>
      <vt:lpstr>Vertical Channels Etch</vt:lpstr>
      <vt:lpstr>Vertical Channels PR Strip</vt:lpstr>
      <vt:lpstr>Bonding Process</vt:lpstr>
      <vt:lpstr>III/V substrate removal</vt:lpstr>
      <vt:lpstr>III/V Edge Die Cleanup</vt:lpstr>
      <vt:lpstr>III/V Edge Die Cleanup</vt:lpstr>
      <vt:lpstr>P-mesa Hardmask - Deposition</vt:lpstr>
      <vt:lpstr>P-mesa Hardmask - Patterning</vt:lpstr>
      <vt:lpstr>P-mesa Hardmask - Patterning</vt:lpstr>
      <vt:lpstr>P-mesa Etch</vt:lpstr>
      <vt:lpstr>Frame Removal Pattern </vt:lpstr>
      <vt:lpstr>Frame Removal Etch</vt:lpstr>
      <vt:lpstr>Frame Removal Strip</vt:lpstr>
      <vt:lpstr>AlGaAs Oxidation Protection Deposition</vt:lpstr>
      <vt:lpstr>AlGaAs Oxidation Protection Patterning</vt:lpstr>
      <vt:lpstr>AlGaAs Oxidation Protection Patterning</vt:lpstr>
      <vt:lpstr>AlGaAs Oxidation Protection Strip</vt:lpstr>
      <vt:lpstr>AlGaAs Oxidation Pre-Clean</vt:lpstr>
      <vt:lpstr>AlGaAs Oxidation</vt:lpstr>
      <vt:lpstr>Apertured Mesa Protection Hardmask Deposition</vt:lpstr>
      <vt:lpstr>N Layer Taper Hardmask Patterning</vt:lpstr>
      <vt:lpstr>N Layer Taper Hardmask Etch</vt:lpstr>
      <vt:lpstr>N Layer Taper Strip</vt:lpstr>
      <vt:lpstr>N Layer Taper Etch</vt:lpstr>
      <vt:lpstr>Frame Removal Etch #2 - Patterning</vt:lpstr>
      <vt:lpstr>Frame Removal Etch #2 - Patterning</vt:lpstr>
      <vt:lpstr>Frame Removal Etch #2 - Patterning</vt:lpstr>
      <vt:lpstr>Frame Removal Etch #2 - Strip</vt:lpstr>
      <vt:lpstr>N metal Patterning</vt:lpstr>
      <vt:lpstr>N metal Patterning</vt:lpstr>
      <vt:lpstr>N metal Deposition</vt:lpstr>
      <vt:lpstr>Cladding Deposition</vt:lpstr>
      <vt:lpstr>Cladding Planarization</vt:lpstr>
      <vt:lpstr>Cladding Etch Back</vt:lpstr>
      <vt:lpstr>N Vias Patterning</vt:lpstr>
      <vt:lpstr>N Vias Etch</vt:lpstr>
      <vt:lpstr>N Vias Strip</vt:lpstr>
      <vt:lpstr>P/Probe Metal Patterning</vt:lpstr>
      <vt:lpstr>P/Probe Metal Pre-Depostion</vt:lpstr>
      <vt:lpstr>P/Probe Metal Depostion/Lift-off</vt:lpstr>
      <vt:lpstr>PowerPoint Presentation</vt:lpstr>
      <vt:lpstr>Novel Electro-Mechanical Bond</vt:lpstr>
      <vt:lpstr>Alignment-free Selective Electro-mechanical Bonding</vt:lpstr>
      <vt:lpstr>Metal-to-Metal Bonding in situ with Semiconductor Low Temp Plasma Assisted Wafer Bonding</vt:lpstr>
      <vt:lpstr>Optional: Electrical Contact Addition Cr/Oxide Hard Mask Deposition</vt:lpstr>
      <vt:lpstr>Optional: Electrical Contact Addition Cr/Oxide Hard Mask Deposition</vt:lpstr>
      <vt:lpstr>Optional: Electrical Contact Addition Cr/Oxide Hard Mask Patterning - PR</vt:lpstr>
      <vt:lpstr>Optional: Electrical Contact Addition Cr/Oxide Hard Mask Patterning - Nitride</vt:lpstr>
      <vt:lpstr>Optional: Electrical Contact Addition Cr/Oxide Hard Mask Patterning - Strip</vt:lpstr>
      <vt:lpstr>Optional: Electrical Contact Addition Cr/Oxide Hard Mask Patterning - Cr</vt:lpstr>
      <vt:lpstr>Optional: Electrical Contact Addition Deep Oxide Etch</vt:lpstr>
      <vt:lpstr>Optional: Electrical Contact Addition Metal Fill</vt:lpstr>
      <vt:lpstr>Optional: Electrical Contact Addition Metal Planarization</vt:lpstr>
      <vt:lpstr>Optional: Electrical Contact Addition Eutectic Metal Deposition</vt:lpstr>
      <vt:lpstr>Optional: Electrical Contact Addition Eutectic Metal Encapsulation</vt:lpstr>
      <vt:lpstr>Optional: Electrical Contact Addition Eutectic Metal Layer Planarization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Requirements Hybrid Silicon Platform</dc:title>
  <dc:creator>Martijn Heck</dc:creator>
  <cp:lastModifiedBy>Jock Bovington</cp:lastModifiedBy>
  <cp:revision>226</cp:revision>
  <dcterms:created xsi:type="dcterms:W3CDTF">2006-08-16T00:00:00Z</dcterms:created>
  <dcterms:modified xsi:type="dcterms:W3CDTF">2011-11-18T18:56:24Z</dcterms:modified>
</cp:coreProperties>
</file>