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4" r:id="rId5"/>
    <p:sldId id="261" r:id="rId6"/>
    <p:sldId id="263" r:id="rId7"/>
    <p:sldId id="264" r:id="rId8"/>
    <p:sldId id="276" r:id="rId9"/>
    <p:sldId id="277" r:id="rId10"/>
    <p:sldId id="265" r:id="rId11"/>
    <p:sldId id="266" r:id="rId12"/>
    <p:sldId id="269" r:id="rId13"/>
    <p:sldId id="270" r:id="rId14"/>
    <p:sldId id="272" r:id="rId15"/>
    <p:sldId id="27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62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3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9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9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6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5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4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0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0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8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2E3C4-5172-41BA-B2F9-E4FFB362C3F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Directional Coupler Passive Run</a:t>
            </a:r>
            <a:br>
              <a:rPr lang="en-US" dirty="0" smtClean="0"/>
            </a:br>
            <a:r>
              <a:rPr lang="en-US" dirty="0" smtClean="0"/>
              <a:t>Mask Splits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7/15/15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1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Waveguide loss measurement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31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0.5, 0.6, 0.7, 0.8, 0.9, 1.0</a:t>
            </a:r>
          </a:p>
          <a:p>
            <a:r>
              <a:rPr lang="en-US" dirty="0" smtClean="0"/>
              <a:t>Length = 21 cm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33800"/>
            <a:ext cx="7029450" cy="268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9050" y="3352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34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464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Loop </a:t>
            </a:r>
            <a:r>
              <a:rPr lang="en-US" dirty="0" smtClean="0"/>
              <a:t>Mirror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9163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0.6</a:t>
            </a:r>
          </a:p>
          <a:p>
            <a:r>
              <a:rPr lang="en-US" dirty="0" err="1" smtClean="0"/>
              <a:t>Gap_w</a:t>
            </a:r>
            <a:r>
              <a:rPr lang="en-US" dirty="0" smtClean="0"/>
              <a:t> = 0.35, 0.4, 0.5</a:t>
            </a:r>
          </a:p>
          <a:p>
            <a:r>
              <a:rPr lang="en-US" dirty="0" err="1" smtClean="0"/>
              <a:t>Coupler_L</a:t>
            </a:r>
            <a:r>
              <a:rPr lang="en-US" dirty="0" smtClean="0"/>
              <a:t> = </a:t>
            </a:r>
            <a:r>
              <a:rPr lang="en-US" dirty="0" smtClean="0"/>
              <a:t>10, 20, 30, 40, 50, 60, 70, 80, 90, 100, 125, 150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Dice Line for</a:t>
            </a:r>
          </a:p>
          <a:p>
            <a:r>
              <a:rPr lang="en-US" dirty="0" smtClean="0"/>
              <a:t>angled facet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46876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Fabry-perot</a:t>
            </a:r>
            <a:r>
              <a:rPr lang="en-US" dirty="0" smtClean="0"/>
              <a:t> with teardrop mirrors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257800"/>
            <a:ext cx="9144000" cy="94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246" y="838200"/>
            <a:ext cx="6390354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17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087149"/>
            <a:ext cx="9067800" cy="146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464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Coupled Ring Resonators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31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0.6</a:t>
            </a:r>
          </a:p>
          <a:p>
            <a:r>
              <a:rPr lang="en-US" dirty="0" err="1" smtClean="0"/>
              <a:t>Gap_w</a:t>
            </a:r>
            <a:r>
              <a:rPr lang="en-US" dirty="0" smtClean="0"/>
              <a:t> = 0.35, 0.4, 0.5</a:t>
            </a:r>
          </a:p>
          <a:p>
            <a:r>
              <a:rPr lang="en-US" dirty="0" err="1" smtClean="0"/>
              <a:t>Coupler_L</a:t>
            </a:r>
            <a:r>
              <a:rPr lang="en-US" dirty="0" smtClean="0"/>
              <a:t> = 10, 15, 20, 25, 30, 35, 40, 45, 50, 55, 60, 70, 80, 95, 125, 150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7360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Dice Line for</a:t>
            </a:r>
          </a:p>
          <a:p>
            <a:r>
              <a:rPr lang="en-US" dirty="0" smtClean="0"/>
              <a:t>angled facet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51170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Coupled Ring Resonator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152400"/>
            <a:ext cx="435128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909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84975"/>
            <a:ext cx="8610600" cy="27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373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Output Grating Couplers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4221163"/>
          </a:xfrm>
        </p:spPr>
        <p:txBody>
          <a:bodyPr/>
          <a:lstStyle/>
          <a:p>
            <a:r>
              <a:rPr lang="en-US" dirty="0" err="1" smtClean="0"/>
              <a:t>Coupler_w</a:t>
            </a:r>
            <a:r>
              <a:rPr lang="en-US" dirty="0" smtClean="0"/>
              <a:t> = 12</a:t>
            </a:r>
          </a:p>
          <a:p>
            <a:r>
              <a:rPr lang="en-US" dirty="0" err="1" smtClean="0"/>
              <a:t>WG_w</a:t>
            </a:r>
            <a:r>
              <a:rPr lang="en-US" dirty="0" smtClean="0"/>
              <a:t> = 0.4, 0.8</a:t>
            </a:r>
          </a:p>
          <a:p>
            <a:r>
              <a:rPr lang="en-US" dirty="0" smtClean="0"/>
              <a:t>Pitch = 470, </a:t>
            </a:r>
            <a:r>
              <a:rPr lang="en-US" dirty="0" smtClean="0"/>
              <a:t>480, </a:t>
            </a:r>
            <a:r>
              <a:rPr lang="en-US" dirty="0" smtClean="0"/>
              <a:t>490, 500, 510, 520, 530</a:t>
            </a:r>
          </a:p>
          <a:p>
            <a:r>
              <a:rPr lang="en-US" dirty="0" err="1" smtClean="0"/>
              <a:t>DutyCycle</a:t>
            </a:r>
            <a:r>
              <a:rPr lang="en-US" dirty="0" smtClean="0"/>
              <a:t> = 0.50, 0.55, 0.60, 0.65, 0.70, 0.75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8790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14400"/>
            <a:ext cx="5647301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505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350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Ellipse </a:t>
            </a:r>
            <a:r>
              <a:rPr lang="en-US" dirty="0" smtClean="0"/>
              <a:t>Grating Couplers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98637"/>
            <a:ext cx="8915400" cy="4221163"/>
          </a:xfrm>
        </p:spPr>
        <p:txBody>
          <a:bodyPr/>
          <a:lstStyle/>
          <a:p>
            <a:r>
              <a:rPr lang="en-US" dirty="0" err="1"/>
              <a:t>WG_w</a:t>
            </a:r>
            <a:r>
              <a:rPr lang="en-US" dirty="0"/>
              <a:t> = 0.4, 0.8</a:t>
            </a:r>
          </a:p>
          <a:p>
            <a:r>
              <a:rPr lang="en-US" dirty="0" smtClean="0"/>
              <a:t>Q0 = 10, 20, 30, 40 (first period of grating)</a:t>
            </a:r>
            <a:endParaRPr lang="en-US" dirty="0" smtClean="0"/>
          </a:p>
          <a:p>
            <a:r>
              <a:rPr lang="en-US" dirty="0" smtClean="0"/>
              <a:t>Pitch </a:t>
            </a:r>
            <a:r>
              <a:rPr lang="en-US" dirty="0" smtClean="0"/>
              <a:t>= 470, </a:t>
            </a:r>
            <a:r>
              <a:rPr lang="en-US" dirty="0" smtClean="0"/>
              <a:t>480, </a:t>
            </a:r>
            <a:r>
              <a:rPr lang="en-US" dirty="0" smtClean="0"/>
              <a:t>490, 500, 510, 520, 530</a:t>
            </a:r>
          </a:p>
          <a:p>
            <a:r>
              <a:rPr lang="en-US" dirty="0" err="1" smtClean="0"/>
              <a:t>DutyCycle</a:t>
            </a:r>
            <a:r>
              <a:rPr lang="en-US" dirty="0" smtClean="0"/>
              <a:t> = 0.50, 0.55, 0.60, 0.65, 0.70, 0.75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"/>
            <a:ext cx="4091114" cy="223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28563"/>
            <a:ext cx="6400800" cy="262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729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Low reflection Grating </a:t>
            </a:r>
            <a:r>
              <a:rPr lang="en-US" dirty="0" smtClean="0"/>
              <a:t>Couplers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4221163"/>
          </a:xfrm>
        </p:spPr>
        <p:txBody>
          <a:bodyPr/>
          <a:lstStyle/>
          <a:p>
            <a:r>
              <a:rPr lang="en-US" dirty="0" err="1"/>
              <a:t>WG_w</a:t>
            </a:r>
            <a:r>
              <a:rPr lang="en-US" dirty="0"/>
              <a:t> = 0.4, 0.8</a:t>
            </a:r>
          </a:p>
          <a:p>
            <a:r>
              <a:rPr lang="en-US" dirty="0" smtClean="0"/>
              <a:t>Q0 = 25</a:t>
            </a:r>
            <a:r>
              <a:rPr lang="en-US" dirty="0"/>
              <a:t> (first period of grating)</a:t>
            </a:r>
            <a:endParaRPr lang="en-US" dirty="0" smtClean="0"/>
          </a:p>
          <a:p>
            <a:r>
              <a:rPr lang="en-US" dirty="0" smtClean="0"/>
              <a:t>Pitch </a:t>
            </a:r>
            <a:r>
              <a:rPr lang="en-US" dirty="0" smtClean="0"/>
              <a:t>= 470, </a:t>
            </a:r>
            <a:r>
              <a:rPr lang="en-US" dirty="0" smtClean="0"/>
              <a:t>480, </a:t>
            </a:r>
            <a:r>
              <a:rPr lang="en-US" dirty="0" smtClean="0"/>
              <a:t>490, 500, 510, 520, 530</a:t>
            </a:r>
          </a:p>
          <a:p>
            <a:r>
              <a:rPr lang="en-US" dirty="0" err="1" smtClean="0"/>
              <a:t>DutyCycle</a:t>
            </a:r>
            <a:r>
              <a:rPr lang="en-US" dirty="0" smtClean="0"/>
              <a:t> = </a:t>
            </a:r>
            <a:r>
              <a:rPr lang="en-US" dirty="0" smtClean="0"/>
              <a:t>0.50</a:t>
            </a:r>
            <a:r>
              <a:rPr lang="en-US" dirty="0" smtClean="0"/>
              <a:t>, 0.55, 0.60, 0.65, 0.70, </a:t>
            </a:r>
            <a:r>
              <a:rPr lang="en-US" dirty="0" smtClean="0"/>
              <a:t>0.75</a:t>
            </a:r>
          </a:p>
          <a:p>
            <a:r>
              <a:rPr lang="en-US" dirty="0" smtClean="0"/>
              <a:t>Offset angle from ellipse = 0, 45, 135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144000" cy="118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337306"/>
            <a:ext cx="5776913" cy="1520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86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4495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Deep to shallow transition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Reflection reduction Flare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34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69" y="897942"/>
            <a:ext cx="3415231" cy="59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373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Nitride butt-coupling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42211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0.8</a:t>
            </a:r>
          </a:p>
          <a:p>
            <a:r>
              <a:rPr lang="en-US" dirty="0" err="1" smtClean="0"/>
              <a:t>Facet_w</a:t>
            </a:r>
            <a:r>
              <a:rPr lang="en-US" dirty="0" smtClean="0"/>
              <a:t> = 1, 2, 3, 4, 5, 6, 7, 8</a:t>
            </a:r>
          </a:p>
          <a:p>
            <a:r>
              <a:rPr lang="en-US" dirty="0" smtClean="0"/>
              <a:t>Additional split on nitride chip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13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622"/>
            <a:ext cx="6121400" cy="668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524000" y="0"/>
            <a:ext cx="0" cy="670560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00600" y="0"/>
            <a:ext cx="0" cy="152400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62400" y="1524000"/>
            <a:ext cx="0" cy="266700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038601" y="1524000"/>
            <a:ext cx="761999" cy="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524000" y="4248150"/>
            <a:ext cx="6096000" cy="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524000" y="19050"/>
            <a:ext cx="6096000" cy="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0000" y="0"/>
            <a:ext cx="0" cy="670560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477000" y="1143000"/>
            <a:ext cx="1143001" cy="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00800" y="0"/>
            <a:ext cx="0" cy="419100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62200" y="76200"/>
            <a:ext cx="1371600" cy="1015663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Straight Directional Couplers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953000" y="76200"/>
            <a:ext cx="1371600" cy="1015663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Curved Directional Couplers</a:t>
            </a:r>
            <a:endParaRPr lang="en-US" sz="2000" b="1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524000" y="6705600"/>
            <a:ext cx="6096000" cy="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14600" y="4267200"/>
            <a:ext cx="0" cy="243840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124200" y="4267200"/>
            <a:ext cx="0" cy="243840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67200" y="4267200"/>
            <a:ext cx="0" cy="243840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39000" y="5638800"/>
            <a:ext cx="0" cy="106680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543800" y="59215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Nitride Coupling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52400" y="4876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Waveguide loss spirals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124200" y="4267200"/>
            <a:ext cx="1143000" cy="1015663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Teardrop </a:t>
            </a:r>
            <a:r>
              <a:rPr lang="en-US" sz="2000" b="1" dirty="0" err="1" smtClean="0"/>
              <a:t>Fabry-perot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438400" y="4626114"/>
            <a:ext cx="838200" cy="707886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Ring</a:t>
            </a:r>
            <a:r>
              <a:rPr lang="en-US" sz="2000" b="1" dirty="0"/>
              <a:t> </a:t>
            </a:r>
            <a:r>
              <a:rPr lang="en-US" sz="2000" b="1" dirty="0" smtClean="0"/>
              <a:t>Filters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00800" y="76200"/>
            <a:ext cx="1219200" cy="400110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Y-branch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324600" y="1959114"/>
            <a:ext cx="1371600" cy="707886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Half-wave couplers</a:t>
            </a:r>
            <a:endParaRPr lang="en-US" sz="2000" b="1" dirty="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3962400" y="3505200"/>
            <a:ext cx="838200" cy="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00600" y="3505200"/>
            <a:ext cx="0" cy="68580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62400" y="3483114"/>
            <a:ext cx="914400" cy="707886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Single</a:t>
            </a:r>
          </a:p>
          <a:p>
            <a:pPr algn="ctr"/>
            <a:r>
              <a:rPr lang="en-US" sz="2000" b="1" dirty="0" smtClean="0"/>
              <a:t>DC</a:t>
            </a:r>
            <a:endParaRPr lang="en-US" sz="2000" b="1" dirty="0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4191002" y="5562600"/>
            <a:ext cx="3428998" cy="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29400" y="4267200"/>
            <a:ext cx="0" cy="129540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86400" y="4267200"/>
            <a:ext cx="0" cy="1295400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43400" y="4572000"/>
            <a:ext cx="1219200" cy="707886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Grating Coupler</a:t>
            </a:r>
            <a:endParaRPr 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410200" y="4419600"/>
            <a:ext cx="1295400" cy="1015663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Low Reflection GC</a:t>
            </a:r>
            <a:endParaRPr lang="en-US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705600" y="4419600"/>
            <a:ext cx="990600" cy="707886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Ellipse</a:t>
            </a:r>
          </a:p>
          <a:p>
            <a:pPr algn="ctr"/>
            <a:r>
              <a:rPr lang="en-US" sz="2000" b="1" dirty="0" smtClean="0"/>
              <a:t>GC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5203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3200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Straight </a:t>
            </a:r>
            <a:r>
              <a:rPr lang="en-US" dirty="0" smtClean="0"/>
              <a:t>DCs</a:t>
            </a:r>
            <a:br>
              <a:rPr lang="en-US" dirty="0" smtClean="0"/>
            </a:br>
            <a:r>
              <a:rPr lang="en-US" dirty="0" smtClean="0"/>
              <a:t>UMZI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783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0.6, 0.7, 0.8</a:t>
            </a:r>
          </a:p>
          <a:p>
            <a:r>
              <a:rPr lang="en-US" dirty="0" err="1" smtClean="0"/>
              <a:t>Gap_w</a:t>
            </a:r>
            <a:r>
              <a:rPr lang="en-US" dirty="0" smtClean="0"/>
              <a:t> = 0.3, 0.35, 0.4, 0.6, </a:t>
            </a:r>
            <a:r>
              <a:rPr lang="en-US" dirty="0" smtClean="0"/>
              <a:t>0.8</a:t>
            </a:r>
            <a:endParaRPr lang="en-US" dirty="0" smtClean="0"/>
          </a:p>
          <a:p>
            <a:r>
              <a:rPr lang="en-US" dirty="0" err="1" smtClean="0"/>
              <a:t>Coupler_L</a:t>
            </a:r>
            <a:r>
              <a:rPr lang="en-US" dirty="0" smtClean="0"/>
              <a:t> = 10, 15, 20, 25, 30, 35, </a:t>
            </a:r>
            <a:r>
              <a:rPr lang="en-US" dirty="0" smtClean="0"/>
              <a:t>40, </a:t>
            </a:r>
            <a:r>
              <a:rPr lang="en-US" dirty="0" smtClean="0"/>
              <a:t>50, </a:t>
            </a:r>
            <a:r>
              <a:rPr lang="en-US" dirty="0" smtClean="0"/>
              <a:t>60</a:t>
            </a:r>
            <a:r>
              <a:rPr lang="en-US" dirty="0" smtClean="0"/>
              <a:t>, 70, 80, 90, 100, </a:t>
            </a:r>
            <a:r>
              <a:rPr lang="en-US" dirty="0" smtClean="0"/>
              <a:t>120, 140</a:t>
            </a:r>
            <a:r>
              <a:rPr lang="en-US" dirty="0" smtClean="0"/>
              <a:t>, </a:t>
            </a:r>
            <a:r>
              <a:rPr lang="en-US" dirty="0" smtClean="0"/>
              <a:t>160</a:t>
            </a:r>
            <a:r>
              <a:rPr lang="en-US" dirty="0" smtClean="0"/>
              <a:t>, </a:t>
            </a:r>
            <a:r>
              <a:rPr lang="en-US" dirty="0" smtClean="0"/>
              <a:t>180</a:t>
            </a:r>
            <a:r>
              <a:rPr lang="en-US" dirty="0" smtClean="0"/>
              <a:t>, </a:t>
            </a:r>
            <a:r>
              <a:rPr lang="en-US" dirty="0" smtClean="0"/>
              <a:t>200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72000"/>
            <a:ext cx="9143999" cy="208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" y="4343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Dice Line for</a:t>
            </a:r>
          </a:p>
          <a:p>
            <a:r>
              <a:rPr lang="en-US" dirty="0" smtClean="0"/>
              <a:t>angled facet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4572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DC loss structures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624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UMZI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76200"/>
            <a:ext cx="4438650" cy="146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63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3200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Straight </a:t>
            </a:r>
            <a:r>
              <a:rPr lang="en-US" dirty="0" smtClean="0"/>
              <a:t>DCs</a:t>
            </a:r>
            <a:br>
              <a:rPr lang="en-US" dirty="0" smtClean="0"/>
            </a:br>
            <a:r>
              <a:rPr lang="en-US" dirty="0" smtClean="0"/>
              <a:t>Single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783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</a:t>
            </a:r>
            <a:r>
              <a:rPr lang="en-US" dirty="0" smtClean="0"/>
              <a:t>0.8</a:t>
            </a:r>
            <a:endParaRPr lang="en-US" dirty="0" smtClean="0"/>
          </a:p>
          <a:p>
            <a:r>
              <a:rPr lang="en-US" dirty="0" err="1" smtClean="0"/>
              <a:t>Gap_w</a:t>
            </a:r>
            <a:r>
              <a:rPr lang="en-US" dirty="0" smtClean="0"/>
              <a:t> = </a:t>
            </a:r>
            <a:r>
              <a:rPr lang="en-US" dirty="0" smtClean="0"/>
              <a:t>0.4</a:t>
            </a:r>
          </a:p>
          <a:p>
            <a:r>
              <a:rPr lang="en-US" dirty="0" err="1" smtClean="0"/>
              <a:t>Coupler_L</a:t>
            </a:r>
            <a:r>
              <a:rPr lang="en-US" dirty="0" smtClean="0"/>
              <a:t> </a:t>
            </a:r>
            <a:r>
              <a:rPr lang="en-US" dirty="0" smtClean="0"/>
              <a:t>= 10, 15, 20, 25, 30, 35, </a:t>
            </a:r>
            <a:r>
              <a:rPr lang="en-US" dirty="0" smtClean="0"/>
              <a:t>40, </a:t>
            </a:r>
            <a:r>
              <a:rPr lang="en-US" dirty="0" smtClean="0"/>
              <a:t>50, </a:t>
            </a:r>
            <a:r>
              <a:rPr lang="en-US" dirty="0" smtClean="0"/>
              <a:t>60</a:t>
            </a:r>
            <a:r>
              <a:rPr lang="en-US" dirty="0" smtClean="0"/>
              <a:t>, 70, 80, 90, 100, </a:t>
            </a:r>
            <a:r>
              <a:rPr lang="en-US" dirty="0" smtClean="0"/>
              <a:t>120, 140</a:t>
            </a:r>
            <a:r>
              <a:rPr lang="en-US" dirty="0" smtClean="0"/>
              <a:t>, </a:t>
            </a:r>
            <a:r>
              <a:rPr lang="en-US" dirty="0" smtClean="0"/>
              <a:t>160</a:t>
            </a:r>
            <a:r>
              <a:rPr lang="en-US" dirty="0" smtClean="0"/>
              <a:t>, </a:t>
            </a:r>
            <a:r>
              <a:rPr lang="en-US" dirty="0" smtClean="0"/>
              <a:t>180</a:t>
            </a:r>
            <a:r>
              <a:rPr lang="en-US" dirty="0" smtClean="0"/>
              <a:t>, </a:t>
            </a:r>
            <a:r>
              <a:rPr lang="en-US" dirty="0" smtClean="0"/>
              <a:t>200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76200"/>
            <a:ext cx="4438650" cy="146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9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76200"/>
            <a:ext cx="5181600" cy="1762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7508"/>
            <a:ext cx="8991600" cy="223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3200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Curved </a:t>
            </a:r>
            <a:r>
              <a:rPr lang="en-US" dirty="0"/>
              <a:t>DCs</a:t>
            </a:r>
            <a:br>
              <a:rPr lang="en-US" dirty="0"/>
            </a:br>
            <a:r>
              <a:rPr lang="en-US" dirty="0"/>
              <a:t>UMZI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2211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0.6, </a:t>
            </a:r>
            <a:r>
              <a:rPr lang="en-US" dirty="0" smtClean="0"/>
              <a:t>0.8</a:t>
            </a:r>
            <a:endParaRPr lang="en-US" dirty="0" smtClean="0"/>
          </a:p>
          <a:p>
            <a:r>
              <a:rPr lang="en-US" dirty="0" err="1" smtClean="0"/>
              <a:t>Gap_w</a:t>
            </a:r>
            <a:r>
              <a:rPr lang="en-US" dirty="0" smtClean="0"/>
              <a:t> = 0.3, 0.35, 0.4, 0.6, </a:t>
            </a:r>
            <a:r>
              <a:rPr lang="en-US" dirty="0" smtClean="0"/>
              <a:t>0.8</a:t>
            </a:r>
            <a:endParaRPr lang="en-US" dirty="0" smtClean="0"/>
          </a:p>
          <a:p>
            <a:r>
              <a:rPr lang="en-US" dirty="0" err="1" smtClean="0"/>
              <a:t>Coupler_L</a:t>
            </a:r>
            <a:r>
              <a:rPr lang="en-US" dirty="0" smtClean="0"/>
              <a:t> = 10, 15, 20, 25, 30, 35, 40, </a:t>
            </a:r>
            <a:r>
              <a:rPr lang="en-US" dirty="0" smtClean="0"/>
              <a:t>50</a:t>
            </a:r>
            <a:r>
              <a:rPr lang="en-US" dirty="0" smtClean="0"/>
              <a:t>, </a:t>
            </a:r>
            <a:r>
              <a:rPr lang="en-US" dirty="0" smtClean="0"/>
              <a:t>60</a:t>
            </a:r>
            <a:r>
              <a:rPr lang="en-US" dirty="0" smtClean="0"/>
              <a:t>, 70, 80, 90, 100, 115, 130, </a:t>
            </a:r>
            <a:r>
              <a:rPr lang="en-US" dirty="0" smtClean="0"/>
              <a:t>145, 160</a:t>
            </a:r>
            <a:r>
              <a:rPr lang="en-US" dirty="0" smtClean="0"/>
              <a:t>, </a:t>
            </a:r>
            <a:r>
              <a:rPr lang="en-US" dirty="0" smtClean="0"/>
              <a:t>180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" y="4343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Dice Line for</a:t>
            </a:r>
          </a:p>
          <a:p>
            <a:r>
              <a:rPr lang="en-US" dirty="0" smtClean="0"/>
              <a:t>angled facet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4572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DC loss structures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UMZI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2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600"/>
            <a:ext cx="406762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4" y="4114800"/>
            <a:ext cx="902891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Y-branch </a:t>
            </a:r>
            <a:r>
              <a:rPr lang="en-US" dirty="0"/>
              <a:t>splitters UMZI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879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</a:t>
            </a:r>
            <a:r>
              <a:rPr lang="en-US" dirty="0" smtClean="0"/>
              <a:t>0.6</a:t>
            </a:r>
            <a:r>
              <a:rPr lang="en-US" dirty="0" smtClean="0"/>
              <a:t>, 0.7, 0.8</a:t>
            </a:r>
          </a:p>
          <a:p>
            <a:r>
              <a:rPr lang="en-US" dirty="0" err="1" smtClean="0"/>
              <a:t>Bend_radius</a:t>
            </a:r>
            <a:r>
              <a:rPr lang="en-US" dirty="0" smtClean="0"/>
              <a:t> = 25, 50, 75, 100, 125, 150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" y="3810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Dice Line for</a:t>
            </a:r>
          </a:p>
          <a:p>
            <a:r>
              <a:rPr lang="en-US" dirty="0" smtClean="0"/>
              <a:t>angled facet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038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Y-branch loss structures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UMZI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2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9144000" cy="206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464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Half-wave </a:t>
            </a:r>
            <a:br>
              <a:rPr lang="en-US" dirty="0" smtClean="0"/>
            </a:br>
            <a:r>
              <a:rPr lang="en-US" dirty="0"/>
              <a:t>Couplers UMZI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31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0.6</a:t>
            </a:r>
          </a:p>
          <a:p>
            <a:r>
              <a:rPr lang="en-US" dirty="0" err="1" smtClean="0"/>
              <a:t>Gap_w</a:t>
            </a:r>
            <a:r>
              <a:rPr lang="en-US" dirty="0" smtClean="0"/>
              <a:t> </a:t>
            </a:r>
            <a:r>
              <a:rPr lang="en-US" dirty="0" smtClean="0"/>
              <a:t>= 0.4</a:t>
            </a:r>
            <a:r>
              <a:rPr lang="en-US" dirty="0" smtClean="0"/>
              <a:t>, 0.5</a:t>
            </a:r>
          </a:p>
          <a:p>
            <a:r>
              <a:rPr lang="en-US" dirty="0" err="1" smtClean="0"/>
              <a:t>Coupler_L</a:t>
            </a:r>
            <a:r>
              <a:rPr lang="en-US" dirty="0" smtClean="0"/>
              <a:t> = 50, 60, 70, 80, 90, 100, 110, 120, 130, 140, 150, 160</a:t>
            </a:r>
            <a:r>
              <a:rPr lang="en-US" dirty="0" smtClean="0"/>
              <a:t>, </a:t>
            </a:r>
            <a:r>
              <a:rPr lang="en-US" dirty="0" smtClean="0"/>
              <a:t>180, </a:t>
            </a: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" y="3810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Dice Line for</a:t>
            </a:r>
          </a:p>
          <a:p>
            <a:r>
              <a:rPr lang="en-US" dirty="0" smtClean="0"/>
              <a:t>angled facet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038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Half-wave coupler </a:t>
            </a:r>
          </a:p>
          <a:p>
            <a:pPr algn="ctr"/>
            <a:r>
              <a:rPr lang="en-US" dirty="0" smtClean="0"/>
              <a:t>loss structures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617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UMZI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1" t="18351" r="21341" b="18351"/>
          <a:stretch/>
        </p:blipFill>
        <p:spPr bwMode="auto">
          <a:xfrm>
            <a:off x="4038600" y="76200"/>
            <a:ext cx="4876800" cy="179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9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6477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Adiabatic Coupler UMZI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2837"/>
            <a:ext cx="8534400" cy="4983163"/>
          </a:xfrm>
        </p:spPr>
        <p:txBody>
          <a:bodyPr/>
          <a:lstStyle/>
          <a:p>
            <a:r>
              <a:rPr lang="en-US" dirty="0" smtClean="0"/>
              <a:t>WG1 </a:t>
            </a:r>
            <a:r>
              <a:rPr lang="en-US" dirty="0" smtClean="0"/>
              <a:t>= </a:t>
            </a:r>
            <a:r>
              <a:rPr lang="en-US" dirty="0" smtClean="0"/>
              <a:t>0.5, 0.6;  WG2 =  0.7, 0.8</a:t>
            </a:r>
            <a:endParaRPr lang="en-US" dirty="0" smtClean="0"/>
          </a:p>
          <a:p>
            <a:r>
              <a:rPr lang="en-US" dirty="0" err="1" smtClean="0"/>
              <a:t>Gap_w</a:t>
            </a:r>
            <a:r>
              <a:rPr lang="en-US" dirty="0" smtClean="0"/>
              <a:t> </a:t>
            </a:r>
            <a:r>
              <a:rPr lang="en-US" dirty="0" smtClean="0"/>
              <a:t>= 0.3</a:t>
            </a:r>
            <a:endParaRPr lang="en-US" dirty="0" smtClean="0"/>
          </a:p>
          <a:p>
            <a:r>
              <a:rPr lang="en-US" dirty="0" err="1" smtClean="0"/>
              <a:t>Input_L</a:t>
            </a:r>
            <a:r>
              <a:rPr lang="en-US" dirty="0" smtClean="0"/>
              <a:t> = 100, 200, 400 (based on simulations with input </a:t>
            </a:r>
            <a:r>
              <a:rPr lang="en-US" dirty="0" err="1" smtClean="0"/>
              <a:t>sbend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Coupler_L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400, 600, 800, 1000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9600"/>
            <a:ext cx="9144000" cy="1190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66800" y="4191000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length/2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76650" y="4191000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Coupler length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91250" y="4191000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length/2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90850" y="4507468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90850" y="5269468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81650" y="4495800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(WG1+WG2)/2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81650" y="5269468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(WG1+WG2)/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01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464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Deep Shallow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31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</a:t>
            </a:r>
            <a:r>
              <a:rPr lang="en-US" dirty="0" smtClean="0"/>
              <a:t>0.8</a:t>
            </a:r>
            <a:endParaRPr lang="en-US" dirty="0" smtClean="0"/>
          </a:p>
          <a:p>
            <a:r>
              <a:rPr lang="en-US" dirty="0" err="1" smtClean="0"/>
              <a:t>Number_transitions</a:t>
            </a:r>
            <a:r>
              <a:rPr lang="en-US" dirty="0" smtClean="0"/>
              <a:t> = 2, 4, 6, 8</a:t>
            </a:r>
            <a:endParaRPr lang="en-US" dirty="0" smtClean="0"/>
          </a:p>
          <a:p>
            <a:r>
              <a:rPr lang="en-US" dirty="0" err="1" smtClean="0"/>
              <a:t>Trench_w</a:t>
            </a:r>
            <a:r>
              <a:rPr lang="en-US" dirty="0" smtClean="0"/>
              <a:t> = 3.5, 7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" y="3352800"/>
            <a:ext cx="905446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6250" y="3745468"/>
            <a:ext cx="34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from deep to shallow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24450" y="3733800"/>
            <a:ext cx="34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from shallow to deep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0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710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Directional Coupler Passive Run Mask Splits</vt:lpstr>
      <vt:lpstr>PowerPoint Presentation</vt:lpstr>
      <vt:lpstr>Straight DCs UMZI</vt:lpstr>
      <vt:lpstr>Straight DCs Single device</vt:lpstr>
      <vt:lpstr>Curved DCs UMZI</vt:lpstr>
      <vt:lpstr>Y-branch splitters UMZI</vt:lpstr>
      <vt:lpstr>Half-wave  Couplers UMZI</vt:lpstr>
      <vt:lpstr>Adiabatic Coupler UMZI</vt:lpstr>
      <vt:lpstr>Deep Shallow</vt:lpstr>
      <vt:lpstr>Waveguide loss measurement structures</vt:lpstr>
      <vt:lpstr>Loop Mirror</vt:lpstr>
      <vt:lpstr>Coupled Ring Resonators</vt:lpstr>
      <vt:lpstr>Output Grating Couplers</vt:lpstr>
      <vt:lpstr>Ellipse Grating Couplers</vt:lpstr>
      <vt:lpstr>Low reflection Grating Couplers</vt:lpstr>
      <vt:lpstr>Nitride butt-coupling test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Directional Coupler Passive Run Mask Splits</dc:title>
  <dc:creator>Jonathan Doylend</dc:creator>
  <cp:lastModifiedBy>Jonathan Doylend</cp:lastModifiedBy>
  <cp:revision>17</cp:revision>
  <dcterms:created xsi:type="dcterms:W3CDTF">2015-07-01T19:07:40Z</dcterms:created>
  <dcterms:modified xsi:type="dcterms:W3CDTF">2015-07-15T19:56:28Z</dcterms:modified>
</cp:coreProperties>
</file>