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8" r:id="rId7"/>
    <p:sldId id="275" r:id="rId8"/>
    <p:sldId id="262" r:id="rId9"/>
    <p:sldId id="269" r:id="rId10"/>
    <p:sldId id="274" r:id="rId11"/>
    <p:sldId id="263" r:id="rId12"/>
    <p:sldId id="264" r:id="rId13"/>
    <p:sldId id="270" r:id="rId14"/>
    <p:sldId id="271" r:id="rId15"/>
    <p:sldId id="265" r:id="rId16"/>
    <p:sldId id="266" r:id="rId17"/>
    <p:sldId id="267" r:id="rId18"/>
    <p:sldId id="273" r:id="rId19"/>
    <p:sldId id="272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1" d="100"/>
          <a:sy n="111" d="100"/>
        </p:scale>
        <p:origin x="-97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3AB37-0BF2-46CE-8A15-501D0B4492BA}" type="datetimeFigureOut">
              <a:rPr lang="en-US" smtClean="0"/>
              <a:pPr/>
              <a:t>7/13/2012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02195-C433-4E2C-8A6F-8BFA60C475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3AB37-0BF2-46CE-8A15-501D0B4492BA}" type="datetimeFigureOut">
              <a:rPr lang="en-US" smtClean="0"/>
              <a:pPr/>
              <a:t>7/13/2012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02195-C433-4E2C-8A6F-8BFA60C475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3AB37-0BF2-46CE-8A15-501D0B4492BA}" type="datetimeFigureOut">
              <a:rPr lang="en-US" smtClean="0"/>
              <a:pPr/>
              <a:t>7/13/2012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02195-C433-4E2C-8A6F-8BFA60C475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3AB37-0BF2-46CE-8A15-501D0B4492BA}" type="datetimeFigureOut">
              <a:rPr lang="en-US" smtClean="0"/>
              <a:pPr/>
              <a:t>7/13/2012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02195-C433-4E2C-8A6F-8BFA60C475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3AB37-0BF2-46CE-8A15-501D0B4492BA}" type="datetimeFigureOut">
              <a:rPr lang="en-US" smtClean="0"/>
              <a:pPr/>
              <a:t>7/13/2012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02195-C433-4E2C-8A6F-8BFA60C475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3AB37-0BF2-46CE-8A15-501D0B4492BA}" type="datetimeFigureOut">
              <a:rPr lang="en-US" smtClean="0"/>
              <a:pPr/>
              <a:t>7/13/2012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02195-C433-4E2C-8A6F-8BFA60C475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3AB37-0BF2-46CE-8A15-501D0B4492BA}" type="datetimeFigureOut">
              <a:rPr lang="en-US" smtClean="0"/>
              <a:pPr/>
              <a:t>7/13/2012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02195-C433-4E2C-8A6F-8BFA60C475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3AB37-0BF2-46CE-8A15-501D0B4492BA}" type="datetimeFigureOut">
              <a:rPr lang="en-US" smtClean="0"/>
              <a:pPr/>
              <a:t>7/13/2012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02195-C433-4E2C-8A6F-8BFA60C475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3AB37-0BF2-46CE-8A15-501D0B4492BA}" type="datetimeFigureOut">
              <a:rPr lang="en-US" smtClean="0"/>
              <a:pPr/>
              <a:t>7/13/2012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02195-C433-4E2C-8A6F-8BFA60C475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3AB37-0BF2-46CE-8A15-501D0B4492BA}" type="datetimeFigureOut">
              <a:rPr lang="en-US" smtClean="0"/>
              <a:pPr/>
              <a:t>7/13/2012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02195-C433-4E2C-8A6F-8BFA60C475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3AB37-0BF2-46CE-8A15-501D0B4492BA}" type="datetimeFigureOut">
              <a:rPr lang="en-US" smtClean="0"/>
              <a:pPr/>
              <a:t>7/13/2012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02195-C433-4E2C-8A6F-8BFA60C475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3AB37-0BF2-46CE-8A15-501D0B4492BA}" type="datetimeFigureOut">
              <a:rPr lang="en-US" smtClean="0"/>
              <a:pPr/>
              <a:t>7/13/2012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D02195-C433-4E2C-8A6F-8BFA60C475A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iff"/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tif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Dev2 III-V Mesa Etching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 Davenport, S Jain, S </a:t>
            </a:r>
            <a:r>
              <a:rPr lang="en-US" dirty="0" err="1" smtClean="0"/>
              <a:t>Srinavasan</a:t>
            </a:r>
            <a:r>
              <a:rPr lang="en-US" dirty="0" smtClean="0"/>
              <a:t>, M. Heck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P-mesa dry etching</a:t>
            </a:r>
            <a:br>
              <a:rPr lang="en-US" dirty="0" smtClean="0"/>
            </a:br>
            <a:r>
              <a:rPr lang="en-US" dirty="0" smtClean="0"/>
              <a:t>Resolution test structures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6742"/>
            <a:ext cx="8229600" cy="4525963"/>
          </a:xfrm>
        </p:spPr>
        <p:txBody>
          <a:bodyPr/>
          <a:lstStyle/>
          <a:p>
            <a:r>
              <a:rPr lang="en-US" dirty="0" smtClean="0"/>
              <a:t>Resolution test structures: within 10% of target (500nm pattern is 450nm wide)</a:t>
            </a:r>
          </a:p>
          <a:p>
            <a:r>
              <a:rPr lang="en-US" dirty="0" smtClean="0"/>
              <a:t>1um wide line etched 1.8um deep</a:t>
            </a:r>
            <a:endParaRPr lang="en-US" dirty="0"/>
          </a:p>
        </p:txBody>
      </p:sp>
      <p:pic>
        <p:nvPicPr>
          <p:cNvPr id="4098" name="Picture 2" descr="C:\Documents and Settings\Mike Davenport\My Documents\My Dropbox\school post intel\Processing\dev2 SOA1\LEXT\SOA1A p-mesa nonius with hardmask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41876" y="2870200"/>
            <a:ext cx="3987800" cy="3987800"/>
          </a:xfrm>
          <a:prstGeom prst="rect">
            <a:avLst/>
          </a:prstGeom>
          <a:noFill/>
        </p:spPr>
      </p:pic>
      <p:pic>
        <p:nvPicPr>
          <p:cNvPr id="4099" name="Picture 3" descr="C:\Documents and Settings\Mike Davenport\My Documents\My Dropbox\school post intel\Processing\dev2 SOA1\LEXT\SOI1D lines after QW etch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2785" y="2870200"/>
            <a:ext cx="3987800" cy="3987800"/>
          </a:xfrm>
          <a:prstGeom prst="rect">
            <a:avLst/>
          </a:prstGeom>
          <a:noFill/>
        </p:spPr>
      </p:pic>
      <p:cxnSp>
        <p:nvCxnSpPr>
          <p:cNvPr id="6" name="Straight Arrow Connector 5"/>
          <p:cNvCxnSpPr/>
          <p:nvPr/>
        </p:nvCxnSpPr>
        <p:spPr>
          <a:xfrm flipH="1" flipV="1">
            <a:off x="688257" y="5702709"/>
            <a:ext cx="1661652" cy="1"/>
          </a:xfrm>
          <a:prstGeom prst="straightConnector1">
            <a:avLst/>
          </a:prstGeom>
          <a:ln w="25400">
            <a:solidFill>
              <a:schemeClr val="bg1"/>
            </a:solidFill>
            <a:headEnd type="triangl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865238" y="5742041"/>
            <a:ext cx="24875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50um scale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H="1" flipV="1">
            <a:off x="5476567" y="6243483"/>
            <a:ext cx="1661652" cy="1"/>
          </a:xfrm>
          <a:prstGeom prst="straightConnector1">
            <a:avLst/>
          </a:prstGeom>
          <a:ln w="25400">
            <a:solidFill>
              <a:schemeClr val="bg1"/>
            </a:solidFill>
            <a:headEnd type="triangl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653548" y="6282815"/>
            <a:ext cx="24875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50um scale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7983794" y="1671484"/>
            <a:ext cx="19665" cy="1140542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3010968" y="2718757"/>
            <a:ext cx="14243" cy="1152487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tangle 51"/>
          <p:cNvSpPr/>
          <p:nvPr/>
        </p:nvSpPr>
        <p:spPr>
          <a:xfrm>
            <a:off x="2971800" y="5181600"/>
            <a:ext cx="914400" cy="1066800"/>
          </a:xfrm>
          <a:prstGeom prst="rect">
            <a:avLst/>
          </a:prstGeom>
          <a:solidFill>
            <a:srgbClr val="FF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/>
          <p:cNvSpPr/>
          <p:nvPr/>
        </p:nvSpPr>
        <p:spPr>
          <a:xfrm>
            <a:off x="5181600" y="5181600"/>
            <a:ext cx="228600" cy="1066800"/>
          </a:xfrm>
          <a:prstGeom prst="rect">
            <a:avLst/>
          </a:prstGeom>
          <a:solidFill>
            <a:srgbClr val="FF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/>
          <p:cNvSpPr/>
          <p:nvPr/>
        </p:nvSpPr>
        <p:spPr>
          <a:xfrm>
            <a:off x="6477000" y="5181600"/>
            <a:ext cx="228600" cy="1066800"/>
          </a:xfrm>
          <a:prstGeom prst="rect">
            <a:avLst/>
          </a:prstGeom>
          <a:solidFill>
            <a:srgbClr val="FF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/>
          <p:cNvSpPr/>
          <p:nvPr/>
        </p:nvSpPr>
        <p:spPr>
          <a:xfrm>
            <a:off x="5791200" y="5181600"/>
            <a:ext cx="304800" cy="1066800"/>
          </a:xfrm>
          <a:prstGeom prst="rect">
            <a:avLst/>
          </a:prstGeom>
          <a:solidFill>
            <a:srgbClr val="FF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/>
          <p:cNvSpPr/>
          <p:nvPr/>
        </p:nvSpPr>
        <p:spPr>
          <a:xfrm>
            <a:off x="685800" y="5181600"/>
            <a:ext cx="1524000" cy="1066800"/>
          </a:xfrm>
          <a:prstGeom prst="rect">
            <a:avLst/>
          </a:prstGeom>
          <a:solidFill>
            <a:srgbClr val="FF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8776"/>
            <a:ext cx="8229600" cy="1143000"/>
          </a:xfrm>
        </p:spPr>
        <p:txBody>
          <a:bodyPr/>
          <a:lstStyle/>
          <a:p>
            <a:r>
              <a:rPr lang="en-US" dirty="0" smtClean="0"/>
              <a:t>Q </a:t>
            </a:r>
            <a:r>
              <a:rPr lang="en-US" dirty="0" err="1" smtClean="0"/>
              <a:t>litho</a:t>
            </a:r>
            <a:endParaRPr lang="en-US" dirty="0"/>
          </a:p>
        </p:txBody>
      </p:sp>
      <p:sp>
        <p:nvSpPr>
          <p:cNvPr id="67" name="Rectangle 66"/>
          <p:cNvSpPr/>
          <p:nvPr/>
        </p:nvSpPr>
        <p:spPr>
          <a:xfrm>
            <a:off x="1066800" y="5638800"/>
            <a:ext cx="762000" cy="762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Rectangle 108"/>
          <p:cNvSpPr/>
          <p:nvPr/>
        </p:nvSpPr>
        <p:spPr>
          <a:xfrm>
            <a:off x="685800" y="6477000"/>
            <a:ext cx="3733800" cy="76200"/>
          </a:xfrm>
          <a:prstGeom prst="rect">
            <a:avLst/>
          </a:prstGeom>
          <a:solidFill>
            <a:srgbClr val="9696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Rectangle 109"/>
          <p:cNvSpPr/>
          <p:nvPr/>
        </p:nvSpPr>
        <p:spPr>
          <a:xfrm>
            <a:off x="1752600" y="6400800"/>
            <a:ext cx="1371600" cy="76200"/>
          </a:xfrm>
          <a:prstGeom prst="rect">
            <a:avLst/>
          </a:prstGeom>
          <a:solidFill>
            <a:srgbClr val="5F5F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Rectangle 110"/>
          <p:cNvSpPr/>
          <p:nvPr/>
        </p:nvSpPr>
        <p:spPr>
          <a:xfrm>
            <a:off x="381000" y="6553200"/>
            <a:ext cx="8382000" cy="228600"/>
          </a:xfrm>
          <a:prstGeom prst="rect">
            <a:avLst/>
          </a:prstGeom>
          <a:solidFill>
            <a:srgbClr val="5F5F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Rectangle 111"/>
          <p:cNvSpPr/>
          <p:nvPr/>
        </p:nvSpPr>
        <p:spPr>
          <a:xfrm>
            <a:off x="685800" y="6400800"/>
            <a:ext cx="457200" cy="76200"/>
          </a:xfrm>
          <a:prstGeom prst="rect">
            <a:avLst/>
          </a:prstGeom>
          <a:solidFill>
            <a:srgbClr val="5F5F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Rectangle 112"/>
          <p:cNvSpPr/>
          <p:nvPr/>
        </p:nvSpPr>
        <p:spPr>
          <a:xfrm>
            <a:off x="1371600" y="6400800"/>
            <a:ext cx="152400" cy="76200"/>
          </a:xfrm>
          <a:prstGeom prst="rect">
            <a:avLst/>
          </a:prstGeom>
          <a:solidFill>
            <a:srgbClr val="5F5F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Rectangle 113"/>
          <p:cNvSpPr/>
          <p:nvPr/>
        </p:nvSpPr>
        <p:spPr>
          <a:xfrm>
            <a:off x="3352800" y="6400800"/>
            <a:ext cx="152400" cy="76200"/>
          </a:xfrm>
          <a:prstGeom prst="rect">
            <a:avLst/>
          </a:prstGeom>
          <a:solidFill>
            <a:srgbClr val="5F5F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Rectangle 114"/>
          <p:cNvSpPr/>
          <p:nvPr/>
        </p:nvSpPr>
        <p:spPr>
          <a:xfrm>
            <a:off x="5867400" y="6400800"/>
            <a:ext cx="152400" cy="76200"/>
          </a:xfrm>
          <a:prstGeom prst="rect">
            <a:avLst/>
          </a:prstGeom>
          <a:solidFill>
            <a:srgbClr val="5F5F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Rectangle 115"/>
          <p:cNvSpPr/>
          <p:nvPr/>
        </p:nvSpPr>
        <p:spPr>
          <a:xfrm>
            <a:off x="7772400" y="6400800"/>
            <a:ext cx="152400" cy="76200"/>
          </a:xfrm>
          <a:prstGeom prst="rect">
            <a:avLst/>
          </a:prstGeom>
          <a:solidFill>
            <a:srgbClr val="5F5F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6" name="Rectangle 125"/>
          <p:cNvSpPr/>
          <p:nvPr/>
        </p:nvSpPr>
        <p:spPr>
          <a:xfrm>
            <a:off x="8153400" y="6400800"/>
            <a:ext cx="609600" cy="76200"/>
          </a:xfrm>
          <a:prstGeom prst="rect">
            <a:avLst/>
          </a:prstGeom>
          <a:solidFill>
            <a:srgbClr val="5F5F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Rectangle 126"/>
          <p:cNvSpPr/>
          <p:nvPr/>
        </p:nvSpPr>
        <p:spPr>
          <a:xfrm>
            <a:off x="3733800" y="6400800"/>
            <a:ext cx="685800" cy="76200"/>
          </a:xfrm>
          <a:prstGeom prst="rect">
            <a:avLst/>
          </a:prstGeom>
          <a:solidFill>
            <a:srgbClr val="5F5F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Rectangle 127"/>
          <p:cNvSpPr/>
          <p:nvPr/>
        </p:nvSpPr>
        <p:spPr>
          <a:xfrm>
            <a:off x="6248400" y="6400800"/>
            <a:ext cx="1295400" cy="76200"/>
          </a:xfrm>
          <a:prstGeom prst="rect">
            <a:avLst/>
          </a:prstGeom>
          <a:solidFill>
            <a:srgbClr val="5F5F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Rectangle 128"/>
          <p:cNvSpPr/>
          <p:nvPr/>
        </p:nvSpPr>
        <p:spPr>
          <a:xfrm>
            <a:off x="4953000" y="6400800"/>
            <a:ext cx="685800" cy="76200"/>
          </a:xfrm>
          <a:prstGeom prst="rect">
            <a:avLst/>
          </a:prstGeom>
          <a:solidFill>
            <a:srgbClr val="5F5F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Rectangle 129"/>
          <p:cNvSpPr/>
          <p:nvPr/>
        </p:nvSpPr>
        <p:spPr>
          <a:xfrm>
            <a:off x="4953000" y="6477000"/>
            <a:ext cx="3810000" cy="76200"/>
          </a:xfrm>
          <a:prstGeom prst="rect">
            <a:avLst/>
          </a:prstGeom>
          <a:solidFill>
            <a:srgbClr val="9696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Rectangle 131"/>
          <p:cNvSpPr/>
          <p:nvPr/>
        </p:nvSpPr>
        <p:spPr>
          <a:xfrm>
            <a:off x="1066800" y="5715000"/>
            <a:ext cx="762000" cy="381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Rectangle 136"/>
          <p:cNvSpPr/>
          <p:nvPr/>
        </p:nvSpPr>
        <p:spPr>
          <a:xfrm>
            <a:off x="381000" y="6324600"/>
            <a:ext cx="8382000" cy="762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Rectangle 141"/>
          <p:cNvSpPr/>
          <p:nvPr/>
        </p:nvSpPr>
        <p:spPr>
          <a:xfrm>
            <a:off x="5867400" y="6248400"/>
            <a:ext cx="152400" cy="76200"/>
          </a:xfrm>
          <a:prstGeom prst="rect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Rectangle 142"/>
          <p:cNvSpPr/>
          <p:nvPr/>
        </p:nvSpPr>
        <p:spPr>
          <a:xfrm>
            <a:off x="5867400" y="6172200"/>
            <a:ext cx="152400" cy="762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" name="Rectangle 143"/>
          <p:cNvSpPr/>
          <p:nvPr/>
        </p:nvSpPr>
        <p:spPr>
          <a:xfrm>
            <a:off x="5867400" y="6096000"/>
            <a:ext cx="152400" cy="76200"/>
          </a:xfrm>
          <a:prstGeom prst="rect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8" name="Rectangle 147"/>
          <p:cNvSpPr/>
          <p:nvPr/>
        </p:nvSpPr>
        <p:spPr>
          <a:xfrm>
            <a:off x="381000" y="6172200"/>
            <a:ext cx="8382000" cy="762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" name="Rectangle 148"/>
          <p:cNvSpPr/>
          <p:nvPr/>
        </p:nvSpPr>
        <p:spPr>
          <a:xfrm>
            <a:off x="1066800" y="6096000"/>
            <a:ext cx="762000" cy="76200"/>
          </a:xfrm>
          <a:prstGeom prst="rect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0" name="Rectangle 149"/>
          <p:cNvSpPr/>
          <p:nvPr/>
        </p:nvSpPr>
        <p:spPr>
          <a:xfrm>
            <a:off x="5867400" y="5715000"/>
            <a:ext cx="152400" cy="381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" name="Rectangle 150"/>
          <p:cNvSpPr/>
          <p:nvPr/>
        </p:nvSpPr>
        <p:spPr>
          <a:xfrm>
            <a:off x="3048000" y="5715000"/>
            <a:ext cx="762000" cy="381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" name="Rectangle 154"/>
          <p:cNvSpPr/>
          <p:nvPr/>
        </p:nvSpPr>
        <p:spPr>
          <a:xfrm>
            <a:off x="2971800" y="6248400"/>
            <a:ext cx="914400" cy="76200"/>
          </a:xfrm>
          <a:prstGeom prst="rect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" name="Rectangle 155"/>
          <p:cNvSpPr/>
          <p:nvPr/>
        </p:nvSpPr>
        <p:spPr>
          <a:xfrm>
            <a:off x="3048000" y="6172200"/>
            <a:ext cx="762000" cy="762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7" name="Rectangle 156"/>
          <p:cNvSpPr/>
          <p:nvPr/>
        </p:nvSpPr>
        <p:spPr>
          <a:xfrm>
            <a:off x="3048000" y="6096000"/>
            <a:ext cx="762000" cy="76200"/>
          </a:xfrm>
          <a:prstGeom prst="rect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" name="Rectangle 164"/>
          <p:cNvSpPr/>
          <p:nvPr/>
        </p:nvSpPr>
        <p:spPr>
          <a:xfrm>
            <a:off x="5867400" y="5638800"/>
            <a:ext cx="152400" cy="762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3048000" y="5638800"/>
            <a:ext cx="762000" cy="762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5181600" y="6248400"/>
            <a:ext cx="228600" cy="76200"/>
          </a:xfrm>
          <a:prstGeom prst="rect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6477000" y="6248400"/>
            <a:ext cx="228600" cy="76200"/>
          </a:xfrm>
          <a:prstGeom prst="rect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381000" y="6248400"/>
            <a:ext cx="8382000" cy="76200"/>
          </a:xfrm>
          <a:prstGeom prst="rect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914400" y="858083"/>
            <a:ext cx="7239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 smtClean="0"/>
              <a:t>Solvent clean, O2 </a:t>
            </a:r>
            <a:r>
              <a:rPr lang="en-US" dirty="0" err="1" smtClean="0"/>
              <a:t>descum</a:t>
            </a:r>
            <a:r>
              <a:rPr lang="en-US" dirty="0" smtClean="0"/>
              <a:t>, dehydration bake as above</a:t>
            </a:r>
          </a:p>
          <a:p>
            <a:pPr marL="342900" indent="-342900">
              <a:buAutoNum type="arabicPeriod"/>
            </a:pPr>
            <a:r>
              <a:rPr lang="en-US" dirty="0" smtClean="0"/>
              <a:t>Spin PR</a:t>
            </a:r>
          </a:p>
          <a:p>
            <a:pPr marL="800100" lvl="1" indent="-342900">
              <a:buAutoNum type="arabicPeriod"/>
            </a:pPr>
            <a:r>
              <a:rPr lang="en-US" dirty="0" smtClean="0">
                <a:solidFill>
                  <a:srgbClr val="FF0000"/>
                </a:solidFill>
              </a:rPr>
              <a:t>Spin HDMS: Allow to puddle for 20”. Spin at 4k RPM (recipe 7). </a:t>
            </a:r>
          </a:p>
          <a:p>
            <a:pPr marL="800100" lvl="1" indent="-342900">
              <a:buAutoNum type="arabicPeriod"/>
            </a:pPr>
            <a:r>
              <a:rPr lang="en-US" dirty="0" smtClean="0">
                <a:solidFill>
                  <a:srgbClr val="FF0000"/>
                </a:solidFill>
              </a:rPr>
              <a:t>Spin SPR 955CM 1.8 for 30” at 2.5k (recipe 4) for 2um thickness</a:t>
            </a:r>
          </a:p>
          <a:p>
            <a:pPr marL="800100" lvl="1" indent="-342900">
              <a:buAutoNum type="arabicPeriod"/>
            </a:pPr>
            <a:r>
              <a:rPr lang="en-US" dirty="0" smtClean="0"/>
              <a:t>Remove from tape and bake. 90” at 90C.</a:t>
            </a:r>
          </a:p>
          <a:p>
            <a:pPr marL="800100" lvl="1" indent="-342900">
              <a:buAutoNum type="arabicPeriod"/>
            </a:pPr>
            <a:r>
              <a:rPr lang="en-US" dirty="0" smtClean="0">
                <a:solidFill>
                  <a:srgbClr val="FF0000"/>
                </a:solidFill>
              </a:rPr>
              <a:t>Expose in </a:t>
            </a:r>
            <a:r>
              <a:rPr lang="en-US" dirty="0" err="1" smtClean="0">
                <a:solidFill>
                  <a:srgbClr val="FF0000"/>
                </a:solidFill>
              </a:rPr>
              <a:t>Autostep</a:t>
            </a:r>
            <a:r>
              <a:rPr lang="en-US" dirty="0" smtClean="0">
                <a:solidFill>
                  <a:srgbClr val="FF0000"/>
                </a:solidFill>
              </a:rPr>
              <a:t> 0.5sec (best resolution)</a:t>
            </a:r>
          </a:p>
          <a:p>
            <a:pPr marL="800100" lvl="1" indent="-342900">
              <a:buAutoNum type="arabicPeriod"/>
            </a:pPr>
            <a:r>
              <a:rPr lang="en-US" dirty="0" smtClean="0"/>
              <a:t>Post expose bake: 90” @</a:t>
            </a:r>
            <a:r>
              <a:rPr lang="en-US" dirty="0" smtClean="0"/>
              <a:t>110C</a:t>
            </a:r>
          </a:p>
          <a:p>
            <a:pPr marL="800100" lvl="1" indent="-342900">
              <a:buAutoNum type="arabicPeriod"/>
            </a:pPr>
            <a:r>
              <a:rPr lang="en-US" dirty="0" smtClean="0"/>
              <a:t>Develop: MF726 for 60s. </a:t>
            </a:r>
          </a:p>
          <a:p>
            <a:pPr marL="800100" lvl="1" indent="-342900">
              <a:buAutoNum type="arabicPeriod"/>
            </a:pPr>
            <a:r>
              <a:rPr lang="en-US" dirty="0" smtClean="0"/>
              <a:t>O2 </a:t>
            </a:r>
            <a:r>
              <a:rPr lang="en-US" dirty="0" err="1" smtClean="0"/>
              <a:t>descum</a:t>
            </a:r>
            <a:r>
              <a:rPr lang="en-US" dirty="0" smtClean="0"/>
              <a:t> 30s</a:t>
            </a:r>
          </a:p>
          <a:p>
            <a:pPr marL="342900" indent="-342900">
              <a:buAutoNum type="arabicPeriod"/>
            </a:pPr>
            <a:r>
              <a:rPr lang="en-US" dirty="0" smtClean="0"/>
              <a:t>Check taper patterns in microscope</a:t>
            </a:r>
          </a:p>
        </p:txBody>
      </p:sp>
      <p:sp>
        <p:nvSpPr>
          <p:cNvPr id="44" name="Rectangle 43"/>
          <p:cNvSpPr/>
          <p:nvPr/>
        </p:nvSpPr>
        <p:spPr>
          <a:xfrm>
            <a:off x="1066800" y="5476178"/>
            <a:ext cx="762000" cy="1143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3048000" y="5476178"/>
            <a:ext cx="762000" cy="1143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5867400" y="5476178"/>
            <a:ext cx="152400" cy="1143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1066800" y="5590478"/>
            <a:ext cx="762000" cy="762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/>
          <p:cNvSpPr/>
          <p:nvPr/>
        </p:nvSpPr>
        <p:spPr>
          <a:xfrm>
            <a:off x="3048000" y="5590478"/>
            <a:ext cx="762000" cy="762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5867400" y="5590478"/>
            <a:ext cx="152400" cy="762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72703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Q etch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066800" y="5638800"/>
            <a:ext cx="762000" cy="762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85800" y="6477000"/>
            <a:ext cx="3733800" cy="76200"/>
          </a:xfrm>
          <a:prstGeom prst="rect">
            <a:avLst/>
          </a:prstGeom>
          <a:solidFill>
            <a:srgbClr val="9696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752600" y="6400800"/>
            <a:ext cx="1371600" cy="76200"/>
          </a:xfrm>
          <a:prstGeom prst="rect">
            <a:avLst/>
          </a:prstGeom>
          <a:solidFill>
            <a:srgbClr val="5F5F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81000" y="6553200"/>
            <a:ext cx="8382000" cy="228600"/>
          </a:xfrm>
          <a:prstGeom prst="rect">
            <a:avLst/>
          </a:prstGeom>
          <a:solidFill>
            <a:srgbClr val="5F5F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85800" y="6400800"/>
            <a:ext cx="457200" cy="76200"/>
          </a:xfrm>
          <a:prstGeom prst="rect">
            <a:avLst/>
          </a:prstGeom>
          <a:solidFill>
            <a:srgbClr val="5F5F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371600" y="6400800"/>
            <a:ext cx="152400" cy="76200"/>
          </a:xfrm>
          <a:prstGeom prst="rect">
            <a:avLst/>
          </a:prstGeom>
          <a:solidFill>
            <a:srgbClr val="5F5F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352800" y="6400800"/>
            <a:ext cx="152400" cy="76200"/>
          </a:xfrm>
          <a:prstGeom prst="rect">
            <a:avLst/>
          </a:prstGeom>
          <a:solidFill>
            <a:srgbClr val="5F5F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867400" y="6400800"/>
            <a:ext cx="152400" cy="76200"/>
          </a:xfrm>
          <a:prstGeom prst="rect">
            <a:avLst/>
          </a:prstGeom>
          <a:solidFill>
            <a:srgbClr val="5F5F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772400" y="6400800"/>
            <a:ext cx="152400" cy="76200"/>
          </a:xfrm>
          <a:prstGeom prst="rect">
            <a:avLst/>
          </a:prstGeom>
          <a:solidFill>
            <a:srgbClr val="5F5F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8153400" y="6400800"/>
            <a:ext cx="609600" cy="76200"/>
          </a:xfrm>
          <a:prstGeom prst="rect">
            <a:avLst/>
          </a:prstGeom>
          <a:solidFill>
            <a:srgbClr val="5F5F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3733800" y="6400800"/>
            <a:ext cx="685800" cy="76200"/>
          </a:xfrm>
          <a:prstGeom prst="rect">
            <a:avLst/>
          </a:prstGeom>
          <a:solidFill>
            <a:srgbClr val="5F5F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6248400" y="6400800"/>
            <a:ext cx="1295400" cy="76200"/>
          </a:xfrm>
          <a:prstGeom prst="rect">
            <a:avLst/>
          </a:prstGeom>
          <a:solidFill>
            <a:srgbClr val="5F5F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4953000" y="6400800"/>
            <a:ext cx="685800" cy="76200"/>
          </a:xfrm>
          <a:prstGeom prst="rect">
            <a:avLst/>
          </a:prstGeom>
          <a:solidFill>
            <a:srgbClr val="5F5F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4953000" y="6477000"/>
            <a:ext cx="3810000" cy="76200"/>
          </a:xfrm>
          <a:prstGeom prst="rect">
            <a:avLst/>
          </a:prstGeom>
          <a:solidFill>
            <a:srgbClr val="9696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1066800" y="5715000"/>
            <a:ext cx="762000" cy="381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381000" y="6324600"/>
            <a:ext cx="8382000" cy="762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5791200" y="6248400"/>
            <a:ext cx="304800" cy="76200"/>
          </a:xfrm>
          <a:prstGeom prst="rect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5791200" y="6172200"/>
            <a:ext cx="304800" cy="762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5867400" y="6096000"/>
            <a:ext cx="152400" cy="76200"/>
          </a:xfrm>
          <a:prstGeom prst="rect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990600" y="6172200"/>
            <a:ext cx="914400" cy="762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1066800" y="6096000"/>
            <a:ext cx="762000" cy="76200"/>
          </a:xfrm>
          <a:prstGeom prst="rect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5867400" y="5715000"/>
            <a:ext cx="152400" cy="381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3048000" y="5715000"/>
            <a:ext cx="762000" cy="381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2971800" y="6248400"/>
            <a:ext cx="914400" cy="76200"/>
          </a:xfrm>
          <a:prstGeom prst="rect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2971800" y="6172200"/>
            <a:ext cx="914400" cy="762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3048000" y="6096000"/>
            <a:ext cx="762000" cy="76200"/>
          </a:xfrm>
          <a:prstGeom prst="rect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5867400" y="5638800"/>
            <a:ext cx="152400" cy="762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3048000" y="5638800"/>
            <a:ext cx="762000" cy="762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5181600" y="6248400"/>
            <a:ext cx="228600" cy="76200"/>
          </a:xfrm>
          <a:prstGeom prst="rect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6477000" y="6248400"/>
            <a:ext cx="228600" cy="76200"/>
          </a:xfrm>
          <a:prstGeom prst="rect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990600" y="6248400"/>
            <a:ext cx="914400" cy="76200"/>
          </a:xfrm>
          <a:prstGeom prst="rect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1066800" y="5590478"/>
            <a:ext cx="762000" cy="762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3048000" y="5590478"/>
            <a:ext cx="762000" cy="762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5867400" y="5590478"/>
            <a:ext cx="152400" cy="762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1066800" y="1213008"/>
            <a:ext cx="76962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en-US" dirty="0" smtClean="0"/>
              <a:t>Wet etch in H3PO4:H2O2:DI (1:5:15) </a:t>
            </a:r>
          </a:p>
          <a:p>
            <a:pPr marL="800100" lvl="1" indent="-342900">
              <a:buAutoNum type="arabicPeriod"/>
            </a:pPr>
            <a:r>
              <a:rPr lang="en-US" dirty="0" smtClean="0">
                <a:solidFill>
                  <a:srgbClr val="FF0000"/>
                </a:solidFill>
              </a:rPr>
              <a:t>Color should change from grey to pink; ~30”</a:t>
            </a:r>
          </a:p>
          <a:p>
            <a:pPr marL="342900" indent="-342900">
              <a:buAutoNum type="arabicPeriod"/>
            </a:pPr>
            <a:r>
              <a:rPr lang="en-US" dirty="0" smtClean="0"/>
              <a:t>Strip PR in 1165</a:t>
            </a:r>
          </a:p>
          <a:p>
            <a:pPr marL="342900" indent="-342900">
              <a:buAutoNum type="arabicPeriod"/>
            </a:pPr>
            <a:r>
              <a:rPr lang="en-US" dirty="0" smtClean="0"/>
              <a:t>Output metric: </a:t>
            </a:r>
            <a:r>
              <a:rPr lang="en-US" dirty="0" err="1" smtClean="0"/>
              <a:t>Dektak</a:t>
            </a:r>
            <a:endParaRPr lang="en-US" dirty="0" smtClean="0"/>
          </a:p>
          <a:p>
            <a:pPr marL="342900" indent="-342900">
              <a:buAutoNum type="arabicPeriod"/>
            </a:pPr>
            <a:r>
              <a:rPr lang="en-US" dirty="0" smtClean="0"/>
              <a:t>Remove p-mesa </a:t>
            </a:r>
            <a:r>
              <a:rPr lang="en-US" dirty="0" err="1" smtClean="0"/>
              <a:t>hardmask</a:t>
            </a:r>
            <a:endParaRPr lang="en-US" dirty="0" smtClean="0"/>
          </a:p>
          <a:p>
            <a:pPr marL="800100" lvl="1" indent="-342900">
              <a:buAutoNum type="arabicPeriod"/>
            </a:pPr>
            <a:r>
              <a:rPr lang="en-US" dirty="0" smtClean="0"/>
              <a:t>BHF dip, 10s</a:t>
            </a:r>
          </a:p>
          <a:p>
            <a:pPr marL="800100" lvl="1" indent="-342900">
              <a:buAutoNum type="arabicPeriod"/>
            </a:pPr>
            <a:r>
              <a:rPr lang="en-US" dirty="0" smtClean="0"/>
              <a:t>Dry etch </a:t>
            </a:r>
            <a:r>
              <a:rPr lang="en-US" dirty="0" err="1" smtClean="0"/>
              <a:t>SiN</a:t>
            </a:r>
            <a:r>
              <a:rPr lang="en-US" dirty="0" smtClean="0"/>
              <a:t> in ICP2 (recipe 181)</a:t>
            </a:r>
          </a:p>
          <a:p>
            <a:pPr marL="342900" indent="-342900">
              <a:buAutoNum type="arabicPeriod"/>
            </a:pPr>
            <a:endParaRPr lang="en-US" dirty="0"/>
          </a:p>
        </p:txBody>
      </p:sp>
      <p:sp>
        <p:nvSpPr>
          <p:cNvPr id="44" name="Rectangle 43"/>
          <p:cNvSpPr/>
          <p:nvPr/>
        </p:nvSpPr>
        <p:spPr>
          <a:xfrm>
            <a:off x="2667000" y="6248400"/>
            <a:ext cx="228600" cy="76200"/>
          </a:xfrm>
          <a:prstGeom prst="rect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3962400" y="6248400"/>
            <a:ext cx="228600" cy="76200"/>
          </a:xfrm>
          <a:prstGeom prst="rect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685800" y="6248400"/>
            <a:ext cx="228600" cy="76200"/>
          </a:xfrm>
          <a:prstGeom prst="rect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1981200" y="6248400"/>
            <a:ext cx="228600" cy="76200"/>
          </a:xfrm>
          <a:prstGeom prst="rect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5181600" y="6174789"/>
            <a:ext cx="228600" cy="762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/>
          <p:cNvSpPr/>
          <p:nvPr/>
        </p:nvSpPr>
        <p:spPr>
          <a:xfrm>
            <a:off x="6477000" y="6174789"/>
            <a:ext cx="228600" cy="762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2667000" y="6170720"/>
            <a:ext cx="228600" cy="762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/>
          <p:cNvSpPr/>
          <p:nvPr/>
        </p:nvSpPr>
        <p:spPr>
          <a:xfrm>
            <a:off x="3962400" y="6170720"/>
            <a:ext cx="228600" cy="762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/>
          <p:cNvSpPr/>
          <p:nvPr/>
        </p:nvSpPr>
        <p:spPr>
          <a:xfrm>
            <a:off x="685800" y="6169240"/>
            <a:ext cx="228600" cy="762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/>
          <p:cNvSpPr/>
          <p:nvPr/>
        </p:nvSpPr>
        <p:spPr>
          <a:xfrm>
            <a:off x="1981200" y="6169240"/>
            <a:ext cx="228600" cy="762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35345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Mike Davenport\My Documents\My Dropbox\school post intel\Processing\dev2 SOA1\DQWETCH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3648" y="3126872"/>
            <a:ext cx="4340352" cy="3254188"/>
          </a:xfrm>
          <a:prstGeom prst="rect">
            <a:avLst/>
          </a:prstGeom>
          <a:noFill/>
        </p:spPr>
      </p:pic>
      <p:pic>
        <p:nvPicPr>
          <p:cNvPr id="3075" name="Picture 3" descr="C:\Documents and Settings\Mike Davenport\My Documents\My Dropbox\school post intel\Processing\dev2 SOA1\DQWETCH2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148948"/>
            <a:ext cx="4340352" cy="325418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27290" y="521293"/>
            <a:ext cx="278592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SEM of post-QW etch devices</a:t>
            </a:r>
          </a:p>
          <a:p>
            <a:endParaRPr lang="en-US" dirty="0"/>
          </a:p>
          <a:p>
            <a:r>
              <a:rPr lang="en-US" dirty="0" smtClean="0"/>
              <a:t>Note smooth n-</a:t>
            </a:r>
            <a:r>
              <a:rPr lang="en-US" dirty="0" err="1" smtClean="0"/>
              <a:t>InP</a:t>
            </a:r>
            <a:r>
              <a:rPr lang="en-US" dirty="0" smtClean="0"/>
              <a:t> layer, ridiculously sharp QW taper tip</a:t>
            </a: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Documents and Settings\Mike Davenport\My Documents\My Dropbox\school post intel\Processing\dev2 SOA1\HMETCHB1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3648" y="3603812"/>
            <a:ext cx="4340352" cy="3254188"/>
          </a:xfrm>
          <a:prstGeom prst="rect">
            <a:avLst/>
          </a:prstGeom>
          <a:noFill/>
        </p:spPr>
      </p:pic>
      <p:pic>
        <p:nvPicPr>
          <p:cNvPr id="4100" name="Picture 4" descr="C:\Documents and Settings\Mike Davenport\My Documents\My Dropbox\school post intel\Processing\dev2 SOA1\HMETCH03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603812"/>
            <a:ext cx="4340352" cy="3254188"/>
          </a:xfrm>
          <a:prstGeom prst="rect">
            <a:avLst/>
          </a:prstGeom>
          <a:noFill/>
        </p:spPr>
      </p:pic>
      <p:pic>
        <p:nvPicPr>
          <p:cNvPr id="4101" name="Picture 5" descr="C:\Documents and Settings\Mike Davenport\My Documents\My Dropbox\school post intel\Processing\dev2 SOA1\HMETCH02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4340352" cy="3254188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4725824" y="179462"/>
            <a:ext cx="417034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Post Dry </a:t>
            </a:r>
            <a:r>
              <a:rPr lang="en-US" dirty="0" err="1" smtClean="0"/>
              <a:t>Hardmask</a:t>
            </a:r>
            <a:r>
              <a:rPr lang="en-US" dirty="0" smtClean="0"/>
              <a:t> Removal</a:t>
            </a:r>
          </a:p>
          <a:p>
            <a:endParaRPr lang="en-US" dirty="0" smtClean="0"/>
          </a:p>
          <a:p>
            <a:r>
              <a:rPr lang="en-US" dirty="0" smtClean="0"/>
              <a:t>This is what you get with just CF4</a:t>
            </a:r>
          </a:p>
          <a:p>
            <a:endParaRPr lang="en-US" dirty="0" smtClean="0"/>
          </a:p>
          <a:p>
            <a:r>
              <a:rPr lang="en-US" dirty="0" smtClean="0"/>
              <a:t>This is what you get with BHF dip then CF4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4383993" y="886557"/>
            <a:ext cx="413873" cy="164576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4272897" y="963470"/>
            <a:ext cx="524970" cy="2634309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endCxn id="4099" idx="0"/>
          </p:cNvCxnSpPr>
          <p:nvPr/>
        </p:nvCxnSpPr>
        <p:spPr>
          <a:xfrm flipH="1">
            <a:off x="6973824" y="1698408"/>
            <a:ext cx="165591" cy="1905404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Rectangle 75"/>
          <p:cNvSpPr/>
          <p:nvPr/>
        </p:nvSpPr>
        <p:spPr>
          <a:xfrm>
            <a:off x="5774474" y="5486401"/>
            <a:ext cx="358698" cy="697880"/>
          </a:xfrm>
          <a:prstGeom prst="rect">
            <a:avLst/>
          </a:prstGeom>
          <a:solidFill>
            <a:srgbClr val="9696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/>
          <p:cNvSpPr/>
          <p:nvPr/>
        </p:nvSpPr>
        <p:spPr>
          <a:xfrm>
            <a:off x="2895600" y="5491976"/>
            <a:ext cx="1066800" cy="697880"/>
          </a:xfrm>
          <a:prstGeom prst="rect">
            <a:avLst/>
          </a:prstGeom>
          <a:solidFill>
            <a:srgbClr val="9696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/>
          <p:cNvSpPr/>
          <p:nvPr/>
        </p:nvSpPr>
        <p:spPr>
          <a:xfrm>
            <a:off x="914400" y="5486401"/>
            <a:ext cx="1066800" cy="697880"/>
          </a:xfrm>
          <a:prstGeom prst="rect">
            <a:avLst/>
          </a:prstGeom>
          <a:solidFill>
            <a:srgbClr val="9696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/>
          <p:cNvSpPr/>
          <p:nvPr/>
        </p:nvSpPr>
        <p:spPr>
          <a:xfrm>
            <a:off x="381000" y="6134100"/>
            <a:ext cx="8382000" cy="194217"/>
          </a:xfrm>
          <a:prstGeom prst="rect">
            <a:avLst/>
          </a:prstGeom>
          <a:solidFill>
            <a:srgbClr val="9696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N-layer etch </a:t>
            </a:r>
            <a:r>
              <a:rPr lang="en-US" dirty="0" err="1" smtClean="0"/>
              <a:t>hardmask</a:t>
            </a:r>
            <a:r>
              <a:rPr lang="en-US" dirty="0" smtClean="0"/>
              <a:t> deposition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85800" y="1371600"/>
            <a:ext cx="76200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en-US" dirty="0" smtClean="0"/>
              <a:t>Solvent clean: Certainly necessary after PR strip. ACE/ISO/DI. No sonic.</a:t>
            </a:r>
          </a:p>
          <a:p>
            <a:pPr marL="342900" indent="-342900">
              <a:buAutoNum type="arabicPeriod"/>
            </a:pPr>
            <a:r>
              <a:rPr lang="en-US" dirty="0" smtClean="0"/>
              <a:t>O2 </a:t>
            </a:r>
            <a:r>
              <a:rPr lang="en-US" dirty="0" err="1" smtClean="0"/>
              <a:t>descum</a:t>
            </a:r>
            <a:r>
              <a:rPr lang="en-US" dirty="0" smtClean="0"/>
              <a:t>. PE2 because there’s no signup, fast, easy</a:t>
            </a:r>
          </a:p>
          <a:p>
            <a:pPr marL="342900" indent="-342900">
              <a:buAutoNum type="arabicPeriod"/>
            </a:pPr>
            <a:r>
              <a:rPr lang="en-US" dirty="0" smtClean="0"/>
              <a:t>Dehydration bake, 5min @150C to drive water out of trench, channel</a:t>
            </a:r>
          </a:p>
          <a:p>
            <a:pPr marL="342900" indent="-342900">
              <a:buAutoNum type="arabicPeriod"/>
            </a:pPr>
            <a:r>
              <a:rPr lang="en-US" dirty="0" smtClean="0"/>
              <a:t>Deposit </a:t>
            </a:r>
            <a:r>
              <a:rPr lang="en-US" dirty="0" err="1" smtClean="0"/>
              <a:t>SiN</a:t>
            </a:r>
            <a:r>
              <a:rPr lang="en-US" dirty="0" smtClean="0"/>
              <a:t> in PECVD1. </a:t>
            </a:r>
          </a:p>
          <a:p>
            <a:pPr marL="800100" lvl="1" indent="-342900">
              <a:buAutoNum type="arabicPeriod"/>
            </a:pPr>
            <a:r>
              <a:rPr lang="en-US" dirty="0" smtClean="0"/>
              <a:t>Use 300nm </a:t>
            </a:r>
            <a:r>
              <a:rPr lang="en-US" dirty="0" smtClean="0">
                <a:solidFill>
                  <a:srgbClr val="FF0000"/>
                </a:solidFill>
              </a:rPr>
              <a:t>(Used sputtered SiO2 on one chip)</a:t>
            </a:r>
            <a:endParaRPr lang="en-US" dirty="0" smtClean="0"/>
          </a:p>
          <a:p>
            <a:pPr marL="800100" lvl="1" indent="-342900">
              <a:buAutoNum type="arabicPeriod"/>
            </a:pPr>
            <a:r>
              <a:rPr lang="en-US" dirty="0" smtClean="0"/>
              <a:t>Measure film thickness with dummy Si on </a:t>
            </a:r>
            <a:r>
              <a:rPr lang="en-US" dirty="0" err="1" smtClean="0"/>
              <a:t>Nanometrics</a:t>
            </a:r>
            <a:r>
              <a:rPr lang="en-US" dirty="0" smtClean="0"/>
              <a:t> or </a:t>
            </a:r>
            <a:r>
              <a:rPr lang="en-US" dirty="0" err="1" smtClean="0"/>
              <a:t>ellipsomter</a:t>
            </a:r>
            <a:endParaRPr lang="en-US" dirty="0" smtClean="0"/>
          </a:p>
          <a:p>
            <a:pPr marL="342900" indent="-342900">
              <a:buAutoNum type="arabicPeriod"/>
            </a:pPr>
            <a:r>
              <a:rPr lang="en-US" dirty="0" smtClean="0"/>
              <a:t>Output metric: Film thickness</a:t>
            </a:r>
          </a:p>
        </p:txBody>
      </p:sp>
      <p:sp>
        <p:nvSpPr>
          <p:cNvPr id="5" name="Rectangle 4"/>
          <p:cNvSpPr/>
          <p:nvPr/>
        </p:nvSpPr>
        <p:spPr>
          <a:xfrm>
            <a:off x="1066800" y="5638800"/>
            <a:ext cx="762000" cy="762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85800" y="6477000"/>
            <a:ext cx="3733800" cy="76200"/>
          </a:xfrm>
          <a:prstGeom prst="rect">
            <a:avLst/>
          </a:prstGeom>
          <a:solidFill>
            <a:srgbClr val="9696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752600" y="6400800"/>
            <a:ext cx="1371600" cy="76200"/>
          </a:xfrm>
          <a:prstGeom prst="rect">
            <a:avLst/>
          </a:prstGeom>
          <a:solidFill>
            <a:srgbClr val="5F5F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81000" y="6553200"/>
            <a:ext cx="8382000" cy="228600"/>
          </a:xfrm>
          <a:prstGeom prst="rect">
            <a:avLst/>
          </a:prstGeom>
          <a:solidFill>
            <a:srgbClr val="5F5F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85800" y="6400800"/>
            <a:ext cx="457200" cy="76200"/>
          </a:xfrm>
          <a:prstGeom prst="rect">
            <a:avLst/>
          </a:prstGeom>
          <a:solidFill>
            <a:srgbClr val="5F5F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371600" y="6400800"/>
            <a:ext cx="152400" cy="76200"/>
          </a:xfrm>
          <a:prstGeom prst="rect">
            <a:avLst/>
          </a:prstGeom>
          <a:solidFill>
            <a:srgbClr val="5F5F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352800" y="6400800"/>
            <a:ext cx="152400" cy="76200"/>
          </a:xfrm>
          <a:prstGeom prst="rect">
            <a:avLst/>
          </a:prstGeom>
          <a:solidFill>
            <a:srgbClr val="5F5F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5867400" y="6400800"/>
            <a:ext cx="152400" cy="76200"/>
          </a:xfrm>
          <a:prstGeom prst="rect">
            <a:avLst/>
          </a:prstGeom>
          <a:solidFill>
            <a:srgbClr val="5F5F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72400" y="6400800"/>
            <a:ext cx="152400" cy="76200"/>
          </a:xfrm>
          <a:prstGeom prst="rect">
            <a:avLst/>
          </a:prstGeom>
          <a:solidFill>
            <a:srgbClr val="5F5F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8153400" y="6400800"/>
            <a:ext cx="609600" cy="76200"/>
          </a:xfrm>
          <a:prstGeom prst="rect">
            <a:avLst/>
          </a:prstGeom>
          <a:solidFill>
            <a:srgbClr val="5F5F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3733800" y="6400800"/>
            <a:ext cx="685800" cy="76200"/>
          </a:xfrm>
          <a:prstGeom prst="rect">
            <a:avLst/>
          </a:prstGeom>
          <a:solidFill>
            <a:srgbClr val="5F5F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6248400" y="6400800"/>
            <a:ext cx="1295400" cy="76200"/>
          </a:xfrm>
          <a:prstGeom prst="rect">
            <a:avLst/>
          </a:prstGeom>
          <a:solidFill>
            <a:srgbClr val="5F5F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4953000" y="6400800"/>
            <a:ext cx="685800" cy="76200"/>
          </a:xfrm>
          <a:prstGeom prst="rect">
            <a:avLst/>
          </a:prstGeom>
          <a:solidFill>
            <a:srgbClr val="5F5F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4953000" y="6477000"/>
            <a:ext cx="3810000" cy="76200"/>
          </a:xfrm>
          <a:prstGeom prst="rect">
            <a:avLst/>
          </a:prstGeom>
          <a:solidFill>
            <a:srgbClr val="9696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066800" y="5715000"/>
            <a:ext cx="762000" cy="381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381000" y="6324600"/>
            <a:ext cx="8382000" cy="762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5867400" y="5715000"/>
            <a:ext cx="152400" cy="381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3048000" y="5715000"/>
            <a:ext cx="762000" cy="381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5867400" y="5638800"/>
            <a:ext cx="152400" cy="762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3048000" y="5638800"/>
            <a:ext cx="762000" cy="762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1066800" y="5590478"/>
            <a:ext cx="762000" cy="762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3048000" y="5590478"/>
            <a:ext cx="762000" cy="762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5867400" y="5590478"/>
            <a:ext cx="152400" cy="762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77"/>
          <p:cNvSpPr/>
          <p:nvPr/>
        </p:nvSpPr>
        <p:spPr>
          <a:xfrm>
            <a:off x="5791200" y="6248400"/>
            <a:ext cx="304800" cy="76200"/>
          </a:xfrm>
          <a:prstGeom prst="rect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/>
          <p:cNvSpPr/>
          <p:nvPr/>
        </p:nvSpPr>
        <p:spPr>
          <a:xfrm>
            <a:off x="5791200" y="6172200"/>
            <a:ext cx="304800" cy="762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79"/>
          <p:cNvSpPr/>
          <p:nvPr/>
        </p:nvSpPr>
        <p:spPr>
          <a:xfrm>
            <a:off x="5867400" y="6096000"/>
            <a:ext cx="152400" cy="76200"/>
          </a:xfrm>
          <a:prstGeom prst="rect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/>
          <p:cNvSpPr/>
          <p:nvPr/>
        </p:nvSpPr>
        <p:spPr>
          <a:xfrm>
            <a:off x="990600" y="6172200"/>
            <a:ext cx="914400" cy="762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ectangle 81"/>
          <p:cNvSpPr/>
          <p:nvPr/>
        </p:nvSpPr>
        <p:spPr>
          <a:xfrm>
            <a:off x="1066800" y="6096000"/>
            <a:ext cx="762000" cy="76200"/>
          </a:xfrm>
          <a:prstGeom prst="rect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ectangle 82"/>
          <p:cNvSpPr/>
          <p:nvPr/>
        </p:nvSpPr>
        <p:spPr>
          <a:xfrm>
            <a:off x="2971800" y="6248400"/>
            <a:ext cx="914400" cy="76200"/>
          </a:xfrm>
          <a:prstGeom prst="rect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ectangle 83"/>
          <p:cNvSpPr/>
          <p:nvPr/>
        </p:nvSpPr>
        <p:spPr>
          <a:xfrm>
            <a:off x="2971800" y="6172200"/>
            <a:ext cx="914400" cy="762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ectangle 84"/>
          <p:cNvSpPr/>
          <p:nvPr/>
        </p:nvSpPr>
        <p:spPr>
          <a:xfrm>
            <a:off x="3048000" y="6096000"/>
            <a:ext cx="762000" cy="76200"/>
          </a:xfrm>
          <a:prstGeom prst="rect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ectangle 85"/>
          <p:cNvSpPr/>
          <p:nvPr/>
        </p:nvSpPr>
        <p:spPr>
          <a:xfrm>
            <a:off x="5181600" y="6248400"/>
            <a:ext cx="228600" cy="76200"/>
          </a:xfrm>
          <a:prstGeom prst="rect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Rectangle 86"/>
          <p:cNvSpPr/>
          <p:nvPr/>
        </p:nvSpPr>
        <p:spPr>
          <a:xfrm>
            <a:off x="6477000" y="6248400"/>
            <a:ext cx="228600" cy="76200"/>
          </a:xfrm>
          <a:prstGeom prst="rect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Rectangle 87"/>
          <p:cNvSpPr/>
          <p:nvPr/>
        </p:nvSpPr>
        <p:spPr>
          <a:xfrm>
            <a:off x="990600" y="6248400"/>
            <a:ext cx="914400" cy="76200"/>
          </a:xfrm>
          <a:prstGeom prst="rect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2667000" y="6248400"/>
            <a:ext cx="228600" cy="76200"/>
          </a:xfrm>
          <a:prstGeom prst="rect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Rectangle 89"/>
          <p:cNvSpPr/>
          <p:nvPr/>
        </p:nvSpPr>
        <p:spPr>
          <a:xfrm>
            <a:off x="3962400" y="6248400"/>
            <a:ext cx="228600" cy="76200"/>
          </a:xfrm>
          <a:prstGeom prst="rect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Rectangle 90"/>
          <p:cNvSpPr/>
          <p:nvPr/>
        </p:nvSpPr>
        <p:spPr>
          <a:xfrm>
            <a:off x="685800" y="6248400"/>
            <a:ext cx="228600" cy="76200"/>
          </a:xfrm>
          <a:prstGeom prst="rect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Rectangle 91"/>
          <p:cNvSpPr/>
          <p:nvPr/>
        </p:nvSpPr>
        <p:spPr>
          <a:xfrm>
            <a:off x="1981200" y="6248400"/>
            <a:ext cx="228600" cy="76200"/>
          </a:xfrm>
          <a:prstGeom prst="rect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Rectangle 92"/>
          <p:cNvSpPr/>
          <p:nvPr/>
        </p:nvSpPr>
        <p:spPr>
          <a:xfrm>
            <a:off x="5181600" y="6174789"/>
            <a:ext cx="228600" cy="762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Rectangle 93"/>
          <p:cNvSpPr/>
          <p:nvPr/>
        </p:nvSpPr>
        <p:spPr>
          <a:xfrm>
            <a:off x="6477000" y="6174789"/>
            <a:ext cx="228600" cy="762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Rectangle 94"/>
          <p:cNvSpPr/>
          <p:nvPr/>
        </p:nvSpPr>
        <p:spPr>
          <a:xfrm>
            <a:off x="2667000" y="6170720"/>
            <a:ext cx="228600" cy="762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Rectangle 95"/>
          <p:cNvSpPr/>
          <p:nvPr/>
        </p:nvSpPr>
        <p:spPr>
          <a:xfrm>
            <a:off x="3962400" y="6170720"/>
            <a:ext cx="228600" cy="762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Rectangle 96"/>
          <p:cNvSpPr/>
          <p:nvPr/>
        </p:nvSpPr>
        <p:spPr>
          <a:xfrm>
            <a:off x="685800" y="6169240"/>
            <a:ext cx="228600" cy="762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Rectangle 97"/>
          <p:cNvSpPr/>
          <p:nvPr/>
        </p:nvSpPr>
        <p:spPr>
          <a:xfrm>
            <a:off x="1981200" y="6169240"/>
            <a:ext cx="228600" cy="762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0076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42"/>
          <p:cNvSpPr/>
          <p:nvPr/>
        </p:nvSpPr>
        <p:spPr>
          <a:xfrm>
            <a:off x="5181600" y="5123056"/>
            <a:ext cx="1524000" cy="1066800"/>
          </a:xfrm>
          <a:prstGeom prst="rect">
            <a:avLst/>
          </a:prstGeom>
          <a:solidFill>
            <a:srgbClr val="FF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2667000" y="5123056"/>
            <a:ext cx="1524000" cy="1066800"/>
          </a:xfrm>
          <a:prstGeom prst="rect">
            <a:avLst/>
          </a:prstGeom>
          <a:solidFill>
            <a:srgbClr val="FF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2667000" y="6096000"/>
            <a:ext cx="1524000" cy="249973"/>
          </a:xfrm>
          <a:prstGeom prst="rect">
            <a:avLst/>
          </a:prstGeom>
          <a:solidFill>
            <a:srgbClr val="9696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5181600" y="6096000"/>
            <a:ext cx="1524000" cy="232317"/>
          </a:xfrm>
          <a:prstGeom prst="rect">
            <a:avLst/>
          </a:prstGeom>
          <a:solidFill>
            <a:srgbClr val="9696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685800" y="5123056"/>
            <a:ext cx="1524000" cy="1066800"/>
          </a:xfrm>
          <a:prstGeom prst="rect">
            <a:avLst/>
          </a:prstGeom>
          <a:solidFill>
            <a:srgbClr val="FF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/>
          <p:cNvSpPr/>
          <p:nvPr/>
        </p:nvSpPr>
        <p:spPr>
          <a:xfrm>
            <a:off x="5774474" y="5486401"/>
            <a:ext cx="358698" cy="697880"/>
          </a:xfrm>
          <a:prstGeom prst="rect">
            <a:avLst/>
          </a:prstGeom>
          <a:solidFill>
            <a:srgbClr val="9696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/>
          <p:cNvSpPr/>
          <p:nvPr/>
        </p:nvSpPr>
        <p:spPr>
          <a:xfrm>
            <a:off x="2895600" y="5491976"/>
            <a:ext cx="1066800" cy="697880"/>
          </a:xfrm>
          <a:prstGeom prst="rect">
            <a:avLst/>
          </a:prstGeom>
          <a:solidFill>
            <a:srgbClr val="9696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/>
          <p:cNvSpPr/>
          <p:nvPr/>
        </p:nvSpPr>
        <p:spPr>
          <a:xfrm>
            <a:off x="914400" y="5486401"/>
            <a:ext cx="1066800" cy="697880"/>
          </a:xfrm>
          <a:prstGeom prst="rect">
            <a:avLst/>
          </a:prstGeom>
          <a:solidFill>
            <a:srgbClr val="9696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/>
          <p:cNvSpPr/>
          <p:nvPr/>
        </p:nvSpPr>
        <p:spPr>
          <a:xfrm>
            <a:off x="685800" y="6096000"/>
            <a:ext cx="1524000" cy="232317"/>
          </a:xfrm>
          <a:prstGeom prst="rect">
            <a:avLst/>
          </a:prstGeom>
          <a:solidFill>
            <a:srgbClr val="9696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N-layer etch </a:t>
            </a:r>
            <a:r>
              <a:rPr lang="en-US" dirty="0" err="1" smtClean="0"/>
              <a:t>litho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066800" y="5638800"/>
            <a:ext cx="762000" cy="762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85800" y="6477000"/>
            <a:ext cx="3733800" cy="76200"/>
          </a:xfrm>
          <a:prstGeom prst="rect">
            <a:avLst/>
          </a:prstGeom>
          <a:solidFill>
            <a:srgbClr val="9696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752600" y="6400800"/>
            <a:ext cx="1371600" cy="76200"/>
          </a:xfrm>
          <a:prstGeom prst="rect">
            <a:avLst/>
          </a:prstGeom>
          <a:solidFill>
            <a:srgbClr val="5F5F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81000" y="6553200"/>
            <a:ext cx="8382000" cy="228600"/>
          </a:xfrm>
          <a:prstGeom prst="rect">
            <a:avLst/>
          </a:prstGeom>
          <a:solidFill>
            <a:srgbClr val="5F5F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85800" y="6400800"/>
            <a:ext cx="457200" cy="76200"/>
          </a:xfrm>
          <a:prstGeom prst="rect">
            <a:avLst/>
          </a:prstGeom>
          <a:solidFill>
            <a:srgbClr val="5F5F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371600" y="6400800"/>
            <a:ext cx="152400" cy="76200"/>
          </a:xfrm>
          <a:prstGeom prst="rect">
            <a:avLst/>
          </a:prstGeom>
          <a:solidFill>
            <a:srgbClr val="5F5F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352800" y="6400800"/>
            <a:ext cx="152400" cy="76200"/>
          </a:xfrm>
          <a:prstGeom prst="rect">
            <a:avLst/>
          </a:prstGeom>
          <a:solidFill>
            <a:srgbClr val="5F5F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5867400" y="6400800"/>
            <a:ext cx="152400" cy="76200"/>
          </a:xfrm>
          <a:prstGeom prst="rect">
            <a:avLst/>
          </a:prstGeom>
          <a:solidFill>
            <a:srgbClr val="5F5F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72400" y="6400800"/>
            <a:ext cx="152400" cy="76200"/>
          </a:xfrm>
          <a:prstGeom prst="rect">
            <a:avLst/>
          </a:prstGeom>
          <a:solidFill>
            <a:srgbClr val="5F5F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8153400" y="6400800"/>
            <a:ext cx="609600" cy="76200"/>
          </a:xfrm>
          <a:prstGeom prst="rect">
            <a:avLst/>
          </a:prstGeom>
          <a:solidFill>
            <a:srgbClr val="5F5F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3733800" y="6400800"/>
            <a:ext cx="685800" cy="76200"/>
          </a:xfrm>
          <a:prstGeom prst="rect">
            <a:avLst/>
          </a:prstGeom>
          <a:solidFill>
            <a:srgbClr val="5F5F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6248400" y="6400800"/>
            <a:ext cx="1295400" cy="76200"/>
          </a:xfrm>
          <a:prstGeom prst="rect">
            <a:avLst/>
          </a:prstGeom>
          <a:solidFill>
            <a:srgbClr val="5F5F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4953000" y="6400800"/>
            <a:ext cx="685800" cy="76200"/>
          </a:xfrm>
          <a:prstGeom prst="rect">
            <a:avLst/>
          </a:prstGeom>
          <a:solidFill>
            <a:srgbClr val="5F5F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4953000" y="6477000"/>
            <a:ext cx="3810000" cy="76200"/>
          </a:xfrm>
          <a:prstGeom prst="rect">
            <a:avLst/>
          </a:prstGeom>
          <a:solidFill>
            <a:srgbClr val="9696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066800" y="5715000"/>
            <a:ext cx="762000" cy="381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381000" y="6324600"/>
            <a:ext cx="8382000" cy="762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5867400" y="5715000"/>
            <a:ext cx="152400" cy="381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3048000" y="5715000"/>
            <a:ext cx="762000" cy="381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5867400" y="5638800"/>
            <a:ext cx="152400" cy="762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3048000" y="5638800"/>
            <a:ext cx="762000" cy="762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5181600" y="6248400"/>
            <a:ext cx="228600" cy="76200"/>
          </a:xfrm>
          <a:prstGeom prst="rect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6477000" y="6248400"/>
            <a:ext cx="228600" cy="76200"/>
          </a:xfrm>
          <a:prstGeom prst="rect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1066800" y="5590478"/>
            <a:ext cx="762000" cy="762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3048000" y="5590478"/>
            <a:ext cx="762000" cy="762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5867400" y="5590478"/>
            <a:ext cx="152400" cy="762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/>
          <p:cNvSpPr txBox="1"/>
          <p:nvPr/>
        </p:nvSpPr>
        <p:spPr>
          <a:xfrm>
            <a:off x="381000" y="1295400"/>
            <a:ext cx="7239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 smtClean="0"/>
              <a:t>Solvent clean, O2 </a:t>
            </a:r>
            <a:r>
              <a:rPr lang="en-US" dirty="0" err="1" smtClean="0"/>
              <a:t>descum</a:t>
            </a:r>
            <a:r>
              <a:rPr lang="en-US" dirty="0" smtClean="0"/>
              <a:t>, dehydration bake as above</a:t>
            </a:r>
          </a:p>
          <a:p>
            <a:pPr marL="342900" indent="-342900">
              <a:buAutoNum type="arabicPeriod"/>
            </a:pPr>
            <a:r>
              <a:rPr lang="en-US" dirty="0" smtClean="0"/>
              <a:t>Spin PR</a:t>
            </a:r>
          </a:p>
          <a:p>
            <a:pPr marL="800100" lvl="1" indent="-342900">
              <a:buAutoNum type="arabicPeriod"/>
            </a:pPr>
            <a:r>
              <a:rPr lang="en-US" dirty="0" smtClean="0">
                <a:solidFill>
                  <a:srgbClr val="FF0000"/>
                </a:solidFill>
              </a:rPr>
              <a:t>Spin HDMS: Allow to puddle for 20”. Spin at 4k RPM (recipe 7). </a:t>
            </a:r>
          </a:p>
          <a:p>
            <a:pPr marL="800100" lvl="1" indent="-342900">
              <a:buAutoNum type="arabicPeriod"/>
            </a:pPr>
            <a:r>
              <a:rPr lang="en-US" dirty="0" smtClean="0">
                <a:solidFill>
                  <a:srgbClr val="FF0000"/>
                </a:solidFill>
              </a:rPr>
              <a:t>Spin SPR 955CM 1.8 for 30” at 2.5k (recipe 4) for 2um thickness</a:t>
            </a:r>
          </a:p>
          <a:p>
            <a:pPr marL="800100" lvl="1" indent="-342900">
              <a:buAutoNum type="arabicPeriod"/>
            </a:pPr>
            <a:r>
              <a:rPr lang="en-US" dirty="0" smtClean="0"/>
              <a:t>Remove from tape and bake. 90” at 90C.</a:t>
            </a:r>
          </a:p>
          <a:p>
            <a:pPr marL="800100" lvl="1" indent="-342900">
              <a:buAutoNum type="arabicPeriod"/>
            </a:pPr>
            <a:r>
              <a:rPr lang="en-US" dirty="0" smtClean="0">
                <a:solidFill>
                  <a:srgbClr val="FF0000"/>
                </a:solidFill>
              </a:rPr>
              <a:t>Expose in </a:t>
            </a:r>
            <a:r>
              <a:rPr lang="en-US" dirty="0" err="1" smtClean="0">
                <a:solidFill>
                  <a:srgbClr val="FF0000"/>
                </a:solidFill>
              </a:rPr>
              <a:t>Autostep</a:t>
            </a:r>
            <a:r>
              <a:rPr lang="en-US" dirty="0" smtClean="0">
                <a:solidFill>
                  <a:srgbClr val="FF0000"/>
                </a:solidFill>
              </a:rPr>
              <a:t> 0.5sec (best resolution)</a:t>
            </a:r>
          </a:p>
          <a:p>
            <a:pPr marL="800100" lvl="1" indent="-342900">
              <a:buAutoNum type="arabicPeriod"/>
            </a:pPr>
            <a:r>
              <a:rPr lang="en-US" dirty="0" smtClean="0"/>
              <a:t>Post expose bake: 90” @</a:t>
            </a:r>
            <a:r>
              <a:rPr lang="en-US" dirty="0" smtClean="0"/>
              <a:t>110C</a:t>
            </a:r>
          </a:p>
          <a:p>
            <a:pPr marL="800100" lvl="1" indent="-342900">
              <a:buFontTx/>
              <a:buAutoNum type="arabicPeriod"/>
            </a:pPr>
            <a:r>
              <a:rPr lang="en-US" dirty="0" smtClean="0"/>
              <a:t>Develop: MF726 for 60s. </a:t>
            </a:r>
          </a:p>
          <a:p>
            <a:pPr marL="342900" indent="-342900">
              <a:buAutoNum type="arabicPeriod"/>
            </a:pPr>
            <a:r>
              <a:rPr lang="en-US" dirty="0" smtClean="0"/>
              <a:t>O2 </a:t>
            </a:r>
            <a:r>
              <a:rPr lang="en-US" dirty="0" err="1" smtClean="0"/>
              <a:t>descum</a:t>
            </a:r>
            <a:r>
              <a:rPr lang="en-US" dirty="0" smtClean="0"/>
              <a:t> 30s</a:t>
            </a:r>
          </a:p>
          <a:p>
            <a:pPr marL="342900" indent="-342900">
              <a:buAutoNum type="arabicPeriod"/>
            </a:pPr>
            <a:r>
              <a:rPr lang="en-US" dirty="0" smtClean="0"/>
              <a:t>Check taper patterns in microscope</a:t>
            </a:r>
          </a:p>
        </p:txBody>
      </p:sp>
      <p:sp>
        <p:nvSpPr>
          <p:cNvPr id="48" name="Rectangle 47"/>
          <p:cNvSpPr/>
          <p:nvPr/>
        </p:nvSpPr>
        <p:spPr>
          <a:xfrm>
            <a:off x="5791200" y="6248400"/>
            <a:ext cx="304800" cy="76200"/>
          </a:xfrm>
          <a:prstGeom prst="rect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/>
          <p:cNvSpPr/>
          <p:nvPr/>
        </p:nvSpPr>
        <p:spPr>
          <a:xfrm>
            <a:off x="5791200" y="6172200"/>
            <a:ext cx="304800" cy="762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5867400" y="6096000"/>
            <a:ext cx="152400" cy="76200"/>
          </a:xfrm>
          <a:prstGeom prst="rect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/>
          <p:cNvSpPr/>
          <p:nvPr/>
        </p:nvSpPr>
        <p:spPr>
          <a:xfrm>
            <a:off x="990600" y="6172200"/>
            <a:ext cx="914400" cy="762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/>
          <p:cNvSpPr/>
          <p:nvPr/>
        </p:nvSpPr>
        <p:spPr>
          <a:xfrm>
            <a:off x="1066800" y="6096000"/>
            <a:ext cx="762000" cy="76200"/>
          </a:xfrm>
          <a:prstGeom prst="rect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/>
          <p:cNvSpPr/>
          <p:nvPr/>
        </p:nvSpPr>
        <p:spPr>
          <a:xfrm>
            <a:off x="2971800" y="6248400"/>
            <a:ext cx="914400" cy="76200"/>
          </a:xfrm>
          <a:prstGeom prst="rect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/>
          <p:cNvSpPr/>
          <p:nvPr/>
        </p:nvSpPr>
        <p:spPr>
          <a:xfrm>
            <a:off x="2971800" y="6172200"/>
            <a:ext cx="914400" cy="762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/>
          <p:cNvSpPr/>
          <p:nvPr/>
        </p:nvSpPr>
        <p:spPr>
          <a:xfrm>
            <a:off x="3048000" y="6096000"/>
            <a:ext cx="762000" cy="76200"/>
          </a:xfrm>
          <a:prstGeom prst="rect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/>
          <p:cNvSpPr/>
          <p:nvPr/>
        </p:nvSpPr>
        <p:spPr>
          <a:xfrm>
            <a:off x="5181600" y="6248400"/>
            <a:ext cx="228600" cy="76200"/>
          </a:xfrm>
          <a:prstGeom prst="rect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6477000" y="6248400"/>
            <a:ext cx="228600" cy="76200"/>
          </a:xfrm>
          <a:prstGeom prst="rect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90600" y="6248400"/>
            <a:ext cx="914400" cy="76200"/>
          </a:xfrm>
          <a:prstGeom prst="rect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/>
          <p:cNvSpPr/>
          <p:nvPr/>
        </p:nvSpPr>
        <p:spPr>
          <a:xfrm>
            <a:off x="2667000" y="6248400"/>
            <a:ext cx="228600" cy="76200"/>
          </a:xfrm>
          <a:prstGeom prst="rect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/>
          <p:cNvSpPr/>
          <p:nvPr/>
        </p:nvSpPr>
        <p:spPr>
          <a:xfrm>
            <a:off x="3962400" y="6248400"/>
            <a:ext cx="228600" cy="76200"/>
          </a:xfrm>
          <a:prstGeom prst="rect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/>
          <p:cNvSpPr/>
          <p:nvPr/>
        </p:nvSpPr>
        <p:spPr>
          <a:xfrm>
            <a:off x="685800" y="6248400"/>
            <a:ext cx="228600" cy="76200"/>
          </a:xfrm>
          <a:prstGeom prst="rect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/>
          <p:cNvSpPr/>
          <p:nvPr/>
        </p:nvSpPr>
        <p:spPr>
          <a:xfrm>
            <a:off x="1981200" y="6248400"/>
            <a:ext cx="228600" cy="76200"/>
          </a:xfrm>
          <a:prstGeom prst="rect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/>
          <p:cNvSpPr/>
          <p:nvPr/>
        </p:nvSpPr>
        <p:spPr>
          <a:xfrm>
            <a:off x="5181600" y="6174789"/>
            <a:ext cx="228600" cy="762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/>
          <p:cNvSpPr/>
          <p:nvPr/>
        </p:nvSpPr>
        <p:spPr>
          <a:xfrm>
            <a:off x="6477000" y="6174789"/>
            <a:ext cx="228600" cy="762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/>
          <p:cNvSpPr/>
          <p:nvPr/>
        </p:nvSpPr>
        <p:spPr>
          <a:xfrm>
            <a:off x="2667000" y="6170720"/>
            <a:ext cx="228600" cy="762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/>
          <p:cNvSpPr/>
          <p:nvPr/>
        </p:nvSpPr>
        <p:spPr>
          <a:xfrm>
            <a:off x="3962400" y="6170720"/>
            <a:ext cx="228600" cy="762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6"/>
          <p:cNvSpPr/>
          <p:nvPr/>
        </p:nvSpPr>
        <p:spPr>
          <a:xfrm>
            <a:off x="685800" y="6169240"/>
            <a:ext cx="228600" cy="762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/>
          <p:cNvSpPr/>
          <p:nvPr/>
        </p:nvSpPr>
        <p:spPr>
          <a:xfrm>
            <a:off x="1981200" y="6169240"/>
            <a:ext cx="228600" cy="762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08477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extBox 39"/>
          <p:cNvSpPr txBox="1"/>
          <p:nvPr/>
        </p:nvSpPr>
        <p:spPr>
          <a:xfrm>
            <a:off x="685800" y="914400"/>
            <a:ext cx="7772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 smtClean="0"/>
              <a:t>Pattern </a:t>
            </a:r>
            <a:r>
              <a:rPr lang="en-US" dirty="0" err="1" smtClean="0"/>
              <a:t>hardmask</a:t>
            </a:r>
            <a:r>
              <a:rPr lang="en-US" dirty="0" smtClean="0"/>
              <a:t> in ICP2</a:t>
            </a:r>
          </a:p>
          <a:p>
            <a:pPr marL="342900" indent="-342900">
              <a:buFontTx/>
              <a:buAutoNum type="arabicPeriod"/>
            </a:pPr>
            <a:r>
              <a:rPr lang="en-US" dirty="0" smtClean="0"/>
              <a:t>Strip PR: O2 ash for as long as etch (PE2), then 30’ in 1165 at 80C</a:t>
            </a:r>
          </a:p>
          <a:p>
            <a:pPr marL="342900" indent="-342900">
              <a:buAutoNum type="arabicPeriod"/>
            </a:pPr>
            <a:r>
              <a:rPr lang="en-US" dirty="0" smtClean="0"/>
              <a:t>Etch n-layer in RIE#2</a:t>
            </a:r>
          </a:p>
          <a:p>
            <a:pPr marL="342900" indent="-342900">
              <a:buAutoNum type="arabicPeriod"/>
            </a:pPr>
            <a:r>
              <a:rPr lang="en-US" dirty="0" smtClean="0"/>
              <a:t>Used etch monitor; etch was ~3 minutes every time</a:t>
            </a:r>
            <a:endParaRPr lang="en-US" dirty="0"/>
          </a:p>
          <a:p>
            <a:pPr marL="342900" indent="-342900"/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299" y="-1859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n-mesa etch</a:t>
            </a:r>
            <a:endParaRPr lang="en-US" dirty="0"/>
          </a:p>
        </p:txBody>
      </p:sp>
      <p:sp>
        <p:nvSpPr>
          <p:cNvPr id="41" name="Rectangle 40"/>
          <p:cNvSpPr/>
          <p:nvPr/>
        </p:nvSpPr>
        <p:spPr>
          <a:xfrm>
            <a:off x="2667000" y="6096002"/>
            <a:ext cx="1524000" cy="249971"/>
          </a:xfrm>
          <a:prstGeom prst="rect">
            <a:avLst/>
          </a:prstGeom>
          <a:solidFill>
            <a:srgbClr val="9696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5181600" y="6096001"/>
            <a:ext cx="1524000" cy="228600"/>
          </a:xfrm>
          <a:prstGeom prst="rect">
            <a:avLst/>
          </a:prstGeom>
          <a:solidFill>
            <a:srgbClr val="9696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5774474" y="5486401"/>
            <a:ext cx="358698" cy="697880"/>
          </a:xfrm>
          <a:prstGeom prst="rect">
            <a:avLst/>
          </a:prstGeom>
          <a:solidFill>
            <a:srgbClr val="9696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2895600" y="5491976"/>
            <a:ext cx="1066800" cy="697880"/>
          </a:xfrm>
          <a:prstGeom prst="rect">
            <a:avLst/>
          </a:prstGeom>
          <a:solidFill>
            <a:srgbClr val="9696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914400" y="5486401"/>
            <a:ext cx="1066800" cy="697880"/>
          </a:xfrm>
          <a:prstGeom prst="rect">
            <a:avLst/>
          </a:prstGeom>
          <a:solidFill>
            <a:srgbClr val="9696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685800" y="6096002"/>
            <a:ext cx="1524000" cy="232316"/>
          </a:xfrm>
          <a:prstGeom prst="rect">
            <a:avLst/>
          </a:prstGeom>
          <a:solidFill>
            <a:srgbClr val="9696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1066800" y="5638800"/>
            <a:ext cx="762000" cy="762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685800" y="6477000"/>
            <a:ext cx="3733800" cy="76200"/>
          </a:xfrm>
          <a:prstGeom prst="rect">
            <a:avLst/>
          </a:prstGeom>
          <a:solidFill>
            <a:srgbClr val="9696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/>
          <p:cNvSpPr/>
          <p:nvPr/>
        </p:nvSpPr>
        <p:spPr>
          <a:xfrm>
            <a:off x="1752600" y="6400800"/>
            <a:ext cx="1371600" cy="76200"/>
          </a:xfrm>
          <a:prstGeom prst="rect">
            <a:avLst/>
          </a:prstGeom>
          <a:solidFill>
            <a:srgbClr val="5F5F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381000" y="6553200"/>
            <a:ext cx="8382000" cy="228600"/>
          </a:xfrm>
          <a:prstGeom prst="rect">
            <a:avLst/>
          </a:prstGeom>
          <a:solidFill>
            <a:srgbClr val="5F5F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/>
          <p:cNvSpPr/>
          <p:nvPr/>
        </p:nvSpPr>
        <p:spPr>
          <a:xfrm>
            <a:off x="685800" y="6400800"/>
            <a:ext cx="457200" cy="76200"/>
          </a:xfrm>
          <a:prstGeom prst="rect">
            <a:avLst/>
          </a:prstGeom>
          <a:solidFill>
            <a:srgbClr val="5F5F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/>
          <p:cNvSpPr/>
          <p:nvPr/>
        </p:nvSpPr>
        <p:spPr>
          <a:xfrm>
            <a:off x="1371600" y="6400800"/>
            <a:ext cx="152400" cy="76200"/>
          </a:xfrm>
          <a:prstGeom prst="rect">
            <a:avLst/>
          </a:prstGeom>
          <a:solidFill>
            <a:srgbClr val="5F5F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/>
          <p:cNvSpPr/>
          <p:nvPr/>
        </p:nvSpPr>
        <p:spPr>
          <a:xfrm>
            <a:off x="3352800" y="6400800"/>
            <a:ext cx="152400" cy="76200"/>
          </a:xfrm>
          <a:prstGeom prst="rect">
            <a:avLst/>
          </a:prstGeom>
          <a:solidFill>
            <a:srgbClr val="5F5F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/>
          <p:cNvSpPr/>
          <p:nvPr/>
        </p:nvSpPr>
        <p:spPr>
          <a:xfrm>
            <a:off x="5867400" y="6400800"/>
            <a:ext cx="152400" cy="76200"/>
          </a:xfrm>
          <a:prstGeom prst="rect">
            <a:avLst/>
          </a:prstGeom>
          <a:solidFill>
            <a:srgbClr val="5F5F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/>
          <p:cNvSpPr/>
          <p:nvPr/>
        </p:nvSpPr>
        <p:spPr>
          <a:xfrm>
            <a:off x="7772400" y="6400800"/>
            <a:ext cx="152400" cy="76200"/>
          </a:xfrm>
          <a:prstGeom prst="rect">
            <a:avLst/>
          </a:prstGeom>
          <a:solidFill>
            <a:srgbClr val="5F5F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6" name="Rectangle 55"/>
          <p:cNvSpPr/>
          <p:nvPr/>
        </p:nvSpPr>
        <p:spPr>
          <a:xfrm>
            <a:off x="8153400" y="6400800"/>
            <a:ext cx="609600" cy="76200"/>
          </a:xfrm>
          <a:prstGeom prst="rect">
            <a:avLst/>
          </a:prstGeom>
          <a:solidFill>
            <a:srgbClr val="5F5F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3733800" y="6400800"/>
            <a:ext cx="685800" cy="76200"/>
          </a:xfrm>
          <a:prstGeom prst="rect">
            <a:avLst/>
          </a:prstGeom>
          <a:solidFill>
            <a:srgbClr val="5F5F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6248400" y="6400800"/>
            <a:ext cx="1295400" cy="76200"/>
          </a:xfrm>
          <a:prstGeom prst="rect">
            <a:avLst/>
          </a:prstGeom>
          <a:solidFill>
            <a:srgbClr val="5F5F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/>
          <p:cNvSpPr/>
          <p:nvPr/>
        </p:nvSpPr>
        <p:spPr>
          <a:xfrm>
            <a:off x="4953000" y="6400800"/>
            <a:ext cx="685800" cy="76200"/>
          </a:xfrm>
          <a:prstGeom prst="rect">
            <a:avLst/>
          </a:prstGeom>
          <a:solidFill>
            <a:srgbClr val="5F5F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/>
          <p:cNvSpPr/>
          <p:nvPr/>
        </p:nvSpPr>
        <p:spPr>
          <a:xfrm>
            <a:off x="4953000" y="6477000"/>
            <a:ext cx="3810000" cy="76200"/>
          </a:xfrm>
          <a:prstGeom prst="rect">
            <a:avLst/>
          </a:prstGeom>
          <a:solidFill>
            <a:srgbClr val="9696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/>
          <p:cNvSpPr/>
          <p:nvPr/>
        </p:nvSpPr>
        <p:spPr>
          <a:xfrm>
            <a:off x="1066800" y="5715000"/>
            <a:ext cx="762000" cy="381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/>
          <p:cNvSpPr/>
          <p:nvPr/>
        </p:nvSpPr>
        <p:spPr>
          <a:xfrm>
            <a:off x="5181600" y="6324600"/>
            <a:ext cx="1524000" cy="762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/>
          <p:cNvSpPr/>
          <p:nvPr/>
        </p:nvSpPr>
        <p:spPr>
          <a:xfrm>
            <a:off x="5867400" y="5715000"/>
            <a:ext cx="152400" cy="381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68"/>
          <p:cNvSpPr/>
          <p:nvPr/>
        </p:nvSpPr>
        <p:spPr>
          <a:xfrm>
            <a:off x="3048000" y="5715000"/>
            <a:ext cx="762000" cy="381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/>
          <p:cNvSpPr/>
          <p:nvPr/>
        </p:nvSpPr>
        <p:spPr>
          <a:xfrm>
            <a:off x="5867400" y="5638800"/>
            <a:ext cx="152400" cy="762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/>
          <p:cNvSpPr/>
          <p:nvPr/>
        </p:nvSpPr>
        <p:spPr>
          <a:xfrm>
            <a:off x="3048000" y="5638800"/>
            <a:ext cx="762000" cy="762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77"/>
          <p:cNvSpPr/>
          <p:nvPr/>
        </p:nvSpPr>
        <p:spPr>
          <a:xfrm>
            <a:off x="1066800" y="5590478"/>
            <a:ext cx="762000" cy="762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/>
          <p:cNvSpPr/>
          <p:nvPr/>
        </p:nvSpPr>
        <p:spPr>
          <a:xfrm>
            <a:off x="3048000" y="5590478"/>
            <a:ext cx="762000" cy="762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79"/>
          <p:cNvSpPr/>
          <p:nvPr/>
        </p:nvSpPr>
        <p:spPr>
          <a:xfrm>
            <a:off x="5867400" y="5590478"/>
            <a:ext cx="152400" cy="762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/>
          <p:cNvSpPr/>
          <p:nvPr/>
        </p:nvSpPr>
        <p:spPr>
          <a:xfrm>
            <a:off x="2667000" y="6324600"/>
            <a:ext cx="1524000" cy="762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ectangle 81"/>
          <p:cNvSpPr/>
          <p:nvPr/>
        </p:nvSpPr>
        <p:spPr>
          <a:xfrm>
            <a:off x="685800" y="6324600"/>
            <a:ext cx="1524000" cy="762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ectangle 82"/>
          <p:cNvSpPr/>
          <p:nvPr/>
        </p:nvSpPr>
        <p:spPr>
          <a:xfrm>
            <a:off x="5791200" y="6248400"/>
            <a:ext cx="304800" cy="76200"/>
          </a:xfrm>
          <a:prstGeom prst="rect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ectangle 83"/>
          <p:cNvSpPr/>
          <p:nvPr/>
        </p:nvSpPr>
        <p:spPr>
          <a:xfrm>
            <a:off x="5791200" y="6172200"/>
            <a:ext cx="304800" cy="762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ectangle 84"/>
          <p:cNvSpPr/>
          <p:nvPr/>
        </p:nvSpPr>
        <p:spPr>
          <a:xfrm>
            <a:off x="5867400" y="6096000"/>
            <a:ext cx="152400" cy="76200"/>
          </a:xfrm>
          <a:prstGeom prst="rect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ectangle 85"/>
          <p:cNvSpPr/>
          <p:nvPr/>
        </p:nvSpPr>
        <p:spPr>
          <a:xfrm>
            <a:off x="990600" y="6172200"/>
            <a:ext cx="914400" cy="762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Rectangle 86"/>
          <p:cNvSpPr/>
          <p:nvPr/>
        </p:nvSpPr>
        <p:spPr>
          <a:xfrm>
            <a:off x="1066800" y="6096000"/>
            <a:ext cx="762000" cy="76200"/>
          </a:xfrm>
          <a:prstGeom prst="rect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Rectangle 87"/>
          <p:cNvSpPr/>
          <p:nvPr/>
        </p:nvSpPr>
        <p:spPr>
          <a:xfrm>
            <a:off x="2971800" y="6248400"/>
            <a:ext cx="914400" cy="76200"/>
          </a:xfrm>
          <a:prstGeom prst="rect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2971800" y="6172200"/>
            <a:ext cx="914400" cy="762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Rectangle 89"/>
          <p:cNvSpPr/>
          <p:nvPr/>
        </p:nvSpPr>
        <p:spPr>
          <a:xfrm>
            <a:off x="3048000" y="6096000"/>
            <a:ext cx="762000" cy="76200"/>
          </a:xfrm>
          <a:prstGeom prst="rect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Rectangle 90"/>
          <p:cNvSpPr/>
          <p:nvPr/>
        </p:nvSpPr>
        <p:spPr>
          <a:xfrm>
            <a:off x="5181600" y="6248400"/>
            <a:ext cx="228600" cy="76200"/>
          </a:xfrm>
          <a:prstGeom prst="rect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Rectangle 91"/>
          <p:cNvSpPr/>
          <p:nvPr/>
        </p:nvSpPr>
        <p:spPr>
          <a:xfrm>
            <a:off x="6477000" y="6248400"/>
            <a:ext cx="228600" cy="76200"/>
          </a:xfrm>
          <a:prstGeom prst="rect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Rectangle 92"/>
          <p:cNvSpPr/>
          <p:nvPr/>
        </p:nvSpPr>
        <p:spPr>
          <a:xfrm>
            <a:off x="990600" y="6248400"/>
            <a:ext cx="914400" cy="76200"/>
          </a:xfrm>
          <a:prstGeom prst="rect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Rectangle 93"/>
          <p:cNvSpPr/>
          <p:nvPr/>
        </p:nvSpPr>
        <p:spPr>
          <a:xfrm>
            <a:off x="2667000" y="6248400"/>
            <a:ext cx="228600" cy="76200"/>
          </a:xfrm>
          <a:prstGeom prst="rect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Rectangle 94"/>
          <p:cNvSpPr/>
          <p:nvPr/>
        </p:nvSpPr>
        <p:spPr>
          <a:xfrm>
            <a:off x="3962400" y="6248400"/>
            <a:ext cx="228600" cy="76200"/>
          </a:xfrm>
          <a:prstGeom prst="rect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Rectangle 95"/>
          <p:cNvSpPr/>
          <p:nvPr/>
        </p:nvSpPr>
        <p:spPr>
          <a:xfrm>
            <a:off x="685800" y="6248400"/>
            <a:ext cx="228600" cy="76200"/>
          </a:xfrm>
          <a:prstGeom prst="rect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Rectangle 96"/>
          <p:cNvSpPr/>
          <p:nvPr/>
        </p:nvSpPr>
        <p:spPr>
          <a:xfrm>
            <a:off x="1981200" y="6248400"/>
            <a:ext cx="228600" cy="76200"/>
          </a:xfrm>
          <a:prstGeom prst="rect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Rectangle 97"/>
          <p:cNvSpPr/>
          <p:nvPr/>
        </p:nvSpPr>
        <p:spPr>
          <a:xfrm>
            <a:off x="5181600" y="6174789"/>
            <a:ext cx="228600" cy="762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Rectangle 98"/>
          <p:cNvSpPr/>
          <p:nvPr/>
        </p:nvSpPr>
        <p:spPr>
          <a:xfrm>
            <a:off x="6477000" y="6174789"/>
            <a:ext cx="228600" cy="762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Rectangle 99"/>
          <p:cNvSpPr/>
          <p:nvPr/>
        </p:nvSpPr>
        <p:spPr>
          <a:xfrm>
            <a:off x="2667000" y="6170720"/>
            <a:ext cx="228600" cy="762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3962400" y="6170720"/>
            <a:ext cx="228600" cy="762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685800" y="6169240"/>
            <a:ext cx="228600" cy="762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Rectangle 102"/>
          <p:cNvSpPr/>
          <p:nvPr/>
        </p:nvSpPr>
        <p:spPr>
          <a:xfrm>
            <a:off x="1981200" y="6169240"/>
            <a:ext cx="228600" cy="762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74865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4471" y="189180"/>
            <a:ext cx="8229600" cy="1143000"/>
          </a:xfrm>
        </p:spPr>
        <p:txBody>
          <a:bodyPr/>
          <a:lstStyle/>
          <a:p>
            <a:r>
              <a:rPr lang="en-US" dirty="0" smtClean="0"/>
              <a:t>Etch monitor on N-layer etch</a:t>
            </a:r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4629" y="1339115"/>
            <a:ext cx="5770286" cy="4330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6221338" y="2768837"/>
            <a:ext cx="2616998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Total etch time: 188”</a:t>
            </a:r>
          </a:p>
          <a:p>
            <a:endParaRPr lang="en-US" dirty="0"/>
          </a:p>
          <a:p>
            <a:r>
              <a:rPr lang="en-US" dirty="0" smtClean="0"/>
              <a:t>Over-etched by about 18”</a:t>
            </a:r>
          </a:p>
          <a:p>
            <a:endParaRPr lang="en-US" dirty="0"/>
          </a:p>
          <a:p>
            <a:r>
              <a:rPr lang="en-US" dirty="0" smtClean="0"/>
              <a:t>(Chip A)</a:t>
            </a:r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 CEM for p-mesa etching</a:t>
            </a:r>
          </a:p>
          <a:p>
            <a:r>
              <a:rPr lang="en-US" dirty="0" smtClean="0"/>
              <a:t>Must be aware of HMDS buildup in spinner bowl</a:t>
            </a:r>
          </a:p>
          <a:p>
            <a:r>
              <a:rPr lang="en-US" dirty="0" smtClean="0"/>
              <a:t>Crystallographic </a:t>
            </a:r>
            <a:r>
              <a:rPr lang="en-US" dirty="0" err="1" smtClean="0"/>
              <a:t>InP</a:t>
            </a:r>
            <a:r>
              <a:rPr lang="en-US" dirty="0" smtClean="0"/>
              <a:t> etch can produce really sharp taper tips</a:t>
            </a:r>
          </a:p>
          <a:p>
            <a:r>
              <a:rPr lang="en-US" dirty="0" smtClean="0"/>
              <a:t>BHF must be done before removing deep RIE </a:t>
            </a:r>
            <a:r>
              <a:rPr lang="en-US" dirty="0" err="1" smtClean="0"/>
              <a:t>hardmask</a:t>
            </a:r>
            <a:endParaRPr lang="en-US" dirty="0" smtClean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Process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514350" indent="-514350">
              <a:buAutoNum type="arabicPeriod"/>
            </a:pPr>
            <a:r>
              <a:rPr lang="en-US" dirty="0" smtClean="0"/>
              <a:t>P-mesa etch</a:t>
            </a:r>
          </a:p>
          <a:p>
            <a:pPr marL="971550" lvl="1" indent="-571500">
              <a:buFont typeface="+mj-lt"/>
              <a:buAutoNum type="romanLcPeriod"/>
            </a:pPr>
            <a:r>
              <a:rPr lang="en-US" dirty="0" smtClean="0"/>
              <a:t>Deposit </a:t>
            </a:r>
            <a:r>
              <a:rPr lang="en-US" dirty="0" err="1" smtClean="0"/>
              <a:t>SiN</a:t>
            </a:r>
            <a:r>
              <a:rPr lang="en-US" dirty="0" smtClean="0"/>
              <a:t> </a:t>
            </a:r>
            <a:r>
              <a:rPr lang="en-US" dirty="0" err="1" smtClean="0"/>
              <a:t>hardmask</a:t>
            </a:r>
            <a:endParaRPr lang="en-US" dirty="0" smtClean="0"/>
          </a:p>
          <a:p>
            <a:pPr marL="971550" lvl="1" indent="-571500">
              <a:buFont typeface="+mj-lt"/>
              <a:buAutoNum type="romanLcPeriod"/>
            </a:pPr>
            <a:r>
              <a:rPr lang="en-US" dirty="0" smtClean="0"/>
              <a:t>Pattern </a:t>
            </a:r>
            <a:r>
              <a:rPr lang="en-US" dirty="0" err="1" smtClean="0"/>
              <a:t>SiN</a:t>
            </a:r>
            <a:r>
              <a:rPr lang="en-US" dirty="0" smtClean="0"/>
              <a:t> </a:t>
            </a:r>
            <a:r>
              <a:rPr lang="en-US" dirty="0" err="1" smtClean="0"/>
              <a:t>hardmask</a:t>
            </a:r>
            <a:endParaRPr lang="en-US" dirty="0" smtClean="0"/>
          </a:p>
          <a:p>
            <a:pPr marL="971550" lvl="1" indent="-571500">
              <a:buFont typeface="+mj-lt"/>
              <a:buAutoNum type="romanLcPeriod"/>
            </a:pPr>
            <a:r>
              <a:rPr lang="en-US" dirty="0" smtClean="0"/>
              <a:t>Dry etch P-mesa</a:t>
            </a:r>
          </a:p>
          <a:p>
            <a:pPr marL="514350" indent="-514350">
              <a:buAutoNum type="arabicPeriod"/>
            </a:pPr>
            <a:r>
              <a:rPr lang="en-US" dirty="0" smtClean="0"/>
              <a:t>Taper Q etch</a:t>
            </a:r>
          </a:p>
          <a:p>
            <a:pPr marL="971550" lvl="1" indent="-571500">
              <a:buFont typeface="+mj-lt"/>
              <a:buAutoNum type="romanLcPeriod"/>
            </a:pPr>
            <a:r>
              <a:rPr lang="en-US" dirty="0" smtClean="0"/>
              <a:t>Pattern PR mask</a:t>
            </a:r>
          </a:p>
          <a:p>
            <a:pPr marL="971550" lvl="1" indent="-571500">
              <a:buFont typeface="+mj-lt"/>
              <a:buAutoNum type="romanLcPeriod"/>
            </a:pPr>
            <a:r>
              <a:rPr lang="en-US" dirty="0" smtClean="0"/>
              <a:t>Wet etch Q layer</a:t>
            </a:r>
          </a:p>
          <a:p>
            <a:pPr marL="971550" lvl="1" indent="-571500">
              <a:buFont typeface="+mj-lt"/>
              <a:buAutoNum type="romanLcPeriod"/>
            </a:pPr>
            <a:r>
              <a:rPr lang="en-US" dirty="0" smtClean="0"/>
              <a:t>Strip P-mesa </a:t>
            </a:r>
            <a:r>
              <a:rPr lang="en-US" dirty="0" err="1" smtClean="0"/>
              <a:t>hardmask</a:t>
            </a:r>
            <a:r>
              <a:rPr lang="en-US" dirty="0" smtClean="0"/>
              <a:t> (CF4 etches </a:t>
            </a:r>
            <a:r>
              <a:rPr lang="en-US" dirty="0" err="1" smtClean="0"/>
              <a:t>AlGaInAs</a:t>
            </a:r>
            <a:r>
              <a:rPr lang="en-US" dirty="0" smtClean="0"/>
              <a:t>?)</a:t>
            </a:r>
            <a:endParaRPr lang="en-US" dirty="0"/>
          </a:p>
          <a:p>
            <a:pPr marL="514350" indent="-514350">
              <a:buAutoNum type="arabicPeriod"/>
            </a:pPr>
            <a:r>
              <a:rPr lang="en-US" dirty="0" smtClean="0"/>
              <a:t>N-layer etch</a:t>
            </a:r>
          </a:p>
          <a:p>
            <a:pPr marL="971550" lvl="1" indent="-571500">
              <a:buFont typeface="+mj-lt"/>
              <a:buAutoNum type="romanLcPeriod"/>
            </a:pPr>
            <a:r>
              <a:rPr lang="en-US" dirty="0" smtClean="0"/>
              <a:t>Deposit </a:t>
            </a:r>
            <a:r>
              <a:rPr lang="en-US" dirty="0" err="1" smtClean="0"/>
              <a:t>SiN</a:t>
            </a:r>
            <a:r>
              <a:rPr lang="en-US" dirty="0" smtClean="0"/>
              <a:t> </a:t>
            </a:r>
            <a:r>
              <a:rPr lang="en-US" dirty="0" err="1" smtClean="0"/>
              <a:t>hardmask</a:t>
            </a:r>
            <a:endParaRPr lang="en-US" dirty="0" smtClean="0"/>
          </a:p>
          <a:p>
            <a:pPr marL="971550" lvl="1" indent="-571500">
              <a:buFont typeface="+mj-lt"/>
              <a:buAutoNum type="romanLcPeriod"/>
            </a:pPr>
            <a:r>
              <a:rPr lang="en-US" dirty="0" smtClean="0"/>
              <a:t>Pattern </a:t>
            </a:r>
            <a:r>
              <a:rPr lang="en-US" dirty="0" err="1" smtClean="0"/>
              <a:t>SiN</a:t>
            </a:r>
            <a:r>
              <a:rPr lang="en-US" dirty="0" smtClean="0"/>
              <a:t> </a:t>
            </a:r>
            <a:r>
              <a:rPr lang="en-US" dirty="0" err="1" smtClean="0"/>
              <a:t>hardmask</a:t>
            </a:r>
            <a:endParaRPr lang="en-US" dirty="0" smtClean="0"/>
          </a:p>
          <a:p>
            <a:pPr marL="971550" lvl="1" indent="-571500">
              <a:buFont typeface="+mj-lt"/>
              <a:buAutoNum type="romanLcPeriod"/>
            </a:pPr>
            <a:r>
              <a:rPr lang="en-US" dirty="0" smtClean="0"/>
              <a:t>Dry etch N-layer</a:t>
            </a:r>
          </a:p>
          <a:p>
            <a:pPr marL="971550" lvl="1" indent="-571500">
              <a:buFont typeface="+mj-lt"/>
              <a:buAutoNum type="romanL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47147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P-mesa etch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Hardmask</a:t>
            </a:r>
            <a:r>
              <a:rPr lang="en-US" dirty="0" smtClean="0"/>
              <a:t> Deposition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Pattern </a:t>
            </a:r>
            <a:r>
              <a:rPr lang="en-US" dirty="0" err="1" smtClean="0"/>
              <a:t>Hardmask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Etch </a:t>
            </a:r>
            <a:r>
              <a:rPr lang="en-US" dirty="0" err="1" smtClean="0"/>
              <a:t>Hardmask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Etch Mesa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42307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838200"/>
          </a:xfrm>
        </p:spPr>
        <p:txBody>
          <a:bodyPr/>
          <a:lstStyle/>
          <a:p>
            <a:r>
              <a:rPr lang="en-US" dirty="0" err="1" smtClean="0"/>
              <a:t>Hardmask</a:t>
            </a:r>
            <a:r>
              <a:rPr lang="en-US" dirty="0" smtClean="0"/>
              <a:t> deposition</a:t>
            </a:r>
            <a:endParaRPr lang="en-US" dirty="0"/>
          </a:p>
        </p:txBody>
      </p:sp>
      <p:sp>
        <p:nvSpPr>
          <p:cNvPr id="67" name="Rectangle 66"/>
          <p:cNvSpPr/>
          <p:nvPr/>
        </p:nvSpPr>
        <p:spPr>
          <a:xfrm>
            <a:off x="381000" y="5105400"/>
            <a:ext cx="8382000" cy="762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Rectangle 108"/>
          <p:cNvSpPr/>
          <p:nvPr/>
        </p:nvSpPr>
        <p:spPr>
          <a:xfrm>
            <a:off x="685800" y="5943600"/>
            <a:ext cx="3733800" cy="76200"/>
          </a:xfrm>
          <a:prstGeom prst="rect">
            <a:avLst/>
          </a:prstGeom>
          <a:solidFill>
            <a:srgbClr val="9696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Rectangle 109"/>
          <p:cNvSpPr/>
          <p:nvPr/>
        </p:nvSpPr>
        <p:spPr>
          <a:xfrm>
            <a:off x="1752600" y="5867400"/>
            <a:ext cx="1371600" cy="76200"/>
          </a:xfrm>
          <a:prstGeom prst="rect">
            <a:avLst/>
          </a:prstGeom>
          <a:solidFill>
            <a:srgbClr val="5F5F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Rectangle 110"/>
          <p:cNvSpPr/>
          <p:nvPr/>
        </p:nvSpPr>
        <p:spPr>
          <a:xfrm>
            <a:off x="381000" y="6019800"/>
            <a:ext cx="8382000" cy="228600"/>
          </a:xfrm>
          <a:prstGeom prst="rect">
            <a:avLst/>
          </a:prstGeom>
          <a:solidFill>
            <a:srgbClr val="5F5F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Rectangle 111"/>
          <p:cNvSpPr/>
          <p:nvPr/>
        </p:nvSpPr>
        <p:spPr>
          <a:xfrm>
            <a:off x="685800" y="5867400"/>
            <a:ext cx="457200" cy="76200"/>
          </a:xfrm>
          <a:prstGeom prst="rect">
            <a:avLst/>
          </a:prstGeom>
          <a:solidFill>
            <a:srgbClr val="5F5F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Rectangle 112"/>
          <p:cNvSpPr/>
          <p:nvPr/>
        </p:nvSpPr>
        <p:spPr>
          <a:xfrm>
            <a:off x="1371600" y="5867400"/>
            <a:ext cx="152400" cy="76200"/>
          </a:xfrm>
          <a:prstGeom prst="rect">
            <a:avLst/>
          </a:prstGeom>
          <a:solidFill>
            <a:srgbClr val="5F5F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Rectangle 113"/>
          <p:cNvSpPr/>
          <p:nvPr/>
        </p:nvSpPr>
        <p:spPr>
          <a:xfrm>
            <a:off x="3352800" y="5867400"/>
            <a:ext cx="152400" cy="76200"/>
          </a:xfrm>
          <a:prstGeom prst="rect">
            <a:avLst/>
          </a:prstGeom>
          <a:solidFill>
            <a:srgbClr val="5F5F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Rectangle 114"/>
          <p:cNvSpPr/>
          <p:nvPr/>
        </p:nvSpPr>
        <p:spPr>
          <a:xfrm>
            <a:off x="5867400" y="5867400"/>
            <a:ext cx="152400" cy="76200"/>
          </a:xfrm>
          <a:prstGeom prst="rect">
            <a:avLst/>
          </a:prstGeom>
          <a:solidFill>
            <a:srgbClr val="5F5F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Rectangle 115"/>
          <p:cNvSpPr/>
          <p:nvPr/>
        </p:nvSpPr>
        <p:spPr>
          <a:xfrm>
            <a:off x="7772400" y="5867400"/>
            <a:ext cx="152400" cy="76200"/>
          </a:xfrm>
          <a:prstGeom prst="rect">
            <a:avLst/>
          </a:prstGeom>
          <a:solidFill>
            <a:srgbClr val="5F5F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6" name="Rectangle 125"/>
          <p:cNvSpPr/>
          <p:nvPr/>
        </p:nvSpPr>
        <p:spPr>
          <a:xfrm>
            <a:off x="8153400" y="5867400"/>
            <a:ext cx="609600" cy="76200"/>
          </a:xfrm>
          <a:prstGeom prst="rect">
            <a:avLst/>
          </a:prstGeom>
          <a:solidFill>
            <a:srgbClr val="5F5F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Rectangle 126"/>
          <p:cNvSpPr/>
          <p:nvPr/>
        </p:nvSpPr>
        <p:spPr>
          <a:xfrm>
            <a:off x="3733800" y="5867400"/>
            <a:ext cx="685800" cy="76200"/>
          </a:xfrm>
          <a:prstGeom prst="rect">
            <a:avLst/>
          </a:prstGeom>
          <a:solidFill>
            <a:srgbClr val="5F5F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Rectangle 127"/>
          <p:cNvSpPr/>
          <p:nvPr/>
        </p:nvSpPr>
        <p:spPr>
          <a:xfrm>
            <a:off x="6248400" y="5867400"/>
            <a:ext cx="1295400" cy="76200"/>
          </a:xfrm>
          <a:prstGeom prst="rect">
            <a:avLst/>
          </a:prstGeom>
          <a:solidFill>
            <a:srgbClr val="5F5F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Rectangle 128"/>
          <p:cNvSpPr/>
          <p:nvPr/>
        </p:nvSpPr>
        <p:spPr>
          <a:xfrm>
            <a:off x="4953000" y="5867400"/>
            <a:ext cx="685800" cy="76200"/>
          </a:xfrm>
          <a:prstGeom prst="rect">
            <a:avLst/>
          </a:prstGeom>
          <a:solidFill>
            <a:srgbClr val="5F5F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Rectangle 129"/>
          <p:cNvSpPr/>
          <p:nvPr/>
        </p:nvSpPr>
        <p:spPr>
          <a:xfrm>
            <a:off x="4953000" y="5943600"/>
            <a:ext cx="3810000" cy="76200"/>
          </a:xfrm>
          <a:prstGeom prst="rect">
            <a:avLst/>
          </a:prstGeom>
          <a:solidFill>
            <a:srgbClr val="9696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Rectangle 131"/>
          <p:cNvSpPr/>
          <p:nvPr/>
        </p:nvSpPr>
        <p:spPr>
          <a:xfrm>
            <a:off x="381000" y="5181600"/>
            <a:ext cx="8382000" cy="381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Rectangle 136"/>
          <p:cNvSpPr/>
          <p:nvPr/>
        </p:nvSpPr>
        <p:spPr>
          <a:xfrm>
            <a:off x="381000" y="5791200"/>
            <a:ext cx="8382000" cy="762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8" name="Rectangle 147"/>
          <p:cNvSpPr/>
          <p:nvPr/>
        </p:nvSpPr>
        <p:spPr>
          <a:xfrm>
            <a:off x="381000" y="5638800"/>
            <a:ext cx="8382000" cy="762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" name="Rectangle 148"/>
          <p:cNvSpPr/>
          <p:nvPr/>
        </p:nvSpPr>
        <p:spPr>
          <a:xfrm>
            <a:off x="381000" y="5562600"/>
            <a:ext cx="8382000" cy="76200"/>
          </a:xfrm>
          <a:prstGeom prst="rect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381000" y="5715000"/>
            <a:ext cx="8382000" cy="76200"/>
          </a:xfrm>
          <a:prstGeom prst="rect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381000" y="5029200"/>
            <a:ext cx="8382000" cy="762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381000" y="4945092"/>
            <a:ext cx="8382000" cy="76200"/>
          </a:xfrm>
          <a:prstGeom prst="rect">
            <a:avLst/>
          </a:prstGeom>
          <a:solidFill>
            <a:srgbClr val="9696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07742" y="738094"/>
            <a:ext cx="67056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 smtClean="0"/>
              <a:t>Solvent clean: It’s dirty from substrate removal. ACE/ISO/DI. No sonic (Ultrasonic possible).</a:t>
            </a:r>
          </a:p>
          <a:p>
            <a:pPr marL="342900" indent="-342900">
              <a:buAutoNum type="arabicPeriod"/>
            </a:pPr>
            <a:r>
              <a:rPr lang="en-US" dirty="0" smtClean="0"/>
              <a:t>O2 </a:t>
            </a:r>
            <a:r>
              <a:rPr lang="en-US" dirty="0" err="1" smtClean="0"/>
              <a:t>descum</a:t>
            </a:r>
            <a:r>
              <a:rPr lang="en-US" dirty="0" smtClean="0"/>
              <a:t>. PE2 because there’s no signup, fast, easy</a:t>
            </a:r>
          </a:p>
          <a:p>
            <a:pPr marL="342900" indent="-342900">
              <a:buAutoNum type="arabicPeriod"/>
            </a:pPr>
            <a:r>
              <a:rPr lang="en-US" dirty="0" smtClean="0"/>
              <a:t>Dehydration bake, 5min @150C to drive water out of trench, channel</a:t>
            </a:r>
          </a:p>
          <a:p>
            <a:pPr marL="342900" indent="-342900">
              <a:buAutoNum type="arabicPeriod"/>
            </a:pPr>
            <a:r>
              <a:rPr lang="en-US" dirty="0" smtClean="0"/>
              <a:t>Deposit </a:t>
            </a:r>
            <a:r>
              <a:rPr lang="en-US" dirty="0" err="1" smtClean="0"/>
              <a:t>SiN</a:t>
            </a:r>
            <a:r>
              <a:rPr lang="en-US" dirty="0" smtClean="0"/>
              <a:t> in PECVD1. No glass slide.</a:t>
            </a:r>
            <a:endParaRPr lang="en-US" dirty="0" smtClean="0">
              <a:solidFill>
                <a:srgbClr val="FF0000"/>
              </a:solidFill>
            </a:endParaRPr>
          </a:p>
          <a:p>
            <a:pPr marL="800100" lvl="1" indent="-342900">
              <a:buAutoNum type="arabicPeriod"/>
            </a:pPr>
            <a:r>
              <a:rPr lang="en-US" dirty="0" smtClean="0"/>
              <a:t>Use 300nm</a:t>
            </a:r>
          </a:p>
          <a:p>
            <a:pPr marL="800100" lvl="1" indent="-342900">
              <a:buAutoNum type="arabicPeriod"/>
            </a:pPr>
            <a:r>
              <a:rPr lang="en-US" dirty="0" smtClean="0"/>
              <a:t>Measure film thickness with dummy Si on </a:t>
            </a:r>
            <a:r>
              <a:rPr lang="en-US" dirty="0" err="1" smtClean="0"/>
              <a:t>Nanometrics</a:t>
            </a:r>
            <a:r>
              <a:rPr lang="en-US" dirty="0" smtClean="0"/>
              <a:t> or </a:t>
            </a:r>
            <a:r>
              <a:rPr lang="en-US" dirty="0" err="1" smtClean="0"/>
              <a:t>ellipsometer</a:t>
            </a:r>
            <a:endParaRPr lang="en-US" dirty="0" smtClean="0">
              <a:solidFill>
                <a:srgbClr val="FF0000"/>
              </a:solidFill>
            </a:endParaRPr>
          </a:p>
          <a:p>
            <a:pPr marL="342900" indent="-342900">
              <a:buAutoNum type="arabicPeriod"/>
            </a:pPr>
            <a:r>
              <a:rPr lang="en-US" dirty="0" smtClean="0"/>
              <a:t>Output metric: Film thickness</a:t>
            </a:r>
          </a:p>
          <a:p>
            <a:pPr marL="342900" indent="-342900"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77145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7602" y="0"/>
            <a:ext cx="8229600" cy="762000"/>
          </a:xfrm>
        </p:spPr>
        <p:txBody>
          <a:bodyPr/>
          <a:lstStyle/>
          <a:p>
            <a:r>
              <a:rPr lang="en-US" dirty="0" smtClean="0"/>
              <a:t>P-mesa lithography</a:t>
            </a:r>
            <a:endParaRPr lang="en-US" dirty="0"/>
          </a:p>
        </p:txBody>
      </p:sp>
      <p:sp>
        <p:nvSpPr>
          <p:cNvPr id="67" name="Rectangle 66"/>
          <p:cNvSpPr/>
          <p:nvPr/>
        </p:nvSpPr>
        <p:spPr>
          <a:xfrm>
            <a:off x="362414" y="5666678"/>
            <a:ext cx="8382000" cy="762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Rectangle 108"/>
          <p:cNvSpPr/>
          <p:nvPr/>
        </p:nvSpPr>
        <p:spPr>
          <a:xfrm>
            <a:off x="667214" y="6504878"/>
            <a:ext cx="3733800" cy="76200"/>
          </a:xfrm>
          <a:prstGeom prst="rect">
            <a:avLst/>
          </a:prstGeom>
          <a:solidFill>
            <a:srgbClr val="9696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Rectangle 109"/>
          <p:cNvSpPr/>
          <p:nvPr/>
        </p:nvSpPr>
        <p:spPr>
          <a:xfrm>
            <a:off x="1734014" y="6428678"/>
            <a:ext cx="1371600" cy="76200"/>
          </a:xfrm>
          <a:prstGeom prst="rect">
            <a:avLst/>
          </a:prstGeom>
          <a:solidFill>
            <a:srgbClr val="5F5F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Rectangle 110"/>
          <p:cNvSpPr/>
          <p:nvPr/>
        </p:nvSpPr>
        <p:spPr>
          <a:xfrm>
            <a:off x="362414" y="6581078"/>
            <a:ext cx="8382000" cy="228600"/>
          </a:xfrm>
          <a:prstGeom prst="rect">
            <a:avLst/>
          </a:prstGeom>
          <a:solidFill>
            <a:srgbClr val="5F5F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Rectangle 111"/>
          <p:cNvSpPr/>
          <p:nvPr/>
        </p:nvSpPr>
        <p:spPr>
          <a:xfrm>
            <a:off x="667214" y="6428678"/>
            <a:ext cx="457200" cy="76200"/>
          </a:xfrm>
          <a:prstGeom prst="rect">
            <a:avLst/>
          </a:prstGeom>
          <a:solidFill>
            <a:srgbClr val="5F5F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Rectangle 112"/>
          <p:cNvSpPr/>
          <p:nvPr/>
        </p:nvSpPr>
        <p:spPr>
          <a:xfrm>
            <a:off x="1353014" y="6428678"/>
            <a:ext cx="152400" cy="76200"/>
          </a:xfrm>
          <a:prstGeom prst="rect">
            <a:avLst/>
          </a:prstGeom>
          <a:solidFill>
            <a:srgbClr val="5F5F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Rectangle 113"/>
          <p:cNvSpPr/>
          <p:nvPr/>
        </p:nvSpPr>
        <p:spPr>
          <a:xfrm>
            <a:off x="3334214" y="6428678"/>
            <a:ext cx="152400" cy="76200"/>
          </a:xfrm>
          <a:prstGeom prst="rect">
            <a:avLst/>
          </a:prstGeom>
          <a:solidFill>
            <a:srgbClr val="5F5F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Rectangle 114"/>
          <p:cNvSpPr/>
          <p:nvPr/>
        </p:nvSpPr>
        <p:spPr>
          <a:xfrm>
            <a:off x="5848814" y="6428678"/>
            <a:ext cx="152400" cy="76200"/>
          </a:xfrm>
          <a:prstGeom prst="rect">
            <a:avLst/>
          </a:prstGeom>
          <a:solidFill>
            <a:srgbClr val="5F5F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Rectangle 115"/>
          <p:cNvSpPr/>
          <p:nvPr/>
        </p:nvSpPr>
        <p:spPr>
          <a:xfrm>
            <a:off x="7753814" y="6428678"/>
            <a:ext cx="152400" cy="76200"/>
          </a:xfrm>
          <a:prstGeom prst="rect">
            <a:avLst/>
          </a:prstGeom>
          <a:solidFill>
            <a:srgbClr val="5F5F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6" name="Rectangle 125"/>
          <p:cNvSpPr/>
          <p:nvPr/>
        </p:nvSpPr>
        <p:spPr>
          <a:xfrm>
            <a:off x="8134814" y="6428678"/>
            <a:ext cx="609600" cy="76200"/>
          </a:xfrm>
          <a:prstGeom prst="rect">
            <a:avLst/>
          </a:prstGeom>
          <a:solidFill>
            <a:srgbClr val="5F5F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Rectangle 126"/>
          <p:cNvSpPr/>
          <p:nvPr/>
        </p:nvSpPr>
        <p:spPr>
          <a:xfrm>
            <a:off x="3715214" y="6428678"/>
            <a:ext cx="685800" cy="76200"/>
          </a:xfrm>
          <a:prstGeom prst="rect">
            <a:avLst/>
          </a:prstGeom>
          <a:solidFill>
            <a:srgbClr val="5F5F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Rectangle 127"/>
          <p:cNvSpPr/>
          <p:nvPr/>
        </p:nvSpPr>
        <p:spPr>
          <a:xfrm>
            <a:off x="6229814" y="6428678"/>
            <a:ext cx="1295400" cy="76200"/>
          </a:xfrm>
          <a:prstGeom prst="rect">
            <a:avLst/>
          </a:prstGeom>
          <a:solidFill>
            <a:srgbClr val="5F5F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Rectangle 128"/>
          <p:cNvSpPr/>
          <p:nvPr/>
        </p:nvSpPr>
        <p:spPr>
          <a:xfrm>
            <a:off x="4934414" y="6428678"/>
            <a:ext cx="685800" cy="76200"/>
          </a:xfrm>
          <a:prstGeom prst="rect">
            <a:avLst/>
          </a:prstGeom>
          <a:solidFill>
            <a:srgbClr val="5F5F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Rectangle 129"/>
          <p:cNvSpPr/>
          <p:nvPr/>
        </p:nvSpPr>
        <p:spPr>
          <a:xfrm>
            <a:off x="4934414" y="6504878"/>
            <a:ext cx="3810000" cy="76200"/>
          </a:xfrm>
          <a:prstGeom prst="rect">
            <a:avLst/>
          </a:prstGeom>
          <a:solidFill>
            <a:srgbClr val="9696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Rectangle 131"/>
          <p:cNvSpPr/>
          <p:nvPr/>
        </p:nvSpPr>
        <p:spPr>
          <a:xfrm>
            <a:off x="362414" y="5742878"/>
            <a:ext cx="8382000" cy="381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Rectangle 136"/>
          <p:cNvSpPr/>
          <p:nvPr/>
        </p:nvSpPr>
        <p:spPr>
          <a:xfrm>
            <a:off x="362414" y="6352478"/>
            <a:ext cx="8382000" cy="762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8" name="Rectangle 147"/>
          <p:cNvSpPr/>
          <p:nvPr/>
        </p:nvSpPr>
        <p:spPr>
          <a:xfrm>
            <a:off x="362414" y="6200078"/>
            <a:ext cx="8382000" cy="762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" name="Rectangle 148"/>
          <p:cNvSpPr/>
          <p:nvPr/>
        </p:nvSpPr>
        <p:spPr>
          <a:xfrm>
            <a:off x="362414" y="6123878"/>
            <a:ext cx="8382000" cy="76200"/>
          </a:xfrm>
          <a:prstGeom prst="rect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362414" y="6276278"/>
            <a:ext cx="8382000" cy="76200"/>
          </a:xfrm>
          <a:prstGeom prst="rect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1048214" y="5361878"/>
            <a:ext cx="762000" cy="228600"/>
          </a:xfrm>
          <a:prstGeom prst="rect">
            <a:avLst/>
          </a:prstGeom>
          <a:solidFill>
            <a:srgbClr val="FF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3029414" y="5361878"/>
            <a:ext cx="762000" cy="228600"/>
          </a:xfrm>
          <a:prstGeom prst="rect">
            <a:avLst/>
          </a:prstGeom>
          <a:solidFill>
            <a:srgbClr val="FF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5848814" y="5361878"/>
            <a:ext cx="152400" cy="228600"/>
          </a:xfrm>
          <a:prstGeom prst="rect">
            <a:avLst/>
          </a:prstGeom>
          <a:solidFill>
            <a:srgbClr val="FF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362414" y="5590478"/>
            <a:ext cx="8382000" cy="762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501804" y="665633"/>
            <a:ext cx="779842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 smtClean="0"/>
              <a:t>Solvent clean: Purely out of paranoia</a:t>
            </a:r>
          </a:p>
          <a:p>
            <a:pPr marL="342900" indent="-342900">
              <a:buAutoNum type="arabicPeriod"/>
            </a:pPr>
            <a:r>
              <a:rPr lang="en-US" dirty="0" smtClean="0"/>
              <a:t>Dehydration bake, 5min @150C to drive water out of trench, channel</a:t>
            </a:r>
          </a:p>
          <a:p>
            <a:pPr marL="342900" indent="-342900">
              <a:buAutoNum type="arabicPeriod"/>
            </a:pPr>
            <a:r>
              <a:rPr lang="en-US" dirty="0" smtClean="0"/>
              <a:t>Spin PR (Use blue tape, always)</a:t>
            </a:r>
          </a:p>
          <a:p>
            <a:pPr marL="800100" lvl="1" indent="-342900">
              <a:buAutoNum type="arabicPeriod"/>
            </a:pPr>
            <a:r>
              <a:rPr lang="en-US" dirty="0" smtClean="0">
                <a:solidFill>
                  <a:srgbClr val="FF0000"/>
                </a:solidFill>
              </a:rPr>
              <a:t>Spin HDMS: Allow to puddle for 20”. Spin at 4k RPM (recipe 7). </a:t>
            </a:r>
          </a:p>
          <a:p>
            <a:pPr marL="800100" lvl="1" indent="-342900">
              <a:buAutoNum type="arabicPeriod"/>
            </a:pPr>
            <a:r>
              <a:rPr lang="en-US" dirty="0" smtClean="0">
                <a:solidFill>
                  <a:srgbClr val="FF0000"/>
                </a:solidFill>
              </a:rPr>
              <a:t>Replace wipe in spinner bowl</a:t>
            </a:r>
          </a:p>
          <a:p>
            <a:pPr marL="800100" lvl="1" indent="-342900">
              <a:buAutoNum type="arabicPeriod"/>
            </a:pPr>
            <a:r>
              <a:rPr lang="en-US" dirty="0" smtClean="0"/>
              <a:t>Spin SPR 955CM 0.9 for 30” at 2.5k (recipe 5)</a:t>
            </a:r>
          </a:p>
          <a:p>
            <a:pPr marL="800100" lvl="1" indent="-342900">
              <a:buAutoNum type="arabicPeriod"/>
            </a:pPr>
            <a:r>
              <a:rPr lang="en-US" dirty="0" smtClean="0"/>
              <a:t>Remove from tape and bake. SPR recommends 90” at 90C.</a:t>
            </a:r>
          </a:p>
          <a:p>
            <a:pPr marL="800100" lvl="1" indent="-342900">
              <a:buAutoNum type="arabicPeriod"/>
            </a:pPr>
            <a:r>
              <a:rPr lang="en-US" dirty="0" smtClean="0">
                <a:solidFill>
                  <a:srgbClr val="FF0000"/>
                </a:solidFill>
              </a:rPr>
              <a:t>Place </a:t>
            </a:r>
            <a:r>
              <a:rPr lang="en-US" dirty="0" smtClean="0">
                <a:solidFill>
                  <a:srgbClr val="FF0000"/>
                </a:solidFill>
              </a:rPr>
              <a:t>on blue tape again. Dispense CEM. Use syringe </a:t>
            </a:r>
            <a:r>
              <a:rPr lang="en-US" smtClean="0">
                <a:solidFill>
                  <a:srgbClr val="FF0000"/>
                </a:solidFill>
              </a:rPr>
              <a:t>and filter, </a:t>
            </a:r>
            <a:r>
              <a:rPr lang="en-US" dirty="0" smtClean="0">
                <a:solidFill>
                  <a:srgbClr val="FF0000"/>
                </a:solidFill>
              </a:rPr>
              <a:t>spin at 4k RPM </a:t>
            </a:r>
            <a:r>
              <a:rPr lang="en-US" smtClean="0">
                <a:solidFill>
                  <a:srgbClr val="FF0000"/>
                </a:solidFill>
              </a:rPr>
              <a:t>(recipe 7)</a:t>
            </a:r>
            <a:endParaRPr lang="en-US" dirty="0" smtClean="0">
              <a:solidFill>
                <a:srgbClr val="FF0000"/>
              </a:solidFill>
            </a:endParaRPr>
          </a:p>
          <a:p>
            <a:pPr marL="342900" indent="-342900">
              <a:buAutoNum type="arabicPeriod"/>
            </a:pPr>
            <a:r>
              <a:rPr lang="en-US" dirty="0" smtClean="0"/>
              <a:t>Expose in stepper for 0.4s. HP, </a:t>
            </a:r>
            <a:r>
              <a:rPr lang="en-US" dirty="0" err="1" smtClean="0"/>
              <a:t>Hui</a:t>
            </a:r>
            <a:r>
              <a:rPr lang="en-US" dirty="0" smtClean="0"/>
              <a:t> used this value</a:t>
            </a:r>
          </a:p>
          <a:p>
            <a:pPr marL="342900" indent="-342900">
              <a:buAutoNum type="arabicPeriod"/>
            </a:pPr>
            <a:r>
              <a:rPr lang="en-US" dirty="0" smtClean="0">
                <a:solidFill>
                  <a:srgbClr val="FF0000"/>
                </a:solidFill>
              </a:rPr>
              <a:t>DI Rinse to remove CEM</a:t>
            </a:r>
          </a:p>
          <a:p>
            <a:pPr marL="342900" indent="-342900">
              <a:buAutoNum type="arabicPeriod"/>
            </a:pPr>
            <a:r>
              <a:rPr lang="en-US" dirty="0" smtClean="0"/>
              <a:t>Bake. SPR recommends 90” at 110C. </a:t>
            </a:r>
          </a:p>
          <a:p>
            <a:pPr marL="342900" indent="-342900">
              <a:buAutoNum type="arabicPeriod"/>
            </a:pPr>
            <a:r>
              <a:rPr lang="en-US" dirty="0" smtClean="0"/>
              <a:t>Develop: MF726 for </a:t>
            </a:r>
            <a:r>
              <a:rPr lang="en-US" dirty="0" smtClean="0"/>
              <a:t>60s</a:t>
            </a:r>
            <a:r>
              <a:rPr lang="en-US" dirty="0" smtClean="0"/>
              <a:t>. </a:t>
            </a:r>
          </a:p>
          <a:p>
            <a:pPr marL="342900" indent="-342900">
              <a:buAutoNum type="arabicPeriod"/>
            </a:pPr>
            <a:r>
              <a:rPr lang="en-US" dirty="0" smtClean="0"/>
              <a:t>O2 </a:t>
            </a:r>
            <a:r>
              <a:rPr lang="en-US" dirty="0" err="1" smtClean="0"/>
              <a:t>descum</a:t>
            </a:r>
            <a:r>
              <a:rPr lang="en-US" dirty="0" smtClean="0"/>
              <a:t> to remove residue from pattern</a:t>
            </a:r>
          </a:p>
          <a:p>
            <a:pPr marL="342900" indent="-342900">
              <a:buAutoNum type="arabicPeriod"/>
            </a:pPr>
            <a:r>
              <a:rPr lang="en-US" dirty="0" smtClean="0"/>
              <a:t>Flood expose in contact aligner for 1’. This will make PR easier to remove</a:t>
            </a:r>
          </a:p>
          <a:p>
            <a:pPr marL="342900" indent="-342900">
              <a:buAutoNum type="arabicPeriod"/>
            </a:pPr>
            <a:r>
              <a:rPr lang="en-US" dirty="0" smtClean="0"/>
              <a:t>Output metric: </a:t>
            </a:r>
            <a:r>
              <a:rPr lang="en-US" dirty="0" err="1" smtClean="0"/>
              <a:t>Dektak</a:t>
            </a:r>
            <a:r>
              <a:rPr lang="en-US" dirty="0"/>
              <a:t> </a:t>
            </a:r>
            <a:r>
              <a:rPr lang="en-US" dirty="0" smtClean="0"/>
              <a:t>PR? At least the first time. Microscope of </a:t>
            </a:r>
            <a:r>
              <a:rPr lang="en-US" dirty="0" err="1" smtClean="0"/>
              <a:t>nonius</a:t>
            </a:r>
            <a:r>
              <a:rPr lang="en-US" dirty="0" smtClean="0"/>
              <a:t> marks</a:t>
            </a:r>
          </a:p>
          <a:p>
            <a:pPr marL="342900" indent="-342900">
              <a:buAutoNum type="arabicPeriod"/>
            </a:pPr>
            <a:endParaRPr lang="en-US" dirty="0" smtClean="0"/>
          </a:p>
          <a:p>
            <a:pPr marL="800100" lvl="1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362414" y="5514278"/>
            <a:ext cx="8382000" cy="76200"/>
          </a:xfrm>
          <a:prstGeom prst="rect">
            <a:avLst/>
          </a:prstGeom>
          <a:solidFill>
            <a:srgbClr val="9696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1056760" y="5281301"/>
            <a:ext cx="762000" cy="8698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3030839" y="5272755"/>
            <a:ext cx="762000" cy="8698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5845324" y="5281301"/>
            <a:ext cx="145278" cy="7691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8089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684193" y="0"/>
            <a:ext cx="5369404" cy="1143000"/>
          </a:xfrm>
        </p:spPr>
        <p:txBody>
          <a:bodyPr/>
          <a:lstStyle/>
          <a:p>
            <a:r>
              <a:rPr lang="en-US" dirty="0" smtClean="0"/>
              <a:t>CEM</a:t>
            </a:r>
            <a:endParaRPr lang="en-US" dirty="0"/>
          </a:p>
        </p:txBody>
      </p:sp>
      <p:pic>
        <p:nvPicPr>
          <p:cNvPr id="1026" name="Picture 2" descr="C:\Documents and Settings\Mike Davenport\My Documents\My Dropbox\school post intel\Processing\dev2 SOA1\LEXT\soi1C p mesa etched mesa taper tip CEM good iso.tif"/>
          <p:cNvPicPr>
            <a:picLocks noChangeAspect="1" noChangeArrowheads="1"/>
          </p:cNvPicPr>
          <p:nvPr/>
        </p:nvPicPr>
        <p:blipFill>
          <a:blip r:embed="rId2" cstate="print"/>
          <a:srcRect t="10965" r="8770" b="41718"/>
          <a:stretch>
            <a:fillRect/>
          </a:stretch>
        </p:blipFill>
        <p:spPr bwMode="auto">
          <a:xfrm>
            <a:off x="0" y="1136591"/>
            <a:ext cx="4547603" cy="2358639"/>
          </a:xfrm>
          <a:prstGeom prst="rect">
            <a:avLst/>
          </a:prstGeom>
          <a:noFill/>
        </p:spPr>
      </p:pic>
      <p:pic>
        <p:nvPicPr>
          <p:cNvPr id="1027" name="Picture 3" descr="C:\Documents and Settings\Mike Davenport\My Documents\My Dropbox\school post intel\Processing\dev2 SOA1\LEXT\SOI1D p mesa etched tip hardmask still present iso.tif"/>
          <p:cNvPicPr>
            <a:picLocks noChangeAspect="1" noChangeArrowheads="1"/>
          </p:cNvPicPr>
          <p:nvPr/>
        </p:nvPicPr>
        <p:blipFill>
          <a:blip r:embed="rId3" cstate="print"/>
          <a:srcRect l="13595" t="15251" b="38460"/>
          <a:stretch>
            <a:fillRect/>
          </a:stretch>
        </p:blipFill>
        <p:spPr bwMode="auto">
          <a:xfrm>
            <a:off x="4836920" y="1179320"/>
            <a:ext cx="4307080" cy="2307364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1964430" y="3087698"/>
            <a:ext cx="24875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30um scale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1964429" y="3016665"/>
            <a:ext cx="1394068" cy="2206"/>
          </a:xfrm>
          <a:prstGeom prst="straightConnector1">
            <a:avLst/>
          </a:prstGeom>
          <a:ln w="25400">
            <a:solidFill>
              <a:schemeClr val="tx1"/>
            </a:solidFill>
            <a:headEnd type="triangl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527885" y="3062060"/>
            <a:ext cx="24875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30um scale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6527884" y="2991028"/>
            <a:ext cx="1223152" cy="2205"/>
          </a:xfrm>
          <a:prstGeom prst="straightConnector1">
            <a:avLst/>
          </a:prstGeom>
          <a:ln w="25400">
            <a:solidFill>
              <a:schemeClr val="tx1"/>
            </a:solidFill>
            <a:headEnd type="triangl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213645" y="4076344"/>
            <a:ext cx="742629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After P-mesa etch. Height of mesa=1.8um+300nm </a:t>
            </a:r>
            <a:r>
              <a:rPr lang="en-US" dirty="0" err="1" smtClean="0"/>
              <a:t>SiN</a:t>
            </a:r>
            <a:r>
              <a:rPr lang="en-US" dirty="0" smtClean="0"/>
              <a:t> </a:t>
            </a:r>
            <a:r>
              <a:rPr lang="en-US" dirty="0" err="1" smtClean="0"/>
              <a:t>hardmask</a:t>
            </a: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err="1" smtClean="0"/>
              <a:t>SiN</a:t>
            </a:r>
            <a:r>
              <a:rPr lang="en-US" dirty="0" smtClean="0"/>
              <a:t> </a:t>
            </a:r>
            <a:r>
              <a:rPr lang="en-US" dirty="0" err="1" smtClean="0"/>
              <a:t>hardmask</a:t>
            </a:r>
            <a:r>
              <a:rPr lang="en-US" dirty="0" smtClean="0"/>
              <a:t> still remains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Notch on CEM sample is 110nm deep – not through </a:t>
            </a:r>
            <a:r>
              <a:rPr lang="en-US" dirty="0" err="1" smtClean="0"/>
              <a:t>SiN</a:t>
            </a:r>
            <a:r>
              <a:rPr lang="en-US" dirty="0" smtClean="0"/>
              <a:t> </a:t>
            </a:r>
            <a:r>
              <a:rPr lang="en-US" dirty="0" err="1" smtClean="0"/>
              <a:t>hardmask</a:t>
            </a: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Notch on non CEM sample is 500nm deep – etched through </a:t>
            </a:r>
            <a:r>
              <a:rPr lang="en-US" dirty="0" err="1" smtClean="0"/>
              <a:t>hardmask</a:t>
            </a:r>
            <a:r>
              <a:rPr lang="en-US" dirty="0"/>
              <a:t> </a:t>
            </a:r>
            <a:r>
              <a:rPr lang="en-US" dirty="0" smtClean="0"/>
              <a:t>and </a:t>
            </a:r>
            <a:r>
              <a:rPr lang="en-US" dirty="0" err="1" smtClean="0"/>
              <a:t>InGaAs</a:t>
            </a:r>
            <a:r>
              <a:rPr lang="en-US" dirty="0" smtClean="0"/>
              <a:t> contact.</a:t>
            </a:r>
            <a:endParaRPr lang="en-US" dirty="0"/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5502961" y="0"/>
            <a:ext cx="304283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Non CEM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HMDS re-deposition</a:t>
            </a:r>
            <a:endParaRPr lang="en-US" dirty="0"/>
          </a:p>
        </p:txBody>
      </p:sp>
      <p:pic>
        <p:nvPicPr>
          <p:cNvPr id="1026" name="Picture 2" descr="C:\Documents and Settings\Mike Davenport\My Documents\My Dropbox\school post intel\Processing\dev2 SOA1\SOI1A blobosmear after 1min descum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54922"/>
            <a:ext cx="7069053" cy="524061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7742490" y="264065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extBox 39"/>
          <p:cNvSpPr txBox="1"/>
          <p:nvPr/>
        </p:nvSpPr>
        <p:spPr>
          <a:xfrm>
            <a:off x="705313" y="1250795"/>
            <a:ext cx="77724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 smtClean="0"/>
              <a:t>Pattern </a:t>
            </a:r>
            <a:r>
              <a:rPr lang="en-US" dirty="0" err="1" smtClean="0"/>
              <a:t>hardmask</a:t>
            </a:r>
            <a:r>
              <a:rPr lang="en-US" dirty="0" smtClean="0"/>
              <a:t> in ICP2 CF4 etch</a:t>
            </a:r>
          </a:p>
          <a:p>
            <a:pPr marL="342900" indent="-342900">
              <a:buAutoNum type="arabicPeriod"/>
            </a:pPr>
            <a:r>
              <a:rPr lang="en-US" dirty="0" smtClean="0"/>
              <a:t>Strip PR: O2 ash for as long as etch (PE2), then 30’ in 1165 at 80C</a:t>
            </a:r>
          </a:p>
          <a:p>
            <a:pPr marL="342900" indent="-342900">
              <a:buAutoNum type="arabicPeriod"/>
            </a:pPr>
            <a:r>
              <a:rPr lang="en-US" dirty="0" smtClean="0"/>
              <a:t>Etch mesa in RIE#2</a:t>
            </a:r>
          </a:p>
          <a:p>
            <a:pPr marL="800100" lvl="1" indent="-342900">
              <a:buAutoNum type="arabicPeriod"/>
            </a:pPr>
            <a:r>
              <a:rPr lang="en-US" dirty="0" smtClean="0"/>
              <a:t>Uniformity across ¼ </a:t>
            </a:r>
            <a:r>
              <a:rPr lang="en-US" dirty="0" err="1" smtClean="0"/>
              <a:t>InP</a:t>
            </a:r>
            <a:r>
              <a:rPr lang="en-US" dirty="0" smtClean="0"/>
              <a:t> bonded dies was 20-50nm</a:t>
            </a:r>
          </a:p>
          <a:p>
            <a:pPr marL="800100" lvl="1" indent="-342900">
              <a:buAutoNum type="arabicPeriod"/>
            </a:pPr>
            <a:r>
              <a:rPr lang="en-US" dirty="0" smtClean="0"/>
              <a:t>Scrubbed electrode, increased clean to 60’, etched 1 chip at a time</a:t>
            </a:r>
          </a:p>
          <a:p>
            <a:pPr marL="800100" lvl="1" indent="-342900">
              <a:buAutoNum type="arabicPeriod"/>
            </a:pPr>
            <a:r>
              <a:rPr lang="en-US" dirty="0" smtClean="0"/>
              <a:t>No grassing observed during this run</a:t>
            </a:r>
          </a:p>
          <a:p>
            <a:pPr marL="342900" indent="-342900">
              <a:buAutoNum type="arabicPeriod"/>
            </a:pPr>
            <a:r>
              <a:rPr lang="en-US" dirty="0" smtClean="0"/>
              <a:t>O2 </a:t>
            </a:r>
            <a:r>
              <a:rPr lang="en-US" dirty="0" err="1" smtClean="0"/>
              <a:t>descum</a:t>
            </a:r>
            <a:r>
              <a:rPr lang="en-US" dirty="0" smtClean="0"/>
              <a:t> in RIE#2</a:t>
            </a:r>
          </a:p>
          <a:p>
            <a:pPr marL="342900" indent="-342900">
              <a:buAutoNum type="arabicPeriod"/>
            </a:pPr>
            <a:r>
              <a:rPr lang="en-US" dirty="0" smtClean="0"/>
              <a:t>Output metric: </a:t>
            </a:r>
            <a:r>
              <a:rPr lang="en-US" dirty="0" err="1" smtClean="0"/>
              <a:t>Dektak</a:t>
            </a:r>
            <a:r>
              <a:rPr lang="en-US" dirty="0" smtClean="0"/>
              <a:t> of mesa patterns</a:t>
            </a:r>
          </a:p>
          <a:p>
            <a:pPr marL="800100" lvl="1" indent="-342900">
              <a:buAutoNum type="arabicPeriod"/>
            </a:pPr>
            <a:endParaRPr lang="en-US" dirty="0"/>
          </a:p>
          <a:p>
            <a:endParaRPr lang="en-US" dirty="0" smtClean="0"/>
          </a:p>
          <a:p>
            <a:pPr marL="800100" lvl="1" indent="-342900">
              <a:buAutoNum type="arabicPeriod"/>
            </a:pPr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299" y="-1859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P-mesa etch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048214" y="5666678"/>
            <a:ext cx="762000" cy="762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67214" y="6504878"/>
            <a:ext cx="3733800" cy="76200"/>
          </a:xfrm>
          <a:prstGeom prst="rect">
            <a:avLst/>
          </a:prstGeom>
          <a:solidFill>
            <a:srgbClr val="9696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734014" y="6428678"/>
            <a:ext cx="1371600" cy="76200"/>
          </a:xfrm>
          <a:prstGeom prst="rect">
            <a:avLst/>
          </a:prstGeom>
          <a:solidFill>
            <a:srgbClr val="5F5F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62414" y="6581078"/>
            <a:ext cx="8382000" cy="228600"/>
          </a:xfrm>
          <a:prstGeom prst="rect">
            <a:avLst/>
          </a:prstGeom>
          <a:solidFill>
            <a:srgbClr val="5F5F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67214" y="6428678"/>
            <a:ext cx="457200" cy="76200"/>
          </a:xfrm>
          <a:prstGeom prst="rect">
            <a:avLst/>
          </a:prstGeom>
          <a:solidFill>
            <a:srgbClr val="5F5F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353014" y="6428678"/>
            <a:ext cx="152400" cy="76200"/>
          </a:xfrm>
          <a:prstGeom prst="rect">
            <a:avLst/>
          </a:prstGeom>
          <a:solidFill>
            <a:srgbClr val="5F5F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334214" y="6428678"/>
            <a:ext cx="152400" cy="76200"/>
          </a:xfrm>
          <a:prstGeom prst="rect">
            <a:avLst/>
          </a:prstGeom>
          <a:solidFill>
            <a:srgbClr val="5F5F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848814" y="6428678"/>
            <a:ext cx="152400" cy="76200"/>
          </a:xfrm>
          <a:prstGeom prst="rect">
            <a:avLst/>
          </a:prstGeom>
          <a:solidFill>
            <a:srgbClr val="5F5F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753814" y="6428678"/>
            <a:ext cx="152400" cy="76200"/>
          </a:xfrm>
          <a:prstGeom prst="rect">
            <a:avLst/>
          </a:prstGeom>
          <a:solidFill>
            <a:srgbClr val="5F5F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8134814" y="6428678"/>
            <a:ext cx="609600" cy="76200"/>
          </a:xfrm>
          <a:prstGeom prst="rect">
            <a:avLst/>
          </a:prstGeom>
          <a:solidFill>
            <a:srgbClr val="5F5F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3715214" y="6428678"/>
            <a:ext cx="685800" cy="76200"/>
          </a:xfrm>
          <a:prstGeom prst="rect">
            <a:avLst/>
          </a:prstGeom>
          <a:solidFill>
            <a:srgbClr val="5F5F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6229814" y="6428678"/>
            <a:ext cx="1295400" cy="76200"/>
          </a:xfrm>
          <a:prstGeom prst="rect">
            <a:avLst/>
          </a:prstGeom>
          <a:solidFill>
            <a:srgbClr val="5F5F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4934414" y="6428678"/>
            <a:ext cx="685800" cy="76200"/>
          </a:xfrm>
          <a:prstGeom prst="rect">
            <a:avLst/>
          </a:prstGeom>
          <a:solidFill>
            <a:srgbClr val="5F5F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4934414" y="6504878"/>
            <a:ext cx="3810000" cy="76200"/>
          </a:xfrm>
          <a:prstGeom prst="rect">
            <a:avLst/>
          </a:prstGeom>
          <a:solidFill>
            <a:srgbClr val="9696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1048214" y="5742878"/>
            <a:ext cx="762000" cy="381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362414" y="6352478"/>
            <a:ext cx="8382000" cy="762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362414" y="6200078"/>
            <a:ext cx="8382000" cy="762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048214" y="6123878"/>
            <a:ext cx="762000" cy="76200"/>
          </a:xfrm>
          <a:prstGeom prst="rect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362414" y="6276278"/>
            <a:ext cx="8382000" cy="76200"/>
          </a:xfrm>
          <a:prstGeom prst="rect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1048214" y="5476178"/>
            <a:ext cx="762000" cy="1143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3029414" y="5476178"/>
            <a:ext cx="762000" cy="1143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5848814" y="5476178"/>
            <a:ext cx="152400" cy="1143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1048214" y="5590478"/>
            <a:ext cx="762000" cy="762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3029414" y="5666678"/>
            <a:ext cx="762000" cy="762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3029414" y="5742878"/>
            <a:ext cx="762000" cy="381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3029414" y="5590478"/>
            <a:ext cx="762000" cy="762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5848814" y="5666678"/>
            <a:ext cx="152400" cy="762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5848814" y="5742878"/>
            <a:ext cx="152400" cy="381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5848814" y="5590478"/>
            <a:ext cx="152400" cy="762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3029414" y="6200078"/>
            <a:ext cx="762000" cy="762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3029414" y="6123878"/>
            <a:ext cx="762000" cy="76200"/>
          </a:xfrm>
          <a:prstGeom prst="rect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5848814" y="6200078"/>
            <a:ext cx="152400" cy="762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5848814" y="6123878"/>
            <a:ext cx="152400" cy="76200"/>
          </a:xfrm>
          <a:prstGeom prst="rect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55025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Mike Davenport\My Documents\My Dropbox\school post intel\Processing\dev2 SOA1\SOA1DECH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3648" y="3603812"/>
            <a:ext cx="4340352" cy="3254188"/>
          </a:xfrm>
          <a:prstGeom prst="rect">
            <a:avLst/>
          </a:prstGeom>
          <a:noFill/>
        </p:spPr>
      </p:pic>
      <p:pic>
        <p:nvPicPr>
          <p:cNvPr id="2052" name="Picture 4" descr="C:\Documents and Settings\Mike Davenport\My Documents\My Dropbox\school post intel\Processing\dev2 SOA1\SOA1D16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3648" y="0"/>
            <a:ext cx="4340352" cy="3254188"/>
          </a:xfrm>
          <a:prstGeom prst="rect">
            <a:avLst/>
          </a:prstGeom>
          <a:noFill/>
        </p:spPr>
      </p:pic>
      <p:pic>
        <p:nvPicPr>
          <p:cNvPr id="2055" name="Picture 7" descr="C:\Documents and Settings\Mike Davenport\My Documents\My Dropbox\school post intel\Processing\dev2 SOA1\SOA1D19q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603812"/>
            <a:ext cx="4340352" cy="3254188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196553" y="162370"/>
            <a:ext cx="32644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SEM after P-mesa dry etch</a:t>
            </a:r>
          </a:p>
          <a:p>
            <a:r>
              <a:rPr lang="en-US" dirty="0" smtClean="0"/>
              <a:t>Note: </a:t>
            </a:r>
            <a:r>
              <a:rPr lang="en-US" dirty="0" err="1" smtClean="0"/>
              <a:t>SiN</a:t>
            </a:r>
            <a:r>
              <a:rPr lang="en-US" dirty="0" smtClean="0"/>
              <a:t> </a:t>
            </a:r>
            <a:r>
              <a:rPr lang="en-US" dirty="0" err="1" smtClean="0"/>
              <a:t>hardmask</a:t>
            </a:r>
            <a:r>
              <a:rPr lang="en-US" dirty="0" smtClean="0"/>
              <a:t> still present</a:t>
            </a:r>
            <a:endParaRPr lang="en-US" dirty="0"/>
          </a:p>
        </p:txBody>
      </p:sp>
      <p:pic>
        <p:nvPicPr>
          <p:cNvPr id="12" name="Picture 2" descr="C:\Documents and Settings\Mike Davenport\My Documents\My Dropbox\school post intel\figures\Taper.jpg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/>
          <a:srcRect l="39062" t="29273" r="19540" b="24346"/>
          <a:stretch>
            <a:fillRect/>
          </a:stretch>
        </p:blipFill>
        <p:spPr bwMode="auto">
          <a:xfrm>
            <a:off x="1281042" y="1272129"/>
            <a:ext cx="2939845" cy="2099187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1772655" y="1503187"/>
            <a:ext cx="471949" cy="69809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2500243" y="1748993"/>
            <a:ext cx="471949" cy="69809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Arrow Connector 14"/>
          <p:cNvCxnSpPr>
            <a:stCxn id="13" idx="1"/>
          </p:cNvCxnSpPr>
          <p:nvPr/>
        </p:nvCxnSpPr>
        <p:spPr>
          <a:xfrm flipH="1">
            <a:off x="1222049" y="1852232"/>
            <a:ext cx="550606" cy="171991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14" idx="3"/>
            <a:endCxn id="2052" idx="1"/>
          </p:cNvCxnSpPr>
          <p:nvPr/>
        </p:nvCxnSpPr>
        <p:spPr>
          <a:xfrm flipV="1">
            <a:off x="2972192" y="1627094"/>
            <a:ext cx="1831456" cy="470944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14" idx="3"/>
          </p:cNvCxnSpPr>
          <p:nvPr/>
        </p:nvCxnSpPr>
        <p:spPr>
          <a:xfrm>
            <a:off x="2972192" y="2098038"/>
            <a:ext cx="1787815" cy="1491196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1445</TotalTime>
  <Words>898</Words>
  <Application>Microsoft Office PowerPoint</Application>
  <PresentationFormat>On-screen Show (4:3)</PresentationFormat>
  <Paragraphs>134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Dev2 III-V Mesa Etching</vt:lpstr>
      <vt:lpstr>Process overview</vt:lpstr>
      <vt:lpstr>P-mesa etch</vt:lpstr>
      <vt:lpstr>Hardmask deposition</vt:lpstr>
      <vt:lpstr>P-mesa lithography</vt:lpstr>
      <vt:lpstr>CEM</vt:lpstr>
      <vt:lpstr>HMDS re-deposition</vt:lpstr>
      <vt:lpstr>P-mesa etch</vt:lpstr>
      <vt:lpstr>Slide 9</vt:lpstr>
      <vt:lpstr>P-mesa dry etching Resolution test structures</vt:lpstr>
      <vt:lpstr>Q litho</vt:lpstr>
      <vt:lpstr>Q etch</vt:lpstr>
      <vt:lpstr>Slide 13</vt:lpstr>
      <vt:lpstr>Slide 14</vt:lpstr>
      <vt:lpstr>N-layer etch hardmask deposition</vt:lpstr>
      <vt:lpstr>N-layer etch litho</vt:lpstr>
      <vt:lpstr>n-mesa etch</vt:lpstr>
      <vt:lpstr>Etch monitor on N-layer etch</vt:lpstr>
      <vt:lpstr>Conclusion</vt:lpstr>
    </vt:vector>
  </TitlesOfParts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Dev2 III-V Mesa Etching</dc:title>
  <dc:creator> </dc:creator>
  <cp:lastModifiedBy> </cp:lastModifiedBy>
  <cp:revision>6</cp:revision>
  <dcterms:created xsi:type="dcterms:W3CDTF">2012-07-12T21:26:29Z</dcterms:created>
  <dcterms:modified xsi:type="dcterms:W3CDTF">2012-07-13T22:15:16Z</dcterms:modified>
</cp:coreProperties>
</file>