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7D1C2-091D-4168-8523-4C3F26564A52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82D3-48AF-4EBC-BFD6-AE7C0160C6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7D1C2-091D-4168-8523-4C3F26564A52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82D3-48AF-4EBC-BFD6-AE7C0160C6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7D1C2-091D-4168-8523-4C3F26564A52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82D3-48AF-4EBC-BFD6-AE7C0160C6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7D1C2-091D-4168-8523-4C3F26564A52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82D3-48AF-4EBC-BFD6-AE7C0160C6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7D1C2-091D-4168-8523-4C3F26564A52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82D3-48AF-4EBC-BFD6-AE7C0160C6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7D1C2-091D-4168-8523-4C3F26564A52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82D3-48AF-4EBC-BFD6-AE7C0160C6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7D1C2-091D-4168-8523-4C3F26564A52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82D3-48AF-4EBC-BFD6-AE7C0160C6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7D1C2-091D-4168-8523-4C3F26564A52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82D3-48AF-4EBC-BFD6-AE7C0160C6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7D1C2-091D-4168-8523-4C3F26564A52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82D3-48AF-4EBC-BFD6-AE7C0160C6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7D1C2-091D-4168-8523-4C3F26564A52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82D3-48AF-4EBC-BFD6-AE7C0160C6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7D1C2-091D-4168-8523-4C3F26564A52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82D3-48AF-4EBC-BFD6-AE7C0160C6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7D1C2-091D-4168-8523-4C3F26564A52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E82D3-48AF-4EBC-BFD6-AE7C0160C60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219200"/>
            <a:ext cx="731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HSP- Silicon waveguide process development</a:t>
            </a:r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6 splits.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Three different tools to deposit/grow oxide </a:t>
            </a:r>
            <a:r>
              <a:rPr lang="en-US" dirty="0" err="1" smtClean="0"/>
              <a:t>hardmask</a:t>
            </a:r>
            <a:r>
              <a:rPr lang="en-US" dirty="0" smtClean="0"/>
              <a:t> for waveguide definition i.e. </a:t>
            </a:r>
            <a:r>
              <a:rPr lang="en-US" dirty="0" err="1" smtClean="0"/>
              <a:t>Tystar</a:t>
            </a:r>
            <a:r>
              <a:rPr lang="en-US" dirty="0" smtClean="0"/>
              <a:t> oxidation furnace, Sputter4 AJA, Plasma-</a:t>
            </a:r>
            <a:r>
              <a:rPr lang="en-US" dirty="0" err="1" smtClean="0"/>
              <a:t>Therm</a:t>
            </a:r>
            <a:r>
              <a:rPr lang="en-US" dirty="0" smtClean="0"/>
              <a:t> PECVD.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Two different resist recipes. SPR955-0.9um and CEM+SPR955-0.9um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udharsanan\Desktop\Si_wg_PD\CEM_P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"/>
            <a:ext cx="3658493" cy="2743200"/>
          </a:xfrm>
          <a:prstGeom prst="rect">
            <a:avLst/>
          </a:prstGeom>
          <a:noFill/>
        </p:spPr>
      </p:pic>
      <p:pic>
        <p:nvPicPr>
          <p:cNvPr id="1028" name="Picture 4" descr="C:\Users\Sudharsanan\Desktop\Si_wg_PD\CEM_S01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04800"/>
            <a:ext cx="3658493" cy="2743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05000" y="3124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PECVD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72200" y="3124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Sputter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38600" y="64886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Thermal</a:t>
            </a:r>
            <a:endParaRPr lang="en-US" dirty="0"/>
          </a:p>
        </p:txBody>
      </p:sp>
      <p:pic>
        <p:nvPicPr>
          <p:cNvPr id="1030" name="Picture 6" descr="C:\Users\Sudharsanan\Desktop\Si_wg_PD\CEM_T02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3657600"/>
            <a:ext cx="3658493" cy="27432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85800" y="4800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CEM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Sudharsanan\Desktop\Si_wg_PD\CEM_P2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"/>
            <a:ext cx="3658492" cy="2743200"/>
          </a:xfrm>
          <a:prstGeom prst="rect">
            <a:avLst/>
          </a:prstGeom>
          <a:noFill/>
        </p:spPr>
      </p:pic>
      <p:pic>
        <p:nvPicPr>
          <p:cNvPr id="3" name="Picture 5" descr="C:\Users\Sudharsanan\Desktop\Si_wg_PD\CEM_S0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04800"/>
            <a:ext cx="3658492" cy="2743200"/>
          </a:xfrm>
          <a:prstGeom prst="rect">
            <a:avLst/>
          </a:prstGeom>
          <a:noFill/>
        </p:spPr>
      </p:pic>
      <p:pic>
        <p:nvPicPr>
          <p:cNvPr id="2050" name="Picture 2" descr="C:\Users\Sudharsanan\Desktop\Si_wg_PD\CEM_T01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3657600"/>
            <a:ext cx="3658493" cy="2743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05000" y="3124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PECVD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72200" y="3124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Sputter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38600" y="64886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Thermal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4800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CEM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Sudharsanan\Desktop\Si_wg_PD\SPR_P0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524000"/>
            <a:ext cx="3658493" cy="2743200"/>
          </a:xfrm>
          <a:prstGeom prst="rect">
            <a:avLst/>
          </a:prstGeom>
          <a:noFill/>
        </p:spPr>
      </p:pic>
      <p:pic>
        <p:nvPicPr>
          <p:cNvPr id="3" name="Picture 8" descr="C:\Users\Sudharsanan\Desktop\Si_wg_PD\SPR_P0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524000"/>
            <a:ext cx="3658493" cy="2743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86200" y="762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Without CEM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67200" y="4648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PECVD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3124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PECVD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72200" y="3124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Sputter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38600" y="64886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Thermal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4800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CEM</a:t>
            </a:r>
            <a:endParaRPr lang="en-US" dirty="0"/>
          </a:p>
        </p:txBody>
      </p:sp>
      <p:pic>
        <p:nvPicPr>
          <p:cNvPr id="3074" name="Picture 2" descr="C:\Users\Sudharsanan\Desktop\Si_wg_PD\aftercleave\CEM_P0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3658492" cy="2743200"/>
          </a:xfrm>
          <a:prstGeom prst="rect">
            <a:avLst/>
          </a:prstGeom>
          <a:noFill/>
        </p:spPr>
      </p:pic>
      <p:pic>
        <p:nvPicPr>
          <p:cNvPr id="3075" name="Picture 3" descr="C:\Users\Sudharsanan\Desktop\Si_wg_PD\aftercleave\CEM_S04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1000"/>
            <a:ext cx="3658492" cy="2743200"/>
          </a:xfrm>
          <a:prstGeom prst="rect">
            <a:avLst/>
          </a:prstGeom>
          <a:noFill/>
        </p:spPr>
      </p:pic>
      <p:pic>
        <p:nvPicPr>
          <p:cNvPr id="3076" name="Picture 4" descr="C:\Users\Sudharsanan\Desktop\Si_wg_PD\aftercleave\CEM_T02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3733800"/>
            <a:ext cx="3658492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udharsanan\Desktop\Si_wg_PD\aftercleave\SPR_P02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3658493" cy="2743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5000" y="3124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PECVD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72200" y="3124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Sputter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38600" y="64886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Thermal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4800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Without CEM</a:t>
            </a:r>
            <a:endParaRPr lang="en-US" dirty="0"/>
          </a:p>
        </p:txBody>
      </p:sp>
      <p:pic>
        <p:nvPicPr>
          <p:cNvPr id="4099" name="Picture 3" descr="C:\Users\Sudharsanan\Desktop\Si_wg_PD\aftercleave\SPR_s0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1000"/>
            <a:ext cx="3658492" cy="2743200"/>
          </a:xfrm>
          <a:prstGeom prst="rect">
            <a:avLst/>
          </a:prstGeom>
          <a:noFill/>
        </p:spPr>
      </p:pic>
      <p:pic>
        <p:nvPicPr>
          <p:cNvPr id="4100" name="Picture 4" descr="C:\Users\Sudharsanan\Desktop\Si_wg_PD\aftercleave\SPR_t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3657600"/>
            <a:ext cx="3658493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udharsanan\Desktop\Si_wg_PD\aftercleave\CEM_T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0"/>
            <a:ext cx="4268240" cy="3200400"/>
          </a:xfrm>
          <a:prstGeom prst="rect">
            <a:avLst/>
          </a:prstGeom>
          <a:noFill/>
        </p:spPr>
      </p:pic>
      <p:pic>
        <p:nvPicPr>
          <p:cNvPr id="5123" name="Picture 3" descr="C:\Users\Sudharsanan\Desktop\Si_wg_PD\aftercleave\SPR_P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1" y="3657600"/>
            <a:ext cx="4268241" cy="3200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990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CEM - Thermal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4953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CEM - PECVD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09600"/>
            <a:ext cx="7391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Accuracy – Sputter(~5nm)&gt;PECVD(10-15nm)&gt;Thermal- dry(10-20nm).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Marginal(sputter) to no difference between various oxides. </a:t>
            </a:r>
            <a:r>
              <a:rPr lang="en-US" dirty="0" smtClean="0"/>
              <a:t>(Slide 4/5)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CEM has very good sidewall angle. (Slide 4/5)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S</a:t>
            </a:r>
            <a:r>
              <a:rPr lang="en-US" dirty="0" smtClean="0"/>
              <a:t>idewall roughness, CEM = No CEM. </a:t>
            </a:r>
            <a:r>
              <a:rPr lang="en-US" dirty="0" smtClean="0"/>
              <a:t>(Slide 6)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CEM removes the constraint on design for overdose.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CEM leaves the oxide surface marginally cleaner. (Slide 6)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CEM process introduced tiny particles(streaks), or I am sloppy as a first timer, as all </a:t>
            </a:r>
            <a:r>
              <a:rPr lang="en-US" dirty="0" err="1" smtClean="0"/>
              <a:t>Coldren</a:t>
            </a:r>
            <a:r>
              <a:rPr lang="en-US" dirty="0" smtClean="0"/>
              <a:t> group students do not have a problem at all.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175</Words>
  <Application>Microsoft Office PowerPoint</Application>
  <PresentationFormat>On-screen Show 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Florida Institute of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Sudharsanan</dc:creator>
  <cp:lastModifiedBy>Sudharsanan</cp:lastModifiedBy>
  <cp:revision>4</cp:revision>
  <dcterms:created xsi:type="dcterms:W3CDTF">2011-12-02T07:00:41Z</dcterms:created>
  <dcterms:modified xsi:type="dcterms:W3CDTF">2011-12-02T16:26:18Z</dcterms:modified>
</cp:coreProperties>
</file>