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B5CA-4460-4C52-B518-B3FA59510FA6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35D6-493C-410F-9F25-F172405F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4BF8-6884-449E-AFF4-95EF69189B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35D6-493C-410F-9F25-F172405F95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E8AE-632F-47B4-86F5-8B5145D4D64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8751-F454-4207-A845-50655D52B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2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Alternatives to </a:t>
            </a:r>
            <a:r>
              <a:rPr lang="en-US" dirty="0" err="1" smtClean="0"/>
              <a:t>SiOVert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ICP2 SiO2 etch roundup</a:t>
            </a:r>
          </a:p>
          <a:p>
            <a:r>
              <a:rPr lang="en-US" dirty="0" smtClean="0"/>
              <a:t>Molly 4/2011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0.5Pa, 500W RF, 50W bias, 20 </a:t>
            </a:r>
            <a:r>
              <a:rPr lang="en-US" dirty="0" err="1" smtClean="0"/>
              <a:t>sccm</a:t>
            </a:r>
            <a:r>
              <a:rPr lang="en-US" dirty="0" smtClean="0"/>
              <a:t> CHF3 + 20 </a:t>
            </a:r>
            <a:r>
              <a:rPr lang="en-US" dirty="0" err="1" smtClean="0"/>
              <a:t>sccm</a:t>
            </a:r>
            <a:r>
              <a:rPr lang="en-US" dirty="0" smtClean="0"/>
              <a:t> CF4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592" y="4800600"/>
            <a:ext cx="3276600" cy="1096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 minute etch time</a:t>
            </a:r>
          </a:p>
          <a:p>
            <a:r>
              <a:rPr lang="en-US" dirty="0" smtClean="0"/>
              <a:t>PR removed in ACE/ISO only</a:t>
            </a:r>
          </a:p>
          <a:p>
            <a:r>
              <a:rPr lang="en-US" dirty="0" smtClean="0"/>
              <a:t>Looks decent, but not very vertical</a:t>
            </a:r>
          </a:p>
        </p:txBody>
      </p:sp>
      <p:pic>
        <p:nvPicPr>
          <p:cNvPr id="7" name="Picture 6" descr="260411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792" y="1600200"/>
            <a:ext cx="3049008" cy="2286000"/>
          </a:xfrm>
          <a:prstGeom prst="rect">
            <a:avLst/>
          </a:prstGeom>
        </p:spPr>
      </p:pic>
      <p:pic>
        <p:nvPicPr>
          <p:cNvPr id="8" name="Picture 7" descr="260411_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592" y="4114800"/>
            <a:ext cx="3049008" cy="2286000"/>
          </a:xfrm>
          <a:prstGeom prst="rect">
            <a:avLst/>
          </a:prstGeom>
        </p:spPr>
      </p:pic>
      <p:pic>
        <p:nvPicPr>
          <p:cNvPr id="9" name="Picture 8" descr="260411_7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592" y="1676400"/>
            <a:ext cx="3049008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5992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9192" y="2907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592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4392" y="175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residue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80192" y="2362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601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548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0.5Pa, 500W RF, 50W bias, 20 </a:t>
            </a:r>
            <a:r>
              <a:rPr lang="en-US" dirty="0" err="1" smtClean="0"/>
              <a:t>sccm</a:t>
            </a:r>
            <a:r>
              <a:rPr lang="en-US" dirty="0" smtClean="0"/>
              <a:t> CHF3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020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5 min 45 sec etch</a:t>
            </a:r>
          </a:p>
          <a:p>
            <a:r>
              <a:rPr lang="en-US" dirty="0" smtClean="0"/>
              <a:t>Clearly isotropic</a:t>
            </a:r>
          </a:p>
          <a:p>
            <a:r>
              <a:rPr lang="en-US" dirty="0" smtClean="0"/>
              <a:t>Probably shouldn’t use this one</a:t>
            </a:r>
            <a:endParaRPr lang="en-US" dirty="0"/>
          </a:p>
        </p:txBody>
      </p:sp>
      <p:pic>
        <p:nvPicPr>
          <p:cNvPr id="4" name="Picture 3" descr="260411_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14800"/>
            <a:ext cx="3049008" cy="2286000"/>
          </a:xfrm>
          <a:prstGeom prst="rect">
            <a:avLst/>
          </a:prstGeom>
        </p:spPr>
      </p:pic>
      <p:pic>
        <p:nvPicPr>
          <p:cNvPr id="5" name="Picture 4" descr="260411_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676400"/>
            <a:ext cx="3049008" cy="2286000"/>
          </a:xfrm>
          <a:prstGeom prst="rect">
            <a:avLst/>
          </a:prstGeom>
        </p:spPr>
      </p:pic>
      <p:pic>
        <p:nvPicPr>
          <p:cNvPr id="6" name="Picture 5" descr="260411_5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76400"/>
            <a:ext cx="3049008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3632716" y="3061216"/>
            <a:ext cx="468868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2819400" y="2775466"/>
            <a:ext cx="7620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343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0.5Pa, 900W RF, 200W bias, 40 </a:t>
            </a:r>
            <a:r>
              <a:rPr lang="en-US" dirty="0" err="1" smtClean="0"/>
              <a:t>sccm</a:t>
            </a:r>
            <a:r>
              <a:rPr lang="en-US" dirty="0" smtClean="0"/>
              <a:t> CHF3</a:t>
            </a:r>
            <a:endParaRPr lang="en-US" dirty="0"/>
          </a:p>
        </p:txBody>
      </p:sp>
      <p:pic>
        <p:nvPicPr>
          <p:cNvPr id="4" name="Content Placeholder 3" descr="280411_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4792" y="4114800"/>
            <a:ext cx="3049007" cy="2286000"/>
          </a:xfrm>
        </p:spPr>
      </p:pic>
      <p:pic>
        <p:nvPicPr>
          <p:cNvPr id="5" name="Picture 4" descr="280411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1992" y="1600200"/>
            <a:ext cx="3049008" cy="2286000"/>
          </a:xfrm>
          <a:prstGeom prst="rect">
            <a:avLst/>
          </a:prstGeom>
        </p:spPr>
      </p:pic>
      <p:pic>
        <p:nvPicPr>
          <p:cNvPr id="6" name="Picture 5" descr="280411_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4792" y="1600200"/>
            <a:ext cx="3049008" cy="2286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578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min 20 sec etch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SiOvert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Tends to roughen </a:t>
            </a:r>
            <a:r>
              <a:rPr lang="en-US" sz="3200" noProof="0" dirty="0" err="1" smtClean="0"/>
              <a:t>Ge</a:t>
            </a:r>
            <a:r>
              <a:rPr lang="en-US" sz="3200" noProof="0" dirty="0" smtClean="0"/>
              <a:t> surface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0.5Pa, 900W RF, 50W bias, 10 </a:t>
            </a:r>
            <a:r>
              <a:rPr lang="en-US" dirty="0" err="1" smtClean="0"/>
              <a:t>sccm</a:t>
            </a:r>
            <a:r>
              <a:rPr lang="en-US" dirty="0" smtClean="0"/>
              <a:t> CHF3 + 30sccm CF4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Ben Curtin’s etch</a:t>
            </a:r>
          </a:p>
          <a:p>
            <a:r>
              <a:rPr lang="en-US" dirty="0" smtClean="0"/>
              <a:t>Polymerization  with SPR 220-3 </a:t>
            </a:r>
          </a:p>
          <a:p>
            <a:pPr lvl="1"/>
            <a:r>
              <a:rPr lang="en-US" dirty="0" smtClean="0"/>
              <a:t>Probably – there’s some residue that forms in areas that have been etched that reacts with PRX-127, won’t come off in PEII (successive 30s </a:t>
            </a:r>
            <a:r>
              <a:rPr lang="en-US" dirty="0" err="1" smtClean="0"/>
              <a:t>descums</a:t>
            </a:r>
            <a:r>
              <a:rPr lang="en-US" dirty="0" smtClean="0"/>
              <a:t>), and comes off slowly/not completely in </a:t>
            </a:r>
            <a:r>
              <a:rPr lang="en-US" dirty="0" err="1" smtClean="0"/>
              <a:t>gasonics</a:t>
            </a:r>
            <a:r>
              <a:rPr lang="en-US" dirty="0" smtClean="0"/>
              <a:t>.  It ends up leaving small pits (see last slide) on the bottom Si after the mesa etch (ICP2 BCl3/Cl2)</a:t>
            </a:r>
            <a:endParaRPr lang="en-US" dirty="0"/>
          </a:p>
        </p:txBody>
      </p:sp>
      <p:pic>
        <p:nvPicPr>
          <p:cNvPr id="4" name="Picture 3" descr="280411_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828800"/>
            <a:ext cx="3049008" cy="2286000"/>
          </a:xfrm>
          <a:prstGeom prst="rect">
            <a:avLst/>
          </a:prstGeom>
        </p:spPr>
      </p:pic>
      <p:pic>
        <p:nvPicPr>
          <p:cNvPr id="5" name="Picture 4" descr="280411_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828800"/>
            <a:ext cx="304900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381000" y="1524000"/>
            <a:ext cx="9982200" cy="3505200"/>
            <a:chOff x="1219200" y="1752600"/>
            <a:chExt cx="5410200" cy="2286000"/>
          </a:xfrm>
        </p:grpSpPr>
        <p:pic>
          <p:nvPicPr>
            <p:cNvPr id="5" name="Picture 4" descr="280411_5.TIF"/>
            <p:cNvPicPr>
              <a:picLocks noChangeAspect="1"/>
            </p:cNvPicPr>
            <p:nvPr/>
          </p:nvPicPr>
          <p:blipFill>
            <a:blip r:embed="rId3" cstate="print"/>
            <a:srcRect l="32489" r="25025"/>
            <a:stretch>
              <a:fillRect/>
            </a:stretch>
          </p:blipFill>
          <p:spPr>
            <a:xfrm>
              <a:off x="4191000" y="1752600"/>
              <a:ext cx="1295400" cy="2286000"/>
            </a:xfrm>
            <a:prstGeom prst="rect">
              <a:avLst/>
            </a:prstGeom>
          </p:spPr>
        </p:pic>
        <p:pic>
          <p:nvPicPr>
            <p:cNvPr id="6" name="Content Placeholder 3" descr="280411_1.TIF"/>
            <p:cNvPicPr>
              <a:picLocks noChangeAspect="1"/>
            </p:cNvPicPr>
            <p:nvPr/>
          </p:nvPicPr>
          <p:blipFill>
            <a:blip r:embed="rId4" cstate="print"/>
            <a:srcRect l="32489" r="30023"/>
            <a:stretch>
              <a:fillRect/>
            </a:stretch>
          </p:blipFill>
          <p:spPr>
            <a:xfrm>
              <a:off x="5486400" y="1752600"/>
              <a:ext cx="1143000" cy="2286000"/>
            </a:xfrm>
            <a:prstGeom prst="rect">
              <a:avLst/>
            </a:prstGeom>
          </p:spPr>
        </p:pic>
        <p:pic>
          <p:nvPicPr>
            <p:cNvPr id="7" name="Picture 6" descr="260411_6.TIF"/>
            <p:cNvPicPr>
              <a:picLocks noChangeAspect="1"/>
            </p:cNvPicPr>
            <p:nvPr/>
          </p:nvPicPr>
          <p:blipFill>
            <a:blip r:embed="rId5" cstate="print"/>
            <a:srcRect l="22493" r="30023"/>
            <a:stretch>
              <a:fillRect/>
            </a:stretch>
          </p:blipFill>
          <p:spPr>
            <a:xfrm>
              <a:off x="2743200" y="1752600"/>
              <a:ext cx="1447800" cy="2286000"/>
            </a:xfrm>
            <a:prstGeom prst="rect">
              <a:avLst/>
            </a:prstGeom>
          </p:spPr>
        </p:pic>
        <p:pic>
          <p:nvPicPr>
            <p:cNvPr id="8" name="Picture 7" descr="260411_3.TIF"/>
            <p:cNvPicPr>
              <a:picLocks noChangeAspect="1"/>
            </p:cNvPicPr>
            <p:nvPr/>
          </p:nvPicPr>
          <p:blipFill>
            <a:blip r:embed="rId6" cstate="print"/>
            <a:srcRect l="19993" r="30023"/>
            <a:stretch>
              <a:fillRect/>
            </a:stretch>
          </p:blipFill>
          <p:spPr>
            <a:xfrm flipH="1">
              <a:off x="1219200" y="1752600"/>
              <a:ext cx="1524000" cy="2286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743200" y="50292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0.5Pa, 500W RF, 50W bias, 20 </a:t>
            </a:r>
            <a:r>
              <a:rPr lang="en-US" dirty="0" err="1" smtClean="0"/>
              <a:t>sccm</a:t>
            </a:r>
            <a:r>
              <a:rPr lang="en-US" dirty="0" smtClean="0"/>
              <a:t> CHF3 + 20 </a:t>
            </a:r>
            <a:r>
              <a:rPr lang="en-US" dirty="0" err="1" smtClean="0"/>
              <a:t>sccm</a:t>
            </a:r>
            <a:r>
              <a:rPr lang="en-US" dirty="0" smtClean="0"/>
              <a:t> CF4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1816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0.5Pa, 500W RF, 50W bias, 20 </a:t>
            </a:r>
            <a:r>
              <a:rPr lang="en-US" dirty="0" err="1" smtClean="0"/>
              <a:t>sccm</a:t>
            </a:r>
            <a:r>
              <a:rPr lang="en-US" dirty="0" smtClean="0"/>
              <a:t> CHF3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1000" y="5105400"/>
            <a:ext cx="1847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0.5Pa, 900W RF, 200W bias, 40 </a:t>
            </a:r>
            <a:r>
              <a:rPr lang="en-US" dirty="0" err="1" smtClean="0"/>
              <a:t>sccm</a:t>
            </a:r>
            <a:r>
              <a:rPr lang="en-US" dirty="0" smtClean="0"/>
              <a:t> CHF3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51054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0.5Pa, 900W RF, 50W bias, 10 </a:t>
            </a:r>
            <a:r>
              <a:rPr lang="en-US" dirty="0" err="1" smtClean="0"/>
              <a:t>sccm</a:t>
            </a:r>
            <a:r>
              <a:rPr lang="en-US" dirty="0" smtClean="0"/>
              <a:t> CHF3 + 30sccm CF4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0.5Pa, 900W RF, 50W bias, 10 </a:t>
            </a:r>
            <a:r>
              <a:rPr lang="en-US" dirty="0" err="1" smtClean="0"/>
              <a:t>sccm</a:t>
            </a:r>
            <a:r>
              <a:rPr lang="en-US" dirty="0" smtClean="0"/>
              <a:t> CHF3 + 30sccm CF4 – after mesa etch</a:t>
            </a:r>
            <a:endParaRPr lang="en-US" dirty="0"/>
          </a:p>
        </p:txBody>
      </p:sp>
      <p:pic>
        <p:nvPicPr>
          <p:cNvPr id="7" name="Picture 6" descr="061111_8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3049008" cy="2286000"/>
          </a:xfrm>
          <a:prstGeom prst="rect">
            <a:avLst/>
          </a:prstGeom>
        </p:spPr>
      </p:pic>
      <p:pic>
        <p:nvPicPr>
          <p:cNvPr id="8" name="Picture 7" descr="0611111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0"/>
            <a:ext cx="3049008" cy="2286000"/>
          </a:xfrm>
          <a:prstGeom prst="rect">
            <a:avLst/>
          </a:prstGeom>
        </p:spPr>
      </p:pic>
      <p:pic>
        <p:nvPicPr>
          <p:cNvPr id="9" name="Picture 8" descr="0611111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572000"/>
            <a:ext cx="3049008" cy="2286000"/>
          </a:xfrm>
          <a:prstGeom prst="rect">
            <a:avLst/>
          </a:prstGeom>
        </p:spPr>
      </p:pic>
      <p:pic>
        <p:nvPicPr>
          <p:cNvPr id="10" name="Picture 9" descr="06111113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4992" y="4572000"/>
            <a:ext cx="3049008" cy="2286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0" y="3657600"/>
            <a:ext cx="22860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Little pits – don’t seem to have huge impact on device performance?</a:t>
            </a:r>
            <a:endParaRPr lang="en-US" dirty="0"/>
          </a:p>
        </p:txBody>
      </p:sp>
      <p:pic>
        <p:nvPicPr>
          <p:cNvPr id="12" name="Content Placeholder 3" descr="061111_5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6592" y="1981200"/>
            <a:ext cx="3049008" cy="2286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4762500" y="201930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</a:t>
            </a:r>
            <a:r>
              <a:rPr lang="en-US" dirty="0" smtClean="0"/>
              <a:t> mesa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1371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Streak: darker in optical microscope,  pretty obvious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/>
              <a:t>naked eye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257800" y="1752600"/>
            <a:ext cx="1600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</a:t>
            </a:r>
            <a:r>
              <a:rPr lang="en-US" dirty="0" smtClean="0"/>
              <a:t> mesa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457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Ben’s etch + Cr </a:t>
            </a:r>
            <a:r>
              <a:rPr lang="en-US" dirty="0" err="1" smtClean="0"/>
              <a:t>hardmask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4437"/>
            <a:ext cx="8229600" cy="563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0.5Pa, 900W RF, 50W bias, 10 </a:t>
            </a:r>
            <a:r>
              <a:rPr lang="en-US" dirty="0" err="1" smtClean="0"/>
              <a:t>sccm</a:t>
            </a:r>
            <a:r>
              <a:rPr lang="en-US" dirty="0" smtClean="0"/>
              <a:t> CHF3 + 30sccm CF4</a:t>
            </a:r>
            <a:endParaRPr lang="en-US" dirty="0"/>
          </a:p>
        </p:txBody>
      </p:sp>
      <p:pic>
        <p:nvPicPr>
          <p:cNvPr id="4" name="Picture 3" descr="062911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3049008" cy="2286000"/>
          </a:xfrm>
          <a:prstGeom prst="rect">
            <a:avLst/>
          </a:prstGeom>
        </p:spPr>
      </p:pic>
      <p:pic>
        <p:nvPicPr>
          <p:cNvPr id="5" name="Picture 4" descr="062911_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304900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562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Cr etch  and ACE/ISO – looks clean in optical scope, but there is PR on sides of Cr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209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0574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257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6576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572000"/>
            <a:ext cx="7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Resist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12" name="Picture 11" descr="070111_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1371600"/>
            <a:ext cx="4878413" cy="3657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518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 SiO2 etch (2 min + 15 sec) – angle &gt;85 degrees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Ben’s etch + Cr </a:t>
            </a:r>
            <a:r>
              <a:rPr lang="en-US" dirty="0" err="1" smtClean="0"/>
              <a:t>hardmask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218237"/>
            <a:ext cx="8229600" cy="639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 remove the Cr before or the mesa etch or just not bother</a:t>
            </a:r>
            <a:endParaRPr lang="en-US" dirty="0"/>
          </a:p>
        </p:txBody>
      </p:sp>
      <p:pic>
        <p:nvPicPr>
          <p:cNvPr id="4" name="Picture 3" descr="070511_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049008" cy="2286000"/>
          </a:xfrm>
          <a:prstGeom prst="rect">
            <a:avLst/>
          </a:prstGeom>
        </p:spPr>
      </p:pic>
      <p:pic>
        <p:nvPicPr>
          <p:cNvPr id="5" name="Picture 4" descr="070511_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304900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13716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Before: etch in ICP2 1’55” 23.3 Cl2, 6.8 O2, 1.37Pa, 500 ICP, 15RIE.  </a:t>
            </a:r>
            <a:r>
              <a:rPr lang="en-US" dirty="0" smtClean="0"/>
              <a:t>0.6nm/s</a:t>
            </a:r>
          </a:p>
          <a:p>
            <a:r>
              <a:rPr lang="en-US" dirty="0" err="1" smtClean="0"/>
              <a:t>Ge</a:t>
            </a:r>
            <a:r>
              <a:rPr lang="en-US" dirty="0" smtClean="0"/>
              <a:t> is etched, but not too much (50-100nm)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75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429000" y="32004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420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Alternatives to SiOVert</vt:lpstr>
      <vt:lpstr>0.5Pa, 500W RF, 50W bias, 20 sccm CHF3 + 20 sccm CF4</vt:lpstr>
      <vt:lpstr>0.5Pa, 500W RF, 50W bias, 20 sccm CHF3</vt:lpstr>
      <vt:lpstr>0.5Pa, 900W RF, 200W bias, 40 sccm CHF3</vt:lpstr>
      <vt:lpstr>0.5Pa, 900W RF, 50W bias, 10 sccm CHF3 + 30sccm CF4</vt:lpstr>
      <vt:lpstr>Comparison</vt:lpstr>
      <vt:lpstr>0.5Pa, 900W RF, 50W bias, 10 sccm CHF3 + 30sccm CF4 – after mesa etch</vt:lpstr>
      <vt:lpstr>Ben’s etch + Cr hardmask</vt:lpstr>
      <vt:lpstr>Ben’s etch + Cr hardmask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Alternatives to SiOVert</dc:title>
  <dc:creator>Molly Piels</dc:creator>
  <cp:lastModifiedBy>Molly Piels</cp:lastModifiedBy>
  <cp:revision>16</cp:revision>
  <dcterms:created xsi:type="dcterms:W3CDTF">2011-04-28T17:58:06Z</dcterms:created>
  <dcterms:modified xsi:type="dcterms:W3CDTF">2011-07-06T01:45:08Z</dcterms:modified>
</cp:coreProperties>
</file>