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1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71D5AB-5B36-4E2F-84A7-B85C2F13202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5AB-5B36-4E2F-84A7-B85C2F13202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5AB-5B36-4E2F-84A7-B85C2F13202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5AB-5B36-4E2F-84A7-B85C2F13202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1D5AB-5B36-4E2F-84A7-B85C2F13202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71D5AB-5B36-4E2F-84A7-B85C2F13202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71D5AB-5B36-4E2F-84A7-B85C2F132022}" type="datetimeFigureOut">
              <a:rPr lang="en-US" smtClean="0"/>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71D5AB-5B36-4E2F-84A7-B85C2F132022}" type="datetimeFigureOut">
              <a:rPr lang="en-US" smtClean="0"/>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1D5AB-5B36-4E2F-84A7-B85C2F132022}" type="datetimeFigureOut">
              <a:rPr lang="en-US" smtClean="0"/>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1D5AB-5B36-4E2F-84A7-B85C2F13202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1D5AB-5B36-4E2F-84A7-B85C2F13202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E7A39-B561-4E19-A563-5EB1260CC1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1D5AB-5B36-4E2F-84A7-B85C2F132022}" type="datetimeFigureOut">
              <a:rPr lang="en-US" smtClean="0"/>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E7A39-B561-4E19-A563-5EB1260CC1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GCA </a:t>
            </a:r>
            <a:r>
              <a:rPr lang="en-US" dirty="0" err="1" smtClean="0"/>
              <a:t>AutoStep</a:t>
            </a:r>
            <a:r>
              <a:rPr lang="en-US" dirty="0" smtClean="0"/>
              <a:t> 200 Guide</a:t>
            </a:r>
            <a:endParaRPr lang="en-US" dirty="0"/>
          </a:p>
        </p:txBody>
      </p:sp>
      <p:sp>
        <p:nvSpPr>
          <p:cNvPr id="3" name="Subtitle 2"/>
          <p:cNvSpPr>
            <a:spLocks noGrp="1"/>
          </p:cNvSpPr>
          <p:nvPr>
            <p:ph type="subTitle" idx="1"/>
          </p:nvPr>
        </p:nvSpPr>
        <p:spPr/>
        <p:txBody>
          <a:bodyPr/>
          <a:lstStyle/>
          <a:p>
            <a:r>
              <a:rPr lang="en-US" dirty="0" smtClean="0"/>
              <a:t>Jared </a:t>
            </a:r>
            <a:r>
              <a:rPr lang="en-US" dirty="0" err="1" smtClean="0"/>
              <a:t>Hulme</a:t>
            </a:r>
            <a:endParaRPr lang="en-US" dirty="0" smtClean="0"/>
          </a:p>
          <a:p>
            <a:r>
              <a:rPr lang="en-US" dirty="0" smtClean="0"/>
              <a:t>4/12/13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Marks</a:t>
            </a:r>
            <a:endParaRPr lang="en-US" dirty="0"/>
          </a:p>
        </p:txBody>
      </p:sp>
      <p:sp>
        <p:nvSpPr>
          <p:cNvPr id="3" name="Content Placeholder 2"/>
          <p:cNvSpPr>
            <a:spLocks noGrp="1"/>
          </p:cNvSpPr>
          <p:nvPr>
            <p:ph idx="1"/>
          </p:nvPr>
        </p:nvSpPr>
        <p:spPr>
          <a:xfrm>
            <a:off x="457200" y="1600200"/>
            <a:ext cx="5105400" cy="4572000"/>
          </a:xfrm>
        </p:spPr>
        <p:txBody>
          <a:bodyPr>
            <a:normAutofit fontScale="70000" lnSpcReduction="20000"/>
          </a:bodyPr>
          <a:lstStyle/>
          <a:p>
            <a:r>
              <a:rPr lang="en-US" dirty="0" smtClean="0"/>
              <a:t>Choose global alignment marks on the left and right side of the die, separated horizontally.</a:t>
            </a:r>
          </a:p>
          <a:p>
            <a:r>
              <a:rPr lang="en-US" dirty="0" smtClean="0"/>
              <a:t>Choose some DFAS marks, (4 on the corners of the die works)</a:t>
            </a:r>
          </a:p>
          <a:p>
            <a:r>
              <a:rPr lang="en-US" dirty="0" smtClean="0"/>
              <a:t>Get the coordinates of the center of the mark.</a:t>
            </a:r>
          </a:p>
          <a:p>
            <a:r>
              <a:rPr lang="en-US" dirty="0" smtClean="0"/>
              <a:t>When entering the mark into the stepper all Y coordinates have a reversed sign for both Global and Local marks</a:t>
            </a:r>
          </a:p>
          <a:p>
            <a:r>
              <a:rPr lang="en-US" dirty="0" smtClean="0"/>
              <a:t>Enter coordinates for the wafer, not the mask (</a:t>
            </a:r>
            <a:r>
              <a:rPr lang="en-US" dirty="0" err="1" smtClean="0"/>
              <a:t>ie</a:t>
            </a:r>
            <a:r>
              <a:rPr lang="en-US" dirty="0" smtClean="0"/>
              <a:t> choose a 16mm die, not an 80mm die)</a:t>
            </a:r>
            <a:endParaRPr lang="en-US" dirty="0"/>
          </a:p>
        </p:txBody>
      </p:sp>
      <p:grpSp>
        <p:nvGrpSpPr>
          <p:cNvPr id="8" name="Group 7"/>
          <p:cNvGrpSpPr/>
          <p:nvPr/>
        </p:nvGrpSpPr>
        <p:grpSpPr>
          <a:xfrm>
            <a:off x="6629400" y="152400"/>
            <a:ext cx="2514600" cy="2667000"/>
            <a:chOff x="6172200" y="2362200"/>
            <a:chExt cx="2514600" cy="2591710"/>
          </a:xfrm>
        </p:grpSpPr>
        <p:pic>
          <p:nvPicPr>
            <p:cNvPr id="1027" name="Picture 3"/>
            <p:cNvPicPr>
              <a:picLocks noChangeAspect="1" noChangeArrowheads="1"/>
            </p:cNvPicPr>
            <p:nvPr/>
          </p:nvPicPr>
          <p:blipFill>
            <a:blip r:embed="rId2" cstate="print"/>
            <a:srcRect/>
            <a:stretch>
              <a:fillRect/>
            </a:stretch>
          </p:blipFill>
          <p:spPr bwMode="auto">
            <a:xfrm>
              <a:off x="6172200" y="2362200"/>
              <a:ext cx="1185862" cy="2591710"/>
            </a:xfrm>
            <a:prstGeom prst="rect">
              <a:avLst/>
            </a:prstGeom>
            <a:noFill/>
            <a:ln w="9525">
              <a:noFill/>
              <a:miter lim="800000"/>
              <a:headEnd/>
              <a:tailEnd/>
            </a:ln>
          </p:spPr>
        </p:pic>
        <p:sp>
          <p:nvSpPr>
            <p:cNvPr id="6" name="TextBox 5"/>
            <p:cNvSpPr txBox="1"/>
            <p:nvPr/>
          </p:nvSpPr>
          <p:spPr>
            <a:xfrm>
              <a:off x="7315200" y="2743200"/>
              <a:ext cx="1371600" cy="369332"/>
            </a:xfrm>
            <a:prstGeom prst="rect">
              <a:avLst/>
            </a:prstGeom>
            <a:noFill/>
          </p:spPr>
          <p:txBody>
            <a:bodyPr wrap="square" rtlCol="0">
              <a:spAutoFit/>
            </a:bodyPr>
            <a:lstStyle/>
            <a:p>
              <a:r>
                <a:rPr lang="en-US" dirty="0" smtClean="0"/>
                <a:t>Global Mark</a:t>
              </a:r>
              <a:endParaRPr lang="en-US" dirty="0"/>
            </a:p>
          </p:txBody>
        </p:sp>
        <p:sp>
          <p:nvSpPr>
            <p:cNvPr id="7" name="TextBox 6"/>
            <p:cNvSpPr txBox="1"/>
            <p:nvPr/>
          </p:nvSpPr>
          <p:spPr>
            <a:xfrm>
              <a:off x="7315200" y="4126468"/>
              <a:ext cx="1371600" cy="628085"/>
            </a:xfrm>
            <a:prstGeom prst="rect">
              <a:avLst/>
            </a:prstGeom>
            <a:noFill/>
          </p:spPr>
          <p:txBody>
            <a:bodyPr wrap="square" rtlCol="0">
              <a:spAutoFit/>
            </a:bodyPr>
            <a:lstStyle/>
            <a:p>
              <a:r>
                <a:rPr lang="en-US" dirty="0" smtClean="0"/>
                <a:t>Local Mark</a:t>
              </a:r>
            </a:p>
            <a:p>
              <a:r>
                <a:rPr lang="en-US" dirty="0" smtClean="0"/>
                <a:t>(DFAS)</a:t>
              </a:r>
              <a:endParaRPr lang="en-US" dirty="0"/>
            </a:p>
          </p:txBody>
        </p:sp>
      </p:grpSp>
      <p:grpSp>
        <p:nvGrpSpPr>
          <p:cNvPr id="15" name="Group 14"/>
          <p:cNvGrpSpPr/>
          <p:nvPr/>
        </p:nvGrpSpPr>
        <p:grpSpPr>
          <a:xfrm>
            <a:off x="5029200" y="5334000"/>
            <a:ext cx="1371600" cy="1371600"/>
            <a:chOff x="5410200" y="4648200"/>
            <a:chExt cx="1600200" cy="1600200"/>
          </a:xfrm>
        </p:grpSpPr>
        <p:sp>
          <p:nvSpPr>
            <p:cNvPr id="9" name="Rectangle 8"/>
            <p:cNvSpPr/>
            <p:nvPr/>
          </p:nvSpPr>
          <p:spPr>
            <a:xfrm>
              <a:off x="5410200" y="4648200"/>
              <a:ext cx="16002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0"/>
              <a:endCxn id="9" idx="2"/>
            </p:cNvCxnSpPr>
            <p:nvPr/>
          </p:nvCxnSpPr>
          <p:spPr>
            <a:xfrm>
              <a:off x="6210300" y="4648200"/>
              <a:ext cx="0" cy="160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1"/>
              <a:endCxn id="9" idx="3"/>
            </p:cNvCxnSpPr>
            <p:nvPr/>
          </p:nvCxnSpPr>
          <p:spPr>
            <a:xfrm>
              <a:off x="5410200" y="54483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24600" y="4873823"/>
              <a:ext cx="685800" cy="307777"/>
            </a:xfrm>
            <a:prstGeom prst="rect">
              <a:avLst/>
            </a:prstGeom>
            <a:noFill/>
          </p:spPr>
          <p:txBody>
            <a:bodyPr wrap="square" rtlCol="0">
              <a:spAutoFit/>
            </a:bodyPr>
            <a:lstStyle/>
            <a:p>
              <a:r>
                <a:rPr lang="en-US" sz="1400" dirty="0" smtClean="0"/>
                <a:t>+x,-y</a:t>
              </a:r>
              <a:endParaRPr lang="en-US" sz="1400" dirty="0"/>
            </a:p>
          </p:txBody>
        </p:sp>
      </p:grpSp>
      <p:grpSp>
        <p:nvGrpSpPr>
          <p:cNvPr id="36" name="Group 35"/>
          <p:cNvGrpSpPr/>
          <p:nvPr/>
        </p:nvGrpSpPr>
        <p:grpSpPr>
          <a:xfrm>
            <a:off x="6172200" y="2971800"/>
            <a:ext cx="2590800" cy="2590800"/>
            <a:chOff x="2895600" y="3352800"/>
            <a:chExt cx="2590800" cy="2590800"/>
          </a:xfrm>
        </p:grpSpPr>
        <p:sp>
          <p:nvSpPr>
            <p:cNvPr id="16" name="Oval 15"/>
            <p:cNvSpPr/>
            <p:nvPr/>
          </p:nvSpPr>
          <p:spPr>
            <a:xfrm>
              <a:off x="2895600" y="3352800"/>
              <a:ext cx="2590800" cy="25908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35" name="Group 34"/>
            <p:cNvGrpSpPr/>
            <p:nvPr/>
          </p:nvGrpSpPr>
          <p:grpSpPr>
            <a:xfrm>
              <a:off x="3200400" y="3657600"/>
              <a:ext cx="1981200" cy="1981200"/>
              <a:chOff x="914400" y="3962400"/>
              <a:chExt cx="1981200" cy="1981200"/>
            </a:xfrm>
          </p:grpSpPr>
          <p:sp>
            <p:nvSpPr>
              <p:cNvPr id="19" name="Rectangle 18"/>
              <p:cNvSpPr/>
              <p:nvPr/>
            </p:nvSpPr>
            <p:spPr>
              <a:xfrm>
                <a:off x="19812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24" name="Group 23"/>
              <p:cNvGrpSpPr/>
              <p:nvPr/>
            </p:nvGrpSpPr>
            <p:grpSpPr>
              <a:xfrm>
                <a:off x="914400" y="4495800"/>
                <a:ext cx="381000" cy="381000"/>
                <a:chOff x="914400" y="4495800"/>
                <a:chExt cx="381000" cy="381000"/>
              </a:xfrm>
            </p:grpSpPr>
            <p:sp>
              <p:nvSpPr>
                <p:cNvPr id="17" name="Rectangle 16"/>
                <p:cNvSpPr/>
                <p:nvPr/>
              </p:nvSpPr>
              <p:spPr>
                <a:xfrm>
                  <a:off x="9144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Multiply 21"/>
                <p:cNvSpPr/>
                <p:nvPr/>
              </p:nvSpPr>
              <p:spPr>
                <a:xfrm>
                  <a:off x="947734" y="4529134"/>
                  <a:ext cx="76200" cy="76200"/>
                </a:xfrm>
                <a:prstGeom prst="mathMultiply">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25" name="Group 24"/>
              <p:cNvGrpSpPr/>
              <p:nvPr/>
            </p:nvGrpSpPr>
            <p:grpSpPr>
              <a:xfrm>
                <a:off x="2514600" y="4495800"/>
                <a:ext cx="381000" cy="381000"/>
                <a:chOff x="1447800" y="4495800"/>
                <a:chExt cx="381000" cy="381000"/>
              </a:xfrm>
            </p:grpSpPr>
            <p:sp>
              <p:nvSpPr>
                <p:cNvPr id="18" name="Rectangle 17"/>
                <p:cNvSpPr/>
                <p:nvPr/>
              </p:nvSpPr>
              <p:spPr>
                <a:xfrm>
                  <a:off x="14478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Multiply 22"/>
                <p:cNvSpPr/>
                <p:nvPr/>
              </p:nvSpPr>
              <p:spPr>
                <a:xfrm>
                  <a:off x="1714504" y="4529134"/>
                  <a:ext cx="76200" cy="76200"/>
                </a:xfrm>
                <a:prstGeom prst="mathMultiply">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26" name="Rectangle 25"/>
              <p:cNvSpPr/>
              <p:nvPr/>
            </p:nvSpPr>
            <p:spPr>
              <a:xfrm>
                <a:off x="19812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Rectangle 26"/>
              <p:cNvSpPr/>
              <p:nvPr/>
            </p:nvSpPr>
            <p:spPr>
              <a:xfrm>
                <a:off x="9144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25146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1981200" y="55626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14478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14478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1447800" y="55626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1981200" y="39624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ectangle 33"/>
              <p:cNvSpPr/>
              <p:nvPr/>
            </p:nvSpPr>
            <p:spPr>
              <a:xfrm>
                <a:off x="1447800" y="39624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Masks</a:t>
            </a:r>
            <a:endParaRPr lang="en-US" dirty="0"/>
          </a:p>
        </p:txBody>
      </p:sp>
      <p:grpSp>
        <p:nvGrpSpPr>
          <p:cNvPr id="29" name="Group 28"/>
          <p:cNvGrpSpPr/>
          <p:nvPr/>
        </p:nvGrpSpPr>
        <p:grpSpPr>
          <a:xfrm>
            <a:off x="762000" y="5410200"/>
            <a:ext cx="2743200" cy="838200"/>
            <a:chOff x="762000" y="3352800"/>
            <a:chExt cx="2743200" cy="838200"/>
          </a:xfrm>
        </p:grpSpPr>
        <p:sp>
          <p:nvSpPr>
            <p:cNvPr id="5" name="Rectangle 4"/>
            <p:cNvSpPr/>
            <p:nvPr/>
          </p:nvSpPr>
          <p:spPr>
            <a:xfrm>
              <a:off x="762000" y="3810000"/>
              <a:ext cx="1600200" cy="3810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 name="Straight Connector 6"/>
            <p:cNvCxnSpPr/>
            <p:nvPr/>
          </p:nvCxnSpPr>
          <p:spPr>
            <a:xfrm>
              <a:off x="1676400" y="3352800"/>
              <a:ext cx="16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62000" y="3352800"/>
              <a:ext cx="9144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362200" y="3352800"/>
              <a:ext cx="9144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2362200" y="3352800"/>
              <a:ext cx="1143000" cy="838200"/>
              <a:chOff x="3657600" y="3276600"/>
              <a:chExt cx="1143000" cy="838200"/>
            </a:xfrm>
          </p:grpSpPr>
          <p:cxnSp>
            <p:nvCxnSpPr>
              <p:cNvPr id="16" name="Straight Connector 15"/>
              <p:cNvCxnSpPr/>
              <p:nvPr/>
            </p:nvCxnSpPr>
            <p:spPr>
              <a:xfrm flipH="1" flipV="1">
                <a:off x="4572000" y="3276600"/>
                <a:ext cx="2286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3657600" y="3733800"/>
                <a:ext cx="2286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886200" y="3657600"/>
                <a:ext cx="9144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flipH="1">
              <a:off x="2362200" y="4105275"/>
              <a:ext cx="169069" cy="857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Rectangle 48"/>
          <p:cNvSpPr/>
          <p:nvPr/>
        </p:nvSpPr>
        <p:spPr>
          <a:xfrm>
            <a:off x="4495800" y="5486400"/>
            <a:ext cx="1066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TextBox 49"/>
          <p:cNvSpPr txBox="1"/>
          <p:nvPr/>
        </p:nvSpPr>
        <p:spPr>
          <a:xfrm>
            <a:off x="4343400" y="5410200"/>
            <a:ext cx="1371600" cy="369332"/>
          </a:xfrm>
          <a:prstGeom prst="rect">
            <a:avLst/>
          </a:prstGeom>
          <a:noFill/>
        </p:spPr>
        <p:txBody>
          <a:bodyPr wrap="square" rtlCol="0">
            <a:spAutoFit/>
          </a:bodyPr>
          <a:lstStyle/>
          <a:p>
            <a:pPr algn="ctr"/>
            <a:r>
              <a:rPr lang="en-US" dirty="0" smtClean="0"/>
              <a:t>TOP</a:t>
            </a:r>
            <a:endParaRPr lang="en-US" dirty="0"/>
          </a:p>
        </p:txBody>
      </p:sp>
      <p:sp>
        <p:nvSpPr>
          <p:cNvPr id="51" name="TextBox 50"/>
          <p:cNvSpPr txBox="1"/>
          <p:nvPr/>
        </p:nvSpPr>
        <p:spPr>
          <a:xfrm>
            <a:off x="4343400" y="4953000"/>
            <a:ext cx="1371600" cy="369332"/>
          </a:xfrm>
          <a:prstGeom prst="rect">
            <a:avLst/>
          </a:prstGeom>
          <a:noFill/>
        </p:spPr>
        <p:txBody>
          <a:bodyPr wrap="square" rtlCol="0">
            <a:spAutoFit/>
          </a:bodyPr>
          <a:lstStyle/>
          <a:p>
            <a:pPr algn="ctr"/>
            <a:r>
              <a:rPr lang="en-US" dirty="0" smtClean="0"/>
              <a:t>MASK</a:t>
            </a:r>
            <a:endParaRPr lang="en-US" dirty="0"/>
          </a:p>
        </p:txBody>
      </p:sp>
      <p:sp>
        <p:nvSpPr>
          <p:cNvPr id="52" name="TextBox 51"/>
          <p:cNvSpPr txBox="1"/>
          <p:nvPr/>
        </p:nvSpPr>
        <p:spPr>
          <a:xfrm>
            <a:off x="1600200" y="4953000"/>
            <a:ext cx="1752600" cy="369332"/>
          </a:xfrm>
          <a:prstGeom prst="rect">
            <a:avLst/>
          </a:prstGeom>
          <a:noFill/>
        </p:spPr>
        <p:txBody>
          <a:bodyPr wrap="square" rtlCol="0">
            <a:spAutoFit/>
          </a:bodyPr>
          <a:lstStyle/>
          <a:p>
            <a:pPr algn="ctr"/>
            <a:r>
              <a:rPr lang="en-US" dirty="0" smtClean="0"/>
              <a:t>MASK HOLDER</a:t>
            </a:r>
            <a:endParaRPr lang="en-US" dirty="0"/>
          </a:p>
        </p:txBody>
      </p:sp>
      <p:grpSp>
        <p:nvGrpSpPr>
          <p:cNvPr id="53" name="Group 52"/>
          <p:cNvGrpSpPr/>
          <p:nvPr/>
        </p:nvGrpSpPr>
        <p:grpSpPr>
          <a:xfrm>
            <a:off x="6553200" y="5257800"/>
            <a:ext cx="1447800" cy="1447800"/>
            <a:chOff x="2895600" y="3352800"/>
            <a:chExt cx="2590800" cy="2590800"/>
          </a:xfrm>
        </p:grpSpPr>
        <p:sp>
          <p:nvSpPr>
            <p:cNvPr id="54" name="Oval 53"/>
            <p:cNvSpPr/>
            <p:nvPr/>
          </p:nvSpPr>
          <p:spPr>
            <a:xfrm>
              <a:off x="2895600" y="3352800"/>
              <a:ext cx="2590800" cy="25908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5" name="Group 34"/>
            <p:cNvGrpSpPr/>
            <p:nvPr/>
          </p:nvGrpSpPr>
          <p:grpSpPr>
            <a:xfrm>
              <a:off x="3200400" y="3657600"/>
              <a:ext cx="1981200" cy="1981200"/>
              <a:chOff x="914400" y="3962400"/>
              <a:chExt cx="1981200" cy="1981200"/>
            </a:xfrm>
          </p:grpSpPr>
          <p:sp>
            <p:nvSpPr>
              <p:cNvPr id="56" name="Rectangle 55"/>
              <p:cNvSpPr/>
              <p:nvPr/>
            </p:nvSpPr>
            <p:spPr>
              <a:xfrm>
                <a:off x="19812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57" name="Group 23"/>
              <p:cNvGrpSpPr/>
              <p:nvPr/>
            </p:nvGrpSpPr>
            <p:grpSpPr>
              <a:xfrm>
                <a:off x="914400" y="4495800"/>
                <a:ext cx="381000" cy="381000"/>
                <a:chOff x="914400" y="4495800"/>
                <a:chExt cx="381000" cy="381000"/>
              </a:xfrm>
            </p:grpSpPr>
            <p:sp>
              <p:nvSpPr>
                <p:cNvPr id="70" name="Rectangle 69"/>
                <p:cNvSpPr/>
                <p:nvPr/>
              </p:nvSpPr>
              <p:spPr>
                <a:xfrm>
                  <a:off x="9144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 name="Multiply 70"/>
                <p:cNvSpPr/>
                <p:nvPr/>
              </p:nvSpPr>
              <p:spPr>
                <a:xfrm>
                  <a:off x="947734" y="4529134"/>
                  <a:ext cx="76200" cy="76200"/>
                </a:xfrm>
                <a:prstGeom prst="mathMultiply">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58" name="Group 24"/>
              <p:cNvGrpSpPr/>
              <p:nvPr/>
            </p:nvGrpSpPr>
            <p:grpSpPr>
              <a:xfrm>
                <a:off x="2514600" y="4495800"/>
                <a:ext cx="381000" cy="381000"/>
                <a:chOff x="1447800" y="4495800"/>
                <a:chExt cx="381000" cy="381000"/>
              </a:xfrm>
            </p:grpSpPr>
            <p:sp>
              <p:nvSpPr>
                <p:cNvPr id="68" name="Rectangle 67"/>
                <p:cNvSpPr/>
                <p:nvPr/>
              </p:nvSpPr>
              <p:spPr>
                <a:xfrm>
                  <a:off x="14478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9" name="Multiply 68"/>
                <p:cNvSpPr/>
                <p:nvPr/>
              </p:nvSpPr>
              <p:spPr>
                <a:xfrm>
                  <a:off x="1714504" y="4529134"/>
                  <a:ext cx="76200" cy="76200"/>
                </a:xfrm>
                <a:prstGeom prst="mathMultiply">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59" name="Rectangle 58"/>
              <p:cNvSpPr/>
              <p:nvPr/>
            </p:nvSpPr>
            <p:spPr>
              <a:xfrm>
                <a:off x="19812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0" name="Rectangle 59"/>
              <p:cNvSpPr/>
              <p:nvPr/>
            </p:nvSpPr>
            <p:spPr>
              <a:xfrm>
                <a:off x="9144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Rectangle 60"/>
              <p:cNvSpPr/>
              <p:nvPr/>
            </p:nvSpPr>
            <p:spPr>
              <a:xfrm>
                <a:off x="25146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Rectangle 61"/>
              <p:cNvSpPr/>
              <p:nvPr/>
            </p:nvSpPr>
            <p:spPr>
              <a:xfrm>
                <a:off x="1981200" y="55626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Rectangle 62"/>
              <p:cNvSpPr/>
              <p:nvPr/>
            </p:nvSpPr>
            <p:spPr>
              <a:xfrm>
                <a:off x="1447800" y="50292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Rectangle 63"/>
              <p:cNvSpPr/>
              <p:nvPr/>
            </p:nvSpPr>
            <p:spPr>
              <a:xfrm>
                <a:off x="1447800" y="44958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5" name="Rectangle 64"/>
              <p:cNvSpPr/>
              <p:nvPr/>
            </p:nvSpPr>
            <p:spPr>
              <a:xfrm>
                <a:off x="1447800" y="55626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6" name="Rectangle 65"/>
              <p:cNvSpPr/>
              <p:nvPr/>
            </p:nvSpPr>
            <p:spPr>
              <a:xfrm>
                <a:off x="1981200" y="39624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7" name="Rectangle 66"/>
              <p:cNvSpPr/>
              <p:nvPr/>
            </p:nvSpPr>
            <p:spPr>
              <a:xfrm>
                <a:off x="1447800" y="3962400"/>
                <a:ext cx="3810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72" name="TextBox 71"/>
          <p:cNvSpPr txBox="1"/>
          <p:nvPr/>
        </p:nvSpPr>
        <p:spPr>
          <a:xfrm>
            <a:off x="6553200" y="4953000"/>
            <a:ext cx="1371600" cy="369332"/>
          </a:xfrm>
          <a:prstGeom prst="rect">
            <a:avLst/>
          </a:prstGeom>
          <a:noFill/>
        </p:spPr>
        <p:txBody>
          <a:bodyPr wrap="square" rtlCol="0">
            <a:spAutoFit/>
          </a:bodyPr>
          <a:lstStyle/>
          <a:p>
            <a:pPr algn="ctr"/>
            <a:r>
              <a:rPr lang="en-US" dirty="0" smtClean="0"/>
              <a:t>TOP</a:t>
            </a:r>
            <a:endParaRPr lang="en-US" dirty="0"/>
          </a:p>
        </p:txBody>
      </p:sp>
      <p:sp>
        <p:nvSpPr>
          <p:cNvPr id="73" name="TextBox 72"/>
          <p:cNvSpPr txBox="1"/>
          <p:nvPr/>
        </p:nvSpPr>
        <p:spPr>
          <a:xfrm>
            <a:off x="6553200" y="4495800"/>
            <a:ext cx="1371600" cy="369332"/>
          </a:xfrm>
          <a:prstGeom prst="rect">
            <a:avLst/>
          </a:prstGeom>
          <a:noFill/>
        </p:spPr>
        <p:txBody>
          <a:bodyPr wrap="square" rtlCol="0">
            <a:spAutoFit/>
          </a:bodyPr>
          <a:lstStyle/>
          <a:p>
            <a:pPr algn="ctr"/>
            <a:r>
              <a:rPr lang="en-US" dirty="0" smtClean="0"/>
              <a:t>WAFER</a:t>
            </a:r>
            <a:endParaRPr lang="en-US" dirty="0"/>
          </a:p>
        </p:txBody>
      </p:sp>
      <p:sp>
        <p:nvSpPr>
          <p:cNvPr id="74" name="TextBox 73"/>
          <p:cNvSpPr txBox="1"/>
          <p:nvPr/>
        </p:nvSpPr>
        <p:spPr>
          <a:xfrm>
            <a:off x="1524000" y="5334000"/>
            <a:ext cx="1371600" cy="369332"/>
          </a:xfrm>
          <a:prstGeom prst="rect">
            <a:avLst/>
          </a:prstGeom>
          <a:noFill/>
        </p:spPr>
        <p:txBody>
          <a:bodyPr wrap="square" rtlCol="0">
            <a:spAutoFit/>
          </a:bodyPr>
          <a:lstStyle/>
          <a:p>
            <a:pPr algn="ctr"/>
            <a:r>
              <a:rPr lang="en-US" dirty="0" smtClean="0"/>
              <a:t>TOP</a:t>
            </a:r>
            <a:endParaRPr lang="en-US" dirty="0"/>
          </a:p>
        </p:txBody>
      </p:sp>
      <p:sp>
        <p:nvSpPr>
          <p:cNvPr id="75" name="Content Placeholder 2"/>
          <p:cNvSpPr>
            <a:spLocks noGrp="1"/>
          </p:cNvSpPr>
          <p:nvPr>
            <p:ph idx="1"/>
          </p:nvPr>
        </p:nvSpPr>
        <p:spPr>
          <a:xfrm>
            <a:off x="457200" y="1600200"/>
            <a:ext cx="8077200" cy="3048000"/>
          </a:xfrm>
        </p:spPr>
        <p:txBody>
          <a:bodyPr>
            <a:normAutofit/>
          </a:bodyPr>
          <a:lstStyle/>
          <a:p>
            <a:r>
              <a:rPr lang="en-US" dirty="0" smtClean="0"/>
              <a:t>Load mask into mask holder such that the top of your die in the mask is the same orientation as on the wafer. IE the top of both the mask and the wafer are closest to the wall.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Shutters</a:t>
            </a:r>
            <a:endParaRPr lang="en-US" dirty="0"/>
          </a:p>
        </p:txBody>
      </p:sp>
      <p:sp>
        <p:nvSpPr>
          <p:cNvPr id="3" name="Content Placeholder 2"/>
          <p:cNvSpPr>
            <a:spLocks noGrp="1"/>
          </p:cNvSpPr>
          <p:nvPr>
            <p:ph idx="1"/>
          </p:nvPr>
        </p:nvSpPr>
        <p:spPr>
          <a:xfrm>
            <a:off x="457200" y="1066801"/>
            <a:ext cx="8229600" cy="2362200"/>
          </a:xfrm>
        </p:spPr>
        <p:txBody>
          <a:bodyPr/>
          <a:lstStyle/>
          <a:p>
            <a:r>
              <a:rPr lang="en-US" dirty="0" smtClean="0"/>
              <a:t>Shutter values are mask level.  IE, choose wafer level in mm and multiply by 5.</a:t>
            </a:r>
          </a:p>
          <a:p>
            <a:r>
              <a:rPr lang="en-US" dirty="0" smtClean="0"/>
              <a:t>50 is halfway across the die</a:t>
            </a:r>
          </a:p>
          <a:p>
            <a:r>
              <a:rPr lang="en-US" dirty="0" smtClean="0"/>
              <a:t>Example for quarter size die:</a:t>
            </a:r>
          </a:p>
        </p:txBody>
      </p:sp>
      <p:grpSp>
        <p:nvGrpSpPr>
          <p:cNvPr id="23" name="Group 22"/>
          <p:cNvGrpSpPr/>
          <p:nvPr/>
        </p:nvGrpSpPr>
        <p:grpSpPr>
          <a:xfrm>
            <a:off x="0" y="3810000"/>
            <a:ext cx="3352800" cy="3048000"/>
            <a:chOff x="5562600" y="3429000"/>
            <a:chExt cx="3352800" cy="3048000"/>
          </a:xfrm>
        </p:grpSpPr>
        <p:grpSp>
          <p:nvGrpSpPr>
            <p:cNvPr id="14" name="Group 13"/>
            <p:cNvGrpSpPr/>
            <p:nvPr/>
          </p:nvGrpSpPr>
          <p:grpSpPr>
            <a:xfrm>
              <a:off x="5562600" y="3429000"/>
              <a:ext cx="3352800" cy="3048000"/>
              <a:chOff x="3352800" y="2895600"/>
              <a:chExt cx="3352800" cy="3048000"/>
            </a:xfrm>
          </p:grpSpPr>
          <p:sp>
            <p:nvSpPr>
              <p:cNvPr id="5" name="Rectangle 4"/>
              <p:cNvSpPr/>
              <p:nvPr/>
            </p:nvSpPr>
            <p:spPr>
              <a:xfrm>
                <a:off x="3733800" y="3200400"/>
                <a:ext cx="2438400" cy="243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962400" y="3200400"/>
                <a:ext cx="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33800" y="5410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93971" y="4188023"/>
                <a:ext cx="511629" cy="307777"/>
              </a:xfrm>
              <a:prstGeom prst="rect">
                <a:avLst/>
              </a:prstGeom>
              <a:noFill/>
            </p:spPr>
            <p:txBody>
              <a:bodyPr wrap="square" rtlCol="0">
                <a:spAutoFit/>
              </a:bodyPr>
              <a:lstStyle/>
              <a:p>
                <a:r>
                  <a:rPr lang="en-US" sz="1400" dirty="0" smtClean="0"/>
                  <a:t>XR</a:t>
                </a:r>
                <a:endParaRPr lang="en-US" sz="1400" dirty="0"/>
              </a:p>
            </p:txBody>
          </p:sp>
          <p:cxnSp>
            <p:nvCxnSpPr>
              <p:cNvPr id="9" name="Straight Connector 8"/>
              <p:cNvCxnSpPr/>
              <p:nvPr/>
            </p:nvCxnSpPr>
            <p:spPr>
              <a:xfrm>
                <a:off x="5943600" y="3200400"/>
                <a:ext cx="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3800" y="34290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19600" y="2895600"/>
                <a:ext cx="1121229" cy="307777"/>
              </a:xfrm>
              <a:prstGeom prst="rect">
                <a:avLst/>
              </a:prstGeom>
              <a:noFill/>
            </p:spPr>
            <p:txBody>
              <a:bodyPr wrap="square" rtlCol="0">
                <a:spAutoFit/>
              </a:bodyPr>
              <a:lstStyle/>
              <a:p>
                <a:pPr algn="ctr"/>
                <a:r>
                  <a:rPr lang="en-US" sz="1400" dirty="0" smtClean="0"/>
                  <a:t>YF</a:t>
                </a:r>
                <a:endParaRPr lang="en-US" sz="1400" dirty="0"/>
              </a:p>
            </p:txBody>
          </p:sp>
          <p:sp>
            <p:nvSpPr>
              <p:cNvPr id="12" name="TextBox 11"/>
              <p:cNvSpPr txBox="1"/>
              <p:nvPr/>
            </p:nvSpPr>
            <p:spPr>
              <a:xfrm>
                <a:off x="4419600" y="5635823"/>
                <a:ext cx="1121229" cy="307777"/>
              </a:xfrm>
              <a:prstGeom prst="rect">
                <a:avLst/>
              </a:prstGeom>
              <a:noFill/>
            </p:spPr>
            <p:txBody>
              <a:bodyPr wrap="square" rtlCol="0">
                <a:spAutoFit/>
              </a:bodyPr>
              <a:lstStyle/>
              <a:p>
                <a:pPr algn="ctr"/>
                <a:r>
                  <a:rPr lang="en-US" sz="1400" dirty="0" smtClean="0"/>
                  <a:t>YR</a:t>
                </a:r>
                <a:endParaRPr lang="en-US" sz="1400" dirty="0"/>
              </a:p>
            </p:txBody>
          </p:sp>
          <p:sp>
            <p:nvSpPr>
              <p:cNvPr id="13" name="TextBox 12"/>
              <p:cNvSpPr txBox="1"/>
              <p:nvPr/>
            </p:nvSpPr>
            <p:spPr>
              <a:xfrm>
                <a:off x="3352800" y="4191000"/>
                <a:ext cx="359229" cy="307777"/>
              </a:xfrm>
              <a:prstGeom prst="rect">
                <a:avLst/>
              </a:prstGeom>
              <a:noFill/>
            </p:spPr>
            <p:txBody>
              <a:bodyPr wrap="square" rtlCol="0">
                <a:spAutoFit/>
              </a:bodyPr>
              <a:lstStyle/>
              <a:p>
                <a:r>
                  <a:rPr lang="en-US" sz="1400" dirty="0" smtClean="0"/>
                  <a:t>XL</a:t>
                </a:r>
                <a:endParaRPr lang="en-US" sz="1400" dirty="0"/>
              </a:p>
            </p:txBody>
          </p:sp>
        </p:grpSp>
        <p:cxnSp>
          <p:nvCxnSpPr>
            <p:cNvPr id="16" name="Straight Arrow Connector 15"/>
            <p:cNvCxnSpPr/>
            <p:nvPr/>
          </p:nvCxnSpPr>
          <p:spPr>
            <a:xfrm>
              <a:off x="7162800" y="3733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62800" y="5943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43600" y="48768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8153400" y="48768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352800" y="3810000"/>
            <a:ext cx="3505200" cy="3048000"/>
            <a:chOff x="3352800" y="3810000"/>
            <a:chExt cx="3505200" cy="3048000"/>
          </a:xfrm>
        </p:grpSpPr>
        <p:grpSp>
          <p:nvGrpSpPr>
            <p:cNvPr id="24" name="Group 23"/>
            <p:cNvGrpSpPr/>
            <p:nvPr/>
          </p:nvGrpSpPr>
          <p:grpSpPr>
            <a:xfrm>
              <a:off x="3352800" y="3810000"/>
              <a:ext cx="3505200" cy="3048000"/>
              <a:chOff x="5410200" y="3429000"/>
              <a:chExt cx="3505200" cy="3048000"/>
            </a:xfrm>
          </p:grpSpPr>
          <p:grpSp>
            <p:nvGrpSpPr>
              <p:cNvPr id="25" name="Group 13"/>
              <p:cNvGrpSpPr/>
              <p:nvPr/>
            </p:nvGrpSpPr>
            <p:grpSpPr>
              <a:xfrm>
                <a:off x="5410200" y="3429000"/>
                <a:ext cx="3505200" cy="3048000"/>
                <a:chOff x="3200400" y="2895600"/>
                <a:chExt cx="3505200" cy="3048000"/>
              </a:xfrm>
            </p:grpSpPr>
            <p:sp>
              <p:nvSpPr>
                <p:cNvPr id="30" name="Rectangle 29"/>
                <p:cNvSpPr/>
                <p:nvPr/>
              </p:nvSpPr>
              <p:spPr>
                <a:xfrm>
                  <a:off x="3733800" y="3200400"/>
                  <a:ext cx="2438400" cy="243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4953000" y="3200400"/>
                  <a:ext cx="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0" y="5410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193971" y="4188023"/>
                  <a:ext cx="511629" cy="523220"/>
                </a:xfrm>
                <a:prstGeom prst="rect">
                  <a:avLst/>
                </a:prstGeom>
                <a:noFill/>
              </p:spPr>
              <p:txBody>
                <a:bodyPr wrap="square" rtlCol="0">
                  <a:spAutoFit/>
                </a:bodyPr>
                <a:lstStyle/>
                <a:p>
                  <a:r>
                    <a:rPr lang="en-US" sz="1400" dirty="0" smtClean="0"/>
                    <a:t>XR =5</a:t>
                  </a:r>
                  <a:endParaRPr lang="en-US" sz="1400" dirty="0"/>
                </a:p>
              </p:txBody>
            </p:sp>
            <p:cxnSp>
              <p:nvCxnSpPr>
                <p:cNvPr id="34" name="Straight Connector 33"/>
                <p:cNvCxnSpPr/>
                <p:nvPr/>
              </p:nvCxnSpPr>
              <p:spPr>
                <a:xfrm>
                  <a:off x="5943600" y="3200400"/>
                  <a:ext cx="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33800" y="43434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419600" y="2895600"/>
                  <a:ext cx="1121229" cy="307777"/>
                </a:xfrm>
                <a:prstGeom prst="rect">
                  <a:avLst/>
                </a:prstGeom>
                <a:noFill/>
              </p:spPr>
              <p:txBody>
                <a:bodyPr wrap="square" rtlCol="0">
                  <a:spAutoFit/>
                </a:bodyPr>
                <a:lstStyle/>
                <a:p>
                  <a:pPr algn="ctr"/>
                  <a:r>
                    <a:rPr lang="en-US" sz="1400" dirty="0" smtClean="0"/>
                    <a:t>YF = 50</a:t>
                  </a:r>
                  <a:endParaRPr lang="en-US" sz="1400" dirty="0"/>
                </a:p>
              </p:txBody>
            </p:sp>
            <p:sp>
              <p:nvSpPr>
                <p:cNvPr id="37" name="TextBox 36"/>
                <p:cNvSpPr txBox="1"/>
                <p:nvPr/>
              </p:nvSpPr>
              <p:spPr>
                <a:xfrm>
                  <a:off x="4419600" y="5635823"/>
                  <a:ext cx="1121229" cy="307777"/>
                </a:xfrm>
                <a:prstGeom prst="rect">
                  <a:avLst/>
                </a:prstGeom>
                <a:noFill/>
              </p:spPr>
              <p:txBody>
                <a:bodyPr wrap="square" rtlCol="0">
                  <a:spAutoFit/>
                </a:bodyPr>
                <a:lstStyle/>
                <a:p>
                  <a:pPr algn="ctr"/>
                  <a:r>
                    <a:rPr lang="en-US" sz="1400" dirty="0" smtClean="0"/>
                    <a:t>YR = 5</a:t>
                  </a:r>
                  <a:endParaRPr lang="en-US" sz="1400" dirty="0"/>
                </a:p>
              </p:txBody>
            </p:sp>
            <p:sp>
              <p:nvSpPr>
                <p:cNvPr id="38" name="TextBox 37"/>
                <p:cNvSpPr txBox="1"/>
                <p:nvPr/>
              </p:nvSpPr>
              <p:spPr>
                <a:xfrm>
                  <a:off x="3200400" y="4191000"/>
                  <a:ext cx="511629" cy="523220"/>
                </a:xfrm>
                <a:prstGeom prst="rect">
                  <a:avLst/>
                </a:prstGeom>
                <a:noFill/>
              </p:spPr>
              <p:txBody>
                <a:bodyPr wrap="square" rtlCol="0">
                  <a:spAutoFit/>
                </a:bodyPr>
                <a:lstStyle/>
                <a:p>
                  <a:r>
                    <a:rPr lang="en-US" sz="1400" dirty="0" smtClean="0"/>
                    <a:t>XL</a:t>
                  </a:r>
                </a:p>
                <a:p>
                  <a:r>
                    <a:rPr lang="en-US" sz="1400" dirty="0" smtClean="0"/>
                    <a:t>=50</a:t>
                  </a:r>
                  <a:endParaRPr lang="en-US" sz="1400" dirty="0"/>
                </a:p>
              </p:txBody>
            </p:sp>
          </p:grpSp>
          <p:cxnSp>
            <p:nvCxnSpPr>
              <p:cNvPr id="26" name="Straight Arrow Connector 25"/>
              <p:cNvCxnSpPr/>
              <p:nvPr/>
            </p:nvCxnSpPr>
            <p:spPr>
              <a:xfrm>
                <a:off x="7696200" y="3733800"/>
                <a:ext cx="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696200" y="5943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943600" y="53340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8153400" y="53340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0" name="Rectangle 49"/>
            <p:cNvSpPr/>
            <p:nvPr/>
          </p:nvSpPr>
          <p:spPr>
            <a:xfrm>
              <a:off x="5105400" y="5257800"/>
              <a:ext cx="990600" cy="1066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Rectangle 64"/>
          <p:cNvSpPr/>
          <p:nvPr/>
        </p:nvSpPr>
        <p:spPr>
          <a:xfrm>
            <a:off x="6629400" y="2286000"/>
            <a:ext cx="2438400" cy="243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858000" y="2514600"/>
            <a:ext cx="1981200" cy="1981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a:stCxn id="74" idx="1"/>
            <a:endCxn id="74" idx="3"/>
          </p:cNvCxnSpPr>
          <p:nvPr/>
        </p:nvCxnSpPr>
        <p:spPr>
          <a:xfrm>
            <a:off x="6858000" y="3505200"/>
            <a:ext cx="1981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010400" y="2895600"/>
            <a:ext cx="1752600" cy="369332"/>
          </a:xfrm>
          <a:prstGeom prst="rect">
            <a:avLst/>
          </a:prstGeom>
          <a:noFill/>
        </p:spPr>
        <p:txBody>
          <a:bodyPr wrap="square" rtlCol="0">
            <a:spAutoFit/>
          </a:bodyPr>
          <a:lstStyle/>
          <a:p>
            <a:r>
              <a:rPr lang="en-US" dirty="0" smtClean="0"/>
              <a:t>Die size = 16mm</a:t>
            </a:r>
            <a:endParaRPr lang="en-US" dirty="0"/>
          </a:p>
        </p:txBody>
      </p:sp>
      <p:sp>
        <p:nvSpPr>
          <p:cNvPr id="84" name="TextBox 83"/>
          <p:cNvSpPr txBox="1"/>
          <p:nvPr/>
        </p:nvSpPr>
        <p:spPr>
          <a:xfrm>
            <a:off x="6629400" y="4736068"/>
            <a:ext cx="2362200" cy="646331"/>
          </a:xfrm>
          <a:prstGeom prst="rect">
            <a:avLst/>
          </a:prstGeom>
          <a:noFill/>
        </p:spPr>
        <p:txBody>
          <a:bodyPr wrap="square" rtlCol="0">
            <a:spAutoFit/>
          </a:bodyPr>
          <a:lstStyle/>
          <a:p>
            <a:pPr algn="ctr"/>
            <a:r>
              <a:rPr lang="en-US" dirty="0" smtClean="0"/>
              <a:t>Shutter size = 20mm (Wafer level)</a:t>
            </a:r>
            <a:endParaRPr lang="en-US" dirty="0"/>
          </a:p>
        </p:txBody>
      </p:sp>
      <p:sp>
        <p:nvSpPr>
          <p:cNvPr id="85" name="Rectangle 84"/>
          <p:cNvSpPr/>
          <p:nvPr/>
        </p:nvSpPr>
        <p:spPr>
          <a:xfrm>
            <a:off x="5181600" y="5334000"/>
            <a:ext cx="838200" cy="914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Die</a:t>
            </a:r>
            <a:endParaRPr lang="en-US" dirty="0">
              <a:solidFill>
                <a:schemeClr val="tx1"/>
              </a:solidFill>
            </a:endParaRPr>
          </a:p>
        </p:txBody>
      </p:sp>
      <p:cxnSp>
        <p:nvCxnSpPr>
          <p:cNvPr id="86" name="Straight Arrow Connector 85"/>
          <p:cNvCxnSpPr/>
          <p:nvPr/>
        </p:nvCxnSpPr>
        <p:spPr>
          <a:xfrm>
            <a:off x="5486400" y="3200400"/>
            <a:ext cx="228600" cy="838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8624</TotalTime>
  <Words>212</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GCA AutoStep 200 Guide</vt:lpstr>
      <vt:lpstr>Alignment Marks</vt:lpstr>
      <vt:lpstr>Loading Masks</vt:lpstr>
      <vt:lpstr>Shutters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AutoStepper Guide</dc:title>
  <dc:creator>Geza</dc:creator>
  <cp:lastModifiedBy>Geza</cp:lastModifiedBy>
  <cp:revision>9</cp:revision>
  <dcterms:created xsi:type="dcterms:W3CDTF">2013-04-12T19:49:53Z</dcterms:created>
  <dcterms:modified xsi:type="dcterms:W3CDTF">2013-04-18T19:34:10Z</dcterms:modified>
</cp:coreProperties>
</file>