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66" r:id="rId3"/>
    <p:sldId id="321" r:id="rId4"/>
    <p:sldId id="322" r:id="rId5"/>
    <p:sldId id="277" r:id="rId6"/>
    <p:sldId id="278" r:id="rId7"/>
    <p:sldId id="279" r:id="rId8"/>
    <p:sldId id="293" r:id="rId9"/>
    <p:sldId id="294" r:id="rId10"/>
    <p:sldId id="295" r:id="rId11"/>
    <p:sldId id="296" r:id="rId12"/>
    <p:sldId id="297" r:id="rId13"/>
    <p:sldId id="325" r:id="rId14"/>
    <p:sldId id="326" r:id="rId15"/>
    <p:sldId id="327" r:id="rId16"/>
    <p:sldId id="328" r:id="rId17"/>
    <p:sldId id="329" r:id="rId18"/>
    <p:sldId id="330" r:id="rId19"/>
    <p:sldId id="349" r:id="rId20"/>
    <p:sldId id="350" r:id="rId21"/>
    <p:sldId id="351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23" r:id="rId30"/>
    <p:sldId id="298" r:id="rId31"/>
    <p:sldId id="299" r:id="rId32"/>
    <p:sldId id="300" r:id="rId33"/>
    <p:sldId id="354" r:id="rId34"/>
    <p:sldId id="355" r:id="rId35"/>
    <p:sldId id="356" r:id="rId36"/>
    <p:sldId id="359" r:id="rId37"/>
    <p:sldId id="360" r:id="rId38"/>
    <p:sldId id="285" r:id="rId39"/>
    <p:sldId id="319" r:id="rId40"/>
    <p:sldId id="289" r:id="rId41"/>
    <p:sldId id="338" r:id="rId42"/>
    <p:sldId id="352" r:id="rId43"/>
    <p:sldId id="353" r:id="rId44"/>
    <p:sldId id="340" r:id="rId45"/>
    <p:sldId id="345" r:id="rId46"/>
    <p:sldId id="346" r:id="rId47"/>
    <p:sldId id="357" r:id="rId48"/>
    <p:sldId id="358" r:id="rId49"/>
    <p:sldId id="361" r:id="rId50"/>
    <p:sldId id="320" r:id="rId51"/>
    <p:sldId id="318" r:id="rId52"/>
    <p:sldId id="286" r:id="rId53"/>
    <p:sldId id="287" r:id="rId54"/>
    <p:sldId id="288" r:id="rId55"/>
    <p:sldId id="305" r:id="rId56"/>
    <p:sldId id="306" r:id="rId57"/>
    <p:sldId id="307" r:id="rId58"/>
    <p:sldId id="339" r:id="rId59"/>
    <p:sldId id="347" r:id="rId60"/>
    <p:sldId id="348" r:id="rId61"/>
    <p:sldId id="264" r:id="rId62"/>
    <p:sldId id="262" r:id="rId63"/>
    <p:sldId id="263" r:id="rId64"/>
    <p:sldId id="273" r:id="rId65"/>
    <p:sldId id="274" r:id="rId66"/>
    <p:sldId id="275" r:id="rId67"/>
    <p:sldId id="302" r:id="rId68"/>
    <p:sldId id="303" r:id="rId69"/>
    <p:sldId id="304" r:id="rId70"/>
    <p:sldId id="362" r:id="rId71"/>
    <p:sldId id="363" r:id="rId72"/>
    <p:sldId id="364" r:id="rId73"/>
    <p:sldId id="365" r:id="rId74"/>
    <p:sldId id="366" r:id="rId75"/>
    <p:sldId id="367" r:id="rId76"/>
    <p:sldId id="368" r:id="rId77"/>
    <p:sldId id="369" r:id="rId78"/>
    <p:sldId id="370" r:id="rId79"/>
    <p:sldId id="371" r:id="rId80"/>
    <p:sldId id="372" r:id="rId81"/>
    <p:sldId id="373" r:id="rId82"/>
    <p:sldId id="374" r:id="rId83"/>
    <p:sldId id="375" r:id="rId84"/>
    <p:sldId id="376" r:id="rId85"/>
    <p:sldId id="312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6" autoAdjust="0"/>
    <p:restoredTop sz="94632" autoAdjust="0"/>
  </p:normalViewPr>
  <p:slideViewPr>
    <p:cSldViewPr>
      <p:cViewPr varScale="1">
        <p:scale>
          <a:sx n="101" d="100"/>
          <a:sy n="101" d="100"/>
        </p:scale>
        <p:origin x="-9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5A48F-94AB-4787-8607-6D3373134F53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C6322-00F1-46E4-9B94-3B3CA7BCB3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C6322-00F1-46E4-9B94-3B3CA7BCB3B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ABE2B-63E1-44C3-A209-DB7DFE47208C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C8258-8B9D-4985-B29A-1CF1CC4A27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BCB Development</a:t>
            </a:r>
            <a:br>
              <a:rPr lang="en-US" dirty="0" smtClean="0"/>
            </a:br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3/30/12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</p:txBody>
      </p:sp>
      <p:pic>
        <p:nvPicPr>
          <p:cNvPr id="5123" name="Picture 3" descr="C:\Documents and Settings\Jared Hulme\Desktop\Jared Hulme\Bowers Group\BCB Planarization Study\MicroscopePictures\Pictures not yet in the PPT\R2W2S3-SiO2-4'Ash-Lmesa-Exposed0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5791200" cy="4293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</p:txBody>
      </p:sp>
      <p:pic>
        <p:nvPicPr>
          <p:cNvPr id="6146" name="Picture 2" descr="C:\Documents and Settings\Jared Hulme\Desktop\Jared Hulme\Bowers Group\BCB Planarization Study\MicroscopePictures\Pictures not yet in the PPT\R2W2S3-SiO2-4'Ash-Lmesa-Exposed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6000132" cy="4448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</p:txBody>
      </p:sp>
      <p:pic>
        <p:nvPicPr>
          <p:cNvPr id="7170" name="Picture 2" descr="C:\Documents and Settings\Jared Hulme\Desktop\Jared Hulme\Bowers Group\BCB Planarization Study\MicroscopePictures\Pictures not yet in the PPT\R2W2S3-SiO2-4'Ash-Smesa-Exposed-withDefect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83875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 </a:t>
            </a:r>
          </a:p>
          <a:p>
            <a:pPr lvl="1"/>
            <a:r>
              <a:rPr lang="en-US" dirty="0" smtClean="0"/>
              <a:t>Almost </a:t>
            </a:r>
            <a:r>
              <a:rPr lang="en-US" dirty="0" err="1" smtClean="0"/>
              <a:t>planarized</a:t>
            </a:r>
            <a:endParaRPr lang="en-US" dirty="0" smtClean="0"/>
          </a:p>
          <a:p>
            <a:pPr lvl="2"/>
            <a:r>
              <a:rPr lang="en-US" dirty="0" smtClean="0"/>
              <a:t>Notice the small layer of BCB on top of the mesa</a:t>
            </a:r>
            <a:endParaRPr lang="en-US" dirty="0"/>
          </a:p>
        </p:txBody>
      </p:sp>
      <p:pic>
        <p:nvPicPr>
          <p:cNvPr id="1026" name="Picture 2" descr="C:\Documents and Settings\Jared Hulme\Desktop\Jared Hulme\Bowers Group\BCB Planarization Study\SEM\SEM 3_22_12\R2W2S3_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  <a:p>
            <a:pPr lvl="1"/>
            <a:r>
              <a:rPr lang="en-US" dirty="0" smtClean="0"/>
              <a:t>Almost </a:t>
            </a:r>
            <a:r>
              <a:rPr lang="en-US" dirty="0" err="1" smtClean="0"/>
              <a:t>planarized</a:t>
            </a:r>
            <a:endParaRPr lang="en-US" dirty="0" smtClean="0"/>
          </a:p>
          <a:p>
            <a:pPr lvl="2"/>
            <a:r>
              <a:rPr lang="en-US" dirty="0" smtClean="0"/>
              <a:t>Notice the small layer of BCB on top of the mesa</a:t>
            </a:r>
            <a:endParaRPr lang="en-US" dirty="0"/>
          </a:p>
        </p:txBody>
      </p:sp>
      <p:pic>
        <p:nvPicPr>
          <p:cNvPr id="2050" name="Picture 2" descr="C:\Documents and Settings\Jared Hulme\Desktop\Jared Hulme\Bowers Group\BCB Planarization Study\SEM\SEM 3_22_12\R2W2S3_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  <a:p>
            <a:pPr lvl="1"/>
            <a:r>
              <a:rPr lang="en-US" dirty="0" smtClean="0"/>
              <a:t>Almost </a:t>
            </a:r>
            <a:r>
              <a:rPr lang="en-US" dirty="0" err="1" smtClean="0"/>
              <a:t>planarized</a:t>
            </a:r>
            <a:endParaRPr lang="en-US" dirty="0" smtClean="0"/>
          </a:p>
          <a:p>
            <a:pPr lvl="2"/>
            <a:r>
              <a:rPr lang="en-US" dirty="0" smtClean="0"/>
              <a:t>Notice the small layer of BCB on top of the mesa</a:t>
            </a:r>
            <a:endParaRPr lang="en-US" dirty="0"/>
          </a:p>
        </p:txBody>
      </p:sp>
      <p:pic>
        <p:nvPicPr>
          <p:cNvPr id="3074" name="Picture 2" descr="C:\Documents and Settings\Jared Hulme\Desktop\Jared Hulme\Bowers Group\BCB Planarization Study\SEM\SEM 3_22_12\R2W2S3_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  <a:p>
            <a:pPr lvl="1"/>
            <a:r>
              <a:rPr lang="en-US" dirty="0" smtClean="0"/>
              <a:t>Almost </a:t>
            </a:r>
            <a:r>
              <a:rPr lang="en-US" dirty="0" err="1" smtClean="0"/>
              <a:t>planarized</a:t>
            </a:r>
            <a:endParaRPr lang="en-US" dirty="0" smtClean="0"/>
          </a:p>
          <a:p>
            <a:pPr lvl="2"/>
            <a:r>
              <a:rPr lang="en-US" dirty="0" smtClean="0"/>
              <a:t>Notice the small layer of BCB on top of the mesa</a:t>
            </a:r>
          </a:p>
        </p:txBody>
      </p:sp>
      <p:pic>
        <p:nvPicPr>
          <p:cNvPr id="4098" name="Picture 2" descr="C:\Documents and Settings\Jared Hulme\Desktop\Jared Hulme\Bowers Group\BCB Planarization Study\SEM\SEM 3_22_12\R2W2S3_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4’30” ash</a:t>
            </a:r>
          </a:p>
          <a:p>
            <a:pPr lvl="2"/>
            <a:r>
              <a:rPr lang="en-US" dirty="0" smtClean="0"/>
              <a:t>4’ + 30” </a:t>
            </a:r>
          </a:p>
          <a:p>
            <a:pPr lvl="1"/>
            <a:r>
              <a:rPr lang="en-US" dirty="0" smtClean="0"/>
              <a:t>BCB overhang still means it’s not completely </a:t>
            </a:r>
            <a:r>
              <a:rPr lang="en-US" dirty="0" err="1" smtClean="0"/>
              <a:t>ashed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2" descr="C:\Documents and Settings\Jared Hulme\Desktop\Jared Hulme\Bowers Group\BCB Planarization Study\MicroscopePictures\New Folder\R2W2S3-SiO2-4'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130962"/>
            <a:ext cx="6019800" cy="4462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4’30” ash</a:t>
            </a:r>
          </a:p>
          <a:p>
            <a:pPr lvl="2"/>
            <a:r>
              <a:rPr lang="en-US" dirty="0" smtClean="0"/>
              <a:t>4’ + 30” </a:t>
            </a:r>
          </a:p>
          <a:p>
            <a:pPr lvl="1"/>
            <a:r>
              <a:rPr lang="en-US" dirty="0" smtClean="0"/>
              <a:t>Edge where BCB is pulled away</a:t>
            </a:r>
          </a:p>
        </p:txBody>
      </p:sp>
      <p:pic>
        <p:nvPicPr>
          <p:cNvPr id="1026" name="Picture 2" descr="C:\Documents and Settings\Jared Hulme\Desktop\Jared Hulme\Bowers Group\BCB Planarization Study\MicroscopePictures\New Folder\R2W2S3_4'30sec_ash_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</p:txBody>
      </p:sp>
      <p:pic>
        <p:nvPicPr>
          <p:cNvPr id="1027" name="Picture 3" descr="C:\Documents and Settings\Jared Hulme\Desktop\Jared Hulme\Bowers Group\BCB Planarization Study\MicroscopePictures\Pictures not yet in the PPT\R2W2S3-SiO2-4'50_Small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05000"/>
            <a:ext cx="6372731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Wafer Descriptions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Wafer 1</a:t>
            </a:r>
          </a:p>
          <a:p>
            <a:pPr lvl="1"/>
            <a:r>
              <a:rPr lang="en-US" dirty="0" smtClean="0"/>
              <a:t>40nm Si02</a:t>
            </a:r>
          </a:p>
          <a:p>
            <a:r>
              <a:rPr lang="en-US" dirty="0" smtClean="0"/>
              <a:t>Wafer 2</a:t>
            </a:r>
          </a:p>
          <a:p>
            <a:pPr lvl="1"/>
            <a:r>
              <a:rPr lang="en-US" dirty="0" smtClean="0"/>
              <a:t>40nm Si02</a:t>
            </a:r>
          </a:p>
          <a:p>
            <a:r>
              <a:rPr lang="en-US" dirty="0" smtClean="0"/>
              <a:t>Wafer 3</a:t>
            </a:r>
          </a:p>
          <a:p>
            <a:pPr lvl="1"/>
            <a:r>
              <a:rPr lang="en-US" dirty="0" smtClean="0"/>
              <a:t>40nm </a:t>
            </a:r>
            <a:r>
              <a:rPr lang="en-US" dirty="0" err="1" smtClean="0"/>
              <a:t>NiX</a:t>
            </a:r>
            <a:endParaRPr lang="en-US" dirty="0" smtClean="0"/>
          </a:p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40nm </a:t>
            </a:r>
            <a:r>
              <a:rPr lang="en-US" dirty="0" err="1" smtClean="0"/>
              <a:t>NiX</a:t>
            </a:r>
            <a:endParaRPr lang="en-US" dirty="0" smtClean="0"/>
          </a:p>
          <a:p>
            <a:r>
              <a:rPr lang="en-US" dirty="0" smtClean="0"/>
              <a:t>Wafer 5</a:t>
            </a:r>
          </a:p>
          <a:p>
            <a:pPr lvl="1"/>
            <a:r>
              <a:rPr lang="en-US" dirty="0" smtClean="0"/>
              <a:t>S1 – 1038Å SiO2</a:t>
            </a:r>
          </a:p>
          <a:p>
            <a:pPr lvl="2"/>
            <a:r>
              <a:rPr lang="en-US" dirty="0" smtClean="0"/>
              <a:t>SiO2 Ash Rate = 18.5nm/min </a:t>
            </a:r>
          </a:p>
          <a:p>
            <a:pPr lvl="1"/>
            <a:r>
              <a:rPr lang="en-US" dirty="0" smtClean="0"/>
              <a:t>S2 – 943Å </a:t>
            </a:r>
            <a:r>
              <a:rPr lang="en-US" dirty="0" err="1" smtClean="0"/>
              <a:t>NiX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NiX</a:t>
            </a:r>
            <a:r>
              <a:rPr lang="en-US" dirty="0" smtClean="0"/>
              <a:t> Ash Rate = 90nm/min</a:t>
            </a:r>
          </a:p>
          <a:p>
            <a:pPr lvl="1"/>
            <a:r>
              <a:rPr lang="en-US" dirty="0" smtClean="0"/>
              <a:t>S3</a:t>
            </a:r>
          </a:p>
          <a:p>
            <a:pPr lvl="1"/>
            <a:r>
              <a:rPr lang="en-US" dirty="0" smtClean="0"/>
              <a:t>S4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</p:txBody>
      </p:sp>
      <p:pic>
        <p:nvPicPr>
          <p:cNvPr id="2052" name="Picture 4" descr="C:\Documents and Settings\Jared Hulme\Desktop\Jared Hulme\Bowers Group\BCB Planarization Study\MicroscopePictures\Pictures not yet in the PPT\R2W2S3-SiO2-4'50_Small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705600" cy="4971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</p:txBody>
      </p:sp>
      <p:pic>
        <p:nvPicPr>
          <p:cNvPr id="3074" name="Picture 2" descr="C:\Documents and Settings\Jared Hulme\Desktop\Jared Hulme\Bowers Group\BCB Planarization Study\MicroscopePictures\Pictures not yet in the PPT\R2W2S3-SiO2-4'50_Small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629400" cy="4914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4’30” ash</a:t>
            </a:r>
          </a:p>
          <a:p>
            <a:pPr lvl="2"/>
            <a:r>
              <a:rPr lang="en-US" dirty="0" smtClean="0"/>
              <a:t>4’ + 30” </a:t>
            </a:r>
          </a:p>
          <a:p>
            <a:pPr lvl="1"/>
            <a:r>
              <a:rPr lang="en-US" dirty="0" smtClean="0"/>
              <a:t>There might still be some sort of residue or that could just be roughness due to the etch</a:t>
            </a:r>
          </a:p>
        </p:txBody>
      </p:sp>
      <p:pic>
        <p:nvPicPr>
          <p:cNvPr id="2051" name="Picture 3" descr="C:\Documents and Settings\Jared Hulme\Desktop\Jared Hulme\Bowers Group\BCB Planarization Study\MicroscopePictures\New Folder\R2W2S3_4'30sec_ash_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Exposed, residue on the top</a:t>
            </a:r>
          </a:p>
        </p:txBody>
      </p:sp>
      <p:pic>
        <p:nvPicPr>
          <p:cNvPr id="1026" name="Picture 2" descr="C:\Documents and Settings\Jared Hulme\Desktop\Jared Hulme\Bowers Group\BCB Planarization Study\MicroscopePictures\Pictures not yet in the PPT\R2W2S3_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118031"/>
            <a:ext cx="6016625" cy="4511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Exposed, residue on the top</a:t>
            </a:r>
          </a:p>
          <a:p>
            <a:endParaRPr lang="en-US" dirty="0" smtClean="0"/>
          </a:p>
        </p:txBody>
      </p:sp>
      <p:pic>
        <p:nvPicPr>
          <p:cNvPr id="2050" name="Picture 2" descr="C:\Documents and Settings\Jared Hulme\Desktop\Jared Hulme\Bowers Group\BCB Planarization Study\MicroscopePictures\Pictures not yet in the PPT\R2W2S3_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057400"/>
            <a:ext cx="5894237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Exposed</a:t>
            </a:r>
          </a:p>
        </p:txBody>
      </p:sp>
      <p:pic>
        <p:nvPicPr>
          <p:cNvPr id="4098" name="Picture 2" descr="C:\Documents and Settings\Jared Hulme\Desktop\Jared Hulme\Bowers Group\BCB Planarization Study\MicroscopePictures\Pictures not yet in the PPT\R2W2S3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169025" cy="4625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Between dies - BCB hill</a:t>
            </a:r>
          </a:p>
          <a:p>
            <a:endParaRPr lang="en-US" dirty="0" smtClean="0"/>
          </a:p>
        </p:txBody>
      </p:sp>
      <p:pic>
        <p:nvPicPr>
          <p:cNvPr id="5122" name="Picture 2" descr="C:\Documents and Settings\Jared Hulme\Desktop\Jared Hulme\Bowers Group\BCB Planarization Study\MicroscopePictures\Pictures not yet in the PPT\R2W2S31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169025" cy="4625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Exposed, residue on the top? Or SiO2?</a:t>
            </a:r>
          </a:p>
          <a:p>
            <a:endParaRPr lang="en-US" dirty="0" smtClean="0"/>
          </a:p>
        </p:txBody>
      </p:sp>
      <p:pic>
        <p:nvPicPr>
          <p:cNvPr id="6146" name="Picture 2" descr="C:\Documents and Settings\Jared Hulme\Desktop\Jared Hulme\Bowers Group\BCB Planarization Study\MicroscopePictures\Pictures not yet in the PPT\R2W2S3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05000"/>
            <a:ext cx="6321425" cy="4739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4’50” ash</a:t>
            </a:r>
          </a:p>
          <a:p>
            <a:pPr lvl="2"/>
            <a:r>
              <a:rPr lang="en-US" dirty="0" smtClean="0"/>
              <a:t>4’ + 30” +20”</a:t>
            </a:r>
          </a:p>
          <a:p>
            <a:pPr lvl="1"/>
            <a:r>
              <a:rPr lang="en-US" dirty="0" smtClean="0"/>
              <a:t>Exposed, residue on the top</a:t>
            </a:r>
          </a:p>
          <a:p>
            <a:endParaRPr lang="en-US" dirty="0" smtClean="0"/>
          </a:p>
        </p:txBody>
      </p:sp>
      <p:pic>
        <p:nvPicPr>
          <p:cNvPr id="8194" name="Picture 2" descr="C:\Documents and Settings\Jared Hulme\Desktop\Jared Hulme\Bowers Group\BCB Planarization Study\MicroscopePictures\Pictures not yet in the PPT\R2W2S31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864596" cy="4397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/>
              <a:t>Sample 4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352799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11500" dirty="0" smtClean="0"/>
              <a:t>Wafer 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40nm SiO2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4 – 3’ash</a:t>
            </a:r>
          </a:p>
          <a:p>
            <a:pPr lvl="1"/>
            <a:r>
              <a:rPr lang="en-US" dirty="0" smtClean="0"/>
              <a:t>Mesa’s are slightly different colors</a:t>
            </a:r>
          </a:p>
        </p:txBody>
      </p:sp>
      <p:pic>
        <p:nvPicPr>
          <p:cNvPr id="4" name="Picture 3" descr="C:\Documents and Settings\Jared Hulme\Desktop\Jared Hulme\Bowers Group\BCB Planarization Study\MicroscopePictures\Pictures not yet in the PPT\R2W2-S4-D2-3'ash-Lmesa-color diff0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064373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3’ash</a:t>
            </a:r>
          </a:p>
          <a:p>
            <a:pPr lvl="1"/>
            <a:r>
              <a:rPr lang="en-US" dirty="0" smtClean="0"/>
              <a:t>Mesa’s are slightly different colors</a:t>
            </a:r>
          </a:p>
        </p:txBody>
      </p:sp>
      <p:pic>
        <p:nvPicPr>
          <p:cNvPr id="8194" name="Picture 2" descr="C:\Documents and Settings\Jared Hulme\Desktop\Jared Hulme\Bowers Group\BCB Planarization Study\MicroscopePictures\Pictures not yet in the PPT\R2W2-S4-D2-3'ash-S-bend0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477000" cy="4801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3’ash</a:t>
            </a:r>
          </a:p>
          <a:p>
            <a:pPr lvl="1"/>
            <a:r>
              <a:rPr lang="en-US" dirty="0" smtClean="0"/>
              <a:t>Mesa’s are slightly different colors</a:t>
            </a:r>
          </a:p>
        </p:txBody>
      </p:sp>
      <p:pic>
        <p:nvPicPr>
          <p:cNvPr id="9218" name="Picture 2" descr="C:\Documents and Settings\Jared Hulme\Desktop\Jared Hulme\Bowers Group\BCB Planarization Study\MicroscopePictures\Pictures not yet in the PPT\R2W2-S4-D5-3'ash-Smesa0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553200" cy="485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4’45”ash</a:t>
            </a:r>
          </a:p>
          <a:p>
            <a:pPr lvl="2"/>
            <a:r>
              <a:rPr lang="en-US" dirty="0" smtClean="0"/>
              <a:t>3’ + 1’45”</a:t>
            </a:r>
          </a:p>
        </p:txBody>
      </p:sp>
      <p:pic>
        <p:nvPicPr>
          <p:cNvPr id="7170" name="Picture 2" descr="C:\Documents and Settings\Jared Hulme\Desktop\Jared Hulme\Bowers Group\BCB Planarization Study\MicroscopePictures\Pictures not yet in the PPT\R2W2S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599"/>
            <a:ext cx="6858000" cy="5142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4’45”ash</a:t>
            </a:r>
          </a:p>
          <a:p>
            <a:pPr lvl="2"/>
            <a:r>
              <a:rPr lang="en-US" dirty="0" smtClean="0"/>
              <a:t>3’ + 1’45”</a:t>
            </a:r>
          </a:p>
        </p:txBody>
      </p:sp>
      <p:pic>
        <p:nvPicPr>
          <p:cNvPr id="8194" name="Picture 2" descr="C:\Documents and Settings\Jared Hulme\Desktop\Jared Hulme\Bowers Group\BCB Planarization Study\MicroscopePictures\Pictures not yet in the PPT\R2W2S4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86897" cy="5463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–4’45”ash</a:t>
            </a:r>
          </a:p>
          <a:p>
            <a:pPr lvl="2"/>
            <a:r>
              <a:rPr lang="en-US" dirty="0" smtClean="0"/>
              <a:t>3’ + 1’45”</a:t>
            </a:r>
          </a:p>
        </p:txBody>
      </p:sp>
      <p:pic>
        <p:nvPicPr>
          <p:cNvPr id="9218" name="Picture 2" descr="C:\Documents and Settings\Jared Hulme\Desktop\Jared Hulme\Bowers Group\BCB Planarization Study\MicroscopePictures\Pictures not yet in the PPT\R2W2S4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086600" cy="5313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4’45”ash</a:t>
            </a:r>
          </a:p>
          <a:p>
            <a:pPr lvl="2"/>
            <a:r>
              <a:rPr lang="en-US" dirty="0" smtClean="0"/>
              <a:t>3’ + 1’45”</a:t>
            </a:r>
          </a:p>
        </p:txBody>
      </p:sp>
      <p:pic>
        <p:nvPicPr>
          <p:cNvPr id="9218" name="Picture 2" descr="C:\Documents and Settings\Jared Hulme\Desktop\Jared Hulme\Bowers Group\BCB Planarization Study\MicroscopePictures\Pictures not yet in the PPT\R2W2S4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7162800" cy="5370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</a:t>
            </a:r>
            <a:r>
              <a:rPr lang="en-US" b="1" dirty="0" smtClean="0"/>
              <a:t>Sample 4 </a:t>
            </a:r>
            <a:r>
              <a:rPr lang="en-US" dirty="0" smtClean="0"/>
              <a:t>– 5’45”ash</a:t>
            </a:r>
          </a:p>
          <a:p>
            <a:pPr lvl="2"/>
            <a:r>
              <a:rPr lang="en-US" dirty="0" smtClean="0"/>
              <a:t>3’ + 1’45” + 1’</a:t>
            </a:r>
          </a:p>
        </p:txBody>
      </p:sp>
      <p:pic>
        <p:nvPicPr>
          <p:cNvPr id="1026" name="Picture 2" descr="C:\Documents and Settings\Jared Hulme\Desktop\Jared Hulme\Bowers Group\BCB Planarization Study\MicroscopePictures\Pictures not yet in the PPT\R2W2S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00200"/>
            <a:ext cx="6553200" cy="4913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352799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11500" dirty="0" smtClean="0"/>
              <a:t>Wafer 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40nm </a:t>
            </a:r>
            <a:r>
              <a:rPr lang="en-US" dirty="0" err="1" smtClean="0"/>
              <a:t>NiX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/>
              <a:t>Sample 1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/>
              <a:t>Sample 3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 3’45”ash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/>
          </a:p>
        </p:txBody>
      </p:sp>
      <p:pic>
        <p:nvPicPr>
          <p:cNvPr id="10244" name="Picture 4" descr="C:\Documents and Settings\Jared Hulme\Desktop\Jared Hulme\Bowers Group\BCB Planarization Study\MicroscopePictures\Pictures not yet in the PPT\R2W3S1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169471" cy="462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 3’45”ash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/>
          </a:p>
        </p:txBody>
      </p:sp>
      <p:pic>
        <p:nvPicPr>
          <p:cNvPr id="11266" name="Picture 2" descr="C:\Documents and Settings\Jared Hulme\Desktop\Jared Hulme\Bowers Group\BCB Planarization Study\MicroscopePictures\Pictures not yet in the PPT\R2W3S1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245225" cy="4682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4098" name="Picture 2" descr="C:\Documents and Settings\Jared Hulme\Desktop\Jared Hulme\Bowers Group\BCB Planarization Study\MicroscopePictures\Pictures not yet in the PPT\R2W3S1-NiX-5'Ash-0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669" y="1828800"/>
            <a:ext cx="6372731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5123" name="Picture 3" descr="C:\Documents and Settings\Jared Hulme\Desktop\Jared Hulme\Bowers Group\BCB Planarization Study\MicroscopePictures\Pictures not yet in the PPT\R2W3S1-NiX-5'Ash-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91400" cy="5479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  <a:p>
            <a:pPr lvl="2"/>
            <a:r>
              <a:rPr lang="en-US" dirty="0" smtClean="0"/>
              <a:t>This is the cleaved area after the ash</a:t>
            </a:r>
            <a:endParaRPr lang="en-US" dirty="0"/>
          </a:p>
        </p:txBody>
      </p:sp>
      <p:pic>
        <p:nvPicPr>
          <p:cNvPr id="14339" name="Picture 3" descr="C:\Documents and Settings\Jared Hulme\Desktop\Jared Hulme\Bowers Group\BCB Planarization Study\SEM\SEM_3_29_12\R2W3S1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69228"/>
            <a:ext cx="6477000" cy="4856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17410" name="Picture 2" descr="C:\Documents and Settings\Jared Hulme\Desktop\Jared Hulme\Bowers Group\BCB Planarization Study\SEM\SEM_3_29_12\R2W3S1_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940425" cy="4454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18434" name="Picture 2" descr="C:\Documents and Settings\Jared Hulme\Desktop\Jared Hulme\Bowers Group\BCB Planarization Study\SEM\SEM_3_29_12\R2W3S1_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778625" cy="5082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11266" name="Picture 2" descr="C:\Documents and Settings\Jared Hulme\Desktop\Jared Hulme\Bowers Group\BCB Planarization Study\MicroscopePictures\Pictures not yet in the PPT\R2W3S1_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7113734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–5’ash</a:t>
            </a:r>
          </a:p>
          <a:p>
            <a:pPr lvl="2"/>
            <a:r>
              <a:rPr lang="en-US" dirty="0" smtClean="0"/>
              <a:t>3’45” + 1’15”</a:t>
            </a:r>
          </a:p>
        </p:txBody>
      </p:sp>
      <p:pic>
        <p:nvPicPr>
          <p:cNvPr id="12290" name="Picture 2" descr="C:\Documents and Settings\Jared Hulme\Desktop\Jared Hulme\Bowers Group\BCB Planarization Study\MicroscopePictures\Pictures not yet in the PPT\R2W3S1_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982469" cy="523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1 –6’ash</a:t>
            </a:r>
          </a:p>
          <a:p>
            <a:pPr lvl="2"/>
            <a:r>
              <a:rPr lang="en-US" dirty="0" smtClean="0"/>
              <a:t>3’45” + 1’15” + 1’</a:t>
            </a:r>
          </a:p>
        </p:txBody>
      </p:sp>
      <p:pic>
        <p:nvPicPr>
          <p:cNvPr id="2050" name="Picture 2" descr="C:\Documents and Settings\Jared Hulme\Desktop\Jared Hulme\Bowers Group\BCB Planarization Study\MicroscopePictures\Pictures not yet in the PPT\R2W3S1_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159624" cy="5368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</a:t>
            </a:r>
            <a:r>
              <a:rPr lang="en-US" smtClean="0"/>
              <a:t>– 4’ash</a:t>
            </a:r>
            <a:endParaRPr lang="en-US" dirty="0" smtClean="0"/>
          </a:p>
        </p:txBody>
      </p:sp>
      <p:pic>
        <p:nvPicPr>
          <p:cNvPr id="11267" name="Picture 3" descr="C:\Documents and Settings\Jared Hulme\Desktop\Jared Hulme\Bowers Group\BCB Planarization Study\MicroscopePictures\New Folder\R2W2S3-SiO2-4'Ash-Lmesa-Exposed0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565323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/>
              <a:t>Sample 2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3’ash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28994" y="3244334"/>
            <a:ext cx="88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– 4’ash</a:t>
            </a:r>
            <a:endParaRPr lang="en-US" dirty="0"/>
          </a:p>
        </p:txBody>
      </p:sp>
      <p:pic>
        <p:nvPicPr>
          <p:cNvPr id="4098" name="Picture 2" descr="C:\Documents and Settings\Jared Hulme\Desktop\Jared Hulme\Bowers Group\BCB Planarization Study\SEM\SEM 3_22_12\R2W3S2_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3’ash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/>
          </a:p>
        </p:txBody>
      </p:sp>
      <p:pic>
        <p:nvPicPr>
          <p:cNvPr id="1026" name="Picture 2" descr="C:\Documents and Settings\Jared Hulme\Desktop\Jared Hulme\Bowers Group\BCB Planarization Study\SEM\SEM 3_22_12\R2W3S2_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Jared Hulme\Desktop\Jared Hulme\Bowers Group\BCB Planarization Study\SEM\SEM 3_22_12\R2W3S2_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3’ash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ared Hulme\Desktop\Jared Hulme\Bowers Group\BCB Planarization Study\SEM\SEM 3_22_12\R2W3S2_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187" y="2133600"/>
            <a:ext cx="6036613" cy="452596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3’ash</a:t>
            </a:r>
          </a:p>
          <a:p>
            <a:pPr lvl="1"/>
            <a:r>
              <a:rPr lang="en-US" dirty="0" smtClean="0"/>
              <a:t>Obviously not fully </a:t>
            </a:r>
            <a:r>
              <a:rPr lang="en-US" dirty="0" err="1" smtClean="0"/>
              <a:t>ashed</a:t>
            </a:r>
            <a:endParaRPr lang="en-US" dirty="0" smtClean="0"/>
          </a:p>
          <a:p>
            <a:pPr lvl="1"/>
            <a:r>
              <a:rPr lang="en-US" dirty="0" smtClean="0"/>
              <a:t>Notice that the BCB is pulled back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ared Hulme\Desktop\Jared Hulme\Bowers Group\BCB Planarization Study\MicroscopePictures\Pictures not yet in the PPT\R2W3S2-5'ash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411276" cy="475297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</p:txBody>
      </p:sp>
      <p:pic>
        <p:nvPicPr>
          <p:cNvPr id="16386" name="Picture 2" descr="C:\Documents and Settings\Jared Hulme\Desktop\Jared Hulme\Bowers Group\BCB Planarization Study\MicroscopePictures\Pictures not yet in the PPT\R2W3S2-5'ash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372731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</p:txBody>
      </p:sp>
      <p:pic>
        <p:nvPicPr>
          <p:cNvPr id="17410" name="Picture 2" descr="C:\Documents and Settings\Jared Hulme\Desktop\Jared Hulme\Bowers Group\BCB Planarization Study\MicroscopePictures\Pictures not yet in the PPT\R2W3S2-5'ash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616848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  <a:p>
            <a:pPr lvl="1"/>
            <a:endParaRPr lang="en-US" dirty="0" smtClean="0"/>
          </a:p>
        </p:txBody>
      </p:sp>
      <p:pic>
        <p:nvPicPr>
          <p:cNvPr id="13314" name="Picture 2" descr="C:\Documents and Settings\Jared Hulme\Desktop\Jared Hulme\Bowers Group\BCB Planarization Study\MicroscopePictures\Pictures not yet in the PPT\R2W3S2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828800"/>
            <a:ext cx="6016625" cy="4511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</p:txBody>
      </p:sp>
      <p:pic>
        <p:nvPicPr>
          <p:cNvPr id="15364" name="Picture 4" descr="C:\Documents and Settings\Jared Hulme\Desktop\Jared Hulme\Bowers Group\BCB Planarization Study\SEM\SEM_3_29_12\R2W3S2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141" y="1447800"/>
            <a:ext cx="6808859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 - Cleave</a:t>
            </a:r>
          </a:p>
          <a:p>
            <a:pPr lvl="1"/>
            <a:endParaRPr lang="en-US" dirty="0" smtClean="0"/>
          </a:p>
        </p:txBody>
      </p:sp>
      <p:pic>
        <p:nvPicPr>
          <p:cNvPr id="9218" name="Picture 2" descr="C:\Documents and Settings\Jared Hulme\Desktop\Jared Hulme\Bowers Group\BCB Planarization Study\MicroscopePictures\New Folder\R2W2S3-SiO2-4'Ash-CleavedRegion0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042" y="1828800"/>
            <a:ext cx="6328158" cy="4691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3 – Sample 2 – 5’ash</a:t>
            </a:r>
          </a:p>
          <a:p>
            <a:pPr lvl="2"/>
            <a:r>
              <a:rPr lang="en-US" dirty="0" smtClean="0"/>
              <a:t>3’ + 2’</a:t>
            </a:r>
          </a:p>
          <a:p>
            <a:pPr lvl="2"/>
            <a:r>
              <a:rPr lang="en-US" dirty="0" smtClean="0"/>
              <a:t>Cleaved area after etch</a:t>
            </a:r>
          </a:p>
        </p:txBody>
      </p:sp>
      <p:pic>
        <p:nvPicPr>
          <p:cNvPr id="16387" name="Picture 3" descr="C:\Documents and Settings\Jared Hulme\Desktop\Jared Hulme\Bowers Group\BCB Planarization Study\SEM\SEM_3_29_12\R2W3S2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76400"/>
            <a:ext cx="6626225" cy="4968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/>
              <a:t>Wafer 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40nm </a:t>
            </a:r>
            <a:r>
              <a:rPr lang="en-US" dirty="0" err="1" smtClean="0"/>
              <a:t>NiX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Documents and Settings\Jared Hulme\Desktop\Jared Hulme\Bowers Group\BCB Planarization Study\SEM\R2W4_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Exposed or almost exposed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43000" y="30480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2895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BCB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8200" y="4495800"/>
            <a:ext cx="1219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" y="4343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ared Hulme\Desktop\Jared Hulme\Bowers Group\BCB Planarization Study\SEM\R2W4_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Exposed or almost exposed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Exposed or almost exposed</a:t>
            </a:r>
            <a:endParaRPr lang="en-US" dirty="0"/>
          </a:p>
        </p:txBody>
      </p:sp>
      <p:pic>
        <p:nvPicPr>
          <p:cNvPr id="5122" name="Picture 2" descr="C:\Documents and Settings\Jared Hulme\Desktop\Jared Hulme\Bowers Group\BCB Planarization Study\SEM\SEM 3_22_12\R2W4_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Exposed or almost exposed</a:t>
            </a:r>
            <a:endParaRPr lang="en-US" dirty="0"/>
          </a:p>
        </p:txBody>
      </p:sp>
      <p:pic>
        <p:nvPicPr>
          <p:cNvPr id="6147" name="Picture 3" descr="C:\Documents and Settings\Jared Hulme\Desktop\Jared Hulme\Bowers Group\BCB Planarization Study\SEM\SEM 3_22_12\R2W4_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</a:t>
            </a:r>
          </a:p>
          <a:p>
            <a:pPr lvl="1"/>
            <a:r>
              <a:rPr lang="en-US" dirty="0" smtClean="0"/>
              <a:t>Exposed or almost exposed</a:t>
            </a:r>
            <a:endParaRPr lang="en-US" dirty="0"/>
          </a:p>
        </p:txBody>
      </p:sp>
      <p:pic>
        <p:nvPicPr>
          <p:cNvPr id="7170" name="Picture 2" descr="C:\Documents and Settings\Jared Hulme\Desktop\Jared Hulme\Bowers Group\BCB Planarization Study\SEM\SEM 3_22_12\R2W4_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25" y="2133600"/>
            <a:ext cx="603661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Very exposed + P-metal Litho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8994" y="3244334"/>
            <a:ext cx="88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– 4’ash</a:t>
            </a:r>
            <a:endParaRPr lang="en-US" dirty="0"/>
          </a:p>
        </p:txBody>
      </p:sp>
      <p:pic>
        <p:nvPicPr>
          <p:cNvPr id="12290" name="Picture 2" descr="C:\Documents and Settings\Jared Hulme\Desktop\Jared Hulme\Bowers Group\BCB Planarization Study\MicroscopePictures\Pictures not yet in the PPT\R2W4-VeryExposedMesa+MetalLitho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691774" cy="421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Very exposed + P-metal Litho</a:t>
            </a:r>
          </a:p>
        </p:txBody>
      </p:sp>
      <p:pic>
        <p:nvPicPr>
          <p:cNvPr id="13314" name="Picture 2" descr="C:\Documents and Settings\Jared Hulme\Desktop\Jared Hulme\Bowers Group\BCB Planarization Study\MicroscopePictures\Pictures not yet in the PPT\R2W4-VeryExposedMesa+MetalLitho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553200" cy="4858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Very exposed with badly aligned P-metal Litho</a:t>
            </a:r>
          </a:p>
        </p:txBody>
      </p:sp>
      <p:pic>
        <p:nvPicPr>
          <p:cNvPr id="14338" name="Picture 2" descr="C:\Documents and Settings\Jared Hulme\Desktop\Jared Hulme\Bowers Group\BCB Planarization Study\MicroscopePictures\Pictures not yet in the PPT\z  R2W2S1_ResistMisalligned_wellDeveloped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5961587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  <a:p>
            <a:pPr lvl="1"/>
            <a:r>
              <a:rPr lang="en-US" dirty="0" smtClean="0"/>
              <a:t>Almost </a:t>
            </a:r>
            <a:r>
              <a:rPr lang="en-US" dirty="0" err="1" smtClean="0"/>
              <a:t>planarized</a:t>
            </a:r>
            <a:endParaRPr lang="en-US" dirty="0" smtClean="0"/>
          </a:p>
          <a:p>
            <a:pPr lvl="2"/>
            <a:r>
              <a:rPr lang="en-US" dirty="0" smtClean="0"/>
              <a:t>Notice the small layer of BCB on top of the mesa</a:t>
            </a:r>
            <a:endParaRPr lang="en-US" dirty="0"/>
          </a:p>
        </p:txBody>
      </p:sp>
      <p:pic>
        <p:nvPicPr>
          <p:cNvPr id="10242" name="Picture 2" descr="C:\Documents and Settings\Jared Hulme\Desktop\Jared Hulme\Bowers Group\BCB Planarization Study\MicroscopePictures\New Folder\R2W2S3-SiO2-4'Ash-Lmesa-Exposd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324600" cy="4688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P-metal Deposition</a:t>
            </a:r>
          </a:p>
          <a:p>
            <a:pPr lvl="1"/>
            <a:r>
              <a:rPr lang="en-US" sz="2400" dirty="0" smtClean="0"/>
              <a:t>About half of the mesas lost their metal in the liftoff.  It looks like there was still some resist before deposition</a:t>
            </a:r>
            <a:endParaRPr lang="en-US" dirty="0" smtClean="0"/>
          </a:p>
        </p:txBody>
      </p:sp>
      <p:pic>
        <p:nvPicPr>
          <p:cNvPr id="1026" name="Picture 2" descr="C:\Documents and Settings\Jared Hulme\Desktop\Jared Hulme\Bowers Group\BCB Planarization Study\MicroscopePictures\Pictures not yet in the PPT\bcbannealpics\BCB Metal Dep with partial liftoff_5min O2 descum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85950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Post Anneal</a:t>
            </a:r>
          </a:p>
        </p:txBody>
      </p:sp>
      <p:pic>
        <p:nvPicPr>
          <p:cNvPr id="2050" name="Picture 2" descr="C:\Documents and Settings\Jared Hulme\Desktop\Jared Hulme\Bowers Group\BCB Planarization Study\MicroscopePictures\Pictures not yet in the PPT\bcbannealpics\BCB Metal Dep with partial liftoff_5min O2 descum_PostAnneal360C30s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Post Anneal</a:t>
            </a:r>
          </a:p>
        </p:txBody>
      </p:sp>
      <p:pic>
        <p:nvPicPr>
          <p:cNvPr id="3074" name="Picture 2" descr="C:\Documents and Settings\Jared Hulme\Desktop\Jared Hulme\Bowers Group\BCB Planarization Study\MicroscopePictures\Pictures not yet in the PPT\bcbannealpics\BCB Metal Dep with partial liftoff_5min O2 descum_PostAnneal360C30s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5429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4098" name="Picture 2" descr="C:\Documents and Settings\Jared Hulme\Desktop\Jared Hulme\Bowers Group\BCB Planarization Study\MicroscopePictures\Pictures not yet in the PPT\bcbannealpics\BCB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5122" name="Picture 2" descr="C:\Documents and Settings\Jared Hulme\Desktop\Jared Hulme\Bowers Group\BCB Planarization Study\MicroscopePictures\Pictures not yet in the PPT\bcbannealpics\BCB_postAnneal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232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6146" name="Picture 2" descr="C:\Documents and Settings\Jared Hulme\Desktop\Jared Hulme\Bowers Group\BCB Planarization Study\MicroscopePictures\Pictures not yet in the PPT\bcbannealpics\BCB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4" name="Picture 3" descr="C:\Documents and Settings\Jared Hulme\Desktop\Jared Hulme\Bowers Group\BCB Planarization Study\MicroscopePictures\Pictures not yet in the PPT\bcbannealpics\BCB_postAnneal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4" name="Picture 2" descr="C:\Documents and Settings\Jared Hulme\Desktop\Jared Hulme\Bowers Group\BCB Planarization Study\MicroscopePictures\Pictures not yet in the PPT\bcbannealpics\BCB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4" name="Picture 2" descr="C:\Documents and Settings\Jared Hulme\Desktop\Jared Hulme\Bowers Group\BCB Planarization Study\MicroscopePictures\Pictures not yet in the PPT\bcbannealpics\BCB_postAnneal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9218" name="Picture 2" descr="C:\Documents and Settings\Jared Hulme\Desktop\Jared Hulme\Bowers Group\BCB Planarization Study\MicroscopePictures\Pictures not yet in the PPT\bcbannealpics\BCB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</p:txBody>
      </p:sp>
      <p:pic>
        <p:nvPicPr>
          <p:cNvPr id="3074" name="Picture 2" descr="C:\Documents and Settings\Jared Hulme\Desktop\Jared Hulme\Bowers Group\BCB Planarization Study\MicroscopePictures\Pictures not yet in the PPT\R2W2S3-SiO2-4'Ash-Lmesa-Exposed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14791" cy="4977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10242" name="Picture 2" descr="C:\Documents and Settings\Jared Hulme\Desktop\Jared Hulme\Bowers Group\BCB Planarization Study\MicroscopePictures\Pictures not yet in the PPT\bcbannealpics\BCB_postAnneal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11266" name="Picture 2" descr="C:\Documents and Settings\Jared Hulme\Desktop\Jared Hulme\Bowers Group\BCB Planarization Study\MicroscopePictures\Pictures not yet in the PPT\bcbannealpics\BCB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12290" name="Picture 2" descr="C:\Documents and Settings\Jared Hulme\Desktop\Jared Hulme\Bowers Group\BCB Planarization Study\MicroscopePictures\Pictures not yet in the PPT\bcbannealpics\BCB_postAnneal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Pre-anneal</a:t>
            </a:r>
          </a:p>
        </p:txBody>
      </p:sp>
      <p:pic>
        <p:nvPicPr>
          <p:cNvPr id="13315" name="Picture 3" descr="C:\Documents and Settings\Jared Hulme\Desktop\Jared Hulme\Bowers Group\BCB Planarization Study\MicroscopePictures\Pictures not yet in the PPT\bcbannealpics\BCB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4 – </a:t>
            </a:r>
            <a:r>
              <a:rPr lang="en-US" dirty="0" smtClean="0"/>
              <a:t>BCB Post-anneal</a:t>
            </a:r>
          </a:p>
        </p:txBody>
      </p:sp>
      <p:pic>
        <p:nvPicPr>
          <p:cNvPr id="14338" name="Picture 2" descr="C:\Documents and Settings\Jared Hulme\Desktop\Jared Hulme\Bowers Group\BCB Planarization Study\MicroscopePictures\Pictures not yet in the PPT\bcbannealpics\BCB_postAnneal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BCB hangs over edge when cleaving</a:t>
            </a:r>
          </a:p>
          <a:p>
            <a:r>
              <a:rPr lang="en-US" dirty="0" smtClean="0"/>
              <a:t>You need a fresh cleave after each ash to SEM</a:t>
            </a:r>
          </a:p>
          <a:p>
            <a:r>
              <a:rPr lang="en-US" dirty="0" smtClean="0"/>
              <a:t>Residue is left after exposure</a:t>
            </a:r>
          </a:p>
          <a:p>
            <a:r>
              <a:rPr lang="en-US" dirty="0" smtClean="0"/>
              <a:t>Heat up time required before </a:t>
            </a:r>
            <a:r>
              <a:rPr lang="en-US" dirty="0" err="1" smtClean="0"/>
              <a:t>ashing</a:t>
            </a:r>
            <a:r>
              <a:rPr lang="en-US" dirty="0" smtClean="0"/>
              <a:t> begins in full (quantify this later)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/>
          <a:lstStyle/>
          <a:p>
            <a:r>
              <a:rPr lang="en-US" dirty="0" smtClean="0"/>
              <a:t>Wafer 2 – Sample 3 – 4’ash</a:t>
            </a:r>
          </a:p>
        </p:txBody>
      </p:sp>
      <p:pic>
        <p:nvPicPr>
          <p:cNvPr id="4098" name="Picture 2" descr="C:\Documents and Settings\Jared Hulme\Desktop\Jared Hulme\Bowers Group\BCB Planarization Study\MicroscopePictures\Pictures not yet in the PPT\R2W2S3-SiO2-4'Ash-Lmesa-Exposed0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027992" cy="521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1023</Words>
  <Application>Microsoft Office PowerPoint</Application>
  <PresentationFormat>On-screen Show (4:3)</PresentationFormat>
  <Paragraphs>178</Paragraphs>
  <Slides>85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BCB Development Jared Hulme</vt:lpstr>
      <vt:lpstr>Wafer Descriptions</vt:lpstr>
      <vt:lpstr>Wafer 2 40nm SiO2</vt:lpstr>
      <vt:lpstr>Sample 3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Sample 4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Wafer 3 40nm NiX</vt:lpstr>
      <vt:lpstr>Sample 1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Sample 2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Wafer 4 40nm NiX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 Images BCB Development</dc:title>
  <dc:creator>Jared Hulme</dc:creator>
  <cp:lastModifiedBy>Jared Hulme</cp:lastModifiedBy>
  <cp:revision>77</cp:revision>
  <dcterms:created xsi:type="dcterms:W3CDTF">2012-03-23T21:30:12Z</dcterms:created>
  <dcterms:modified xsi:type="dcterms:W3CDTF">2012-04-06T18:26:03Z</dcterms:modified>
</cp:coreProperties>
</file>