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2" r:id="rId5"/>
    <p:sldId id="263" r:id="rId6"/>
    <p:sldId id="288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279" r:id="rId26"/>
    <p:sldId id="261" r:id="rId27"/>
    <p:sldId id="281" r:id="rId28"/>
    <p:sldId id="283" r:id="rId29"/>
    <p:sldId id="286" r:id="rId30"/>
    <p:sldId id="284" r:id="rId31"/>
    <p:sldId id="287" r:id="rId32"/>
    <p:sldId id="285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  <a:srgbClr val="0000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11E45-59E3-46FD-9D86-AAA91D30B568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9F3E-1715-42C9-88D7-CBB89427C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 Schematic of an optical data router comprised of synchronizers (Sync), buffers, packet forwarding chips (PFC), packet envelope detectors (PED), clock data recovery (CDR),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deserializers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 arrayed waveguide grating router (AWGR), and control electronics.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E.F.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Burmeister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D.J. Blumenthal and J.E. Bowers, “A comparison of optical buffering technologies,” Optical Switching and Networking vol. 5, 10-18 (2008).]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09F3E-1715-42C9-88D7-CBB89427C6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12 (a). Measured BER as a function of the received power with different input powers to the device. (b). Power penalty at a BER of 10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09F3E-1715-42C9-88D7-CBB89427C69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Sodium concentration profile as a function of the depth as measured by SIMS. The 0.7-μm silicon waveguide (right-hand side) is covered by a 3.6-μm thick oxide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09F3E-1715-42C9-88D7-CBB89427C69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452438" y="914400"/>
            <a:ext cx="82264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3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268288"/>
            <a:ext cx="1219200" cy="52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006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rgbClr val="00006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006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006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6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6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upload.wikimedia.org/wikipedia/en/c/c1/EIT_dispersion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en/f/fc/EIT_spectrum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</a:t>
            </a:r>
            <a:r>
              <a:rPr lang="en-US" dirty="0" err="1" smtClean="0"/>
              <a:t>Recirculating</a:t>
            </a:r>
            <a:r>
              <a:rPr lang="en-US" dirty="0" smtClean="0"/>
              <a:t> Optical Buffers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err="1" smtClean="0"/>
              <a:t>Martijn</a:t>
            </a:r>
            <a:r>
              <a:rPr lang="en-US" u="sng" dirty="0" smtClean="0"/>
              <a:t> J.R. Heck</a:t>
            </a:r>
            <a:r>
              <a:rPr lang="en-US" dirty="0" smtClean="0"/>
              <a:t>, Géza Kurczveil, Emily F. </a:t>
            </a:r>
            <a:r>
              <a:rPr lang="en-US" dirty="0" err="1" smtClean="0"/>
              <a:t>Burmeister</a:t>
            </a:r>
            <a:r>
              <a:rPr lang="en-US" dirty="0" smtClean="0"/>
              <a:t>, Hyundai Park, John P. Mack,</a:t>
            </a:r>
            <a:br>
              <a:rPr lang="en-US" dirty="0" smtClean="0"/>
            </a:br>
            <a:r>
              <a:rPr lang="en-US" dirty="0" smtClean="0"/>
              <a:t>Daniel J. Blumenthal and John E. Bowers</a:t>
            </a:r>
          </a:p>
          <a:p>
            <a:r>
              <a:rPr lang="en-US" dirty="0" smtClean="0"/>
              <a:t>Department of Electrical and Computer Engineering, University of California, Santa Barbara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comparison: delay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Feedback configuration is beneficial</a:t>
            </a:r>
          </a:p>
          <a:p>
            <a:r>
              <a:rPr lang="en-US" dirty="0" smtClean="0"/>
              <a:t>low component count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small footprint</a:t>
            </a:r>
          </a:p>
          <a:p>
            <a:r>
              <a:rPr lang="en-US" dirty="0" smtClean="0"/>
              <a:t>simultaneous reading and writing possible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→ </a:t>
            </a:r>
            <a:r>
              <a:rPr lang="en-US" b="1" dirty="0" err="1" smtClean="0">
                <a:solidFill>
                  <a:srgbClr val="FF0000"/>
                </a:solidFill>
              </a:rPr>
              <a:t>Recirculating</a:t>
            </a:r>
            <a:r>
              <a:rPr lang="en-US" b="1" dirty="0" smtClean="0">
                <a:solidFill>
                  <a:srgbClr val="FF0000"/>
                </a:solidFill>
              </a:rPr>
              <a:t> buffers meet all necessary requirements and are the most </a:t>
            </a:r>
            <a:r>
              <a:rPr lang="en-US" b="1" smtClean="0">
                <a:solidFill>
                  <a:srgbClr val="FF0000"/>
                </a:solidFill>
              </a:rPr>
              <a:t>practical </a:t>
            </a:r>
            <a:r>
              <a:rPr lang="en-US" b="1" smtClean="0">
                <a:solidFill>
                  <a:srgbClr val="FF0000"/>
                </a:solidFill>
              </a:rPr>
              <a:t>compromise </a:t>
            </a:r>
            <a:r>
              <a:rPr lang="en-US" b="1" dirty="0" smtClean="0">
                <a:solidFill>
                  <a:srgbClr val="FF0000"/>
                </a:solidFill>
              </a:rPr>
              <a:t>as an overall solution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 b="57167"/>
          <a:stretch>
            <a:fillRect/>
          </a:stretch>
        </p:blipFill>
        <p:spPr bwMode="auto">
          <a:xfrm>
            <a:off x="838200" y="3733800"/>
            <a:ext cx="327475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t="44148"/>
          <a:stretch>
            <a:fillRect/>
          </a:stretch>
        </p:blipFill>
        <p:spPr bwMode="auto">
          <a:xfrm>
            <a:off x="4648200" y="3581400"/>
            <a:ext cx="310196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Hybridly</a:t>
            </a:r>
            <a:r>
              <a:rPr lang="en-US" dirty="0" smtClean="0"/>
              <a:t> integrated </a:t>
            </a:r>
            <a:r>
              <a:rPr lang="en-US" dirty="0" err="1" smtClean="0"/>
              <a:t>InP</a:t>
            </a:r>
            <a:r>
              <a:rPr lang="en-US" dirty="0" smtClean="0"/>
              <a:t> / Silica optical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hybrid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Hybridly</a:t>
            </a:r>
            <a:r>
              <a:rPr lang="en-US" b="1" dirty="0" smtClean="0"/>
              <a:t> integrated optical buffer</a:t>
            </a:r>
          </a:p>
          <a:p>
            <a:r>
              <a:rPr lang="en-US" dirty="0" err="1" smtClean="0"/>
              <a:t>InP</a:t>
            </a:r>
            <a:r>
              <a:rPr lang="en-US" dirty="0" smtClean="0"/>
              <a:t> PIC</a:t>
            </a:r>
          </a:p>
          <a:p>
            <a:pPr lvl="1"/>
            <a:r>
              <a:rPr lang="en-US" dirty="0" smtClean="0"/>
              <a:t>active components for gain and absorption</a:t>
            </a:r>
          </a:p>
          <a:p>
            <a:pPr lvl="1"/>
            <a:r>
              <a:rPr lang="en-US" dirty="0" smtClean="0"/>
              <a:t>passive components for </a:t>
            </a:r>
            <a:r>
              <a:rPr lang="en-US" dirty="0" err="1" smtClean="0"/>
              <a:t>waveguiding</a:t>
            </a:r>
            <a:r>
              <a:rPr lang="en-US" dirty="0" smtClean="0"/>
              <a:t>, splitting and combining</a:t>
            </a:r>
          </a:p>
          <a:p>
            <a:pPr lvl="1"/>
            <a:r>
              <a:rPr lang="en-US" dirty="0" smtClean="0"/>
              <a:t>high loss &gt; 3 dB/cm</a:t>
            </a:r>
          </a:p>
          <a:p>
            <a:r>
              <a:rPr lang="en-US" dirty="0" smtClean="0"/>
              <a:t>Silica PLC</a:t>
            </a:r>
          </a:p>
          <a:p>
            <a:pPr lvl="1"/>
            <a:r>
              <a:rPr lang="en-US" dirty="0" smtClean="0"/>
              <a:t>low loss down to 1 dB/m</a:t>
            </a:r>
          </a:p>
          <a:p>
            <a:pPr lvl="1"/>
            <a:r>
              <a:rPr lang="en-US" dirty="0" smtClean="0"/>
              <a:t>no gain elements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x 2 gate matrix switch</a:t>
            </a:r>
          </a:p>
          <a:p>
            <a:r>
              <a:rPr lang="en-US" dirty="0" smtClean="0"/>
              <a:t>switch time &lt; 2 ns (&lt; packet guard band)</a:t>
            </a:r>
          </a:p>
          <a:p>
            <a:r>
              <a:rPr lang="en-US" dirty="0" smtClean="0"/>
              <a:t>high extinction ratio &gt; 40 dB for </a:t>
            </a:r>
            <a:r>
              <a:rPr lang="en-US" dirty="0" err="1" smtClean="0"/>
              <a:t>cascadability</a:t>
            </a:r>
            <a:endParaRPr lang="en-US" dirty="0" smtClean="0"/>
          </a:p>
          <a:p>
            <a:r>
              <a:rPr lang="en-US" dirty="0" smtClean="0"/>
              <a:t>booster SOAs for gain compensation</a:t>
            </a:r>
            <a:endParaRPr lang="en-US" dirty="0"/>
          </a:p>
        </p:txBody>
      </p:sp>
      <p:pic>
        <p:nvPicPr>
          <p:cNvPr id="25602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86200"/>
            <a:ext cx="65843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Silica delay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5.5 x 5.5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core, </a:t>
            </a:r>
            <a:r>
              <a:rPr lang="en-US" dirty="0" err="1" smtClean="0">
                <a:latin typeface="Calibri"/>
              </a:rPr>
              <a:t>Δn</a:t>
            </a:r>
            <a:r>
              <a:rPr lang="en-US" dirty="0" smtClean="0">
                <a:latin typeface="Calibri"/>
              </a:rPr>
              <a:t> = 0.76 %</a:t>
            </a:r>
            <a:endParaRPr lang="en-US" dirty="0" smtClean="0"/>
          </a:p>
          <a:p>
            <a:r>
              <a:rPr lang="en-US" dirty="0" smtClean="0"/>
              <a:t>2 m length, 6.4 cm</a:t>
            </a:r>
            <a:r>
              <a:rPr lang="en-US" baseline="30000" dirty="0" smtClean="0"/>
              <a:t>2</a:t>
            </a:r>
            <a:r>
              <a:rPr lang="en-US" dirty="0" smtClean="0"/>
              <a:t> footprint</a:t>
            </a:r>
          </a:p>
          <a:p>
            <a:r>
              <a:rPr lang="en-US" dirty="0" smtClean="0"/>
              <a:t>loss 4 dB/m @ 1550 nm</a:t>
            </a:r>
          </a:p>
          <a:p>
            <a:pPr lvl="1"/>
            <a:r>
              <a:rPr lang="en-US" dirty="0" smtClean="0"/>
              <a:t>(&lt; 0.1 dB/m variation from 1525 – 1575 nm)</a:t>
            </a:r>
          </a:p>
          <a:p>
            <a:r>
              <a:rPr lang="en-US" dirty="0" smtClean="0"/>
              <a:t>coupling 14 dB for two facets</a:t>
            </a:r>
            <a:endParaRPr lang="en-US" dirty="0"/>
          </a:p>
        </p:txBody>
      </p:sp>
      <p:pic>
        <p:nvPicPr>
          <p:cNvPr id="25602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86200"/>
            <a:ext cx="65843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648200" cy="2971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98 % packet recovery shown for 5 circulations</a:t>
            </a:r>
            <a:br>
              <a:rPr lang="en-US" dirty="0" smtClean="0"/>
            </a:br>
            <a:r>
              <a:rPr lang="en-US" dirty="0" smtClean="0"/>
              <a:t>(= 64 ns delay)</a:t>
            </a:r>
          </a:p>
          <a:p>
            <a:r>
              <a:rPr lang="en-US" dirty="0" smtClean="0"/>
              <a:t>Contention resolution shown 40 byte packets @ 40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Synchronous optical packet buffering shown</a:t>
            </a:r>
          </a:p>
          <a:p>
            <a:pPr lvl="1"/>
            <a:r>
              <a:rPr lang="en-US" dirty="0" smtClean="0"/>
              <a:t>Asynchronously arriving packets are optically synchronized</a:t>
            </a:r>
            <a:endParaRPr lang="en-US" dirty="0"/>
          </a:p>
        </p:txBody>
      </p:sp>
      <p:pic>
        <p:nvPicPr>
          <p:cNvPr id="26626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88134"/>
            <a:ext cx="3894138" cy="2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68455" y="4395787"/>
            <a:ext cx="3927345" cy="2358212"/>
            <a:chOff x="568455" y="4395787"/>
            <a:chExt cx="3927345" cy="2358212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8455" y="4395787"/>
              <a:ext cx="3927345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5400" y="6477000"/>
              <a:ext cx="2057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 err="1" smtClean="0">
                  <a:latin typeface="Arial" pitchFamily="34" charset="0"/>
                  <a:cs typeface="Arial" pitchFamily="34" charset="0"/>
                </a:rPr>
                <a:t>Burmeister</a:t>
              </a:r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 et al., Opt. Exp.</a:t>
              </a:r>
              <a:endParaRPr lang="en-US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5400" y="4648200"/>
            <a:ext cx="3517283" cy="2029599"/>
            <a:chOff x="5105400" y="4648200"/>
            <a:chExt cx="3517283" cy="2029599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4648200"/>
              <a:ext cx="3517283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91200" y="6400800"/>
              <a:ext cx="2057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Mack et al., IEEE PTL</a:t>
              </a:r>
              <a:endParaRPr lang="en-US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Fully integrated hybrid silicon buffer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full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Fully integrated silicon optical buffer</a:t>
            </a:r>
          </a:p>
          <a:p>
            <a:r>
              <a:rPr lang="en-US" dirty="0" smtClean="0"/>
              <a:t>Hybrid integration 40-byte delay line loss: 22 dB (coupling + waveguide)</a:t>
            </a:r>
          </a:p>
          <a:p>
            <a:r>
              <a:rPr lang="en-US" dirty="0" smtClean="0"/>
              <a:t>Silicon waveguides &lt; 0.3 dB/cm (meas. at UCSB)</a:t>
            </a:r>
            <a:br>
              <a:rPr lang="en-US" dirty="0" smtClean="0"/>
            </a:br>
            <a:r>
              <a:rPr lang="en-US" dirty="0" smtClean="0"/>
              <a:t>→ Fully integrated Si buffer competitive at 40 byte operation</a:t>
            </a:r>
          </a:p>
          <a:p>
            <a:endParaRPr lang="en-US" dirty="0" smtClean="0"/>
          </a:p>
          <a:p>
            <a:r>
              <a:rPr lang="en-US" dirty="0" smtClean="0"/>
              <a:t>Furthermore: fabrication and packaging cost and footprint favorable.</a:t>
            </a:r>
          </a:p>
          <a:p>
            <a:endParaRPr lang="en-US" dirty="0" smtClean="0"/>
          </a:p>
          <a:p>
            <a:r>
              <a:rPr lang="en-US" dirty="0" smtClean="0"/>
              <a:t>Issue: loss compensation and switching in silicon</a:t>
            </a:r>
            <a:br>
              <a:rPr lang="en-US" dirty="0" smtClean="0"/>
            </a:br>
            <a:r>
              <a:rPr lang="en-US" dirty="0" smtClean="0"/>
              <a:t>→ Hybrid silicon platform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Silicon Platform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Silicon photonics makes use of low-cost and mature CMOS technology</a:t>
            </a:r>
          </a:p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Large area substrates (300 mm)</a:t>
            </a:r>
          </a:p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However silicon has indirect </a:t>
            </a:r>
            <a:r>
              <a:rPr lang="en-US" dirty="0" err="1" smtClean="0">
                <a:latin typeface="Arial" charset="0"/>
                <a:ea typeface="ＭＳ Ｐゴシック" charset="-128"/>
                <a:cs typeface="Arial" charset="0"/>
              </a:rPr>
              <a:t>bandgap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 and does not provide optical gain</a:t>
            </a:r>
          </a:p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Hybrid Silicon Platform bonds III/V to silicon</a:t>
            </a:r>
          </a:p>
          <a:p>
            <a:endParaRPr lang="en-US" sz="2800" dirty="0" smtClean="0">
              <a:latin typeface="Arial" charset="0"/>
              <a:ea typeface="ＭＳ Ｐゴシック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3871912"/>
            <a:ext cx="553878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Silicon Platform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Optical gain or modulation from III-V Material;</a:t>
            </a:r>
          </a:p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Efficient coupling to silicon passive photonic devices</a:t>
            </a:r>
          </a:p>
          <a:p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No bonding alignment necessary;</a:t>
            </a:r>
          </a:p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All back end processing low temperature (&lt; 350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baseline="30000" dirty="0" smtClean="0">
                <a:ea typeface="ＭＳ Ｐゴシック" charset="-128"/>
              </a:rPr>
              <a:t>0</a:t>
            </a: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C);</a:t>
            </a:r>
          </a:p>
          <a:p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150-mm wafer bonding and processing possible.</a:t>
            </a:r>
          </a:p>
          <a:p>
            <a:endParaRPr lang="en-US" dirty="0" smtClean="0">
              <a:latin typeface="Arial" charset="0"/>
              <a:ea typeface="ＭＳ Ｐゴシック" charset="-128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3238500"/>
            <a:ext cx="35004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2476500"/>
            <a:ext cx="49577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Rationale: why integrated optical delay line buffers are the best option</a:t>
            </a:r>
          </a:p>
          <a:p>
            <a:r>
              <a:rPr lang="en-US" dirty="0" err="1" smtClean="0"/>
              <a:t>Hybridly</a:t>
            </a:r>
            <a:r>
              <a:rPr lang="en-US" dirty="0" smtClean="0"/>
              <a:t> integrated </a:t>
            </a:r>
            <a:r>
              <a:rPr lang="en-US" dirty="0" err="1" smtClean="0"/>
              <a:t>InP</a:t>
            </a:r>
            <a:r>
              <a:rPr lang="en-US" dirty="0" smtClean="0"/>
              <a:t> / Silica optical buffers</a:t>
            </a:r>
          </a:p>
          <a:p>
            <a:r>
              <a:rPr lang="en-US" dirty="0" smtClean="0"/>
              <a:t>Fully integrated hybrid silicon buffer</a:t>
            </a:r>
          </a:p>
          <a:p>
            <a:r>
              <a:rPr lang="en-US" dirty="0" smtClean="0"/>
              <a:t>Towards 40 byte hybrid silicon buffers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Demonstrated Hybrid Silicon Devices</a:t>
            </a:r>
            <a:endParaRPr lang="en-US" dirty="0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953000" y="1600200"/>
            <a:ext cx="3259138" cy="1720850"/>
            <a:chOff x="3436" y="2934"/>
            <a:chExt cx="2053" cy="1084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6" y="2934"/>
              <a:ext cx="2053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993" y="3426"/>
              <a:ext cx="359" cy="192"/>
            </a:xfrm>
            <a:prstGeom prst="rect">
              <a:avLst/>
            </a:prstGeom>
            <a:solidFill>
              <a:srgbClr val="C0C0C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400">
                  <a:solidFill>
                    <a:srgbClr val="FF0000"/>
                  </a:solidFill>
                  <a:ea typeface="新細明體" pitchFamily="18" charset="-120"/>
                </a:rPr>
                <a:t>AMP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815" y="3491"/>
              <a:ext cx="579" cy="212"/>
            </a:xfrm>
            <a:prstGeom prst="rect">
              <a:avLst/>
            </a:prstGeom>
            <a:solidFill>
              <a:srgbClr val="C0C0C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>
                  <a:solidFill>
                    <a:srgbClr val="FF0000"/>
                  </a:solidFill>
                  <a:ea typeface="新細明體" pitchFamily="18" charset="-120"/>
                </a:rPr>
                <a:t>detector</a:t>
              </a:r>
            </a:p>
          </p:txBody>
        </p:sp>
      </p:grp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257800" y="5715000"/>
            <a:ext cx="2790825" cy="5746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dirty="0" err="1">
                <a:solidFill>
                  <a:srgbClr val="000066"/>
                </a:solidFill>
                <a:ea typeface="新細明體" pitchFamily="18" charset="-120"/>
              </a:rPr>
              <a:t>Microring</a:t>
            </a:r>
            <a:r>
              <a:rPr lang="en-US" altLang="zh-TW" sz="1800" dirty="0">
                <a:solidFill>
                  <a:srgbClr val="000066"/>
                </a:solidFill>
                <a:ea typeface="新細明體" pitchFamily="18" charset="-120"/>
              </a:rPr>
              <a:t> resonator laser</a:t>
            </a:r>
          </a:p>
          <a:p>
            <a:pPr algn="ctr"/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(Liang et al</a:t>
            </a:r>
            <a:r>
              <a:rPr lang="en-US" altLang="zh-TW" sz="1400" dirty="0" smtClean="0">
                <a:solidFill>
                  <a:srgbClr val="000066"/>
                </a:solidFill>
                <a:ea typeface="新細明體" pitchFamily="18" charset="-120"/>
              </a:rPr>
              <a:t>. , </a:t>
            </a:r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GFP2009)</a:t>
            </a:r>
          </a:p>
        </p:txBody>
      </p:sp>
      <p:pic>
        <p:nvPicPr>
          <p:cNvPr id="12" name="Picture 6" descr="DFBlayou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7" y="3505200"/>
            <a:ext cx="21891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23887" y="3813176"/>
            <a:ext cx="561975" cy="3667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b="1">
                <a:solidFill>
                  <a:srgbClr val="FF3300"/>
                </a:solidFill>
                <a:latin typeface="Calibri" pitchFamily="34" charset="0"/>
                <a:ea typeface="新細明體" pitchFamily="18" charset="-120"/>
              </a:rPr>
              <a:t>DFB</a:t>
            </a: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2" y="1828800"/>
            <a:ext cx="24574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25412" y="2214563"/>
            <a:ext cx="577850" cy="3667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b="1" dirty="0">
                <a:solidFill>
                  <a:srgbClr val="FF3300"/>
                </a:solidFill>
                <a:latin typeface="Calibri" pitchFamily="34" charset="0"/>
                <a:ea typeface="新細明體" pitchFamily="18" charset="-120"/>
              </a:rPr>
              <a:t>MLL</a:t>
            </a:r>
          </a:p>
        </p:txBody>
      </p:sp>
      <p:pic>
        <p:nvPicPr>
          <p:cNvPr id="18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581400"/>
            <a:ext cx="22764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5181600" y="3581400"/>
            <a:ext cx="1104900" cy="3667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b="1" dirty="0">
                <a:solidFill>
                  <a:srgbClr val="FF3300"/>
                </a:solidFill>
                <a:latin typeface="Calibri" pitchFamily="34" charset="0"/>
                <a:ea typeface="新細明體" pitchFamily="18" charset="-120"/>
              </a:rPr>
              <a:t>Ring laser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762000" y="5943600"/>
            <a:ext cx="3148012" cy="5746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dirty="0" smtClean="0">
                <a:solidFill>
                  <a:srgbClr val="000066"/>
                </a:solidFill>
                <a:ea typeface="新細明體" pitchFamily="18" charset="-120"/>
              </a:rPr>
              <a:t>Modulators</a:t>
            </a:r>
            <a:endParaRPr lang="en-US" altLang="zh-TW" sz="1800" dirty="0">
              <a:solidFill>
                <a:srgbClr val="000066"/>
              </a:solidFill>
              <a:ea typeface="新細明體" pitchFamily="18" charset="-120"/>
            </a:endParaRPr>
          </a:p>
          <a:p>
            <a:pPr algn="ctr"/>
            <a:r>
              <a:rPr lang="en-US" altLang="zh-TW" sz="1400" dirty="0" smtClean="0">
                <a:solidFill>
                  <a:srgbClr val="000066"/>
                </a:solidFill>
                <a:ea typeface="新細明體" pitchFamily="18" charset="-120"/>
              </a:rPr>
              <a:t>(H. W. Chen </a:t>
            </a:r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et al</a:t>
            </a:r>
            <a:r>
              <a:rPr lang="en-US" altLang="zh-TW" sz="1400" dirty="0" smtClean="0">
                <a:solidFill>
                  <a:srgbClr val="000066"/>
                </a:solidFill>
                <a:ea typeface="新細明體" pitchFamily="18" charset="-120"/>
              </a:rPr>
              <a:t>. , </a:t>
            </a:r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GFP2009)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6212" y="4800600"/>
            <a:ext cx="2709663" cy="1057275"/>
            <a:chOff x="176212" y="4876800"/>
            <a:chExt cx="2709663" cy="1057275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1432" r="60120"/>
            <a:stretch>
              <a:fillRect/>
            </a:stretch>
          </p:blipFill>
          <p:spPr bwMode="auto">
            <a:xfrm>
              <a:off x="176212" y="4876800"/>
              <a:ext cx="2709663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219200" y="4876800"/>
              <a:ext cx="688009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1" dirty="0" smtClean="0">
                  <a:solidFill>
                    <a:srgbClr val="FF3300"/>
                  </a:solidFill>
                  <a:latin typeface="Calibri" pitchFamily="34" charset="0"/>
                  <a:ea typeface="新細明體" pitchFamily="18" charset="-120"/>
                </a:rPr>
                <a:t>MOD</a:t>
              </a:r>
              <a:endParaRPr lang="en-US" altLang="zh-TW" sz="1800" b="1" dirty="0">
                <a:solidFill>
                  <a:srgbClr val="FF3300"/>
                </a:solidFill>
                <a:latin typeface="Calibri" pitchFamily="34" charset="0"/>
                <a:ea typeface="新細明體" pitchFamily="18" charset="-120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257800" y="1219200"/>
            <a:ext cx="3763962" cy="6143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dirty="0">
                <a:solidFill>
                  <a:srgbClr val="000066"/>
                </a:solidFill>
                <a:ea typeface="新細明體" pitchFamily="18" charset="-120"/>
              </a:rPr>
              <a:t>Waveguide detector</a:t>
            </a:r>
            <a:r>
              <a:rPr lang="el-GR" altLang="zh-TW" sz="1800" dirty="0">
                <a:solidFill>
                  <a:srgbClr val="000066"/>
                </a:solidFill>
              </a:rPr>
              <a:t> </a:t>
            </a:r>
            <a:r>
              <a:rPr lang="en-US" altLang="zh-TW" sz="1800" dirty="0">
                <a:solidFill>
                  <a:srgbClr val="000066"/>
                </a:solidFill>
                <a:ea typeface="新細明體" pitchFamily="18" charset="-120"/>
              </a:rPr>
              <a:t>and amplifier</a:t>
            </a:r>
          </a:p>
          <a:p>
            <a:pPr algn="ctr"/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(Park et </a:t>
            </a:r>
            <a:r>
              <a:rPr lang="en-US" altLang="zh-TW" sz="1400" dirty="0" err="1">
                <a:solidFill>
                  <a:srgbClr val="000066"/>
                </a:solidFill>
                <a:ea typeface="新細明體" pitchFamily="18" charset="-120"/>
              </a:rPr>
              <a:t>al.,IEEE</a:t>
            </a:r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 PTL</a:t>
            </a:r>
            <a:r>
              <a:rPr lang="en-US" altLang="zh-TW" sz="1400" i="1" dirty="0">
                <a:solidFill>
                  <a:srgbClr val="000066"/>
                </a:solidFill>
                <a:ea typeface="新細明體" pitchFamily="18" charset="-120"/>
              </a:rPr>
              <a:t>,</a:t>
            </a:r>
            <a:r>
              <a:rPr lang="en-US" altLang="zh-TW" sz="1400" b="1" i="1" dirty="0">
                <a:solidFill>
                  <a:srgbClr val="000066"/>
                </a:solidFill>
                <a:ea typeface="新細明體" pitchFamily="18" charset="-120"/>
              </a:rPr>
              <a:t>19</a:t>
            </a:r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 , 2007)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57187" y="1219200"/>
            <a:ext cx="3148013" cy="5746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dirty="0">
                <a:solidFill>
                  <a:srgbClr val="000066"/>
                </a:solidFill>
                <a:ea typeface="新細明體" pitchFamily="18" charset="-120"/>
              </a:rPr>
              <a:t>FP, ML, DFB, and DBR lasers</a:t>
            </a:r>
          </a:p>
          <a:p>
            <a:pPr algn="ctr"/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(Fang et al., </a:t>
            </a:r>
            <a:r>
              <a:rPr lang="en-US" altLang="zh-TW" sz="1400" i="1" dirty="0">
                <a:solidFill>
                  <a:srgbClr val="000066"/>
                </a:solidFill>
                <a:ea typeface="新細明體" pitchFamily="18" charset="-120"/>
              </a:rPr>
              <a:t>IEEE PTL, </a:t>
            </a:r>
            <a:r>
              <a:rPr lang="en-US" altLang="zh-TW" sz="1400" b="1" i="1" dirty="0">
                <a:solidFill>
                  <a:srgbClr val="000066"/>
                </a:solidFill>
                <a:ea typeface="新細明體" pitchFamily="18" charset="-120"/>
              </a:rPr>
              <a:t>20</a:t>
            </a:r>
            <a:r>
              <a:rPr lang="en-US" altLang="zh-TW" sz="1400" dirty="0">
                <a:solidFill>
                  <a:srgbClr val="000066"/>
                </a:solidFill>
                <a:ea typeface="新細明體" pitchFamily="18" charset="-120"/>
              </a:rPr>
              <a:t>,  2008 )</a:t>
            </a:r>
          </a:p>
        </p:txBody>
      </p:sp>
      <p:pic>
        <p:nvPicPr>
          <p:cNvPr id="14" name="Picture 2" descr="C:\Users\Alex\Desktop\Alex_Professional\Awfang_PAPERS\gfp2008_DBR\Dbr_layout.tif"/>
          <p:cNvPicPr>
            <a:picLocks noChangeAspect="1" noChangeArrowheads="1"/>
          </p:cNvPicPr>
          <p:nvPr/>
        </p:nvPicPr>
        <p:blipFill>
          <a:blip r:embed="rId7" cstate="print"/>
          <a:srcRect t="69624"/>
          <a:stretch>
            <a:fillRect/>
          </a:stretch>
        </p:blipFill>
        <p:spPr bwMode="auto">
          <a:xfrm>
            <a:off x="1049337" y="2736850"/>
            <a:ext cx="215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33387" y="3044825"/>
            <a:ext cx="585788" cy="3667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b="1" dirty="0">
                <a:solidFill>
                  <a:srgbClr val="FF3300"/>
                </a:solidFill>
                <a:latin typeface="Calibri" pitchFamily="34" charset="0"/>
                <a:ea typeface="新細明體" pitchFamily="18" charset="-120"/>
              </a:rPr>
              <a:t>DBR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structure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429000"/>
            <a:ext cx="4419600" cy="2697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Silicon delay line</a:t>
            </a:r>
          </a:p>
          <a:p>
            <a:r>
              <a:rPr lang="en-US" sz="2800" dirty="0" smtClean="0"/>
              <a:t>Delay line length: 9 cm</a:t>
            </a:r>
            <a:br>
              <a:rPr lang="en-US" sz="2800" dirty="0" smtClean="0"/>
            </a:br>
            <a:r>
              <a:rPr lang="en-US" sz="2800" dirty="0" smtClean="0"/>
              <a:t>(1.1 ns delay)</a:t>
            </a:r>
          </a:p>
          <a:p>
            <a:r>
              <a:rPr lang="en-US" sz="2800" dirty="0" smtClean="0"/>
              <a:t>Chip size: 6 x 9 mm</a:t>
            </a:r>
            <a:r>
              <a:rPr lang="en-US" sz="2800" baseline="30000" dirty="0" smtClean="0"/>
              <a:t>2</a:t>
            </a:r>
            <a:br>
              <a:rPr lang="en-US" sz="2800" baseline="30000" dirty="0" smtClean="0"/>
            </a:br>
            <a:r>
              <a:rPr lang="en-US" sz="2800" dirty="0" smtClean="0"/>
              <a:t>(4 integrated devices)</a:t>
            </a:r>
          </a:p>
          <a:p>
            <a:r>
              <a:rPr lang="en-US" sz="2800" dirty="0" smtClean="0"/>
              <a:t>Waveguide dimension: 2 </a:t>
            </a:r>
            <a:r>
              <a:rPr lang="el-GR" sz="2800" dirty="0" smtClean="0"/>
              <a:t>μ</a:t>
            </a:r>
            <a:r>
              <a:rPr lang="en-US" sz="2800" dirty="0" smtClean="0"/>
              <a:t>m (width), 0.7 </a:t>
            </a:r>
            <a:r>
              <a:rPr lang="el-GR" sz="2800" dirty="0" smtClean="0"/>
              <a:t>μ</a:t>
            </a:r>
            <a:r>
              <a:rPr lang="en-US" sz="2800" dirty="0" smtClean="0"/>
              <a:t>m (height)</a:t>
            </a:r>
          </a:p>
        </p:txBody>
      </p:sp>
      <p:pic>
        <p:nvPicPr>
          <p:cNvPr id="28674" name="Picture 57"/>
          <p:cNvPicPr>
            <a:picLocks noChangeAspect="1" noChangeArrowheads="1"/>
          </p:cNvPicPr>
          <p:nvPr/>
        </p:nvPicPr>
        <p:blipFill>
          <a:blip r:embed="rId2" cstate="print"/>
          <a:srcRect b="38171"/>
          <a:stretch>
            <a:fillRect/>
          </a:stretch>
        </p:blipFill>
        <p:spPr bwMode="auto">
          <a:xfrm>
            <a:off x="152400" y="2362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ig6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181" y="1219200"/>
            <a:ext cx="436139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structure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95400"/>
            <a:ext cx="4419600" cy="48307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Gate matrix switch</a:t>
            </a:r>
          </a:p>
          <a:p>
            <a:r>
              <a:rPr lang="en-US" dirty="0" smtClean="0"/>
              <a:t>Hybrid silicon SOAs</a:t>
            </a:r>
            <a:endParaRPr lang="en-US" dirty="0"/>
          </a:p>
        </p:txBody>
      </p:sp>
      <p:pic>
        <p:nvPicPr>
          <p:cNvPr id="28674" name="Picture 57"/>
          <p:cNvPicPr>
            <a:picLocks noChangeAspect="1" noChangeArrowheads="1"/>
          </p:cNvPicPr>
          <p:nvPr/>
        </p:nvPicPr>
        <p:blipFill>
          <a:blip r:embed="rId2" cstate="print"/>
          <a:srcRect b="38171"/>
          <a:stretch>
            <a:fillRect/>
          </a:stretch>
        </p:blipFill>
        <p:spPr bwMode="auto">
          <a:xfrm>
            <a:off x="152400" y="2362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7"/>
          <p:cNvPicPr>
            <a:picLocks noChangeAspect="1" noChangeArrowheads="1"/>
          </p:cNvPicPr>
          <p:nvPr/>
        </p:nvPicPr>
        <p:blipFill>
          <a:blip r:embed="rId2" cstate="print"/>
          <a:srcRect t="66397" b="4854"/>
          <a:stretch>
            <a:fillRect/>
          </a:stretch>
        </p:blipFill>
        <p:spPr bwMode="auto">
          <a:xfrm>
            <a:off x="3733800" y="4724400"/>
            <a:ext cx="522335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9"/>
          <p:cNvPicPr>
            <a:picLocks noChangeAspect="1" noChangeArrowheads="1"/>
          </p:cNvPicPr>
          <p:nvPr/>
        </p:nvPicPr>
        <p:blipFill>
          <a:blip r:embed="rId3" cstate="print"/>
          <a:srcRect r="51172" b="11111"/>
          <a:stretch>
            <a:fillRect/>
          </a:stretch>
        </p:blipFill>
        <p:spPr bwMode="auto">
          <a:xfrm>
            <a:off x="5943600" y="2438400"/>
            <a:ext cx="2590800" cy="214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661362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757" t="3500" r="14516" b="8977"/>
          <a:stretch>
            <a:fillRect/>
          </a:stretch>
        </p:blipFill>
        <p:spPr bwMode="auto">
          <a:xfrm>
            <a:off x="6629400" y="4191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95400"/>
            <a:ext cx="4495800" cy="4830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lensed</a:t>
            </a:r>
            <a:r>
              <a:rPr lang="en-US" dirty="0" smtClean="0"/>
              <a:t> fibers for </a:t>
            </a:r>
            <a:r>
              <a:rPr lang="en-US" dirty="0" err="1" smtClean="0"/>
              <a:t>incoupling</a:t>
            </a:r>
            <a:endParaRPr lang="en-US" dirty="0" smtClean="0"/>
          </a:p>
          <a:p>
            <a:r>
              <a:rPr lang="en-US" dirty="0" smtClean="0"/>
              <a:t>stage @ 15 °C</a:t>
            </a:r>
          </a:p>
          <a:p>
            <a:r>
              <a:rPr lang="en-US" dirty="0" smtClean="0"/>
              <a:t>Si loss 15 dB (9 cm)</a:t>
            </a:r>
          </a:p>
          <a:p>
            <a:r>
              <a:rPr lang="en-US" dirty="0" smtClean="0"/>
              <a:t>switch</a:t>
            </a:r>
          </a:p>
          <a:p>
            <a:pPr lvl="1"/>
            <a:r>
              <a:rPr lang="en-US" dirty="0" smtClean="0"/>
              <a:t>gain 8 dB (1200 </a:t>
            </a:r>
            <a:r>
              <a:rPr lang="el-GR" dirty="0" smtClean="0"/>
              <a:t>μ</a:t>
            </a:r>
            <a:r>
              <a:rPr lang="en-US" dirty="0" smtClean="0"/>
              <a:t>m), 6 dB (800 </a:t>
            </a:r>
            <a:r>
              <a:rPr lang="el-GR" dirty="0" smtClean="0"/>
              <a:t>μ</a:t>
            </a:r>
            <a:r>
              <a:rPr lang="en-US" dirty="0" smtClean="0"/>
              <a:t>m)</a:t>
            </a:r>
          </a:p>
          <a:p>
            <a:pPr lvl="1"/>
            <a:r>
              <a:rPr lang="en-US" dirty="0" smtClean="0"/>
              <a:t>crosstalk -34 dB</a:t>
            </a:r>
          </a:p>
          <a:p>
            <a:pPr lvl="1"/>
            <a:r>
              <a:rPr lang="en-US" dirty="0" smtClean="0"/>
              <a:t>extinction ratio 30 dB</a:t>
            </a:r>
          </a:p>
          <a:p>
            <a:pPr lvl="1"/>
            <a:r>
              <a:rPr lang="en-US" dirty="0" smtClean="0"/>
              <a:t>rise/fall times 1 ns</a:t>
            </a:r>
          </a:p>
          <a:p>
            <a:pPr lvl="1"/>
            <a:endParaRPr lang="en-US" dirty="0" smtClean="0"/>
          </a:p>
        </p:txBody>
      </p:sp>
      <p:pic>
        <p:nvPicPr>
          <p:cNvPr id="28674" name="Picture 57"/>
          <p:cNvPicPr>
            <a:picLocks noChangeAspect="1" noChangeArrowheads="1"/>
          </p:cNvPicPr>
          <p:nvPr/>
        </p:nvPicPr>
        <p:blipFill>
          <a:blip r:embed="rId2" cstate="print"/>
          <a:srcRect b="38171"/>
          <a:stretch>
            <a:fillRect/>
          </a:stretch>
        </p:blipFill>
        <p:spPr bwMode="auto">
          <a:xfrm>
            <a:off x="152400" y="2362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29200" y="1295400"/>
            <a:ext cx="3657600" cy="4830763"/>
          </a:xfrm>
        </p:spPr>
        <p:txBody>
          <a:bodyPr/>
          <a:lstStyle/>
          <a:p>
            <a:r>
              <a:rPr lang="en-US" dirty="0" smtClean="0"/>
              <a:t>Performance limited by delay line loss</a:t>
            </a:r>
          </a:p>
          <a:p>
            <a:r>
              <a:rPr lang="en-US" dirty="0" smtClean="0"/>
              <a:t>→ SOAs needed</a:t>
            </a:r>
          </a:p>
          <a:p>
            <a:r>
              <a:rPr lang="en-US" dirty="0" smtClean="0"/>
              <a:t>→ ASE build-up</a:t>
            </a:r>
            <a:endParaRPr lang="en-US" dirty="0"/>
          </a:p>
        </p:txBody>
      </p:sp>
      <p:pic>
        <p:nvPicPr>
          <p:cNvPr id="30722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143000"/>
            <a:ext cx="416410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09600" y="3429000"/>
            <a:ext cx="7903848" cy="2743200"/>
            <a:chOff x="609600" y="3429000"/>
            <a:chExt cx="7903848" cy="2743200"/>
          </a:xfrm>
        </p:grpSpPr>
        <p:pic>
          <p:nvPicPr>
            <p:cNvPr id="30723" name="Picture 61"/>
            <p:cNvPicPr>
              <a:picLocks noChangeAspect="1" noChangeArrowheads="1"/>
            </p:cNvPicPr>
            <p:nvPr/>
          </p:nvPicPr>
          <p:blipFill>
            <a:blip r:embed="rId5" cstate="print"/>
            <a:srcRect b="51249"/>
            <a:stretch>
              <a:fillRect/>
            </a:stretch>
          </p:blipFill>
          <p:spPr bwMode="auto">
            <a:xfrm>
              <a:off x="609600" y="3429000"/>
              <a:ext cx="3657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61"/>
            <p:cNvPicPr>
              <a:picLocks noChangeAspect="1" noChangeArrowheads="1"/>
            </p:cNvPicPr>
            <p:nvPr/>
          </p:nvPicPr>
          <p:blipFill>
            <a:blip r:embed="rId5" cstate="print"/>
            <a:srcRect t="51503" b="3739"/>
            <a:stretch>
              <a:fillRect/>
            </a:stretch>
          </p:blipFill>
          <p:spPr bwMode="auto">
            <a:xfrm>
              <a:off x="4648200" y="3581400"/>
              <a:ext cx="386524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5181600" y="3505200"/>
            <a:ext cx="3333161" cy="1676400"/>
            <a:chOff x="5181600" y="3505200"/>
            <a:chExt cx="3333161" cy="1676400"/>
          </a:xfrm>
        </p:grpSpPr>
        <p:sp>
          <p:nvSpPr>
            <p:cNvPr id="7" name="TextBox 6"/>
            <p:cNvSpPr txBox="1"/>
            <p:nvPr/>
          </p:nvSpPr>
          <p:spPr>
            <a:xfrm>
              <a:off x="5181600" y="4812268"/>
              <a:ext cx="137409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ASE build-up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3505200"/>
              <a:ext cx="158056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SOA saturation</a:t>
              </a:r>
              <a:endParaRPr lang="en-US" i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5333206" y="4495800"/>
              <a:ext cx="534194" cy="769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7772400" y="3810000"/>
              <a:ext cx="22860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Towards 40 byte hybrid silicon buffers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line loss reduction</a:t>
            </a:r>
          </a:p>
          <a:p>
            <a:r>
              <a:rPr lang="en-US" dirty="0" smtClean="0"/>
              <a:t>input gain improvement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(ASE) noise suppression</a:t>
            </a:r>
            <a:endParaRPr lang="en-US" dirty="0"/>
          </a:p>
        </p:txBody>
      </p:sp>
      <p:pic>
        <p:nvPicPr>
          <p:cNvPr id="1026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70197"/>
            <a:ext cx="4343400" cy="336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7"/>
          <p:cNvPicPr>
            <a:picLocks noChangeAspect="1" noChangeArrowheads="1"/>
          </p:cNvPicPr>
          <p:nvPr/>
        </p:nvPicPr>
        <p:blipFill>
          <a:blip r:embed="rId3" cstate="print"/>
          <a:srcRect b="38171"/>
          <a:stretch>
            <a:fillRect/>
          </a:stretch>
        </p:blipFill>
        <p:spPr bwMode="auto">
          <a:xfrm>
            <a:off x="1066800" y="2895600"/>
            <a:ext cx="264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loss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228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pre-bond loss</a:t>
            </a:r>
          </a:p>
          <a:p>
            <a:r>
              <a:rPr lang="en-US" dirty="0" smtClean="0"/>
              <a:t>special </a:t>
            </a:r>
            <a:r>
              <a:rPr lang="en-US" dirty="0" err="1" smtClean="0"/>
              <a:t>undoped</a:t>
            </a:r>
            <a:r>
              <a:rPr lang="en-US" dirty="0" smtClean="0"/>
              <a:t> epitaxial growth</a:t>
            </a:r>
          </a:p>
          <a:p>
            <a:r>
              <a:rPr lang="en-US" dirty="0" smtClean="0"/>
              <a:t>optimize litho</a:t>
            </a:r>
          </a:p>
          <a:p>
            <a:pPr lvl="1"/>
            <a:r>
              <a:rPr lang="en-US" dirty="0" smtClean="0"/>
              <a:t>0.8 dB/cm → 0.5 dB/cm</a:t>
            </a:r>
          </a:p>
          <a:p>
            <a:r>
              <a:rPr lang="en-US" dirty="0" smtClean="0"/>
              <a:t>optimize etch conditions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228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post-bond loss</a:t>
            </a:r>
          </a:p>
          <a:p>
            <a:r>
              <a:rPr lang="en-US" dirty="0" smtClean="0"/>
              <a:t>0.8 dB/cm → 1.8 dB/cm</a:t>
            </a:r>
          </a:p>
          <a:p>
            <a:r>
              <a:rPr lang="en-US" dirty="0" smtClean="0"/>
              <a:t>SiO2 protection layer</a:t>
            </a:r>
          </a:p>
          <a:p>
            <a:pPr lvl="1"/>
            <a:r>
              <a:rPr lang="en-US" dirty="0" smtClean="0"/>
              <a:t>impurities → FCA</a:t>
            </a:r>
          </a:p>
          <a:p>
            <a:pPr lvl="1"/>
            <a:r>
              <a:rPr lang="en-US" dirty="0" smtClean="0"/>
              <a:t>structural damage due to stress/strain</a:t>
            </a:r>
          </a:p>
          <a:p>
            <a:endParaRPr lang="en-US" dirty="0"/>
          </a:p>
        </p:txBody>
      </p:sp>
      <p:pic>
        <p:nvPicPr>
          <p:cNvPr id="2050" name="Picture 1" descr="120C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657600" cy="227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4495800"/>
            <a:ext cx="381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24403" y="3503539"/>
            <a:ext cx="3841460" cy="2747838"/>
            <a:chOff x="4724403" y="3503539"/>
            <a:chExt cx="3841460" cy="2747838"/>
          </a:xfrm>
        </p:grpSpPr>
        <p:pic>
          <p:nvPicPr>
            <p:cNvPr id="2051" name="Picture 3" descr="Post_implant.JPG"/>
            <p:cNvPicPr>
              <a:picLocks noChangeAspect="1" noChangeArrowheads="1"/>
            </p:cNvPicPr>
            <p:nvPr/>
          </p:nvPicPr>
          <p:blipFill>
            <a:blip r:embed="rId4" cstate="print"/>
            <a:srcRect l="1382" t="5751" r="1178" b="1289"/>
            <a:stretch>
              <a:fillRect/>
            </a:stretch>
          </p:blipFill>
          <p:spPr bwMode="auto">
            <a:xfrm>
              <a:off x="4876800" y="3505200"/>
              <a:ext cx="3517709" cy="272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562600" y="5943600"/>
              <a:ext cx="26308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Distance from top of chip (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a.u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.)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37407" y="4590535"/>
              <a:ext cx="24817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Sodium concentration (cm</a:t>
              </a:r>
              <a:r>
                <a:rPr lang="en-US" sz="1400" baseline="30000" dirty="0" smtClean="0">
                  <a:latin typeface="Arial" pitchFamily="34" charset="0"/>
                  <a:cs typeface="Arial" pitchFamily="34" charset="0"/>
                </a:rPr>
                <a:t>-3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5200" y="3886200"/>
              <a:ext cx="12506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Si waveguide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3733800"/>
              <a:ext cx="125386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SiO</a:t>
              </a:r>
              <a:r>
                <a:rPr lang="en-US" sz="14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(3.6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410200" y="3733800"/>
              <a:ext cx="2209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620000" y="38100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improvement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Amplifier gain can be increased</a:t>
            </a:r>
          </a:p>
          <a:p>
            <a:pPr>
              <a:buNone/>
            </a:pPr>
            <a:r>
              <a:rPr lang="en-US" dirty="0" smtClean="0"/>
              <a:t>→ Increase confinement with QWs</a:t>
            </a:r>
          </a:p>
          <a:p>
            <a:r>
              <a:rPr lang="en-US" dirty="0" smtClean="0"/>
              <a:t>Si waveguide width</a:t>
            </a:r>
          </a:p>
          <a:p>
            <a:r>
              <a:rPr lang="en-US" dirty="0" smtClean="0"/>
              <a:t>III/V (QW) design</a:t>
            </a:r>
          </a:p>
        </p:txBody>
      </p:sp>
      <p:pic>
        <p:nvPicPr>
          <p:cNvPr id="6" name="Picture 5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38" y="4212609"/>
            <a:ext cx="3618687" cy="189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725" y="4191000"/>
            <a:ext cx="3585275" cy="190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0012" y="2133600"/>
            <a:ext cx="47005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Rationale: why integrated optical delay line buffers are the best option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regeneration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ASE noise can be suppressed</a:t>
            </a:r>
          </a:p>
          <a:p>
            <a:r>
              <a:rPr lang="en-US" dirty="0" smtClean="0"/>
              <a:t>decrease broadband ASE</a:t>
            </a:r>
          </a:p>
          <a:p>
            <a:pPr lvl="1"/>
            <a:r>
              <a:rPr lang="en-US" dirty="0" err="1" smtClean="0"/>
              <a:t>bandpass</a:t>
            </a:r>
            <a:r>
              <a:rPr lang="en-US" dirty="0" smtClean="0"/>
              <a:t> filter</a:t>
            </a:r>
          </a:p>
          <a:p>
            <a:r>
              <a:rPr lang="en-US" dirty="0" smtClean="0"/>
              <a:t>decrease ASE between bits</a:t>
            </a:r>
          </a:p>
          <a:p>
            <a:pPr lvl="1"/>
            <a:r>
              <a:rPr lang="en-US" dirty="0" smtClean="0"/>
              <a:t>SOA / SA pair → non-linear gain curve 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47800" y="3810000"/>
            <a:ext cx="6934200" cy="2700005"/>
            <a:chOff x="1447800" y="3810000"/>
            <a:chExt cx="6934200" cy="2700005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3810000"/>
              <a:ext cx="4038600" cy="2700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4114800"/>
              <a:ext cx="2141193" cy="1676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regeneration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ASE noise can be suppressed</a:t>
            </a:r>
          </a:p>
          <a:p>
            <a:r>
              <a:rPr lang="en-US" dirty="0" smtClean="0"/>
              <a:t>decrease broadband ASE</a:t>
            </a:r>
          </a:p>
          <a:p>
            <a:pPr lvl="1"/>
            <a:r>
              <a:rPr lang="en-US" dirty="0" err="1" smtClean="0"/>
              <a:t>bandpass</a:t>
            </a:r>
            <a:r>
              <a:rPr lang="en-US" dirty="0" smtClean="0"/>
              <a:t> filter</a:t>
            </a:r>
          </a:p>
          <a:p>
            <a:r>
              <a:rPr lang="en-US" dirty="0" smtClean="0"/>
              <a:t>decrease ASE between bits</a:t>
            </a:r>
          </a:p>
          <a:p>
            <a:pPr lvl="1"/>
            <a:r>
              <a:rPr lang="en-US" dirty="0" smtClean="0"/>
              <a:t>SOA / SA pair → non-linear gain curve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4114800"/>
            <a:ext cx="2754169" cy="1984177"/>
            <a:chOff x="685800" y="4114800"/>
            <a:chExt cx="2754169" cy="1984177"/>
          </a:xfrm>
        </p:grpSpPr>
        <p:sp>
          <p:nvSpPr>
            <p:cNvPr id="9" name="Rectangle 8"/>
            <p:cNvSpPr/>
            <p:nvPr/>
          </p:nvSpPr>
          <p:spPr>
            <a:xfrm>
              <a:off x="990600" y="4114800"/>
              <a:ext cx="24384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5791200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400" b="1" baseline="-25000" dirty="0" smtClean="0">
                  <a:latin typeface="Arial" pitchFamily="34" charset="0"/>
                  <a:cs typeface="Arial" pitchFamily="34" charset="0"/>
                </a:rPr>
                <a:t>in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 →</a:t>
              </a:r>
              <a:endParaRPr lang="en-US" sz="1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10537" y="4780436"/>
              <a:ext cx="1058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Gain (</a:t>
              </a:r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a.u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.)</a:t>
              </a:r>
              <a:endParaRPr lang="en-US" sz="1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996846" y="4729397"/>
              <a:ext cx="2428406" cy="539646"/>
            </a:xfrm>
            <a:custGeom>
              <a:avLst/>
              <a:gdLst>
                <a:gd name="connsiteX0" fmla="*/ 0 w 2428406"/>
                <a:gd name="connsiteY0" fmla="*/ 0 h 539646"/>
                <a:gd name="connsiteX1" fmla="*/ 1671403 w 2428406"/>
                <a:gd name="connsiteY1" fmla="*/ 0 h 539646"/>
                <a:gd name="connsiteX2" fmla="*/ 2428406 w 2428406"/>
                <a:gd name="connsiteY2" fmla="*/ 539646 h 539646"/>
                <a:gd name="connsiteX3" fmla="*/ 2428406 w 2428406"/>
                <a:gd name="connsiteY3" fmla="*/ 539646 h 539646"/>
                <a:gd name="connsiteX0" fmla="*/ 0 w 2428406"/>
                <a:gd name="connsiteY0" fmla="*/ 0 h 539646"/>
                <a:gd name="connsiteX1" fmla="*/ 1671403 w 2428406"/>
                <a:gd name="connsiteY1" fmla="*/ 0 h 539646"/>
                <a:gd name="connsiteX2" fmla="*/ 2428406 w 2428406"/>
                <a:gd name="connsiteY2" fmla="*/ 539646 h 539646"/>
                <a:gd name="connsiteX3" fmla="*/ 2428406 w 2428406"/>
                <a:gd name="connsiteY3" fmla="*/ 539646 h 539646"/>
                <a:gd name="connsiteX0" fmla="*/ 0 w 2428406"/>
                <a:gd name="connsiteY0" fmla="*/ 0 h 539646"/>
                <a:gd name="connsiteX1" fmla="*/ 1671403 w 2428406"/>
                <a:gd name="connsiteY1" fmla="*/ 0 h 539646"/>
                <a:gd name="connsiteX2" fmla="*/ 2428406 w 2428406"/>
                <a:gd name="connsiteY2" fmla="*/ 539646 h 539646"/>
                <a:gd name="connsiteX3" fmla="*/ 2428406 w 2428406"/>
                <a:gd name="connsiteY3" fmla="*/ 539646 h 5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406" h="539646">
                  <a:moveTo>
                    <a:pt x="0" y="0"/>
                  </a:moveTo>
                  <a:lnTo>
                    <a:pt x="1671403" y="0"/>
                  </a:lnTo>
                  <a:cubicBezTo>
                    <a:pt x="2093626" y="24984"/>
                    <a:pt x="2213547" y="283564"/>
                    <a:pt x="2428406" y="539646"/>
                  </a:cubicBezTo>
                  <a:lnTo>
                    <a:pt x="2428406" y="53964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4114800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4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sat,SOA</a:t>
              </a:r>
              <a:endParaRPr lang="en-US" sz="14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2895600" y="4572000"/>
              <a:ext cx="2286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962400" y="4419600"/>
            <a:ext cx="4680334" cy="826532"/>
            <a:chOff x="3962400" y="4419600"/>
            <a:chExt cx="4680334" cy="82653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9820" t="47643" r="16472"/>
            <a:stretch>
              <a:fillRect/>
            </a:stretch>
          </p:blipFill>
          <p:spPr bwMode="auto">
            <a:xfrm>
              <a:off x="3962400" y="4419600"/>
              <a:ext cx="468033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943600" y="48768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SOA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90600" y="4800600"/>
            <a:ext cx="7652138" cy="1359932"/>
            <a:chOff x="990600" y="4800600"/>
            <a:chExt cx="7652138" cy="1359932"/>
          </a:xfrm>
        </p:grpSpPr>
        <p:grpSp>
          <p:nvGrpSpPr>
            <p:cNvPr id="31" name="Group 30"/>
            <p:cNvGrpSpPr/>
            <p:nvPr/>
          </p:nvGrpSpPr>
          <p:grpSpPr>
            <a:xfrm>
              <a:off x="990600" y="4800600"/>
              <a:ext cx="2428406" cy="917377"/>
              <a:chOff x="990600" y="4800600"/>
              <a:chExt cx="2428406" cy="917377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990600" y="4800600"/>
                <a:ext cx="2428406" cy="539646"/>
              </a:xfrm>
              <a:custGeom>
                <a:avLst/>
                <a:gdLst>
                  <a:gd name="connsiteX0" fmla="*/ 0 w 2428406"/>
                  <a:gd name="connsiteY0" fmla="*/ 0 h 539646"/>
                  <a:gd name="connsiteX1" fmla="*/ 1671403 w 2428406"/>
                  <a:gd name="connsiteY1" fmla="*/ 0 h 539646"/>
                  <a:gd name="connsiteX2" fmla="*/ 2428406 w 2428406"/>
                  <a:gd name="connsiteY2" fmla="*/ 539646 h 539646"/>
                  <a:gd name="connsiteX3" fmla="*/ 2428406 w 2428406"/>
                  <a:gd name="connsiteY3" fmla="*/ 539646 h 539646"/>
                  <a:gd name="connsiteX0" fmla="*/ 0 w 2428406"/>
                  <a:gd name="connsiteY0" fmla="*/ 0 h 539646"/>
                  <a:gd name="connsiteX1" fmla="*/ 1671403 w 2428406"/>
                  <a:gd name="connsiteY1" fmla="*/ 0 h 539646"/>
                  <a:gd name="connsiteX2" fmla="*/ 2428406 w 2428406"/>
                  <a:gd name="connsiteY2" fmla="*/ 539646 h 539646"/>
                  <a:gd name="connsiteX3" fmla="*/ 2428406 w 2428406"/>
                  <a:gd name="connsiteY3" fmla="*/ 539646 h 539646"/>
                  <a:gd name="connsiteX0" fmla="*/ 0 w 2428406"/>
                  <a:gd name="connsiteY0" fmla="*/ 0 h 539646"/>
                  <a:gd name="connsiteX1" fmla="*/ 1671403 w 2428406"/>
                  <a:gd name="connsiteY1" fmla="*/ 0 h 539646"/>
                  <a:gd name="connsiteX2" fmla="*/ 2428406 w 2428406"/>
                  <a:gd name="connsiteY2" fmla="*/ 539646 h 539646"/>
                  <a:gd name="connsiteX3" fmla="*/ 2428406 w 2428406"/>
                  <a:gd name="connsiteY3" fmla="*/ 539646 h 539646"/>
                  <a:gd name="connsiteX0" fmla="*/ 0 w 2428406"/>
                  <a:gd name="connsiteY0" fmla="*/ 0 h 539646"/>
                  <a:gd name="connsiteX1" fmla="*/ 485931 w 2428406"/>
                  <a:gd name="connsiteY1" fmla="*/ 3748 h 539646"/>
                  <a:gd name="connsiteX2" fmla="*/ 1671403 w 2428406"/>
                  <a:gd name="connsiteY2" fmla="*/ 0 h 539646"/>
                  <a:gd name="connsiteX3" fmla="*/ 2428406 w 2428406"/>
                  <a:gd name="connsiteY3" fmla="*/ 539646 h 539646"/>
                  <a:gd name="connsiteX4" fmla="*/ 2428406 w 2428406"/>
                  <a:gd name="connsiteY4" fmla="*/ 539646 h 539646"/>
                  <a:gd name="connsiteX0" fmla="*/ 0 w 2428406"/>
                  <a:gd name="connsiteY0" fmla="*/ 457200 h 539646"/>
                  <a:gd name="connsiteX1" fmla="*/ 485931 w 2428406"/>
                  <a:gd name="connsiteY1" fmla="*/ 3748 h 539646"/>
                  <a:gd name="connsiteX2" fmla="*/ 1671403 w 2428406"/>
                  <a:gd name="connsiteY2" fmla="*/ 0 h 539646"/>
                  <a:gd name="connsiteX3" fmla="*/ 2428406 w 2428406"/>
                  <a:gd name="connsiteY3" fmla="*/ 539646 h 539646"/>
                  <a:gd name="connsiteX4" fmla="*/ 2428406 w 2428406"/>
                  <a:gd name="connsiteY4" fmla="*/ 539646 h 539646"/>
                  <a:gd name="connsiteX0" fmla="*/ 0 w 2428406"/>
                  <a:gd name="connsiteY0" fmla="*/ 457200 h 539646"/>
                  <a:gd name="connsiteX1" fmla="*/ 485931 w 2428406"/>
                  <a:gd name="connsiteY1" fmla="*/ 3748 h 539646"/>
                  <a:gd name="connsiteX2" fmla="*/ 1671403 w 2428406"/>
                  <a:gd name="connsiteY2" fmla="*/ 0 h 539646"/>
                  <a:gd name="connsiteX3" fmla="*/ 2428406 w 2428406"/>
                  <a:gd name="connsiteY3" fmla="*/ 539646 h 539646"/>
                  <a:gd name="connsiteX4" fmla="*/ 2428406 w 2428406"/>
                  <a:gd name="connsiteY4" fmla="*/ 539646 h 539646"/>
                  <a:gd name="connsiteX0" fmla="*/ 0 w 2428406"/>
                  <a:gd name="connsiteY0" fmla="*/ 457200 h 539646"/>
                  <a:gd name="connsiteX1" fmla="*/ 990600 w 2428406"/>
                  <a:gd name="connsiteY1" fmla="*/ 0 h 539646"/>
                  <a:gd name="connsiteX2" fmla="*/ 1671403 w 2428406"/>
                  <a:gd name="connsiteY2" fmla="*/ 0 h 539646"/>
                  <a:gd name="connsiteX3" fmla="*/ 2428406 w 2428406"/>
                  <a:gd name="connsiteY3" fmla="*/ 539646 h 539646"/>
                  <a:gd name="connsiteX4" fmla="*/ 2428406 w 2428406"/>
                  <a:gd name="connsiteY4" fmla="*/ 539646 h 539646"/>
                  <a:gd name="connsiteX0" fmla="*/ 0 w 2428406"/>
                  <a:gd name="connsiteY0" fmla="*/ 477187 h 559633"/>
                  <a:gd name="connsiteX1" fmla="*/ 990600 w 2428406"/>
                  <a:gd name="connsiteY1" fmla="*/ 19987 h 559633"/>
                  <a:gd name="connsiteX2" fmla="*/ 1671403 w 2428406"/>
                  <a:gd name="connsiteY2" fmla="*/ 19987 h 559633"/>
                  <a:gd name="connsiteX3" fmla="*/ 2428406 w 2428406"/>
                  <a:gd name="connsiteY3" fmla="*/ 559633 h 559633"/>
                  <a:gd name="connsiteX4" fmla="*/ 2428406 w 2428406"/>
                  <a:gd name="connsiteY4" fmla="*/ 559633 h 559633"/>
                  <a:gd name="connsiteX0" fmla="*/ 0 w 2428406"/>
                  <a:gd name="connsiteY0" fmla="*/ 457200 h 539646"/>
                  <a:gd name="connsiteX1" fmla="*/ 990600 w 2428406"/>
                  <a:gd name="connsiteY1" fmla="*/ 0 h 539646"/>
                  <a:gd name="connsiteX2" fmla="*/ 1671403 w 2428406"/>
                  <a:gd name="connsiteY2" fmla="*/ 0 h 539646"/>
                  <a:gd name="connsiteX3" fmla="*/ 2428406 w 2428406"/>
                  <a:gd name="connsiteY3" fmla="*/ 539646 h 539646"/>
                  <a:gd name="connsiteX4" fmla="*/ 2428406 w 2428406"/>
                  <a:gd name="connsiteY4" fmla="*/ 539646 h 539646"/>
                  <a:gd name="connsiteX0" fmla="*/ 0 w 2428406"/>
                  <a:gd name="connsiteY0" fmla="*/ 457200 h 539646"/>
                  <a:gd name="connsiteX1" fmla="*/ 990600 w 2428406"/>
                  <a:gd name="connsiteY1" fmla="*/ 0 h 539646"/>
                  <a:gd name="connsiteX2" fmla="*/ 1671403 w 2428406"/>
                  <a:gd name="connsiteY2" fmla="*/ 0 h 539646"/>
                  <a:gd name="connsiteX3" fmla="*/ 2428406 w 2428406"/>
                  <a:gd name="connsiteY3" fmla="*/ 539646 h 539646"/>
                  <a:gd name="connsiteX4" fmla="*/ 2428406 w 2428406"/>
                  <a:gd name="connsiteY4" fmla="*/ 539646 h 539646"/>
                  <a:gd name="connsiteX0" fmla="*/ 0 w 2428406"/>
                  <a:gd name="connsiteY0" fmla="*/ 457200 h 539646"/>
                  <a:gd name="connsiteX1" fmla="*/ 609600 w 2428406"/>
                  <a:gd name="connsiteY1" fmla="*/ 457200 h 539646"/>
                  <a:gd name="connsiteX2" fmla="*/ 990600 w 2428406"/>
                  <a:gd name="connsiteY2" fmla="*/ 0 h 539646"/>
                  <a:gd name="connsiteX3" fmla="*/ 1671403 w 2428406"/>
                  <a:gd name="connsiteY3" fmla="*/ 0 h 539646"/>
                  <a:gd name="connsiteX4" fmla="*/ 2428406 w 2428406"/>
                  <a:gd name="connsiteY4" fmla="*/ 539646 h 539646"/>
                  <a:gd name="connsiteX5" fmla="*/ 2428406 w 2428406"/>
                  <a:gd name="connsiteY5" fmla="*/ 539646 h 539646"/>
                  <a:gd name="connsiteX0" fmla="*/ 0 w 2428406"/>
                  <a:gd name="connsiteY0" fmla="*/ 457200 h 539646"/>
                  <a:gd name="connsiteX1" fmla="*/ 609600 w 2428406"/>
                  <a:gd name="connsiteY1" fmla="*/ 457200 h 539646"/>
                  <a:gd name="connsiteX2" fmla="*/ 990600 w 2428406"/>
                  <a:gd name="connsiteY2" fmla="*/ 0 h 539646"/>
                  <a:gd name="connsiteX3" fmla="*/ 1671403 w 2428406"/>
                  <a:gd name="connsiteY3" fmla="*/ 0 h 539646"/>
                  <a:gd name="connsiteX4" fmla="*/ 2428406 w 2428406"/>
                  <a:gd name="connsiteY4" fmla="*/ 539646 h 539646"/>
                  <a:gd name="connsiteX5" fmla="*/ 2428406 w 2428406"/>
                  <a:gd name="connsiteY5" fmla="*/ 539646 h 539646"/>
                  <a:gd name="connsiteX0" fmla="*/ 0 w 2428406"/>
                  <a:gd name="connsiteY0" fmla="*/ 457200 h 539646"/>
                  <a:gd name="connsiteX1" fmla="*/ 609600 w 2428406"/>
                  <a:gd name="connsiteY1" fmla="*/ 457200 h 539646"/>
                  <a:gd name="connsiteX2" fmla="*/ 990600 w 2428406"/>
                  <a:gd name="connsiteY2" fmla="*/ 0 h 539646"/>
                  <a:gd name="connsiteX3" fmla="*/ 1671403 w 2428406"/>
                  <a:gd name="connsiteY3" fmla="*/ 0 h 539646"/>
                  <a:gd name="connsiteX4" fmla="*/ 2428406 w 2428406"/>
                  <a:gd name="connsiteY4" fmla="*/ 539646 h 539646"/>
                  <a:gd name="connsiteX5" fmla="*/ 2428406 w 2428406"/>
                  <a:gd name="connsiteY5" fmla="*/ 539646 h 539646"/>
                  <a:gd name="connsiteX0" fmla="*/ 0 w 2428406"/>
                  <a:gd name="connsiteY0" fmla="*/ 457200 h 539646"/>
                  <a:gd name="connsiteX1" fmla="*/ 609600 w 2428406"/>
                  <a:gd name="connsiteY1" fmla="*/ 457200 h 539646"/>
                  <a:gd name="connsiteX2" fmla="*/ 990600 w 2428406"/>
                  <a:gd name="connsiteY2" fmla="*/ 0 h 539646"/>
                  <a:gd name="connsiteX3" fmla="*/ 1671403 w 2428406"/>
                  <a:gd name="connsiteY3" fmla="*/ 0 h 539646"/>
                  <a:gd name="connsiteX4" fmla="*/ 2428406 w 2428406"/>
                  <a:gd name="connsiteY4" fmla="*/ 539646 h 539646"/>
                  <a:gd name="connsiteX5" fmla="*/ 2428406 w 2428406"/>
                  <a:gd name="connsiteY5" fmla="*/ 539646 h 539646"/>
                  <a:gd name="connsiteX0" fmla="*/ 0 w 2428406"/>
                  <a:gd name="connsiteY0" fmla="*/ 457200 h 539646"/>
                  <a:gd name="connsiteX1" fmla="*/ 609600 w 2428406"/>
                  <a:gd name="connsiteY1" fmla="*/ 457200 h 539646"/>
                  <a:gd name="connsiteX2" fmla="*/ 1143000 w 2428406"/>
                  <a:gd name="connsiteY2" fmla="*/ 0 h 539646"/>
                  <a:gd name="connsiteX3" fmla="*/ 1671403 w 2428406"/>
                  <a:gd name="connsiteY3" fmla="*/ 0 h 539646"/>
                  <a:gd name="connsiteX4" fmla="*/ 2428406 w 2428406"/>
                  <a:gd name="connsiteY4" fmla="*/ 539646 h 539646"/>
                  <a:gd name="connsiteX5" fmla="*/ 2428406 w 2428406"/>
                  <a:gd name="connsiteY5" fmla="*/ 539646 h 539646"/>
                  <a:gd name="connsiteX0" fmla="*/ 0 w 2428406"/>
                  <a:gd name="connsiteY0" fmla="*/ 457200 h 539646"/>
                  <a:gd name="connsiteX1" fmla="*/ 609600 w 2428406"/>
                  <a:gd name="connsiteY1" fmla="*/ 457200 h 539646"/>
                  <a:gd name="connsiteX2" fmla="*/ 1143000 w 2428406"/>
                  <a:gd name="connsiteY2" fmla="*/ 0 h 539646"/>
                  <a:gd name="connsiteX3" fmla="*/ 1671403 w 2428406"/>
                  <a:gd name="connsiteY3" fmla="*/ 0 h 539646"/>
                  <a:gd name="connsiteX4" fmla="*/ 2428406 w 2428406"/>
                  <a:gd name="connsiteY4" fmla="*/ 539646 h 539646"/>
                  <a:gd name="connsiteX5" fmla="*/ 2428406 w 2428406"/>
                  <a:gd name="connsiteY5" fmla="*/ 539646 h 5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8406" h="539646">
                    <a:moveTo>
                      <a:pt x="0" y="457200"/>
                    </a:moveTo>
                    <a:cubicBezTo>
                      <a:pt x="2290" y="454077"/>
                      <a:pt x="135953" y="464695"/>
                      <a:pt x="609600" y="457200"/>
                    </a:cubicBezTo>
                    <a:cubicBezTo>
                      <a:pt x="888375" y="460948"/>
                      <a:pt x="866723" y="73077"/>
                      <a:pt x="1143000" y="0"/>
                    </a:cubicBezTo>
                    <a:lnTo>
                      <a:pt x="1671403" y="0"/>
                    </a:lnTo>
                    <a:cubicBezTo>
                      <a:pt x="2093626" y="24984"/>
                      <a:pt x="2213547" y="283564"/>
                      <a:pt x="2428406" y="539646"/>
                    </a:cubicBezTo>
                    <a:lnTo>
                      <a:pt x="2428406" y="539646"/>
                    </a:lnTo>
                  </a:path>
                </a:pathLst>
              </a:cu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47800" y="5410200"/>
                <a:ext cx="6799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1400" b="1" baseline="-25000" dirty="0" err="1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sat,SA</a:t>
                </a:r>
                <a:endParaRPr lang="en-US" sz="1400" b="1" baseline="-250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1752600" y="5334000"/>
                <a:ext cx="228600" cy="76200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962400" y="5410200"/>
              <a:ext cx="4680338" cy="750332"/>
              <a:chOff x="3962400" y="5410200"/>
              <a:chExt cx="4680338" cy="750332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820" r="16472" b="52357"/>
              <a:stretch>
                <a:fillRect/>
              </a:stretch>
            </p:blipFill>
            <p:spPr bwMode="auto">
              <a:xfrm>
                <a:off x="3962400" y="5410200"/>
                <a:ext cx="4680338" cy="416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953000" y="5791200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SOA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25597" y="5791200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SOA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715000" y="57912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SA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010400" y="57912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SA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Summary</a:t>
            </a:r>
          </a:p>
          <a:p>
            <a:r>
              <a:rPr lang="en-US" dirty="0" smtClean="0"/>
              <a:t>40 byte packet length @ 40 </a:t>
            </a:r>
            <a:r>
              <a:rPr lang="en-US" dirty="0" err="1" smtClean="0"/>
              <a:t>Gbps</a:t>
            </a:r>
            <a:r>
              <a:rPr lang="en-US" dirty="0" smtClean="0"/>
              <a:t> needed</a:t>
            </a:r>
          </a:p>
          <a:p>
            <a:r>
              <a:rPr lang="en-US" dirty="0" smtClean="0"/>
              <a:t>Delay line optical buffers only feasible option</a:t>
            </a:r>
          </a:p>
          <a:p>
            <a:r>
              <a:rPr lang="en-US" dirty="0" err="1" smtClean="0"/>
              <a:t>Hybridly</a:t>
            </a:r>
            <a:r>
              <a:rPr lang="en-US" dirty="0" smtClean="0"/>
              <a:t> integrated </a:t>
            </a:r>
            <a:r>
              <a:rPr lang="en-US" dirty="0" err="1" smtClean="0"/>
              <a:t>InP</a:t>
            </a:r>
            <a:r>
              <a:rPr lang="en-US" dirty="0" smtClean="0"/>
              <a:t> / Silica buffer shows good performance</a:t>
            </a:r>
          </a:p>
          <a:p>
            <a:pPr lvl="1"/>
            <a:r>
              <a:rPr lang="en-US" dirty="0" smtClean="0"/>
              <a:t>98% packet recovery after 5 circulations</a:t>
            </a:r>
          </a:p>
          <a:p>
            <a:pPr lvl="1"/>
            <a:r>
              <a:rPr lang="en-US" dirty="0" smtClean="0"/>
              <a:t>contention resolution shown</a:t>
            </a:r>
          </a:p>
          <a:p>
            <a:pPr lvl="1"/>
            <a:r>
              <a:rPr lang="en-US" dirty="0" smtClean="0"/>
              <a:t>synchronous optical packet buffering shown</a:t>
            </a:r>
          </a:p>
          <a:p>
            <a:r>
              <a:rPr lang="en-US" dirty="0" smtClean="0"/>
              <a:t>Fully integrated silicon buffer can have identical specs for 40 byte packet operation</a:t>
            </a:r>
          </a:p>
          <a:p>
            <a:pPr lvl="1"/>
            <a:r>
              <a:rPr lang="en-US" dirty="0" smtClean="0"/>
              <a:t>Feasibility shown</a:t>
            </a:r>
          </a:p>
          <a:p>
            <a:pPr lvl="1"/>
            <a:r>
              <a:rPr lang="en-US" dirty="0" smtClean="0"/>
              <a:t>Potential for low-loss and increased performance shown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Conclusion: The hybrid silicon platform is the most promising approach for integrated optical buffer applications</a:t>
            </a:r>
          </a:p>
          <a:p>
            <a:r>
              <a:rPr lang="en-US" dirty="0" smtClean="0"/>
              <a:t>comparable or better performance possible over alternatives at 40 byte</a:t>
            </a:r>
          </a:p>
          <a:p>
            <a:r>
              <a:rPr lang="en-US" dirty="0" smtClean="0"/>
              <a:t>low fabrication and packaging cost</a:t>
            </a:r>
          </a:p>
          <a:p>
            <a:r>
              <a:rPr lang="en-US" dirty="0" smtClean="0"/>
              <a:t>small footprint</a:t>
            </a:r>
          </a:p>
          <a:p>
            <a:r>
              <a:rPr lang="en-US" dirty="0" smtClean="0"/>
              <a:t>integration with CMOS-based driving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924800" cy="2362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This work was supported by DARPA/MTO and by ARL under LASOR award, contract #W911NF-04-9-0001</a:t>
            </a:r>
          </a:p>
          <a:p>
            <a:pPr>
              <a:buNone/>
            </a:pPr>
            <a:r>
              <a:rPr lang="en-US" dirty="0" smtClean="0"/>
              <a:t>The authors would like to thank H.N. </a:t>
            </a:r>
            <a:r>
              <a:rPr lang="en-US" dirty="0" err="1" smtClean="0"/>
              <a:t>Poulsen</a:t>
            </a:r>
            <a:r>
              <a:rPr lang="en-US" dirty="0" smtClean="0"/>
              <a:t>, M.L. </a:t>
            </a:r>
            <a:r>
              <a:rPr lang="en-US" dirty="0" err="1" smtClean="0"/>
              <a:t>Mašanović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 err="1" smtClean="0"/>
              <a:t>Stamenić</a:t>
            </a:r>
            <a:r>
              <a:rPr lang="en-US" dirty="0" smtClean="0"/>
              <a:t>, H.W. Chen and A.W. Fang for their technical assistance.</a:t>
            </a:r>
          </a:p>
          <a:p>
            <a:pPr>
              <a:buNone/>
            </a:pPr>
            <a:r>
              <a:rPr lang="en-US" dirty="0" smtClean="0"/>
              <a:t>The authors would also like to thank R. Jones from Intel and G. Epps from Cisco for helpful discussion and M. Haney and W. Chang for their support.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LASOR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782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Buffer requirements</a:t>
            </a:r>
          </a:p>
          <a:p>
            <a:r>
              <a:rPr lang="en-US" dirty="0" smtClean="0"/>
              <a:t>≥ 40 byte packet length</a:t>
            </a:r>
          </a:p>
          <a:p>
            <a:r>
              <a:rPr lang="en-US" dirty="0" smtClean="0"/>
              <a:t>≥ 40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guard bands ~ns</a:t>
            </a:r>
          </a:p>
          <a:p>
            <a:r>
              <a:rPr lang="en-US" dirty="0" smtClean="0"/>
              <a:t>cost, power consumption and footprint</a:t>
            </a:r>
            <a:endParaRPr lang="en-US" dirty="0"/>
          </a:p>
        </p:txBody>
      </p:sp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747479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143000"/>
            <a:ext cx="8382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2362200"/>
            <a:ext cx="8382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47396 0 L 0.52327 0.04442 L 0.80903 0.04442 " pathEditMode="relative" ptsTypes="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34063 0 L 0.36389 -0.02406 L 0.34236 -0.05159 L 0.32257 -0.02776 L 0.3415 -0.00116 L 0.52518 -0.00116 L 0.58195 -0.13209 L 0.70816 -0.13209 " pathEditMode="relative" ptsTypes="AAAAAAA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approaches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 optical</a:t>
            </a:r>
          </a:p>
          <a:p>
            <a:pPr lvl="1"/>
            <a:r>
              <a:rPr lang="en-US" dirty="0" smtClean="0"/>
              <a:t>decrease group velocity: slow light</a:t>
            </a:r>
          </a:p>
          <a:p>
            <a:pPr lvl="2"/>
            <a:r>
              <a:rPr lang="en-US" dirty="0" smtClean="0"/>
              <a:t>material based resonance</a:t>
            </a:r>
          </a:p>
          <a:p>
            <a:pPr lvl="2"/>
            <a:r>
              <a:rPr lang="en-US" dirty="0" smtClean="0"/>
              <a:t>coupled resonance structure</a:t>
            </a:r>
          </a:p>
          <a:p>
            <a:pPr lvl="1"/>
            <a:r>
              <a:rPr lang="en-US" dirty="0" smtClean="0"/>
              <a:t>increase physical length: delay line</a:t>
            </a:r>
          </a:p>
          <a:p>
            <a:pPr lvl="2"/>
            <a:r>
              <a:rPr lang="en-US" dirty="0" err="1" smtClean="0"/>
              <a:t>feedforward</a:t>
            </a:r>
            <a:endParaRPr lang="en-US" dirty="0" smtClean="0"/>
          </a:p>
          <a:p>
            <a:pPr lvl="2"/>
            <a:r>
              <a:rPr lang="en-US" dirty="0" smtClean="0"/>
              <a:t>feedback</a:t>
            </a:r>
          </a:p>
          <a:p>
            <a:r>
              <a:rPr lang="en-US" dirty="0" smtClean="0"/>
              <a:t>electrical conversion: CMOS RAM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4724400"/>
            <a:ext cx="5562600" cy="1909465"/>
            <a:chOff x="685800" y="4724400"/>
            <a:chExt cx="5562600" cy="1909465"/>
          </a:xfrm>
        </p:grpSpPr>
        <p:grpSp>
          <p:nvGrpSpPr>
            <p:cNvPr id="13" name="Group 12"/>
            <p:cNvGrpSpPr/>
            <p:nvPr/>
          </p:nvGrpSpPr>
          <p:grpSpPr>
            <a:xfrm>
              <a:off x="685800" y="4724400"/>
              <a:ext cx="2057400" cy="1909465"/>
              <a:chOff x="6400800" y="1219200"/>
              <a:chExt cx="2057400" cy="1909465"/>
            </a:xfrm>
          </p:grpSpPr>
          <p:pic>
            <p:nvPicPr>
              <p:cNvPr id="2053" name="Picture 5" descr="Top Ten Weird Computer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00800" y="1219200"/>
                <a:ext cx="1930400" cy="1447800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400800" y="2667000"/>
                <a:ext cx="2057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i="1" dirty="0" smtClean="0">
                    <a:latin typeface="Arial" pitchFamily="34" charset="0"/>
                    <a:cs typeface="Arial" pitchFamily="34" charset="0"/>
                  </a:rPr>
                  <a:t>Y.A. </a:t>
                </a:r>
                <a:r>
                  <a:rPr lang="en-US" sz="1200" i="1" dirty="0" err="1" smtClean="0">
                    <a:latin typeface="Arial" pitchFamily="34" charset="0"/>
                    <a:cs typeface="Arial" pitchFamily="34" charset="0"/>
                  </a:rPr>
                  <a:t>Vlasov</a:t>
                </a:r>
                <a:r>
                  <a:rPr lang="en-US" sz="1200" i="1" dirty="0" smtClean="0">
                    <a:latin typeface="Arial" pitchFamily="34" charset="0"/>
                    <a:cs typeface="Arial" pitchFamily="34" charset="0"/>
                  </a:rPr>
                  <a:t>, IBM Thomas J. Watson Research Center</a:t>
                </a:r>
                <a:endParaRPr lang="en-US" sz="12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232936" y="4828401"/>
              <a:ext cx="3015464" cy="1648599"/>
              <a:chOff x="3232936" y="4828401"/>
              <a:chExt cx="3015464" cy="1648599"/>
            </a:xfrm>
          </p:grpSpPr>
          <p:pic>
            <p:nvPicPr>
              <p:cNvPr id="2055" name="Picture 7" descr="http://www.gla.ac.uk/media/media_46105_en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2936" y="4828401"/>
                <a:ext cx="3015464" cy="1355437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918736" y="6200001"/>
                <a:ext cx="20574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i="1" dirty="0" smtClean="0">
                    <a:latin typeface="Arial" pitchFamily="34" charset="0"/>
                    <a:cs typeface="Arial" pitchFamily="34" charset="0"/>
                  </a:rPr>
                  <a:t>Univ. of Glasgow</a:t>
                </a:r>
                <a:endParaRPr lang="en-US" sz="1200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48400" y="1371600"/>
            <a:ext cx="2743200" cy="4195465"/>
            <a:chOff x="6400800" y="1600200"/>
            <a:chExt cx="2743200" cy="4195465"/>
          </a:xfrm>
        </p:grpSpPr>
        <p:pic>
          <p:nvPicPr>
            <p:cNvPr id="2057" name="Picture 9" descr="File:EIT spectrum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1600200"/>
              <a:ext cx="2627894" cy="1600200"/>
            </a:xfrm>
            <a:prstGeom prst="rect">
              <a:avLst/>
            </a:prstGeom>
            <a:noFill/>
          </p:spPr>
        </p:pic>
        <p:pic>
          <p:nvPicPr>
            <p:cNvPr id="2059" name="Picture 11" descr="File:EIT dispersion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00800" y="3276600"/>
              <a:ext cx="2641599" cy="19812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6705600" y="5334000"/>
              <a:ext cx="2438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 err="1" smtClean="0">
                  <a:latin typeface="Arial" pitchFamily="34" charset="0"/>
                  <a:cs typeface="Arial" pitchFamily="34" charset="0"/>
                </a:rPr>
                <a:t>WIKIpedia</a:t>
              </a:r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: Electromagnetically induced transparency</a:t>
              </a:r>
              <a:endParaRPr lang="en-US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approaches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 optical</a:t>
            </a:r>
          </a:p>
          <a:p>
            <a:pPr lvl="1"/>
            <a:r>
              <a:rPr lang="en-US" dirty="0" smtClean="0"/>
              <a:t>decrease group velocity: slow light</a:t>
            </a:r>
          </a:p>
          <a:p>
            <a:pPr lvl="2"/>
            <a:r>
              <a:rPr lang="en-US" dirty="0" smtClean="0"/>
              <a:t>material based resonance</a:t>
            </a:r>
          </a:p>
          <a:p>
            <a:pPr lvl="2"/>
            <a:r>
              <a:rPr lang="en-US" dirty="0" smtClean="0"/>
              <a:t>coupled resonance structure</a:t>
            </a:r>
          </a:p>
          <a:p>
            <a:pPr lvl="1"/>
            <a:r>
              <a:rPr lang="en-US" dirty="0" smtClean="0"/>
              <a:t>increase physical length: delay line</a:t>
            </a:r>
          </a:p>
          <a:p>
            <a:pPr lvl="2"/>
            <a:r>
              <a:rPr lang="en-US" dirty="0" err="1" smtClean="0"/>
              <a:t>feedforward</a:t>
            </a:r>
            <a:endParaRPr lang="en-US" dirty="0" smtClean="0"/>
          </a:p>
          <a:p>
            <a:pPr lvl="2"/>
            <a:r>
              <a:rPr lang="en-US" dirty="0" smtClean="0"/>
              <a:t>feedback</a:t>
            </a:r>
          </a:p>
          <a:p>
            <a:r>
              <a:rPr lang="en-US" dirty="0" smtClean="0"/>
              <a:t>electrical conversion: CMOS RAM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8200" y="4876800"/>
            <a:ext cx="7064361" cy="1600200"/>
            <a:chOff x="838200" y="4876800"/>
            <a:chExt cx="7064361" cy="1600200"/>
          </a:xfrm>
        </p:grpSpPr>
        <p:pic>
          <p:nvPicPr>
            <p:cNvPr id="205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b="57167"/>
            <a:stretch>
              <a:fillRect/>
            </a:stretch>
          </p:blipFill>
          <p:spPr bwMode="auto">
            <a:xfrm>
              <a:off x="838200" y="5181600"/>
              <a:ext cx="3274753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t="44148"/>
            <a:stretch>
              <a:fillRect/>
            </a:stretch>
          </p:blipFill>
          <p:spPr bwMode="auto">
            <a:xfrm>
              <a:off x="4800600" y="4876800"/>
              <a:ext cx="3101961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comparisons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CMOS RAM</a:t>
            </a:r>
          </a:p>
          <a:p>
            <a:r>
              <a:rPr lang="en-US" dirty="0" smtClean="0"/>
              <a:t>speed limits scalability</a:t>
            </a:r>
          </a:p>
          <a:p>
            <a:pPr lvl="1"/>
            <a:r>
              <a:rPr lang="en-US" dirty="0" smtClean="0"/>
              <a:t>however: 40 </a:t>
            </a:r>
            <a:r>
              <a:rPr lang="en-US" dirty="0" err="1" smtClean="0"/>
              <a:t>Gb</a:t>
            </a:r>
            <a:r>
              <a:rPr lang="en-US" dirty="0" smtClean="0"/>
              <a:t>/s (combination optical / electrical) possible [Takahashi et al., IEEE PTL 16 (2004) 1185]</a:t>
            </a:r>
          </a:p>
          <a:p>
            <a:r>
              <a:rPr lang="en-US" dirty="0" smtClean="0"/>
              <a:t>long storage times, large capacity, random access at arbitrary times</a:t>
            </a:r>
          </a:p>
          <a:p>
            <a:r>
              <a:rPr lang="en-US" dirty="0" smtClean="0"/>
              <a:t>loss and component complexity: limitation to &lt; 10 byte packets</a:t>
            </a:r>
          </a:p>
          <a:p>
            <a:pPr lvl="1"/>
            <a:r>
              <a:rPr lang="en-US" dirty="0" smtClean="0"/>
              <a:t>serial to parallel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comparisons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Transparent optical buffers</a:t>
            </a:r>
          </a:p>
          <a:p>
            <a:r>
              <a:rPr lang="en-US" dirty="0" smtClean="0"/>
              <a:t>compactness</a:t>
            </a:r>
          </a:p>
          <a:p>
            <a:r>
              <a:rPr lang="en-US" dirty="0" smtClean="0"/>
              <a:t>loss</a:t>
            </a:r>
            <a:endParaRPr lang="en-US" dirty="0"/>
          </a:p>
        </p:txBody>
      </p:sp>
      <p:pic>
        <p:nvPicPr>
          <p:cNvPr id="2355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5486400" cy="433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comparison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Transparent optical buffers</a:t>
            </a:r>
          </a:p>
          <a:p>
            <a:r>
              <a:rPr lang="en-US" dirty="0" smtClean="0"/>
              <a:t>realistic operation: </a:t>
            </a:r>
            <a:r>
              <a:rPr lang="en-US" dirty="0" err="1" smtClean="0"/>
              <a:t>bitrate</a:t>
            </a:r>
            <a:r>
              <a:rPr lang="en-US" dirty="0" smtClean="0"/>
              <a:t> and packet length</a:t>
            </a:r>
          </a:p>
          <a:p>
            <a:pPr lvl="1"/>
            <a:r>
              <a:rPr lang="en-US" dirty="0" smtClean="0"/>
              <a:t>transparency bandwidth</a:t>
            </a:r>
          </a:p>
          <a:p>
            <a:pPr lvl="1"/>
            <a:r>
              <a:rPr lang="en-US" dirty="0" smtClean="0"/>
              <a:t>(higher order) dispersion sets limit on device length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1"/>
          <p:cNvPicPr>
            <a:picLocks noChangeAspect="1" noChangeArrowheads="1"/>
          </p:cNvPicPr>
          <p:nvPr/>
        </p:nvPicPr>
        <p:blipFill>
          <a:blip r:embed="rId2" cstate="print"/>
          <a:srcRect b="50334"/>
          <a:stretch>
            <a:fillRect/>
          </a:stretch>
        </p:blipFill>
        <p:spPr bwMode="auto">
          <a:xfrm>
            <a:off x="457200" y="3393512"/>
            <a:ext cx="3810000" cy="30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1"/>
          <p:cNvPicPr>
            <a:picLocks noChangeAspect="1" noChangeArrowheads="1"/>
          </p:cNvPicPr>
          <p:nvPr/>
        </p:nvPicPr>
        <p:blipFill>
          <a:blip r:embed="rId2" cstate="print"/>
          <a:srcRect t="50253"/>
          <a:stretch>
            <a:fillRect/>
          </a:stretch>
        </p:blipFill>
        <p:spPr bwMode="auto">
          <a:xfrm>
            <a:off x="4876800" y="3363348"/>
            <a:ext cx="3810000" cy="30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5|29.6|1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1189</Words>
  <Application>Microsoft Office PowerPoint</Application>
  <PresentationFormat>On-screen Show (4:3)</PresentationFormat>
  <Paragraphs>238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Integrated Recirculating Optical Buffers</vt:lpstr>
      <vt:lpstr>Overview</vt:lpstr>
      <vt:lpstr>Rationale: why integrated optical delay line buffers are the best option</vt:lpstr>
      <vt:lpstr>LASOR architecture</vt:lpstr>
      <vt:lpstr>Buffer approaches (1)</vt:lpstr>
      <vt:lpstr>Buffer approaches (2)</vt:lpstr>
      <vt:lpstr>Buffer comparisons (1)</vt:lpstr>
      <vt:lpstr>Buffer comparisons (2)</vt:lpstr>
      <vt:lpstr>Buffer comparison (3)</vt:lpstr>
      <vt:lpstr>Buffer comparison: delay lines</vt:lpstr>
      <vt:lpstr>Hybridly integrated InP / Silica optical buffers</vt:lpstr>
      <vt:lpstr>Rationale for hybrid integration</vt:lpstr>
      <vt:lpstr>InP switch</vt:lpstr>
      <vt:lpstr>Silica delay line</vt:lpstr>
      <vt:lpstr>Results</vt:lpstr>
      <vt:lpstr>Fully integrated hybrid silicon buffer</vt:lpstr>
      <vt:lpstr>Rationale for full integration</vt:lpstr>
      <vt:lpstr>Hybrid Silicon Platform (1)</vt:lpstr>
      <vt:lpstr>Hybrid Silicon Platform (2)</vt:lpstr>
      <vt:lpstr>Demonstrated Hybrid Silicon Devices</vt:lpstr>
      <vt:lpstr>Device structure (1)</vt:lpstr>
      <vt:lpstr>Device structure (2)</vt:lpstr>
      <vt:lpstr>Fabrication</vt:lpstr>
      <vt:lpstr>Device characterization</vt:lpstr>
      <vt:lpstr>Experimental results</vt:lpstr>
      <vt:lpstr>Towards 40 byte hybrid silicon buffers</vt:lpstr>
      <vt:lpstr>Possible improvements</vt:lpstr>
      <vt:lpstr>Si loss reduction</vt:lpstr>
      <vt:lpstr>Gain improvement</vt:lpstr>
      <vt:lpstr>Signal regeneration (1)</vt:lpstr>
      <vt:lpstr>Signal regeneration (2)</vt:lpstr>
      <vt:lpstr>Conclusion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fgh g ghjghj ghkhjkhjk fhjkg hjkfhjkk</dc:title>
  <dc:creator>Martijn Heck</dc:creator>
  <cp:lastModifiedBy>mheck</cp:lastModifiedBy>
  <cp:revision>126</cp:revision>
  <dcterms:created xsi:type="dcterms:W3CDTF">2006-08-16T00:00:00Z</dcterms:created>
  <dcterms:modified xsi:type="dcterms:W3CDTF">2010-01-24T07:55:11Z</dcterms:modified>
</cp:coreProperties>
</file>