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51A1-6991-4A68-B83B-0270C4655147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78585-1D99-4C5D-B6CD-9BF5925F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8585-1D99-4C5D-B6CD-9BF5925F36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D607-DB24-4A13-80D9-D16AA3CCCF1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64E2E-0C52-4435-A641-49284091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Selective Ge wet etching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etch only (point of reference)</a:t>
            </a:r>
            <a:endParaRPr lang="en-US" dirty="0"/>
          </a:p>
        </p:txBody>
      </p:sp>
      <p:pic>
        <p:nvPicPr>
          <p:cNvPr id="4" name="Content Placeholder 3" descr="120225_6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3693" y="1600200"/>
            <a:ext cx="603661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Wet + dry 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1905000"/>
          </a:xfrm>
        </p:spPr>
        <p:txBody>
          <a:bodyPr/>
          <a:lstStyle/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Wet etch 3-3.5 min. HCl:H2O2:DI 2:2:15</a:t>
            </a:r>
          </a:p>
          <a:p>
            <a:pPr lvl="1"/>
            <a:r>
              <a:rPr lang="en-US" dirty="0" smtClean="0"/>
              <a:t>Dry etch 5-20s in standard WG etch (SF6/O2 ICP)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20314_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743200"/>
            <a:ext cx="2439206" cy="1828800"/>
          </a:xfrm>
          <a:prstGeom prst="rect">
            <a:avLst/>
          </a:prstGeom>
        </p:spPr>
      </p:pic>
      <p:pic>
        <p:nvPicPr>
          <p:cNvPr id="5" name="Picture 4" descr="120314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572000"/>
            <a:ext cx="2439206" cy="1828800"/>
          </a:xfrm>
          <a:prstGeom prst="rect">
            <a:avLst/>
          </a:prstGeom>
        </p:spPr>
      </p:pic>
      <p:pic>
        <p:nvPicPr>
          <p:cNvPr id="6" name="Picture 5" descr="120316_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2743200"/>
            <a:ext cx="2439206" cy="1828800"/>
          </a:xfrm>
          <a:prstGeom prst="rect">
            <a:avLst/>
          </a:prstGeom>
        </p:spPr>
      </p:pic>
      <p:pic>
        <p:nvPicPr>
          <p:cNvPr id="7" name="Picture 6" descr="120316_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4572000"/>
            <a:ext cx="2439206" cy="1828800"/>
          </a:xfrm>
          <a:prstGeom prst="rect">
            <a:avLst/>
          </a:prstGeom>
        </p:spPr>
      </p:pic>
      <p:pic>
        <p:nvPicPr>
          <p:cNvPr id="8" name="Picture 7" descr="120316_3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9994" y="2743200"/>
            <a:ext cx="2439206" cy="1828800"/>
          </a:xfrm>
          <a:prstGeom prst="rect">
            <a:avLst/>
          </a:prstGeom>
        </p:spPr>
      </p:pic>
      <p:pic>
        <p:nvPicPr>
          <p:cNvPr id="9" name="Picture 8" descr="120316_4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9994" y="4572000"/>
            <a:ext cx="2439206" cy="1828800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16200000">
            <a:off x="2971800" y="-152400"/>
            <a:ext cx="457200" cy="563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2133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3-die piece: 3.5 min wet etch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2297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4-die piece: 3 min wet etch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640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+15s +2s dry etch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6412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+8s +5s dry etch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640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+8s dry etch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029200"/>
            <a:ext cx="82296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images are the same scale, wet-only and wet+ dry are both flat, though dry-only is angled</a:t>
            </a:r>
          </a:p>
          <a:p>
            <a:r>
              <a:rPr lang="en-US" dirty="0" smtClean="0"/>
              <a:t>Wet + dry works pretty well</a:t>
            </a:r>
            <a:endParaRPr lang="en-US" dirty="0"/>
          </a:p>
        </p:txBody>
      </p:sp>
      <p:pic>
        <p:nvPicPr>
          <p:cNvPr id="4" name="Picture 3" descr="120217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2743200" cy="2056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Wet etch only</a:t>
            </a:r>
            <a:endParaRPr lang="en-US" dirty="0"/>
          </a:p>
        </p:txBody>
      </p:sp>
      <p:pic>
        <p:nvPicPr>
          <p:cNvPr id="6" name="Content Placeholder 3" descr="120225_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524000"/>
            <a:ext cx="2743200" cy="2056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3733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etch only</a:t>
            </a:r>
            <a:endParaRPr lang="en-US" dirty="0"/>
          </a:p>
        </p:txBody>
      </p:sp>
      <p:pic>
        <p:nvPicPr>
          <p:cNvPr id="8" name="Picture 7" descr="120316_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1524000"/>
            <a:ext cx="2743200" cy="2056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3657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Wet + dry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190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Waveguide sidewall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Goal/context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Proposed process follower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PDs automatically aligned to waveguide</a:t>
            </a:r>
          </a:p>
          <a:p>
            <a:pPr lvl="1"/>
            <a:r>
              <a:rPr lang="en-US" dirty="0" smtClean="0"/>
              <a:t>Don’t have to find a dry etch for Ge that leaves top Si surface smooth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2514600"/>
            <a:ext cx="76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1524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2667000"/>
            <a:ext cx="1524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2514600"/>
            <a:ext cx="7620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2426731"/>
            <a:ext cx="1524000" cy="136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Waveguide etch (dry)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600" y="1893332"/>
            <a:ext cx="457200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ame Side Corner Rectangle 10"/>
          <p:cNvSpPr/>
          <p:nvPr/>
        </p:nvSpPr>
        <p:spPr>
          <a:xfrm>
            <a:off x="1828800" y="1969532"/>
            <a:ext cx="228600" cy="304800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2198132"/>
            <a:ext cx="762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ame Side Corner Rectangle 12"/>
          <p:cNvSpPr/>
          <p:nvPr/>
        </p:nvSpPr>
        <p:spPr>
          <a:xfrm>
            <a:off x="2590800" y="1953399"/>
            <a:ext cx="762000" cy="304800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74332"/>
            <a:ext cx="2286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800" y="3276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Mesa etch (wet)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7400" y="2514600"/>
            <a:ext cx="76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7400" y="2819400"/>
            <a:ext cx="1524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67400" y="2667000"/>
            <a:ext cx="1524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29400" y="2514600"/>
            <a:ext cx="7620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24600" y="2426731"/>
            <a:ext cx="1066800" cy="164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34200" y="1905000"/>
            <a:ext cx="457200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15000" y="1752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Passive WG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29400" y="2198132"/>
            <a:ext cx="762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Same Side Corner Rectangle 24"/>
          <p:cNvSpPr/>
          <p:nvPr/>
        </p:nvSpPr>
        <p:spPr>
          <a:xfrm>
            <a:off x="6705600" y="1953399"/>
            <a:ext cx="685800" cy="256401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7400" y="2362200"/>
            <a:ext cx="2286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810000" y="2590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solutions etch Ge with good Si selectivity:</a:t>
            </a:r>
          </a:p>
          <a:p>
            <a:pPr lvl="1"/>
            <a:r>
              <a:rPr lang="en-US" dirty="0" smtClean="0"/>
              <a:t>H202 alone (heated or at room temp)</a:t>
            </a:r>
          </a:p>
          <a:p>
            <a:pPr lvl="1"/>
            <a:r>
              <a:rPr lang="en-US" dirty="0" smtClean="0"/>
              <a:t>H2O2:NH4OH:DI</a:t>
            </a:r>
          </a:p>
          <a:p>
            <a:pPr lvl="2"/>
            <a:r>
              <a:rPr lang="en-US" dirty="0" smtClean="0"/>
              <a:t>NH4OH by itself will etch Si, so it is important to keep a large H2O2 concentration</a:t>
            </a:r>
          </a:p>
          <a:p>
            <a:pPr lvl="1"/>
            <a:r>
              <a:rPr lang="en-US" dirty="0" smtClean="0"/>
              <a:t>H2O2:HCl:DI</a:t>
            </a:r>
          </a:p>
          <a:p>
            <a:pPr lvl="1"/>
            <a:r>
              <a:rPr lang="en-US" dirty="0" smtClean="0"/>
              <a:t>H2O2:H2SO4:DI</a:t>
            </a:r>
          </a:p>
          <a:p>
            <a:pPr lvl="2"/>
            <a:r>
              <a:rPr lang="en-US" dirty="0" smtClean="0"/>
              <a:t>Very fast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H2O2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343401"/>
            <a:ext cx="4038600" cy="990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Etch is not even, stops at Si/Ge interfacial layer, especially in large open areas</a:t>
            </a:r>
          </a:p>
          <a:p>
            <a:r>
              <a:rPr lang="en-US" dirty="0" smtClean="0"/>
              <a:t>Surface left pretty smooth</a:t>
            </a:r>
          </a:p>
          <a:p>
            <a:r>
              <a:rPr lang="en-US" dirty="0" smtClean="0"/>
              <a:t>Except when it isn’t:</a:t>
            </a:r>
            <a:endParaRPr lang="en-US" dirty="0"/>
          </a:p>
        </p:txBody>
      </p:sp>
      <p:pic>
        <p:nvPicPr>
          <p:cNvPr id="4" name="Picture 3" descr="121911_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86200"/>
            <a:ext cx="3658809" cy="2743200"/>
          </a:xfrm>
          <a:prstGeom prst="rect">
            <a:avLst/>
          </a:prstGeom>
        </p:spPr>
      </p:pic>
      <p:pic>
        <p:nvPicPr>
          <p:cNvPr id="5" name="Picture 4" descr="H2O2 etch0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914400"/>
            <a:ext cx="3700296" cy="2743200"/>
          </a:xfrm>
          <a:prstGeom prst="rect">
            <a:avLst/>
          </a:prstGeom>
        </p:spPr>
      </p:pic>
      <p:pic>
        <p:nvPicPr>
          <p:cNvPr id="6" name="Picture 5" descr="H2O2 etch0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066800"/>
            <a:ext cx="370029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1600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Ge</a:t>
            </a:r>
            <a:endParaRPr lang="en-US" dirty="0"/>
          </a:p>
        </p:txBody>
      </p:sp>
      <p:pic>
        <p:nvPicPr>
          <p:cNvPr id="8" name="Picture 7" descr="120220_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5067489"/>
            <a:ext cx="1981603" cy="1485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48600" y="5486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5486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NH4OH:H2O2:DI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Various concentrations tested, rates usually ~200nm/min</a:t>
            </a:r>
          </a:p>
          <a:p>
            <a:r>
              <a:rPr lang="en-US" dirty="0" smtClean="0"/>
              <a:t>Etched surface rougher than as-grown surface</a:t>
            </a:r>
          </a:p>
          <a:p>
            <a:pPr lvl="1"/>
            <a:r>
              <a:rPr lang="en-US" dirty="0" smtClean="0"/>
              <a:t>Laser pointer test</a:t>
            </a:r>
          </a:p>
          <a:p>
            <a:r>
              <a:rPr lang="en-US" dirty="0" smtClean="0"/>
              <a:t>Ge etches </a:t>
            </a:r>
            <a:r>
              <a:rPr lang="en-US" dirty="0" err="1" smtClean="0"/>
              <a:t>anisotropically</a:t>
            </a:r>
            <a:endParaRPr lang="en-US" dirty="0"/>
          </a:p>
        </p:txBody>
      </p:sp>
      <p:pic>
        <p:nvPicPr>
          <p:cNvPr id="4" name="Picture 3" descr="120216_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600"/>
            <a:ext cx="3658809" cy="2743200"/>
          </a:xfrm>
          <a:prstGeom prst="rect">
            <a:avLst/>
          </a:prstGeom>
        </p:spPr>
      </p:pic>
      <p:pic>
        <p:nvPicPr>
          <p:cNvPr id="5" name="Picture 4" descr="120216_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447800"/>
            <a:ext cx="3658809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1676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124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HCl:H2O2:DI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001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Leaves more </a:t>
            </a:r>
            <a:r>
              <a:rPr lang="en-US" dirty="0" err="1" smtClean="0"/>
              <a:t>SiGe</a:t>
            </a:r>
            <a:r>
              <a:rPr lang="en-US" dirty="0" smtClean="0"/>
              <a:t> than NH4OH:H2O2:DI</a:t>
            </a:r>
          </a:p>
          <a:p>
            <a:pPr lvl="1"/>
            <a:r>
              <a:rPr lang="en-US" dirty="0" smtClean="0"/>
              <a:t>Visible to naked eye, using color of surface</a:t>
            </a:r>
          </a:p>
          <a:p>
            <a:r>
              <a:rPr lang="en-US" dirty="0" smtClean="0"/>
              <a:t>Etched surface clearly rougher than as-grown surface</a:t>
            </a:r>
          </a:p>
          <a:p>
            <a:r>
              <a:rPr lang="en-US" dirty="0" smtClean="0"/>
              <a:t>Etches Ge </a:t>
            </a:r>
            <a:r>
              <a:rPr lang="en-US" dirty="0" err="1" smtClean="0"/>
              <a:t>isotropically</a:t>
            </a:r>
            <a:endParaRPr lang="en-US" dirty="0" smtClean="0"/>
          </a:p>
          <a:p>
            <a:r>
              <a:rPr lang="en-US" dirty="0" smtClean="0"/>
              <a:t>I think the pits are from the growth, not the wet etch</a:t>
            </a:r>
            <a:endParaRPr lang="en-US" dirty="0"/>
          </a:p>
        </p:txBody>
      </p:sp>
      <p:pic>
        <p:nvPicPr>
          <p:cNvPr id="4" name="Picture 3" descr="120217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95400"/>
            <a:ext cx="3658809" cy="2743200"/>
          </a:xfrm>
          <a:prstGeom prst="rect">
            <a:avLst/>
          </a:prstGeom>
        </p:spPr>
      </p:pic>
      <p:pic>
        <p:nvPicPr>
          <p:cNvPr id="5" name="Picture 4" descr="120217_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219200"/>
            <a:ext cx="3658809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3124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on pits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37037"/>
            <a:ext cx="2133600" cy="2087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Looks like a thin damaged layer at Si surface</a:t>
            </a:r>
            <a:endParaRPr lang="en-US" dirty="0"/>
          </a:p>
        </p:txBody>
      </p:sp>
      <p:pic>
        <p:nvPicPr>
          <p:cNvPr id="4" name="Picture 3" descr="121811_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14400"/>
            <a:ext cx="3658809" cy="2743200"/>
          </a:xfrm>
          <a:prstGeom prst="rect">
            <a:avLst/>
          </a:prstGeom>
        </p:spPr>
      </p:pic>
      <p:pic>
        <p:nvPicPr>
          <p:cNvPr id="5" name="Picture 4" descr="121811_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914400"/>
            <a:ext cx="3658809" cy="2743200"/>
          </a:xfrm>
          <a:prstGeom prst="rect">
            <a:avLst/>
          </a:prstGeom>
        </p:spPr>
      </p:pic>
      <p:pic>
        <p:nvPicPr>
          <p:cNvPr id="6" name="Picture 5" descr="120220_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4114800"/>
            <a:ext cx="3049008" cy="2286000"/>
          </a:xfrm>
          <a:prstGeom prst="rect">
            <a:avLst/>
          </a:prstGeom>
        </p:spPr>
      </p:pic>
      <p:pic>
        <p:nvPicPr>
          <p:cNvPr id="7" name="Picture 6" descr="120220_5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8792" y="4114800"/>
            <a:ext cx="304900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tried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NH4OH:H2O2:DI+HF:HNO3:DI 1:1:50 1’</a:t>
            </a:r>
          </a:p>
          <a:p>
            <a:endParaRPr lang="en-US" dirty="0"/>
          </a:p>
          <a:p>
            <a:r>
              <a:rPr lang="en-US" dirty="0" smtClean="0"/>
              <a:t>Could also try ICP1 </a:t>
            </a:r>
            <a:r>
              <a:rPr lang="en-US" dirty="0" err="1" smtClean="0"/>
              <a:t>ashing</a:t>
            </a:r>
            <a:r>
              <a:rPr lang="en-US" dirty="0" smtClean="0"/>
              <a:t> chamber CF4/O2 (50:200 </a:t>
            </a:r>
            <a:r>
              <a:rPr lang="en-US" dirty="0" err="1" smtClean="0"/>
              <a:t>sccm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120220_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587" y="2971800"/>
            <a:ext cx="4878413" cy="3657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962400" y="2209800"/>
            <a:ext cx="9144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etch after wet 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037"/>
            <a:ext cx="8229600" cy="1096963"/>
          </a:xfrm>
        </p:spPr>
        <p:txBody>
          <a:bodyPr/>
          <a:lstStyle/>
          <a:p>
            <a:r>
              <a:rPr lang="en-US" dirty="0" smtClean="0"/>
              <a:t>5 second </a:t>
            </a:r>
            <a:r>
              <a:rPr lang="en-US" dirty="0" err="1" smtClean="0"/>
              <a:t>Cl</a:t>
            </a:r>
            <a:r>
              <a:rPr lang="en-US" dirty="0" smtClean="0"/>
              <a:t> ICP etch after selective wet etch (wet etch was all the way to the Si)</a:t>
            </a:r>
            <a:endParaRPr lang="en-US" dirty="0"/>
          </a:p>
        </p:txBody>
      </p:sp>
      <p:pic>
        <p:nvPicPr>
          <p:cNvPr id="4" name="Picture 3" descr="120220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184" y="1143000"/>
            <a:ext cx="6098016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351</Words>
  <Application>Microsoft Office PowerPoint</Application>
  <PresentationFormat>On-screen Show (4:3)</PresentationFormat>
  <Paragraphs>85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Selective Ge wet etching</vt:lpstr>
      <vt:lpstr>Goal/context</vt:lpstr>
      <vt:lpstr>Options</vt:lpstr>
      <vt:lpstr>H2O2</vt:lpstr>
      <vt:lpstr>NH4OH:H2O2:DI</vt:lpstr>
      <vt:lpstr>HCl:H2O2:DI</vt:lpstr>
      <vt:lpstr>More on pits</vt:lpstr>
      <vt:lpstr>Also tried</vt:lpstr>
      <vt:lpstr>Dry etch after wet etch</vt:lpstr>
      <vt:lpstr>Dry etch only (point of reference)</vt:lpstr>
      <vt:lpstr>Wet + dry etching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Molly Piels 2</dc:creator>
  <cp:lastModifiedBy>Molly Piels 2</cp:lastModifiedBy>
  <cp:revision>21</cp:revision>
  <dcterms:created xsi:type="dcterms:W3CDTF">2012-02-20T19:45:10Z</dcterms:created>
  <dcterms:modified xsi:type="dcterms:W3CDTF">2012-04-17T21:02:34Z</dcterms:modified>
</cp:coreProperties>
</file>