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282" r:id="rId2"/>
    <p:sldId id="334" r:id="rId3"/>
    <p:sldId id="351" r:id="rId4"/>
    <p:sldId id="309" r:id="rId5"/>
    <p:sldId id="344" r:id="rId6"/>
    <p:sldId id="342" r:id="rId7"/>
    <p:sldId id="350" r:id="rId8"/>
    <p:sldId id="337" r:id="rId9"/>
    <p:sldId id="338" r:id="rId10"/>
    <p:sldId id="335" r:id="rId11"/>
    <p:sldId id="336" r:id="rId12"/>
    <p:sldId id="343" r:id="rId13"/>
    <p:sldId id="340" r:id="rId14"/>
    <p:sldId id="345" r:id="rId15"/>
    <p:sldId id="341" r:id="rId16"/>
    <p:sldId id="349" r:id="rId17"/>
    <p:sldId id="327" r:id="rId18"/>
    <p:sldId id="347" r:id="rId19"/>
  </p:sldIdLst>
  <p:sldSz cx="9144000" cy="6858000" type="screen4x3"/>
  <p:notesSz cx="7010400" cy="9296400"/>
  <p:defaultTextStyle>
    <a:defPPr>
      <a:defRPr lang="en-US"/>
    </a:defPPr>
    <a:lvl1pPr algn="l" rtl="0" fontAlgn="base">
      <a:spcBef>
        <a:spcPct val="0"/>
      </a:spcBef>
      <a:spcAft>
        <a:spcPct val="0"/>
      </a:spcAft>
      <a:defRPr sz="1000" i="1" kern="1200">
        <a:solidFill>
          <a:srgbClr val="0000FF"/>
        </a:solidFill>
        <a:latin typeface="Arial" charset="0"/>
        <a:ea typeface="+mn-ea"/>
        <a:cs typeface="+mn-cs"/>
      </a:defRPr>
    </a:lvl1pPr>
    <a:lvl2pPr marL="457200" algn="l" rtl="0" fontAlgn="base">
      <a:spcBef>
        <a:spcPct val="0"/>
      </a:spcBef>
      <a:spcAft>
        <a:spcPct val="0"/>
      </a:spcAft>
      <a:defRPr sz="1000" i="1" kern="1200">
        <a:solidFill>
          <a:srgbClr val="0000FF"/>
        </a:solidFill>
        <a:latin typeface="Arial" charset="0"/>
        <a:ea typeface="+mn-ea"/>
        <a:cs typeface="+mn-cs"/>
      </a:defRPr>
    </a:lvl2pPr>
    <a:lvl3pPr marL="914400" algn="l" rtl="0" fontAlgn="base">
      <a:spcBef>
        <a:spcPct val="0"/>
      </a:spcBef>
      <a:spcAft>
        <a:spcPct val="0"/>
      </a:spcAft>
      <a:defRPr sz="1000" i="1" kern="1200">
        <a:solidFill>
          <a:srgbClr val="0000FF"/>
        </a:solidFill>
        <a:latin typeface="Arial" charset="0"/>
        <a:ea typeface="+mn-ea"/>
        <a:cs typeface="+mn-cs"/>
      </a:defRPr>
    </a:lvl3pPr>
    <a:lvl4pPr marL="1371600" algn="l" rtl="0" fontAlgn="base">
      <a:spcBef>
        <a:spcPct val="0"/>
      </a:spcBef>
      <a:spcAft>
        <a:spcPct val="0"/>
      </a:spcAft>
      <a:defRPr sz="1000" i="1" kern="1200">
        <a:solidFill>
          <a:srgbClr val="0000FF"/>
        </a:solidFill>
        <a:latin typeface="Arial" charset="0"/>
        <a:ea typeface="+mn-ea"/>
        <a:cs typeface="+mn-cs"/>
      </a:defRPr>
    </a:lvl4pPr>
    <a:lvl5pPr marL="1828800" algn="l" rtl="0" fontAlgn="base">
      <a:spcBef>
        <a:spcPct val="0"/>
      </a:spcBef>
      <a:spcAft>
        <a:spcPct val="0"/>
      </a:spcAft>
      <a:defRPr sz="1000" i="1" kern="1200">
        <a:solidFill>
          <a:srgbClr val="0000FF"/>
        </a:solidFill>
        <a:latin typeface="Arial" charset="0"/>
        <a:ea typeface="+mn-ea"/>
        <a:cs typeface="+mn-cs"/>
      </a:defRPr>
    </a:lvl5pPr>
    <a:lvl6pPr marL="2286000" algn="l" defTabSz="914400" rtl="0" eaLnBrk="1" latinLnBrk="0" hangingPunct="1">
      <a:defRPr sz="1000" i="1" kern="1200">
        <a:solidFill>
          <a:srgbClr val="0000FF"/>
        </a:solidFill>
        <a:latin typeface="Arial" charset="0"/>
        <a:ea typeface="+mn-ea"/>
        <a:cs typeface="+mn-cs"/>
      </a:defRPr>
    </a:lvl6pPr>
    <a:lvl7pPr marL="2743200" algn="l" defTabSz="914400" rtl="0" eaLnBrk="1" latinLnBrk="0" hangingPunct="1">
      <a:defRPr sz="1000" i="1" kern="1200">
        <a:solidFill>
          <a:srgbClr val="0000FF"/>
        </a:solidFill>
        <a:latin typeface="Arial" charset="0"/>
        <a:ea typeface="+mn-ea"/>
        <a:cs typeface="+mn-cs"/>
      </a:defRPr>
    </a:lvl7pPr>
    <a:lvl8pPr marL="3200400" algn="l" defTabSz="914400" rtl="0" eaLnBrk="1" latinLnBrk="0" hangingPunct="1">
      <a:defRPr sz="1000" i="1" kern="1200">
        <a:solidFill>
          <a:srgbClr val="0000FF"/>
        </a:solidFill>
        <a:latin typeface="Arial" charset="0"/>
        <a:ea typeface="+mn-ea"/>
        <a:cs typeface="+mn-cs"/>
      </a:defRPr>
    </a:lvl8pPr>
    <a:lvl9pPr marL="3657600" algn="l" defTabSz="914400" rtl="0" eaLnBrk="1" latinLnBrk="0" hangingPunct="1">
      <a:defRPr sz="1000" i="1" kern="1200">
        <a:solidFill>
          <a:srgbClr val="0000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FF"/>
    <a:srgbClr val="FFFF99"/>
    <a:srgbClr val="FFFF00"/>
    <a:srgbClr val="FF6600"/>
    <a:srgbClr val="9966FF"/>
    <a:srgbClr val="FF66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62" autoAdjust="0"/>
    <p:restoredTop sz="86861" autoAdjust="0"/>
  </p:normalViewPr>
  <p:slideViewPr>
    <p:cSldViewPr>
      <p:cViewPr varScale="1">
        <p:scale>
          <a:sx n="73" d="100"/>
          <a:sy n="73" d="100"/>
        </p:scale>
        <p:origin x="-10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E:\UCSB_Group\papers\Ofc2011\Presentation\review_modulators\modulator_compariso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UCSB_Group\papers\Ofc2011\Presentation\review_modulators\modulator_comparison.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project\Hybrid_EAM\testing\data\EAM_2b\Huiwen_20101010\T100\EAM%20data.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F:\project\Hybrid_EAM\testing\data\EAM_2b\Huiwen_20101010\T100\EAM%20data.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88407699037621E-2"/>
          <c:y val="5.1400554097404488E-2"/>
          <c:w val="0.83007545931759152"/>
          <c:h val="0.79822506561679785"/>
        </c:manualLayout>
      </c:layout>
      <c:scatterChart>
        <c:scatterStyle val="lineMarker"/>
        <c:ser>
          <c:idx val="0"/>
          <c:order val="0"/>
          <c:tx>
            <c:v>InP modulator</c:v>
          </c:tx>
          <c:spPr>
            <a:ln w="28575">
              <a:noFill/>
            </a:ln>
          </c:spPr>
          <c:marker>
            <c:symbol val="diamond"/>
            <c:size val="9"/>
            <c:spPr>
              <a:solidFill>
                <a:srgbClr val="FF0000"/>
              </a:solidFill>
            </c:spPr>
          </c:marker>
          <c:xVal>
            <c:numRef>
              <c:f>Sheet1!$I$4:$I$25</c:f>
              <c:numCache>
                <c:formatCode>General</c:formatCode>
                <c:ptCount val="22"/>
                <c:pt idx="0">
                  <c:v>46</c:v>
                </c:pt>
                <c:pt idx="2">
                  <c:v>32</c:v>
                </c:pt>
                <c:pt idx="3">
                  <c:v>40</c:v>
                </c:pt>
                <c:pt idx="6">
                  <c:v>39</c:v>
                </c:pt>
                <c:pt idx="8">
                  <c:v>34</c:v>
                </c:pt>
                <c:pt idx="10">
                  <c:v>40</c:v>
                </c:pt>
                <c:pt idx="15">
                  <c:v>70</c:v>
                </c:pt>
                <c:pt idx="16">
                  <c:v>70</c:v>
                </c:pt>
                <c:pt idx="19">
                  <c:v>42</c:v>
                </c:pt>
                <c:pt idx="20">
                  <c:v>57</c:v>
                </c:pt>
                <c:pt idx="21">
                  <c:v>35</c:v>
                </c:pt>
              </c:numCache>
            </c:numRef>
          </c:xVal>
          <c:yVal>
            <c:numRef>
              <c:f>Sheet1!$J$4:$J$25</c:f>
              <c:numCache>
                <c:formatCode>General</c:formatCode>
                <c:ptCount val="22"/>
                <c:pt idx="0">
                  <c:v>13.291139240506329</c:v>
                </c:pt>
                <c:pt idx="2">
                  <c:v>4.7</c:v>
                </c:pt>
                <c:pt idx="3">
                  <c:v>6.3</c:v>
                </c:pt>
                <c:pt idx="6">
                  <c:v>5.8666666666666671</c:v>
                </c:pt>
                <c:pt idx="8">
                  <c:v>3.8124999999999862</c:v>
                </c:pt>
                <c:pt idx="10">
                  <c:v>2.0499999999999998</c:v>
                </c:pt>
                <c:pt idx="11">
                  <c:v>4.6428571428571415</c:v>
                </c:pt>
                <c:pt idx="15">
                  <c:v>5</c:v>
                </c:pt>
                <c:pt idx="16">
                  <c:v>3.5000000000000004</c:v>
                </c:pt>
                <c:pt idx="19">
                  <c:v>3.9130434782608594</c:v>
                </c:pt>
                <c:pt idx="20">
                  <c:v>3.3928571428571428</c:v>
                </c:pt>
                <c:pt idx="21">
                  <c:v>4.666666666666667</c:v>
                </c:pt>
              </c:numCache>
            </c:numRef>
          </c:yVal>
        </c:ser>
        <c:ser>
          <c:idx val="1"/>
          <c:order val="1"/>
          <c:tx>
            <c:v>Si modulator</c:v>
          </c:tx>
          <c:spPr>
            <a:ln w="28575">
              <a:noFill/>
            </a:ln>
          </c:spPr>
          <c:xVal>
            <c:numRef>
              <c:f>Sheet1!$I$34:$I$48</c:f>
              <c:numCache>
                <c:formatCode>General</c:formatCode>
                <c:ptCount val="15"/>
                <c:pt idx="0">
                  <c:v>10</c:v>
                </c:pt>
                <c:pt idx="4">
                  <c:v>33</c:v>
                </c:pt>
                <c:pt idx="5">
                  <c:v>8</c:v>
                </c:pt>
                <c:pt idx="6">
                  <c:v>7</c:v>
                </c:pt>
                <c:pt idx="7">
                  <c:v>12</c:v>
                </c:pt>
                <c:pt idx="8">
                  <c:v>11</c:v>
                </c:pt>
                <c:pt idx="14">
                  <c:v>13</c:v>
                </c:pt>
              </c:numCache>
            </c:numRef>
          </c:xVal>
          <c:yVal>
            <c:numRef>
              <c:f>Sheet1!$J$34:$J$48</c:f>
              <c:numCache>
                <c:formatCode>General</c:formatCode>
                <c:ptCount val="15"/>
                <c:pt idx="0">
                  <c:v>3.4545454545454537</c:v>
                </c:pt>
                <c:pt idx="4">
                  <c:v>0.17741935483871063</c:v>
                </c:pt>
                <c:pt idx="5">
                  <c:v>0.30000000000000032</c:v>
                </c:pt>
                <c:pt idx="6">
                  <c:v>0.75000000000000244</c:v>
                </c:pt>
                <c:pt idx="7">
                  <c:v>0.87500000000000244</c:v>
                </c:pt>
                <c:pt idx="8">
                  <c:v>3.25</c:v>
                </c:pt>
                <c:pt idx="14">
                  <c:v>0.21200000000000024</c:v>
                </c:pt>
              </c:numCache>
            </c:numRef>
          </c:yVal>
        </c:ser>
        <c:ser>
          <c:idx val="2"/>
          <c:order val="2"/>
          <c:tx>
            <c:v>Hybrid modulator</c:v>
          </c:tx>
          <c:spPr>
            <a:ln w="28575">
              <a:noFill/>
            </a:ln>
          </c:spPr>
          <c:marker>
            <c:symbol val="triangle"/>
            <c:size val="9"/>
            <c:spPr>
              <a:solidFill>
                <a:srgbClr val="00B050"/>
              </a:solidFill>
            </c:spPr>
          </c:marker>
          <c:xVal>
            <c:numRef>
              <c:f>Sheet1!$I$52:$I$56</c:f>
              <c:numCache>
                <c:formatCode>General</c:formatCode>
                <c:ptCount val="5"/>
                <c:pt idx="0">
                  <c:v>8</c:v>
                </c:pt>
                <c:pt idx="1">
                  <c:v>16</c:v>
                </c:pt>
                <c:pt idx="2">
                  <c:v>12.5</c:v>
                </c:pt>
                <c:pt idx="3">
                  <c:v>43</c:v>
                </c:pt>
                <c:pt idx="4">
                  <c:v>27</c:v>
                </c:pt>
              </c:numCache>
            </c:numRef>
          </c:xVal>
          <c:yVal>
            <c:numRef>
              <c:f>Sheet1!$J$52:$J$56</c:f>
              <c:numCache>
                <c:formatCode>General</c:formatCode>
                <c:ptCount val="5"/>
                <c:pt idx="0">
                  <c:v>4.2</c:v>
                </c:pt>
                <c:pt idx="1">
                  <c:v>1.875</c:v>
                </c:pt>
                <c:pt idx="2">
                  <c:v>4.4000000000000004</c:v>
                </c:pt>
                <c:pt idx="3">
                  <c:v>4.9000000000000004</c:v>
                </c:pt>
                <c:pt idx="4">
                  <c:v>2.8499999999999988</c:v>
                </c:pt>
              </c:numCache>
            </c:numRef>
          </c:yVal>
        </c:ser>
        <c:axId val="94161152"/>
        <c:axId val="94431104"/>
      </c:scatterChart>
      <c:valAx>
        <c:axId val="94161152"/>
        <c:scaling>
          <c:orientation val="minMax"/>
          <c:max val="70"/>
        </c:scaling>
        <c:axPos val="b"/>
        <c:title>
          <c:tx>
            <c:rich>
              <a:bodyPr/>
              <a:lstStyle/>
              <a:p>
                <a:pPr>
                  <a:defRPr lang="en-US" sz="1200"/>
                </a:pPr>
                <a:r>
                  <a:rPr lang="en-US" sz="1600" dirty="0"/>
                  <a:t>3dB E/O</a:t>
                </a:r>
                <a:r>
                  <a:rPr lang="en-US" sz="1600" baseline="0" dirty="0"/>
                  <a:t> </a:t>
                </a:r>
                <a:r>
                  <a:rPr lang="en-US" sz="1600" baseline="0" dirty="0" smtClean="0"/>
                  <a:t>bandwidth [GHz]</a:t>
                </a:r>
                <a:endParaRPr lang="en-US" sz="1600" dirty="0"/>
              </a:p>
            </c:rich>
          </c:tx>
          <c:layout>
            <c:manualLayout>
              <c:xMode val="edge"/>
              <c:yMode val="edge"/>
              <c:x val="0.30877042869641291"/>
              <c:y val="0.92200000000000015"/>
            </c:manualLayout>
          </c:layout>
        </c:title>
        <c:numFmt formatCode="General" sourceLinked="1"/>
        <c:tickLblPos val="nextTo"/>
        <c:txPr>
          <a:bodyPr/>
          <a:lstStyle/>
          <a:p>
            <a:pPr>
              <a:defRPr lang="en-US"/>
            </a:pPr>
            <a:endParaRPr lang="en-US"/>
          </a:p>
        </c:txPr>
        <c:crossAx val="94431104"/>
        <c:crosses val="autoZero"/>
        <c:crossBetween val="midCat"/>
      </c:valAx>
      <c:valAx>
        <c:axId val="94431104"/>
        <c:scaling>
          <c:orientation val="minMax"/>
        </c:scaling>
        <c:axPos val="l"/>
        <c:title>
          <c:tx>
            <c:rich>
              <a:bodyPr rot="-5400000" vert="horz"/>
              <a:lstStyle/>
              <a:p>
                <a:pPr>
                  <a:defRPr lang="en-US" sz="1400"/>
                </a:pPr>
                <a:r>
                  <a:rPr lang="en-US" sz="1600" dirty="0" smtClean="0"/>
                  <a:t>ER/</a:t>
                </a:r>
                <a:r>
                  <a:rPr lang="en-US" sz="1600" dirty="0" err="1" smtClean="0"/>
                  <a:t>V</a:t>
                </a:r>
                <a:r>
                  <a:rPr lang="en-US" sz="1600" baseline="-25000" dirty="0" err="1" smtClean="0"/>
                  <a:t>pp</a:t>
                </a:r>
                <a:r>
                  <a:rPr lang="en-US" sz="1600" dirty="0" smtClean="0"/>
                  <a:t> [dB/V]</a:t>
                </a:r>
                <a:endParaRPr lang="en-US" sz="1600" dirty="0"/>
              </a:p>
            </c:rich>
          </c:tx>
          <c:layout/>
        </c:title>
        <c:numFmt formatCode="General" sourceLinked="1"/>
        <c:tickLblPos val="nextTo"/>
        <c:txPr>
          <a:bodyPr/>
          <a:lstStyle/>
          <a:p>
            <a:pPr>
              <a:defRPr lang="en-US"/>
            </a:pPr>
            <a:endParaRPr lang="en-US"/>
          </a:p>
        </c:txPr>
        <c:crossAx val="94161152"/>
        <c:crosses val="autoZero"/>
        <c:crossBetween val="midCat"/>
      </c:valAx>
      <c:spPr>
        <a:ln>
          <a:solidFill>
            <a:schemeClr val="bg1">
              <a:lumMod val="65000"/>
            </a:schemeClr>
          </a:solidFill>
        </a:ln>
      </c:spPr>
    </c:plotArea>
    <c:legend>
      <c:legendPos val="r"/>
      <c:layout>
        <c:manualLayout>
          <c:xMode val="edge"/>
          <c:yMode val="edge"/>
          <c:x val="0.66623753280840325"/>
          <c:y val="8.2757363662876546E-2"/>
          <c:w val="0.24794313210848837"/>
          <c:h val="0.25115157480314959"/>
        </c:manualLayout>
      </c:layout>
      <c:txPr>
        <a:bodyPr/>
        <a:lstStyle/>
        <a:p>
          <a:pPr>
            <a:defRPr lang="en-US"/>
          </a:pPr>
          <a:endParaRPr lang="en-US"/>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88407699037621E-2"/>
          <c:y val="5.1400554097404488E-2"/>
          <c:w val="0.83007545931759186"/>
          <c:h val="0.79822506561679785"/>
        </c:manualLayout>
      </c:layout>
      <c:scatterChart>
        <c:scatterStyle val="lineMarker"/>
        <c:ser>
          <c:idx val="0"/>
          <c:order val="0"/>
          <c:tx>
            <c:v>InP modulator</c:v>
          </c:tx>
          <c:spPr>
            <a:ln w="28575">
              <a:noFill/>
            </a:ln>
          </c:spPr>
          <c:marker>
            <c:symbol val="diamond"/>
            <c:size val="9"/>
            <c:spPr>
              <a:solidFill>
                <a:srgbClr val="FF0000"/>
              </a:solidFill>
            </c:spPr>
          </c:marker>
          <c:xVal>
            <c:numRef>
              <c:f>Sheet1!$I$4:$I$25</c:f>
              <c:numCache>
                <c:formatCode>General</c:formatCode>
                <c:ptCount val="22"/>
                <c:pt idx="0">
                  <c:v>46</c:v>
                </c:pt>
                <c:pt idx="2">
                  <c:v>32</c:v>
                </c:pt>
                <c:pt idx="3">
                  <c:v>40</c:v>
                </c:pt>
                <c:pt idx="6">
                  <c:v>39</c:v>
                </c:pt>
                <c:pt idx="8">
                  <c:v>34</c:v>
                </c:pt>
                <c:pt idx="10">
                  <c:v>40</c:v>
                </c:pt>
                <c:pt idx="15">
                  <c:v>70</c:v>
                </c:pt>
                <c:pt idx="16">
                  <c:v>70</c:v>
                </c:pt>
                <c:pt idx="19">
                  <c:v>42</c:v>
                </c:pt>
                <c:pt idx="20">
                  <c:v>57</c:v>
                </c:pt>
                <c:pt idx="21">
                  <c:v>35</c:v>
                </c:pt>
              </c:numCache>
            </c:numRef>
          </c:xVal>
          <c:yVal>
            <c:numRef>
              <c:f>Sheet1!$J$4:$J$25</c:f>
              <c:numCache>
                <c:formatCode>General</c:formatCode>
                <c:ptCount val="22"/>
                <c:pt idx="0">
                  <c:v>13.291139240506329</c:v>
                </c:pt>
                <c:pt idx="2">
                  <c:v>4.7</c:v>
                </c:pt>
                <c:pt idx="3">
                  <c:v>6.3</c:v>
                </c:pt>
                <c:pt idx="6">
                  <c:v>5.8666666666666671</c:v>
                </c:pt>
                <c:pt idx="8">
                  <c:v>3.8124999999999845</c:v>
                </c:pt>
                <c:pt idx="10">
                  <c:v>2.0499999999999998</c:v>
                </c:pt>
                <c:pt idx="11">
                  <c:v>4.6428571428571415</c:v>
                </c:pt>
                <c:pt idx="15">
                  <c:v>5</c:v>
                </c:pt>
                <c:pt idx="16">
                  <c:v>3.5000000000000004</c:v>
                </c:pt>
                <c:pt idx="19">
                  <c:v>3.9130434782608585</c:v>
                </c:pt>
                <c:pt idx="20">
                  <c:v>3.3928571428571428</c:v>
                </c:pt>
                <c:pt idx="21">
                  <c:v>4.666666666666667</c:v>
                </c:pt>
              </c:numCache>
            </c:numRef>
          </c:yVal>
        </c:ser>
        <c:ser>
          <c:idx val="1"/>
          <c:order val="1"/>
          <c:tx>
            <c:v>Si modulator</c:v>
          </c:tx>
          <c:spPr>
            <a:ln w="28575">
              <a:noFill/>
            </a:ln>
          </c:spPr>
          <c:xVal>
            <c:numRef>
              <c:f>Sheet1!$I$34:$I$48</c:f>
              <c:numCache>
                <c:formatCode>General</c:formatCode>
                <c:ptCount val="15"/>
                <c:pt idx="0">
                  <c:v>10</c:v>
                </c:pt>
                <c:pt idx="4">
                  <c:v>33</c:v>
                </c:pt>
                <c:pt idx="5">
                  <c:v>8</c:v>
                </c:pt>
                <c:pt idx="6">
                  <c:v>7</c:v>
                </c:pt>
                <c:pt idx="7">
                  <c:v>12</c:v>
                </c:pt>
                <c:pt idx="8">
                  <c:v>11</c:v>
                </c:pt>
                <c:pt idx="14">
                  <c:v>13</c:v>
                </c:pt>
              </c:numCache>
            </c:numRef>
          </c:xVal>
          <c:yVal>
            <c:numRef>
              <c:f>Sheet1!$J$34:$J$48</c:f>
              <c:numCache>
                <c:formatCode>General</c:formatCode>
                <c:ptCount val="15"/>
                <c:pt idx="0">
                  <c:v>3.4545454545454537</c:v>
                </c:pt>
                <c:pt idx="4">
                  <c:v>0.17741935483871074</c:v>
                </c:pt>
                <c:pt idx="5">
                  <c:v>0.30000000000000032</c:v>
                </c:pt>
                <c:pt idx="6">
                  <c:v>0.75000000000000266</c:v>
                </c:pt>
                <c:pt idx="7">
                  <c:v>0.87500000000000266</c:v>
                </c:pt>
                <c:pt idx="8">
                  <c:v>3.25</c:v>
                </c:pt>
                <c:pt idx="14">
                  <c:v>0.21200000000000024</c:v>
                </c:pt>
              </c:numCache>
            </c:numRef>
          </c:yVal>
        </c:ser>
        <c:ser>
          <c:idx val="2"/>
          <c:order val="2"/>
          <c:tx>
            <c:v>Hybrid modulator</c:v>
          </c:tx>
          <c:spPr>
            <a:ln w="28575">
              <a:noFill/>
            </a:ln>
          </c:spPr>
          <c:marker>
            <c:symbol val="triangle"/>
            <c:size val="9"/>
            <c:spPr>
              <a:solidFill>
                <a:srgbClr val="00B050"/>
              </a:solidFill>
            </c:spPr>
          </c:marker>
          <c:xVal>
            <c:numRef>
              <c:f>Sheet1!$I$52:$I$56</c:f>
              <c:numCache>
                <c:formatCode>General</c:formatCode>
                <c:ptCount val="5"/>
                <c:pt idx="0">
                  <c:v>8</c:v>
                </c:pt>
                <c:pt idx="1">
                  <c:v>16</c:v>
                </c:pt>
                <c:pt idx="2">
                  <c:v>12.5</c:v>
                </c:pt>
                <c:pt idx="3">
                  <c:v>43</c:v>
                </c:pt>
                <c:pt idx="4">
                  <c:v>27</c:v>
                </c:pt>
              </c:numCache>
            </c:numRef>
          </c:xVal>
          <c:yVal>
            <c:numRef>
              <c:f>Sheet1!$J$52:$J$56</c:f>
              <c:numCache>
                <c:formatCode>General</c:formatCode>
                <c:ptCount val="5"/>
                <c:pt idx="0">
                  <c:v>4.2</c:v>
                </c:pt>
                <c:pt idx="1">
                  <c:v>1.875</c:v>
                </c:pt>
                <c:pt idx="2">
                  <c:v>4.4000000000000004</c:v>
                </c:pt>
                <c:pt idx="3">
                  <c:v>4.9000000000000004</c:v>
                </c:pt>
                <c:pt idx="4">
                  <c:v>2.8499999999999988</c:v>
                </c:pt>
              </c:numCache>
            </c:numRef>
          </c:yVal>
        </c:ser>
        <c:axId val="94975488"/>
        <c:axId val="94990336"/>
      </c:scatterChart>
      <c:valAx>
        <c:axId val="94975488"/>
        <c:scaling>
          <c:orientation val="minMax"/>
          <c:max val="70"/>
        </c:scaling>
        <c:axPos val="b"/>
        <c:title>
          <c:tx>
            <c:rich>
              <a:bodyPr/>
              <a:lstStyle/>
              <a:p>
                <a:pPr>
                  <a:defRPr lang="en-US" sz="1200"/>
                </a:pPr>
                <a:r>
                  <a:rPr lang="en-US" sz="1600" dirty="0"/>
                  <a:t>3dB E/O</a:t>
                </a:r>
                <a:r>
                  <a:rPr lang="en-US" sz="1600" baseline="0" dirty="0"/>
                  <a:t> </a:t>
                </a:r>
                <a:r>
                  <a:rPr lang="en-US" sz="1600" baseline="0" dirty="0" smtClean="0"/>
                  <a:t>bandwidth [GHz]</a:t>
                </a:r>
                <a:endParaRPr lang="en-US" sz="1600" dirty="0"/>
              </a:p>
            </c:rich>
          </c:tx>
          <c:layout>
            <c:manualLayout>
              <c:xMode val="edge"/>
              <c:yMode val="edge"/>
              <c:x val="0.30877042869641291"/>
              <c:y val="0.92200000000000015"/>
            </c:manualLayout>
          </c:layout>
        </c:title>
        <c:numFmt formatCode="General" sourceLinked="1"/>
        <c:tickLblPos val="nextTo"/>
        <c:txPr>
          <a:bodyPr/>
          <a:lstStyle/>
          <a:p>
            <a:pPr>
              <a:defRPr lang="en-US"/>
            </a:pPr>
            <a:endParaRPr lang="en-US"/>
          </a:p>
        </c:txPr>
        <c:crossAx val="94990336"/>
        <c:crosses val="autoZero"/>
        <c:crossBetween val="midCat"/>
      </c:valAx>
      <c:valAx>
        <c:axId val="94990336"/>
        <c:scaling>
          <c:orientation val="minMax"/>
        </c:scaling>
        <c:axPos val="l"/>
        <c:title>
          <c:tx>
            <c:rich>
              <a:bodyPr rot="-5400000" vert="horz"/>
              <a:lstStyle/>
              <a:p>
                <a:pPr>
                  <a:defRPr lang="en-US" sz="1400"/>
                </a:pPr>
                <a:r>
                  <a:rPr lang="en-US" sz="1600" dirty="0" smtClean="0"/>
                  <a:t>ER/</a:t>
                </a:r>
                <a:r>
                  <a:rPr lang="en-US" sz="1600" dirty="0" err="1" smtClean="0"/>
                  <a:t>V</a:t>
                </a:r>
                <a:r>
                  <a:rPr lang="en-US" sz="1600" baseline="-25000" dirty="0" err="1" smtClean="0"/>
                  <a:t>pp</a:t>
                </a:r>
                <a:r>
                  <a:rPr lang="en-US" sz="1600" dirty="0" smtClean="0"/>
                  <a:t> [dB/V]</a:t>
                </a:r>
                <a:endParaRPr lang="en-US" sz="1600" dirty="0"/>
              </a:p>
            </c:rich>
          </c:tx>
          <c:layout/>
        </c:title>
        <c:numFmt formatCode="General" sourceLinked="1"/>
        <c:tickLblPos val="nextTo"/>
        <c:txPr>
          <a:bodyPr/>
          <a:lstStyle/>
          <a:p>
            <a:pPr>
              <a:defRPr lang="en-US"/>
            </a:pPr>
            <a:endParaRPr lang="en-US"/>
          </a:p>
        </c:txPr>
        <c:crossAx val="94975488"/>
        <c:crosses val="autoZero"/>
        <c:crossBetween val="midCat"/>
      </c:valAx>
      <c:spPr>
        <a:ln>
          <a:solidFill>
            <a:schemeClr val="bg1">
              <a:lumMod val="65000"/>
            </a:schemeClr>
          </a:solidFill>
        </a:ln>
      </c:spPr>
    </c:plotArea>
    <c:legend>
      <c:legendPos val="r"/>
      <c:layout>
        <c:manualLayout>
          <c:xMode val="edge"/>
          <c:yMode val="edge"/>
          <c:x val="0.66623753280840359"/>
          <c:y val="8.2757363662876615E-2"/>
          <c:w val="0.24794313210848851"/>
          <c:h val="0.25115157480314959"/>
        </c:manualLayout>
      </c:layout>
      <c:txPr>
        <a:bodyPr/>
        <a:lstStyle/>
        <a:p>
          <a:pPr>
            <a:defRPr lang="en-US"/>
          </a:pPr>
          <a:endParaRPr lang="en-US"/>
        </a:p>
      </c:txPr>
    </c:legend>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42100114695848"/>
          <c:y val="0.12912302804254619"/>
          <c:w val="0.80943396226415099"/>
          <c:h val="0.70947441352221785"/>
        </c:manualLayout>
      </c:layout>
      <c:scatterChart>
        <c:scatterStyle val="smoothMarker"/>
        <c:ser>
          <c:idx val="2"/>
          <c:order val="0"/>
          <c:tx>
            <c:strRef>
              <c:f>'EO response'!$H$4</c:f>
              <c:strCache>
                <c:ptCount val="1"/>
                <c:pt idx="0">
                  <c:v>3V</c:v>
                </c:pt>
              </c:strCache>
            </c:strRef>
          </c:tx>
          <c:spPr>
            <a:ln w="38100">
              <a:solidFill>
                <a:schemeClr val="tx1"/>
              </a:solidFill>
              <a:prstDash val="solid"/>
            </a:ln>
          </c:spPr>
          <c:marker>
            <c:symbol val="none"/>
          </c:marker>
          <c:xVal>
            <c:numRef>
              <c:f>'EO response'!$A$5:$A$805</c:f>
              <c:numCache>
                <c:formatCode>0.00</c:formatCode>
                <c:ptCount val="801"/>
                <c:pt idx="0">
                  <c:v>4.5000000000000012E-2</c:v>
                </c:pt>
                <c:pt idx="1">
                  <c:v>0.10744375000000059</c:v>
                </c:pt>
                <c:pt idx="2">
                  <c:v>0.1698875</c:v>
                </c:pt>
                <c:pt idx="3">
                  <c:v>0.23233124999999999</c:v>
                </c:pt>
                <c:pt idx="4">
                  <c:v>0.29477500000000001</c:v>
                </c:pt>
                <c:pt idx="5">
                  <c:v>0.35721875000000008</c:v>
                </c:pt>
                <c:pt idx="6">
                  <c:v>0.41966250000000038</c:v>
                </c:pt>
                <c:pt idx="7">
                  <c:v>0.48210625000000001</c:v>
                </c:pt>
                <c:pt idx="8">
                  <c:v>0.54454999999999998</c:v>
                </c:pt>
                <c:pt idx="9">
                  <c:v>0.60699375000000377</c:v>
                </c:pt>
                <c:pt idx="10">
                  <c:v>0.66943750000000002</c:v>
                </c:pt>
                <c:pt idx="11">
                  <c:v>0.73188125000000492</c:v>
                </c:pt>
                <c:pt idx="12">
                  <c:v>0.7943249999999995</c:v>
                </c:pt>
                <c:pt idx="13">
                  <c:v>0.85676874999999997</c:v>
                </c:pt>
                <c:pt idx="14">
                  <c:v>0.9192124999999961</c:v>
                </c:pt>
                <c:pt idx="15">
                  <c:v>0.98165625000000001</c:v>
                </c:pt>
                <c:pt idx="16">
                  <c:v>1.0441</c:v>
                </c:pt>
                <c:pt idx="17">
                  <c:v>1.1065437499999999</c:v>
                </c:pt>
                <c:pt idx="18">
                  <c:v>1.1689875000000107</c:v>
                </c:pt>
                <c:pt idx="19">
                  <c:v>1.2314312499999862</c:v>
                </c:pt>
                <c:pt idx="20">
                  <c:v>1.2938749999999917</c:v>
                </c:pt>
                <c:pt idx="21">
                  <c:v>1.35631875</c:v>
                </c:pt>
                <c:pt idx="22">
                  <c:v>1.4187624999999924</c:v>
                </c:pt>
                <c:pt idx="23">
                  <c:v>1.4812062499999896</c:v>
                </c:pt>
                <c:pt idx="24">
                  <c:v>1.54365</c:v>
                </c:pt>
                <c:pt idx="25">
                  <c:v>1.6060937499999999</c:v>
                </c:pt>
                <c:pt idx="26">
                  <c:v>1.6685375000000084</c:v>
                </c:pt>
                <c:pt idx="27">
                  <c:v>1.7309812499999915</c:v>
                </c:pt>
                <c:pt idx="28">
                  <c:v>1.7934249999999892</c:v>
                </c:pt>
                <c:pt idx="29">
                  <c:v>1.8558687499999924</c:v>
                </c:pt>
                <c:pt idx="30">
                  <c:v>1.918312500000011</c:v>
                </c:pt>
                <c:pt idx="31">
                  <c:v>1.98075625</c:v>
                </c:pt>
                <c:pt idx="32">
                  <c:v>2.0432000000000001</c:v>
                </c:pt>
                <c:pt idx="33">
                  <c:v>2.10564375</c:v>
                </c:pt>
                <c:pt idx="34">
                  <c:v>2.1680874999999999</c:v>
                </c:pt>
                <c:pt idx="35">
                  <c:v>2.2305312500000287</c:v>
                </c:pt>
                <c:pt idx="36">
                  <c:v>2.2929749999999998</c:v>
                </c:pt>
                <c:pt idx="37">
                  <c:v>2.3554187499999997</c:v>
                </c:pt>
                <c:pt idx="38">
                  <c:v>2.4178624999999778</c:v>
                </c:pt>
                <c:pt idx="39">
                  <c:v>2.4803062500000159</c:v>
                </c:pt>
                <c:pt idx="40">
                  <c:v>2.5427499999999967</c:v>
                </c:pt>
                <c:pt idx="41">
                  <c:v>2.6051937500000246</c:v>
                </c:pt>
                <c:pt idx="42">
                  <c:v>2.667637500000021</c:v>
                </c:pt>
                <c:pt idx="43">
                  <c:v>2.73008125000002</c:v>
                </c:pt>
                <c:pt idx="44">
                  <c:v>2.7925249999999999</c:v>
                </c:pt>
                <c:pt idx="45">
                  <c:v>2.8549687499999998</c:v>
                </c:pt>
                <c:pt idx="46">
                  <c:v>2.9174124999999833</c:v>
                </c:pt>
                <c:pt idx="47">
                  <c:v>2.9798562499999997</c:v>
                </c:pt>
                <c:pt idx="48">
                  <c:v>3.0423</c:v>
                </c:pt>
                <c:pt idx="49">
                  <c:v>3.1047437500000012</c:v>
                </c:pt>
                <c:pt idx="50">
                  <c:v>3.1671875000000278</c:v>
                </c:pt>
                <c:pt idx="51">
                  <c:v>3.2296312500000224</c:v>
                </c:pt>
                <c:pt idx="52">
                  <c:v>3.2920749999999988</c:v>
                </c:pt>
                <c:pt idx="53">
                  <c:v>3.35451875</c:v>
                </c:pt>
                <c:pt idx="54">
                  <c:v>3.4169624999999724</c:v>
                </c:pt>
                <c:pt idx="55">
                  <c:v>3.4794062499999998</c:v>
                </c:pt>
                <c:pt idx="56">
                  <c:v>3.5418499999999833</c:v>
                </c:pt>
                <c:pt idx="57">
                  <c:v>3.6042937500000201</c:v>
                </c:pt>
                <c:pt idx="58">
                  <c:v>3.6667375000000169</c:v>
                </c:pt>
                <c:pt idx="59">
                  <c:v>3.7291812500000296</c:v>
                </c:pt>
                <c:pt idx="60">
                  <c:v>3.7916249999999998</c:v>
                </c:pt>
                <c:pt idx="61">
                  <c:v>3.8540687499999997</c:v>
                </c:pt>
                <c:pt idx="62">
                  <c:v>3.9165124999999783</c:v>
                </c:pt>
                <c:pt idx="63">
                  <c:v>3.97895625</c:v>
                </c:pt>
                <c:pt idx="64">
                  <c:v>4.0414000000000003</c:v>
                </c:pt>
                <c:pt idx="65">
                  <c:v>4.1038437500000002</c:v>
                </c:pt>
                <c:pt idx="66">
                  <c:v>4.1662874999999975</c:v>
                </c:pt>
                <c:pt idx="67">
                  <c:v>4.2287312499999645</c:v>
                </c:pt>
                <c:pt idx="68">
                  <c:v>4.291175</c:v>
                </c:pt>
                <c:pt idx="69">
                  <c:v>4.3536187499999945</c:v>
                </c:pt>
                <c:pt idx="70">
                  <c:v>4.4160625000000024</c:v>
                </c:pt>
                <c:pt idx="71">
                  <c:v>4.4785062499999855</c:v>
                </c:pt>
                <c:pt idx="72">
                  <c:v>4.5409499999999996</c:v>
                </c:pt>
                <c:pt idx="73">
                  <c:v>4.6033937500000004</c:v>
                </c:pt>
                <c:pt idx="74">
                  <c:v>4.6658374999999745</c:v>
                </c:pt>
                <c:pt idx="75">
                  <c:v>4.7282812499999745</c:v>
                </c:pt>
                <c:pt idx="76">
                  <c:v>4.7907250000000001</c:v>
                </c:pt>
                <c:pt idx="77">
                  <c:v>4.85316875</c:v>
                </c:pt>
                <c:pt idx="78">
                  <c:v>4.9156124999999999</c:v>
                </c:pt>
                <c:pt idx="79">
                  <c:v>4.9780562499999945</c:v>
                </c:pt>
                <c:pt idx="80">
                  <c:v>5.0404999999999998</c:v>
                </c:pt>
                <c:pt idx="81">
                  <c:v>5.1029437499999855</c:v>
                </c:pt>
                <c:pt idx="82">
                  <c:v>5.1653874999999845</c:v>
                </c:pt>
                <c:pt idx="83">
                  <c:v>5.2278312499999426</c:v>
                </c:pt>
                <c:pt idx="84">
                  <c:v>5.2902750000000003</c:v>
                </c:pt>
                <c:pt idx="85">
                  <c:v>5.3527187499999664</c:v>
                </c:pt>
                <c:pt idx="86">
                  <c:v>5.4151625000000001</c:v>
                </c:pt>
                <c:pt idx="87">
                  <c:v>5.47760625</c:v>
                </c:pt>
                <c:pt idx="88">
                  <c:v>5.5400499999999999</c:v>
                </c:pt>
                <c:pt idx="89">
                  <c:v>5.6024937499999945</c:v>
                </c:pt>
                <c:pt idx="90">
                  <c:v>5.6649374999999527</c:v>
                </c:pt>
                <c:pt idx="91">
                  <c:v>5.727381249999949</c:v>
                </c:pt>
                <c:pt idx="92">
                  <c:v>5.7898250000000004</c:v>
                </c:pt>
                <c:pt idx="93">
                  <c:v>5.8522687500000004</c:v>
                </c:pt>
                <c:pt idx="94">
                  <c:v>5.9147124999999985</c:v>
                </c:pt>
                <c:pt idx="95">
                  <c:v>5.9771562499999664</c:v>
                </c:pt>
                <c:pt idx="96">
                  <c:v>6.0396000000000134</c:v>
                </c:pt>
                <c:pt idx="97">
                  <c:v>6.10204375</c:v>
                </c:pt>
                <c:pt idx="98">
                  <c:v>6.1644874999999599</c:v>
                </c:pt>
                <c:pt idx="99">
                  <c:v>6.2269312499999563</c:v>
                </c:pt>
                <c:pt idx="100">
                  <c:v>6.2893749999999997</c:v>
                </c:pt>
                <c:pt idx="101">
                  <c:v>6.3518187499999845</c:v>
                </c:pt>
                <c:pt idx="102">
                  <c:v>6.4142625000000004</c:v>
                </c:pt>
                <c:pt idx="103">
                  <c:v>6.4767062500000003</c:v>
                </c:pt>
                <c:pt idx="104">
                  <c:v>6.5391500000000002</c:v>
                </c:pt>
                <c:pt idx="105">
                  <c:v>6.6015937500000001</c:v>
                </c:pt>
                <c:pt idx="106">
                  <c:v>6.6640374999999645</c:v>
                </c:pt>
                <c:pt idx="107">
                  <c:v>6.7264812499999618</c:v>
                </c:pt>
                <c:pt idx="108">
                  <c:v>6.7889249999999945</c:v>
                </c:pt>
                <c:pt idx="109">
                  <c:v>6.8513687499999998</c:v>
                </c:pt>
                <c:pt idx="110">
                  <c:v>6.9138124999999997</c:v>
                </c:pt>
                <c:pt idx="111">
                  <c:v>6.9762562499999996</c:v>
                </c:pt>
                <c:pt idx="112">
                  <c:v>7.0387000000000004</c:v>
                </c:pt>
                <c:pt idx="113">
                  <c:v>7.1011437500000003</c:v>
                </c:pt>
                <c:pt idx="114">
                  <c:v>7.1635874999999745</c:v>
                </c:pt>
                <c:pt idx="115">
                  <c:v>7.2260312499999655</c:v>
                </c:pt>
                <c:pt idx="116">
                  <c:v>7.288475</c:v>
                </c:pt>
                <c:pt idx="117">
                  <c:v>7.3509187499999609</c:v>
                </c:pt>
                <c:pt idx="118">
                  <c:v>7.4133625000000034</c:v>
                </c:pt>
                <c:pt idx="119">
                  <c:v>7.4758062499999856</c:v>
                </c:pt>
                <c:pt idx="120">
                  <c:v>7.5382500000000014</c:v>
                </c:pt>
                <c:pt idx="121">
                  <c:v>7.6006937499999996</c:v>
                </c:pt>
                <c:pt idx="122">
                  <c:v>7.6631374999999755</c:v>
                </c:pt>
                <c:pt idx="123">
                  <c:v>7.725581249999939</c:v>
                </c:pt>
                <c:pt idx="124">
                  <c:v>7.7880250000000002</c:v>
                </c:pt>
                <c:pt idx="125">
                  <c:v>7.8504687500000001</c:v>
                </c:pt>
                <c:pt idx="126">
                  <c:v>7.9129124999999965</c:v>
                </c:pt>
                <c:pt idx="127">
                  <c:v>7.9753562499999955</c:v>
                </c:pt>
                <c:pt idx="128">
                  <c:v>8.0377999999999989</c:v>
                </c:pt>
                <c:pt idx="129">
                  <c:v>8.1002437500000006</c:v>
                </c:pt>
                <c:pt idx="130">
                  <c:v>8.1626875000000769</c:v>
                </c:pt>
                <c:pt idx="131">
                  <c:v>8.2251312500000004</c:v>
                </c:pt>
                <c:pt idx="132">
                  <c:v>8.2875750000000004</c:v>
                </c:pt>
                <c:pt idx="133">
                  <c:v>8.3500187500000003</c:v>
                </c:pt>
                <c:pt idx="134">
                  <c:v>8.4124625000000268</c:v>
                </c:pt>
                <c:pt idx="135">
                  <c:v>8.4749062500000267</c:v>
                </c:pt>
                <c:pt idx="136">
                  <c:v>8.53735</c:v>
                </c:pt>
                <c:pt idx="137">
                  <c:v>8.5997937500000017</c:v>
                </c:pt>
                <c:pt idx="138">
                  <c:v>8.6622375000000247</c:v>
                </c:pt>
                <c:pt idx="139">
                  <c:v>8.7246812499999997</c:v>
                </c:pt>
                <c:pt idx="140">
                  <c:v>8.7871249999999996</c:v>
                </c:pt>
                <c:pt idx="141">
                  <c:v>8.8495687499999995</c:v>
                </c:pt>
                <c:pt idx="142">
                  <c:v>8.9120125000000048</c:v>
                </c:pt>
                <c:pt idx="143">
                  <c:v>8.9744562500000953</c:v>
                </c:pt>
                <c:pt idx="144">
                  <c:v>9.036900000000001</c:v>
                </c:pt>
                <c:pt idx="145">
                  <c:v>9.0993437499999992</c:v>
                </c:pt>
                <c:pt idx="146">
                  <c:v>9.1617875000000026</c:v>
                </c:pt>
                <c:pt idx="147">
                  <c:v>9.224231249999999</c:v>
                </c:pt>
                <c:pt idx="148">
                  <c:v>9.2866749999999989</c:v>
                </c:pt>
                <c:pt idx="149">
                  <c:v>9.3491187499999988</c:v>
                </c:pt>
                <c:pt idx="150">
                  <c:v>9.4115625000000005</c:v>
                </c:pt>
                <c:pt idx="151">
                  <c:v>9.4740062500000732</c:v>
                </c:pt>
                <c:pt idx="152">
                  <c:v>9.5364500000000003</c:v>
                </c:pt>
                <c:pt idx="153">
                  <c:v>9.5988937499999984</c:v>
                </c:pt>
                <c:pt idx="154">
                  <c:v>9.6613375000000001</c:v>
                </c:pt>
                <c:pt idx="155">
                  <c:v>9.72378125</c:v>
                </c:pt>
                <c:pt idx="156">
                  <c:v>9.786225</c:v>
                </c:pt>
                <c:pt idx="157">
                  <c:v>9.8486687499999999</c:v>
                </c:pt>
                <c:pt idx="158">
                  <c:v>9.9111124999999998</c:v>
                </c:pt>
                <c:pt idx="159">
                  <c:v>9.9735562500001027</c:v>
                </c:pt>
                <c:pt idx="160">
                  <c:v>10.036</c:v>
                </c:pt>
                <c:pt idx="161">
                  <c:v>10.098443749999999</c:v>
                </c:pt>
                <c:pt idx="162">
                  <c:v>10.160887500000022</c:v>
                </c:pt>
                <c:pt idx="163">
                  <c:v>10.223331249999999</c:v>
                </c:pt>
                <c:pt idx="164">
                  <c:v>10.285775000000001</c:v>
                </c:pt>
                <c:pt idx="165">
                  <c:v>10.348218749999948</c:v>
                </c:pt>
                <c:pt idx="166">
                  <c:v>10.410662500000004</c:v>
                </c:pt>
                <c:pt idx="167">
                  <c:v>10.473106250000088</c:v>
                </c:pt>
                <c:pt idx="168">
                  <c:v>10.535550000000002</c:v>
                </c:pt>
                <c:pt idx="169">
                  <c:v>10.597993750000001</c:v>
                </c:pt>
                <c:pt idx="170">
                  <c:v>10.66043750000008</c:v>
                </c:pt>
                <c:pt idx="171">
                  <c:v>10.72288125</c:v>
                </c:pt>
                <c:pt idx="172">
                  <c:v>10.785325</c:v>
                </c:pt>
                <c:pt idx="173">
                  <c:v>10.847768749999998</c:v>
                </c:pt>
                <c:pt idx="174">
                  <c:v>10.9102125</c:v>
                </c:pt>
                <c:pt idx="175">
                  <c:v>10.972656250000124</c:v>
                </c:pt>
                <c:pt idx="176">
                  <c:v>11.0351</c:v>
                </c:pt>
                <c:pt idx="177">
                  <c:v>11.09754375</c:v>
                </c:pt>
                <c:pt idx="178">
                  <c:v>11.159987500000026</c:v>
                </c:pt>
                <c:pt idx="179">
                  <c:v>11.222431250000026</c:v>
                </c:pt>
                <c:pt idx="180">
                  <c:v>11.284875</c:v>
                </c:pt>
                <c:pt idx="181">
                  <c:v>11.347318749999998</c:v>
                </c:pt>
                <c:pt idx="182">
                  <c:v>11.409762500000006</c:v>
                </c:pt>
                <c:pt idx="183">
                  <c:v>11.472206250000102</c:v>
                </c:pt>
                <c:pt idx="184">
                  <c:v>11.534650000000001</c:v>
                </c:pt>
                <c:pt idx="185">
                  <c:v>11.597093750000001</c:v>
                </c:pt>
                <c:pt idx="186">
                  <c:v>11.659537500000091</c:v>
                </c:pt>
                <c:pt idx="187">
                  <c:v>11.721981250000001</c:v>
                </c:pt>
                <c:pt idx="188">
                  <c:v>11.784425000000001</c:v>
                </c:pt>
                <c:pt idx="189">
                  <c:v>11.846868750000001</c:v>
                </c:pt>
                <c:pt idx="190">
                  <c:v>11.9093125</c:v>
                </c:pt>
                <c:pt idx="191">
                  <c:v>11.971756250000078</c:v>
                </c:pt>
                <c:pt idx="192">
                  <c:v>12.0342</c:v>
                </c:pt>
                <c:pt idx="193">
                  <c:v>12.09664375</c:v>
                </c:pt>
                <c:pt idx="194">
                  <c:v>12.159087500000068</c:v>
                </c:pt>
                <c:pt idx="195">
                  <c:v>12.22153125</c:v>
                </c:pt>
                <c:pt idx="196">
                  <c:v>12.283975</c:v>
                </c:pt>
                <c:pt idx="197">
                  <c:v>12.34641875</c:v>
                </c:pt>
                <c:pt idx="198">
                  <c:v>12.4088625</c:v>
                </c:pt>
                <c:pt idx="199">
                  <c:v>12.471306250000024</c:v>
                </c:pt>
                <c:pt idx="200">
                  <c:v>12.53375</c:v>
                </c:pt>
                <c:pt idx="201">
                  <c:v>12.596193749999999</c:v>
                </c:pt>
                <c:pt idx="202">
                  <c:v>12.658637500000006</c:v>
                </c:pt>
                <c:pt idx="203">
                  <c:v>12.721081249999999</c:v>
                </c:pt>
                <c:pt idx="204">
                  <c:v>12.783525000000001</c:v>
                </c:pt>
                <c:pt idx="205">
                  <c:v>12.845968750000001</c:v>
                </c:pt>
                <c:pt idx="206">
                  <c:v>12.908412500000004</c:v>
                </c:pt>
                <c:pt idx="207">
                  <c:v>12.970856250000086</c:v>
                </c:pt>
                <c:pt idx="208">
                  <c:v>13.033300000000001</c:v>
                </c:pt>
                <c:pt idx="209">
                  <c:v>13.09574375</c:v>
                </c:pt>
                <c:pt idx="210">
                  <c:v>13.1581875</c:v>
                </c:pt>
                <c:pt idx="211">
                  <c:v>13.22063125</c:v>
                </c:pt>
                <c:pt idx="212">
                  <c:v>13.283075</c:v>
                </c:pt>
                <c:pt idx="213">
                  <c:v>13.34551875</c:v>
                </c:pt>
                <c:pt idx="214">
                  <c:v>13.4079625</c:v>
                </c:pt>
                <c:pt idx="215">
                  <c:v>13.470406250000122</c:v>
                </c:pt>
                <c:pt idx="216">
                  <c:v>13.53285</c:v>
                </c:pt>
                <c:pt idx="217">
                  <c:v>13.59529375</c:v>
                </c:pt>
                <c:pt idx="218">
                  <c:v>13.657737500000026</c:v>
                </c:pt>
                <c:pt idx="219">
                  <c:v>13.72018125</c:v>
                </c:pt>
                <c:pt idx="220">
                  <c:v>13.782625000000001</c:v>
                </c:pt>
                <c:pt idx="221">
                  <c:v>13.845068749999999</c:v>
                </c:pt>
                <c:pt idx="222">
                  <c:v>13.907512500000006</c:v>
                </c:pt>
                <c:pt idx="223">
                  <c:v>13.969956250000095</c:v>
                </c:pt>
                <c:pt idx="224">
                  <c:v>14.032400000000004</c:v>
                </c:pt>
                <c:pt idx="225">
                  <c:v>14.094843750000001</c:v>
                </c:pt>
                <c:pt idx="226">
                  <c:v>14.157287500000002</c:v>
                </c:pt>
                <c:pt idx="227">
                  <c:v>14.219731250000002</c:v>
                </c:pt>
                <c:pt idx="228">
                  <c:v>14.282175000000001</c:v>
                </c:pt>
                <c:pt idx="229">
                  <c:v>14.344618749999999</c:v>
                </c:pt>
                <c:pt idx="230">
                  <c:v>14.4070625</c:v>
                </c:pt>
                <c:pt idx="231">
                  <c:v>14.469506250000132</c:v>
                </c:pt>
                <c:pt idx="232">
                  <c:v>14.53195</c:v>
                </c:pt>
                <c:pt idx="233">
                  <c:v>14.594393749999998</c:v>
                </c:pt>
                <c:pt idx="234">
                  <c:v>14.656837500000067</c:v>
                </c:pt>
                <c:pt idx="235">
                  <c:v>14.71928125</c:v>
                </c:pt>
                <c:pt idx="236">
                  <c:v>14.781725</c:v>
                </c:pt>
                <c:pt idx="237">
                  <c:v>14.844168749999998</c:v>
                </c:pt>
                <c:pt idx="238">
                  <c:v>14.906612500000024</c:v>
                </c:pt>
                <c:pt idx="239">
                  <c:v>14.969056250000108</c:v>
                </c:pt>
                <c:pt idx="240">
                  <c:v>15.031500000000001</c:v>
                </c:pt>
                <c:pt idx="241">
                  <c:v>15.093943749999999</c:v>
                </c:pt>
                <c:pt idx="242">
                  <c:v>15.156387500000006</c:v>
                </c:pt>
                <c:pt idx="243">
                  <c:v>15.218831249999999</c:v>
                </c:pt>
                <c:pt idx="244">
                  <c:v>15.281274999999999</c:v>
                </c:pt>
                <c:pt idx="245">
                  <c:v>15.343718750000001</c:v>
                </c:pt>
                <c:pt idx="246">
                  <c:v>15.406162500000002</c:v>
                </c:pt>
                <c:pt idx="247">
                  <c:v>15.468606250000084</c:v>
                </c:pt>
                <c:pt idx="248">
                  <c:v>15.53105</c:v>
                </c:pt>
                <c:pt idx="249">
                  <c:v>15.59349375</c:v>
                </c:pt>
                <c:pt idx="250">
                  <c:v>15.655937500000075</c:v>
                </c:pt>
                <c:pt idx="251">
                  <c:v>15.718381249999998</c:v>
                </c:pt>
                <c:pt idx="252">
                  <c:v>15.780825</c:v>
                </c:pt>
                <c:pt idx="253">
                  <c:v>15.843268749999998</c:v>
                </c:pt>
                <c:pt idx="254">
                  <c:v>15.905712500000067</c:v>
                </c:pt>
                <c:pt idx="255">
                  <c:v>15.968156250000026</c:v>
                </c:pt>
                <c:pt idx="256">
                  <c:v>16.0306</c:v>
                </c:pt>
                <c:pt idx="257">
                  <c:v>16.09304375</c:v>
                </c:pt>
                <c:pt idx="258">
                  <c:v>16.1554875</c:v>
                </c:pt>
                <c:pt idx="259">
                  <c:v>16.217931249999999</c:v>
                </c:pt>
                <c:pt idx="260">
                  <c:v>16.280374999999989</c:v>
                </c:pt>
                <c:pt idx="261">
                  <c:v>16.342818749999999</c:v>
                </c:pt>
                <c:pt idx="262">
                  <c:v>16.405262499999989</c:v>
                </c:pt>
                <c:pt idx="263">
                  <c:v>16.467706249999775</c:v>
                </c:pt>
                <c:pt idx="264">
                  <c:v>16.530149999999889</c:v>
                </c:pt>
                <c:pt idx="265">
                  <c:v>16.592593749999889</c:v>
                </c:pt>
                <c:pt idx="266">
                  <c:v>16.655037499999999</c:v>
                </c:pt>
                <c:pt idx="267">
                  <c:v>16.717481249999999</c:v>
                </c:pt>
                <c:pt idx="268">
                  <c:v>16.779924999999999</c:v>
                </c:pt>
                <c:pt idx="269">
                  <c:v>16.842368749999999</c:v>
                </c:pt>
                <c:pt idx="270">
                  <c:v>16.904812499999988</c:v>
                </c:pt>
                <c:pt idx="271">
                  <c:v>16.967256249999856</c:v>
                </c:pt>
                <c:pt idx="272">
                  <c:v>17.029699999999856</c:v>
                </c:pt>
                <c:pt idx="273">
                  <c:v>17.092143750000002</c:v>
                </c:pt>
                <c:pt idx="274">
                  <c:v>17.154587500000005</c:v>
                </c:pt>
                <c:pt idx="275">
                  <c:v>17.217031250000005</c:v>
                </c:pt>
                <c:pt idx="276">
                  <c:v>17.279475000000001</c:v>
                </c:pt>
                <c:pt idx="277">
                  <c:v>17.341918750000158</c:v>
                </c:pt>
                <c:pt idx="278">
                  <c:v>17.404362499999987</c:v>
                </c:pt>
                <c:pt idx="279">
                  <c:v>17.466806249999848</c:v>
                </c:pt>
                <c:pt idx="280">
                  <c:v>17.529250000000001</c:v>
                </c:pt>
                <c:pt idx="281">
                  <c:v>17.591693750000001</c:v>
                </c:pt>
                <c:pt idx="282">
                  <c:v>17.654137500000001</c:v>
                </c:pt>
                <c:pt idx="283">
                  <c:v>17.716581250000001</c:v>
                </c:pt>
                <c:pt idx="284">
                  <c:v>17.779025000000001</c:v>
                </c:pt>
                <c:pt idx="285">
                  <c:v>17.841468750000143</c:v>
                </c:pt>
                <c:pt idx="286">
                  <c:v>17.903912499999986</c:v>
                </c:pt>
                <c:pt idx="287">
                  <c:v>17.966356249999816</c:v>
                </c:pt>
                <c:pt idx="288">
                  <c:v>18.0288</c:v>
                </c:pt>
                <c:pt idx="289">
                  <c:v>18.09124375</c:v>
                </c:pt>
                <c:pt idx="290">
                  <c:v>18.1536875</c:v>
                </c:pt>
                <c:pt idx="291">
                  <c:v>18.21613125</c:v>
                </c:pt>
                <c:pt idx="292">
                  <c:v>18.278575</c:v>
                </c:pt>
                <c:pt idx="293">
                  <c:v>18.341018750000035</c:v>
                </c:pt>
                <c:pt idx="294">
                  <c:v>18.403462499999989</c:v>
                </c:pt>
                <c:pt idx="295">
                  <c:v>18.465906249999794</c:v>
                </c:pt>
                <c:pt idx="296">
                  <c:v>18.52835</c:v>
                </c:pt>
                <c:pt idx="297">
                  <c:v>18.59079375</c:v>
                </c:pt>
                <c:pt idx="298">
                  <c:v>18.653237499999999</c:v>
                </c:pt>
                <c:pt idx="299">
                  <c:v>18.715681249999989</c:v>
                </c:pt>
                <c:pt idx="300">
                  <c:v>18.778124999999989</c:v>
                </c:pt>
                <c:pt idx="301">
                  <c:v>18.840568749999999</c:v>
                </c:pt>
                <c:pt idx="302">
                  <c:v>18.903012499999889</c:v>
                </c:pt>
                <c:pt idx="303">
                  <c:v>18.965456249999768</c:v>
                </c:pt>
                <c:pt idx="304">
                  <c:v>19.027899999999999</c:v>
                </c:pt>
                <c:pt idx="305">
                  <c:v>19.090343749999889</c:v>
                </c:pt>
                <c:pt idx="306">
                  <c:v>19.152787499999999</c:v>
                </c:pt>
                <c:pt idx="307">
                  <c:v>19.215231249999889</c:v>
                </c:pt>
                <c:pt idx="308">
                  <c:v>19.277674999999999</c:v>
                </c:pt>
                <c:pt idx="309">
                  <c:v>19.340118749999988</c:v>
                </c:pt>
                <c:pt idx="310">
                  <c:v>19.402562499999856</c:v>
                </c:pt>
                <c:pt idx="311">
                  <c:v>19.465006249999742</c:v>
                </c:pt>
                <c:pt idx="312">
                  <c:v>19.527450000000005</c:v>
                </c:pt>
                <c:pt idx="313">
                  <c:v>19.589893750000005</c:v>
                </c:pt>
                <c:pt idx="314">
                  <c:v>19.652337500000002</c:v>
                </c:pt>
                <c:pt idx="315">
                  <c:v>19.714781250000001</c:v>
                </c:pt>
                <c:pt idx="316">
                  <c:v>19.777225000000001</c:v>
                </c:pt>
                <c:pt idx="317">
                  <c:v>19.839668750000154</c:v>
                </c:pt>
                <c:pt idx="318">
                  <c:v>19.902112499999848</c:v>
                </c:pt>
                <c:pt idx="319">
                  <c:v>19.964556249999834</c:v>
                </c:pt>
                <c:pt idx="320">
                  <c:v>20.027000000000001</c:v>
                </c:pt>
                <c:pt idx="321">
                  <c:v>20.089443749999827</c:v>
                </c:pt>
                <c:pt idx="322">
                  <c:v>20.151887500000147</c:v>
                </c:pt>
                <c:pt idx="323">
                  <c:v>20.214331250000001</c:v>
                </c:pt>
                <c:pt idx="324">
                  <c:v>20.276775000000001</c:v>
                </c:pt>
                <c:pt idx="325">
                  <c:v>20.339218750000139</c:v>
                </c:pt>
                <c:pt idx="326">
                  <c:v>20.401662499999986</c:v>
                </c:pt>
                <c:pt idx="327">
                  <c:v>20.464106249999816</c:v>
                </c:pt>
                <c:pt idx="328">
                  <c:v>20.52655</c:v>
                </c:pt>
                <c:pt idx="329">
                  <c:v>20.58899375</c:v>
                </c:pt>
                <c:pt idx="330">
                  <c:v>20.6514375</c:v>
                </c:pt>
                <c:pt idx="331">
                  <c:v>20.713881250000128</c:v>
                </c:pt>
                <c:pt idx="332">
                  <c:v>20.776325</c:v>
                </c:pt>
                <c:pt idx="333">
                  <c:v>20.838768750000035</c:v>
                </c:pt>
                <c:pt idx="334">
                  <c:v>20.901212499999989</c:v>
                </c:pt>
                <c:pt idx="335">
                  <c:v>20.963656249999783</c:v>
                </c:pt>
                <c:pt idx="336">
                  <c:v>21.0261</c:v>
                </c:pt>
                <c:pt idx="337">
                  <c:v>21.088543749999776</c:v>
                </c:pt>
                <c:pt idx="338">
                  <c:v>21.150987500000031</c:v>
                </c:pt>
                <c:pt idx="339">
                  <c:v>21.213431249999989</c:v>
                </c:pt>
                <c:pt idx="340">
                  <c:v>21.275874999999999</c:v>
                </c:pt>
                <c:pt idx="341">
                  <c:v>21.338318749999999</c:v>
                </c:pt>
                <c:pt idx="342">
                  <c:v>21.400762499999889</c:v>
                </c:pt>
                <c:pt idx="343">
                  <c:v>21.463206249999768</c:v>
                </c:pt>
                <c:pt idx="344">
                  <c:v>21.525649999999768</c:v>
                </c:pt>
                <c:pt idx="345">
                  <c:v>21.588093749999889</c:v>
                </c:pt>
                <c:pt idx="346">
                  <c:v>21.650537499999999</c:v>
                </c:pt>
                <c:pt idx="347">
                  <c:v>21.712981249999999</c:v>
                </c:pt>
                <c:pt idx="348">
                  <c:v>21.775424999999856</c:v>
                </c:pt>
                <c:pt idx="349">
                  <c:v>21.837868750000275</c:v>
                </c:pt>
                <c:pt idx="350">
                  <c:v>21.900312499999856</c:v>
                </c:pt>
                <c:pt idx="351">
                  <c:v>21.96275624999975</c:v>
                </c:pt>
                <c:pt idx="352">
                  <c:v>22.025200000000002</c:v>
                </c:pt>
                <c:pt idx="353">
                  <c:v>22.087643750000002</c:v>
                </c:pt>
                <c:pt idx="354">
                  <c:v>22.150087500000001</c:v>
                </c:pt>
                <c:pt idx="355">
                  <c:v>22.212531249999849</c:v>
                </c:pt>
                <c:pt idx="356">
                  <c:v>22.274975000000154</c:v>
                </c:pt>
                <c:pt idx="357">
                  <c:v>22.337418750000154</c:v>
                </c:pt>
                <c:pt idx="358">
                  <c:v>22.399862500000001</c:v>
                </c:pt>
                <c:pt idx="359">
                  <c:v>22.462306249999724</c:v>
                </c:pt>
                <c:pt idx="360">
                  <c:v>22.524750000000001</c:v>
                </c:pt>
                <c:pt idx="361">
                  <c:v>22.587193750000001</c:v>
                </c:pt>
                <c:pt idx="362">
                  <c:v>22.649637499999987</c:v>
                </c:pt>
                <c:pt idx="363">
                  <c:v>22.712081250000001</c:v>
                </c:pt>
                <c:pt idx="364">
                  <c:v>22.774525000000001</c:v>
                </c:pt>
                <c:pt idx="365">
                  <c:v>22.836968750000246</c:v>
                </c:pt>
                <c:pt idx="366">
                  <c:v>22.899412499999986</c:v>
                </c:pt>
                <c:pt idx="367">
                  <c:v>22.96185625</c:v>
                </c:pt>
                <c:pt idx="368">
                  <c:v>23.0243</c:v>
                </c:pt>
                <c:pt idx="369">
                  <c:v>23.086743749999808</c:v>
                </c:pt>
                <c:pt idx="370">
                  <c:v>23.1491875</c:v>
                </c:pt>
                <c:pt idx="371">
                  <c:v>23.21163125</c:v>
                </c:pt>
                <c:pt idx="372">
                  <c:v>23.274075000000035</c:v>
                </c:pt>
                <c:pt idx="373">
                  <c:v>23.336518750000035</c:v>
                </c:pt>
                <c:pt idx="374">
                  <c:v>23.3989625</c:v>
                </c:pt>
                <c:pt idx="375">
                  <c:v>23.461406249999783</c:v>
                </c:pt>
                <c:pt idx="376">
                  <c:v>23.523849999999989</c:v>
                </c:pt>
                <c:pt idx="377">
                  <c:v>23.586293749999989</c:v>
                </c:pt>
                <c:pt idx="378">
                  <c:v>23.648737499999989</c:v>
                </c:pt>
                <c:pt idx="379">
                  <c:v>23.711181249999999</c:v>
                </c:pt>
                <c:pt idx="380">
                  <c:v>23.773624999999889</c:v>
                </c:pt>
                <c:pt idx="381">
                  <c:v>23.836068750000198</c:v>
                </c:pt>
                <c:pt idx="382">
                  <c:v>23.898512499999889</c:v>
                </c:pt>
                <c:pt idx="383">
                  <c:v>23.960956249999889</c:v>
                </c:pt>
                <c:pt idx="384">
                  <c:v>24.023399999999889</c:v>
                </c:pt>
                <c:pt idx="385">
                  <c:v>24.085843749999889</c:v>
                </c:pt>
                <c:pt idx="386">
                  <c:v>24.148287499999999</c:v>
                </c:pt>
                <c:pt idx="387">
                  <c:v>24.210731249999856</c:v>
                </c:pt>
                <c:pt idx="388">
                  <c:v>24.273174999999988</c:v>
                </c:pt>
                <c:pt idx="389">
                  <c:v>24.335618749999988</c:v>
                </c:pt>
                <c:pt idx="390">
                  <c:v>24.398062500000002</c:v>
                </c:pt>
                <c:pt idx="391">
                  <c:v>24.460506249999749</c:v>
                </c:pt>
                <c:pt idx="392">
                  <c:v>24.522950000000005</c:v>
                </c:pt>
                <c:pt idx="393">
                  <c:v>24.585393749999852</c:v>
                </c:pt>
                <c:pt idx="394">
                  <c:v>24.647837500000001</c:v>
                </c:pt>
                <c:pt idx="395">
                  <c:v>24.710281250000001</c:v>
                </c:pt>
                <c:pt idx="396">
                  <c:v>24.772724999999848</c:v>
                </c:pt>
                <c:pt idx="397">
                  <c:v>24.835168750000154</c:v>
                </c:pt>
                <c:pt idx="398">
                  <c:v>24.897612499999987</c:v>
                </c:pt>
                <c:pt idx="399">
                  <c:v>24.960056249999827</c:v>
                </c:pt>
                <c:pt idx="400">
                  <c:v>25.022499999999827</c:v>
                </c:pt>
                <c:pt idx="401">
                  <c:v>25.084943750000001</c:v>
                </c:pt>
                <c:pt idx="402">
                  <c:v>25.147387500000001</c:v>
                </c:pt>
                <c:pt idx="403">
                  <c:v>25.209831250000001</c:v>
                </c:pt>
                <c:pt idx="404">
                  <c:v>25.272275</c:v>
                </c:pt>
                <c:pt idx="405">
                  <c:v>25.334718750000135</c:v>
                </c:pt>
                <c:pt idx="406">
                  <c:v>25.3971625</c:v>
                </c:pt>
                <c:pt idx="407">
                  <c:v>25.459606249999808</c:v>
                </c:pt>
                <c:pt idx="408">
                  <c:v>25.52205</c:v>
                </c:pt>
                <c:pt idx="409">
                  <c:v>25.58449375</c:v>
                </c:pt>
                <c:pt idx="410">
                  <c:v>25.6469375</c:v>
                </c:pt>
                <c:pt idx="411">
                  <c:v>25.70938125</c:v>
                </c:pt>
                <c:pt idx="412">
                  <c:v>25.771825000000035</c:v>
                </c:pt>
                <c:pt idx="413">
                  <c:v>25.834268750000227</c:v>
                </c:pt>
                <c:pt idx="414">
                  <c:v>25.896712499999989</c:v>
                </c:pt>
                <c:pt idx="415">
                  <c:v>25.959156249999989</c:v>
                </c:pt>
                <c:pt idx="416">
                  <c:v>26.021599999999989</c:v>
                </c:pt>
                <c:pt idx="417">
                  <c:v>26.084043749999989</c:v>
                </c:pt>
                <c:pt idx="418">
                  <c:v>26.146487499999999</c:v>
                </c:pt>
                <c:pt idx="419">
                  <c:v>26.208931249999889</c:v>
                </c:pt>
                <c:pt idx="420">
                  <c:v>26.271374999999999</c:v>
                </c:pt>
                <c:pt idx="421">
                  <c:v>26.333818750000194</c:v>
                </c:pt>
                <c:pt idx="422">
                  <c:v>26.396262499999999</c:v>
                </c:pt>
                <c:pt idx="423">
                  <c:v>26.458706249999764</c:v>
                </c:pt>
                <c:pt idx="424">
                  <c:v>26.521149999999889</c:v>
                </c:pt>
                <c:pt idx="425">
                  <c:v>26.583593749999864</c:v>
                </c:pt>
                <c:pt idx="426">
                  <c:v>26.646037499999988</c:v>
                </c:pt>
                <c:pt idx="427">
                  <c:v>26.708481249999856</c:v>
                </c:pt>
                <c:pt idx="428">
                  <c:v>26.770924999999988</c:v>
                </c:pt>
                <c:pt idx="429">
                  <c:v>26.833368750000176</c:v>
                </c:pt>
                <c:pt idx="430">
                  <c:v>26.895812500000002</c:v>
                </c:pt>
                <c:pt idx="431">
                  <c:v>26.958256250000002</c:v>
                </c:pt>
                <c:pt idx="432">
                  <c:v>27.020699999999852</c:v>
                </c:pt>
                <c:pt idx="433">
                  <c:v>27.083143749999849</c:v>
                </c:pt>
                <c:pt idx="434">
                  <c:v>27.145587499999987</c:v>
                </c:pt>
                <c:pt idx="435">
                  <c:v>27.208031249999848</c:v>
                </c:pt>
                <c:pt idx="436">
                  <c:v>27.270475000000001</c:v>
                </c:pt>
                <c:pt idx="437">
                  <c:v>27.33291875000015</c:v>
                </c:pt>
                <c:pt idx="438">
                  <c:v>27.395362499999987</c:v>
                </c:pt>
                <c:pt idx="439">
                  <c:v>27.457806250000001</c:v>
                </c:pt>
                <c:pt idx="440">
                  <c:v>27.520250000000001</c:v>
                </c:pt>
                <c:pt idx="441">
                  <c:v>27.582693749999823</c:v>
                </c:pt>
                <c:pt idx="442">
                  <c:v>27.645137499999986</c:v>
                </c:pt>
                <c:pt idx="443">
                  <c:v>27.70758125</c:v>
                </c:pt>
                <c:pt idx="444">
                  <c:v>27.770025</c:v>
                </c:pt>
                <c:pt idx="445">
                  <c:v>27.832468750000135</c:v>
                </c:pt>
                <c:pt idx="446">
                  <c:v>27.8949125</c:v>
                </c:pt>
                <c:pt idx="447">
                  <c:v>27.95735625</c:v>
                </c:pt>
                <c:pt idx="448">
                  <c:v>28.019800000000128</c:v>
                </c:pt>
                <c:pt idx="449">
                  <c:v>28.082243749999801</c:v>
                </c:pt>
                <c:pt idx="450">
                  <c:v>28.1446875</c:v>
                </c:pt>
                <c:pt idx="451">
                  <c:v>28.20713125</c:v>
                </c:pt>
                <c:pt idx="452">
                  <c:v>28.269575</c:v>
                </c:pt>
                <c:pt idx="453">
                  <c:v>28.332018750000035</c:v>
                </c:pt>
                <c:pt idx="454">
                  <c:v>28.394462499999999</c:v>
                </c:pt>
                <c:pt idx="455">
                  <c:v>28.456906249999989</c:v>
                </c:pt>
                <c:pt idx="456">
                  <c:v>28.519349999999989</c:v>
                </c:pt>
                <c:pt idx="457">
                  <c:v>28.581793749999989</c:v>
                </c:pt>
                <c:pt idx="458">
                  <c:v>28.644237499999999</c:v>
                </c:pt>
                <c:pt idx="459">
                  <c:v>28.706681249999889</c:v>
                </c:pt>
                <c:pt idx="460">
                  <c:v>28.769124999999889</c:v>
                </c:pt>
                <c:pt idx="461">
                  <c:v>28.831568750000187</c:v>
                </c:pt>
                <c:pt idx="462">
                  <c:v>28.894012499999999</c:v>
                </c:pt>
                <c:pt idx="463">
                  <c:v>28.956456249999889</c:v>
                </c:pt>
                <c:pt idx="464">
                  <c:v>29.018899999999999</c:v>
                </c:pt>
                <c:pt idx="465">
                  <c:v>29.081343749999856</c:v>
                </c:pt>
                <c:pt idx="466">
                  <c:v>29.143787499999988</c:v>
                </c:pt>
                <c:pt idx="467">
                  <c:v>29.206231249999856</c:v>
                </c:pt>
                <c:pt idx="468">
                  <c:v>29.268675000000002</c:v>
                </c:pt>
                <c:pt idx="469">
                  <c:v>29.331118750000169</c:v>
                </c:pt>
                <c:pt idx="470">
                  <c:v>29.393562500000002</c:v>
                </c:pt>
                <c:pt idx="471">
                  <c:v>29.456006250000002</c:v>
                </c:pt>
                <c:pt idx="472">
                  <c:v>29.518450000000001</c:v>
                </c:pt>
                <c:pt idx="473">
                  <c:v>29.580893750000001</c:v>
                </c:pt>
                <c:pt idx="474">
                  <c:v>29.643337499999987</c:v>
                </c:pt>
                <c:pt idx="475">
                  <c:v>29.705781249999841</c:v>
                </c:pt>
                <c:pt idx="476">
                  <c:v>29.768224999999834</c:v>
                </c:pt>
                <c:pt idx="477">
                  <c:v>29.83066875000015</c:v>
                </c:pt>
                <c:pt idx="478">
                  <c:v>29.893112499999987</c:v>
                </c:pt>
                <c:pt idx="479">
                  <c:v>29.955556249999827</c:v>
                </c:pt>
                <c:pt idx="480">
                  <c:v>30.018000000000001</c:v>
                </c:pt>
                <c:pt idx="481">
                  <c:v>30.080443749999819</c:v>
                </c:pt>
                <c:pt idx="482">
                  <c:v>30.142887500000001</c:v>
                </c:pt>
                <c:pt idx="483">
                  <c:v>30.205331249999816</c:v>
                </c:pt>
                <c:pt idx="484">
                  <c:v>30.267775</c:v>
                </c:pt>
                <c:pt idx="485">
                  <c:v>30.330218750000135</c:v>
                </c:pt>
                <c:pt idx="486">
                  <c:v>30.392662499999989</c:v>
                </c:pt>
                <c:pt idx="487">
                  <c:v>30.455106249999801</c:v>
                </c:pt>
                <c:pt idx="488">
                  <c:v>30.517550000000035</c:v>
                </c:pt>
                <c:pt idx="489">
                  <c:v>30.579993750000035</c:v>
                </c:pt>
                <c:pt idx="490">
                  <c:v>30.642437499999989</c:v>
                </c:pt>
                <c:pt idx="491">
                  <c:v>30.704881250000035</c:v>
                </c:pt>
                <c:pt idx="492">
                  <c:v>30.767325</c:v>
                </c:pt>
                <c:pt idx="493">
                  <c:v>30.829768749999999</c:v>
                </c:pt>
                <c:pt idx="494">
                  <c:v>30.892212499999989</c:v>
                </c:pt>
                <c:pt idx="495">
                  <c:v>30.954656249999989</c:v>
                </c:pt>
                <c:pt idx="496">
                  <c:v>31.017099999999999</c:v>
                </c:pt>
                <c:pt idx="497">
                  <c:v>31.079543749999889</c:v>
                </c:pt>
                <c:pt idx="498">
                  <c:v>31.141987500000031</c:v>
                </c:pt>
                <c:pt idx="499">
                  <c:v>31.204431249999889</c:v>
                </c:pt>
                <c:pt idx="500">
                  <c:v>31.266874999999999</c:v>
                </c:pt>
                <c:pt idx="501">
                  <c:v>31.329318749999999</c:v>
                </c:pt>
                <c:pt idx="502">
                  <c:v>31.391762499999999</c:v>
                </c:pt>
                <c:pt idx="503">
                  <c:v>31.454206249999864</c:v>
                </c:pt>
                <c:pt idx="504">
                  <c:v>31.516649999999856</c:v>
                </c:pt>
                <c:pt idx="505">
                  <c:v>31.579093749999988</c:v>
                </c:pt>
                <c:pt idx="506">
                  <c:v>31.641537499999988</c:v>
                </c:pt>
                <c:pt idx="507">
                  <c:v>31.703981249999988</c:v>
                </c:pt>
                <c:pt idx="508">
                  <c:v>31.766425000000002</c:v>
                </c:pt>
                <c:pt idx="509">
                  <c:v>31.828868750000161</c:v>
                </c:pt>
                <c:pt idx="510">
                  <c:v>31.891312500000002</c:v>
                </c:pt>
                <c:pt idx="511">
                  <c:v>31.953756249999849</c:v>
                </c:pt>
                <c:pt idx="512">
                  <c:v>32.016200000000005</c:v>
                </c:pt>
                <c:pt idx="513">
                  <c:v>32.078643750000005</c:v>
                </c:pt>
                <c:pt idx="514">
                  <c:v>32.141087499999713</c:v>
                </c:pt>
                <c:pt idx="515">
                  <c:v>32.203531250000012</c:v>
                </c:pt>
                <c:pt idx="516">
                  <c:v>32.265975000000367</c:v>
                </c:pt>
                <c:pt idx="517">
                  <c:v>32.328418750000012</c:v>
                </c:pt>
                <c:pt idx="518">
                  <c:v>32.390862499999997</c:v>
                </c:pt>
                <c:pt idx="519">
                  <c:v>32.453306250000004</c:v>
                </c:pt>
                <c:pt idx="520">
                  <c:v>32.515750000000011</c:v>
                </c:pt>
                <c:pt idx="521">
                  <c:v>32.578193750000011</c:v>
                </c:pt>
                <c:pt idx="522">
                  <c:v>32.640637499999997</c:v>
                </c:pt>
                <c:pt idx="523">
                  <c:v>32.703081250000004</c:v>
                </c:pt>
                <c:pt idx="524">
                  <c:v>32.765525000000338</c:v>
                </c:pt>
                <c:pt idx="525">
                  <c:v>32.827968750000004</c:v>
                </c:pt>
                <c:pt idx="526">
                  <c:v>32.890412500000011</c:v>
                </c:pt>
                <c:pt idx="527">
                  <c:v>32.952856250000004</c:v>
                </c:pt>
                <c:pt idx="528">
                  <c:v>33.015300000000003</c:v>
                </c:pt>
                <c:pt idx="529">
                  <c:v>33.077743750000003</c:v>
                </c:pt>
                <c:pt idx="530">
                  <c:v>33.140187499999996</c:v>
                </c:pt>
                <c:pt idx="531">
                  <c:v>33.202631250000003</c:v>
                </c:pt>
                <c:pt idx="532">
                  <c:v>33.265075000000316</c:v>
                </c:pt>
                <c:pt idx="533">
                  <c:v>33.327518750000003</c:v>
                </c:pt>
                <c:pt idx="534">
                  <c:v>33.389962499999996</c:v>
                </c:pt>
                <c:pt idx="535">
                  <c:v>33.452406250000003</c:v>
                </c:pt>
                <c:pt idx="536">
                  <c:v>33.514849999999996</c:v>
                </c:pt>
                <c:pt idx="537">
                  <c:v>33.577293750000003</c:v>
                </c:pt>
                <c:pt idx="538">
                  <c:v>33.639737500000003</c:v>
                </c:pt>
                <c:pt idx="539">
                  <c:v>33.702181250000002</c:v>
                </c:pt>
                <c:pt idx="540">
                  <c:v>33.764625000000002</c:v>
                </c:pt>
                <c:pt idx="541">
                  <c:v>33.827068750000002</c:v>
                </c:pt>
                <c:pt idx="542">
                  <c:v>33.889512500000002</c:v>
                </c:pt>
                <c:pt idx="543">
                  <c:v>33.951956250000002</c:v>
                </c:pt>
                <c:pt idx="544">
                  <c:v>34.014400000000002</c:v>
                </c:pt>
                <c:pt idx="545">
                  <c:v>34.076843750000002</c:v>
                </c:pt>
                <c:pt idx="546">
                  <c:v>34.139287499999995</c:v>
                </c:pt>
                <c:pt idx="547">
                  <c:v>34.201731250000002</c:v>
                </c:pt>
                <c:pt idx="548">
                  <c:v>34.264175000000265</c:v>
                </c:pt>
                <c:pt idx="549">
                  <c:v>34.326618750000002</c:v>
                </c:pt>
                <c:pt idx="550">
                  <c:v>34.389062499999994</c:v>
                </c:pt>
                <c:pt idx="551">
                  <c:v>34.451506250000001</c:v>
                </c:pt>
                <c:pt idx="552">
                  <c:v>34.513950000000001</c:v>
                </c:pt>
                <c:pt idx="553">
                  <c:v>34.576393750000001</c:v>
                </c:pt>
                <c:pt idx="554">
                  <c:v>34.638837500000001</c:v>
                </c:pt>
                <c:pt idx="555">
                  <c:v>34.701281250000001</c:v>
                </c:pt>
                <c:pt idx="556">
                  <c:v>34.76372500000025</c:v>
                </c:pt>
                <c:pt idx="557">
                  <c:v>34.826168750000001</c:v>
                </c:pt>
                <c:pt idx="558">
                  <c:v>34.888612500000001</c:v>
                </c:pt>
                <c:pt idx="559">
                  <c:v>34.951056249999993</c:v>
                </c:pt>
                <c:pt idx="560">
                  <c:v>35.013500000000001</c:v>
                </c:pt>
                <c:pt idx="561">
                  <c:v>35.07594375</c:v>
                </c:pt>
                <c:pt idx="562">
                  <c:v>35.1383875</c:v>
                </c:pt>
                <c:pt idx="563">
                  <c:v>35.20083125</c:v>
                </c:pt>
                <c:pt idx="564">
                  <c:v>35.263275000000213</c:v>
                </c:pt>
                <c:pt idx="565">
                  <c:v>35.325718750000163</c:v>
                </c:pt>
                <c:pt idx="566">
                  <c:v>35.3881625</c:v>
                </c:pt>
                <c:pt idx="567">
                  <c:v>35.450606249999993</c:v>
                </c:pt>
                <c:pt idx="568">
                  <c:v>35.51305</c:v>
                </c:pt>
                <c:pt idx="569">
                  <c:v>35.57549375</c:v>
                </c:pt>
                <c:pt idx="570">
                  <c:v>35.6379375</c:v>
                </c:pt>
                <c:pt idx="571">
                  <c:v>35.70038125</c:v>
                </c:pt>
                <c:pt idx="572">
                  <c:v>35.762825000000063</c:v>
                </c:pt>
                <c:pt idx="573">
                  <c:v>35.825268750000006</c:v>
                </c:pt>
                <c:pt idx="574">
                  <c:v>35.887712499999999</c:v>
                </c:pt>
                <c:pt idx="575">
                  <c:v>35.950156250000006</c:v>
                </c:pt>
                <c:pt idx="576">
                  <c:v>36.012600000000006</c:v>
                </c:pt>
                <c:pt idx="577">
                  <c:v>36.075043750000006</c:v>
                </c:pt>
                <c:pt idx="578">
                  <c:v>36.13748749999975</c:v>
                </c:pt>
                <c:pt idx="579">
                  <c:v>36.199931250000013</c:v>
                </c:pt>
                <c:pt idx="580">
                  <c:v>36.262375000000411</c:v>
                </c:pt>
                <c:pt idx="581">
                  <c:v>36.324818750000006</c:v>
                </c:pt>
                <c:pt idx="582">
                  <c:v>36.387262499999743</c:v>
                </c:pt>
                <c:pt idx="583">
                  <c:v>36.449706250000006</c:v>
                </c:pt>
                <c:pt idx="584">
                  <c:v>36.512150000000013</c:v>
                </c:pt>
                <c:pt idx="585">
                  <c:v>36.574593750000005</c:v>
                </c:pt>
                <c:pt idx="586">
                  <c:v>36.637037499999998</c:v>
                </c:pt>
                <c:pt idx="587">
                  <c:v>36.699481250000005</c:v>
                </c:pt>
                <c:pt idx="588">
                  <c:v>36.761925000000012</c:v>
                </c:pt>
                <c:pt idx="589">
                  <c:v>36.824368750000005</c:v>
                </c:pt>
                <c:pt idx="590">
                  <c:v>36.886812499999998</c:v>
                </c:pt>
                <c:pt idx="591">
                  <c:v>36.949256250000005</c:v>
                </c:pt>
                <c:pt idx="592">
                  <c:v>37.011699999999998</c:v>
                </c:pt>
                <c:pt idx="593">
                  <c:v>37.074143750000005</c:v>
                </c:pt>
                <c:pt idx="594">
                  <c:v>37.136587499999997</c:v>
                </c:pt>
                <c:pt idx="595">
                  <c:v>37.199031250000012</c:v>
                </c:pt>
                <c:pt idx="596">
                  <c:v>37.261475000000011</c:v>
                </c:pt>
                <c:pt idx="597">
                  <c:v>37.323918750000011</c:v>
                </c:pt>
                <c:pt idx="598">
                  <c:v>37.386362499999997</c:v>
                </c:pt>
                <c:pt idx="599">
                  <c:v>37.448806250000004</c:v>
                </c:pt>
                <c:pt idx="600">
                  <c:v>37.511249999999997</c:v>
                </c:pt>
                <c:pt idx="601">
                  <c:v>37.573693750000004</c:v>
                </c:pt>
                <c:pt idx="602">
                  <c:v>37.636137500000011</c:v>
                </c:pt>
                <c:pt idx="603">
                  <c:v>37.698581250000011</c:v>
                </c:pt>
                <c:pt idx="604">
                  <c:v>37.761025000000011</c:v>
                </c:pt>
                <c:pt idx="605">
                  <c:v>37.823468750000004</c:v>
                </c:pt>
                <c:pt idx="606">
                  <c:v>37.885912500000003</c:v>
                </c:pt>
                <c:pt idx="607">
                  <c:v>37.948356250000003</c:v>
                </c:pt>
                <c:pt idx="608">
                  <c:v>38.010800000000003</c:v>
                </c:pt>
                <c:pt idx="609">
                  <c:v>38.073243750000003</c:v>
                </c:pt>
                <c:pt idx="610">
                  <c:v>38.135687499999996</c:v>
                </c:pt>
                <c:pt idx="611">
                  <c:v>38.198131250000316</c:v>
                </c:pt>
                <c:pt idx="612">
                  <c:v>38.260575000000308</c:v>
                </c:pt>
                <c:pt idx="613">
                  <c:v>38.323018750000003</c:v>
                </c:pt>
                <c:pt idx="614">
                  <c:v>38.385462499999996</c:v>
                </c:pt>
                <c:pt idx="615">
                  <c:v>38.447906250000003</c:v>
                </c:pt>
                <c:pt idx="616">
                  <c:v>38.510350000000003</c:v>
                </c:pt>
                <c:pt idx="617">
                  <c:v>38.572793750000002</c:v>
                </c:pt>
                <c:pt idx="618">
                  <c:v>38.635237500000002</c:v>
                </c:pt>
                <c:pt idx="619">
                  <c:v>38.697681250000002</c:v>
                </c:pt>
                <c:pt idx="620">
                  <c:v>38.760125000000279</c:v>
                </c:pt>
                <c:pt idx="621">
                  <c:v>38.822568750000002</c:v>
                </c:pt>
                <c:pt idx="622">
                  <c:v>38.885012500000002</c:v>
                </c:pt>
                <c:pt idx="623">
                  <c:v>38.947456250000002</c:v>
                </c:pt>
                <c:pt idx="624">
                  <c:v>39.009900000000002</c:v>
                </c:pt>
                <c:pt idx="625">
                  <c:v>39.072343750000002</c:v>
                </c:pt>
                <c:pt idx="626">
                  <c:v>39.134787499999995</c:v>
                </c:pt>
                <c:pt idx="627">
                  <c:v>39.197231250000002</c:v>
                </c:pt>
                <c:pt idx="628">
                  <c:v>39.259675000000001</c:v>
                </c:pt>
                <c:pt idx="629">
                  <c:v>39.322118750000257</c:v>
                </c:pt>
                <c:pt idx="630">
                  <c:v>39.384562499999994</c:v>
                </c:pt>
                <c:pt idx="631">
                  <c:v>39.447006250000001</c:v>
                </c:pt>
                <c:pt idx="632">
                  <c:v>39.509450000000001</c:v>
                </c:pt>
                <c:pt idx="633">
                  <c:v>39.571893750000001</c:v>
                </c:pt>
                <c:pt idx="634">
                  <c:v>39.634337500000001</c:v>
                </c:pt>
                <c:pt idx="635">
                  <c:v>39.696781250000001</c:v>
                </c:pt>
                <c:pt idx="636">
                  <c:v>39.759225000000001</c:v>
                </c:pt>
                <c:pt idx="637">
                  <c:v>39.821668750000001</c:v>
                </c:pt>
                <c:pt idx="638">
                  <c:v>39.884112500000001</c:v>
                </c:pt>
                <c:pt idx="639">
                  <c:v>39.94655625</c:v>
                </c:pt>
                <c:pt idx="640">
                  <c:v>40.009</c:v>
                </c:pt>
                <c:pt idx="641">
                  <c:v>40.071443749999993</c:v>
                </c:pt>
                <c:pt idx="642">
                  <c:v>40.133887499999894</c:v>
                </c:pt>
                <c:pt idx="643">
                  <c:v>40.196331250000163</c:v>
                </c:pt>
                <c:pt idx="644">
                  <c:v>40.258775000000163</c:v>
                </c:pt>
                <c:pt idx="645">
                  <c:v>40.32121875</c:v>
                </c:pt>
                <c:pt idx="646">
                  <c:v>40.383662499999794</c:v>
                </c:pt>
                <c:pt idx="647">
                  <c:v>40.44610625</c:v>
                </c:pt>
                <c:pt idx="648">
                  <c:v>40.508550000000113</c:v>
                </c:pt>
                <c:pt idx="649">
                  <c:v>40.57099375</c:v>
                </c:pt>
                <c:pt idx="650">
                  <c:v>40.633437499999999</c:v>
                </c:pt>
                <c:pt idx="651">
                  <c:v>40.695881250000006</c:v>
                </c:pt>
                <c:pt idx="652">
                  <c:v>40.758325000000013</c:v>
                </c:pt>
                <c:pt idx="653">
                  <c:v>40.820768750000006</c:v>
                </c:pt>
                <c:pt idx="654">
                  <c:v>40.883212499999999</c:v>
                </c:pt>
                <c:pt idx="655">
                  <c:v>40.945656250000006</c:v>
                </c:pt>
                <c:pt idx="656">
                  <c:v>41.008100000000013</c:v>
                </c:pt>
                <c:pt idx="657">
                  <c:v>41.070543750000006</c:v>
                </c:pt>
                <c:pt idx="658">
                  <c:v>41.132987499999999</c:v>
                </c:pt>
                <c:pt idx="659">
                  <c:v>41.195431250000013</c:v>
                </c:pt>
                <c:pt idx="660">
                  <c:v>41.257874999999999</c:v>
                </c:pt>
                <c:pt idx="661">
                  <c:v>41.320318750000013</c:v>
                </c:pt>
                <c:pt idx="662">
                  <c:v>41.382762499999998</c:v>
                </c:pt>
                <c:pt idx="663">
                  <c:v>41.445206250000005</c:v>
                </c:pt>
                <c:pt idx="664">
                  <c:v>41.507649999999998</c:v>
                </c:pt>
                <c:pt idx="665">
                  <c:v>41.570093750000005</c:v>
                </c:pt>
                <c:pt idx="666">
                  <c:v>41.632537500000012</c:v>
                </c:pt>
                <c:pt idx="667">
                  <c:v>41.694981250000005</c:v>
                </c:pt>
                <c:pt idx="668">
                  <c:v>41.757424999999998</c:v>
                </c:pt>
                <c:pt idx="669">
                  <c:v>41.819868749999998</c:v>
                </c:pt>
                <c:pt idx="670">
                  <c:v>41.882312500000012</c:v>
                </c:pt>
                <c:pt idx="671">
                  <c:v>41.944756250000005</c:v>
                </c:pt>
                <c:pt idx="672">
                  <c:v>42.007200000000005</c:v>
                </c:pt>
                <c:pt idx="673">
                  <c:v>42.069643750000004</c:v>
                </c:pt>
                <c:pt idx="674">
                  <c:v>42.132087499999997</c:v>
                </c:pt>
                <c:pt idx="675">
                  <c:v>42.194531250000011</c:v>
                </c:pt>
                <c:pt idx="676">
                  <c:v>42.256975000000011</c:v>
                </c:pt>
                <c:pt idx="677">
                  <c:v>42.319418750000004</c:v>
                </c:pt>
                <c:pt idx="678">
                  <c:v>42.38186249999967</c:v>
                </c:pt>
                <c:pt idx="679">
                  <c:v>42.444306250000004</c:v>
                </c:pt>
                <c:pt idx="680">
                  <c:v>42.506750000000011</c:v>
                </c:pt>
                <c:pt idx="681">
                  <c:v>42.569193750000011</c:v>
                </c:pt>
                <c:pt idx="682">
                  <c:v>42.631637499999997</c:v>
                </c:pt>
                <c:pt idx="683">
                  <c:v>42.694081250000004</c:v>
                </c:pt>
                <c:pt idx="684">
                  <c:v>42.756525000000003</c:v>
                </c:pt>
                <c:pt idx="685">
                  <c:v>42.818968750000003</c:v>
                </c:pt>
                <c:pt idx="686">
                  <c:v>42.881412499999996</c:v>
                </c:pt>
                <c:pt idx="687">
                  <c:v>42.943856250000003</c:v>
                </c:pt>
                <c:pt idx="688">
                  <c:v>43.006300000000003</c:v>
                </c:pt>
                <c:pt idx="689">
                  <c:v>43.068743750000003</c:v>
                </c:pt>
                <c:pt idx="690">
                  <c:v>43.131187499999996</c:v>
                </c:pt>
                <c:pt idx="691">
                  <c:v>43.193631250000003</c:v>
                </c:pt>
                <c:pt idx="692">
                  <c:v>43.256075000000003</c:v>
                </c:pt>
                <c:pt idx="693">
                  <c:v>43.318518750000003</c:v>
                </c:pt>
                <c:pt idx="694">
                  <c:v>43.380962499999995</c:v>
                </c:pt>
                <c:pt idx="695">
                  <c:v>43.443406250000002</c:v>
                </c:pt>
                <c:pt idx="696">
                  <c:v>43.505850000000002</c:v>
                </c:pt>
                <c:pt idx="697">
                  <c:v>43.568293750000002</c:v>
                </c:pt>
                <c:pt idx="698">
                  <c:v>43.630737500000002</c:v>
                </c:pt>
                <c:pt idx="699">
                  <c:v>43.693181250000002</c:v>
                </c:pt>
                <c:pt idx="700">
                  <c:v>43.755625000000002</c:v>
                </c:pt>
                <c:pt idx="701">
                  <c:v>43.818068750000002</c:v>
                </c:pt>
                <c:pt idx="702">
                  <c:v>43.880512500000002</c:v>
                </c:pt>
                <c:pt idx="703">
                  <c:v>43.942956250000002</c:v>
                </c:pt>
                <c:pt idx="704">
                  <c:v>44.005400000000002</c:v>
                </c:pt>
                <c:pt idx="705">
                  <c:v>44.067843750000002</c:v>
                </c:pt>
                <c:pt idx="706">
                  <c:v>44.130287499999994</c:v>
                </c:pt>
                <c:pt idx="707">
                  <c:v>44.192731250000257</c:v>
                </c:pt>
                <c:pt idx="708">
                  <c:v>44.255175000000257</c:v>
                </c:pt>
                <c:pt idx="709">
                  <c:v>44.317618750000001</c:v>
                </c:pt>
                <c:pt idx="710">
                  <c:v>44.380062499999994</c:v>
                </c:pt>
                <c:pt idx="711">
                  <c:v>44.442506250000001</c:v>
                </c:pt>
                <c:pt idx="712">
                  <c:v>44.504950000000001</c:v>
                </c:pt>
                <c:pt idx="713">
                  <c:v>44.567393750000001</c:v>
                </c:pt>
                <c:pt idx="714">
                  <c:v>44.629837500000001</c:v>
                </c:pt>
                <c:pt idx="715">
                  <c:v>44.692281250000001</c:v>
                </c:pt>
                <c:pt idx="716">
                  <c:v>44.754725000000001</c:v>
                </c:pt>
                <c:pt idx="717">
                  <c:v>44.817168749999993</c:v>
                </c:pt>
                <c:pt idx="718">
                  <c:v>44.8796125</c:v>
                </c:pt>
                <c:pt idx="719">
                  <c:v>44.94205625</c:v>
                </c:pt>
                <c:pt idx="720">
                  <c:v>45.0045</c:v>
                </c:pt>
                <c:pt idx="721">
                  <c:v>45.06694375</c:v>
                </c:pt>
                <c:pt idx="722">
                  <c:v>45.1293875</c:v>
                </c:pt>
                <c:pt idx="723">
                  <c:v>45.19183125</c:v>
                </c:pt>
                <c:pt idx="724">
                  <c:v>45.254275</c:v>
                </c:pt>
                <c:pt idx="725">
                  <c:v>45.31671875</c:v>
                </c:pt>
                <c:pt idx="726">
                  <c:v>45.3791625</c:v>
                </c:pt>
                <c:pt idx="727">
                  <c:v>45.441606249999992</c:v>
                </c:pt>
                <c:pt idx="728">
                  <c:v>45.504049999999999</c:v>
                </c:pt>
                <c:pt idx="729">
                  <c:v>45.566493750000006</c:v>
                </c:pt>
                <c:pt idx="730">
                  <c:v>45.628937500000013</c:v>
                </c:pt>
                <c:pt idx="731">
                  <c:v>45.691381250000006</c:v>
                </c:pt>
                <c:pt idx="732">
                  <c:v>45.753824999999999</c:v>
                </c:pt>
                <c:pt idx="733">
                  <c:v>45.816268749999999</c:v>
                </c:pt>
                <c:pt idx="734">
                  <c:v>45.878712500000013</c:v>
                </c:pt>
                <c:pt idx="735">
                  <c:v>45.941156250000006</c:v>
                </c:pt>
                <c:pt idx="736">
                  <c:v>46.003600000000006</c:v>
                </c:pt>
                <c:pt idx="737">
                  <c:v>46.066043750000006</c:v>
                </c:pt>
                <c:pt idx="738">
                  <c:v>46.128487499999999</c:v>
                </c:pt>
                <c:pt idx="739">
                  <c:v>46.190931250000013</c:v>
                </c:pt>
                <c:pt idx="740">
                  <c:v>46.253375000000013</c:v>
                </c:pt>
                <c:pt idx="741">
                  <c:v>46.315818750000005</c:v>
                </c:pt>
                <c:pt idx="742">
                  <c:v>46.378262499999998</c:v>
                </c:pt>
                <c:pt idx="743">
                  <c:v>46.440706250000005</c:v>
                </c:pt>
                <c:pt idx="744">
                  <c:v>46.503150000000012</c:v>
                </c:pt>
                <c:pt idx="745">
                  <c:v>46.565593750000012</c:v>
                </c:pt>
                <c:pt idx="746">
                  <c:v>46.628037500000012</c:v>
                </c:pt>
                <c:pt idx="747">
                  <c:v>46.690481250000005</c:v>
                </c:pt>
                <c:pt idx="748">
                  <c:v>46.752925000000012</c:v>
                </c:pt>
                <c:pt idx="749">
                  <c:v>46.815368750000005</c:v>
                </c:pt>
                <c:pt idx="750">
                  <c:v>46.877812499999997</c:v>
                </c:pt>
                <c:pt idx="751">
                  <c:v>46.940256250000004</c:v>
                </c:pt>
                <c:pt idx="752">
                  <c:v>47.002700000000011</c:v>
                </c:pt>
                <c:pt idx="753">
                  <c:v>47.065143750000011</c:v>
                </c:pt>
                <c:pt idx="754">
                  <c:v>47.127587499999997</c:v>
                </c:pt>
                <c:pt idx="755">
                  <c:v>47.190031250000011</c:v>
                </c:pt>
                <c:pt idx="756">
                  <c:v>47.252475000000011</c:v>
                </c:pt>
                <c:pt idx="757">
                  <c:v>47.314918750000004</c:v>
                </c:pt>
                <c:pt idx="758">
                  <c:v>47.377362499999997</c:v>
                </c:pt>
                <c:pt idx="759">
                  <c:v>47.439806250000004</c:v>
                </c:pt>
                <c:pt idx="760">
                  <c:v>47.502250000000011</c:v>
                </c:pt>
                <c:pt idx="761">
                  <c:v>47.564693750000004</c:v>
                </c:pt>
                <c:pt idx="762">
                  <c:v>47.627137500000003</c:v>
                </c:pt>
                <c:pt idx="763">
                  <c:v>47.689581250000003</c:v>
                </c:pt>
                <c:pt idx="764">
                  <c:v>47.752025000000003</c:v>
                </c:pt>
                <c:pt idx="765">
                  <c:v>47.814468749999975</c:v>
                </c:pt>
                <c:pt idx="766">
                  <c:v>47.876912500000003</c:v>
                </c:pt>
                <c:pt idx="767">
                  <c:v>47.939356250000003</c:v>
                </c:pt>
                <c:pt idx="768">
                  <c:v>48.001800000000003</c:v>
                </c:pt>
                <c:pt idx="769">
                  <c:v>48.064243750000003</c:v>
                </c:pt>
                <c:pt idx="770">
                  <c:v>48.126687499999996</c:v>
                </c:pt>
                <c:pt idx="771">
                  <c:v>48.189131250000003</c:v>
                </c:pt>
                <c:pt idx="772">
                  <c:v>48.251575000000003</c:v>
                </c:pt>
                <c:pt idx="773">
                  <c:v>48.314018750000002</c:v>
                </c:pt>
                <c:pt idx="774">
                  <c:v>48.376462499999995</c:v>
                </c:pt>
                <c:pt idx="775">
                  <c:v>48.438906250000002</c:v>
                </c:pt>
                <c:pt idx="776">
                  <c:v>48.501350000000002</c:v>
                </c:pt>
                <c:pt idx="777">
                  <c:v>48.563793750000002</c:v>
                </c:pt>
                <c:pt idx="778">
                  <c:v>48.626237500000002</c:v>
                </c:pt>
                <c:pt idx="779">
                  <c:v>48.688681250000002</c:v>
                </c:pt>
                <c:pt idx="780">
                  <c:v>48.751125000000002</c:v>
                </c:pt>
                <c:pt idx="781">
                  <c:v>48.813568750000002</c:v>
                </c:pt>
                <c:pt idx="782">
                  <c:v>48.876012500000002</c:v>
                </c:pt>
                <c:pt idx="783">
                  <c:v>48.938456250000002</c:v>
                </c:pt>
                <c:pt idx="784">
                  <c:v>49.000900000000001</c:v>
                </c:pt>
                <c:pt idx="785">
                  <c:v>49.063343750000001</c:v>
                </c:pt>
                <c:pt idx="786">
                  <c:v>49.125787500000001</c:v>
                </c:pt>
                <c:pt idx="787">
                  <c:v>49.188231250000001</c:v>
                </c:pt>
                <c:pt idx="788">
                  <c:v>49.250675000000001</c:v>
                </c:pt>
                <c:pt idx="789">
                  <c:v>49.313118750000001</c:v>
                </c:pt>
                <c:pt idx="790">
                  <c:v>49.375562500000001</c:v>
                </c:pt>
                <c:pt idx="791">
                  <c:v>49.438006250000001</c:v>
                </c:pt>
                <c:pt idx="792">
                  <c:v>49.500450000000001</c:v>
                </c:pt>
                <c:pt idx="793">
                  <c:v>49.562893750000001</c:v>
                </c:pt>
                <c:pt idx="794">
                  <c:v>49.625337500000242</c:v>
                </c:pt>
                <c:pt idx="795">
                  <c:v>49.687781249999993</c:v>
                </c:pt>
                <c:pt idx="796">
                  <c:v>49.750225</c:v>
                </c:pt>
                <c:pt idx="797">
                  <c:v>49.812668749999993</c:v>
                </c:pt>
                <c:pt idx="798">
                  <c:v>49.875112500000213</c:v>
                </c:pt>
                <c:pt idx="799">
                  <c:v>49.93755625</c:v>
                </c:pt>
                <c:pt idx="800">
                  <c:v>50</c:v>
                </c:pt>
              </c:numCache>
            </c:numRef>
          </c:xVal>
          <c:yVal>
            <c:numRef>
              <c:f>'EO response'!$H$5:$H$805</c:f>
              <c:numCache>
                <c:formatCode>0.00</c:formatCode>
                <c:ptCount val="801"/>
                <c:pt idx="0">
                  <c:v>0</c:v>
                </c:pt>
                <c:pt idx="1">
                  <c:v>9.8200000000000065E-2</c:v>
                </c:pt>
                <c:pt idx="2">
                  <c:v>-1.600000000000012E-3</c:v>
                </c:pt>
                <c:pt idx="3">
                  <c:v>-3.7200000000000052E-2</c:v>
                </c:pt>
                <c:pt idx="4">
                  <c:v>-2.4299999999999999E-2</c:v>
                </c:pt>
                <c:pt idx="5">
                  <c:v>-1.8000000000000125E-3</c:v>
                </c:pt>
                <c:pt idx="6">
                  <c:v>2.1600000000000012E-2</c:v>
                </c:pt>
                <c:pt idx="7">
                  <c:v>-1.1400000000000098E-2</c:v>
                </c:pt>
                <c:pt idx="8">
                  <c:v>-2.2500000000000006E-2</c:v>
                </c:pt>
                <c:pt idx="9">
                  <c:v>-3.6600000000000042E-2</c:v>
                </c:pt>
                <c:pt idx="10">
                  <c:v>-6.0000000000000114E-3</c:v>
                </c:pt>
                <c:pt idx="11">
                  <c:v>-2.7900000000000012E-2</c:v>
                </c:pt>
                <c:pt idx="12">
                  <c:v>-3.5500000000000004E-2</c:v>
                </c:pt>
                <c:pt idx="13">
                  <c:v>-4.5800000000000014E-2</c:v>
                </c:pt>
                <c:pt idx="14">
                  <c:v>-8.2200000000000009E-2</c:v>
                </c:pt>
                <c:pt idx="15">
                  <c:v>-0.15500000000000044</c:v>
                </c:pt>
                <c:pt idx="16">
                  <c:v>-0.14760000000000001</c:v>
                </c:pt>
                <c:pt idx="17">
                  <c:v>-0.18310000000000001</c:v>
                </c:pt>
                <c:pt idx="18">
                  <c:v>-0.21200000000000024</c:v>
                </c:pt>
                <c:pt idx="19">
                  <c:v>-0.24340000000000112</c:v>
                </c:pt>
                <c:pt idx="20">
                  <c:v>-0.26440000000000002</c:v>
                </c:pt>
                <c:pt idx="21">
                  <c:v>-0.32330000000000286</c:v>
                </c:pt>
                <c:pt idx="22">
                  <c:v>-0.32400000000000212</c:v>
                </c:pt>
                <c:pt idx="23">
                  <c:v>-0.3673000000000024</c:v>
                </c:pt>
                <c:pt idx="24">
                  <c:v>-0.38330000000000286</c:v>
                </c:pt>
                <c:pt idx="25">
                  <c:v>-0.42330000000000212</c:v>
                </c:pt>
                <c:pt idx="26">
                  <c:v>-0.44600000000000001</c:v>
                </c:pt>
                <c:pt idx="27">
                  <c:v>-0.47030000000000038</c:v>
                </c:pt>
                <c:pt idx="28">
                  <c:v>-0.49200000000000038</c:v>
                </c:pt>
                <c:pt idx="29">
                  <c:v>-0.52439999999999998</c:v>
                </c:pt>
                <c:pt idx="30">
                  <c:v>-0.51500000000000001</c:v>
                </c:pt>
                <c:pt idx="31">
                  <c:v>-0.53649999999999998</c:v>
                </c:pt>
                <c:pt idx="32">
                  <c:v>-0.5514</c:v>
                </c:pt>
                <c:pt idx="33">
                  <c:v>-0.57790000000000064</c:v>
                </c:pt>
                <c:pt idx="34">
                  <c:v>-0.58129999999999959</c:v>
                </c:pt>
                <c:pt idx="35">
                  <c:v>-0.61560000000000492</c:v>
                </c:pt>
                <c:pt idx="36">
                  <c:v>-0.60700000000000065</c:v>
                </c:pt>
                <c:pt idx="37">
                  <c:v>-0.57840000000000003</c:v>
                </c:pt>
                <c:pt idx="38">
                  <c:v>-0.64670000000000494</c:v>
                </c:pt>
                <c:pt idx="39">
                  <c:v>-0.60590000000000377</c:v>
                </c:pt>
                <c:pt idx="40">
                  <c:v>-0.60329999999999995</c:v>
                </c:pt>
                <c:pt idx="41">
                  <c:v>-0.5968</c:v>
                </c:pt>
                <c:pt idx="42">
                  <c:v>-0.58379999999999999</c:v>
                </c:pt>
                <c:pt idx="43">
                  <c:v>-0.59499999999999997</c:v>
                </c:pt>
                <c:pt idx="44">
                  <c:v>-0.61040000000000005</c:v>
                </c:pt>
                <c:pt idx="45">
                  <c:v>-0.59489999999999998</c:v>
                </c:pt>
                <c:pt idx="46">
                  <c:v>-0.55300000000000005</c:v>
                </c:pt>
                <c:pt idx="47">
                  <c:v>-0.56670000000000065</c:v>
                </c:pt>
                <c:pt idx="48">
                  <c:v>-0.51780000000000004</c:v>
                </c:pt>
                <c:pt idx="49">
                  <c:v>-0.52249999999999996</c:v>
                </c:pt>
                <c:pt idx="50">
                  <c:v>-0.51570000000000005</c:v>
                </c:pt>
                <c:pt idx="51">
                  <c:v>-0.5024999999999995</c:v>
                </c:pt>
                <c:pt idx="52">
                  <c:v>-0.47200000000000031</c:v>
                </c:pt>
                <c:pt idx="53">
                  <c:v>-0.45150000000000001</c:v>
                </c:pt>
                <c:pt idx="54">
                  <c:v>-0.44519999999999998</c:v>
                </c:pt>
                <c:pt idx="55">
                  <c:v>-0.43380000000000246</c:v>
                </c:pt>
                <c:pt idx="56">
                  <c:v>-0.43850000000000189</c:v>
                </c:pt>
                <c:pt idx="57">
                  <c:v>-0.47260000000000002</c:v>
                </c:pt>
                <c:pt idx="58">
                  <c:v>-0.45090000000000002</c:v>
                </c:pt>
                <c:pt idx="59">
                  <c:v>-0.44650000000000001</c:v>
                </c:pt>
                <c:pt idx="60">
                  <c:v>-0.44369999999999998</c:v>
                </c:pt>
                <c:pt idx="61">
                  <c:v>-0.4405</c:v>
                </c:pt>
                <c:pt idx="62">
                  <c:v>-0.46480000000000032</c:v>
                </c:pt>
                <c:pt idx="63">
                  <c:v>-0.48030000000000211</c:v>
                </c:pt>
                <c:pt idx="64">
                  <c:v>-0.46600000000000008</c:v>
                </c:pt>
                <c:pt idx="65">
                  <c:v>-0.49100000000000038</c:v>
                </c:pt>
                <c:pt idx="66">
                  <c:v>-0.51249999999999996</c:v>
                </c:pt>
                <c:pt idx="67">
                  <c:v>-0.51780000000000004</c:v>
                </c:pt>
                <c:pt idx="68">
                  <c:v>-0.54820000000000002</c:v>
                </c:pt>
                <c:pt idx="69">
                  <c:v>-0.59189999999999998</c:v>
                </c:pt>
                <c:pt idx="70">
                  <c:v>-0.60800000000000065</c:v>
                </c:pt>
                <c:pt idx="71">
                  <c:v>-0.65020000000000389</c:v>
                </c:pt>
                <c:pt idx="72">
                  <c:v>-0.64300000000000423</c:v>
                </c:pt>
                <c:pt idx="73">
                  <c:v>-0.69230000000000003</c:v>
                </c:pt>
                <c:pt idx="74">
                  <c:v>-0.70580000000000065</c:v>
                </c:pt>
                <c:pt idx="75">
                  <c:v>-0.75470000000000492</c:v>
                </c:pt>
                <c:pt idx="76">
                  <c:v>-0.75820000000000065</c:v>
                </c:pt>
                <c:pt idx="77">
                  <c:v>-0.75949999999999995</c:v>
                </c:pt>
                <c:pt idx="78">
                  <c:v>-0.79400000000000004</c:v>
                </c:pt>
                <c:pt idx="79">
                  <c:v>-0.78090000000000004</c:v>
                </c:pt>
                <c:pt idx="80">
                  <c:v>-0.77540000000000064</c:v>
                </c:pt>
                <c:pt idx="81">
                  <c:v>-0.78210000000000002</c:v>
                </c:pt>
                <c:pt idx="82">
                  <c:v>-0.78100000000000003</c:v>
                </c:pt>
                <c:pt idx="83">
                  <c:v>-0.76690000000000491</c:v>
                </c:pt>
                <c:pt idx="84">
                  <c:v>-0.76680000000000492</c:v>
                </c:pt>
                <c:pt idx="85">
                  <c:v>-0.76720000000000377</c:v>
                </c:pt>
                <c:pt idx="86">
                  <c:v>-0.71580000000000377</c:v>
                </c:pt>
                <c:pt idx="87">
                  <c:v>-0.69830000000000003</c:v>
                </c:pt>
                <c:pt idx="88">
                  <c:v>-0.67400000000000493</c:v>
                </c:pt>
                <c:pt idx="89">
                  <c:v>-0.64770000000000494</c:v>
                </c:pt>
                <c:pt idx="90">
                  <c:v>-0.59670000000000001</c:v>
                </c:pt>
                <c:pt idx="91">
                  <c:v>-0.5851999999999995</c:v>
                </c:pt>
                <c:pt idx="92">
                  <c:v>-0.56059999999999999</c:v>
                </c:pt>
                <c:pt idx="93">
                  <c:v>-0.51780000000000004</c:v>
                </c:pt>
                <c:pt idx="94">
                  <c:v>-0.49100000000000038</c:v>
                </c:pt>
                <c:pt idx="95">
                  <c:v>-0.46650000000000008</c:v>
                </c:pt>
                <c:pt idx="96">
                  <c:v>-0.44950000000000001</c:v>
                </c:pt>
                <c:pt idx="97">
                  <c:v>-0.41960000000000008</c:v>
                </c:pt>
                <c:pt idx="98">
                  <c:v>-0.40950000000000031</c:v>
                </c:pt>
                <c:pt idx="99">
                  <c:v>-0.39770000000000189</c:v>
                </c:pt>
                <c:pt idx="100">
                  <c:v>-0.35170000000000001</c:v>
                </c:pt>
                <c:pt idx="101">
                  <c:v>-0.37770000000000031</c:v>
                </c:pt>
                <c:pt idx="102">
                  <c:v>-0.35610000000000008</c:v>
                </c:pt>
                <c:pt idx="103">
                  <c:v>-0.34710000000000002</c:v>
                </c:pt>
                <c:pt idx="104">
                  <c:v>-0.35620000000000002</c:v>
                </c:pt>
                <c:pt idx="105">
                  <c:v>-0.35060000000000002</c:v>
                </c:pt>
                <c:pt idx="106">
                  <c:v>-0.36610000000000031</c:v>
                </c:pt>
                <c:pt idx="107">
                  <c:v>-0.37890000000000224</c:v>
                </c:pt>
                <c:pt idx="108">
                  <c:v>-0.39860000000000212</c:v>
                </c:pt>
                <c:pt idx="109">
                  <c:v>-0.40980000000000188</c:v>
                </c:pt>
                <c:pt idx="110">
                  <c:v>-0.4536</c:v>
                </c:pt>
                <c:pt idx="111">
                  <c:v>-0.46280000000000032</c:v>
                </c:pt>
                <c:pt idx="112">
                  <c:v>-0.47240000000000032</c:v>
                </c:pt>
                <c:pt idx="113">
                  <c:v>-0.48690000000000189</c:v>
                </c:pt>
                <c:pt idx="114">
                  <c:v>-0.51939999999999997</c:v>
                </c:pt>
                <c:pt idx="115">
                  <c:v>-0.51019999999999999</c:v>
                </c:pt>
                <c:pt idx="116">
                  <c:v>-0.55870000000000064</c:v>
                </c:pt>
                <c:pt idx="117">
                  <c:v>-0.54630000000000001</c:v>
                </c:pt>
                <c:pt idx="118">
                  <c:v>-0.55100000000000005</c:v>
                </c:pt>
                <c:pt idx="119">
                  <c:v>-0.55170000000000063</c:v>
                </c:pt>
                <c:pt idx="120">
                  <c:v>-0.54349999999999998</c:v>
                </c:pt>
                <c:pt idx="121">
                  <c:v>-0.53879999999999995</c:v>
                </c:pt>
                <c:pt idx="122">
                  <c:v>-0.5474</c:v>
                </c:pt>
                <c:pt idx="123">
                  <c:v>-0.50700000000000001</c:v>
                </c:pt>
                <c:pt idx="124">
                  <c:v>-0.49380000000000246</c:v>
                </c:pt>
                <c:pt idx="125">
                  <c:v>-0.45610000000000001</c:v>
                </c:pt>
                <c:pt idx="126">
                  <c:v>-0.41970000000000002</c:v>
                </c:pt>
                <c:pt idx="127">
                  <c:v>-0.40450000000000008</c:v>
                </c:pt>
                <c:pt idx="128">
                  <c:v>-0.38160000000000038</c:v>
                </c:pt>
                <c:pt idx="129">
                  <c:v>-0.33960000000000212</c:v>
                </c:pt>
                <c:pt idx="130">
                  <c:v>-0.32080000000000286</c:v>
                </c:pt>
                <c:pt idx="131">
                  <c:v>-0.28450000000000031</c:v>
                </c:pt>
                <c:pt idx="132">
                  <c:v>-0.2306</c:v>
                </c:pt>
                <c:pt idx="133">
                  <c:v>-0.20330000000000001</c:v>
                </c:pt>
                <c:pt idx="134">
                  <c:v>-0.18230000000000021</c:v>
                </c:pt>
                <c:pt idx="135">
                  <c:v>-0.16470000000000001</c:v>
                </c:pt>
                <c:pt idx="136">
                  <c:v>-0.10860000000000022</c:v>
                </c:pt>
                <c:pt idx="137">
                  <c:v>-0.10520000000000022</c:v>
                </c:pt>
                <c:pt idx="138">
                  <c:v>-7.6200000000000004E-2</c:v>
                </c:pt>
                <c:pt idx="139">
                  <c:v>-7.8299999999999995E-2</c:v>
                </c:pt>
                <c:pt idx="140">
                  <c:v>-0.10400000000000002</c:v>
                </c:pt>
                <c:pt idx="141">
                  <c:v>-9.4600000000000226E-2</c:v>
                </c:pt>
                <c:pt idx="142">
                  <c:v>-0.10059999999999998</c:v>
                </c:pt>
                <c:pt idx="143">
                  <c:v>-0.12529999999999999</c:v>
                </c:pt>
                <c:pt idx="144">
                  <c:v>-0.15060000000000001</c:v>
                </c:pt>
                <c:pt idx="145">
                  <c:v>-0.16919999999999999</c:v>
                </c:pt>
                <c:pt idx="146">
                  <c:v>-0.22020000000000001</c:v>
                </c:pt>
                <c:pt idx="147">
                  <c:v>-0.24940000000000132</c:v>
                </c:pt>
                <c:pt idx="148">
                  <c:v>-0.28570000000000001</c:v>
                </c:pt>
                <c:pt idx="149">
                  <c:v>-0.33230000000000337</c:v>
                </c:pt>
                <c:pt idx="150">
                  <c:v>-0.39170000000000038</c:v>
                </c:pt>
                <c:pt idx="151">
                  <c:v>-0.42350000000000032</c:v>
                </c:pt>
                <c:pt idx="152">
                  <c:v>-0.46790000000000032</c:v>
                </c:pt>
                <c:pt idx="153">
                  <c:v>-0.51819999999999999</c:v>
                </c:pt>
                <c:pt idx="154">
                  <c:v>-0.53390000000000004</c:v>
                </c:pt>
                <c:pt idx="155">
                  <c:v>-0.60280000000000422</c:v>
                </c:pt>
                <c:pt idx="156">
                  <c:v>-0.65540000000000065</c:v>
                </c:pt>
                <c:pt idx="157">
                  <c:v>-0.66470000000000573</c:v>
                </c:pt>
                <c:pt idx="158">
                  <c:v>-0.70240000000000002</c:v>
                </c:pt>
                <c:pt idx="159">
                  <c:v>-0.71840000000000004</c:v>
                </c:pt>
                <c:pt idx="160">
                  <c:v>-0.72330000000000005</c:v>
                </c:pt>
                <c:pt idx="161">
                  <c:v>-0.73839999999999995</c:v>
                </c:pt>
                <c:pt idx="162">
                  <c:v>-0.71550000000000002</c:v>
                </c:pt>
                <c:pt idx="163">
                  <c:v>-0.68230000000000002</c:v>
                </c:pt>
                <c:pt idx="164">
                  <c:v>-0.67550000000000165</c:v>
                </c:pt>
                <c:pt idx="165">
                  <c:v>-0.61990000000000423</c:v>
                </c:pt>
                <c:pt idx="166">
                  <c:v>-0.62670000000000492</c:v>
                </c:pt>
                <c:pt idx="167">
                  <c:v>-0.56599999999999995</c:v>
                </c:pt>
                <c:pt idx="168">
                  <c:v>-0.49860000000000032</c:v>
                </c:pt>
                <c:pt idx="169">
                  <c:v>-0.43190000000000212</c:v>
                </c:pt>
                <c:pt idx="170">
                  <c:v>-0.37890000000000224</c:v>
                </c:pt>
                <c:pt idx="171">
                  <c:v>-0.30900000000000138</c:v>
                </c:pt>
                <c:pt idx="172">
                  <c:v>-0.2671</c:v>
                </c:pt>
                <c:pt idx="173">
                  <c:v>-0.1968</c:v>
                </c:pt>
                <c:pt idx="174">
                  <c:v>-0.13150000000000001</c:v>
                </c:pt>
                <c:pt idx="175">
                  <c:v>-0.10660000000000019</c:v>
                </c:pt>
                <c:pt idx="176">
                  <c:v>-7.8000000000000014E-2</c:v>
                </c:pt>
                <c:pt idx="177">
                  <c:v>-1.1999999999999999E-3</c:v>
                </c:pt>
                <c:pt idx="178">
                  <c:v>4.9300000000000399E-2</c:v>
                </c:pt>
                <c:pt idx="179">
                  <c:v>5.1999999999999998E-2</c:v>
                </c:pt>
                <c:pt idx="180">
                  <c:v>8.6100000000000024E-2</c:v>
                </c:pt>
                <c:pt idx="181">
                  <c:v>0.10210000000000002</c:v>
                </c:pt>
                <c:pt idx="182">
                  <c:v>8.1200000000000022E-2</c:v>
                </c:pt>
                <c:pt idx="183">
                  <c:v>0.10770000000000059</c:v>
                </c:pt>
                <c:pt idx="184">
                  <c:v>0.1101</c:v>
                </c:pt>
                <c:pt idx="185">
                  <c:v>7.6300000000000021E-2</c:v>
                </c:pt>
                <c:pt idx="186">
                  <c:v>6.7800000000000013E-2</c:v>
                </c:pt>
                <c:pt idx="187">
                  <c:v>2.4400000000000002E-2</c:v>
                </c:pt>
                <c:pt idx="188">
                  <c:v>-4.8800000000000003E-2</c:v>
                </c:pt>
                <c:pt idx="189">
                  <c:v>-0.10520000000000022</c:v>
                </c:pt>
                <c:pt idx="190">
                  <c:v>-0.16259999999999999</c:v>
                </c:pt>
                <c:pt idx="191">
                  <c:v>-0.23950000000000021</c:v>
                </c:pt>
                <c:pt idx="192">
                  <c:v>-0.2797</c:v>
                </c:pt>
                <c:pt idx="193">
                  <c:v>-0.35930000000000212</c:v>
                </c:pt>
                <c:pt idx="194">
                  <c:v>-0.40960000000000002</c:v>
                </c:pt>
                <c:pt idx="195">
                  <c:v>-0.50309999999999999</c:v>
                </c:pt>
                <c:pt idx="196">
                  <c:v>-0.58749999999999958</c:v>
                </c:pt>
                <c:pt idx="197">
                  <c:v>-0.67330000000000423</c:v>
                </c:pt>
                <c:pt idx="198">
                  <c:v>-0.75749999999999995</c:v>
                </c:pt>
                <c:pt idx="199">
                  <c:v>-0.81530000000000002</c:v>
                </c:pt>
                <c:pt idx="200">
                  <c:v>-0.88200000000000001</c:v>
                </c:pt>
                <c:pt idx="201">
                  <c:v>-0.92820000000000003</c:v>
                </c:pt>
                <c:pt idx="202">
                  <c:v>-0.98099999999999998</c:v>
                </c:pt>
                <c:pt idx="203">
                  <c:v>-1.0003</c:v>
                </c:pt>
                <c:pt idx="204">
                  <c:v>-1.0353999999999908</c:v>
                </c:pt>
                <c:pt idx="205">
                  <c:v>-1.0611999999999915</c:v>
                </c:pt>
                <c:pt idx="206">
                  <c:v>-1.0482</c:v>
                </c:pt>
                <c:pt idx="207">
                  <c:v>-1.0445</c:v>
                </c:pt>
                <c:pt idx="208">
                  <c:v>-1.0406</c:v>
                </c:pt>
                <c:pt idx="209">
                  <c:v>-1.0017999999999891</c:v>
                </c:pt>
                <c:pt idx="210">
                  <c:v>-0.95990000000000064</c:v>
                </c:pt>
                <c:pt idx="211">
                  <c:v>-0.90459999999999996</c:v>
                </c:pt>
                <c:pt idx="212">
                  <c:v>-0.89739999999999998</c:v>
                </c:pt>
                <c:pt idx="213">
                  <c:v>-0.81610000000000005</c:v>
                </c:pt>
                <c:pt idx="214">
                  <c:v>-0.76100000000000423</c:v>
                </c:pt>
                <c:pt idx="215">
                  <c:v>-0.70809999999999995</c:v>
                </c:pt>
                <c:pt idx="216">
                  <c:v>-0.62370000000000492</c:v>
                </c:pt>
                <c:pt idx="217">
                  <c:v>-0.50949999999999951</c:v>
                </c:pt>
                <c:pt idx="218">
                  <c:v>-0.44829999999999998</c:v>
                </c:pt>
                <c:pt idx="219">
                  <c:v>-0.37310000000000032</c:v>
                </c:pt>
                <c:pt idx="220">
                  <c:v>-0.32410000000000189</c:v>
                </c:pt>
                <c:pt idx="221">
                  <c:v>-0.21930000000000024</c:v>
                </c:pt>
                <c:pt idx="222">
                  <c:v>-0.22259999999999999</c:v>
                </c:pt>
                <c:pt idx="223">
                  <c:v>-0.18440000000000112</c:v>
                </c:pt>
                <c:pt idx="224">
                  <c:v>-0.12440000000000002</c:v>
                </c:pt>
                <c:pt idx="225">
                  <c:v>-0.10009999999999998</c:v>
                </c:pt>
                <c:pt idx="226">
                  <c:v>-8.5100000000000023E-2</c:v>
                </c:pt>
                <c:pt idx="227">
                  <c:v>-5.9500000000000032E-2</c:v>
                </c:pt>
                <c:pt idx="228">
                  <c:v>-5.1999999999999998E-2</c:v>
                </c:pt>
                <c:pt idx="229">
                  <c:v>-4.5699999999999998E-2</c:v>
                </c:pt>
                <c:pt idx="230">
                  <c:v>-3.3799999999999997E-2</c:v>
                </c:pt>
                <c:pt idx="231">
                  <c:v>-0.1092000000000006</c:v>
                </c:pt>
                <c:pt idx="232">
                  <c:v>-0.13500000000000001</c:v>
                </c:pt>
                <c:pt idx="233">
                  <c:v>-0.14240000000000044</c:v>
                </c:pt>
                <c:pt idx="234">
                  <c:v>-0.17460000000000001</c:v>
                </c:pt>
                <c:pt idx="235">
                  <c:v>-0.23580000000000001</c:v>
                </c:pt>
                <c:pt idx="236">
                  <c:v>-0.28140000000000032</c:v>
                </c:pt>
                <c:pt idx="237">
                  <c:v>-0.32840000000000252</c:v>
                </c:pt>
                <c:pt idx="238">
                  <c:v>-0.39520000000000038</c:v>
                </c:pt>
                <c:pt idx="239">
                  <c:v>-0.49460000000000032</c:v>
                </c:pt>
                <c:pt idx="240">
                  <c:v>-0.5544</c:v>
                </c:pt>
                <c:pt idx="241">
                  <c:v>-0.59360000000000002</c:v>
                </c:pt>
                <c:pt idx="242">
                  <c:v>-0.62840000000000062</c:v>
                </c:pt>
                <c:pt idx="243">
                  <c:v>-0.67670000000000596</c:v>
                </c:pt>
                <c:pt idx="244">
                  <c:v>-0.66460000000000619</c:v>
                </c:pt>
                <c:pt idx="245">
                  <c:v>-0.59389999999999998</c:v>
                </c:pt>
                <c:pt idx="246">
                  <c:v>-0.61010000000000064</c:v>
                </c:pt>
                <c:pt idx="247">
                  <c:v>-0.61460000000000492</c:v>
                </c:pt>
                <c:pt idx="248">
                  <c:v>-0.62290000000000423</c:v>
                </c:pt>
                <c:pt idx="249">
                  <c:v>-0.67290000000000494</c:v>
                </c:pt>
                <c:pt idx="250">
                  <c:v>-0.68070000000000064</c:v>
                </c:pt>
                <c:pt idx="251">
                  <c:v>-0.68980000000000063</c:v>
                </c:pt>
                <c:pt idx="252">
                  <c:v>-0.70920000000000005</c:v>
                </c:pt>
                <c:pt idx="253">
                  <c:v>-0.68959999999999999</c:v>
                </c:pt>
                <c:pt idx="254">
                  <c:v>-0.68140000000000001</c:v>
                </c:pt>
                <c:pt idx="255">
                  <c:v>-0.64640000000000064</c:v>
                </c:pt>
                <c:pt idx="256">
                  <c:v>-0.58879999999999999</c:v>
                </c:pt>
                <c:pt idx="257">
                  <c:v>-0.49010000000000031</c:v>
                </c:pt>
                <c:pt idx="258">
                  <c:v>-0.43270000000000008</c:v>
                </c:pt>
                <c:pt idx="259">
                  <c:v>-0.40110000000000001</c:v>
                </c:pt>
                <c:pt idx="260">
                  <c:v>-0.30080000000000212</c:v>
                </c:pt>
                <c:pt idx="261">
                  <c:v>-0.2707</c:v>
                </c:pt>
                <c:pt idx="262">
                  <c:v>-0.24260000000000001</c:v>
                </c:pt>
                <c:pt idx="263">
                  <c:v>-0.22459999999999999</c:v>
                </c:pt>
                <c:pt idx="264">
                  <c:v>-0.14810000000000001</c:v>
                </c:pt>
                <c:pt idx="265">
                  <c:v>-0.1288</c:v>
                </c:pt>
                <c:pt idx="266">
                  <c:v>-0.10879999999999999</c:v>
                </c:pt>
                <c:pt idx="267">
                  <c:v>-0.112</c:v>
                </c:pt>
                <c:pt idx="268">
                  <c:v>-9.1500000000000026E-2</c:v>
                </c:pt>
                <c:pt idx="269">
                  <c:v>-3.5400000000000001E-2</c:v>
                </c:pt>
                <c:pt idx="270">
                  <c:v>-2.0799999999999999E-2</c:v>
                </c:pt>
                <c:pt idx="271">
                  <c:v>-5.5800000000000023E-2</c:v>
                </c:pt>
                <c:pt idx="272">
                  <c:v>-1.5900000000000001E-2</c:v>
                </c:pt>
                <c:pt idx="273">
                  <c:v>-4.2400000000000014E-2</c:v>
                </c:pt>
                <c:pt idx="274">
                  <c:v>-3.8300000000000001E-2</c:v>
                </c:pt>
                <c:pt idx="275">
                  <c:v>-5.5900000000000012E-2</c:v>
                </c:pt>
                <c:pt idx="276">
                  <c:v>-3.8100000000000002E-2</c:v>
                </c:pt>
                <c:pt idx="277">
                  <c:v>-6.0500000000000012E-2</c:v>
                </c:pt>
                <c:pt idx="278">
                  <c:v>-8.2200000000000009E-2</c:v>
                </c:pt>
                <c:pt idx="279">
                  <c:v>-9.0300000000000005E-2</c:v>
                </c:pt>
                <c:pt idx="280">
                  <c:v>-8.72E-2</c:v>
                </c:pt>
                <c:pt idx="281">
                  <c:v>-0.13450000000000001</c:v>
                </c:pt>
                <c:pt idx="282">
                  <c:v>-0.13250000000000001</c:v>
                </c:pt>
                <c:pt idx="283">
                  <c:v>-0.14200000000000004</c:v>
                </c:pt>
                <c:pt idx="284">
                  <c:v>-0.16200000000000001</c:v>
                </c:pt>
                <c:pt idx="285">
                  <c:v>-0.177400000000001</c:v>
                </c:pt>
                <c:pt idx="286">
                  <c:v>-0.17350000000000004</c:v>
                </c:pt>
                <c:pt idx="287">
                  <c:v>-0.22689999999999999</c:v>
                </c:pt>
                <c:pt idx="288">
                  <c:v>-0.19800000000000001</c:v>
                </c:pt>
                <c:pt idx="289">
                  <c:v>-0.21400000000000041</c:v>
                </c:pt>
                <c:pt idx="290">
                  <c:v>-0.20069999999999999</c:v>
                </c:pt>
                <c:pt idx="291">
                  <c:v>-0.21820000000000112</c:v>
                </c:pt>
                <c:pt idx="292">
                  <c:v>-0.14090000000000041</c:v>
                </c:pt>
                <c:pt idx="293">
                  <c:v>-0.18430000000000021</c:v>
                </c:pt>
                <c:pt idx="294">
                  <c:v>-0.17640000000000094</c:v>
                </c:pt>
                <c:pt idx="295">
                  <c:v>-0.18050000000000024</c:v>
                </c:pt>
                <c:pt idx="296">
                  <c:v>-0.17200000000000001</c:v>
                </c:pt>
                <c:pt idx="297">
                  <c:v>-0.14560000000000001</c:v>
                </c:pt>
                <c:pt idx="298">
                  <c:v>-0.11820000000000012</c:v>
                </c:pt>
                <c:pt idx="299">
                  <c:v>-0.12189999999999998</c:v>
                </c:pt>
                <c:pt idx="300">
                  <c:v>-0.10780000000000002</c:v>
                </c:pt>
                <c:pt idx="301">
                  <c:v>-0.11550000000000002</c:v>
                </c:pt>
                <c:pt idx="302">
                  <c:v>-0.13439999999999999</c:v>
                </c:pt>
                <c:pt idx="303">
                  <c:v>-0.1247000000000006</c:v>
                </c:pt>
                <c:pt idx="304">
                  <c:v>-9.9700000000000066E-2</c:v>
                </c:pt>
                <c:pt idx="305">
                  <c:v>-0.15200000000000041</c:v>
                </c:pt>
                <c:pt idx="306">
                  <c:v>-0.19270000000000001</c:v>
                </c:pt>
                <c:pt idx="307">
                  <c:v>-0.19950000000000001</c:v>
                </c:pt>
                <c:pt idx="308">
                  <c:v>-0.1963</c:v>
                </c:pt>
                <c:pt idx="309">
                  <c:v>-0.2303</c:v>
                </c:pt>
                <c:pt idx="310">
                  <c:v>-0.27850000000000008</c:v>
                </c:pt>
                <c:pt idx="311">
                  <c:v>-0.28390000000000032</c:v>
                </c:pt>
                <c:pt idx="312">
                  <c:v>-0.29710000000000031</c:v>
                </c:pt>
                <c:pt idx="313">
                  <c:v>-0.33240000000000286</c:v>
                </c:pt>
                <c:pt idx="314">
                  <c:v>-0.39940000000000286</c:v>
                </c:pt>
                <c:pt idx="315">
                  <c:v>-0.40730000000000038</c:v>
                </c:pt>
                <c:pt idx="316">
                  <c:v>-0.44210000000000005</c:v>
                </c:pt>
                <c:pt idx="317">
                  <c:v>-0.47050000000000008</c:v>
                </c:pt>
                <c:pt idx="318">
                  <c:v>-0.52310000000000001</c:v>
                </c:pt>
                <c:pt idx="319">
                  <c:v>-0.52339999999999998</c:v>
                </c:pt>
                <c:pt idx="320">
                  <c:v>-0.52070000000000005</c:v>
                </c:pt>
                <c:pt idx="321">
                  <c:v>-0.53480000000000005</c:v>
                </c:pt>
                <c:pt idx="322">
                  <c:v>-0.51980000000000004</c:v>
                </c:pt>
                <c:pt idx="323">
                  <c:v>-0.53</c:v>
                </c:pt>
                <c:pt idx="324">
                  <c:v>-0.56810000000000005</c:v>
                </c:pt>
                <c:pt idx="325">
                  <c:v>-0.54010000000000002</c:v>
                </c:pt>
                <c:pt idx="326">
                  <c:v>-0.53810000000000002</c:v>
                </c:pt>
                <c:pt idx="327">
                  <c:v>-0.47260000000000002</c:v>
                </c:pt>
                <c:pt idx="328">
                  <c:v>-0.45830000000000032</c:v>
                </c:pt>
                <c:pt idx="329">
                  <c:v>-0.38430000000000286</c:v>
                </c:pt>
                <c:pt idx="330">
                  <c:v>-0.41700000000000031</c:v>
                </c:pt>
                <c:pt idx="331">
                  <c:v>-0.37030000000000246</c:v>
                </c:pt>
                <c:pt idx="332">
                  <c:v>-0.30080000000000212</c:v>
                </c:pt>
                <c:pt idx="333">
                  <c:v>-0.27130000000000032</c:v>
                </c:pt>
                <c:pt idx="334">
                  <c:v>-0.22589999999999999</c:v>
                </c:pt>
                <c:pt idx="335">
                  <c:v>-0.13539999999999999</c:v>
                </c:pt>
                <c:pt idx="336">
                  <c:v>-0.1326</c:v>
                </c:pt>
                <c:pt idx="337">
                  <c:v>-9.6700000000000022E-2</c:v>
                </c:pt>
                <c:pt idx="338">
                  <c:v>-3.0700000000000002E-2</c:v>
                </c:pt>
                <c:pt idx="339">
                  <c:v>-3.6600000000000042E-2</c:v>
                </c:pt>
                <c:pt idx="340">
                  <c:v>1.6899999999999998E-2</c:v>
                </c:pt>
                <c:pt idx="341">
                  <c:v>2.6200000000000011E-2</c:v>
                </c:pt>
                <c:pt idx="342">
                  <c:v>2.8000000000000001E-2</c:v>
                </c:pt>
                <c:pt idx="343">
                  <c:v>6.1400000000000003E-2</c:v>
                </c:pt>
                <c:pt idx="344">
                  <c:v>3.5500000000000004E-2</c:v>
                </c:pt>
                <c:pt idx="345">
                  <c:v>2.8299999999999999E-2</c:v>
                </c:pt>
                <c:pt idx="346">
                  <c:v>2.2400000000000052E-2</c:v>
                </c:pt>
                <c:pt idx="347">
                  <c:v>3.2199999999999999E-2</c:v>
                </c:pt>
                <c:pt idx="348">
                  <c:v>7.8000000000000387E-3</c:v>
                </c:pt>
                <c:pt idx="349">
                  <c:v>-4.1599999999999998E-2</c:v>
                </c:pt>
                <c:pt idx="350">
                  <c:v>-3.960000000000001E-2</c:v>
                </c:pt>
                <c:pt idx="351">
                  <c:v>-5.0100000000000013E-2</c:v>
                </c:pt>
                <c:pt idx="352">
                  <c:v>-0.15740000000000132</c:v>
                </c:pt>
                <c:pt idx="353">
                  <c:v>-0.16289999999999999</c:v>
                </c:pt>
                <c:pt idx="354">
                  <c:v>-0.23230000000000001</c:v>
                </c:pt>
                <c:pt idx="355">
                  <c:v>-0.32070000000000032</c:v>
                </c:pt>
                <c:pt idx="356">
                  <c:v>-0.34330000000000038</c:v>
                </c:pt>
                <c:pt idx="357">
                  <c:v>-0.39530000000000337</c:v>
                </c:pt>
                <c:pt idx="358">
                  <c:v>-0.49080000000000218</c:v>
                </c:pt>
                <c:pt idx="359">
                  <c:v>-0.49710000000000032</c:v>
                </c:pt>
                <c:pt idx="360">
                  <c:v>-0.52149999999999996</c:v>
                </c:pt>
                <c:pt idx="361">
                  <c:v>-0.58000000000000007</c:v>
                </c:pt>
                <c:pt idx="362">
                  <c:v>-0.57040000000000002</c:v>
                </c:pt>
                <c:pt idx="363">
                  <c:v>-0.60960000000000492</c:v>
                </c:pt>
                <c:pt idx="364">
                  <c:v>-0.65220000000000411</c:v>
                </c:pt>
                <c:pt idx="365">
                  <c:v>-0.65440000000000065</c:v>
                </c:pt>
                <c:pt idx="366">
                  <c:v>-0.64780000000000493</c:v>
                </c:pt>
                <c:pt idx="367">
                  <c:v>-0.68790000000000062</c:v>
                </c:pt>
                <c:pt idx="368">
                  <c:v>-0.62400000000000377</c:v>
                </c:pt>
                <c:pt idx="369">
                  <c:v>-0.60650000000000004</c:v>
                </c:pt>
                <c:pt idx="370">
                  <c:v>-0.5921999999999995</c:v>
                </c:pt>
                <c:pt idx="371">
                  <c:v>-0.52190000000000003</c:v>
                </c:pt>
                <c:pt idx="372">
                  <c:v>-0.53659999999999997</c:v>
                </c:pt>
                <c:pt idx="373">
                  <c:v>-0.47830000000000189</c:v>
                </c:pt>
                <c:pt idx="374">
                  <c:v>-0.44130000000000008</c:v>
                </c:pt>
                <c:pt idx="375">
                  <c:v>-0.37930000000000264</c:v>
                </c:pt>
                <c:pt idx="376">
                  <c:v>-0.33980000000000338</c:v>
                </c:pt>
                <c:pt idx="377">
                  <c:v>-0.26220000000000004</c:v>
                </c:pt>
                <c:pt idx="378">
                  <c:v>-0.14830000000000004</c:v>
                </c:pt>
                <c:pt idx="379">
                  <c:v>-0.13819999999999999</c:v>
                </c:pt>
                <c:pt idx="380">
                  <c:v>-0.1376</c:v>
                </c:pt>
                <c:pt idx="381">
                  <c:v>-7.9000000000000473E-2</c:v>
                </c:pt>
                <c:pt idx="382">
                  <c:v>-4.3000000000000003E-2</c:v>
                </c:pt>
                <c:pt idx="383">
                  <c:v>-7.4300000000000532E-2</c:v>
                </c:pt>
                <c:pt idx="384">
                  <c:v>-5.6000000000000001E-2</c:v>
                </c:pt>
                <c:pt idx="385">
                  <c:v>-3.1700000000000006E-2</c:v>
                </c:pt>
                <c:pt idx="386">
                  <c:v>5.1999999999999998E-3</c:v>
                </c:pt>
                <c:pt idx="387">
                  <c:v>1.0900000000000003E-2</c:v>
                </c:pt>
                <c:pt idx="388">
                  <c:v>-4.7400000000000032E-2</c:v>
                </c:pt>
                <c:pt idx="389">
                  <c:v>9.6000000000000026E-3</c:v>
                </c:pt>
                <c:pt idx="390">
                  <c:v>-3.8900000000000004E-2</c:v>
                </c:pt>
                <c:pt idx="391">
                  <c:v>-6.5100000000000019E-2</c:v>
                </c:pt>
                <c:pt idx="392">
                  <c:v>-1.5800000000000043E-2</c:v>
                </c:pt>
                <c:pt idx="393">
                  <c:v>-0.10840000000000002</c:v>
                </c:pt>
                <c:pt idx="394">
                  <c:v>-0.13639999999999999</c:v>
                </c:pt>
                <c:pt idx="395">
                  <c:v>-0.17850000000000021</c:v>
                </c:pt>
                <c:pt idx="396">
                  <c:v>-0.24630000000000021</c:v>
                </c:pt>
                <c:pt idx="397">
                  <c:v>-0.26829999999999998</c:v>
                </c:pt>
                <c:pt idx="398">
                  <c:v>-0.28860000000000002</c:v>
                </c:pt>
                <c:pt idx="399">
                  <c:v>-0.254</c:v>
                </c:pt>
                <c:pt idx="400">
                  <c:v>-0.33250000000000246</c:v>
                </c:pt>
                <c:pt idx="401">
                  <c:v>-0.2762</c:v>
                </c:pt>
                <c:pt idx="402">
                  <c:v>-0.36020000000000002</c:v>
                </c:pt>
                <c:pt idx="403">
                  <c:v>-0.49060000000000031</c:v>
                </c:pt>
                <c:pt idx="404">
                  <c:v>-0.53190000000000004</c:v>
                </c:pt>
                <c:pt idx="405">
                  <c:v>-0.49660000000000032</c:v>
                </c:pt>
                <c:pt idx="406">
                  <c:v>-0.45960000000000001</c:v>
                </c:pt>
                <c:pt idx="407">
                  <c:v>-0.41660000000000008</c:v>
                </c:pt>
                <c:pt idx="408">
                  <c:v>-0.43110000000000032</c:v>
                </c:pt>
                <c:pt idx="409">
                  <c:v>-0.44800000000000001</c:v>
                </c:pt>
                <c:pt idx="410">
                  <c:v>-0.48280000000000212</c:v>
                </c:pt>
                <c:pt idx="411">
                  <c:v>-0.47730000000000189</c:v>
                </c:pt>
                <c:pt idx="412">
                  <c:v>-0.45029999999999998</c:v>
                </c:pt>
                <c:pt idx="413">
                  <c:v>-0.40940000000000032</c:v>
                </c:pt>
                <c:pt idx="414">
                  <c:v>-0.38620000000000032</c:v>
                </c:pt>
                <c:pt idx="415">
                  <c:v>-0.21690000000000112</c:v>
                </c:pt>
                <c:pt idx="416">
                  <c:v>-0.15100000000000041</c:v>
                </c:pt>
                <c:pt idx="417">
                  <c:v>-0.15360000000000001</c:v>
                </c:pt>
                <c:pt idx="418">
                  <c:v>-0.152700000000001</c:v>
                </c:pt>
                <c:pt idx="419">
                  <c:v>-0.14000000000000001</c:v>
                </c:pt>
                <c:pt idx="420">
                  <c:v>-7.6700000000000004E-2</c:v>
                </c:pt>
                <c:pt idx="421">
                  <c:v>1.9000000000000167E-3</c:v>
                </c:pt>
                <c:pt idx="422">
                  <c:v>-4.9300000000000399E-2</c:v>
                </c:pt>
                <c:pt idx="423">
                  <c:v>-4.4100000000000014E-2</c:v>
                </c:pt>
                <c:pt idx="424">
                  <c:v>8.7000000000000022E-2</c:v>
                </c:pt>
                <c:pt idx="425">
                  <c:v>-6.0000000000000461E-4</c:v>
                </c:pt>
                <c:pt idx="426">
                  <c:v>0.115</c:v>
                </c:pt>
                <c:pt idx="427">
                  <c:v>0.10720000000000057</c:v>
                </c:pt>
                <c:pt idx="428">
                  <c:v>0.19980000000000001</c:v>
                </c:pt>
                <c:pt idx="429">
                  <c:v>0.13600000000000001</c:v>
                </c:pt>
                <c:pt idx="430">
                  <c:v>3.95E-2</c:v>
                </c:pt>
                <c:pt idx="431">
                  <c:v>2.5399999999999999E-2</c:v>
                </c:pt>
                <c:pt idx="432">
                  <c:v>1.4000000000000041E-3</c:v>
                </c:pt>
                <c:pt idx="433">
                  <c:v>6.0000000000000114E-3</c:v>
                </c:pt>
                <c:pt idx="434">
                  <c:v>-6.3200000000000006E-2</c:v>
                </c:pt>
                <c:pt idx="435">
                  <c:v>-0.1258</c:v>
                </c:pt>
                <c:pt idx="436">
                  <c:v>-0.15200000000000041</c:v>
                </c:pt>
                <c:pt idx="437">
                  <c:v>-0.22220000000000001</c:v>
                </c:pt>
                <c:pt idx="438">
                  <c:v>-0.19339999999999999</c:v>
                </c:pt>
                <c:pt idx="439">
                  <c:v>-0.32020000000000032</c:v>
                </c:pt>
                <c:pt idx="440">
                  <c:v>-0.3300000000000024</c:v>
                </c:pt>
                <c:pt idx="441">
                  <c:v>-0.40950000000000031</c:v>
                </c:pt>
                <c:pt idx="442">
                  <c:v>-0.43370000000000031</c:v>
                </c:pt>
                <c:pt idx="443">
                  <c:v>-0.44570000000000004</c:v>
                </c:pt>
                <c:pt idx="444">
                  <c:v>-0.5151</c:v>
                </c:pt>
                <c:pt idx="445">
                  <c:v>-0.5544</c:v>
                </c:pt>
                <c:pt idx="446">
                  <c:v>-0.57450000000000001</c:v>
                </c:pt>
                <c:pt idx="447">
                  <c:v>-0.65040000000000064</c:v>
                </c:pt>
                <c:pt idx="448">
                  <c:v>-0.53879999999999995</c:v>
                </c:pt>
                <c:pt idx="449">
                  <c:v>-0.61700000000000377</c:v>
                </c:pt>
                <c:pt idx="450">
                  <c:v>-0.54449999999999998</c:v>
                </c:pt>
                <c:pt idx="451">
                  <c:v>-0.62810000000000377</c:v>
                </c:pt>
                <c:pt idx="452">
                  <c:v>-0.57770000000000377</c:v>
                </c:pt>
                <c:pt idx="453">
                  <c:v>-0.52649999999999997</c:v>
                </c:pt>
                <c:pt idx="454">
                  <c:v>-0.45529999999999998</c:v>
                </c:pt>
                <c:pt idx="455">
                  <c:v>-0.45190000000000002</c:v>
                </c:pt>
                <c:pt idx="456">
                  <c:v>-0.35640000000000038</c:v>
                </c:pt>
                <c:pt idx="457">
                  <c:v>-0.34650000000000031</c:v>
                </c:pt>
                <c:pt idx="458">
                  <c:v>-0.26</c:v>
                </c:pt>
                <c:pt idx="459">
                  <c:v>-0.2238</c:v>
                </c:pt>
                <c:pt idx="460">
                  <c:v>-0.29400000000000032</c:v>
                </c:pt>
                <c:pt idx="461">
                  <c:v>-0.24410000000000001</c:v>
                </c:pt>
                <c:pt idx="462">
                  <c:v>-0.24650000000000041</c:v>
                </c:pt>
                <c:pt idx="463">
                  <c:v>-0.16170000000000001</c:v>
                </c:pt>
                <c:pt idx="464">
                  <c:v>-0.1421</c:v>
                </c:pt>
                <c:pt idx="465">
                  <c:v>-0.1174</c:v>
                </c:pt>
                <c:pt idx="466">
                  <c:v>-0.1105</c:v>
                </c:pt>
                <c:pt idx="467">
                  <c:v>-0.19570000000000001</c:v>
                </c:pt>
                <c:pt idx="468">
                  <c:v>-0.12230000000000002</c:v>
                </c:pt>
                <c:pt idx="469">
                  <c:v>-0.23920000000000041</c:v>
                </c:pt>
                <c:pt idx="470">
                  <c:v>-0.18790000000000132</c:v>
                </c:pt>
                <c:pt idx="471">
                  <c:v>-9.1000000000000004E-3</c:v>
                </c:pt>
                <c:pt idx="472">
                  <c:v>-8.7500000000000008E-2</c:v>
                </c:pt>
                <c:pt idx="473">
                  <c:v>-6.0299999999999999E-2</c:v>
                </c:pt>
                <c:pt idx="474">
                  <c:v>-0.12559999999999999</c:v>
                </c:pt>
                <c:pt idx="475">
                  <c:v>-0.24510000000000001</c:v>
                </c:pt>
                <c:pt idx="476">
                  <c:v>-0.22320000000000001</c:v>
                </c:pt>
                <c:pt idx="477">
                  <c:v>-7.1400000000000019E-2</c:v>
                </c:pt>
                <c:pt idx="478">
                  <c:v>-6.5100000000000019E-2</c:v>
                </c:pt>
                <c:pt idx="479">
                  <c:v>-0.17300000000000001</c:v>
                </c:pt>
                <c:pt idx="480">
                  <c:v>-0.2288</c:v>
                </c:pt>
                <c:pt idx="481">
                  <c:v>-0.214200000000001</c:v>
                </c:pt>
                <c:pt idx="482">
                  <c:v>-0.35980000000000212</c:v>
                </c:pt>
                <c:pt idx="483">
                  <c:v>-0.33560000000000212</c:v>
                </c:pt>
                <c:pt idx="484">
                  <c:v>-0.37300000000000189</c:v>
                </c:pt>
                <c:pt idx="485">
                  <c:v>-0.35190000000000032</c:v>
                </c:pt>
                <c:pt idx="486">
                  <c:v>-0.47200000000000031</c:v>
                </c:pt>
                <c:pt idx="487">
                  <c:v>-0.54</c:v>
                </c:pt>
                <c:pt idx="488">
                  <c:v>-0.48400000000000032</c:v>
                </c:pt>
                <c:pt idx="489">
                  <c:v>-0.51149999999999951</c:v>
                </c:pt>
                <c:pt idx="490">
                  <c:v>-0.62139999999999995</c:v>
                </c:pt>
                <c:pt idx="491">
                  <c:v>-0.64359999999999995</c:v>
                </c:pt>
                <c:pt idx="492">
                  <c:v>-0.69899999999999995</c:v>
                </c:pt>
                <c:pt idx="493">
                  <c:v>-0.69259999999999999</c:v>
                </c:pt>
                <c:pt idx="494">
                  <c:v>-0.68</c:v>
                </c:pt>
                <c:pt idx="495">
                  <c:v>-0.69520000000000004</c:v>
                </c:pt>
                <c:pt idx="496">
                  <c:v>-0.59329999999999949</c:v>
                </c:pt>
                <c:pt idx="497">
                  <c:v>-0.55870000000000064</c:v>
                </c:pt>
                <c:pt idx="498">
                  <c:v>-0.65510000000000423</c:v>
                </c:pt>
                <c:pt idx="499">
                  <c:v>-0.55120000000000002</c:v>
                </c:pt>
                <c:pt idx="500">
                  <c:v>-0.52449999999999997</c:v>
                </c:pt>
                <c:pt idx="501">
                  <c:v>-0.39300000000000246</c:v>
                </c:pt>
                <c:pt idx="502">
                  <c:v>-0.38670000000000032</c:v>
                </c:pt>
                <c:pt idx="503">
                  <c:v>-0.39790000000000286</c:v>
                </c:pt>
                <c:pt idx="504">
                  <c:v>-0.5353</c:v>
                </c:pt>
                <c:pt idx="505">
                  <c:v>-0.48660000000000031</c:v>
                </c:pt>
                <c:pt idx="506">
                  <c:v>-0.63380000000000492</c:v>
                </c:pt>
                <c:pt idx="507">
                  <c:v>-0.52059999999999951</c:v>
                </c:pt>
                <c:pt idx="508">
                  <c:v>-0.56699999999999995</c:v>
                </c:pt>
                <c:pt idx="509">
                  <c:v>-0.53559999999999997</c:v>
                </c:pt>
                <c:pt idx="510">
                  <c:v>-0.59339999999999959</c:v>
                </c:pt>
                <c:pt idx="511">
                  <c:v>-0.62000000000000377</c:v>
                </c:pt>
                <c:pt idx="512">
                  <c:v>-0.52359999999999951</c:v>
                </c:pt>
                <c:pt idx="513">
                  <c:v>-0.51839999999999997</c:v>
                </c:pt>
                <c:pt idx="514">
                  <c:v>-0.50219999999999998</c:v>
                </c:pt>
                <c:pt idx="515">
                  <c:v>-0.5837</c:v>
                </c:pt>
                <c:pt idx="516">
                  <c:v>-0.68670000000000064</c:v>
                </c:pt>
                <c:pt idx="517">
                  <c:v>-0.67450000000000065</c:v>
                </c:pt>
                <c:pt idx="518">
                  <c:v>-0.54470000000000063</c:v>
                </c:pt>
                <c:pt idx="519">
                  <c:v>-0.5927</c:v>
                </c:pt>
                <c:pt idx="520">
                  <c:v>-0.54659999999999997</c:v>
                </c:pt>
                <c:pt idx="521">
                  <c:v>-0.57890000000000064</c:v>
                </c:pt>
                <c:pt idx="522">
                  <c:v>-0.59419999999999951</c:v>
                </c:pt>
                <c:pt idx="523">
                  <c:v>-0.67910000000000492</c:v>
                </c:pt>
                <c:pt idx="524">
                  <c:v>-0.68799999999999994</c:v>
                </c:pt>
                <c:pt idx="525">
                  <c:v>-0.69720000000000004</c:v>
                </c:pt>
                <c:pt idx="526">
                  <c:v>-0.66220000000000423</c:v>
                </c:pt>
                <c:pt idx="527">
                  <c:v>-0.65610000000000424</c:v>
                </c:pt>
                <c:pt idx="528">
                  <c:v>-0.73120000000000063</c:v>
                </c:pt>
                <c:pt idx="529">
                  <c:v>-0.72840000000000005</c:v>
                </c:pt>
                <c:pt idx="530">
                  <c:v>-0.69570000000000065</c:v>
                </c:pt>
                <c:pt idx="531">
                  <c:v>-0.69210000000000005</c:v>
                </c:pt>
                <c:pt idx="532">
                  <c:v>-0.78949999999999998</c:v>
                </c:pt>
                <c:pt idx="533">
                  <c:v>-0.72090000000000065</c:v>
                </c:pt>
                <c:pt idx="534">
                  <c:v>-0.75200000000000411</c:v>
                </c:pt>
                <c:pt idx="535">
                  <c:v>-0.84650000000000003</c:v>
                </c:pt>
                <c:pt idx="536">
                  <c:v>-0.95920000000000005</c:v>
                </c:pt>
                <c:pt idx="537">
                  <c:v>-0.96220000000000061</c:v>
                </c:pt>
                <c:pt idx="538">
                  <c:v>-0.84280000000000377</c:v>
                </c:pt>
                <c:pt idx="539">
                  <c:v>-0.96560000000000423</c:v>
                </c:pt>
                <c:pt idx="540">
                  <c:v>-0.86330000000000062</c:v>
                </c:pt>
                <c:pt idx="541">
                  <c:v>-0.84790000000000065</c:v>
                </c:pt>
                <c:pt idx="542">
                  <c:v>-0.88129999999999997</c:v>
                </c:pt>
                <c:pt idx="543">
                  <c:v>-0.98139999999999949</c:v>
                </c:pt>
                <c:pt idx="544">
                  <c:v>-0.9345</c:v>
                </c:pt>
                <c:pt idx="545">
                  <c:v>-0.95860000000000423</c:v>
                </c:pt>
                <c:pt idx="546">
                  <c:v>-0.92470000000000063</c:v>
                </c:pt>
                <c:pt idx="547">
                  <c:v>-1.0232999999999908</c:v>
                </c:pt>
                <c:pt idx="548">
                  <c:v>-1.1708000000000001</c:v>
                </c:pt>
                <c:pt idx="549">
                  <c:v>-1.2483</c:v>
                </c:pt>
                <c:pt idx="550">
                  <c:v>-1.3378999999999908</c:v>
                </c:pt>
                <c:pt idx="551">
                  <c:v>-1.3666</c:v>
                </c:pt>
                <c:pt idx="552">
                  <c:v>-1.2691999999999917</c:v>
                </c:pt>
                <c:pt idx="553">
                  <c:v>-1.3506</c:v>
                </c:pt>
                <c:pt idx="554">
                  <c:v>-1.3111999999999915</c:v>
                </c:pt>
                <c:pt idx="555">
                  <c:v>-1.4376999999999867</c:v>
                </c:pt>
                <c:pt idx="556">
                  <c:v>-1.3288</c:v>
                </c:pt>
                <c:pt idx="557">
                  <c:v>-1.4501999999999924</c:v>
                </c:pt>
                <c:pt idx="558">
                  <c:v>-1.3973</c:v>
                </c:pt>
                <c:pt idx="559">
                  <c:v>-1.5911</c:v>
                </c:pt>
                <c:pt idx="560">
                  <c:v>-1.6642999999999999</c:v>
                </c:pt>
                <c:pt idx="561">
                  <c:v>-1.6694</c:v>
                </c:pt>
                <c:pt idx="562">
                  <c:v>-1.7906</c:v>
                </c:pt>
                <c:pt idx="563">
                  <c:v>-1.82</c:v>
                </c:pt>
                <c:pt idx="564">
                  <c:v>-1.8995</c:v>
                </c:pt>
                <c:pt idx="565">
                  <c:v>-1.9407000000000001</c:v>
                </c:pt>
                <c:pt idx="566">
                  <c:v>-1.8312999999999924</c:v>
                </c:pt>
                <c:pt idx="567">
                  <c:v>-1.8404</c:v>
                </c:pt>
                <c:pt idx="568">
                  <c:v>-1.8125</c:v>
                </c:pt>
                <c:pt idx="569">
                  <c:v>-1.9769000000000001</c:v>
                </c:pt>
                <c:pt idx="570">
                  <c:v>-1.9850000000000001</c:v>
                </c:pt>
                <c:pt idx="571">
                  <c:v>-2.2038000000000002</c:v>
                </c:pt>
                <c:pt idx="572">
                  <c:v>-2.1521999999999997</c:v>
                </c:pt>
                <c:pt idx="573">
                  <c:v>-2.0644999999999998</c:v>
                </c:pt>
                <c:pt idx="574">
                  <c:v>-2.0043000000000002</c:v>
                </c:pt>
                <c:pt idx="575">
                  <c:v>-2.0596999999999968</c:v>
                </c:pt>
                <c:pt idx="576">
                  <c:v>-1.9260999999999999</c:v>
                </c:pt>
                <c:pt idx="577">
                  <c:v>-1.9693000000000001</c:v>
                </c:pt>
                <c:pt idx="578">
                  <c:v>-1.9376</c:v>
                </c:pt>
                <c:pt idx="579">
                  <c:v>-1.8874</c:v>
                </c:pt>
                <c:pt idx="580">
                  <c:v>-1.9483999999999999</c:v>
                </c:pt>
                <c:pt idx="581">
                  <c:v>-2.1126999999999967</c:v>
                </c:pt>
                <c:pt idx="582">
                  <c:v>-2.0989</c:v>
                </c:pt>
                <c:pt idx="583">
                  <c:v>-2.1166999999999967</c:v>
                </c:pt>
                <c:pt idx="584">
                  <c:v>-2.0207999999999999</c:v>
                </c:pt>
                <c:pt idx="585">
                  <c:v>-2.0579000000000001</c:v>
                </c:pt>
                <c:pt idx="586">
                  <c:v>-2.0591999999999997</c:v>
                </c:pt>
                <c:pt idx="587">
                  <c:v>-2.1377000000000002</c:v>
                </c:pt>
                <c:pt idx="588">
                  <c:v>-2.1638999999999999</c:v>
                </c:pt>
                <c:pt idx="589">
                  <c:v>-2.145</c:v>
                </c:pt>
                <c:pt idx="590">
                  <c:v>-2.0609999999999999</c:v>
                </c:pt>
                <c:pt idx="591">
                  <c:v>-1.9604999999999999</c:v>
                </c:pt>
                <c:pt idx="592">
                  <c:v>-2.0263</c:v>
                </c:pt>
                <c:pt idx="593">
                  <c:v>-1.986100000000008</c:v>
                </c:pt>
                <c:pt idx="594">
                  <c:v>-2.1</c:v>
                </c:pt>
                <c:pt idx="595">
                  <c:v>-1.9811000000000001</c:v>
                </c:pt>
                <c:pt idx="596">
                  <c:v>-2.0501999999999998</c:v>
                </c:pt>
                <c:pt idx="597">
                  <c:v>-2.0514999999999977</c:v>
                </c:pt>
                <c:pt idx="598">
                  <c:v>-1.9977</c:v>
                </c:pt>
                <c:pt idx="599">
                  <c:v>-2.0849000000000002</c:v>
                </c:pt>
                <c:pt idx="600">
                  <c:v>-2.0459000000000001</c:v>
                </c:pt>
                <c:pt idx="601">
                  <c:v>-2.1023999999999998</c:v>
                </c:pt>
                <c:pt idx="602">
                  <c:v>-2.0196999999999967</c:v>
                </c:pt>
                <c:pt idx="603">
                  <c:v>-2.0827</c:v>
                </c:pt>
                <c:pt idx="604">
                  <c:v>-2.0266999999999977</c:v>
                </c:pt>
                <c:pt idx="605">
                  <c:v>-2.1427</c:v>
                </c:pt>
                <c:pt idx="606">
                  <c:v>-2.1333000000000002</c:v>
                </c:pt>
                <c:pt idx="607">
                  <c:v>-2.3584999999999967</c:v>
                </c:pt>
                <c:pt idx="608">
                  <c:v>-2.2875000000000201</c:v>
                </c:pt>
                <c:pt idx="609">
                  <c:v>-2.4441000000000002</c:v>
                </c:pt>
                <c:pt idx="610">
                  <c:v>-2.46</c:v>
                </c:pt>
                <c:pt idx="611">
                  <c:v>-2.5465</c:v>
                </c:pt>
                <c:pt idx="612">
                  <c:v>-2.4895</c:v>
                </c:pt>
                <c:pt idx="613">
                  <c:v>-2.5975000000000001</c:v>
                </c:pt>
                <c:pt idx="614">
                  <c:v>-2.6516999999999977</c:v>
                </c:pt>
                <c:pt idx="615">
                  <c:v>-2.7618</c:v>
                </c:pt>
                <c:pt idx="616">
                  <c:v>-2.625</c:v>
                </c:pt>
                <c:pt idx="617">
                  <c:v>-2.7309999999999999</c:v>
                </c:pt>
                <c:pt idx="618">
                  <c:v>-2.8039000000000001</c:v>
                </c:pt>
                <c:pt idx="619">
                  <c:v>-2.8559999999999977</c:v>
                </c:pt>
                <c:pt idx="620">
                  <c:v>-2.7890000000000001</c:v>
                </c:pt>
                <c:pt idx="621">
                  <c:v>-2.8396999999999784</c:v>
                </c:pt>
                <c:pt idx="622">
                  <c:v>-2.8401999999999998</c:v>
                </c:pt>
                <c:pt idx="623">
                  <c:v>-2.7147999999999999</c:v>
                </c:pt>
                <c:pt idx="624">
                  <c:v>-2.7084000000000001</c:v>
                </c:pt>
                <c:pt idx="625">
                  <c:v>-2.6882999999999999</c:v>
                </c:pt>
                <c:pt idx="626">
                  <c:v>-2.7130999999999998</c:v>
                </c:pt>
                <c:pt idx="627">
                  <c:v>-2.6765999999999988</c:v>
                </c:pt>
                <c:pt idx="628">
                  <c:v>-2.6955999999999998</c:v>
                </c:pt>
                <c:pt idx="629">
                  <c:v>-2.6894</c:v>
                </c:pt>
                <c:pt idx="630">
                  <c:v>-2.6644000000000001</c:v>
                </c:pt>
                <c:pt idx="631">
                  <c:v>-2.4341999999999997</c:v>
                </c:pt>
                <c:pt idx="632">
                  <c:v>-2.3353999999999977</c:v>
                </c:pt>
                <c:pt idx="633">
                  <c:v>-2.4724999999999824</c:v>
                </c:pt>
                <c:pt idx="634">
                  <c:v>-2.6758999999999977</c:v>
                </c:pt>
                <c:pt idx="635">
                  <c:v>-2.4870000000000001</c:v>
                </c:pt>
                <c:pt idx="636">
                  <c:v>-2.4819</c:v>
                </c:pt>
                <c:pt idx="637">
                  <c:v>-2.2077000000000195</c:v>
                </c:pt>
                <c:pt idx="638">
                  <c:v>-2.2565999999999997</c:v>
                </c:pt>
                <c:pt idx="639">
                  <c:v>-2.2974999999999999</c:v>
                </c:pt>
                <c:pt idx="640">
                  <c:v>-2.3565999999999967</c:v>
                </c:pt>
                <c:pt idx="641">
                  <c:v>-2.4209000000000001</c:v>
                </c:pt>
                <c:pt idx="642">
                  <c:v>-2.0606</c:v>
                </c:pt>
                <c:pt idx="643">
                  <c:v>-2.1091000000000002</c:v>
                </c:pt>
                <c:pt idx="644">
                  <c:v>-2.1753</c:v>
                </c:pt>
                <c:pt idx="645">
                  <c:v>-2.5053999999999998</c:v>
                </c:pt>
                <c:pt idx="646">
                  <c:v>-2.5497000000000001</c:v>
                </c:pt>
                <c:pt idx="647">
                  <c:v>-2.4863</c:v>
                </c:pt>
                <c:pt idx="648">
                  <c:v>-2.6452</c:v>
                </c:pt>
                <c:pt idx="649">
                  <c:v>-2.6874000000000002</c:v>
                </c:pt>
                <c:pt idx="650">
                  <c:v>-2.5996999999999977</c:v>
                </c:pt>
                <c:pt idx="651">
                  <c:v>-2.3451999999999997</c:v>
                </c:pt>
                <c:pt idx="652">
                  <c:v>-2.4018999999999977</c:v>
                </c:pt>
                <c:pt idx="653">
                  <c:v>-2.4975999999999998</c:v>
                </c:pt>
                <c:pt idx="654">
                  <c:v>-2.5632000000000001</c:v>
                </c:pt>
                <c:pt idx="655">
                  <c:v>-2.8495999999999997</c:v>
                </c:pt>
                <c:pt idx="656">
                  <c:v>-2.6765999999999988</c:v>
                </c:pt>
                <c:pt idx="657">
                  <c:v>-2.5404</c:v>
                </c:pt>
                <c:pt idx="658">
                  <c:v>-2.5495999999999999</c:v>
                </c:pt>
                <c:pt idx="659">
                  <c:v>-2.6932</c:v>
                </c:pt>
                <c:pt idx="660">
                  <c:v>-2.4897999999999998</c:v>
                </c:pt>
                <c:pt idx="661">
                  <c:v>-2.7795999999999998</c:v>
                </c:pt>
                <c:pt idx="662">
                  <c:v>-2.9845000000000002</c:v>
                </c:pt>
                <c:pt idx="663">
                  <c:v>-2.6629</c:v>
                </c:pt>
                <c:pt idx="664">
                  <c:v>-2.867</c:v>
                </c:pt>
                <c:pt idx="665">
                  <c:v>-2.7347999999999999</c:v>
                </c:pt>
                <c:pt idx="666">
                  <c:v>-2.9641000000000002</c:v>
                </c:pt>
                <c:pt idx="667">
                  <c:v>-3.1107999999999998</c:v>
                </c:pt>
                <c:pt idx="668">
                  <c:v>-3.1709000000000001</c:v>
                </c:pt>
                <c:pt idx="669">
                  <c:v>-3.0295000000000001</c:v>
                </c:pt>
                <c:pt idx="670">
                  <c:v>-2.8316999999999783</c:v>
                </c:pt>
                <c:pt idx="671">
                  <c:v>-2.6829000000000001</c:v>
                </c:pt>
                <c:pt idx="672">
                  <c:v>-2.7195</c:v>
                </c:pt>
                <c:pt idx="673">
                  <c:v>-2.8973999999999998</c:v>
                </c:pt>
                <c:pt idx="674">
                  <c:v>-2.8427999999999987</c:v>
                </c:pt>
                <c:pt idx="675">
                  <c:v>-2.7728999999999977</c:v>
                </c:pt>
                <c:pt idx="676">
                  <c:v>-2.9430999999999998</c:v>
                </c:pt>
                <c:pt idx="677">
                  <c:v>-2.7930999999999999</c:v>
                </c:pt>
                <c:pt idx="678">
                  <c:v>-2.7793000000000001</c:v>
                </c:pt>
                <c:pt idx="679">
                  <c:v>-2.6743000000000001</c:v>
                </c:pt>
                <c:pt idx="680">
                  <c:v>-2.7244000000000002</c:v>
                </c:pt>
                <c:pt idx="681">
                  <c:v>-3.0361999999999987</c:v>
                </c:pt>
                <c:pt idx="682">
                  <c:v>-3.0719999999999987</c:v>
                </c:pt>
                <c:pt idx="683">
                  <c:v>-2.5997999999999997</c:v>
                </c:pt>
                <c:pt idx="684">
                  <c:v>-2.5309999999999997</c:v>
                </c:pt>
                <c:pt idx="685">
                  <c:v>-2.5003000000000002</c:v>
                </c:pt>
                <c:pt idx="686">
                  <c:v>-2.8489</c:v>
                </c:pt>
                <c:pt idx="687">
                  <c:v>-3.0649000000000002</c:v>
                </c:pt>
                <c:pt idx="688">
                  <c:v>-2.9125999999999967</c:v>
                </c:pt>
                <c:pt idx="689">
                  <c:v>-3.1242999999999999</c:v>
                </c:pt>
                <c:pt idx="690">
                  <c:v>-3.1366999999999967</c:v>
                </c:pt>
                <c:pt idx="691">
                  <c:v>-3.0600999999999998</c:v>
                </c:pt>
                <c:pt idx="692">
                  <c:v>-3.1515999999999997</c:v>
                </c:pt>
                <c:pt idx="693">
                  <c:v>-2.9175999999999997</c:v>
                </c:pt>
                <c:pt idx="694">
                  <c:v>-2.8733999999999997</c:v>
                </c:pt>
                <c:pt idx="695">
                  <c:v>-3.3056999999999968</c:v>
                </c:pt>
                <c:pt idx="696">
                  <c:v>-3.2195999999999998</c:v>
                </c:pt>
                <c:pt idx="697">
                  <c:v>-3.5651999999999999</c:v>
                </c:pt>
                <c:pt idx="698">
                  <c:v>-3.4909999999999997</c:v>
                </c:pt>
                <c:pt idx="699">
                  <c:v>-3.3809</c:v>
                </c:pt>
                <c:pt idx="700">
                  <c:v>-3.3431999999999999</c:v>
                </c:pt>
                <c:pt idx="701">
                  <c:v>-3.4623999999999997</c:v>
                </c:pt>
                <c:pt idx="702">
                  <c:v>-3.6269</c:v>
                </c:pt>
                <c:pt idx="703">
                  <c:v>-3.5215999999999998</c:v>
                </c:pt>
                <c:pt idx="704">
                  <c:v>-3.5337000000000001</c:v>
                </c:pt>
                <c:pt idx="705">
                  <c:v>-3.5036</c:v>
                </c:pt>
                <c:pt idx="706">
                  <c:v>-3.4891999999999999</c:v>
                </c:pt>
                <c:pt idx="707">
                  <c:v>-3.6747000000000001</c:v>
                </c:pt>
                <c:pt idx="708">
                  <c:v>-3.5880999999999998</c:v>
                </c:pt>
                <c:pt idx="709">
                  <c:v>-3.8293999999999997</c:v>
                </c:pt>
                <c:pt idx="710">
                  <c:v>-4.2174999999999985</c:v>
                </c:pt>
                <c:pt idx="711">
                  <c:v>-4.3586</c:v>
                </c:pt>
                <c:pt idx="712">
                  <c:v>-4.1433</c:v>
                </c:pt>
                <c:pt idx="713">
                  <c:v>-4.1844999999999946</c:v>
                </c:pt>
                <c:pt idx="714">
                  <c:v>-3.9830999999999999</c:v>
                </c:pt>
                <c:pt idx="715">
                  <c:v>-4.0115999999999996</c:v>
                </c:pt>
                <c:pt idx="716">
                  <c:v>-4.0823999999999998</c:v>
                </c:pt>
                <c:pt idx="717">
                  <c:v>-4.0124999999999975</c:v>
                </c:pt>
                <c:pt idx="718">
                  <c:v>-4.1057999999999995</c:v>
                </c:pt>
                <c:pt idx="719">
                  <c:v>-4.2724000000000002</c:v>
                </c:pt>
                <c:pt idx="720">
                  <c:v>-3.9299999999999997</c:v>
                </c:pt>
                <c:pt idx="721">
                  <c:v>-4.1020999999999965</c:v>
                </c:pt>
                <c:pt idx="722">
                  <c:v>-4.2264999999999997</c:v>
                </c:pt>
                <c:pt idx="723">
                  <c:v>-4.0150999999999986</c:v>
                </c:pt>
                <c:pt idx="724">
                  <c:v>-3.7551999999999999</c:v>
                </c:pt>
                <c:pt idx="725">
                  <c:v>-4.0072999999999999</c:v>
                </c:pt>
                <c:pt idx="726">
                  <c:v>-3.7838000000000012</c:v>
                </c:pt>
                <c:pt idx="727">
                  <c:v>-4.0539999999999985</c:v>
                </c:pt>
                <c:pt idx="728">
                  <c:v>-3.6629999999999998</c:v>
                </c:pt>
                <c:pt idx="729">
                  <c:v>-3.68710000000002</c:v>
                </c:pt>
                <c:pt idx="730">
                  <c:v>-3.9457999999999998</c:v>
                </c:pt>
                <c:pt idx="731">
                  <c:v>-4.1553999999999975</c:v>
                </c:pt>
                <c:pt idx="732">
                  <c:v>-4.5837000000000003</c:v>
                </c:pt>
                <c:pt idx="733">
                  <c:v>-4.5712000000000366</c:v>
                </c:pt>
                <c:pt idx="734">
                  <c:v>-4.3690999999999995</c:v>
                </c:pt>
                <c:pt idx="735">
                  <c:v>-4.4392000000000476</c:v>
                </c:pt>
                <c:pt idx="736">
                  <c:v>-4.5684999999999985</c:v>
                </c:pt>
                <c:pt idx="737">
                  <c:v>-4.8160999999999996</c:v>
                </c:pt>
                <c:pt idx="738">
                  <c:v>-4.5640999999999945</c:v>
                </c:pt>
                <c:pt idx="739">
                  <c:v>-4.7712000000000412</c:v>
                </c:pt>
                <c:pt idx="740">
                  <c:v>-4.8236999999999997</c:v>
                </c:pt>
                <c:pt idx="741">
                  <c:v>-5.0190000000000001</c:v>
                </c:pt>
                <c:pt idx="742">
                  <c:v>-5.7152000000000003</c:v>
                </c:pt>
                <c:pt idx="743">
                  <c:v>-5.3627999999999965</c:v>
                </c:pt>
                <c:pt idx="744">
                  <c:v>-5.3200999999999965</c:v>
                </c:pt>
                <c:pt idx="745">
                  <c:v>-5.1509999999999945</c:v>
                </c:pt>
                <c:pt idx="746">
                  <c:v>-5.1779999999999955</c:v>
                </c:pt>
                <c:pt idx="747">
                  <c:v>-5.4246999999999996</c:v>
                </c:pt>
                <c:pt idx="748">
                  <c:v>-5.6196999999999999</c:v>
                </c:pt>
                <c:pt idx="749">
                  <c:v>-5.2673999999999985</c:v>
                </c:pt>
                <c:pt idx="750">
                  <c:v>-5.4664000000000001</c:v>
                </c:pt>
                <c:pt idx="751">
                  <c:v>-5.4037000000000024</c:v>
                </c:pt>
                <c:pt idx="752">
                  <c:v>-5.3922999999999996</c:v>
                </c:pt>
                <c:pt idx="753">
                  <c:v>-5.0833000000000004</c:v>
                </c:pt>
                <c:pt idx="754">
                  <c:v>-5.2069000000000001</c:v>
                </c:pt>
                <c:pt idx="755">
                  <c:v>-5.141</c:v>
                </c:pt>
                <c:pt idx="756">
                  <c:v>-5.1181999999999945</c:v>
                </c:pt>
                <c:pt idx="757">
                  <c:v>-5.0384000000000002</c:v>
                </c:pt>
                <c:pt idx="758">
                  <c:v>-4.8078999999999965</c:v>
                </c:pt>
                <c:pt idx="759">
                  <c:v>-4.6460999999999997</c:v>
                </c:pt>
                <c:pt idx="760">
                  <c:v>-4.3972999999999995</c:v>
                </c:pt>
                <c:pt idx="761">
                  <c:v>-4.4937000000000014</c:v>
                </c:pt>
                <c:pt idx="762">
                  <c:v>-4.4818000000000024</c:v>
                </c:pt>
                <c:pt idx="763">
                  <c:v>-4.5461</c:v>
                </c:pt>
                <c:pt idx="764">
                  <c:v>-4.8301999999999996</c:v>
                </c:pt>
                <c:pt idx="765">
                  <c:v>-4.8327999999999998</c:v>
                </c:pt>
                <c:pt idx="766">
                  <c:v>-4.8311999999999999</c:v>
                </c:pt>
                <c:pt idx="767">
                  <c:v>-4.6660999999999975</c:v>
                </c:pt>
                <c:pt idx="768">
                  <c:v>-4.8673999999999955</c:v>
                </c:pt>
                <c:pt idx="769">
                  <c:v>-4.5327999999999999</c:v>
                </c:pt>
                <c:pt idx="770">
                  <c:v>-4.4335000000000004</c:v>
                </c:pt>
                <c:pt idx="771">
                  <c:v>-4.2210000000000001</c:v>
                </c:pt>
                <c:pt idx="772">
                  <c:v>-4.3194999999999997</c:v>
                </c:pt>
                <c:pt idx="773">
                  <c:v>-4.1707999999999998</c:v>
                </c:pt>
                <c:pt idx="774">
                  <c:v>-3.9155999999999977</c:v>
                </c:pt>
                <c:pt idx="775">
                  <c:v>-4.1497999999999999</c:v>
                </c:pt>
                <c:pt idx="776">
                  <c:v>-4.7614999999999998</c:v>
                </c:pt>
                <c:pt idx="777">
                  <c:v>-4.8559999999999945</c:v>
                </c:pt>
                <c:pt idx="778">
                  <c:v>-4.8448999999999955</c:v>
                </c:pt>
                <c:pt idx="779">
                  <c:v>-4.8727999999999998</c:v>
                </c:pt>
                <c:pt idx="780">
                  <c:v>-4.8791000000000002</c:v>
                </c:pt>
                <c:pt idx="781">
                  <c:v>-5.0335999999999999</c:v>
                </c:pt>
                <c:pt idx="782">
                  <c:v>-5.0584999999999996</c:v>
                </c:pt>
                <c:pt idx="783">
                  <c:v>-5.3014000000000001</c:v>
                </c:pt>
                <c:pt idx="784">
                  <c:v>-5.8756000000000004</c:v>
                </c:pt>
                <c:pt idx="785">
                  <c:v>-5.3627999999999965</c:v>
                </c:pt>
                <c:pt idx="786">
                  <c:v>-5.3832000000000004</c:v>
                </c:pt>
                <c:pt idx="787">
                  <c:v>-5.3920999999999975</c:v>
                </c:pt>
                <c:pt idx="788">
                  <c:v>-5.9050000000000002</c:v>
                </c:pt>
                <c:pt idx="789">
                  <c:v>-6.0395000000000003</c:v>
                </c:pt>
                <c:pt idx="790">
                  <c:v>-6.1711999999999998</c:v>
                </c:pt>
                <c:pt idx="791">
                  <c:v>-5.8883000000000001</c:v>
                </c:pt>
                <c:pt idx="792">
                  <c:v>-5.7783000000000024</c:v>
                </c:pt>
                <c:pt idx="793">
                  <c:v>-5.7573999999999996</c:v>
                </c:pt>
                <c:pt idx="794">
                  <c:v>-5.5697999999999999</c:v>
                </c:pt>
                <c:pt idx="795">
                  <c:v>-5.5939999999999985</c:v>
                </c:pt>
                <c:pt idx="796">
                  <c:v>-5.6863999999999999</c:v>
                </c:pt>
                <c:pt idx="797">
                  <c:v>-5.5705</c:v>
                </c:pt>
                <c:pt idx="798">
                  <c:v>-5.8469999999999995</c:v>
                </c:pt>
                <c:pt idx="799">
                  <c:v>-5.6494</c:v>
                </c:pt>
                <c:pt idx="800">
                  <c:v>-6.3419999999999996</c:v>
                </c:pt>
              </c:numCache>
            </c:numRef>
          </c:yVal>
          <c:smooth val="1"/>
        </c:ser>
        <c:axId val="94913664"/>
        <c:axId val="94915584"/>
      </c:scatterChart>
      <c:valAx>
        <c:axId val="94913664"/>
        <c:scaling>
          <c:orientation val="minMax"/>
          <c:max val="50"/>
        </c:scaling>
        <c:axPos val="b"/>
        <c:majorGridlines>
          <c:spPr>
            <a:ln w="3175">
              <a:solidFill>
                <a:srgbClr val="C0C0C0"/>
              </a:solidFill>
              <a:prstDash val="sysDash"/>
            </a:ln>
          </c:spPr>
        </c:majorGridlines>
        <c:title>
          <c:tx>
            <c:rich>
              <a:bodyPr/>
              <a:lstStyle/>
              <a:p>
                <a:pPr>
                  <a:defRPr lang="en-US" sz="1600" b="0" i="0" u="none" strike="noStrike" baseline="0">
                    <a:solidFill>
                      <a:srgbClr val="000000"/>
                    </a:solidFill>
                    <a:latin typeface="Candara"/>
                    <a:ea typeface="Candara"/>
                    <a:cs typeface="Candara"/>
                  </a:defRPr>
                </a:pPr>
                <a:r>
                  <a:rPr lang="en-US" altLang="en-US" sz="1600" b="1" dirty="0">
                    <a:latin typeface="Times New Roman" pitchFamily="18" charset="0"/>
                    <a:cs typeface="Times New Roman" pitchFamily="18" charset="0"/>
                  </a:rPr>
                  <a:t>Frequency </a:t>
                </a:r>
                <a:r>
                  <a:rPr lang="en-US" altLang="en-US" sz="1600" b="1" dirty="0" smtClean="0">
                    <a:latin typeface="Times New Roman" pitchFamily="18" charset="0"/>
                    <a:cs typeface="Times New Roman" pitchFamily="18" charset="0"/>
                  </a:rPr>
                  <a:t>[GHz]</a:t>
                </a:r>
                <a:endParaRPr lang="en-US" altLang="en-US" sz="1600" b="1" dirty="0">
                  <a:latin typeface="Times New Roman" pitchFamily="18" charset="0"/>
                  <a:cs typeface="Times New Roman" pitchFamily="18" charset="0"/>
                </a:endParaRPr>
              </a:p>
            </c:rich>
          </c:tx>
          <c:layout>
            <c:manualLayout>
              <c:xMode val="edge"/>
              <c:yMode val="edge"/>
              <c:x val="0.39811320754717183"/>
              <c:y val="0.91789568040263203"/>
            </c:manualLayout>
          </c:layout>
          <c:spPr>
            <a:noFill/>
            <a:ln w="25400">
              <a:noFill/>
            </a:ln>
          </c:spPr>
        </c:title>
        <c:numFmt formatCode="0" sourceLinked="0"/>
        <c:majorTickMark val="in"/>
        <c:tickLblPos val="nextTo"/>
        <c:spPr>
          <a:ln w="3175">
            <a:solidFill>
              <a:srgbClr val="000000"/>
            </a:solidFill>
            <a:prstDash val="solid"/>
          </a:ln>
        </c:spPr>
        <c:txPr>
          <a:bodyPr rot="0" vert="horz" anchor="t" anchorCtr="0"/>
          <a:lstStyle/>
          <a:p>
            <a:pPr>
              <a:defRPr lang="en-US" sz="1200" b="0" i="0" u="none" strike="noStrike" baseline="0">
                <a:solidFill>
                  <a:srgbClr val="000000"/>
                </a:solidFill>
                <a:latin typeface="Times New Roman" pitchFamily="18" charset="0"/>
                <a:ea typeface="Candara"/>
                <a:cs typeface="Candara"/>
              </a:defRPr>
            </a:pPr>
            <a:endParaRPr lang="en-US"/>
          </a:p>
        </c:txPr>
        <c:crossAx val="94915584"/>
        <c:crossesAt val="-8"/>
        <c:crossBetween val="midCat"/>
      </c:valAx>
      <c:valAx>
        <c:axId val="94915584"/>
        <c:scaling>
          <c:orientation val="minMax"/>
          <c:max val="1"/>
          <c:min val="-8"/>
        </c:scaling>
        <c:axPos val="l"/>
        <c:majorGridlines>
          <c:spPr>
            <a:ln w="3175">
              <a:solidFill>
                <a:srgbClr val="C0C0C0"/>
              </a:solidFill>
              <a:prstDash val="sysDash"/>
            </a:ln>
          </c:spPr>
        </c:majorGridlines>
        <c:title>
          <c:tx>
            <c:rich>
              <a:bodyPr/>
              <a:lstStyle/>
              <a:p>
                <a:pPr>
                  <a:defRPr lang="en-US" sz="1600" b="0" i="0" u="none" strike="noStrike" baseline="0">
                    <a:solidFill>
                      <a:srgbClr val="000000"/>
                    </a:solidFill>
                    <a:latin typeface="Candara"/>
                    <a:ea typeface="Candara"/>
                    <a:cs typeface="Candara"/>
                  </a:defRPr>
                </a:pPr>
                <a:r>
                  <a:rPr lang="en-US" altLang="en-US" sz="1600" b="1" dirty="0" smtClean="0">
                    <a:latin typeface="Times New Roman" pitchFamily="18" charset="0"/>
                    <a:cs typeface="Times New Roman" pitchFamily="18" charset="0"/>
                  </a:rPr>
                  <a:t>E/O response [dB]</a:t>
                </a:r>
                <a:endParaRPr lang="en-US" altLang="en-US" sz="1600" b="1" dirty="0">
                  <a:latin typeface="Times New Roman" pitchFamily="18" charset="0"/>
                  <a:cs typeface="Times New Roman" pitchFamily="18" charset="0"/>
                </a:endParaRPr>
              </a:p>
            </c:rich>
          </c:tx>
          <c:layout>
            <c:manualLayout>
              <c:xMode val="edge"/>
              <c:yMode val="edge"/>
              <c:x val="0"/>
              <c:y val="0.27789495786710888"/>
            </c:manualLayout>
          </c:layout>
          <c:spPr>
            <a:noFill/>
            <a:ln w="25400">
              <a:noFill/>
            </a:ln>
          </c:spPr>
        </c:title>
        <c:numFmt formatCode="0" sourceLinked="0"/>
        <c:majorTickMark val="in"/>
        <c:tickLblPos val="nextTo"/>
        <c:spPr>
          <a:ln w="3175">
            <a:solidFill>
              <a:srgbClr val="000000"/>
            </a:solidFill>
            <a:prstDash val="solid"/>
          </a:ln>
        </c:spPr>
        <c:txPr>
          <a:bodyPr rot="0" vert="horz"/>
          <a:lstStyle/>
          <a:p>
            <a:pPr>
              <a:defRPr lang="en-US" sz="1200" b="0" i="0" u="none" strike="noStrike" baseline="0">
                <a:solidFill>
                  <a:srgbClr val="000000"/>
                </a:solidFill>
                <a:latin typeface="Times New Roman" pitchFamily="18" charset="0"/>
                <a:ea typeface="Candara"/>
                <a:cs typeface="Candara"/>
              </a:defRPr>
            </a:pPr>
            <a:endParaRPr lang="en-US"/>
          </a:p>
        </c:txPr>
        <c:crossAx val="94913664"/>
        <c:crosses val="autoZero"/>
        <c:crossBetween val="midCat"/>
        <c:majorUnit val="1"/>
      </c:valAx>
      <c:spPr>
        <a:noFill/>
        <a:ln w="12700">
          <a:solidFill>
            <a:srgbClr val="000000"/>
          </a:solidFill>
          <a:prstDash val="solid"/>
        </a:ln>
      </c:spPr>
    </c:plotArea>
    <c:plotVisOnly val="1"/>
    <c:dispBlanksAs val="gap"/>
  </c:chart>
  <c:spPr>
    <a:solidFill>
      <a:srgbClr val="FFFFFF"/>
    </a:solidFill>
    <a:ln w="9525">
      <a:noFill/>
    </a:ln>
  </c:spPr>
  <c:txPr>
    <a:bodyPr/>
    <a:lstStyle/>
    <a:p>
      <a:pPr>
        <a:defRPr sz="1400" b="0" i="0" u="none" strike="noStrike" baseline="0">
          <a:solidFill>
            <a:srgbClr val="000000"/>
          </a:solidFill>
          <a:latin typeface="Candara"/>
          <a:ea typeface="Candara"/>
          <a:cs typeface="Candara"/>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4362941474443"/>
          <c:y val="0.12658935908096441"/>
          <c:w val="0.78505799396641818"/>
          <c:h val="0.71144720008070061"/>
        </c:manualLayout>
      </c:layout>
      <c:scatterChart>
        <c:scatterStyle val="smoothMarker"/>
        <c:ser>
          <c:idx val="2"/>
          <c:order val="0"/>
          <c:tx>
            <c:strRef>
              <c:f>'EO response'!$M$4</c:f>
              <c:strCache>
                <c:ptCount val="1"/>
                <c:pt idx="0">
                  <c:v>3V</c:v>
                </c:pt>
              </c:strCache>
            </c:strRef>
          </c:tx>
          <c:spPr>
            <a:ln w="38100">
              <a:solidFill>
                <a:schemeClr val="tx1"/>
              </a:solidFill>
              <a:prstDash val="solid"/>
            </a:ln>
          </c:spPr>
          <c:marker>
            <c:symbol val="none"/>
          </c:marker>
          <c:xVal>
            <c:numRef>
              <c:f>'EO response'!$A$5:$A$805</c:f>
              <c:numCache>
                <c:formatCode>0.00</c:formatCode>
                <c:ptCount val="801"/>
                <c:pt idx="0">
                  <c:v>4.5000000000000012E-2</c:v>
                </c:pt>
                <c:pt idx="1">
                  <c:v>0.10744375000000059</c:v>
                </c:pt>
                <c:pt idx="2">
                  <c:v>0.1698875</c:v>
                </c:pt>
                <c:pt idx="3">
                  <c:v>0.23233124999999999</c:v>
                </c:pt>
                <c:pt idx="4">
                  <c:v>0.29477500000000001</c:v>
                </c:pt>
                <c:pt idx="5">
                  <c:v>0.35721875000000008</c:v>
                </c:pt>
                <c:pt idx="6">
                  <c:v>0.41966250000000038</c:v>
                </c:pt>
                <c:pt idx="7">
                  <c:v>0.48210625000000001</c:v>
                </c:pt>
                <c:pt idx="8">
                  <c:v>0.54454999999999998</c:v>
                </c:pt>
                <c:pt idx="9">
                  <c:v>0.60699375000000377</c:v>
                </c:pt>
                <c:pt idx="10">
                  <c:v>0.66943750000000002</c:v>
                </c:pt>
                <c:pt idx="11">
                  <c:v>0.73188125000000492</c:v>
                </c:pt>
                <c:pt idx="12">
                  <c:v>0.7943249999999995</c:v>
                </c:pt>
                <c:pt idx="13">
                  <c:v>0.85676874999999997</c:v>
                </c:pt>
                <c:pt idx="14">
                  <c:v>0.9192124999999961</c:v>
                </c:pt>
                <c:pt idx="15">
                  <c:v>0.98165625000000001</c:v>
                </c:pt>
                <c:pt idx="16">
                  <c:v>1.0441</c:v>
                </c:pt>
                <c:pt idx="17">
                  <c:v>1.1065437499999999</c:v>
                </c:pt>
                <c:pt idx="18">
                  <c:v>1.1689875000000107</c:v>
                </c:pt>
                <c:pt idx="19">
                  <c:v>1.2314312499999862</c:v>
                </c:pt>
                <c:pt idx="20">
                  <c:v>1.2938749999999917</c:v>
                </c:pt>
                <c:pt idx="21">
                  <c:v>1.35631875</c:v>
                </c:pt>
                <c:pt idx="22">
                  <c:v>1.4187624999999924</c:v>
                </c:pt>
                <c:pt idx="23">
                  <c:v>1.4812062499999896</c:v>
                </c:pt>
                <c:pt idx="24">
                  <c:v>1.54365</c:v>
                </c:pt>
                <c:pt idx="25">
                  <c:v>1.6060937499999999</c:v>
                </c:pt>
                <c:pt idx="26">
                  <c:v>1.6685375000000084</c:v>
                </c:pt>
                <c:pt idx="27">
                  <c:v>1.7309812499999915</c:v>
                </c:pt>
                <c:pt idx="28">
                  <c:v>1.7934249999999892</c:v>
                </c:pt>
                <c:pt idx="29">
                  <c:v>1.8558687499999924</c:v>
                </c:pt>
                <c:pt idx="30">
                  <c:v>1.918312500000011</c:v>
                </c:pt>
                <c:pt idx="31">
                  <c:v>1.98075625</c:v>
                </c:pt>
                <c:pt idx="32">
                  <c:v>2.0432000000000001</c:v>
                </c:pt>
                <c:pt idx="33">
                  <c:v>2.10564375</c:v>
                </c:pt>
                <c:pt idx="34">
                  <c:v>2.1680874999999999</c:v>
                </c:pt>
                <c:pt idx="35">
                  <c:v>2.2305312500000287</c:v>
                </c:pt>
                <c:pt idx="36">
                  <c:v>2.2929749999999998</c:v>
                </c:pt>
                <c:pt idx="37">
                  <c:v>2.3554187499999997</c:v>
                </c:pt>
                <c:pt idx="38">
                  <c:v>2.4178624999999778</c:v>
                </c:pt>
                <c:pt idx="39">
                  <c:v>2.4803062500000159</c:v>
                </c:pt>
                <c:pt idx="40">
                  <c:v>2.5427499999999967</c:v>
                </c:pt>
                <c:pt idx="41">
                  <c:v>2.6051937500000246</c:v>
                </c:pt>
                <c:pt idx="42">
                  <c:v>2.667637500000021</c:v>
                </c:pt>
                <c:pt idx="43">
                  <c:v>2.73008125000002</c:v>
                </c:pt>
                <c:pt idx="44">
                  <c:v>2.7925249999999999</c:v>
                </c:pt>
                <c:pt idx="45">
                  <c:v>2.8549687499999998</c:v>
                </c:pt>
                <c:pt idx="46">
                  <c:v>2.9174124999999833</c:v>
                </c:pt>
                <c:pt idx="47">
                  <c:v>2.9798562499999997</c:v>
                </c:pt>
                <c:pt idx="48">
                  <c:v>3.0423</c:v>
                </c:pt>
                <c:pt idx="49">
                  <c:v>3.1047437500000012</c:v>
                </c:pt>
                <c:pt idx="50">
                  <c:v>3.1671875000000278</c:v>
                </c:pt>
                <c:pt idx="51">
                  <c:v>3.2296312500000224</c:v>
                </c:pt>
                <c:pt idx="52">
                  <c:v>3.2920749999999988</c:v>
                </c:pt>
                <c:pt idx="53">
                  <c:v>3.35451875</c:v>
                </c:pt>
                <c:pt idx="54">
                  <c:v>3.4169624999999724</c:v>
                </c:pt>
                <c:pt idx="55">
                  <c:v>3.4794062499999998</c:v>
                </c:pt>
                <c:pt idx="56">
                  <c:v>3.5418499999999833</c:v>
                </c:pt>
                <c:pt idx="57">
                  <c:v>3.6042937500000201</c:v>
                </c:pt>
                <c:pt idx="58">
                  <c:v>3.6667375000000169</c:v>
                </c:pt>
                <c:pt idx="59">
                  <c:v>3.7291812500000296</c:v>
                </c:pt>
                <c:pt idx="60">
                  <c:v>3.7916249999999998</c:v>
                </c:pt>
                <c:pt idx="61">
                  <c:v>3.8540687499999997</c:v>
                </c:pt>
                <c:pt idx="62">
                  <c:v>3.9165124999999783</c:v>
                </c:pt>
                <c:pt idx="63">
                  <c:v>3.97895625</c:v>
                </c:pt>
                <c:pt idx="64">
                  <c:v>4.0414000000000003</c:v>
                </c:pt>
                <c:pt idx="65">
                  <c:v>4.1038437500000002</c:v>
                </c:pt>
                <c:pt idx="66">
                  <c:v>4.1662874999999975</c:v>
                </c:pt>
                <c:pt idx="67">
                  <c:v>4.2287312499999645</c:v>
                </c:pt>
                <c:pt idx="68">
                  <c:v>4.291175</c:v>
                </c:pt>
                <c:pt idx="69">
                  <c:v>4.3536187499999945</c:v>
                </c:pt>
                <c:pt idx="70">
                  <c:v>4.4160625000000024</c:v>
                </c:pt>
                <c:pt idx="71">
                  <c:v>4.4785062499999855</c:v>
                </c:pt>
                <c:pt idx="72">
                  <c:v>4.5409499999999996</c:v>
                </c:pt>
                <c:pt idx="73">
                  <c:v>4.6033937500000004</c:v>
                </c:pt>
                <c:pt idx="74">
                  <c:v>4.6658374999999745</c:v>
                </c:pt>
                <c:pt idx="75">
                  <c:v>4.7282812499999745</c:v>
                </c:pt>
                <c:pt idx="76">
                  <c:v>4.7907250000000001</c:v>
                </c:pt>
                <c:pt idx="77">
                  <c:v>4.85316875</c:v>
                </c:pt>
                <c:pt idx="78">
                  <c:v>4.9156124999999999</c:v>
                </c:pt>
                <c:pt idx="79">
                  <c:v>4.9780562499999945</c:v>
                </c:pt>
                <c:pt idx="80">
                  <c:v>5.0404999999999998</c:v>
                </c:pt>
                <c:pt idx="81">
                  <c:v>5.1029437499999855</c:v>
                </c:pt>
                <c:pt idx="82">
                  <c:v>5.1653874999999845</c:v>
                </c:pt>
                <c:pt idx="83">
                  <c:v>5.2278312499999426</c:v>
                </c:pt>
                <c:pt idx="84">
                  <c:v>5.2902750000000003</c:v>
                </c:pt>
                <c:pt idx="85">
                  <c:v>5.3527187499999664</c:v>
                </c:pt>
                <c:pt idx="86">
                  <c:v>5.4151625000000001</c:v>
                </c:pt>
                <c:pt idx="87">
                  <c:v>5.47760625</c:v>
                </c:pt>
                <c:pt idx="88">
                  <c:v>5.5400499999999999</c:v>
                </c:pt>
                <c:pt idx="89">
                  <c:v>5.6024937499999945</c:v>
                </c:pt>
                <c:pt idx="90">
                  <c:v>5.6649374999999527</c:v>
                </c:pt>
                <c:pt idx="91">
                  <c:v>5.727381249999949</c:v>
                </c:pt>
                <c:pt idx="92">
                  <c:v>5.7898250000000004</c:v>
                </c:pt>
                <c:pt idx="93">
                  <c:v>5.8522687500000004</c:v>
                </c:pt>
                <c:pt idx="94">
                  <c:v>5.9147124999999985</c:v>
                </c:pt>
                <c:pt idx="95">
                  <c:v>5.9771562499999664</c:v>
                </c:pt>
                <c:pt idx="96">
                  <c:v>6.0396000000000134</c:v>
                </c:pt>
                <c:pt idx="97">
                  <c:v>6.10204375</c:v>
                </c:pt>
                <c:pt idx="98">
                  <c:v>6.1644874999999599</c:v>
                </c:pt>
                <c:pt idx="99">
                  <c:v>6.2269312499999563</c:v>
                </c:pt>
                <c:pt idx="100">
                  <c:v>6.2893749999999997</c:v>
                </c:pt>
                <c:pt idx="101">
                  <c:v>6.3518187499999845</c:v>
                </c:pt>
                <c:pt idx="102">
                  <c:v>6.4142625000000004</c:v>
                </c:pt>
                <c:pt idx="103">
                  <c:v>6.4767062500000003</c:v>
                </c:pt>
                <c:pt idx="104">
                  <c:v>6.5391500000000002</c:v>
                </c:pt>
                <c:pt idx="105">
                  <c:v>6.6015937500000001</c:v>
                </c:pt>
                <c:pt idx="106">
                  <c:v>6.6640374999999645</c:v>
                </c:pt>
                <c:pt idx="107">
                  <c:v>6.7264812499999618</c:v>
                </c:pt>
                <c:pt idx="108">
                  <c:v>6.7889249999999945</c:v>
                </c:pt>
                <c:pt idx="109">
                  <c:v>6.8513687499999998</c:v>
                </c:pt>
                <c:pt idx="110">
                  <c:v>6.9138124999999997</c:v>
                </c:pt>
                <c:pt idx="111">
                  <c:v>6.9762562499999996</c:v>
                </c:pt>
                <c:pt idx="112">
                  <c:v>7.0387000000000004</c:v>
                </c:pt>
                <c:pt idx="113">
                  <c:v>7.1011437500000003</c:v>
                </c:pt>
                <c:pt idx="114">
                  <c:v>7.1635874999999745</c:v>
                </c:pt>
                <c:pt idx="115">
                  <c:v>7.2260312499999655</c:v>
                </c:pt>
                <c:pt idx="116">
                  <c:v>7.288475</c:v>
                </c:pt>
                <c:pt idx="117">
                  <c:v>7.3509187499999609</c:v>
                </c:pt>
                <c:pt idx="118">
                  <c:v>7.4133625000000034</c:v>
                </c:pt>
                <c:pt idx="119">
                  <c:v>7.4758062499999856</c:v>
                </c:pt>
                <c:pt idx="120">
                  <c:v>7.5382500000000014</c:v>
                </c:pt>
                <c:pt idx="121">
                  <c:v>7.6006937499999996</c:v>
                </c:pt>
                <c:pt idx="122">
                  <c:v>7.6631374999999755</c:v>
                </c:pt>
                <c:pt idx="123">
                  <c:v>7.725581249999939</c:v>
                </c:pt>
                <c:pt idx="124">
                  <c:v>7.7880250000000002</c:v>
                </c:pt>
                <c:pt idx="125">
                  <c:v>7.8504687500000001</c:v>
                </c:pt>
                <c:pt idx="126">
                  <c:v>7.9129124999999965</c:v>
                </c:pt>
                <c:pt idx="127">
                  <c:v>7.9753562499999955</c:v>
                </c:pt>
                <c:pt idx="128">
                  <c:v>8.0377999999999989</c:v>
                </c:pt>
                <c:pt idx="129">
                  <c:v>8.1002437500000006</c:v>
                </c:pt>
                <c:pt idx="130">
                  <c:v>8.1626875000000769</c:v>
                </c:pt>
                <c:pt idx="131">
                  <c:v>8.2251312500000004</c:v>
                </c:pt>
                <c:pt idx="132">
                  <c:v>8.2875750000000004</c:v>
                </c:pt>
                <c:pt idx="133">
                  <c:v>8.3500187500000003</c:v>
                </c:pt>
                <c:pt idx="134">
                  <c:v>8.4124625000000268</c:v>
                </c:pt>
                <c:pt idx="135">
                  <c:v>8.4749062500000267</c:v>
                </c:pt>
                <c:pt idx="136">
                  <c:v>8.53735</c:v>
                </c:pt>
                <c:pt idx="137">
                  <c:v>8.5997937500000017</c:v>
                </c:pt>
                <c:pt idx="138">
                  <c:v>8.6622375000000247</c:v>
                </c:pt>
                <c:pt idx="139">
                  <c:v>8.7246812499999997</c:v>
                </c:pt>
                <c:pt idx="140">
                  <c:v>8.7871249999999996</c:v>
                </c:pt>
                <c:pt idx="141">
                  <c:v>8.8495687499999995</c:v>
                </c:pt>
                <c:pt idx="142">
                  <c:v>8.9120125000000048</c:v>
                </c:pt>
                <c:pt idx="143">
                  <c:v>8.9744562500000953</c:v>
                </c:pt>
                <c:pt idx="144">
                  <c:v>9.036900000000001</c:v>
                </c:pt>
                <c:pt idx="145">
                  <c:v>9.0993437499999992</c:v>
                </c:pt>
                <c:pt idx="146">
                  <c:v>9.1617875000000026</c:v>
                </c:pt>
                <c:pt idx="147">
                  <c:v>9.224231249999999</c:v>
                </c:pt>
                <c:pt idx="148">
                  <c:v>9.2866749999999989</c:v>
                </c:pt>
                <c:pt idx="149">
                  <c:v>9.3491187499999988</c:v>
                </c:pt>
                <c:pt idx="150">
                  <c:v>9.4115625000000005</c:v>
                </c:pt>
                <c:pt idx="151">
                  <c:v>9.4740062500000732</c:v>
                </c:pt>
                <c:pt idx="152">
                  <c:v>9.5364500000000003</c:v>
                </c:pt>
                <c:pt idx="153">
                  <c:v>9.5988937499999984</c:v>
                </c:pt>
                <c:pt idx="154">
                  <c:v>9.6613375000000001</c:v>
                </c:pt>
                <c:pt idx="155">
                  <c:v>9.72378125</c:v>
                </c:pt>
                <c:pt idx="156">
                  <c:v>9.786225</c:v>
                </c:pt>
                <c:pt idx="157">
                  <c:v>9.8486687499999999</c:v>
                </c:pt>
                <c:pt idx="158">
                  <c:v>9.9111124999999998</c:v>
                </c:pt>
                <c:pt idx="159">
                  <c:v>9.9735562500001027</c:v>
                </c:pt>
                <c:pt idx="160">
                  <c:v>10.036</c:v>
                </c:pt>
                <c:pt idx="161">
                  <c:v>10.098443749999999</c:v>
                </c:pt>
                <c:pt idx="162">
                  <c:v>10.160887500000022</c:v>
                </c:pt>
                <c:pt idx="163">
                  <c:v>10.223331249999999</c:v>
                </c:pt>
                <c:pt idx="164">
                  <c:v>10.285775000000001</c:v>
                </c:pt>
                <c:pt idx="165">
                  <c:v>10.348218749999948</c:v>
                </c:pt>
                <c:pt idx="166">
                  <c:v>10.410662500000004</c:v>
                </c:pt>
                <c:pt idx="167">
                  <c:v>10.473106250000088</c:v>
                </c:pt>
                <c:pt idx="168">
                  <c:v>10.535550000000002</c:v>
                </c:pt>
                <c:pt idx="169">
                  <c:v>10.597993750000001</c:v>
                </c:pt>
                <c:pt idx="170">
                  <c:v>10.66043750000008</c:v>
                </c:pt>
                <c:pt idx="171">
                  <c:v>10.72288125</c:v>
                </c:pt>
                <c:pt idx="172">
                  <c:v>10.785325</c:v>
                </c:pt>
                <c:pt idx="173">
                  <c:v>10.847768749999998</c:v>
                </c:pt>
                <c:pt idx="174">
                  <c:v>10.9102125</c:v>
                </c:pt>
                <c:pt idx="175">
                  <c:v>10.972656250000124</c:v>
                </c:pt>
                <c:pt idx="176">
                  <c:v>11.0351</c:v>
                </c:pt>
                <c:pt idx="177">
                  <c:v>11.09754375</c:v>
                </c:pt>
                <c:pt idx="178">
                  <c:v>11.159987500000026</c:v>
                </c:pt>
                <c:pt idx="179">
                  <c:v>11.222431250000026</c:v>
                </c:pt>
                <c:pt idx="180">
                  <c:v>11.284875</c:v>
                </c:pt>
                <c:pt idx="181">
                  <c:v>11.347318749999998</c:v>
                </c:pt>
                <c:pt idx="182">
                  <c:v>11.409762500000006</c:v>
                </c:pt>
                <c:pt idx="183">
                  <c:v>11.472206250000102</c:v>
                </c:pt>
                <c:pt idx="184">
                  <c:v>11.534650000000001</c:v>
                </c:pt>
                <c:pt idx="185">
                  <c:v>11.597093750000001</c:v>
                </c:pt>
                <c:pt idx="186">
                  <c:v>11.659537500000091</c:v>
                </c:pt>
                <c:pt idx="187">
                  <c:v>11.721981250000001</c:v>
                </c:pt>
                <c:pt idx="188">
                  <c:v>11.784425000000001</c:v>
                </c:pt>
                <c:pt idx="189">
                  <c:v>11.846868750000001</c:v>
                </c:pt>
                <c:pt idx="190">
                  <c:v>11.9093125</c:v>
                </c:pt>
                <c:pt idx="191">
                  <c:v>11.971756250000078</c:v>
                </c:pt>
                <c:pt idx="192">
                  <c:v>12.0342</c:v>
                </c:pt>
                <c:pt idx="193">
                  <c:v>12.09664375</c:v>
                </c:pt>
                <c:pt idx="194">
                  <c:v>12.159087500000068</c:v>
                </c:pt>
                <c:pt idx="195">
                  <c:v>12.22153125</c:v>
                </c:pt>
                <c:pt idx="196">
                  <c:v>12.283975</c:v>
                </c:pt>
                <c:pt idx="197">
                  <c:v>12.34641875</c:v>
                </c:pt>
                <c:pt idx="198">
                  <c:v>12.4088625</c:v>
                </c:pt>
                <c:pt idx="199">
                  <c:v>12.471306250000024</c:v>
                </c:pt>
                <c:pt idx="200">
                  <c:v>12.53375</c:v>
                </c:pt>
                <c:pt idx="201">
                  <c:v>12.596193749999999</c:v>
                </c:pt>
                <c:pt idx="202">
                  <c:v>12.658637500000006</c:v>
                </c:pt>
                <c:pt idx="203">
                  <c:v>12.721081249999999</c:v>
                </c:pt>
                <c:pt idx="204">
                  <c:v>12.783525000000001</c:v>
                </c:pt>
                <c:pt idx="205">
                  <c:v>12.845968750000001</c:v>
                </c:pt>
                <c:pt idx="206">
                  <c:v>12.908412500000004</c:v>
                </c:pt>
                <c:pt idx="207">
                  <c:v>12.970856250000086</c:v>
                </c:pt>
                <c:pt idx="208">
                  <c:v>13.033300000000001</c:v>
                </c:pt>
                <c:pt idx="209">
                  <c:v>13.09574375</c:v>
                </c:pt>
                <c:pt idx="210">
                  <c:v>13.1581875</c:v>
                </c:pt>
                <c:pt idx="211">
                  <c:v>13.22063125</c:v>
                </c:pt>
                <c:pt idx="212">
                  <c:v>13.283075</c:v>
                </c:pt>
                <c:pt idx="213">
                  <c:v>13.34551875</c:v>
                </c:pt>
                <c:pt idx="214">
                  <c:v>13.4079625</c:v>
                </c:pt>
                <c:pt idx="215">
                  <c:v>13.470406250000122</c:v>
                </c:pt>
                <c:pt idx="216">
                  <c:v>13.53285</c:v>
                </c:pt>
                <c:pt idx="217">
                  <c:v>13.59529375</c:v>
                </c:pt>
                <c:pt idx="218">
                  <c:v>13.657737500000026</c:v>
                </c:pt>
                <c:pt idx="219">
                  <c:v>13.72018125</c:v>
                </c:pt>
                <c:pt idx="220">
                  <c:v>13.782625000000001</c:v>
                </c:pt>
                <c:pt idx="221">
                  <c:v>13.845068749999999</c:v>
                </c:pt>
                <c:pt idx="222">
                  <c:v>13.907512500000006</c:v>
                </c:pt>
                <c:pt idx="223">
                  <c:v>13.969956250000095</c:v>
                </c:pt>
                <c:pt idx="224">
                  <c:v>14.032400000000004</c:v>
                </c:pt>
                <c:pt idx="225">
                  <c:v>14.094843750000001</c:v>
                </c:pt>
                <c:pt idx="226">
                  <c:v>14.157287500000002</c:v>
                </c:pt>
                <c:pt idx="227">
                  <c:v>14.219731250000002</c:v>
                </c:pt>
                <c:pt idx="228">
                  <c:v>14.282175000000001</c:v>
                </c:pt>
                <c:pt idx="229">
                  <c:v>14.344618749999999</c:v>
                </c:pt>
                <c:pt idx="230">
                  <c:v>14.4070625</c:v>
                </c:pt>
                <c:pt idx="231">
                  <c:v>14.469506250000132</c:v>
                </c:pt>
                <c:pt idx="232">
                  <c:v>14.53195</c:v>
                </c:pt>
                <c:pt idx="233">
                  <c:v>14.594393749999998</c:v>
                </c:pt>
                <c:pt idx="234">
                  <c:v>14.656837500000067</c:v>
                </c:pt>
                <c:pt idx="235">
                  <c:v>14.71928125</c:v>
                </c:pt>
                <c:pt idx="236">
                  <c:v>14.781725</c:v>
                </c:pt>
                <c:pt idx="237">
                  <c:v>14.844168749999998</c:v>
                </c:pt>
                <c:pt idx="238">
                  <c:v>14.906612500000024</c:v>
                </c:pt>
                <c:pt idx="239">
                  <c:v>14.969056250000108</c:v>
                </c:pt>
                <c:pt idx="240">
                  <c:v>15.031500000000001</c:v>
                </c:pt>
                <c:pt idx="241">
                  <c:v>15.093943749999999</c:v>
                </c:pt>
                <c:pt idx="242">
                  <c:v>15.156387500000006</c:v>
                </c:pt>
                <c:pt idx="243">
                  <c:v>15.218831249999999</c:v>
                </c:pt>
                <c:pt idx="244">
                  <c:v>15.281274999999999</c:v>
                </c:pt>
                <c:pt idx="245">
                  <c:v>15.343718750000001</c:v>
                </c:pt>
                <c:pt idx="246">
                  <c:v>15.406162500000002</c:v>
                </c:pt>
                <c:pt idx="247">
                  <c:v>15.468606250000084</c:v>
                </c:pt>
                <c:pt idx="248">
                  <c:v>15.53105</c:v>
                </c:pt>
                <c:pt idx="249">
                  <c:v>15.59349375</c:v>
                </c:pt>
                <c:pt idx="250">
                  <c:v>15.655937500000075</c:v>
                </c:pt>
                <c:pt idx="251">
                  <c:v>15.718381249999998</c:v>
                </c:pt>
                <c:pt idx="252">
                  <c:v>15.780825</c:v>
                </c:pt>
                <c:pt idx="253">
                  <c:v>15.843268749999998</c:v>
                </c:pt>
                <c:pt idx="254">
                  <c:v>15.905712500000067</c:v>
                </c:pt>
                <c:pt idx="255">
                  <c:v>15.968156250000026</c:v>
                </c:pt>
                <c:pt idx="256">
                  <c:v>16.0306</c:v>
                </c:pt>
                <c:pt idx="257">
                  <c:v>16.09304375</c:v>
                </c:pt>
                <c:pt idx="258">
                  <c:v>16.1554875</c:v>
                </c:pt>
                <c:pt idx="259">
                  <c:v>16.217931249999999</c:v>
                </c:pt>
                <c:pt idx="260">
                  <c:v>16.280374999999989</c:v>
                </c:pt>
                <c:pt idx="261">
                  <c:v>16.342818749999999</c:v>
                </c:pt>
                <c:pt idx="262">
                  <c:v>16.405262499999989</c:v>
                </c:pt>
                <c:pt idx="263">
                  <c:v>16.467706249999775</c:v>
                </c:pt>
                <c:pt idx="264">
                  <c:v>16.530149999999889</c:v>
                </c:pt>
                <c:pt idx="265">
                  <c:v>16.592593749999889</c:v>
                </c:pt>
                <c:pt idx="266">
                  <c:v>16.655037499999999</c:v>
                </c:pt>
                <c:pt idx="267">
                  <c:v>16.717481249999999</c:v>
                </c:pt>
                <c:pt idx="268">
                  <c:v>16.779924999999999</c:v>
                </c:pt>
                <c:pt idx="269">
                  <c:v>16.842368749999999</c:v>
                </c:pt>
                <c:pt idx="270">
                  <c:v>16.904812499999988</c:v>
                </c:pt>
                <c:pt idx="271">
                  <c:v>16.967256249999856</c:v>
                </c:pt>
                <c:pt idx="272">
                  <c:v>17.029699999999856</c:v>
                </c:pt>
                <c:pt idx="273">
                  <c:v>17.092143750000002</c:v>
                </c:pt>
                <c:pt idx="274">
                  <c:v>17.154587500000005</c:v>
                </c:pt>
                <c:pt idx="275">
                  <c:v>17.217031250000005</c:v>
                </c:pt>
                <c:pt idx="276">
                  <c:v>17.279475000000001</c:v>
                </c:pt>
                <c:pt idx="277">
                  <c:v>17.341918750000158</c:v>
                </c:pt>
                <c:pt idx="278">
                  <c:v>17.404362499999987</c:v>
                </c:pt>
                <c:pt idx="279">
                  <c:v>17.466806249999848</c:v>
                </c:pt>
                <c:pt idx="280">
                  <c:v>17.529250000000001</c:v>
                </c:pt>
                <c:pt idx="281">
                  <c:v>17.591693750000001</c:v>
                </c:pt>
                <c:pt idx="282">
                  <c:v>17.654137500000001</c:v>
                </c:pt>
                <c:pt idx="283">
                  <c:v>17.716581250000001</c:v>
                </c:pt>
                <c:pt idx="284">
                  <c:v>17.779025000000001</c:v>
                </c:pt>
                <c:pt idx="285">
                  <c:v>17.841468750000143</c:v>
                </c:pt>
                <c:pt idx="286">
                  <c:v>17.903912499999986</c:v>
                </c:pt>
                <c:pt idx="287">
                  <c:v>17.966356249999816</c:v>
                </c:pt>
                <c:pt idx="288">
                  <c:v>18.0288</c:v>
                </c:pt>
                <c:pt idx="289">
                  <c:v>18.09124375</c:v>
                </c:pt>
                <c:pt idx="290">
                  <c:v>18.1536875</c:v>
                </c:pt>
                <c:pt idx="291">
                  <c:v>18.21613125</c:v>
                </c:pt>
                <c:pt idx="292">
                  <c:v>18.278575</c:v>
                </c:pt>
                <c:pt idx="293">
                  <c:v>18.341018750000035</c:v>
                </c:pt>
                <c:pt idx="294">
                  <c:v>18.403462499999989</c:v>
                </c:pt>
                <c:pt idx="295">
                  <c:v>18.465906249999794</c:v>
                </c:pt>
                <c:pt idx="296">
                  <c:v>18.52835</c:v>
                </c:pt>
                <c:pt idx="297">
                  <c:v>18.59079375</c:v>
                </c:pt>
                <c:pt idx="298">
                  <c:v>18.653237499999999</c:v>
                </c:pt>
                <c:pt idx="299">
                  <c:v>18.715681249999989</c:v>
                </c:pt>
                <c:pt idx="300">
                  <c:v>18.778124999999989</c:v>
                </c:pt>
                <c:pt idx="301">
                  <c:v>18.840568749999999</c:v>
                </c:pt>
                <c:pt idx="302">
                  <c:v>18.903012499999889</c:v>
                </c:pt>
                <c:pt idx="303">
                  <c:v>18.965456249999768</c:v>
                </c:pt>
                <c:pt idx="304">
                  <c:v>19.027899999999999</c:v>
                </c:pt>
                <c:pt idx="305">
                  <c:v>19.090343749999889</c:v>
                </c:pt>
                <c:pt idx="306">
                  <c:v>19.152787499999999</c:v>
                </c:pt>
                <c:pt idx="307">
                  <c:v>19.215231249999889</c:v>
                </c:pt>
                <c:pt idx="308">
                  <c:v>19.277674999999999</c:v>
                </c:pt>
                <c:pt idx="309">
                  <c:v>19.340118749999988</c:v>
                </c:pt>
                <c:pt idx="310">
                  <c:v>19.402562499999856</c:v>
                </c:pt>
                <c:pt idx="311">
                  <c:v>19.465006249999742</c:v>
                </c:pt>
                <c:pt idx="312">
                  <c:v>19.527450000000005</c:v>
                </c:pt>
                <c:pt idx="313">
                  <c:v>19.589893750000005</c:v>
                </c:pt>
                <c:pt idx="314">
                  <c:v>19.652337500000002</c:v>
                </c:pt>
                <c:pt idx="315">
                  <c:v>19.714781250000001</c:v>
                </c:pt>
                <c:pt idx="316">
                  <c:v>19.777225000000001</c:v>
                </c:pt>
                <c:pt idx="317">
                  <c:v>19.839668750000154</c:v>
                </c:pt>
                <c:pt idx="318">
                  <c:v>19.902112499999848</c:v>
                </c:pt>
                <c:pt idx="319">
                  <c:v>19.964556249999834</c:v>
                </c:pt>
                <c:pt idx="320">
                  <c:v>20.027000000000001</c:v>
                </c:pt>
                <c:pt idx="321">
                  <c:v>20.089443749999827</c:v>
                </c:pt>
                <c:pt idx="322">
                  <c:v>20.151887500000147</c:v>
                </c:pt>
                <c:pt idx="323">
                  <c:v>20.214331250000001</c:v>
                </c:pt>
                <c:pt idx="324">
                  <c:v>20.276775000000001</c:v>
                </c:pt>
                <c:pt idx="325">
                  <c:v>20.339218750000139</c:v>
                </c:pt>
                <c:pt idx="326">
                  <c:v>20.401662499999986</c:v>
                </c:pt>
                <c:pt idx="327">
                  <c:v>20.464106249999816</c:v>
                </c:pt>
                <c:pt idx="328">
                  <c:v>20.52655</c:v>
                </c:pt>
                <c:pt idx="329">
                  <c:v>20.58899375</c:v>
                </c:pt>
                <c:pt idx="330">
                  <c:v>20.6514375</c:v>
                </c:pt>
                <c:pt idx="331">
                  <c:v>20.713881250000128</c:v>
                </c:pt>
                <c:pt idx="332">
                  <c:v>20.776325</c:v>
                </c:pt>
                <c:pt idx="333">
                  <c:v>20.838768750000035</c:v>
                </c:pt>
                <c:pt idx="334">
                  <c:v>20.901212499999989</c:v>
                </c:pt>
                <c:pt idx="335">
                  <c:v>20.963656249999783</c:v>
                </c:pt>
                <c:pt idx="336">
                  <c:v>21.0261</c:v>
                </c:pt>
                <c:pt idx="337">
                  <c:v>21.088543749999776</c:v>
                </c:pt>
                <c:pt idx="338">
                  <c:v>21.150987500000031</c:v>
                </c:pt>
                <c:pt idx="339">
                  <c:v>21.213431249999989</c:v>
                </c:pt>
                <c:pt idx="340">
                  <c:v>21.275874999999999</c:v>
                </c:pt>
                <c:pt idx="341">
                  <c:v>21.338318749999999</c:v>
                </c:pt>
                <c:pt idx="342">
                  <c:v>21.400762499999889</c:v>
                </c:pt>
                <c:pt idx="343">
                  <c:v>21.463206249999768</c:v>
                </c:pt>
                <c:pt idx="344">
                  <c:v>21.525649999999768</c:v>
                </c:pt>
                <c:pt idx="345">
                  <c:v>21.588093749999889</c:v>
                </c:pt>
                <c:pt idx="346">
                  <c:v>21.650537499999999</c:v>
                </c:pt>
                <c:pt idx="347">
                  <c:v>21.712981249999999</c:v>
                </c:pt>
                <c:pt idx="348">
                  <c:v>21.775424999999856</c:v>
                </c:pt>
                <c:pt idx="349">
                  <c:v>21.837868750000275</c:v>
                </c:pt>
                <c:pt idx="350">
                  <c:v>21.900312499999856</c:v>
                </c:pt>
                <c:pt idx="351">
                  <c:v>21.96275624999975</c:v>
                </c:pt>
                <c:pt idx="352">
                  <c:v>22.025200000000002</c:v>
                </c:pt>
                <c:pt idx="353">
                  <c:v>22.087643750000002</c:v>
                </c:pt>
                <c:pt idx="354">
                  <c:v>22.150087500000001</c:v>
                </c:pt>
                <c:pt idx="355">
                  <c:v>22.212531249999849</c:v>
                </c:pt>
                <c:pt idx="356">
                  <c:v>22.274975000000154</c:v>
                </c:pt>
                <c:pt idx="357">
                  <c:v>22.337418750000154</c:v>
                </c:pt>
                <c:pt idx="358">
                  <c:v>22.399862500000001</c:v>
                </c:pt>
                <c:pt idx="359">
                  <c:v>22.462306249999724</c:v>
                </c:pt>
                <c:pt idx="360">
                  <c:v>22.524750000000001</c:v>
                </c:pt>
                <c:pt idx="361">
                  <c:v>22.587193750000001</c:v>
                </c:pt>
                <c:pt idx="362">
                  <c:v>22.649637499999987</c:v>
                </c:pt>
                <c:pt idx="363">
                  <c:v>22.712081250000001</c:v>
                </c:pt>
                <c:pt idx="364">
                  <c:v>22.774525000000001</c:v>
                </c:pt>
                <c:pt idx="365">
                  <c:v>22.836968750000246</c:v>
                </c:pt>
                <c:pt idx="366">
                  <c:v>22.899412499999986</c:v>
                </c:pt>
                <c:pt idx="367">
                  <c:v>22.96185625</c:v>
                </c:pt>
                <c:pt idx="368">
                  <c:v>23.0243</c:v>
                </c:pt>
                <c:pt idx="369">
                  <c:v>23.086743749999808</c:v>
                </c:pt>
                <c:pt idx="370">
                  <c:v>23.1491875</c:v>
                </c:pt>
                <c:pt idx="371">
                  <c:v>23.21163125</c:v>
                </c:pt>
                <c:pt idx="372">
                  <c:v>23.274075000000035</c:v>
                </c:pt>
                <c:pt idx="373">
                  <c:v>23.336518750000035</c:v>
                </c:pt>
                <c:pt idx="374">
                  <c:v>23.3989625</c:v>
                </c:pt>
                <c:pt idx="375">
                  <c:v>23.461406249999783</c:v>
                </c:pt>
                <c:pt idx="376">
                  <c:v>23.523849999999989</c:v>
                </c:pt>
                <c:pt idx="377">
                  <c:v>23.586293749999989</c:v>
                </c:pt>
                <c:pt idx="378">
                  <c:v>23.648737499999989</c:v>
                </c:pt>
                <c:pt idx="379">
                  <c:v>23.711181249999999</c:v>
                </c:pt>
                <c:pt idx="380">
                  <c:v>23.773624999999889</c:v>
                </c:pt>
                <c:pt idx="381">
                  <c:v>23.836068750000198</c:v>
                </c:pt>
                <c:pt idx="382">
                  <c:v>23.898512499999889</c:v>
                </c:pt>
                <c:pt idx="383">
                  <c:v>23.960956249999889</c:v>
                </c:pt>
                <c:pt idx="384">
                  <c:v>24.023399999999889</c:v>
                </c:pt>
                <c:pt idx="385">
                  <c:v>24.085843749999889</c:v>
                </c:pt>
                <c:pt idx="386">
                  <c:v>24.148287499999999</c:v>
                </c:pt>
                <c:pt idx="387">
                  <c:v>24.210731249999856</c:v>
                </c:pt>
                <c:pt idx="388">
                  <c:v>24.273174999999988</c:v>
                </c:pt>
                <c:pt idx="389">
                  <c:v>24.335618749999988</c:v>
                </c:pt>
                <c:pt idx="390">
                  <c:v>24.398062500000002</c:v>
                </c:pt>
                <c:pt idx="391">
                  <c:v>24.460506249999749</c:v>
                </c:pt>
                <c:pt idx="392">
                  <c:v>24.522950000000005</c:v>
                </c:pt>
                <c:pt idx="393">
                  <c:v>24.585393749999852</c:v>
                </c:pt>
                <c:pt idx="394">
                  <c:v>24.647837500000001</c:v>
                </c:pt>
                <c:pt idx="395">
                  <c:v>24.710281250000001</c:v>
                </c:pt>
                <c:pt idx="396">
                  <c:v>24.772724999999848</c:v>
                </c:pt>
                <c:pt idx="397">
                  <c:v>24.835168750000154</c:v>
                </c:pt>
                <c:pt idx="398">
                  <c:v>24.897612499999987</c:v>
                </c:pt>
                <c:pt idx="399">
                  <c:v>24.960056249999827</c:v>
                </c:pt>
                <c:pt idx="400">
                  <c:v>25.022499999999827</c:v>
                </c:pt>
                <c:pt idx="401">
                  <c:v>25.084943750000001</c:v>
                </c:pt>
                <c:pt idx="402">
                  <c:v>25.147387500000001</c:v>
                </c:pt>
                <c:pt idx="403">
                  <c:v>25.209831250000001</c:v>
                </c:pt>
                <c:pt idx="404">
                  <c:v>25.272275</c:v>
                </c:pt>
                <c:pt idx="405">
                  <c:v>25.334718750000135</c:v>
                </c:pt>
                <c:pt idx="406">
                  <c:v>25.3971625</c:v>
                </c:pt>
                <c:pt idx="407">
                  <c:v>25.459606249999808</c:v>
                </c:pt>
                <c:pt idx="408">
                  <c:v>25.52205</c:v>
                </c:pt>
                <c:pt idx="409">
                  <c:v>25.58449375</c:v>
                </c:pt>
                <c:pt idx="410">
                  <c:v>25.6469375</c:v>
                </c:pt>
                <c:pt idx="411">
                  <c:v>25.70938125</c:v>
                </c:pt>
                <c:pt idx="412">
                  <c:v>25.771825000000035</c:v>
                </c:pt>
                <c:pt idx="413">
                  <c:v>25.834268750000227</c:v>
                </c:pt>
                <c:pt idx="414">
                  <c:v>25.896712499999989</c:v>
                </c:pt>
                <c:pt idx="415">
                  <c:v>25.959156249999989</c:v>
                </c:pt>
                <c:pt idx="416">
                  <c:v>26.021599999999989</c:v>
                </c:pt>
                <c:pt idx="417">
                  <c:v>26.084043749999989</c:v>
                </c:pt>
                <c:pt idx="418">
                  <c:v>26.146487499999999</c:v>
                </c:pt>
                <c:pt idx="419">
                  <c:v>26.208931249999889</c:v>
                </c:pt>
                <c:pt idx="420">
                  <c:v>26.271374999999999</c:v>
                </c:pt>
                <c:pt idx="421">
                  <c:v>26.333818750000194</c:v>
                </c:pt>
                <c:pt idx="422">
                  <c:v>26.396262499999999</c:v>
                </c:pt>
                <c:pt idx="423">
                  <c:v>26.458706249999764</c:v>
                </c:pt>
                <c:pt idx="424">
                  <c:v>26.521149999999889</c:v>
                </c:pt>
                <c:pt idx="425">
                  <c:v>26.583593749999864</c:v>
                </c:pt>
                <c:pt idx="426">
                  <c:v>26.646037499999988</c:v>
                </c:pt>
                <c:pt idx="427">
                  <c:v>26.708481249999856</c:v>
                </c:pt>
                <c:pt idx="428">
                  <c:v>26.770924999999988</c:v>
                </c:pt>
                <c:pt idx="429">
                  <c:v>26.833368750000176</c:v>
                </c:pt>
                <c:pt idx="430">
                  <c:v>26.895812500000002</c:v>
                </c:pt>
                <c:pt idx="431">
                  <c:v>26.958256250000002</c:v>
                </c:pt>
                <c:pt idx="432">
                  <c:v>27.020699999999852</c:v>
                </c:pt>
                <c:pt idx="433">
                  <c:v>27.083143749999849</c:v>
                </c:pt>
                <c:pt idx="434">
                  <c:v>27.145587499999987</c:v>
                </c:pt>
                <c:pt idx="435">
                  <c:v>27.208031249999848</c:v>
                </c:pt>
                <c:pt idx="436">
                  <c:v>27.270475000000001</c:v>
                </c:pt>
                <c:pt idx="437">
                  <c:v>27.33291875000015</c:v>
                </c:pt>
                <c:pt idx="438">
                  <c:v>27.395362499999987</c:v>
                </c:pt>
                <c:pt idx="439">
                  <c:v>27.457806250000001</c:v>
                </c:pt>
                <c:pt idx="440">
                  <c:v>27.520250000000001</c:v>
                </c:pt>
                <c:pt idx="441">
                  <c:v>27.582693749999823</c:v>
                </c:pt>
                <c:pt idx="442">
                  <c:v>27.645137499999986</c:v>
                </c:pt>
                <c:pt idx="443">
                  <c:v>27.70758125</c:v>
                </c:pt>
                <c:pt idx="444">
                  <c:v>27.770025</c:v>
                </c:pt>
                <c:pt idx="445">
                  <c:v>27.832468750000135</c:v>
                </c:pt>
                <c:pt idx="446">
                  <c:v>27.8949125</c:v>
                </c:pt>
                <c:pt idx="447">
                  <c:v>27.95735625</c:v>
                </c:pt>
                <c:pt idx="448">
                  <c:v>28.019800000000128</c:v>
                </c:pt>
                <c:pt idx="449">
                  <c:v>28.082243749999801</c:v>
                </c:pt>
                <c:pt idx="450">
                  <c:v>28.1446875</c:v>
                </c:pt>
                <c:pt idx="451">
                  <c:v>28.20713125</c:v>
                </c:pt>
                <c:pt idx="452">
                  <c:v>28.269575</c:v>
                </c:pt>
                <c:pt idx="453">
                  <c:v>28.332018750000035</c:v>
                </c:pt>
                <c:pt idx="454">
                  <c:v>28.394462499999999</c:v>
                </c:pt>
                <c:pt idx="455">
                  <c:v>28.456906249999989</c:v>
                </c:pt>
                <c:pt idx="456">
                  <c:v>28.519349999999989</c:v>
                </c:pt>
                <c:pt idx="457">
                  <c:v>28.581793749999989</c:v>
                </c:pt>
                <c:pt idx="458">
                  <c:v>28.644237499999999</c:v>
                </c:pt>
                <c:pt idx="459">
                  <c:v>28.706681249999889</c:v>
                </c:pt>
                <c:pt idx="460">
                  <c:v>28.769124999999889</c:v>
                </c:pt>
                <c:pt idx="461">
                  <c:v>28.831568750000187</c:v>
                </c:pt>
                <c:pt idx="462">
                  <c:v>28.894012499999999</c:v>
                </c:pt>
                <c:pt idx="463">
                  <c:v>28.956456249999889</c:v>
                </c:pt>
                <c:pt idx="464">
                  <c:v>29.018899999999999</c:v>
                </c:pt>
                <c:pt idx="465">
                  <c:v>29.081343749999856</c:v>
                </c:pt>
                <c:pt idx="466">
                  <c:v>29.143787499999988</c:v>
                </c:pt>
                <c:pt idx="467">
                  <c:v>29.206231249999856</c:v>
                </c:pt>
                <c:pt idx="468">
                  <c:v>29.268675000000002</c:v>
                </c:pt>
                <c:pt idx="469">
                  <c:v>29.331118750000169</c:v>
                </c:pt>
                <c:pt idx="470">
                  <c:v>29.393562500000002</c:v>
                </c:pt>
                <c:pt idx="471">
                  <c:v>29.456006250000002</c:v>
                </c:pt>
                <c:pt idx="472">
                  <c:v>29.518450000000001</c:v>
                </c:pt>
                <c:pt idx="473">
                  <c:v>29.580893750000001</c:v>
                </c:pt>
                <c:pt idx="474">
                  <c:v>29.643337499999987</c:v>
                </c:pt>
                <c:pt idx="475">
                  <c:v>29.705781249999841</c:v>
                </c:pt>
                <c:pt idx="476">
                  <c:v>29.768224999999834</c:v>
                </c:pt>
                <c:pt idx="477">
                  <c:v>29.83066875000015</c:v>
                </c:pt>
                <c:pt idx="478">
                  <c:v>29.893112499999987</c:v>
                </c:pt>
                <c:pt idx="479">
                  <c:v>29.955556249999827</c:v>
                </c:pt>
                <c:pt idx="480">
                  <c:v>30.018000000000001</c:v>
                </c:pt>
                <c:pt idx="481">
                  <c:v>30.080443749999819</c:v>
                </c:pt>
                <c:pt idx="482">
                  <c:v>30.142887500000001</c:v>
                </c:pt>
                <c:pt idx="483">
                  <c:v>30.205331249999816</c:v>
                </c:pt>
                <c:pt idx="484">
                  <c:v>30.267775</c:v>
                </c:pt>
                <c:pt idx="485">
                  <c:v>30.330218750000135</c:v>
                </c:pt>
                <c:pt idx="486">
                  <c:v>30.392662499999989</c:v>
                </c:pt>
                <c:pt idx="487">
                  <c:v>30.455106249999801</c:v>
                </c:pt>
                <c:pt idx="488">
                  <c:v>30.517550000000035</c:v>
                </c:pt>
                <c:pt idx="489">
                  <c:v>30.579993750000035</c:v>
                </c:pt>
                <c:pt idx="490">
                  <c:v>30.642437499999989</c:v>
                </c:pt>
                <c:pt idx="491">
                  <c:v>30.704881250000035</c:v>
                </c:pt>
                <c:pt idx="492">
                  <c:v>30.767325</c:v>
                </c:pt>
                <c:pt idx="493">
                  <c:v>30.829768749999999</c:v>
                </c:pt>
                <c:pt idx="494">
                  <c:v>30.892212499999989</c:v>
                </c:pt>
                <c:pt idx="495">
                  <c:v>30.954656249999989</c:v>
                </c:pt>
                <c:pt idx="496">
                  <c:v>31.017099999999999</c:v>
                </c:pt>
                <c:pt idx="497">
                  <c:v>31.079543749999889</c:v>
                </c:pt>
                <c:pt idx="498">
                  <c:v>31.141987500000031</c:v>
                </c:pt>
                <c:pt idx="499">
                  <c:v>31.204431249999889</c:v>
                </c:pt>
                <c:pt idx="500">
                  <c:v>31.266874999999999</c:v>
                </c:pt>
                <c:pt idx="501">
                  <c:v>31.329318749999999</c:v>
                </c:pt>
                <c:pt idx="502">
                  <c:v>31.391762499999999</c:v>
                </c:pt>
                <c:pt idx="503">
                  <c:v>31.454206249999864</c:v>
                </c:pt>
                <c:pt idx="504">
                  <c:v>31.516649999999856</c:v>
                </c:pt>
                <c:pt idx="505">
                  <c:v>31.579093749999988</c:v>
                </c:pt>
                <c:pt idx="506">
                  <c:v>31.641537499999988</c:v>
                </c:pt>
                <c:pt idx="507">
                  <c:v>31.703981249999988</c:v>
                </c:pt>
                <c:pt idx="508">
                  <c:v>31.766425000000002</c:v>
                </c:pt>
                <c:pt idx="509">
                  <c:v>31.828868750000161</c:v>
                </c:pt>
                <c:pt idx="510">
                  <c:v>31.891312500000002</c:v>
                </c:pt>
                <c:pt idx="511">
                  <c:v>31.953756249999849</c:v>
                </c:pt>
                <c:pt idx="512">
                  <c:v>32.016200000000005</c:v>
                </c:pt>
                <c:pt idx="513">
                  <c:v>32.078643750000005</c:v>
                </c:pt>
                <c:pt idx="514">
                  <c:v>32.141087499999713</c:v>
                </c:pt>
                <c:pt idx="515">
                  <c:v>32.203531250000012</c:v>
                </c:pt>
                <c:pt idx="516">
                  <c:v>32.265975000000367</c:v>
                </c:pt>
                <c:pt idx="517">
                  <c:v>32.328418750000012</c:v>
                </c:pt>
                <c:pt idx="518">
                  <c:v>32.390862499999997</c:v>
                </c:pt>
                <c:pt idx="519">
                  <c:v>32.453306250000004</c:v>
                </c:pt>
                <c:pt idx="520">
                  <c:v>32.515750000000011</c:v>
                </c:pt>
                <c:pt idx="521">
                  <c:v>32.578193750000011</c:v>
                </c:pt>
                <c:pt idx="522">
                  <c:v>32.640637499999997</c:v>
                </c:pt>
                <c:pt idx="523">
                  <c:v>32.703081250000004</c:v>
                </c:pt>
                <c:pt idx="524">
                  <c:v>32.765525000000338</c:v>
                </c:pt>
                <c:pt idx="525">
                  <c:v>32.827968750000004</c:v>
                </c:pt>
                <c:pt idx="526">
                  <c:v>32.890412500000011</c:v>
                </c:pt>
                <c:pt idx="527">
                  <c:v>32.952856250000004</c:v>
                </c:pt>
                <c:pt idx="528">
                  <c:v>33.015300000000003</c:v>
                </c:pt>
                <c:pt idx="529">
                  <c:v>33.077743750000003</c:v>
                </c:pt>
                <c:pt idx="530">
                  <c:v>33.140187499999996</c:v>
                </c:pt>
                <c:pt idx="531">
                  <c:v>33.202631250000003</c:v>
                </c:pt>
                <c:pt idx="532">
                  <c:v>33.265075000000316</c:v>
                </c:pt>
                <c:pt idx="533">
                  <c:v>33.327518750000003</c:v>
                </c:pt>
                <c:pt idx="534">
                  <c:v>33.389962499999996</c:v>
                </c:pt>
                <c:pt idx="535">
                  <c:v>33.452406250000003</c:v>
                </c:pt>
                <c:pt idx="536">
                  <c:v>33.514849999999996</c:v>
                </c:pt>
                <c:pt idx="537">
                  <c:v>33.577293750000003</c:v>
                </c:pt>
                <c:pt idx="538">
                  <c:v>33.639737500000003</c:v>
                </c:pt>
                <c:pt idx="539">
                  <c:v>33.702181250000002</c:v>
                </c:pt>
                <c:pt idx="540">
                  <c:v>33.764625000000002</c:v>
                </c:pt>
                <c:pt idx="541">
                  <c:v>33.827068750000002</c:v>
                </c:pt>
                <c:pt idx="542">
                  <c:v>33.889512500000002</c:v>
                </c:pt>
                <c:pt idx="543">
                  <c:v>33.951956250000002</c:v>
                </c:pt>
                <c:pt idx="544">
                  <c:v>34.014400000000002</c:v>
                </c:pt>
                <c:pt idx="545">
                  <c:v>34.076843750000002</c:v>
                </c:pt>
                <c:pt idx="546">
                  <c:v>34.139287499999995</c:v>
                </c:pt>
                <c:pt idx="547">
                  <c:v>34.201731250000002</c:v>
                </c:pt>
                <c:pt idx="548">
                  <c:v>34.264175000000265</c:v>
                </c:pt>
                <c:pt idx="549">
                  <c:v>34.326618750000002</c:v>
                </c:pt>
                <c:pt idx="550">
                  <c:v>34.389062499999994</c:v>
                </c:pt>
                <c:pt idx="551">
                  <c:v>34.451506250000001</c:v>
                </c:pt>
                <c:pt idx="552">
                  <c:v>34.513950000000001</c:v>
                </c:pt>
                <c:pt idx="553">
                  <c:v>34.576393750000001</c:v>
                </c:pt>
                <c:pt idx="554">
                  <c:v>34.638837500000001</c:v>
                </c:pt>
                <c:pt idx="555">
                  <c:v>34.701281250000001</c:v>
                </c:pt>
                <c:pt idx="556">
                  <c:v>34.76372500000025</c:v>
                </c:pt>
                <c:pt idx="557">
                  <c:v>34.826168750000001</c:v>
                </c:pt>
                <c:pt idx="558">
                  <c:v>34.888612500000001</c:v>
                </c:pt>
                <c:pt idx="559">
                  <c:v>34.951056249999993</c:v>
                </c:pt>
                <c:pt idx="560">
                  <c:v>35.013500000000001</c:v>
                </c:pt>
                <c:pt idx="561">
                  <c:v>35.07594375</c:v>
                </c:pt>
                <c:pt idx="562">
                  <c:v>35.1383875</c:v>
                </c:pt>
                <c:pt idx="563">
                  <c:v>35.20083125</c:v>
                </c:pt>
                <c:pt idx="564">
                  <c:v>35.263275000000213</c:v>
                </c:pt>
                <c:pt idx="565">
                  <c:v>35.325718750000163</c:v>
                </c:pt>
                <c:pt idx="566">
                  <c:v>35.3881625</c:v>
                </c:pt>
                <c:pt idx="567">
                  <c:v>35.450606249999993</c:v>
                </c:pt>
                <c:pt idx="568">
                  <c:v>35.51305</c:v>
                </c:pt>
                <c:pt idx="569">
                  <c:v>35.57549375</c:v>
                </c:pt>
                <c:pt idx="570">
                  <c:v>35.6379375</c:v>
                </c:pt>
                <c:pt idx="571">
                  <c:v>35.70038125</c:v>
                </c:pt>
                <c:pt idx="572">
                  <c:v>35.762825000000063</c:v>
                </c:pt>
                <c:pt idx="573">
                  <c:v>35.825268750000006</c:v>
                </c:pt>
                <c:pt idx="574">
                  <c:v>35.887712499999999</c:v>
                </c:pt>
                <c:pt idx="575">
                  <c:v>35.950156250000006</c:v>
                </c:pt>
                <c:pt idx="576">
                  <c:v>36.012600000000006</c:v>
                </c:pt>
                <c:pt idx="577">
                  <c:v>36.075043750000006</c:v>
                </c:pt>
                <c:pt idx="578">
                  <c:v>36.13748749999975</c:v>
                </c:pt>
                <c:pt idx="579">
                  <c:v>36.199931250000013</c:v>
                </c:pt>
                <c:pt idx="580">
                  <c:v>36.262375000000411</c:v>
                </c:pt>
                <c:pt idx="581">
                  <c:v>36.324818750000006</c:v>
                </c:pt>
                <c:pt idx="582">
                  <c:v>36.387262499999743</c:v>
                </c:pt>
                <c:pt idx="583">
                  <c:v>36.449706250000006</c:v>
                </c:pt>
                <c:pt idx="584">
                  <c:v>36.512150000000013</c:v>
                </c:pt>
                <c:pt idx="585">
                  <c:v>36.574593750000005</c:v>
                </c:pt>
                <c:pt idx="586">
                  <c:v>36.637037499999998</c:v>
                </c:pt>
                <c:pt idx="587">
                  <c:v>36.699481250000005</c:v>
                </c:pt>
                <c:pt idx="588">
                  <c:v>36.761925000000012</c:v>
                </c:pt>
                <c:pt idx="589">
                  <c:v>36.824368750000005</c:v>
                </c:pt>
                <c:pt idx="590">
                  <c:v>36.886812499999998</c:v>
                </c:pt>
                <c:pt idx="591">
                  <c:v>36.949256250000005</c:v>
                </c:pt>
                <c:pt idx="592">
                  <c:v>37.011699999999998</c:v>
                </c:pt>
                <c:pt idx="593">
                  <c:v>37.074143750000005</c:v>
                </c:pt>
                <c:pt idx="594">
                  <c:v>37.136587499999997</c:v>
                </c:pt>
                <c:pt idx="595">
                  <c:v>37.199031250000012</c:v>
                </c:pt>
                <c:pt idx="596">
                  <c:v>37.261475000000011</c:v>
                </c:pt>
                <c:pt idx="597">
                  <c:v>37.323918750000011</c:v>
                </c:pt>
                <c:pt idx="598">
                  <c:v>37.386362499999997</c:v>
                </c:pt>
                <c:pt idx="599">
                  <c:v>37.448806250000004</c:v>
                </c:pt>
                <c:pt idx="600">
                  <c:v>37.511249999999997</c:v>
                </c:pt>
                <c:pt idx="601">
                  <c:v>37.573693750000004</c:v>
                </c:pt>
                <c:pt idx="602">
                  <c:v>37.636137500000011</c:v>
                </c:pt>
                <c:pt idx="603">
                  <c:v>37.698581250000011</c:v>
                </c:pt>
                <c:pt idx="604">
                  <c:v>37.761025000000011</c:v>
                </c:pt>
                <c:pt idx="605">
                  <c:v>37.823468750000004</c:v>
                </c:pt>
                <c:pt idx="606">
                  <c:v>37.885912500000003</c:v>
                </c:pt>
                <c:pt idx="607">
                  <c:v>37.948356250000003</c:v>
                </c:pt>
                <c:pt idx="608">
                  <c:v>38.010800000000003</c:v>
                </c:pt>
                <c:pt idx="609">
                  <c:v>38.073243750000003</c:v>
                </c:pt>
                <c:pt idx="610">
                  <c:v>38.135687499999996</c:v>
                </c:pt>
                <c:pt idx="611">
                  <c:v>38.198131250000316</c:v>
                </c:pt>
                <c:pt idx="612">
                  <c:v>38.260575000000308</c:v>
                </c:pt>
                <c:pt idx="613">
                  <c:v>38.323018750000003</c:v>
                </c:pt>
                <c:pt idx="614">
                  <c:v>38.385462499999996</c:v>
                </c:pt>
                <c:pt idx="615">
                  <c:v>38.447906250000003</c:v>
                </c:pt>
                <c:pt idx="616">
                  <c:v>38.510350000000003</c:v>
                </c:pt>
                <c:pt idx="617">
                  <c:v>38.572793750000002</c:v>
                </c:pt>
                <c:pt idx="618">
                  <c:v>38.635237500000002</c:v>
                </c:pt>
                <c:pt idx="619">
                  <c:v>38.697681250000002</c:v>
                </c:pt>
                <c:pt idx="620">
                  <c:v>38.760125000000279</c:v>
                </c:pt>
                <c:pt idx="621">
                  <c:v>38.822568750000002</c:v>
                </c:pt>
                <c:pt idx="622">
                  <c:v>38.885012500000002</c:v>
                </c:pt>
                <c:pt idx="623">
                  <c:v>38.947456250000002</c:v>
                </c:pt>
                <c:pt idx="624">
                  <c:v>39.009900000000002</c:v>
                </c:pt>
                <c:pt idx="625">
                  <c:v>39.072343750000002</c:v>
                </c:pt>
                <c:pt idx="626">
                  <c:v>39.134787499999995</c:v>
                </c:pt>
                <c:pt idx="627">
                  <c:v>39.197231250000002</c:v>
                </c:pt>
                <c:pt idx="628">
                  <c:v>39.259675000000001</c:v>
                </c:pt>
                <c:pt idx="629">
                  <c:v>39.322118750000257</c:v>
                </c:pt>
                <c:pt idx="630">
                  <c:v>39.384562499999994</c:v>
                </c:pt>
                <c:pt idx="631">
                  <c:v>39.447006250000001</c:v>
                </c:pt>
                <c:pt idx="632">
                  <c:v>39.509450000000001</c:v>
                </c:pt>
                <c:pt idx="633">
                  <c:v>39.571893750000001</c:v>
                </c:pt>
                <c:pt idx="634">
                  <c:v>39.634337500000001</c:v>
                </c:pt>
                <c:pt idx="635">
                  <c:v>39.696781250000001</c:v>
                </c:pt>
                <c:pt idx="636">
                  <c:v>39.759225000000001</c:v>
                </c:pt>
                <c:pt idx="637">
                  <c:v>39.821668750000001</c:v>
                </c:pt>
                <c:pt idx="638">
                  <c:v>39.884112500000001</c:v>
                </c:pt>
                <c:pt idx="639">
                  <c:v>39.94655625</c:v>
                </c:pt>
                <c:pt idx="640">
                  <c:v>40.009</c:v>
                </c:pt>
                <c:pt idx="641">
                  <c:v>40.071443749999993</c:v>
                </c:pt>
                <c:pt idx="642">
                  <c:v>40.133887499999894</c:v>
                </c:pt>
                <c:pt idx="643">
                  <c:v>40.196331250000163</c:v>
                </c:pt>
                <c:pt idx="644">
                  <c:v>40.258775000000163</c:v>
                </c:pt>
                <c:pt idx="645">
                  <c:v>40.32121875</c:v>
                </c:pt>
                <c:pt idx="646">
                  <c:v>40.383662499999794</c:v>
                </c:pt>
                <c:pt idx="647">
                  <c:v>40.44610625</c:v>
                </c:pt>
                <c:pt idx="648">
                  <c:v>40.508550000000113</c:v>
                </c:pt>
                <c:pt idx="649">
                  <c:v>40.57099375</c:v>
                </c:pt>
                <c:pt idx="650">
                  <c:v>40.633437499999999</c:v>
                </c:pt>
                <c:pt idx="651">
                  <c:v>40.695881250000006</c:v>
                </c:pt>
                <c:pt idx="652">
                  <c:v>40.758325000000013</c:v>
                </c:pt>
                <c:pt idx="653">
                  <c:v>40.820768750000006</c:v>
                </c:pt>
                <c:pt idx="654">
                  <c:v>40.883212499999999</c:v>
                </c:pt>
                <c:pt idx="655">
                  <c:v>40.945656250000006</c:v>
                </c:pt>
                <c:pt idx="656">
                  <c:v>41.008100000000013</c:v>
                </c:pt>
                <c:pt idx="657">
                  <c:v>41.070543750000006</c:v>
                </c:pt>
                <c:pt idx="658">
                  <c:v>41.132987499999999</c:v>
                </c:pt>
                <c:pt idx="659">
                  <c:v>41.195431250000013</c:v>
                </c:pt>
                <c:pt idx="660">
                  <c:v>41.257874999999999</c:v>
                </c:pt>
                <c:pt idx="661">
                  <c:v>41.320318750000013</c:v>
                </c:pt>
                <c:pt idx="662">
                  <c:v>41.382762499999998</c:v>
                </c:pt>
                <c:pt idx="663">
                  <c:v>41.445206250000005</c:v>
                </c:pt>
                <c:pt idx="664">
                  <c:v>41.507649999999998</c:v>
                </c:pt>
                <c:pt idx="665">
                  <c:v>41.570093750000005</c:v>
                </c:pt>
                <c:pt idx="666">
                  <c:v>41.632537500000012</c:v>
                </c:pt>
                <c:pt idx="667">
                  <c:v>41.694981250000005</c:v>
                </c:pt>
                <c:pt idx="668">
                  <c:v>41.757424999999998</c:v>
                </c:pt>
                <c:pt idx="669">
                  <c:v>41.819868749999998</c:v>
                </c:pt>
                <c:pt idx="670">
                  <c:v>41.882312500000012</c:v>
                </c:pt>
                <c:pt idx="671">
                  <c:v>41.944756250000005</c:v>
                </c:pt>
                <c:pt idx="672">
                  <c:v>42.007200000000005</c:v>
                </c:pt>
                <c:pt idx="673">
                  <c:v>42.069643750000004</c:v>
                </c:pt>
                <c:pt idx="674">
                  <c:v>42.132087499999997</c:v>
                </c:pt>
                <c:pt idx="675">
                  <c:v>42.194531250000011</c:v>
                </c:pt>
                <c:pt idx="676">
                  <c:v>42.256975000000011</c:v>
                </c:pt>
                <c:pt idx="677">
                  <c:v>42.319418750000004</c:v>
                </c:pt>
                <c:pt idx="678">
                  <c:v>42.38186249999967</c:v>
                </c:pt>
                <c:pt idx="679">
                  <c:v>42.444306250000004</c:v>
                </c:pt>
                <c:pt idx="680">
                  <c:v>42.506750000000011</c:v>
                </c:pt>
                <c:pt idx="681">
                  <c:v>42.569193750000011</c:v>
                </c:pt>
                <c:pt idx="682">
                  <c:v>42.631637499999997</c:v>
                </c:pt>
                <c:pt idx="683">
                  <c:v>42.694081250000004</c:v>
                </c:pt>
                <c:pt idx="684">
                  <c:v>42.756525000000003</c:v>
                </c:pt>
                <c:pt idx="685">
                  <c:v>42.818968750000003</c:v>
                </c:pt>
                <c:pt idx="686">
                  <c:v>42.881412499999996</c:v>
                </c:pt>
                <c:pt idx="687">
                  <c:v>42.943856250000003</c:v>
                </c:pt>
                <c:pt idx="688">
                  <c:v>43.006300000000003</c:v>
                </c:pt>
                <c:pt idx="689">
                  <c:v>43.068743750000003</c:v>
                </c:pt>
                <c:pt idx="690">
                  <c:v>43.131187499999996</c:v>
                </c:pt>
                <c:pt idx="691">
                  <c:v>43.193631250000003</c:v>
                </c:pt>
                <c:pt idx="692">
                  <c:v>43.256075000000003</c:v>
                </c:pt>
                <c:pt idx="693">
                  <c:v>43.318518750000003</c:v>
                </c:pt>
                <c:pt idx="694">
                  <c:v>43.380962499999995</c:v>
                </c:pt>
                <c:pt idx="695">
                  <c:v>43.443406250000002</c:v>
                </c:pt>
                <c:pt idx="696">
                  <c:v>43.505850000000002</c:v>
                </c:pt>
                <c:pt idx="697">
                  <c:v>43.568293750000002</c:v>
                </c:pt>
                <c:pt idx="698">
                  <c:v>43.630737500000002</c:v>
                </c:pt>
                <c:pt idx="699">
                  <c:v>43.693181250000002</c:v>
                </c:pt>
                <c:pt idx="700">
                  <c:v>43.755625000000002</c:v>
                </c:pt>
                <c:pt idx="701">
                  <c:v>43.818068750000002</c:v>
                </c:pt>
                <c:pt idx="702">
                  <c:v>43.880512500000002</c:v>
                </c:pt>
                <c:pt idx="703">
                  <c:v>43.942956250000002</c:v>
                </c:pt>
                <c:pt idx="704">
                  <c:v>44.005400000000002</c:v>
                </c:pt>
                <c:pt idx="705">
                  <c:v>44.067843750000002</c:v>
                </c:pt>
                <c:pt idx="706">
                  <c:v>44.130287499999994</c:v>
                </c:pt>
                <c:pt idx="707">
                  <c:v>44.192731250000257</c:v>
                </c:pt>
                <c:pt idx="708">
                  <c:v>44.255175000000257</c:v>
                </c:pt>
                <c:pt idx="709">
                  <c:v>44.317618750000001</c:v>
                </c:pt>
                <c:pt idx="710">
                  <c:v>44.380062499999994</c:v>
                </c:pt>
                <c:pt idx="711">
                  <c:v>44.442506250000001</c:v>
                </c:pt>
                <c:pt idx="712">
                  <c:v>44.504950000000001</c:v>
                </c:pt>
                <c:pt idx="713">
                  <c:v>44.567393750000001</c:v>
                </c:pt>
                <c:pt idx="714">
                  <c:v>44.629837500000001</c:v>
                </c:pt>
                <c:pt idx="715">
                  <c:v>44.692281250000001</c:v>
                </c:pt>
                <c:pt idx="716">
                  <c:v>44.754725000000001</c:v>
                </c:pt>
                <c:pt idx="717">
                  <c:v>44.817168749999993</c:v>
                </c:pt>
                <c:pt idx="718">
                  <c:v>44.8796125</c:v>
                </c:pt>
                <c:pt idx="719">
                  <c:v>44.94205625</c:v>
                </c:pt>
                <c:pt idx="720">
                  <c:v>45.0045</c:v>
                </c:pt>
                <c:pt idx="721">
                  <c:v>45.06694375</c:v>
                </c:pt>
                <c:pt idx="722">
                  <c:v>45.1293875</c:v>
                </c:pt>
                <c:pt idx="723">
                  <c:v>45.19183125</c:v>
                </c:pt>
                <c:pt idx="724">
                  <c:v>45.254275</c:v>
                </c:pt>
                <c:pt idx="725">
                  <c:v>45.31671875</c:v>
                </c:pt>
                <c:pt idx="726">
                  <c:v>45.3791625</c:v>
                </c:pt>
                <c:pt idx="727">
                  <c:v>45.441606249999992</c:v>
                </c:pt>
                <c:pt idx="728">
                  <c:v>45.504049999999999</c:v>
                </c:pt>
                <c:pt idx="729">
                  <c:v>45.566493750000006</c:v>
                </c:pt>
                <c:pt idx="730">
                  <c:v>45.628937500000013</c:v>
                </c:pt>
                <c:pt idx="731">
                  <c:v>45.691381250000006</c:v>
                </c:pt>
                <c:pt idx="732">
                  <c:v>45.753824999999999</c:v>
                </c:pt>
                <c:pt idx="733">
                  <c:v>45.816268749999999</c:v>
                </c:pt>
                <c:pt idx="734">
                  <c:v>45.878712500000013</c:v>
                </c:pt>
                <c:pt idx="735">
                  <c:v>45.941156250000006</c:v>
                </c:pt>
                <c:pt idx="736">
                  <c:v>46.003600000000006</c:v>
                </c:pt>
                <c:pt idx="737">
                  <c:v>46.066043750000006</c:v>
                </c:pt>
                <c:pt idx="738">
                  <c:v>46.128487499999999</c:v>
                </c:pt>
                <c:pt idx="739">
                  <c:v>46.190931250000013</c:v>
                </c:pt>
                <c:pt idx="740">
                  <c:v>46.253375000000013</c:v>
                </c:pt>
                <c:pt idx="741">
                  <c:v>46.315818750000005</c:v>
                </c:pt>
                <c:pt idx="742">
                  <c:v>46.378262499999998</c:v>
                </c:pt>
                <c:pt idx="743">
                  <c:v>46.440706250000005</c:v>
                </c:pt>
                <c:pt idx="744">
                  <c:v>46.503150000000012</c:v>
                </c:pt>
                <c:pt idx="745">
                  <c:v>46.565593750000012</c:v>
                </c:pt>
                <c:pt idx="746">
                  <c:v>46.628037500000012</c:v>
                </c:pt>
                <c:pt idx="747">
                  <c:v>46.690481250000005</c:v>
                </c:pt>
                <c:pt idx="748">
                  <c:v>46.752925000000012</c:v>
                </c:pt>
                <c:pt idx="749">
                  <c:v>46.815368750000005</c:v>
                </c:pt>
                <c:pt idx="750">
                  <c:v>46.877812499999997</c:v>
                </c:pt>
                <c:pt idx="751">
                  <c:v>46.940256250000004</c:v>
                </c:pt>
                <c:pt idx="752">
                  <c:v>47.002700000000011</c:v>
                </c:pt>
                <c:pt idx="753">
                  <c:v>47.065143750000011</c:v>
                </c:pt>
                <c:pt idx="754">
                  <c:v>47.127587499999997</c:v>
                </c:pt>
                <c:pt idx="755">
                  <c:v>47.190031250000011</c:v>
                </c:pt>
                <c:pt idx="756">
                  <c:v>47.252475000000011</c:v>
                </c:pt>
                <c:pt idx="757">
                  <c:v>47.314918750000004</c:v>
                </c:pt>
                <c:pt idx="758">
                  <c:v>47.377362499999997</c:v>
                </c:pt>
                <c:pt idx="759">
                  <c:v>47.439806250000004</c:v>
                </c:pt>
                <c:pt idx="760">
                  <c:v>47.502250000000011</c:v>
                </c:pt>
                <c:pt idx="761">
                  <c:v>47.564693750000004</c:v>
                </c:pt>
                <c:pt idx="762">
                  <c:v>47.627137500000003</c:v>
                </c:pt>
                <c:pt idx="763">
                  <c:v>47.689581250000003</c:v>
                </c:pt>
                <c:pt idx="764">
                  <c:v>47.752025000000003</c:v>
                </c:pt>
                <c:pt idx="765">
                  <c:v>47.814468749999975</c:v>
                </c:pt>
                <c:pt idx="766">
                  <c:v>47.876912500000003</c:v>
                </c:pt>
                <c:pt idx="767">
                  <c:v>47.939356250000003</c:v>
                </c:pt>
                <c:pt idx="768">
                  <c:v>48.001800000000003</c:v>
                </c:pt>
                <c:pt idx="769">
                  <c:v>48.064243750000003</c:v>
                </c:pt>
                <c:pt idx="770">
                  <c:v>48.126687499999996</c:v>
                </c:pt>
                <c:pt idx="771">
                  <c:v>48.189131250000003</c:v>
                </c:pt>
                <c:pt idx="772">
                  <c:v>48.251575000000003</c:v>
                </c:pt>
                <c:pt idx="773">
                  <c:v>48.314018750000002</c:v>
                </c:pt>
                <c:pt idx="774">
                  <c:v>48.376462499999995</c:v>
                </c:pt>
                <c:pt idx="775">
                  <c:v>48.438906250000002</c:v>
                </c:pt>
                <c:pt idx="776">
                  <c:v>48.501350000000002</c:v>
                </c:pt>
                <c:pt idx="777">
                  <c:v>48.563793750000002</c:v>
                </c:pt>
                <c:pt idx="778">
                  <c:v>48.626237500000002</c:v>
                </c:pt>
                <c:pt idx="779">
                  <c:v>48.688681250000002</c:v>
                </c:pt>
                <c:pt idx="780">
                  <c:v>48.751125000000002</c:v>
                </c:pt>
                <c:pt idx="781">
                  <c:v>48.813568750000002</c:v>
                </c:pt>
                <c:pt idx="782">
                  <c:v>48.876012500000002</c:v>
                </c:pt>
                <c:pt idx="783">
                  <c:v>48.938456250000002</c:v>
                </c:pt>
                <c:pt idx="784">
                  <c:v>49.000900000000001</c:v>
                </c:pt>
                <c:pt idx="785">
                  <c:v>49.063343750000001</c:v>
                </c:pt>
                <c:pt idx="786">
                  <c:v>49.125787500000001</c:v>
                </c:pt>
                <c:pt idx="787">
                  <c:v>49.188231250000001</c:v>
                </c:pt>
                <c:pt idx="788">
                  <c:v>49.250675000000001</c:v>
                </c:pt>
                <c:pt idx="789">
                  <c:v>49.313118750000001</c:v>
                </c:pt>
                <c:pt idx="790">
                  <c:v>49.375562500000001</c:v>
                </c:pt>
                <c:pt idx="791">
                  <c:v>49.438006250000001</c:v>
                </c:pt>
                <c:pt idx="792">
                  <c:v>49.500450000000001</c:v>
                </c:pt>
                <c:pt idx="793">
                  <c:v>49.562893750000001</c:v>
                </c:pt>
                <c:pt idx="794">
                  <c:v>49.625337500000242</c:v>
                </c:pt>
                <c:pt idx="795">
                  <c:v>49.687781249999993</c:v>
                </c:pt>
                <c:pt idx="796">
                  <c:v>49.750225</c:v>
                </c:pt>
                <c:pt idx="797">
                  <c:v>49.812668749999993</c:v>
                </c:pt>
                <c:pt idx="798">
                  <c:v>49.875112500000213</c:v>
                </c:pt>
                <c:pt idx="799">
                  <c:v>49.93755625</c:v>
                </c:pt>
                <c:pt idx="800">
                  <c:v>50</c:v>
                </c:pt>
              </c:numCache>
            </c:numRef>
          </c:xVal>
          <c:yVal>
            <c:numRef>
              <c:f>'EO response'!$M$5:$M$805</c:f>
              <c:numCache>
                <c:formatCode>0.00</c:formatCode>
                <c:ptCount val="801"/>
                <c:pt idx="0">
                  <c:v>-17.79</c:v>
                </c:pt>
                <c:pt idx="1">
                  <c:v>-17.888699999999801</c:v>
                </c:pt>
                <c:pt idx="2">
                  <c:v>-17.957599999999989</c:v>
                </c:pt>
                <c:pt idx="3">
                  <c:v>-18.049399999999864</c:v>
                </c:pt>
                <c:pt idx="4">
                  <c:v>-18.1036</c:v>
                </c:pt>
                <c:pt idx="5">
                  <c:v>-18.1614</c:v>
                </c:pt>
                <c:pt idx="6">
                  <c:v>-18.231300000000001</c:v>
                </c:pt>
                <c:pt idx="7">
                  <c:v>-18.248699999999776</c:v>
                </c:pt>
                <c:pt idx="8">
                  <c:v>-18.287199999999864</c:v>
                </c:pt>
                <c:pt idx="9">
                  <c:v>-18.317299999999999</c:v>
                </c:pt>
                <c:pt idx="10">
                  <c:v>-18.304800000000132</c:v>
                </c:pt>
                <c:pt idx="11">
                  <c:v>-18.308900000000001</c:v>
                </c:pt>
                <c:pt idx="12">
                  <c:v>-18.273</c:v>
                </c:pt>
                <c:pt idx="13">
                  <c:v>-18.236699999999889</c:v>
                </c:pt>
                <c:pt idx="14">
                  <c:v>-18.229699999999834</c:v>
                </c:pt>
                <c:pt idx="15">
                  <c:v>-18.2074</c:v>
                </c:pt>
                <c:pt idx="16">
                  <c:v>-18.14</c:v>
                </c:pt>
                <c:pt idx="17">
                  <c:v>-18.105599999999889</c:v>
                </c:pt>
                <c:pt idx="18">
                  <c:v>-18.034500000000001</c:v>
                </c:pt>
                <c:pt idx="19">
                  <c:v>-17.962999999999827</c:v>
                </c:pt>
                <c:pt idx="20">
                  <c:v>-17.938699999999823</c:v>
                </c:pt>
                <c:pt idx="21">
                  <c:v>-17.828900000000001</c:v>
                </c:pt>
                <c:pt idx="22">
                  <c:v>-17.764999999999986</c:v>
                </c:pt>
                <c:pt idx="23">
                  <c:v>-17.709499999999856</c:v>
                </c:pt>
                <c:pt idx="24">
                  <c:v>-17.630800000000143</c:v>
                </c:pt>
                <c:pt idx="25">
                  <c:v>-17.587399999999889</c:v>
                </c:pt>
                <c:pt idx="26">
                  <c:v>-17.5304</c:v>
                </c:pt>
                <c:pt idx="27">
                  <c:v>-17.457599999999989</c:v>
                </c:pt>
                <c:pt idx="28">
                  <c:v>-17.425099999999819</c:v>
                </c:pt>
                <c:pt idx="29">
                  <c:v>-17.380099999999889</c:v>
                </c:pt>
                <c:pt idx="30">
                  <c:v>-17.343</c:v>
                </c:pt>
                <c:pt idx="31">
                  <c:v>-17.3445</c:v>
                </c:pt>
                <c:pt idx="32">
                  <c:v>-17.313099999999999</c:v>
                </c:pt>
                <c:pt idx="33">
                  <c:v>-17.313800000000139</c:v>
                </c:pt>
                <c:pt idx="34">
                  <c:v>-17.322500000000002</c:v>
                </c:pt>
                <c:pt idx="35">
                  <c:v>-17.327300000000001</c:v>
                </c:pt>
                <c:pt idx="36">
                  <c:v>-17.410900000000005</c:v>
                </c:pt>
                <c:pt idx="37">
                  <c:v>-17.385899999999989</c:v>
                </c:pt>
                <c:pt idx="38">
                  <c:v>-17.452499999999819</c:v>
                </c:pt>
                <c:pt idx="39">
                  <c:v>-17.552800000000001</c:v>
                </c:pt>
                <c:pt idx="40">
                  <c:v>-17.613299999999999</c:v>
                </c:pt>
                <c:pt idx="41">
                  <c:v>-17.7102</c:v>
                </c:pt>
                <c:pt idx="42">
                  <c:v>-17.813400000000001</c:v>
                </c:pt>
                <c:pt idx="43">
                  <c:v>-17.89849999999986</c:v>
                </c:pt>
                <c:pt idx="44">
                  <c:v>-18.044599999999889</c:v>
                </c:pt>
                <c:pt idx="45">
                  <c:v>-18.162099999999889</c:v>
                </c:pt>
                <c:pt idx="46">
                  <c:v>-18.2714</c:v>
                </c:pt>
                <c:pt idx="47">
                  <c:v>-18.511099999999999</c:v>
                </c:pt>
                <c:pt idx="48">
                  <c:v>-18.682299999999852</c:v>
                </c:pt>
                <c:pt idx="49">
                  <c:v>-18.812799999999989</c:v>
                </c:pt>
                <c:pt idx="50">
                  <c:v>-19.006900000000005</c:v>
                </c:pt>
                <c:pt idx="51">
                  <c:v>-19.1402</c:v>
                </c:pt>
                <c:pt idx="52">
                  <c:v>-19.348599999999834</c:v>
                </c:pt>
                <c:pt idx="53">
                  <c:v>-19.569699999999827</c:v>
                </c:pt>
                <c:pt idx="54">
                  <c:v>-19.657399999999999</c:v>
                </c:pt>
                <c:pt idx="55">
                  <c:v>-19.814599999999999</c:v>
                </c:pt>
                <c:pt idx="56">
                  <c:v>-19.940899999999989</c:v>
                </c:pt>
                <c:pt idx="57">
                  <c:v>-20.018899999999999</c:v>
                </c:pt>
                <c:pt idx="58">
                  <c:v>-20.0747</c:v>
                </c:pt>
                <c:pt idx="59">
                  <c:v>-20.145199999999889</c:v>
                </c:pt>
                <c:pt idx="60">
                  <c:v>-20.0794</c:v>
                </c:pt>
                <c:pt idx="61">
                  <c:v>-20.079799999999889</c:v>
                </c:pt>
                <c:pt idx="62">
                  <c:v>-20.058399999999889</c:v>
                </c:pt>
                <c:pt idx="63">
                  <c:v>-19.904499999999889</c:v>
                </c:pt>
                <c:pt idx="64">
                  <c:v>-19.821400000000001</c:v>
                </c:pt>
                <c:pt idx="65">
                  <c:v>-19.646599999999989</c:v>
                </c:pt>
                <c:pt idx="66">
                  <c:v>-19.519300000000001</c:v>
                </c:pt>
                <c:pt idx="67">
                  <c:v>-19.346900000000005</c:v>
                </c:pt>
                <c:pt idx="68">
                  <c:v>-19.159500000000001</c:v>
                </c:pt>
                <c:pt idx="69">
                  <c:v>-19.012</c:v>
                </c:pt>
                <c:pt idx="70">
                  <c:v>-18.855699999999889</c:v>
                </c:pt>
                <c:pt idx="71">
                  <c:v>-18.616900000000154</c:v>
                </c:pt>
                <c:pt idx="72">
                  <c:v>-18.487199999999849</c:v>
                </c:pt>
                <c:pt idx="73">
                  <c:v>-18.319700000000001</c:v>
                </c:pt>
                <c:pt idx="74">
                  <c:v>-18.1905</c:v>
                </c:pt>
                <c:pt idx="75">
                  <c:v>-18.083699999999812</c:v>
                </c:pt>
                <c:pt idx="76">
                  <c:v>-17.932099999999856</c:v>
                </c:pt>
                <c:pt idx="77">
                  <c:v>-17.916399999999989</c:v>
                </c:pt>
                <c:pt idx="78">
                  <c:v>-17.8184</c:v>
                </c:pt>
                <c:pt idx="79">
                  <c:v>-17.779</c:v>
                </c:pt>
                <c:pt idx="80">
                  <c:v>-17.763999999999989</c:v>
                </c:pt>
                <c:pt idx="81">
                  <c:v>-17.7713</c:v>
                </c:pt>
                <c:pt idx="82">
                  <c:v>-17.810700000000001</c:v>
                </c:pt>
                <c:pt idx="83">
                  <c:v>-17.822800000000001</c:v>
                </c:pt>
                <c:pt idx="84">
                  <c:v>-17.908799999999776</c:v>
                </c:pt>
                <c:pt idx="85">
                  <c:v>-18.020499999999856</c:v>
                </c:pt>
                <c:pt idx="86">
                  <c:v>-18.128900000000005</c:v>
                </c:pt>
                <c:pt idx="87">
                  <c:v>-18.304900000000035</c:v>
                </c:pt>
                <c:pt idx="88">
                  <c:v>-18.4529</c:v>
                </c:pt>
                <c:pt idx="89">
                  <c:v>-18.659800000000143</c:v>
                </c:pt>
                <c:pt idx="90">
                  <c:v>-18.867000000000001</c:v>
                </c:pt>
                <c:pt idx="91">
                  <c:v>-19.110700000000001</c:v>
                </c:pt>
                <c:pt idx="92">
                  <c:v>-19.364799999999889</c:v>
                </c:pt>
                <c:pt idx="93">
                  <c:v>-19.612200000000001</c:v>
                </c:pt>
                <c:pt idx="94">
                  <c:v>-19.894300000000001</c:v>
                </c:pt>
                <c:pt idx="95">
                  <c:v>-20.2044</c:v>
                </c:pt>
                <c:pt idx="96">
                  <c:v>-20.536200000000001</c:v>
                </c:pt>
                <c:pt idx="97">
                  <c:v>-20.874600000000001</c:v>
                </c:pt>
                <c:pt idx="98">
                  <c:v>-21.1434</c:v>
                </c:pt>
                <c:pt idx="99">
                  <c:v>-21.425599999999775</c:v>
                </c:pt>
                <c:pt idx="100">
                  <c:v>-21.680800000000001</c:v>
                </c:pt>
                <c:pt idx="101">
                  <c:v>-21.871500000000001</c:v>
                </c:pt>
                <c:pt idx="102">
                  <c:v>-22.071100000000001</c:v>
                </c:pt>
                <c:pt idx="103">
                  <c:v>-22.215399999999889</c:v>
                </c:pt>
                <c:pt idx="104">
                  <c:v>-22.215599999999856</c:v>
                </c:pt>
                <c:pt idx="105">
                  <c:v>-22.311499999999999</c:v>
                </c:pt>
                <c:pt idx="106">
                  <c:v>-22.16</c:v>
                </c:pt>
                <c:pt idx="107">
                  <c:v>-22.084999999999987</c:v>
                </c:pt>
                <c:pt idx="108">
                  <c:v>-21.932299999999852</c:v>
                </c:pt>
                <c:pt idx="109">
                  <c:v>-21.667100000000001</c:v>
                </c:pt>
                <c:pt idx="110">
                  <c:v>-21.517499999999988</c:v>
                </c:pt>
                <c:pt idx="111">
                  <c:v>-21.280899999999889</c:v>
                </c:pt>
                <c:pt idx="112">
                  <c:v>-21.0947</c:v>
                </c:pt>
                <c:pt idx="113">
                  <c:v>-20.808800000000005</c:v>
                </c:pt>
                <c:pt idx="114">
                  <c:v>-20.6922</c:v>
                </c:pt>
                <c:pt idx="115">
                  <c:v>-20.534600000000001</c:v>
                </c:pt>
                <c:pt idx="116">
                  <c:v>-20.3596</c:v>
                </c:pt>
                <c:pt idx="117">
                  <c:v>-20.290599999999849</c:v>
                </c:pt>
                <c:pt idx="118">
                  <c:v>-20.168599999999849</c:v>
                </c:pt>
                <c:pt idx="119">
                  <c:v>-20.1403</c:v>
                </c:pt>
                <c:pt idx="120">
                  <c:v>-20.056899999999999</c:v>
                </c:pt>
                <c:pt idx="121">
                  <c:v>-20.099</c:v>
                </c:pt>
                <c:pt idx="122">
                  <c:v>-20.197900000000143</c:v>
                </c:pt>
                <c:pt idx="123">
                  <c:v>-20.22929999999986</c:v>
                </c:pt>
                <c:pt idx="124">
                  <c:v>-20.40869999999979</c:v>
                </c:pt>
                <c:pt idx="125">
                  <c:v>-20.555099999999989</c:v>
                </c:pt>
                <c:pt idx="126">
                  <c:v>-20.7103</c:v>
                </c:pt>
                <c:pt idx="127">
                  <c:v>-20.991399999999889</c:v>
                </c:pt>
                <c:pt idx="128">
                  <c:v>-21.224799999999856</c:v>
                </c:pt>
                <c:pt idx="129">
                  <c:v>-21.572099999999889</c:v>
                </c:pt>
                <c:pt idx="130">
                  <c:v>-21.936299999999989</c:v>
                </c:pt>
                <c:pt idx="131">
                  <c:v>-22.325399999999856</c:v>
                </c:pt>
                <c:pt idx="132">
                  <c:v>-22.8094</c:v>
                </c:pt>
                <c:pt idx="133">
                  <c:v>-23.256900000000005</c:v>
                </c:pt>
                <c:pt idx="134">
                  <c:v>-23.721499999999889</c:v>
                </c:pt>
                <c:pt idx="135">
                  <c:v>-24.382899999999989</c:v>
                </c:pt>
                <c:pt idx="136">
                  <c:v>-24.843</c:v>
                </c:pt>
                <c:pt idx="137">
                  <c:v>-25.425899999999864</c:v>
                </c:pt>
                <c:pt idx="138">
                  <c:v>-25.702399999999827</c:v>
                </c:pt>
                <c:pt idx="139">
                  <c:v>-25.922699999999768</c:v>
                </c:pt>
                <c:pt idx="140">
                  <c:v>-26.313700000000001</c:v>
                </c:pt>
                <c:pt idx="141">
                  <c:v>-26.165099999999889</c:v>
                </c:pt>
                <c:pt idx="142">
                  <c:v>-26.072699999999834</c:v>
                </c:pt>
                <c:pt idx="143">
                  <c:v>-25.7515</c:v>
                </c:pt>
                <c:pt idx="144">
                  <c:v>-25.2577</c:v>
                </c:pt>
                <c:pt idx="145">
                  <c:v>-24.787299999999856</c:v>
                </c:pt>
                <c:pt idx="146">
                  <c:v>-24.157499999999999</c:v>
                </c:pt>
                <c:pt idx="147">
                  <c:v>-23.664800000000035</c:v>
                </c:pt>
                <c:pt idx="148">
                  <c:v>-23.1081</c:v>
                </c:pt>
                <c:pt idx="149">
                  <c:v>-22.620899999999999</c:v>
                </c:pt>
                <c:pt idx="150">
                  <c:v>-22.180299999999889</c:v>
                </c:pt>
                <c:pt idx="151">
                  <c:v>-21.7974</c:v>
                </c:pt>
                <c:pt idx="152">
                  <c:v>-21.3931</c:v>
                </c:pt>
                <c:pt idx="153">
                  <c:v>-20.995799999999768</c:v>
                </c:pt>
                <c:pt idx="154">
                  <c:v>-20.7515</c:v>
                </c:pt>
                <c:pt idx="155">
                  <c:v>-20.486899999999864</c:v>
                </c:pt>
                <c:pt idx="156">
                  <c:v>-20.288399999999776</c:v>
                </c:pt>
                <c:pt idx="157">
                  <c:v>-20.189699999999856</c:v>
                </c:pt>
                <c:pt idx="158">
                  <c:v>-20.024100000000001</c:v>
                </c:pt>
                <c:pt idx="159">
                  <c:v>-20.015599999999989</c:v>
                </c:pt>
                <c:pt idx="160">
                  <c:v>-19.925799999999768</c:v>
                </c:pt>
                <c:pt idx="161">
                  <c:v>-20.001200000000001</c:v>
                </c:pt>
                <c:pt idx="162">
                  <c:v>-20.083100000000002</c:v>
                </c:pt>
                <c:pt idx="163">
                  <c:v>-20.195799999999856</c:v>
                </c:pt>
                <c:pt idx="164">
                  <c:v>-20.369800000000001</c:v>
                </c:pt>
                <c:pt idx="165">
                  <c:v>-20.635899999999999</c:v>
                </c:pt>
                <c:pt idx="166">
                  <c:v>-20.929399999999834</c:v>
                </c:pt>
                <c:pt idx="167">
                  <c:v>-21.2211</c:v>
                </c:pt>
                <c:pt idx="168">
                  <c:v>-21.714099999999988</c:v>
                </c:pt>
                <c:pt idx="169">
                  <c:v>-22.181799999999889</c:v>
                </c:pt>
                <c:pt idx="170">
                  <c:v>-22.709099999999989</c:v>
                </c:pt>
                <c:pt idx="171">
                  <c:v>-23.3933</c:v>
                </c:pt>
                <c:pt idx="172">
                  <c:v>-24.2334</c:v>
                </c:pt>
                <c:pt idx="173">
                  <c:v>-25.113499999999988</c:v>
                </c:pt>
                <c:pt idx="174">
                  <c:v>-26.150700000000001</c:v>
                </c:pt>
                <c:pt idx="175">
                  <c:v>-27.531700000000001</c:v>
                </c:pt>
                <c:pt idx="176">
                  <c:v>-28.836099999999988</c:v>
                </c:pt>
                <c:pt idx="177">
                  <c:v>-30.732099999999889</c:v>
                </c:pt>
                <c:pt idx="178">
                  <c:v>-32.973400000000005</c:v>
                </c:pt>
                <c:pt idx="179">
                  <c:v>-35.155200000000001</c:v>
                </c:pt>
                <c:pt idx="180">
                  <c:v>-37.194300000000013</c:v>
                </c:pt>
                <c:pt idx="181">
                  <c:v>-36.934400000000004</c:v>
                </c:pt>
                <c:pt idx="182">
                  <c:v>-34.726800000000011</c:v>
                </c:pt>
                <c:pt idx="183">
                  <c:v>-32.280200000000001</c:v>
                </c:pt>
                <c:pt idx="184">
                  <c:v>-30.271699999999989</c:v>
                </c:pt>
                <c:pt idx="185">
                  <c:v>-28.5352</c:v>
                </c:pt>
                <c:pt idx="186">
                  <c:v>-27.089499999999827</c:v>
                </c:pt>
                <c:pt idx="187">
                  <c:v>-25.782800000000002</c:v>
                </c:pt>
                <c:pt idx="188">
                  <c:v>-24.874099999999999</c:v>
                </c:pt>
                <c:pt idx="189">
                  <c:v>-23.966399999999808</c:v>
                </c:pt>
                <c:pt idx="190">
                  <c:v>-23.192</c:v>
                </c:pt>
                <c:pt idx="191">
                  <c:v>-22.512</c:v>
                </c:pt>
                <c:pt idx="192">
                  <c:v>-21.9239</c:v>
                </c:pt>
                <c:pt idx="193">
                  <c:v>-21.55</c:v>
                </c:pt>
                <c:pt idx="194">
                  <c:v>-21.045399999999827</c:v>
                </c:pt>
                <c:pt idx="195">
                  <c:v>-20.713999999999999</c:v>
                </c:pt>
                <c:pt idx="196">
                  <c:v>-20.407999999999987</c:v>
                </c:pt>
                <c:pt idx="197">
                  <c:v>-20.163</c:v>
                </c:pt>
                <c:pt idx="198">
                  <c:v>-20.081600000000002</c:v>
                </c:pt>
                <c:pt idx="199">
                  <c:v>-19.817499999999999</c:v>
                </c:pt>
                <c:pt idx="200">
                  <c:v>-19.795699999999801</c:v>
                </c:pt>
                <c:pt idx="201">
                  <c:v>-19.848800000000001</c:v>
                </c:pt>
                <c:pt idx="202">
                  <c:v>-19.763000000000002</c:v>
                </c:pt>
                <c:pt idx="203">
                  <c:v>-19.931000000000001</c:v>
                </c:pt>
                <c:pt idx="204">
                  <c:v>-20.035399999999989</c:v>
                </c:pt>
                <c:pt idx="205">
                  <c:v>-20.2103</c:v>
                </c:pt>
                <c:pt idx="206">
                  <c:v>-20.549199999999889</c:v>
                </c:pt>
                <c:pt idx="207">
                  <c:v>-20.774100000000001</c:v>
                </c:pt>
                <c:pt idx="208">
                  <c:v>-21.2668</c:v>
                </c:pt>
                <c:pt idx="209">
                  <c:v>-21.678999999999988</c:v>
                </c:pt>
                <c:pt idx="210">
                  <c:v>-22.17</c:v>
                </c:pt>
                <c:pt idx="211">
                  <c:v>-22.907699999999856</c:v>
                </c:pt>
                <c:pt idx="212">
                  <c:v>-23.570599999999889</c:v>
                </c:pt>
                <c:pt idx="213">
                  <c:v>-24.390799999999889</c:v>
                </c:pt>
                <c:pt idx="214">
                  <c:v>-25.404499999999889</c:v>
                </c:pt>
                <c:pt idx="215">
                  <c:v>-26.605399999999989</c:v>
                </c:pt>
                <c:pt idx="216">
                  <c:v>-28.099799999999856</c:v>
                </c:pt>
                <c:pt idx="217">
                  <c:v>-29.742599999999776</c:v>
                </c:pt>
                <c:pt idx="218">
                  <c:v>-31.910399999999989</c:v>
                </c:pt>
                <c:pt idx="219">
                  <c:v>-34.5092</c:v>
                </c:pt>
                <c:pt idx="220">
                  <c:v>-37.171600000000005</c:v>
                </c:pt>
                <c:pt idx="221">
                  <c:v>-38.302900000000001</c:v>
                </c:pt>
                <c:pt idx="222">
                  <c:v>-36.532600000000002</c:v>
                </c:pt>
                <c:pt idx="223">
                  <c:v>-33.918900000000001</c:v>
                </c:pt>
                <c:pt idx="224">
                  <c:v>-31.2988</c:v>
                </c:pt>
                <c:pt idx="225">
                  <c:v>-29.4269</c:v>
                </c:pt>
                <c:pt idx="226">
                  <c:v>-27.603000000000005</c:v>
                </c:pt>
                <c:pt idx="227">
                  <c:v>-26.0962</c:v>
                </c:pt>
                <c:pt idx="228">
                  <c:v>-25.132899999999999</c:v>
                </c:pt>
                <c:pt idx="229">
                  <c:v>-24.134599999999999</c:v>
                </c:pt>
                <c:pt idx="230">
                  <c:v>-23.278300000000002</c:v>
                </c:pt>
                <c:pt idx="231">
                  <c:v>-22.5258</c:v>
                </c:pt>
                <c:pt idx="232">
                  <c:v>-21.898900000000001</c:v>
                </c:pt>
                <c:pt idx="233">
                  <c:v>-21.3477</c:v>
                </c:pt>
                <c:pt idx="234">
                  <c:v>-20.894300000000001</c:v>
                </c:pt>
                <c:pt idx="235">
                  <c:v>-20.5562</c:v>
                </c:pt>
                <c:pt idx="236">
                  <c:v>-20.133400000000005</c:v>
                </c:pt>
                <c:pt idx="237">
                  <c:v>-19.934799999999989</c:v>
                </c:pt>
                <c:pt idx="238">
                  <c:v>-19.792999999999989</c:v>
                </c:pt>
                <c:pt idx="239">
                  <c:v>-19.4117</c:v>
                </c:pt>
                <c:pt idx="240">
                  <c:v>-19.4589</c:v>
                </c:pt>
                <c:pt idx="241">
                  <c:v>-18.999499999999848</c:v>
                </c:pt>
                <c:pt idx="242">
                  <c:v>-19.529</c:v>
                </c:pt>
                <c:pt idx="243">
                  <c:v>-19.320799999999856</c:v>
                </c:pt>
                <c:pt idx="244">
                  <c:v>-19.285499999999768</c:v>
                </c:pt>
                <c:pt idx="245">
                  <c:v>-20.046299999999889</c:v>
                </c:pt>
                <c:pt idx="246">
                  <c:v>-19.637000000000135</c:v>
                </c:pt>
                <c:pt idx="247">
                  <c:v>-20.397400000000001</c:v>
                </c:pt>
                <c:pt idx="248">
                  <c:v>-19.9541</c:v>
                </c:pt>
                <c:pt idx="249">
                  <c:v>-20.533300000000001</c:v>
                </c:pt>
                <c:pt idx="250">
                  <c:v>-20.700900000000001</c:v>
                </c:pt>
                <c:pt idx="251">
                  <c:v>-21.184999999999999</c:v>
                </c:pt>
                <c:pt idx="252">
                  <c:v>-21.726299999999856</c:v>
                </c:pt>
                <c:pt idx="253">
                  <c:v>-22.151599999999988</c:v>
                </c:pt>
                <c:pt idx="254">
                  <c:v>-22.780799999999775</c:v>
                </c:pt>
                <c:pt idx="255">
                  <c:v>-23.444099999999889</c:v>
                </c:pt>
                <c:pt idx="256">
                  <c:v>-23.579000000000001</c:v>
                </c:pt>
                <c:pt idx="257">
                  <c:v>-24.592499999999841</c:v>
                </c:pt>
                <c:pt idx="258">
                  <c:v>-24.759</c:v>
                </c:pt>
                <c:pt idx="259">
                  <c:v>-25.8993</c:v>
                </c:pt>
                <c:pt idx="260">
                  <c:v>-26.132400000000001</c:v>
                </c:pt>
                <c:pt idx="261">
                  <c:v>-26.929299999999849</c:v>
                </c:pt>
                <c:pt idx="262">
                  <c:v>-26.952699999999801</c:v>
                </c:pt>
                <c:pt idx="263">
                  <c:v>-26.9712</c:v>
                </c:pt>
                <c:pt idx="264">
                  <c:v>-26.4908</c:v>
                </c:pt>
                <c:pt idx="265">
                  <c:v>-25.7499</c:v>
                </c:pt>
                <c:pt idx="266">
                  <c:v>-25.575699999999848</c:v>
                </c:pt>
                <c:pt idx="267">
                  <c:v>-24.889699999999849</c:v>
                </c:pt>
                <c:pt idx="268">
                  <c:v>-24.293199999999889</c:v>
                </c:pt>
                <c:pt idx="269">
                  <c:v>-23.822199999999889</c:v>
                </c:pt>
                <c:pt idx="270">
                  <c:v>-23.124199999999988</c:v>
                </c:pt>
                <c:pt idx="271">
                  <c:v>-22.713999999999999</c:v>
                </c:pt>
                <c:pt idx="272">
                  <c:v>-22.367999999999999</c:v>
                </c:pt>
                <c:pt idx="273">
                  <c:v>-21.749599999999827</c:v>
                </c:pt>
                <c:pt idx="274">
                  <c:v>-21.589599999999827</c:v>
                </c:pt>
                <c:pt idx="275">
                  <c:v>-21.153800000000135</c:v>
                </c:pt>
                <c:pt idx="276">
                  <c:v>-21.008900000000001</c:v>
                </c:pt>
                <c:pt idx="277">
                  <c:v>-20.789899999999989</c:v>
                </c:pt>
                <c:pt idx="278">
                  <c:v>-20.558299999999889</c:v>
                </c:pt>
                <c:pt idx="279">
                  <c:v>-20.580299999999841</c:v>
                </c:pt>
                <c:pt idx="280">
                  <c:v>-20.288699999999757</c:v>
                </c:pt>
                <c:pt idx="281">
                  <c:v>-20.343699999999856</c:v>
                </c:pt>
                <c:pt idx="282">
                  <c:v>-20.2699</c:v>
                </c:pt>
                <c:pt idx="283">
                  <c:v>-20.158799999999989</c:v>
                </c:pt>
                <c:pt idx="284">
                  <c:v>-20.3705</c:v>
                </c:pt>
                <c:pt idx="285">
                  <c:v>-20.228399999999819</c:v>
                </c:pt>
                <c:pt idx="286">
                  <c:v>-20.373699999999989</c:v>
                </c:pt>
                <c:pt idx="287">
                  <c:v>-20.124500000000001</c:v>
                </c:pt>
                <c:pt idx="288">
                  <c:v>-20.203800000000001</c:v>
                </c:pt>
                <c:pt idx="289">
                  <c:v>-20.212800000000001</c:v>
                </c:pt>
                <c:pt idx="290">
                  <c:v>-20.094799999999989</c:v>
                </c:pt>
                <c:pt idx="291">
                  <c:v>-20.272499999999827</c:v>
                </c:pt>
                <c:pt idx="292">
                  <c:v>-20.023299999999889</c:v>
                </c:pt>
                <c:pt idx="293">
                  <c:v>-20.159400000000005</c:v>
                </c:pt>
                <c:pt idx="294">
                  <c:v>-20.203900000000001</c:v>
                </c:pt>
                <c:pt idx="295">
                  <c:v>-19.998699999999776</c:v>
                </c:pt>
                <c:pt idx="296">
                  <c:v>-20.110700000000001</c:v>
                </c:pt>
                <c:pt idx="297">
                  <c:v>-19.7758</c:v>
                </c:pt>
                <c:pt idx="298">
                  <c:v>-20.088199999999819</c:v>
                </c:pt>
                <c:pt idx="299">
                  <c:v>-19.711800000000135</c:v>
                </c:pt>
                <c:pt idx="300">
                  <c:v>-19.465499999999764</c:v>
                </c:pt>
                <c:pt idx="301">
                  <c:v>-19.27959999999986</c:v>
                </c:pt>
                <c:pt idx="302">
                  <c:v>-18.847000000000001</c:v>
                </c:pt>
                <c:pt idx="303">
                  <c:v>-18.8552</c:v>
                </c:pt>
                <c:pt idx="304">
                  <c:v>-18.132400000000001</c:v>
                </c:pt>
                <c:pt idx="305">
                  <c:v>-18.123699999999989</c:v>
                </c:pt>
                <c:pt idx="306">
                  <c:v>-17.9909</c:v>
                </c:pt>
                <c:pt idx="307">
                  <c:v>-17.622800000000005</c:v>
                </c:pt>
                <c:pt idx="308">
                  <c:v>-17.7043</c:v>
                </c:pt>
                <c:pt idx="309">
                  <c:v>-17.335000000000001</c:v>
                </c:pt>
                <c:pt idx="310">
                  <c:v>-17.383699999999834</c:v>
                </c:pt>
                <c:pt idx="311">
                  <c:v>-17.380499999999849</c:v>
                </c:pt>
                <c:pt idx="312">
                  <c:v>-17.016400000000001</c:v>
                </c:pt>
                <c:pt idx="313">
                  <c:v>-17.362599999999819</c:v>
                </c:pt>
                <c:pt idx="314">
                  <c:v>-17.102799999999856</c:v>
                </c:pt>
                <c:pt idx="315">
                  <c:v>-17.165900000000001</c:v>
                </c:pt>
                <c:pt idx="316">
                  <c:v>-17.369299999999889</c:v>
                </c:pt>
                <c:pt idx="317">
                  <c:v>-17.118400000000001</c:v>
                </c:pt>
                <c:pt idx="318">
                  <c:v>-17.659300000000005</c:v>
                </c:pt>
                <c:pt idx="319">
                  <c:v>-17.595599999999827</c:v>
                </c:pt>
                <c:pt idx="320">
                  <c:v>-17.704000000000001</c:v>
                </c:pt>
                <c:pt idx="321">
                  <c:v>-18.195699999999889</c:v>
                </c:pt>
                <c:pt idx="322">
                  <c:v>-18.002099999999889</c:v>
                </c:pt>
                <c:pt idx="323">
                  <c:v>-18.616599999999988</c:v>
                </c:pt>
                <c:pt idx="324">
                  <c:v>-18.728699999999801</c:v>
                </c:pt>
                <c:pt idx="325">
                  <c:v>-18.645399999999889</c:v>
                </c:pt>
                <c:pt idx="326">
                  <c:v>-19.427499999999856</c:v>
                </c:pt>
                <c:pt idx="327">
                  <c:v>-18.903599999999827</c:v>
                </c:pt>
                <c:pt idx="328">
                  <c:v>-19.860499999999856</c:v>
                </c:pt>
                <c:pt idx="329">
                  <c:v>-19.4039</c:v>
                </c:pt>
                <c:pt idx="330">
                  <c:v>-20.020299999999889</c:v>
                </c:pt>
                <c:pt idx="331">
                  <c:v>-20.527000000000001</c:v>
                </c:pt>
                <c:pt idx="332">
                  <c:v>-20.044</c:v>
                </c:pt>
                <c:pt idx="333">
                  <c:v>-20.954699999999889</c:v>
                </c:pt>
                <c:pt idx="334">
                  <c:v>-20.222499999999808</c:v>
                </c:pt>
                <c:pt idx="335">
                  <c:v>-20.814900000000161</c:v>
                </c:pt>
                <c:pt idx="336">
                  <c:v>-20.298299999999834</c:v>
                </c:pt>
                <c:pt idx="337">
                  <c:v>-19.6557</c:v>
                </c:pt>
                <c:pt idx="338">
                  <c:v>-19.698599999999889</c:v>
                </c:pt>
                <c:pt idx="339">
                  <c:v>-18.492499999999794</c:v>
                </c:pt>
                <c:pt idx="340">
                  <c:v>-18.597200000000001</c:v>
                </c:pt>
                <c:pt idx="341">
                  <c:v>-17.742399999999801</c:v>
                </c:pt>
                <c:pt idx="342">
                  <c:v>-17.3611</c:v>
                </c:pt>
                <c:pt idx="343">
                  <c:v>-17.031900000000135</c:v>
                </c:pt>
                <c:pt idx="344">
                  <c:v>-16.349599999999889</c:v>
                </c:pt>
                <c:pt idx="345">
                  <c:v>-16.371600000000001</c:v>
                </c:pt>
                <c:pt idx="346">
                  <c:v>-15.680100000000001</c:v>
                </c:pt>
                <c:pt idx="347">
                  <c:v>-15.654400000000004</c:v>
                </c:pt>
                <c:pt idx="348">
                  <c:v>-15.452200000000024</c:v>
                </c:pt>
                <c:pt idx="349">
                  <c:v>-15.156700000000004</c:v>
                </c:pt>
                <c:pt idx="350">
                  <c:v>-15.2575</c:v>
                </c:pt>
                <c:pt idx="351">
                  <c:v>-14.909800000000002</c:v>
                </c:pt>
                <c:pt idx="352">
                  <c:v>-15.0213</c:v>
                </c:pt>
                <c:pt idx="353">
                  <c:v>-15.007</c:v>
                </c:pt>
                <c:pt idx="354">
                  <c:v>-14.841700000000001</c:v>
                </c:pt>
                <c:pt idx="355">
                  <c:v>-14.918900000000001</c:v>
                </c:pt>
                <c:pt idx="356">
                  <c:v>-14.5921</c:v>
                </c:pt>
                <c:pt idx="357">
                  <c:v>-14.6661</c:v>
                </c:pt>
                <c:pt idx="358">
                  <c:v>-14.6432</c:v>
                </c:pt>
                <c:pt idx="359">
                  <c:v>-14.655500000000067</c:v>
                </c:pt>
                <c:pt idx="360">
                  <c:v>-14.7013</c:v>
                </c:pt>
                <c:pt idx="361">
                  <c:v>-14.615</c:v>
                </c:pt>
                <c:pt idx="362">
                  <c:v>-14.822100000000002</c:v>
                </c:pt>
                <c:pt idx="363">
                  <c:v>-14.968300000000001</c:v>
                </c:pt>
                <c:pt idx="364">
                  <c:v>-15.366300000000004</c:v>
                </c:pt>
                <c:pt idx="365">
                  <c:v>-15.5991</c:v>
                </c:pt>
                <c:pt idx="366">
                  <c:v>-15.8216</c:v>
                </c:pt>
                <c:pt idx="367">
                  <c:v>-16.378599999999889</c:v>
                </c:pt>
                <c:pt idx="368">
                  <c:v>-16.7774</c:v>
                </c:pt>
                <c:pt idx="369">
                  <c:v>-17.1722</c:v>
                </c:pt>
                <c:pt idx="370">
                  <c:v>-17.480399999999776</c:v>
                </c:pt>
                <c:pt idx="371">
                  <c:v>-17.408599999999801</c:v>
                </c:pt>
                <c:pt idx="372">
                  <c:v>-17.878399999999989</c:v>
                </c:pt>
                <c:pt idx="373">
                  <c:v>-17.489399999999794</c:v>
                </c:pt>
                <c:pt idx="374">
                  <c:v>-17.699000000000005</c:v>
                </c:pt>
                <c:pt idx="375">
                  <c:v>-17.619299999999999</c:v>
                </c:pt>
                <c:pt idx="376">
                  <c:v>-17.187200000000001</c:v>
                </c:pt>
                <c:pt idx="377">
                  <c:v>-17.482499999999749</c:v>
                </c:pt>
                <c:pt idx="378">
                  <c:v>-16.452599999999812</c:v>
                </c:pt>
                <c:pt idx="379">
                  <c:v>-16.760199999999834</c:v>
                </c:pt>
                <c:pt idx="380">
                  <c:v>-16.318300000000001</c:v>
                </c:pt>
                <c:pt idx="381">
                  <c:v>-15.860700000000024</c:v>
                </c:pt>
                <c:pt idx="382">
                  <c:v>-15.9002</c:v>
                </c:pt>
                <c:pt idx="383">
                  <c:v>-15.1495</c:v>
                </c:pt>
                <c:pt idx="384">
                  <c:v>-15.2171</c:v>
                </c:pt>
                <c:pt idx="385">
                  <c:v>-14.5723</c:v>
                </c:pt>
                <c:pt idx="386">
                  <c:v>-14.205400000000004</c:v>
                </c:pt>
                <c:pt idx="387">
                  <c:v>-14.578900000000001</c:v>
                </c:pt>
                <c:pt idx="388">
                  <c:v>-13.735100000000001</c:v>
                </c:pt>
                <c:pt idx="389">
                  <c:v>-13.962700000000067</c:v>
                </c:pt>
                <c:pt idx="390">
                  <c:v>-13.482600000000026</c:v>
                </c:pt>
                <c:pt idx="391">
                  <c:v>-13.476400000000067</c:v>
                </c:pt>
                <c:pt idx="392">
                  <c:v>-13.6553</c:v>
                </c:pt>
                <c:pt idx="393">
                  <c:v>-13.0778</c:v>
                </c:pt>
                <c:pt idx="394">
                  <c:v>-13.203100000000001</c:v>
                </c:pt>
                <c:pt idx="395">
                  <c:v>-12.8467</c:v>
                </c:pt>
                <c:pt idx="396">
                  <c:v>-12.6541</c:v>
                </c:pt>
                <c:pt idx="397">
                  <c:v>-12.7539</c:v>
                </c:pt>
                <c:pt idx="398">
                  <c:v>-12.400400000000024</c:v>
                </c:pt>
                <c:pt idx="399">
                  <c:v>-12.701600000000001</c:v>
                </c:pt>
                <c:pt idx="400">
                  <c:v>-12.585600000000024</c:v>
                </c:pt>
                <c:pt idx="401">
                  <c:v>-12.6358</c:v>
                </c:pt>
                <c:pt idx="402">
                  <c:v>-13.0548</c:v>
                </c:pt>
                <c:pt idx="403">
                  <c:v>-12.9933</c:v>
                </c:pt>
                <c:pt idx="404">
                  <c:v>-13.7316</c:v>
                </c:pt>
                <c:pt idx="405">
                  <c:v>-13.637700000000001</c:v>
                </c:pt>
                <c:pt idx="406">
                  <c:v>-14.009500000000006</c:v>
                </c:pt>
                <c:pt idx="407">
                  <c:v>-14.6036</c:v>
                </c:pt>
                <c:pt idx="408">
                  <c:v>-14.333400000000006</c:v>
                </c:pt>
                <c:pt idx="409">
                  <c:v>-15.232700000000001</c:v>
                </c:pt>
                <c:pt idx="410">
                  <c:v>-14.5036</c:v>
                </c:pt>
                <c:pt idx="411">
                  <c:v>-14.591900000000001</c:v>
                </c:pt>
                <c:pt idx="412">
                  <c:v>-14.7675</c:v>
                </c:pt>
                <c:pt idx="413">
                  <c:v>-14.284600000000001</c:v>
                </c:pt>
                <c:pt idx="414">
                  <c:v>-14.979800000000004</c:v>
                </c:pt>
                <c:pt idx="415">
                  <c:v>-14.2972</c:v>
                </c:pt>
                <c:pt idx="416">
                  <c:v>-14.5251</c:v>
                </c:pt>
                <c:pt idx="417">
                  <c:v>-14.797000000000001</c:v>
                </c:pt>
                <c:pt idx="418">
                  <c:v>-14.3773</c:v>
                </c:pt>
                <c:pt idx="419">
                  <c:v>-14.9382</c:v>
                </c:pt>
                <c:pt idx="420">
                  <c:v>-14.131</c:v>
                </c:pt>
                <c:pt idx="421">
                  <c:v>-14.300800000000002</c:v>
                </c:pt>
                <c:pt idx="422">
                  <c:v>-14.155400000000075</c:v>
                </c:pt>
                <c:pt idx="423">
                  <c:v>-13.572000000000006</c:v>
                </c:pt>
                <c:pt idx="424">
                  <c:v>-13.978</c:v>
                </c:pt>
                <c:pt idx="425">
                  <c:v>-13.120900000000001</c:v>
                </c:pt>
                <c:pt idx="426">
                  <c:v>-13.302200000000004</c:v>
                </c:pt>
                <c:pt idx="427">
                  <c:v>-12.8689</c:v>
                </c:pt>
                <c:pt idx="428">
                  <c:v>-12.336500000000004</c:v>
                </c:pt>
                <c:pt idx="429">
                  <c:v>-12.5863</c:v>
                </c:pt>
                <c:pt idx="430">
                  <c:v>-11.6128</c:v>
                </c:pt>
                <c:pt idx="431">
                  <c:v>-11.9178</c:v>
                </c:pt>
                <c:pt idx="432">
                  <c:v>-11.28</c:v>
                </c:pt>
                <c:pt idx="433">
                  <c:v>-11.1366</c:v>
                </c:pt>
                <c:pt idx="434">
                  <c:v>-11.280900000000001</c:v>
                </c:pt>
                <c:pt idx="435">
                  <c:v>-10.7233</c:v>
                </c:pt>
                <c:pt idx="436">
                  <c:v>-11.159800000000002</c:v>
                </c:pt>
                <c:pt idx="437">
                  <c:v>-10.882400000000082</c:v>
                </c:pt>
                <c:pt idx="438">
                  <c:v>-11.0342</c:v>
                </c:pt>
                <c:pt idx="439">
                  <c:v>-11.3733</c:v>
                </c:pt>
                <c:pt idx="440">
                  <c:v>-11.0579</c:v>
                </c:pt>
                <c:pt idx="441">
                  <c:v>-11.685600000000004</c:v>
                </c:pt>
                <c:pt idx="442">
                  <c:v>-11.3969</c:v>
                </c:pt>
                <c:pt idx="443">
                  <c:v>-11.762600000000004</c:v>
                </c:pt>
                <c:pt idx="444">
                  <c:v>-11.7493</c:v>
                </c:pt>
                <c:pt idx="445">
                  <c:v>-11.5298</c:v>
                </c:pt>
                <c:pt idx="446">
                  <c:v>-11.870500000000026</c:v>
                </c:pt>
                <c:pt idx="447">
                  <c:v>-11.475600000000068</c:v>
                </c:pt>
                <c:pt idx="448">
                  <c:v>-11.754800000000001</c:v>
                </c:pt>
                <c:pt idx="449">
                  <c:v>-11.7881</c:v>
                </c:pt>
                <c:pt idx="450">
                  <c:v>-11.64</c:v>
                </c:pt>
                <c:pt idx="451">
                  <c:v>-12.289</c:v>
                </c:pt>
                <c:pt idx="452">
                  <c:v>-12.071100000000001</c:v>
                </c:pt>
                <c:pt idx="453">
                  <c:v>-12.5108</c:v>
                </c:pt>
                <c:pt idx="454">
                  <c:v>-12.6965</c:v>
                </c:pt>
                <c:pt idx="455">
                  <c:v>-12.361800000000002</c:v>
                </c:pt>
                <c:pt idx="456">
                  <c:v>-12.786</c:v>
                </c:pt>
                <c:pt idx="457">
                  <c:v>-12.2822</c:v>
                </c:pt>
                <c:pt idx="458">
                  <c:v>-12.829400000000026</c:v>
                </c:pt>
                <c:pt idx="459">
                  <c:v>-12.6282</c:v>
                </c:pt>
                <c:pt idx="460">
                  <c:v>-12.356600000000075</c:v>
                </c:pt>
                <c:pt idx="461">
                  <c:v>-12.569400000000067</c:v>
                </c:pt>
                <c:pt idx="462">
                  <c:v>-11.877700000000004</c:v>
                </c:pt>
                <c:pt idx="463">
                  <c:v>-12.053500000000026</c:v>
                </c:pt>
                <c:pt idx="464">
                  <c:v>-11.9152</c:v>
                </c:pt>
                <c:pt idx="465">
                  <c:v>-11.510900000000001</c:v>
                </c:pt>
                <c:pt idx="466">
                  <c:v>-11.445500000000004</c:v>
                </c:pt>
                <c:pt idx="467">
                  <c:v>-10.813800000000002</c:v>
                </c:pt>
                <c:pt idx="468">
                  <c:v>-10.8886</c:v>
                </c:pt>
                <c:pt idx="469">
                  <c:v>-10.5151</c:v>
                </c:pt>
                <c:pt idx="470">
                  <c:v>-10.4132</c:v>
                </c:pt>
                <c:pt idx="471">
                  <c:v>-10.380700000000004</c:v>
                </c:pt>
                <c:pt idx="472">
                  <c:v>-10.276200000000001</c:v>
                </c:pt>
                <c:pt idx="473">
                  <c:v>-10.3353</c:v>
                </c:pt>
                <c:pt idx="474">
                  <c:v>-10.1496</c:v>
                </c:pt>
                <c:pt idx="475">
                  <c:v>-10.315100000000006</c:v>
                </c:pt>
                <c:pt idx="476">
                  <c:v>-10.318900000000001</c:v>
                </c:pt>
                <c:pt idx="477">
                  <c:v>-10.1995</c:v>
                </c:pt>
                <c:pt idx="478">
                  <c:v>-10.1867</c:v>
                </c:pt>
                <c:pt idx="479">
                  <c:v>-9.9653000000000027</c:v>
                </c:pt>
                <c:pt idx="480">
                  <c:v>-9.8842000000000034</c:v>
                </c:pt>
                <c:pt idx="481">
                  <c:v>-9.61</c:v>
                </c:pt>
                <c:pt idx="482">
                  <c:v>-9.4945000000000004</c:v>
                </c:pt>
                <c:pt idx="483">
                  <c:v>-9.3946000000000005</c:v>
                </c:pt>
                <c:pt idx="484">
                  <c:v>-9.1622000000000003</c:v>
                </c:pt>
                <c:pt idx="485">
                  <c:v>-9.2048000000000005</c:v>
                </c:pt>
                <c:pt idx="486">
                  <c:v>-9.1224000000000007</c:v>
                </c:pt>
                <c:pt idx="487">
                  <c:v>-9.2686000000000011</c:v>
                </c:pt>
                <c:pt idx="488">
                  <c:v>-9.3355000000000068</c:v>
                </c:pt>
                <c:pt idx="489">
                  <c:v>-9.1784000000000017</c:v>
                </c:pt>
                <c:pt idx="490">
                  <c:v>-9.3920000000000048</c:v>
                </c:pt>
                <c:pt idx="491">
                  <c:v>-9.5557000000000247</c:v>
                </c:pt>
                <c:pt idx="492">
                  <c:v>-9.5632000000000001</c:v>
                </c:pt>
                <c:pt idx="493">
                  <c:v>-9.853500000000075</c:v>
                </c:pt>
                <c:pt idx="494">
                  <c:v>-9.6429000000000009</c:v>
                </c:pt>
                <c:pt idx="495">
                  <c:v>-9.7753000000000014</c:v>
                </c:pt>
                <c:pt idx="496">
                  <c:v>-9.7796000000000003</c:v>
                </c:pt>
                <c:pt idx="497">
                  <c:v>-9.6311999999999998</c:v>
                </c:pt>
                <c:pt idx="498">
                  <c:v>-9.8536000000000268</c:v>
                </c:pt>
                <c:pt idx="499">
                  <c:v>-9.4460000000000015</c:v>
                </c:pt>
                <c:pt idx="500">
                  <c:v>-9.5766000000000027</c:v>
                </c:pt>
                <c:pt idx="501">
                  <c:v>-9.352500000000088</c:v>
                </c:pt>
                <c:pt idx="502">
                  <c:v>-9.2912999999999997</c:v>
                </c:pt>
                <c:pt idx="503">
                  <c:v>-9.3025000000000695</c:v>
                </c:pt>
                <c:pt idx="504">
                  <c:v>-9.0273000000000003</c:v>
                </c:pt>
                <c:pt idx="505">
                  <c:v>-9.1221000000000014</c:v>
                </c:pt>
                <c:pt idx="506">
                  <c:v>-8.7393999999999998</c:v>
                </c:pt>
                <c:pt idx="507">
                  <c:v>-8.7137000000000011</c:v>
                </c:pt>
                <c:pt idx="508">
                  <c:v>-8.8327000000000027</c:v>
                </c:pt>
                <c:pt idx="509">
                  <c:v>-8.6593</c:v>
                </c:pt>
                <c:pt idx="510">
                  <c:v>-8.8978000000000002</c:v>
                </c:pt>
                <c:pt idx="511">
                  <c:v>-8.6948000000000008</c:v>
                </c:pt>
                <c:pt idx="512">
                  <c:v>-8.9456000000000007</c:v>
                </c:pt>
                <c:pt idx="513">
                  <c:v>-9.0167000000000002</c:v>
                </c:pt>
                <c:pt idx="514">
                  <c:v>-8.6321000000000012</c:v>
                </c:pt>
                <c:pt idx="515">
                  <c:v>-8.8055000000000732</c:v>
                </c:pt>
                <c:pt idx="516">
                  <c:v>-8.4736000000000047</c:v>
                </c:pt>
                <c:pt idx="517">
                  <c:v>-8.6567000000000007</c:v>
                </c:pt>
                <c:pt idx="518">
                  <c:v>-8.1840000000000011</c:v>
                </c:pt>
                <c:pt idx="519">
                  <c:v>-8.1158000000000001</c:v>
                </c:pt>
                <c:pt idx="520">
                  <c:v>-8.1723000000000035</c:v>
                </c:pt>
                <c:pt idx="521">
                  <c:v>-7.8497000000000003</c:v>
                </c:pt>
                <c:pt idx="522">
                  <c:v>-7.9386000000000134</c:v>
                </c:pt>
                <c:pt idx="523">
                  <c:v>-7.7980999999999998</c:v>
                </c:pt>
                <c:pt idx="524">
                  <c:v>-7.8793000000000024</c:v>
                </c:pt>
                <c:pt idx="525">
                  <c:v>-7.8606999999999996</c:v>
                </c:pt>
                <c:pt idx="526">
                  <c:v>-7.7242999999999995</c:v>
                </c:pt>
                <c:pt idx="527">
                  <c:v>-8.0752000000000006</c:v>
                </c:pt>
                <c:pt idx="528">
                  <c:v>-7.9833000000000034</c:v>
                </c:pt>
                <c:pt idx="529">
                  <c:v>-7.9095000000000004</c:v>
                </c:pt>
                <c:pt idx="530">
                  <c:v>-7.9446000000000003</c:v>
                </c:pt>
                <c:pt idx="531">
                  <c:v>-7.7373000000000003</c:v>
                </c:pt>
                <c:pt idx="532">
                  <c:v>-7.8149999999999755</c:v>
                </c:pt>
                <c:pt idx="533">
                  <c:v>-7.7458</c:v>
                </c:pt>
                <c:pt idx="534">
                  <c:v>-7.5944999999999965</c:v>
                </c:pt>
                <c:pt idx="535">
                  <c:v>-7.8290999999999995</c:v>
                </c:pt>
                <c:pt idx="536">
                  <c:v>-7.5739000000000001</c:v>
                </c:pt>
                <c:pt idx="537">
                  <c:v>-7.7280999999999995</c:v>
                </c:pt>
                <c:pt idx="538">
                  <c:v>-7.6922999999999995</c:v>
                </c:pt>
                <c:pt idx="539">
                  <c:v>-7.5275999999999845</c:v>
                </c:pt>
                <c:pt idx="540">
                  <c:v>-7.7519999999999998</c:v>
                </c:pt>
                <c:pt idx="541">
                  <c:v>-7.4622000000000002</c:v>
                </c:pt>
                <c:pt idx="542">
                  <c:v>-7.5234999999999985</c:v>
                </c:pt>
                <c:pt idx="543">
                  <c:v>-7.2498000000000014</c:v>
                </c:pt>
                <c:pt idx="544">
                  <c:v>-7.1452</c:v>
                </c:pt>
                <c:pt idx="545">
                  <c:v>-7.4093000000000124</c:v>
                </c:pt>
                <c:pt idx="546">
                  <c:v>-7.1205999999999845</c:v>
                </c:pt>
                <c:pt idx="547">
                  <c:v>-7.3715999999999999</c:v>
                </c:pt>
                <c:pt idx="548">
                  <c:v>-7.3179999999999845</c:v>
                </c:pt>
                <c:pt idx="549">
                  <c:v>-7.2095000000000002</c:v>
                </c:pt>
                <c:pt idx="550">
                  <c:v>-7.8087</c:v>
                </c:pt>
                <c:pt idx="551">
                  <c:v>-7.2970999999999995</c:v>
                </c:pt>
                <c:pt idx="552">
                  <c:v>-7.7633999999999999</c:v>
                </c:pt>
                <c:pt idx="553">
                  <c:v>-7.3278999999999845</c:v>
                </c:pt>
                <c:pt idx="554">
                  <c:v>-7.2908999999999997</c:v>
                </c:pt>
                <c:pt idx="555">
                  <c:v>-7.3251999999999855</c:v>
                </c:pt>
                <c:pt idx="556">
                  <c:v>-6.8098999999999998</c:v>
                </c:pt>
                <c:pt idx="557">
                  <c:v>-6.9722000000000124</c:v>
                </c:pt>
                <c:pt idx="558">
                  <c:v>-6.6398000000000001</c:v>
                </c:pt>
                <c:pt idx="559">
                  <c:v>-6.6768000000000001</c:v>
                </c:pt>
                <c:pt idx="560">
                  <c:v>-6.6777999999999995</c:v>
                </c:pt>
                <c:pt idx="561">
                  <c:v>-6.5486000000000004</c:v>
                </c:pt>
                <c:pt idx="562">
                  <c:v>-7.0174999999999965</c:v>
                </c:pt>
                <c:pt idx="563">
                  <c:v>-6.9133000000000004</c:v>
                </c:pt>
                <c:pt idx="564">
                  <c:v>-7.0704000000000002</c:v>
                </c:pt>
                <c:pt idx="565">
                  <c:v>-7.2183000000000002</c:v>
                </c:pt>
                <c:pt idx="566">
                  <c:v>-7.2037000000000004</c:v>
                </c:pt>
                <c:pt idx="567">
                  <c:v>-7.4725999999999999</c:v>
                </c:pt>
                <c:pt idx="568">
                  <c:v>-7.2646999999999995</c:v>
                </c:pt>
                <c:pt idx="569">
                  <c:v>-7.3974999999999955</c:v>
                </c:pt>
                <c:pt idx="570">
                  <c:v>-7.2733000000000034</c:v>
                </c:pt>
                <c:pt idx="571">
                  <c:v>-7.3417000000000003</c:v>
                </c:pt>
                <c:pt idx="572">
                  <c:v>-7.3357000000000001</c:v>
                </c:pt>
                <c:pt idx="573">
                  <c:v>-7.3103999999999996</c:v>
                </c:pt>
                <c:pt idx="574">
                  <c:v>-7.3708</c:v>
                </c:pt>
                <c:pt idx="575">
                  <c:v>-7.3948999999999945</c:v>
                </c:pt>
                <c:pt idx="576">
                  <c:v>-7.4477000000000002</c:v>
                </c:pt>
                <c:pt idx="577">
                  <c:v>-7.6063000000000001</c:v>
                </c:pt>
                <c:pt idx="578">
                  <c:v>-7.3864000000000001</c:v>
                </c:pt>
                <c:pt idx="579">
                  <c:v>-7.7149999999999945</c:v>
                </c:pt>
                <c:pt idx="580">
                  <c:v>-7.5754999999999999</c:v>
                </c:pt>
                <c:pt idx="581">
                  <c:v>-7.5867000000000004</c:v>
                </c:pt>
                <c:pt idx="582">
                  <c:v>-7.9305000000000003</c:v>
                </c:pt>
                <c:pt idx="583">
                  <c:v>-7.8279999999999745</c:v>
                </c:pt>
                <c:pt idx="584">
                  <c:v>-8.1528000000000027</c:v>
                </c:pt>
                <c:pt idx="585">
                  <c:v>-8.1770000000000014</c:v>
                </c:pt>
                <c:pt idx="586">
                  <c:v>-8.0737000000000005</c:v>
                </c:pt>
                <c:pt idx="587">
                  <c:v>-8.3304000000000027</c:v>
                </c:pt>
                <c:pt idx="588">
                  <c:v>-7.9446000000000003</c:v>
                </c:pt>
                <c:pt idx="589">
                  <c:v>-8.1928000000000001</c:v>
                </c:pt>
                <c:pt idx="590">
                  <c:v>-7.7805</c:v>
                </c:pt>
                <c:pt idx="591">
                  <c:v>-7.6850999999999985</c:v>
                </c:pt>
                <c:pt idx="592">
                  <c:v>-7.6099999999999985</c:v>
                </c:pt>
                <c:pt idx="593">
                  <c:v>-7.1853999999999996</c:v>
                </c:pt>
                <c:pt idx="594">
                  <c:v>-7.4287000000000001</c:v>
                </c:pt>
                <c:pt idx="595">
                  <c:v>-6.8042999999999996</c:v>
                </c:pt>
                <c:pt idx="596">
                  <c:v>-7.1483999999999996</c:v>
                </c:pt>
                <c:pt idx="597">
                  <c:v>-7.2949999999999955</c:v>
                </c:pt>
                <c:pt idx="598">
                  <c:v>-7.1006</c:v>
                </c:pt>
                <c:pt idx="599">
                  <c:v>-7.4287999999999998</c:v>
                </c:pt>
                <c:pt idx="600">
                  <c:v>-7.0532000000000004</c:v>
                </c:pt>
                <c:pt idx="601">
                  <c:v>-7.2748999999999997</c:v>
                </c:pt>
                <c:pt idx="602">
                  <c:v>-7.2359</c:v>
                </c:pt>
                <c:pt idx="603">
                  <c:v>-7.0257999999999985</c:v>
                </c:pt>
                <c:pt idx="604">
                  <c:v>-7.0808</c:v>
                </c:pt>
                <c:pt idx="605">
                  <c:v>-6.8477999999999986</c:v>
                </c:pt>
                <c:pt idx="606">
                  <c:v>-7.0664999999999996</c:v>
                </c:pt>
                <c:pt idx="607">
                  <c:v>-6.7868000000000004</c:v>
                </c:pt>
                <c:pt idx="608">
                  <c:v>-6.8738000000000001</c:v>
                </c:pt>
                <c:pt idx="609">
                  <c:v>-6.7537000000000003</c:v>
                </c:pt>
                <c:pt idx="610">
                  <c:v>-6.9373000000000014</c:v>
                </c:pt>
                <c:pt idx="611">
                  <c:v>-7.0330000000000004</c:v>
                </c:pt>
                <c:pt idx="612">
                  <c:v>-6.8738999999999999</c:v>
                </c:pt>
                <c:pt idx="613">
                  <c:v>-6.9763000000000366</c:v>
                </c:pt>
                <c:pt idx="614">
                  <c:v>-6.6943999999999955</c:v>
                </c:pt>
                <c:pt idx="615">
                  <c:v>-6.7728000000000002</c:v>
                </c:pt>
                <c:pt idx="616">
                  <c:v>-6.8650999999999955</c:v>
                </c:pt>
                <c:pt idx="617">
                  <c:v>-6.7154999999999996</c:v>
                </c:pt>
                <c:pt idx="618">
                  <c:v>-6.8594999999999997</c:v>
                </c:pt>
                <c:pt idx="619">
                  <c:v>-6.9961000000000002</c:v>
                </c:pt>
                <c:pt idx="620">
                  <c:v>-7.3604999999999965</c:v>
                </c:pt>
                <c:pt idx="621">
                  <c:v>-7.6610999999999985</c:v>
                </c:pt>
                <c:pt idx="622">
                  <c:v>-7.7114000000000003</c:v>
                </c:pt>
                <c:pt idx="623">
                  <c:v>-8.0689000000000011</c:v>
                </c:pt>
                <c:pt idx="624">
                  <c:v>-8.1056000000000008</c:v>
                </c:pt>
                <c:pt idx="625">
                  <c:v>-7.8543999999999965</c:v>
                </c:pt>
                <c:pt idx="626">
                  <c:v>-7.9194000000000004</c:v>
                </c:pt>
                <c:pt idx="627">
                  <c:v>-7.5197000000000003</c:v>
                </c:pt>
                <c:pt idx="628">
                  <c:v>-7.3498000000000001</c:v>
                </c:pt>
                <c:pt idx="629">
                  <c:v>-7.1676999999999955</c:v>
                </c:pt>
                <c:pt idx="630">
                  <c:v>-6.9122000000000003</c:v>
                </c:pt>
                <c:pt idx="631">
                  <c:v>-6.9379999999999997</c:v>
                </c:pt>
                <c:pt idx="632">
                  <c:v>-6.9076000000000004</c:v>
                </c:pt>
                <c:pt idx="633">
                  <c:v>-6.9254999999999995</c:v>
                </c:pt>
                <c:pt idx="634">
                  <c:v>-7.4265999999999996</c:v>
                </c:pt>
                <c:pt idx="635">
                  <c:v>-7.3877999999999995</c:v>
                </c:pt>
                <c:pt idx="636">
                  <c:v>-7.6907999999999985</c:v>
                </c:pt>
                <c:pt idx="637">
                  <c:v>-7.8456999999999999</c:v>
                </c:pt>
                <c:pt idx="638">
                  <c:v>-7.6643999999999846</c:v>
                </c:pt>
                <c:pt idx="639">
                  <c:v>-7.7094000000000014</c:v>
                </c:pt>
                <c:pt idx="640">
                  <c:v>-7.4538000000000002</c:v>
                </c:pt>
                <c:pt idx="641">
                  <c:v>-7.1438999999999995</c:v>
                </c:pt>
                <c:pt idx="642">
                  <c:v>-7.0171999999999946</c:v>
                </c:pt>
                <c:pt idx="643">
                  <c:v>-6.6639999999999855</c:v>
                </c:pt>
                <c:pt idx="644">
                  <c:v>-6.6436999999999999</c:v>
                </c:pt>
                <c:pt idx="645">
                  <c:v>-6.7718000000000034</c:v>
                </c:pt>
                <c:pt idx="646">
                  <c:v>-6.4108999999999998</c:v>
                </c:pt>
                <c:pt idx="647">
                  <c:v>-6.7796000000000411</c:v>
                </c:pt>
                <c:pt idx="648">
                  <c:v>-6.492</c:v>
                </c:pt>
                <c:pt idx="649">
                  <c:v>-6.3689999999999856</c:v>
                </c:pt>
                <c:pt idx="650">
                  <c:v>-6.7507999999999999</c:v>
                </c:pt>
                <c:pt idx="651">
                  <c:v>-5.9888000000000003</c:v>
                </c:pt>
                <c:pt idx="652">
                  <c:v>-6.4214000000000002</c:v>
                </c:pt>
                <c:pt idx="653">
                  <c:v>-6.2603</c:v>
                </c:pt>
                <c:pt idx="654">
                  <c:v>-5.8440999999999965</c:v>
                </c:pt>
                <c:pt idx="655">
                  <c:v>-6.8717000000000024</c:v>
                </c:pt>
                <c:pt idx="656">
                  <c:v>-6.1582999999999997</c:v>
                </c:pt>
                <c:pt idx="657">
                  <c:v>-6.9188999999999998</c:v>
                </c:pt>
                <c:pt idx="658">
                  <c:v>-7.0754999999999999</c:v>
                </c:pt>
                <c:pt idx="659">
                  <c:v>-6.5163000000000002</c:v>
                </c:pt>
                <c:pt idx="660">
                  <c:v>-7.6760999999999999</c:v>
                </c:pt>
                <c:pt idx="661">
                  <c:v>-6.5176999999999996</c:v>
                </c:pt>
                <c:pt idx="662">
                  <c:v>-6.8054999999999986</c:v>
                </c:pt>
                <c:pt idx="663">
                  <c:v>-6.6829999999999945</c:v>
                </c:pt>
                <c:pt idx="664">
                  <c:v>-6.2008000000000001</c:v>
                </c:pt>
                <c:pt idx="665">
                  <c:v>-6.7140999999999975</c:v>
                </c:pt>
                <c:pt idx="666">
                  <c:v>-5.8361000000000001</c:v>
                </c:pt>
                <c:pt idx="667">
                  <c:v>-5.8282999999999996</c:v>
                </c:pt>
                <c:pt idx="668">
                  <c:v>-6.2332000000000134</c:v>
                </c:pt>
                <c:pt idx="669">
                  <c:v>-5.9882000000000124</c:v>
                </c:pt>
                <c:pt idx="670">
                  <c:v>-6.9716000000000458</c:v>
                </c:pt>
                <c:pt idx="671">
                  <c:v>-6.5961999999999996</c:v>
                </c:pt>
                <c:pt idx="672">
                  <c:v>-7.1050999999999975</c:v>
                </c:pt>
                <c:pt idx="673">
                  <c:v>-7.4669999999999996</c:v>
                </c:pt>
                <c:pt idx="674">
                  <c:v>-6.7618999999999998</c:v>
                </c:pt>
                <c:pt idx="675">
                  <c:v>-7.4610000000000003</c:v>
                </c:pt>
                <c:pt idx="676">
                  <c:v>-6.8621999999999845</c:v>
                </c:pt>
                <c:pt idx="677">
                  <c:v>-6.9005000000000001</c:v>
                </c:pt>
                <c:pt idx="678">
                  <c:v>-6.6758999999999995</c:v>
                </c:pt>
                <c:pt idx="679">
                  <c:v>-6.1304999999999996</c:v>
                </c:pt>
                <c:pt idx="680">
                  <c:v>-6.6002999999999998</c:v>
                </c:pt>
                <c:pt idx="681">
                  <c:v>-6.2757000000000014</c:v>
                </c:pt>
                <c:pt idx="682">
                  <c:v>-6.4599000000000002</c:v>
                </c:pt>
                <c:pt idx="683">
                  <c:v>-6.6517999999999997</c:v>
                </c:pt>
                <c:pt idx="684">
                  <c:v>-6.343</c:v>
                </c:pt>
                <c:pt idx="685">
                  <c:v>-6.5200999999999985</c:v>
                </c:pt>
                <c:pt idx="686">
                  <c:v>-6.1220999999999846</c:v>
                </c:pt>
                <c:pt idx="687">
                  <c:v>-6.0754999999999999</c:v>
                </c:pt>
                <c:pt idx="688">
                  <c:v>-5.8958999999999975</c:v>
                </c:pt>
                <c:pt idx="689">
                  <c:v>-5.9495000000000013</c:v>
                </c:pt>
                <c:pt idx="690">
                  <c:v>-6.0026999999999999</c:v>
                </c:pt>
                <c:pt idx="691">
                  <c:v>-5.7481</c:v>
                </c:pt>
                <c:pt idx="692">
                  <c:v>-6.1996000000000002</c:v>
                </c:pt>
                <c:pt idx="693">
                  <c:v>-6.0410000000000004</c:v>
                </c:pt>
                <c:pt idx="694">
                  <c:v>-6.3308</c:v>
                </c:pt>
                <c:pt idx="695">
                  <c:v>-6.4916000000000134</c:v>
                </c:pt>
                <c:pt idx="696">
                  <c:v>-6.3094999999999999</c:v>
                </c:pt>
                <c:pt idx="697">
                  <c:v>-6.5838000000000001</c:v>
                </c:pt>
                <c:pt idx="698">
                  <c:v>-6.0776000000000003</c:v>
                </c:pt>
                <c:pt idx="699">
                  <c:v>-5.9588000000000001</c:v>
                </c:pt>
                <c:pt idx="700">
                  <c:v>-5.7480000000000002</c:v>
                </c:pt>
                <c:pt idx="701">
                  <c:v>-5.3758999999999997</c:v>
                </c:pt>
                <c:pt idx="702">
                  <c:v>-5.44</c:v>
                </c:pt>
                <c:pt idx="703">
                  <c:v>-5.2613000000000003</c:v>
                </c:pt>
                <c:pt idx="704">
                  <c:v>-5.2168999999999999</c:v>
                </c:pt>
                <c:pt idx="705">
                  <c:v>-5.4821</c:v>
                </c:pt>
                <c:pt idx="706">
                  <c:v>-5.641</c:v>
                </c:pt>
                <c:pt idx="707">
                  <c:v>-5.8317000000000014</c:v>
                </c:pt>
                <c:pt idx="708">
                  <c:v>-6.2715000000000014</c:v>
                </c:pt>
                <c:pt idx="709">
                  <c:v>-6.2950999999999997</c:v>
                </c:pt>
                <c:pt idx="710">
                  <c:v>-6.3197999999999999</c:v>
                </c:pt>
                <c:pt idx="711">
                  <c:v>-6.2014000000000014</c:v>
                </c:pt>
                <c:pt idx="712">
                  <c:v>-6.1884999999999986</c:v>
                </c:pt>
                <c:pt idx="713">
                  <c:v>-6.3420999999999985</c:v>
                </c:pt>
                <c:pt idx="714">
                  <c:v>-5.9652000000000003</c:v>
                </c:pt>
                <c:pt idx="715">
                  <c:v>-5.9476000000000004</c:v>
                </c:pt>
                <c:pt idx="716">
                  <c:v>-6.1623999999999945</c:v>
                </c:pt>
                <c:pt idx="717">
                  <c:v>-5.6350999999999996</c:v>
                </c:pt>
                <c:pt idx="718">
                  <c:v>-6.0811000000000002</c:v>
                </c:pt>
                <c:pt idx="719">
                  <c:v>-5.6454999999999975</c:v>
                </c:pt>
                <c:pt idx="720">
                  <c:v>-5.774</c:v>
                </c:pt>
                <c:pt idx="721">
                  <c:v>-6.2093000000000034</c:v>
                </c:pt>
                <c:pt idx="722">
                  <c:v>-5.5557999999999996</c:v>
                </c:pt>
                <c:pt idx="723">
                  <c:v>-5.9805999999999999</c:v>
                </c:pt>
                <c:pt idx="724">
                  <c:v>-5.6663999999999985</c:v>
                </c:pt>
                <c:pt idx="725">
                  <c:v>-5.5569999999999995</c:v>
                </c:pt>
                <c:pt idx="726">
                  <c:v>-6.0020999999999995</c:v>
                </c:pt>
                <c:pt idx="727">
                  <c:v>-5.4568000000000003</c:v>
                </c:pt>
                <c:pt idx="728">
                  <c:v>-6.1202999999999985</c:v>
                </c:pt>
                <c:pt idx="729">
                  <c:v>-6.2573999999999996</c:v>
                </c:pt>
                <c:pt idx="730">
                  <c:v>-5.8193000000000001</c:v>
                </c:pt>
                <c:pt idx="731">
                  <c:v>-6.6593</c:v>
                </c:pt>
                <c:pt idx="732">
                  <c:v>-5.9694000000000003</c:v>
                </c:pt>
                <c:pt idx="733">
                  <c:v>-5.9246999999999996</c:v>
                </c:pt>
                <c:pt idx="734">
                  <c:v>-5.8580999999999985</c:v>
                </c:pt>
                <c:pt idx="735">
                  <c:v>-5.0046999999999997</c:v>
                </c:pt>
                <c:pt idx="736">
                  <c:v>-5.3649999999999745</c:v>
                </c:pt>
                <c:pt idx="737">
                  <c:v>-4.6541999999999755</c:v>
                </c:pt>
                <c:pt idx="738">
                  <c:v>-4.5911999999999997</c:v>
                </c:pt>
                <c:pt idx="739">
                  <c:v>-4.8860000000000001</c:v>
                </c:pt>
                <c:pt idx="740">
                  <c:v>-4.4324000000000003</c:v>
                </c:pt>
                <c:pt idx="741">
                  <c:v>-5.2321</c:v>
                </c:pt>
                <c:pt idx="742">
                  <c:v>-5.3271999999999755</c:v>
                </c:pt>
                <c:pt idx="743">
                  <c:v>-5.2355999999999998</c:v>
                </c:pt>
                <c:pt idx="744">
                  <c:v>-6.4318000000000124</c:v>
                </c:pt>
                <c:pt idx="745">
                  <c:v>-5.9611000000000001</c:v>
                </c:pt>
                <c:pt idx="746">
                  <c:v>-6.4524999999999997</c:v>
                </c:pt>
                <c:pt idx="747">
                  <c:v>-6.2888999999999999</c:v>
                </c:pt>
                <c:pt idx="748">
                  <c:v>-5.6502999999999997</c:v>
                </c:pt>
                <c:pt idx="749">
                  <c:v>-5.8788</c:v>
                </c:pt>
                <c:pt idx="750">
                  <c:v>-5.1414999999999997</c:v>
                </c:pt>
                <c:pt idx="751">
                  <c:v>-5.4428000000000001</c:v>
                </c:pt>
                <c:pt idx="752">
                  <c:v>-5.4869000000000003</c:v>
                </c:pt>
                <c:pt idx="753">
                  <c:v>-5.4652000000000003</c:v>
                </c:pt>
                <c:pt idx="754">
                  <c:v>-6.3090000000000002</c:v>
                </c:pt>
                <c:pt idx="755">
                  <c:v>-6.3490000000000002</c:v>
                </c:pt>
                <c:pt idx="756">
                  <c:v>-6.7054999999999998</c:v>
                </c:pt>
                <c:pt idx="757">
                  <c:v>-6.6347999999999985</c:v>
                </c:pt>
                <c:pt idx="758">
                  <c:v>-6.5106000000000002</c:v>
                </c:pt>
                <c:pt idx="759">
                  <c:v>-6.9725000000000001</c:v>
                </c:pt>
                <c:pt idx="760">
                  <c:v>-5.9099000000000004</c:v>
                </c:pt>
                <c:pt idx="761">
                  <c:v>-6.3938999999999995</c:v>
                </c:pt>
                <c:pt idx="762">
                  <c:v>-6.0937000000000001</c:v>
                </c:pt>
                <c:pt idx="763">
                  <c:v>-6.3083</c:v>
                </c:pt>
                <c:pt idx="764">
                  <c:v>-6.1930999999999985</c:v>
                </c:pt>
                <c:pt idx="765">
                  <c:v>-6.2145999999999955</c:v>
                </c:pt>
                <c:pt idx="766">
                  <c:v>-7.4463000000000124</c:v>
                </c:pt>
                <c:pt idx="767">
                  <c:v>-6.8013000000000003</c:v>
                </c:pt>
                <c:pt idx="768">
                  <c:v>-7.5609999999999955</c:v>
                </c:pt>
                <c:pt idx="769">
                  <c:v>-7.0972999999999997</c:v>
                </c:pt>
                <c:pt idx="770">
                  <c:v>-6.484</c:v>
                </c:pt>
                <c:pt idx="771">
                  <c:v>-7.0861999999999998</c:v>
                </c:pt>
                <c:pt idx="772">
                  <c:v>-5.2397000000000133</c:v>
                </c:pt>
                <c:pt idx="773">
                  <c:v>-5.6890999999999998</c:v>
                </c:pt>
                <c:pt idx="774">
                  <c:v>-4.4831000000000003</c:v>
                </c:pt>
                <c:pt idx="775">
                  <c:v>-4.3571999999999855</c:v>
                </c:pt>
                <c:pt idx="776">
                  <c:v>-5.2148999999999965</c:v>
                </c:pt>
                <c:pt idx="777">
                  <c:v>-4.2176</c:v>
                </c:pt>
                <c:pt idx="778">
                  <c:v>-5.8033000000000001</c:v>
                </c:pt>
                <c:pt idx="779">
                  <c:v>-5.5222999999999995</c:v>
                </c:pt>
                <c:pt idx="780">
                  <c:v>-5.3056999999999999</c:v>
                </c:pt>
                <c:pt idx="781">
                  <c:v>-6.7519</c:v>
                </c:pt>
                <c:pt idx="782">
                  <c:v>-5.6268999999999965</c:v>
                </c:pt>
                <c:pt idx="783">
                  <c:v>-7.0582000000000003</c:v>
                </c:pt>
                <c:pt idx="784">
                  <c:v>-5.2407000000000004</c:v>
                </c:pt>
                <c:pt idx="785">
                  <c:v>-5.1255999999999755</c:v>
                </c:pt>
                <c:pt idx="786">
                  <c:v>-5.3284999999999965</c:v>
                </c:pt>
                <c:pt idx="787">
                  <c:v>-4.1063999999999998</c:v>
                </c:pt>
                <c:pt idx="788">
                  <c:v>-4.7523</c:v>
                </c:pt>
                <c:pt idx="789">
                  <c:v>-4.4458000000000002</c:v>
                </c:pt>
                <c:pt idx="790">
                  <c:v>-4.8037999999999998</c:v>
                </c:pt>
                <c:pt idx="791">
                  <c:v>-5.3902000000000001</c:v>
                </c:pt>
                <c:pt idx="792">
                  <c:v>-5.0693000000000001</c:v>
                </c:pt>
                <c:pt idx="793">
                  <c:v>-5.7757000000000014</c:v>
                </c:pt>
                <c:pt idx="794">
                  <c:v>-5.6012000000000004</c:v>
                </c:pt>
                <c:pt idx="795">
                  <c:v>-5.6810999999999998</c:v>
                </c:pt>
                <c:pt idx="796">
                  <c:v>-5.8967000000000001</c:v>
                </c:pt>
                <c:pt idx="797">
                  <c:v>-5.4298999999999999</c:v>
                </c:pt>
                <c:pt idx="798">
                  <c:v>-5.8027999999999995</c:v>
                </c:pt>
                <c:pt idx="799">
                  <c:v>-5.7442000000000002</c:v>
                </c:pt>
                <c:pt idx="800">
                  <c:v>-5.8880999999999997</c:v>
                </c:pt>
              </c:numCache>
            </c:numRef>
          </c:yVal>
          <c:smooth val="1"/>
        </c:ser>
        <c:axId val="95259648"/>
        <c:axId val="95195520"/>
      </c:scatterChart>
      <c:valAx>
        <c:axId val="95259648"/>
        <c:scaling>
          <c:orientation val="minMax"/>
          <c:max val="50"/>
        </c:scaling>
        <c:axPos val="b"/>
        <c:majorGridlines>
          <c:spPr>
            <a:ln w="3175">
              <a:solidFill>
                <a:srgbClr val="C0C0C0"/>
              </a:solidFill>
              <a:prstDash val="sysDash"/>
            </a:ln>
          </c:spPr>
        </c:majorGridlines>
        <c:title>
          <c:tx>
            <c:rich>
              <a:bodyPr/>
              <a:lstStyle/>
              <a:p>
                <a:pPr>
                  <a:defRPr lang="en-US" sz="1600" b="0" i="0" u="none" strike="noStrike" baseline="0">
                    <a:solidFill>
                      <a:srgbClr val="000000"/>
                    </a:solidFill>
                    <a:latin typeface="Candara"/>
                    <a:ea typeface="Candara"/>
                    <a:cs typeface="Candara"/>
                  </a:defRPr>
                </a:pPr>
                <a:r>
                  <a:rPr lang="en-US" altLang="en-US" sz="1600" b="1" dirty="0">
                    <a:latin typeface="Times New Roman" pitchFamily="18" charset="0"/>
                    <a:cs typeface="Times New Roman" pitchFamily="18" charset="0"/>
                  </a:rPr>
                  <a:t>Frequency </a:t>
                </a:r>
                <a:r>
                  <a:rPr lang="en-US" altLang="en-US" sz="1600" b="1" dirty="0" smtClean="0">
                    <a:latin typeface="Times New Roman" pitchFamily="18" charset="0"/>
                    <a:cs typeface="Times New Roman" pitchFamily="18" charset="0"/>
                  </a:rPr>
                  <a:t>[GHz]</a:t>
                </a:r>
                <a:endParaRPr lang="en-US" altLang="en-US" sz="1600" b="1" dirty="0">
                  <a:latin typeface="Times New Roman" pitchFamily="18" charset="0"/>
                  <a:cs typeface="Times New Roman" pitchFamily="18" charset="0"/>
                </a:endParaRPr>
              </a:p>
            </c:rich>
          </c:tx>
          <c:layout>
            <c:manualLayout>
              <c:xMode val="edge"/>
              <c:yMode val="edge"/>
              <c:x val="0.41054689439680442"/>
              <c:y val="0.9222689075630256"/>
            </c:manualLayout>
          </c:layout>
          <c:spPr>
            <a:noFill/>
            <a:ln w="25400">
              <a:noFill/>
            </a:ln>
          </c:spPr>
        </c:title>
        <c:numFmt formatCode="0" sourceLinked="0"/>
        <c:majorTickMark val="in"/>
        <c:tickLblPos val="low"/>
        <c:spPr>
          <a:ln w="3175">
            <a:solidFill>
              <a:srgbClr val="000000"/>
            </a:solidFill>
            <a:prstDash val="solid"/>
          </a:ln>
        </c:spPr>
        <c:txPr>
          <a:bodyPr rot="0" vert="horz"/>
          <a:lstStyle/>
          <a:p>
            <a:pPr>
              <a:defRPr lang="en-US" sz="1200" b="0" i="0" u="none" strike="noStrike" baseline="0">
                <a:solidFill>
                  <a:srgbClr val="000000"/>
                </a:solidFill>
                <a:latin typeface="Times New Roman" pitchFamily="18" charset="0"/>
                <a:ea typeface="Candara"/>
                <a:cs typeface="Candara"/>
              </a:defRPr>
            </a:pPr>
            <a:endParaRPr lang="en-US"/>
          </a:p>
        </c:txPr>
        <c:crossAx val="95195520"/>
        <c:crossesAt val="-25"/>
        <c:crossBetween val="midCat"/>
      </c:valAx>
      <c:valAx>
        <c:axId val="95195520"/>
        <c:scaling>
          <c:orientation val="minMax"/>
          <c:max val="0"/>
          <c:min val="-25"/>
        </c:scaling>
        <c:axPos val="l"/>
        <c:majorGridlines>
          <c:spPr>
            <a:ln w="3175">
              <a:solidFill>
                <a:srgbClr val="C0C0C0"/>
              </a:solidFill>
              <a:prstDash val="sysDash"/>
            </a:ln>
          </c:spPr>
        </c:majorGridlines>
        <c:title>
          <c:tx>
            <c:rich>
              <a:bodyPr/>
              <a:lstStyle/>
              <a:p>
                <a:pPr>
                  <a:defRPr lang="en-US" sz="1600" b="0" i="0" u="none" strike="noStrike" baseline="0">
                    <a:solidFill>
                      <a:srgbClr val="000000"/>
                    </a:solidFill>
                    <a:latin typeface="Candara"/>
                    <a:ea typeface="Candara"/>
                    <a:cs typeface="Candara"/>
                  </a:defRPr>
                </a:pPr>
                <a:r>
                  <a:rPr lang="en-US" altLang="en-US" sz="1600" b="1" dirty="0" smtClean="0">
                    <a:latin typeface="Times New Roman" pitchFamily="18" charset="0"/>
                    <a:cs typeface="Times New Roman" pitchFamily="18" charset="0"/>
                  </a:rPr>
                  <a:t>Reflection (S</a:t>
                </a:r>
                <a:r>
                  <a:rPr lang="en-US" altLang="en-US" sz="1600" b="1" baseline="-25000" dirty="0" smtClean="0">
                    <a:latin typeface="Times New Roman" pitchFamily="18" charset="0"/>
                    <a:cs typeface="Times New Roman" pitchFamily="18" charset="0"/>
                  </a:rPr>
                  <a:t>11</a:t>
                </a:r>
                <a:r>
                  <a:rPr lang="en-US" altLang="en-US" sz="1600" b="1" dirty="0" smtClean="0">
                    <a:latin typeface="Times New Roman" pitchFamily="18" charset="0"/>
                    <a:cs typeface="Times New Roman" pitchFamily="18" charset="0"/>
                  </a:rPr>
                  <a:t>) [dB]</a:t>
                </a:r>
                <a:endParaRPr lang="en-US" altLang="en-US" sz="1600" b="1" dirty="0">
                  <a:latin typeface="Times New Roman" pitchFamily="18" charset="0"/>
                  <a:cs typeface="Times New Roman" pitchFamily="18" charset="0"/>
                </a:endParaRPr>
              </a:p>
            </c:rich>
          </c:tx>
          <c:layout>
            <c:manualLayout>
              <c:xMode val="edge"/>
              <c:yMode val="edge"/>
              <c:x val="1.4137895986772139E-2"/>
              <c:y val="0.21360409822516171"/>
            </c:manualLayout>
          </c:layout>
          <c:spPr>
            <a:noFill/>
            <a:ln w="25400">
              <a:noFill/>
            </a:ln>
          </c:spPr>
        </c:title>
        <c:numFmt formatCode="0" sourceLinked="0"/>
        <c:majorTickMark val="in"/>
        <c:tickLblPos val="nextTo"/>
        <c:spPr>
          <a:ln w="3175">
            <a:solidFill>
              <a:srgbClr val="000000"/>
            </a:solidFill>
            <a:prstDash val="solid"/>
          </a:ln>
        </c:spPr>
        <c:txPr>
          <a:bodyPr rot="0" vert="horz"/>
          <a:lstStyle/>
          <a:p>
            <a:pPr>
              <a:defRPr lang="en-US" sz="1200" b="0" i="0" u="none" strike="noStrike" baseline="0">
                <a:solidFill>
                  <a:srgbClr val="000000"/>
                </a:solidFill>
                <a:latin typeface="Times New Roman" pitchFamily="18" charset="0"/>
                <a:ea typeface="Candara"/>
                <a:cs typeface="Candara"/>
              </a:defRPr>
            </a:pPr>
            <a:endParaRPr lang="en-US"/>
          </a:p>
        </c:txPr>
        <c:crossAx val="95259648"/>
        <c:crosses val="autoZero"/>
        <c:crossBetween val="midCat"/>
        <c:majorUnit val="5"/>
      </c:valAx>
      <c:spPr>
        <a:noFill/>
        <a:ln w="12700">
          <a:solidFill>
            <a:srgbClr val="000000"/>
          </a:solidFill>
        </a:ln>
      </c:spPr>
    </c:plotArea>
    <c:plotVisOnly val="1"/>
    <c:dispBlanksAs val="gap"/>
  </c:chart>
  <c:spPr>
    <a:noFill/>
    <a:ln w="9525">
      <a:noFill/>
    </a:ln>
  </c:spPr>
  <c:txPr>
    <a:bodyPr/>
    <a:lstStyle/>
    <a:p>
      <a:pPr>
        <a:defRPr sz="1400" b="0" i="0" u="none" strike="noStrike" baseline="0">
          <a:solidFill>
            <a:srgbClr val="000000"/>
          </a:solidFill>
          <a:latin typeface="Candara"/>
          <a:ea typeface="Candara"/>
          <a:cs typeface="Candara"/>
        </a:defRPr>
      </a:pPr>
      <a:endParaRPr lang="en-US"/>
    </a:p>
  </c:txPr>
  <c:externalData r:id="rId2"/>
</c:chartSpace>
</file>

<file path=ppt/drawings/_rels/vmlDrawing1.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12" Type="http://schemas.openxmlformats.org/officeDocument/2006/relationships/image" Target="../media/image27.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defRPr>
            </a:lvl1pPr>
          </a:lstStyle>
          <a:p>
            <a:endParaRPr lang="en-US" altLang="zh-TW"/>
          </a:p>
        </p:txBody>
      </p:sp>
      <p:sp>
        <p:nvSpPr>
          <p:cNvPr id="2027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defRPr>
            </a:lvl1pPr>
          </a:lstStyle>
          <a:p>
            <a:endParaRPr lang="en-US" altLang="zh-TW"/>
          </a:p>
        </p:txBody>
      </p:sp>
      <p:sp>
        <p:nvSpPr>
          <p:cNvPr id="2027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defRPr>
            </a:lvl1pPr>
          </a:lstStyle>
          <a:p>
            <a:endParaRPr lang="en-US" altLang="zh-TW"/>
          </a:p>
        </p:txBody>
      </p:sp>
      <p:sp>
        <p:nvSpPr>
          <p:cNvPr id="2027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defRPr>
            </a:lvl1pPr>
          </a:lstStyle>
          <a:p>
            <a:fld id="{48E12C57-A617-4711-A8C2-28BCF9E828F1}" type="slidenum">
              <a:rPr lang="zh-TW" altLang="en-US"/>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defRPr>
            </a:lvl1pPr>
          </a:lstStyle>
          <a:p>
            <a:endParaRPr lang="en-US" altLang="zh-TW"/>
          </a:p>
        </p:txBody>
      </p:sp>
      <p:sp>
        <p:nvSpPr>
          <p:cNvPr id="2140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defRPr>
            </a:lvl1pPr>
          </a:lstStyle>
          <a:p>
            <a:endParaRPr lang="en-US" altLang="zh-TW"/>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140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2140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defRPr>
            </a:lvl1pPr>
          </a:lstStyle>
          <a:p>
            <a:endParaRPr lang="en-US" altLang="zh-TW"/>
          </a:p>
        </p:txBody>
      </p:sp>
      <p:sp>
        <p:nvSpPr>
          <p:cNvPr id="2140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defRPr>
            </a:lvl1pPr>
          </a:lstStyle>
          <a:p>
            <a:fld id="{3D95299A-1158-4400-968C-58A478D59659}"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B964B24-DB2E-4075-B3E2-9E8C1537AFFF}" type="slidenum">
              <a:rPr lang="zh-TW" altLang="en-US"/>
              <a:pPr/>
              <a:t>1</a:t>
            </a:fld>
            <a:endParaRPr lang="en-US" altLang="zh-TW"/>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tLang="zh-TW" smtClean="0"/>
              <a:t>Thank you for the chair’s nice introduction. I am Yongbo Tang. I will talk about our work on high speed traveling-wave electroabsorption modulator based on hybrid silicon platform.</a:t>
            </a:r>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zh-CN" altLang="zh-CN" smtClean="0"/>
          </a:p>
        </p:txBody>
      </p:sp>
      <p:sp>
        <p:nvSpPr>
          <p:cNvPr id="30724" name="Slide Number Placeholder 3"/>
          <p:cNvSpPr>
            <a:spLocks noGrp="1"/>
          </p:cNvSpPr>
          <p:nvPr>
            <p:ph type="sldNum" sz="quarter" idx="5"/>
          </p:nvPr>
        </p:nvSpPr>
        <p:spPr>
          <a:noFill/>
        </p:spPr>
        <p:txBody>
          <a:bodyPr/>
          <a:lstStyle/>
          <a:p>
            <a:fld id="{88619E04-96F7-4C13-A183-E9F991F21D5F}" type="slidenum">
              <a:rPr lang="zh-TW" altLang="en-US"/>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zh-CN" altLang="zh-CN" smtClean="0"/>
          </a:p>
        </p:txBody>
      </p:sp>
      <p:sp>
        <p:nvSpPr>
          <p:cNvPr id="31748" name="Slide Number Placeholder 3"/>
          <p:cNvSpPr>
            <a:spLocks noGrp="1"/>
          </p:cNvSpPr>
          <p:nvPr>
            <p:ph type="sldNum" sz="quarter" idx="5"/>
          </p:nvPr>
        </p:nvSpPr>
        <p:spPr>
          <a:noFill/>
        </p:spPr>
        <p:txBody>
          <a:bodyPr/>
          <a:lstStyle/>
          <a:p>
            <a:fld id="{59F009FE-F6B8-4F53-82AC-FD68F4034443}" type="slidenum">
              <a:rPr lang="zh-TW" altLang="en-US"/>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zh-CN" altLang="zh-CN" smtClean="0"/>
          </a:p>
        </p:txBody>
      </p:sp>
      <p:sp>
        <p:nvSpPr>
          <p:cNvPr id="32772" name="Slide Number Placeholder 3"/>
          <p:cNvSpPr>
            <a:spLocks noGrp="1"/>
          </p:cNvSpPr>
          <p:nvPr>
            <p:ph type="sldNum" sz="quarter" idx="5"/>
          </p:nvPr>
        </p:nvSpPr>
        <p:spPr>
          <a:noFill/>
        </p:spPr>
        <p:txBody>
          <a:bodyPr/>
          <a:lstStyle/>
          <a:p>
            <a:fld id="{8022C0D5-D4EF-4C42-990D-B9FD6BAC21D7}" type="slidenum">
              <a:rPr lang="zh-TW" altLang="en-US"/>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zh-CN" altLang="zh-CN" smtClean="0"/>
          </a:p>
        </p:txBody>
      </p:sp>
      <p:sp>
        <p:nvSpPr>
          <p:cNvPr id="33796" name="Slide Number Placeholder 3"/>
          <p:cNvSpPr>
            <a:spLocks noGrp="1"/>
          </p:cNvSpPr>
          <p:nvPr>
            <p:ph type="sldNum" sz="quarter" idx="5"/>
          </p:nvPr>
        </p:nvSpPr>
        <p:spPr>
          <a:noFill/>
        </p:spPr>
        <p:txBody>
          <a:bodyPr/>
          <a:lstStyle/>
          <a:p>
            <a:fld id="{F3D07FB4-C14A-4D16-9658-E4138A1CF573}" type="slidenum">
              <a:rPr lang="zh-TW" altLang="en-US"/>
              <a:pPr/>
              <a:t>13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zh-CN" altLang="zh-CN" smtClean="0"/>
          </a:p>
        </p:txBody>
      </p:sp>
      <p:sp>
        <p:nvSpPr>
          <p:cNvPr id="34820" name="Slide Number Placeholder 3"/>
          <p:cNvSpPr>
            <a:spLocks noGrp="1"/>
          </p:cNvSpPr>
          <p:nvPr>
            <p:ph type="sldNum" sz="quarter" idx="5"/>
          </p:nvPr>
        </p:nvSpPr>
        <p:spPr>
          <a:noFill/>
        </p:spPr>
        <p:txBody>
          <a:bodyPr/>
          <a:lstStyle/>
          <a:p>
            <a:fld id="{2B74400C-1701-4AE2-9D9B-4C84948AE06A}" type="slidenum">
              <a:rPr lang="zh-TW" altLang="en-US"/>
              <a:pPr/>
              <a:t>14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zh-CN" altLang="zh-CN" smtClean="0"/>
          </a:p>
        </p:txBody>
      </p:sp>
      <p:sp>
        <p:nvSpPr>
          <p:cNvPr id="35844" name="Slide Number Placeholder 3"/>
          <p:cNvSpPr>
            <a:spLocks noGrp="1"/>
          </p:cNvSpPr>
          <p:nvPr>
            <p:ph type="sldNum" sz="quarter" idx="5"/>
          </p:nvPr>
        </p:nvSpPr>
        <p:spPr>
          <a:noFill/>
        </p:spPr>
        <p:txBody>
          <a:bodyPr/>
          <a:lstStyle/>
          <a:p>
            <a:fld id="{3F5327E8-5162-4740-AC63-5E376DCAC205}" type="slidenum">
              <a:rPr lang="zh-TW" altLang="en-US"/>
              <a:pPr/>
              <a:t>15</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A145E15-0C0A-4E01-ABB8-2058198477E8}" type="slidenum">
              <a:rPr lang="zh-TW" altLang="en-US"/>
              <a:pPr/>
              <a:t>17</a:t>
            </a:fld>
            <a:endParaRPr lang="en-US" altLang="zh-TW"/>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zh-CN" altLang="zh-CN" smtClean="0"/>
          </a:p>
        </p:txBody>
      </p:sp>
      <p:sp>
        <p:nvSpPr>
          <p:cNvPr id="37892" name="Slide Number Placeholder 3"/>
          <p:cNvSpPr>
            <a:spLocks noGrp="1"/>
          </p:cNvSpPr>
          <p:nvPr>
            <p:ph type="sldNum" sz="quarter" idx="5"/>
          </p:nvPr>
        </p:nvSpPr>
        <p:spPr>
          <a:noFill/>
        </p:spPr>
        <p:txBody>
          <a:bodyPr/>
          <a:lstStyle/>
          <a:p>
            <a:fld id="{C7FEFA2A-2E83-44FD-93FD-39B5C1C2B1C4}" type="slidenum">
              <a:rPr lang="zh-TW" altLang="en-US"/>
              <a:pPr/>
              <a:t>18</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zh-CN" altLang="zh-CN" smtClean="0"/>
          </a:p>
        </p:txBody>
      </p:sp>
      <p:sp>
        <p:nvSpPr>
          <p:cNvPr id="22532" name="Slide Number Placeholder 3"/>
          <p:cNvSpPr>
            <a:spLocks noGrp="1"/>
          </p:cNvSpPr>
          <p:nvPr>
            <p:ph type="sldNum" sz="quarter" idx="5"/>
          </p:nvPr>
        </p:nvSpPr>
        <p:spPr>
          <a:noFill/>
        </p:spPr>
        <p:txBody>
          <a:bodyPr/>
          <a:lstStyle/>
          <a:p>
            <a:fld id="{EA5BD833-A401-4DF5-B9ED-26E4EDFE0F4A}" type="slidenum">
              <a:rPr lang="zh-TW" altLang="en-US"/>
              <a:pPr/>
              <a:t>2</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altLang="zh-CN" smtClean="0"/>
              <a:t>Let us see the recent progress of integrated modulators first. Here, x axis is the bandwidth, related to the high speed performance. Y axis is the Extinction ratio over driving voltage swing, which covers the tradeoff between them. As we all known, silicon is not a good material for high speed and efficient modulation. In the last five years, remarkable achievement has been reached based on carrier dispersion effect or EA effect in GeSi material. However, if compared with the report of the III-V modulators, those progresses are still trivial, althougt great effort is devoted. So here comes a basic idea, is that possible to transfer the state of the art modulation technique to the silicon platform. </a:t>
            </a:r>
          </a:p>
        </p:txBody>
      </p:sp>
      <p:sp>
        <p:nvSpPr>
          <p:cNvPr id="23556" name="Slide Number Placeholder 3"/>
          <p:cNvSpPr>
            <a:spLocks noGrp="1"/>
          </p:cNvSpPr>
          <p:nvPr>
            <p:ph type="sldNum" sz="quarter" idx="5"/>
          </p:nvPr>
        </p:nvSpPr>
        <p:spPr>
          <a:noFill/>
        </p:spPr>
        <p:txBody>
          <a:bodyPr/>
          <a:lstStyle/>
          <a:p>
            <a:fld id="{B9D67C49-F2CA-4FBD-81DD-3906629BBE91}" type="slidenum">
              <a:rPr lang="zh-TW" altLang="en-US"/>
              <a:pPr/>
              <a:t>3</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F6100E9-7548-43EB-83C9-C0D36AE85717}" type="slidenum">
              <a:rPr lang="zh-TW" altLang="en-US"/>
              <a:pPr/>
              <a:t>4</a:t>
            </a:fld>
            <a:endParaRPr lang="en-US" altLang="zh-TW"/>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altLang="zh-TW" smtClean="0"/>
              <a:t>A promising solution is the hybrid silicon platform. We know that silicon photonics is really attractive. One thing is that it is such a good material for passive funcitonality. For example, the high index contrast enables very compact design and high volume per wafer. Another thing is that it can have lots of resouces from microelectronics. For the III-V platform, mainly based on InP substrate, we can have mature technique for active functionalities. Most commersial product of laser, detector are based on this technique. Once we combine the two material systems together, the hybrid silicon platform can have complete photonics circuit</a:t>
            </a:r>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altLang="zh-CN" smtClean="0"/>
              <a:t>III-V: </a:t>
            </a:r>
          </a:p>
          <a:p>
            <a:r>
              <a:rPr lang="en-US" altLang="zh-CN" smtClean="0"/>
              <a:t>strong QCSE/Franz-keldysh EA effect</a:t>
            </a:r>
          </a:p>
          <a:p>
            <a:r>
              <a:rPr lang="en-US" altLang="zh-CN" smtClean="0"/>
              <a:t>Pockels, Kerr, Plasma dispersion effect</a:t>
            </a:r>
          </a:p>
          <a:p>
            <a:endParaRPr lang="en-US" altLang="zh-CN" smtClean="0"/>
          </a:p>
          <a:p>
            <a:endParaRPr lang="en-US" altLang="zh-CN" smtClean="0"/>
          </a:p>
          <a:p>
            <a:r>
              <a:rPr lang="en-US" altLang="zh-CN" smtClean="0"/>
              <a:t>Si:</a:t>
            </a:r>
          </a:p>
          <a:p>
            <a:r>
              <a:rPr lang="en-US" altLang="zh-CN" smtClean="0"/>
              <a:t>Plasma dispersion </a:t>
            </a:r>
          </a:p>
          <a:p>
            <a:r>
              <a:rPr lang="en-US" altLang="zh-CN" smtClean="0"/>
              <a:t>GeSi:</a:t>
            </a:r>
          </a:p>
          <a:p>
            <a:r>
              <a:rPr lang="en-US" altLang="zh-CN" smtClean="0"/>
              <a:t>QCSE/Franz-keldysh EA effect</a:t>
            </a:r>
          </a:p>
          <a:p>
            <a:endParaRPr lang="en-US" altLang="zh-CN" smtClean="0"/>
          </a:p>
        </p:txBody>
      </p:sp>
      <p:sp>
        <p:nvSpPr>
          <p:cNvPr id="25604" name="Slide Number Placeholder 3"/>
          <p:cNvSpPr>
            <a:spLocks noGrp="1"/>
          </p:cNvSpPr>
          <p:nvPr>
            <p:ph type="sldNum" sz="quarter" idx="5"/>
          </p:nvPr>
        </p:nvSpPr>
        <p:spPr>
          <a:noFill/>
        </p:spPr>
        <p:txBody>
          <a:bodyPr/>
          <a:lstStyle/>
          <a:p>
            <a:fld id="{5397DB9F-878A-45D5-A187-14D14930C2A3}" type="slidenum">
              <a:rPr lang="zh-TW" altLang="en-US"/>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zh-CN" altLang="zh-CN" smtClean="0"/>
          </a:p>
        </p:txBody>
      </p:sp>
      <p:sp>
        <p:nvSpPr>
          <p:cNvPr id="26628" name="Slide Number Placeholder 3"/>
          <p:cNvSpPr>
            <a:spLocks noGrp="1"/>
          </p:cNvSpPr>
          <p:nvPr>
            <p:ph type="sldNum" sz="quarter" idx="5"/>
          </p:nvPr>
        </p:nvSpPr>
        <p:spPr>
          <a:noFill/>
        </p:spPr>
        <p:txBody>
          <a:bodyPr/>
          <a:lstStyle/>
          <a:p>
            <a:fld id="{25C132F9-B836-4457-A101-153ED51D585C}" type="slidenum">
              <a:rPr lang="zh-TW" altLang="en-US"/>
              <a:pPr/>
              <a:t>6</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p:spPr>
      </p:sp>
      <p:sp>
        <p:nvSpPr>
          <p:cNvPr id="27651" name="备注占位符 2"/>
          <p:cNvSpPr>
            <a:spLocks noGrp="1"/>
          </p:cNvSpPr>
          <p:nvPr>
            <p:ph type="body" idx="1"/>
          </p:nvPr>
        </p:nvSpPr>
        <p:spPr>
          <a:noFill/>
          <a:ln/>
        </p:spPr>
        <p:txBody>
          <a:bodyPr/>
          <a:lstStyle/>
          <a:p>
            <a:r>
              <a:rPr lang="en-US" altLang="zh-CN" smtClean="0"/>
              <a:t>The major revision is that we use traveling-wave electrode to replace the previous lumped design. Here I show the equivelent circuits for the two electrode configurations. For a short modulator, the bandwidth is mainly related to the RC. While, for the traveling-wave, the bigger item ralted to the source impedance is removed. That means at least a double of the bandwidth.</a:t>
            </a:r>
            <a:endParaRPr lang="zh-CN" altLang="en-US" smtClean="0"/>
          </a:p>
        </p:txBody>
      </p:sp>
      <p:sp>
        <p:nvSpPr>
          <p:cNvPr id="27652" name="灯片编号占位符 3"/>
          <p:cNvSpPr>
            <a:spLocks noGrp="1"/>
          </p:cNvSpPr>
          <p:nvPr>
            <p:ph type="sldNum" sz="quarter" idx="5"/>
          </p:nvPr>
        </p:nvSpPr>
        <p:spPr>
          <a:noFill/>
        </p:spPr>
        <p:txBody>
          <a:bodyPr/>
          <a:lstStyle/>
          <a:p>
            <a:fld id="{0115BF77-ACD2-47D3-B30E-68CC76A68DA7}" type="slidenum">
              <a:rPr lang="zh-TW" altLang="en-US"/>
              <a:pPr/>
              <a:t>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altLang="zh-CN" smtClean="0"/>
              <a:t>Let’s see the device loss first. We use cascaded EAMs to get the device loss. The photocurrent from the EAM is proptional to the input optical power. Hence, we can roughtly evaluate the device loss by using this formula. </a:t>
            </a:r>
            <a:endParaRPr lang="zh-CN" altLang="zh-CN" smtClean="0"/>
          </a:p>
        </p:txBody>
      </p:sp>
      <p:sp>
        <p:nvSpPr>
          <p:cNvPr id="28676" name="Slide Number Placeholder 3"/>
          <p:cNvSpPr>
            <a:spLocks noGrp="1"/>
          </p:cNvSpPr>
          <p:nvPr>
            <p:ph type="sldNum" sz="quarter" idx="5"/>
          </p:nvPr>
        </p:nvSpPr>
        <p:spPr>
          <a:noFill/>
        </p:spPr>
        <p:txBody>
          <a:bodyPr/>
          <a:lstStyle/>
          <a:p>
            <a:fld id="{6687944E-F1E8-4B33-87D5-26C111571D6B}" type="slidenum">
              <a:rPr lang="zh-TW" altLang="en-US"/>
              <a:pPr/>
              <a:t>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zh-CN" altLang="zh-CN" smtClean="0"/>
          </a:p>
        </p:txBody>
      </p:sp>
      <p:sp>
        <p:nvSpPr>
          <p:cNvPr id="29700" name="Slide Number Placeholder 3"/>
          <p:cNvSpPr>
            <a:spLocks noGrp="1"/>
          </p:cNvSpPr>
          <p:nvPr>
            <p:ph type="sldNum" sz="quarter" idx="5"/>
          </p:nvPr>
        </p:nvSpPr>
        <p:spPr>
          <a:noFill/>
        </p:spPr>
        <p:txBody>
          <a:bodyPr/>
          <a:lstStyle/>
          <a:p>
            <a:fld id="{3DBDBDF2-D5F3-4519-994E-004422469FCE}" type="slidenum">
              <a:rPr lang="zh-TW" altLang="en-US"/>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020D82AA-A5C0-4C61-89B7-43B6A3F2D462}"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DBC10EBB-9BB6-4EDD-AD2B-CF4E6EC0CB0C}"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5100"/>
            <a:ext cx="2057400" cy="5437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5100"/>
            <a:ext cx="6019800" cy="5437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39C08CF6-D67B-402F-903F-BE5A4F89B111}" type="slidenum">
              <a:rPr lang="zh-TW" altLang="en-US"/>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788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14450"/>
            <a:ext cx="8229600" cy="428783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ACD45FC7-2C6C-4752-A6C7-02FB0E5528B2}" type="slidenum">
              <a:rPr lang="zh-TW" altLang="en-US"/>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7889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14450"/>
            <a:ext cx="4038600" cy="4287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14450"/>
            <a:ext cx="4038600" cy="4287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03B49667-F2F1-4DD6-AB06-F372C3F77485}" type="slidenum">
              <a:rPr lang="zh-TW" altLang="en-US"/>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65100"/>
            <a:ext cx="8229600" cy="78898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14450"/>
            <a:ext cx="4038600"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533775"/>
            <a:ext cx="4038600" cy="206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314450"/>
            <a:ext cx="4038600" cy="4287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ltLang="zh-TW"/>
          </a:p>
        </p:txBody>
      </p:sp>
      <p:sp>
        <p:nvSpPr>
          <p:cNvPr id="7" name="Rectangle 5"/>
          <p:cNvSpPr>
            <a:spLocks noGrp="1" noChangeArrowheads="1"/>
          </p:cNvSpPr>
          <p:nvPr>
            <p:ph type="ftr" sz="quarter" idx="11"/>
          </p:nvPr>
        </p:nvSpPr>
        <p:spPr>
          <a:ln/>
        </p:spPr>
        <p:txBody>
          <a:bodyPr/>
          <a:lstStyle>
            <a:lvl1pPr>
              <a:defRPr/>
            </a:lvl1pPr>
          </a:lstStyle>
          <a:p>
            <a:endParaRPr lang="en-US" altLang="zh-TW"/>
          </a:p>
        </p:txBody>
      </p:sp>
      <p:sp>
        <p:nvSpPr>
          <p:cNvPr id="8" name="Rectangle 6"/>
          <p:cNvSpPr>
            <a:spLocks noGrp="1" noChangeArrowheads="1"/>
          </p:cNvSpPr>
          <p:nvPr>
            <p:ph type="sldNum" sz="quarter" idx="12"/>
          </p:nvPr>
        </p:nvSpPr>
        <p:spPr>
          <a:ln/>
        </p:spPr>
        <p:txBody>
          <a:bodyPr/>
          <a:lstStyle>
            <a:lvl1pPr>
              <a:defRPr/>
            </a:lvl1pPr>
          </a:lstStyle>
          <a:p>
            <a:fld id="{C906581E-C840-4CB2-979F-BE439115E368}" type="slidenum">
              <a:rPr lang="zh-TW" altLang="en-US"/>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C2A88A46-021D-44D5-A8A5-A03021066D2E}" type="slidenum">
              <a:rPr lang="zh-TW" altLang="en-US"/>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TW"/>
          </a:p>
        </p:txBody>
      </p:sp>
      <p:sp>
        <p:nvSpPr>
          <p:cNvPr id="5" name="Rectangle 5"/>
          <p:cNvSpPr>
            <a:spLocks noGrp="1" noChangeArrowheads="1"/>
          </p:cNvSpPr>
          <p:nvPr>
            <p:ph type="ftr" sz="quarter" idx="11"/>
          </p:nvPr>
        </p:nvSpPr>
        <p:spPr>
          <a:ln/>
        </p:spPr>
        <p:txBody>
          <a:bodyPr/>
          <a:lstStyle>
            <a:lvl1pPr>
              <a:defRPr/>
            </a:lvl1pPr>
          </a:lstStyle>
          <a:p>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C5ECACD2-BF6B-4064-9851-67591CA3C951}" type="slidenum">
              <a:rPr lang="zh-TW" altLang="en-US"/>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14450"/>
            <a:ext cx="4038600"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4450"/>
            <a:ext cx="4038600"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821A1007-40E1-44DE-B25C-5553DB5EB397}"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zh-TW"/>
          </a:p>
        </p:txBody>
      </p:sp>
      <p:sp>
        <p:nvSpPr>
          <p:cNvPr id="8" name="Rectangle 5"/>
          <p:cNvSpPr>
            <a:spLocks noGrp="1" noChangeArrowheads="1"/>
          </p:cNvSpPr>
          <p:nvPr>
            <p:ph type="ftr" sz="quarter" idx="11"/>
          </p:nvPr>
        </p:nvSpPr>
        <p:spPr>
          <a:ln/>
        </p:spPr>
        <p:txBody>
          <a:bodyPr/>
          <a:lstStyle>
            <a:lvl1pPr>
              <a:defRPr/>
            </a:lvl1pPr>
          </a:lstStyle>
          <a:p>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F530FC8A-B9F8-40ED-A650-6C790CE3C64E}"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zh-TW"/>
          </a:p>
        </p:txBody>
      </p:sp>
      <p:sp>
        <p:nvSpPr>
          <p:cNvPr id="4" name="Rectangle 5"/>
          <p:cNvSpPr>
            <a:spLocks noGrp="1" noChangeArrowheads="1"/>
          </p:cNvSpPr>
          <p:nvPr>
            <p:ph type="ftr" sz="quarter" idx="11"/>
          </p:nvPr>
        </p:nvSpPr>
        <p:spPr>
          <a:ln/>
        </p:spPr>
        <p:txBody>
          <a:bodyPr/>
          <a:lstStyle>
            <a:lvl1pPr>
              <a:defRPr/>
            </a:lvl1pPr>
          </a:lstStyle>
          <a:p>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31542A12-872C-4036-A9C0-7A7A2EC58490}"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TW"/>
          </a:p>
        </p:txBody>
      </p:sp>
      <p:sp>
        <p:nvSpPr>
          <p:cNvPr id="3" name="Rectangle 5"/>
          <p:cNvSpPr>
            <a:spLocks noGrp="1" noChangeArrowheads="1"/>
          </p:cNvSpPr>
          <p:nvPr>
            <p:ph type="ftr" sz="quarter" idx="11"/>
          </p:nvPr>
        </p:nvSpPr>
        <p:spPr>
          <a:ln/>
        </p:spPr>
        <p:txBody>
          <a:bodyPr/>
          <a:lstStyle>
            <a:lvl1pPr>
              <a:defRPr/>
            </a:lvl1pPr>
          </a:lstStyle>
          <a:p>
            <a:endParaRPr lang="en-US" altLang="zh-TW"/>
          </a:p>
        </p:txBody>
      </p:sp>
      <p:sp>
        <p:nvSpPr>
          <p:cNvPr id="4" name="Rectangle 6"/>
          <p:cNvSpPr>
            <a:spLocks noGrp="1" noChangeArrowheads="1"/>
          </p:cNvSpPr>
          <p:nvPr>
            <p:ph type="sldNum" sz="quarter" idx="12"/>
          </p:nvPr>
        </p:nvSpPr>
        <p:spPr>
          <a:ln/>
        </p:spPr>
        <p:txBody>
          <a:bodyPr/>
          <a:lstStyle>
            <a:lvl1pPr>
              <a:defRPr/>
            </a:lvl1pPr>
          </a:lstStyle>
          <a:p>
            <a:fld id="{B53A9EFF-4A61-48B5-837C-9A6F29574C0B}"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B13F9685-C84E-458F-B0B3-D7B607433A01}"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TW"/>
          </a:p>
        </p:txBody>
      </p:sp>
      <p:sp>
        <p:nvSpPr>
          <p:cNvPr id="6" name="Rectangle 5"/>
          <p:cNvSpPr>
            <a:spLocks noGrp="1" noChangeArrowheads="1"/>
          </p:cNvSpPr>
          <p:nvPr>
            <p:ph type="ftr" sz="quarter" idx="11"/>
          </p:nvPr>
        </p:nvSpPr>
        <p:spPr>
          <a:ln/>
        </p:spPr>
        <p:txBody>
          <a:bodyPr/>
          <a:lstStyle>
            <a:lvl1pPr>
              <a:defRPr/>
            </a:lvl1pPr>
          </a:lstStyle>
          <a:p>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4054DE1B-B5A1-4CE4-9FF9-0D71BECF2FCD}"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165100"/>
            <a:ext cx="8229600" cy="7889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5123" name="Rectangle 3"/>
          <p:cNvSpPr>
            <a:spLocks noGrp="1" noChangeArrowheads="1"/>
          </p:cNvSpPr>
          <p:nvPr>
            <p:ph type="body" idx="1"/>
          </p:nvPr>
        </p:nvSpPr>
        <p:spPr bwMode="auto">
          <a:xfrm>
            <a:off x="457200" y="1314450"/>
            <a:ext cx="8229600" cy="4287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chemeClr val="tx1"/>
                </a:solidFill>
                <a:ea typeface="PMingLiU" pitchFamily="18" charset="-120"/>
              </a:defRPr>
            </a:lvl1pPr>
          </a:lstStyle>
          <a:p>
            <a:endParaRPr lang="en-US" altLang="zh-TW"/>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chemeClr val="tx1"/>
                </a:solidFill>
                <a:ea typeface="PMingLiU" pitchFamily="18" charset="-120"/>
              </a:defRPr>
            </a:lvl1pPr>
          </a:lstStyle>
          <a:p>
            <a:endParaRPr lang="en-US" altLang="zh-TW"/>
          </a:p>
        </p:txBody>
      </p:sp>
      <p:sp>
        <p:nvSpPr>
          <p:cNvPr id="4102" name="Rectangle 6"/>
          <p:cNvSpPr>
            <a:spLocks noGrp="1" noChangeArrowheads="1"/>
          </p:cNvSpPr>
          <p:nvPr>
            <p:ph type="sldNum" sz="quarter" idx="4"/>
          </p:nvPr>
        </p:nvSpPr>
        <p:spPr bwMode="auto">
          <a:xfrm>
            <a:off x="5486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chemeClr val="tx1"/>
                </a:solidFill>
                <a:ea typeface="PMingLiU" pitchFamily="18" charset="-120"/>
              </a:defRPr>
            </a:lvl1pPr>
          </a:lstStyle>
          <a:p>
            <a:fld id="{F6C017C1-0F40-4435-A242-27D810379F16}" type="slidenum">
              <a:rPr lang="zh-TW" altLang="en-US"/>
              <a:pPr/>
              <a:t>‹#›</a:t>
            </a:fld>
            <a:endParaRPr lang="en-US" altLang="zh-TW"/>
          </a:p>
        </p:txBody>
      </p:sp>
      <p:pic>
        <p:nvPicPr>
          <p:cNvPr id="5127" name="Picture 7"/>
          <p:cNvPicPr>
            <a:picLocks noChangeArrowheads="1"/>
          </p:cNvPicPr>
          <p:nvPr/>
        </p:nvPicPr>
        <p:blipFill>
          <a:blip r:embed="rId16" cstate="print"/>
          <a:srcRect/>
          <a:stretch>
            <a:fillRect/>
          </a:stretch>
        </p:blipFill>
        <p:spPr bwMode="auto">
          <a:xfrm>
            <a:off x="242888" y="6027738"/>
            <a:ext cx="681037" cy="668337"/>
          </a:xfrm>
          <a:prstGeom prst="rect">
            <a:avLst/>
          </a:prstGeom>
          <a:noFill/>
          <a:ln w="12700">
            <a:noFill/>
            <a:miter lim="800000"/>
            <a:headEnd/>
            <a:tailEnd/>
          </a:ln>
        </p:spPr>
      </p:pic>
      <p:sp>
        <p:nvSpPr>
          <p:cNvPr id="4104" name="Text Box 8"/>
          <p:cNvSpPr txBox="1">
            <a:spLocks noChangeArrowheads="1"/>
          </p:cNvSpPr>
          <p:nvPr/>
        </p:nvSpPr>
        <p:spPr bwMode="auto">
          <a:xfrm>
            <a:off x="885825" y="6086475"/>
            <a:ext cx="2411413" cy="533400"/>
          </a:xfrm>
          <a:prstGeom prst="rect">
            <a:avLst/>
          </a:prstGeom>
          <a:noFill/>
          <a:ln w="12700">
            <a:noFill/>
            <a:miter lim="800000"/>
            <a:headEnd/>
            <a:tailEnd/>
          </a:ln>
          <a:effectLst/>
        </p:spPr>
        <p:txBody>
          <a:bodyPr wrap="none">
            <a:spAutoFit/>
          </a:bodyPr>
          <a:lstStyle/>
          <a:p>
            <a:pPr defTabSz="762000" eaLnBrk="0" hangingPunct="0">
              <a:lnSpc>
                <a:spcPct val="90000"/>
              </a:lnSpc>
              <a:defRPr/>
            </a:pPr>
            <a:r>
              <a:rPr lang="en-US" altLang="zh-TW" sz="1600" b="1" i="0">
                <a:solidFill>
                  <a:srgbClr val="0099FF"/>
                </a:solidFill>
                <a:effectLst>
                  <a:outerShdw blurRad="38100" dist="38100" dir="2700000" algn="tl">
                    <a:srgbClr val="C0C0C0"/>
                  </a:outerShdw>
                </a:effectLst>
                <a:ea typeface="新細明體" pitchFamily="18" charset="-120"/>
              </a:rPr>
              <a:t>University of California</a:t>
            </a:r>
          </a:p>
          <a:p>
            <a:pPr defTabSz="762000" eaLnBrk="0" hangingPunct="0">
              <a:lnSpc>
                <a:spcPct val="90000"/>
              </a:lnSpc>
              <a:defRPr/>
            </a:pPr>
            <a:r>
              <a:rPr lang="en-US" altLang="zh-TW" sz="1600" b="1" i="0">
                <a:solidFill>
                  <a:srgbClr val="0099FF"/>
                </a:solidFill>
                <a:effectLst>
                  <a:outerShdw blurRad="38100" dist="38100" dir="2700000" algn="tl">
                    <a:srgbClr val="C0C0C0"/>
                  </a:outerShdw>
                </a:effectLst>
                <a:ea typeface="新細明體" pitchFamily="18" charset="-120"/>
              </a:rPr>
              <a:t>Santa Barbara</a:t>
            </a:r>
          </a:p>
        </p:txBody>
      </p:sp>
      <p:sp>
        <p:nvSpPr>
          <p:cNvPr id="4105" name="Line 9"/>
          <p:cNvSpPr>
            <a:spLocks noChangeShapeType="1"/>
          </p:cNvSpPr>
          <p:nvPr/>
        </p:nvSpPr>
        <p:spPr bwMode="auto">
          <a:xfrm>
            <a:off x="452438" y="5978525"/>
            <a:ext cx="8226425" cy="0"/>
          </a:xfrm>
          <a:prstGeom prst="line">
            <a:avLst/>
          </a:prstGeom>
          <a:noFill/>
          <a:ln w="19050">
            <a:solidFill>
              <a:srgbClr val="33CCCC"/>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lvl1pPr algn="ctr" rtl="0" eaLnBrk="0" fontAlgn="base" hangingPunct="0">
        <a:spcBef>
          <a:spcPct val="0"/>
        </a:spcBef>
        <a:spcAft>
          <a:spcPct val="0"/>
        </a:spcAft>
        <a:defRPr sz="3600">
          <a:solidFill>
            <a:srgbClr val="0000FF"/>
          </a:solidFill>
          <a:latin typeface="+mj-lt"/>
          <a:ea typeface="+mj-ea"/>
          <a:cs typeface="+mj-cs"/>
        </a:defRPr>
      </a:lvl1pPr>
      <a:lvl2pPr algn="ctr" rtl="0" eaLnBrk="0" fontAlgn="base" hangingPunct="0">
        <a:spcBef>
          <a:spcPct val="0"/>
        </a:spcBef>
        <a:spcAft>
          <a:spcPct val="0"/>
        </a:spcAft>
        <a:defRPr sz="3600">
          <a:solidFill>
            <a:srgbClr val="0000FF"/>
          </a:solidFill>
          <a:latin typeface="Arial" charset="0"/>
        </a:defRPr>
      </a:lvl2pPr>
      <a:lvl3pPr algn="ctr" rtl="0" eaLnBrk="0" fontAlgn="base" hangingPunct="0">
        <a:spcBef>
          <a:spcPct val="0"/>
        </a:spcBef>
        <a:spcAft>
          <a:spcPct val="0"/>
        </a:spcAft>
        <a:defRPr sz="3600">
          <a:solidFill>
            <a:srgbClr val="0000FF"/>
          </a:solidFill>
          <a:latin typeface="Arial" charset="0"/>
        </a:defRPr>
      </a:lvl3pPr>
      <a:lvl4pPr algn="ctr" rtl="0" eaLnBrk="0" fontAlgn="base" hangingPunct="0">
        <a:spcBef>
          <a:spcPct val="0"/>
        </a:spcBef>
        <a:spcAft>
          <a:spcPct val="0"/>
        </a:spcAft>
        <a:defRPr sz="3600">
          <a:solidFill>
            <a:srgbClr val="0000FF"/>
          </a:solidFill>
          <a:latin typeface="Arial" charset="0"/>
        </a:defRPr>
      </a:lvl4pPr>
      <a:lvl5pPr algn="ctr" rtl="0" eaLnBrk="0" fontAlgn="base" hangingPunct="0">
        <a:spcBef>
          <a:spcPct val="0"/>
        </a:spcBef>
        <a:spcAft>
          <a:spcPct val="0"/>
        </a:spcAft>
        <a:defRPr sz="3600">
          <a:solidFill>
            <a:srgbClr val="0000FF"/>
          </a:solidFill>
          <a:latin typeface="Arial" charset="0"/>
        </a:defRPr>
      </a:lvl5pPr>
      <a:lvl6pPr marL="457200" algn="ctr" rtl="0" fontAlgn="base">
        <a:spcBef>
          <a:spcPct val="0"/>
        </a:spcBef>
        <a:spcAft>
          <a:spcPct val="0"/>
        </a:spcAft>
        <a:defRPr sz="3600">
          <a:solidFill>
            <a:srgbClr val="0000FF"/>
          </a:solidFill>
          <a:latin typeface="Arial" charset="0"/>
        </a:defRPr>
      </a:lvl6pPr>
      <a:lvl7pPr marL="914400" algn="ctr" rtl="0" fontAlgn="base">
        <a:spcBef>
          <a:spcPct val="0"/>
        </a:spcBef>
        <a:spcAft>
          <a:spcPct val="0"/>
        </a:spcAft>
        <a:defRPr sz="3600">
          <a:solidFill>
            <a:srgbClr val="0000FF"/>
          </a:solidFill>
          <a:latin typeface="Arial" charset="0"/>
        </a:defRPr>
      </a:lvl7pPr>
      <a:lvl8pPr marL="1371600" algn="ctr" rtl="0" fontAlgn="base">
        <a:spcBef>
          <a:spcPct val="0"/>
        </a:spcBef>
        <a:spcAft>
          <a:spcPct val="0"/>
        </a:spcAft>
        <a:defRPr sz="3600">
          <a:solidFill>
            <a:srgbClr val="0000FF"/>
          </a:solidFill>
          <a:latin typeface="Arial" charset="0"/>
        </a:defRPr>
      </a:lvl8pPr>
      <a:lvl9pPr marL="1828800" algn="ctr" rtl="0" fontAlgn="base">
        <a:spcBef>
          <a:spcPct val="0"/>
        </a:spcBef>
        <a:spcAft>
          <a:spcPct val="0"/>
        </a:spcAft>
        <a:defRPr sz="36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tang@ece.ucsb.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5.bin"/><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oleObject" Target="../embeddings/oleObject1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4.bin"/><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120775"/>
            <a:ext cx="9144000" cy="1470025"/>
          </a:xfrm>
        </p:spPr>
        <p:txBody>
          <a:bodyPr/>
          <a:lstStyle/>
          <a:p>
            <a:pPr eaLnBrk="1" hangingPunct="1"/>
            <a:r>
              <a:rPr lang="en-US" altLang="zh-TW" smtClean="0">
                <a:ea typeface="PMingLiU" pitchFamily="18" charset="-120"/>
              </a:rPr>
              <a:t>Over 40 GHz Traveling-Wave Electroabsorption Modulator Based on Hybrid Silicon Platform</a:t>
            </a:r>
          </a:p>
        </p:txBody>
      </p:sp>
      <p:sp>
        <p:nvSpPr>
          <p:cNvPr id="6147" name="Rectangle 3"/>
          <p:cNvSpPr>
            <a:spLocks noGrp="1" noChangeArrowheads="1"/>
          </p:cNvSpPr>
          <p:nvPr>
            <p:ph type="subTitle" idx="1"/>
          </p:nvPr>
        </p:nvSpPr>
        <p:spPr>
          <a:xfrm>
            <a:off x="152400" y="3276600"/>
            <a:ext cx="8763000" cy="1905000"/>
          </a:xfrm>
        </p:spPr>
        <p:txBody>
          <a:bodyPr/>
          <a:lstStyle/>
          <a:p>
            <a:pPr eaLnBrk="1" hangingPunct="1"/>
            <a:r>
              <a:rPr lang="en-US" altLang="zh-TW" sz="2000" b="1" i="1" smtClean="0">
                <a:ea typeface="PMingLiU" pitchFamily="18" charset="-120"/>
              </a:rPr>
              <a:t>Yongbo Tang</a:t>
            </a:r>
            <a:r>
              <a:rPr lang="en-US" altLang="zh-TW" sz="2000" b="1" baseline="30000" smtClean="0">
                <a:ea typeface="PMingLiU" pitchFamily="18" charset="-120"/>
              </a:rPr>
              <a:t>1,2,3*</a:t>
            </a:r>
            <a:r>
              <a:rPr lang="en-US" altLang="zh-TW" sz="2000" b="1" smtClean="0">
                <a:ea typeface="PMingLiU" pitchFamily="18" charset="-120"/>
              </a:rPr>
              <a:t>, Hui-Wen Chen</a:t>
            </a:r>
            <a:r>
              <a:rPr lang="en-US" altLang="zh-TW" sz="2000" b="1" baseline="30000" smtClean="0">
                <a:ea typeface="PMingLiU" pitchFamily="18" charset="-120"/>
              </a:rPr>
              <a:t>1</a:t>
            </a:r>
            <a:r>
              <a:rPr lang="en-US" altLang="zh-TW" sz="2000" b="1" smtClean="0">
                <a:ea typeface="PMingLiU" pitchFamily="18" charset="-120"/>
              </a:rPr>
              <a:t>,  Jonathan D. Peters</a:t>
            </a:r>
            <a:r>
              <a:rPr lang="en-US" altLang="zh-TW" sz="2000" b="1" baseline="30000" smtClean="0">
                <a:ea typeface="PMingLiU" pitchFamily="18" charset="-120"/>
              </a:rPr>
              <a:t>1</a:t>
            </a:r>
            <a:r>
              <a:rPr lang="en-US" altLang="zh-TW" sz="2000" b="1" smtClean="0">
                <a:ea typeface="PMingLiU" pitchFamily="18" charset="-120"/>
              </a:rPr>
              <a:t>, Urban Westergren</a:t>
            </a:r>
            <a:r>
              <a:rPr lang="en-US" altLang="zh-TW" sz="2000" b="1" baseline="30000" smtClean="0">
                <a:ea typeface="PMingLiU" pitchFamily="18" charset="-120"/>
              </a:rPr>
              <a:t>2,3</a:t>
            </a:r>
            <a:r>
              <a:rPr lang="en-US" altLang="zh-TW" sz="2000" b="1" smtClean="0">
                <a:ea typeface="PMingLiU" pitchFamily="18" charset="-120"/>
              </a:rPr>
              <a:t> and John E. Bowers</a:t>
            </a:r>
            <a:r>
              <a:rPr lang="en-US" altLang="zh-TW" sz="2000" b="1" baseline="30000" smtClean="0">
                <a:ea typeface="PMingLiU" pitchFamily="18" charset="-120"/>
              </a:rPr>
              <a:t>1</a:t>
            </a:r>
          </a:p>
          <a:p>
            <a:pPr eaLnBrk="1" hangingPunct="1"/>
            <a:r>
              <a:rPr lang="en-US" altLang="zh-CN" sz="1800" i="1" baseline="30000" smtClean="0">
                <a:ea typeface="SimSun" pitchFamily="2" charset="-122"/>
              </a:rPr>
              <a:t>1</a:t>
            </a:r>
            <a:r>
              <a:rPr lang="en-US" altLang="zh-CN" sz="1800" i="1" smtClean="0">
                <a:ea typeface="SimSun" pitchFamily="2" charset="-122"/>
              </a:rPr>
              <a:t>Dept</a:t>
            </a:r>
            <a:r>
              <a:rPr lang="en-US" altLang="zh-TW" sz="1800" i="1" smtClean="0">
                <a:ea typeface="PMingLiU" pitchFamily="18" charset="-120"/>
              </a:rPr>
              <a:t>.</a:t>
            </a:r>
            <a:r>
              <a:rPr lang="en-US" altLang="zh-CN" sz="1800" i="1" smtClean="0">
                <a:ea typeface="SimSun" pitchFamily="2" charset="-122"/>
              </a:rPr>
              <a:t> of Electrical and Computer Engineering, UC Santa Barbara, USA</a:t>
            </a:r>
          </a:p>
          <a:p>
            <a:pPr eaLnBrk="1" hangingPunct="1"/>
            <a:r>
              <a:rPr lang="en-US" altLang="zh-TW" sz="1800" i="1" smtClean="0">
                <a:ea typeface="SimSun" pitchFamily="2" charset="-122"/>
              </a:rPr>
              <a:t>2, JORCEP, Zhejiang University, China</a:t>
            </a:r>
          </a:p>
          <a:p>
            <a:pPr eaLnBrk="1" hangingPunct="1"/>
            <a:r>
              <a:rPr lang="en-US" altLang="zh-TW" sz="1800" i="1" smtClean="0">
                <a:ea typeface="SimSun" pitchFamily="2" charset="-122"/>
              </a:rPr>
              <a:t>3, School of information and communication technology, KTH, Sweden</a:t>
            </a:r>
          </a:p>
          <a:p>
            <a:pPr eaLnBrk="1" hangingPunct="1"/>
            <a:r>
              <a:rPr lang="en-US" altLang="zh-TW" sz="1800" i="1" smtClean="0">
                <a:ea typeface="SimSun" pitchFamily="2" charset="-122"/>
                <a:hlinkClick r:id="rId3"/>
              </a:rPr>
              <a:t>ytang@ece.ucsb.edu</a:t>
            </a:r>
            <a:r>
              <a:rPr lang="en-US" altLang="zh-TW" sz="1800" i="1" smtClean="0">
                <a:ea typeface="SimSun" pitchFamily="2" charset="-122"/>
              </a:rPr>
              <a:t> </a:t>
            </a:r>
          </a:p>
          <a:p>
            <a:pPr eaLnBrk="1" hangingPunct="1"/>
            <a:endParaRPr lang="en-US" altLang="zh-TW" sz="1800" i="1" smtClean="0">
              <a:ea typeface="SimSun" pitchFamily="2" charset="-122"/>
            </a:endParaRPr>
          </a:p>
          <a:p>
            <a:pPr eaLnBrk="1" hangingPunct="1"/>
            <a:r>
              <a:rPr lang="en-US" altLang="zh-TW" sz="1800" i="1" smtClean="0">
                <a:ea typeface="SimSun" pitchFamily="2" charset="-122"/>
              </a:rPr>
              <a:t>Supported by DARPA MTO CIPHER PICO project (Scott Rodgers) and Intel</a:t>
            </a:r>
          </a:p>
          <a:p>
            <a:pPr eaLnBrk="1" hangingPunct="1"/>
            <a:endParaRPr lang="en-US" altLang="zh-TW" sz="1800" smtClean="0">
              <a:ea typeface="SimSun" pitchFamily="2" charset="-122"/>
            </a:endParaRPr>
          </a:p>
        </p:txBody>
      </p:sp>
      <p:sp>
        <p:nvSpPr>
          <p:cNvPr id="6148" name="Slide Number Placeholder 6"/>
          <p:cNvSpPr>
            <a:spLocks noGrp="1"/>
          </p:cNvSpPr>
          <p:nvPr>
            <p:ph type="sldNum" sz="quarter" idx="12"/>
          </p:nvPr>
        </p:nvSpPr>
        <p:spPr>
          <a:noFill/>
        </p:spPr>
        <p:txBody>
          <a:bodyPr/>
          <a:lstStyle/>
          <a:p>
            <a:fld id="{8EF53983-6CD0-4665-8823-8F566B491E80}" type="slidenum">
              <a:rPr lang="zh-TW" altLang="en-US"/>
              <a:pPr/>
              <a:t>1</a:t>
            </a:fld>
            <a:endParaRPr lang="en-US" altLang="zh-TW"/>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标题 1"/>
          <p:cNvSpPr>
            <a:spLocks noGrp="1"/>
          </p:cNvSpPr>
          <p:nvPr>
            <p:ph type="title"/>
          </p:nvPr>
        </p:nvSpPr>
        <p:spPr/>
        <p:txBody>
          <a:bodyPr/>
          <a:lstStyle/>
          <a:p>
            <a:pPr eaLnBrk="1" hangingPunct="1"/>
            <a:r>
              <a:rPr lang="en-US" altLang="zh-CN" smtClean="0">
                <a:ea typeface="SimSun" pitchFamily="2" charset="-122"/>
              </a:rPr>
              <a:t>Chirp</a:t>
            </a:r>
            <a:endParaRPr lang="zh-CN" altLang="en-US" smtClean="0">
              <a:ea typeface="SimSun" pitchFamily="2" charset="-122"/>
            </a:endParaRPr>
          </a:p>
        </p:txBody>
      </p:sp>
      <p:sp>
        <p:nvSpPr>
          <p:cNvPr id="3077" name="Rectangle 5"/>
          <p:cNvSpPr>
            <a:spLocks noChangeArrowheads="1"/>
          </p:cNvSpPr>
          <p:nvPr/>
        </p:nvSpPr>
        <p:spPr bwMode="auto">
          <a:xfrm>
            <a:off x="3275013" y="6110288"/>
            <a:ext cx="5487987" cy="276225"/>
          </a:xfrm>
          <a:prstGeom prst="rect">
            <a:avLst/>
          </a:prstGeom>
          <a:noFill/>
          <a:ln w="9525">
            <a:noFill/>
            <a:miter lim="800000"/>
            <a:headEnd/>
            <a:tailEnd/>
          </a:ln>
        </p:spPr>
        <p:txBody>
          <a:bodyPr wrap="none" anchor="ctr">
            <a:spAutoFit/>
          </a:bodyPr>
          <a:lstStyle/>
          <a:p>
            <a:pPr>
              <a:tabLst>
                <a:tab pos="228600" algn="l"/>
              </a:tabLst>
            </a:pPr>
            <a:r>
              <a:rPr lang="en-US" altLang="zh-CN" sz="1200" i="0">
                <a:solidFill>
                  <a:schemeClr val="tx1"/>
                </a:solidFill>
                <a:latin typeface="Times New Roman" pitchFamily="18" charset="0"/>
                <a:ea typeface="SimSun" pitchFamily="2" charset="-122"/>
                <a:cs typeface="Times New Roman" pitchFamily="18" charset="0"/>
              </a:rPr>
              <a:t>F. Devaux, Y. Sorel, and J. F. Kerdiles, </a:t>
            </a:r>
            <a:r>
              <a:rPr lang="en-US" altLang="zh-CN" sz="1200">
                <a:solidFill>
                  <a:schemeClr val="tx1"/>
                </a:solidFill>
                <a:latin typeface="Times New Roman" pitchFamily="18" charset="0"/>
                <a:ea typeface="SimSun" pitchFamily="2" charset="-122"/>
                <a:cs typeface="Times New Roman" pitchFamily="18" charset="0"/>
              </a:rPr>
              <a:t>J. Lightw. Technol. </a:t>
            </a:r>
            <a:r>
              <a:rPr lang="en-US" altLang="zh-CN" sz="1200" b="1" i="0">
                <a:solidFill>
                  <a:schemeClr val="tx1"/>
                </a:solidFill>
                <a:latin typeface="Times New Roman" pitchFamily="18" charset="0"/>
                <a:ea typeface="SimSun" pitchFamily="2" charset="-122"/>
                <a:cs typeface="Times New Roman" pitchFamily="18" charset="0"/>
              </a:rPr>
              <a:t>11</a:t>
            </a:r>
            <a:r>
              <a:rPr lang="en-US" altLang="zh-CN" sz="1200" i="0">
                <a:solidFill>
                  <a:schemeClr val="tx1"/>
                </a:solidFill>
                <a:latin typeface="Times New Roman" pitchFamily="18" charset="0"/>
                <a:ea typeface="SimSun" pitchFamily="2" charset="-122"/>
                <a:cs typeface="Times New Roman" pitchFamily="18" charset="0"/>
              </a:rPr>
              <a:t>(13), 1937-1940 (1993).</a:t>
            </a:r>
            <a:endParaRPr lang="en-US" altLang="zh-CN" sz="1200" i="0">
              <a:solidFill>
                <a:schemeClr val="tx1"/>
              </a:solidFill>
              <a:ea typeface="SimSun" pitchFamily="2" charset="-122"/>
              <a:cs typeface="Times New Roman" pitchFamily="18" charset="0"/>
            </a:endParaRPr>
          </a:p>
        </p:txBody>
      </p:sp>
      <p:sp>
        <p:nvSpPr>
          <p:cNvPr id="3078" name="Slide Number Placeholder 19"/>
          <p:cNvSpPr>
            <a:spLocks noGrp="1"/>
          </p:cNvSpPr>
          <p:nvPr>
            <p:ph type="sldNum" sz="quarter" idx="12"/>
          </p:nvPr>
        </p:nvSpPr>
        <p:spPr>
          <a:noFill/>
        </p:spPr>
        <p:txBody>
          <a:bodyPr/>
          <a:lstStyle/>
          <a:p>
            <a:fld id="{148FB22C-5F7D-4EF9-A379-79B2866DDF09}" type="slidenum">
              <a:rPr lang="zh-TW" altLang="en-US"/>
              <a:pPr/>
              <a:t>10</a:t>
            </a:fld>
            <a:endParaRPr lang="en-US" altLang="zh-TW"/>
          </a:p>
        </p:txBody>
      </p:sp>
      <p:grpSp>
        <p:nvGrpSpPr>
          <p:cNvPr id="3079" name="Group 52"/>
          <p:cNvGrpSpPr>
            <a:grpSpLocks/>
          </p:cNvGrpSpPr>
          <p:nvPr/>
        </p:nvGrpSpPr>
        <p:grpSpPr bwMode="auto">
          <a:xfrm>
            <a:off x="4386263" y="1022350"/>
            <a:ext cx="3995737" cy="2940050"/>
            <a:chOff x="4747354" y="3352800"/>
            <a:chExt cx="3309938" cy="2482850"/>
          </a:xfrm>
        </p:grpSpPr>
        <p:grpSp>
          <p:nvGrpSpPr>
            <p:cNvPr id="3084" name="Group 11"/>
            <p:cNvGrpSpPr>
              <a:grpSpLocks/>
            </p:cNvGrpSpPr>
            <p:nvPr/>
          </p:nvGrpSpPr>
          <p:grpSpPr bwMode="auto">
            <a:xfrm>
              <a:off x="4747354" y="3352800"/>
              <a:ext cx="3309938" cy="2482850"/>
              <a:chOff x="4747354" y="3352800"/>
              <a:chExt cx="3309938" cy="2482850"/>
            </a:xfrm>
          </p:grpSpPr>
          <p:pic>
            <p:nvPicPr>
              <p:cNvPr id="3087" name="Picture 2" descr="E:\UCSB_Group\papers\OE_prepare\Chirp\process\2.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47354" y="3352800"/>
                <a:ext cx="3309938" cy="2482850"/>
              </a:xfrm>
              <a:prstGeom prst="rect">
                <a:avLst/>
              </a:prstGeom>
              <a:noFill/>
              <a:ln w="9525">
                <a:noFill/>
                <a:miter lim="800000"/>
                <a:headEnd/>
                <a:tailEnd/>
              </a:ln>
            </p:spPr>
          </p:pic>
          <p:sp>
            <p:nvSpPr>
              <p:cNvPr id="3088" name="Oval 9"/>
              <p:cNvSpPr>
                <a:spLocks noChangeArrowheads="1"/>
              </p:cNvSpPr>
              <p:nvPr/>
            </p:nvSpPr>
            <p:spPr bwMode="auto">
              <a:xfrm>
                <a:off x="6585663" y="4335780"/>
                <a:ext cx="228600" cy="228600"/>
              </a:xfrm>
              <a:prstGeom prst="ellipse">
                <a:avLst/>
              </a:prstGeom>
              <a:noFill/>
              <a:ln w="25400" algn="ctr">
                <a:solidFill>
                  <a:schemeClr val="tx1"/>
                </a:solidFill>
                <a:round/>
                <a:headEnd/>
                <a:tailEnd/>
              </a:ln>
            </p:spPr>
            <p:txBody>
              <a:bodyPr/>
              <a:lstStyle/>
              <a:p>
                <a:endParaRPr lang="zh-CN" altLang="zh-CN">
                  <a:ea typeface="SimSun" pitchFamily="2" charset="-122"/>
                </a:endParaRPr>
              </a:p>
            </p:txBody>
          </p:sp>
          <p:sp>
            <p:nvSpPr>
              <p:cNvPr id="3089" name="TextBox 10"/>
              <p:cNvSpPr txBox="1">
                <a:spLocks noChangeArrowheads="1"/>
              </p:cNvSpPr>
              <p:nvPr/>
            </p:nvSpPr>
            <p:spPr bwMode="auto">
              <a:xfrm>
                <a:off x="5334000" y="4495800"/>
                <a:ext cx="1319592" cy="246221"/>
              </a:xfrm>
              <a:prstGeom prst="rect">
                <a:avLst/>
              </a:prstGeom>
              <a:noFill/>
              <a:ln w="9525">
                <a:noFill/>
                <a:miter lim="800000"/>
                <a:headEnd/>
                <a:tailEnd/>
              </a:ln>
            </p:spPr>
            <p:txBody>
              <a:bodyPr wrap="none">
                <a:spAutoFit/>
              </a:bodyPr>
              <a:lstStyle/>
              <a:p>
                <a:r>
                  <a:rPr lang="en-US" altLang="zh-CN">
                    <a:ea typeface="SimSun" pitchFamily="2" charset="-122"/>
                  </a:rPr>
                  <a:t>Chirp-free operation</a:t>
                </a:r>
              </a:p>
            </p:txBody>
          </p:sp>
        </p:grpSp>
        <p:cxnSp>
          <p:nvCxnSpPr>
            <p:cNvPr id="3085" name="Straight Connector 14"/>
            <p:cNvCxnSpPr>
              <a:cxnSpLocks noChangeShapeType="1"/>
            </p:cNvCxnSpPr>
            <p:nvPr/>
          </p:nvCxnSpPr>
          <p:spPr bwMode="auto">
            <a:xfrm>
              <a:off x="5105400" y="4451350"/>
              <a:ext cx="1600200" cy="0"/>
            </a:xfrm>
            <a:prstGeom prst="line">
              <a:avLst/>
            </a:prstGeom>
            <a:noFill/>
            <a:ln w="28575" algn="ctr">
              <a:solidFill>
                <a:srgbClr val="FF0000"/>
              </a:solidFill>
              <a:round/>
              <a:headEnd/>
              <a:tailEnd/>
            </a:ln>
          </p:spPr>
        </p:cxnSp>
        <p:cxnSp>
          <p:nvCxnSpPr>
            <p:cNvPr id="3086" name="Straight Connector 15"/>
            <p:cNvCxnSpPr>
              <a:cxnSpLocks noChangeShapeType="1"/>
            </p:cNvCxnSpPr>
            <p:nvPr/>
          </p:nvCxnSpPr>
          <p:spPr bwMode="auto">
            <a:xfrm rot="5400000" flipH="1" flipV="1">
              <a:off x="6134100" y="4991100"/>
              <a:ext cx="1143000" cy="0"/>
            </a:xfrm>
            <a:prstGeom prst="line">
              <a:avLst/>
            </a:prstGeom>
            <a:noFill/>
            <a:ln w="28575" algn="ctr">
              <a:solidFill>
                <a:srgbClr val="FF0000"/>
              </a:solidFill>
              <a:round/>
              <a:headEnd/>
              <a:tailEnd/>
            </a:ln>
          </p:spPr>
        </p:cxnSp>
      </p:grpSp>
      <p:grpSp>
        <p:nvGrpSpPr>
          <p:cNvPr id="3080" name="Group 16"/>
          <p:cNvGrpSpPr>
            <a:grpSpLocks/>
          </p:cNvGrpSpPr>
          <p:nvPr/>
        </p:nvGrpSpPr>
        <p:grpSpPr bwMode="auto">
          <a:xfrm>
            <a:off x="381000" y="990600"/>
            <a:ext cx="3768725" cy="3168650"/>
            <a:chOff x="4724400" y="914400"/>
            <a:chExt cx="3311525" cy="2482850"/>
          </a:xfrm>
        </p:grpSpPr>
        <p:pic>
          <p:nvPicPr>
            <p:cNvPr id="3082" name="Picture 1" descr="E:\UCSB_Group\papers\OE_prepare\Chirp\process\1.png"/>
            <p:cNvPicPr>
              <a:picLocks noChangeAspect="1" noChangeArrowheads="1"/>
            </p:cNvPicPr>
            <p:nvPr/>
          </p:nvPicPr>
          <p:blipFill>
            <a:blip r:embed="rId5" cstate="print"/>
            <a:srcRect/>
            <a:stretch>
              <a:fillRect/>
            </a:stretch>
          </p:blipFill>
          <p:spPr bwMode="auto">
            <a:xfrm>
              <a:off x="4724400" y="914400"/>
              <a:ext cx="3311525" cy="2482850"/>
            </a:xfrm>
            <a:prstGeom prst="rect">
              <a:avLst/>
            </a:prstGeom>
            <a:noFill/>
            <a:ln w="9525">
              <a:noFill/>
              <a:miter lim="800000"/>
              <a:headEnd/>
              <a:tailEnd/>
            </a:ln>
          </p:spPr>
        </p:pic>
        <p:sp>
          <p:nvSpPr>
            <p:cNvPr id="3083" name="TextBox 15"/>
            <p:cNvSpPr txBox="1">
              <a:spLocks noChangeArrowheads="1"/>
            </p:cNvSpPr>
            <p:nvPr/>
          </p:nvSpPr>
          <p:spPr bwMode="auto">
            <a:xfrm>
              <a:off x="5181600" y="2895600"/>
              <a:ext cx="777777" cy="246221"/>
            </a:xfrm>
            <a:prstGeom prst="rect">
              <a:avLst/>
            </a:prstGeom>
            <a:noFill/>
            <a:ln w="9525">
              <a:noFill/>
              <a:miter lim="800000"/>
              <a:headEnd/>
              <a:tailEnd/>
            </a:ln>
          </p:spPr>
          <p:txBody>
            <a:bodyPr wrap="none">
              <a:spAutoFit/>
            </a:bodyPr>
            <a:lstStyle/>
            <a:p>
              <a:r>
                <a:rPr lang="en-US" altLang="zh-CN">
                  <a:ea typeface="SimSun" pitchFamily="2" charset="-122"/>
                </a:rPr>
                <a:t>Bias = -3V</a:t>
              </a:r>
            </a:p>
          </p:txBody>
        </p:sp>
      </p:grpSp>
      <p:sp>
        <p:nvSpPr>
          <p:cNvPr id="3081" name="TextBox 53"/>
          <p:cNvSpPr txBox="1">
            <a:spLocks noChangeArrowheads="1"/>
          </p:cNvSpPr>
          <p:nvPr/>
        </p:nvSpPr>
        <p:spPr bwMode="auto">
          <a:xfrm>
            <a:off x="762000" y="5453063"/>
            <a:ext cx="3641725" cy="338137"/>
          </a:xfrm>
          <a:prstGeom prst="rect">
            <a:avLst/>
          </a:prstGeom>
          <a:noFill/>
          <a:ln w="9525">
            <a:noFill/>
            <a:miter lim="800000"/>
            <a:headEnd/>
            <a:tailEnd/>
          </a:ln>
        </p:spPr>
        <p:txBody>
          <a:bodyPr wrap="none">
            <a:spAutoFit/>
          </a:bodyPr>
          <a:lstStyle/>
          <a:p>
            <a:r>
              <a:rPr lang="en-US" altLang="zh-CN" sz="1600">
                <a:ea typeface="SimSun" pitchFamily="2" charset="-122"/>
              </a:rPr>
              <a:t>27.92 km  SMF is used for the testing </a:t>
            </a:r>
          </a:p>
        </p:txBody>
      </p:sp>
      <p:graphicFrame>
        <p:nvGraphicFramePr>
          <p:cNvPr id="3074" name="Object 16"/>
          <p:cNvGraphicFramePr>
            <a:graphicFrameLocks noChangeAspect="1"/>
          </p:cNvGraphicFramePr>
          <p:nvPr/>
        </p:nvGraphicFramePr>
        <p:xfrm>
          <a:off x="827088" y="4460875"/>
          <a:ext cx="3435350" cy="539750"/>
        </p:xfrm>
        <a:graphic>
          <a:graphicData uri="http://schemas.openxmlformats.org/presentationml/2006/ole">
            <p:oleObj spid="_x0000_s3074" name="Equation" r:id="rId6" imgW="2831760" imgH="444240" progId="">
              <p:embed/>
            </p:oleObj>
          </a:graphicData>
        </a:graphic>
      </p:graphicFrame>
      <p:graphicFrame>
        <p:nvGraphicFramePr>
          <p:cNvPr id="3075" name="Object 17"/>
          <p:cNvGraphicFramePr>
            <a:graphicFrameLocks noChangeAspect="1"/>
          </p:cNvGraphicFramePr>
          <p:nvPr/>
        </p:nvGraphicFramePr>
        <p:xfrm>
          <a:off x="4713288" y="4114800"/>
          <a:ext cx="1992312" cy="1208088"/>
        </p:xfrm>
        <a:graphic>
          <a:graphicData uri="http://schemas.openxmlformats.org/presentationml/2006/ole">
            <p:oleObj spid="_x0000_s3075" name="Equation" r:id="rId7" imgW="1549080" imgH="939600"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en-US" altLang="zh-CN" smtClean="0">
                <a:ea typeface="SimSun" pitchFamily="2" charset="-122"/>
              </a:rPr>
              <a:t>Large signal performance</a:t>
            </a:r>
            <a:endParaRPr lang="zh-CN" altLang="en-US" smtClean="0">
              <a:ea typeface="SimSun" pitchFamily="2" charset="-122"/>
            </a:endParaRPr>
          </a:p>
        </p:txBody>
      </p:sp>
      <p:sp>
        <p:nvSpPr>
          <p:cNvPr id="13315" name="灯片编号占位符 3"/>
          <p:cNvSpPr>
            <a:spLocks noGrp="1"/>
          </p:cNvSpPr>
          <p:nvPr>
            <p:ph type="sldNum" sz="quarter" idx="12"/>
          </p:nvPr>
        </p:nvSpPr>
        <p:spPr>
          <a:noFill/>
        </p:spPr>
        <p:txBody>
          <a:bodyPr/>
          <a:lstStyle/>
          <a:p>
            <a:fld id="{540F9075-FEE6-45E3-B77C-C265162DB383}" type="slidenum">
              <a:rPr lang="en-US" altLang="zh-CN"/>
              <a:pPr/>
              <a:t>11</a:t>
            </a:fld>
            <a:endParaRPr lang="en-US" altLang="zh-CN"/>
          </a:p>
        </p:txBody>
      </p:sp>
      <p:sp>
        <p:nvSpPr>
          <p:cNvPr id="13316" name="TextBox 13"/>
          <p:cNvSpPr txBox="1">
            <a:spLocks noChangeArrowheads="1"/>
          </p:cNvSpPr>
          <p:nvPr/>
        </p:nvSpPr>
        <p:spPr bwMode="auto">
          <a:xfrm>
            <a:off x="1498600" y="1770062"/>
            <a:ext cx="2692400" cy="1200329"/>
          </a:xfrm>
          <a:prstGeom prst="rect">
            <a:avLst/>
          </a:prstGeom>
          <a:noFill/>
          <a:ln w="9525">
            <a:noFill/>
            <a:miter lim="800000"/>
            <a:headEnd/>
            <a:tailEnd/>
          </a:ln>
        </p:spPr>
        <p:txBody>
          <a:bodyPr wrap="square">
            <a:spAutoFit/>
          </a:bodyPr>
          <a:lstStyle/>
          <a:p>
            <a:r>
              <a:rPr lang="en-US" altLang="zh-CN" sz="2400" dirty="0" err="1">
                <a:ea typeface="SimSun" pitchFamily="2" charset="-122"/>
              </a:rPr>
              <a:t>Bitrate</a:t>
            </a:r>
            <a:r>
              <a:rPr lang="en-US" altLang="zh-CN" sz="2400" dirty="0">
                <a:ea typeface="SimSun" pitchFamily="2" charset="-122"/>
              </a:rPr>
              <a:t>: 40 </a:t>
            </a:r>
            <a:r>
              <a:rPr lang="en-US" altLang="zh-CN" sz="2400" dirty="0" err="1">
                <a:ea typeface="SimSun" pitchFamily="2" charset="-122"/>
              </a:rPr>
              <a:t>Gb</a:t>
            </a:r>
            <a:r>
              <a:rPr lang="en-US" altLang="zh-CN" sz="2400" dirty="0">
                <a:ea typeface="SimSun" pitchFamily="2" charset="-122"/>
              </a:rPr>
              <a:t>/s</a:t>
            </a:r>
          </a:p>
          <a:p>
            <a:r>
              <a:rPr lang="en-US" altLang="zh-CN" sz="2400" dirty="0" err="1" smtClean="0">
                <a:ea typeface="SimSun" pitchFamily="2" charset="-122"/>
              </a:rPr>
              <a:t>Dyn</a:t>
            </a:r>
            <a:r>
              <a:rPr lang="en-US" altLang="zh-CN" sz="2400" dirty="0" smtClean="0">
                <a:ea typeface="SimSun" pitchFamily="2" charset="-122"/>
              </a:rPr>
              <a:t>. ER</a:t>
            </a:r>
            <a:r>
              <a:rPr lang="en-US" altLang="zh-CN" sz="2400" dirty="0">
                <a:ea typeface="SimSun" pitchFamily="2" charset="-122"/>
              </a:rPr>
              <a:t>: 10.2 dB</a:t>
            </a:r>
          </a:p>
          <a:p>
            <a:r>
              <a:rPr lang="en-US" altLang="zh-CN" sz="2400" dirty="0" err="1">
                <a:ea typeface="SimSun" pitchFamily="2" charset="-122"/>
              </a:rPr>
              <a:t>Vpp</a:t>
            </a:r>
            <a:r>
              <a:rPr lang="en-US" altLang="zh-CN" sz="2400" dirty="0">
                <a:ea typeface="SimSun" pitchFamily="2" charset="-122"/>
              </a:rPr>
              <a:t>: 2 V</a:t>
            </a:r>
          </a:p>
        </p:txBody>
      </p:sp>
      <p:sp>
        <p:nvSpPr>
          <p:cNvPr id="13317" name="TextBox 14"/>
          <p:cNvSpPr txBox="1">
            <a:spLocks noChangeArrowheads="1"/>
          </p:cNvSpPr>
          <p:nvPr/>
        </p:nvSpPr>
        <p:spPr bwMode="auto">
          <a:xfrm>
            <a:off x="1447800" y="4208462"/>
            <a:ext cx="2390398" cy="1200329"/>
          </a:xfrm>
          <a:prstGeom prst="rect">
            <a:avLst/>
          </a:prstGeom>
          <a:noFill/>
          <a:ln w="9525">
            <a:noFill/>
            <a:miter lim="800000"/>
            <a:headEnd/>
            <a:tailEnd/>
          </a:ln>
        </p:spPr>
        <p:txBody>
          <a:bodyPr wrap="none">
            <a:spAutoFit/>
          </a:bodyPr>
          <a:lstStyle/>
          <a:p>
            <a:r>
              <a:rPr lang="en-US" altLang="zh-CN" sz="2400" dirty="0">
                <a:ea typeface="SimSun" pitchFamily="2" charset="-122"/>
              </a:rPr>
              <a:t>Bitrate:50 </a:t>
            </a:r>
            <a:r>
              <a:rPr lang="en-US" altLang="zh-CN" sz="2400" dirty="0" err="1">
                <a:ea typeface="SimSun" pitchFamily="2" charset="-122"/>
              </a:rPr>
              <a:t>Gb</a:t>
            </a:r>
            <a:r>
              <a:rPr lang="en-US" altLang="zh-CN" sz="2400" dirty="0">
                <a:ea typeface="SimSun" pitchFamily="2" charset="-122"/>
              </a:rPr>
              <a:t>/s</a:t>
            </a:r>
          </a:p>
          <a:p>
            <a:r>
              <a:rPr lang="en-US" altLang="zh-CN" sz="2400" dirty="0" err="1" smtClean="0">
                <a:ea typeface="SimSun" pitchFamily="2" charset="-122"/>
              </a:rPr>
              <a:t>Dyn</a:t>
            </a:r>
            <a:r>
              <a:rPr lang="en-US" altLang="zh-CN" sz="2400" dirty="0" smtClean="0">
                <a:ea typeface="SimSun" pitchFamily="2" charset="-122"/>
              </a:rPr>
              <a:t>. ER</a:t>
            </a:r>
            <a:r>
              <a:rPr lang="en-US" altLang="zh-CN" sz="2400" dirty="0">
                <a:ea typeface="SimSun" pitchFamily="2" charset="-122"/>
              </a:rPr>
              <a:t>: 9.8 dB</a:t>
            </a:r>
          </a:p>
          <a:p>
            <a:r>
              <a:rPr lang="en-US" altLang="zh-CN" sz="2400" dirty="0" err="1">
                <a:ea typeface="SimSun" pitchFamily="2" charset="-122"/>
              </a:rPr>
              <a:t>Vpp</a:t>
            </a:r>
            <a:r>
              <a:rPr lang="en-US" altLang="zh-CN" sz="2400" dirty="0">
                <a:ea typeface="SimSun" pitchFamily="2" charset="-122"/>
              </a:rPr>
              <a:t>: 2 V</a:t>
            </a:r>
          </a:p>
        </p:txBody>
      </p:sp>
      <p:grpSp>
        <p:nvGrpSpPr>
          <p:cNvPr id="13318" name="Group 22"/>
          <p:cNvGrpSpPr>
            <a:grpSpLocks noChangeAspect="1"/>
          </p:cNvGrpSpPr>
          <p:nvPr/>
        </p:nvGrpSpPr>
        <p:grpSpPr bwMode="auto">
          <a:xfrm>
            <a:off x="4648200" y="3657600"/>
            <a:ext cx="2743200" cy="1935456"/>
            <a:chOff x="4038600" y="3505200"/>
            <a:chExt cx="3062606" cy="2159830"/>
          </a:xfrm>
        </p:grpSpPr>
        <p:pic>
          <p:nvPicPr>
            <p:cNvPr id="13325" name="Picture 3" descr="F:\project\Intel_hybrid_EML\devices\EAM_v1\testing\data_batch2\Sid_20101124\101118_EYE\50G_50OHM_T1B_3.0V_set2.bmp"/>
            <p:cNvPicPr>
              <a:picLocks noChangeAspect="1" noChangeArrowheads="1"/>
            </p:cNvPicPr>
            <p:nvPr/>
          </p:nvPicPr>
          <p:blipFill>
            <a:blip r:embed="rId3" cstate="print"/>
            <a:srcRect l="16533" t="7874" r="591" b="14171"/>
            <a:stretch>
              <a:fillRect/>
            </a:stretch>
          </p:blipFill>
          <p:spPr bwMode="auto">
            <a:xfrm>
              <a:off x="4038600" y="3505200"/>
              <a:ext cx="3062606" cy="2159830"/>
            </a:xfrm>
            <a:prstGeom prst="rect">
              <a:avLst/>
            </a:prstGeom>
            <a:noFill/>
            <a:ln w="9525">
              <a:noFill/>
              <a:miter lim="800000"/>
              <a:headEnd/>
              <a:tailEnd/>
            </a:ln>
          </p:spPr>
        </p:pic>
        <p:cxnSp>
          <p:nvCxnSpPr>
            <p:cNvPr id="13326" name="Straight Arrow Connector 16"/>
            <p:cNvCxnSpPr>
              <a:cxnSpLocks noChangeShapeType="1"/>
            </p:cNvCxnSpPr>
            <p:nvPr/>
          </p:nvCxnSpPr>
          <p:spPr bwMode="auto">
            <a:xfrm>
              <a:off x="4966855" y="5181600"/>
              <a:ext cx="533400" cy="1588"/>
            </a:xfrm>
            <a:prstGeom prst="straightConnector1">
              <a:avLst/>
            </a:prstGeom>
            <a:noFill/>
            <a:ln w="9525" algn="ctr">
              <a:solidFill>
                <a:schemeClr val="tx1"/>
              </a:solidFill>
              <a:round/>
              <a:headEnd type="arrow" w="med" len="med"/>
              <a:tailEnd type="arrow" w="med" len="med"/>
            </a:ln>
          </p:spPr>
        </p:cxnSp>
        <p:sp>
          <p:nvSpPr>
            <p:cNvPr id="13327" name="TextBox 18"/>
            <p:cNvSpPr txBox="1">
              <a:spLocks noChangeArrowheads="1"/>
            </p:cNvSpPr>
            <p:nvPr/>
          </p:nvSpPr>
          <p:spPr bwMode="auto">
            <a:xfrm>
              <a:off x="5029200" y="4953000"/>
              <a:ext cx="460382" cy="246221"/>
            </a:xfrm>
            <a:prstGeom prst="rect">
              <a:avLst/>
            </a:prstGeom>
            <a:noFill/>
            <a:ln w="9525">
              <a:noFill/>
              <a:miter lim="800000"/>
              <a:headEnd/>
              <a:tailEnd/>
            </a:ln>
          </p:spPr>
          <p:txBody>
            <a:bodyPr wrap="none">
              <a:spAutoFit/>
            </a:bodyPr>
            <a:lstStyle/>
            <a:p>
              <a:r>
                <a:rPr lang="en-US" altLang="zh-CN">
                  <a:ea typeface="SimSun" pitchFamily="2" charset="-122"/>
                </a:rPr>
                <a:t>20ps</a:t>
              </a:r>
            </a:p>
          </p:txBody>
        </p:sp>
      </p:grpSp>
      <p:grpSp>
        <p:nvGrpSpPr>
          <p:cNvPr id="13319" name="Group 21"/>
          <p:cNvGrpSpPr>
            <a:grpSpLocks noChangeAspect="1"/>
          </p:cNvGrpSpPr>
          <p:nvPr/>
        </p:nvGrpSpPr>
        <p:grpSpPr bwMode="auto">
          <a:xfrm>
            <a:off x="4648200" y="1447800"/>
            <a:ext cx="2743200" cy="1934034"/>
            <a:chOff x="4038600" y="1042609"/>
            <a:chExt cx="3062359" cy="2159830"/>
          </a:xfrm>
        </p:grpSpPr>
        <p:pic>
          <p:nvPicPr>
            <p:cNvPr id="13322" name="Picture 7" descr="F:\project\Intel_hybrid_EML\devices\EAM_v1\testing\data_batch2\Sid_20101124\101118_EYE\40G_50OHM_T1B_3.0V.bmp"/>
            <p:cNvPicPr>
              <a:picLocks noChangeAspect="1" noChangeArrowheads="1"/>
            </p:cNvPicPr>
            <p:nvPr/>
          </p:nvPicPr>
          <p:blipFill>
            <a:blip r:embed="rId4" cstate="print"/>
            <a:srcRect l="16533" t="7874" r="591" b="14171"/>
            <a:stretch>
              <a:fillRect/>
            </a:stretch>
          </p:blipFill>
          <p:spPr bwMode="auto">
            <a:xfrm>
              <a:off x="4038600" y="1042609"/>
              <a:ext cx="3062359" cy="2159830"/>
            </a:xfrm>
            <a:prstGeom prst="rect">
              <a:avLst/>
            </a:prstGeom>
            <a:noFill/>
            <a:ln w="9525">
              <a:noFill/>
              <a:miter lim="800000"/>
              <a:headEnd/>
              <a:tailEnd/>
            </a:ln>
          </p:spPr>
        </p:pic>
        <p:cxnSp>
          <p:nvCxnSpPr>
            <p:cNvPr id="13323" name="Straight Arrow Connector 19"/>
            <p:cNvCxnSpPr>
              <a:cxnSpLocks noChangeShapeType="1"/>
            </p:cNvCxnSpPr>
            <p:nvPr/>
          </p:nvCxnSpPr>
          <p:spPr bwMode="auto">
            <a:xfrm>
              <a:off x="4966855" y="2743200"/>
              <a:ext cx="533400" cy="1588"/>
            </a:xfrm>
            <a:prstGeom prst="straightConnector1">
              <a:avLst/>
            </a:prstGeom>
            <a:noFill/>
            <a:ln w="9525" algn="ctr">
              <a:solidFill>
                <a:schemeClr val="tx1"/>
              </a:solidFill>
              <a:round/>
              <a:headEnd type="arrow" w="med" len="med"/>
              <a:tailEnd type="arrow" w="med" len="med"/>
            </a:ln>
          </p:spPr>
        </p:cxnSp>
        <p:sp>
          <p:nvSpPr>
            <p:cNvPr id="13324" name="TextBox 20"/>
            <p:cNvSpPr txBox="1">
              <a:spLocks noChangeArrowheads="1"/>
            </p:cNvSpPr>
            <p:nvPr/>
          </p:nvSpPr>
          <p:spPr bwMode="auto">
            <a:xfrm>
              <a:off x="5029200" y="2514600"/>
              <a:ext cx="460382" cy="246221"/>
            </a:xfrm>
            <a:prstGeom prst="rect">
              <a:avLst/>
            </a:prstGeom>
            <a:noFill/>
            <a:ln w="9525">
              <a:noFill/>
              <a:miter lim="800000"/>
              <a:headEnd/>
              <a:tailEnd/>
            </a:ln>
          </p:spPr>
          <p:txBody>
            <a:bodyPr wrap="none">
              <a:spAutoFit/>
            </a:bodyPr>
            <a:lstStyle/>
            <a:p>
              <a:r>
                <a:rPr lang="en-US" altLang="zh-CN">
                  <a:ea typeface="SimSun" pitchFamily="2" charset="-122"/>
                </a:rPr>
                <a:t>20ps</a:t>
              </a:r>
            </a:p>
          </p:txBody>
        </p:sp>
      </p:grpSp>
      <p:sp>
        <p:nvSpPr>
          <p:cNvPr id="13320" name="TextBox 13"/>
          <p:cNvSpPr txBox="1">
            <a:spLocks noChangeArrowheads="1"/>
          </p:cNvSpPr>
          <p:nvPr/>
        </p:nvSpPr>
        <p:spPr bwMode="auto">
          <a:xfrm>
            <a:off x="4724400" y="3388184"/>
            <a:ext cx="1797050" cy="246062"/>
          </a:xfrm>
          <a:prstGeom prst="rect">
            <a:avLst/>
          </a:prstGeom>
          <a:noFill/>
          <a:ln w="9525">
            <a:noFill/>
            <a:miter lim="800000"/>
            <a:headEnd/>
            <a:tailEnd/>
          </a:ln>
        </p:spPr>
        <p:txBody>
          <a:bodyPr wrap="none">
            <a:spAutoFit/>
          </a:bodyPr>
          <a:lstStyle/>
          <a:p>
            <a:r>
              <a:rPr lang="en-US" altLang="zh-CN">
                <a:ea typeface="SimSun" pitchFamily="2" charset="-122"/>
              </a:rPr>
              <a:t>2</a:t>
            </a:r>
            <a:r>
              <a:rPr lang="en-US" altLang="zh-CN" baseline="30000">
                <a:ea typeface="SimSun" pitchFamily="2" charset="-122"/>
              </a:rPr>
              <a:t>31</a:t>
            </a:r>
            <a:r>
              <a:rPr lang="en-US" altLang="zh-CN">
                <a:ea typeface="SimSun" pitchFamily="2" charset="-122"/>
              </a:rPr>
              <a:t>-1, PRBS, NRZ, bias=-3V</a:t>
            </a:r>
            <a:endParaRPr lang="zh-CN" altLang="en-US">
              <a:ea typeface="SimSun" pitchFamily="2" charset="-122"/>
            </a:endParaRPr>
          </a:p>
        </p:txBody>
      </p:sp>
      <p:sp>
        <p:nvSpPr>
          <p:cNvPr id="13321" name="TextBox 14"/>
          <p:cNvSpPr txBox="1">
            <a:spLocks noChangeArrowheads="1"/>
          </p:cNvSpPr>
          <p:nvPr/>
        </p:nvSpPr>
        <p:spPr bwMode="auto">
          <a:xfrm>
            <a:off x="4724400" y="5638800"/>
            <a:ext cx="1797050" cy="246062"/>
          </a:xfrm>
          <a:prstGeom prst="rect">
            <a:avLst/>
          </a:prstGeom>
          <a:noFill/>
          <a:ln w="9525">
            <a:noFill/>
            <a:miter lim="800000"/>
            <a:headEnd/>
            <a:tailEnd/>
          </a:ln>
        </p:spPr>
        <p:txBody>
          <a:bodyPr wrap="none">
            <a:spAutoFit/>
          </a:bodyPr>
          <a:lstStyle/>
          <a:p>
            <a:r>
              <a:rPr lang="en-US" altLang="zh-CN" dirty="0">
                <a:ea typeface="SimSun" pitchFamily="2" charset="-122"/>
              </a:rPr>
              <a:t>2</a:t>
            </a:r>
            <a:r>
              <a:rPr lang="en-US" altLang="zh-CN" baseline="30000" dirty="0">
                <a:ea typeface="SimSun" pitchFamily="2" charset="-122"/>
              </a:rPr>
              <a:t>31</a:t>
            </a:r>
            <a:r>
              <a:rPr lang="en-US" altLang="zh-CN" dirty="0">
                <a:ea typeface="SimSun" pitchFamily="2" charset="-122"/>
              </a:rPr>
              <a:t>-1, PRBS, NRZ, bias=-3V</a:t>
            </a:r>
            <a:endParaRPr lang="zh-CN" altLang="en-US" dirty="0">
              <a:ea typeface="SimSun"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pPr eaLnBrk="1" hangingPunct="1"/>
            <a:r>
              <a:rPr lang="en-US" altLang="zh-CN" smtClean="0">
                <a:ea typeface="SimSun" pitchFamily="2" charset="-122"/>
              </a:rPr>
              <a:t>Summary</a:t>
            </a:r>
            <a:endParaRPr lang="zh-CN" altLang="en-US" smtClean="0">
              <a:ea typeface="SimSun" pitchFamily="2" charset="-122"/>
            </a:endParaRPr>
          </a:p>
        </p:txBody>
      </p:sp>
      <p:graphicFrame>
        <p:nvGraphicFramePr>
          <p:cNvPr id="4" name="Group 472"/>
          <p:cNvGraphicFramePr>
            <a:graphicFrameLocks noGrp="1"/>
          </p:cNvGraphicFramePr>
          <p:nvPr>
            <p:ph idx="1"/>
          </p:nvPr>
        </p:nvGraphicFramePr>
        <p:xfrm>
          <a:off x="609600" y="1295400"/>
          <a:ext cx="7929563" cy="2773680"/>
        </p:xfrm>
        <a:graphic>
          <a:graphicData uri="http://schemas.openxmlformats.org/drawingml/2006/table">
            <a:tbl>
              <a:tblPr/>
              <a:tblGrid>
                <a:gridCol w="1500188"/>
                <a:gridCol w="1166812"/>
                <a:gridCol w="936625"/>
                <a:gridCol w="1039813"/>
                <a:gridCol w="1268412"/>
                <a:gridCol w="936625"/>
                <a:gridCol w="1081088"/>
              </a:tblGrid>
              <a:tr h="2905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Structure</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PMingLiU" pitchFamily="18" charset="-120"/>
                          <a:cs typeface="Arial" charset="0"/>
                        </a:rPr>
                        <a:t>Ring</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6600"/>
                    </a:solidFill>
                  </a:tcPr>
                </a:tc>
                <a:tc hMerge="1">
                  <a:txBody>
                    <a:bodyPr/>
                    <a:lstStyle/>
                    <a:p>
                      <a:endParaRPr lang="en-US"/>
                    </a:p>
                  </a:txBody>
                  <a:tcPr/>
                </a:tc>
                <a:tc gridSpan="2">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PMingLiU" pitchFamily="18" charset="-120"/>
                          <a:cs typeface="Arial" charset="0"/>
                        </a:rPr>
                        <a:t>EAM</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3399"/>
                    </a:solidFill>
                  </a:tcPr>
                </a:tc>
                <a:tc hMerge="1">
                  <a:txBody>
                    <a:bodyPr/>
                    <a:lstStyle/>
                    <a:p>
                      <a:endParaRPr lang="en-US"/>
                    </a:p>
                  </a:txBody>
                  <a:tcPr/>
                </a:tc>
                <a:tc gridSpan="2">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PMingLiU" pitchFamily="18" charset="-120"/>
                          <a:cs typeface="Arial" charset="0"/>
                        </a:rPr>
                        <a:t>MZM</a:t>
                      </a:r>
                      <a:endParaRPr kumimoji="0" lang="en-US" altLang="zh-TW" sz="4000" b="0" i="0" u="none" strike="noStrike" cap="none" normalizeH="0" baseline="0" smtClean="0">
                        <a:ln>
                          <a:noFill/>
                        </a:ln>
                        <a:solidFill>
                          <a:schemeClr val="tx1"/>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993300"/>
                    </a:solidFill>
                  </a:tcPr>
                </a:tc>
                <a:tc hMerge="1">
                  <a:txBody>
                    <a:bodyPr/>
                    <a:lstStyle/>
                    <a:p>
                      <a:endParaRPr lang="en-US"/>
                    </a:p>
                  </a:txBody>
                  <a:tcPr/>
                </a:tc>
              </a:tr>
              <a:tr h="290513">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Group/Platform</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PMingLiU" pitchFamily="18" charset="-120"/>
                          <a:cs typeface="Arial" charset="0"/>
                        </a:rPr>
                        <a:t>Cornell / Si</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9933"/>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bg1"/>
                          </a:solidFill>
                          <a:effectLst/>
                          <a:latin typeface="Arial" charset="0"/>
                          <a:ea typeface="PMingLiU" pitchFamily="18" charset="-120"/>
                          <a:cs typeface="Arial" charset="0"/>
                        </a:rPr>
                        <a:t>Kotura/Si</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339933"/>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PMingLiU" pitchFamily="18" charset="-120"/>
                          <a:cs typeface="Arial" charset="0"/>
                        </a:rPr>
                        <a:t>MIT / SiGe</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F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bg1"/>
                          </a:solidFill>
                          <a:effectLst/>
                          <a:latin typeface="Arial" charset="0"/>
                          <a:ea typeface="PMingLiU" pitchFamily="18" charset="-120"/>
                          <a:cs typeface="Arial" charset="0"/>
                        </a:rPr>
                        <a:t>UCSB/Hybrid</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B0F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PMingLiU" pitchFamily="18" charset="-120"/>
                          <a:cs typeface="Arial" charset="0"/>
                        </a:rPr>
                        <a:t>Intel / Si</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0000"/>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PMingLiU" pitchFamily="18" charset="-120"/>
                          <a:cs typeface="Arial" charset="0"/>
                        </a:rPr>
                        <a:t>IBM / Si</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0000"/>
                    </a:solidFill>
                  </a:tcPr>
                </a:tc>
              </a:tr>
              <a:tr h="4937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Static ER</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(V</a:t>
                      </a:r>
                      <a:r>
                        <a:rPr kumimoji="0" lang="en-US" altLang="zh-TW" sz="1400" b="0" i="0" u="none" strike="noStrike" cap="none" normalizeH="0" baseline="-30000" smtClean="0">
                          <a:ln>
                            <a:noFill/>
                          </a:ln>
                          <a:solidFill>
                            <a:schemeClr val="tx1"/>
                          </a:solidFill>
                          <a:effectLst/>
                          <a:latin typeface="Arial" charset="0"/>
                          <a:ea typeface="PMingLiU" pitchFamily="18" charset="-120"/>
                          <a:cs typeface="Arial" charset="0"/>
                        </a:rPr>
                        <a:t>pp</a:t>
                      </a: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a:t>
                      </a:r>
                    </a:p>
                  </a:txBody>
                  <a:tcPr anchor="b"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17 dB</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(1.8 V)</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12 dB</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(2V)</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10  dB</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(7 V)</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0000FF"/>
                          </a:solidFill>
                          <a:effectLst/>
                          <a:latin typeface="Arial" charset="0"/>
                          <a:ea typeface="PMingLiU" pitchFamily="18" charset="-120"/>
                          <a:cs typeface="Arial" charset="0"/>
                        </a:rPr>
                        <a:t>11 dB</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0000FF"/>
                          </a:solidFill>
                          <a:effectLst/>
                          <a:latin typeface="Arial" charset="0"/>
                          <a:ea typeface="PMingLiU" pitchFamily="18" charset="-120"/>
                          <a:cs typeface="Arial" charset="0"/>
                        </a:rPr>
                        <a:t>(2V)</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22 dB</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(8V)</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6 to 10 dB</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(1.8V)</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2905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altLang="zh-TW" sz="1400" b="0" i="1" u="none" strike="noStrike" cap="none" normalizeH="0" baseline="0" smtClean="0">
                          <a:ln>
                            <a:noFill/>
                          </a:ln>
                          <a:solidFill>
                            <a:schemeClr val="tx1"/>
                          </a:solidFill>
                          <a:effectLst/>
                          <a:latin typeface="Arial" charset="0"/>
                          <a:ea typeface="PMingLiU" pitchFamily="18" charset="-120"/>
                          <a:cs typeface="Arial" charset="0"/>
                        </a:rPr>
                        <a:t>f</a:t>
                      </a:r>
                      <a:r>
                        <a:rPr kumimoji="0" lang="en-US" altLang="zh-TW" sz="1400" b="0" i="0" u="none" strike="noStrike" cap="none" normalizeH="0" baseline="-25000" smtClean="0">
                          <a:ln>
                            <a:noFill/>
                          </a:ln>
                          <a:solidFill>
                            <a:schemeClr val="tx1"/>
                          </a:solidFill>
                          <a:effectLst/>
                          <a:latin typeface="Arial" charset="0"/>
                          <a:ea typeface="PMingLiU" pitchFamily="18" charset="-120"/>
                          <a:cs typeface="Arial" charset="0"/>
                        </a:rPr>
                        <a:t>3dB</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11GHz</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1GHz</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0000FF"/>
                          </a:solidFill>
                          <a:effectLst/>
                          <a:latin typeface="Arial" charset="0"/>
                          <a:ea typeface="PMingLiU" pitchFamily="18" charset="-120"/>
                          <a:cs typeface="Arial" charset="0"/>
                        </a:rPr>
                        <a:t>43GHz</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33GHz</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6953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Dynamic ER</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Freq. </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Vpp</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9dB</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12.5Gb/s</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8V</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6.5dB</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10Gb/s</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2V</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0000FF"/>
                          </a:solidFill>
                          <a:effectLst/>
                          <a:latin typeface="Arial" charset="0"/>
                          <a:ea typeface="PMingLiU" pitchFamily="18" charset="-120"/>
                          <a:cs typeface="Arial" charset="0"/>
                        </a:rPr>
                        <a:t>9.8dB</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0000FF"/>
                          </a:solidFill>
                          <a:effectLst/>
                          <a:latin typeface="Arial" charset="0"/>
                          <a:ea typeface="PMingLiU" pitchFamily="18" charset="-120"/>
                          <a:cs typeface="Arial" charset="0"/>
                        </a:rPr>
                        <a:t>50Gb/s</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0000FF"/>
                          </a:solidFill>
                          <a:effectLst/>
                          <a:latin typeface="Arial" charset="0"/>
                          <a:ea typeface="PMingLiU" pitchFamily="18" charset="-120"/>
                          <a:cs typeface="Arial" charset="0"/>
                        </a:rPr>
                        <a:t>2V</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1.1dB</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40Gb/s</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6.2V</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10Gb/s</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2905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Length (</a:t>
                      </a:r>
                      <a:r>
                        <a:rPr kumimoji="0" lang="el-GR" altLang="zh-TW" sz="1400" b="0" i="0" u="none" strike="noStrike" cap="none" normalizeH="0" baseline="0" smtClean="0">
                          <a:ln>
                            <a:noFill/>
                          </a:ln>
                          <a:solidFill>
                            <a:schemeClr val="tx1"/>
                          </a:solidFill>
                          <a:effectLst/>
                          <a:latin typeface="Calibri" pitchFamily="34" charset="0"/>
                          <a:ea typeface="PMingLiU" pitchFamily="18" charset="-120"/>
                          <a:cs typeface="Arial" charset="0"/>
                        </a:rPr>
                        <a:t>μ</a:t>
                      </a: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m)</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10</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30</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50</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0000FF"/>
                          </a:solidFill>
                          <a:effectLst/>
                          <a:latin typeface="Arial" charset="0"/>
                          <a:ea typeface="PMingLiU" pitchFamily="18" charset="-120"/>
                          <a:cs typeface="Arial" charset="0"/>
                        </a:rPr>
                        <a:t>100</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1000</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100</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29368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Loss /device</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2dB</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14.8dB</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rgbClr val="0000FF"/>
                          </a:solidFill>
                          <a:effectLst/>
                          <a:latin typeface="Arial" charset="0"/>
                          <a:ea typeface="PMingLiU" pitchFamily="18" charset="-120"/>
                          <a:cs typeface="Arial" charset="0"/>
                        </a:rPr>
                        <a:t>~5dB</a:t>
                      </a: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5.4dB</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Arial" charset="0"/>
                          <a:ea typeface="PMingLiU" pitchFamily="18" charset="-120"/>
                          <a:cs typeface="Arial" charset="0"/>
                        </a:rPr>
                        <a:t>12dB</a:t>
                      </a:r>
                      <a:endParaRPr kumimoji="0" lang="en-US" altLang="zh-TW" sz="4000" b="0" i="0" u="none" strike="noStrike" cap="none" normalizeH="0" baseline="0" smtClean="0">
                        <a:ln>
                          <a:noFill/>
                        </a:ln>
                        <a:solidFill>
                          <a:srgbClr val="0000FF"/>
                        </a:solidFill>
                        <a:effectLst/>
                        <a:latin typeface="Arial" charset="0"/>
                        <a:ea typeface="PMingLiU" pitchFamily="18" charset="-120"/>
                        <a:cs typeface="Arial" charset="0"/>
                      </a:endParaRPr>
                    </a:p>
                  </a:txBody>
                  <a:tcPr anchor="b"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60" name="Content Placeholder 2"/>
          <p:cNvSpPr txBox="1">
            <a:spLocks/>
          </p:cNvSpPr>
          <p:nvPr/>
        </p:nvSpPr>
        <p:spPr bwMode="auto">
          <a:xfrm>
            <a:off x="457200" y="4724400"/>
            <a:ext cx="8229600" cy="573088"/>
          </a:xfrm>
          <a:prstGeom prst="rect">
            <a:avLst/>
          </a:prstGeom>
          <a:noFill/>
          <a:ln w="9525">
            <a:noFill/>
            <a:miter lim="800000"/>
            <a:headEnd/>
            <a:tailEnd/>
          </a:ln>
          <a:effectLst/>
        </p:spPr>
        <p:txBody>
          <a:bodyPr/>
          <a:lstStyle/>
          <a:p>
            <a:pPr marL="342900" indent="-342900">
              <a:spcBef>
                <a:spcPct val="20000"/>
              </a:spcBef>
              <a:buFontTx/>
              <a:buChar char="•"/>
              <a:defRPr/>
            </a:pPr>
            <a:r>
              <a:rPr lang="en-US" sz="1800" i="0" kern="0" dirty="0">
                <a:solidFill>
                  <a:schemeClr val="tx1"/>
                </a:solidFill>
                <a:latin typeface="+mn-lt"/>
              </a:rPr>
              <a:t>We have demostrated hybrid silicon TW-EAM. So far as we known, it is the world’s fastest modulator on silicon substrate.</a:t>
            </a:r>
          </a:p>
        </p:txBody>
      </p:sp>
      <p:sp>
        <p:nvSpPr>
          <p:cNvPr id="14404" name="Slide Number Placeholder 60"/>
          <p:cNvSpPr>
            <a:spLocks noGrp="1"/>
          </p:cNvSpPr>
          <p:nvPr>
            <p:ph type="sldNum" sz="quarter" idx="12"/>
          </p:nvPr>
        </p:nvSpPr>
        <p:spPr>
          <a:noFill/>
        </p:spPr>
        <p:txBody>
          <a:bodyPr/>
          <a:lstStyle/>
          <a:p>
            <a:fld id="{A8B7C22D-0F22-4C59-BA79-B91961BCCE3F}" type="slidenum">
              <a:rPr lang="zh-TW" altLang="en-US"/>
              <a:pPr/>
              <a:t>12</a:t>
            </a:fld>
            <a:endParaRPr lang="en-US" altLang="zh-TW"/>
          </a:p>
        </p:txBody>
      </p:sp>
      <p:sp>
        <p:nvSpPr>
          <p:cNvPr id="14405" name="TextBox 5"/>
          <p:cNvSpPr txBox="1">
            <a:spLocks noChangeArrowheads="1"/>
          </p:cNvSpPr>
          <p:nvPr/>
        </p:nvSpPr>
        <p:spPr bwMode="auto">
          <a:xfrm>
            <a:off x="3962400" y="6019800"/>
            <a:ext cx="4765675" cy="246063"/>
          </a:xfrm>
          <a:prstGeom prst="rect">
            <a:avLst/>
          </a:prstGeom>
          <a:noFill/>
          <a:ln w="9525">
            <a:noFill/>
            <a:miter lim="800000"/>
            <a:headEnd/>
            <a:tailEnd/>
          </a:ln>
        </p:spPr>
        <p:txBody>
          <a:bodyPr wrap="none">
            <a:spAutoFit/>
          </a:bodyPr>
          <a:lstStyle/>
          <a:p>
            <a:r>
              <a:rPr lang="en-US" altLang="zh-CN">
                <a:ea typeface="SimSun" pitchFamily="2" charset="-122"/>
              </a:rPr>
              <a:t>The paper including detailed demonstration has been submitted to optical express</a:t>
            </a:r>
            <a:endParaRPr lang="zh-CN" altLang="en-US">
              <a:ea typeface="SimSun"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zh-CN" smtClean="0">
                <a:ea typeface="SimSun" pitchFamily="2" charset="-122"/>
              </a:rPr>
              <a:t>Future Work</a:t>
            </a:r>
          </a:p>
        </p:txBody>
      </p:sp>
      <p:sp>
        <p:nvSpPr>
          <p:cNvPr id="15363" name="Content Placeholder 2"/>
          <p:cNvSpPr>
            <a:spLocks noGrp="1"/>
          </p:cNvSpPr>
          <p:nvPr>
            <p:ph idx="1"/>
          </p:nvPr>
        </p:nvSpPr>
        <p:spPr/>
        <p:txBody>
          <a:bodyPr/>
          <a:lstStyle/>
          <a:p>
            <a:pPr eaLnBrk="1" hangingPunct="1"/>
            <a:r>
              <a:rPr lang="en-US" altLang="zh-CN" smtClean="0">
                <a:ea typeface="SimSun" pitchFamily="2" charset="-122"/>
              </a:rPr>
              <a:t>Toward high speed, energy-efficient Electroabsorption modulated laser (array)</a:t>
            </a:r>
          </a:p>
        </p:txBody>
      </p:sp>
      <p:sp>
        <p:nvSpPr>
          <p:cNvPr id="15364" name="Slide Number Placeholder 3"/>
          <p:cNvSpPr>
            <a:spLocks noGrp="1"/>
          </p:cNvSpPr>
          <p:nvPr>
            <p:ph type="sldNum" sz="quarter" idx="12"/>
          </p:nvPr>
        </p:nvSpPr>
        <p:spPr>
          <a:noFill/>
        </p:spPr>
        <p:txBody>
          <a:bodyPr/>
          <a:lstStyle/>
          <a:p>
            <a:fld id="{9EBDBCA4-B9CC-4690-8946-45A9F43B7004}" type="slidenum">
              <a:rPr lang="zh-TW" altLang="en-US"/>
              <a:pPr/>
              <a:t>13</a:t>
            </a:fld>
            <a:endParaRPr lang="en-US" altLang="zh-TW"/>
          </a:p>
        </p:txBody>
      </p:sp>
      <p:sp>
        <p:nvSpPr>
          <p:cNvPr id="15365" name="AutoShape 52"/>
          <p:cNvSpPr>
            <a:spLocks noChangeAspect="1" noChangeArrowheads="1" noTextEdit="1"/>
          </p:cNvSpPr>
          <p:nvPr/>
        </p:nvSpPr>
        <p:spPr bwMode="auto">
          <a:xfrm>
            <a:off x="304800" y="2743200"/>
            <a:ext cx="5335588" cy="2844800"/>
          </a:xfrm>
          <a:prstGeom prst="rect">
            <a:avLst/>
          </a:prstGeom>
          <a:noFill/>
          <a:ln w="9525">
            <a:noFill/>
            <a:miter lim="800000"/>
            <a:headEnd/>
            <a:tailEnd/>
          </a:ln>
        </p:spPr>
        <p:txBody>
          <a:bodyPr/>
          <a:lstStyle/>
          <a:p>
            <a:endParaRPr lang="en-US"/>
          </a:p>
        </p:txBody>
      </p:sp>
      <p:sp>
        <p:nvSpPr>
          <p:cNvPr id="15366" name="Rectangle 51"/>
          <p:cNvSpPr>
            <a:spLocks noChangeArrowheads="1"/>
          </p:cNvSpPr>
          <p:nvPr/>
        </p:nvSpPr>
        <p:spPr bwMode="auto">
          <a:xfrm>
            <a:off x="3554413" y="3786188"/>
            <a:ext cx="2085975" cy="588962"/>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367" name="Text Box 50"/>
          <p:cNvSpPr txBox="1">
            <a:spLocks noChangeArrowheads="1"/>
          </p:cNvSpPr>
          <p:nvPr/>
        </p:nvSpPr>
        <p:spPr bwMode="auto">
          <a:xfrm>
            <a:off x="762000" y="5105400"/>
            <a:ext cx="2214563" cy="282575"/>
          </a:xfrm>
          <a:prstGeom prst="rect">
            <a:avLst/>
          </a:prstGeom>
          <a:noFill/>
          <a:ln w="9525">
            <a:noFill/>
            <a:miter lim="800000"/>
            <a:headEnd/>
            <a:tailEnd/>
          </a:ln>
        </p:spPr>
        <p:txBody>
          <a:bodyPr/>
          <a:lstStyle/>
          <a:p>
            <a:r>
              <a:rPr lang="en-US" altLang="zh-CN" sz="1400">
                <a:ea typeface="SimSun" pitchFamily="2" charset="-122"/>
              </a:rPr>
              <a:t>4x25 Gb/s EML array</a:t>
            </a:r>
          </a:p>
        </p:txBody>
      </p:sp>
      <p:sp>
        <p:nvSpPr>
          <p:cNvPr id="15368" name="Rectangle 49"/>
          <p:cNvSpPr>
            <a:spLocks noChangeArrowheads="1"/>
          </p:cNvSpPr>
          <p:nvPr/>
        </p:nvSpPr>
        <p:spPr bwMode="auto">
          <a:xfrm>
            <a:off x="342900" y="3097213"/>
            <a:ext cx="2773363" cy="1974850"/>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369" name="Rectangle 48"/>
          <p:cNvSpPr>
            <a:spLocks noChangeArrowheads="1"/>
          </p:cNvSpPr>
          <p:nvPr/>
        </p:nvSpPr>
        <p:spPr bwMode="auto">
          <a:xfrm>
            <a:off x="409575" y="3184525"/>
            <a:ext cx="1724025" cy="1819275"/>
          </a:xfrm>
          <a:prstGeom prst="rect">
            <a:avLst/>
          </a:prstGeom>
          <a:solidFill>
            <a:srgbClr val="BFBFBF"/>
          </a:solidFill>
          <a:ln w="9525">
            <a:solidFill>
              <a:srgbClr val="000000"/>
            </a:solidFill>
            <a:miter lim="800000"/>
            <a:headEnd/>
            <a:tailEnd/>
          </a:ln>
        </p:spPr>
        <p:txBody>
          <a:bodyPr/>
          <a:lstStyle/>
          <a:p>
            <a:endParaRPr lang="zh-CN" altLang="en-US">
              <a:ea typeface="SimSun" pitchFamily="2" charset="-122"/>
            </a:endParaRPr>
          </a:p>
        </p:txBody>
      </p:sp>
      <p:sp>
        <p:nvSpPr>
          <p:cNvPr id="15370" name="Text Box 45"/>
          <p:cNvSpPr txBox="1">
            <a:spLocks noChangeArrowheads="1"/>
          </p:cNvSpPr>
          <p:nvPr/>
        </p:nvSpPr>
        <p:spPr bwMode="auto">
          <a:xfrm>
            <a:off x="628650" y="4659313"/>
            <a:ext cx="390525" cy="295275"/>
          </a:xfrm>
          <a:prstGeom prst="rect">
            <a:avLst/>
          </a:prstGeom>
          <a:noFill/>
          <a:ln w="9525">
            <a:noFill/>
            <a:miter lim="800000"/>
            <a:headEnd/>
            <a:tailEnd/>
          </a:ln>
        </p:spPr>
        <p:txBody>
          <a:bodyPr/>
          <a:lstStyle/>
          <a:p>
            <a:r>
              <a:rPr lang="en-US" altLang="zh-CN" b="1" i="0">
                <a:solidFill>
                  <a:schemeClr val="tx1"/>
                </a:solidFill>
                <a:latin typeface="Times New Roman" pitchFamily="18" charset="0"/>
                <a:ea typeface="SimSun" pitchFamily="2" charset="-122"/>
                <a:cs typeface="Times New Roman" pitchFamily="18" charset="0"/>
              </a:rPr>
              <a:t>λ</a:t>
            </a:r>
            <a:r>
              <a:rPr lang="en-US" altLang="zh-CN" b="1" i="0" baseline="-30000">
                <a:solidFill>
                  <a:schemeClr val="tx1"/>
                </a:solidFill>
                <a:latin typeface="Times New Roman" pitchFamily="18" charset="0"/>
                <a:ea typeface="SimSun" pitchFamily="2" charset="-122"/>
                <a:cs typeface="Times New Roman" pitchFamily="18" charset="0"/>
              </a:rPr>
              <a:t>4</a:t>
            </a:r>
            <a:endParaRPr lang="en-US" altLang="zh-CN" sz="1800" i="0">
              <a:solidFill>
                <a:schemeClr val="tx1"/>
              </a:solidFill>
              <a:ea typeface="SimSun" pitchFamily="2" charset="-122"/>
              <a:cs typeface="Times New Roman" pitchFamily="18" charset="0"/>
            </a:endParaRPr>
          </a:p>
        </p:txBody>
      </p:sp>
      <p:sp>
        <p:nvSpPr>
          <p:cNvPr id="15371" name="Text Box 44"/>
          <p:cNvSpPr txBox="1">
            <a:spLocks noChangeArrowheads="1"/>
          </p:cNvSpPr>
          <p:nvPr/>
        </p:nvSpPr>
        <p:spPr bwMode="auto">
          <a:xfrm>
            <a:off x="609600" y="4202113"/>
            <a:ext cx="390525" cy="295275"/>
          </a:xfrm>
          <a:prstGeom prst="rect">
            <a:avLst/>
          </a:prstGeom>
          <a:noFill/>
          <a:ln w="9525">
            <a:noFill/>
            <a:miter lim="800000"/>
            <a:headEnd/>
            <a:tailEnd/>
          </a:ln>
        </p:spPr>
        <p:txBody>
          <a:bodyPr/>
          <a:lstStyle/>
          <a:p>
            <a:r>
              <a:rPr lang="en-US" altLang="zh-CN" b="1" i="0">
                <a:solidFill>
                  <a:schemeClr val="tx1"/>
                </a:solidFill>
                <a:latin typeface="Times New Roman" pitchFamily="18" charset="0"/>
                <a:ea typeface="SimSun" pitchFamily="2" charset="-122"/>
                <a:cs typeface="Times New Roman" pitchFamily="18" charset="0"/>
              </a:rPr>
              <a:t>λ</a:t>
            </a:r>
            <a:r>
              <a:rPr lang="en-US" altLang="zh-CN" b="1" i="0" baseline="-30000">
                <a:solidFill>
                  <a:schemeClr val="tx1"/>
                </a:solidFill>
                <a:latin typeface="Times New Roman" pitchFamily="18" charset="0"/>
                <a:ea typeface="SimSun" pitchFamily="2" charset="-122"/>
                <a:cs typeface="Times New Roman" pitchFamily="18" charset="0"/>
              </a:rPr>
              <a:t>3</a:t>
            </a:r>
            <a:endParaRPr lang="en-US" altLang="zh-CN" sz="1800" i="0">
              <a:solidFill>
                <a:schemeClr val="tx1"/>
              </a:solidFill>
              <a:ea typeface="SimSun" pitchFamily="2" charset="-122"/>
              <a:cs typeface="Times New Roman" pitchFamily="18" charset="0"/>
            </a:endParaRPr>
          </a:p>
        </p:txBody>
      </p:sp>
      <p:sp>
        <p:nvSpPr>
          <p:cNvPr id="15372" name="Text Box 43"/>
          <p:cNvSpPr txBox="1">
            <a:spLocks noChangeArrowheads="1"/>
          </p:cNvSpPr>
          <p:nvPr/>
        </p:nvSpPr>
        <p:spPr bwMode="auto">
          <a:xfrm>
            <a:off x="600075" y="3744913"/>
            <a:ext cx="390525" cy="295275"/>
          </a:xfrm>
          <a:prstGeom prst="rect">
            <a:avLst/>
          </a:prstGeom>
          <a:noFill/>
          <a:ln w="9525">
            <a:noFill/>
            <a:miter lim="800000"/>
            <a:headEnd/>
            <a:tailEnd/>
          </a:ln>
        </p:spPr>
        <p:txBody>
          <a:bodyPr/>
          <a:lstStyle/>
          <a:p>
            <a:r>
              <a:rPr lang="en-US" altLang="zh-CN" b="1" i="0">
                <a:solidFill>
                  <a:schemeClr val="tx1"/>
                </a:solidFill>
                <a:latin typeface="Times New Roman" pitchFamily="18" charset="0"/>
                <a:ea typeface="SimSun" pitchFamily="2" charset="-122"/>
                <a:cs typeface="Times New Roman" pitchFamily="18" charset="0"/>
              </a:rPr>
              <a:t>λ</a:t>
            </a:r>
            <a:r>
              <a:rPr lang="en-US" altLang="zh-CN" b="1" i="0" baseline="-30000">
                <a:solidFill>
                  <a:schemeClr val="tx1"/>
                </a:solidFill>
                <a:latin typeface="Times New Roman" pitchFamily="18" charset="0"/>
                <a:ea typeface="SimSun" pitchFamily="2" charset="-122"/>
                <a:cs typeface="Times New Roman" pitchFamily="18" charset="0"/>
              </a:rPr>
              <a:t>2</a:t>
            </a:r>
            <a:endParaRPr lang="en-US" altLang="zh-CN" sz="1800" i="0">
              <a:solidFill>
                <a:schemeClr val="tx1"/>
              </a:solidFill>
              <a:ea typeface="SimSun" pitchFamily="2" charset="-122"/>
              <a:cs typeface="Times New Roman" pitchFamily="18" charset="0"/>
            </a:endParaRPr>
          </a:p>
        </p:txBody>
      </p:sp>
      <p:sp>
        <p:nvSpPr>
          <p:cNvPr id="15373" name="Text Box 42"/>
          <p:cNvSpPr txBox="1">
            <a:spLocks noChangeArrowheads="1"/>
          </p:cNvSpPr>
          <p:nvPr/>
        </p:nvSpPr>
        <p:spPr bwMode="auto">
          <a:xfrm>
            <a:off x="590550" y="3259138"/>
            <a:ext cx="390525" cy="295275"/>
          </a:xfrm>
          <a:prstGeom prst="rect">
            <a:avLst/>
          </a:prstGeom>
          <a:noFill/>
          <a:ln w="9525">
            <a:noFill/>
            <a:miter lim="800000"/>
            <a:headEnd/>
            <a:tailEnd/>
          </a:ln>
        </p:spPr>
        <p:txBody>
          <a:bodyPr/>
          <a:lstStyle/>
          <a:p>
            <a:r>
              <a:rPr lang="en-US" altLang="zh-CN" b="1" i="0">
                <a:solidFill>
                  <a:schemeClr val="tx1"/>
                </a:solidFill>
                <a:latin typeface="Times New Roman" pitchFamily="18" charset="0"/>
                <a:ea typeface="SimSun" pitchFamily="2" charset="-122"/>
                <a:cs typeface="Times New Roman" pitchFamily="18" charset="0"/>
              </a:rPr>
              <a:t>λ</a:t>
            </a:r>
            <a:r>
              <a:rPr lang="en-US" altLang="zh-CN" b="1" i="0" baseline="-30000">
                <a:solidFill>
                  <a:schemeClr val="tx1"/>
                </a:solidFill>
                <a:latin typeface="Times New Roman" pitchFamily="18" charset="0"/>
                <a:ea typeface="SimSun" pitchFamily="2" charset="-122"/>
                <a:cs typeface="Times New Roman" pitchFamily="18" charset="0"/>
              </a:rPr>
              <a:t>1</a:t>
            </a:r>
            <a:endParaRPr lang="en-US" altLang="zh-CN" sz="1800" i="0">
              <a:solidFill>
                <a:schemeClr val="tx1"/>
              </a:solidFill>
              <a:ea typeface="SimSun" pitchFamily="2" charset="-122"/>
              <a:cs typeface="Times New Roman" pitchFamily="18" charset="0"/>
            </a:endParaRPr>
          </a:p>
        </p:txBody>
      </p:sp>
      <p:sp>
        <p:nvSpPr>
          <p:cNvPr id="15374" name="Rectangle 41"/>
          <p:cNvSpPr>
            <a:spLocks noChangeArrowheads="1"/>
          </p:cNvSpPr>
          <p:nvPr/>
        </p:nvSpPr>
        <p:spPr bwMode="auto">
          <a:xfrm>
            <a:off x="457200" y="3259138"/>
            <a:ext cx="676275" cy="238125"/>
          </a:xfrm>
          <a:prstGeom prst="rect">
            <a:avLst/>
          </a:prstGeom>
          <a:solidFill>
            <a:srgbClr val="FF0000"/>
          </a:solidFill>
          <a:ln w="9525">
            <a:solidFill>
              <a:srgbClr val="000000"/>
            </a:solidFill>
            <a:miter lim="800000"/>
            <a:headEnd/>
            <a:tailEnd/>
          </a:ln>
        </p:spPr>
        <p:txBody>
          <a:bodyPr/>
          <a:lstStyle/>
          <a:p>
            <a:endParaRPr lang="zh-CN" altLang="en-US">
              <a:ea typeface="SimSun" pitchFamily="2" charset="-122"/>
            </a:endParaRPr>
          </a:p>
        </p:txBody>
      </p:sp>
      <p:sp>
        <p:nvSpPr>
          <p:cNvPr id="15375" name="Rectangle 40"/>
          <p:cNvSpPr>
            <a:spLocks noChangeArrowheads="1"/>
          </p:cNvSpPr>
          <p:nvPr/>
        </p:nvSpPr>
        <p:spPr bwMode="auto">
          <a:xfrm>
            <a:off x="457200" y="3763963"/>
            <a:ext cx="676275" cy="238125"/>
          </a:xfrm>
          <a:prstGeom prst="rect">
            <a:avLst/>
          </a:prstGeom>
          <a:solidFill>
            <a:srgbClr val="FFFF00"/>
          </a:solidFill>
          <a:ln w="9525">
            <a:solidFill>
              <a:srgbClr val="000000"/>
            </a:solidFill>
            <a:miter lim="800000"/>
            <a:headEnd/>
            <a:tailEnd/>
          </a:ln>
        </p:spPr>
        <p:txBody>
          <a:bodyPr/>
          <a:lstStyle/>
          <a:p>
            <a:endParaRPr lang="zh-CN" altLang="en-US">
              <a:ea typeface="SimSun" pitchFamily="2" charset="-122"/>
            </a:endParaRPr>
          </a:p>
        </p:txBody>
      </p:sp>
      <p:sp>
        <p:nvSpPr>
          <p:cNvPr id="15376" name="Rectangle 39"/>
          <p:cNvSpPr>
            <a:spLocks noChangeArrowheads="1"/>
          </p:cNvSpPr>
          <p:nvPr/>
        </p:nvSpPr>
        <p:spPr bwMode="auto">
          <a:xfrm>
            <a:off x="457200" y="4230688"/>
            <a:ext cx="676275" cy="238125"/>
          </a:xfrm>
          <a:prstGeom prst="rect">
            <a:avLst/>
          </a:prstGeom>
          <a:solidFill>
            <a:srgbClr val="00B050"/>
          </a:solidFill>
          <a:ln w="9525">
            <a:solidFill>
              <a:srgbClr val="000000"/>
            </a:solidFill>
            <a:miter lim="800000"/>
            <a:headEnd/>
            <a:tailEnd/>
          </a:ln>
        </p:spPr>
        <p:txBody>
          <a:bodyPr/>
          <a:lstStyle/>
          <a:p>
            <a:endParaRPr lang="zh-CN" altLang="en-US">
              <a:ea typeface="SimSun" pitchFamily="2" charset="-122"/>
            </a:endParaRPr>
          </a:p>
        </p:txBody>
      </p:sp>
      <p:sp>
        <p:nvSpPr>
          <p:cNvPr id="15377" name="Rectangle 38"/>
          <p:cNvSpPr>
            <a:spLocks noChangeArrowheads="1"/>
          </p:cNvSpPr>
          <p:nvPr/>
        </p:nvSpPr>
        <p:spPr bwMode="auto">
          <a:xfrm>
            <a:off x="457200" y="4697413"/>
            <a:ext cx="676275" cy="238125"/>
          </a:xfrm>
          <a:prstGeom prst="rect">
            <a:avLst/>
          </a:prstGeom>
          <a:solidFill>
            <a:srgbClr val="0070C0"/>
          </a:solidFill>
          <a:ln w="9525">
            <a:solidFill>
              <a:srgbClr val="000000"/>
            </a:solidFill>
            <a:miter lim="800000"/>
            <a:headEnd/>
            <a:tailEnd/>
          </a:ln>
        </p:spPr>
        <p:txBody>
          <a:bodyPr/>
          <a:lstStyle/>
          <a:p>
            <a:endParaRPr lang="zh-CN" altLang="en-US">
              <a:ea typeface="SimSun" pitchFamily="2" charset="-122"/>
            </a:endParaRPr>
          </a:p>
        </p:txBody>
      </p:sp>
      <p:cxnSp>
        <p:nvCxnSpPr>
          <p:cNvPr id="15378" name="AutoShape 37"/>
          <p:cNvCxnSpPr>
            <a:cxnSpLocks noChangeShapeType="1"/>
          </p:cNvCxnSpPr>
          <p:nvPr/>
        </p:nvCxnSpPr>
        <p:spPr bwMode="auto">
          <a:xfrm>
            <a:off x="1133475" y="3365500"/>
            <a:ext cx="247650" cy="0"/>
          </a:xfrm>
          <a:prstGeom prst="straightConnector1">
            <a:avLst/>
          </a:prstGeom>
          <a:noFill/>
          <a:ln w="50800">
            <a:solidFill>
              <a:srgbClr val="FF0000"/>
            </a:solidFill>
            <a:round/>
            <a:headEnd/>
            <a:tailEnd type="triangle" w="med" len="med"/>
          </a:ln>
        </p:spPr>
      </p:cxnSp>
      <p:cxnSp>
        <p:nvCxnSpPr>
          <p:cNvPr id="15379" name="AutoShape 36"/>
          <p:cNvCxnSpPr>
            <a:cxnSpLocks noChangeShapeType="1"/>
          </p:cNvCxnSpPr>
          <p:nvPr/>
        </p:nvCxnSpPr>
        <p:spPr bwMode="auto">
          <a:xfrm>
            <a:off x="1143000" y="4337050"/>
            <a:ext cx="247650" cy="0"/>
          </a:xfrm>
          <a:prstGeom prst="straightConnector1">
            <a:avLst/>
          </a:prstGeom>
          <a:noFill/>
          <a:ln w="50800">
            <a:solidFill>
              <a:srgbClr val="00B050"/>
            </a:solidFill>
            <a:round/>
            <a:headEnd/>
            <a:tailEnd type="triangle" w="med" len="med"/>
          </a:ln>
        </p:spPr>
      </p:cxnSp>
      <p:cxnSp>
        <p:nvCxnSpPr>
          <p:cNvPr id="15380" name="AutoShape 35"/>
          <p:cNvCxnSpPr>
            <a:cxnSpLocks noChangeShapeType="1"/>
          </p:cNvCxnSpPr>
          <p:nvPr/>
        </p:nvCxnSpPr>
        <p:spPr bwMode="auto">
          <a:xfrm>
            <a:off x="1133475" y="4813300"/>
            <a:ext cx="247650" cy="0"/>
          </a:xfrm>
          <a:prstGeom prst="straightConnector1">
            <a:avLst/>
          </a:prstGeom>
          <a:noFill/>
          <a:ln w="50800">
            <a:solidFill>
              <a:srgbClr val="0070C0"/>
            </a:solidFill>
            <a:round/>
            <a:headEnd/>
            <a:tailEnd type="triangle" w="med" len="med"/>
          </a:ln>
        </p:spPr>
      </p:cxnSp>
      <p:cxnSp>
        <p:nvCxnSpPr>
          <p:cNvPr id="15381" name="AutoShape 34"/>
          <p:cNvCxnSpPr>
            <a:cxnSpLocks noChangeShapeType="1"/>
          </p:cNvCxnSpPr>
          <p:nvPr/>
        </p:nvCxnSpPr>
        <p:spPr bwMode="auto">
          <a:xfrm>
            <a:off x="1143000" y="3879850"/>
            <a:ext cx="247650" cy="0"/>
          </a:xfrm>
          <a:prstGeom prst="straightConnector1">
            <a:avLst/>
          </a:prstGeom>
          <a:noFill/>
          <a:ln w="50800">
            <a:solidFill>
              <a:srgbClr val="FFFF00"/>
            </a:solidFill>
            <a:round/>
            <a:headEnd/>
            <a:tailEnd type="triangle" w="med" len="med"/>
          </a:ln>
        </p:spPr>
      </p:cxnSp>
      <p:sp>
        <p:nvSpPr>
          <p:cNvPr id="15382" name="Text Box 33"/>
          <p:cNvSpPr txBox="1">
            <a:spLocks noChangeArrowheads="1"/>
          </p:cNvSpPr>
          <p:nvPr/>
        </p:nvSpPr>
        <p:spPr bwMode="auto">
          <a:xfrm>
            <a:off x="1343025" y="3705225"/>
            <a:ext cx="933450" cy="296863"/>
          </a:xfrm>
          <a:prstGeom prst="rect">
            <a:avLst/>
          </a:prstGeom>
          <a:noFill/>
          <a:ln w="9525">
            <a:noFill/>
            <a:miter lim="800000"/>
            <a:headEnd/>
            <a:tailEnd/>
          </a:ln>
        </p:spPr>
        <p:txBody>
          <a:bodyPr/>
          <a:lstStyle/>
          <a:p>
            <a:r>
              <a:rPr lang="en-US" altLang="zh-CN" b="1" i="0">
                <a:solidFill>
                  <a:schemeClr val="tx1"/>
                </a:solidFill>
                <a:latin typeface="Times New Roman" pitchFamily="18" charset="0"/>
                <a:ea typeface="SimSun" pitchFamily="2" charset="-122"/>
                <a:cs typeface="Times New Roman" pitchFamily="18" charset="0"/>
              </a:rPr>
              <a:t>12.5Gb/s</a:t>
            </a:r>
            <a:endParaRPr lang="en-US" altLang="zh-CN" sz="1800" i="0">
              <a:solidFill>
                <a:schemeClr val="tx1"/>
              </a:solidFill>
              <a:ea typeface="SimSun" pitchFamily="2" charset="-122"/>
              <a:cs typeface="Times New Roman" pitchFamily="18" charset="0"/>
            </a:endParaRPr>
          </a:p>
        </p:txBody>
      </p:sp>
      <p:sp>
        <p:nvSpPr>
          <p:cNvPr id="15383" name="Rectangle 32"/>
          <p:cNvSpPr>
            <a:spLocks noChangeArrowheads="1"/>
          </p:cNvSpPr>
          <p:nvPr/>
        </p:nvSpPr>
        <p:spPr bwMode="auto">
          <a:xfrm>
            <a:off x="1371600" y="4695825"/>
            <a:ext cx="676275" cy="238125"/>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384" name="Text Box 31"/>
          <p:cNvSpPr txBox="1">
            <a:spLocks noChangeArrowheads="1"/>
          </p:cNvSpPr>
          <p:nvPr/>
        </p:nvSpPr>
        <p:spPr bwMode="auto">
          <a:xfrm>
            <a:off x="1304925" y="4691063"/>
            <a:ext cx="933450"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25 Gb/s</a:t>
            </a:r>
            <a:endParaRPr lang="en-US" altLang="zh-CN" sz="1200" i="0">
              <a:solidFill>
                <a:schemeClr val="tx1"/>
              </a:solidFill>
              <a:ea typeface="SimSun" pitchFamily="2" charset="-122"/>
              <a:cs typeface="Times New Roman" pitchFamily="18" charset="0"/>
            </a:endParaRPr>
          </a:p>
        </p:txBody>
      </p:sp>
      <p:sp>
        <p:nvSpPr>
          <p:cNvPr id="15385" name="Text Box 30"/>
          <p:cNvSpPr txBox="1">
            <a:spLocks noChangeArrowheads="1"/>
          </p:cNvSpPr>
          <p:nvPr/>
        </p:nvSpPr>
        <p:spPr bwMode="auto">
          <a:xfrm>
            <a:off x="1333500" y="3219450"/>
            <a:ext cx="933450" cy="296863"/>
          </a:xfrm>
          <a:prstGeom prst="rect">
            <a:avLst/>
          </a:prstGeom>
          <a:noFill/>
          <a:ln w="9525">
            <a:noFill/>
            <a:miter lim="800000"/>
            <a:headEnd/>
            <a:tailEnd/>
          </a:ln>
        </p:spPr>
        <p:txBody>
          <a:bodyPr/>
          <a:lstStyle/>
          <a:p>
            <a:r>
              <a:rPr lang="en-US" altLang="zh-CN" b="1" i="0">
                <a:solidFill>
                  <a:schemeClr val="tx1"/>
                </a:solidFill>
                <a:latin typeface="Times New Roman" pitchFamily="18" charset="0"/>
                <a:ea typeface="SimSun" pitchFamily="2" charset="-122"/>
                <a:cs typeface="Times New Roman" pitchFamily="18" charset="0"/>
              </a:rPr>
              <a:t>12.5Gb/s</a:t>
            </a:r>
            <a:endParaRPr lang="en-US" altLang="zh-CN" sz="1800" i="0">
              <a:solidFill>
                <a:schemeClr val="tx1"/>
              </a:solidFill>
              <a:ea typeface="SimSun" pitchFamily="2" charset="-122"/>
              <a:cs typeface="Times New Roman" pitchFamily="18" charset="0"/>
            </a:endParaRPr>
          </a:p>
        </p:txBody>
      </p:sp>
      <p:cxnSp>
        <p:nvCxnSpPr>
          <p:cNvPr id="15386" name="AutoShape 29"/>
          <p:cNvCxnSpPr>
            <a:cxnSpLocks noChangeShapeType="1"/>
          </p:cNvCxnSpPr>
          <p:nvPr/>
        </p:nvCxnSpPr>
        <p:spPr bwMode="auto">
          <a:xfrm>
            <a:off x="2066925" y="3386138"/>
            <a:ext cx="344488" cy="236537"/>
          </a:xfrm>
          <a:prstGeom prst="straightConnector1">
            <a:avLst/>
          </a:prstGeom>
          <a:noFill/>
          <a:ln w="50800">
            <a:solidFill>
              <a:srgbClr val="FF0000"/>
            </a:solidFill>
            <a:prstDash val="sysDot"/>
            <a:round/>
            <a:headEnd/>
            <a:tailEnd type="triangle" w="med" len="med"/>
          </a:ln>
        </p:spPr>
      </p:cxnSp>
      <p:cxnSp>
        <p:nvCxnSpPr>
          <p:cNvPr id="15387" name="AutoShape 28"/>
          <p:cNvCxnSpPr>
            <a:cxnSpLocks noChangeShapeType="1"/>
          </p:cNvCxnSpPr>
          <p:nvPr/>
        </p:nvCxnSpPr>
        <p:spPr bwMode="auto">
          <a:xfrm>
            <a:off x="2057400" y="3879850"/>
            <a:ext cx="354013" cy="122238"/>
          </a:xfrm>
          <a:prstGeom prst="straightConnector1">
            <a:avLst/>
          </a:prstGeom>
          <a:noFill/>
          <a:ln w="50800">
            <a:solidFill>
              <a:srgbClr val="FFFF00"/>
            </a:solidFill>
            <a:prstDash val="sysDot"/>
            <a:round/>
            <a:headEnd/>
            <a:tailEnd type="triangle" w="med" len="med"/>
          </a:ln>
        </p:spPr>
      </p:cxnSp>
      <p:cxnSp>
        <p:nvCxnSpPr>
          <p:cNvPr id="15388" name="AutoShape 27"/>
          <p:cNvCxnSpPr>
            <a:cxnSpLocks noChangeShapeType="1"/>
          </p:cNvCxnSpPr>
          <p:nvPr/>
        </p:nvCxnSpPr>
        <p:spPr bwMode="auto">
          <a:xfrm flipV="1">
            <a:off x="2047875" y="4230688"/>
            <a:ext cx="363538" cy="122237"/>
          </a:xfrm>
          <a:prstGeom prst="straightConnector1">
            <a:avLst/>
          </a:prstGeom>
          <a:noFill/>
          <a:ln w="50800">
            <a:solidFill>
              <a:srgbClr val="00B050"/>
            </a:solidFill>
            <a:prstDash val="sysDot"/>
            <a:round/>
            <a:headEnd/>
            <a:tailEnd type="triangle" w="med" len="med"/>
          </a:ln>
        </p:spPr>
      </p:cxnSp>
      <p:cxnSp>
        <p:nvCxnSpPr>
          <p:cNvPr id="15389" name="AutoShape 26"/>
          <p:cNvCxnSpPr>
            <a:cxnSpLocks noChangeShapeType="1"/>
          </p:cNvCxnSpPr>
          <p:nvPr/>
        </p:nvCxnSpPr>
        <p:spPr bwMode="auto">
          <a:xfrm flipV="1">
            <a:off x="2057400" y="4497388"/>
            <a:ext cx="354013" cy="315912"/>
          </a:xfrm>
          <a:prstGeom prst="straightConnector1">
            <a:avLst/>
          </a:prstGeom>
          <a:noFill/>
          <a:ln w="50800">
            <a:solidFill>
              <a:srgbClr val="0070C0"/>
            </a:solidFill>
            <a:prstDash val="sysDot"/>
            <a:round/>
            <a:headEnd/>
            <a:tailEnd type="triangle" w="med" len="med"/>
          </a:ln>
        </p:spPr>
      </p:cxnSp>
      <p:sp>
        <p:nvSpPr>
          <p:cNvPr id="15390" name="AutoShape 25"/>
          <p:cNvSpPr>
            <a:spLocks noChangeArrowheads="1"/>
          </p:cNvSpPr>
          <p:nvPr/>
        </p:nvSpPr>
        <p:spPr bwMode="auto">
          <a:xfrm>
            <a:off x="2411413" y="3497263"/>
            <a:ext cx="350837" cy="1171575"/>
          </a:xfrm>
          <a:prstGeom prst="homePlate">
            <a:avLst>
              <a:gd name="adj" fmla="val 25000"/>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cxnSp>
        <p:nvCxnSpPr>
          <p:cNvPr id="15391" name="AutoShape 24"/>
          <p:cNvCxnSpPr>
            <a:cxnSpLocks noChangeShapeType="1"/>
          </p:cNvCxnSpPr>
          <p:nvPr/>
        </p:nvCxnSpPr>
        <p:spPr bwMode="auto">
          <a:xfrm>
            <a:off x="2768600" y="4084638"/>
            <a:ext cx="325438" cy="1587"/>
          </a:xfrm>
          <a:prstGeom prst="straightConnector1">
            <a:avLst/>
          </a:prstGeom>
          <a:noFill/>
          <a:ln w="50800">
            <a:solidFill>
              <a:srgbClr val="000000"/>
            </a:solidFill>
            <a:prstDash val="sysDot"/>
            <a:round/>
            <a:headEnd/>
            <a:tailEnd type="triangle" w="med" len="med"/>
          </a:ln>
        </p:spPr>
      </p:cxnSp>
      <p:cxnSp>
        <p:nvCxnSpPr>
          <p:cNvPr id="15392" name="AutoShape 23"/>
          <p:cNvCxnSpPr>
            <a:cxnSpLocks noChangeShapeType="1"/>
          </p:cNvCxnSpPr>
          <p:nvPr/>
        </p:nvCxnSpPr>
        <p:spPr bwMode="auto">
          <a:xfrm flipH="1">
            <a:off x="3057525" y="3473450"/>
            <a:ext cx="161925" cy="190500"/>
          </a:xfrm>
          <a:prstGeom prst="straightConnector1">
            <a:avLst/>
          </a:prstGeom>
          <a:noFill/>
          <a:ln w="9525">
            <a:solidFill>
              <a:srgbClr val="000000"/>
            </a:solidFill>
            <a:round/>
            <a:headEnd/>
            <a:tailEnd type="triangle" w="med" len="med"/>
          </a:ln>
        </p:spPr>
      </p:cxnSp>
      <p:sp>
        <p:nvSpPr>
          <p:cNvPr id="15393" name="Text Box 21"/>
          <p:cNvSpPr txBox="1">
            <a:spLocks noChangeArrowheads="1"/>
          </p:cNvSpPr>
          <p:nvPr/>
        </p:nvSpPr>
        <p:spPr bwMode="auto">
          <a:xfrm>
            <a:off x="4233863" y="3529013"/>
            <a:ext cx="1357312"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Hybrid region</a:t>
            </a:r>
            <a:endParaRPr lang="en-US" altLang="zh-CN" sz="1200" i="0">
              <a:solidFill>
                <a:schemeClr val="tx1"/>
              </a:solidFill>
              <a:ea typeface="SimSun" pitchFamily="2" charset="-122"/>
              <a:cs typeface="Times New Roman" pitchFamily="18" charset="0"/>
            </a:endParaRPr>
          </a:p>
        </p:txBody>
      </p:sp>
      <p:sp>
        <p:nvSpPr>
          <p:cNvPr id="15394" name="Text Box 20"/>
          <p:cNvSpPr txBox="1">
            <a:spLocks noChangeArrowheads="1"/>
          </p:cNvSpPr>
          <p:nvPr/>
        </p:nvSpPr>
        <p:spPr bwMode="auto">
          <a:xfrm>
            <a:off x="3090863" y="3243263"/>
            <a:ext cx="1500187" cy="293687"/>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Silicon region</a:t>
            </a:r>
            <a:endParaRPr lang="en-US" altLang="zh-CN" sz="1200" i="0">
              <a:solidFill>
                <a:schemeClr val="tx1"/>
              </a:solidFill>
              <a:ea typeface="SimSun" pitchFamily="2" charset="-122"/>
              <a:cs typeface="Times New Roman" pitchFamily="18" charset="0"/>
            </a:endParaRPr>
          </a:p>
        </p:txBody>
      </p:sp>
      <p:sp>
        <p:nvSpPr>
          <p:cNvPr id="15395" name="Rectangle 18"/>
          <p:cNvSpPr>
            <a:spLocks noChangeArrowheads="1"/>
          </p:cNvSpPr>
          <p:nvPr/>
        </p:nvSpPr>
        <p:spPr bwMode="auto">
          <a:xfrm>
            <a:off x="1371600" y="3749675"/>
            <a:ext cx="676275" cy="238125"/>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396" name="Rectangle 17"/>
          <p:cNvSpPr>
            <a:spLocks noChangeArrowheads="1"/>
          </p:cNvSpPr>
          <p:nvPr/>
        </p:nvSpPr>
        <p:spPr bwMode="auto">
          <a:xfrm>
            <a:off x="1371600" y="3244850"/>
            <a:ext cx="676275" cy="238125"/>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397" name="Rectangle 16"/>
          <p:cNvSpPr>
            <a:spLocks noChangeArrowheads="1"/>
          </p:cNvSpPr>
          <p:nvPr/>
        </p:nvSpPr>
        <p:spPr bwMode="auto">
          <a:xfrm>
            <a:off x="1371600" y="4206875"/>
            <a:ext cx="676275" cy="238125"/>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398" name="Text Box 15"/>
          <p:cNvSpPr txBox="1">
            <a:spLocks noChangeArrowheads="1"/>
          </p:cNvSpPr>
          <p:nvPr/>
        </p:nvSpPr>
        <p:spPr bwMode="auto">
          <a:xfrm>
            <a:off x="1304925" y="4205288"/>
            <a:ext cx="933450"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25 Gb/s</a:t>
            </a:r>
            <a:endParaRPr lang="en-US" altLang="zh-CN" sz="1200" i="0">
              <a:solidFill>
                <a:schemeClr val="tx1"/>
              </a:solidFill>
              <a:ea typeface="SimSun" pitchFamily="2" charset="-122"/>
              <a:cs typeface="Times New Roman" pitchFamily="18" charset="0"/>
            </a:endParaRPr>
          </a:p>
        </p:txBody>
      </p:sp>
      <p:sp>
        <p:nvSpPr>
          <p:cNvPr id="15399" name="Text Box 14"/>
          <p:cNvSpPr txBox="1">
            <a:spLocks noChangeArrowheads="1"/>
          </p:cNvSpPr>
          <p:nvPr/>
        </p:nvSpPr>
        <p:spPr bwMode="auto">
          <a:xfrm>
            <a:off x="1304925" y="3740150"/>
            <a:ext cx="933450"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25 Gb/s</a:t>
            </a:r>
            <a:endParaRPr lang="en-US" altLang="zh-CN" sz="1200" i="0">
              <a:solidFill>
                <a:schemeClr val="tx1"/>
              </a:solidFill>
              <a:ea typeface="SimSun" pitchFamily="2" charset="-122"/>
              <a:cs typeface="Times New Roman" pitchFamily="18" charset="0"/>
            </a:endParaRPr>
          </a:p>
        </p:txBody>
      </p:sp>
      <p:sp>
        <p:nvSpPr>
          <p:cNvPr id="15400" name="Text Box 13"/>
          <p:cNvSpPr txBox="1">
            <a:spLocks noChangeArrowheads="1"/>
          </p:cNvSpPr>
          <p:nvPr/>
        </p:nvSpPr>
        <p:spPr bwMode="auto">
          <a:xfrm>
            <a:off x="1304925" y="3240088"/>
            <a:ext cx="933450"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25 Gb/s</a:t>
            </a:r>
            <a:endParaRPr lang="en-US" altLang="zh-CN" sz="1200" i="0">
              <a:solidFill>
                <a:schemeClr val="tx1"/>
              </a:solidFill>
              <a:ea typeface="SimSun" pitchFamily="2" charset="-122"/>
              <a:cs typeface="Times New Roman" pitchFamily="18" charset="0"/>
            </a:endParaRPr>
          </a:p>
        </p:txBody>
      </p:sp>
      <p:sp>
        <p:nvSpPr>
          <p:cNvPr id="15401" name="Text Box 12"/>
          <p:cNvSpPr txBox="1">
            <a:spLocks noChangeArrowheads="1"/>
          </p:cNvSpPr>
          <p:nvPr/>
        </p:nvSpPr>
        <p:spPr bwMode="auto">
          <a:xfrm>
            <a:off x="3575050" y="4313238"/>
            <a:ext cx="1076325"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Laser</a:t>
            </a:r>
            <a:endParaRPr lang="en-US" altLang="zh-CN" sz="1200" i="0">
              <a:solidFill>
                <a:schemeClr val="tx1"/>
              </a:solidFill>
              <a:ea typeface="SimSun" pitchFamily="2" charset="-122"/>
              <a:cs typeface="Times New Roman" pitchFamily="18" charset="0"/>
            </a:endParaRPr>
          </a:p>
        </p:txBody>
      </p:sp>
      <p:sp>
        <p:nvSpPr>
          <p:cNvPr id="15402" name="Rectangle 11"/>
          <p:cNvSpPr>
            <a:spLocks noChangeArrowheads="1"/>
          </p:cNvSpPr>
          <p:nvPr/>
        </p:nvSpPr>
        <p:spPr bwMode="auto">
          <a:xfrm>
            <a:off x="3621088" y="3852863"/>
            <a:ext cx="1565275" cy="447675"/>
          </a:xfrm>
          <a:prstGeom prst="rect">
            <a:avLst/>
          </a:prstGeom>
          <a:solidFill>
            <a:srgbClr val="BFBFBF"/>
          </a:solidFill>
          <a:ln w="9525">
            <a:solidFill>
              <a:srgbClr val="000000"/>
            </a:solidFill>
            <a:miter lim="800000"/>
            <a:headEnd/>
            <a:tailEnd/>
          </a:ln>
        </p:spPr>
        <p:txBody>
          <a:bodyPr/>
          <a:lstStyle/>
          <a:p>
            <a:endParaRPr lang="zh-CN" altLang="en-US">
              <a:ea typeface="SimSun" pitchFamily="2" charset="-122"/>
            </a:endParaRPr>
          </a:p>
        </p:txBody>
      </p:sp>
      <p:cxnSp>
        <p:nvCxnSpPr>
          <p:cNvPr id="15403" name="AutoShape 10"/>
          <p:cNvCxnSpPr>
            <a:cxnSpLocks noChangeShapeType="1"/>
          </p:cNvCxnSpPr>
          <p:nvPr/>
        </p:nvCxnSpPr>
        <p:spPr bwMode="auto">
          <a:xfrm>
            <a:off x="5149850" y="4070350"/>
            <a:ext cx="409575" cy="1588"/>
          </a:xfrm>
          <a:prstGeom prst="straightConnector1">
            <a:avLst/>
          </a:prstGeom>
          <a:noFill/>
          <a:ln w="50800">
            <a:solidFill>
              <a:srgbClr val="FF0000"/>
            </a:solidFill>
            <a:prstDash val="sysDot"/>
            <a:round/>
            <a:headEnd/>
            <a:tailEnd type="triangle" w="med" len="med"/>
          </a:ln>
        </p:spPr>
      </p:cxnSp>
      <p:sp>
        <p:nvSpPr>
          <p:cNvPr id="15404" name="Rectangle 9"/>
          <p:cNvSpPr>
            <a:spLocks noChangeArrowheads="1"/>
          </p:cNvSpPr>
          <p:nvPr/>
        </p:nvSpPr>
        <p:spPr bwMode="auto">
          <a:xfrm>
            <a:off x="4487863" y="3963988"/>
            <a:ext cx="676275" cy="238125"/>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405" name="Rectangle 8"/>
          <p:cNvSpPr>
            <a:spLocks noChangeArrowheads="1"/>
          </p:cNvSpPr>
          <p:nvPr/>
        </p:nvSpPr>
        <p:spPr bwMode="auto">
          <a:xfrm>
            <a:off x="3660775" y="3963988"/>
            <a:ext cx="676275" cy="238125"/>
          </a:xfrm>
          <a:prstGeom prst="rect">
            <a:avLst/>
          </a:prstGeom>
          <a:solidFill>
            <a:srgbClr val="FF0000"/>
          </a:solidFill>
          <a:ln w="9525">
            <a:solidFill>
              <a:srgbClr val="000000"/>
            </a:solidFill>
            <a:miter lim="800000"/>
            <a:headEnd/>
            <a:tailEnd/>
          </a:ln>
        </p:spPr>
        <p:txBody>
          <a:bodyPr/>
          <a:lstStyle/>
          <a:p>
            <a:endParaRPr lang="zh-CN" altLang="en-US">
              <a:ea typeface="SimSun" pitchFamily="2" charset="-122"/>
            </a:endParaRPr>
          </a:p>
        </p:txBody>
      </p:sp>
      <p:cxnSp>
        <p:nvCxnSpPr>
          <p:cNvPr id="15406" name="AutoShape 7"/>
          <p:cNvCxnSpPr>
            <a:cxnSpLocks noChangeShapeType="1"/>
          </p:cNvCxnSpPr>
          <p:nvPr/>
        </p:nvCxnSpPr>
        <p:spPr bwMode="auto">
          <a:xfrm>
            <a:off x="4346575" y="4092575"/>
            <a:ext cx="228600" cy="0"/>
          </a:xfrm>
          <a:prstGeom prst="straightConnector1">
            <a:avLst/>
          </a:prstGeom>
          <a:noFill/>
          <a:ln w="50800">
            <a:solidFill>
              <a:srgbClr val="FF0000"/>
            </a:solidFill>
            <a:round/>
            <a:headEnd/>
            <a:tailEnd type="triangle" w="med" len="med"/>
          </a:ln>
        </p:spPr>
      </p:cxnSp>
      <p:sp>
        <p:nvSpPr>
          <p:cNvPr id="15407" name="Text Box 6"/>
          <p:cNvSpPr txBox="1">
            <a:spLocks noChangeArrowheads="1"/>
          </p:cNvSpPr>
          <p:nvPr/>
        </p:nvSpPr>
        <p:spPr bwMode="auto">
          <a:xfrm>
            <a:off x="4403725" y="4311650"/>
            <a:ext cx="973138" cy="28892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Modulator</a:t>
            </a:r>
            <a:endParaRPr lang="en-US" altLang="zh-CN" sz="1200" i="0">
              <a:solidFill>
                <a:schemeClr val="tx1"/>
              </a:solidFill>
              <a:ea typeface="SimSun" pitchFamily="2" charset="-122"/>
              <a:cs typeface="Times New Roman" pitchFamily="18" charset="0"/>
            </a:endParaRPr>
          </a:p>
        </p:txBody>
      </p:sp>
      <p:sp>
        <p:nvSpPr>
          <p:cNvPr id="15408" name="Text Box 5"/>
          <p:cNvSpPr txBox="1">
            <a:spLocks noChangeArrowheads="1"/>
          </p:cNvSpPr>
          <p:nvPr/>
        </p:nvSpPr>
        <p:spPr bwMode="auto">
          <a:xfrm>
            <a:off x="3830638" y="3944938"/>
            <a:ext cx="390525"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λ</a:t>
            </a:r>
            <a:endParaRPr lang="en-US" altLang="zh-CN" sz="1200" i="0">
              <a:solidFill>
                <a:schemeClr val="tx1"/>
              </a:solidFill>
              <a:ea typeface="SimSun" pitchFamily="2" charset="-122"/>
              <a:cs typeface="Times New Roman" pitchFamily="18" charset="0"/>
            </a:endParaRPr>
          </a:p>
        </p:txBody>
      </p:sp>
      <p:sp>
        <p:nvSpPr>
          <p:cNvPr id="15409" name="Text Box 4"/>
          <p:cNvSpPr txBox="1">
            <a:spLocks noChangeArrowheads="1"/>
          </p:cNvSpPr>
          <p:nvPr/>
        </p:nvSpPr>
        <p:spPr bwMode="auto">
          <a:xfrm>
            <a:off x="4495800" y="3943350"/>
            <a:ext cx="933450"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100Gb/s</a:t>
            </a:r>
            <a:endParaRPr lang="en-US" altLang="zh-CN" sz="1200" i="0">
              <a:solidFill>
                <a:schemeClr val="tx1"/>
              </a:solidFill>
              <a:ea typeface="SimSun" pitchFamily="2" charset="-122"/>
              <a:cs typeface="Times New Roman" pitchFamily="18" charset="0"/>
            </a:endParaRPr>
          </a:p>
        </p:txBody>
      </p:sp>
      <p:cxnSp>
        <p:nvCxnSpPr>
          <p:cNvPr id="15410" name="AutoShape 22"/>
          <p:cNvCxnSpPr>
            <a:cxnSpLocks noChangeShapeType="1"/>
          </p:cNvCxnSpPr>
          <p:nvPr/>
        </p:nvCxnSpPr>
        <p:spPr bwMode="auto">
          <a:xfrm flipH="1">
            <a:off x="4405313" y="3748088"/>
            <a:ext cx="161925" cy="190500"/>
          </a:xfrm>
          <a:prstGeom prst="straightConnector1">
            <a:avLst/>
          </a:prstGeom>
          <a:noFill/>
          <a:ln w="9525">
            <a:solidFill>
              <a:srgbClr val="000000"/>
            </a:solidFill>
            <a:round/>
            <a:headEnd/>
            <a:tailEnd type="triangle" w="med" len="med"/>
          </a:ln>
        </p:spPr>
      </p:cxnSp>
      <p:sp>
        <p:nvSpPr>
          <p:cNvPr id="15411" name="Text Box 5"/>
          <p:cNvSpPr txBox="1">
            <a:spLocks noChangeArrowheads="1"/>
          </p:cNvSpPr>
          <p:nvPr/>
        </p:nvSpPr>
        <p:spPr bwMode="auto">
          <a:xfrm>
            <a:off x="590550" y="3243263"/>
            <a:ext cx="390525"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λ</a:t>
            </a:r>
            <a:r>
              <a:rPr lang="en-US" altLang="zh-CN" sz="1200" b="1" i="0" baseline="-30000">
                <a:solidFill>
                  <a:schemeClr val="tx1"/>
                </a:solidFill>
                <a:latin typeface="Times New Roman" pitchFamily="18" charset="0"/>
                <a:ea typeface="SimSun" pitchFamily="2" charset="-122"/>
                <a:cs typeface="Times New Roman" pitchFamily="18" charset="0"/>
              </a:rPr>
              <a:t>1</a:t>
            </a:r>
            <a:endParaRPr lang="en-US" altLang="zh-CN" sz="1200" i="0">
              <a:solidFill>
                <a:schemeClr val="tx1"/>
              </a:solidFill>
              <a:ea typeface="SimSun" pitchFamily="2" charset="-122"/>
              <a:cs typeface="Times New Roman" pitchFamily="18" charset="0"/>
            </a:endParaRPr>
          </a:p>
        </p:txBody>
      </p:sp>
      <p:sp>
        <p:nvSpPr>
          <p:cNvPr id="15412" name="Text Box 5"/>
          <p:cNvSpPr txBox="1">
            <a:spLocks noChangeArrowheads="1"/>
          </p:cNvSpPr>
          <p:nvPr/>
        </p:nvSpPr>
        <p:spPr bwMode="auto">
          <a:xfrm>
            <a:off x="590550" y="3719513"/>
            <a:ext cx="390525"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λ</a:t>
            </a:r>
            <a:r>
              <a:rPr lang="en-US" altLang="zh-CN" sz="1200" b="1" baseline="-30000">
                <a:latin typeface="Times New Roman" pitchFamily="18" charset="0"/>
                <a:ea typeface="SimSun" pitchFamily="2" charset="-122"/>
                <a:cs typeface="Times New Roman" pitchFamily="18" charset="0"/>
              </a:rPr>
              <a:t>2</a:t>
            </a:r>
            <a:endParaRPr lang="en-US" altLang="zh-CN" sz="1200" i="0">
              <a:solidFill>
                <a:schemeClr val="tx1"/>
              </a:solidFill>
              <a:ea typeface="SimSun" pitchFamily="2" charset="-122"/>
              <a:cs typeface="Times New Roman" pitchFamily="18" charset="0"/>
            </a:endParaRPr>
          </a:p>
        </p:txBody>
      </p:sp>
      <p:sp>
        <p:nvSpPr>
          <p:cNvPr id="15413" name="Text Box 5"/>
          <p:cNvSpPr txBox="1">
            <a:spLocks noChangeArrowheads="1"/>
          </p:cNvSpPr>
          <p:nvPr/>
        </p:nvSpPr>
        <p:spPr bwMode="auto">
          <a:xfrm>
            <a:off x="590550" y="4195763"/>
            <a:ext cx="390525"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λ</a:t>
            </a:r>
            <a:r>
              <a:rPr lang="en-US" altLang="zh-CN" sz="1200" b="1" baseline="-30000">
                <a:latin typeface="Times New Roman" pitchFamily="18" charset="0"/>
                <a:ea typeface="SimSun" pitchFamily="2" charset="-122"/>
                <a:cs typeface="Times New Roman" pitchFamily="18" charset="0"/>
              </a:rPr>
              <a:t>3</a:t>
            </a:r>
            <a:endParaRPr lang="en-US" altLang="zh-CN" sz="1200" i="0">
              <a:solidFill>
                <a:schemeClr val="tx1"/>
              </a:solidFill>
              <a:ea typeface="SimSun" pitchFamily="2" charset="-122"/>
              <a:cs typeface="Times New Roman" pitchFamily="18" charset="0"/>
            </a:endParaRPr>
          </a:p>
        </p:txBody>
      </p:sp>
      <p:sp>
        <p:nvSpPr>
          <p:cNvPr id="15414" name="Text Box 5"/>
          <p:cNvSpPr txBox="1">
            <a:spLocks noChangeArrowheads="1"/>
          </p:cNvSpPr>
          <p:nvPr/>
        </p:nvSpPr>
        <p:spPr bwMode="auto">
          <a:xfrm>
            <a:off x="590550" y="4672013"/>
            <a:ext cx="390525"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λ</a:t>
            </a:r>
            <a:r>
              <a:rPr lang="en-US" altLang="zh-CN" sz="1200" b="1" baseline="-30000">
                <a:latin typeface="Times New Roman" pitchFamily="18" charset="0"/>
                <a:ea typeface="SimSun" pitchFamily="2" charset="-122"/>
                <a:cs typeface="Times New Roman" pitchFamily="18" charset="0"/>
              </a:rPr>
              <a:t>4</a:t>
            </a:r>
            <a:endParaRPr lang="en-US" altLang="zh-CN" sz="1200" i="0">
              <a:solidFill>
                <a:schemeClr val="tx1"/>
              </a:solidFill>
              <a:ea typeface="SimSun" pitchFamily="2" charset="-122"/>
              <a:cs typeface="Times New Roman" pitchFamily="18" charset="0"/>
            </a:endParaRPr>
          </a:p>
        </p:txBody>
      </p:sp>
      <p:sp>
        <p:nvSpPr>
          <p:cNvPr id="15415" name="Text Box 50"/>
          <p:cNvSpPr txBox="1">
            <a:spLocks noChangeArrowheads="1"/>
          </p:cNvSpPr>
          <p:nvPr/>
        </p:nvSpPr>
        <p:spPr bwMode="auto">
          <a:xfrm>
            <a:off x="3505200" y="4648200"/>
            <a:ext cx="2214563" cy="282575"/>
          </a:xfrm>
          <a:prstGeom prst="rect">
            <a:avLst/>
          </a:prstGeom>
          <a:noFill/>
          <a:ln w="9525">
            <a:noFill/>
            <a:miter lim="800000"/>
            <a:headEnd/>
            <a:tailEnd/>
          </a:ln>
        </p:spPr>
        <p:txBody>
          <a:bodyPr/>
          <a:lstStyle/>
          <a:p>
            <a:r>
              <a:rPr lang="en-US" altLang="zh-CN" sz="1400">
                <a:ea typeface="SimSun" pitchFamily="2" charset="-122"/>
              </a:rPr>
              <a:t>1x100 Gb/s EML</a:t>
            </a:r>
          </a:p>
        </p:txBody>
      </p:sp>
      <p:sp>
        <p:nvSpPr>
          <p:cNvPr id="15416" name="Text Box 50"/>
          <p:cNvSpPr txBox="1">
            <a:spLocks noChangeArrowheads="1"/>
          </p:cNvSpPr>
          <p:nvPr/>
        </p:nvSpPr>
        <p:spPr bwMode="auto">
          <a:xfrm>
            <a:off x="6202363" y="5356225"/>
            <a:ext cx="2214562" cy="282575"/>
          </a:xfrm>
          <a:prstGeom prst="rect">
            <a:avLst/>
          </a:prstGeom>
          <a:noFill/>
          <a:ln w="9525">
            <a:noFill/>
            <a:miter lim="800000"/>
            <a:headEnd/>
            <a:tailEnd/>
          </a:ln>
        </p:spPr>
        <p:txBody>
          <a:bodyPr/>
          <a:lstStyle/>
          <a:p>
            <a:r>
              <a:rPr lang="en-US" altLang="zh-CN" sz="1400">
                <a:ea typeface="SimSun" pitchFamily="2" charset="-122"/>
              </a:rPr>
              <a:t>Tb/s Transmitter Module</a:t>
            </a:r>
          </a:p>
        </p:txBody>
      </p:sp>
      <p:sp>
        <p:nvSpPr>
          <p:cNvPr id="15417" name="Rectangle 49"/>
          <p:cNvSpPr>
            <a:spLocks noChangeArrowheads="1"/>
          </p:cNvSpPr>
          <p:nvPr/>
        </p:nvSpPr>
        <p:spPr bwMode="auto">
          <a:xfrm>
            <a:off x="5943600" y="2819400"/>
            <a:ext cx="2773363" cy="2438400"/>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418" name="Rectangle 48"/>
          <p:cNvSpPr>
            <a:spLocks noChangeArrowheads="1"/>
          </p:cNvSpPr>
          <p:nvPr/>
        </p:nvSpPr>
        <p:spPr bwMode="auto">
          <a:xfrm>
            <a:off x="6010275" y="2908300"/>
            <a:ext cx="1724025" cy="2273300"/>
          </a:xfrm>
          <a:prstGeom prst="rect">
            <a:avLst/>
          </a:prstGeom>
          <a:solidFill>
            <a:srgbClr val="BFBFBF"/>
          </a:solidFill>
          <a:ln w="9525">
            <a:solidFill>
              <a:srgbClr val="000000"/>
            </a:solidFill>
            <a:miter lim="800000"/>
            <a:headEnd/>
            <a:tailEnd/>
          </a:ln>
        </p:spPr>
        <p:txBody>
          <a:bodyPr/>
          <a:lstStyle/>
          <a:p>
            <a:endParaRPr lang="zh-CN" altLang="en-US">
              <a:ea typeface="SimSun" pitchFamily="2" charset="-122"/>
            </a:endParaRPr>
          </a:p>
        </p:txBody>
      </p:sp>
      <p:sp>
        <p:nvSpPr>
          <p:cNvPr id="15419" name="Text Box 42"/>
          <p:cNvSpPr txBox="1">
            <a:spLocks noChangeArrowheads="1"/>
          </p:cNvSpPr>
          <p:nvPr/>
        </p:nvSpPr>
        <p:spPr bwMode="auto">
          <a:xfrm>
            <a:off x="6191250" y="2981325"/>
            <a:ext cx="390525" cy="295275"/>
          </a:xfrm>
          <a:prstGeom prst="rect">
            <a:avLst/>
          </a:prstGeom>
          <a:noFill/>
          <a:ln w="9525">
            <a:noFill/>
            <a:miter lim="800000"/>
            <a:headEnd/>
            <a:tailEnd/>
          </a:ln>
        </p:spPr>
        <p:txBody>
          <a:bodyPr/>
          <a:lstStyle/>
          <a:p>
            <a:r>
              <a:rPr lang="en-US" altLang="zh-CN" b="1" i="0">
                <a:solidFill>
                  <a:schemeClr val="tx1"/>
                </a:solidFill>
                <a:latin typeface="Times New Roman" pitchFamily="18" charset="0"/>
                <a:ea typeface="SimSun" pitchFamily="2" charset="-122"/>
                <a:cs typeface="Times New Roman" pitchFamily="18" charset="0"/>
              </a:rPr>
              <a:t>λ</a:t>
            </a:r>
            <a:r>
              <a:rPr lang="en-US" altLang="zh-CN" b="1" i="0" baseline="-30000">
                <a:solidFill>
                  <a:schemeClr val="tx1"/>
                </a:solidFill>
                <a:latin typeface="Times New Roman" pitchFamily="18" charset="0"/>
                <a:ea typeface="SimSun" pitchFamily="2" charset="-122"/>
                <a:cs typeface="Times New Roman" pitchFamily="18" charset="0"/>
              </a:rPr>
              <a:t>1</a:t>
            </a:r>
            <a:endParaRPr lang="en-US" altLang="zh-CN" sz="1800" i="0">
              <a:solidFill>
                <a:schemeClr val="tx1"/>
              </a:solidFill>
              <a:ea typeface="SimSun" pitchFamily="2" charset="-122"/>
              <a:cs typeface="Times New Roman" pitchFamily="18" charset="0"/>
            </a:endParaRPr>
          </a:p>
        </p:txBody>
      </p:sp>
      <p:sp>
        <p:nvSpPr>
          <p:cNvPr id="15420" name="Rectangle 41"/>
          <p:cNvSpPr>
            <a:spLocks noChangeArrowheads="1"/>
          </p:cNvSpPr>
          <p:nvPr/>
        </p:nvSpPr>
        <p:spPr bwMode="auto">
          <a:xfrm>
            <a:off x="6057900" y="2981325"/>
            <a:ext cx="676275" cy="238125"/>
          </a:xfrm>
          <a:prstGeom prst="rect">
            <a:avLst/>
          </a:prstGeom>
          <a:solidFill>
            <a:srgbClr val="FF0000"/>
          </a:solidFill>
          <a:ln w="9525">
            <a:solidFill>
              <a:srgbClr val="000000"/>
            </a:solidFill>
            <a:miter lim="800000"/>
            <a:headEnd/>
            <a:tailEnd/>
          </a:ln>
        </p:spPr>
        <p:txBody>
          <a:bodyPr/>
          <a:lstStyle/>
          <a:p>
            <a:endParaRPr lang="zh-CN" altLang="en-US">
              <a:ea typeface="SimSun" pitchFamily="2" charset="-122"/>
            </a:endParaRPr>
          </a:p>
        </p:txBody>
      </p:sp>
      <p:sp>
        <p:nvSpPr>
          <p:cNvPr id="15421" name="Rectangle 40"/>
          <p:cNvSpPr>
            <a:spLocks noChangeArrowheads="1"/>
          </p:cNvSpPr>
          <p:nvPr/>
        </p:nvSpPr>
        <p:spPr bwMode="auto">
          <a:xfrm>
            <a:off x="6057900" y="3282950"/>
            <a:ext cx="676275" cy="238125"/>
          </a:xfrm>
          <a:prstGeom prst="rect">
            <a:avLst/>
          </a:prstGeom>
          <a:solidFill>
            <a:srgbClr val="FFFF00"/>
          </a:solidFill>
          <a:ln w="9525">
            <a:solidFill>
              <a:srgbClr val="000000"/>
            </a:solidFill>
            <a:miter lim="800000"/>
            <a:headEnd/>
            <a:tailEnd/>
          </a:ln>
        </p:spPr>
        <p:txBody>
          <a:bodyPr/>
          <a:lstStyle/>
          <a:p>
            <a:endParaRPr lang="zh-CN" altLang="en-US">
              <a:ea typeface="SimSun" pitchFamily="2" charset="-122"/>
            </a:endParaRPr>
          </a:p>
        </p:txBody>
      </p:sp>
      <p:sp>
        <p:nvSpPr>
          <p:cNvPr id="15422" name="Rectangle 39"/>
          <p:cNvSpPr>
            <a:spLocks noChangeArrowheads="1"/>
          </p:cNvSpPr>
          <p:nvPr/>
        </p:nvSpPr>
        <p:spPr bwMode="auto">
          <a:xfrm>
            <a:off x="6057900" y="4508500"/>
            <a:ext cx="676275" cy="238125"/>
          </a:xfrm>
          <a:prstGeom prst="rect">
            <a:avLst/>
          </a:prstGeom>
          <a:solidFill>
            <a:srgbClr val="00B050"/>
          </a:solidFill>
          <a:ln w="9525">
            <a:solidFill>
              <a:srgbClr val="000000"/>
            </a:solidFill>
            <a:miter lim="800000"/>
            <a:headEnd/>
            <a:tailEnd/>
          </a:ln>
        </p:spPr>
        <p:txBody>
          <a:bodyPr/>
          <a:lstStyle/>
          <a:p>
            <a:endParaRPr lang="zh-CN" altLang="en-US">
              <a:ea typeface="SimSun" pitchFamily="2" charset="-122"/>
            </a:endParaRPr>
          </a:p>
        </p:txBody>
      </p:sp>
      <p:sp>
        <p:nvSpPr>
          <p:cNvPr id="15423" name="Rectangle 38"/>
          <p:cNvSpPr>
            <a:spLocks noChangeArrowheads="1"/>
          </p:cNvSpPr>
          <p:nvPr/>
        </p:nvSpPr>
        <p:spPr bwMode="auto">
          <a:xfrm>
            <a:off x="6057900" y="4810125"/>
            <a:ext cx="676275" cy="238125"/>
          </a:xfrm>
          <a:prstGeom prst="rect">
            <a:avLst/>
          </a:prstGeom>
          <a:solidFill>
            <a:srgbClr val="0070C0"/>
          </a:solidFill>
          <a:ln w="9525">
            <a:solidFill>
              <a:srgbClr val="000000"/>
            </a:solidFill>
            <a:miter lim="800000"/>
            <a:headEnd/>
            <a:tailEnd/>
          </a:ln>
        </p:spPr>
        <p:txBody>
          <a:bodyPr/>
          <a:lstStyle/>
          <a:p>
            <a:endParaRPr lang="zh-CN" altLang="en-US">
              <a:ea typeface="SimSun" pitchFamily="2" charset="-122"/>
            </a:endParaRPr>
          </a:p>
        </p:txBody>
      </p:sp>
      <p:cxnSp>
        <p:nvCxnSpPr>
          <p:cNvPr id="15424" name="AutoShape 37"/>
          <p:cNvCxnSpPr>
            <a:cxnSpLocks noChangeShapeType="1"/>
          </p:cNvCxnSpPr>
          <p:nvPr/>
        </p:nvCxnSpPr>
        <p:spPr bwMode="auto">
          <a:xfrm>
            <a:off x="6734175" y="3087688"/>
            <a:ext cx="247650" cy="1587"/>
          </a:xfrm>
          <a:prstGeom prst="straightConnector1">
            <a:avLst/>
          </a:prstGeom>
          <a:noFill/>
          <a:ln w="50800">
            <a:solidFill>
              <a:srgbClr val="FF0000"/>
            </a:solidFill>
            <a:round/>
            <a:headEnd/>
            <a:tailEnd type="triangle" w="med" len="med"/>
          </a:ln>
        </p:spPr>
      </p:cxnSp>
      <p:cxnSp>
        <p:nvCxnSpPr>
          <p:cNvPr id="15425" name="AutoShape 36"/>
          <p:cNvCxnSpPr>
            <a:cxnSpLocks noChangeShapeType="1"/>
          </p:cNvCxnSpPr>
          <p:nvPr/>
        </p:nvCxnSpPr>
        <p:spPr bwMode="auto">
          <a:xfrm>
            <a:off x="6743700" y="4645025"/>
            <a:ext cx="247650" cy="1588"/>
          </a:xfrm>
          <a:prstGeom prst="straightConnector1">
            <a:avLst/>
          </a:prstGeom>
          <a:noFill/>
          <a:ln w="50800">
            <a:solidFill>
              <a:srgbClr val="00B050"/>
            </a:solidFill>
            <a:round/>
            <a:headEnd/>
            <a:tailEnd type="triangle" w="med" len="med"/>
          </a:ln>
        </p:spPr>
      </p:cxnSp>
      <p:cxnSp>
        <p:nvCxnSpPr>
          <p:cNvPr id="15426" name="AutoShape 35"/>
          <p:cNvCxnSpPr>
            <a:cxnSpLocks noChangeShapeType="1"/>
          </p:cNvCxnSpPr>
          <p:nvPr/>
        </p:nvCxnSpPr>
        <p:spPr bwMode="auto">
          <a:xfrm>
            <a:off x="6734175" y="4962525"/>
            <a:ext cx="247650" cy="0"/>
          </a:xfrm>
          <a:prstGeom prst="straightConnector1">
            <a:avLst/>
          </a:prstGeom>
          <a:noFill/>
          <a:ln w="50800">
            <a:solidFill>
              <a:srgbClr val="0070C0"/>
            </a:solidFill>
            <a:round/>
            <a:headEnd/>
            <a:tailEnd type="triangle" w="med" len="med"/>
          </a:ln>
        </p:spPr>
      </p:cxnSp>
      <p:cxnSp>
        <p:nvCxnSpPr>
          <p:cNvPr id="15427" name="AutoShape 34"/>
          <p:cNvCxnSpPr>
            <a:cxnSpLocks noChangeShapeType="1"/>
          </p:cNvCxnSpPr>
          <p:nvPr/>
        </p:nvCxnSpPr>
        <p:spPr bwMode="auto">
          <a:xfrm>
            <a:off x="6743700" y="3405188"/>
            <a:ext cx="247650" cy="0"/>
          </a:xfrm>
          <a:prstGeom prst="straightConnector1">
            <a:avLst/>
          </a:prstGeom>
          <a:noFill/>
          <a:ln w="50800">
            <a:solidFill>
              <a:srgbClr val="FFFF00"/>
            </a:solidFill>
            <a:round/>
            <a:headEnd/>
            <a:tailEnd type="triangle" w="med" len="med"/>
          </a:ln>
        </p:spPr>
      </p:cxnSp>
      <p:sp>
        <p:nvSpPr>
          <p:cNvPr id="15428" name="Rectangle 32"/>
          <p:cNvSpPr>
            <a:spLocks noChangeArrowheads="1"/>
          </p:cNvSpPr>
          <p:nvPr/>
        </p:nvSpPr>
        <p:spPr bwMode="auto">
          <a:xfrm>
            <a:off x="6972300" y="4819650"/>
            <a:ext cx="676275" cy="238125"/>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429" name="Text Box 31"/>
          <p:cNvSpPr txBox="1">
            <a:spLocks noChangeArrowheads="1"/>
          </p:cNvSpPr>
          <p:nvPr/>
        </p:nvSpPr>
        <p:spPr bwMode="auto">
          <a:xfrm>
            <a:off x="6919913" y="4810125"/>
            <a:ext cx="933450"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100 Gb/s</a:t>
            </a:r>
            <a:endParaRPr lang="en-US" altLang="zh-CN" sz="1200" i="0">
              <a:solidFill>
                <a:schemeClr val="tx1"/>
              </a:solidFill>
              <a:ea typeface="SimSun" pitchFamily="2" charset="-122"/>
              <a:cs typeface="Times New Roman" pitchFamily="18" charset="0"/>
            </a:endParaRPr>
          </a:p>
        </p:txBody>
      </p:sp>
      <p:sp>
        <p:nvSpPr>
          <p:cNvPr id="15430" name="Text Box 30"/>
          <p:cNvSpPr txBox="1">
            <a:spLocks noChangeArrowheads="1"/>
          </p:cNvSpPr>
          <p:nvPr/>
        </p:nvSpPr>
        <p:spPr bwMode="auto">
          <a:xfrm>
            <a:off x="6934200" y="2943225"/>
            <a:ext cx="933450" cy="295275"/>
          </a:xfrm>
          <a:prstGeom prst="rect">
            <a:avLst/>
          </a:prstGeom>
          <a:noFill/>
          <a:ln w="9525">
            <a:noFill/>
            <a:miter lim="800000"/>
            <a:headEnd/>
            <a:tailEnd/>
          </a:ln>
        </p:spPr>
        <p:txBody>
          <a:bodyPr/>
          <a:lstStyle/>
          <a:p>
            <a:r>
              <a:rPr lang="en-US" altLang="zh-CN" b="1" i="0">
                <a:solidFill>
                  <a:schemeClr val="tx1"/>
                </a:solidFill>
                <a:latin typeface="Times New Roman" pitchFamily="18" charset="0"/>
                <a:ea typeface="SimSun" pitchFamily="2" charset="-122"/>
                <a:cs typeface="Times New Roman" pitchFamily="18" charset="0"/>
              </a:rPr>
              <a:t>12.5Gb/s</a:t>
            </a:r>
            <a:endParaRPr lang="en-US" altLang="zh-CN" sz="1800" i="0">
              <a:solidFill>
                <a:schemeClr val="tx1"/>
              </a:solidFill>
              <a:ea typeface="SimSun" pitchFamily="2" charset="-122"/>
              <a:cs typeface="Times New Roman" pitchFamily="18" charset="0"/>
            </a:endParaRPr>
          </a:p>
        </p:txBody>
      </p:sp>
      <p:cxnSp>
        <p:nvCxnSpPr>
          <p:cNvPr id="15431" name="AutoShape 29"/>
          <p:cNvCxnSpPr>
            <a:cxnSpLocks noChangeShapeType="1"/>
          </p:cNvCxnSpPr>
          <p:nvPr/>
        </p:nvCxnSpPr>
        <p:spPr bwMode="auto">
          <a:xfrm>
            <a:off x="7667625" y="3108325"/>
            <a:ext cx="346075" cy="238125"/>
          </a:xfrm>
          <a:prstGeom prst="straightConnector1">
            <a:avLst/>
          </a:prstGeom>
          <a:noFill/>
          <a:ln w="50800">
            <a:solidFill>
              <a:srgbClr val="FF0000"/>
            </a:solidFill>
            <a:prstDash val="sysDot"/>
            <a:round/>
            <a:headEnd/>
            <a:tailEnd type="triangle" w="med" len="med"/>
          </a:ln>
        </p:spPr>
      </p:cxnSp>
      <p:cxnSp>
        <p:nvCxnSpPr>
          <p:cNvPr id="15432" name="AutoShape 28"/>
          <p:cNvCxnSpPr>
            <a:cxnSpLocks noChangeShapeType="1"/>
          </p:cNvCxnSpPr>
          <p:nvPr/>
        </p:nvCxnSpPr>
        <p:spPr bwMode="auto">
          <a:xfrm>
            <a:off x="7658100" y="3429000"/>
            <a:ext cx="419100" cy="152400"/>
          </a:xfrm>
          <a:prstGeom prst="straightConnector1">
            <a:avLst/>
          </a:prstGeom>
          <a:noFill/>
          <a:ln w="50800">
            <a:solidFill>
              <a:srgbClr val="FFFF00"/>
            </a:solidFill>
            <a:prstDash val="sysDot"/>
            <a:round/>
            <a:headEnd/>
            <a:tailEnd type="triangle" w="med" len="med"/>
          </a:ln>
        </p:spPr>
      </p:cxnSp>
      <p:cxnSp>
        <p:nvCxnSpPr>
          <p:cNvPr id="15433" name="AutoShape 27"/>
          <p:cNvCxnSpPr>
            <a:cxnSpLocks noChangeShapeType="1"/>
            <a:stCxn id="15439" idx="3"/>
          </p:cNvCxnSpPr>
          <p:nvPr/>
        </p:nvCxnSpPr>
        <p:spPr bwMode="auto">
          <a:xfrm flipV="1">
            <a:off x="7648575" y="4572000"/>
            <a:ext cx="352425" cy="76200"/>
          </a:xfrm>
          <a:prstGeom prst="straightConnector1">
            <a:avLst/>
          </a:prstGeom>
          <a:noFill/>
          <a:ln w="50800">
            <a:solidFill>
              <a:srgbClr val="00B050"/>
            </a:solidFill>
            <a:prstDash val="sysDot"/>
            <a:round/>
            <a:headEnd/>
            <a:tailEnd type="triangle" w="med" len="med"/>
          </a:ln>
        </p:spPr>
      </p:cxnSp>
      <p:cxnSp>
        <p:nvCxnSpPr>
          <p:cNvPr id="15434" name="AutoShape 26"/>
          <p:cNvCxnSpPr>
            <a:cxnSpLocks noChangeShapeType="1"/>
            <a:stCxn id="15428" idx="3"/>
          </p:cNvCxnSpPr>
          <p:nvPr/>
        </p:nvCxnSpPr>
        <p:spPr bwMode="auto">
          <a:xfrm flipV="1">
            <a:off x="7648575" y="4800600"/>
            <a:ext cx="352425" cy="138113"/>
          </a:xfrm>
          <a:prstGeom prst="straightConnector1">
            <a:avLst/>
          </a:prstGeom>
          <a:noFill/>
          <a:ln w="50800">
            <a:solidFill>
              <a:srgbClr val="0070C0"/>
            </a:solidFill>
            <a:prstDash val="sysDot"/>
            <a:round/>
            <a:headEnd/>
            <a:tailEnd type="triangle" w="med" len="med"/>
          </a:ln>
        </p:spPr>
      </p:cxnSp>
      <p:sp>
        <p:nvSpPr>
          <p:cNvPr id="15435" name="AutoShape 25"/>
          <p:cNvSpPr>
            <a:spLocks noChangeArrowheads="1"/>
          </p:cNvSpPr>
          <p:nvPr/>
        </p:nvSpPr>
        <p:spPr bwMode="auto">
          <a:xfrm>
            <a:off x="8013700" y="3048000"/>
            <a:ext cx="350838" cy="2057400"/>
          </a:xfrm>
          <a:prstGeom prst="homePlate">
            <a:avLst>
              <a:gd name="adj" fmla="val 25000"/>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cxnSp>
        <p:nvCxnSpPr>
          <p:cNvPr id="15436" name="AutoShape 24"/>
          <p:cNvCxnSpPr>
            <a:cxnSpLocks noChangeShapeType="1"/>
          </p:cNvCxnSpPr>
          <p:nvPr/>
        </p:nvCxnSpPr>
        <p:spPr bwMode="auto">
          <a:xfrm>
            <a:off x="8369300" y="4038600"/>
            <a:ext cx="325438" cy="0"/>
          </a:xfrm>
          <a:prstGeom prst="straightConnector1">
            <a:avLst/>
          </a:prstGeom>
          <a:noFill/>
          <a:ln w="50800">
            <a:solidFill>
              <a:srgbClr val="000000"/>
            </a:solidFill>
            <a:prstDash val="sysDot"/>
            <a:round/>
            <a:headEnd/>
            <a:tailEnd type="triangle" w="med" len="med"/>
          </a:ln>
        </p:spPr>
      </p:cxnSp>
      <p:sp>
        <p:nvSpPr>
          <p:cNvPr id="15437" name="Rectangle 18"/>
          <p:cNvSpPr>
            <a:spLocks noChangeArrowheads="1"/>
          </p:cNvSpPr>
          <p:nvPr/>
        </p:nvSpPr>
        <p:spPr bwMode="auto">
          <a:xfrm>
            <a:off x="6972300" y="3282950"/>
            <a:ext cx="676275" cy="238125"/>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438" name="Rectangle 17"/>
          <p:cNvSpPr>
            <a:spLocks noChangeArrowheads="1"/>
          </p:cNvSpPr>
          <p:nvPr/>
        </p:nvSpPr>
        <p:spPr bwMode="auto">
          <a:xfrm>
            <a:off x="6972300" y="2967038"/>
            <a:ext cx="676275" cy="238125"/>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439" name="Rectangle 16"/>
          <p:cNvSpPr>
            <a:spLocks noChangeArrowheads="1"/>
          </p:cNvSpPr>
          <p:nvPr/>
        </p:nvSpPr>
        <p:spPr bwMode="auto">
          <a:xfrm>
            <a:off x="6972300" y="4529138"/>
            <a:ext cx="676275" cy="238125"/>
          </a:xfrm>
          <a:prstGeom prst="rect">
            <a:avLst/>
          </a:prstGeom>
          <a:solidFill>
            <a:srgbClr val="FFFFFF"/>
          </a:solidFill>
          <a:ln w="9525">
            <a:solidFill>
              <a:srgbClr val="000000"/>
            </a:solidFill>
            <a:miter lim="800000"/>
            <a:headEnd/>
            <a:tailEnd/>
          </a:ln>
        </p:spPr>
        <p:txBody>
          <a:bodyPr/>
          <a:lstStyle/>
          <a:p>
            <a:endParaRPr lang="zh-CN" altLang="en-US">
              <a:ea typeface="SimSun" pitchFamily="2" charset="-122"/>
            </a:endParaRPr>
          </a:p>
        </p:txBody>
      </p:sp>
      <p:sp>
        <p:nvSpPr>
          <p:cNvPr id="15440" name="Text Box 15"/>
          <p:cNvSpPr txBox="1">
            <a:spLocks noChangeArrowheads="1"/>
          </p:cNvSpPr>
          <p:nvPr/>
        </p:nvSpPr>
        <p:spPr bwMode="auto">
          <a:xfrm>
            <a:off x="6919913" y="4502150"/>
            <a:ext cx="933450"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100 Gb/s</a:t>
            </a:r>
            <a:endParaRPr lang="en-US" altLang="zh-CN" sz="1200" i="0">
              <a:solidFill>
                <a:schemeClr val="tx1"/>
              </a:solidFill>
              <a:ea typeface="SimSun" pitchFamily="2" charset="-122"/>
              <a:cs typeface="Times New Roman" pitchFamily="18" charset="0"/>
            </a:endParaRPr>
          </a:p>
        </p:txBody>
      </p:sp>
      <p:sp>
        <p:nvSpPr>
          <p:cNvPr id="15441" name="Text Box 14"/>
          <p:cNvSpPr txBox="1">
            <a:spLocks noChangeArrowheads="1"/>
          </p:cNvSpPr>
          <p:nvPr/>
        </p:nvSpPr>
        <p:spPr bwMode="auto">
          <a:xfrm>
            <a:off x="6919913" y="3286125"/>
            <a:ext cx="933450"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100 Gb/s</a:t>
            </a:r>
            <a:endParaRPr lang="en-US" altLang="zh-CN" sz="1200" i="0">
              <a:solidFill>
                <a:schemeClr val="tx1"/>
              </a:solidFill>
              <a:ea typeface="SimSun" pitchFamily="2" charset="-122"/>
              <a:cs typeface="Times New Roman" pitchFamily="18" charset="0"/>
            </a:endParaRPr>
          </a:p>
        </p:txBody>
      </p:sp>
      <p:sp>
        <p:nvSpPr>
          <p:cNvPr id="15442" name="Text Box 13"/>
          <p:cNvSpPr txBox="1">
            <a:spLocks noChangeArrowheads="1"/>
          </p:cNvSpPr>
          <p:nvPr/>
        </p:nvSpPr>
        <p:spPr bwMode="auto">
          <a:xfrm>
            <a:off x="6919913" y="2962275"/>
            <a:ext cx="933450"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100 Gb/s</a:t>
            </a:r>
            <a:endParaRPr lang="en-US" altLang="zh-CN" sz="1200" i="0">
              <a:solidFill>
                <a:schemeClr val="tx1"/>
              </a:solidFill>
              <a:ea typeface="SimSun" pitchFamily="2" charset="-122"/>
              <a:cs typeface="Times New Roman" pitchFamily="18" charset="0"/>
            </a:endParaRPr>
          </a:p>
        </p:txBody>
      </p:sp>
      <p:sp>
        <p:nvSpPr>
          <p:cNvPr id="15443" name="Text Box 5"/>
          <p:cNvSpPr txBox="1">
            <a:spLocks noChangeArrowheads="1"/>
          </p:cNvSpPr>
          <p:nvPr/>
        </p:nvSpPr>
        <p:spPr bwMode="auto">
          <a:xfrm>
            <a:off x="6191250" y="2965450"/>
            <a:ext cx="390525"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λ</a:t>
            </a:r>
            <a:r>
              <a:rPr lang="en-US" altLang="zh-CN" sz="1200" b="1" i="0" baseline="-30000">
                <a:solidFill>
                  <a:schemeClr val="tx1"/>
                </a:solidFill>
                <a:latin typeface="Times New Roman" pitchFamily="18" charset="0"/>
                <a:ea typeface="SimSun" pitchFamily="2" charset="-122"/>
                <a:cs typeface="Times New Roman" pitchFamily="18" charset="0"/>
              </a:rPr>
              <a:t>1</a:t>
            </a:r>
            <a:endParaRPr lang="en-US" altLang="zh-CN" sz="1200" i="0">
              <a:solidFill>
                <a:schemeClr val="tx1"/>
              </a:solidFill>
              <a:ea typeface="SimSun" pitchFamily="2" charset="-122"/>
              <a:cs typeface="Times New Roman" pitchFamily="18" charset="0"/>
            </a:endParaRPr>
          </a:p>
        </p:txBody>
      </p:sp>
      <p:sp>
        <p:nvSpPr>
          <p:cNvPr id="15444" name="Text Box 5"/>
          <p:cNvSpPr txBox="1">
            <a:spLocks noChangeArrowheads="1"/>
          </p:cNvSpPr>
          <p:nvPr/>
        </p:nvSpPr>
        <p:spPr bwMode="auto">
          <a:xfrm>
            <a:off x="6191250" y="3286125"/>
            <a:ext cx="390525"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λ</a:t>
            </a:r>
            <a:r>
              <a:rPr lang="en-US" altLang="zh-CN" sz="1200" b="1" i="0" baseline="-30000">
                <a:solidFill>
                  <a:schemeClr val="tx1"/>
                </a:solidFill>
                <a:latin typeface="Times New Roman" pitchFamily="18" charset="0"/>
                <a:ea typeface="SimSun" pitchFamily="2" charset="-122"/>
                <a:cs typeface="Times New Roman" pitchFamily="18" charset="0"/>
              </a:rPr>
              <a:t>2</a:t>
            </a:r>
            <a:endParaRPr lang="en-US" altLang="zh-CN" sz="1200" i="0">
              <a:solidFill>
                <a:schemeClr val="tx1"/>
              </a:solidFill>
              <a:ea typeface="SimSun" pitchFamily="2" charset="-122"/>
              <a:cs typeface="Times New Roman" pitchFamily="18" charset="0"/>
            </a:endParaRPr>
          </a:p>
        </p:txBody>
      </p:sp>
      <p:sp>
        <p:nvSpPr>
          <p:cNvPr id="15445" name="Text Box 44"/>
          <p:cNvSpPr txBox="1">
            <a:spLocks noChangeArrowheads="1"/>
          </p:cNvSpPr>
          <p:nvPr/>
        </p:nvSpPr>
        <p:spPr bwMode="auto">
          <a:xfrm>
            <a:off x="6199188" y="4513263"/>
            <a:ext cx="390525" cy="295275"/>
          </a:xfrm>
          <a:prstGeom prst="rect">
            <a:avLst/>
          </a:prstGeom>
          <a:noFill/>
          <a:ln w="9525">
            <a:noFill/>
            <a:miter lim="800000"/>
            <a:headEnd/>
            <a:tailEnd/>
          </a:ln>
        </p:spPr>
        <p:txBody>
          <a:bodyPr/>
          <a:lstStyle/>
          <a:p>
            <a:r>
              <a:rPr lang="en-US" altLang="zh-CN" b="1" i="0">
                <a:solidFill>
                  <a:schemeClr val="tx1"/>
                </a:solidFill>
                <a:latin typeface="Times New Roman" pitchFamily="18" charset="0"/>
                <a:ea typeface="SimSun" pitchFamily="2" charset="-122"/>
                <a:cs typeface="Times New Roman" pitchFamily="18" charset="0"/>
              </a:rPr>
              <a:t>λ</a:t>
            </a:r>
            <a:r>
              <a:rPr lang="en-US" altLang="zh-CN" b="1" i="0" baseline="-30000">
                <a:solidFill>
                  <a:schemeClr val="tx1"/>
                </a:solidFill>
                <a:latin typeface="Times New Roman" pitchFamily="18" charset="0"/>
                <a:ea typeface="SimSun" pitchFamily="2" charset="-122"/>
                <a:cs typeface="Times New Roman" pitchFamily="18" charset="0"/>
              </a:rPr>
              <a:t>3</a:t>
            </a:r>
            <a:endParaRPr lang="en-US" altLang="zh-CN" sz="1800" i="0">
              <a:solidFill>
                <a:schemeClr val="tx1"/>
              </a:solidFill>
              <a:ea typeface="SimSun" pitchFamily="2" charset="-122"/>
              <a:cs typeface="Times New Roman" pitchFamily="18" charset="0"/>
            </a:endParaRPr>
          </a:p>
        </p:txBody>
      </p:sp>
      <p:sp>
        <p:nvSpPr>
          <p:cNvPr id="15446" name="Text Box 45"/>
          <p:cNvSpPr txBox="1">
            <a:spLocks noChangeArrowheads="1"/>
          </p:cNvSpPr>
          <p:nvPr/>
        </p:nvSpPr>
        <p:spPr bwMode="auto">
          <a:xfrm>
            <a:off x="6203950" y="4805363"/>
            <a:ext cx="390525" cy="295275"/>
          </a:xfrm>
          <a:prstGeom prst="rect">
            <a:avLst/>
          </a:prstGeom>
          <a:noFill/>
          <a:ln w="9525">
            <a:noFill/>
            <a:miter lim="800000"/>
            <a:headEnd/>
            <a:tailEnd/>
          </a:ln>
        </p:spPr>
        <p:txBody>
          <a:bodyPr/>
          <a:lstStyle/>
          <a:p>
            <a:r>
              <a:rPr lang="en-US" altLang="zh-CN" b="1" i="0">
                <a:solidFill>
                  <a:schemeClr val="tx1"/>
                </a:solidFill>
                <a:latin typeface="Times New Roman" pitchFamily="18" charset="0"/>
                <a:ea typeface="SimSun" pitchFamily="2" charset="-122"/>
                <a:cs typeface="Times New Roman" pitchFamily="18" charset="0"/>
              </a:rPr>
              <a:t>λ</a:t>
            </a:r>
            <a:r>
              <a:rPr lang="en-US" altLang="zh-CN" b="1" i="0" baseline="-30000">
                <a:solidFill>
                  <a:schemeClr val="tx1"/>
                </a:solidFill>
                <a:latin typeface="Times New Roman" pitchFamily="18" charset="0"/>
                <a:ea typeface="SimSun" pitchFamily="2" charset="-122"/>
                <a:cs typeface="Times New Roman" pitchFamily="18" charset="0"/>
              </a:rPr>
              <a:t>4</a:t>
            </a:r>
            <a:endParaRPr lang="en-US" altLang="zh-CN" sz="1800" i="0">
              <a:solidFill>
                <a:schemeClr val="tx1"/>
              </a:solidFill>
              <a:ea typeface="SimSun" pitchFamily="2" charset="-122"/>
              <a:cs typeface="Times New Roman" pitchFamily="18" charset="0"/>
            </a:endParaRPr>
          </a:p>
        </p:txBody>
      </p:sp>
      <p:sp>
        <p:nvSpPr>
          <p:cNvPr id="15447" name="Text Box 5"/>
          <p:cNvSpPr txBox="1">
            <a:spLocks noChangeArrowheads="1"/>
          </p:cNvSpPr>
          <p:nvPr/>
        </p:nvSpPr>
        <p:spPr bwMode="auto">
          <a:xfrm>
            <a:off x="6210300" y="3590925"/>
            <a:ext cx="390525"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a:t>
            </a:r>
          </a:p>
          <a:p>
            <a:r>
              <a:rPr lang="en-US" altLang="zh-CN" sz="1200" b="1" i="0">
                <a:solidFill>
                  <a:schemeClr val="tx1"/>
                </a:solidFill>
                <a:latin typeface="Times New Roman" pitchFamily="18" charset="0"/>
                <a:ea typeface="SimSun" pitchFamily="2" charset="-122"/>
                <a:cs typeface="Times New Roman" pitchFamily="18" charset="0"/>
              </a:rPr>
              <a:t>.</a:t>
            </a:r>
          </a:p>
          <a:p>
            <a:r>
              <a:rPr lang="en-US" altLang="zh-CN" sz="1200" b="1" i="0">
                <a:solidFill>
                  <a:schemeClr val="tx1"/>
                </a:solidFill>
                <a:latin typeface="Times New Roman" pitchFamily="18" charset="0"/>
                <a:ea typeface="SimSun" pitchFamily="2" charset="-122"/>
                <a:cs typeface="Times New Roman" pitchFamily="18" charset="0"/>
              </a:rPr>
              <a:t>.</a:t>
            </a:r>
            <a:endParaRPr lang="en-US" altLang="zh-CN" sz="1200" i="0">
              <a:solidFill>
                <a:schemeClr val="tx1"/>
              </a:solidFill>
              <a:ea typeface="SimSun" pitchFamily="2" charset="-122"/>
              <a:cs typeface="Times New Roman" pitchFamily="18" charset="0"/>
            </a:endParaRPr>
          </a:p>
        </p:txBody>
      </p:sp>
      <p:sp>
        <p:nvSpPr>
          <p:cNvPr id="15448" name="Text Box 5"/>
          <p:cNvSpPr txBox="1">
            <a:spLocks noChangeArrowheads="1"/>
          </p:cNvSpPr>
          <p:nvPr/>
        </p:nvSpPr>
        <p:spPr bwMode="auto">
          <a:xfrm>
            <a:off x="7153275" y="3581400"/>
            <a:ext cx="390525" cy="295275"/>
          </a:xfrm>
          <a:prstGeom prst="rect">
            <a:avLst/>
          </a:prstGeom>
          <a:noFill/>
          <a:ln w="9525">
            <a:noFill/>
            <a:miter lim="800000"/>
            <a:headEnd/>
            <a:tailEnd/>
          </a:ln>
        </p:spPr>
        <p:txBody>
          <a:bodyPr/>
          <a:lstStyle/>
          <a:p>
            <a:r>
              <a:rPr lang="en-US" altLang="zh-CN" sz="1200" b="1" i="0">
                <a:solidFill>
                  <a:schemeClr val="tx1"/>
                </a:solidFill>
                <a:latin typeface="Times New Roman" pitchFamily="18" charset="0"/>
                <a:ea typeface="SimSun" pitchFamily="2" charset="-122"/>
                <a:cs typeface="Times New Roman" pitchFamily="18" charset="0"/>
              </a:rPr>
              <a:t>.</a:t>
            </a:r>
          </a:p>
          <a:p>
            <a:r>
              <a:rPr lang="en-US" altLang="zh-CN" sz="1200" b="1" i="0">
                <a:solidFill>
                  <a:schemeClr val="tx1"/>
                </a:solidFill>
                <a:latin typeface="Times New Roman" pitchFamily="18" charset="0"/>
                <a:ea typeface="SimSun" pitchFamily="2" charset="-122"/>
                <a:cs typeface="Times New Roman" pitchFamily="18" charset="0"/>
              </a:rPr>
              <a:t>.</a:t>
            </a:r>
          </a:p>
          <a:p>
            <a:r>
              <a:rPr lang="en-US" altLang="zh-CN" sz="1200" b="1" i="0">
                <a:solidFill>
                  <a:schemeClr val="tx1"/>
                </a:solidFill>
                <a:latin typeface="Times New Roman" pitchFamily="18" charset="0"/>
                <a:ea typeface="SimSun" pitchFamily="2" charset="-122"/>
                <a:cs typeface="Times New Roman" pitchFamily="18" charset="0"/>
              </a:rPr>
              <a:t>.</a:t>
            </a:r>
            <a:endParaRPr lang="en-US" altLang="zh-CN" sz="1200" i="0">
              <a:solidFill>
                <a:schemeClr val="tx1"/>
              </a:solidFill>
              <a:ea typeface="SimSun"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228600" y="0"/>
            <a:ext cx="10274300" cy="6858000"/>
          </a:xfrm>
          <a:prstGeom prst="rect">
            <a:avLst/>
          </a:prstGeom>
          <a:noFill/>
          <a:ln w="9525">
            <a:noFill/>
            <a:miter lim="800000"/>
            <a:headEnd/>
            <a:tailEnd/>
          </a:ln>
        </p:spPr>
      </p:pic>
      <p:sp>
        <p:nvSpPr>
          <p:cNvPr id="16387" name="Title 1"/>
          <p:cNvSpPr>
            <a:spLocks noGrp="1"/>
          </p:cNvSpPr>
          <p:nvPr>
            <p:ph type="title"/>
          </p:nvPr>
        </p:nvSpPr>
        <p:spPr>
          <a:xfrm>
            <a:off x="609600" y="381000"/>
            <a:ext cx="8229600" cy="788988"/>
          </a:xfrm>
        </p:spPr>
        <p:txBody>
          <a:bodyPr/>
          <a:lstStyle/>
          <a:p>
            <a:pPr eaLnBrk="1" hangingPunct="1"/>
            <a:r>
              <a:rPr lang="en-US" altLang="zh-CN" smtClean="0">
                <a:solidFill>
                  <a:srgbClr val="FF0000"/>
                </a:solidFill>
                <a:ea typeface="SimSun" pitchFamily="2" charset="-122"/>
              </a:rPr>
              <a:t>Thank you</a:t>
            </a:r>
          </a:p>
        </p:txBody>
      </p:sp>
      <p:sp>
        <p:nvSpPr>
          <p:cNvPr id="16388" name="Slide Number Placeholder 3"/>
          <p:cNvSpPr>
            <a:spLocks noGrp="1"/>
          </p:cNvSpPr>
          <p:nvPr>
            <p:ph type="sldNum" sz="quarter" idx="12"/>
          </p:nvPr>
        </p:nvSpPr>
        <p:spPr>
          <a:noFill/>
        </p:spPr>
        <p:txBody>
          <a:bodyPr/>
          <a:lstStyle/>
          <a:p>
            <a:fld id="{A219F078-2228-4493-8639-61C7B26C546C}" type="slidenum">
              <a:rPr lang="zh-TW" altLang="en-US"/>
              <a:pPr/>
              <a:t>14</a:t>
            </a:fld>
            <a:endParaRPr lang="en-US" altLang="zh-TW"/>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335213"/>
            <a:ext cx="8229600" cy="788987"/>
          </a:xfrm>
        </p:spPr>
        <p:txBody>
          <a:bodyPr/>
          <a:lstStyle/>
          <a:p>
            <a:pPr eaLnBrk="1" hangingPunct="1"/>
            <a:r>
              <a:rPr lang="en-US" altLang="zh-CN" smtClean="0">
                <a:ea typeface="SimSun" pitchFamily="2" charset="-122"/>
              </a:rPr>
              <a:t>Backup</a:t>
            </a:r>
          </a:p>
        </p:txBody>
      </p:sp>
      <p:sp>
        <p:nvSpPr>
          <p:cNvPr id="17411" name="Slide Number Placeholder 3"/>
          <p:cNvSpPr>
            <a:spLocks noGrp="1"/>
          </p:cNvSpPr>
          <p:nvPr>
            <p:ph type="sldNum" sz="quarter" idx="12"/>
          </p:nvPr>
        </p:nvSpPr>
        <p:spPr>
          <a:noFill/>
        </p:spPr>
        <p:txBody>
          <a:bodyPr/>
          <a:lstStyle/>
          <a:p>
            <a:fld id="{1A50CA6C-B323-4DF1-84B8-0DB21963AA5D}" type="slidenum">
              <a:rPr lang="zh-TW" altLang="en-US"/>
              <a:pPr/>
              <a:t>15</a:t>
            </a:fld>
            <a:endParaRPr lang="en-US" altLang="zh-TW"/>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1"/>
          <p:cNvSpPr>
            <a:spLocks noGrp="1"/>
          </p:cNvSpPr>
          <p:nvPr>
            <p:ph type="title"/>
          </p:nvPr>
        </p:nvSpPr>
        <p:spPr/>
        <p:txBody>
          <a:bodyPr/>
          <a:lstStyle/>
          <a:p>
            <a:r>
              <a:rPr lang="en-US" altLang="zh-CN" smtClean="0">
                <a:ea typeface="SimSun" pitchFamily="2" charset="-122"/>
              </a:rPr>
              <a:t>Loss measurement/derivation</a:t>
            </a:r>
          </a:p>
        </p:txBody>
      </p:sp>
      <p:sp>
        <p:nvSpPr>
          <p:cNvPr id="4102" name="Slide Number Placeholder 3"/>
          <p:cNvSpPr>
            <a:spLocks noGrp="1"/>
          </p:cNvSpPr>
          <p:nvPr>
            <p:ph type="sldNum" sz="quarter" idx="12"/>
          </p:nvPr>
        </p:nvSpPr>
        <p:spPr>
          <a:noFill/>
        </p:spPr>
        <p:txBody>
          <a:bodyPr/>
          <a:lstStyle/>
          <a:p>
            <a:fld id="{83700A7C-0B7D-479D-82C9-D7E055FDCD90}" type="slidenum">
              <a:rPr lang="zh-TW" altLang="en-US"/>
              <a:pPr/>
              <a:t>16</a:t>
            </a:fld>
            <a:endParaRPr lang="en-US" altLang="zh-TW"/>
          </a:p>
        </p:txBody>
      </p:sp>
      <p:sp>
        <p:nvSpPr>
          <p:cNvPr id="5" name="矩形 5"/>
          <p:cNvSpPr/>
          <p:nvPr/>
        </p:nvSpPr>
        <p:spPr>
          <a:xfrm>
            <a:off x="1647825" y="1371600"/>
            <a:ext cx="5214938"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cxnSp>
        <p:nvCxnSpPr>
          <p:cNvPr id="6" name="直接箭头连接符 6"/>
          <p:cNvCxnSpPr/>
          <p:nvPr/>
        </p:nvCxnSpPr>
        <p:spPr>
          <a:xfrm rot="5400000" flipH="1" flipV="1">
            <a:off x="2981325" y="1614488"/>
            <a:ext cx="28575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05" name="TextBox 7"/>
          <p:cNvSpPr txBox="1">
            <a:spLocks noChangeArrowheads="1"/>
          </p:cNvSpPr>
          <p:nvPr/>
        </p:nvSpPr>
        <p:spPr bwMode="auto">
          <a:xfrm>
            <a:off x="3141663" y="1428750"/>
            <a:ext cx="287337" cy="276225"/>
          </a:xfrm>
          <a:prstGeom prst="rect">
            <a:avLst/>
          </a:prstGeom>
          <a:noFill/>
          <a:ln w="9525">
            <a:noFill/>
            <a:miter lim="800000"/>
            <a:headEnd/>
            <a:tailEnd/>
          </a:ln>
        </p:spPr>
        <p:txBody>
          <a:bodyPr wrap="none">
            <a:spAutoFit/>
          </a:bodyPr>
          <a:lstStyle/>
          <a:p>
            <a:r>
              <a:rPr lang="en-US" altLang="zh-CN" sz="1200">
                <a:latin typeface="Times New Roman" pitchFamily="18" charset="0"/>
                <a:ea typeface="SimSun" pitchFamily="2" charset="-122"/>
                <a:cs typeface="Times New Roman" pitchFamily="18" charset="0"/>
              </a:rPr>
              <a:t>I</a:t>
            </a:r>
            <a:r>
              <a:rPr lang="en-US" altLang="zh-CN" sz="1200" baseline="-25000">
                <a:latin typeface="Times New Roman" pitchFamily="18" charset="0"/>
                <a:ea typeface="SimSun" pitchFamily="2" charset="-122"/>
                <a:cs typeface="Times New Roman" pitchFamily="18" charset="0"/>
              </a:rPr>
              <a:t>1</a:t>
            </a:r>
            <a:endParaRPr lang="zh-CN" altLang="en-US" sz="1200" baseline="-25000">
              <a:latin typeface="Times New Roman" pitchFamily="18" charset="0"/>
              <a:ea typeface="SimSun" pitchFamily="2" charset="-122"/>
              <a:cs typeface="Times New Roman" pitchFamily="18" charset="0"/>
            </a:endParaRPr>
          </a:p>
        </p:txBody>
      </p:sp>
      <p:sp>
        <p:nvSpPr>
          <p:cNvPr id="4106" name="TextBox 8"/>
          <p:cNvSpPr txBox="1">
            <a:spLocks noChangeArrowheads="1"/>
          </p:cNvSpPr>
          <p:nvPr/>
        </p:nvSpPr>
        <p:spPr bwMode="auto">
          <a:xfrm>
            <a:off x="5503863" y="1414463"/>
            <a:ext cx="287337" cy="276225"/>
          </a:xfrm>
          <a:prstGeom prst="rect">
            <a:avLst/>
          </a:prstGeom>
          <a:noFill/>
          <a:ln w="9525">
            <a:noFill/>
            <a:miter lim="800000"/>
            <a:headEnd/>
            <a:tailEnd/>
          </a:ln>
        </p:spPr>
        <p:txBody>
          <a:bodyPr wrap="none">
            <a:spAutoFit/>
          </a:bodyPr>
          <a:lstStyle/>
          <a:p>
            <a:r>
              <a:rPr lang="en-US" altLang="zh-CN" sz="1200">
                <a:latin typeface="Times New Roman" pitchFamily="18" charset="0"/>
                <a:ea typeface="SimSun" pitchFamily="2" charset="-122"/>
                <a:cs typeface="Times New Roman" pitchFamily="18" charset="0"/>
              </a:rPr>
              <a:t>I</a:t>
            </a:r>
            <a:r>
              <a:rPr lang="en-US" altLang="zh-CN" sz="1200" baseline="-25000">
                <a:latin typeface="Times New Roman" pitchFamily="18" charset="0"/>
                <a:ea typeface="SimSun" pitchFamily="2" charset="-122"/>
                <a:cs typeface="Times New Roman" pitchFamily="18" charset="0"/>
              </a:rPr>
              <a:t>2</a:t>
            </a:r>
            <a:endParaRPr lang="zh-CN" altLang="en-US" sz="1200" baseline="-25000">
              <a:latin typeface="Times New Roman" pitchFamily="18" charset="0"/>
              <a:ea typeface="SimSun" pitchFamily="2" charset="-122"/>
              <a:cs typeface="Times New Roman" pitchFamily="18" charset="0"/>
            </a:endParaRPr>
          </a:p>
        </p:txBody>
      </p:sp>
      <p:sp>
        <p:nvSpPr>
          <p:cNvPr id="4107" name="TextBox 9"/>
          <p:cNvSpPr txBox="1">
            <a:spLocks noChangeArrowheads="1"/>
          </p:cNvSpPr>
          <p:nvPr/>
        </p:nvSpPr>
        <p:spPr bwMode="auto">
          <a:xfrm>
            <a:off x="2590800" y="1530350"/>
            <a:ext cx="330200" cy="277813"/>
          </a:xfrm>
          <a:prstGeom prst="rect">
            <a:avLst/>
          </a:prstGeom>
          <a:noFill/>
          <a:ln w="9525">
            <a:noFill/>
            <a:miter lim="800000"/>
            <a:headEnd/>
            <a:tailEnd/>
          </a:ln>
        </p:spPr>
        <p:txBody>
          <a:bodyPr wrap="none">
            <a:spAutoFit/>
          </a:bodyPr>
          <a:lstStyle/>
          <a:p>
            <a:r>
              <a:rPr lang="en-US" altLang="zh-CN" sz="1200">
                <a:latin typeface="Times New Roman" pitchFamily="18" charset="0"/>
                <a:ea typeface="SimSun" pitchFamily="2" charset="-122"/>
                <a:cs typeface="Times New Roman" pitchFamily="18" charset="0"/>
              </a:rPr>
              <a:t>P</a:t>
            </a:r>
            <a:r>
              <a:rPr lang="en-US" altLang="zh-CN" sz="1200" baseline="-25000">
                <a:latin typeface="Times New Roman" pitchFamily="18" charset="0"/>
                <a:ea typeface="SimSun" pitchFamily="2" charset="-122"/>
                <a:cs typeface="Times New Roman" pitchFamily="18" charset="0"/>
              </a:rPr>
              <a:t>1</a:t>
            </a:r>
            <a:endParaRPr lang="zh-CN" altLang="en-US" sz="1200" baseline="-25000">
              <a:latin typeface="Times New Roman" pitchFamily="18" charset="0"/>
              <a:ea typeface="SimSun" pitchFamily="2" charset="-122"/>
              <a:cs typeface="Times New Roman" pitchFamily="18" charset="0"/>
            </a:endParaRPr>
          </a:p>
        </p:txBody>
      </p:sp>
      <p:sp>
        <p:nvSpPr>
          <p:cNvPr id="4108" name="TextBox 10"/>
          <p:cNvSpPr txBox="1">
            <a:spLocks noChangeArrowheads="1"/>
          </p:cNvSpPr>
          <p:nvPr/>
        </p:nvSpPr>
        <p:spPr bwMode="auto">
          <a:xfrm>
            <a:off x="4911725" y="1530350"/>
            <a:ext cx="330200" cy="277813"/>
          </a:xfrm>
          <a:prstGeom prst="rect">
            <a:avLst/>
          </a:prstGeom>
          <a:noFill/>
          <a:ln w="9525">
            <a:noFill/>
            <a:miter lim="800000"/>
            <a:headEnd/>
            <a:tailEnd/>
          </a:ln>
        </p:spPr>
        <p:txBody>
          <a:bodyPr wrap="none">
            <a:spAutoFit/>
          </a:bodyPr>
          <a:lstStyle/>
          <a:p>
            <a:r>
              <a:rPr lang="en-US" altLang="zh-CN" sz="1200">
                <a:latin typeface="Times New Roman" pitchFamily="18" charset="0"/>
                <a:ea typeface="SimSun" pitchFamily="2" charset="-122"/>
                <a:cs typeface="Times New Roman" pitchFamily="18" charset="0"/>
              </a:rPr>
              <a:t>P</a:t>
            </a:r>
            <a:r>
              <a:rPr lang="en-US" altLang="zh-CN" sz="1200" baseline="-25000">
                <a:latin typeface="Times New Roman" pitchFamily="18" charset="0"/>
                <a:ea typeface="SimSun" pitchFamily="2" charset="-122"/>
                <a:cs typeface="Times New Roman" pitchFamily="18" charset="0"/>
              </a:rPr>
              <a:t>2</a:t>
            </a:r>
            <a:endParaRPr lang="zh-CN" altLang="en-US" sz="1200" baseline="-25000">
              <a:latin typeface="Times New Roman" pitchFamily="18" charset="0"/>
              <a:ea typeface="SimSun" pitchFamily="2" charset="-122"/>
              <a:cs typeface="Times New Roman" pitchFamily="18" charset="0"/>
            </a:endParaRPr>
          </a:p>
        </p:txBody>
      </p:sp>
      <p:sp>
        <p:nvSpPr>
          <p:cNvPr id="11" name="矩形 11"/>
          <p:cNvSpPr/>
          <p:nvPr/>
        </p:nvSpPr>
        <p:spPr>
          <a:xfrm>
            <a:off x="1790700" y="1828800"/>
            <a:ext cx="5040313" cy="1428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nvGrpSpPr>
          <p:cNvPr id="4110" name="组合 12"/>
          <p:cNvGrpSpPr>
            <a:grpSpLocks/>
          </p:cNvGrpSpPr>
          <p:nvPr/>
        </p:nvGrpSpPr>
        <p:grpSpPr bwMode="auto">
          <a:xfrm>
            <a:off x="4402138" y="1757363"/>
            <a:ext cx="2286000" cy="285750"/>
            <a:chOff x="2714612" y="5143512"/>
            <a:chExt cx="3071834" cy="285752"/>
          </a:xfrm>
        </p:grpSpPr>
        <p:sp>
          <p:nvSpPr>
            <p:cNvPr id="13" name="矩形 13"/>
            <p:cNvSpPr/>
            <p:nvPr/>
          </p:nvSpPr>
          <p:spPr>
            <a:xfrm>
              <a:off x="3642561" y="5143512"/>
              <a:ext cx="1215934" cy="2857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4" name="等腰三角形 14"/>
            <p:cNvSpPr/>
            <p:nvPr/>
          </p:nvSpPr>
          <p:spPr>
            <a:xfrm rot="16200000">
              <a:off x="3035711" y="4822413"/>
              <a:ext cx="285752" cy="92794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5" name="等腰三角形 15"/>
            <p:cNvSpPr/>
            <p:nvPr/>
          </p:nvSpPr>
          <p:spPr>
            <a:xfrm rot="5400000" flipH="1">
              <a:off x="5179595" y="4822412"/>
              <a:ext cx="285752" cy="9279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grpSp>
        <p:nvGrpSpPr>
          <p:cNvPr id="4111" name="组合 16"/>
          <p:cNvGrpSpPr>
            <a:grpSpLocks/>
          </p:cNvGrpSpPr>
          <p:nvPr/>
        </p:nvGrpSpPr>
        <p:grpSpPr bwMode="auto">
          <a:xfrm>
            <a:off x="2044700" y="1757363"/>
            <a:ext cx="2286000" cy="285750"/>
            <a:chOff x="2714612" y="5143512"/>
            <a:chExt cx="3071834" cy="285752"/>
          </a:xfrm>
        </p:grpSpPr>
        <p:sp>
          <p:nvSpPr>
            <p:cNvPr id="17" name="矩形 17"/>
            <p:cNvSpPr/>
            <p:nvPr/>
          </p:nvSpPr>
          <p:spPr>
            <a:xfrm>
              <a:off x="3642563" y="5143512"/>
              <a:ext cx="1215934" cy="2857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8" name="等腰三角形 18"/>
            <p:cNvSpPr/>
            <p:nvPr/>
          </p:nvSpPr>
          <p:spPr>
            <a:xfrm rot="16200000">
              <a:off x="3035712" y="4822412"/>
              <a:ext cx="285752" cy="9279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9" name="等腰三角形 19"/>
            <p:cNvSpPr/>
            <p:nvPr/>
          </p:nvSpPr>
          <p:spPr>
            <a:xfrm rot="5400000" flipH="1">
              <a:off x="5179595" y="4822413"/>
              <a:ext cx="285752" cy="92794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sp>
        <p:nvSpPr>
          <p:cNvPr id="4112" name="TextBox 20"/>
          <p:cNvSpPr txBox="1">
            <a:spLocks noChangeArrowheads="1"/>
          </p:cNvSpPr>
          <p:nvPr/>
        </p:nvSpPr>
        <p:spPr bwMode="auto">
          <a:xfrm>
            <a:off x="2886075" y="1770063"/>
            <a:ext cx="741363" cy="369887"/>
          </a:xfrm>
          <a:prstGeom prst="rect">
            <a:avLst/>
          </a:prstGeom>
          <a:noFill/>
          <a:ln w="9525">
            <a:noFill/>
            <a:miter lim="800000"/>
            <a:headEnd/>
            <a:tailEnd/>
          </a:ln>
        </p:spPr>
        <p:txBody>
          <a:bodyPr wrap="none">
            <a:spAutoFit/>
          </a:bodyPr>
          <a:lstStyle/>
          <a:p>
            <a:r>
              <a:rPr lang="en-US" altLang="zh-CN">
                <a:ea typeface="SimSun" pitchFamily="2" charset="-122"/>
              </a:rPr>
              <a:t>EAM1</a:t>
            </a:r>
            <a:endParaRPr lang="zh-CN" altLang="en-US">
              <a:ea typeface="SimSun" pitchFamily="2" charset="-122"/>
            </a:endParaRPr>
          </a:p>
        </p:txBody>
      </p:sp>
      <p:sp>
        <p:nvSpPr>
          <p:cNvPr id="4113" name="TextBox 21"/>
          <p:cNvSpPr txBox="1">
            <a:spLocks noChangeArrowheads="1"/>
          </p:cNvSpPr>
          <p:nvPr/>
        </p:nvSpPr>
        <p:spPr bwMode="auto">
          <a:xfrm>
            <a:off x="5249863" y="1770063"/>
            <a:ext cx="741362" cy="369887"/>
          </a:xfrm>
          <a:prstGeom prst="rect">
            <a:avLst/>
          </a:prstGeom>
          <a:noFill/>
          <a:ln w="9525">
            <a:noFill/>
            <a:miter lim="800000"/>
            <a:headEnd/>
            <a:tailEnd/>
          </a:ln>
        </p:spPr>
        <p:txBody>
          <a:bodyPr wrap="none">
            <a:spAutoFit/>
          </a:bodyPr>
          <a:lstStyle/>
          <a:p>
            <a:r>
              <a:rPr lang="en-US" altLang="zh-CN">
                <a:ea typeface="SimSun" pitchFamily="2" charset="-122"/>
              </a:rPr>
              <a:t>EAM2</a:t>
            </a:r>
            <a:endParaRPr lang="zh-CN" altLang="en-US">
              <a:ea typeface="SimSun" pitchFamily="2" charset="-122"/>
            </a:endParaRPr>
          </a:p>
        </p:txBody>
      </p:sp>
      <p:sp>
        <p:nvSpPr>
          <p:cNvPr id="22" name="圆角矩形 22"/>
          <p:cNvSpPr/>
          <p:nvPr/>
        </p:nvSpPr>
        <p:spPr>
          <a:xfrm>
            <a:off x="1576388" y="1371600"/>
            <a:ext cx="5357812" cy="85725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cxnSp>
        <p:nvCxnSpPr>
          <p:cNvPr id="23" name="直接箭头连接符 23"/>
          <p:cNvCxnSpPr/>
          <p:nvPr/>
        </p:nvCxnSpPr>
        <p:spPr>
          <a:xfrm>
            <a:off x="2171700" y="1884363"/>
            <a:ext cx="571500" cy="15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4"/>
          <p:cNvCxnSpPr/>
          <p:nvPr/>
        </p:nvCxnSpPr>
        <p:spPr>
          <a:xfrm>
            <a:off x="4533900" y="1884363"/>
            <a:ext cx="571500" cy="15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5"/>
          <p:cNvCxnSpPr/>
          <p:nvPr/>
        </p:nvCxnSpPr>
        <p:spPr>
          <a:xfrm rot="5400000" flipH="1" flipV="1">
            <a:off x="5360988" y="1614488"/>
            <a:ext cx="28575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18" name="Straight Connector 26"/>
          <p:cNvCxnSpPr>
            <a:cxnSpLocks noChangeShapeType="1"/>
          </p:cNvCxnSpPr>
          <p:nvPr/>
        </p:nvCxnSpPr>
        <p:spPr bwMode="auto">
          <a:xfrm rot="5400000">
            <a:off x="2438400" y="2438400"/>
            <a:ext cx="609600" cy="0"/>
          </a:xfrm>
          <a:prstGeom prst="line">
            <a:avLst/>
          </a:prstGeom>
          <a:noFill/>
          <a:ln w="25400" algn="ctr">
            <a:solidFill>
              <a:schemeClr val="tx1"/>
            </a:solidFill>
            <a:round/>
            <a:headEnd/>
            <a:tailEnd/>
          </a:ln>
        </p:spPr>
      </p:cxnSp>
      <p:cxnSp>
        <p:nvCxnSpPr>
          <p:cNvPr id="4119" name="Straight Connector 28"/>
          <p:cNvCxnSpPr>
            <a:cxnSpLocks noChangeShapeType="1"/>
          </p:cNvCxnSpPr>
          <p:nvPr/>
        </p:nvCxnSpPr>
        <p:spPr bwMode="auto">
          <a:xfrm rot="5400000">
            <a:off x="4784725" y="2438400"/>
            <a:ext cx="609600" cy="0"/>
          </a:xfrm>
          <a:prstGeom prst="line">
            <a:avLst/>
          </a:prstGeom>
          <a:noFill/>
          <a:ln w="25400" algn="ctr">
            <a:solidFill>
              <a:schemeClr val="tx1"/>
            </a:solidFill>
            <a:round/>
            <a:headEnd/>
            <a:tailEnd/>
          </a:ln>
        </p:spPr>
      </p:cxnSp>
      <p:sp>
        <p:nvSpPr>
          <p:cNvPr id="4120" name="TextBox 29"/>
          <p:cNvSpPr txBox="1">
            <a:spLocks noChangeArrowheads="1"/>
          </p:cNvSpPr>
          <p:nvPr/>
        </p:nvSpPr>
        <p:spPr bwMode="auto">
          <a:xfrm>
            <a:off x="3627438" y="2359025"/>
            <a:ext cx="563562" cy="307975"/>
          </a:xfrm>
          <a:prstGeom prst="rect">
            <a:avLst/>
          </a:prstGeom>
          <a:noFill/>
          <a:ln w="9525">
            <a:noFill/>
            <a:miter lim="800000"/>
            <a:headEnd/>
            <a:tailEnd/>
          </a:ln>
        </p:spPr>
        <p:txBody>
          <a:bodyPr wrap="none">
            <a:spAutoFit/>
          </a:bodyPr>
          <a:lstStyle/>
          <a:p>
            <a:r>
              <a:rPr lang="en-US" altLang="zh-CN" sz="1400">
                <a:ea typeface="SimSun" pitchFamily="2" charset="-122"/>
              </a:rPr>
              <a:t>Loss</a:t>
            </a:r>
          </a:p>
        </p:txBody>
      </p:sp>
      <p:sp>
        <p:nvSpPr>
          <p:cNvPr id="4121" name="TextBox 9"/>
          <p:cNvSpPr txBox="1">
            <a:spLocks noChangeArrowheads="1"/>
          </p:cNvSpPr>
          <p:nvPr/>
        </p:nvSpPr>
        <p:spPr bwMode="auto">
          <a:xfrm>
            <a:off x="3479800" y="1524000"/>
            <a:ext cx="382588" cy="276225"/>
          </a:xfrm>
          <a:prstGeom prst="rect">
            <a:avLst/>
          </a:prstGeom>
          <a:noFill/>
          <a:ln w="9525">
            <a:noFill/>
            <a:miter lim="800000"/>
            <a:headEnd/>
            <a:tailEnd/>
          </a:ln>
        </p:spPr>
        <p:txBody>
          <a:bodyPr wrap="none">
            <a:spAutoFit/>
          </a:bodyPr>
          <a:lstStyle/>
          <a:p>
            <a:r>
              <a:rPr lang="en-US" altLang="zh-CN" sz="1200">
                <a:latin typeface="Times New Roman" pitchFamily="18" charset="0"/>
                <a:ea typeface="SimSun" pitchFamily="2" charset="-122"/>
                <a:cs typeface="Times New Roman" pitchFamily="18" charset="0"/>
              </a:rPr>
              <a:t>P’</a:t>
            </a:r>
            <a:r>
              <a:rPr lang="en-US" altLang="zh-CN" sz="1200" baseline="-25000">
                <a:latin typeface="Times New Roman" pitchFamily="18" charset="0"/>
                <a:ea typeface="SimSun" pitchFamily="2" charset="-122"/>
                <a:cs typeface="Times New Roman" pitchFamily="18" charset="0"/>
              </a:rPr>
              <a:t>1</a:t>
            </a:r>
            <a:endParaRPr lang="zh-CN" altLang="en-US" sz="1200" baseline="-25000">
              <a:latin typeface="Times New Roman" pitchFamily="18" charset="0"/>
              <a:ea typeface="SimSun" pitchFamily="2" charset="-122"/>
              <a:cs typeface="Times New Roman" pitchFamily="18" charset="0"/>
            </a:endParaRPr>
          </a:p>
        </p:txBody>
      </p:sp>
      <p:sp>
        <p:nvSpPr>
          <p:cNvPr id="4122" name="TextBox 10"/>
          <p:cNvSpPr txBox="1">
            <a:spLocks noChangeArrowheads="1"/>
          </p:cNvSpPr>
          <p:nvPr/>
        </p:nvSpPr>
        <p:spPr bwMode="auto">
          <a:xfrm>
            <a:off x="5842000" y="1524000"/>
            <a:ext cx="382588" cy="276225"/>
          </a:xfrm>
          <a:prstGeom prst="rect">
            <a:avLst/>
          </a:prstGeom>
          <a:noFill/>
          <a:ln w="9525">
            <a:noFill/>
            <a:miter lim="800000"/>
            <a:headEnd/>
            <a:tailEnd/>
          </a:ln>
        </p:spPr>
        <p:txBody>
          <a:bodyPr wrap="none">
            <a:spAutoFit/>
          </a:bodyPr>
          <a:lstStyle/>
          <a:p>
            <a:r>
              <a:rPr lang="en-US" altLang="zh-CN" sz="1200">
                <a:latin typeface="Times New Roman" pitchFamily="18" charset="0"/>
                <a:ea typeface="SimSun" pitchFamily="2" charset="-122"/>
                <a:cs typeface="Times New Roman" pitchFamily="18" charset="0"/>
              </a:rPr>
              <a:t>P’</a:t>
            </a:r>
            <a:r>
              <a:rPr lang="en-US" altLang="zh-CN" sz="1200" baseline="-25000">
                <a:latin typeface="Times New Roman" pitchFamily="18" charset="0"/>
                <a:ea typeface="SimSun" pitchFamily="2" charset="-122"/>
                <a:cs typeface="Times New Roman" pitchFamily="18" charset="0"/>
              </a:rPr>
              <a:t>2</a:t>
            </a:r>
            <a:endParaRPr lang="zh-CN" altLang="en-US" sz="1200" baseline="-25000">
              <a:latin typeface="Times New Roman" pitchFamily="18" charset="0"/>
              <a:ea typeface="SimSun" pitchFamily="2" charset="-122"/>
              <a:cs typeface="Times New Roman" pitchFamily="18" charset="0"/>
            </a:endParaRPr>
          </a:p>
        </p:txBody>
      </p:sp>
      <p:graphicFrame>
        <p:nvGraphicFramePr>
          <p:cNvPr id="4098" name="Object 2"/>
          <p:cNvGraphicFramePr>
            <a:graphicFrameLocks noChangeAspect="1"/>
          </p:cNvGraphicFramePr>
          <p:nvPr/>
        </p:nvGraphicFramePr>
        <p:xfrm>
          <a:off x="1638300" y="2895600"/>
          <a:ext cx="3722688" cy="488950"/>
        </p:xfrm>
        <a:graphic>
          <a:graphicData uri="http://schemas.openxmlformats.org/presentationml/2006/ole">
            <p:oleObj spid="_x0000_s4098" name="Equation" r:id="rId3" imgW="2997000" imgH="393480" progId="Equation.3">
              <p:embed/>
            </p:oleObj>
          </a:graphicData>
        </a:graphic>
      </p:graphicFrame>
      <p:graphicFrame>
        <p:nvGraphicFramePr>
          <p:cNvPr id="4099" name="Object 2"/>
          <p:cNvGraphicFramePr>
            <a:graphicFrameLocks noChangeAspect="1"/>
          </p:cNvGraphicFramePr>
          <p:nvPr/>
        </p:nvGraphicFramePr>
        <p:xfrm>
          <a:off x="1619250" y="3397250"/>
          <a:ext cx="3817938" cy="488950"/>
        </p:xfrm>
        <a:graphic>
          <a:graphicData uri="http://schemas.openxmlformats.org/presentationml/2006/ole">
            <p:oleObj spid="_x0000_s4099" name="Equation" r:id="rId4" imgW="3073320" imgH="393480" progId="Equation.3">
              <p:embed/>
            </p:oleObj>
          </a:graphicData>
        </a:graphic>
      </p:graphicFrame>
      <p:graphicFrame>
        <p:nvGraphicFramePr>
          <p:cNvPr id="4100" name="Object 2"/>
          <p:cNvGraphicFramePr>
            <a:graphicFrameLocks noChangeAspect="1"/>
          </p:cNvGraphicFramePr>
          <p:nvPr/>
        </p:nvGraphicFramePr>
        <p:xfrm>
          <a:off x="1550988" y="4032250"/>
          <a:ext cx="5307012" cy="1149350"/>
        </p:xfrm>
        <a:graphic>
          <a:graphicData uri="http://schemas.openxmlformats.org/presentationml/2006/ole">
            <p:oleObj spid="_x0000_s4100" name="Equation" r:id="rId5" imgW="3987720" imgH="863280" progId="Equation.3">
              <p:embed/>
            </p:oleObj>
          </a:graphicData>
        </a:graphic>
      </p:graphicFrame>
      <p:cxnSp>
        <p:nvCxnSpPr>
          <p:cNvPr id="4123" name="Straight Arrow Connector 33"/>
          <p:cNvCxnSpPr>
            <a:cxnSpLocks noChangeShapeType="1"/>
          </p:cNvCxnSpPr>
          <p:nvPr/>
        </p:nvCxnSpPr>
        <p:spPr bwMode="auto">
          <a:xfrm rot="10800000">
            <a:off x="2819400" y="2514600"/>
            <a:ext cx="685800" cy="1588"/>
          </a:xfrm>
          <a:prstGeom prst="straightConnector1">
            <a:avLst/>
          </a:prstGeom>
          <a:noFill/>
          <a:ln w="9525" algn="ctr">
            <a:solidFill>
              <a:schemeClr val="tx1"/>
            </a:solidFill>
            <a:round/>
            <a:headEnd/>
            <a:tailEnd type="arrow" w="med" len="med"/>
          </a:ln>
        </p:spPr>
      </p:cxnSp>
      <p:cxnSp>
        <p:nvCxnSpPr>
          <p:cNvPr id="4124" name="Straight Arrow Connector 34"/>
          <p:cNvCxnSpPr>
            <a:cxnSpLocks noChangeShapeType="1"/>
          </p:cNvCxnSpPr>
          <p:nvPr/>
        </p:nvCxnSpPr>
        <p:spPr bwMode="auto">
          <a:xfrm rot="10800000" flipH="1">
            <a:off x="4267200" y="2514600"/>
            <a:ext cx="685800" cy="1588"/>
          </a:xfrm>
          <a:prstGeom prst="straightConnector1">
            <a:avLst/>
          </a:prstGeom>
          <a:noFill/>
          <a:ln w="9525" algn="ctr">
            <a:solidFill>
              <a:schemeClr val="tx1"/>
            </a:solidFill>
            <a:round/>
            <a:headEnd/>
            <a:tailEnd type="arrow" w="med" len="med"/>
          </a:ln>
        </p:spPr>
      </p:cxnSp>
      <p:sp>
        <p:nvSpPr>
          <p:cNvPr id="4125" name="TextBox 35"/>
          <p:cNvSpPr txBox="1">
            <a:spLocks noChangeArrowheads="1"/>
          </p:cNvSpPr>
          <p:nvPr/>
        </p:nvSpPr>
        <p:spPr bwMode="auto">
          <a:xfrm>
            <a:off x="1447800" y="5343525"/>
            <a:ext cx="5486400" cy="523875"/>
          </a:xfrm>
          <a:prstGeom prst="rect">
            <a:avLst/>
          </a:prstGeom>
          <a:noFill/>
          <a:ln w="9525">
            <a:noFill/>
            <a:miter lim="800000"/>
            <a:headEnd/>
            <a:tailEnd/>
          </a:ln>
        </p:spPr>
        <p:txBody>
          <a:bodyPr>
            <a:spAutoFit/>
          </a:bodyPr>
          <a:lstStyle/>
          <a:p>
            <a:r>
              <a:rPr lang="en-US" altLang="zh-CN" sz="1400">
                <a:ea typeface="SimSun" pitchFamily="2" charset="-122"/>
              </a:rPr>
              <a:t>Note: It is an approxmiate method to evaluate the loss of EAM since  power dependent absorption will lead to certain deviation;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65100"/>
            <a:ext cx="8229600" cy="825500"/>
          </a:xfrm>
        </p:spPr>
        <p:txBody>
          <a:bodyPr/>
          <a:lstStyle/>
          <a:p>
            <a:pPr eaLnBrk="1" hangingPunct="1"/>
            <a:r>
              <a:rPr lang="en-US" altLang="zh-TW" sz="2800" smtClean="0">
                <a:ea typeface="PMingLiU" pitchFamily="18" charset="-120"/>
              </a:rPr>
              <a:t>Absorption change by quantum Stark effect</a:t>
            </a:r>
          </a:p>
        </p:txBody>
      </p:sp>
      <p:sp>
        <p:nvSpPr>
          <p:cNvPr id="18435" name="Rectangle 4"/>
          <p:cNvSpPr>
            <a:spLocks noChangeArrowheads="1"/>
          </p:cNvSpPr>
          <p:nvPr/>
        </p:nvSpPr>
        <p:spPr bwMode="auto">
          <a:xfrm>
            <a:off x="533400" y="3657600"/>
            <a:ext cx="3962400" cy="2514600"/>
          </a:xfrm>
          <a:prstGeom prst="rect">
            <a:avLst/>
          </a:prstGeom>
          <a:noFill/>
          <a:ln w="9525">
            <a:noFill/>
            <a:miter lim="800000"/>
            <a:headEnd/>
            <a:tailEnd/>
          </a:ln>
        </p:spPr>
        <p:txBody>
          <a:bodyPr/>
          <a:lstStyle/>
          <a:p>
            <a:pPr marL="342900" indent="-342900">
              <a:spcBef>
                <a:spcPct val="20000"/>
              </a:spcBef>
              <a:buFontTx/>
              <a:buChar char="•"/>
            </a:pPr>
            <a:r>
              <a:rPr lang="en-US" altLang="zh-TW" sz="1700" i="0">
                <a:solidFill>
                  <a:schemeClr val="tx1"/>
                </a:solidFill>
                <a:ea typeface="PMingLiU" pitchFamily="18" charset="-120"/>
              </a:rPr>
              <a:t>Absorption in QW:</a:t>
            </a:r>
          </a:p>
          <a:p>
            <a:pPr marL="742950" lvl="1" indent="-285750">
              <a:spcBef>
                <a:spcPct val="20000"/>
              </a:spcBef>
              <a:buFontTx/>
              <a:buChar char="–"/>
            </a:pPr>
            <a:r>
              <a:rPr lang="en-US" altLang="zh-TW" sz="1600" i="0">
                <a:solidFill>
                  <a:schemeClr val="tx1"/>
                </a:solidFill>
                <a:ea typeface="PMingLiU" pitchFamily="18" charset="-120"/>
              </a:rPr>
              <a:t>sharp absorption edge</a:t>
            </a:r>
          </a:p>
          <a:p>
            <a:pPr marL="742950" lvl="1" indent="-285750">
              <a:spcBef>
                <a:spcPct val="20000"/>
              </a:spcBef>
              <a:buFontTx/>
              <a:buChar char="–"/>
            </a:pPr>
            <a:r>
              <a:rPr lang="en-US" altLang="zh-TW" sz="1600" i="0">
                <a:solidFill>
                  <a:schemeClr val="tx1"/>
                </a:solidFill>
                <a:ea typeface="PMingLiU" pitchFamily="18" charset="-120"/>
              </a:rPr>
              <a:t>strong electron interaction</a:t>
            </a:r>
          </a:p>
          <a:p>
            <a:pPr marL="342900" indent="-342900">
              <a:spcBef>
                <a:spcPct val="20000"/>
              </a:spcBef>
              <a:buFontTx/>
              <a:buChar char="•"/>
            </a:pPr>
            <a:r>
              <a:rPr lang="en-US" altLang="zh-TW" sz="1700" i="0">
                <a:solidFill>
                  <a:schemeClr val="tx1"/>
                </a:solidFill>
                <a:ea typeface="PMingLiU" pitchFamily="18" charset="-120"/>
              </a:rPr>
              <a:t>Quantum Stark effect:</a:t>
            </a:r>
          </a:p>
          <a:p>
            <a:pPr marL="742950" lvl="1" indent="-285750">
              <a:spcBef>
                <a:spcPct val="20000"/>
              </a:spcBef>
              <a:buFontTx/>
              <a:buChar char="–"/>
            </a:pPr>
            <a:r>
              <a:rPr lang="en-US" altLang="zh-TW" sz="1600" i="0">
                <a:solidFill>
                  <a:schemeClr val="tx1"/>
                </a:solidFill>
                <a:ea typeface="PMingLiU" pitchFamily="18" charset="-120"/>
              </a:rPr>
              <a:t>red shift of absorption peak</a:t>
            </a:r>
          </a:p>
          <a:p>
            <a:pPr marL="742950" lvl="1" indent="-285750">
              <a:spcBef>
                <a:spcPct val="20000"/>
              </a:spcBef>
              <a:buFontTx/>
              <a:buChar char="–"/>
            </a:pPr>
            <a:r>
              <a:rPr lang="en-US" altLang="zh-TW" sz="1600" i="0">
                <a:solidFill>
                  <a:schemeClr val="tx1"/>
                </a:solidFill>
                <a:ea typeface="PMingLiU" pitchFamily="18" charset="-120"/>
              </a:rPr>
              <a:t>change of electron-hole overlapping</a:t>
            </a:r>
          </a:p>
        </p:txBody>
      </p:sp>
      <p:pic>
        <p:nvPicPr>
          <p:cNvPr id="18436"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71600" y="941388"/>
            <a:ext cx="5737225" cy="3101975"/>
          </a:xfrm>
          <a:prstGeom prst="rect">
            <a:avLst/>
          </a:prstGeom>
          <a:noFill/>
          <a:ln w="9525">
            <a:noFill/>
            <a:miter lim="800000"/>
            <a:headEnd/>
            <a:tailEnd/>
          </a:ln>
        </p:spPr>
      </p:pic>
      <p:sp>
        <p:nvSpPr>
          <p:cNvPr id="18437" name="Slide Number Placeholder 7"/>
          <p:cNvSpPr>
            <a:spLocks noGrp="1"/>
          </p:cNvSpPr>
          <p:nvPr>
            <p:ph type="sldNum" sz="quarter" idx="12"/>
          </p:nvPr>
        </p:nvSpPr>
        <p:spPr>
          <a:noFill/>
        </p:spPr>
        <p:txBody>
          <a:bodyPr/>
          <a:lstStyle/>
          <a:p>
            <a:fld id="{AE533028-9BEC-4E48-A53B-A259B7961B86}" type="slidenum">
              <a:rPr lang="zh-TW" altLang="en-US"/>
              <a:pPr/>
              <a:t>17</a:t>
            </a:fld>
            <a:endParaRPr lang="en-US" altLang="zh-TW"/>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pPr eaLnBrk="1" hangingPunct="1"/>
            <a:r>
              <a:rPr lang="en-US" altLang="zh-CN" dirty="0" smtClean="0">
                <a:ea typeface="SimSun" pitchFamily="2" charset="-122"/>
              </a:rPr>
              <a:t>Electrical parameters of </a:t>
            </a:r>
            <a:r>
              <a:rPr lang="en-US" altLang="zh-CN" dirty="0" smtClean="0">
                <a:ea typeface="SimSun" pitchFamily="2" charset="-122"/>
              </a:rPr>
              <a:t>modulator </a:t>
            </a:r>
            <a:r>
              <a:rPr lang="en-US" altLang="zh-CN" dirty="0" smtClean="0">
                <a:ea typeface="SimSun" pitchFamily="2" charset="-122"/>
              </a:rPr>
              <a:t>segment</a:t>
            </a:r>
            <a:endParaRPr lang="zh-CN" altLang="en-US" dirty="0" smtClean="0">
              <a:ea typeface="SimSun" pitchFamily="2" charset="-122"/>
            </a:endParaRPr>
          </a:p>
        </p:txBody>
      </p:sp>
      <p:pic>
        <p:nvPicPr>
          <p:cNvPr id="19459" name="Picture 3" descr="F:\project\Intel_hybrid_EML\devices\EAM_v1\testing\data_batch2\20110104\EE\process\TA300_600_n.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76800" y="914400"/>
            <a:ext cx="3340100" cy="2519363"/>
          </a:xfrm>
          <a:prstGeom prst="rect">
            <a:avLst/>
          </a:prstGeom>
          <a:noFill/>
          <a:ln w="9525">
            <a:noFill/>
            <a:miter lim="800000"/>
            <a:headEnd/>
            <a:tailEnd/>
          </a:ln>
        </p:spPr>
      </p:pic>
      <p:pic>
        <p:nvPicPr>
          <p:cNvPr id="19460" name="Picture 4" descr="F:\project\Intel_hybrid_EML\devices\EAM_v1\testing\data_batch2\20110104\EE\process\TA300_600_alpha.png"/>
          <p:cNvPicPr>
            <a:picLocks noChangeAspect="1" noChangeArrowheads="1"/>
          </p:cNvPicPr>
          <p:nvPr/>
        </p:nvPicPr>
        <p:blipFill>
          <a:blip r:embed="rId4" cstate="print"/>
          <a:srcRect/>
          <a:stretch>
            <a:fillRect/>
          </a:stretch>
        </p:blipFill>
        <p:spPr bwMode="auto">
          <a:xfrm>
            <a:off x="4876800" y="3414713"/>
            <a:ext cx="3340100" cy="2519362"/>
          </a:xfrm>
          <a:prstGeom prst="rect">
            <a:avLst/>
          </a:prstGeom>
          <a:noFill/>
          <a:ln w="9525">
            <a:noFill/>
            <a:miter lim="800000"/>
            <a:headEnd/>
            <a:tailEnd/>
          </a:ln>
        </p:spPr>
      </p:pic>
      <p:cxnSp>
        <p:nvCxnSpPr>
          <p:cNvPr id="10" name="直接箭头连接符 9"/>
          <p:cNvCxnSpPr/>
          <p:nvPr/>
        </p:nvCxnSpPr>
        <p:spPr>
          <a:xfrm rot="16200000" flipH="1">
            <a:off x="6400800" y="4786313"/>
            <a:ext cx="60960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62" name="TextBox 10"/>
          <p:cNvSpPr txBox="1">
            <a:spLocks noChangeArrowheads="1"/>
          </p:cNvSpPr>
          <p:nvPr/>
        </p:nvSpPr>
        <p:spPr bwMode="auto">
          <a:xfrm>
            <a:off x="6172200" y="5392738"/>
            <a:ext cx="2293938" cy="307975"/>
          </a:xfrm>
          <a:prstGeom prst="rect">
            <a:avLst/>
          </a:prstGeom>
          <a:solidFill>
            <a:schemeClr val="bg1"/>
          </a:solidFill>
          <a:ln w="9525">
            <a:noFill/>
            <a:miter lim="800000"/>
            <a:headEnd/>
            <a:tailEnd/>
          </a:ln>
        </p:spPr>
        <p:txBody>
          <a:bodyPr wrap="none">
            <a:spAutoFit/>
          </a:bodyPr>
          <a:lstStyle/>
          <a:p>
            <a:r>
              <a:rPr lang="en-US" altLang="zh-CN" sz="1400">
                <a:latin typeface="Arial Unicode MS" pitchFamily="34" charset="-122"/>
                <a:ea typeface="Arial Unicode MS" pitchFamily="34" charset="-122"/>
                <a:cs typeface="Arial Unicode MS" pitchFamily="34" charset="-122"/>
              </a:rPr>
              <a:t>Smaller C due to depletion</a:t>
            </a:r>
            <a:endParaRPr lang="zh-CN" altLang="en-US" sz="1400">
              <a:latin typeface="Arial Unicode MS" pitchFamily="34" charset="-122"/>
              <a:ea typeface="Arial Unicode MS" pitchFamily="34" charset="-122"/>
              <a:cs typeface="Arial Unicode MS" pitchFamily="34" charset="-122"/>
            </a:endParaRPr>
          </a:p>
        </p:txBody>
      </p:sp>
      <p:sp>
        <p:nvSpPr>
          <p:cNvPr id="19463" name="TextBox 20"/>
          <p:cNvSpPr txBox="1">
            <a:spLocks noChangeArrowheads="1"/>
          </p:cNvSpPr>
          <p:nvPr/>
        </p:nvSpPr>
        <p:spPr bwMode="auto">
          <a:xfrm>
            <a:off x="5486400" y="2286000"/>
            <a:ext cx="771525" cy="369888"/>
          </a:xfrm>
          <a:prstGeom prst="rect">
            <a:avLst/>
          </a:prstGeom>
          <a:solidFill>
            <a:schemeClr val="bg1"/>
          </a:solidFill>
          <a:ln w="9525">
            <a:noFill/>
            <a:miter lim="800000"/>
            <a:headEnd/>
            <a:tailEnd/>
          </a:ln>
        </p:spPr>
        <p:txBody>
          <a:bodyPr wrap="none">
            <a:spAutoFit/>
          </a:bodyPr>
          <a:lstStyle/>
          <a:p>
            <a:r>
              <a:rPr lang="en-US" altLang="zh-CN">
                <a:ea typeface="SimSun" pitchFamily="2" charset="-122"/>
              </a:rPr>
              <a:t>n: 5~6</a:t>
            </a:r>
            <a:endParaRPr lang="zh-CN" altLang="en-US">
              <a:ea typeface="SimSun" pitchFamily="2" charset="-122"/>
            </a:endParaRPr>
          </a:p>
        </p:txBody>
      </p:sp>
      <p:grpSp>
        <p:nvGrpSpPr>
          <p:cNvPr id="19464" name="Group 17"/>
          <p:cNvGrpSpPr>
            <a:grpSpLocks/>
          </p:cNvGrpSpPr>
          <p:nvPr/>
        </p:nvGrpSpPr>
        <p:grpSpPr bwMode="auto">
          <a:xfrm>
            <a:off x="685800" y="1616075"/>
            <a:ext cx="3816350" cy="2879725"/>
            <a:chOff x="1009650" y="714375"/>
            <a:chExt cx="3816350" cy="2879725"/>
          </a:xfrm>
        </p:grpSpPr>
        <p:pic>
          <p:nvPicPr>
            <p:cNvPr id="19465" name="Picture 1" descr="F:\project\Intel_hybrid_EML\devices\EAM_v1\testing\data_batch2\20110104\EE\process\C1BTA300_Zc.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09650" y="714375"/>
              <a:ext cx="3816350" cy="2879725"/>
            </a:xfrm>
            <a:prstGeom prst="rect">
              <a:avLst/>
            </a:prstGeom>
            <a:noFill/>
            <a:ln w="9525">
              <a:noFill/>
              <a:miter lim="800000"/>
              <a:headEnd/>
              <a:tailEnd/>
            </a:ln>
          </p:spPr>
        </p:pic>
        <p:sp>
          <p:nvSpPr>
            <p:cNvPr id="19466" name="TextBox 21"/>
            <p:cNvSpPr txBox="1">
              <a:spLocks noChangeArrowheads="1"/>
            </p:cNvSpPr>
            <p:nvPr/>
          </p:nvSpPr>
          <p:spPr bwMode="auto">
            <a:xfrm>
              <a:off x="3276600" y="1295400"/>
              <a:ext cx="962025" cy="369888"/>
            </a:xfrm>
            <a:prstGeom prst="rect">
              <a:avLst/>
            </a:prstGeom>
            <a:solidFill>
              <a:schemeClr val="bg1"/>
            </a:solidFill>
            <a:ln w="9525">
              <a:noFill/>
              <a:miter lim="800000"/>
              <a:headEnd/>
              <a:tailEnd/>
            </a:ln>
          </p:spPr>
          <p:txBody>
            <a:bodyPr wrap="none">
              <a:spAutoFit/>
            </a:bodyPr>
            <a:lstStyle/>
            <a:p>
              <a:r>
                <a:rPr lang="en-US" altLang="zh-CN">
                  <a:ea typeface="SimSun" pitchFamily="2" charset="-122"/>
                </a:rPr>
                <a:t>Zc ~20</a:t>
              </a:r>
              <a:r>
                <a:rPr lang="el-GR" altLang="zh-CN">
                  <a:latin typeface="Times New Roman" pitchFamily="18" charset="0"/>
                  <a:cs typeface="Times New Roman" pitchFamily="18" charset="0"/>
                </a:rPr>
                <a:t>Ω</a:t>
              </a:r>
              <a:endParaRPr lang="zh-CN" altLang="en-US">
                <a:ea typeface="SimSun" pitchFamily="2"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zh-CN" smtClean="0">
                <a:ea typeface="SimSun" pitchFamily="2" charset="-122"/>
              </a:rPr>
              <a:t>Outline</a:t>
            </a:r>
          </a:p>
        </p:txBody>
      </p:sp>
      <p:sp>
        <p:nvSpPr>
          <p:cNvPr id="7171" name="Content Placeholder 2"/>
          <p:cNvSpPr>
            <a:spLocks noGrp="1"/>
          </p:cNvSpPr>
          <p:nvPr>
            <p:ph idx="1"/>
          </p:nvPr>
        </p:nvSpPr>
        <p:spPr/>
        <p:txBody>
          <a:bodyPr/>
          <a:lstStyle/>
          <a:p>
            <a:pPr eaLnBrk="1" hangingPunct="1"/>
            <a:r>
              <a:rPr lang="en-US" altLang="zh-CN" smtClean="0">
                <a:ea typeface="SimSun" pitchFamily="2" charset="-122"/>
              </a:rPr>
              <a:t>Review of silicon and III-V modulators</a:t>
            </a:r>
          </a:p>
          <a:p>
            <a:pPr eaLnBrk="1" hangingPunct="1"/>
            <a:r>
              <a:rPr lang="en-US" altLang="zh-CN" smtClean="0">
                <a:ea typeface="SimSun" pitchFamily="2" charset="-122"/>
              </a:rPr>
              <a:t>Hybrid silicon platform and hybrid modulators</a:t>
            </a:r>
          </a:p>
          <a:p>
            <a:pPr eaLnBrk="1" hangingPunct="1"/>
            <a:r>
              <a:rPr lang="en-US" altLang="zh-CN" smtClean="0">
                <a:ea typeface="SimSun" pitchFamily="2" charset="-122"/>
              </a:rPr>
              <a:t>Performance of hybrid silicon TW-EAM</a:t>
            </a:r>
          </a:p>
          <a:p>
            <a:pPr lvl="1" eaLnBrk="1" hangingPunct="1"/>
            <a:r>
              <a:rPr lang="en-US" altLang="zh-CN" smtClean="0">
                <a:ea typeface="SimSun" pitchFamily="2" charset="-122"/>
              </a:rPr>
              <a:t>Loss, static extinction ratio</a:t>
            </a:r>
          </a:p>
          <a:p>
            <a:pPr lvl="1" eaLnBrk="1" hangingPunct="1"/>
            <a:r>
              <a:rPr lang="en-US" altLang="zh-CN" smtClean="0">
                <a:ea typeface="SimSun" pitchFamily="2" charset="-122"/>
              </a:rPr>
              <a:t>Bandwidth, chirp</a:t>
            </a:r>
          </a:p>
          <a:p>
            <a:pPr lvl="1" eaLnBrk="1" hangingPunct="1"/>
            <a:r>
              <a:rPr lang="en-US" altLang="zh-CN" smtClean="0">
                <a:ea typeface="SimSun" pitchFamily="2" charset="-122"/>
              </a:rPr>
              <a:t>Eye diagram</a:t>
            </a:r>
          </a:p>
          <a:p>
            <a:pPr eaLnBrk="1" hangingPunct="1"/>
            <a:r>
              <a:rPr lang="en-US" altLang="zh-CN" smtClean="0">
                <a:ea typeface="SimSun" pitchFamily="2" charset="-122"/>
              </a:rPr>
              <a:t>Summary and future work</a:t>
            </a:r>
          </a:p>
        </p:txBody>
      </p:sp>
      <p:sp>
        <p:nvSpPr>
          <p:cNvPr id="7172" name="Slide Number Placeholder 7"/>
          <p:cNvSpPr>
            <a:spLocks noGrp="1"/>
          </p:cNvSpPr>
          <p:nvPr>
            <p:ph type="sldNum" sz="quarter" idx="12"/>
          </p:nvPr>
        </p:nvSpPr>
        <p:spPr>
          <a:noFill/>
        </p:spPr>
        <p:txBody>
          <a:bodyPr/>
          <a:lstStyle/>
          <a:p>
            <a:fld id="{DCF6B840-C38C-4263-AA2F-10CE01793071}" type="slidenum">
              <a:rPr lang="zh-TW" altLang="en-US"/>
              <a:pPr/>
              <a:t>2</a:t>
            </a:fld>
            <a:endParaRPr lang="en-US"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mtClean="0">
                <a:ea typeface="SimSun" pitchFamily="2" charset="-122"/>
              </a:rPr>
              <a:t>Silicon modulator/III-V modulator</a:t>
            </a:r>
          </a:p>
        </p:txBody>
      </p:sp>
      <p:sp>
        <p:nvSpPr>
          <p:cNvPr id="8195" name="Slide Number Placeholder 3"/>
          <p:cNvSpPr>
            <a:spLocks noGrp="1"/>
          </p:cNvSpPr>
          <p:nvPr>
            <p:ph type="sldNum" sz="quarter" idx="12"/>
          </p:nvPr>
        </p:nvSpPr>
        <p:spPr>
          <a:noFill/>
        </p:spPr>
        <p:txBody>
          <a:bodyPr/>
          <a:lstStyle/>
          <a:p>
            <a:fld id="{0021C140-3EFC-4E28-BA4A-21EB4BD93C03}" type="slidenum">
              <a:rPr lang="zh-TW" altLang="en-US"/>
              <a:pPr/>
              <a:t>3</a:t>
            </a:fld>
            <a:endParaRPr lang="en-US" altLang="zh-TW"/>
          </a:p>
        </p:txBody>
      </p:sp>
      <p:grpSp>
        <p:nvGrpSpPr>
          <p:cNvPr id="8196" name="Group 13"/>
          <p:cNvGrpSpPr>
            <a:grpSpLocks/>
          </p:cNvGrpSpPr>
          <p:nvPr/>
        </p:nvGrpSpPr>
        <p:grpSpPr bwMode="auto">
          <a:xfrm>
            <a:off x="1752600" y="1447800"/>
            <a:ext cx="5791200" cy="3962400"/>
            <a:chOff x="1545021" y="1371600"/>
            <a:chExt cx="5715000" cy="3810000"/>
          </a:xfrm>
        </p:grpSpPr>
        <p:graphicFrame>
          <p:nvGraphicFramePr>
            <p:cNvPr id="5" name="Chart 4"/>
            <p:cNvGraphicFramePr/>
            <p:nvPr/>
          </p:nvGraphicFramePr>
          <p:xfrm>
            <a:off x="1545021" y="1371600"/>
            <a:ext cx="5715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8232" name="TextBox 5"/>
            <p:cNvSpPr txBox="1">
              <a:spLocks noChangeArrowheads="1"/>
            </p:cNvSpPr>
            <p:nvPr/>
          </p:nvSpPr>
          <p:spPr bwMode="auto">
            <a:xfrm>
              <a:off x="6045109" y="3423138"/>
              <a:ext cx="793807" cy="246221"/>
            </a:xfrm>
            <a:prstGeom prst="rect">
              <a:avLst/>
            </a:prstGeom>
            <a:noFill/>
            <a:ln w="9525">
              <a:noFill/>
              <a:miter lim="800000"/>
              <a:headEnd/>
              <a:tailEnd/>
            </a:ln>
          </p:spPr>
          <p:txBody>
            <a:bodyPr wrap="none">
              <a:spAutoFit/>
            </a:bodyPr>
            <a:lstStyle/>
            <a:p>
              <a:r>
                <a:rPr lang="en-US" altLang="zh-CN">
                  <a:ea typeface="SimSun" pitchFamily="2" charset="-122"/>
                </a:rPr>
                <a:t>KTH, 2008</a:t>
              </a:r>
            </a:p>
          </p:txBody>
        </p:sp>
        <p:sp>
          <p:nvSpPr>
            <p:cNvPr id="8233" name="TextBox 6"/>
            <p:cNvSpPr txBox="1">
              <a:spLocks noChangeArrowheads="1"/>
            </p:cNvSpPr>
            <p:nvPr/>
          </p:nvSpPr>
          <p:spPr bwMode="auto">
            <a:xfrm>
              <a:off x="6056863" y="3744201"/>
              <a:ext cx="793807" cy="246221"/>
            </a:xfrm>
            <a:prstGeom prst="rect">
              <a:avLst/>
            </a:prstGeom>
            <a:noFill/>
            <a:ln w="9525">
              <a:noFill/>
              <a:miter lim="800000"/>
              <a:headEnd/>
              <a:tailEnd/>
            </a:ln>
          </p:spPr>
          <p:txBody>
            <a:bodyPr wrap="none">
              <a:spAutoFit/>
            </a:bodyPr>
            <a:lstStyle/>
            <a:p>
              <a:r>
                <a:rPr lang="en-US" altLang="zh-CN">
                  <a:ea typeface="SimSun" pitchFamily="2" charset="-122"/>
                </a:rPr>
                <a:t>KTH, 2010</a:t>
              </a:r>
            </a:p>
          </p:txBody>
        </p:sp>
        <p:sp>
          <p:nvSpPr>
            <p:cNvPr id="8234" name="TextBox 7"/>
            <p:cNvSpPr txBox="1">
              <a:spLocks noChangeArrowheads="1"/>
            </p:cNvSpPr>
            <p:nvPr/>
          </p:nvSpPr>
          <p:spPr bwMode="auto">
            <a:xfrm>
              <a:off x="4367099" y="1600200"/>
              <a:ext cx="787395" cy="246221"/>
            </a:xfrm>
            <a:prstGeom prst="rect">
              <a:avLst/>
            </a:prstGeom>
            <a:noFill/>
            <a:ln w="9525">
              <a:noFill/>
              <a:miter lim="800000"/>
              <a:headEnd/>
              <a:tailEnd/>
            </a:ln>
          </p:spPr>
          <p:txBody>
            <a:bodyPr wrap="none">
              <a:spAutoFit/>
            </a:bodyPr>
            <a:lstStyle/>
            <a:p>
              <a:r>
                <a:rPr lang="en-US" altLang="zh-CN">
                  <a:ea typeface="SimSun" pitchFamily="2" charset="-122"/>
                </a:rPr>
                <a:t>NTT, 2006</a:t>
              </a:r>
            </a:p>
          </p:txBody>
        </p:sp>
        <p:sp>
          <p:nvSpPr>
            <p:cNvPr id="8235" name="TextBox 8"/>
            <p:cNvSpPr txBox="1">
              <a:spLocks noChangeArrowheads="1"/>
            </p:cNvSpPr>
            <p:nvPr/>
          </p:nvSpPr>
          <p:spPr bwMode="auto">
            <a:xfrm>
              <a:off x="4237087" y="4407840"/>
              <a:ext cx="777777" cy="246221"/>
            </a:xfrm>
            <a:prstGeom prst="rect">
              <a:avLst/>
            </a:prstGeom>
            <a:noFill/>
            <a:ln w="9525">
              <a:noFill/>
              <a:miter lim="800000"/>
              <a:headEnd/>
              <a:tailEnd/>
            </a:ln>
          </p:spPr>
          <p:txBody>
            <a:bodyPr wrap="none">
              <a:spAutoFit/>
            </a:bodyPr>
            <a:lstStyle/>
            <a:p>
              <a:r>
                <a:rPr lang="en-US" altLang="zh-CN">
                  <a:ea typeface="SimSun" pitchFamily="2" charset="-122"/>
                </a:rPr>
                <a:t>Intel, 2008</a:t>
              </a:r>
            </a:p>
          </p:txBody>
        </p:sp>
        <p:sp>
          <p:nvSpPr>
            <p:cNvPr id="8236" name="TextBox 11"/>
            <p:cNvSpPr txBox="1">
              <a:spLocks noChangeArrowheads="1"/>
            </p:cNvSpPr>
            <p:nvPr/>
          </p:nvSpPr>
          <p:spPr bwMode="auto">
            <a:xfrm>
              <a:off x="4917904" y="3423138"/>
              <a:ext cx="732893" cy="246221"/>
            </a:xfrm>
            <a:prstGeom prst="rect">
              <a:avLst/>
            </a:prstGeom>
            <a:noFill/>
            <a:ln w="9525">
              <a:noFill/>
              <a:miter lim="800000"/>
              <a:headEnd/>
              <a:tailEnd/>
            </a:ln>
          </p:spPr>
          <p:txBody>
            <a:bodyPr wrap="none">
              <a:spAutoFit/>
            </a:bodyPr>
            <a:lstStyle/>
            <a:p>
              <a:r>
                <a:rPr lang="en-US" altLang="zh-CN">
                  <a:ea typeface="SimSun" pitchFamily="2" charset="-122"/>
                </a:rPr>
                <a:t>This work</a:t>
              </a:r>
            </a:p>
          </p:txBody>
        </p:sp>
      </p:grpSp>
      <p:cxnSp>
        <p:nvCxnSpPr>
          <p:cNvPr id="8197" name="Straight Arrow Connector 12"/>
          <p:cNvCxnSpPr>
            <a:cxnSpLocks noChangeShapeType="1"/>
          </p:cNvCxnSpPr>
          <p:nvPr/>
        </p:nvCxnSpPr>
        <p:spPr bwMode="auto">
          <a:xfrm rot="10800000" flipH="1" flipV="1">
            <a:off x="7086600" y="4038600"/>
            <a:ext cx="312738" cy="0"/>
          </a:xfrm>
          <a:prstGeom prst="straightConnector1">
            <a:avLst/>
          </a:prstGeom>
          <a:noFill/>
          <a:ln w="9525" algn="ctr">
            <a:solidFill>
              <a:schemeClr val="tx1"/>
            </a:solidFill>
            <a:round/>
            <a:headEnd/>
            <a:tailEnd type="arrow" w="med" len="med"/>
          </a:ln>
        </p:spPr>
      </p:cxnSp>
      <p:cxnSp>
        <p:nvCxnSpPr>
          <p:cNvPr id="8198" name="Straight Arrow Connector 12"/>
          <p:cNvCxnSpPr>
            <a:cxnSpLocks noChangeShapeType="1"/>
          </p:cNvCxnSpPr>
          <p:nvPr/>
        </p:nvCxnSpPr>
        <p:spPr bwMode="auto">
          <a:xfrm rot="10800000" flipH="1" flipV="1">
            <a:off x="7086600" y="3689350"/>
            <a:ext cx="312738" cy="0"/>
          </a:xfrm>
          <a:prstGeom prst="straightConnector1">
            <a:avLst/>
          </a:prstGeom>
          <a:noFill/>
          <a:ln w="9525" algn="ctr">
            <a:solidFill>
              <a:schemeClr val="tx1"/>
            </a:solidFill>
            <a:round/>
            <a:headEnd/>
            <a:tailEnd type="arrow" w="med" len="med"/>
          </a:ln>
        </p:spPr>
      </p:cxnSp>
      <p:sp>
        <p:nvSpPr>
          <p:cNvPr id="16" name="Rectangle 15"/>
          <p:cNvSpPr>
            <a:spLocks noChangeArrowheads="1"/>
          </p:cNvSpPr>
          <p:nvPr/>
        </p:nvSpPr>
        <p:spPr bwMode="auto">
          <a:xfrm>
            <a:off x="4419600" y="4541838"/>
            <a:ext cx="914400" cy="258762"/>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8200" name="Rectangle 16"/>
          <p:cNvSpPr>
            <a:spLocks noChangeArrowheads="1"/>
          </p:cNvSpPr>
          <p:nvPr/>
        </p:nvSpPr>
        <p:spPr bwMode="auto">
          <a:xfrm>
            <a:off x="2667000" y="3687763"/>
            <a:ext cx="609600" cy="274637"/>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8201" name="Rectangle 17"/>
          <p:cNvSpPr>
            <a:spLocks noChangeArrowheads="1"/>
          </p:cNvSpPr>
          <p:nvPr/>
        </p:nvSpPr>
        <p:spPr bwMode="auto">
          <a:xfrm>
            <a:off x="3048000" y="4267200"/>
            <a:ext cx="609600"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8202" name="Rectangle 18"/>
          <p:cNvSpPr>
            <a:spLocks noChangeArrowheads="1"/>
          </p:cNvSpPr>
          <p:nvPr/>
        </p:nvSpPr>
        <p:spPr bwMode="auto">
          <a:xfrm>
            <a:off x="3733800" y="4038600"/>
            <a:ext cx="609600"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8203" name="Rectangle 19"/>
          <p:cNvSpPr>
            <a:spLocks noChangeArrowheads="1"/>
          </p:cNvSpPr>
          <p:nvPr/>
        </p:nvSpPr>
        <p:spPr bwMode="auto">
          <a:xfrm>
            <a:off x="5105400" y="3581400"/>
            <a:ext cx="838200"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21" name="Rectangle 20"/>
          <p:cNvSpPr>
            <a:spLocks noChangeArrowheads="1"/>
          </p:cNvSpPr>
          <p:nvPr/>
        </p:nvSpPr>
        <p:spPr bwMode="auto">
          <a:xfrm>
            <a:off x="5715000" y="2133600"/>
            <a:ext cx="1066800"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8205" name="Rectangle 21"/>
          <p:cNvSpPr>
            <a:spLocks noChangeArrowheads="1"/>
          </p:cNvSpPr>
          <p:nvPr/>
        </p:nvSpPr>
        <p:spPr bwMode="auto">
          <a:xfrm>
            <a:off x="5715000" y="2514600"/>
            <a:ext cx="1185863"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23" name="Rectangle 22"/>
          <p:cNvSpPr>
            <a:spLocks noChangeArrowheads="1"/>
          </p:cNvSpPr>
          <p:nvPr/>
        </p:nvSpPr>
        <p:spPr bwMode="auto">
          <a:xfrm>
            <a:off x="4525963" y="3886200"/>
            <a:ext cx="1752600" cy="609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24" name="Rectangle 23"/>
          <p:cNvSpPr>
            <a:spLocks noChangeArrowheads="1"/>
          </p:cNvSpPr>
          <p:nvPr/>
        </p:nvSpPr>
        <p:spPr bwMode="auto">
          <a:xfrm>
            <a:off x="4419600" y="1676400"/>
            <a:ext cx="1143000" cy="3810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25" name="Rectangle 24"/>
          <p:cNvSpPr>
            <a:spLocks noChangeArrowheads="1"/>
          </p:cNvSpPr>
          <p:nvPr/>
        </p:nvSpPr>
        <p:spPr bwMode="auto">
          <a:xfrm>
            <a:off x="3902075" y="3048000"/>
            <a:ext cx="1143000" cy="7620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26" name="Rectangle 25"/>
          <p:cNvSpPr>
            <a:spLocks noChangeArrowheads="1"/>
          </p:cNvSpPr>
          <p:nvPr/>
        </p:nvSpPr>
        <p:spPr bwMode="auto">
          <a:xfrm>
            <a:off x="5715000" y="1828800"/>
            <a:ext cx="1066800"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27" name="Rectangle 26"/>
          <p:cNvSpPr>
            <a:spLocks noChangeArrowheads="1"/>
          </p:cNvSpPr>
          <p:nvPr/>
        </p:nvSpPr>
        <p:spPr bwMode="auto">
          <a:xfrm>
            <a:off x="6324600" y="3581400"/>
            <a:ext cx="1752600" cy="609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cxnSp>
        <p:nvCxnSpPr>
          <p:cNvPr id="8211" name="Straight Connector 28"/>
          <p:cNvCxnSpPr>
            <a:cxnSpLocks noChangeShapeType="1"/>
          </p:cNvCxnSpPr>
          <p:nvPr/>
        </p:nvCxnSpPr>
        <p:spPr bwMode="auto">
          <a:xfrm rot="5400000" flipH="1" flipV="1">
            <a:off x="5478463" y="3238500"/>
            <a:ext cx="3124200" cy="0"/>
          </a:xfrm>
          <a:prstGeom prst="line">
            <a:avLst/>
          </a:prstGeom>
          <a:noFill/>
          <a:ln w="9525" algn="ctr">
            <a:solidFill>
              <a:schemeClr val="tx1"/>
            </a:solidFill>
            <a:round/>
            <a:headEnd/>
            <a:tailEnd/>
          </a:ln>
        </p:spPr>
      </p:cxnSp>
      <p:grpSp>
        <p:nvGrpSpPr>
          <p:cNvPr id="3" name="组合 42"/>
          <p:cNvGrpSpPr>
            <a:grpSpLocks/>
          </p:cNvGrpSpPr>
          <p:nvPr/>
        </p:nvGrpSpPr>
        <p:grpSpPr bwMode="auto">
          <a:xfrm>
            <a:off x="0" y="1524000"/>
            <a:ext cx="1846263" cy="3676650"/>
            <a:chOff x="0" y="1524000"/>
            <a:chExt cx="1846979" cy="3676710"/>
          </a:xfrm>
        </p:grpSpPr>
        <p:pic>
          <p:nvPicPr>
            <p:cNvPr id="8225" name="Picture 3"/>
            <p:cNvPicPr>
              <a:picLocks noChangeAspect="1" noChangeArrowheads="1"/>
            </p:cNvPicPr>
            <p:nvPr/>
          </p:nvPicPr>
          <p:blipFill>
            <a:blip r:embed="rId4" cstate="print"/>
            <a:srcRect/>
            <a:stretch>
              <a:fillRect/>
            </a:stretch>
          </p:blipFill>
          <p:spPr bwMode="auto">
            <a:xfrm>
              <a:off x="381000" y="1524000"/>
              <a:ext cx="1050692" cy="664655"/>
            </a:xfrm>
            <a:prstGeom prst="rect">
              <a:avLst/>
            </a:prstGeom>
            <a:noFill/>
            <a:ln w="9525">
              <a:noFill/>
              <a:miter lim="800000"/>
              <a:headEnd/>
              <a:tailEnd/>
            </a:ln>
          </p:spPr>
        </p:pic>
        <p:sp>
          <p:nvSpPr>
            <p:cNvPr id="8226" name="TextBox 29"/>
            <p:cNvSpPr txBox="1">
              <a:spLocks noChangeArrowheads="1"/>
            </p:cNvSpPr>
            <p:nvPr/>
          </p:nvSpPr>
          <p:spPr bwMode="auto">
            <a:xfrm>
              <a:off x="0" y="2286000"/>
              <a:ext cx="1846979" cy="400110"/>
            </a:xfrm>
            <a:prstGeom prst="rect">
              <a:avLst/>
            </a:prstGeom>
            <a:noFill/>
            <a:ln w="9525">
              <a:noFill/>
              <a:miter lim="800000"/>
              <a:headEnd/>
              <a:tailEnd/>
            </a:ln>
          </p:spPr>
          <p:txBody>
            <a:bodyPr wrap="none">
              <a:spAutoFit/>
            </a:bodyPr>
            <a:lstStyle/>
            <a:p>
              <a:pPr algn="ctr"/>
              <a:r>
                <a:rPr lang="en-US" altLang="zh-CN">
                  <a:ea typeface="SimSun" pitchFamily="2" charset="-122"/>
                </a:rPr>
                <a:t>Carrier depletion-based MZM</a:t>
              </a:r>
            </a:p>
            <a:p>
              <a:pPr algn="ctr"/>
              <a:r>
                <a:rPr lang="en-US" altLang="zh-CN">
                  <a:ea typeface="SimSun" pitchFamily="2" charset="-122"/>
                </a:rPr>
                <a:t>Intel 2008, </a:t>
              </a:r>
            </a:p>
          </p:txBody>
        </p:sp>
        <p:pic>
          <p:nvPicPr>
            <p:cNvPr id="8227" name="Picture 4"/>
            <p:cNvPicPr>
              <a:picLocks noChangeAspect="1" noChangeArrowheads="1"/>
            </p:cNvPicPr>
            <p:nvPr/>
          </p:nvPicPr>
          <p:blipFill>
            <a:blip r:embed="rId5" cstate="print"/>
            <a:srcRect/>
            <a:stretch>
              <a:fillRect/>
            </a:stretch>
          </p:blipFill>
          <p:spPr bwMode="auto">
            <a:xfrm>
              <a:off x="381000" y="2743200"/>
              <a:ext cx="1069393" cy="834044"/>
            </a:xfrm>
            <a:prstGeom prst="rect">
              <a:avLst/>
            </a:prstGeom>
            <a:noFill/>
            <a:ln w="9525">
              <a:noFill/>
              <a:miter lim="800000"/>
              <a:headEnd/>
              <a:tailEnd/>
            </a:ln>
          </p:spPr>
        </p:pic>
        <p:sp>
          <p:nvSpPr>
            <p:cNvPr id="8228" name="TextBox 31"/>
            <p:cNvSpPr txBox="1">
              <a:spLocks noChangeArrowheads="1"/>
            </p:cNvSpPr>
            <p:nvPr/>
          </p:nvSpPr>
          <p:spPr bwMode="auto">
            <a:xfrm>
              <a:off x="228600" y="3581400"/>
              <a:ext cx="1463863" cy="400110"/>
            </a:xfrm>
            <a:prstGeom prst="rect">
              <a:avLst/>
            </a:prstGeom>
            <a:noFill/>
            <a:ln w="9525">
              <a:noFill/>
              <a:miter lim="800000"/>
              <a:headEnd/>
              <a:tailEnd/>
            </a:ln>
          </p:spPr>
          <p:txBody>
            <a:bodyPr wrap="none">
              <a:spAutoFit/>
            </a:bodyPr>
            <a:lstStyle/>
            <a:p>
              <a:pPr algn="ctr"/>
              <a:r>
                <a:rPr lang="en-US" altLang="zh-CN">
                  <a:ea typeface="SimSun" pitchFamily="2" charset="-122"/>
                </a:rPr>
                <a:t>Microring Si Modulator</a:t>
              </a:r>
            </a:p>
            <a:p>
              <a:pPr algn="ctr"/>
              <a:r>
                <a:rPr lang="en-US" altLang="zh-CN">
                  <a:ea typeface="SimSun" pitchFamily="2" charset="-122"/>
                </a:rPr>
                <a:t>Kotura 2009</a:t>
              </a:r>
            </a:p>
          </p:txBody>
        </p:sp>
        <p:pic>
          <p:nvPicPr>
            <p:cNvPr id="8229" name="Picture 5"/>
            <p:cNvPicPr>
              <a:picLocks noChangeAspect="1" noChangeArrowheads="1"/>
            </p:cNvPicPr>
            <p:nvPr/>
          </p:nvPicPr>
          <p:blipFill>
            <a:blip r:embed="rId6" cstate="print"/>
            <a:srcRect/>
            <a:stretch>
              <a:fillRect/>
            </a:stretch>
          </p:blipFill>
          <p:spPr bwMode="auto">
            <a:xfrm>
              <a:off x="381000" y="4088324"/>
              <a:ext cx="1123950" cy="733425"/>
            </a:xfrm>
            <a:prstGeom prst="rect">
              <a:avLst/>
            </a:prstGeom>
            <a:noFill/>
            <a:ln w="9525">
              <a:noFill/>
              <a:miter lim="800000"/>
              <a:headEnd/>
              <a:tailEnd/>
            </a:ln>
          </p:spPr>
        </p:pic>
        <p:sp>
          <p:nvSpPr>
            <p:cNvPr id="8230" name="TextBox 33"/>
            <p:cNvSpPr txBox="1">
              <a:spLocks noChangeArrowheads="1"/>
            </p:cNvSpPr>
            <p:nvPr/>
          </p:nvSpPr>
          <p:spPr bwMode="auto">
            <a:xfrm>
              <a:off x="590617" y="4800600"/>
              <a:ext cx="780983" cy="400110"/>
            </a:xfrm>
            <a:prstGeom prst="rect">
              <a:avLst/>
            </a:prstGeom>
            <a:noFill/>
            <a:ln w="9525">
              <a:noFill/>
              <a:miter lim="800000"/>
              <a:headEnd/>
              <a:tailEnd/>
            </a:ln>
          </p:spPr>
          <p:txBody>
            <a:bodyPr wrap="none">
              <a:spAutoFit/>
            </a:bodyPr>
            <a:lstStyle/>
            <a:p>
              <a:pPr algn="ctr"/>
              <a:r>
                <a:rPr lang="en-US" altLang="zh-CN">
                  <a:ea typeface="SimSun" pitchFamily="2" charset="-122"/>
                </a:rPr>
                <a:t>GeSi EAM</a:t>
              </a:r>
            </a:p>
            <a:p>
              <a:pPr algn="ctr"/>
              <a:r>
                <a:rPr lang="en-US" altLang="zh-CN">
                  <a:ea typeface="SimSun" pitchFamily="2" charset="-122"/>
                </a:rPr>
                <a:t>MIT 2008</a:t>
              </a:r>
            </a:p>
          </p:txBody>
        </p:sp>
      </p:grpSp>
      <p:grpSp>
        <p:nvGrpSpPr>
          <p:cNvPr id="4" name="组合 43"/>
          <p:cNvGrpSpPr>
            <a:grpSpLocks/>
          </p:cNvGrpSpPr>
          <p:nvPr/>
        </p:nvGrpSpPr>
        <p:grpSpPr bwMode="auto">
          <a:xfrm>
            <a:off x="7086600" y="1295400"/>
            <a:ext cx="1828800" cy="4138613"/>
            <a:chOff x="7086600" y="1295400"/>
            <a:chExt cx="1828800" cy="4137900"/>
          </a:xfrm>
        </p:grpSpPr>
        <p:pic>
          <p:nvPicPr>
            <p:cNvPr id="8219" name="Picture 6"/>
            <p:cNvPicPr>
              <a:picLocks noChangeAspect="1" noChangeArrowheads="1"/>
            </p:cNvPicPr>
            <p:nvPr/>
          </p:nvPicPr>
          <p:blipFill>
            <a:blip r:embed="rId7" cstate="print"/>
            <a:srcRect/>
            <a:stretch>
              <a:fillRect/>
            </a:stretch>
          </p:blipFill>
          <p:spPr bwMode="auto">
            <a:xfrm>
              <a:off x="7086600" y="1295400"/>
              <a:ext cx="1828800" cy="1155357"/>
            </a:xfrm>
            <a:prstGeom prst="rect">
              <a:avLst/>
            </a:prstGeom>
            <a:noFill/>
            <a:ln w="9525">
              <a:noFill/>
              <a:miter lim="800000"/>
              <a:headEnd/>
              <a:tailEnd/>
            </a:ln>
          </p:spPr>
        </p:pic>
        <p:pic>
          <p:nvPicPr>
            <p:cNvPr id="8220"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239000" y="2823390"/>
              <a:ext cx="1550509" cy="1123950"/>
            </a:xfrm>
            <a:prstGeom prst="rect">
              <a:avLst/>
            </a:prstGeom>
            <a:noFill/>
            <a:ln w="9525">
              <a:noFill/>
              <a:miter lim="800000"/>
              <a:headEnd/>
              <a:tailEnd/>
            </a:ln>
          </p:spPr>
        </p:pic>
        <p:pic>
          <p:nvPicPr>
            <p:cNvPr id="8221" name="Picture 8"/>
            <p:cNvPicPr>
              <a:picLocks noChangeAspect="1" noChangeArrowheads="1"/>
            </p:cNvPicPr>
            <p:nvPr/>
          </p:nvPicPr>
          <p:blipFill>
            <a:blip r:embed="rId9" cstate="print"/>
            <a:srcRect/>
            <a:stretch>
              <a:fillRect/>
            </a:stretch>
          </p:blipFill>
          <p:spPr bwMode="auto">
            <a:xfrm>
              <a:off x="7467600" y="4347390"/>
              <a:ext cx="1120653" cy="723900"/>
            </a:xfrm>
            <a:prstGeom prst="rect">
              <a:avLst/>
            </a:prstGeom>
            <a:noFill/>
            <a:ln w="9525">
              <a:noFill/>
              <a:miter lim="800000"/>
              <a:headEnd/>
              <a:tailEnd/>
            </a:ln>
          </p:spPr>
        </p:pic>
        <p:sp>
          <p:nvSpPr>
            <p:cNvPr id="8222" name="TextBox 37"/>
            <p:cNvSpPr txBox="1">
              <a:spLocks noChangeArrowheads="1"/>
            </p:cNvSpPr>
            <p:nvPr/>
          </p:nvSpPr>
          <p:spPr bwMode="auto">
            <a:xfrm>
              <a:off x="7543800" y="3948769"/>
              <a:ext cx="1148071" cy="400110"/>
            </a:xfrm>
            <a:prstGeom prst="rect">
              <a:avLst/>
            </a:prstGeom>
            <a:noFill/>
            <a:ln w="9525">
              <a:noFill/>
              <a:miter lim="800000"/>
              <a:headEnd/>
              <a:tailEnd/>
            </a:ln>
          </p:spPr>
          <p:txBody>
            <a:bodyPr wrap="none">
              <a:spAutoFit/>
            </a:bodyPr>
            <a:lstStyle/>
            <a:p>
              <a:pPr algn="ctr"/>
              <a:r>
                <a:rPr lang="en-US" altLang="zh-CN">
                  <a:ea typeface="SimSun" pitchFamily="2" charset="-122"/>
                </a:rPr>
                <a:t>Segmented EAM</a:t>
              </a:r>
            </a:p>
            <a:p>
              <a:pPr algn="ctr"/>
              <a:r>
                <a:rPr lang="en-US" altLang="zh-CN">
                  <a:ea typeface="SimSun" pitchFamily="2" charset="-122"/>
                </a:rPr>
                <a:t>KTH, 2008</a:t>
              </a:r>
              <a:endParaRPr lang="zh-CN" altLang="en-US">
                <a:ea typeface="SimSun" pitchFamily="2" charset="-122"/>
              </a:endParaRPr>
            </a:p>
          </p:txBody>
        </p:sp>
        <p:sp>
          <p:nvSpPr>
            <p:cNvPr id="8223" name="TextBox 38"/>
            <p:cNvSpPr txBox="1">
              <a:spLocks noChangeArrowheads="1"/>
            </p:cNvSpPr>
            <p:nvPr/>
          </p:nvSpPr>
          <p:spPr bwMode="auto">
            <a:xfrm>
              <a:off x="7620000" y="5033190"/>
              <a:ext cx="1133644" cy="400110"/>
            </a:xfrm>
            <a:prstGeom prst="rect">
              <a:avLst/>
            </a:prstGeom>
            <a:noFill/>
            <a:ln w="9525">
              <a:noFill/>
              <a:miter lim="800000"/>
              <a:headEnd/>
              <a:tailEnd/>
            </a:ln>
          </p:spPr>
          <p:txBody>
            <a:bodyPr wrap="none">
              <a:spAutoFit/>
            </a:bodyPr>
            <a:lstStyle/>
            <a:p>
              <a:pPr algn="ctr"/>
              <a:r>
                <a:rPr lang="en-US" altLang="zh-CN">
                  <a:ea typeface="SimSun" pitchFamily="2" charset="-122"/>
                </a:rPr>
                <a:t>Segmented EML</a:t>
              </a:r>
            </a:p>
            <a:p>
              <a:pPr algn="ctr"/>
              <a:r>
                <a:rPr lang="en-US" altLang="zh-CN">
                  <a:ea typeface="SimSun" pitchFamily="2" charset="-122"/>
                </a:rPr>
                <a:t>KTH, 2010</a:t>
              </a:r>
              <a:endParaRPr lang="zh-CN" altLang="en-US">
                <a:ea typeface="SimSun" pitchFamily="2" charset="-122"/>
              </a:endParaRPr>
            </a:p>
          </p:txBody>
        </p:sp>
        <p:sp>
          <p:nvSpPr>
            <p:cNvPr id="8224" name="TextBox 39"/>
            <p:cNvSpPr txBox="1">
              <a:spLocks noChangeArrowheads="1"/>
            </p:cNvSpPr>
            <p:nvPr/>
          </p:nvSpPr>
          <p:spPr bwMode="auto">
            <a:xfrm>
              <a:off x="7620000" y="2366190"/>
              <a:ext cx="787395" cy="400110"/>
            </a:xfrm>
            <a:prstGeom prst="rect">
              <a:avLst/>
            </a:prstGeom>
            <a:noFill/>
            <a:ln w="9525">
              <a:noFill/>
              <a:miter lim="800000"/>
              <a:headEnd/>
              <a:tailEnd/>
            </a:ln>
          </p:spPr>
          <p:txBody>
            <a:bodyPr wrap="none">
              <a:spAutoFit/>
            </a:bodyPr>
            <a:lstStyle/>
            <a:p>
              <a:r>
                <a:rPr lang="en-US" altLang="zh-CN">
                  <a:ea typeface="SimSun" pitchFamily="2" charset="-122"/>
                </a:rPr>
                <a:t>TW-EAM</a:t>
              </a:r>
            </a:p>
            <a:p>
              <a:r>
                <a:rPr lang="en-US" altLang="zh-CN">
                  <a:ea typeface="SimSun" pitchFamily="2" charset="-122"/>
                </a:rPr>
                <a:t>NTT, 2008</a:t>
              </a:r>
              <a:endParaRPr lang="zh-CN" altLang="en-US">
                <a:ea typeface="SimSun" pitchFamily="2" charset="-122"/>
              </a:endParaRPr>
            </a:p>
          </p:txBody>
        </p:sp>
      </p:grpSp>
      <p:sp>
        <p:nvSpPr>
          <p:cNvPr id="8214" name="TextBox 8"/>
          <p:cNvSpPr txBox="1">
            <a:spLocks noChangeArrowheads="1"/>
          </p:cNvSpPr>
          <p:nvPr/>
        </p:nvSpPr>
        <p:spPr bwMode="auto">
          <a:xfrm>
            <a:off x="2971800" y="3929063"/>
            <a:ext cx="877888" cy="247650"/>
          </a:xfrm>
          <a:prstGeom prst="rect">
            <a:avLst/>
          </a:prstGeom>
          <a:noFill/>
          <a:ln w="9525">
            <a:noFill/>
            <a:miter lim="800000"/>
            <a:headEnd/>
            <a:tailEnd/>
          </a:ln>
        </p:spPr>
        <p:txBody>
          <a:bodyPr wrap="none">
            <a:spAutoFit/>
          </a:bodyPr>
          <a:lstStyle/>
          <a:p>
            <a:r>
              <a:rPr lang="en-US" altLang="zh-CN">
                <a:ea typeface="SimSun" pitchFamily="2" charset="-122"/>
              </a:rPr>
              <a:t>Kotura 2008</a:t>
            </a:r>
          </a:p>
        </p:txBody>
      </p:sp>
      <p:sp>
        <p:nvSpPr>
          <p:cNvPr id="8215" name="TextBox 8"/>
          <p:cNvSpPr txBox="1">
            <a:spLocks noChangeArrowheads="1"/>
          </p:cNvSpPr>
          <p:nvPr/>
        </p:nvSpPr>
        <p:spPr bwMode="auto">
          <a:xfrm>
            <a:off x="3124200" y="4614863"/>
            <a:ext cx="723900" cy="247650"/>
          </a:xfrm>
          <a:prstGeom prst="rect">
            <a:avLst/>
          </a:prstGeom>
          <a:noFill/>
          <a:ln w="9525">
            <a:noFill/>
            <a:miter lim="800000"/>
            <a:headEnd/>
            <a:tailEnd/>
          </a:ln>
        </p:spPr>
        <p:txBody>
          <a:bodyPr wrap="none">
            <a:spAutoFit/>
          </a:bodyPr>
          <a:lstStyle/>
          <a:p>
            <a:r>
              <a:rPr lang="en-US" altLang="zh-CN">
                <a:ea typeface="SimSun" pitchFamily="2" charset="-122"/>
              </a:rPr>
              <a:t>MIT 2008</a:t>
            </a:r>
          </a:p>
        </p:txBody>
      </p:sp>
      <p:sp>
        <p:nvSpPr>
          <p:cNvPr id="15" name="Rectangle 14"/>
          <p:cNvSpPr>
            <a:spLocks noChangeArrowheads="1"/>
          </p:cNvSpPr>
          <p:nvPr/>
        </p:nvSpPr>
        <p:spPr bwMode="auto">
          <a:xfrm>
            <a:off x="2590800" y="4572000"/>
            <a:ext cx="1295400"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14" name="Rectangle 13"/>
          <p:cNvSpPr>
            <a:spLocks noChangeArrowheads="1"/>
          </p:cNvSpPr>
          <p:nvPr/>
        </p:nvSpPr>
        <p:spPr bwMode="auto">
          <a:xfrm>
            <a:off x="2743200" y="3962400"/>
            <a:ext cx="1143000"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44" name="TextBox 43"/>
          <p:cNvSpPr txBox="1">
            <a:spLocks noChangeArrowheads="1"/>
          </p:cNvSpPr>
          <p:nvPr/>
        </p:nvSpPr>
        <p:spPr bwMode="auto">
          <a:xfrm>
            <a:off x="5410200" y="6019800"/>
            <a:ext cx="2755900" cy="246063"/>
          </a:xfrm>
          <a:prstGeom prst="rect">
            <a:avLst/>
          </a:prstGeom>
          <a:noFill/>
          <a:ln w="9525">
            <a:noFill/>
            <a:miter lim="800000"/>
            <a:headEnd/>
            <a:tailEnd/>
          </a:ln>
        </p:spPr>
        <p:txBody>
          <a:bodyPr wrap="none">
            <a:spAutoFit/>
          </a:bodyPr>
          <a:lstStyle/>
          <a:p>
            <a:r>
              <a:rPr lang="en-US" altLang="zh-CN">
                <a:ea typeface="SimSun" pitchFamily="2" charset="-122"/>
              </a:rPr>
              <a:t>Only the work reported after 2004 is included.</a:t>
            </a:r>
            <a:endParaRPr lang="zh-CN" altLang="en-US">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15" grpId="0" animBg="1"/>
      <p:bldP spid="14" grpId="0" animBg="1"/>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TW" smtClean="0">
                <a:ea typeface="PMingLiU" pitchFamily="18" charset="-120"/>
              </a:rPr>
              <a:t>Hybrid Silicon Platform</a:t>
            </a:r>
          </a:p>
        </p:txBody>
      </p:sp>
      <p:sp>
        <p:nvSpPr>
          <p:cNvPr id="9219" name="Rectangle 3"/>
          <p:cNvSpPr>
            <a:spLocks noGrp="1" noChangeArrowheads="1"/>
          </p:cNvSpPr>
          <p:nvPr>
            <p:ph type="body" idx="1"/>
          </p:nvPr>
        </p:nvSpPr>
        <p:spPr>
          <a:xfrm>
            <a:off x="206375" y="1085850"/>
            <a:ext cx="8305800" cy="3257550"/>
          </a:xfrm>
        </p:spPr>
        <p:txBody>
          <a:bodyPr/>
          <a:lstStyle/>
          <a:p>
            <a:pPr eaLnBrk="1" hangingPunct="1">
              <a:lnSpc>
                <a:spcPct val="90000"/>
              </a:lnSpc>
            </a:pPr>
            <a:r>
              <a:rPr lang="en-US" altLang="zh-TW" sz="2000" smtClean="0">
                <a:ea typeface="PMingLiU" pitchFamily="18" charset="-120"/>
              </a:rPr>
              <a:t>Silicon photonics (Silicon substrate)</a:t>
            </a:r>
          </a:p>
          <a:p>
            <a:pPr lvl="1" eaLnBrk="1" hangingPunct="1">
              <a:lnSpc>
                <a:spcPct val="90000"/>
              </a:lnSpc>
            </a:pPr>
            <a:r>
              <a:rPr lang="en-US" altLang="zh-TW" sz="2000" smtClean="0">
                <a:ea typeface="PMingLiU" pitchFamily="18" charset="-120"/>
              </a:rPr>
              <a:t>Good for Passive functionality (high index contrast)</a:t>
            </a:r>
          </a:p>
          <a:p>
            <a:pPr lvl="1" eaLnBrk="1" hangingPunct="1">
              <a:lnSpc>
                <a:spcPct val="90000"/>
              </a:lnSpc>
            </a:pPr>
            <a:r>
              <a:rPr lang="en-US" altLang="zh-TW" sz="2000" smtClean="0">
                <a:ea typeface="PMingLiU" pitchFamily="18" charset="-120"/>
              </a:rPr>
              <a:t>Legacy (CMOS process, foundry etc) from microelectronics</a:t>
            </a:r>
          </a:p>
          <a:p>
            <a:pPr eaLnBrk="1" hangingPunct="1">
              <a:lnSpc>
                <a:spcPct val="90000"/>
              </a:lnSpc>
            </a:pPr>
            <a:r>
              <a:rPr lang="en-US" altLang="zh-TW" sz="2200" smtClean="0">
                <a:ea typeface="PMingLiU" pitchFamily="18" charset="-120"/>
              </a:rPr>
              <a:t>III-V platform (InP substrate)</a:t>
            </a:r>
          </a:p>
          <a:p>
            <a:pPr lvl="1" eaLnBrk="1" hangingPunct="1">
              <a:lnSpc>
                <a:spcPct val="90000"/>
              </a:lnSpc>
            </a:pPr>
            <a:r>
              <a:rPr lang="en-US" altLang="zh-TW" sz="2000" smtClean="0">
                <a:ea typeface="PMingLiU" pitchFamily="18" charset="-120"/>
              </a:rPr>
              <a:t>Mature technique for active functionalities (Laser, detector etc)</a:t>
            </a:r>
          </a:p>
          <a:p>
            <a:pPr eaLnBrk="1" hangingPunct="1">
              <a:lnSpc>
                <a:spcPct val="90000"/>
              </a:lnSpc>
            </a:pPr>
            <a:r>
              <a:rPr lang="en-US" altLang="zh-TW" sz="2000" smtClean="0">
                <a:ea typeface="PMingLiU" pitchFamily="18" charset="-120"/>
              </a:rPr>
              <a:t>Hybrid silicon platform</a:t>
            </a:r>
          </a:p>
          <a:p>
            <a:pPr lvl="1" eaLnBrk="1" hangingPunct="1">
              <a:lnSpc>
                <a:spcPct val="90000"/>
              </a:lnSpc>
            </a:pPr>
            <a:r>
              <a:rPr lang="en-US" altLang="zh-TW" sz="2000" smtClean="0">
                <a:ea typeface="PMingLiU" pitchFamily="18" charset="-120"/>
              </a:rPr>
              <a:t>Complete photonic functionalities</a:t>
            </a:r>
          </a:p>
          <a:p>
            <a:pPr lvl="1" eaLnBrk="1" hangingPunct="1">
              <a:lnSpc>
                <a:spcPct val="90000"/>
              </a:lnSpc>
            </a:pPr>
            <a:r>
              <a:rPr lang="en-US" altLang="zh-TW" sz="2000" smtClean="0">
                <a:ea typeface="PMingLiU" pitchFamily="18" charset="-120"/>
              </a:rPr>
              <a:t>Reduced coupling interfaces</a:t>
            </a:r>
            <a:br>
              <a:rPr lang="en-US" altLang="zh-TW" sz="2000" smtClean="0">
                <a:ea typeface="PMingLiU" pitchFamily="18" charset="-120"/>
              </a:rPr>
            </a:br>
            <a:endParaRPr lang="zh-TW" altLang="en-US" sz="2000" smtClean="0">
              <a:ea typeface="PMingLiU" pitchFamily="18" charset="-120"/>
            </a:endParaRPr>
          </a:p>
        </p:txBody>
      </p:sp>
      <p:sp>
        <p:nvSpPr>
          <p:cNvPr id="9220" name="Slide Number Placeholder 5"/>
          <p:cNvSpPr>
            <a:spLocks noGrp="1"/>
          </p:cNvSpPr>
          <p:nvPr>
            <p:ph type="sldNum" sz="quarter" idx="12"/>
          </p:nvPr>
        </p:nvSpPr>
        <p:spPr>
          <a:noFill/>
        </p:spPr>
        <p:txBody>
          <a:bodyPr/>
          <a:lstStyle/>
          <a:p>
            <a:fld id="{02C08D3D-0096-425C-95E0-EEE482C5D1EE}" type="slidenum">
              <a:rPr lang="zh-TW" altLang="en-US"/>
              <a:pPr/>
              <a:t>4</a:t>
            </a:fld>
            <a:endParaRPr lang="en-US" altLang="zh-TW"/>
          </a:p>
        </p:txBody>
      </p:sp>
      <p:pic>
        <p:nvPicPr>
          <p:cNvPr id="9221" name="Picture 1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0" y="3048000"/>
            <a:ext cx="5083175"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zh-CN" smtClean="0">
                <a:ea typeface="SimSun" pitchFamily="2" charset="-122"/>
              </a:rPr>
              <a:t>Hybrid silicon modulator</a:t>
            </a:r>
          </a:p>
        </p:txBody>
      </p:sp>
      <p:sp>
        <p:nvSpPr>
          <p:cNvPr id="10243" name="Slide Number Placeholder 3"/>
          <p:cNvSpPr>
            <a:spLocks noGrp="1"/>
          </p:cNvSpPr>
          <p:nvPr>
            <p:ph type="sldNum" sz="quarter" idx="12"/>
          </p:nvPr>
        </p:nvSpPr>
        <p:spPr>
          <a:noFill/>
        </p:spPr>
        <p:txBody>
          <a:bodyPr/>
          <a:lstStyle/>
          <a:p>
            <a:fld id="{5D1C5782-9D7D-442B-91D8-0FD83B28FF54}" type="slidenum">
              <a:rPr lang="zh-TW" altLang="en-US"/>
              <a:pPr/>
              <a:t>5</a:t>
            </a:fld>
            <a:endParaRPr lang="en-US" altLang="zh-TW"/>
          </a:p>
        </p:txBody>
      </p:sp>
      <p:pic>
        <p:nvPicPr>
          <p:cNvPr id="29" name="Picture 7"/>
          <p:cNvPicPr>
            <a:picLocks noChangeAspect="1" noChangeArrowheads="1"/>
          </p:cNvPicPr>
          <p:nvPr/>
        </p:nvPicPr>
        <p:blipFill>
          <a:blip r:embed="rId3" cstate="print"/>
          <a:srcRect/>
          <a:stretch>
            <a:fillRect/>
          </a:stretch>
        </p:blipFill>
        <p:spPr bwMode="auto">
          <a:xfrm>
            <a:off x="6934200" y="1600200"/>
            <a:ext cx="1219200" cy="736600"/>
          </a:xfrm>
          <a:prstGeom prst="rect">
            <a:avLst/>
          </a:prstGeom>
          <a:noFill/>
          <a:ln w="9525">
            <a:noFill/>
            <a:miter lim="800000"/>
            <a:headEnd/>
            <a:tailEnd/>
          </a:ln>
        </p:spPr>
      </p:pic>
      <p:pic>
        <p:nvPicPr>
          <p:cNvPr id="9244" name="Picture 28"/>
          <p:cNvPicPr>
            <a:picLocks noChangeAspect="1" noChangeArrowheads="1"/>
          </p:cNvPicPr>
          <p:nvPr/>
        </p:nvPicPr>
        <p:blipFill>
          <a:blip r:embed="rId4" cstate="print"/>
          <a:srcRect/>
          <a:stretch>
            <a:fillRect/>
          </a:stretch>
        </p:blipFill>
        <p:spPr bwMode="auto">
          <a:xfrm>
            <a:off x="6934200" y="2743200"/>
            <a:ext cx="1266825" cy="522288"/>
          </a:xfrm>
          <a:prstGeom prst="rect">
            <a:avLst/>
          </a:prstGeom>
          <a:noFill/>
          <a:ln w="9525">
            <a:noFill/>
            <a:miter lim="800000"/>
            <a:headEnd/>
            <a:tailEnd/>
          </a:ln>
        </p:spPr>
      </p:pic>
      <p:pic>
        <p:nvPicPr>
          <p:cNvPr id="31" name="Picture 82"/>
          <p:cNvPicPr>
            <a:picLocks noChangeAspect="1" noChangeArrowheads="1"/>
          </p:cNvPicPr>
          <p:nvPr/>
        </p:nvPicPr>
        <p:blipFill>
          <a:blip r:embed="rId5" cstate="print"/>
          <a:srcRect/>
          <a:stretch>
            <a:fillRect/>
          </a:stretch>
        </p:blipFill>
        <p:spPr bwMode="auto">
          <a:xfrm>
            <a:off x="6934200" y="3657600"/>
            <a:ext cx="1274763" cy="598488"/>
          </a:xfrm>
          <a:prstGeom prst="rect">
            <a:avLst/>
          </a:prstGeom>
          <a:noFill/>
          <a:ln w="9525">
            <a:noFill/>
            <a:miter lim="800000"/>
            <a:headEnd/>
            <a:tailEnd/>
          </a:ln>
        </p:spPr>
      </p:pic>
      <p:pic>
        <p:nvPicPr>
          <p:cNvPr id="32" name="Picture 4" descr="TW100"/>
          <p:cNvPicPr>
            <a:picLocks noChangeAspect="1" noChangeArrowheads="1"/>
          </p:cNvPicPr>
          <p:nvPr/>
        </p:nvPicPr>
        <p:blipFill>
          <a:blip r:embed="rId6" cstate="print"/>
          <a:srcRect l="13763"/>
          <a:stretch>
            <a:fillRect/>
          </a:stretch>
        </p:blipFill>
        <p:spPr bwMode="auto">
          <a:xfrm>
            <a:off x="6934200" y="4572000"/>
            <a:ext cx="1258888" cy="614363"/>
          </a:xfrm>
          <a:prstGeom prst="rect">
            <a:avLst/>
          </a:prstGeom>
          <a:noFill/>
          <a:ln w="9525">
            <a:noFill/>
            <a:miter lim="800000"/>
            <a:headEnd/>
            <a:tailEnd/>
          </a:ln>
        </p:spPr>
      </p:pic>
      <p:sp>
        <p:nvSpPr>
          <p:cNvPr id="33" name="TextBox 32"/>
          <p:cNvSpPr txBox="1">
            <a:spLocks noChangeArrowheads="1"/>
          </p:cNvSpPr>
          <p:nvPr/>
        </p:nvSpPr>
        <p:spPr bwMode="auto">
          <a:xfrm>
            <a:off x="7010400" y="2286000"/>
            <a:ext cx="957263" cy="400050"/>
          </a:xfrm>
          <a:prstGeom prst="rect">
            <a:avLst/>
          </a:prstGeom>
          <a:noFill/>
          <a:ln w="9525">
            <a:noFill/>
            <a:miter lim="800000"/>
            <a:headEnd/>
            <a:tailEnd/>
          </a:ln>
        </p:spPr>
        <p:txBody>
          <a:bodyPr wrap="none">
            <a:spAutoFit/>
          </a:bodyPr>
          <a:lstStyle/>
          <a:p>
            <a:pPr algn="ctr"/>
            <a:r>
              <a:rPr lang="en-US" altLang="zh-CN">
                <a:ea typeface="SimSun" pitchFamily="2" charset="-122"/>
              </a:rPr>
              <a:t>Lumped EAM</a:t>
            </a:r>
          </a:p>
          <a:p>
            <a:pPr algn="ctr"/>
            <a:r>
              <a:rPr lang="en-US" altLang="zh-CN">
                <a:ea typeface="SimSun" pitchFamily="2" charset="-122"/>
              </a:rPr>
              <a:t>2008</a:t>
            </a:r>
            <a:endParaRPr lang="zh-CN" altLang="en-US">
              <a:ea typeface="SimSun" pitchFamily="2" charset="-122"/>
            </a:endParaRPr>
          </a:p>
        </p:txBody>
      </p:sp>
      <p:sp>
        <p:nvSpPr>
          <p:cNvPr id="34" name="TextBox 33"/>
          <p:cNvSpPr txBox="1">
            <a:spLocks noChangeArrowheads="1"/>
          </p:cNvSpPr>
          <p:nvPr/>
        </p:nvSpPr>
        <p:spPr bwMode="auto">
          <a:xfrm>
            <a:off x="7086600" y="3200400"/>
            <a:ext cx="812800" cy="400050"/>
          </a:xfrm>
          <a:prstGeom prst="rect">
            <a:avLst/>
          </a:prstGeom>
          <a:noFill/>
          <a:ln w="9525">
            <a:noFill/>
            <a:miter lim="800000"/>
            <a:headEnd/>
            <a:tailEnd/>
          </a:ln>
        </p:spPr>
        <p:txBody>
          <a:bodyPr wrap="none">
            <a:spAutoFit/>
          </a:bodyPr>
          <a:lstStyle/>
          <a:p>
            <a:pPr algn="ctr"/>
            <a:r>
              <a:rPr lang="en-US" altLang="zh-CN">
                <a:ea typeface="SimSun" pitchFamily="2" charset="-122"/>
              </a:rPr>
              <a:t>CPW MZM</a:t>
            </a:r>
          </a:p>
          <a:p>
            <a:pPr algn="ctr"/>
            <a:r>
              <a:rPr lang="en-US" altLang="zh-CN">
                <a:ea typeface="SimSun" pitchFamily="2" charset="-122"/>
              </a:rPr>
              <a:t>2008</a:t>
            </a:r>
            <a:endParaRPr lang="zh-CN" altLang="en-US">
              <a:ea typeface="SimSun" pitchFamily="2" charset="-122"/>
            </a:endParaRPr>
          </a:p>
        </p:txBody>
      </p:sp>
      <p:sp>
        <p:nvSpPr>
          <p:cNvPr id="35" name="TextBox 34"/>
          <p:cNvSpPr txBox="1">
            <a:spLocks noChangeArrowheads="1"/>
          </p:cNvSpPr>
          <p:nvPr/>
        </p:nvSpPr>
        <p:spPr bwMode="auto">
          <a:xfrm>
            <a:off x="6934200" y="4191000"/>
            <a:ext cx="1296988" cy="400050"/>
          </a:xfrm>
          <a:prstGeom prst="rect">
            <a:avLst/>
          </a:prstGeom>
          <a:noFill/>
          <a:ln w="9525">
            <a:noFill/>
            <a:miter lim="800000"/>
            <a:headEnd/>
            <a:tailEnd/>
          </a:ln>
        </p:spPr>
        <p:txBody>
          <a:bodyPr wrap="none">
            <a:spAutoFit/>
          </a:bodyPr>
          <a:lstStyle/>
          <a:p>
            <a:pPr algn="ctr"/>
            <a:r>
              <a:rPr lang="en-US" altLang="zh-CN">
                <a:ea typeface="SimSun" pitchFamily="2" charset="-122"/>
              </a:rPr>
              <a:t>Slot MZM</a:t>
            </a:r>
          </a:p>
          <a:p>
            <a:pPr algn="ctr"/>
            <a:r>
              <a:rPr lang="en-US" altLang="zh-CN">
                <a:ea typeface="SimSun" pitchFamily="2" charset="-122"/>
              </a:rPr>
              <a:t>2009, 2010(OWQ5)</a:t>
            </a:r>
            <a:endParaRPr lang="zh-CN" altLang="en-US">
              <a:ea typeface="SimSun" pitchFamily="2" charset="-122"/>
            </a:endParaRPr>
          </a:p>
        </p:txBody>
      </p:sp>
      <p:sp>
        <p:nvSpPr>
          <p:cNvPr id="36" name="TextBox 35"/>
          <p:cNvSpPr txBox="1">
            <a:spLocks noChangeArrowheads="1"/>
          </p:cNvSpPr>
          <p:nvPr/>
        </p:nvSpPr>
        <p:spPr bwMode="auto">
          <a:xfrm>
            <a:off x="7086600" y="5153025"/>
            <a:ext cx="1085850" cy="400050"/>
          </a:xfrm>
          <a:prstGeom prst="rect">
            <a:avLst/>
          </a:prstGeom>
          <a:noFill/>
          <a:ln w="9525">
            <a:noFill/>
            <a:miter lim="800000"/>
            <a:headEnd/>
            <a:tailEnd/>
          </a:ln>
        </p:spPr>
        <p:txBody>
          <a:bodyPr wrap="none">
            <a:spAutoFit/>
          </a:bodyPr>
          <a:lstStyle/>
          <a:p>
            <a:pPr algn="ctr"/>
            <a:r>
              <a:rPr lang="en-US" altLang="zh-CN">
                <a:ea typeface="SimSun" pitchFamily="2" charset="-122"/>
              </a:rPr>
              <a:t>TW-EAM</a:t>
            </a:r>
          </a:p>
          <a:p>
            <a:pPr algn="ctr"/>
            <a:r>
              <a:rPr lang="en-US" altLang="zh-CN">
                <a:ea typeface="SimSun" pitchFamily="2" charset="-122"/>
              </a:rPr>
              <a:t>2010. This work</a:t>
            </a:r>
            <a:endParaRPr lang="zh-CN" altLang="en-US">
              <a:ea typeface="SimSun" pitchFamily="2" charset="-122"/>
            </a:endParaRPr>
          </a:p>
        </p:txBody>
      </p:sp>
      <p:grpSp>
        <p:nvGrpSpPr>
          <p:cNvPr id="10252" name="Group 13"/>
          <p:cNvGrpSpPr>
            <a:grpSpLocks/>
          </p:cNvGrpSpPr>
          <p:nvPr/>
        </p:nvGrpSpPr>
        <p:grpSpPr bwMode="auto">
          <a:xfrm>
            <a:off x="914400" y="1447800"/>
            <a:ext cx="5791200" cy="3962400"/>
            <a:chOff x="1545021" y="1371600"/>
            <a:chExt cx="5715000" cy="3810000"/>
          </a:xfrm>
        </p:grpSpPr>
        <p:graphicFrame>
          <p:nvGraphicFramePr>
            <p:cNvPr id="56" name="Chart 4"/>
            <p:cNvGraphicFramePr/>
            <p:nvPr/>
          </p:nvGraphicFramePr>
          <p:xfrm>
            <a:off x="1545021" y="1371600"/>
            <a:ext cx="5715000" cy="3810000"/>
          </p:xfrm>
          <a:graphic>
            <a:graphicData uri="http://schemas.openxmlformats.org/drawingml/2006/chart">
              <c:chart xmlns:c="http://schemas.openxmlformats.org/drawingml/2006/chart" xmlns:r="http://schemas.openxmlformats.org/officeDocument/2006/relationships" r:id="rId7"/>
            </a:graphicData>
          </a:graphic>
        </p:graphicFrame>
        <p:sp>
          <p:nvSpPr>
            <p:cNvPr id="10266" name="TextBox 5"/>
            <p:cNvSpPr txBox="1">
              <a:spLocks noChangeArrowheads="1"/>
            </p:cNvSpPr>
            <p:nvPr/>
          </p:nvSpPr>
          <p:spPr bwMode="auto">
            <a:xfrm>
              <a:off x="6045109" y="3423138"/>
              <a:ext cx="793807" cy="246221"/>
            </a:xfrm>
            <a:prstGeom prst="rect">
              <a:avLst/>
            </a:prstGeom>
            <a:noFill/>
            <a:ln w="9525">
              <a:noFill/>
              <a:miter lim="800000"/>
              <a:headEnd/>
              <a:tailEnd/>
            </a:ln>
          </p:spPr>
          <p:txBody>
            <a:bodyPr wrap="none">
              <a:spAutoFit/>
            </a:bodyPr>
            <a:lstStyle/>
            <a:p>
              <a:r>
                <a:rPr lang="en-US" altLang="zh-CN">
                  <a:ea typeface="SimSun" pitchFamily="2" charset="-122"/>
                </a:rPr>
                <a:t>KTH, 2008</a:t>
              </a:r>
            </a:p>
          </p:txBody>
        </p:sp>
        <p:sp>
          <p:nvSpPr>
            <p:cNvPr id="10267" name="TextBox 6"/>
            <p:cNvSpPr txBox="1">
              <a:spLocks noChangeArrowheads="1"/>
            </p:cNvSpPr>
            <p:nvPr/>
          </p:nvSpPr>
          <p:spPr bwMode="auto">
            <a:xfrm>
              <a:off x="6056863" y="3744201"/>
              <a:ext cx="793807" cy="246221"/>
            </a:xfrm>
            <a:prstGeom prst="rect">
              <a:avLst/>
            </a:prstGeom>
            <a:noFill/>
            <a:ln w="9525">
              <a:noFill/>
              <a:miter lim="800000"/>
              <a:headEnd/>
              <a:tailEnd/>
            </a:ln>
          </p:spPr>
          <p:txBody>
            <a:bodyPr wrap="none">
              <a:spAutoFit/>
            </a:bodyPr>
            <a:lstStyle/>
            <a:p>
              <a:r>
                <a:rPr lang="en-US" altLang="zh-CN">
                  <a:ea typeface="SimSun" pitchFamily="2" charset="-122"/>
                </a:rPr>
                <a:t>KTH, 2010</a:t>
              </a:r>
            </a:p>
          </p:txBody>
        </p:sp>
        <p:sp>
          <p:nvSpPr>
            <p:cNvPr id="10268" name="TextBox 7"/>
            <p:cNvSpPr txBox="1">
              <a:spLocks noChangeArrowheads="1"/>
            </p:cNvSpPr>
            <p:nvPr/>
          </p:nvSpPr>
          <p:spPr bwMode="auto">
            <a:xfrm>
              <a:off x="4367099" y="1600200"/>
              <a:ext cx="787395" cy="246221"/>
            </a:xfrm>
            <a:prstGeom prst="rect">
              <a:avLst/>
            </a:prstGeom>
            <a:noFill/>
            <a:ln w="9525">
              <a:noFill/>
              <a:miter lim="800000"/>
              <a:headEnd/>
              <a:tailEnd/>
            </a:ln>
          </p:spPr>
          <p:txBody>
            <a:bodyPr wrap="none">
              <a:spAutoFit/>
            </a:bodyPr>
            <a:lstStyle/>
            <a:p>
              <a:r>
                <a:rPr lang="en-US" altLang="zh-CN">
                  <a:ea typeface="SimSun" pitchFamily="2" charset="-122"/>
                </a:rPr>
                <a:t>NTT, 2006</a:t>
              </a:r>
            </a:p>
          </p:txBody>
        </p:sp>
        <p:sp>
          <p:nvSpPr>
            <p:cNvPr id="10269" name="TextBox 8"/>
            <p:cNvSpPr txBox="1">
              <a:spLocks noChangeArrowheads="1"/>
            </p:cNvSpPr>
            <p:nvPr/>
          </p:nvSpPr>
          <p:spPr bwMode="auto">
            <a:xfrm>
              <a:off x="4237087" y="4407840"/>
              <a:ext cx="777777" cy="246221"/>
            </a:xfrm>
            <a:prstGeom prst="rect">
              <a:avLst/>
            </a:prstGeom>
            <a:noFill/>
            <a:ln w="9525">
              <a:noFill/>
              <a:miter lim="800000"/>
              <a:headEnd/>
              <a:tailEnd/>
            </a:ln>
          </p:spPr>
          <p:txBody>
            <a:bodyPr wrap="none">
              <a:spAutoFit/>
            </a:bodyPr>
            <a:lstStyle/>
            <a:p>
              <a:r>
                <a:rPr lang="en-US" altLang="zh-CN">
                  <a:ea typeface="SimSun" pitchFamily="2" charset="-122"/>
                </a:rPr>
                <a:t>Intel, 2008</a:t>
              </a:r>
            </a:p>
          </p:txBody>
        </p:sp>
        <p:sp>
          <p:nvSpPr>
            <p:cNvPr id="10270" name="TextBox 11"/>
            <p:cNvSpPr txBox="1">
              <a:spLocks noChangeArrowheads="1"/>
            </p:cNvSpPr>
            <p:nvPr/>
          </p:nvSpPr>
          <p:spPr bwMode="auto">
            <a:xfrm>
              <a:off x="4917904" y="3423138"/>
              <a:ext cx="732893" cy="246221"/>
            </a:xfrm>
            <a:prstGeom prst="rect">
              <a:avLst/>
            </a:prstGeom>
            <a:noFill/>
            <a:ln w="9525">
              <a:noFill/>
              <a:miter lim="800000"/>
              <a:headEnd/>
              <a:tailEnd/>
            </a:ln>
          </p:spPr>
          <p:txBody>
            <a:bodyPr wrap="none">
              <a:spAutoFit/>
            </a:bodyPr>
            <a:lstStyle/>
            <a:p>
              <a:r>
                <a:rPr lang="en-US" altLang="zh-CN">
                  <a:ea typeface="SimSun" pitchFamily="2" charset="-122"/>
                </a:rPr>
                <a:t>This work</a:t>
              </a:r>
            </a:p>
          </p:txBody>
        </p:sp>
      </p:grpSp>
      <p:cxnSp>
        <p:nvCxnSpPr>
          <p:cNvPr id="10253" name="Straight Arrow Connector 12"/>
          <p:cNvCxnSpPr>
            <a:cxnSpLocks noChangeShapeType="1"/>
          </p:cNvCxnSpPr>
          <p:nvPr/>
        </p:nvCxnSpPr>
        <p:spPr bwMode="auto">
          <a:xfrm rot="10800000" flipH="1" flipV="1">
            <a:off x="6248400" y="4038600"/>
            <a:ext cx="312738" cy="0"/>
          </a:xfrm>
          <a:prstGeom prst="straightConnector1">
            <a:avLst/>
          </a:prstGeom>
          <a:noFill/>
          <a:ln w="9525" algn="ctr">
            <a:solidFill>
              <a:schemeClr val="tx1"/>
            </a:solidFill>
            <a:round/>
            <a:headEnd/>
            <a:tailEnd type="arrow" w="med" len="med"/>
          </a:ln>
        </p:spPr>
      </p:cxnSp>
      <p:cxnSp>
        <p:nvCxnSpPr>
          <p:cNvPr id="10254" name="Straight Arrow Connector 12"/>
          <p:cNvCxnSpPr>
            <a:cxnSpLocks noChangeShapeType="1"/>
          </p:cNvCxnSpPr>
          <p:nvPr/>
        </p:nvCxnSpPr>
        <p:spPr bwMode="auto">
          <a:xfrm rot="10800000" flipH="1" flipV="1">
            <a:off x="6248400" y="3689350"/>
            <a:ext cx="312738" cy="0"/>
          </a:xfrm>
          <a:prstGeom prst="straightConnector1">
            <a:avLst/>
          </a:prstGeom>
          <a:noFill/>
          <a:ln w="9525" algn="ctr">
            <a:solidFill>
              <a:schemeClr val="tx1"/>
            </a:solidFill>
            <a:round/>
            <a:headEnd/>
            <a:tailEnd type="arrow" w="med" len="med"/>
          </a:ln>
        </p:spPr>
      </p:cxnSp>
      <p:sp>
        <p:nvSpPr>
          <p:cNvPr id="65" name="Rectangle 16"/>
          <p:cNvSpPr>
            <a:spLocks noChangeArrowheads="1"/>
          </p:cNvSpPr>
          <p:nvPr/>
        </p:nvSpPr>
        <p:spPr bwMode="auto">
          <a:xfrm>
            <a:off x="1828800" y="3687763"/>
            <a:ext cx="609600" cy="274637"/>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66" name="Rectangle 17"/>
          <p:cNvSpPr>
            <a:spLocks noChangeArrowheads="1"/>
          </p:cNvSpPr>
          <p:nvPr/>
        </p:nvSpPr>
        <p:spPr bwMode="auto">
          <a:xfrm>
            <a:off x="2209800" y="4267200"/>
            <a:ext cx="609600"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67" name="Rectangle 18"/>
          <p:cNvSpPr>
            <a:spLocks noChangeArrowheads="1"/>
          </p:cNvSpPr>
          <p:nvPr/>
        </p:nvSpPr>
        <p:spPr bwMode="auto">
          <a:xfrm>
            <a:off x="2895600" y="4038600"/>
            <a:ext cx="609600"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68" name="Rectangle 19"/>
          <p:cNvSpPr>
            <a:spLocks noChangeArrowheads="1"/>
          </p:cNvSpPr>
          <p:nvPr/>
        </p:nvSpPr>
        <p:spPr bwMode="auto">
          <a:xfrm>
            <a:off x="4267200" y="3581400"/>
            <a:ext cx="838200"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10259" name="Rectangle 21"/>
          <p:cNvSpPr>
            <a:spLocks noChangeArrowheads="1"/>
          </p:cNvSpPr>
          <p:nvPr/>
        </p:nvSpPr>
        <p:spPr bwMode="auto">
          <a:xfrm>
            <a:off x="4876800" y="2514600"/>
            <a:ext cx="1185863" cy="228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sp>
        <p:nvSpPr>
          <p:cNvPr id="10260" name="TextBox 8"/>
          <p:cNvSpPr txBox="1">
            <a:spLocks noChangeArrowheads="1"/>
          </p:cNvSpPr>
          <p:nvPr/>
        </p:nvSpPr>
        <p:spPr bwMode="auto">
          <a:xfrm>
            <a:off x="2133600" y="3929063"/>
            <a:ext cx="877888" cy="247650"/>
          </a:xfrm>
          <a:prstGeom prst="rect">
            <a:avLst/>
          </a:prstGeom>
          <a:noFill/>
          <a:ln w="9525">
            <a:noFill/>
            <a:miter lim="800000"/>
            <a:headEnd/>
            <a:tailEnd/>
          </a:ln>
        </p:spPr>
        <p:txBody>
          <a:bodyPr wrap="none">
            <a:spAutoFit/>
          </a:bodyPr>
          <a:lstStyle/>
          <a:p>
            <a:r>
              <a:rPr lang="en-US" altLang="zh-CN">
                <a:ea typeface="SimSun" pitchFamily="2" charset="-122"/>
              </a:rPr>
              <a:t>Kotura 2008</a:t>
            </a:r>
          </a:p>
        </p:txBody>
      </p:sp>
      <p:sp>
        <p:nvSpPr>
          <p:cNvPr id="10261" name="TextBox 8"/>
          <p:cNvSpPr txBox="1">
            <a:spLocks noChangeArrowheads="1"/>
          </p:cNvSpPr>
          <p:nvPr/>
        </p:nvSpPr>
        <p:spPr bwMode="auto">
          <a:xfrm>
            <a:off x="2286000" y="4614863"/>
            <a:ext cx="723900" cy="247650"/>
          </a:xfrm>
          <a:prstGeom prst="rect">
            <a:avLst/>
          </a:prstGeom>
          <a:noFill/>
          <a:ln w="9525">
            <a:noFill/>
            <a:miter lim="800000"/>
            <a:headEnd/>
            <a:tailEnd/>
          </a:ln>
        </p:spPr>
        <p:txBody>
          <a:bodyPr wrap="none">
            <a:spAutoFit/>
          </a:bodyPr>
          <a:lstStyle/>
          <a:p>
            <a:r>
              <a:rPr lang="en-US" altLang="zh-CN" dirty="0">
                <a:ea typeface="SimSun" pitchFamily="2" charset="-122"/>
              </a:rPr>
              <a:t>MIT 2008</a:t>
            </a:r>
          </a:p>
        </p:txBody>
      </p:sp>
      <p:cxnSp>
        <p:nvCxnSpPr>
          <p:cNvPr id="10262" name="Straight Connector 28"/>
          <p:cNvCxnSpPr>
            <a:cxnSpLocks noChangeShapeType="1"/>
          </p:cNvCxnSpPr>
          <p:nvPr/>
        </p:nvCxnSpPr>
        <p:spPr bwMode="auto">
          <a:xfrm rot="5400000" flipH="1" flipV="1">
            <a:off x="4640263" y="3238500"/>
            <a:ext cx="3124200" cy="0"/>
          </a:xfrm>
          <a:prstGeom prst="line">
            <a:avLst/>
          </a:prstGeom>
          <a:noFill/>
          <a:ln w="9525" algn="ctr">
            <a:solidFill>
              <a:schemeClr val="tx1"/>
            </a:solidFill>
            <a:round/>
            <a:headEnd/>
            <a:tailEnd/>
          </a:ln>
        </p:spPr>
      </p:cxnSp>
      <p:sp>
        <p:nvSpPr>
          <p:cNvPr id="30" name="上箭头 29"/>
          <p:cNvSpPr>
            <a:spLocks noChangeArrowheads="1"/>
          </p:cNvSpPr>
          <p:nvPr/>
        </p:nvSpPr>
        <p:spPr bwMode="auto">
          <a:xfrm>
            <a:off x="4191000" y="2590800"/>
            <a:ext cx="228600" cy="990600"/>
          </a:xfrm>
          <a:prstGeom prst="upArrow">
            <a:avLst>
              <a:gd name="adj1" fmla="val 50000"/>
              <a:gd name="adj2" fmla="val 49994"/>
            </a:avLst>
          </a:prstGeom>
          <a:solidFill>
            <a:schemeClr val="accent1"/>
          </a:solidFill>
          <a:ln w="9525" algn="ctr">
            <a:noFill/>
            <a:round/>
            <a:headEnd/>
            <a:tailEnd/>
          </a:ln>
          <a:effectLst>
            <a:outerShdw blurRad="50800" dist="50800" dir="5400000" algn="ctr" rotWithShape="0">
              <a:srgbClr val="0070C0"/>
            </a:outerShdw>
          </a:effectLst>
        </p:spPr>
        <p:txBody>
          <a:bodyPr/>
          <a:lstStyle/>
          <a:p>
            <a:endParaRPr lang="zh-CN" altLang="en-US">
              <a:ea typeface="SimSun" pitchFamily="2" charset="-122"/>
            </a:endParaRPr>
          </a:p>
        </p:txBody>
      </p:sp>
      <p:sp>
        <p:nvSpPr>
          <p:cNvPr id="38" name="上箭头 29"/>
          <p:cNvSpPr>
            <a:spLocks noChangeArrowheads="1"/>
          </p:cNvSpPr>
          <p:nvPr/>
        </p:nvSpPr>
        <p:spPr bwMode="auto">
          <a:xfrm rot="5400000">
            <a:off x="4876800" y="3352800"/>
            <a:ext cx="228600" cy="990600"/>
          </a:xfrm>
          <a:prstGeom prst="upArrow">
            <a:avLst>
              <a:gd name="adj1" fmla="val 50000"/>
              <a:gd name="adj2" fmla="val 49994"/>
            </a:avLst>
          </a:prstGeom>
          <a:solidFill>
            <a:schemeClr val="accent1"/>
          </a:solidFill>
          <a:ln w="9525" algn="ctr">
            <a:noFill/>
            <a:round/>
            <a:headEnd/>
            <a:tailEnd/>
          </a:ln>
          <a:effectLst>
            <a:outerShdw blurRad="50800" dist="50800" dir="5400000" algn="ctr" rotWithShape="0">
              <a:srgbClr val="0070C0"/>
            </a:outerShdw>
          </a:effectLst>
        </p:spPr>
        <p:txBody>
          <a:bodyPr/>
          <a:lstStyle/>
          <a:p>
            <a:endParaRPr lang="zh-CN" altLang="en-US">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25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65" grpId="0" animBg="1"/>
      <p:bldP spid="66" grpId="0" animBg="1"/>
      <p:bldP spid="67" grpId="0" animBg="1"/>
      <p:bldP spid="68" grpId="0" animBg="1"/>
      <p:bldP spid="10259" grpId="0" animBg="1"/>
      <p:bldP spid="30"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zh-CN" smtClean="0">
                <a:ea typeface="SimSun" pitchFamily="2" charset="-122"/>
              </a:rPr>
              <a:t>TW-EAM Device Structure</a:t>
            </a:r>
          </a:p>
        </p:txBody>
      </p:sp>
      <p:sp>
        <p:nvSpPr>
          <p:cNvPr id="11267" name="Slide Number Placeholder 3"/>
          <p:cNvSpPr>
            <a:spLocks noGrp="1"/>
          </p:cNvSpPr>
          <p:nvPr>
            <p:ph type="sldNum" sz="quarter" idx="12"/>
          </p:nvPr>
        </p:nvSpPr>
        <p:spPr>
          <a:noFill/>
        </p:spPr>
        <p:txBody>
          <a:bodyPr/>
          <a:lstStyle/>
          <a:p>
            <a:fld id="{6A971260-1D2A-455D-810D-55F41D31310E}" type="slidenum">
              <a:rPr lang="zh-TW" altLang="en-US"/>
              <a:pPr/>
              <a:t>6</a:t>
            </a:fld>
            <a:endParaRPr lang="en-US" altLang="zh-TW"/>
          </a:p>
        </p:txBody>
      </p:sp>
      <p:grpSp>
        <p:nvGrpSpPr>
          <p:cNvPr id="11268" name="组合 63"/>
          <p:cNvGrpSpPr>
            <a:grpSpLocks/>
          </p:cNvGrpSpPr>
          <p:nvPr/>
        </p:nvGrpSpPr>
        <p:grpSpPr bwMode="auto">
          <a:xfrm>
            <a:off x="5638800" y="1371600"/>
            <a:ext cx="2711450" cy="1571625"/>
            <a:chOff x="3040399" y="2571744"/>
            <a:chExt cx="3384199" cy="2198234"/>
          </a:xfrm>
        </p:grpSpPr>
        <p:grpSp>
          <p:nvGrpSpPr>
            <p:cNvPr id="11275" name="组合 3"/>
            <p:cNvGrpSpPr>
              <a:grpSpLocks/>
            </p:cNvGrpSpPr>
            <p:nvPr/>
          </p:nvGrpSpPr>
          <p:grpSpPr bwMode="auto">
            <a:xfrm>
              <a:off x="3040399" y="2571744"/>
              <a:ext cx="3384199" cy="2051050"/>
              <a:chOff x="540101" y="457200"/>
              <a:chExt cx="3384199" cy="2051050"/>
            </a:xfrm>
          </p:grpSpPr>
          <p:pic>
            <p:nvPicPr>
              <p:cNvPr id="11277" name="Picture 4" descr="TW100"/>
              <p:cNvPicPr>
                <a:picLocks noChangeAspect="1" noChangeArrowheads="1"/>
              </p:cNvPicPr>
              <p:nvPr/>
            </p:nvPicPr>
            <p:blipFill>
              <a:blip r:embed="rId3" cstate="print"/>
              <a:srcRect l="13763"/>
              <a:stretch>
                <a:fillRect/>
              </a:stretch>
            </p:blipFill>
            <p:spPr bwMode="auto">
              <a:xfrm>
                <a:off x="540101" y="457200"/>
                <a:ext cx="3384199" cy="1847850"/>
              </a:xfrm>
              <a:prstGeom prst="rect">
                <a:avLst/>
              </a:prstGeom>
              <a:noFill/>
              <a:ln w="9525">
                <a:noFill/>
                <a:miter lim="800000"/>
                <a:headEnd/>
                <a:tailEnd/>
              </a:ln>
            </p:spPr>
          </p:pic>
          <p:cxnSp>
            <p:nvCxnSpPr>
              <p:cNvPr id="11278" name="AutoShape 5"/>
              <p:cNvCxnSpPr>
                <a:cxnSpLocks noChangeShapeType="1"/>
              </p:cNvCxnSpPr>
              <p:nvPr/>
            </p:nvCxnSpPr>
            <p:spPr bwMode="auto">
              <a:xfrm flipH="1">
                <a:off x="871538" y="536576"/>
                <a:ext cx="0" cy="1404000"/>
              </a:xfrm>
              <a:prstGeom prst="straightConnector1">
                <a:avLst/>
              </a:prstGeom>
              <a:noFill/>
              <a:ln w="38100">
                <a:solidFill>
                  <a:srgbClr val="FFFFFF"/>
                </a:solidFill>
                <a:round/>
                <a:headEnd type="triangle" w="med" len="med"/>
                <a:tailEnd type="triangle" w="med" len="med"/>
              </a:ln>
            </p:spPr>
          </p:cxnSp>
          <p:cxnSp>
            <p:nvCxnSpPr>
              <p:cNvPr id="11279" name="AutoShape 6"/>
              <p:cNvCxnSpPr>
                <a:cxnSpLocks noChangeShapeType="1"/>
              </p:cNvCxnSpPr>
              <p:nvPr/>
            </p:nvCxnSpPr>
            <p:spPr bwMode="auto">
              <a:xfrm flipH="1">
                <a:off x="871538" y="1936750"/>
                <a:ext cx="3001962" cy="0"/>
              </a:xfrm>
              <a:prstGeom prst="straightConnector1">
                <a:avLst/>
              </a:prstGeom>
              <a:noFill/>
              <a:ln w="38100">
                <a:solidFill>
                  <a:srgbClr val="FFFFFF"/>
                </a:solidFill>
                <a:round/>
                <a:headEnd type="triangle" w="med" len="med"/>
                <a:tailEnd type="triangle" w="med" len="med"/>
              </a:ln>
            </p:spPr>
          </p:cxnSp>
          <p:sp>
            <p:nvSpPr>
              <p:cNvPr id="11280" name="Text Box 8"/>
              <p:cNvSpPr txBox="1">
                <a:spLocks noChangeArrowheads="1"/>
              </p:cNvSpPr>
              <p:nvPr/>
            </p:nvSpPr>
            <p:spPr bwMode="auto">
              <a:xfrm>
                <a:off x="1187450" y="1927225"/>
                <a:ext cx="1019175" cy="581025"/>
              </a:xfrm>
              <a:prstGeom prst="rect">
                <a:avLst/>
              </a:prstGeom>
              <a:noFill/>
              <a:ln w="9525">
                <a:noFill/>
                <a:miter lim="800000"/>
                <a:headEnd/>
                <a:tailEnd/>
              </a:ln>
            </p:spPr>
            <p:txBody>
              <a:bodyPr/>
              <a:lstStyle/>
              <a:p>
                <a:r>
                  <a:rPr lang="en-US" altLang="zh-CN" sz="1400" b="1" i="0">
                    <a:solidFill>
                      <a:srgbClr val="FFFFFF"/>
                    </a:solidFill>
                    <a:latin typeface="Times New Roman" pitchFamily="18" charset="0"/>
                    <a:ea typeface="SimSun" pitchFamily="2" charset="-122"/>
                    <a:cs typeface="Times New Roman" pitchFamily="18" charset="0"/>
                  </a:rPr>
                  <a:t>430μm</a:t>
                </a:r>
                <a:endParaRPr lang="en-US" altLang="zh-CN" sz="1800" i="0">
                  <a:solidFill>
                    <a:schemeClr val="tx1"/>
                  </a:solidFill>
                  <a:ea typeface="SimSun" pitchFamily="2" charset="-122"/>
                  <a:cs typeface="Times New Roman" pitchFamily="18" charset="0"/>
                </a:endParaRPr>
              </a:p>
            </p:txBody>
          </p:sp>
          <p:sp>
            <p:nvSpPr>
              <p:cNvPr id="11281" name="Text Box 7"/>
              <p:cNvSpPr txBox="1">
                <a:spLocks noChangeArrowheads="1"/>
              </p:cNvSpPr>
              <p:nvPr/>
            </p:nvSpPr>
            <p:spPr bwMode="auto">
              <a:xfrm rot="-5400000">
                <a:off x="261472" y="1083801"/>
                <a:ext cx="1045518" cy="431803"/>
              </a:xfrm>
              <a:prstGeom prst="rect">
                <a:avLst/>
              </a:prstGeom>
              <a:noFill/>
              <a:ln w="9525">
                <a:noFill/>
                <a:miter lim="800000"/>
                <a:headEnd/>
                <a:tailEnd/>
              </a:ln>
            </p:spPr>
            <p:txBody>
              <a:bodyPr/>
              <a:lstStyle/>
              <a:p>
                <a:r>
                  <a:rPr lang="en-US" altLang="zh-CN" sz="1400" b="1" i="0">
                    <a:solidFill>
                      <a:srgbClr val="FFFFFF"/>
                    </a:solidFill>
                    <a:latin typeface="Times New Roman" pitchFamily="18" charset="0"/>
                    <a:ea typeface="SimSun" pitchFamily="2" charset="-122"/>
                    <a:cs typeface="Times New Roman" pitchFamily="18" charset="0"/>
                  </a:rPr>
                  <a:t>240μm</a:t>
                </a:r>
                <a:endParaRPr lang="en-US" altLang="zh-CN" sz="1800" i="0">
                  <a:solidFill>
                    <a:schemeClr val="tx1"/>
                  </a:solidFill>
                  <a:ea typeface="SimSun" pitchFamily="2" charset="-122"/>
                  <a:cs typeface="Times New Roman" pitchFamily="18" charset="0"/>
                </a:endParaRPr>
              </a:p>
            </p:txBody>
          </p:sp>
        </p:grpSp>
        <p:sp>
          <p:nvSpPr>
            <p:cNvPr id="11276" name="TextBox 7"/>
            <p:cNvSpPr txBox="1">
              <a:spLocks noChangeArrowheads="1"/>
            </p:cNvSpPr>
            <p:nvPr/>
          </p:nvSpPr>
          <p:spPr bwMode="auto">
            <a:xfrm>
              <a:off x="4089602" y="4400646"/>
              <a:ext cx="1027013" cy="369332"/>
            </a:xfrm>
            <a:prstGeom prst="rect">
              <a:avLst/>
            </a:prstGeom>
            <a:noFill/>
            <a:ln w="9525">
              <a:noFill/>
              <a:miter lim="800000"/>
              <a:headEnd/>
              <a:tailEnd/>
            </a:ln>
          </p:spPr>
          <p:txBody>
            <a:bodyPr wrap="none">
              <a:spAutoFit/>
            </a:bodyPr>
            <a:lstStyle/>
            <a:p>
              <a:r>
                <a:rPr lang="en-US" altLang="zh-CN">
                  <a:ea typeface="SimSun" pitchFamily="2" charset="-122"/>
                </a:rPr>
                <a:t>Top-view</a:t>
              </a:r>
              <a:endParaRPr lang="zh-CN" altLang="en-US">
                <a:ea typeface="SimSun" pitchFamily="2" charset="-122"/>
              </a:endParaRPr>
            </a:p>
          </p:txBody>
        </p:sp>
      </p:grpSp>
      <p:grpSp>
        <p:nvGrpSpPr>
          <p:cNvPr id="11269" name="Group 14"/>
          <p:cNvGrpSpPr>
            <a:grpSpLocks/>
          </p:cNvGrpSpPr>
          <p:nvPr/>
        </p:nvGrpSpPr>
        <p:grpSpPr bwMode="auto">
          <a:xfrm>
            <a:off x="762000" y="1143000"/>
            <a:ext cx="4191000" cy="2930525"/>
            <a:chOff x="762000" y="1143000"/>
            <a:chExt cx="4191000" cy="2931042"/>
          </a:xfrm>
        </p:grpSpPr>
        <p:pic>
          <p:nvPicPr>
            <p:cNvPr id="11273" name="Picture 2" descr="E:\UCSB_Group\papers\OE_prepare\figure\view.tif"/>
            <p:cNvPicPr>
              <a:picLocks noChangeAspect="1" noChangeArrowheads="1"/>
            </p:cNvPicPr>
            <p:nvPr/>
          </p:nvPicPr>
          <p:blipFill>
            <a:blip r:embed="rId4" cstate="print"/>
            <a:srcRect/>
            <a:stretch>
              <a:fillRect/>
            </a:stretch>
          </p:blipFill>
          <p:spPr bwMode="auto">
            <a:xfrm>
              <a:off x="762000" y="1143000"/>
              <a:ext cx="4191000" cy="2931042"/>
            </a:xfrm>
            <a:prstGeom prst="rect">
              <a:avLst/>
            </a:prstGeom>
            <a:noFill/>
            <a:ln w="9525">
              <a:noFill/>
              <a:miter lim="800000"/>
              <a:headEnd/>
              <a:tailEnd/>
            </a:ln>
          </p:spPr>
        </p:pic>
        <p:sp>
          <p:nvSpPr>
            <p:cNvPr id="11274" name="Rectangle 13"/>
            <p:cNvSpPr>
              <a:spLocks noChangeArrowheads="1"/>
            </p:cNvSpPr>
            <p:nvPr/>
          </p:nvSpPr>
          <p:spPr bwMode="auto">
            <a:xfrm>
              <a:off x="762000" y="1447800"/>
              <a:ext cx="685800" cy="609600"/>
            </a:xfrm>
            <a:prstGeom prst="rect">
              <a:avLst/>
            </a:prstGeom>
            <a:solidFill>
              <a:schemeClr val="bg1"/>
            </a:solidFill>
            <a:ln w="9525" algn="ctr">
              <a:noFill/>
              <a:round/>
              <a:headEnd/>
              <a:tailEnd/>
            </a:ln>
          </p:spPr>
          <p:txBody>
            <a:bodyPr/>
            <a:lstStyle/>
            <a:p>
              <a:endParaRPr lang="zh-CN" altLang="zh-CN">
                <a:ea typeface="SimSun" pitchFamily="2" charset="-122"/>
              </a:endParaRPr>
            </a:p>
          </p:txBody>
        </p:sp>
      </p:grpSp>
      <p:sp>
        <p:nvSpPr>
          <p:cNvPr id="11270" name="TextBox 16"/>
          <p:cNvSpPr txBox="1">
            <a:spLocks noChangeArrowheads="1"/>
          </p:cNvSpPr>
          <p:nvPr/>
        </p:nvSpPr>
        <p:spPr bwMode="auto">
          <a:xfrm>
            <a:off x="6553200" y="4079875"/>
            <a:ext cx="966788" cy="246063"/>
          </a:xfrm>
          <a:prstGeom prst="rect">
            <a:avLst/>
          </a:prstGeom>
          <a:noFill/>
          <a:ln w="9525">
            <a:noFill/>
            <a:miter lim="800000"/>
            <a:headEnd/>
            <a:tailEnd/>
          </a:ln>
        </p:spPr>
        <p:txBody>
          <a:bodyPr wrap="none">
            <a:spAutoFit/>
          </a:bodyPr>
          <a:lstStyle/>
          <a:p>
            <a:r>
              <a:rPr lang="en-US" altLang="zh-CN">
                <a:ea typeface="SimSun" pitchFamily="2" charset="-122"/>
              </a:rPr>
              <a:t>Cross-section</a:t>
            </a:r>
            <a:endParaRPr lang="zh-CN" altLang="en-US">
              <a:ea typeface="SimSun" pitchFamily="2" charset="-122"/>
            </a:endParaRPr>
          </a:p>
        </p:txBody>
      </p:sp>
      <p:sp>
        <p:nvSpPr>
          <p:cNvPr id="11271" name="TextBox 17"/>
          <p:cNvSpPr txBox="1">
            <a:spLocks noChangeArrowheads="1"/>
          </p:cNvSpPr>
          <p:nvPr/>
        </p:nvSpPr>
        <p:spPr bwMode="auto">
          <a:xfrm>
            <a:off x="762000" y="4495800"/>
            <a:ext cx="7848600" cy="1323975"/>
          </a:xfrm>
          <a:prstGeom prst="rect">
            <a:avLst/>
          </a:prstGeom>
          <a:noFill/>
          <a:ln w="9525">
            <a:noFill/>
            <a:miter lim="800000"/>
            <a:headEnd/>
            <a:tailEnd/>
          </a:ln>
        </p:spPr>
        <p:txBody>
          <a:bodyPr>
            <a:spAutoFit/>
          </a:bodyPr>
          <a:lstStyle/>
          <a:p>
            <a:pPr>
              <a:buFont typeface="Arial" charset="0"/>
              <a:buChar char="•"/>
            </a:pPr>
            <a:r>
              <a:rPr lang="en-US" altLang="zh-CN" sz="2000">
                <a:latin typeface="Times New Roman" pitchFamily="18" charset="0"/>
                <a:ea typeface="SimSun" pitchFamily="2" charset="-122"/>
                <a:cs typeface="Times New Roman" pitchFamily="18" charset="0"/>
              </a:rPr>
              <a:t> Traveling-wave electrode with a 50</a:t>
            </a:r>
            <a:r>
              <a:rPr lang="el-GR" altLang="zh-CN" sz="2000">
                <a:latin typeface="Times New Roman" pitchFamily="18" charset="0"/>
                <a:ea typeface="SimSun" pitchFamily="2" charset="-122"/>
                <a:cs typeface="Times New Roman" pitchFamily="18" charset="0"/>
              </a:rPr>
              <a:t>Ω</a:t>
            </a:r>
            <a:r>
              <a:rPr lang="en-US" altLang="zh-CN" sz="2000">
                <a:latin typeface="Times New Roman" pitchFamily="18" charset="0"/>
                <a:ea typeface="SimSun" pitchFamily="2" charset="-122"/>
                <a:cs typeface="Times New Roman" pitchFamily="18" charset="0"/>
              </a:rPr>
              <a:t> teminator.</a:t>
            </a:r>
          </a:p>
          <a:p>
            <a:pPr>
              <a:buFont typeface="Arial" charset="0"/>
              <a:buChar char="•"/>
            </a:pPr>
            <a:r>
              <a:rPr lang="en-US" altLang="zh-CN" sz="2000">
                <a:latin typeface="Times New Roman" pitchFamily="18" charset="0"/>
                <a:ea typeface="SimSun" pitchFamily="2" charset="-122"/>
                <a:cs typeface="Times New Roman" pitchFamily="18" charset="0"/>
              </a:rPr>
              <a:t> Elimination of the tapers’ electrical influence by H</a:t>
            </a:r>
            <a:r>
              <a:rPr lang="en-US" altLang="zh-CN" sz="2000" baseline="30000">
                <a:latin typeface="Times New Roman" pitchFamily="18" charset="0"/>
                <a:ea typeface="SimSun" pitchFamily="2" charset="-122"/>
                <a:cs typeface="Times New Roman" pitchFamily="18" charset="0"/>
              </a:rPr>
              <a:t>+</a:t>
            </a:r>
            <a:r>
              <a:rPr lang="en-US" altLang="zh-CN" sz="2000">
                <a:latin typeface="Times New Roman" pitchFamily="18" charset="0"/>
                <a:ea typeface="SimSun" pitchFamily="2" charset="-122"/>
                <a:cs typeface="Times New Roman" pitchFamily="18" charset="0"/>
              </a:rPr>
              <a:t>implatation</a:t>
            </a:r>
          </a:p>
          <a:p>
            <a:pPr>
              <a:buFont typeface="Arial" charset="0"/>
              <a:buChar char="•"/>
            </a:pPr>
            <a:r>
              <a:rPr lang="en-US" altLang="zh-CN" sz="2000">
                <a:latin typeface="Times New Roman" pitchFamily="18" charset="0"/>
                <a:ea typeface="SimSun" pitchFamily="2" charset="-122"/>
                <a:cs typeface="Times New Roman" pitchFamily="18" charset="0"/>
              </a:rPr>
              <a:t>Under-etching is applied to reduce the intrinsic capacitance</a:t>
            </a:r>
          </a:p>
          <a:p>
            <a:pPr>
              <a:buFont typeface="Arial" charset="0"/>
              <a:buChar char="•"/>
            </a:pPr>
            <a:r>
              <a:rPr lang="en-US" altLang="zh-CN" sz="2000">
                <a:latin typeface="Times New Roman" pitchFamily="18" charset="0"/>
                <a:ea typeface="SimSun" pitchFamily="2" charset="-122"/>
                <a:cs typeface="Times New Roman" pitchFamily="18" charset="0"/>
              </a:rPr>
              <a:t> Footprint: 240 </a:t>
            </a:r>
            <a:r>
              <a:rPr lang="en-US" altLang="zh-CN" sz="2000" i="0">
                <a:latin typeface="Times New Roman" pitchFamily="18" charset="0"/>
                <a:ea typeface="SimSun" pitchFamily="2" charset="-122"/>
                <a:cs typeface="Times New Roman" pitchFamily="18" charset="0"/>
              </a:rPr>
              <a:t>x</a:t>
            </a:r>
            <a:r>
              <a:rPr lang="en-US" altLang="zh-CN" sz="2000">
                <a:latin typeface="Times New Roman" pitchFamily="18" charset="0"/>
                <a:ea typeface="SimSun" pitchFamily="2" charset="-122"/>
                <a:cs typeface="Times New Roman" pitchFamily="18" charset="0"/>
              </a:rPr>
              <a:t> 430</a:t>
            </a:r>
            <a:r>
              <a:rPr lang="el-GR" altLang="zh-CN" sz="2000">
                <a:latin typeface="Calibri" pitchFamily="34" charset="0"/>
                <a:ea typeface="SimSun" pitchFamily="2" charset="-122"/>
                <a:cs typeface="Times New Roman" pitchFamily="18" charset="0"/>
              </a:rPr>
              <a:t>μ</a:t>
            </a:r>
            <a:r>
              <a:rPr lang="en-US" altLang="zh-CN" sz="2000">
                <a:latin typeface="Times New Roman" pitchFamily="18" charset="0"/>
                <a:ea typeface="SimSun" pitchFamily="2" charset="-122"/>
                <a:cs typeface="Times New Roman" pitchFamily="18" charset="0"/>
              </a:rPr>
              <a:t>m</a:t>
            </a:r>
            <a:endParaRPr lang="zh-CN" altLang="en-US" sz="2000">
              <a:latin typeface="Times New Roman" pitchFamily="18" charset="0"/>
              <a:ea typeface="SimSun" pitchFamily="2" charset="-122"/>
              <a:cs typeface="Times New Roman" pitchFamily="18" charset="0"/>
            </a:endParaRPr>
          </a:p>
        </p:txBody>
      </p:sp>
      <p:pic>
        <p:nvPicPr>
          <p:cNvPr id="11272" name="Picture 18" descr="C:\Users\yongbo\Desktop\Picture1.jpg"/>
          <p:cNvPicPr>
            <a:picLocks noChangeAspect="1" noChangeArrowheads="1"/>
          </p:cNvPicPr>
          <p:nvPr/>
        </p:nvPicPr>
        <p:blipFill>
          <a:blip r:embed="rId5" cstate="print"/>
          <a:srcRect t="36630"/>
          <a:stretch>
            <a:fillRect/>
          </a:stretch>
        </p:blipFill>
        <p:spPr bwMode="auto">
          <a:xfrm>
            <a:off x="6019800" y="3048000"/>
            <a:ext cx="1838325" cy="107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Title 1"/>
          <p:cNvSpPr>
            <a:spLocks noGrp="1"/>
          </p:cNvSpPr>
          <p:nvPr>
            <p:ph type="title"/>
          </p:nvPr>
        </p:nvSpPr>
        <p:spPr/>
        <p:txBody>
          <a:bodyPr/>
          <a:lstStyle/>
          <a:p>
            <a:r>
              <a:rPr lang="en-US" altLang="zh-CN" smtClean="0">
                <a:ea typeface="SimSun" pitchFamily="2" charset="-122"/>
              </a:rPr>
              <a:t>From lumped to Traveling-Wave</a:t>
            </a:r>
          </a:p>
        </p:txBody>
      </p:sp>
      <p:sp>
        <p:nvSpPr>
          <p:cNvPr id="1040" name="Slide Number Placeholder 3"/>
          <p:cNvSpPr>
            <a:spLocks noGrp="1"/>
          </p:cNvSpPr>
          <p:nvPr>
            <p:ph type="sldNum" sz="quarter" idx="12"/>
          </p:nvPr>
        </p:nvSpPr>
        <p:spPr>
          <a:noFill/>
        </p:spPr>
        <p:txBody>
          <a:bodyPr/>
          <a:lstStyle/>
          <a:p>
            <a:fld id="{25F04E78-1F99-4FD5-8733-81EC4A5ADE4D}" type="slidenum">
              <a:rPr lang="zh-TW" altLang="en-US"/>
              <a:pPr/>
              <a:t>7</a:t>
            </a:fld>
            <a:endParaRPr lang="en-US" altLang="zh-TW"/>
          </a:p>
        </p:txBody>
      </p:sp>
      <p:grpSp>
        <p:nvGrpSpPr>
          <p:cNvPr id="1041" name="组合 66"/>
          <p:cNvGrpSpPr>
            <a:grpSpLocks/>
          </p:cNvGrpSpPr>
          <p:nvPr/>
        </p:nvGrpSpPr>
        <p:grpSpPr bwMode="auto">
          <a:xfrm>
            <a:off x="1714500" y="1222375"/>
            <a:ext cx="1703388" cy="809625"/>
            <a:chOff x="285721" y="520788"/>
            <a:chExt cx="2357454" cy="1193701"/>
          </a:xfrm>
        </p:grpSpPr>
        <p:sp>
          <p:nvSpPr>
            <p:cNvPr id="5" name="梯形 10"/>
            <p:cNvSpPr/>
            <p:nvPr/>
          </p:nvSpPr>
          <p:spPr>
            <a:xfrm rot="10800000">
              <a:off x="1309554" y="1002950"/>
              <a:ext cx="265846" cy="585148"/>
            </a:xfrm>
            <a:prstGeom prst="trapezoid">
              <a:avLst>
                <a:gd name="adj" fmla="val 3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6" name="矩形 11"/>
            <p:cNvSpPr/>
            <p:nvPr/>
          </p:nvSpPr>
          <p:spPr>
            <a:xfrm rot="5400000">
              <a:off x="1195544" y="634798"/>
              <a:ext cx="493865" cy="26584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7" name="矩形 12"/>
            <p:cNvSpPr/>
            <p:nvPr/>
          </p:nvSpPr>
          <p:spPr>
            <a:xfrm rot="5400000">
              <a:off x="1432849" y="469056"/>
              <a:ext cx="63197" cy="2357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8" name="矩形 9"/>
            <p:cNvSpPr/>
            <p:nvPr/>
          </p:nvSpPr>
          <p:spPr>
            <a:xfrm rot="5400000">
              <a:off x="1388881" y="1112725"/>
              <a:ext cx="135754" cy="10677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cxnSp>
        <p:nvCxnSpPr>
          <p:cNvPr id="9" name="直接箭头连接符 92"/>
          <p:cNvCxnSpPr/>
          <p:nvPr/>
        </p:nvCxnSpPr>
        <p:spPr>
          <a:xfrm>
            <a:off x="1214438" y="1970088"/>
            <a:ext cx="50323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3" name="TextBox 9"/>
          <p:cNvSpPr txBox="1">
            <a:spLocks noChangeArrowheads="1"/>
          </p:cNvSpPr>
          <p:nvPr/>
        </p:nvSpPr>
        <p:spPr bwMode="auto">
          <a:xfrm>
            <a:off x="1143000" y="1981200"/>
            <a:ext cx="798513" cy="307975"/>
          </a:xfrm>
          <a:prstGeom prst="rect">
            <a:avLst/>
          </a:prstGeom>
          <a:noFill/>
          <a:ln w="9525">
            <a:noFill/>
            <a:miter lim="800000"/>
            <a:headEnd/>
            <a:tailEnd/>
          </a:ln>
        </p:spPr>
        <p:txBody>
          <a:bodyPr>
            <a:spAutoFit/>
          </a:bodyPr>
          <a:lstStyle/>
          <a:p>
            <a:r>
              <a:rPr lang="en-US" altLang="zh-CN" sz="1400">
                <a:latin typeface="Times New Roman" pitchFamily="18" charset="0"/>
                <a:ea typeface="SimSun" pitchFamily="2" charset="-122"/>
                <a:cs typeface="Times New Roman" pitchFamily="18" charset="0"/>
              </a:rPr>
              <a:t>light</a:t>
            </a:r>
            <a:r>
              <a:rPr lang="en-US" altLang="zh-CN">
                <a:ea typeface="SimSun" pitchFamily="2" charset="-122"/>
                <a:cs typeface="Times New Roman" pitchFamily="18" charset="0"/>
              </a:rPr>
              <a:t> </a:t>
            </a:r>
            <a:endParaRPr lang="zh-CN" altLang="en-US">
              <a:ea typeface="SimSun" pitchFamily="2" charset="-122"/>
              <a:cs typeface="Times New Roman" pitchFamily="18" charset="0"/>
            </a:endParaRPr>
          </a:p>
        </p:txBody>
      </p:sp>
      <p:cxnSp>
        <p:nvCxnSpPr>
          <p:cNvPr id="11" name="直接箭头连接符 94"/>
          <p:cNvCxnSpPr/>
          <p:nvPr/>
        </p:nvCxnSpPr>
        <p:spPr>
          <a:xfrm rot="16200000" flipH="1" flipV="1">
            <a:off x="2336800" y="1425575"/>
            <a:ext cx="415925" cy="9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5" name="TextBox 11"/>
          <p:cNvSpPr txBox="1">
            <a:spLocks noChangeArrowheads="1"/>
          </p:cNvSpPr>
          <p:nvPr/>
        </p:nvSpPr>
        <p:spPr bwMode="auto">
          <a:xfrm>
            <a:off x="2632075" y="1143000"/>
            <a:ext cx="644525" cy="307975"/>
          </a:xfrm>
          <a:prstGeom prst="rect">
            <a:avLst/>
          </a:prstGeom>
          <a:noFill/>
          <a:ln w="9525">
            <a:noFill/>
            <a:miter lim="800000"/>
            <a:headEnd/>
            <a:tailEnd/>
          </a:ln>
        </p:spPr>
        <p:txBody>
          <a:bodyPr>
            <a:spAutoFit/>
          </a:bodyPr>
          <a:lstStyle/>
          <a:p>
            <a:r>
              <a:rPr lang="en-US" altLang="zh-CN" sz="1400">
                <a:latin typeface="Times New Roman" pitchFamily="18" charset="0"/>
                <a:ea typeface="SimSun" pitchFamily="2" charset="-122"/>
                <a:cs typeface="Times New Roman" pitchFamily="18" charset="0"/>
              </a:rPr>
              <a:t>RF</a:t>
            </a:r>
            <a:r>
              <a:rPr lang="en-US" altLang="zh-CN">
                <a:ea typeface="SimSun" pitchFamily="2" charset="-122"/>
                <a:cs typeface="Times New Roman" pitchFamily="18" charset="0"/>
              </a:rPr>
              <a:t> </a:t>
            </a:r>
            <a:endParaRPr lang="zh-CN" altLang="en-US">
              <a:ea typeface="SimSun" pitchFamily="2" charset="-122"/>
              <a:cs typeface="Times New Roman" pitchFamily="18" charset="0"/>
            </a:endParaRPr>
          </a:p>
        </p:txBody>
      </p:sp>
      <p:sp>
        <p:nvSpPr>
          <p:cNvPr id="13" name="矩形 115"/>
          <p:cNvSpPr/>
          <p:nvPr/>
        </p:nvSpPr>
        <p:spPr>
          <a:xfrm>
            <a:off x="1143000" y="1066800"/>
            <a:ext cx="25146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nvGrpSpPr>
          <p:cNvPr id="1047" name="组合 67"/>
          <p:cNvGrpSpPr>
            <a:grpSpLocks/>
          </p:cNvGrpSpPr>
          <p:nvPr/>
        </p:nvGrpSpPr>
        <p:grpSpPr bwMode="auto">
          <a:xfrm>
            <a:off x="5310188" y="1135063"/>
            <a:ext cx="1770062" cy="1244600"/>
            <a:chOff x="285720" y="2862259"/>
            <a:chExt cx="2357454" cy="2196662"/>
          </a:xfrm>
        </p:grpSpPr>
        <p:sp>
          <p:nvSpPr>
            <p:cNvPr id="15" name="梯形 4"/>
            <p:cNvSpPr/>
            <p:nvPr/>
          </p:nvSpPr>
          <p:spPr>
            <a:xfrm>
              <a:off x="1753051" y="4027835"/>
              <a:ext cx="266403" cy="518344"/>
            </a:xfrm>
            <a:prstGeom prst="trapezoid">
              <a:avLst>
                <a:gd name="adj" fmla="val 3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6" name="梯形 5"/>
            <p:cNvSpPr/>
            <p:nvPr/>
          </p:nvSpPr>
          <p:spPr>
            <a:xfrm rot="10800000" flipH="1">
              <a:off x="774125" y="3374999"/>
              <a:ext cx="268518" cy="518346"/>
            </a:xfrm>
            <a:prstGeom prst="trapezoid">
              <a:avLst>
                <a:gd name="adj" fmla="val 3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7" name="矩形 6"/>
            <p:cNvSpPr/>
            <p:nvPr/>
          </p:nvSpPr>
          <p:spPr>
            <a:xfrm rot="16200000">
              <a:off x="1627080" y="4666546"/>
              <a:ext cx="518346" cy="26640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8" name="矩形 7"/>
            <p:cNvSpPr/>
            <p:nvPr/>
          </p:nvSpPr>
          <p:spPr>
            <a:xfrm rot="16200000">
              <a:off x="649212" y="2987172"/>
              <a:ext cx="518344" cy="2685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9" name="矩形 8"/>
            <p:cNvSpPr/>
            <p:nvPr/>
          </p:nvSpPr>
          <p:spPr>
            <a:xfrm rot="16200000">
              <a:off x="1432226" y="2786065"/>
              <a:ext cx="64442" cy="23574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20" name="矩形 3"/>
            <p:cNvSpPr/>
            <p:nvPr/>
          </p:nvSpPr>
          <p:spPr>
            <a:xfrm rot="16200000">
              <a:off x="1325342" y="3430929"/>
              <a:ext cx="142894" cy="10677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cxnSp>
        <p:nvCxnSpPr>
          <p:cNvPr id="22" name="直接箭头连接符 97"/>
          <p:cNvCxnSpPr/>
          <p:nvPr/>
        </p:nvCxnSpPr>
        <p:spPr>
          <a:xfrm rot="16200000" flipH="1">
            <a:off x="5581650" y="1347788"/>
            <a:ext cx="395287" cy="15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9" name="TextBox 22"/>
          <p:cNvSpPr txBox="1">
            <a:spLocks noChangeArrowheads="1"/>
          </p:cNvSpPr>
          <p:nvPr/>
        </p:nvSpPr>
        <p:spPr bwMode="auto">
          <a:xfrm>
            <a:off x="5837238" y="1119188"/>
            <a:ext cx="939800" cy="307975"/>
          </a:xfrm>
          <a:prstGeom prst="rect">
            <a:avLst/>
          </a:prstGeom>
          <a:noFill/>
          <a:ln w="9525">
            <a:noFill/>
            <a:miter lim="800000"/>
            <a:headEnd/>
            <a:tailEnd/>
          </a:ln>
        </p:spPr>
        <p:txBody>
          <a:bodyPr>
            <a:spAutoFit/>
          </a:bodyPr>
          <a:lstStyle/>
          <a:p>
            <a:r>
              <a:rPr lang="en-US" altLang="zh-CN" sz="1400">
                <a:latin typeface="Times New Roman" pitchFamily="18" charset="0"/>
                <a:ea typeface="SimSun" pitchFamily="2" charset="-122"/>
                <a:cs typeface="Times New Roman" pitchFamily="18" charset="0"/>
              </a:rPr>
              <a:t>RF in</a:t>
            </a:r>
            <a:r>
              <a:rPr lang="en-US" altLang="zh-CN">
                <a:ea typeface="SimSun" pitchFamily="2" charset="-122"/>
                <a:cs typeface="Times New Roman" pitchFamily="18" charset="0"/>
              </a:rPr>
              <a:t> </a:t>
            </a:r>
            <a:endParaRPr lang="zh-CN" altLang="en-US">
              <a:ea typeface="SimSun" pitchFamily="2" charset="-122"/>
              <a:cs typeface="Times New Roman" pitchFamily="18" charset="0"/>
            </a:endParaRPr>
          </a:p>
        </p:txBody>
      </p:sp>
      <p:cxnSp>
        <p:nvCxnSpPr>
          <p:cNvPr id="24" name="直接箭头连接符 99"/>
          <p:cNvCxnSpPr/>
          <p:nvPr/>
        </p:nvCxnSpPr>
        <p:spPr>
          <a:xfrm rot="16200000" flipH="1">
            <a:off x="6329363" y="2155825"/>
            <a:ext cx="395288" cy="15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1" name="TextBox 24"/>
          <p:cNvSpPr txBox="1">
            <a:spLocks noChangeArrowheads="1"/>
          </p:cNvSpPr>
          <p:nvPr/>
        </p:nvSpPr>
        <p:spPr bwMode="auto">
          <a:xfrm>
            <a:off x="6542088" y="2141538"/>
            <a:ext cx="1071562" cy="307975"/>
          </a:xfrm>
          <a:prstGeom prst="rect">
            <a:avLst/>
          </a:prstGeom>
          <a:noFill/>
          <a:ln w="9525">
            <a:noFill/>
            <a:miter lim="800000"/>
            <a:headEnd/>
            <a:tailEnd/>
          </a:ln>
        </p:spPr>
        <p:txBody>
          <a:bodyPr>
            <a:spAutoFit/>
          </a:bodyPr>
          <a:lstStyle/>
          <a:p>
            <a:r>
              <a:rPr lang="en-US" altLang="zh-CN" sz="1400">
                <a:latin typeface="Times New Roman" pitchFamily="18" charset="0"/>
                <a:ea typeface="SimSun" pitchFamily="2" charset="-122"/>
                <a:cs typeface="Times New Roman" pitchFamily="18" charset="0"/>
              </a:rPr>
              <a:t>RF out</a:t>
            </a:r>
            <a:r>
              <a:rPr lang="en-US" altLang="zh-CN">
                <a:ea typeface="SimSun" pitchFamily="2" charset="-122"/>
                <a:cs typeface="Times New Roman" pitchFamily="18" charset="0"/>
              </a:rPr>
              <a:t> </a:t>
            </a:r>
            <a:endParaRPr lang="zh-CN" altLang="en-US">
              <a:ea typeface="SimSun" pitchFamily="2" charset="-122"/>
              <a:cs typeface="Times New Roman" pitchFamily="18" charset="0"/>
            </a:endParaRPr>
          </a:p>
        </p:txBody>
      </p:sp>
      <p:cxnSp>
        <p:nvCxnSpPr>
          <p:cNvPr id="26" name="直接箭头连接符 105"/>
          <p:cNvCxnSpPr/>
          <p:nvPr/>
        </p:nvCxnSpPr>
        <p:spPr>
          <a:xfrm>
            <a:off x="4810125" y="1747838"/>
            <a:ext cx="523875"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3" name="TextBox 26"/>
          <p:cNvSpPr txBox="1">
            <a:spLocks noChangeArrowheads="1"/>
          </p:cNvSpPr>
          <p:nvPr/>
        </p:nvSpPr>
        <p:spPr bwMode="auto">
          <a:xfrm>
            <a:off x="4738688" y="1746250"/>
            <a:ext cx="830262" cy="307975"/>
          </a:xfrm>
          <a:prstGeom prst="rect">
            <a:avLst/>
          </a:prstGeom>
          <a:noFill/>
          <a:ln w="9525">
            <a:noFill/>
            <a:miter lim="800000"/>
            <a:headEnd/>
            <a:tailEnd/>
          </a:ln>
        </p:spPr>
        <p:txBody>
          <a:bodyPr>
            <a:spAutoFit/>
          </a:bodyPr>
          <a:lstStyle/>
          <a:p>
            <a:r>
              <a:rPr lang="en-US" altLang="zh-CN" sz="1400">
                <a:latin typeface="Times New Roman" pitchFamily="18" charset="0"/>
                <a:ea typeface="SimSun" pitchFamily="2" charset="-122"/>
                <a:cs typeface="Times New Roman" pitchFamily="18" charset="0"/>
              </a:rPr>
              <a:t>light</a:t>
            </a:r>
            <a:r>
              <a:rPr lang="en-US" altLang="zh-CN">
                <a:ea typeface="SimSun" pitchFamily="2" charset="-122"/>
                <a:cs typeface="Times New Roman" pitchFamily="18" charset="0"/>
              </a:rPr>
              <a:t> </a:t>
            </a:r>
            <a:endParaRPr lang="zh-CN" altLang="en-US">
              <a:ea typeface="SimSun" pitchFamily="2" charset="-122"/>
              <a:cs typeface="Times New Roman" pitchFamily="18" charset="0"/>
            </a:endParaRPr>
          </a:p>
        </p:txBody>
      </p:sp>
      <p:sp>
        <p:nvSpPr>
          <p:cNvPr id="1054" name="TextBox 27"/>
          <p:cNvSpPr txBox="1">
            <a:spLocks noChangeArrowheads="1"/>
          </p:cNvSpPr>
          <p:nvPr/>
        </p:nvSpPr>
        <p:spPr bwMode="auto">
          <a:xfrm>
            <a:off x="5257800" y="2438400"/>
            <a:ext cx="1752600" cy="338138"/>
          </a:xfrm>
          <a:prstGeom prst="rect">
            <a:avLst/>
          </a:prstGeom>
          <a:noFill/>
          <a:ln w="9525">
            <a:noFill/>
            <a:miter lim="800000"/>
            <a:headEnd/>
            <a:tailEnd/>
          </a:ln>
        </p:spPr>
        <p:txBody>
          <a:bodyPr>
            <a:spAutoFit/>
          </a:bodyPr>
          <a:lstStyle/>
          <a:p>
            <a:r>
              <a:rPr lang="en-US" altLang="zh-CN" sz="1600">
                <a:latin typeface="Times New Roman" pitchFamily="18" charset="0"/>
                <a:ea typeface="SimSun" pitchFamily="2" charset="-122"/>
                <a:cs typeface="Times New Roman" pitchFamily="18" charset="0"/>
              </a:rPr>
              <a:t>Traveling-Wave</a:t>
            </a:r>
            <a:endParaRPr lang="zh-CN" altLang="en-US" sz="1600">
              <a:latin typeface="Times New Roman" pitchFamily="18" charset="0"/>
              <a:ea typeface="SimSun" pitchFamily="2" charset="-122"/>
              <a:cs typeface="Times New Roman" pitchFamily="18" charset="0"/>
            </a:endParaRPr>
          </a:p>
        </p:txBody>
      </p:sp>
      <p:sp>
        <p:nvSpPr>
          <p:cNvPr id="29" name="矩形 116"/>
          <p:cNvSpPr/>
          <p:nvPr/>
        </p:nvSpPr>
        <p:spPr>
          <a:xfrm>
            <a:off x="4738688" y="1116013"/>
            <a:ext cx="2576512" cy="13446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aphicFrame>
        <p:nvGraphicFramePr>
          <p:cNvPr id="1026" name="Object 4"/>
          <p:cNvGraphicFramePr>
            <a:graphicFrameLocks noChangeAspect="1"/>
          </p:cNvGraphicFramePr>
          <p:nvPr/>
        </p:nvGraphicFramePr>
        <p:xfrm>
          <a:off x="1066800" y="4876800"/>
          <a:ext cx="2828925" cy="685800"/>
        </p:xfrm>
        <a:graphic>
          <a:graphicData uri="http://schemas.openxmlformats.org/presentationml/2006/ole">
            <p:oleObj spid="_x0000_s1026" name="Equation" r:id="rId4" imgW="2095200" imgH="507960" progId="">
              <p:embed/>
            </p:oleObj>
          </a:graphicData>
        </a:graphic>
      </p:graphicFrame>
      <p:sp>
        <p:nvSpPr>
          <p:cNvPr id="1056" name="TextBox 32"/>
          <p:cNvSpPr txBox="1">
            <a:spLocks noChangeArrowheads="1"/>
          </p:cNvSpPr>
          <p:nvPr/>
        </p:nvSpPr>
        <p:spPr bwMode="auto">
          <a:xfrm>
            <a:off x="2133600" y="2517775"/>
            <a:ext cx="842963" cy="339725"/>
          </a:xfrm>
          <a:prstGeom prst="rect">
            <a:avLst/>
          </a:prstGeom>
          <a:noFill/>
          <a:ln w="9525">
            <a:noFill/>
            <a:miter lim="800000"/>
            <a:headEnd/>
            <a:tailEnd/>
          </a:ln>
        </p:spPr>
        <p:txBody>
          <a:bodyPr>
            <a:spAutoFit/>
          </a:bodyPr>
          <a:lstStyle/>
          <a:p>
            <a:r>
              <a:rPr lang="en-US" altLang="zh-CN" sz="1600">
                <a:latin typeface="Times New Roman" pitchFamily="18" charset="0"/>
                <a:ea typeface="SimSun" pitchFamily="2" charset="-122"/>
                <a:cs typeface="Times New Roman" pitchFamily="18" charset="0"/>
              </a:rPr>
              <a:t>Lumped</a:t>
            </a:r>
            <a:endParaRPr lang="zh-CN" altLang="en-US" sz="1600">
              <a:latin typeface="Times New Roman" pitchFamily="18" charset="0"/>
              <a:ea typeface="SimSun" pitchFamily="2" charset="-122"/>
              <a:cs typeface="Times New Roman" pitchFamily="18" charset="0"/>
            </a:endParaRPr>
          </a:p>
        </p:txBody>
      </p:sp>
      <p:graphicFrame>
        <p:nvGraphicFramePr>
          <p:cNvPr id="1027" name="Object 6"/>
          <p:cNvGraphicFramePr>
            <a:graphicFrameLocks noChangeAspect="1"/>
          </p:cNvGraphicFramePr>
          <p:nvPr/>
        </p:nvGraphicFramePr>
        <p:xfrm>
          <a:off x="5334000" y="4681538"/>
          <a:ext cx="1828800" cy="1235075"/>
        </p:xfrm>
        <a:graphic>
          <a:graphicData uri="http://schemas.openxmlformats.org/presentationml/2006/ole">
            <p:oleObj spid="_x0000_s1027" name="Equation" r:id="rId5" imgW="1447560" imgH="977760" progId="Equation.3">
              <p:embed/>
            </p:oleObj>
          </a:graphicData>
        </a:graphic>
      </p:graphicFrame>
      <p:sp>
        <p:nvSpPr>
          <p:cNvPr id="1057" name="Rectangle 10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zh-CN">
              <a:ea typeface="SimSun" pitchFamily="2" charset="-122"/>
            </a:endParaRPr>
          </a:p>
        </p:txBody>
      </p:sp>
      <p:sp>
        <p:nvSpPr>
          <p:cNvPr id="1058" name="Rectangle 104"/>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p:spPr>
        <p:txBody>
          <a:bodyPr/>
          <a:lstStyle/>
          <a:p>
            <a:endParaRPr lang="zh-CN" altLang="zh-CN">
              <a:ea typeface="SimSun" pitchFamily="2" charset="-122"/>
            </a:endParaRPr>
          </a:p>
        </p:txBody>
      </p:sp>
      <p:sp>
        <p:nvSpPr>
          <p:cNvPr id="1059" name="Rectangle 105"/>
          <p:cNvSpPr>
            <a:spLocks noChangeArrowheads="1"/>
          </p:cNvSpPr>
          <p:nvPr/>
        </p:nvSpPr>
        <p:spPr bwMode="auto">
          <a:xfrm>
            <a:off x="0" y="238125"/>
            <a:ext cx="0" cy="457200"/>
          </a:xfrm>
          <a:prstGeom prst="rect">
            <a:avLst/>
          </a:prstGeom>
          <a:noFill/>
          <a:ln w="9525">
            <a:noFill/>
            <a:miter lim="800000"/>
            <a:headEnd/>
            <a:tailEnd/>
          </a:ln>
        </p:spPr>
        <p:txBody>
          <a:bodyPr wrap="none" anchor="ctr">
            <a:spAutoFit/>
          </a:bodyPr>
          <a:lstStyle/>
          <a:p>
            <a:endParaRPr lang="zh-CN" altLang="zh-CN">
              <a:ea typeface="SimSun" pitchFamily="2" charset="-122"/>
            </a:endParaRPr>
          </a:p>
        </p:txBody>
      </p:sp>
      <p:sp>
        <p:nvSpPr>
          <p:cNvPr id="1060" name="Rectangle 106"/>
          <p:cNvSpPr>
            <a:spLocks noChangeArrowheads="1"/>
          </p:cNvSpPr>
          <p:nvPr/>
        </p:nvSpPr>
        <p:spPr bwMode="auto">
          <a:xfrm>
            <a:off x="0" y="933450"/>
            <a:ext cx="0" cy="457200"/>
          </a:xfrm>
          <a:prstGeom prst="rect">
            <a:avLst/>
          </a:prstGeom>
          <a:noFill/>
          <a:ln w="9525">
            <a:noFill/>
            <a:miter lim="800000"/>
            <a:headEnd/>
            <a:tailEnd/>
          </a:ln>
        </p:spPr>
        <p:txBody>
          <a:bodyPr wrap="none" anchor="ctr">
            <a:spAutoFit/>
          </a:bodyPr>
          <a:lstStyle/>
          <a:p>
            <a:endParaRPr lang="zh-CN" altLang="zh-CN">
              <a:ea typeface="SimSun" pitchFamily="2" charset="-122"/>
            </a:endParaRPr>
          </a:p>
        </p:txBody>
      </p:sp>
      <p:sp>
        <p:nvSpPr>
          <p:cNvPr id="1061" name="Rectangle 107"/>
          <p:cNvSpPr>
            <a:spLocks noChangeArrowheads="1"/>
          </p:cNvSpPr>
          <p:nvPr/>
        </p:nvSpPr>
        <p:spPr bwMode="auto">
          <a:xfrm>
            <a:off x="0" y="1628775"/>
            <a:ext cx="0" cy="457200"/>
          </a:xfrm>
          <a:prstGeom prst="rect">
            <a:avLst/>
          </a:prstGeom>
          <a:noFill/>
          <a:ln w="9525">
            <a:noFill/>
            <a:miter lim="800000"/>
            <a:headEnd/>
            <a:tailEnd/>
          </a:ln>
        </p:spPr>
        <p:txBody>
          <a:bodyPr wrap="none" anchor="ctr">
            <a:spAutoFit/>
          </a:bodyPr>
          <a:lstStyle/>
          <a:p>
            <a:endParaRPr lang="zh-CN" altLang="zh-CN">
              <a:ea typeface="SimSun" pitchFamily="2" charset="-122"/>
            </a:endParaRPr>
          </a:p>
        </p:txBody>
      </p:sp>
      <p:sp>
        <p:nvSpPr>
          <p:cNvPr id="1062" name="Rectangle 108"/>
          <p:cNvSpPr>
            <a:spLocks noChangeArrowheads="1"/>
          </p:cNvSpPr>
          <p:nvPr/>
        </p:nvSpPr>
        <p:spPr bwMode="auto">
          <a:xfrm>
            <a:off x="0" y="2324100"/>
            <a:ext cx="0" cy="457200"/>
          </a:xfrm>
          <a:prstGeom prst="rect">
            <a:avLst/>
          </a:prstGeom>
          <a:noFill/>
          <a:ln w="9525">
            <a:noFill/>
            <a:miter lim="800000"/>
            <a:headEnd/>
            <a:tailEnd/>
          </a:ln>
        </p:spPr>
        <p:txBody>
          <a:bodyPr wrap="none" anchor="ctr">
            <a:spAutoFit/>
          </a:bodyPr>
          <a:lstStyle/>
          <a:p>
            <a:endParaRPr lang="zh-CN" altLang="zh-CN">
              <a:ea typeface="SimSun" pitchFamily="2" charset="-122"/>
            </a:endParaRPr>
          </a:p>
        </p:txBody>
      </p:sp>
      <p:graphicFrame>
        <p:nvGraphicFramePr>
          <p:cNvPr id="1028" name="Object 111"/>
          <p:cNvGraphicFramePr>
            <a:graphicFrameLocks noChangeAspect="1"/>
          </p:cNvGraphicFramePr>
          <p:nvPr/>
        </p:nvGraphicFramePr>
        <p:xfrm>
          <a:off x="2514600" y="3724275"/>
          <a:ext cx="282575" cy="238125"/>
        </p:xfrm>
        <a:graphic>
          <a:graphicData uri="http://schemas.openxmlformats.org/presentationml/2006/ole">
            <p:oleObj spid="_x0000_s1028" name="Equation" r:id="rId6" imgW="266400" imgH="228600" progId="Equation.3">
              <p:embed/>
            </p:oleObj>
          </a:graphicData>
        </a:graphic>
      </p:graphicFrame>
      <p:graphicFrame>
        <p:nvGraphicFramePr>
          <p:cNvPr id="1029" name="Object 112"/>
          <p:cNvGraphicFramePr>
            <a:graphicFrameLocks noChangeAspect="1"/>
          </p:cNvGraphicFramePr>
          <p:nvPr/>
        </p:nvGraphicFramePr>
        <p:xfrm>
          <a:off x="3402013" y="3962400"/>
          <a:ext cx="309562" cy="238125"/>
        </p:xfrm>
        <a:graphic>
          <a:graphicData uri="http://schemas.openxmlformats.org/presentationml/2006/ole">
            <p:oleObj spid="_x0000_s1029" name="Equation" r:id="rId7" imgW="291960" imgH="228600" progId="Equation.3">
              <p:embed/>
            </p:oleObj>
          </a:graphicData>
        </a:graphic>
      </p:graphicFrame>
      <p:graphicFrame>
        <p:nvGraphicFramePr>
          <p:cNvPr id="1030" name="Object 113"/>
          <p:cNvGraphicFramePr>
            <a:graphicFrameLocks noChangeAspect="1"/>
          </p:cNvGraphicFramePr>
          <p:nvPr/>
        </p:nvGraphicFramePr>
        <p:xfrm>
          <a:off x="3346450" y="3581400"/>
          <a:ext cx="425450" cy="238125"/>
        </p:xfrm>
        <a:graphic>
          <a:graphicData uri="http://schemas.openxmlformats.org/presentationml/2006/ole">
            <p:oleObj spid="_x0000_s1030" name="Equation" r:id="rId8" imgW="393480" imgH="228600" progId="Equation.3">
              <p:embed/>
            </p:oleObj>
          </a:graphicData>
        </a:graphic>
      </p:graphicFrame>
      <p:grpSp>
        <p:nvGrpSpPr>
          <p:cNvPr id="1063" name="Group 93"/>
          <p:cNvGrpSpPr>
            <a:grpSpLocks/>
          </p:cNvGrpSpPr>
          <p:nvPr/>
        </p:nvGrpSpPr>
        <p:grpSpPr bwMode="auto">
          <a:xfrm rot="5400000">
            <a:off x="1701007" y="3083719"/>
            <a:ext cx="90487" cy="460375"/>
            <a:chOff x="4968" y="4867"/>
            <a:chExt cx="144" cy="720"/>
          </a:xfrm>
        </p:grpSpPr>
        <p:sp>
          <p:nvSpPr>
            <p:cNvPr id="1207" name="Line 101"/>
            <p:cNvSpPr>
              <a:spLocks noChangeShapeType="1"/>
            </p:cNvSpPr>
            <p:nvPr/>
          </p:nvSpPr>
          <p:spPr bwMode="auto">
            <a:xfrm flipV="1">
              <a:off x="4968" y="5011"/>
              <a:ext cx="0" cy="432"/>
            </a:xfrm>
            <a:prstGeom prst="line">
              <a:avLst/>
            </a:prstGeom>
            <a:noFill/>
            <a:ln w="19050">
              <a:solidFill>
                <a:srgbClr val="000000"/>
              </a:solidFill>
              <a:round/>
              <a:headEnd/>
              <a:tailEnd/>
            </a:ln>
          </p:spPr>
          <p:txBody>
            <a:bodyPr/>
            <a:lstStyle/>
            <a:p>
              <a:endParaRPr lang="en-US"/>
            </a:p>
          </p:txBody>
        </p:sp>
        <p:grpSp>
          <p:nvGrpSpPr>
            <p:cNvPr id="1208" name="Group 94"/>
            <p:cNvGrpSpPr>
              <a:grpSpLocks/>
            </p:cNvGrpSpPr>
            <p:nvPr/>
          </p:nvGrpSpPr>
          <p:grpSpPr bwMode="auto">
            <a:xfrm>
              <a:off x="4968" y="4867"/>
              <a:ext cx="144" cy="720"/>
              <a:chOff x="4968" y="4867"/>
              <a:chExt cx="144" cy="720"/>
            </a:xfrm>
          </p:grpSpPr>
          <p:sp>
            <p:nvSpPr>
              <p:cNvPr id="1209" name="Line 100"/>
              <p:cNvSpPr>
                <a:spLocks noChangeShapeType="1"/>
              </p:cNvSpPr>
              <p:nvPr/>
            </p:nvSpPr>
            <p:spPr bwMode="auto">
              <a:xfrm>
                <a:off x="5040" y="4867"/>
                <a:ext cx="0" cy="144"/>
              </a:xfrm>
              <a:prstGeom prst="line">
                <a:avLst/>
              </a:prstGeom>
              <a:noFill/>
              <a:ln w="19050">
                <a:solidFill>
                  <a:srgbClr val="000000"/>
                </a:solidFill>
                <a:round/>
                <a:headEnd/>
                <a:tailEnd/>
              </a:ln>
            </p:spPr>
            <p:txBody>
              <a:bodyPr/>
              <a:lstStyle/>
              <a:p>
                <a:endParaRPr lang="en-US"/>
              </a:p>
            </p:txBody>
          </p:sp>
          <p:sp>
            <p:nvSpPr>
              <p:cNvPr id="1210" name="Line 99"/>
              <p:cNvSpPr>
                <a:spLocks noChangeShapeType="1"/>
              </p:cNvSpPr>
              <p:nvPr/>
            </p:nvSpPr>
            <p:spPr bwMode="auto">
              <a:xfrm>
                <a:off x="5040" y="5011"/>
                <a:ext cx="72" cy="0"/>
              </a:xfrm>
              <a:prstGeom prst="line">
                <a:avLst/>
              </a:prstGeom>
              <a:noFill/>
              <a:ln w="19050">
                <a:solidFill>
                  <a:srgbClr val="000000"/>
                </a:solidFill>
                <a:round/>
                <a:headEnd/>
                <a:tailEnd/>
              </a:ln>
            </p:spPr>
            <p:txBody>
              <a:bodyPr/>
              <a:lstStyle/>
              <a:p>
                <a:endParaRPr lang="en-US"/>
              </a:p>
            </p:txBody>
          </p:sp>
          <p:sp>
            <p:nvSpPr>
              <p:cNvPr id="1211" name="Line 98"/>
              <p:cNvSpPr>
                <a:spLocks noChangeShapeType="1"/>
              </p:cNvSpPr>
              <p:nvPr/>
            </p:nvSpPr>
            <p:spPr bwMode="auto">
              <a:xfrm>
                <a:off x="5112" y="5011"/>
                <a:ext cx="0" cy="432"/>
              </a:xfrm>
              <a:prstGeom prst="line">
                <a:avLst/>
              </a:prstGeom>
              <a:noFill/>
              <a:ln w="19050">
                <a:solidFill>
                  <a:srgbClr val="000000"/>
                </a:solidFill>
                <a:round/>
                <a:headEnd/>
                <a:tailEnd/>
              </a:ln>
            </p:spPr>
            <p:txBody>
              <a:bodyPr/>
              <a:lstStyle/>
              <a:p>
                <a:endParaRPr lang="en-US"/>
              </a:p>
            </p:txBody>
          </p:sp>
          <p:sp>
            <p:nvSpPr>
              <p:cNvPr id="1212" name="Line 97"/>
              <p:cNvSpPr>
                <a:spLocks noChangeShapeType="1"/>
              </p:cNvSpPr>
              <p:nvPr/>
            </p:nvSpPr>
            <p:spPr bwMode="auto">
              <a:xfrm flipH="1">
                <a:off x="4968" y="5443"/>
                <a:ext cx="144" cy="0"/>
              </a:xfrm>
              <a:prstGeom prst="line">
                <a:avLst/>
              </a:prstGeom>
              <a:noFill/>
              <a:ln w="19050">
                <a:solidFill>
                  <a:srgbClr val="000000"/>
                </a:solidFill>
                <a:round/>
                <a:headEnd/>
                <a:tailEnd/>
              </a:ln>
            </p:spPr>
            <p:txBody>
              <a:bodyPr/>
              <a:lstStyle/>
              <a:p>
                <a:endParaRPr lang="en-US"/>
              </a:p>
            </p:txBody>
          </p:sp>
          <p:sp>
            <p:nvSpPr>
              <p:cNvPr id="1213" name="Line 96"/>
              <p:cNvSpPr>
                <a:spLocks noChangeShapeType="1"/>
              </p:cNvSpPr>
              <p:nvPr/>
            </p:nvSpPr>
            <p:spPr bwMode="auto">
              <a:xfrm>
                <a:off x="4968" y="5011"/>
                <a:ext cx="72" cy="0"/>
              </a:xfrm>
              <a:prstGeom prst="line">
                <a:avLst/>
              </a:prstGeom>
              <a:noFill/>
              <a:ln w="19050">
                <a:solidFill>
                  <a:srgbClr val="000000"/>
                </a:solidFill>
                <a:round/>
                <a:headEnd/>
                <a:tailEnd/>
              </a:ln>
            </p:spPr>
            <p:txBody>
              <a:bodyPr/>
              <a:lstStyle/>
              <a:p>
                <a:endParaRPr lang="en-US"/>
              </a:p>
            </p:txBody>
          </p:sp>
          <p:sp>
            <p:nvSpPr>
              <p:cNvPr id="1214" name="Line 95"/>
              <p:cNvSpPr>
                <a:spLocks noChangeShapeType="1"/>
              </p:cNvSpPr>
              <p:nvPr/>
            </p:nvSpPr>
            <p:spPr bwMode="auto">
              <a:xfrm>
                <a:off x="5040" y="5443"/>
                <a:ext cx="0" cy="144"/>
              </a:xfrm>
              <a:prstGeom prst="line">
                <a:avLst/>
              </a:prstGeom>
              <a:noFill/>
              <a:ln w="19050">
                <a:solidFill>
                  <a:srgbClr val="000000"/>
                </a:solidFill>
                <a:round/>
                <a:headEnd/>
                <a:tailEnd/>
              </a:ln>
            </p:spPr>
            <p:txBody>
              <a:bodyPr/>
              <a:lstStyle/>
              <a:p>
                <a:endParaRPr lang="en-US"/>
              </a:p>
            </p:txBody>
          </p:sp>
        </p:grpSp>
      </p:grpSp>
      <p:grpSp>
        <p:nvGrpSpPr>
          <p:cNvPr id="1064" name="Group 86"/>
          <p:cNvGrpSpPr>
            <a:grpSpLocks/>
          </p:cNvGrpSpPr>
          <p:nvPr/>
        </p:nvGrpSpPr>
        <p:grpSpPr bwMode="auto">
          <a:xfrm>
            <a:off x="2803525" y="3640138"/>
            <a:ext cx="111125" cy="457200"/>
            <a:chOff x="2073" y="8467"/>
            <a:chExt cx="174" cy="720"/>
          </a:xfrm>
        </p:grpSpPr>
        <p:sp>
          <p:nvSpPr>
            <p:cNvPr id="1201" name="Line 92"/>
            <p:cNvSpPr>
              <a:spLocks noChangeShapeType="1"/>
            </p:cNvSpPr>
            <p:nvPr/>
          </p:nvSpPr>
          <p:spPr bwMode="auto">
            <a:xfrm>
              <a:off x="2160" y="8467"/>
              <a:ext cx="0" cy="302"/>
            </a:xfrm>
            <a:prstGeom prst="line">
              <a:avLst/>
            </a:prstGeom>
            <a:noFill/>
            <a:ln w="19050">
              <a:solidFill>
                <a:srgbClr val="000000"/>
              </a:solidFill>
              <a:round/>
              <a:headEnd/>
              <a:tailEnd/>
            </a:ln>
          </p:spPr>
          <p:txBody>
            <a:bodyPr/>
            <a:lstStyle/>
            <a:p>
              <a:endParaRPr lang="en-US"/>
            </a:p>
          </p:txBody>
        </p:sp>
        <p:sp>
          <p:nvSpPr>
            <p:cNvPr id="1202" name="Line 91"/>
            <p:cNvSpPr>
              <a:spLocks noChangeShapeType="1"/>
            </p:cNvSpPr>
            <p:nvPr/>
          </p:nvSpPr>
          <p:spPr bwMode="auto">
            <a:xfrm>
              <a:off x="2160" y="8769"/>
              <a:ext cx="87" cy="0"/>
            </a:xfrm>
            <a:prstGeom prst="line">
              <a:avLst/>
            </a:prstGeom>
            <a:noFill/>
            <a:ln w="19050">
              <a:solidFill>
                <a:srgbClr val="000000"/>
              </a:solidFill>
              <a:round/>
              <a:headEnd/>
              <a:tailEnd/>
            </a:ln>
          </p:spPr>
          <p:txBody>
            <a:bodyPr/>
            <a:lstStyle/>
            <a:p>
              <a:endParaRPr lang="en-US"/>
            </a:p>
          </p:txBody>
        </p:sp>
        <p:sp>
          <p:nvSpPr>
            <p:cNvPr id="1203" name="Line 90"/>
            <p:cNvSpPr>
              <a:spLocks noChangeShapeType="1"/>
            </p:cNvSpPr>
            <p:nvPr/>
          </p:nvSpPr>
          <p:spPr bwMode="auto">
            <a:xfrm flipH="1">
              <a:off x="2073" y="8769"/>
              <a:ext cx="87" cy="0"/>
            </a:xfrm>
            <a:prstGeom prst="line">
              <a:avLst/>
            </a:prstGeom>
            <a:noFill/>
            <a:ln w="19050">
              <a:solidFill>
                <a:srgbClr val="000000"/>
              </a:solidFill>
              <a:round/>
              <a:headEnd/>
              <a:tailEnd/>
            </a:ln>
          </p:spPr>
          <p:txBody>
            <a:bodyPr/>
            <a:lstStyle/>
            <a:p>
              <a:endParaRPr lang="en-US"/>
            </a:p>
          </p:txBody>
        </p:sp>
        <p:sp>
          <p:nvSpPr>
            <p:cNvPr id="1204" name="Line 89"/>
            <p:cNvSpPr>
              <a:spLocks noChangeShapeType="1"/>
            </p:cNvSpPr>
            <p:nvPr/>
          </p:nvSpPr>
          <p:spPr bwMode="auto">
            <a:xfrm>
              <a:off x="2160" y="8827"/>
              <a:ext cx="87" cy="0"/>
            </a:xfrm>
            <a:prstGeom prst="line">
              <a:avLst/>
            </a:prstGeom>
            <a:noFill/>
            <a:ln w="19050">
              <a:solidFill>
                <a:srgbClr val="000000"/>
              </a:solidFill>
              <a:round/>
              <a:headEnd/>
              <a:tailEnd/>
            </a:ln>
          </p:spPr>
          <p:txBody>
            <a:bodyPr/>
            <a:lstStyle/>
            <a:p>
              <a:endParaRPr lang="en-US"/>
            </a:p>
          </p:txBody>
        </p:sp>
        <p:sp>
          <p:nvSpPr>
            <p:cNvPr id="1205" name="Line 88"/>
            <p:cNvSpPr>
              <a:spLocks noChangeShapeType="1"/>
            </p:cNvSpPr>
            <p:nvPr/>
          </p:nvSpPr>
          <p:spPr bwMode="auto">
            <a:xfrm flipH="1">
              <a:off x="2073" y="8827"/>
              <a:ext cx="87" cy="0"/>
            </a:xfrm>
            <a:prstGeom prst="line">
              <a:avLst/>
            </a:prstGeom>
            <a:noFill/>
            <a:ln w="19050">
              <a:solidFill>
                <a:srgbClr val="000000"/>
              </a:solidFill>
              <a:round/>
              <a:headEnd/>
              <a:tailEnd/>
            </a:ln>
          </p:spPr>
          <p:txBody>
            <a:bodyPr/>
            <a:lstStyle/>
            <a:p>
              <a:endParaRPr lang="en-US"/>
            </a:p>
          </p:txBody>
        </p:sp>
        <p:sp>
          <p:nvSpPr>
            <p:cNvPr id="1206" name="Line 87"/>
            <p:cNvSpPr>
              <a:spLocks noChangeShapeType="1"/>
            </p:cNvSpPr>
            <p:nvPr/>
          </p:nvSpPr>
          <p:spPr bwMode="auto">
            <a:xfrm>
              <a:off x="2160" y="8827"/>
              <a:ext cx="0" cy="360"/>
            </a:xfrm>
            <a:prstGeom prst="line">
              <a:avLst/>
            </a:prstGeom>
            <a:noFill/>
            <a:ln w="19050">
              <a:solidFill>
                <a:srgbClr val="000000"/>
              </a:solidFill>
              <a:round/>
              <a:headEnd/>
              <a:tailEnd/>
            </a:ln>
          </p:spPr>
          <p:txBody>
            <a:bodyPr/>
            <a:lstStyle/>
            <a:p>
              <a:endParaRPr lang="en-US"/>
            </a:p>
          </p:txBody>
        </p:sp>
      </p:grpSp>
      <p:grpSp>
        <p:nvGrpSpPr>
          <p:cNvPr id="1065" name="Group 58"/>
          <p:cNvGrpSpPr>
            <a:grpSpLocks/>
          </p:cNvGrpSpPr>
          <p:nvPr/>
        </p:nvGrpSpPr>
        <p:grpSpPr bwMode="auto">
          <a:xfrm>
            <a:off x="3240088" y="3465513"/>
            <a:ext cx="90487" cy="458787"/>
            <a:chOff x="4968" y="4867"/>
            <a:chExt cx="144" cy="720"/>
          </a:xfrm>
        </p:grpSpPr>
        <p:sp>
          <p:nvSpPr>
            <p:cNvPr id="1193" name="Line 66"/>
            <p:cNvSpPr>
              <a:spLocks noChangeShapeType="1"/>
            </p:cNvSpPr>
            <p:nvPr/>
          </p:nvSpPr>
          <p:spPr bwMode="auto">
            <a:xfrm flipV="1">
              <a:off x="4968" y="5011"/>
              <a:ext cx="0" cy="432"/>
            </a:xfrm>
            <a:prstGeom prst="line">
              <a:avLst/>
            </a:prstGeom>
            <a:noFill/>
            <a:ln w="19050">
              <a:solidFill>
                <a:srgbClr val="000000"/>
              </a:solidFill>
              <a:round/>
              <a:headEnd/>
              <a:tailEnd/>
            </a:ln>
          </p:spPr>
          <p:txBody>
            <a:bodyPr/>
            <a:lstStyle/>
            <a:p>
              <a:endParaRPr lang="en-US"/>
            </a:p>
          </p:txBody>
        </p:sp>
        <p:grpSp>
          <p:nvGrpSpPr>
            <p:cNvPr id="1194" name="Group 59"/>
            <p:cNvGrpSpPr>
              <a:grpSpLocks/>
            </p:cNvGrpSpPr>
            <p:nvPr/>
          </p:nvGrpSpPr>
          <p:grpSpPr bwMode="auto">
            <a:xfrm>
              <a:off x="4968" y="4867"/>
              <a:ext cx="144" cy="720"/>
              <a:chOff x="4968" y="4867"/>
              <a:chExt cx="144" cy="720"/>
            </a:xfrm>
          </p:grpSpPr>
          <p:sp>
            <p:nvSpPr>
              <p:cNvPr id="1195" name="Line 65"/>
              <p:cNvSpPr>
                <a:spLocks noChangeShapeType="1"/>
              </p:cNvSpPr>
              <p:nvPr/>
            </p:nvSpPr>
            <p:spPr bwMode="auto">
              <a:xfrm>
                <a:off x="5040" y="4867"/>
                <a:ext cx="0" cy="144"/>
              </a:xfrm>
              <a:prstGeom prst="line">
                <a:avLst/>
              </a:prstGeom>
              <a:noFill/>
              <a:ln w="19050">
                <a:solidFill>
                  <a:srgbClr val="000000"/>
                </a:solidFill>
                <a:round/>
                <a:headEnd/>
                <a:tailEnd/>
              </a:ln>
            </p:spPr>
            <p:txBody>
              <a:bodyPr/>
              <a:lstStyle/>
              <a:p>
                <a:endParaRPr lang="en-US"/>
              </a:p>
            </p:txBody>
          </p:sp>
          <p:sp>
            <p:nvSpPr>
              <p:cNvPr id="1196" name="Line 64"/>
              <p:cNvSpPr>
                <a:spLocks noChangeShapeType="1"/>
              </p:cNvSpPr>
              <p:nvPr/>
            </p:nvSpPr>
            <p:spPr bwMode="auto">
              <a:xfrm>
                <a:off x="5040" y="5011"/>
                <a:ext cx="72" cy="0"/>
              </a:xfrm>
              <a:prstGeom prst="line">
                <a:avLst/>
              </a:prstGeom>
              <a:noFill/>
              <a:ln w="19050">
                <a:solidFill>
                  <a:srgbClr val="000000"/>
                </a:solidFill>
                <a:round/>
                <a:headEnd/>
                <a:tailEnd/>
              </a:ln>
            </p:spPr>
            <p:txBody>
              <a:bodyPr/>
              <a:lstStyle/>
              <a:p>
                <a:endParaRPr lang="en-US"/>
              </a:p>
            </p:txBody>
          </p:sp>
          <p:sp>
            <p:nvSpPr>
              <p:cNvPr id="1197" name="Line 63"/>
              <p:cNvSpPr>
                <a:spLocks noChangeShapeType="1"/>
              </p:cNvSpPr>
              <p:nvPr/>
            </p:nvSpPr>
            <p:spPr bwMode="auto">
              <a:xfrm>
                <a:off x="5112" y="5011"/>
                <a:ext cx="0" cy="432"/>
              </a:xfrm>
              <a:prstGeom prst="line">
                <a:avLst/>
              </a:prstGeom>
              <a:noFill/>
              <a:ln w="19050">
                <a:solidFill>
                  <a:srgbClr val="000000"/>
                </a:solidFill>
                <a:round/>
                <a:headEnd/>
                <a:tailEnd/>
              </a:ln>
            </p:spPr>
            <p:txBody>
              <a:bodyPr/>
              <a:lstStyle/>
              <a:p>
                <a:endParaRPr lang="en-US"/>
              </a:p>
            </p:txBody>
          </p:sp>
          <p:sp>
            <p:nvSpPr>
              <p:cNvPr id="1198" name="Line 62"/>
              <p:cNvSpPr>
                <a:spLocks noChangeShapeType="1"/>
              </p:cNvSpPr>
              <p:nvPr/>
            </p:nvSpPr>
            <p:spPr bwMode="auto">
              <a:xfrm flipH="1">
                <a:off x="4968" y="5443"/>
                <a:ext cx="144" cy="0"/>
              </a:xfrm>
              <a:prstGeom prst="line">
                <a:avLst/>
              </a:prstGeom>
              <a:noFill/>
              <a:ln w="19050">
                <a:solidFill>
                  <a:srgbClr val="000000"/>
                </a:solidFill>
                <a:round/>
                <a:headEnd/>
                <a:tailEnd/>
              </a:ln>
            </p:spPr>
            <p:txBody>
              <a:bodyPr/>
              <a:lstStyle/>
              <a:p>
                <a:endParaRPr lang="en-US"/>
              </a:p>
            </p:txBody>
          </p:sp>
          <p:sp>
            <p:nvSpPr>
              <p:cNvPr id="1199" name="Line 61"/>
              <p:cNvSpPr>
                <a:spLocks noChangeShapeType="1"/>
              </p:cNvSpPr>
              <p:nvPr/>
            </p:nvSpPr>
            <p:spPr bwMode="auto">
              <a:xfrm>
                <a:off x="4968" y="5011"/>
                <a:ext cx="72" cy="0"/>
              </a:xfrm>
              <a:prstGeom prst="line">
                <a:avLst/>
              </a:prstGeom>
              <a:noFill/>
              <a:ln w="19050">
                <a:solidFill>
                  <a:srgbClr val="000000"/>
                </a:solidFill>
                <a:round/>
                <a:headEnd/>
                <a:tailEnd/>
              </a:ln>
            </p:spPr>
            <p:txBody>
              <a:bodyPr/>
              <a:lstStyle/>
              <a:p>
                <a:endParaRPr lang="en-US"/>
              </a:p>
            </p:txBody>
          </p:sp>
          <p:sp>
            <p:nvSpPr>
              <p:cNvPr id="1200" name="Line 60"/>
              <p:cNvSpPr>
                <a:spLocks noChangeShapeType="1"/>
              </p:cNvSpPr>
              <p:nvPr/>
            </p:nvSpPr>
            <p:spPr bwMode="auto">
              <a:xfrm>
                <a:off x="5040" y="5443"/>
                <a:ext cx="0" cy="144"/>
              </a:xfrm>
              <a:prstGeom prst="line">
                <a:avLst/>
              </a:prstGeom>
              <a:noFill/>
              <a:ln w="19050">
                <a:solidFill>
                  <a:srgbClr val="000000"/>
                </a:solidFill>
                <a:round/>
                <a:headEnd/>
                <a:tailEnd/>
              </a:ln>
            </p:spPr>
            <p:txBody>
              <a:bodyPr/>
              <a:lstStyle/>
              <a:p>
                <a:endParaRPr lang="en-US"/>
              </a:p>
            </p:txBody>
          </p:sp>
        </p:grpSp>
      </p:grpSp>
      <p:grpSp>
        <p:nvGrpSpPr>
          <p:cNvPr id="1066" name="Group 51"/>
          <p:cNvGrpSpPr>
            <a:grpSpLocks/>
          </p:cNvGrpSpPr>
          <p:nvPr/>
        </p:nvGrpSpPr>
        <p:grpSpPr bwMode="auto">
          <a:xfrm>
            <a:off x="3221038" y="3884613"/>
            <a:ext cx="111125" cy="457200"/>
            <a:chOff x="2073" y="8467"/>
            <a:chExt cx="174" cy="720"/>
          </a:xfrm>
        </p:grpSpPr>
        <p:sp>
          <p:nvSpPr>
            <p:cNvPr id="1187" name="Line 57"/>
            <p:cNvSpPr>
              <a:spLocks noChangeShapeType="1"/>
            </p:cNvSpPr>
            <p:nvPr/>
          </p:nvSpPr>
          <p:spPr bwMode="auto">
            <a:xfrm>
              <a:off x="2171" y="8467"/>
              <a:ext cx="0" cy="302"/>
            </a:xfrm>
            <a:prstGeom prst="line">
              <a:avLst/>
            </a:prstGeom>
            <a:noFill/>
            <a:ln w="19050">
              <a:solidFill>
                <a:srgbClr val="000000"/>
              </a:solidFill>
              <a:round/>
              <a:headEnd/>
              <a:tailEnd/>
            </a:ln>
          </p:spPr>
          <p:txBody>
            <a:bodyPr/>
            <a:lstStyle/>
            <a:p>
              <a:endParaRPr lang="en-US"/>
            </a:p>
          </p:txBody>
        </p:sp>
        <p:sp>
          <p:nvSpPr>
            <p:cNvPr id="1188" name="Line 56"/>
            <p:cNvSpPr>
              <a:spLocks noChangeShapeType="1"/>
            </p:cNvSpPr>
            <p:nvPr/>
          </p:nvSpPr>
          <p:spPr bwMode="auto">
            <a:xfrm>
              <a:off x="2160" y="8769"/>
              <a:ext cx="87" cy="0"/>
            </a:xfrm>
            <a:prstGeom prst="line">
              <a:avLst/>
            </a:prstGeom>
            <a:noFill/>
            <a:ln w="19050">
              <a:solidFill>
                <a:srgbClr val="000000"/>
              </a:solidFill>
              <a:round/>
              <a:headEnd/>
              <a:tailEnd/>
            </a:ln>
          </p:spPr>
          <p:txBody>
            <a:bodyPr/>
            <a:lstStyle/>
            <a:p>
              <a:endParaRPr lang="en-US"/>
            </a:p>
          </p:txBody>
        </p:sp>
        <p:sp>
          <p:nvSpPr>
            <p:cNvPr id="1189" name="Line 55"/>
            <p:cNvSpPr>
              <a:spLocks noChangeShapeType="1"/>
            </p:cNvSpPr>
            <p:nvPr/>
          </p:nvSpPr>
          <p:spPr bwMode="auto">
            <a:xfrm flipH="1">
              <a:off x="2073" y="8769"/>
              <a:ext cx="87" cy="0"/>
            </a:xfrm>
            <a:prstGeom prst="line">
              <a:avLst/>
            </a:prstGeom>
            <a:noFill/>
            <a:ln w="19050">
              <a:solidFill>
                <a:srgbClr val="000000"/>
              </a:solidFill>
              <a:round/>
              <a:headEnd/>
              <a:tailEnd/>
            </a:ln>
          </p:spPr>
          <p:txBody>
            <a:bodyPr/>
            <a:lstStyle/>
            <a:p>
              <a:endParaRPr lang="en-US"/>
            </a:p>
          </p:txBody>
        </p:sp>
        <p:sp>
          <p:nvSpPr>
            <p:cNvPr id="1190" name="Line 54"/>
            <p:cNvSpPr>
              <a:spLocks noChangeShapeType="1"/>
            </p:cNvSpPr>
            <p:nvPr/>
          </p:nvSpPr>
          <p:spPr bwMode="auto">
            <a:xfrm>
              <a:off x="2160" y="8827"/>
              <a:ext cx="87" cy="0"/>
            </a:xfrm>
            <a:prstGeom prst="line">
              <a:avLst/>
            </a:prstGeom>
            <a:noFill/>
            <a:ln w="19050">
              <a:solidFill>
                <a:srgbClr val="000000"/>
              </a:solidFill>
              <a:round/>
              <a:headEnd/>
              <a:tailEnd/>
            </a:ln>
          </p:spPr>
          <p:txBody>
            <a:bodyPr/>
            <a:lstStyle/>
            <a:p>
              <a:endParaRPr lang="en-US"/>
            </a:p>
          </p:txBody>
        </p:sp>
        <p:sp>
          <p:nvSpPr>
            <p:cNvPr id="1191" name="Line 53"/>
            <p:cNvSpPr>
              <a:spLocks noChangeShapeType="1"/>
            </p:cNvSpPr>
            <p:nvPr/>
          </p:nvSpPr>
          <p:spPr bwMode="auto">
            <a:xfrm flipH="1">
              <a:off x="2073" y="8827"/>
              <a:ext cx="87" cy="0"/>
            </a:xfrm>
            <a:prstGeom prst="line">
              <a:avLst/>
            </a:prstGeom>
            <a:noFill/>
            <a:ln w="19050">
              <a:solidFill>
                <a:srgbClr val="000000"/>
              </a:solidFill>
              <a:round/>
              <a:headEnd/>
              <a:tailEnd/>
            </a:ln>
          </p:spPr>
          <p:txBody>
            <a:bodyPr/>
            <a:lstStyle/>
            <a:p>
              <a:endParaRPr lang="en-US"/>
            </a:p>
          </p:txBody>
        </p:sp>
        <p:sp>
          <p:nvSpPr>
            <p:cNvPr id="1192" name="Line 52"/>
            <p:cNvSpPr>
              <a:spLocks noChangeShapeType="1"/>
            </p:cNvSpPr>
            <p:nvPr/>
          </p:nvSpPr>
          <p:spPr bwMode="auto">
            <a:xfrm>
              <a:off x="2171" y="8827"/>
              <a:ext cx="0" cy="360"/>
            </a:xfrm>
            <a:prstGeom prst="line">
              <a:avLst/>
            </a:prstGeom>
            <a:noFill/>
            <a:ln w="19050">
              <a:solidFill>
                <a:srgbClr val="000000"/>
              </a:solidFill>
              <a:round/>
              <a:headEnd/>
              <a:tailEnd/>
            </a:ln>
          </p:spPr>
          <p:txBody>
            <a:bodyPr/>
            <a:lstStyle/>
            <a:p>
              <a:endParaRPr lang="en-US"/>
            </a:p>
          </p:txBody>
        </p:sp>
      </p:grpSp>
      <p:sp>
        <p:nvSpPr>
          <p:cNvPr id="1067" name="Line 50"/>
          <p:cNvSpPr>
            <a:spLocks noChangeShapeType="1"/>
          </p:cNvSpPr>
          <p:nvPr/>
        </p:nvSpPr>
        <p:spPr bwMode="auto">
          <a:xfrm>
            <a:off x="2859088" y="4019550"/>
            <a:ext cx="0" cy="320675"/>
          </a:xfrm>
          <a:prstGeom prst="line">
            <a:avLst/>
          </a:prstGeom>
          <a:noFill/>
          <a:ln w="19050">
            <a:solidFill>
              <a:srgbClr val="000000"/>
            </a:solidFill>
            <a:round/>
            <a:headEnd/>
            <a:tailEnd/>
          </a:ln>
        </p:spPr>
        <p:txBody>
          <a:bodyPr/>
          <a:lstStyle/>
          <a:p>
            <a:endParaRPr lang="en-US"/>
          </a:p>
        </p:txBody>
      </p:sp>
      <p:sp>
        <p:nvSpPr>
          <p:cNvPr id="1068" name="Line 49"/>
          <p:cNvSpPr>
            <a:spLocks noChangeShapeType="1"/>
          </p:cNvSpPr>
          <p:nvPr/>
        </p:nvSpPr>
        <p:spPr bwMode="auto">
          <a:xfrm rot="5400000" flipH="1">
            <a:off x="2359025" y="3425826"/>
            <a:ext cx="1587" cy="1833562"/>
          </a:xfrm>
          <a:prstGeom prst="line">
            <a:avLst/>
          </a:prstGeom>
          <a:noFill/>
          <a:ln w="19050">
            <a:solidFill>
              <a:srgbClr val="000000"/>
            </a:solidFill>
            <a:round/>
            <a:headEnd/>
            <a:tailEnd/>
          </a:ln>
        </p:spPr>
        <p:txBody>
          <a:bodyPr/>
          <a:lstStyle/>
          <a:p>
            <a:endParaRPr lang="en-US"/>
          </a:p>
        </p:txBody>
      </p:sp>
      <p:sp>
        <p:nvSpPr>
          <p:cNvPr id="1069" name="Line 48"/>
          <p:cNvSpPr>
            <a:spLocks noChangeShapeType="1"/>
          </p:cNvSpPr>
          <p:nvPr/>
        </p:nvSpPr>
        <p:spPr bwMode="auto">
          <a:xfrm>
            <a:off x="2859088" y="3306763"/>
            <a:ext cx="0" cy="442912"/>
          </a:xfrm>
          <a:prstGeom prst="line">
            <a:avLst/>
          </a:prstGeom>
          <a:noFill/>
          <a:ln w="19050">
            <a:solidFill>
              <a:srgbClr val="000000"/>
            </a:solidFill>
            <a:round/>
            <a:headEnd/>
            <a:tailEnd/>
          </a:ln>
        </p:spPr>
        <p:txBody>
          <a:bodyPr/>
          <a:lstStyle/>
          <a:p>
            <a:endParaRPr lang="en-US"/>
          </a:p>
        </p:txBody>
      </p:sp>
      <p:sp>
        <p:nvSpPr>
          <p:cNvPr id="1070" name="Line 47"/>
          <p:cNvSpPr>
            <a:spLocks noChangeShapeType="1"/>
          </p:cNvSpPr>
          <p:nvPr/>
        </p:nvSpPr>
        <p:spPr bwMode="auto">
          <a:xfrm>
            <a:off x="3284538" y="3316288"/>
            <a:ext cx="1587" cy="198437"/>
          </a:xfrm>
          <a:prstGeom prst="line">
            <a:avLst/>
          </a:prstGeom>
          <a:noFill/>
          <a:ln w="19050">
            <a:solidFill>
              <a:srgbClr val="000000"/>
            </a:solidFill>
            <a:round/>
            <a:headEnd/>
            <a:tailEnd/>
          </a:ln>
        </p:spPr>
        <p:txBody>
          <a:bodyPr/>
          <a:lstStyle/>
          <a:p>
            <a:endParaRPr lang="en-US"/>
          </a:p>
        </p:txBody>
      </p:sp>
      <p:sp>
        <p:nvSpPr>
          <p:cNvPr id="1071" name="Line 46"/>
          <p:cNvSpPr>
            <a:spLocks noChangeShapeType="1"/>
          </p:cNvSpPr>
          <p:nvPr/>
        </p:nvSpPr>
        <p:spPr bwMode="auto">
          <a:xfrm rot="5400000">
            <a:off x="2903538" y="2943225"/>
            <a:ext cx="0" cy="746125"/>
          </a:xfrm>
          <a:prstGeom prst="line">
            <a:avLst/>
          </a:prstGeom>
          <a:noFill/>
          <a:ln w="19050">
            <a:solidFill>
              <a:srgbClr val="000000"/>
            </a:solidFill>
            <a:round/>
            <a:headEnd/>
            <a:tailEnd/>
          </a:ln>
        </p:spPr>
        <p:txBody>
          <a:bodyPr/>
          <a:lstStyle/>
          <a:p>
            <a:endParaRPr lang="en-US"/>
          </a:p>
        </p:txBody>
      </p:sp>
      <p:sp>
        <p:nvSpPr>
          <p:cNvPr id="1072" name="Line 45"/>
          <p:cNvSpPr>
            <a:spLocks noChangeShapeType="1"/>
          </p:cNvSpPr>
          <p:nvPr/>
        </p:nvSpPr>
        <p:spPr bwMode="auto">
          <a:xfrm rot="5400000" flipH="1">
            <a:off x="2309813" y="2882900"/>
            <a:ext cx="0" cy="866775"/>
          </a:xfrm>
          <a:prstGeom prst="line">
            <a:avLst/>
          </a:prstGeom>
          <a:noFill/>
          <a:ln w="19050">
            <a:solidFill>
              <a:srgbClr val="000000"/>
            </a:solidFill>
            <a:round/>
            <a:headEnd/>
            <a:tailEnd/>
          </a:ln>
        </p:spPr>
        <p:txBody>
          <a:bodyPr/>
          <a:lstStyle/>
          <a:p>
            <a:endParaRPr lang="en-US"/>
          </a:p>
        </p:txBody>
      </p:sp>
      <p:sp>
        <p:nvSpPr>
          <p:cNvPr id="1073" name="Line 44"/>
          <p:cNvSpPr>
            <a:spLocks noChangeShapeType="1"/>
          </p:cNvSpPr>
          <p:nvPr/>
        </p:nvSpPr>
        <p:spPr bwMode="auto">
          <a:xfrm rot="5400000">
            <a:off x="1504950" y="3224213"/>
            <a:ext cx="1588" cy="182562"/>
          </a:xfrm>
          <a:prstGeom prst="line">
            <a:avLst/>
          </a:prstGeom>
          <a:noFill/>
          <a:ln w="19050">
            <a:solidFill>
              <a:srgbClr val="000000"/>
            </a:solidFill>
            <a:round/>
            <a:headEnd/>
            <a:tailEnd/>
          </a:ln>
        </p:spPr>
        <p:txBody>
          <a:bodyPr/>
          <a:lstStyle/>
          <a:p>
            <a:endParaRPr lang="en-US"/>
          </a:p>
        </p:txBody>
      </p:sp>
      <p:sp>
        <p:nvSpPr>
          <p:cNvPr id="1074" name="Text Box 40"/>
          <p:cNvSpPr txBox="1">
            <a:spLocks noChangeArrowheads="1"/>
          </p:cNvSpPr>
          <p:nvPr/>
        </p:nvSpPr>
        <p:spPr bwMode="auto">
          <a:xfrm>
            <a:off x="2251075" y="2971800"/>
            <a:ext cx="401638" cy="482600"/>
          </a:xfrm>
          <a:prstGeom prst="rect">
            <a:avLst/>
          </a:prstGeom>
          <a:noFill/>
          <a:ln w="9525">
            <a:noFill/>
            <a:miter lim="800000"/>
            <a:headEnd/>
            <a:tailEnd/>
          </a:ln>
        </p:spPr>
        <p:txBody>
          <a:bodyPr wrap="none">
            <a:spAutoFit/>
          </a:bodyPr>
          <a:lstStyle/>
          <a:p>
            <a:endParaRPr lang="zh-CN" altLang="zh-CN">
              <a:ea typeface="SimSun" pitchFamily="2" charset="-122"/>
            </a:endParaRPr>
          </a:p>
        </p:txBody>
      </p:sp>
      <p:sp>
        <p:nvSpPr>
          <p:cNvPr id="1075" name="Text Box 38"/>
          <p:cNvSpPr txBox="1">
            <a:spLocks noChangeArrowheads="1"/>
          </p:cNvSpPr>
          <p:nvPr/>
        </p:nvSpPr>
        <p:spPr bwMode="auto">
          <a:xfrm>
            <a:off x="2454275" y="3673475"/>
            <a:ext cx="409575" cy="484188"/>
          </a:xfrm>
          <a:prstGeom prst="rect">
            <a:avLst/>
          </a:prstGeom>
          <a:noFill/>
          <a:ln w="9525">
            <a:noFill/>
            <a:miter lim="800000"/>
            <a:headEnd/>
            <a:tailEnd/>
          </a:ln>
        </p:spPr>
        <p:txBody>
          <a:bodyPr wrap="none">
            <a:spAutoFit/>
          </a:bodyPr>
          <a:lstStyle/>
          <a:p>
            <a:endParaRPr lang="zh-CN" altLang="zh-CN">
              <a:ea typeface="SimSun" pitchFamily="2" charset="-122"/>
            </a:endParaRPr>
          </a:p>
        </p:txBody>
      </p:sp>
      <p:sp>
        <p:nvSpPr>
          <p:cNvPr id="1076" name="Text Box 36"/>
          <p:cNvSpPr txBox="1">
            <a:spLocks noChangeArrowheads="1"/>
          </p:cNvSpPr>
          <p:nvPr/>
        </p:nvSpPr>
        <p:spPr bwMode="auto">
          <a:xfrm>
            <a:off x="3290888" y="3911600"/>
            <a:ext cx="411162" cy="484188"/>
          </a:xfrm>
          <a:prstGeom prst="rect">
            <a:avLst/>
          </a:prstGeom>
          <a:noFill/>
          <a:ln w="9525">
            <a:noFill/>
            <a:miter lim="800000"/>
            <a:headEnd/>
            <a:tailEnd/>
          </a:ln>
        </p:spPr>
        <p:txBody>
          <a:bodyPr wrap="none">
            <a:spAutoFit/>
          </a:bodyPr>
          <a:lstStyle/>
          <a:p>
            <a:endParaRPr lang="zh-CN" altLang="zh-CN">
              <a:ea typeface="SimSun" pitchFamily="2" charset="-122"/>
            </a:endParaRPr>
          </a:p>
        </p:txBody>
      </p:sp>
      <p:sp>
        <p:nvSpPr>
          <p:cNvPr id="1077" name="Text Box 34"/>
          <p:cNvSpPr txBox="1">
            <a:spLocks noChangeArrowheads="1"/>
          </p:cNvSpPr>
          <p:nvPr/>
        </p:nvSpPr>
        <p:spPr bwMode="auto">
          <a:xfrm>
            <a:off x="3297238" y="3546475"/>
            <a:ext cx="401637" cy="481013"/>
          </a:xfrm>
          <a:prstGeom prst="rect">
            <a:avLst/>
          </a:prstGeom>
          <a:noFill/>
          <a:ln w="9525">
            <a:noFill/>
            <a:miter lim="800000"/>
            <a:headEnd/>
            <a:tailEnd/>
          </a:ln>
        </p:spPr>
        <p:txBody>
          <a:bodyPr wrap="none">
            <a:spAutoFit/>
          </a:bodyPr>
          <a:lstStyle/>
          <a:p>
            <a:endParaRPr lang="zh-CN" altLang="zh-CN">
              <a:ea typeface="SimSun" pitchFamily="2" charset="-122"/>
            </a:endParaRPr>
          </a:p>
        </p:txBody>
      </p:sp>
      <p:graphicFrame>
        <p:nvGraphicFramePr>
          <p:cNvPr id="1031" name="Object 114"/>
          <p:cNvGraphicFramePr>
            <a:graphicFrameLocks noChangeAspect="1"/>
          </p:cNvGraphicFramePr>
          <p:nvPr/>
        </p:nvGraphicFramePr>
        <p:xfrm>
          <a:off x="1447800" y="3048000"/>
          <a:ext cx="673100" cy="238125"/>
        </p:xfrm>
        <a:graphic>
          <a:graphicData uri="http://schemas.openxmlformats.org/presentationml/2006/ole">
            <p:oleObj spid="_x0000_s1031" name="Equation" r:id="rId9" imgW="634680" imgH="228600" progId="Equation.3">
              <p:embed/>
            </p:oleObj>
          </a:graphicData>
        </a:graphic>
      </p:graphicFrame>
      <p:grpSp>
        <p:nvGrpSpPr>
          <p:cNvPr id="1078" name="Group 115"/>
          <p:cNvGrpSpPr>
            <a:grpSpLocks/>
          </p:cNvGrpSpPr>
          <p:nvPr/>
        </p:nvGrpSpPr>
        <p:grpSpPr bwMode="auto">
          <a:xfrm>
            <a:off x="1295400" y="3589338"/>
            <a:ext cx="274638" cy="457200"/>
            <a:chOff x="6408" y="11556"/>
            <a:chExt cx="432" cy="720"/>
          </a:xfrm>
        </p:grpSpPr>
        <p:sp>
          <p:nvSpPr>
            <p:cNvPr id="1179" name="Line 116"/>
            <p:cNvSpPr>
              <a:spLocks noChangeShapeType="1"/>
            </p:cNvSpPr>
            <p:nvPr/>
          </p:nvSpPr>
          <p:spPr bwMode="auto">
            <a:xfrm>
              <a:off x="6624" y="11556"/>
              <a:ext cx="0" cy="144"/>
            </a:xfrm>
            <a:prstGeom prst="line">
              <a:avLst/>
            </a:prstGeom>
            <a:noFill/>
            <a:ln w="19050">
              <a:solidFill>
                <a:srgbClr val="000000"/>
              </a:solidFill>
              <a:round/>
              <a:headEnd/>
              <a:tailEnd/>
            </a:ln>
          </p:spPr>
          <p:txBody>
            <a:bodyPr/>
            <a:lstStyle/>
            <a:p>
              <a:endParaRPr lang="en-US"/>
            </a:p>
          </p:txBody>
        </p:sp>
        <p:sp>
          <p:nvSpPr>
            <p:cNvPr id="1180" name="Line 117"/>
            <p:cNvSpPr>
              <a:spLocks noChangeShapeType="1"/>
            </p:cNvSpPr>
            <p:nvPr/>
          </p:nvSpPr>
          <p:spPr bwMode="auto">
            <a:xfrm>
              <a:off x="6624" y="12132"/>
              <a:ext cx="0" cy="144"/>
            </a:xfrm>
            <a:prstGeom prst="line">
              <a:avLst/>
            </a:prstGeom>
            <a:noFill/>
            <a:ln w="19050">
              <a:solidFill>
                <a:srgbClr val="000000"/>
              </a:solidFill>
              <a:round/>
              <a:headEnd/>
              <a:tailEnd/>
            </a:ln>
          </p:spPr>
          <p:txBody>
            <a:bodyPr/>
            <a:lstStyle/>
            <a:p>
              <a:endParaRPr lang="en-US"/>
            </a:p>
          </p:txBody>
        </p:sp>
        <p:sp>
          <p:nvSpPr>
            <p:cNvPr id="1181" name="Oval 118"/>
            <p:cNvSpPr>
              <a:spLocks noChangeArrowheads="1"/>
            </p:cNvSpPr>
            <p:nvPr/>
          </p:nvSpPr>
          <p:spPr bwMode="auto">
            <a:xfrm>
              <a:off x="6408" y="11700"/>
              <a:ext cx="432" cy="432"/>
            </a:xfrm>
            <a:prstGeom prst="ellipse">
              <a:avLst/>
            </a:prstGeom>
            <a:solidFill>
              <a:srgbClr val="FFFFFF"/>
            </a:solidFill>
            <a:ln w="19050">
              <a:solidFill>
                <a:srgbClr val="000000"/>
              </a:solidFill>
              <a:round/>
              <a:headEnd/>
              <a:tailEnd/>
            </a:ln>
          </p:spPr>
          <p:txBody>
            <a:bodyPr/>
            <a:lstStyle/>
            <a:p>
              <a:endParaRPr lang="zh-CN" altLang="zh-CN">
                <a:ea typeface="SimSun" pitchFamily="2" charset="-122"/>
              </a:endParaRPr>
            </a:p>
          </p:txBody>
        </p:sp>
        <p:sp>
          <p:nvSpPr>
            <p:cNvPr id="1182" name="Line 119"/>
            <p:cNvSpPr>
              <a:spLocks noChangeShapeType="1"/>
            </p:cNvSpPr>
            <p:nvPr/>
          </p:nvSpPr>
          <p:spPr bwMode="auto">
            <a:xfrm flipV="1">
              <a:off x="6509" y="11862"/>
              <a:ext cx="29" cy="58"/>
            </a:xfrm>
            <a:prstGeom prst="line">
              <a:avLst/>
            </a:prstGeom>
            <a:noFill/>
            <a:ln w="19050">
              <a:solidFill>
                <a:srgbClr val="000000"/>
              </a:solidFill>
              <a:round/>
              <a:headEnd/>
              <a:tailEnd/>
            </a:ln>
          </p:spPr>
          <p:txBody>
            <a:bodyPr/>
            <a:lstStyle/>
            <a:p>
              <a:endParaRPr lang="en-US"/>
            </a:p>
          </p:txBody>
        </p:sp>
        <p:sp>
          <p:nvSpPr>
            <p:cNvPr id="1183" name="Line 120"/>
            <p:cNvSpPr>
              <a:spLocks noChangeShapeType="1"/>
            </p:cNvSpPr>
            <p:nvPr/>
          </p:nvSpPr>
          <p:spPr bwMode="auto">
            <a:xfrm>
              <a:off x="6538" y="11862"/>
              <a:ext cx="58" cy="0"/>
            </a:xfrm>
            <a:prstGeom prst="line">
              <a:avLst/>
            </a:prstGeom>
            <a:noFill/>
            <a:ln w="19050">
              <a:solidFill>
                <a:srgbClr val="000000"/>
              </a:solidFill>
              <a:round/>
              <a:headEnd/>
              <a:tailEnd/>
            </a:ln>
          </p:spPr>
          <p:txBody>
            <a:bodyPr/>
            <a:lstStyle/>
            <a:p>
              <a:endParaRPr lang="en-US"/>
            </a:p>
          </p:txBody>
        </p:sp>
        <p:sp>
          <p:nvSpPr>
            <p:cNvPr id="1184" name="Line 121"/>
            <p:cNvSpPr>
              <a:spLocks noChangeShapeType="1"/>
            </p:cNvSpPr>
            <p:nvPr/>
          </p:nvSpPr>
          <p:spPr bwMode="auto">
            <a:xfrm>
              <a:off x="6596" y="11862"/>
              <a:ext cx="58" cy="87"/>
            </a:xfrm>
            <a:prstGeom prst="line">
              <a:avLst/>
            </a:prstGeom>
            <a:noFill/>
            <a:ln w="19050">
              <a:solidFill>
                <a:srgbClr val="000000"/>
              </a:solidFill>
              <a:round/>
              <a:headEnd/>
              <a:tailEnd/>
            </a:ln>
          </p:spPr>
          <p:txBody>
            <a:bodyPr/>
            <a:lstStyle/>
            <a:p>
              <a:endParaRPr lang="en-US"/>
            </a:p>
          </p:txBody>
        </p:sp>
        <p:sp>
          <p:nvSpPr>
            <p:cNvPr id="1185" name="Line 122"/>
            <p:cNvSpPr>
              <a:spLocks noChangeShapeType="1"/>
            </p:cNvSpPr>
            <p:nvPr/>
          </p:nvSpPr>
          <p:spPr bwMode="auto">
            <a:xfrm>
              <a:off x="6654" y="11949"/>
              <a:ext cx="58" cy="0"/>
            </a:xfrm>
            <a:prstGeom prst="line">
              <a:avLst/>
            </a:prstGeom>
            <a:noFill/>
            <a:ln w="19050">
              <a:solidFill>
                <a:srgbClr val="000000"/>
              </a:solidFill>
              <a:round/>
              <a:headEnd/>
              <a:tailEnd/>
            </a:ln>
          </p:spPr>
          <p:txBody>
            <a:bodyPr/>
            <a:lstStyle/>
            <a:p>
              <a:endParaRPr lang="en-US"/>
            </a:p>
          </p:txBody>
        </p:sp>
        <p:sp>
          <p:nvSpPr>
            <p:cNvPr id="1186" name="Line 123"/>
            <p:cNvSpPr>
              <a:spLocks noChangeShapeType="1"/>
            </p:cNvSpPr>
            <p:nvPr/>
          </p:nvSpPr>
          <p:spPr bwMode="auto">
            <a:xfrm flipV="1">
              <a:off x="6712" y="11891"/>
              <a:ext cx="29" cy="58"/>
            </a:xfrm>
            <a:prstGeom prst="line">
              <a:avLst/>
            </a:prstGeom>
            <a:noFill/>
            <a:ln w="19050">
              <a:solidFill>
                <a:srgbClr val="000000"/>
              </a:solidFill>
              <a:round/>
              <a:headEnd/>
              <a:tailEnd/>
            </a:ln>
          </p:spPr>
          <p:txBody>
            <a:bodyPr/>
            <a:lstStyle/>
            <a:p>
              <a:endParaRPr lang="en-US"/>
            </a:p>
          </p:txBody>
        </p:sp>
      </p:grpSp>
      <p:sp>
        <p:nvSpPr>
          <p:cNvPr id="1079" name="Line 45"/>
          <p:cNvSpPr>
            <a:spLocks noChangeShapeType="1"/>
          </p:cNvSpPr>
          <p:nvPr/>
        </p:nvSpPr>
        <p:spPr bwMode="auto">
          <a:xfrm rot="10800000" flipH="1">
            <a:off x="1431925" y="4030663"/>
            <a:ext cx="0" cy="322262"/>
          </a:xfrm>
          <a:prstGeom prst="line">
            <a:avLst/>
          </a:prstGeom>
          <a:noFill/>
          <a:ln w="19050">
            <a:solidFill>
              <a:srgbClr val="000000"/>
            </a:solidFill>
            <a:round/>
            <a:headEnd/>
            <a:tailEnd/>
          </a:ln>
        </p:spPr>
        <p:txBody>
          <a:bodyPr/>
          <a:lstStyle/>
          <a:p>
            <a:endParaRPr lang="en-US"/>
          </a:p>
        </p:txBody>
      </p:sp>
      <p:sp>
        <p:nvSpPr>
          <p:cNvPr id="1080" name="Line 45"/>
          <p:cNvSpPr>
            <a:spLocks noChangeShapeType="1"/>
          </p:cNvSpPr>
          <p:nvPr/>
        </p:nvSpPr>
        <p:spPr bwMode="auto">
          <a:xfrm rot="10800000">
            <a:off x="1431925" y="3311525"/>
            <a:ext cx="0" cy="347663"/>
          </a:xfrm>
          <a:prstGeom prst="line">
            <a:avLst/>
          </a:prstGeom>
          <a:noFill/>
          <a:ln w="19050">
            <a:solidFill>
              <a:srgbClr val="000000"/>
            </a:solidFill>
            <a:round/>
            <a:headEnd/>
            <a:tailEnd/>
          </a:ln>
        </p:spPr>
        <p:txBody>
          <a:bodyPr/>
          <a:lstStyle/>
          <a:p>
            <a:endParaRPr lang="en-US"/>
          </a:p>
        </p:txBody>
      </p:sp>
      <p:graphicFrame>
        <p:nvGraphicFramePr>
          <p:cNvPr id="1032" name="Object 43"/>
          <p:cNvGraphicFramePr>
            <a:graphicFrameLocks noChangeAspect="1"/>
          </p:cNvGraphicFramePr>
          <p:nvPr/>
        </p:nvGraphicFramePr>
        <p:xfrm>
          <a:off x="5565775" y="3375025"/>
          <a:ext cx="295275" cy="238125"/>
        </p:xfrm>
        <a:graphic>
          <a:graphicData uri="http://schemas.openxmlformats.org/presentationml/2006/ole">
            <p:oleObj spid="_x0000_s1032" name="Equation" r:id="rId10" imgW="279400" imgH="228600" progId="Equation.3">
              <p:embed/>
            </p:oleObj>
          </a:graphicData>
        </a:graphic>
      </p:graphicFrame>
      <p:graphicFrame>
        <p:nvGraphicFramePr>
          <p:cNvPr id="1033" name="Object 41"/>
          <p:cNvGraphicFramePr>
            <a:graphicFrameLocks noChangeAspect="1"/>
          </p:cNvGraphicFramePr>
          <p:nvPr/>
        </p:nvGraphicFramePr>
        <p:xfrm>
          <a:off x="6043613" y="3352800"/>
          <a:ext cx="219075" cy="238125"/>
        </p:xfrm>
        <a:graphic>
          <a:graphicData uri="http://schemas.openxmlformats.org/presentationml/2006/ole">
            <p:oleObj spid="_x0000_s1033" name="Equation" r:id="rId11" imgW="203112" imgH="228501" progId="Equation.3">
              <p:embed/>
            </p:oleObj>
          </a:graphicData>
        </a:graphic>
      </p:graphicFrame>
      <p:graphicFrame>
        <p:nvGraphicFramePr>
          <p:cNvPr id="1034" name="Object 39"/>
          <p:cNvGraphicFramePr>
            <a:graphicFrameLocks noChangeAspect="1"/>
          </p:cNvGraphicFramePr>
          <p:nvPr/>
        </p:nvGraphicFramePr>
        <p:xfrm>
          <a:off x="6172200" y="3733800"/>
          <a:ext cx="228600" cy="238125"/>
        </p:xfrm>
        <a:graphic>
          <a:graphicData uri="http://schemas.openxmlformats.org/presentationml/2006/ole">
            <p:oleObj spid="_x0000_s1034" name="Equation" r:id="rId12" imgW="215640" imgH="228600" progId="Equation.3">
              <p:embed/>
            </p:oleObj>
          </a:graphicData>
        </a:graphic>
      </p:graphicFrame>
      <p:graphicFrame>
        <p:nvGraphicFramePr>
          <p:cNvPr id="1035" name="Object 37"/>
          <p:cNvGraphicFramePr>
            <a:graphicFrameLocks noChangeAspect="1"/>
          </p:cNvGraphicFramePr>
          <p:nvPr/>
        </p:nvGraphicFramePr>
        <p:xfrm>
          <a:off x="7010400" y="3962400"/>
          <a:ext cx="255588" cy="238125"/>
        </p:xfrm>
        <a:graphic>
          <a:graphicData uri="http://schemas.openxmlformats.org/presentationml/2006/ole">
            <p:oleObj spid="_x0000_s1035" name="Equation" r:id="rId13" imgW="241200" imgH="228600" progId="Equation.3">
              <p:embed/>
            </p:oleObj>
          </a:graphicData>
        </a:graphic>
      </p:graphicFrame>
      <p:graphicFrame>
        <p:nvGraphicFramePr>
          <p:cNvPr id="1036" name="Object 35"/>
          <p:cNvGraphicFramePr>
            <a:graphicFrameLocks noChangeAspect="1"/>
          </p:cNvGraphicFramePr>
          <p:nvPr/>
        </p:nvGraphicFramePr>
        <p:xfrm>
          <a:off x="7010400" y="3581400"/>
          <a:ext cx="260350" cy="238125"/>
        </p:xfrm>
        <a:graphic>
          <a:graphicData uri="http://schemas.openxmlformats.org/presentationml/2006/ole">
            <p:oleObj spid="_x0000_s1036" name="Equation" r:id="rId14" imgW="241200" imgH="228600" progId="Equation.3">
              <p:embed/>
            </p:oleObj>
          </a:graphicData>
        </a:graphic>
      </p:graphicFrame>
      <p:sp>
        <p:nvSpPr>
          <p:cNvPr id="1081" name="AutoShape 102"/>
          <p:cNvSpPr>
            <a:spLocks noChangeAspect="1" noChangeArrowheads="1" noTextEdit="1"/>
          </p:cNvSpPr>
          <p:nvPr/>
        </p:nvSpPr>
        <p:spPr bwMode="auto">
          <a:xfrm>
            <a:off x="4724400" y="2971800"/>
            <a:ext cx="2789238" cy="1581150"/>
          </a:xfrm>
          <a:prstGeom prst="rect">
            <a:avLst/>
          </a:prstGeom>
          <a:noFill/>
          <a:ln w="9525">
            <a:noFill/>
            <a:miter lim="800000"/>
            <a:headEnd/>
            <a:tailEnd/>
          </a:ln>
        </p:spPr>
        <p:txBody>
          <a:bodyPr/>
          <a:lstStyle/>
          <a:p>
            <a:endParaRPr lang="en-US"/>
          </a:p>
        </p:txBody>
      </p:sp>
      <p:grpSp>
        <p:nvGrpSpPr>
          <p:cNvPr id="1082" name="Group 93"/>
          <p:cNvGrpSpPr>
            <a:grpSpLocks/>
          </p:cNvGrpSpPr>
          <p:nvPr/>
        </p:nvGrpSpPr>
        <p:grpSpPr bwMode="auto">
          <a:xfrm rot="5400000">
            <a:off x="5647531" y="3082132"/>
            <a:ext cx="92075" cy="458788"/>
            <a:chOff x="4968" y="4867"/>
            <a:chExt cx="144" cy="720"/>
          </a:xfrm>
        </p:grpSpPr>
        <p:sp>
          <p:nvSpPr>
            <p:cNvPr id="1171" name="Line 101"/>
            <p:cNvSpPr>
              <a:spLocks noChangeShapeType="1"/>
            </p:cNvSpPr>
            <p:nvPr/>
          </p:nvSpPr>
          <p:spPr bwMode="auto">
            <a:xfrm flipV="1">
              <a:off x="4968" y="5011"/>
              <a:ext cx="0" cy="432"/>
            </a:xfrm>
            <a:prstGeom prst="line">
              <a:avLst/>
            </a:prstGeom>
            <a:noFill/>
            <a:ln w="19050">
              <a:solidFill>
                <a:srgbClr val="000000"/>
              </a:solidFill>
              <a:round/>
              <a:headEnd/>
              <a:tailEnd/>
            </a:ln>
          </p:spPr>
          <p:txBody>
            <a:bodyPr/>
            <a:lstStyle/>
            <a:p>
              <a:endParaRPr lang="en-US"/>
            </a:p>
          </p:txBody>
        </p:sp>
        <p:grpSp>
          <p:nvGrpSpPr>
            <p:cNvPr id="1172" name="Group 94"/>
            <p:cNvGrpSpPr>
              <a:grpSpLocks/>
            </p:cNvGrpSpPr>
            <p:nvPr/>
          </p:nvGrpSpPr>
          <p:grpSpPr bwMode="auto">
            <a:xfrm>
              <a:off x="4968" y="4867"/>
              <a:ext cx="144" cy="720"/>
              <a:chOff x="4968" y="4867"/>
              <a:chExt cx="144" cy="720"/>
            </a:xfrm>
          </p:grpSpPr>
          <p:sp>
            <p:nvSpPr>
              <p:cNvPr id="1173" name="Line 100"/>
              <p:cNvSpPr>
                <a:spLocks noChangeShapeType="1"/>
              </p:cNvSpPr>
              <p:nvPr/>
            </p:nvSpPr>
            <p:spPr bwMode="auto">
              <a:xfrm>
                <a:off x="5040" y="4867"/>
                <a:ext cx="0" cy="144"/>
              </a:xfrm>
              <a:prstGeom prst="line">
                <a:avLst/>
              </a:prstGeom>
              <a:noFill/>
              <a:ln w="19050">
                <a:solidFill>
                  <a:srgbClr val="000000"/>
                </a:solidFill>
                <a:round/>
                <a:headEnd/>
                <a:tailEnd/>
              </a:ln>
            </p:spPr>
            <p:txBody>
              <a:bodyPr/>
              <a:lstStyle/>
              <a:p>
                <a:endParaRPr lang="en-US"/>
              </a:p>
            </p:txBody>
          </p:sp>
          <p:sp>
            <p:nvSpPr>
              <p:cNvPr id="1174" name="Line 99"/>
              <p:cNvSpPr>
                <a:spLocks noChangeShapeType="1"/>
              </p:cNvSpPr>
              <p:nvPr/>
            </p:nvSpPr>
            <p:spPr bwMode="auto">
              <a:xfrm>
                <a:off x="5040" y="5011"/>
                <a:ext cx="72" cy="0"/>
              </a:xfrm>
              <a:prstGeom prst="line">
                <a:avLst/>
              </a:prstGeom>
              <a:noFill/>
              <a:ln w="19050">
                <a:solidFill>
                  <a:srgbClr val="000000"/>
                </a:solidFill>
                <a:round/>
                <a:headEnd/>
                <a:tailEnd/>
              </a:ln>
            </p:spPr>
            <p:txBody>
              <a:bodyPr/>
              <a:lstStyle/>
              <a:p>
                <a:endParaRPr lang="en-US"/>
              </a:p>
            </p:txBody>
          </p:sp>
          <p:sp>
            <p:nvSpPr>
              <p:cNvPr id="1175" name="Line 98"/>
              <p:cNvSpPr>
                <a:spLocks noChangeShapeType="1"/>
              </p:cNvSpPr>
              <p:nvPr/>
            </p:nvSpPr>
            <p:spPr bwMode="auto">
              <a:xfrm>
                <a:off x="5112" y="5011"/>
                <a:ext cx="0" cy="432"/>
              </a:xfrm>
              <a:prstGeom prst="line">
                <a:avLst/>
              </a:prstGeom>
              <a:noFill/>
              <a:ln w="19050">
                <a:solidFill>
                  <a:srgbClr val="000000"/>
                </a:solidFill>
                <a:round/>
                <a:headEnd/>
                <a:tailEnd/>
              </a:ln>
            </p:spPr>
            <p:txBody>
              <a:bodyPr/>
              <a:lstStyle/>
              <a:p>
                <a:endParaRPr lang="en-US"/>
              </a:p>
            </p:txBody>
          </p:sp>
          <p:sp>
            <p:nvSpPr>
              <p:cNvPr id="1176" name="Line 97"/>
              <p:cNvSpPr>
                <a:spLocks noChangeShapeType="1"/>
              </p:cNvSpPr>
              <p:nvPr/>
            </p:nvSpPr>
            <p:spPr bwMode="auto">
              <a:xfrm flipH="1">
                <a:off x="4968" y="5443"/>
                <a:ext cx="144" cy="0"/>
              </a:xfrm>
              <a:prstGeom prst="line">
                <a:avLst/>
              </a:prstGeom>
              <a:noFill/>
              <a:ln w="19050">
                <a:solidFill>
                  <a:srgbClr val="000000"/>
                </a:solidFill>
                <a:round/>
                <a:headEnd/>
                <a:tailEnd/>
              </a:ln>
            </p:spPr>
            <p:txBody>
              <a:bodyPr/>
              <a:lstStyle/>
              <a:p>
                <a:endParaRPr lang="en-US"/>
              </a:p>
            </p:txBody>
          </p:sp>
          <p:sp>
            <p:nvSpPr>
              <p:cNvPr id="1177" name="Line 96"/>
              <p:cNvSpPr>
                <a:spLocks noChangeShapeType="1"/>
              </p:cNvSpPr>
              <p:nvPr/>
            </p:nvSpPr>
            <p:spPr bwMode="auto">
              <a:xfrm>
                <a:off x="4968" y="5011"/>
                <a:ext cx="72" cy="0"/>
              </a:xfrm>
              <a:prstGeom prst="line">
                <a:avLst/>
              </a:prstGeom>
              <a:noFill/>
              <a:ln w="19050">
                <a:solidFill>
                  <a:srgbClr val="000000"/>
                </a:solidFill>
                <a:round/>
                <a:headEnd/>
                <a:tailEnd/>
              </a:ln>
            </p:spPr>
            <p:txBody>
              <a:bodyPr/>
              <a:lstStyle/>
              <a:p>
                <a:endParaRPr lang="en-US"/>
              </a:p>
            </p:txBody>
          </p:sp>
          <p:sp>
            <p:nvSpPr>
              <p:cNvPr id="1178" name="Line 95"/>
              <p:cNvSpPr>
                <a:spLocks noChangeShapeType="1"/>
              </p:cNvSpPr>
              <p:nvPr/>
            </p:nvSpPr>
            <p:spPr bwMode="auto">
              <a:xfrm>
                <a:off x="5040" y="5443"/>
                <a:ext cx="0" cy="144"/>
              </a:xfrm>
              <a:prstGeom prst="line">
                <a:avLst/>
              </a:prstGeom>
              <a:noFill/>
              <a:ln w="19050">
                <a:solidFill>
                  <a:srgbClr val="000000"/>
                </a:solidFill>
                <a:round/>
                <a:headEnd/>
                <a:tailEnd/>
              </a:ln>
            </p:spPr>
            <p:txBody>
              <a:bodyPr/>
              <a:lstStyle/>
              <a:p>
                <a:endParaRPr lang="en-US"/>
              </a:p>
            </p:txBody>
          </p:sp>
        </p:grpSp>
      </p:grpSp>
      <p:grpSp>
        <p:nvGrpSpPr>
          <p:cNvPr id="1083" name="Group 86"/>
          <p:cNvGrpSpPr>
            <a:grpSpLocks/>
          </p:cNvGrpSpPr>
          <p:nvPr/>
        </p:nvGrpSpPr>
        <p:grpSpPr bwMode="auto">
          <a:xfrm>
            <a:off x="6384925" y="3640138"/>
            <a:ext cx="111125" cy="457200"/>
            <a:chOff x="2073" y="8467"/>
            <a:chExt cx="174" cy="720"/>
          </a:xfrm>
        </p:grpSpPr>
        <p:sp>
          <p:nvSpPr>
            <p:cNvPr id="1165" name="Line 92"/>
            <p:cNvSpPr>
              <a:spLocks noChangeShapeType="1"/>
            </p:cNvSpPr>
            <p:nvPr/>
          </p:nvSpPr>
          <p:spPr bwMode="auto">
            <a:xfrm>
              <a:off x="2160" y="8467"/>
              <a:ext cx="0" cy="302"/>
            </a:xfrm>
            <a:prstGeom prst="line">
              <a:avLst/>
            </a:prstGeom>
            <a:noFill/>
            <a:ln w="19050">
              <a:solidFill>
                <a:srgbClr val="000000"/>
              </a:solidFill>
              <a:round/>
              <a:headEnd/>
              <a:tailEnd/>
            </a:ln>
          </p:spPr>
          <p:txBody>
            <a:bodyPr/>
            <a:lstStyle/>
            <a:p>
              <a:endParaRPr lang="en-US"/>
            </a:p>
          </p:txBody>
        </p:sp>
        <p:sp>
          <p:nvSpPr>
            <p:cNvPr id="1166" name="Line 91"/>
            <p:cNvSpPr>
              <a:spLocks noChangeShapeType="1"/>
            </p:cNvSpPr>
            <p:nvPr/>
          </p:nvSpPr>
          <p:spPr bwMode="auto">
            <a:xfrm>
              <a:off x="2160" y="8769"/>
              <a:ext cx="87" cy="0"/>
            </a:xfrm>
            <a:prstGeom prst="line">
              <a:avLst/>
            </a:prstGeom>
            <a:noFill/>
            <a:ln w="19050">
              <a:solidFill>
                <a:srgbClr val="000000"/>
              </a:solidFill>
              <a:round/>
              <a:headEnd/>
              <a:tailEnd/>
            </a:ln>
          </p:spPr>
          <p:txBody>
            <a:bodyPr/>
            <a:lstStyle/>
            <a:p>
              <a:endParaRPr lang="en-US"/>
            </a:p>
          </p:txBody>
        </p:sp>
        <p:sp>
          <p:nvSpPr>
            <p:cNvPr id="1167" name="Line 90"/>
            <p:cNvSpPr>
              <a:spLocks noChangeShapeType="1"/>
            </p:cNvSpPr>
            <p:nvPr/>
          </p:nvSpPr>
          <p:spPr bwMode="auto">
            <a:xfrm flipH="1">
              <a:off x="2073" y="8769"/>
              <a:ext cx="87" cy="0"/>
            </a:xfrm>
            <a:prstGeom prst="line">
              <a:avLst/>
            </a:prstGeom>
            <a:noFill/>
            <a:ln w="19050">
              <a:solidFill>
                <a:srgbClr val="000000"/>
              </a:solidFill>
              <a:round/>
              <a:headEnd/>
              <a:tailEnd/>
            </a:ln>
          </p:spPr>
          <p:txBody>
            <a:bodyPr/>
            <a:lstStyle/>
            <a:p>
              <a:endParaRPr lang="en-US"/>
            </a:p>
          </p:txBody>
        </p:sp>
        <p:sp>
          <p:nvSpPr>
            <p:cNvPr id="1168" name="Line 89"/>
            <p:cNvSpPr>
              <a:spLocks noChangeShapeType="1"/>
            </p:cNvSpPr>
            <p:nvPr/>
          </p:nvSpPr>
          <p:spPr bwMode="auto">
            <a:xfrm>
              <a:off x="2160" y="8827"/>
              <a:ext cx="87" cy="0"/>
            </a:xfrm>
            <a:prstGeom prst="line">
              <a:avLst/>
            </a:prstGeom>
            <a:noFill/>
            <a:ln w="19050">
              <a:solidFill>
                <a:srgbClr val="000000"/>
              </a:solidFill>
              <a:round/>
              <a:headEnd/>
              <a:tailEnd/>
            </a:ln>
          </p:spPr>
          <p:txBody>
            <a:bodyPr/>
            <a:lstStyle/>
            <a:p>
              <a:endParaRPr lang="en-US"/>
            </a:p>
          </p:txBody>
        </p:sp>
        <p:sp>
          <p:nvSpPr>
            <p:cNvPr id="1169" name="Line 88"/>
            <p:cNvSpPr>
              <a:spLocks noChangeShapeType="1"/>
            </p:cNvSpPr>
            <p:nvPr/>
          </p:nvSpPr>
          <p:spPr bwMode="auto">
            <a:xfrm flipH="1">
              <a:off x="2073" y="8827"/>
              <a:ext cx="87" cy="0"/>
            </a:xfrm>
            <a:prstGeom prst="line">
              <a:avLst/>
            </a:prstGeom>
            <a:noFill/>
            <a:ln w="19050">
              <a:solidFill>
                <a:srgbClr val="000000"/>
              </a:solidFill>
              <a:round/>
              <a:headEnd/>
              <a:tailEnd/>
            </a:ln>
          </p:spPr>
          <p:txBody>
            <a:bodyPr/>
            <a:lstStyle/>
            <a:p>
              <a:endParaRPr lang="en-US"/>
            </a:p>
          </p:txBody>
        </p:sp>
        <p:sp>
          <p:nvSpPr>
            <p:cNvPr id="1170" name="Line 87"/>
            <p:cNvSpPr>
              <a:spLocks noChangeShapeType="1"/>
            </p:cNvSpPr>
            <p:nvPr/>
          </p:nvSpPr>
          <p:spPr bwMode="auto">
            <a:xfrm>
              <a:off x="2160" y="8827"/>
              <a:ext cx="0" cy="360"/>
            </a:xfrm>
            <a:prstGeom prst="line">
              <a:avLst/>
            </a:prstGeom>
            <a:noFill/>
            <a:ln w="19050">
              <a:solidFill>
                <a:srgbClr val="000000"/>
              </a:solidFill>
              <a:round/>
              <a:headEnd/>
              <a:tailEnd/>
            </a:ln>
          </p:spPr>
          <p:txBody>
            <a:bodyPr/>
            <a:lstStyle/>
            <a:p>
              <a:endParaRPr lang="en-US"/>
            </a:p>
          </p:txBody>
        </p:sp>
      </p:grpSp>
      <p:grpSp>
        <p:nvGrpSpPr>
          <p:cNvPr id="1084" name="Group 67"/>
          <p:cNvGrpSpPr>
            <a:grpSpLocks/>
          </p:cNvGrpSpPr>
          <p:nvPr/>
        </p:nvGrpSpPr>
        <p:grpSpPr bwMode="auto">
          <a:xfrm>
            <a:off x="5911850" y="3262313"/>
            <a:ext cx="457200" cy="55562"/>
            <a:chOff x="2916" y="2217"/>
            <a:chExt cx="720" cy="87"/>
          </a:xfrm>
        </p:grpSpPr>
        <p:sp>
          <p:nvSpPr>
            <p:cNvPr id="1147" name="Line 85"/>
            <p:cNvSpPr>
              <a:spLocks noChangeShapeType="1"/>
            </p:cNvSpPr>
            <p:nvPr/>
          </p:nvSpPr>
          <p:spPr bwMode="auto">
            <a:xfrm>
              <a:off x="2916" y="2304"/>
              <a:ext cx="145" cy="0"/>
            </a:xfrm>
            <a:prstGeom prst="line">
              <a:avLst/>
            </a:prstGeom>
            <a:noFill/>
            <a:ln w="19050">
              <a:solidFill>
                <a:srgbClr val="000000"/>
              </a:solidFill>
              <a:round/>
              <a:headEnd/>
              <a:tailEnd/>
            </a:ln>
          </p:spPr>
          <p:txBody>
            <a:bodyPr/>
            <a:lstStyle/>
            <a:p>
              <a:endParaRPr lang="en-US"/>
            </a:p>
          </p:txBody>
        </p:sp>
        <p:sp>
          <p:nvSpPr>
            <p:cNvPr id="1148" name="Line 84"/>
            <p:cNvSpPr>
              <a:spLocks noChangeShapeType="1"/>
            </p:cNvSpPr>
            <p:nvPr/>
          </p:nvSpPr>
          <p:spPr bwMode="auto">
            <a:xfrm flipV="1">
              <a:off x="3061" y="2246"/>
              <a:ext cx="0" cy="58"/>
            </a:xfrm>
            <a:prstGeom prst="line">
              <a:avLst/>
            </a:prstGeom>
            <a:noFill/>
            <a:ln w="19050">
              <a:solidFill>
                <a:srgbClr val="000000"/>
              </a:solidFill>
              <a:round/>
              <a:headEnd/>
              <a:tailEnd/>
            </a:ln>
          </p:spPr>
          <p:txBody>
            <a:bodyPr/>
            <a:lstStyle/>
            <a:p>
              <a:endParaRPr lang="en-US"/>
            </a:p>
          </p:txBody>
        </p:sp>
        <p:grpSp>
          <p:nvGrpSpPr>
            <p:cNvPr id="1149" name="Group 80"/>
            <p:cNvGrpSpPr>
              <a:grpSpLocks/>
            </p:cNvGrpSpPr>
            <p:nvPr/>
          </p:nvGrpSpPr>
          <p:grpSpPr bwMode="auto">
            <a:xfrm>
              <a:off x="3061" y="2217"/>
              <a:ext cx="145" cy="29"/>
              <a:chOff x="3061" y="2217"/>
              <a:chExt cx="145" cy="29"/>
            </a:xfrm>
          </p:grpSpPr>
          <p:sp>
            <p:nvSpPr>
              <p:cNvPr id="1162" name="Line 83"/>
              <p:cNvSpPr>
                <a:spLocks noChangeShapeType="1"/>
              </p:cNvSpPr>
              <p:nvPr/>
            </p:nvSpPr>
            <p:spPr bwMode="auto">
              <a:xfrm flipV="1">
                <a:off x="3061" y="2217"/>
                <a:ext cx="29" cy="29"/>
              </a:xfrm>
              <a:prstGeom prst="line">
                <a:avLst/>
              </a:prstGeom>
              <a:noFill/>
              <a:ln w="19050">
                <a:solidFill>
                  <a:srgbClr val="000000"/>
                </a:solidFill>
                <a:round/>
                <a:headEnd/>
                <a:tailEnd/>
              </a:ln>
            </p:spPr>
            <p:txBody>
              <a:bodyPr/>
              <a:lstStyle/>
              <a:p>
                <a:endParaRPr lang="en-US"/>
              </a:p>
            </p:txBody>
          </p:sp>
          <p:sp>
            <p:nvSpPr>
              <p:cNvPr id="1163" name="Line 82"/>
              <p:cNvSpPr>
                <a:spLocks noChangeShapeType="1"/>
              </p:cNvSpPr>
              <p:nvPr/>
            </p:nvSpPr>
            <p:spPr bwMode="auto">
              <a:xfrm>
                <a:off x="3090" y="2217"/>
                <a:ext cx="87" cy="0"/>
              </a:xfrm>
              <a:prstGeom prst="line">
                <a:avLst/>
              </a:prstGeom>
              <a:noFill/>
              <a:ln w="19050">
                <a:solidFill>
                  <a:srgbClr val="000000"/>
                </a:solidFill>
                <a:round/>
                <a:headEnd/>
                <a:tailEnd/>
              </a:ln>
            </p:spPr>
            <p:txBody>
              <a:bodyPr/>
              <a:lstStyle/>
              <a:p>
                <a:endParaRPr lang="en-US"/>
              </a:p>
            </p:txBody>
          </p:sp>
          <p:sp>
            <p:nvSpPr>
              <p:cNvPr id="1164" name="Line 81"/>
              <p:cNvSpPr>
                <a:spLocks noChangeShapeType="1"/>
              </p:cNvSpPr>
              <p:nvPr/>
            </p:nvSpPr>
            <p:spPr bwMode="auto">
              <a:xfrm>
                <a:off x="3177" y="2217"/>
                <a:ext cx="29" cy="29"/>
              </a:xfrm>
              <a:prstGeom prst="line">
                <a:avLst/>
              </a:prstGeom>
              <a:noFill/>
              <a:ln w="19050">
                <a:solidFill>
                  <a:srgbClr val="000000"/>
                </a:solidFill>
                <a:round/>
                <a:headEnd/>
                <a:tailEnd/>
              </a:ln>
            </p:spPr>
            <p:txBody>
              <a:bodyPr/>
              <a:lstStyle/>
              <a:p>
                <a:endParaRPr lang="en-US"/>
              </a:p>
            </p:txBody>
          </p:sp>
        </p:grpSp>
        <p:sp>
          <p:nvSpPr>
            <p:cNvPr id="1150" name="Line 79"/>
            <p:cNvSpPr>
              <a:spLocks noChangeShapeType="1"/>
            </p:cNvSpPr>
            <p:nvPr/>
          </p:nvSpPr>
          <p:spPr bwMode="auto">
            <a:xfrm>
              <a:off x="3206" y="2246"/>
              <a:ext cx="0" cy="58"/>
            </a:xfrm>
            <a:prstGeom prst="line">
              <a:avLst/>
            </a:prstGeom>
            <a:noFill/>
            <a:ln w="19050">
              <a:solidFill>
                <a:srgbClr val="000000"/>
              </a:solidFill>
              <a:round/>
              <a:headEnd/>
              <a:tailEnd/>
            </a:ln>
          </p:spPr>
          <p:txBody>
            <a:bodyPr/>
            <a:lstStyle/>
            <a:p>
              <a:endParaRPr lang="en-US"/>
            </a:p>
          </p:txBody>
        </p:sp>
        <p:sp>
          <p:nvSpPr>
            <p:cNvPr id="1151" name="Line 78"/>
            <p:cNvSpPr>
              <a:spLocks noChangeShapeType="1"/>
            </p:cNvSpPr>
            <p:nvPr/>
          </p:nvSpPr>
          <p:spPr bwMode="auto">
            <a:xfrm flipV="1">
              <a:off x="3206" y="2246"/>
              <a:ext cx="0" cy="58"/>
            </a:xfrm>
            <a:prstGeom prst="line">
              <a:avLst/>
            </a:prstGeom>
            <a:noFill/>
            <a:ln w="19050">
              <a:solidFill>
                <a:srgbClr val="000000"/>
              </a:solidFill>
              <a:round/>
              <a:headEnd/>
              <a:tailEnd/>
            </a:ln>
          </p:spPr>
          <p:txBody>
            <a:bodyPr/>
            <a:lstStyle/>
            <a:p>
              <a:endParaRPr lang="en-US"/>
            </a:p>
          </p:txBody>
        </p:sp>
        <p:sp>
          <p:nvSpPr>
            <p:cNvPr id="1152" name="Line 77"/>
            <p:cNvSpPr>
              <a:spLocks noChangeShapeType="1"/>
            </p:cNvSpPr>
            <p:nvPr/>
          </p:nvSpPr>
          <p:spPr bwMode="auto">
            <a:xfrm flipV="1">
              <a:off x="3206" y="2217"/>
              <a:ext cx="29" cy="29"/>
            </a:xfrm>
            <a:prstGeom prst="line">
              <a:avLst/>
            </a:prstGeom>
            <a:noFill/>
            <a:ln w="19050">
              <a:solidFill>
                <a:srgbClr val="000000"/>
              </a:solidFill>
              <a:round/>
              <a:headEnd/>
              <a:tailEnd/>
            </a:ln>
          </p:spPr>
          <p:txBody>
            <a:bodyPr/>
            <a:lstStyle/>
            <a:p>
              <a:endParaRPr lang="en-US"/>
            </a:p>
          </p:txBody>
        </p:sp>
        <p:sp>
          <p:nvSpPr>
            <p:cNvPr id="1153" name="Line 76"/>
            <p:cNvSpPr>
              <a:spLocks noChangeShapeType="1"/>
            </p:cNvSpPr>
            <p:nvPr/>
          </p:nvSpPr>
          <p:spPr bwMode="auto">
            <a:xfrm>
              <a:off x="3235" y="2217"/>
              <a:ext cx="87" cy="0"/>
            </a:xfrm>
            <a:prstGeom prst="line">
              <a:avLst/>
            </a:prstGeom>
            <a:noFill/>
            <a:ln w="19050">
              <a:solidFill>
                <a:srgbClr val="000000"/>
              </a:solidFill>
              <a:round/>
              <a:headEnd/>
              <a:tailEnd/>
            </a:ln>
          </p:spPr>
          <p:txBody>
            <a:bodyPr/>
            <a:lstStyle/>
            <a:p>
              <a:endParaRPr lang="en-US"/>
            </a:p>
          </p:txBody>
        </p:sp>
        <p:sp>
          <p:nvSpPr>
            <p:cNvPr id="1154" name="Line 75"/>
            <p:cNvSpPr>
              <a:spLocks noChangeShapeType="1"/>
            </p:cNvSpPr>
            <p:nvPr/>
          </p:nvSpPr>
          <p:spPr bwMode="auto">
            <a:xfrm>
              <a:off x="3322" y="2217"/>
              <a:ext cx="29" cy="29"/>
            </a:xfrm>
            <a:prstGeom prst="line">
              <a:avLst/>
            </a:prstGeom>
            <a:noFill/>
            <a:ln w="19050">
              <a:solidFill>
                <a:srgbClr val="000000"/>
              </a:solidFill>
              <a:round/>
              <a:headEnd/>
              <a:tailEnd/>
            </a:ln>
          </p:spPr>
          <p:txBody>
            <a:bodyPr/>
            <a:lstStyle/>
            <a:p>
              <a:endParaRPr lang="en-US"/>
            </a:p>
          </p:txBody>
        </p:sp>
        <p:sp>
          <p:nvSpPr>
            <p:cNvPr id="1155" name="Line 74"/>
            <p:cNvSpPr>
              <a:spLocks noChangeShapeType="1"/>
            </p:cNvSpPr>
            <p:nvPr/>
          </p:nvSpPr>
          <p:spPr bwMode="auto">
            <a:xfrm>
              <a:off x="3351" y="2246"/>
              <a:ext cx="0" cy="58"/>
            </a:xfrm>
            <a:prstGeom prst="line">
              <a:avLst/>
            </a:prstGeom>
            <a:noFill/>
            <a:ln w="19050">
              <a:solidFill>
                <a:srgbClr val="000000"/>
              </a:solidFill>
              <a:round/>
              <a:headEnd/>
              <a:tailEnd/>
            </a:ln>
          </p:spPr>
          <p:txBody>
            <a:bodyPr/>
            <a:lstStyle/>
            <a:p>
              <a:endParaRPr lang="en-US"/>
            </a:p>
          </p:txBody>
        </p:sp>
        <p:sp>
          <p:nvSpPr>
            <p:cNvPr id="1156" name="Line 73"/>
            <p:cNvSpPr>
              <a:spLocks noChangeShapeType="1"/>
            </p:cNvSpPr>
            <p:nvPr/>
          </p:nvSpPr>
          <p:spPr bwMode="auto">
            <a:xfrm flipV="1">
              <a:off x="3351" y="2246"/>
              <a:ext cx="0" cy="58"/>
            </a:xfrm>
            <a:prstGeom prst="line">
              <a:avLst/>
            </a:prstGeom>
            <a:noFill/>
            <a:ln w="19050">
              <a:solidFill>
                <a:srgbClr val="000000"/>
              </a:solidFill>
              <a:round/>
              <a:headEnd/>
              <a:tailEnd/>
            </a:ln>
          </p:spPr>
          <p:txBody>
            <a:bodyPr/>
            <a:lstStyle/>
            <a:p>
              <a:endParaRPr lang="en-US"/>
            </a:p>
          </p:txBody>
        </p:sp>
        <p:sp>
          <p:nvSpPr>
            <p:cNvPr id="1157" name="Line 72"/>
            <p:cNvSpPr>
              <a:spLocks noChangeShapeType="1"/>
            </p:cNvSpPr>
            <p:nvPr/>
          </p:nvSpPr>
          <p:spPr bwMode="auto">
            <a:xfrm flipV="1">
              <a:off x="3351" y="2217"/>
              <a:ext cx="29" cy="29"/>
            </a:xfrm>
            <a:prstGeom prst="line">
              <a:avLst/>
            </a:prstGeom>
            <a:noFill/>
            <a:ln w="19050">
              <a:solidFill>
                <a:srgbClr val="000000"/>
              </a:solidFill>
              <a:round/>
              <a:headEnd/>
              <a:tailEnd/>
            </a:ln>
          </p:spPr>
          <p:txBody>
            <a:bodyPr/>
            <a:lstStyle/>
            <a:p>
              <a:endParaRPr lang="en-US"/>
            </a:p>
          </p:txBody>
        </p:sp>
        <p:sp>
          <p:nvSpPr>
            <p:cNvPr id="1158" name="Line 71"/>
            <p:cNvSpPr>
              <a:spLocks noChangeShapeType="1"/>
            </p:cNvSpPr>
            <p:nvPr/>
          </p:nvSpPr>
          <p:spPr bwMode="auto">
            <a:xfrm>
              <a:off x="3380" y="2217"/>
              <a:ext cx="87" cy="0"/>
            </a:xfrm>
            <a:prstGeom prst="line">
              <a:avLst/>
            </a:prstGeom>
            <a:noFill/>
            <a:ln w="19050">
              <a:solidFill>
                <a:srgbClr val="000000"/>
              </a:solidFill>
              <a:round/>
              <a:headEnd/>
              <a:tailEnd/>
            </a:ln>
          </p:spPr>
          <p:txBody>
            <a:bodyPr/>
            <a:lstStyle/>
            <a:p>
              <a:endParaRPr lang="en-US"/>
            </a:p>
          </p:txBody>
        </p:sp>
        <p:sp>
          <p:nvSpPr>
            <p:cNvPr id="1159" name="Line 70"/>
            <p:cNvSpPr>
              <a:spLocks noChangeShapeType="1"/>
            </p:cNvSpPr>
            <p:nvPr/>
          </p:nvSpPr>
          <p:spPr bwMode="auto">
            <a:xfrm>
              <a:off x="3467" y="2217"/>
              <a:ext cx="29" cy="29"/>
            </a:xfrm>
            <a:prstGeom prst="line">
              <a:avLst/>
            </a:prstGeom>
            <a:noFill/>
            <a:ln w="19050">
              <a:solidFill>
                <a:srgbClr val="000000"/>
              </a:solidFill>
              <a:round/>
              <a:headEnd/>
              <a:tailEnd/>
            </a:ln>
          </p:spPr>
          <p:txBody>
            <a:bodyPr/>
            <a:lstStyle/>
            <a:p>
              <a:endParaRPr lang="en-US"/>
            </a:p>
          </p:txBody>
        </p:sp>
        <p:sp>
          <p:nvSpPr>
            <p:cNvPr id="1160" name="Line 69"/>
            <p:cNvSpPr>
              <a:spLocks noChangeShapeType="1"/>
            </p:cNvSpPr>
            <p:nvPr/>
          </p:nvSpPr>
          <p:spPr bwMode="auto">
            <a:xfrm>
              <a:off x="3496" y="2246"/>
              <a:ext cx="0" cy="58"/>
            </a:xfrm>
            <a:prstGeom prst="line">
              <a:avLst/>
            </a:prstGeom>
            <a:noFill/>
            <a:ln w="19050">
              <a:solidFill>
                <a:srgbClr val="000000"/>
              </a:solidFill>
              <a:round/>
              <a:headEnd/>
              <a:tailEnd/>
            </a:ln>
          </p:spPr>
          <p:txBody>
            <a:bodyPr/>
            <a:lstStyle/>
            <a:p>
              <a:endParaRPr lang="en-US"/>
            </a:p>
          </p:txBody>
        </p:sp>
        <p:sp>
          <p:nvSpPr>
            <p:cNvPr id="1161" name="Line 68"/>
            <p:cNvSpPr>
              <a:spLocks noChangeShapeType="1"/>
            </p:cNvSpPr>
            <p:nvPr/>
          </p:nvSpPr>
          <p:spPr bwMode="auto">
            <a:xfrm>
              <a:off x="3496" y="2304"/>
              <a:ext cx="140" cy="0"/>
            </a:xfrm>
            <a:prstGeom prst="line">
              <a:avLst/>
            </a:prstGeom>
            <a:noFill/>
            <a:ln w="19050">
              <a:solidFill>
                <a:srgbClr val="000000"/>
              </a:solidFill>
              <a:round/>
              <a:headEnd/>
              <a:tailEnd/>
            </a:ln>
          </p:spPr>
          <p:txBody>
            <a:bodyPr/>
            <a:lstStyle/>
            <a:p>
              <a:endParaRPr lang="en-US"/>
            </a:p>
          </p:txBody>
        </p:sp>
      </p:grpSp>
      <p:grpSp>
        <p:nvGrpSpPr>
          <p:cNvPr id="1085" name="Group 58"/>
          <p:cNvGrpSpPr>
            <a:grpSpLocks/>
          </p:cNvGrpSpPr>
          <p:nvPr/>
        </p:nvGrpSpPr>
        <p:grpSpPr bwMode="auto">
          <a:xfrm>
            <a:off x="6829425" y="3457575"/>
            <a:ext cx="90488" cy="457200"/>
            <a:chOff x="4968" y="4867"/>
            <a:chExt cx="144" cy="720"/>
          </a:xfrm>
        </p:grpSpPr>
        <p:sp>
          <p:nvSpPr>
            <p:cNvPr id="1139" name="Line 66"/>
            <p:cNvSpPr>
              <a:spLocks noChangeShapeType="1"/>
            </p:cNvSpPr>
            <p:nvPr/>
          </p:nvSpPr>
          <p:spPr bwMode="auto">
            <a:xfrm flipV="1">
              <a:off x="4968" y="5011"/>
              <a:ext cx="0" cy="432"/>
            </a:xfrm>
            <a:prstGeom prst="line">
              <a:avLst/>
            </a:prstGeom>
            <a:noFill/>
            <a:ln w="19050">
              <a:solidFill>
                <a:srgbClr val="000000"/>
              </a:solidFill>
              <a:round/>
              <a:headEnd/>
              <a:tailEnd/>
            </a:ln>
          </p:spPr>
          <p:txBody>
            <a:bodyPr/>
            <a:lstStyle/>
            <a:p>
              <a:endParaRPr lang="en-US"/>
            </a:p>
          </p:txBody>
        </p:sp>
        <p:grpSp>
          <p:nvGrpSpPr>
            <p:cNvPr id="1140" name="Group 59"/>
            <p:cNvGrpSpPr>
              <a:grpSpLocks/>
            </p:cNvGrpSpPr>
            <p:nvPr/>
          </p:nvGrpSpPr>
          <p:grpSpPr bwMode="auto">
            <a:xfrm>
              <a:off x="4968" y="4867"/>
              <a:ext cx="144" cy="720"/>
              <a:chOff x="4968" y="4867"/>
              <a:chExt cx="144" cy="720"/>
            </a:xfrm>
          </p:grpSpPr>
          <p:sp>
            <p:nvSpPr>
              <p:cNvPr id="1141" name="Line 65"/>
              <p:cNvSpPr>
                <a:spLocks noChangeShapeType="1"/>
              </p:cNvSpPr>
              <p:nvPr/>
            </p:nvSpPr>
            <p:spPr bwMode="auto">
              <a:xfrm>
                <a:off x="5040" y="4867"/>
                <a:ext cx="0" cy="144"/>
              </a:xfrm>
              <a:prstGeom prst="line">
                <a:avLst/>
              </a:prstGeom>
              <a:noFill/>
              <a:ln w="19050">
                <a:solidFill>
                  <a:srgbClr val="000000"/>
                </a:solidFill>
                <a:round/>
                <a:headEnd/>
                <a:tailEnd/>
              </a:ln>
            </p:spPr>
            <p:txBody>
              <a:bodyPr/>
              <a:lstStyle/>
              <a:p>
                <a:endParaRPr lang="en-US"/>
              </a:p>
            </p:txBody>
          </p:sp>
          <p:sp>
            <p:nvSpPr>
              <p:cNvPr id="1142" name="Line 64"/>
              <p:cNvSpPr>
                <a:spLocks noChangeShapeType="1"/>
              </p:cNvSpPr>
              <p:nvPr/>
            </p:nvSpPr>
            <p:spPr bwMode="auto">
              <a:xfrm>
                <a:off x="5040" y="5011"/>
                <a:ext cx="72" cy="0"/>
              </a:xfrm>
              <a:prstGeom prst="line">
                <a:avLst/>
              </a:prstGeom>
              <a:noFill/>
              <a:ln w="19050">
                <a:solidFill>
                  <a:srgbClr val="000000"/>
                </a:solidFill>
                <a:round/>
                <a:headEnd/>
                <a:tailEnd/>
              </a:ln>
            </p:spPr>
            <p:txBody>
              <a:bodyPr/>
              <a:lstStyle/>
              <a:p>
                <a:endParaRPr lang="en-US"/>
              </a:p>
            </p:txBody>
          </p:sp>
          <p:sp>
            <p:nvSpPr>
              <p:cNvPr id="1143" name="Line 63"/>
              <p:cNvSpPr>
                <a:spLocks noChangeShapeType="1"/>
              </p:cNvSpPr>
              <p:nvPr/>
            </p:nvSpPr>
            <p:spPr bwMode="auto">
              <a:xfrm>
                <a:off x="5112" y="5011"/>
                <a:ext cx="0" cy="432"/>
              </a:xfrm>
              <a:prstGeom prst="line">
                <a:avLst/>
              </a:prstGeom>
              <a:noFill/>
              <a:ln w="19050">
                <a:solidFill>
                  <a:srgbClr val="000000"/>
                </a:solidFill>
                <a:round/>
                <a:headEnd/>
                <a:tailEnd/>
              </a:ln>
            </p:spPr>
            <p:txBody>
              <a:bodyPr/>
              <a:lstStyle/>
              <a:p>
                <a:endParaRPr lang="en-US"/>
              </a:p>
            </p:txBody>
          </p:sp>
          <p:sp>
            <p:nvSpPr>
              <p:cNvPr id="1144" name="Line 62"/>
              <p:cNvSpPr>
                <a:spLocks noChangeShapeType="1"/>
              </p:cNvSpPr>
              <p:nvPr/>
            </p:nvSpPr>
            <p:spPr bwMode="auto">
              <a:xfrm flipH="1">
                <a:off x="4968" y="5443"/>
                <a:ext cx="144" cy="0"/>
              </a:xfrm>
              <a:prstGeom prst="line">
                <a:avLst/>
              </a:prstGeom>
              <a:noFill/>
              <a:ln w="19050">
                <a:solidFill>
                  <a:srgbClr val="000000"/>
                </a:solidFill>
                <a:round/>
                <a:headEnd/>
                <a:tailEnd/>
              </a:ln>
            </p:spPr>
            <p:txBody>
              <a:bodyPr/>
              <a:lstStyle/>
              <a:p>
                <a:endParaRPr lang="en-US"/>
              </a:p>
            </p:txBody>
          </p:sp>
          <p:sp>
            <p:nvSpPr>
              <p:cNvPr id="1145" name="Line 61"/>
              <p:cNvSpPr>
                <a:spLocks noChangeShapeType="1"/>
              </p:cNvSpPr>
              <p:nvPr/>
            </p:nvSpPr>
            <p:spPr bwMode="auto">
              <a:xfrm>
                <a:off x="4968" y="5011"/>
                <a:ext cx="72" cy="0"/>
              </a:xfrm>
              <a:prstGeom prst="line">
                <a:avLst/>
              </a:prstGeom>
              <a:noFill/>
              <a:ln w="19050">
                <a:solidFill>
                  <a:srgbClr val="000000"/>
                </a:solidFill>
                <a:round/>
                <a:headEnd/>
                <a:tailEnd/>
              </a:ln>
            </p:spPr>
            <p:txBody>
              <a:bodyPr/>
              <a:lstStyle/>
              <a:p>
                <a:endParaRPr lang="en-US"/>
              </a:p>
            </p:txBody>
          </p:sp>
          <p:sp>
            <p:nvSpPr>
              <p:cNvPr id="1146" name="Line 60"/>
              <p:cNvSpPr>
                <a:spLocks noChangeShapeType="1"/>
              </p:cNvSpPr>
              <p:nvPr/>
            </p:nvSpPr>
            <p:spPr bwMode="auto">
              <a:xfrm>
                <a:off x="5040" y="5443"/>
                <a:ext cx="0" cy="144"/>
              </a:xfrm>
              <a:prstGeom prst="line">
                <a:avLst/>
              </a:prstGeom>
              <a:noFill/>
              <a:ln w="19050">
                <a:solidFill>
                  <a:srgbClr val="000000"/>
                </a:solidFill>
                <a:round/>
                <a:headEnd/>
                <a:tailEnd/>
              </a:ln>
            </p:spPr>
            <p:txBody>
              <a:bodyPr/>
              <a:lstStyle/>
              <a:p>
                <a:endParaRPr lang="en-US"/>
              </a:p>
            </p:txBody>
          </p:sp>
        </p:grpSp>
      </p:grpSp>
      <p:grpSp>
        <p:nvGrpSpPr>
          <p:cNvPr id="1086" name="Group 51"/>
          <p:cNvGrpSpPr>
            <a:grpSpLocks/>
          </p:cNvGrpSpPr>
          <p:nvPr/>
        </p:nvGrpSpPr>
        <p:grpSpPr bwMode="auto">
          <a:xfrm>
            <a:off x="6818313" y="3884613"/>
            <a:ext cx="112712" cy="457200"/>
            <a:chOff x="2073" y="8467"/>
            <a:chExt cx="174" cy="720"/>
          </a:xfrm>
        </p:grpSpPr>
        <p:sp>
          <p:nvSpPr>
            <p:cNvPr id="1133" name="Line 57"/>
            <p:cNvSpPr>
              <a:spLocks noChangeShapeType="1"/>
            </p:cNvSpPr>
            <p:nvPr/>
          </p:nvSpPr>
          <p:spPr bwMode="auto">
            <a:xfrm>
              <a:off x="2160" y="8467"/>
              <a:ext cx="0" cy="302"/>
            </a:xfrm>
            <a:prstGeom prst="line">
              <a:avLst/>
            </a:prstGeom>
            <a:noFill/>
            <a:ln w="19050">
              <a:solidFill>
                <a:srgbClr val="000000"/>
              </a:solidFill>
              <a:round/>
              <a:headEnd/>
              <a:tailEnd/>
            </a:ln>
          </p:spPr>
          <p:txBody>
            <a:bodyPr/>
            <a:lstStyle/>
            <a:p>
              <a:endParaRPr lang="en-US"/>
            </a:p>
          </p:txBody>
        </p:sp>
        <p:sp>
          <p:nvSpPr>
            <p:cNvPr id="1134" name="Line 56"/>
            <p:cNvSpPr>
              <a:spLocks noChangeShapeType="1"/>
            </p:cNvSpPr>
            <p:nvPr/>
          </p:nvSpPr>
          <p:spPr bwMode="auto">
            <a:xfrm>
              <a:off x="2160" y="8769"/>
              <a:ext cx="87" cy="0"/>
            </a:xfrm>
            <a:prstGeom prst="line">
              <a:avLst/>
            </a:prstGeom>
            <a:noFill/>
            <a:ln w="19050">
              <a:solidFill>
                <a:srgbClr val="000000"/>
              </a:solidFill>
              <a:round/>
              <a:headEnd/>
              <a:tailEnd/>
            </a:ln>
          </p:spPr>
          <p:txBody>
            <a:bodyPr/>
            <a:lstStyle/>
            <a:p>
              <a:endParaRPr lang="en-US"/>
            </a:p>
          </p:txBody>
        </p:sp>
        <p:sp>
          <p:nvSpPr>
            <p:cNvPr id="1135" name="Line 55"/>
            <p:cNvSpPr>
              <a:spLocks noChangeShapeType="1"/>
            </p:cNvSpPr>
            <p:nvPr/>
          </p:nvSpPr>
          <p:spPr bwMode="auto">
            <a:xfrm flipH="1">
              <a:off x="2073" y="8769"/>
              <a:ext cx="87" cy="0"/>
            </a:xfrm>
            <a:prstGeom prst="line">
              <a:avLst/>
            </a:prstGeom>
            <a:noFill/>
            <a:ln w="19050">
              <a:solidFill>
                <a:srgbClr val="000000"/>
              </a:solidFill>
              <a:round/>
              <a:headEnd/>
              <a:tailEnd/>
            </a:ln>
          </p:spPr>
          <p:txBody>
            <a:bodyPr/>
            <a:lstStyle/>
            <a:p>
              <a:endParaRPr lang="en-US"/>
            </a:p>
          </p:txBody>
        </p:sp>
        <p:sp>
          <p:nvSpPr>
            <p:cNvPr id="1136" name="Line 54"/>
            <p:cNvSpPr>
              <a:spLocks noChangeShapeType="1"/>
            </p:cNvSpPr>
            <p:nvPr/>
          </p:nvSpPr>
          <p:spPr bwMode="auto">
            <a:xfrm>
              <a:off x="2160" y="8827"/>
              <a:ext cx="87" cy="0"/>
            </a:xfrm>
            <a:prstGeom prst="line">
              <a:avLst/>
            </a:prstGeom>
            <a:noFill/>
            <a:ln w="19050">
              <a:solidFill>
                <a:srgbClr val="000000"/>
              </a:solidFill>
              <a:round/>
              <a:headEnd/>
              <a:tailEnd/>
            </a:ln>
          </p:spPr>
          <p:txBody>
            <a:bodyPr/>
            <a:lstStyle/>
            <a:p>
              <a:endParaRPr lang="en-US"/>
            </a:p>
          </p:txBody>
        </p:sp>
        <p:sp>
          <p:nvSpPr>
            <p:cNvPr id="1137" name="Line 53"/>
            <p:cNvSpPr>
              <a:spLocks noChangeShapeType="1"/>
            </p:cNvSpPr>
            <p:nvPr/>
          </p:nvSpPr>
          <p:spPr bwMode="auto">
            <a:xfrm flipH="1">
              <a:off x="2073" y="8827"/>
              <a:ext cx="87" cy="0"/>
            </a:xfrm>
            <a:prstGeom prst="line">
              <a:avLst/>
            </a:prstGeom>
            <a:noFill/>
            <a:ln w="19050">
              <a:solidFill>
                <a:srgbClr val="000000"/>
              </a:solidFill>
              <a:round/>
              <a:headEnd/>
              <a:tailEnd/>
            </a:ln>
          </p:spPr>
          <p:txBody>
            <a:bodyPr/>
            <a:lstStyle/>
            <a:p>
              <a:endParaRPr lang="en-US"/>
            </a:p>
          </p:txBody>
        </p:sp>
        <p:sp>
          <p:nvSpPr>
            <p:cNvPr id="1138" name="Line 52"/>
            <p:cNvSpPr>
              <a:spLocks noChangeShapeType="1"/>
            </p:cNvSpPr>
            <p:nvPr/>
          </p:nvSpPr>
          <p:spPr bwMode="auto">
            <a:xfrm>
              <a:off x="2160" y="8827"/>
              <a:ext cx="0" cy="360"/>
            </a:xfrm>
            <a:prstGeom prst="line">
              <a:avLst/>
            </a:prstGeom>
            <a:noFill/>
            <a:ln w="19050">
              <a:solidFill>
                <a:srgbClr val="000000"/>
              </a:solidFill>
              <a:round/>
              <a:headEnd/>
              <a:tailEnd/>
            </a:ln>
          </p:spPr>
          <p:txBody>
            <a:bodyPr/>
            <a:lstStyle/>
            <a:p>
              <a:endParaRPr lang="en-US"/>
            </a:p>
          </p:txBody>
        </p:sp>
      </p:grpSp>
      <p:sp>
        <p:nvSpPr>
          <p:cNvPr id="1087" name="Line 50"/>
          <p:cNvSpPr>
            <a:spLocks noChangeShapeType="1"/>
          </p:cNvSpPr>
          <p:nvPr/>
        </p:nvSpPr>
        <p:spPr bwMode="auto">
          <a:xfrm>
            <a:off x="6440488" y="4019550"/>
            <a:ext cx="1587" cy="320675"/>
          </a:xfrm>
          <a:prstGeom prst="line">
            <a:avLst/>
          </a:prstGeom>
          <a:noFill/>
          <a:ln w="19050">
            <a:solidFill>
              <a:srgbClr val="000000"/>
            </a:solidFill>
            <a:round/>
            <a:headEnd/>
            <a:tailEnd/>
          </a:ln>
        </p:spPr>
        <p:txBody>
          <a:bodyPr/>
          <a:lstStyle/>
          <a:p>
            <a:endParaRPr lang="en-US"/>
          </a:p>
        </p:txBody>
      </p:sp>
      <p:sp>
        <p:nvSpPr>
          <p:cNvPr id="1088" name="Line 49"/>
          <p:cNvSpPr>
            <a:spLocks noChangeShapeType="1"/>
          </p:cNvSpPr>
          <p:nvPr/>
        </p:nvSpPr>
        <p:spPr bwMode="auto">
          <a:xfrm rot="5400000" flipH="1">
            <a:off x="6261101" y="2584450"/>
            <a:ext cx="0" cy="3527425"/>
          </a:xfrm>
          <a:prstGeom prst="line">
            <a:avLst/>
          </a:prstGeom>
          <a:noFill/>
          <a:ln w="19050">
            <a:solidFill>
              <a:srgbClr val="000000"/>
            </a:solidFill>
            <a:round/>
            <a:headEnd/>
            <a:tailEnd/>
          </a:ln>
        </p:spPr>
        <p:txBody>
          <a:bodyPr/>
          <a:lstStyle/>
          <a:p>
            <a:endParaRPr lang="en-US"/>
          </a:p>
        </p:txBody>
      </p:sp>
      <p:sp>
        <p:nvSpPr>
          <p:cNvPr id="1089" name="Line 48"/>
          <p:cNvSpPr>
            <a:spLocks noChangeShapeType="1"/>
          </p:cNvSpPr>
          <p:nvPr/>
        </p:nvSpPr>
        <p:spPr bwMode="auto">
          <a:xfrm>
            <a:off x="6440488" y="3306763"/>
            <a:ext cx="0" cy="442912"/>
          </a:xfrm>
          <a:prstGeom prst="line">
            <a:avLst/>
          </a:prstGeom>
          <a:noFill/>
          <a:ln w="19050">
            <a:solidFill>
              <a:srgbClr val="000000"/>
            </a:solidFill>
            <a:round/>
            <a:headEnd/>
            <a:tailEnd/>
          </a:ln>
        </p:spPr>
        <p:txBody>
          <a:bodyPr/>
          <a:lstStyle/>
          <a:p>
            <a:endParaRPr lang="en-US"/>
          </a:p>
        </p:txBody>
      </p:sp>
      <p:sp>
        <p:nvSpPr>
          <p:cNvPr id="1090" name="Line 47"/>
          <p:cNvSpPr>
            <a:spLocks noChangeShapeType="1"/>
          </p:cNvSpPr>
          <p:nvPr/>
        </p:nvSpPr>
        <p:spPr bwMode="auto">
          <a:xfrm>
            <a:off x="6873875" y="3316288"/>
            <a:ext cx="1588" cy="198437"/>
          </a:xfrm>
          <a:prstGeom prst="line">
            <a:avLst/>
          </a:prstGeom>
          <a:noFill/>
          <a:ln w="19050">
            <a:solidFill>
              <a:srgbClr val="000000"/>
            </a:solidFill>
            <a:round/>
            <a:headEnd/>
            <a:tailEnd/>
          </a:ln>
        </p:spPr>
        <p:txBody>
          <a:bodyPr/>
          <a:lstStyle/>
          <a:p>
            <a:endParaRPr lang="en-US"/>
          </a:p>
        </p:txBody>
      </p:sp>
      <p:sp>
        <p:nvSpPr>
          <p:cNvPr id="1091" name="Line 46"/>
          <p:cNvSpPr>
            <a:spLocks noChangeShapeType="1"/>
          </p:cNvSpPr>
          <p:nvPr/>
        </p:nvSpPr>
        <p:spPr bwMode="auto">
          <a:xfrm rot="5400000" flipH="1">
            <a:off x="6713538" y="2941637"/>
            <a:ext cx="0" cy="746125"/>
          </a:xfrm>
          <a:prstGeom prst="line">
            <a:avLst/>
          </a:prstGeom>
          <a:noFill/>
          <a:ln w="19050">
            <a:solidFill>
              <a:srgbClr val="000000"/>
            </a:solidFill>
            <a:round/>
            <a:headEnd/>
            <a:tailEnd/>
          </a:ln>
        </p:spPr>
        <p:txBody>
          <a:bodyPr/>
          <a:lstStyle/>
          <a:p>
            <a:endParaRPr lang="en-US"/>
          </a:p>
        </p:txBody>
      </p:sp>
      <p:sp>
        <p:nvSpPr>
          <p:cNvPr id="1092" name="Text Box 42"/>
          <p:cNvSpPr txBox="1">
            <a:spLocks noChangeArrowheads="1"/>
          </p:cNvSpPr>
          <p:nvPr/>
        </p:nvSpPr>
        <p:spPr bwMode="auto">
          <a:xfrm>
            <a:off x="5437188" y="2979738"/>
            <a:ext cx="693737" cy="346075"/>
          </a:xfrm>
          <a:prstGeom prst="rect">
            <a:avLst/>
          </a:prstGeom>
          <a:noFill/>
          <a:ln w="9525">
            <a:noFill/>
            <a:miter lim="800000"/>
            <a:headEnd/>
            <a:tailEnd/>
          </a:ln>
        </p:spPr>
        <p:txBody>
          <a:bodyPr/>
          <a:lstStyle/>
          <a:p>
            <a:endParaRPr lang="zh-CN" altLang="zh-CN">
              <a:ea typeface="SimSun" pitchFamily="2" charset="-122"/>
            </a:endParaRPr>
          </a:p>
        </p:txBody>
      </p:sp>
      <p:sp>
        <p:nvSpPr>
          <p:cNvPr id="1093" name="Text Box 40"/>
          <p:cNvSpPr txBox="1">
            <a:spLocks noChangeArrowheads="1"/>
          </p:cNvSpPr>
          <p:nvPr/>
        </p:nvSpPr>
        <p:spPr bwMode="auto">
          <a:xfrm>
            <a:off x="5930900" y="2971800"/>
            <a:ext cx="401638" cy="482600"/>
          </a:xfrm>
          <a:prstGeom prst="rect">
            <a:avLst/>
          </a:prstGeom>
          <a:noFill/>
          <a:ln w="9525">
            <a:noFill/>
            <a:miter lim="800000"/>
            <a:headEnd/>
            <a:tailEnd/>
          </a:ln>
        </p:spPr>
        <p:txBody>
          <a:bodyPr wrap="none">
            <a:spAutoFit/>
          </a:bodyPr>
          <a:lstStyle/>
          <a:p>
            <a:endParaRPr lang="zh-CN" altLang="zh-CN">
              <a:ea typeface="SimSun" pitchFamily="2" charset="-122"/>
            </a:endParaRPr>
          </a:p>
        </p:txBody>
      </p:sp>
      <p:sp>
        <p:nvSpPr>
          <p:cNvPr id="1094" name="Text Box 38"/>
          <p:cNvSpPr txBox="1">
            <a:spLocks noChangeArrowheads="1"/>
          </p:cNvSpPr>
          <p:nvPr/>
        </p:nvSpPr>
        <p:spPr bwMode="auto">
          <a:xfrm>
            <a:off x="6035675" y="3673475"/>
            <a:ext cx="409575" cy="484188"/>
          </a:xfrm>
          <a:prstGeom prst="rect">
            <a:avLst/>
          </a:prstGeom>
          <a:noFill/>
          <a:ln w="9525">
            <a:noFill/>
            <a:miter lim="800000"/>
            <a:headEnd/>
            <a:tailEnd/>
          </a:ln>
        </p:spPr>
        <p:txBody>
          <a:bodyPr wrap="none">
            <a:spAutoFit/>
          </a:bodyPr>
          <a:lstStyle/>
          <a:p>
            <a:endParaRPr lang="zh-CN" altLang="zh-CN">
              <a:ea typeface="SimSun" pitchFamily="2" charset="-122"/>
            </a:endParaRPr>
          </a:p>
        </p:txBody>
      </p:sp>
      <p:sp>
        <p:nvSpPr>
          <p:cNvPr id="1095" name="Text Box 36"/>
          <p:cNvSpPr txBox="1">
            <a:spLocks noChangeArrowheads="1"/>
          </p:cNvSpPr>
          <p:nvPr/>
        </p:nvSpPr>
        <p:spPr bwMode="auto">
          <a:xfrm>
            <a:off x="6873875" y="3911600"/>
            <a:ext cx="409575" cy="484188"/>
          </a:xfrm>
          <a:prstGeom prst="rect">
            <a:avLst/>
          </a:prstGeom>
          <a:noFill/>
          <a:ln w="9525">
            <a:noFill/>
            <a:miter lim="800000"/>
            <a:headEnd/>
            <a:tailEnd/>
          </a:ln>
        </p:spPr>
        <p:txBody>
          <a:bodyPr wrap="none">
            <a:spAutoFit/>
          </a:bodyPr>
          <a:lstStyle/>
          <a:p>
            <a:endParaRPr lang="zh-CN" altLang="zh-CN">
              <a:ea typeface="SimSun" pitchFamily="2" charset="-122"/>
            </a:endParaRPr>
          </a:p>
        </p:txBody>
      </p:sp>
      <p:sp>
        <p:nvSpPr>
          <p:cNvPr id="1096" name="Text Box 34"/>
          <p:cNvSpPr txBox="1">
            <a:spLocks noChangeArrowheads="1"/>
          </p:cNvSpPr>
          <p:nvPr/>
        </p:nvSpPr>
        <p:spPr bwMode="auto">
          <a:xfrm>
            <a:off x="6878638" y="3546475"/>
            <a:ext cx="401637" cy="481013"/>
          </a:xfrm>
          <a:prstGeom prst="rect">
            <a:avLst/>
          </a:prstGeom>
          <a:noFill/>
          <a:ln w="9525">
            <a:noFill/>
            <a:miter lim="800000"/>
            <a:headEnd/>
            <a:tailEnd/>
          </a:ln>
        </p:spPr>
        <p:txBody>
          <a:bodyPr wrap="none">
            <a:spAutoFit/>
          </a:bodyPr>
          <a:lstStyle/>
          <a:p>
            <a:endParaRPr lang="zh-CN" altLang="zh-CN">
              <a:ea typeface="SimSun" pitchFamily="2" charset="-122"/>
            </a:endParaRPr>
          </a:p>
        </p:txBody>
      </p:sp>
      <p:grpSp>
        <p:nvGrpSpPr>
          <p:cNvPr id="1097" name="Group 93"/>
          <p:cNvGrpSpPr>
            <a:grpSpLocks/>
          </p:cNvGrpSpPr>
          <p:nvPr/>
        </p:nvGrpSpPr>
        <p:grpSpPr bwMode="auto">
          <a:xfrm rot="5400000">
            <a:off x="4768056" y="3078957"/>
            <a:ext cx="92075" cy="458788"/>
            <a:chOff x="4968" y="4867"/>
            <a:chExt cx="144" cy="720"/>
          </a:xfrm>
        </p:grpSpPr>
        <p:sp>
          <p:nvSpPr>
            <p:cNvPr id="1125" name="Line 101"/>
            <p:cNvSpPr>
              <a:spLocks noChangeShapeType="1"/>
            </p:cNvSpPr>
            <p:nvPr/>
          </p:nvSpPr>
          <p:spPr bwMode="auto">
            <a:xfrm flipV="1">
              <a:off x="4968" y="5011"/>
              <a:ext cx="0" cy="432"/>
            </a:xfrm>
            <a:prstGeom prst="line">
              <a:avLst/>
            </a:prstGeom>
            <a:noFill/>
            <a:ln w="19050">
              <a:solidFill>
                <a:srgbClr val="000000"/>
              </a:solidFill>
              <a:round/>
              <a:headEnd/>
              <a:tailEnd/>
            </a:ln>
          </p:spPr>
          <p:txBody>
            <a:bodyPr/>
            <a:lstStyle/>
            <a:p>
              <a:endParaRPr lang="en-US"/>
            </a:p>
          </p:txBody>
        </p:sp>
        <p:grpSp>
          <p:nvGrpSpPr>
            <p:cNvPr id="1126" name="Group 94"/>
            <p:cNvGrpSpPr>
              <a:grpSpLocks/>
            </p:cNvGrpSpPr>
            <p:nvPr/>
          </p:nvGrpSpPr>
          <p:grpSpPr bwMode="auto">
            <a:xfrm>
              <a:off x="4968" y="4867"/>
              <a:ext cx="144" cy="720"/>
              <a:chOff x="4968" y="4867"/>
              <a:chExt cx="144" cy="720"/>
            </a:xfrm>
          </p:grpSpPr>
          <p:sp>
            <p:nvSpPr>
              <p:cNvPr id="1127" name="Line 100"/>
              <p:cNvSpPr>
                <a:spLocks noChangeShapeType="1"/>
              </p:cNvSpPr>
              <p:nvPr/>
            </p:nvSpPr>
            <p:spPr bwMode="auto">
              <a:xfrm>
                <a:off x="5040" y="4867"/>
                <a:ext cx="0" cy="144"/>
              </a:xfrm>
              <a:prstGeom prst="line">
                <a:avLst/>
              </a:prstGeom>
              <a:noFill/>
              <a:ln w="19050">
                <a:solidFill>
                  <a:srgbClr val="000000"/>
                </a:solidFill>
                <a:round/>
                <a:headEnd/>
                <a:tailEnd/>
              </a:ln>
            </p:spPr>
            <p:txBody>
              <a:bodyPr/>
              <a:lstStyle/>
              <a:p>
                <a:endParaRPr lang="en-US"/>
              </a:p>
            </p:txBody>
          </p:sp>
          <p:sp>
            <p:nvSpPr>
              <p:cNvPr id="1128" name="Line 99"/>
              <p:cNvSpPr>
                <a:spLocks noChangeShapeType="1"/>
              </p:cNvSpPr>
              <p:nvPr/>
            </p:nvSpPr>
            <p:spPr bwMode="auto">
              <a:xfrm>
                <a:off x="5040" y="5011"/>
                <a:ext cx="72" cy="0"/>
              </a:xfrm>
              <a:prstGeom prst="line">
                <a:avLst/>
              </a:prstGeom>
              <a:noFill/>
              <a:ln w="19050">
                <a:solidFill>
                  <a:srgbClr val="000000"/>
                </a:solidFill>
                <a:round/>
                <a:headEnd/>
                <a:tailEnd/>
              </a:ln>
            </p:spPr>
            <p:txBody>
              <a:bodyPr/>
              <a:lstStyle/>
              <a:p>
                <a:endParaRPr lang="en-US"/>
              </a:p>
            </p:txBody>
          </p:sp>
          <p:sp>
            <p:nvSpPr>
              <p:cNvPr id="1129" name="Line 98"/>
              <p:cNvSpPr>
                <a:spLocks noChangeShapeType="1"/>
              </p:cNvSpPr>
              <p:nvPr/>
            </p:nvSpPr>
            <p:spPr bwMode="auto">
              <a:xfrm>
                <a:off x="5112" y="5011"/>
                <a:ext cx="0" cy="432"/>
              </a:xfrm>
              <a:prstGeom prst="line">
                <a:avLst/>
              </a:prstGeom>
              <a:noFill/>
              <a:ln w="19050">
                <a:solidFill>
                  <a:srgbClr val="000000"/>
                </a:solidFill>
                <a:round/>
                <a:headEnd/>
                <a:tailEnd/>
              </a:ln>
            </p:spPr>
            <p:txBody>
              <a:bodyPr/>
              <a:lstStyle/>
              <a:p>
                <a:endParaRPr lang="en-US"/>
              </a:p>
            </p:txBody>
          </p:sp>
          <p:sp>
            <p:nvSpPr>
              <p:cNvPr id="1130" name="Line 97"/>
              <p:cNvSpPr>
                <a:spLocks noChangeShapeType="1"/>
              </p:cNvSpPr>
              <p:nvPr/>
            </p:nvSpPr>
            <p:spPr bwMode="auto">
              <a:xfrm flipH="1">
                <a:off x="4968" y="5443"/>
                <a:ext cx="144" cy="0"/>
              </a:xfrm>
              <a:prstGeom prst="line">
                <a:avLst/>
              </a:prstGeom>
              <a:noFill/>
              <a:ln w="19050">
                <a:solidFill>
                  <a:srgbClr val="000000"/>
                </a:solidFill>
                <a:round/>
                <a:headEnd/>
                <a:tailEnd/>
              </a:ln>
            </p:spPr>
            <p:txBody>
              <a:bodyPr/>
              <a:lstStyle/>
              <a:p>
                <a:endParaRPr lang="en-US"/>
              </a:p>
            </p:txBody>
          </p:sp>
          <p:sp>
            <p:nvSpPr>
              <p:cNvPr id="1131" name="Line 96"/>
              <p:cNvSpPr>
                <a:spLocks noChangeShapeType="1"/>
              </p:cNvSpPr>
              <p:nvPr/>
            </p:nvSpPr>
            <p:spPr bwMode="auto">
              <a:xfrm>
                <a:off x="4968" y="5011"/>
                <a:ext cx="72" cy="0"/>
              </a:xfrm>
              <a:prstGeom prst="line">
                <a:avLst/>
              </a:prstGeom>
              <a:noFill/>
              <a:ln w="19050">
                <a:solidFill>
                  <a:srgbClr val="000000"/>
                </a:solidFill>
                <a:round/>
                <a:headEnd/>
                <a:tailEnd/>
              </a:ln>
            </p:spPr>
            <p:txBody>
              <a:bodyPr/>
              <a:lstStyle/>
              <a:p>
                <a:endParaRPr lang="en-US"/>
              </a:p>
            </p:txBody>
          </p:sp>
          <p:sp>
            <p:nvSpPr>
              <p:cNvPr id="1132" name="Line 95"/>
              <p:cNvSpPr>
                <a:spLocks noChangeShapeType="1"/>
              </p:cNvSpPr>
              <p:nvPr/>
            </p:nvSpPr>
            <p:spPr bwMode="auto">
              <a:xfrm>
                <a:off x="5040" y="5443"/>
                <a:ext cx="0" cy="144"/>
              </a:xfrm>
              <a:prstGeom prst="line">
                <a:avLst/>
              </a:prstGeom>
              <a:noFill/>
              <a:ln w="19050">
                <a:solidFill>
                  <a:srgbClr val="000000"/>
                </a:solidFill>
                <a:round/>
                <a:headEnd/>
                <a:tailEnd/>
              </a:ln>
            </p:spPr>
            <p:txBody>
              <a:bodyPr/>
              <a:lstStyle/>
              <a:p>
                <a:endParaRPr lang="en-US"/>
              </a:p>
            </p:txBody>
          </p:sp>
        </p:grpSp>
      </p:grpSp>
      <p:sp>
        <p:nvSpPr>
          <p:cNvPr id="1098" name="Line 44"/>
          <p:cNvSpPr>
            <a:spLocks noChangeShapeType="1"/>
          </p:cNvSpPr>
          <p:nvPr/>
        </p:nvSpPr>
        <p:spPr bwMode="auto">
          <a:xfrm rot="5400000">
            <a:off x="4572794" y="3215482"/>
            <a:ext cx="1587" cy="184150"/>
          </a:xfrm>
          <a:prstGeom prst="line">
            <a:avLst/>
          </a:prstGeom>
          <a:noFill/>
          <a:ln w="19050">
            <a:solidFill>
              <a:srgbClr val="000000"/>
            </a:solidFill>
            <a:round/>
            <a:headEnd/>
            <a:tailEnd/>
          </a:ln>
        </p:spPr>
        <p:txBody>
          <a:bodyPr/>
          <a:lstStyle/>
          <a:p>
            <a:endParaRPr lang="en-US"/>
          </a:p>
        </p:txBody>
      </p:sp>
      <p:graphicFrame>
        <p:nvGraphicFramePr>
          <p:cNvPr id="1037" name="Object 124"/>
          <p:cNvGraphicFramePr>
            <a:graphicFrameLocks noChangeAspect="1"/>
          </p:cNvGraphicFramePr>
          <p:nvPr/>
        </p:nvGraphicFramePr>
        <p:xfrm>
          <a:off x="4503738" y="3055938"/>
          <a:ext cx="673100" cy="238125"/>
        </p:xfrm>
        <a:graphic>
          <a:graphicData uri="http://schemas.openxmlformats.org/presentationml/2006/ole">
            <p:oleObj spid="_x0000_s1037" name="Equation" r:id="rId15" imgW="634680" imgH="228600" progId="Equation.3">
              <p:embed/>
            </p:oleObj>
          </a:graphicData>
        </a:graphic>
      </p:graphicFrame>
      <p:grpSp>
        <p:nvGrpSpPr>
          <p:cNvPr id="1099" name="Group 115"/>
          <p:cNvGrpSpPr>
            <a:grpSpLocks/>
          </p:cNvGrpSpPr>
          <p:nvPr/>
        </p:nvGrpSpPr>
        <p:grpSpPr bwMode="auto">
          <a:xfrm>
            <a:off x="4351338" y="3597275"/>
            <a:ext cx="274637" cy="457200"/>
            <a:chOff x="6408" y="11556"/>
            <a:chExt cx="432" cy="720"/>
          </a:xfrm>
        </p:grpSpPr>
        <p:sp>
          <p:nvSpPr>
            <p:cNvPr id="1117" name="Line 116"/>
            <p:cNvSpPr>
              <a:spLocks noChangeShapeType="1"/>
            </p:cNvSpPr>
            <p:nvPr/>
          </p:nvSpPr>
          <p:spPr bwMode="auto">
            <a:xfrm>
              <a:off x="6624" y="11556"/>
              <a:ext cx="0" cy="144"/>
            </a:xfrm>
            <a:prstGeom prst="line">
              <a:avLst/>
            </a:prstGeom>
            <a:noFill/>
            <a:ln w="19050">
              <a:solidFill>
                <a:srgbClr val="000000"/>
              </a:solidFill>
              <a:round/>
              <a:headEnd/>
              <a:tailEnd/>
            </a:ln>
          </p:spPr>
          <p:txBody>
            <a:bodyPr/>
            <a:lstStyle/>
            <a:p>
              <a:endParaRPr lang="en-US"/>
            </a:p>
          </p:txBody>
        </p:sp>
        <p:sp>
          <p:nvSpPr>
            <p:cNvPr id="1118" name="Line 117"/>
            <p:cNvSpPr>
              <a:spLocks noChangeShapeType="1"/>
            </p:cNvSpPr>
            <p:nvPr/>
          </p:nvSpPr>
          <p:spPr bwMode="auto">
            <a:xfrm>
              <a:off x="6624" y="12132"/>
              <a:ext cx="0" cy="144"/>
            </a:xfrm>
            <a:prstGeom prst="line">
              <a:avLst/>
            </a:prstGeom>
            <a:noFill/>
            <a:ln w="19050">
              <a:solidFill>
                <a:srgbClr val="000000"/>
              </a:solidFill>
              <a:round/>
              <a:headEnd/>
              <a:tailEnd/>
            </a:ln>
          </p:spPr>
          <p:txBody>
            <a:bodyPr/>
            <a:lstStyle/>
            <a:p>
              <a:endParaRPr lang="en-US"/>
            </a:p>
          </p:txBody>
        </p:sp>
        <p:sp>
          <p:nvSpPr>
            <p:cNvPr id="1119" name="Oval 118"/>
            <p:cNvSpPr>
              <a:spLocks noChangeArrowheads="1"/>
            </p:cNvSpPr>
            <p:nvPr/>
          </p:nvSpPr>
          <p:spPr bwMode="auto">
            <a:xfrm>
              <a:off x="6408" y="11700"/>
              <a:ext cx="432" cy="432"/>
            </a:xfrm>
            <a:prstGeom prst="ellipse">
              <a:avLst/>
            </a:prstGeom>
            <a:solidFill>
              <a:srgbClr val="FFFFFF"/>
            </a:solidFill>
            <a:ln w="19050">
              <a:solidFill>
                <a:srgbClr val="000000"/>
              </a:solidFill>
              <a:round/>
              <a:headEnd/>
              <a:tailEnd/>
            </a:ln>
          </p:spPr>
          <p:txBody>
            <a:bodyPr/>
            <a:lstStyle/>
            <a:p>
              <a:endParaRPr lang="zh-CN" altLang="zh-CN">
                <a:ea typeface="SimSun" pitchFamily="2" charset="-122"/>
              </a:endParaRPr>
            </a:p>
          </p:txBody>
        </p:sp>
        <p:sp>
          <p:nvSpPr>
            <p:cNvPr id="1120" name="Line 119"/>
            <p:cNvSpPr>
              <a:spLocks noChangeShapeType="1"/>
            </p:cNvSpPr>
            <p:nvPr/>
          </p:nvSpPr>
          <p:spPr bwMode="auto">
            <a:xfrm flipV="1">
              <a:off x="6509" y="11862"/>
              <a:ext cx="29" cy="58"/>
            </a:xfrm>
            <a:prstGeom prst="line">
              <a:avLst/>
            </a:prstGeom>
            <a:noFill/>
            <a:ln w="19050">
              <a:solidFill>
                <a:srgbClr val="000000"/>
              </a:solidFill>
              <a:round/>
              <a:headEnd/>
              <a:tailEnd/>
            </a:ln>
          </p:spPr>
          <p:txBody>
            <a:bodyPr/>
            <a:lstStyle/>
            <a:p>
              <a:endParaRPr lang="en-US"/>
            </a:p>
          </p:txBody>
        </p:sp>
        <p:sp>
          <p:nvSpPr>
            <p:cNvPr id="1121" name="Line 120"/>
            <p:cNvSpPr>
              <a:spLocks noChangeShapeType="1"/>
            </p:cNvSpPr>
            <p:nvPr/>
          </p:nvSpPr>
          <p:spPr bwMode="auto">
            <a:xfrm>
              <a:off x="6538" y="11862"/>
              <a:ext cx="58" cy="0"/>
            </a:xfrm>
            <a:prstGeom prst="line">
              <a:avLst/>
            </a:prstGeom>
            <a:noFill/>
            <a:ln w="19050">
              <a:solidFill>
                <a:srgbClr val="000000"/>
              </a:solidFill>
              <a:round/>
              <a:headEnd/>
              <a:tailEnd/>
            </a:ln>
          </p:spPr>
          <p:txBody>
            <a:bodyPr/>
            <a:lstStyle/>
            <a:p>
              <a:endParaRPr lang="en-US"/>
            </a:p>
          </p:txBody>
        </p:sp>
        <p:sp>
          <p:nvSpPr>
            <p:cNvPr id="1122" name="Line 121"/>
            <p:cNvSpPr>
              <a:spLocks noChangeShapeType="1"/>
            </p:cNvSpPr>
            <p:nvPr/>
          </p:nvSpPr>
          <p:spPr bwMode="auto">
            <a:xfrm>
              <a:off x="6596" y="11862"/>
              <a:ext cx="58" cy="87"/>
            </a:xfrm>
            <a:prstGeom prst="line">
              <a:avLst/>
            </a:prstGeom>
            <a:noFill/>
            <a:ln w="19050">
              <a:solidFill>
                <a:srgbClr val="000000"/>
              </a:solidFill>
              <a:round/>
              <a:headEnd/>
              <a:tailEnd/>
            </a:ln>
          </p:spPr>
          <p:txBody>
            <a:bodyPr/>
            <a:lstStyle/>
            <a:p>
              <a:endParaRPr lang="en-US"/>
            </a:p>
          </p:txBody>
        </p:sp>
        <p:sp>
          <p:nvSpPr>
            <p:cNvPr id="1123" name="Line 122"/>
            <p:cNvSpPr>
              <a:spLocks noChangeShapeType="1"/>
            </p:cNvSpPr>
            <p:nvPr/>
          </p:nvSpPr>
          <p:spPr bwMode="auto">
            <a:xfrm>
              <a:off x="6654" y="11949"/>
              <a:ext cx="58" cy="0"/>
            </a:xfrm>
            <a:prstGeom prst="line">
              <a:avLst/>
            </a:prstGeom>
            <a:noFill/>
            <a:ln w="19050">
              <a:solidFill>
                <a:srgbClr val="000000"/>
              </a:solidFill>
              <a:round/>
              <a:headEnd/>
              <a:tailEnd/>
            </a:ln>
          </p:spPr>
          <p:txBody>
            <a:bodyPr/>
            <a:lstStyle/>
            <a:p>
              <a:endParaRPr lang="en-US"/>
            </a:p>
          </p:txBody>
        </p:sp>
        <p:sp>
          <p:nvSpPr>
            <p:cNvPr id="1124" name="Line 123"/>
            <p:cNvSpPr>
              <a:spLocks noChangeShapeType="1"/>
            </p:cNvSpPr>
            <p:nvPr/>
          </p:nvSpPr>
          <p:spPr bwMode="auto">
            <a:xfrm flipV="1">
              <a:off x="6712" y="11891"/>
              <a:ext cx="29" cy="58"/>
            </a:xfrm>
            <a:prstGeom prst="line">
              <a:avLst/>
            </a:prstGeom>
            <a:noFill/>
            <a:ln w="19050">
              <a:solidFill>
                <a:srgbClr val="000000"/>
              </a:solidFill>
              <a:round/>
              <a:headEnd/>
              <a:tailEnd/>
            </a:ln>
          </p:spPr>
          <p:txBody>
            <a:bodyPr/>
            <a:lstStyle/>
            <a:p>
              <a:endParaRPr lang="en-US"/>
            </a:p>
          </p:txBody>
        </p:sp>
      </p:grpSp>
      <p:sp>
        <p:nvSpPr>
          <p:cNvPr id="1100" name="Line 45"/>
          <p:cNvSpPr>
            <a:spLocks noChangeShapeType="1"/>
          </p:cNvSpPr>
          <p:nvPr/>
        </p:nvSpPr>
        <p:spPr bwMode="auto">
          <a:xfrm rot="10800000" flipH="1">
            <a:off x="4487863" y="4040188"/>
            <a:ext cx="0" cy="320675"/>
          </a:xfrm>
          <a:prstGeom prst="line">
            <a:avLst/>
          </a:prstGeom>
          <a:noFill/>
          <a:ln w="19050">
            <a:solidFill>
              <a:srgbClr val="000000"/>
            </a:solidFill>
            <a:round/>
            <a:headEnd/>
            <a:tailEnd/>
          </a:ln>
        </p:spPr>
        <p:txBody>
          <a:bodyPr/>
          <a:lstStyle/>
          <a:p>
            <a:endParaRPr lang="en-US"/>
          </a:p>
        </p:txBody>
      </p:sp>
      <p:sp>
        <p:nvSpPr>
          <p:cNvPr id="1101" name="Line 45"/>
          <p:cNvSpPr>
            <a:spLocks noChangeShapeType="1"/>
          </p:cNvSpPr>
          <p:nvPr/>
        </p:nvSpPr>
        <p:spPr bwMode="auto">
          <a:xfrm rot="10800000">
            <a:off x="4487863" y="3313113"/>
            <a:ext cx="0" cy="347662"/>
          </a:xfrm>
          <a:prstGeom prst="line">
            <a:avLst/>
          </a:prstGeom>
          <a:noFill/>
          <a:ln w="19050">
            <a:solidFill>
              <a:srgbClr val="000000"/>
            </a:solidFill>
            <a:round/>
            <a:headEnd/>
            <a:tailEnd/>
          </a:ln>
        </p:spPr>
        <p:txBody>
          <a:bodyPr/>
          <a:lstStyle/>
          <a:p>
            <a:endParaRPr lang="en-US"/>
          </a:p>
        </p:txBody>
      </p:sp>
      <p:grpSp>
        <p:nvGrpSpPr>
          <p:cNvPr id="1102" name="Group 58"/>
          <p:cNvGrpSpPr>
            <a:grpSpLocks/>
          </p:cNvGrpSpPr>
          <p:nvPr/>
        </p:nvGrpSpPr>
        <p:grpSpPr bwMode="auto">
          <a:xfrm>
            <a:off x="7985125" y="3609975"/>
            <a:ext cx="92075" cy="457200"/>
            <a:chOff x="4968" y="4867"/>
            <a:chExt cx="144" cy="720"/>
          </a:xfrm>
        </p:grpSpPr>
        <p:sp>
          <p:nvSpPr>
            <p:cNvPr id="1109" name="Line 66"/>
            <p:cNvSpPr>
              <a:spLocks noChangeShapeType="1"/>
            </p:cNvSpPr>
            <p:nvPr/>
          </p:nvSpPr>
          <p:spPr bwMode="auto">
            <a:xfrm flipV="1">
              <a:off x="4968" y="5011"/>
              <a:ext cx="0" cy="432"/>
            </a:xfrm>
            <a:prstGeom prst="line">
              <a:avLst/>
            </a:prstGeom>
            <a:noFill/>
            <a:ln w="19050">
              <a:solidFill>
                <a:srgbClr val="000000"/>
              </a:solidFill>
              <a:round/>
              <a:headEnd/>
              <a:tailEnd/>
            </a:ln>
          </p:spPr>
          <p:txBody>
            <a:bodyPr/>
            <a:lstStyle/>
            <a:p>
              <a:endParaRPr lang="en-US"/>
            </a:p>
          </p:txBody>
        </p:sp>
        <p:grpSp>
          <p:nvGrpSpPr>
            <p:cNvPr id="1110" name="Group 59"/>
            <p:cNvGrpSpPr>
              <a:grpSpLocks/>
            </p:cNvGrpSpPr>
            <p:nvPr/>
          </p:nvGrpSpPr>
          <p:grpSpPr bwMode="auto">
            <a:xfrm>
              <a:off x="4968" y="4867"/>
              <a:ext cx="144" cy="720"/>
              <a:chOff x="4968" y="4867"/>
              <a:chExt cx="144" cy="720"/>
            </a:xfrm>
          </p:grpSpPr>
          <p:sp>
            <p:nvSpPr>
              <p:cNvPr id="1111" name="Line 65"/>
              <p:cNvSpPr>
                <a:spLocks noChangeShapeType="1"/>
              </p:cNvSpPr>
              <p:nvPr/>
            </p:nvSpPr>
            <p:spPr bwMode="auto">
              <a:xfrm>
                <a:off x="5040" y="4867"/>
                <a:ext cx="0" cy="144"/>
              </a:xfrm>
              <a:prstGeom prst="line">
                <a:avLst/>
              </a:prstGeom>
              <a:noFill/>
              <a:ln w="19050">
                <a:solidFill>
                  <a:srgbClr val="000000"/>
                </a:solidFill>
                <a:round/>
                <a:headEnd/>
                <a:tailEnd/>
              </a:ln>
            </p:spPr>
            <p:txBody>
              <a:bodyPr/>
              <a:lstStyle/>
              <a:p>
                <a:endParaRPr lang="en-US"/>
              </a:p>
            </p:txBody>
          </p:sp>
          <p:sp>
            <p:nvSpPr>
              <p:cNvPr id="1112" name="Line 64"/>
              <p:cNvSpPr>
                <a:spLocks noChangeShapeType="1"/>
              </p:cNvSpPr>
              <p:nvPr/>
            </p:nvSpPr>
            <p:spPr bwMode="auto">
              <a:xfrm>
                <a:off x="5040" y="5011"/>
                <a:ext cx="72" cy="0"/>
              </a:xfrm>
              <a:prstGeom prst="line">
                <a:avLst/>
              </a:prstGeom>
              <a:noFill/>
              <a:ln w="19050">
                <a:solidFill>
                  <a:srgbClr val="000000"/>
                </a:solidFill>
                <a:round/>
                <a:headEnd/>
                <a:tailEnd/>
              </a:ln>
            </p:spPr>
            <p:txBody>
              <a:bodyPr/>
              <a:lstStyle/>
              <a:p>
                <a:endParaRPr lang="en-US"/>
              </a:p>
            </p:txBody>
          </p:sp>
          <p:sp>
            <p:nvSpPr>
              <p:cNvPr id="1113" name="Line 63"/>
              <p:cNvSpPr>
                <a:spLocks noChangeShapeType="1"/>
              </p:cNvSpPr>
              <p:nvPr/>
            </p:nvSpPr>
            <p:spPr bwMode="auto">
              <a:xfrm>
                <a:off x="5112" y="5011"/>
                <a:ext cx="0" cy="432"/>
              </a:xfrm>
              <a:prstGeom prst="line">
                <a:avLst/>
              </a:prstGeom>
              <a:noFill/>
              <a:ln w="19050">
                <a:solidFill>
                  <a:srgbClr val="000000"/>
                </a:solidFill>
                <a:round/>
                <a:headEnd/>
                <a:tailEnd/>
              </a:ln>
            </p:spPr>
            <p:txBody>
              <a:bodyPr/>
              <a:lstStyle/>
              <a:p>
                <a:endParaRPr lang="en-US"/>
              </a:p>
            </p:txBody>
          </p:sp>
          <p:sp>
            <p:nvSpPr>
              <p:cNvPr id="1114" name="Line 62"/>
              <p:cNvSpPr>
                <a:spLocks noChangeShapeType="1"/>
              </p:cNvSpPr>
              <p:nvPr/>
            </p:nvSpPr>
            <p:spPr bwMode="auto">
              <a:xfrm flipH="1">
                <a:off x="4968" y="5443"/>
                <a:ext cx="144" cy="0"/>
              </a:xfrm>
              <a:prstGeom prst="line">
                <a:avLst/>
              </a:prstGeom>
              <a:noFill/>
              <a:ln w="19050">
                <a:solidFill>
                  <a:srgbClr val="000000"/>
                </a:solidFill>
                <a:round/>
                <a:headEnd/>
                <a:tailEnd/>
              </a:ln>
            </p:spPr>
            <p:txBody>
              <a:bodyPr/>
              <a:lstStyle/>
              <a:p>
                <a:endParaRPr lang="en-US"/>
              </a:p>
            </p:txBody>
          </p:sp>
          <p:sp>
            <p:nvSpPr>
              <p:cNvPr id="1115" name="Line 61"/>
              <p:cNvSpPr>
                <a:spLocks noChangeShapeType="1"/>
              </p:cNvSpPr>
              <p:nvPr/>
            </p:nvSpPr>
            <p:spPr bwMode="auto">
              <a:xfrm>
                <a:off x="4968" y="5011"/>
                <a:ext cx="72" cy="0"/>
              </a:xfrm>
              <a:prstGeom prst="line">
                <a:avLst/>
              </a:prstGeom>
              <a:noFill/>
              <a:ln w="19050">
                <a:solidFill>
                  <a:srgbClr val="000000"/>
                </a:solidFill>
                <a:round/>
                <a:headEnd/>
                <a:tailEnd/>
              </a:ln>
            </p:spPr>
            <p:txBody>
              <a:bodyPr/>
              <a:lstStyle/>
              <a:p>
                <a:endParaRPr lang="en-US"/>
              </a:p>
            </p:txBody>
          </p:sp>
          <p:sp>
            <p:nvSpPr>
              <p:cNvPr id="1116" name="Line 60"/>
              <p:cNvSpPr>
                <a:spLocks noChangeShapeType="1"/>
              </p:cNvSpPr>
              <p:nvPr/>
            </p:nvSpPr>
            <p:spPr bwMode="auto">
              <a:xfrm>
                <a:off x="5040" y="5443"/>
                <a:ext cx="0" cy="144"/>
              </a:xfrm>
              <a:prstGeom prst="line">
                <a:avLst/>
              </a:prstGeom>
              <a:noFill/>
              <a:ln w="19050">
                <a:solidFill>
                  <a:srgbClr val="000000"/>
                </a:solidFill>
                <a:round/>
                <a:headEnd/>
                <a:tailEnd/>
              </a:ln>
            </p:spPr>
            <p:txBody>
              <a:bodyPr/>
              <a:lstStyle/>
              <a:p>
                <a:endParaRPr lang="en-US"/>
              </a:p>
            </p:txBody>
          </p:sp>
        </p:grpSp>
      </p:grpSp>
      <p:sp>
        <p:nvSpPr>
          <p:cNvPr id="1103" name="Line 45"/>
          <p:cNvSpPr>
            <a:spLocks noChangeShapeType="1"/>
          </p:cNvSpPr>
          <p:nvPr/>
        </p:nvSpPr>
        <p:spPr bwMode="auto">
          <a:xfrm rot="10800000">
            <a:off x="8031163" y="3311525"/>
            <a:ext cx="0" cy="346075"/>
          </a:xfrm>
          <a:prstGeom prst="line">
            <a:avLst/>
          </a:prstGeom>
          <a:noFill/>
          <a:ln w="19050">
            <a:solidFill>
              <a:srgbClr val="000000"/>
            </a:solidFill>
            <a:round/>
            <a:headEnd/>
            <a:tailEnd/>
          </a:ln>
        </p:spPr>
        <p:txBody>
          <a:bodyPr/>
          <a:lstStyle/>
          <a:p>
            <a:endParaRPr lang="en-US"/>
          </a:p>
        </p:txBody>
      </p:sp>
      <p:sp>
        <p:nvSpPr>
          <p:cNvPr id="1104" name="Line 45"/>
          <p:cNvSpPr>
            <a:spLocks noChangeShapeType="1"/>
          </p:cNvSpPr>
          <p:nvPr/>
        </p:nvSpPr>
        <p:spPr bwMode="auto">
          <a:xfrm rot="10800000">
            <a:off x="8031163" y="4006850"/>
            <a:ext cx="0" cy="346075"/>
          </a:xfrm>
          <a:prstGeom prst="line">
            <a:avLst/>
          </a:prstGeom>
          <a:noFill/>
          <a:ln w="19050">
            <a:solidFill>
              <a:srgbClr val="000000"/>
            </a:solidFill>
            <a:round/>
            <a:headEnd/>
            <a:tailEnd/>
          </a:ln>
        </p:spPr>
        <p:txBody>
          <a:bodyPr/>
          <a:lstStyle/>
          <a:p>
            <a:endParaRPr lang="en-US"/>
          </a:p>
        </p:txBody>
      </p:sp>
      <p:sp>
        <p:nvSpPr>
          <p:cNvPr id="1105" name="Line 46"/>
          <p:cNvSpPr>
            <a:spLocks noChangeShapeType="1"/>
          </p:cNvSpPr>
          <p:nvPr/>
        </p:nvSpPr>
        <p:spPr bwMode="auto">
          <a:xfrm rot="5400000" flipH="1">
            <a:off x="7823994" y="3094831"/>
            <a:ext cx="0" cy="427038"/>
          </a:xfrm>
          <a:prstGeom prst="line">
            <a:avLst/>
          </a:prstGeom>
          <a:noFill/>
          <a:ln w="19050">
            <a:solidFill>
              <a:srgbClr val="000000"/>
            </a:solidFill>
            <a:round/>
            <a:headEnd/>
            <a:tailEnd/>
          </a:ln>
        </p:spPr>
        <p:txBody>
          <a:bodyPr/>
          <a:lstStyle/>
          <a:p>
            <a:endParaRPr lang="en-US"/>
          </a:p>
        </p:txBody>
      </p:sp>
      <p:sp>
        <p:nvSpPr>
          <p:cNvPr id="1106" name="Rectangle 235"/>
          <p:cNvSpPr>
            <a:spLocks noChangeArrowheads="1"/>
          </p:cNvSpPr>
          <p:nvPr/>
        </p:nvSpPr>
        <p:spPr bwMode="auto">
          <a:xfrm>
            <a:off x="5257800" y="3124200"/>
            <a:ext cx="2133600" cy="1371600"/>
          </a:xfrm>
          <a:prstGeom prst="rect">
            <a:avLst/>
          </a:prstGeom>
          <a:noFill/>
          <a:ln w="25400" algn="ctr">
            <a:solidFill>
              <a:schemeClr val="tx1"/>
            </a:solidFill>
            <a:prstDash val="sysDash"/>
            <a:round/>
            <a:headEnd/>
            <a:tailEnd/>
          </a:ln>
        </p:spPr>
        <p:txBody>
          <a:bodyPr/>
          <a:lstStyle/>
          <a:p>
            <a:endParaRPr lang="zh-CN" altLang="zh-CN">
              <a:ea typeface="SimSun" pitchFamily="2" charset="-122"/>
            </a:endParaRPr>
          </a:p>
        </p:txBody>
      </p:sp>
      <p:sp>
        <p:nvSpPr>
          <p:cNvPr id="1107" name="Line 46"/>
          <p:cNvSpPr>
            <a:spLocks noChangeShapeType="1"/>
          </p:cNvSpPr>
          <p:nvPr/>
        </p:nvSpPr>
        <p:spPr bwMode="auto">
          <a:xfrm rot="5400000" flipH="1">
            <a:off x="7353300" y="3044825"/>
            <a:ext cx="0" cy="533400"/>
          </a:xfrm>
          <a:prstGeom prst="line">
            <a:avLst/>
          </a:prstGeom>
          <a:noFill/>
          <a:ln w="19050">
            <a:solidFill>
              <a:srgbClr val="000000"/>
            </a:solidFill>
            <a:prstDash val="sysDot"/>
            <a:round/>
            <a:headEnd/>
            <a:tailEnd/>
          </a:ln>
        </p:spPr>
        <p:txBody>
          <a:bodyPr/>
          <a:lstStyle/>
          <a:p>
            <a:endParaRPr lang="en-US"/>
          </a:p>
        </p:txBody>
      </p:sp>
      <p:sp>
        <p:nvSpPr>
          <p:cNvPr id="1108" name="Line 46"/>
          <p:cNvSpPr>
            <a:spLocks noChangeShapeType="1"/>
          </p:cNvSpPr>
          <p:nvPr/>
        </p:nvSpPr>
        <p:spPr bwMode="auto">
          <a:xfrm rot="5400000" flipH="1">
            <a:off x="5232400" y="3041650"/>
            <a:ext cx="0" cy="533400"/>
          </a:xfrm>
          <a:prstGeom prst="line">
            <a:avLst/>
          </a:prstGeom>
          <a:noFill/>
          <a:ln w="19050">
            <a:solidFill>
              <a:srgbClr val="000000"/>
            </a:solidFill>
            <a:prstDash val="sysDot"/>
            <a:round/>
            <a:headEnd/>
            <a:tailEnd/>
          </a:ln>
        </p:spPr>
        <p:txBody>
          <a:bodyPr/>
          <a:lstStyle/>
          <a:p>
            <a:endParaRPr lang="en-US"/>
          </a:p>
        </p:txBody>
      </p:sp>
      <p:graphicFrame>
        <p:nvGraphicFramePr>
          <p:cNvPr id="1038" name="Object 125"/>
          <p:cNvGraphicFramePr>
            <a:graphicFrameLocks noChangeAspect="1"/>
          </p:cNvGraphicFramePr>
          <p:nvPr/>
        </p:nvGraphicFramePr>
        <p:xfrm>
          <a:off x="7696200" y="3740150"/>
          <a:ext cx="215900" cy="225425"/>
        </p:xfrm>
        <a:graphic>
          <a:graphicData uri="http://schemas.openxmlformats.org/presentationml/2006/ole">
            <p:oleObj spid="_x0000_s1038" name="Equation" r:id="rId16" imgW="203040" imgH="21564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标题 1"/>
          <p:cNvSpPr>
            <a:spLocks noGrp="1"/>
          </p:cNvSpPr>
          <p:nvPr>
            <p:ph type="title"/>
          </p:nvPr>
        </p:nvSpPr>
        <p:spPr/>
        <p:txBody>
          <a:bodyPr/>
          <a:lstStyle/>
          <a:p>
            <a:pPr eaLnBrk="1" hangingPunct="1"/>
            <a:r>
              <a:rPr lang="en-US" altLang="zh-CN" smtClean="0">
                <a:ea typeface="SimSun" pitchFamily="2" charset="-122"/>
              </a:rPr>
              <a:t>Device Loss </a:t>
            </a:r>
            <a:endParaRPr lang="zh-CN" altLang="en-US" smtClean="0">
              <a:ea typeface="SimSun" pitchFamily="2" charset="-122"/>
            </a:endParaRPr>
          </a:p>
        </p:txBody>
      </p:sp>
      <p:sp>
        <p:nvSpPr>
          <p:cNvPr id="2052" name="灯片编号占位符 3"/>
          <p:cNvSpPr>
            <a:spLocks noGrp="1"/>
          </p:cNvSpPr>
          <p:nvPr>
            <p:ph type="sldNum" sz="quarter" idx="12"/>
          </p:nvPr>
        </p:nvSpPr>
        <p:spPr>
          <a:noFill/>
        </p:spPr>
        <p:txBody>
          <a:bodyPr/>
          <a:lstStyle/>
          <a:p>
            <a:fld id="{C18B0D67-B054-4E56-A474-DF05E83C9AAE}" type="slidenum">
              <a:rPr lang="en-US" altLang="zh-CN"/>
              <a:pPr/>
              <a:t>8</a:t>
            </a:fld>
            <a:endParaRPr lang="en-US" altLang="zh-CN"/>
          </a:p>
        </p:txBody>
      </p:sp>
      <p:pic>
        <p:nvPicPr>
          <p:cNvPr id="2053" name="Picture 2" descr="F:\project\Intel_hybrid_EML\devices\EAM_v1\testing\data_batch2\20110125_wavelength_dependent_loss\loss_Pin_15dB.png"/>
          <p:cNvPicPr>
            <a:picLocks noGrp="1" noChangeAspect="1" noChangeArrowheads="1"/>
          </p:cNvPicPr>
          <p:nvPr>
            <p:ph idx="1"/>
          </p:nvPr>
        </p:nvPicPr>
        <p:blipFill>
          <a:blip r:embed="rId4" cstate="print">
            <a:clrChange>
              <a:clrFrom>
                <a:srgbClr val="FFFFFF"/>
              </a:clrFrom>
              <a:clrTo>
                <a:srgbClr val="FFFFFF">
                  <a:alpha val="0"/>
                </a:srgbClr>
              </a:clrTo>
            </a:clrChange>
          </a:blip>
          <a:srcRect/>
          <a:stretch>
            <a:fillRect/>
          </a:stretch>
        </p:blipFill>
        <p:spPr>
          <a:xfrm>
            <a:off x="3810000" y="2397125"/>
            <a:ext cx="4800600" cy="3622675"/>
          </a:xfrm>
        </p:spPr>
      </p:pic>
      <p:sp>
        <p:nvSpPr>
          <p:cNvPr id="6" name="矩形 5"/>
          <p:cNvSpPr/>
          <p:nvPr/>
        </p:nvSpPr>
        <p:spPr>
          <a:xfrm>
            <a:off x="1800225" y="1200150"/>
            <a:ext cx="5214938"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cxnSp>
        <p:nvCxnSpPr>
          <p:cNvPr id="7" name="直接箭头连接符 6"/>
          <p:cNvCxnSpPr/>
          <p:nvPr/>
        </p:nvCxnSpPr>
        <p:spPr>
          <a:xfrm rot="5400000" flipH="1" flipV="1">
            <a:off x="3133725" y="1443038"/>
            <a:ext cx="28575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6" name="TextBox 7"/>
          <p:cNvSpPr txBox="1">
            <a:spLocks noChangeArrowheads="1"/>
          </p:cNvSpPr>
          <p:nvPr/>
        </p:nvSpPr>
        <p:spPr bwMode="auto">
          <a:xfrm>
            <a:off x="3294063" y="1257300"/>
            <a:ext cx="287337" cy="276225"/>
          </a:xfrm>
          <a:prstGeom prst="rect">
            <a:avLst/>
          </a:prstGeom>
          <a:noFill/>
          <a:ln w="9525">
            <a:noFill/>
            <a:miter lim="800000"/>
            <a:headEnd/>
            <a:tailEnd/>
          </a:ln>
        </p:spPr>
        <p:txBody>
          <a:bodyPr wrap="none">
            <a:spAutoFit/>
          </a:bodyPr>
          <a:lstStyle/>
          <a:p>
            <a:r>
              <a:rPr lang="en-US" altLang="zh-CN" sz="1200">
                <a:latin typeface="Times New Roman" pitchFamily="18" charset="0"/>
                <a:ea typeface="SimSun" pitchFamily="2" charset="-122"/>
                <a:cs typeface="Times New Roman" pitchFamily="18" charset="0"/>
              </a:rPr>
              <a:t>I</a:t>
            </a:r>
            <a:r>
              <a:rPr lang="en-US" altLang="zh-CN" sz="1200" baseline="-25000">
                <a:latin typeface="Times New Roman" pitchFamily="18" charset="0"/>
                <a:ea typeface="SimSun" pitchFamily="2" charset="-122"/>
                <a:cs typeface="Times New Roman" pitchFamily="18" charset="0"/>
              </a:rPr>
              <a:t>1</a:t>
            </a:r>
            <a:endParaRPr lang="zh-CN" altLang="en-US" sz="1200" baseline="-25000">
              <a:latin typeface="Times New Roman" pitchFamily="18" charset="0"/>
              <a:ea typeface="SimSun" pitchFamily="2" charset="-122"/>
              <a:cs typeface="Times New Roman" pitchFamily="18" charset="0"/>
            </a:endParaRPr>
          </a:p>
        </p:txBody>
      </p:sp>
      <p:sp>
        <p:nvSpPr>
          <p:cNvPr id="2057" name="TextBox 8"/>
          <p:cNvSpPr txBox="1">
            <a:spLocks noChangeArrowheads="1"/>
          </p:cNvSpPr>
          <p:nvPr/>
        </p:nvSpPr>
        <p:spPr bwMode="auto">
          <a:xfrm>
            <a:off x="5656263" y="1243013"/>
            <a:ext cx="287337" cy="276225"/>
          </a:xfrm>
          <a:prstGeom prst="rect">
            <a:avLst/>
          </a:prstGeom>
          <a:noFill/>
          <a:ln w="9525">
            <a:noFill/>
            <a:miter lim="800000"/>
            <a:headEnd/>
            <a:tailEnd/>
          </a:ln>
        </p:spPr>
        <p:txBody>
          <a:bodyPr wrap="none">
            <a:spAutoFit/>
          </a:bodyPr>
          <a:lstStyle/>
          <a:p>
            <a:r>
              <a:rPr lang="en-US" altLang="zh-CN" sz="1200">
                <a:latin typeface="Times New Roman" pitchFamily="18" charset="0"/>
                <a:ea typeface="SimSun" pitchFamily="2" charset="-122"/>
                <a:cs typeface="Times New Roman" pitchFamily="18" charset="0"/>
              </a:rPr>
              <a:t>I</a:t>
            </a:r>
            <a:r>
              <a:rPr lang="en-US" altLang="zh-CN" sz="1200" baseline="-25000">
                <a:latin typeface="Times New Roman" pitchFamily="18" charset="0"/>
                <a:ea typeface="SimSun" pitchFamily="2" charset="-122"/>
                <a:cs typeface="Times New Roman" pitchFamily="18" charset="0"/>
              </a:rPr>
              <a:t>2</a:t>
            </a:r>
            <a:endParaRPr lang="zh-CN" altLang="en-US" sz="1200" baseline="-25000">
              <a:latin typeface="Times New Roman" pitchFamily="18" charset="0"/>
              <a:ea typeface="SimSun" pitchFamily="2" charset="-122"/>
              <a:cs typeface="Times New Roman" pitchFamily="18" charset="0"/>
            </a:endParaRPr>
          </a:p>
        </p:txBody>
      </p:sp>
      <p:sp>
        <p:nvSpPr>
          <p:cNvPr id="2058" name="TextBox 9"/>
          <p:cNvSpPr txBox="1">
            <a:spLocks noChangeArrowheads="1"/>
          </p:cNvSpPr>
          <p:nvPr/>
        </p:nvSpPr>
        <p:spPr bwMode="auto">
          <a:xfrm>
            <a:off x="2743200" y="1358900"/>
            <a:ext cx="330200" cy="277813"/>
          </a:xfrm>
          <a:prstGeom prst="rect">
            <a:avLst/>
          </a:prstGeom>
          <a:noFill/>
          <a:ln w="9525">
            <a:noFill/>
            <a:miter lim="800000"/>
            <a:headEnd/>
            <a:tailEnd/>
          </a:ln>
        </p:spPr>
        <p:txBody>
          <a:bodyPr wrap="none">
            <a:spAutoFit/>
          </a:bodyPr>
          <a:lstStyle/>
          <a:p>
            <a:r>
              <a:rPr lang="en-US" altLang="zh-CN" sz="1200">
                <a:latin typeface="Times New Roman" pitchFamily="18" charset="0"/>
                <a:ea typeface="SimSun" pitchFamily="2" charset="-122"/>
                <a:cs typeface="Times New Roman" pitchFamily="18" charset="0"/>
              </a:rPr>
              <a:t>P</a:t>
            </a:r>
            <a:r>
              <a:rPr lang="en-US" altLang="zh-CN" sz="1200" baseline="-25000">
                <a:latin typeface="Times New Roman" pitchFamily="18" charset="0"/>
                <a:ea typeface="SimSun" pitchFamily="2" charset="-122"/>
                <a:cs typeface="Times New Roman" pitchFamily="18" charset="0"/>
              </a:rPr>
              <a:t>1</a:t>
            </a:r>
            <a:endParaRPr lang="zh-CN" altLang="en-US" sz="1200" baseline="-25000">
              <a:latin typeface="Times New Roman" pitchFamily="18" charset="0"/>
              <a:ea typeface="SimSun" pitchFamily="2" charset="-122"/>
              <a:cs typeface="Times New Roman" pitchFamily="18" charset="0"/>
            </a:endParaRPr>
          </a:p>
        </p:txBody>
      </p:sp>
      <p:sp>
        <p:nvSpPr>
          <p:cNvPr id="2059" name="TextBox 10"/>
          <p:cNvSpPr txBox="1">
            <a:spLocks noChangeArrowheads="1"/>
          </p:cNvSpPr>
          <p:nvPr/>
        </p:nvSpPr>
        <p:spPr bwMode="auto">
          <a:xfrm>
            <a:off x="5064125" y="1358900"/>
            <a:ext cx="330200" cy="277813"/>
          </a:xfrm>
          <a:prstGeom prst="rect">
            <a:avLst/>
          </a:prstGeom>
          <a:noFill/>
          <a:ln w="9525">
            <a:noFill/>
            <a:miter lim="800000"/>
            <a:headEnd/>
            <a:tailEnd/>
          </a:ln>
        </p:spPr>
        <p:txBody>
          <a:bodyPr wrap="none">
            <a:spAutoFit/>
          </a:bodyPr>
          <a:lstStyle/>
          <a:p>
            <a:r>
              <a:rPr lang="en-US" altLang="zh-CN" sz="1200">
                <a:latin typeface="Times New Roman" pitchFamily="18" charset="0"/>
                <a:ea typeface="SimSun" pitchFamily="2" charset="-122"/>
                <a:cs typeface="Times New Roman" pitchFamily="18" charset="0"/>
              </a:rPr>
              <a:t>P</a:t>
            </a:r>
            <a:r>
              <a:rPr lang="en-US" altLang="zh-CN" sz="1200" baseline="-25000">
                <a:latin typeface="Times New Roman" pitchFamily="18" charset="0"/>
                <a:ea typeface="SimSun" pitchFamily="2" charset="-122"/>
                <a:cs typeface="Times New Roman" pitchFamily="18" charset="0"/>
              </a:rPr>
              <a:t>2</a:t>
            </a:r>
            <a:endParaRPr lang="zh-CN" altLang="en-US" sz="1200" baseline="-25000">
              <a:latin typeface="Times New Roman" pitchFamily="18" charset="0"/>
              <a:ea typeface="SimSun" pitchFamily="2" charset="-122"/>
              <a:cs typeface="Times New Roman" pitchFamily="18" charset="0"/>
            </a:endParaRPr>
          </a:p>
        </p:txBody>
      </p:sp>
      <p:sp>
        <p:nvSpPr>
          <p:cNvPr id="12" name="矩形 11"/>
          <p:cNvSpPr/>
          <p:nvPr/>
        </p:nvSpPr>
        <p:spPr>
          <a:xfrm>
            <a:off x="1943100" y="1657350"/>
            <a:ext cx="5040313" cy="1428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nvGrpSpPr>
          <p:cNvPr id="2061" name="组合 12"/>
          <p:cNvGrpSpPr>
            <a:grpSpLocks/>
          </p:cNvGrpSpPr>
          <p:nvPr/>
        </p:nvGrpSpPr>
        <p:grpSpPr bwMode="auto">
          <a:xfrm>
            <a:off x="4554538" y="1585913"/>
            <a:ext cx="2286000" cy="285750"/>
            <a:chOff x="2714612" y="5143512"/>
            <a:chExt cx="3071834" cy="285752"/>
          </a:xfrm>
        </p:grpSpPr>
        <p:sp>
          <p:nvSpPr>
            <p:cNvPr id="14" name="矩形 13"/>
            <p:cNvSpPr/>
            <p:nvPr/>
          </p:nvSpPr>
          <p:spPr>
            <a:xfrm>
              <a:off x="3642561" y="5143512"/>
              <a:ext cx="1215934" cy="2857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5" name="等腰三角形 14"/>
            <p:cNvSpPr/>
            <p:nvPr/>
          </p:nvSpPr>
          <p:spPr>
            <a:xfrm rot="16200000">
              <a:off x="3035711" y="4822413"/>
              <a:ext cx="285752" cy="92794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6" name="等腰三角形 15"/>
            <p:cNvSpPr/>
            <p:nvPr/>
          </p:nvSpPr>
          <p:spPr>
            <a:xfrm rot="5400000" flipH="1">
              <a:off x="5179595" y="4822412"/>
              <a:ext cx="285752" cy="9279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grpSp>
        <p:nvGrpSpPr>
          <p:cNvPr id="2062" name="组合 16"/>
          <p:cNvGrpSpPr>
            <a:grpSpLocks/>
          </p:cNvGrpSpPr>
          <p:nvPr/>
        </p:nvGrpSpPr>
        <p:grpSpPr bwMode="auto">
          <a:xfrm>
            <a:off x="2197100" y="1585913"/>
            <a:ext cx="2286000" cy="285750"/>
            <a:chOff x="2714612" y="5143512"/>
            <a:chExt cx="3071834" cy="285752"/>
          </a:xfrm>
        </p:grpSpPr>
        <p:sp>
          <p:nvSpPr>
            <p:cNvPr id="18" name="矩形 17"/>
            <p:cNvSpPr/>
            <p:nvPr/>
          </p:nvSpPr>
          <p:spPr>
            <a:xfrm>
              <a:off x="3642563" y="5143512"/>
              <a:ext cx="1215934" cy="2857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19" name="等腰三角形 18"/>
            <p:cNvSpPr/>
            <p:nvPr/>
          </p:nvSpPr>
          <p:spPr>
            <a:xfrm rot="16200000">
              <a:off x="3035712" y="4822412"/>
              <a:ext cx="285752" cy="9279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sp>
          <p:nvSpPr>
            <p:cNvPr id="20" name="等腰三角形 19"/>
            <p:cNvSpPr/>
            <p:nvPr/>
          </p:nvSpPr>
          <p:spPr>
            <a:xfrm rot="5400000" flipH="1">
              <a:off x="5179595" y="4822413"/>
              <a:ext cx="285752" cy="92794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grpSp>
      <p:sp>
        <p:nvSpPr>
          <p:cNvPr id="2063" name="TextBox 20"/>
          <p:cNvSpPr txBox="1">
            <a:spLocks noChangeArrowheads="1"/>
          </p:cNvSpPr>
          <p:nvPr/>
        </p:nvSpPr>
        <p:spPr bwMode="auto">
          <a:xfrm>
            <a:off x="3038475" y="1598613"/>
            <a:ext cx="741363" cy="369887"/>
          </a:xfrm>
          <a:prstGeom prst="rect">
            <a:avLst/>
          </a:prstGeom>
          <a:noFill/>
          <a:ln w="9525">
            <a:noFill/>
            <a:miter lim="800000"/>
            <a:headEnd/>
            <a:tailEnd/>
          </a:ln>
        </p:spPr>
        <p:txBody>
          <a:bodyPr wrap="none">
            <a:spAutoFit/>
          </a:bodyPr>
          <a:lstStyle/>
          <a:p>
            <a:r>
              <a:rPr lang="en-US" altLang="zh-CN">
                <a:ea typeface="SimSun" pitchFamily="2" charset="-122"/>
              </a:rPr>
              <a:t>EAM1</a:t>
            </a:r>
            <a:endParaRPr lang="zh-CN" altLang="en-US">
              <a:ea typeface="SimSun" pitchFamily="2" charset="-122"/>
            </a:endParaRPr>
          </a:p>
        </p:txBody>
      </p:sp>
      <p:sp>
        <p:nvSpPr>
          <p:cNvPr id="2064" name="TextBox 21"/>
          <p:cNvSpPr txBox="1">
            <a:spLocks noChangeArrowheads="1"/>
          </p:cNvSpPr>
          <p:nvPr/>
        </p:nvSpPr>
        <p:spPr bwMode="auto">
          <a:xfrm>
            <a:off x="5402263" y="1598613"/>
            <a:ext cx="741362" cy="369887"/>
          </a:xfrm>
          <a:prstGeom prst="rect">
            <a:avLst/>
          </a:prstGeom>
          <a:noFill/>
          <a:ln w="9525">
            <a:noFill/>
            <a:miter lim="800000"/>
            <a:headEnd/>
            <a:tailEnd/>
          </a:ln>
        </p:spPr>
        <p:txBody>
          <a:bodyPr wrap="none">
            <a:spAutoFit/>
          </a:bodyPr>
          <a:lstStyle/>
          <a:p>
            <a:r>
              <a:rPr lang="en-US" altLang="zh-CN">
                <a:ea typeface="SimSun" pitchFamily="2" charset="-122"/>
              </a:rPr>
              <a:t>EAM2</a:t>
            </a:r>
            <a:endParaRPr lang="zh-CN" altLang="en-US">
              <a:ea typeface="SimSun" pitchFamily="2" charset="-122"/>
            </a:endParaRPr>
          </a:p>
        </p:txBody>
      </p:sp>
      <p:sp>
        <p:nvSpPr>
          <p:cNvPr id="23" name="圆角矩形 22"/>
          <p:cNvSpPr/>
          <p:nvPr/>
        </p:nvSpPr>
        <p:spPr>
          <a:xfrm>
            <a:off x="1728788" y="1200150"/>
            <a:ext cx="5357812" cy="85725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a typeface="SimSun" pitchFamily="2" charset="-122"/>
            </a:endParaRPr>
          </a:p>
        </p:txBody>
      </p:sp>
      <p:cxnSp>
        <p:nvCxnSpPr>
          <p:cNvPr id="24" name="直接箭头连接符 23"/>
          <p:cNvCxnSpPr/>
          <p:nvPr/>
        </p:nvCxnSpPr>
        <p:spPr>
          <a:xfrm>
            <a:off x="2324100" y="1712913"/>
            <a:ext cx="571500" cy="15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4686300" y="1712913"/>
            <a:ext cx="571500" cy="15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5400000" flipH="1" flipV="1">
            <a:off x="5513388" y="1443038"/>
            <a:ext cx="28575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69" name="Picture 3"/>
          <p:cNvPicPr>
            <a:picLocks noChangeAspect="1" noChangeArrowheads="1"/>
          </p:cNvPicPr>
          <p:nvPr/>
        </p:nvPicPr>
        <p:blipFill>
          <a:blip r:embed="rId5" cstate="print"/>
          <a:srcRect/>
          <a:stretch>
            <a:fillRect/>
          </a:stretch>
        </p:blipFill>
        <p:spPr bwMode="auto">
          <a:xfrm>
            <a:off x="4495800" y="2819400"/>
            <a:ext cx="2209800" cy="395288"/>
          </a:xfrm>
          <a:prstGeom prst="rect">
            <a:avLst/>
          </a:prstGeom>
          <a:noFill/>
          <a:ln w="9525">
            <a:noFill/>
            <a:miter lim="800000"/>
            <a:headEnd/>
            <a:tailEnd/>
          </a:ln>
        </p:spPr>
      </p:pic>
      <p:sp>
        <p:nvSpPr>
          <p:cNvPr id="2070" name="TextBox 27"/>
          <p:cNvSpPr txBox="1">
            <a:spLocks noChangeArrowheads="1"/>
          </p:cNvSpPr>
          <p:nvPr/>
        </p:nvSpPr>
        <p:spPr bwMode="auto">
          <a:xfrm>
            <a:off x="4579938" y="5216525"/>
            <a:ext cx="1174750" cy="307975"/>
          </a:xfrm>
          <a:prstGeom prst="rect">
            <a:avLst/>
          </a:prstGeom>
          <a:solidFill>
            <a:schemeClr val="bg1"/>
          </a:solidFill>
          <a:ln w="9525">
            <a:noFill/>
            <a:miter lim="800000"/>
            <a:headEnd/>
            <a:tailEnd/>
          </a:ln>
        </p:spPr>
        <p:txBody>
          <a:bodyPr wrap="none">
            <a:spAutoFit/>
          </a:bodyPr>
          <a:lstStyle/>
          <a:p>
            <a:r>
              <a:rPr lang="en-US" altLang="zh-CN" sz="1400">
                <a:ea typeface="SimSun" pitchFamily="2" charset="-122"/>
              </a:rPr>
              <a:t>P</a:t>
            </a:r>
            <a:r>
              <a:rPr lang="en-US" altLang="zh-CN" sz="1400" baseline="-25000">
                <a:ea typeface="SimSun" pitchFamily="2" charset="-122"/>
              </a:rPr>
              <a:t>in</a:t>
            </a:r>
            <a:r>
              <a:rPr lang="en-US" altLang="zh-CN" sz="1400">
                <a:ea typeface="SimSun" pitchFamily="2" charset="-122"/>
              </a:rPr>
              <a:t> = ~3dBm</a:t>
            </a:r>
            <a:endParaRPr lang="zh-CN" altLang="en-US" sz="1400">
              <a:ea typeface="SimSun" pitchFamily="2" charset="-122"/>
            </a:endParaRPr>
          </a:p>
        </p:txBody>
      </p:sp>
      <p:graphicFrame>
        <p:nvGraphicFramePr>
          <p:cNvPr id="2050" name="Object 2"/>
          <p:cNvGraphicFramePr>
            <a:graphicFrameLocks noChangeAspect="1"/>
          </p:cNvGraphicFramePr>
          <p:nvPr/>
        </p:nvGraphicFramePr>
        <p:xfrm>
          <a:off x="750888" y="3352800"/>
          <a:ext cx="2978150" cy="685800"/>
        </p:xfrm>
        <a:graphic>
          <a:graphicData uri="http://schemas.openxmlformats.org/presentationml/2006/ole">
            <p:oleObj spid="_x0000_s2050" name="Equation" r:id="rId6" imgW="2095200" imgH="482400" progId="Equation.3">
              <p:embed/>
            </p:oleObj>
          </a:graphicData>
        </a:graphic>
      </p:graphicFrame>
      <p:sp>
        <p:nvSpPr>
          <p:cNvPr id="2071" name="Rectangle 4"/>
          <p:cNvSpPr>
            <a:spLocks noChangeArrowheads="1"/>
          </p:cNvSpPr>
          <p:nvPr/>
        </p:nvSpPr>
        <p:spPr bwMode="auto">
          <a:xfrm>
            <a:off x="304800" y="4343400"/>
            <a:ext cx="3962400" cy="762000"/>
          </a:xfrm>
          <a:prstGeom prst="rect">
            <a:avLst/>
          </a:prstGeom>
          <a:noFill/>
          <a:ln w="9525">
            <a:noFill/>
            <a:miter lim="800000"/>
            <a:headEnd/>
            <a:tailEnd/>
          </a:ln>
        </p:spPr>
        <p:txBody>
          <a:bodyPr/>
          <a:lstStyle/>
          <a:p>
            <a:pPr marL="342900" indent="-342900">
              <a:spcBef>
                <a:spcPct val="20000"/>
              </a:spcBef>
              <a:buFontTx/>
              <a:buChar char="•"/>
            </a:pPr>
            <a:r>
              <a:rPr lang="en-US" altLang="zh-TW" sz="1800">
                <a:ea typeface="PMingLiU" pitchFamily="18" charset="-120"/>
              </a:rPr>
              <a:t>Unbiased Loss: 5dB @1550nm</a:t>
            </a:r>
          </a:p>
          <a:p>
            <a:pPr marL="342900" indent="-342900">
              <a:spcBef>
                <a:spcPct val="20000"/>
              </a:spcBef>
              <a:buFontTx/>
              <a:buChar char="•"/>
            </a:pPr>
            <a:r>
              <a:rPr lang="en-US" altLang="zh-TW" sz="1800">
                <a:ea typeface="PMingLiU" pitchFamily="18" charset="-120"/>
              </a:rPr>
              <a:t>ER: &gt;11dB/2V @1550nm</a:t>
            </a:r>
          </a:p>
        </p:txBody>
      </p:sp>
      <p:cxnSp>
        <p:nvCxnSpPr>
          <p:cNvPr id="2072" name="Straight Connector 31"/>
          <p:cNvCxnSpPr>
            <a:cxnSpLocks noChangeShapeType="1"/>
          </p:cNvCxnSpPr>
          <p:nvPr/>
        </p:nvCxnSpPr>
        <p:spPr bwMode="auto">
          <a:xfrm rot="5400000">
            <a:off x="2651125" y="2057400"/>
            <a:ext cx="457200" cy="0"/>
          </a:xfrm>
          <a:prstGeom prst="line">
            <a:avLst/>
          </a:prstGeom>
          <a:noFill/>
          <a:ln w="9525" algn="ctr">
            <a:solidFill>
              <a:schemeClr val="tx1"/>
            </a:solidFill>
            <a:round/>
            <a:headEnd/>
            <a:tailEnd/>
          </a:ln>
        </p:spPr>
      </p:cxnSp>
      <p:cxnSp>
        <p:nvCxnSpPr>
          <p:cNvPr id="2073" name="Straight Connector 32"/>
          <p:cNvCxnSpPr>
            <a:cxnSpLocks noChangeShapeType="1"/>
          </p:cNvCxnSpPr>
          <p:nvPr/>
        </p:nvCxnSpPr>
        <p:spPr bwMode="auto">
          <a:xfrm rot="5400000">
            <a:off x="3565525" y="2057400"/>
            <a:ext cx="457200" cy="0"/>
          </a:xfrm>
          <a:prstGeom prst="line">
            <a:avLst/>
          </a:prstGeom>
          <a:noFill/>
          <a:ln w="9525" algn="ctr">
            <a:solidFill>
              <a:schemeClr val="tx1"/>
            </a:solidFill>
            <a:round/>
            <a:headEnd/>
            <a:tailEnd/>
          </a:ln>
        </p:spPr>
      </p:cxnSp>
      <p:sp>
        <p:nvSpPr>
          <p:cNvPr id="2074" name="Rectangle 33"/>
          <p:cNvSpPr>
            <a:spLocks noChangeArrowheads="1"/>
          </p:cNvSpPr>
          <p:nvPr/>
        </p:nvSpPr>
        <p:spPr bwMode="auto">
          <a:xfrm>
            <a:off x="2940050" y="2012950"/>
            <a:ext cx="779463" cy="307975"/>
          </a:xfrm>
          <a:prstGeom prst="rect">
            <a:avLst/>
          </a:prstGeom>
          <a:noFill/>
          <a:ln w="9525">
            <a:noFill/>
            <a:miter lim="800000"/>
            <a:headEnd/>
            <a:tailEnd/>
          </a:ln>
        </p:spPr>
        <p:txBody>
          <a:bodyPr wrap="none">
            <a:spAutoFit/>
          </a:bodyPr>
          <a:lstStyle/>
          <a:p>
            <a:r>
              <a:rPr lang="en-US" altLang="zh-TW" sz="1400">
                <a:ea typeface="PMingLiU" pitchFamily="18" charset="-120"/>
              </a:rPr>
              <a:t>100 </a:t>
            </a:r>
            <a:r>
              <a:rPr lang="el-GR" altLang="zh-TW" sz="1400">
                <a:ea typeface="PMingLiU" pitchFamily="18" charset="-120"/>
                <a:cs typeface="Times New Roman" pitchFamily="18" charset="0"/>
              </a:rPr>
              <a:t>μ</a:t>
            </a:r>
            <a:r>
              <a:rPr lang="en-US" altLang="zh-TW" sz="1400">
                <a:ea typeface="PMingLiU" pitchFamily="18" charset="-120"/>
              </a:rPr>
              <a:t>m</a:t>
            </a:r>
            <a:endParaRPr lang="en-US" altLang="zh-CN" sz="1400">
              <a:ea typeface="SimSun" pitchFamily="2" charset="-122"/>
            </a:endParaRPr>
          </a:p>
        </p:txBody>
      </p:sp>
      <p:cxnSp>
        <p:nvCxnSpPr>
          <p:cNvPr id="2075" name="Straight Connector 34"/>
          <p:cNvCxnSpPr>
            <a:cxnSpLocks noChangeShapeType="1"/>
          </p:cNvCxnSpPr>
          <p:nvPr/>
        </p:nvCxnSpPr>
        <p:spPr bwMode="auto">
          <a:xfrm rot="5400000">
            <a:off x="4221163" y="2057400"/>
            <a:ext cx="457200" cy="0"/>
          </a:xfrm>
          <a:prstGeom prst="line">
            <a:avLst/>
          </a:prstGeom>
          <a:noFill/>
          <a:ln w="9525" algn="ctr">
            <a:solidFill>
              <a:schemeClr val="tx1"/>
            </a:solidFill>
            <a:round/>
            <a:headEnd/>
            <a:tailEnd/>
          </a:ln>
        </p:spPr>
      </p:cxnSp>
      <p:sp>
        <p:nvSpPr>
          <p:cNvPr id="2076" name="Rectangle 35"/>
          <p:cNvSpPr>
            <a:spLocks noChangeArrowheads="1"/>
          </p:cNvSpPr>
          <p:nvPr/>
        </p:nvSpPr>
        <p:spPr bwMode="auto">
          <a:xfrm>
            <a:off x="3816350" y="2012950"/>
            <a:ext cx="679450" cy="307975"/>
          </a:xfrm>
          <a:prstGeom prst="rect">
            <a:avLst/>
          </a:prstGeom>
          <a:noFill/>
          <a:ln w="9525">
            <a:noFill/>
            <a:miter lim="800000"/>
            <a:headEnd/>
            <a:tailEnd/>
          </a:ln>
        </p:spPr>
        <p:txBody>
          <a:bodyPr wrap="none">
            <a:spAutoFit/>
          </a:bodyPr>
          <a:lstStyle/>
          <a:p>
            <a:r>
              <a:rPr lang="en-US" altLang="zh-TW" sz="1400">
                <a:ea typeface="PMingLiU" pitchFamily="18" charset="-120"/>
              </a:rPr>
              <a:t>60 </a:t>
            </a:r>
            <a:r>
              <a:rPr lang="el-GR" altLang="zh-TW" sz="1400">
                <a:ea typeface="PMingLiU" pitchFamily="18" charset="-120"/>
                <a:cs typeface="Times New Roman" pitchFamily="18" charset="0"/>
              </a:rPr>
              <a:t>μ</a:t>
            </a:r>
            <a:r>
              <a:rPr lang="en-US" altLang="zh-TW" sz="1400">
                <a:ea typeface="PMingLiU" pitchFamily="18" charset="-120"/>
              </a:rPr>
              <a:t>m</a:t>
            </a:r>
            <a:endParaRPr lang="en-US" altLang="zh-CN" sz="1400">
              <a:ea typeface="SimSun" pitchFamily="2" charset="-122"/>
            </a:endParaRPr>
          </a:p>
        </p:txBody>
      </p:sp>
      <p:sp>
        <p:nvSpPr>
          <p:cNvPr id="2077" name="TextBox 34"/>
          <p:cNvSpPr txBox="1">
            <a:spLocks noChangeArrowheads="1"/>
          </p:cNvSpPr>
          <p:nvPr/>
        </p:nvSpPr>
        <p:spPr bwMode="auto">
          <a:xfrm>
            <a:off x="3694611" y="2286000"/>
            <a:ext cx="563563" cy="307975"/>
          </a:xfrm>
          <a:prstGeom prst="rect">
            <a:avLst/>
          </a:prstGeom>
          <a:noFill/>
          <a:ln w="9525">
            <a:noFill/>
            <a:miter lim="800000"/>
            <a:headEnd/>
            <a:tailEnd/>
          </a:ln>
        </p:spPr>
        <p:txBody>
          <a:bodyPr wrap="none">
            <a:spAutoFit/>
          </a:bodyPr>
          <a:lstStyle/>
          <a:p>
            <a:r>
              <a:rPr lang="en-US" altLang="zh-CN" sz="1400">
                <a:ea typeface="SimSun" pitchFamily="2" charset="-122"/>
              </a:rPr>
              <a:t>Loss</a:t>
            </a:r>
            <a:endParaRPr lang="zh-CN" altLang="en-US" sz="1400">
              <a:ea typeface="SimSun" pitchFamily="2" charset="-122"/>
            </a:endParaRPr>
          </a:p>
        </p:txBody>
      </p:sp>
      <p:cxnSp>
        <p:nvCxnSpPr>
          <p:cNvPr id="2078" name="直接箭头连接符 36"/>
          <p:cNvCxnSpPr>
            <a:cxnSpLocks noChangeShapeType="1"/>
            <a:stCxn id="2077" idx="1"/>
          </p:cNvCxnSpPr>
          <p:nvPr/>
        </p:nvCxnSpPr>
        <p:spPr bwMode="auto">
          <a:xfrm rot="10800000">
            <a:off x="2856411" y="2438400"/>
            <a:ext cx="838200" cy="1588"/>
          </a:xfrm>
          <a:prstGeom prst="straightConnector1">
            <a:avLst/>
          </a:prstGeom>
          <a:noFill/>
          <a:ln w="9525" algn="ctr">
            <a:solidFill>
              <a:schemeClr val="tx1"/>
            </a:solidFill>
            <a:round/>
            <a:headEnd/>
            <a:tailEnd type="arrow" w="med" len="med"/>
          </a:ln>
        </p:spPr>
      </p:cxnSp>
      <p:cxnSp>
        <p:nvCxnSpPr>
          <p:cNvPr id="2079" name="直接箭头连接符 37"/>
          <p:cNvCxnSpPr>
            <a:cxnSpLocks noChangeShapeType="1"/>
          </p:cNvCxnSpPr>
          <p:nvPr/>
        </p:nvCxnSpPr>
        <p:spPr bwMode="auto">
          <a:xfrm flipV="1">
            <a:off x="4228011" y="2438400"/>
            <a:ext cx="990600" cy="1588"/>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lang="en-US" altLang="zh-CN" smtClean="0">
                <a:ea typeface="SimSun" pitchFamily="2" charset="-122"/>
              </a:rPr>
              <a:t>E/O Measurement</a:t>
            </a:r>
            <a:endParaRPr lang="zh-CN" altLang="en-US" smtClean="0">
              <a:ea typeface="SimSun" pitchFamily="2" charset="-122"/>
            </a:endParaRPr>
          </a:p>
        </p:txBody>
      </p:sp>
      <p:sp>
        <p:nvSpPr>
          <p:cNvPr id="12291" name="灯片编号占位符 3"/>
          <p:cNvSpPr>
            <a:spLocks noGrp="1"/>
          </p:cNvSpPr>
          <p:nvPr>
            <p:ph type="sldNum" sz="quarter" idx="12"/>
          </p:nvPr>
        </p:nvSpPr>
        <p:spPr>
          <a:noFill/>
        </p:spPr>
        <p:txBody>
          <a:bodyPr/>
          <a:lstStyle/>
          <a:p>
            <a:fld id="{2F9BEA23-41BF-4929-868D-CB444CFFDCB1}" type="slidenum">
              <a:rPr lang="en-US" altLang="zh-CN"/>
              <a:pPr/>
              <a:t>9</a:t>
            </a:fld>
            <a:endParaRPr lang="en-US" altLang="zh-CN"/>
          </a:p>
        </p:txBody>
      </p:sp>
      <p:grpSp>
        <p:nvGrpSpPr>
          <p:cNvPr id="12292" name="Group 11"/>
          <p:cNvGrpSpPr>
            <a:grpSpLocks/>
          </p:cNvGrpSpPr>
          <p:nvPr/>
        </p:nvGrpSpPr>
        <p:grpSpPr bwMode="auto">
          <a:xfrm>
            <a:off x="381000" y="1290638"/>
            <a:ext cx="4114800" cy="3505200"/>
            <a:chOff x="152400" y="838201"/>
            <a:chExt cx="4114800" cy="3505199"/>
          </a:xfrm>
        </p:grpSpPr>
        <p:graphicFrame>
          <p:nvGraphicFramePr>
            <p:cNvPr id="8" name="Chart 1"/>
            <p:cNvGraphicFramePr>
              <a:graphicFrameLocks/>
            </p:cNvGraphicFramePr>
            <p:nvPr/>
          </p:nvGraphicFramePr>
          <p:xfrm>
            <a:off x="152400" y="838201"/>
            <a:ext cx="4114800" cy="3505199"/>
          </p:xfrm>
          <a:graphic>
            <a:graphicData uri="http://schemas.openxmlformats.org/drawingml/2006/chart">
              <c:chart xmlns:c="http://schemas.openxmlformats.org/drawingml/2006/chart" xmlns:r="http://schemas.openxmlformats.org/officeDocument/2006/relationships" r:id="rId3"/>
            </a:graphicData>
          </a:graphic>
        </p:graphicFrame>
        <p:cxnSp>
          <p:nvCxnSpPr>
            <p:cNvPr id="12299" name="Straight Connector 8"/>
            <p:cNvCxnSpPr>
              <a:cxnSpLocks noChangeShapeType="1"/>
            </p:cNvCxnSpPr>
            <p:nvPr/>
          </p:nvCxnSpPr>
          <p:spPr bwMode="auto">
            <a:xfrm>
              <a:off x="762000" y="2385447"/>
              <a:ext cx="3383796" cy="0"/>
            </a:xfrm>
            <a:prstGeom prst="line">
              <a:avLst/>
            </a:prstGeom>
            <a:noFill/>
            <a:ln w="38100" algn="ctr">
              <a:solidFill>
                <a:schemeClr val="tx1"/>
              </a:solidFill>
              <a:round/>
              <a:headEnd/>
              <a:tailEnd/>
            </a:ln>
          </p:spPr>
        </p:cxnSp>
      </p:grpSp>
      <p:sp>
        <p:nvSpPr>
          <p:cNvPr id="12293" name="Rectangle 4"/>
          <p:cNvSpPr>
            <a:spLocks noChangeArrowheads="1"/>
          </p:cNvSpPr>
          <p:nvPr/>
        </p:nvSpPr>
        <p:spPr bwMode="auto">
          <a:xfrm>
            <a:off x="609600" y="4953000"/>
            <a:ext cx="4953000" cy="762000"/>
          </a:xfrm>
          <a:prstGeom prst="rect">
            <a:avLst/>
          </a:prstGeom>
          <a:noFill/>
          <a:ln w="9525">
            <a:noFill/>
            <a:miter lim="800000"/>
            <a:headEnd/>
            <a:tailEnd/>
          </a:ln>
        </p:spPr>
        <p:txBody>
          <a:bodyPr/>
          <a:lstStyle/>
          <a:p>
            <a:pPr marL="342900" indent="-342900">
              <a:spcBef>
                <a:spcPct val="20000"/>
              </a:spcBef>
              <a:buFontTx/>
              <a:buChar char="•"/>
            </a:pPr>
            <a:r>
              <a:rPr lang="en-US" altLang="zh-TW" sz="1800" dirty="0">
                <a:ea typeface="PMingLiU" pitchFamily="18" charset="-120"/>
              </a:rPr>
              <a:t>3dB bandwidth: ~43 GHz</a:t>
            </a:r>
          </a:p>
          <a:p>
            <a:pPr marL="342900" indent="-342900">
              <a:spcBef>
                <a:spcPct val="20000"/>
              </a:spcBef>
              <a:buFontTx/>
              <a:buChar char="•"/>
            </a:pPr>
            <a:r>
              <a:rPr lang="en-US" altLang="zh-TW" sz="1800" dirty="0">
                <a:ea typeface="PMingLiU" pitchFamily="18" charset="-120"/>
              </a:rPr>
              <a:t>Electrical Reflection: &lt;-10 dB till 30 GHz</a:t>
            </a:r>
          </a:p>
        </p:txBody>
      </p:sp>
      <p:grpSp>
        <p:nvGrpSpPr>
          <p:cNvPr id="12294" name="Group 10"/>
          <p:cNvGrpSpPr>
            <a:grpSpLocks/>
          </p:cNvGrpSpPr>
          <p:nvPr/>
        </p:nvGrpSpPr>
        <p:grpSpPr bwMode="auto">
          <a:xfrm>
            <a:off x="4419600" y="1290638"/>
            <a:ext cx="4343400" cy="3586162"/>
            <a:chOff x="4419600" y="1290606"/>
            <a:chExt cx="4343400" cy="3586194"/>
          </a:xfrm>
        </p:grpSpPr>
        <p:graphicFrame>
          <p:nvGraphicFramePr>
            <p:cNvPr id="9" name="Chart 2"/>
            <p:cNvGraphicFramePr>
              <a:graphicFrameLocks/>
            </p:cNvGraphicFramePr>
            <p:nvPr/>
          </p:nvGraphicFramePr>
          <p:xfrm>
            <a:off x="4419600" y="1290606"/>
            <a:ext cx="4343400" cy="3586194"/>
          </p:xfrm>
          <a:graphic>
            <a:graphicData uri="http://schemas.openxmlformats.org/drawingml/2006/chart">
              <c:chart xmlns:c="http://schemas.openxmlformats.org/drawingml/2006/chart" xmlns:r="http://schemas.openxmlformats.org/officeDocument/2006/relationships" r:id="rId4"/>
            </a:graphicData>
          </a:graphic>
        </p:graphicFrame>
        <p:cxnSp>
          <p:nvCxnSpPr>
            <p:cNvPr id="12297" name="Straight Connector 8"/>
            <p:cNvCxnSpPr>
              <a:cxnSpLocks noChangeShapeType="1"/>
            </p:cNvCxnSpPr>
            <p:nvPr/>
          </p:nvCxnSpPr>
          <p:spPr bwMode="auto">
            <a:xfrm>
              <a:off x="5181600" y="2743200"/>
              <a:ext cx="3383796" cy="0"/>
            </a:xfrm>
            <a:prstGeom prst="line">
              <a:avLst/>
            </a:prstGeom>
            <a:noFill/>
            <a:ln w="38100" algn="ctr">
              <a:solidFill>
                <a:schemeClr val="tx1"/>
              </a:solidFill>
              <a:round/>
              <a:headEnd/>
              <a:tailEnd/>
            </a:ln>
          </p:spPr>
        </p:cxnSp>
      </p:grpSp>
      <p:sp>
        <p:nvSpPr>
          <p:cNvPr id="12295" name="TextBox 15"/>
          <p:cNvSpPr txBox="1">
            <a:spLocks noChangeArrowheads="1"/>
          </p:cNvSpPr>
          <p:nvPr/>
        </p:nvSpPr>
        <p:spPr bwMode="auto">
          <a:xfrm>
            <a:off x="957263" y="3979863"/>
            <a:ext cx="884237" cy="314325"/>
          </a:xfrm>
          <a:prstGeom prst="rect">
            <a:avLst/>
          </a:prstGeom>
          <a:noFill/>
          <a:ln w="9525">
            <a:noFill/>
            <a:miter lim="800000"/>
            <a:headEnd/>
            <a:tailEnd/>
          </a:ln>
        </p:spPr>
        <p:txBody>
          <a:bodyPr wrap="none">
            <a:spAutoFit/>
          </a:bodyPr>
          <a:lstStyle/>
          <a:p>
            <a:r>
              <a:rPr lang="en-US" altLang="zh-CN">
                <a:ea typeface="SimSun" pitchFamily="2" charset="-122"/>
              </a:rPr>
              <a:t>Bias = -3V</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CSB template">
  <a:themeElements>
    <a:clrScheme name="UCS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SB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1"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1" u="none" strike="noStrike" cap="none" normalizeH="0" baseline="0" smtClean="0">
            <a:ln>
              <a:noFill/>
            </a:ln>
            <a:solidFill>
              <a:srgbClr val="0000FF"/>
            </a:solidFill>
            <a:effectLst/>
            <a:latin typeface="Arial" charset="0"/>
          </a:defRPr>
        </a:defPPr>
      </a:lstStyle>
    </a:lnDef>
  </a:objectDefaults>
  <a:extraClrSchemeLst>
    <a:extraClrScheme>
      <a:clrScheme name="UCS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SB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SB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SB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SB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SB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SB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SB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SB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SB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SB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SB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CS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SB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CS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SB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CS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SB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UCSB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SB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UCSB template</Template>
  <TotalTime>20269</TotalTime>
  <Words>1237</Words>
  <Application>Microsoft Office PowerPoint</Application>
  <PresentationFormat>On-screen Show (4:3)</PresentationFormat>
  <Paragraphs>301</Paragraphs>
  <Slides>18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UCSB template</vt:lpstr>
      <vt:lpstr>Equation</vt:lpstr>
      <vt:lpstr>Over 40 GHz Traveling-Wave Electroabsorption Modulator Based on Hybrid Silicon Platform</vt:lpstr>
      <vt:lpstr>Outline</vt:lpstr>
      <vt:lpstr>Silicon modulator/III-V modulator</vt:lpstr>
      <vt:lpstr>Hybrid Silicon Platform</vt:lpstr>
      <vt:lpstr>Hybrid silicon modulator</vt:lpstr>
      <vt:lpstr>TW-EAM Device Structure</vt:lpstr>
      <vt:lpstr>From lumped to Traveling-Wave</vt:lpstr>
      <vt:lpstr>Device Loss </vt:lpstr>
      <vt:lpstr>E/O Measurement</vt:lpstr>
      <vt:lpstr>Chirp</vt:lpstr>
      <vt:lpstr>Large signal performance</vt:lpstr>
      <vt:lpstr>Summary</vt:lpstr>
      <vt:lpstr>Future Work</vt:lpstr>
      <vt:lpstr>Thank you</vt:lpstr>
      <vt:lpstr>Backup</vt:lpstr>
      <vt:lpstr>Loss measurement/derivation</vt:lpstr>
      <vt:lpstr>Absorption change by quantum Stark effect</vt:lpstr>
      <vt:lpstr>Electrical parameters of modulator segment</vt:lpstr>
    </vt:vector>
  </TitlesOfParts>
  <Company>U.C. Santa Barbaba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dav</cp:lastModifiedBy>
  <cp:revision>249</cp:revision>
  <dcterms:created xsi:type="dcterms:W3CDTF">2005-08-23T20:07:05Z</dcterms:created>
  <dcterms:modified xsi:type="dcterms:W3CDTF">2011-03-09T17:26:49Z</dcterms:modified>
</cp:coreProperties>
</file>