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5" autoAdjust="0"/>
    <p:restoredTop sz="92879" autoAdjust="0"/>
  </p:normalViewPr>
  <p:slideViewPr>
    <p:cSldViewPr>
      <p:cViewPr>
        <p:scale>
          <a:sx n="93" d="100"/>
          <a:sy n="93" d="100"/>
        </p:scale>
        <p:origin x="1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EDAB-DC02-47AD-9AA6-FFB38BB4564F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C0F3-0740-412C-809E-273FB52C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Vertical outgassing channel design rule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 Liang</a:t>
            </a:r>
          </a:p>
          <a:p>
            <a:r>
              <a:rPr lang="en-US" dirty="0" smtClean="0"/>
              <a:t>Apr.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area</a:t>
            </a:r>
            <a:endParaRPr lang="en-US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3962400" y="3505200"/>
            <a:ext cx="47244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_VOC=8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(square)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_VOC=50 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d_VOC-tr</a:t>
            </a:r>
            <a:r>
              <a:rPr lang="en-US" sz="3200" dirty="0" smtClean="0"/>
              <a:t>&gt;10 </a:t>
            </a:r>
            <a:r>
              <a:rPr lang="en-US" sz="3200" dirty="0" smtClean="0"/>
              <a:t>um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3400" y="3200400"/>
            <a:ext cx="3200400" cy="2667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/>
          <p:cNvSpPr/>
          <p:nvPr/>
        </p:nvSpPr>
        <p:spPr>
          <a:xfrm>
            <a:off x="1143000" y="3657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矩形 13"/>
          <p:cNvSpPr/>
          <p:nvPr/>
        </p:nvSpPr>
        <p:spPr>
          <a:xfrm>
            <a:off x="1981200" y="3657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/>
          <p:cNvSpPr/>
          <p:nvPr/>
        </p:nvSpPr>
        <p:spPr>
          <a:xfrm>
            <a:off x="2819400" y="3657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1143000" y="43434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1981200" y="43434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矩形 17"/>
          <p:cNvSpPr/>
          <p:nvPr/>
        </p:nvSpPr>
        <p:spPr>
          <a:xfrm>
            <a:off x="2819400" y="43434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矩形 18"/>
          <p:cNvSpPr/>
          <p:nvPr/>
        </p:nvSpPr>
        <p:spPr>
          <a:xfrm>
            <a:off x="1143000" y="50292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矩形 19"/>
          <p:cNvSpPr/>
          <p:nvPr/>
        </p:nvSpPr>
        <p:spPr>
          <a:xfrm>
            <a:off x="1981200" y="50292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矩形 20"/>
          <p:cNvSpPr/>
          <p:nvPr/>
        </p:nvSpPr>
        <p:spPr>
          <a:xfrm>
            <a:off x="2819400" y="50292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1143000" y="3581400"/>
            <a:ext cx="228600" cy="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990600" y="3733800"/>
            <a:ext cx="0" cy="7620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212068"/>
            <a:ext cx="86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</a:t>
            </a:r>
            <a:r>
              <a:rPr lang="en-US" dirty="0" err="1" smtClean="0">
                <a:solidFill>
                  <a:srgbClr val="FFFF00"/>
                </a:solidFill>
              </a:rPr>
              <a:t>_VOC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2740" y="3886200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</a:t>
            </a:r>
            <a:r>
              <a:rPr lang="en-US" dirty="0" err="1" smtClean="0">
                <a:solidFill>
                  <a:srgbClr val="FFFF00"/>
                </a:solidFill>
              </a:rPr>
              <a:t>_VOC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286000" y="3200400"/>
            <a:ext cx="152400" cy="266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2514600" y="3200400"/>
            <a:ext cx="152400" cy="266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矩形 29"/>
          <p:cNvSpPr/>
          <p:nvPr/>
        </p:nvSpPr>
        <p:spPr>
          <a:xfrm>
            <a:off x="3276600" y="3200400"/>
            <a:ext cx="152400" cy="266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矩形 31"/>
          <p:cNvSpPr/>
          <p:nvPr/>
        </p:nvSpPr>
        <p:spPr>
          <a:xfrm>
            <a:off x="3505200" y="3200400"/>
            <a:ext cx="152400" cy="266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72200"/>
            <a:ext cx="140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WG trenches</a:t>
            </a:r>
            <a:endParaRPr lang="en-US" dirty="0"/>
          </a:p>
        </p:txBody>
      </p:sp>
      <p:cxnSp>
        <p:nvCxnSpPr>
          <p:cNvPr id="35" name="直接箭头连接符 34"/>
          <p:cNvCxnSpPr>
            <a:endCxn id="28" idx="2"/>
          </p:cNvCxnSpPr>
          <p:nvPr/>
        </p:nvCxnSpPr>
        <p:spPr>
          <a:xfrm flipH="1" flipV="1">
            <a:off x="2362200" y="58674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 flipV="1">
            <a:off x="2590800" y="58674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3276600" y="5943600"/>
            <a:ext cx="76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3505200" y="5943600"/>
            <a:ext cx="76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43000" y="5410200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d_VOC-tr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2209800" y="5257800"/>
            <a:ext cx="0" cy="45720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1905000" y="5410200"/>
            <a:ext cx="304800" cy="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 flipH="1">
            <a:off x="2286000" y="5410200"/>
            <a:ext cx="304800" cy="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62400" y="19050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 Si rib waveguide area </a:t>
            </a:r>
          </a:p>
          <a:p>
            <a:r>
              <a:rPr lang="en-US" sz="2400" dirty="0" smtClean="0"/>
              <a:t>WG trench ~2 </a:t>
            </a:r>
            <a:r>
              <a:rPr lang="en-US" sz="2400" dirty="0" smtClean="0"/>
              <a:t>um</a:t>
            </a:r>
            <a:endParaRPr lang="en-US" sz="2400" dirty="0"/>
          </a:p>
        </p:txBody>
      </p:sp>
      <p:sp>
        <p:nvSpPr>
          <p:cNvPr id="53" name="矩形 52"/>
          <p:cNvSpPr/>
          <p:nvPr/>
        </p:nvSpPr>
        <p:spPr>
          <a:xfrm>
            <a:off x="533400" y="1600200"/>
            <a:ext cx="3200400" cy="152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矩形 53"/>
          <p:cNvSpPr/>
          <p:nvPr/>
        </p:nvSpPr>
        <p:spPr>
          <a:xfrm>
            <a:off x="533400" y="1752599"/>
            <a:ext cx="3200396" cy="3265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1143000" y="1600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矩形 57"/>
          <p:cNvSpPr/>
          <p:nvPr/>
        </p:nvSpPr>
        <p:spPr>
          <a:xfrm>
            <a:off x="2819400" y="1600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矩形 61"/>
          <p:cNvSpPr/>
          <p:nvPr/>
        </p:nvSpPr>
        <p:spPr>
          <a:xfrm>
            <a:off x="2286000" y="1600200"/>
            <a:ext cx="152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矩形 65"/>
          <p:cNvSpPr/>
          <p:nvPr/>
        </p:nvSpPr>
        <p:spPr>
          <a:xfrm>
            <a:off x="1981200" y="1600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矩形 66"/>
          <p:cNvSpPr/>
          <p:nvPr/>
        </p:nvSpPr>
        <p:spPr>
          <a:xfrm>
            <a:off x="2514600" y="1600200"/>
            <a:ext cx="152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矩形 67"/>
          <p:cNvSpPr/>
          <p:nvPr/>
        </p:nvSpPr>
        <p:spPr>
          <a:xfrm>
            <a:off x="3276600" y="1600200"/>
            <a:ext cx="152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矩形 68"/>
          <p:cNvSpPr/>
          <p:nvPr/>
        </p:nvSpPr>
        <p:spPr>
          <a:xfrm>
            <a:off x="3505200" y="1600200"/>
            <a:ext cx="152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WG area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0600" y="3276600"/>
            <a:ext cx="3657600" cy="2590800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w_VOC</a:t>
            </a:r>
            <a:r>
              <a:rPr lang="en-US" dirty="0" smtClean="0"/>
              <a:t>=1 um</a:t>
            </a:r>
          </a:p>
          <a:p>
            <a:r>
              <a:rPr lang="en-US" dirty="0" smtClean="0"/>
              <a:t>d1=10 um</a:t>
            </a:r>
          </a:p>
          <a:p>
            <a:r>
              <a:rPr lang="en-US" dirty="0" smtClean="0"/>
              <a:t>d2=50 um</a:t>
            </a:r>
          </a:p>
          <a:p>
            <a:r>
              <a:rPr lang="en-US" dirty="0" err="1" smtClean="0"/>
              <a:t>d_VOC-tr</a:t>
            </a:r>
            <a:r>
              <a:rPr lang="en-US" dirty="0" smtClean="0"/>
              <a:t>&gt;1um</a:t>
            </a:r>
          </a:p>
        </p:txBody>
      </p:sp>
      <p:sp>
        <p:nvSpPr>
          <p:cNvPr id="4" name="矩形 3"/>
          <p:cNvSpPr/>
          <p:nvPr/>
        </p:nvSpPr>
        <p:spPr>
          <a:xfrm>
            <a:off x="228600" y="1447800"/>
            <a:ext cx="4354286" cy="152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228600" y="1600199"/>
            <a:ext cx="4354280" cy="3265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762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1143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381000" y="14478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/>
          <p:cNvSpPr/>
          <p:nvPr/>
        </p:nvSpPr>
        <p:spPr>
          <a:xfrm>
            <a:off x="3429000" y="14478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矩形 9"/>
          <p:cNvSpPr/>
          <p:nvPr/>
        </p:nvSpPr>
        <p:spPr>
          <a:xfrm>
            <a:off x="228600" y="3200400"/>
            <a:ext cx="4343400" cy="2667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矩形 10"/>
          <p:cNvSpPr/>
          <p:nvPr/>
        </p:nvSpPr>
        <p:spPr>
          <a:xfrm>
            <a:off x="381000" y="3657600"/>
            <a:ext cx="152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/>
          <p:cNvSpPr/>
          <p:nvPr/>
        </p:nvSpPr>
        <p:spPr>
          <a:xfrm>
            <a:off x="3429000" y="3657600"/>
            <a:ext cx="152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矩形 13"/>
          <p:cNvSpPr/>
          <p:nvPr/>
        </p:nvSpPr>
        <p:spPr>
          <a:xfrm>
            <a:off x="381000" y="4343400"/>
            <a:ext cx="152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3429000" y="4343400"/>
            <a:ext cx="152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381000" y="5029200"/>
            <a:ext cx="152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矩形 18"/>
          <p:cNvSpPr/>
          <p:nvPr/>
        </p:nvSpPr>
        <p:spPr>
          <a:xfrm>
            <a:off x="3429000" y="5029200"/>
            <a:ext cx="152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矩形 21"/>
          <p:cNvSpPr/>
          <p:nvPr/>
        </p:nvSpPr>
        <p:spPr>
          <a:xfrm>
            <a:off x="1524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矩形 22"/>
          <p:cNvSpPr/>
          <p:nvPr/>
        </p:nvSpPr>
        <p:spPr>
          <a:xfrm>
            <a:off x="1905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矩形 23"/>
          <p:cNvSpPr/>
          <p:nvPr/>
        </p:nvSpPr>
        <p:spPr>
          <a:xfrm>
            <a:off x="2286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矩形 24"/>
          <p:cNvSpPr/>
          <p:nvPr/>
        </p:nvSpPr>
        <p:spPr>
          <a:xfrm>
            <a:off x="2667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矩形 25"/>
          <p:cNvSpPr/>
          <p:nvPr/>
        </p:nvSpPr>
        <p:spPr>
          <a:xfrm>
            <a:off x="3048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矩形 26"/>
          <p:cNvSpPr/>
          <p:nvPr/>
        </p:nvSpPr>
        <p:spPr>
          <a:xfrm>
            <a:off x="3810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矩形 27"/>
          <p:cNvSpPr/>
          <p:nvPr/>
        </p:nvSpPr>
        <p:spPr>
          <a:xfrm>
            <a:off x="4191000" y="14478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762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矩形 30"/>
          <p:cNvSpPr/>
          <p:nvPr/>
        </p:nvSpPr>
        <p:spPr>
          <a:xfrm>
            <a:off x="1143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直接箭头连接符 38"/>
          <p:cNvCxnSpPr/>
          <p:nvPr/>
        </p:nvCxnSpPr>
        <p:spPr>
          <a:xfrm>
            <a:off x="304800" y="3733800"/>
            <a:ext cx="0" cy="6858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" y="3886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524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矩形 59"/>
          <p:cNvSpPr/>
          <p:nvPr/>
        </p:nvSpPr>
        <p:spPr>
          <a:xfrm>
            <a:off x="1905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矩形 61"/>
          <p:cNvSpPr/>
          <p:nvPr/>
        </p:nvSpPr>
        <p:spPr>
          <a:xfrm>
            <a:off x="2286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矩形 62"/>
          <p:cNvSpPr/>
          <p:nvPr/>
        </p:nvSpPr>
        <p:spPr>
          <a:xfrm>
            <a:off x="2667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矩形 63"/>
          <p:cNvSpPr/>
          <p:nvPr/>
        </p:nvSpPr>
        <p:spPr>
          <a:xfrm>
            <a:off x="3048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直接箭头连接符 37"/>
          <p:cNvCxnSpPr/>
          <p:nvPr/>
        </p:nvCxnSpPr>
        <p:spPr>
          <a:xfrm>
            <a:off x="457200" y="3733800"/>
            <a:ext cx="3048000" cy="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752600" y="3352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02720" y="1676400"/>
            <a:ext cx="4441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Dense WG array where 1 um VOC </a:t>
            </a:r>
            <a:br>
              <a:rPr lang="en-US" sz="2400" dirty="0" smtClean="0"/>
            </a:br>
            <a:r>
              <a:rPr lang="en-US" sz="2400" dirty="0" smtClean="0"/>
              <a:t>can be fitted into </a:t>
            </a:r>
            <a:r>
              <a:rPr lang="en-US" sz="2400" dirty="0" err="1" smtClean="0"/>
              <a:t>unetched</a:t>
            </a:r>
            <a:r>
              <a:rPr lang="en-US" sz="2400" dirty="0" smtClean="0"/>
              <a:t> region</a:t>
            </a:r>
            <a:br>
              <a:rPr lang="en-US" sz="2400" dirty="0" smtClean="0"/>
            </a:br>
            <a:r>
              <a:rPr lang="en-US" sz="2400" dirty="0" smtClean="0"/>
              <a:t>between WG trenches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76600" y="5257800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d_VOC-tr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1" name="直接连接符 70"/>
          <p:cNvCxnSpPr/>
          <p:nvPr/>
        </p:nvCxnSpPr>
        <p:spPr>
          <a:xfrm>
            <a:off x="3429000" y="4800600"/>
            <a:ext cx="0" cy="45720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2971800" y="4953000"/>
            <a:ext cx="304800" cy="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 flipH="1">
            <a:off x="3429000" y="4953000"/>
            <a:ext cx="304800" cy="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Ultra-dense WG area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0600" y="3276600"/>
            <a:ext cx="3810000" cy="2468563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w_VOC</a:t>
            </a:r>
            <a:r>
              <a:rPr lang="en-US" dirty="0" smtClean="0"/>
              <a:t>=0.8 um</a:t>
            </a:r>
          </a:p>
          <a:p>
            <a:r>
              <a:rPr lang="en-US" dirty="0" smtClean="0"/>
              <a:t>d1=10 um</a:t>
            </a:r>
          </a:p>
          <a:p>
            <a:r>
              <a:rPr lang="en-US" dirty="0" smtClean="0"/>
              <a:t>d2=20 um</a:t>
            </a:r>
          </a:p>
          <a:p>
            <a:r>
              <a:rPr lang="en-US" dirty="0" err="1" smtClean="0"/>
              <a:t>d_VOC-tr</a:t>
            </a:r>
            <a:r>
              <a:rPr lang="en-US" dirty="0" smtClean="0"/>
              <a:t>&gt;0.8um</a:t>
            </a:r>
            <a:br>
              <a:rPr lang="en-US" dirty="0" smtClean="0"/>
            </a:br>
            <a:r>
              <a:rPr lang="en-US" dirty="0" smtClean="0"/>
              <a:t>(0.2um lithography resolution is needed)</a:t>
            </a:r>
          </a:p>
        </p:txBody>
      </p:sp>
      <p:sp>
        <p:nvSpPr>
          <p:cNvPr id="4" name="矩形 3"/>
          <p:cNvSpPr/>
          <p:nvPr/>
        </p:nvSpPr>
        <p:spPr>
          <a:xfrm>
            <a:off x="228600" y="1371600"/>
            <a:ext cx="4354286" cy="152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228600" y="1523999"/>
            <a:ext cx="4354280" cy="3265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762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1143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838200" y="1371600"/>
            <a:ext cx="76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/>
          <p:cNvSpPr/>
          <p:nvPr/>
        </p:nvSpPr>
        <p:spPr>
          <a:xfrm>
            <a:off x="3429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矩形 9"/>
          <p:cNvSpPr/>
          <p:nvPr/>
        </p:nvSpPr>
        <p:spPr>
          <a:xfrm>
            <a:off x="1524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 10"/>
          <p:cNvSpPr/>
          <p:nvPr/>
        </p:nvSpPr>
        <p:spPr>
          <a:xfrm>
            <a:off x="1905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2286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/>
          <p:cNvSpPr/>
          <p:nvPr/>
        </p:nvSpPr>
        <p:spPr>
          <a:xfrm>
            <a:off x="2667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矩形 13"/>
          <p:cNvSpPr/>
          <p:nvPr/>
        </p:nvSpPr>
        <p:spPr>
          <a:xfrm>
            <a:off x="3048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/>
          <p:cNvSpPr/>
          <p:nvPr/>
        </p:nvSpPr>
        <p:spPr>
          <a:xfrm>
            <a:off x="3810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4191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381000" y="13716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矩形 17"/>
          <p:cNvSpPr/>
          <p:nvPr/>
        </p:nvSpPr>
        <p:spPr>
          <a:xfrm>
            <a:off x="3505200" y="1371600"/>
            <a:ext cx="76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矩形 18"/>
          <p:cNvSpPr/>
          <p:nvPr/>
        </p:nvSpPr>
        <p:spPr>
          <a:xfrm>
            <a:off x="228600" y="3200400"/>
            <a:ext cx="4343400" cy="2667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矩形 25"/>
          <p:cNvSpPr/>
          <p:nvPr/>
        </p:nvSpPr>
        <p:spPr>
          <a:xfrm>
            <a:off x="381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矩形 26"/>
          <p:cNvSpPr/>
          <p:nvPr/>
        </p:nvSpPr>
        <p:spPr>
          <a:xfrm>
            <a:off x="762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762000" y="3581400"/>
            <a:ext cx="0" cy="53340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00" y="3657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43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矩形 30"/>
          <p:cNvSpPr/>
          <p:nvPr/>
        </p:nvSpPr>
        <p:spPr>
          <a:xfrm>
            <a:off x="1524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矩形 31"/>
          <p:cNvSpPr/>
          <p:nvPr/>
        </p:nvSpPr>
        <p:spPr>
          <a:xfrm>
            <a:off x="1905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矩形 32"/>
          <p:cNvSpPr/>
          <p:nvPr/>
        </p:nvSpPr>
        <p:spPr>
          <a:xfrm>
            <a:off x="2286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矩形 33"/>
          <p:cNvSpPr/>
          <p:nvPr/>
        </p:nvSpPr>
        <p:spPr>
          <a:xfrm>
            <a:off x="2667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752600" y="3352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048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矩形 41"/>
          <p:cNvSpPr/>
          <p:nvPr/>
        </p:nvSpPr>
        <p:spPr>
          <a:xfrm>
            <a:off x="3429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矩形 42"/>
          <p:cNvSpPr/>
          <p:nvPr/>
        </p:nvSpPr>
        <p:spPr>
          <a:xfrm>
            <a:off x="3810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矩形 43"/>
          <p:cNvSpPr/>
          <p:nvPr/>
        </p:nvSpPr>
        <p:spPr>
          <a:xfrm>
            <a:off x="4191000" y="3352800"/>
            <a:ext cx="2286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矩形 19"/>
          <p:cNvSpPr/>
          <p:nvPr/>
        </p:nvSpPr>
        <p:spPr>
          <a:xfrm>
            <a:off x="838200" y="35814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矩形 21"/>
          <p:cNvSpPr/>
          <p:nvPr/>
        </p:nvSpPr>
        <p:spPr>
          <a:xfrm>
            <a:off x="838200" y="46482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矩形 23"/>
          <p:cNvSpPr/>
          <p:nvPr/>
        </p:nvSpPr>
        <p:spPr>
          <a:xfrm>
            <a:off x="838200" y="41148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矩形 44"/>
          <p:cNvSpPr/>
          <p:nvPr/>
        </p:nvSpPr>
        <p:spPr>
          <a:xfrm>
            <a:off x="838200" y="51054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矩形 45"/>
          <p:cNvSpPr/>
          <p:nvPr/>
        </p:nvSpPr>
        <p:spPr>
          <a:xfrm>
            <a:off x="3505200" y="35814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矩形 47"/>
          <p:cNvSpPr/>
          <p:nvPr/>
        </p:nvSpPr>
        <p:spPr>
          <a:xfrm>
            <a:off x="3505200" y="41148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76600" y="5257800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d_VOC-tr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3505200" y="4648200"/>
            <a:ext cx="0" cy="45720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3048000" y="4800600"/>
            <a:ext cx="304800" cy="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>
            <a:off x="3505200" y="4800600"/>
            <a:ext cx="304800" cy="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3505200" y="46482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矩形 48"/>
          <p:cNvSpPr/>
          <p:nvPr/>
        </p:nvSpPr>
        <p:spPr>
          <a:xfrm>
            <a:off x="3505200" y="5105400"/>
            <a:ext cx="762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直接箭头连接符 34"/>
          <p:cNvCxnSpPr/>
          <p:nvPr/>
        </p:nvCxnSpPr>
        <p:spPr>
          <a:xfrm>
            <a:off x="838200" y="3733800"/>
            <a:ext cx="2667000" cy="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02720" y="1676400"/>
            <a:ext cx="3936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Ultra-dense WG array where </a:t>
            </a:r>
            <a:br>
              <a:rPr lang="en-US" sz="2400" dirty="0" smtClean="0"/>
            </a:br>
            <a:r>
              <a:rPr lang="en-US" sz="2400" dirty="0" smtClean="0"/>
              <a:t>WG trench (rib WG structure)</a:t>
            </a:r>
            <a:br>
              <a:rPr lang="en-US" sz="2400" dirty="0" smtClean="0"/>
            </a:br>
            <a:r>
              <a:rPr lang="en-US" sz="2400" dirty="0" smtClean="0"/>
              <a:t>is shared for adjacent WG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19200" y="6096000"/>
            <a:ext cx="6966394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sure to etch through top Si into BOX in all VOCs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85</Words>
  <Application>Microsoft Office PowerPoint</Application>
  <PresentationFormat>全屏显示(4:3)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Vertical outgassing channel design rule</vt:lpstr>
      <vt:lpstr>General area</vt:lpstr>
      <vt:lpstr>Dense WG area</vt:lpstr>
      <vt:lpstr>Ultra-dense WG area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 test structure</dc:title>
  <dc:creator>Di Liang</dc:creator>
  <cp:lastModifiedBy>Di Liang</cp:lastModifiedBy>
  <cp:revision>94</cp:revision>
  <dcterms:created xsi:type="dcterms:W3CDTF">2011-11-18T18:58:27Z</dcterms:created>
  <dcterms:modified xsi:type="dcterms:W3CDTF">2012-04-06T20:13:29Z</dcterms:modified>
</cp:coreProperties>
</file>