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301" r:id="rId15"/>
    <p:sldId id="302" r:id="rId16"/>
    <p:sldId id="303" r:id="rId17"/>
    <p:sldId id="298" r:id="rId18"/>
    <p:sldId id="305" r:id="rId19"/>
    <p:sldId id="268" r:id="rId20"/>
    <p:sldId id="269" r:id="rId21"/>
    <p:sldId id="293" r:id="rId22"/>
    <p:sldId id="294" r:id="rId23"/>
    <p:sldId id="295" r:id="rId24"/>
    <p:sldId id="296" r:id="rId25"/>
    <p:sldId id="297" r:id="rId26"/>
    <p:sldId id="270" r:id="rId27"/>
    <p:sldId id="300" r:id="rId28"/>
    <p:sldId id="271" r:id="rId29"/>
    <p:sldId id="272" r:id="rId30"/>
    <p:sldId id="273" r:id="rId31"/>
    <p:sldId id="277" r:id="rId32"/>
    <p:sldId id="278" r:id="rId33"/>
    <p:sldId id="280" r:id="rId34"/>
    <p:sldId id="279" r:id="rId35"/>
    <p:sldId id="282" r:id="rId36"/>
    <p:sldId id="283" r:id="rId37"/>
    <p:sldId id="284" r:id="rId38"/>
    <p:sldId id="286" r:id="rId39"/>
    <p:sldId id="285" r:id="rId40"/>
    <p:sldId id="290" r:id="rId41"/>
    <p:sldId id="287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CBAD-DD02-4FE2-A156-C12065CA7BA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A4D6-F07F-4309-9C20-F0BA5EC5F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High-power MLL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Silicon Photonics meeting</a:t>
            </a:r>
          </a:p>
          <a:p>
            <a:r>
              <a:rPr lang="en-US" dirty="0" smtClean="0"/>
              <a:t>4/20/10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urved Connector 18"/>
          <p:cNvCxnSpPr/>
          <p:nvPr/>
        </p:nvCxnSpPr>
        <p:spPr>
          <a:xfrm rot="16200000" flipH="1">
            <a:off x="7239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1028699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4191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41529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457699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38481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752600" y="1828800"/>
            <a:ext cx="2286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3400" y="3352800"/>
            <a:ext cx="4739269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" y="3505200"/>
            <a:ext cx="4739269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50" name="Rectangle 49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533400" y="2743200"/>
            <a:ext cx="47244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" y="3048000"/>
            <a:ext cx="4724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06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Mesa Etch: Pattern PR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5410200" y="1828800"/>
            <a:ext cx="223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p mask (positive)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27432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3400" y="3352800"/>
            <a:ext cx="4739269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" y="3505200"/>
            <a:ext cx="4739269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29" name="Rectangle 28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752600" y="3048000"/>
            <a:ext cx="2286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81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Mesa Etch: Develop PR, etch hard mask, strip PR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" y="1905000"/>
            <a:ext cx="280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hard mask in RIE#3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505200"/>
            <a:ext cx="4739269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9" name="Rectangle 8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52600" y="3048000"/>
            <a:ext cx="2286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Mesa Etch: Thin p-metal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1676400"/>
            <a:ext cx="270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etch gold</a:t>
            </a:r>
          </a:p>
          <a:p>
            <a:r>
              <a:rPr lang="en-US" dirty="0" smtClean="0"/>
              <a:t>Dry etch Ti and Pd in ICP#2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526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19" name="Rectangle 18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52600" y="3048000"/>
            <a:ext cx="2286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Mesa Etch: </a:t>
            </a:r>
            <a:r>
              <a:rPr lang="en-US" sz="3200" dirty="0" err="1" smtClean="0"/>
              <a:t>InP</a:t>
            </a:r>
            <a:r>
              <a:rPr lang="en-US" sz="3200" dirty="0" smtClean="0"/>
              <a:t> etch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66800" y="1524000"/>
            <a:ext cx="23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mesa in RIE#2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200" y="152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Isolation Etch: Spin PR(+), isolation etch litho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3935" y="1524000"/>
            <a:ext cx="5747657" cy="4953000"/>
            <a:chOff x="223935" y="1524000"/>
            <a:chExt cx="5747657" cy="4953000"/>
          </a:xfrm>
        </p:grpSpPr>
        <p:sp>
          <p:nvSpPr>
            <p:cNvPr id="14" name="Rectangle 13"/>
            <p:cNvSpPr/>
            <p:nvPr/>
          </p:nvSpPr>
          <p:spPr>
            <a:xfrm>
              <a:off x="228600" y="2590800"/>
              <a:ext cx="5715000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3935" y="4267200"/>
              <a:ext cx="574765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15004" y="2895600"/>
              <a:ext cx="1004596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28800" y="2895600"/>
              <a:ext cx="1707502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1201" y="3352800"/>
              <a:ext cx="22860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3936" y="4422710"/>
              <a:ext cx="5719664" cy="1492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1" y="3505200"/>
              <a:ext cx="22860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urved Connector 14"/>
            <p:cNvCxnSpPr/>
            <p:nvPr/>
          </p:nvCxnSpPr>
          <p:spPr>
            <a:xfrm rot="16200000" flipH="1">
              <a:off x="3238500" y="1866900"/>
              <a:ext cx="914400" cy="228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>
              <a:off x="3543299" y="1866900"/>
              <a:ext cx="914400" cy="228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H="1">
              <a:off x="2933700" y="1866900"/>
              <a:ext cx="914400" cy="228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267200" y="1600200"/>
              <a:ext cx="1676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1600200"/>
              <a:ext cx="16764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urved Connector 19"/>
            <p:cNvCxnSpPr/>
            <p:nvPr/>
          </p:nvCxnSpPr>
          <p:spPr>
            <a:xfrm rot="16200000" flipH="1">
              <a:off x="2247900" y="1866900"/>
              <a:ext cx="914400" cy="228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16200000" flipH="1">
              <a:off x="2552699" y="1866900"/>
              <a:ext cx="914400" cy="228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1943100" y="1866900"/>
              <a:ext cx="914400" cy="228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42596" y="4581331"/>
              <a:ext cx="5701004" cy="14306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72200" y="1600200"/>
            <a:ext cx="27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Isolation 1 Mask (negative)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32004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914400"/>
            <a:ext cx="4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between thick p metal strips on the mesa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" y="152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Isolation Etch: Spin PR(+), isolation etch litho</a:t>
            </a:r>
            <a:endParaRPr lang="en-US" sz="32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3935" y="2590800"/>
            <a:ext cx="5747657" cy="3886200"/>
            <a:chOff x="223935" y="2590800"/>
            <a:chExt cx="5747657" cy="3886200"/>
          </a:xfrm>
        </p:grpSpPr>
        <p:sp>
          <p:nvSpPr>
            <p:cNvPr id="55" name="Rectangle 54"/>
            <p:cNvSpPr/>
            <p:nvPr/>
          </p:nvSpPr>
          <p:spPr>
            <a:xfrm>
              <a:off x="4365171" y="2603241"/>
              <a:ext cx="1581539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" y="2590800"/>
              <a:ext cx="1581539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3935" y="4267200"/>
              <a:ext cx="574765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15004" y="2895600"/>
              <a:ext cx="1004596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28800" y="2895600"/>
              <a:ext cx="1707502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81201" y="3352800"/>
              <a:ext cx="22860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2596" y="4422710"/>
              <a:ext cx="5701004" cy="1492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81201" y="3505200"/>
              <a:ext cx="22860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2596" y="4581331"/>
              <a:ext cx="5701004" cy="14306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Isolation Etch: Metal etch</a:t>
            </a:r>
            <a:endParaRPr lang="en-US" sz="3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3934" y="3505200"/>
            <a:ext cx="5741437" cy="2971800"/>
            <a:chOff x="223934" y="3505200"/>
            <a:chExt cx="5741437" cy="2971800"/>
          </a:xfrm>
        </p:grpSpPr>
        <p:sp>
          <p:nvSpPr>
            <p:cNvPr id="24" name="Rectangle 23"/>
            <p:cNvSpPr/>
            <p:nvPr/>
          </p:nvSpPr>
          <p:spPr>
            <a:xfrm>
              <a:off x="4385388" y="4279641"/>
              <a:ext cx="1579983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934" y="4267200"/>
              <a:ext cx="163285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3936" y="4432042"/>
              <a:ext cx="5719664" cy="1399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1" y="3505200"/>
              <a:ext cx="22860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3935" y="4553339"/>
              <a:ext cx="5719665" cy="17106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1447800"/>
            <a:ext cx="4797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</a:t>
            </a:r>
            <a:r>
              <a:rPr lang="en-US" dirty="0" err="1" smtClean="0"/>
              <a:t>SiN</a:t>
            </a:r>
            <a:r>
              <a:rPr lang="en-US" dirty="0" smtClean="0"/>
              <a:t> in ICP#2</a:t>
            </a:r>
          </a:p>
          <a:p>
            <a:r>
              <a:rPr lang="en-US" dirty="0" smtClean="0"/>
              <a:t>Dry etch thin p metal in isolation regions in ICP#2</a:t>
            </a:r>
          </a:p>
          <a:p>
            <a:r>
              <a:rPr lang="en-US" dirty="0" smtClean="0"/>
              <a:t>Dry etch ~200nm of p-layer in RIE#2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23934" y="3592286"/>
            <a:ext cx="5741437" cy="2884714"/>
            <a:chOff x="223934" y="3592286"/>
            <a:chExt cx="5741437" cy="2884714"/>
          </a:xfrm>
        </p:grpSpPr>
        <p:sp>
          <p:nvSpPr>
            <p:cNvPr id="48" name="Rectangle 47"/>
            <p:cNvSpPr/>
            <p:nvPr/>
          </p:nvSpPr>
          <p:spPr>
            <a:xfrm>
              <a:off x="4385388" y="4279641"/>
              <a:ext cx="1579983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3934" y="4267200"/>
              <a:ext cx="163285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3936" y="4441370"/>
              <a:ext cx="1623525" cy="13062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81201" y="3592286"/>
              <a:ext cx="2286000" cy="8273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3935" y="4553339"/>
              <a:ext cx="5719665" cy="17106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94718" y="4422711"/>
              <a:ext cx="1551992" cy="1337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87421" y="4422709"/>
              <a:ext cx="2276670" cy="1212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3935" y="2590800"/>
            <a:ext cx="5747657" cy="3886200"/>
            <a:chOff x="223935" y="2590800"/>
            <a:chExt cx="5747657" cy="3886200"/>
          </a:xfrm>
        </p:grpSpPr>
        <p:sp>
          <p:nvSpPr>
            <p:cNvPr id="59" name="Rectangle 58"/>
            <p:cNvSpPr/>
            <p:nvPr/>
          </p:nvSpPr>
          <p:spPr>
            <a:xfrm>
              <a:off x="4365171" y="2603241"/>
              <a:ext cx="1581539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8600" y="2590800"/>
              <a:ext cx="1581539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23935" y="4267200"/>
              <a:ext cx="574765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15004" y="2895600"/>
              <a:ext cx="1004596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28800" y="2895600"/>
              <a:ext cx="1707502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81201" y="3352800"/>
              <a:ext cx="22860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2596" y="4422710"/>
              <a:ext cx="5701004" cy="1492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81201" y="3505200"/>
              <a:ext cx="22860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2596" y="4581331"/>
              <a:ext cx="5701004" cy="14306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7400"/>
            <a:ext cx="5791200" cy="3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74443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23934" y="3592286"/>
            <a:ext cx="5741437" cy="2884714"/>
            <a:chOff x="223934" y="3592286"/>
            <a:chExt cx="5741437" cy="2884714"/>
          </a:xfrm>
        </p:grpSpPr>
        <p:sp>
          <p:nvSpPr>
            <p:cNvPr id="38" name="Rectangle 37"/>
            <p:cNvSpPr/>
            <p:nvPr/>
          </p:nvSpPr>
          <p:spPr>
            <a:xfrm>
              <a:off x="4385388" y="4279641"/>
              <a:ext cx="1579983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3934" y="4267200"/>
              <a:ext cx="163285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3936" y="4441370"/>
              <a:ext cx="1623525" cy="13062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81201" y="3592286"/>
              <a:ext cx="2286000" cy="8273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3935" y="4553339"/>
              <a:ext cx="5719665" cy="17106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94718" y="4422711"/>
              <a:ext cx="1551992" cy="1337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87421" y="4422709"/>
              <a:ext cx="2276670" cy="1212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92898" y="1082351"/>
            <a:ext cx="33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mesa in RIE#2 by 200nm</a:t>
            </a:r>
          </a:p>
          <a:p>
            <a:r>
              <a:rPr lang="en-US" dirty="0" smtClean="0"/>
              <a:t>Some QW region will be etched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267200" y="3276600"/>
            <a:ext cx="990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3276600"/>
            <a:ext cx="990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0" y="2895600"/>
            <a:ext cx="2743200" cy="152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7239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 rot="16200000" flipH="1">
            <a:off x="1028699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6200000" flipH="1">
            <a:off x="4191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41529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6200000" flipH="1">
            <a:off x="4457699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H="1">
            <a:off x="38481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1828800"/>
            <a:ext cx="2286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17" name="Rectangle 16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QW Etch: Spin PR(+), expose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1828800"/>
            <a:ext cx="201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 mask (positive)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36576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polarity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Photoresist</a:t>
                      </a:r>
                      <a:r>
                        <a:rPr lang="en-US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Waveguide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 metal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Isolation 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Implantation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Vias</a:t>
                      </a:r>
                      <a:r>
                        <a:rPr lang="en-US" baseline="0" dirty="0" smtClean="0"/>
                        <a:t> (SU-8)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3048000"/>
            <a:ext cx="25908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26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20" name="Rectangle 19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QW Etch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1600200"/>
            <a:ext cx="152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etch QWs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2133600"/>
            <a:ext cx="124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SiN</a:t>
            </a:r>
            <a:r>
              <a:rPr lang="en-US" dirty="0" smtClean="0"/>
              <a:t> layer?)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4267200"/>
            <a:ext cx="5715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048000"/>
            <a:ext cx="2590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199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57150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 Layer Etch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667000"/>
            <a:ext cx="5715000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4267200"/>
            <a:ext cx="5715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28800" y="3048000"/>
            <a:ext cx="2590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199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57150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 Layer Etch: Spin and pattern PR(+)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381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-1905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2667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56769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52197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5448300" y="20955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52600" y="1828800"/>
            <a:ext cx="2286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8200" y="1828800"/>
            <a:ext cx="464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1828800"/>
            <a:ext cx="23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layer mask (positive)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34290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667000"/>
            <a:ext cx="4724400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199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57150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 Layer Etch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667000"/>
            <a:ext cx="4724400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267200"/>
            <a:ext cx="4724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2895600"/>
            <a:ext cx="2590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199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 Layer Etch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524000"/>
            <a:ext cx="399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</a:t>
            </a:r>
            <a:r>
              <a:rPr lang="en-US" dirty="0" err="1" smtClean="0"/>
              <a:t>hardmask</a:t>
            </a:r>
            <a:r>
              <a:rPr lang="en-US" dirty="0" smtClean="0"/>
              <a:t> in ICP #2 (recipe 181)</a:t>
            </a:r>
          </a:p>
          <a:p>
            <a:r>
              <a:rPr lang="en-US" dirty="0" smtClean="0"/>
              <a:t>Dry etch N layer in RIE#2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62000" y="4267200"/>
            <a:ext cx="4724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2895600"/>
            <a:ext cx="2590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199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 P and N Metal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6764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 PR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33400" y="2590800"/>
            <a:ext cx="4724400" cy="1981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4267200"/>
            <a:ext cx="4724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0200" y="2895600"/>
            <a:ext cx="2590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26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526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31" name="Rectangle 30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Curved Connector 45"/>
          <p:cNvCxnSpPr/>
          <p:nvPr/>
        </p:nvCxnSpPr>
        <p:spPr>
          <a:xfrm rot="16200000" flipH="1">
            <a:off x="1485901" y="1790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H="1">
            <a:off x="1790700" y="1790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>
            <a:off x="3467101" y="1790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H="1">
            <a:off x="3771900" y="1790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H="1">
            <a:off x="3162300" y="1790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H="1">
            <a:off x="1181100" y="1790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flipH="1">
            <a:off x="609600" y="1447800"/>
            <a:ext cx="762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25908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flipH="1">
            <a:off x="4419600" y="1447800"/>
            <a:ext cx="762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 P and N Metal: Spin and pattern PR(-)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5486400" y="3657600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</a:t>
            </a:r>
            <a:r>
              <a:rPr lang="en-US" dirty="0" err="1" smtClean="0"/>
              <a:t>photoresist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410200" y="1447800"/>
            <a:ext cx="24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 metal mask (positive)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 P and N Metal: Pattern </a:t>
            </a:r>
            <a:r>
              <a:rPr lang="en-US" sz="3200" dirty="0" err="1" smtClean="0"/>
              <a:t>hardmask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1295400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Etch </a:t>
            </a:r>
            <a:r>
              <a:rPr lang="en-US" dirty="0" err="1" smtClean="0"/>
              <a:t>SiN</a:t>
            </a:r>
            <a:r>
              <a:rPr lang="en-US" dirty="0" smtClean="0"/>
              <a:t> in PE2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8600" y="2590800"/>
            <a:ext cx="5715001" cy="3886200"/>
            <a:chOff x="228600" y="2590800"/>
            <a:chExt cx="5715001" cy="3886200"/>
          </a:xfrm>
        </p:grpSpPr>
        <p:sp>
          <p:nvSpPr>
            <p:cNvPr id="19" name="Rectangle 18"/>
            <p:cNvSpPr/>
            <p:nvPr/>
          </p:nvSpPr>
          <p:spPr>
            <a:xfrm>
              <a:off x="3429000" y="2590800"/>
              <a:ext cx="1219200" cy="1981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0200" y="2590800"/>
              <a:ext cx="1219200" cy="1981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95535" y="4267200"/>
              <a:ext cx="3069771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15004" y="2895600"/>
              <a:ext cx="1004596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2590800"/>
              <a:ext cx="609600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10200" y="2590800"/>
              <a:ext cx="533400" cy="2133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0" y="4267200"/>
              <a:ext cx="10574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28800" y="2895600"/>
              <a:ext cx="1017037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572000"/>
              <a:ext cx="4724400" cy="152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1" y="4419600"/>
              <a:ext cx="25908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5562600"/>
              <a:ext cx="5715001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5105400"/>
              <a:ext cx="5715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600" y="4724400"/>
              <a:ext cx="5715000" cy="381000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38130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381301 w 5109418"/>
                <a:gd name="connsiteY12" fmla="*/ 0 h 390293"/>
                <a:gd name="connsiteX0" fmla="*/ 1 w 5109418"/>
                <a:gd name="connsiteY0" fmla="*/ 0 h 390293"/>
                <a:gd name="connsiteX1" fmla="*/ 1981501 w 5109418"/>
                <a:gd name="connsiteY1" fmla="*/ 0 h 390293"/>
                <a:gd name="connsiteX2" fmla="*/ 1981501 w 5109418"/>
                <a:gd name="connsiteY2" fmla="*/ 76200 h 390293"/>
                <a:gd name="connsiteX3" fmla="*/ 2514901 w 5109418"/>
                <a:gd name="connsiteY3" fmla="*/ 76200 h 390293"/>
                <a:gd name="connsiteX4" fmla="*/ 2511184 w 5109418"/>
                <a:gd name="connsiteY4" fmla="*/ 0 h 390293"/>
                <a:gd name="connsiteX5" fmla="*/ 2972101 w 5109418"/>
                <a:gd name="connsiteY5" fmla="*/ 0 h 390293"/>
                <a:gd name="connsiteX6" fmla="*/ 2972101 w 5109418"/>
                <a:gd name="connsiteY6" fmla="*/ 76200 h 390293"/>
                <a:gd name="connsiteX7" fmla="*/ 3505502 w 5109418"/>
                <a:gd name="connsiteY7" fmla="*/ 76200 h 390293"/>
                <a:gd name="connsiteX8" fmla="*/ 3505501 w 5109418"/>
                <a:gd name="connsiteY8" fmla="*/ 0 h 390293"/>
                <a:gd name="connsiteX9" fmla="*/ 5105701 w 5109418"/>
                <a:gd name="connsiteY9" fmla="*/ 0 h 390293"/>
                <a:gd name="connsiteX10" fmla="*/ 5109418 w 5109418"/>
                <a:gd name="connsiteY10" fmla="*/ 390293 h 390293"/>
                <a:gd name="connsiteX11" fmla="*/ 0 w 5109418"/>
                <a:gd name="connsiteY11" fmla="*/ 381000 h 390293"/>
                <a:gd name="connsiteX12" fmla="*/ 1 w 5109418"/>
                <a:gd name="connsiteY12" fmla="*/ 0 h 390293"/>
                <a:gd name="connsiteX0" fmla="*/ 1 w 5566978"/>
                <a:gd name="connsiteY0" fmla="*/ 0 h 390293"/>
                <a:gd name="connsiteX1" fmla="*/ 1981501 w 5566978"/>
                <a:gd name="connsiteY1" fmla="*/ 0 h 390293"/>
                <a:gd name="connsiteX2" fmla="*/ 1981501 w 5566978"/>
                <a:gd name="connsiteY2" fmla="*/ 76200 h 390293"/>
                <a:gd name="connsiteX3" fmla="*/ 2514901 w 5566978"/>
                <a:gd name="connsiteY3" fmla="*/ 76200 h 390293"/>
                <a:gd name="connsiteX4" fmla="*/ 2511184 w 5566978"/>
                <a:gd name="connsiteY4" fmla="*/ 0 h 390293"/>
                <a:gd name="connsiteX5" fmla="*/ 2972101 w 5566978"/>
                <a:gd name="connsiteY5" fmla="*/ 0 h 390293"/>
                <a:gd name="connsiteX6" fmla="*/ 2972101 w 5566978"/>
                <a:gd name="connsiteY6" fmla="*/ 76200 h 390293"/>
                <a:gd name="connsiteX7" fmla="*/ 3505502 w 5566978"/>
                <a:gd name="connsiteY7" fmla="*/ 76200 h 390293"/>
                <a:gd name="connsiteX8" fmla="*/ 3505501 w 5566978"/>
                <a:gd name="connsiteY8" fmla="*/ 0 h 390293"/>
                <a:gd name="connsiteX9" fmla="*/ 5566978 w 5566978"/>
                <a:gd name="connsiteY9" fmla="*/ 0 h 390293"/>
                <a:gd name="connsiteX10" fmla="*/ 5109418 w 5566978"/>
                <a:gd name="connsiteY10" fmla="*/ 390293 h 390293"/>
                <a:gd name="connsiteX11" fmla="*/ 0 w 5566978"/>
                <a:gd name="connsiteY11" fmla="*/ 381000 h 390293"/>
                <a:gd name="connsiteX12" fmla="*/ 1 w 5566978"/>
                <a:gd name="connsiteY12" fmla="*/ 0 h 390293"/>
                <a:gd name="connsiteX0" fmla="*/ 1 w 5566978"/>
                <a:gd name="connsiteY0" fmla="*/ 0 h 381000"/>
                <a:gd name="connsiteX1" fmla="*/ 1981501 w 5566978"/>
                <a:gd name="connsiteY1" fmla="*/ 0 h 381000"/>
                <a:gd name="connsiteX2" fmla="*/ 1981501 w 5566978"/>
                <a:gd name="connsiteY2" fmla="*/ 76200 h 381000"/>
                <a:gd name="connsiteX3" fmla="*/ 2514901 w 5566978"/>
                <a:gd name="connsiteY3" fmla="*/ 76200 h 381000"/>
                <a:gd name="connsiteX4" fmla="*/ 2511184 w 5566978"/>
                <a:gd name="connsiteY4" fmla="*/ 0 h 381000"/>
                <a:gd name="connsiteX5" fmla="*/ 2972101 w 5566978"/>
                <a:gd name="connsiteY5" fmla="*/ 0 h 381000"/>
                <a:gd name="connsiteX6" fmla="*/ 2972101 w 5566978"/>
                <a:gd name="connsiteY6" fmla="*/ 76200 h 381000"/>
                <a:gd name="connsiteX7" fmla="*/ 3505502 w 5566978"/>
                <a:gd name="connsiteY7" fmla="*/ 76200 h 381000"/>
                <a:gd name="connsiteX8" fmla="*/ 3505501 w 5566978"/>
                <a:gd name="connsiteY8" fmla="*/ 0 h 381000"/>
                <a:gd name="connsiteX9" fmla="*/ 5566978 w 5566978"/>
                <a:gd name="connsiteY9" fmla="*/ 0 h 381000"/>
                <a:gd name="connsiteX10" fmla="*/ 5566978 w 5566978"/>
                <a:gd name="connsiteY10" fmla="*/ 381000 h 381000"/>
                <a:gd name="connsiteX11" fmla="*/ 0 w 5566978"/>
                <a:gd name="connsiteY11" fmla="*/ 381000 h 381000"/>
                <a:gd name="connsiteX12" fmla="*/ 1 w 5566978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152519 w 5719497"/>
                <a:gd name="connsiteY11" fmla="*/ 381000 h 381000"/>
                <a:gd name="connsiteX12" fmla="*/ 0 w 5719497"/>
                <a:gd name="connsiteY12" fmla="*/ 0 h 381000"/>
                <a:gd name="connsiteX0" fmla="*/ 0 w 5719497"/>
                <a:gd name="connsiteY0" fmla="*/ 0 h 381000"/>
                <a:gd name="connsiteX1" fmla="*/ 2134020 w 5719497"/>
                <a:gd name="connsiteY1" fmla="*/ 0 h 381000"/>
                <a:gd name="connsiteX2" fmla="*/ 2134020 w 5719497"/>
                <a:gd name="connsiteY2" fmla="*/ 76200 h 381000"/>
                <a:gd name="connsiteX3" fmla="*/ 2667420 w 5719497"/>
                <a:gd name="connsiteY3" fmla="*/ 76200 h 381000"/>
                <a:gd name="connsiteX4" fmla="*/ 2663703 w 5719497"/>
                <a:gd name="connsiteY4" fmla="*/ 0 h 381000"/>
                <a:gd name="connsiteX5" fmla="*/ 3124620 w 5719497"/>
                <a:gd name="connsiteY5" fmla="*/ 0 h 381000"/>
                <a:gd name="connsiteX6" fmla="*/ 3124620 w 5719497"/>
                <a:gd name="connsiteY6" fmla="*/ 76200 h 381000"/>
                <a:gd name="connsiteX7" fmla="*/ 3658021 w 5719497"/>
                <a:gd name="connsiteY7" fmla="*/ 76200 h 381000"/>
                <a:gd name="connsiteX8" fmla="*/ 3658020 w 5719497"/>
                <a:gd name="connsiteY8" fmla="*/ 0 h 381000"/>
                <a:gd name="connsiteX9" fmla="*/ 5719497 w 5719497"/>
                <a:gd name="connsiteY9" fmla="*/ 0 h 381000"/>
                <a:gd name="connsiteX10" fmla="*/ 5719497 w 5719497"/>
                <a:gd name="connsiteY10" fmla="*/ 381000 h 381000"/>
                <a:gd name="connsiteX11" fmla="*/ 0 w 5719497"/>
                <a:gd name="connsiteY11" fmla="*/ 381000 h 381000"/>
                <a:gd name="connsiteX12" fmla="*/ 0 w 5719497"/>
                <a:gd name="connsiteY1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9497" h="381000">
                  <a:moveTo>
                    <a:pt x="0" y="0"/>
                  </a:moveTo>
                  <a:lnTo>
                    <a:pt x="2134020" y="0"/>
                  </a:lnTo>
                  <a:lnTo>
                    <a:pt x="2134020" y="76200"/>
                  </a:lnTo>
                  <a:lnTo>
                    <a:pt x="2667420" y="76200"/>
                  </a:lnTo>
                  <a:lnTo>
                    <a:pt x="2663703" y="0"/>
                  </a:lnTo>
                  <a:lnTo>
                    <a:pt x="3124620" y="0"/>
                  </a:lnTo>
                  <a:lnTo>
                    <a:pt x="3124620" y="76200"/>
                  </a:lnTo>
                  <a:lnTo>
                    <a:pt x="3658021" y="76200"/>
                  </a:lnTo>
                  <a:cubicBezTo>
                    <a:pt x="3658021" y="50800"/>
                    <a:pt x="3658020" y="25400"/>
                    <a:pt x="3658020" y="0"/>
                  </a:cubicBezTo>
                  <a:lnTo>
                    <a:pt x="5719497" y="0"/>
                  </a:lnTo>
                  <a:lnTo>
                    <a:pt x="5719497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02424" y="4267200"/>
              <a:ext cx="83976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1" y="3352800"/>
              <a:ext cx="22860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1" y="3505200"/>
              <a:ext cx="22860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2590800"/>
            <a:ext cx="1219200" cy="1981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2590800"/>
            <a:ext cx="1219200" cy="1981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15004" y="2895600"/>
            <a:ext cx="1004596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95535" y="4267200"/>
            <a:ext cx="3069771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28800" y="2895600"/>
            <a:ext cx="1017037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2590800"/>
            <a:ext cx="533400" cy="2133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609600" cy="2133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2209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0200" y="2209800"/>
            <a:ext cx="533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00200" y="2209800"/>
            <a:ext cx="12192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2209800"/>
            <a:ext cx="12192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 P and N Metal: Deposit metal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1295400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 Ni/</a:t>
            </a:r>
            <a:r>
              <a:rPr lang="en-US" dirty="0" err="1" smtClean="0"/>
              <a:t>Ge</a:t>
            </a:r>
            <a:r>
              <a:rPr lang="en-US" dirty="0" smtClean="0"/>
              <a:t>/Au/Ni/Au in e-beam 3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62000" y="4267200"/>
            <a:ext cx="105747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02424" y="4267200"/>
            <a:ext cx="83976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95535" y="4267200"/>
            <a:ext cx="3069771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5004" y="2895600"/>
            <a:ext cx="1004596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4267200"/>
            <a:ext cx="105747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2895600"/>
            <a:ext cx="1017037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02424" y="4267200"/>
            <a:ext cx="83976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 P and N Metal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447800"/>
            <a:ext cx="13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Liftoff metal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562600"/>
            <a:ext cx="4724400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419600"/>
            <a:ext cx="4724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685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Waveguide etch: Hard mask deposition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4724400"/>
            <a:ext cx="4724400" cy="381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43434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2750A of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4724400"/>
            <a:ext cx="23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0.7um waveguide layer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51054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1um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0" y="5791200"/>
            <a:ext cx="12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substrate</a:t>
            </a:r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457200" y="5105400"/>
            <a:ext cx="4724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38862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38862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14600" y="26670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Implant</a:t>
            </a:r>
            <a:endParaRPr lang="en-US" sz="3200" dirty="0"/>
          </a:p>
        </p:txBody>
      </p:sp>
      <p:sp>
        <p:nvSpPr>
          <p:cNvPr id="57" name="Rectangle 56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800" y="14478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 3000A of </a:t>
            </a:r>
            <a:r>
              <a:rPr lang="en-US" dirty="0" err="1" smtClean="0"/>
              <a:t>SiN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2133600"/>
            <a:ext cx="57150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8862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38862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6670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Implant: Spin and pattern PR(+)</a:t>
            </a:r>
            <a:endParaRPr lang="en-US" sz="3200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H="1">
            <a:off x="32385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3543299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29337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1143000"/>
            <a:ext cx="1676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1143000"/>
            <a:ext cx="1676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/>
          <p:cNvCxnSpPr/>
          <p:nvPr/>
        </p:nvCxnSpPr>
        <p:spPr>
          <a:xfrm rot="16200000" flipH="1">
            <a:off x="22479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2552699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19431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96000" y="1143000"/>
            <a:ext cx="245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Implant Mask (negative)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27432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191000" y="2133600"/>
            <a:ext cx="17526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1828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6670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Implant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3400" y="1066800"/>
            <a:ext cx="21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out for implant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2590800"/>
            <a:ext cx="1828800" cy="2133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90800"/>
            <a:ext cx="1905000" cy="2133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8862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38862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Implant: In isolation etch area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2133600" y="3505200"/>
            <a:ext cx="1981200" cy="914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26670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Vias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8600" y="2286000"/>
            <a:ext cx="57150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6670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Vias</a:t>
            </a:r>
            <a:r>
              <a:rPr lang="en-US" sz="3200" dirty="0" smtClean="0"/>
              <a:t>: SU-8 patterning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urved Connector 42"/>
          <p:cNvCxnSpPr/>
          <p:nvPr/>
        </p:nvCxnSpPr>
        <p:spPr>
          <a:xfrm rot="16200000" flipH="1">
            <a:off x="33909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H="1">
            <a:off x="38481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52197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14400" y="1143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urved Connector 47"/>
          <p:cNvCxnSpPr/>
          <p:nvPr/>
        </p:nvCxnSpPr>
        <p:spPr>
          <a:xfrm rot="16200000" flipH="1">
            <a:off x="14859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>
            <a:off x="-381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H="1">
            <a:off x="1943100" y="14097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724400" y="1143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819400" y="1143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019800" y="1143000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Via mask (positive)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172200" y="2743200"/>
            <a:ext cx="16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SU-8 (negative)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0386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3886200"/>
            <a:ext cx="1219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667000"/>
            <a:ext cx="1219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Vias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95600" y="2667000"/>
            <a:ext cx="838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00600" y="3886200"/>
            <a:ext cx="685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5800" y="3886200"/>
            <a:ext cx="762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46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Vias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478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816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8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78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290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528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flipH="1">
            <a:off x="5181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94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3400" y="13716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 3000A of </a:t>
            </a:r>
            <a:r>
              <a:rPr lang="en-US" dirty="0" err="1" smtClean="0"/>
              <a:t>SiN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78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528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5181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Vias</a:t>
            </a:r>
            <a:r>
              <a:rPr lang="en-US" sz="3200" dirty="0" smtClean="0"/>
              <a:t>: </a:t>
            </a:r>
            <a:r>
              <a:rPr lang="en-US" sz="3200" dirty="0" err="1" smtClean="0"/>
              <a:t>SiN</a:t>
            </a:r>
            <a:r>
              <a:rPr lang="en-US" sz="3200" dirty="0" smtClean="0"/>
              <a:t> etch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1066800"/>
            <a:ext cx="735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 via mask lithography again with negative resist, dry etch </a:t>
            </a:r>
            <a:r>
              <a:rPr lang="en-US" dirty="0" err="1" smtClean="0"/>
              <a:t>SiN</a:t>
            </a:r>
            <a:r>
              <a:rPr lang="en-US" dirty="0" smtClean="0"/>
              <a:t> in ICP#2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" y="1752600"/>
            <a:ext cx="5715000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Probe Pads: Spin and pattern PR(-)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16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290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181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9" name="Curved Connector 38"/>
          <p:cNvCxnSpPr/>
          <p:nvPr/>
        </p:nvCxnSpPr>
        <p:spPr>
          <a:xfrm rot="16200000" flipH="1">
            <a:off x="27813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31623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H="1">
            <a:off x="24003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28800" y="838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urved Connector 42"/>
          <p:cNvCxnSpPr/>
          <p:nvPr/>
        </p:nvCxnSpPr>
        <p:spPr>
          <a:xfrm rot="16200000" flipH="1">
            <a:off x="10287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H="1">
            <a:off x="2667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6477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10000" y="838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urved Connector 47"/>
          <p:cNvCxnSpPr/>
          <p:nvPr/>
        </p:nvCxnSpPr>
        <p:spPr>
          <a:xfrm rot="16200000" flipH="1">
            <a:off x="46101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>
            <a:off x="49911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H="1">
            <a:off x="4229100" y="11049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19800" y="914400"/>
            <a:ext cx="229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 mask (Negative)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172200" y="25146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199" y="3810000"/>
            <a:ext cx="47244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1" y="2819400"/>
            <a:ext cx="1600199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819400"/>
            <a:ext cx="1600199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800" y="28194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1790700" y="31623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1866900" y="31623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1943100" y="31623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2781300" y="31623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2857500" y="31623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2933700" y="3162300"/>
            <a:ext cx="914400" cy="228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7200" y="5257800"/>
            <a:ext cx="4724400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" y="4800600"/>
            <a:ext cx="4724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" y="4419600"/>
            <a:ext cx="4724400" cy="381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81600" y="40386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2750A of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4419600"/>
            <a:ext cx="23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0.7um waveguide layer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800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1um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5486400"/>
            <a:ext cx="12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substrate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00" y="685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Waveguide etch: Spin and pattern PR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5257800" y="2819400"/>
            <a:ext cx="276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Waveguide mask (negative)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257800" y="3733800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PR</a:t>
            </a:r>
            <a:endParaRPr lang="en-US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457200" y="4114800"/>
            <a:ext cx="4724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Probe Pads: Develop PR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16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290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257800" y="2209800"/>
            <a:ext cx="6858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8800" y="1752600"/>
            <a:ext cx="609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0000" y="1752600"/>
            <a:ext cx="609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438400" y="1752600"/>
            <a:ext cx="13716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19600" y="1752600"/>
            <a:ext cx="15240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8600" y="1752600"/>
            <a:ext cx="16002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0" y="1752600"/>
            <a:ext cx="609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Probe pads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16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290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181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10000" y="1752600"/>
            <a:ext cx="609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28800" y="1219200"/>
            <a:ext cx="609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810000" y="1219200"/>
            <a:ext cx="609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09600" y="762000"/>
            <a:ext cx="266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 metal in E-Beam 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172200" y="18288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Ti/Au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438400" y="1752600"/>
            <a:ext cx="13716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19600" y="1752600"/>
            <a:ext cx="15240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8600" y="1752600"/>
            <a:ext cx="1600200" cy="2438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6858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86000"/>
            <a:ext cx="1295400" cy="2438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4038600"/>
            <a:ext cx="762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304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667000"/>
            <a:ext cx="381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124200"/>
            <a:ext cx="28956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1" y="3352800"/>
            <a:ext cx="2286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1" y="4419600"/>
            <a:ext cx="2590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1" y="3505200"/>
            <a:ext cx="2286000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5562600"/>
            <a:ext cx="5715001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5105400"/>
            <a:ext cx="571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8600" y="4724400"/>
            <a:ext cx="5715000" cy="381000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38130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381301 w 5109418"/>
              <a:gd name="connsiteY12" fmla="*/ 0 h 390293"/>
              <a:gd name="connsiteX0" fmla="*/ 1 w 5109418"/>
              <a:gd name="connsiteY0" fmla="*/ 0 h 390293"/>
              <a:gd name="connsiteX1" fmla="*/ 1981501 w 5109418"/>
              <a:gd name="connsiteY1" fmla="*/ 0 h 390293"/>
              <a:gd name="connsiteX2" fmla="*/ 1981501 w 5109418"/>
              <a:gd name="connsiteY2" fmla="*/ 76200 h 390293"/>
              <a:gd name="connsiteX3" fmla="*/ 2514901 w 5109418"/>
              <a:gd name="connsiteY3" fmla="*/ 76200 h 390293"/>
              <a:gd name="connsiteX4" fmla="*/ 2511184 w 5109418"/>
              <a:gd name="connsiteY4" fmla="*/ 0 h 390293"/>
              <a:gd name="connsiteX5" fmla="*/ 2972101 w 5109418"/>
              <a:gd name="connsiteY5" fmla="*/ 0 h 390293"/>
              <a:gd name="connsiteX6" fmla="*/ 2972101 w 5109418"/>
              <a:gd name="connsiteY6" fmla="*/ 76200 h 390293"/>
              <a:gd name="connsiteX7" fmla="*/ 3505502 w 5109418"/>
              <a:gd name="connsiteY7" fmla="*/ 76200 h 390293"/>
              <a:gd name="connsiteX8" fmla="*/ 3505501 w 5109418"/>
              <a:gd name="connsiteY8" fmla="*/ 0 h 390293"/>
              <a:gd name="connsiteX9" fmla="*/ 5105701 w 5109418"/>
              <a:gd name="connsiteY9" fmla="*/ 0 h 390293"/>
              <a:gd name="connsiteX10" fmla="*/ 5109418 w 5109418"/>
              <a:gd name="connsiteY10" fmla="*/ 390293 h 390293"/>
              <a:gd name="connsiteX11" fmla="*/ 0 w 5109418"/>
              <a:gd name="connsiteY11" fmla="*/ 381000 h 390293"/>
              <a:gd name="connsiteX12" fmla="*/ 1 w 5109418"/>
              <a:gd name="connsiteY12" fmla="*/ 0 h 390293"/>
              <a:gd name="connsiteX0" fmla="*/ 1 w 5566978"/>
              <a:gd name="connsiteY0" fmla="*/ 0 h 390293"/>
              <a:gd name="connsiteX1" fmla="*/ 1981501 w 5566978"/>
              <a:gd name="connsiteY1" fmla="*/ 0 h 390293"/>
              <a:gd name="connsiteX2" fmla="*/ 1981501 w 5566978"/>
              <a:gd name="connsiteY2" fmla="*/ 76200 h 390293"/>
              <a:gd name="connsiteX3" fmla="*/ 2514901 w 5566978"/>
              <a:gd name="connsiteY3" fmla="*/ 76200 h 390293"/>
              <a:gd name="connsiteX4" fmla="*/ 2511184 w 5566978"/>
              <a:gd name="connsiteY4" fmla="*/ 0 h 390293"/>
              <a:gd name="connsiteX5" fmla="*/ 2972101 w 5566978"/>
              <a:gd name="connsiteY5" fmla="*/ 0 h 390293"/>
              <a:gd name="connsiteX6" fmla="*/ 2972101 w 5566978"/>
              <a:gd name="connsiteY6" fmla="*/ 76200 h 390293"/>
              <a:gd name="connsiteX7" fmla="*/ 3505502 w 5566978"/>
              <a:gd name="connsiteY7" fmla="*/ 76200 h 390293"/>
              <a:gd name="connsiteX8" fmla="*/ 3505501 w 5566978"/>
              <a:gd name="connsiteY8" fmla="*/ 0 h 390293"/>
              <a:gd name="connsiteX9" fmla="*/ 5566978 w 5566978"/>
              <a:gd name="connsiteY9" fmla="*/ 0 h 390293"/>
              <a:gd name="connsiteX10" fmla="*/ 5109418 w 5566978"/>
              <a:gd name="connsiteY10" fmla="*/ 390293 h 390293"/>
              <a:gd name="connsiteX11" fmla="*/ 0 w 5566978"/>
              <a:gd name="connsiteY11" fmla="*/ 381000 h 390293"/>
              <a:gd name="connsiteX12" fmla="*/ 1 w 5566978"/>
              <a:gd name="connsiteY12" fmla="*/ 0 h 390293"/>
              <a:gd name="connsiteX0" fmla="*/ 1 w 5566978"/>
              <a:gd name="connsiteY0" fmla="*/ 0 h 381000"/>
              <a:gd name="connsiteX1" fmla="*/ 1981501 w 5566978"/>
              <a:gd name="connsiteY1" fmla="*/ 0 h 381000"/>
              <a:gd name="connsiteX2" fmla="*/ 1981501 w 5566978"/>
              <a:gd name="connsiteY2" fmla="*/ 76200 h 381000"/>
              <a:gd name="connsiteX3" fmla="*/ 2514901 w 5566978"/>
              <a:gd name="connsiteY3" fmla="*/ 76200 h 381000"/>
              <a:gd name="connsiteX4" fmla="*/ 2511184 w 5566978"/>
              <a:gd name="connsiteY4" fmla="*/ 0 h 381000"/>
              <a:gd name="connsiteX5" fmla="*/ 2972101 w 5566978"/>
              <a:gd name="connsiteY5" fmla="*/ 0 h 381000"/>
              <a:gd name="connsiteX6" fmla="*/ 2972101 w 5566978"/>
              <a:gd name="connsiteY6" fmla="*/ 76200 h 381000"/>
              <a:gd name="connsiteX7" fmla="*/ 3505502 w 5566978"/>
              <a:gd name="connsiteY7" fmla="*/ 76200 h 381000"/>
              <a:gd name="connsiteX8" fmla="*/ 3505501 w 5566978"/>
              <a:gd name="connsiteY8" fmla="*/ 0 h 381000"/>
              <a:gd name="connsiteX9" fmla="*/ 5566978 w 5566978"/>
              <a:gd name="connsiteY9" fmla="*/ 0 h 381000"/>
              <a:gd name="connsiteX10" fmla="*/ 5566978 w 5566978"/>
              <a:gd name="connsiteY10" fmla="*/ 381000 h 381000"/>
              <a:gd name="connsiteX11" fmla="*/ 0 w 5566978"/>
              <a:gd name="connsiteY11" fmla="*/ 381000 h 381000"/>
              <a:gd name="connsiteX12" fmla="*/ 1 w 5566978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152519 w 5719497"/>
              <a:gd name="connsiteY11" fmla="*/ 381000 h 381000"/>
              <a:gd name="connsiteX12" fmla="*/ 0 w 5719497"/>
              <a:gd name="connsiteY12" fmla="*/ 0 h 381000"/>
              <a:gd name="connsiteX0" fmla="*/ 0 w 5719497"/>
              <a:gd name="connsiteY0" fmla="*/ 0 h 381000"/>
              <a:gd name="connsiteX1" fmla="*/ 2134020 w 5719497"/>
              <a:gd name="connsiteY1" fmla="*/ 0 h 381000"/>
              <a:gd name="connsiteX2" fmla="*/ 2134020 w 5719497"/>
              <a:gd name="connsiteY2" fmla="*/ 76200 h 381000"/>
              <a:gd name="connsiteX3" fmla="*/ 2667420 w 5719497"/>
              <a:gd name="connsiteY3" fmla="*/ 76200 h 381000"/>
              <a:gd name="connsiteX4" fmla="*/ 2663703 w 5719497"/>
              <a:gd name="connsiteY4" fmla="*/ 0 h 381000"/>
              <a:gd name="connsiteX5" fmla="*/ 3124620 w 5719497"/>
              <a:gd name="connsiteY5" fmla="*/ 0 h 381000"/>
              <a:gd name="connsiteX6" fmla="*/ 3124620 w 5719497"/>
              <a:gd name="connsiteY6" fmla="*/ 76200 h 381000"/>
              <a:gd name="connsiteX7" fmla="*/ 3658021 w 5719497"/>
              <a:gd name="connsiteY7" fmla="*/ 76200 h 381000"/>
              <a:gd name="connsiteX8" fmla="*/ 3658020 w 5719497"/>
              <a:gd name="connsiteY8" fmla="*/ 0 h 381000"/>
              <a:gd name="connsiteX9" fmla="*/ 5719497 w 5719497"/>
              <a:gd name="connsiteY9" fmla="*/ 0 h 381000"/>
              <a:gd name="connsiteX10" fmla="*/ 5719497 w 5719497"/>
              <a:gd name="connsiteY10" fmla="*/ 381000 h 381000"/>
              <a:gd name="connsiteX11" fmla="*/ 0 w 5719497"/>
              <a:gd name="connsiteY11" fmla="*/ 381000 h 381000"/>
              <a:gd name="connsiteX12" fmla="*/ 0 w 5719497"/>
              <a:gd name="connsiteY1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9497" h="381000">
                <a:moveTo>
                  <a:pt x="0" y="0"/>
                </a:moveTo>
                <a:lnTo>
                  <a:pt x="2134020" y="0"/>
                </a:lnTo>
                <a:lnTo>
                  <a:pt x="2134020" y="76200"/>
                </a:lnTo>
                <a:lnTo>
                  <a:pt x="2667420" y="76200"/>
                </a:lnTo>
                <a:lnTo>
                  <a:pt x="2663703" y="0"/>
                </a:lnTo>
                <a:lnTo>
                  <a:pt x="3124620" y="0"/>
                </a:lnTo>
                <a:lnTo>
                  <a:pt x="3124620" y="76200"/>
                </a:lnTo>
                <a:lnTo>
                  <a:pt x="3658021" y="76200"/>
                </a:lnTo>
                <a:cubicBezTo>
                  <a:pt x="3658021" y="50800"/>
                  <a:pt x="3658020" y="25400"/>
                  <a:pt x="3658020" y="0"/>
                </a:cubicBezTo>
                <a:lnTo>
                  <a:pt x="5719497" y="0"/>
                </a:lnTo>
                <a:lnTo>
                  <a:pt x="57194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2971800"/>
            <a:ext cx="609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8200" y="4191000"/>
            <a:ext cx="762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Probe Pads: Liftoff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1336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0" y="3352800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4572000"/>
            <a:ext cx="4724400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16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286000"/>
            <a:ext cx="762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29000" y="2209800"/>
            <a:ext cx="1371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181600" y="22098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2209800"/>
            <a:ext cx="76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04799" y="3962400"/>
            <a:ext cx="1600201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4800" y="5410200"/>
            <a:ext cx="4724400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04800" y="4953000"/>
            <a:ext cx="4724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4800" y="4572000"/>
            <a:ext cx="4724400" cy="381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429000" y="3962400"/>
            <a:ext cx="1600201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8401" y="3962400"/>
            <a:ext cx="4572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Waveguide etch: Develop PR, etch hard mask</a:t>
            </a:r>
            <a:endParaRPr lang="en-US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5105400" y="42672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2750A of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5181600" y="4648200"/>
            <a:ext cx="23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0.7um waveguide layer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257800" y="50292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1um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5257800" y="5715000"/>
            <a:ext cx="12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substrate</a:t>
            </a:r>
            <a:endParaRPr lang="en-US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62000" y="1371600"/>
            <a:ext cx="28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hard mask in ICP#2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04800" y="4267200"/>
            <a:ext cx="1600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29000" y="4267200"/>
            <a:ext cx="1600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438400" y="42672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301084" y="4495800"/>
            <a:ext cx="4728117" cy="390293"/>
          </a:xfrm>
          <a:custGeom>
            <a:avLst/>
            <a:gdLst>
              <a:gd name="connsiteX0" fmla="*/ 0 w 4739268"/>
              <a:gd name="connsiteY0" fmla="*/ 0 h 390293"/>
              <a:gd name="connsiteX1" fmla="*/ 1616927 w 4739268"/>
              <a:gd name="connsiteY1" fmla="*/ 11151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41034 w 4739268"/>
              <a:gd name="connsiteY3" fmla="*/ 78058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8234 w 4739268"/>
              <a:gd name="connsiteY5" fmla="*/ 11151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8234 w 4739268"/>
              <a:gd name="connsiteY6" fmla="*/ 78058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44644 w 4739268"/>
              <a:gd name="connsiteY8" fmla="*/ 11151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39268"/>
              <a:gd name="connsiteY0" fmla="*/ 0 h 390293"/>
              <a:gd name="connsiteX1" fmla="*/ 1600200 w 4739268"/>
              <a:gd name="connsiteY1" fmla="*/ 0 h 390293"/>
              <a:gd name="connsiteX2" fmla="*/ 1605775 w 4739268"/>
              <a:gd name="connsiteY2" fmla="*/ 78058 h 390293"/>
              <a:gd name="connsiteX3" fmla="*/ 2133600 w 4739268"/>
              <a:gd name="connsiteY3" fmla="*/ 76200 h 390293"/>
              <a:gd name="connsiteX4" fmla="*/ 2129883 w 4739268"/>
              <a:gd name="connsiteY4" fmla="*/ 0 h 390293"/>
              <a:gd name="connsiteX5" fmla="*/ 2590800 w 4739268"/>
              <a:gd name="connsiteY5" fmla="*/ 0 h 390293"/>
              <a:gd name="connsiteX6" fmla="*/ 2590800 w 4739268"/>
              <a:gd name="connsiteY6" fmla="*/ 76200 h 390293"/>
              <a:gd name="connsiteX7" fmla="*/ 3133492 w 4739268"/>
              <a:gd name="connsiteY7" fmla="*/ 78058 h 390293"/>
              <a:gd name="connsiteX8" fmla="*/ 3124200 w 4739268"/>
              <a:gd name="connsiteY8" fmla="*/ 0 h 390293"/>
              <a:gd name="connsiteX9" fmla="*/ 4739268 w 4739268"/>
              <a:gd name="connsiteY9" fmla="*/ 11151 h 390293"/>
              <a:gd name="connsiteX10" fmla="*/ 4728117 w 4739268"/>
              <a:gd name="connsiteY10" fmla="*/ 390293 h 390293"/>
              <a:gd name="connsiteX11" fmla="*/ 0 w 4739268"/>
              <a:gd name="connsiteY11" fmla="*/ 379141 h 390293"/>
              <a:gd name="connsiteX12" fmla="*/ 0 w 4739268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33492 w 4728117"/>
              <a:gd name="connsiteY7" fmla="*/ 78058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5775 w 4728117"/>
              <a:gd name="connsiteY2" fmla="*/ 78058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29883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  <a:gd name="connsiteX0" fmla="*/ 0 w 4728117"/>
              <a:gd name="connsiteY0" fmla="*/ 0 h 390293"/>
              <a:gd name="connsiteX1" fmla="*/ 1600200 w 4728117"/>
              <a:gd name="connsiteY1" fmla="*/ 0 h 390293"/>
              <a:gd name="connsiteX2" fmla="*/ 1600200 w 4728117"/>
              <a:gd name="connsiteY2" fmla="*/ 76200 h 390293"/>
              <a:gd name="connsiteX3" fmla="*/ 2133600 w 4728117"/>
              <a:gd name="connsiteY3" fmla="*/ 76200 h 390293"/>
              <a:gd name="connsiteX4" fmla="*/ 2133600 w 4728117"/>
              <a:gd name="connsiteY4" fmla="*/ 0 h 390293"/>
              <a:gd name="connsiteX5" fmla="*/ 2590800 w 4728117"/>
              <a:gd name="connsiteY5" fmla="*/ 0 h 390293"/>
              <a:gd name="connsiteX6" fmla="*/ 2590800 w 4728117"/>
              <a:gd name="connsiteY6" fmla="*/ 76200 h 390293"/>
              <a:gd name="connsiteX7" fmla="*/ 3124201 w 4728117"/>
              <a:gd name="connsiteY7" fmla="*/ 76200 h 390293"/>
              <a:gd name="connsiteX8" fmla="*/ 3124200 w 4728117"/>
              <a:gd name="connsiteY8" fmla="*/ 0 h 390293"/>
              <a:gd name="connsiteX9" fmla="*/ 4724400 w 4728117"/>
              <a:gd name="connsiteY9" fmla="*/ 0 h 390293"/>
              <a:gd name="connsiteX10" fmla="*/ 4728117 w 4728117"/>
              <a:gd name="connsiteY10" fmla="*/ 390293 h 390293"/>
              <a:gd name="connsiteX11" fmla="*/ 0 w 4728117"/>
              <a:gd name="connsiteY11" fmla="*/ 379141 h 390293"/>
              <a:gd name="connsiteX12" fmla="*/ 0 w 4728117"/>
              <a:gd name="connsiteY12" fmla="*/ 0 h 39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8117" h="390293">
                <a:moveTo>
                  <a:pt x="0" y="0"/>
                </a:moveTo>
                <a:lnTo>
                  <a:pt x="1600200" y="0"/>
                </a:lnTo>
                <a:lnTo>
                  <a:pt x="1600200" y="76200"/>
                </a:lnTo>
                <a:lnTo>
                  <a:pt x="2133600" y="76200"/>
                </a:lnTo>
                <a:lnTo>
                  <a:pt x="2133600" y="0"/>
                </a:lnTo>
                <a:lnTo>
                  <a:pt x="2590800" y="0"/>
                </a:lnTo>
                <a:lnTo>
                  <a:pt x="2590800" y="76200"/>
                </a:lnTo>
                <a:lnTo>
                  <a:pt x="3124201" y="76200"/>
                </a:lnTo>
                <a:cubicBezTo>
                  <a:pt x="3124201" y="50800"/>
                  <a:pt x="3124200" y="25400"/>
                  <a:pt x="3124200" y="0"/>
                </a:cubicBezTo>
                <a:lnTo>
                  <a:pt x="4724400" y="0"/>
                </a:lnTo>
                <a:lnTo>
                  <a:pt x="4728117" y="390293"/>
                </a:lnTo>
                <a:lnTo>
                  <a:pt x="0" y="379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" y="5334000"/>
            <a:ext cx="4724400" cy="91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" y="4876800"/>
            <a:ext cx="4724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572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Waveguide etch: Develop PR, etch hard mask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29200" y="41148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2750A of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029200" y="4495800"/>
            <a:ext cx="23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0.7um waveguide layer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105400" y="48768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1um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105400" y="5562600"/>
            <a:ext cx="12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substrate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1371600"/>
            <a:ext cx="6173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etch Si in ICP#2</a:t>
            </a:r>
          </a:p>
          <a:p>
            <a:r>
              <a:rPr lang="en-US" dirty="0" smtClean="0"/>
              <a:t>Repeat lithography and Si etch for vertical channels (not shown)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04800" y="4191000"/>
            <a:ext cx="1600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29000" y="4191000"/>
            <a:ext cx="1600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1910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57200" y="4724400"/>
            <a:ext cx="4728117" cy="1752600"/>
            <a:chOff x="457200" y="4724400"/>
            <a:chExt cx="4728117" cy="1752600"/>
          </a:xfrm>
        </p:grpSpPr>
        <p:sp>
          <p:nvSpPr>
            <p:cNvPr id="23" name="Rectangle 22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Waveguide etch: Remove hard mask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3505200"/>
            <a:ext cx="4739269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Post bond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28" name="Rectangle 27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72670" y="3657600"/>
            <a:ext cx="1204330" cy="1283732"/>
            <a:chOff x="5272670" y="3657600"/>
            <a:chExt cx="1204330" cy="1283732"/>
          </a:xfrm>
        </p:grpSpPr>
        <p:sp>
          <p:nvSpPr>
            <p:cNvPr id="31" name="TextBox 30"/>
            <p:cNvSpPr txBox="1"/>
            <p:nvPr/>
          </p:nvSpPr>
          <p:spPr>
            <a:xfrm>
              <a:off x="5334000" y="3657600"/>
              <a:ext cx="812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layer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2600" y="4114800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QWs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16572" y="4572000"/>
              <a:ext cx="86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N-layer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32" idx="1"/>
              <a:endCxn id="12" idx="3"/>
            </p:cNvCxnSpPr>
            <p:nvPr/>
          </p:nvCxnSpPr>
          <p:spPr>
            <a:xfrm rot="10800000" flipV="1">
              <a:off x="5272670" y="4299466"/>
              <a:ext cx="289931" cy="1963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1"/>
              <a:endCxn id="11" idx="3"/>
            </p:cNvCxnSpPr>
            <p:nvPr/>
          </p:nvCxnSpPr>
          <p:spPr>
            <a:xfrm rot="10800000">
              <a:off x="5272670" y="4648200"/>
              <a:ext cx="343903" cy="1084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90600" y="381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Mesa Etch: Deposit thin p-metal, hard mask, and spin PR(+)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533400" y="3352800"/>
            <a:ext cx="4739269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3400" y="4572000"/>
            <a:ext cx="4739269" cy="152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" y="4419600"/>
            <a:ext cx="4739269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3400" y="3505200"/>
            <a:ext cx="4739269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4724400"/>
            <a:ext cx="4728117" cy="1752600"/>
            <a:chOff x="457200" y="4724400"/>
            <a:chExt cx="4728117" cy="1752600"/>
          </a:xfrm>
        </p:grpSpPr>
        <p:sp>
          <p:nvSpPr>
            <p:cNvPr id="38" name="Rectangle 37"/>
            <p:cNvSpPr/>
            <p:nvPr/>
          </p:nvSpPr>
          <p:spPr>
            <a:xfrm>
              <a:off x="457200" y="5562600"/>
              <a:ext cx="4724400" cy="9144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" y="5105400"/>
              <a:ext cx="472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7200" y="4724400"/>
              <a:ext cx="4728117" cy="390293"/>
            </a:xfrm>
            <a:custGeom>
              <a:avLst/>
              <a:gdLst>
                <a:gd name="connsiteX0" fmla="*/ 0 w 4739268"/>
                <a:gd name="connsiteY0" fmla="*/ 0 h 390293"/>
                <a:gd name="connsiteX1" fmla="*/ 1616927 w 4739268"/>
                <a:gd name="connsiteY1" fmla="*/ 11151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41034 w 4739268"/>
                <a:gd name="connsiteY3" fmla="*/ 78058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8234 w 4739268"/>
                <a:gd name="connsiteY5" fmla="*/ 11151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8234 w 4739268"/>
                <a:gd name="connsiteY6" fmla="*/ 78058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44644 w 4739268"/>
                <a:gd name="connsiteY8" fmla="*/ 11151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39268"/>
                <a:gd name="connsiteY0" fmla="*/ 0 h 390293"/>
                <a:gd name="connsiteX1" fmla="*/ 1600200 w 4739268"/>
                <a:gd name="connsiteY1" fmla="*/ 0 h 390293"/>
                <a:gd name="connsiteX2" fmla="*/ 1605775 w 4739268"/>
                <a:gd name="connsiteY2" fmla="*/ 78058 h 390293"/>
                <a:gd name="connsiteX3" fmla="*/ 2133600 w 4739268"/>
                <a:gd name="connsiteY3" fmla="*/ 76200 h 390293"/>
                <a:gd name="connsiteX4" fmla="*/ 2129883 w 4739268"/>
                <a:gd name="connsiteY4" fmla="*/ 0 h 390293"/>
                <a:gd name="connsiteX5" fmla="*/ 2590800 w 4739268"/>
                <a:gd name="connsiteY5" fmla="*/ 0 h 390293"/>
                <a:gd name="connsiteX6" fmla="*/ 2590800 w 4739268"/>
                <a:gd name="connsiteY6" fmla="*/ 76200 h 390293"/>
                <a:gd name="connsiteX7" fmla="*/ 3133492 w 4739268"/>
                <a:gd name="connsiteY7" fmla="*/ 78058 h 390293"/>
                <a:gd name="connsiteX8" fmla="*/ 3124200 w 4739268"/>
                <a:gd name="connsiteY8" fmla="*/ 0 h 390293"/>
                <a:gd name="connsiteX9" fmla="*/ 4739268 w 4739268"/>
                <a:gd name="connsiteY9" fmla="*/ 11151 h 390293"/>
                <a:gd name="connsiteX10" fmla="*/ 4728117 w 4739268"/>
                <a:gd name="connsiteY10" fmla="*/ 390293 h 390293"/>
                <a:gd name="connsiteX11" fmla="*/ 0 w 4739268"/>
                <a:gd name="connsiteY11" fmla="*/ 379141 h 390293"/>
                <a:gd name="connsiteX12" fmla="*/ 0 w 4739268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33492 w 4728117"/>
                <a:gd name="connsiteY7" fmla="*/ 78058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5775 w 4728117"/>
                <a:gd name="connsiteY2" fmla="*/ 78058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  <a:gd name="connsiteX0" fmla="*/ 0 w 4728117"/>
                <a:gd name="connsiteY0" fmla="*/ 0 h 390293"/>
                <a:gd name="connsiteX1" fmla="*/ 1600200 w 4728117"/>
                <a:gd name="connsiteY1" fmla="*/ 0 h 390293"/>
                <a:gd name="connsiteX2" fmla="*/ 1600200 w 4728117"/>
                <a:gd name="connsiteY2" fmla="*/ 76200 h 390293"/>
                <a:gd name="connsiteX3" fmla="*/ 2133600 w 4728117"/>
                <a:gd name="connsiteY3" fmla="*/ 76200 h 390293"/>
                <a:gd name="connsiteX4" fmla="*/ 2129883 w 4728117"/>
                <a:gd name="connsiteY4" fmla="*/ 0 h 390293"/>
                <a:gd name="connsiteX5" fmla="*/ 2590800 w 4728117"/>
                <a:gd name="connsiteY5" fmla="*/ 0 h 390293"/>
                <a:gd name="connsiteX6" fmla="*/ 2590800 w 4728117"/>
                <a:gd name="connsiteY6" fmla="*/ 76200 h 390293"/>
                <a:gd name="connsiteX7" fmla="*/ 3124201 w 4728117"/>
                <a:gd name="connsiteY7" fmla="*/ 76200 h 390293"/>
                <a:gd name="connsiteX8" fmla="*/ 3124200 w 4728117"/>
                <a:gd name="connsiteY8" fmla="*/ 0 h 390293"/>
                <a:gd name="connsiteX9" fmla="*/ 4724400 w 4728117"/>
                <a:gd name="connsiteY9" fmla="*/ 0 h 390293"/>
                <a:gd name="connsiteX10" fmla="*/ 4728117 w 4728117"/>
                <a:gd name="connsiteY10" fmla="*/ 390293 h 390293"/>
                <a:gd name="connsiteX11" fmla="*/ 0 w 4728117"/>
                <a:gd name="connsiteY11" fmla="*/ 379141 h 390293"/>
                <a:gd name="connsiteX12" fmla="*/ 0 w 4728117"/>
                <a:gd name="connsiteY12" fmla="*/ 0 h 3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8117" h="390293">
                  <a:moveTo>
                    <a:pt x="0" y="0"/>
                  </a:moveTo>
                  <a:lnTo>
                    <a:pt x="1600200" y="0"/>
                  </a:lnTo>
                  <a:lnTo>
                    <a:pt x="1600200" y="76200"/>
                  </a:lnTo>
                  <a:lnTo>
                    <a:pt x="2133600" y="76200"/>
                  </a:lnTo>
                  <a:lnTo>
                    <a:pt x="2129883" y="0"/>
                  </a:lnTo>
                  <a:lnTo>
                    <a:pt x="2590800" y="0"/>
                  </a:lnTo>
                  <a:lnTo>
                    <a:pt x="2590800" y="76200"/>
                  </a:lnTo>
                  <a:lnTo>
                    <a:pt x="3124201" y="76200"/>
                  </a:lnTo>
                  <a:cubicBezTo>
                    <a:pt x="3124201" y="50800"/>
                    <a:pt x="3124200" y="25400"/>
                    <a:pt x="3124200" y="0"/>
                  </a:cubicBezTo>
                  <a:lnTo>
                    <a:pt x="4724400" y="0"/>
                  </a:lnTo>
                  <a:lnTo>
                    <a:pt x="4728117" y="390293"/>
                  </a:lnTo>
                  <a:lnTo>
                    <a:pt x="0" y="3791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33400" y="2743200"/>
            <a:ext cx="47244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3048000"/>
            <a:ext cx="4724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3657600"/>
            <a:ext cx="81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layer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62600" y="4114800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16572" y="4572000"/>
            <a:ext cx="86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N-layer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5" idx="1"/>
          </p:cNvCxnSpPr>
          <p:nvPr/>
        </p:nvCxnSpPr>
        <p:spPr>
          <a:xfrm rot="10800000" flipV="1">
            <a:off x="5272670" y="4299466"/>
            <a:ext cx="289931" cy="19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1"/>
          </p:cNvCxnSpPr>
          <p:nvPr/>
        </p:nvCxnSpPr>
        <p:spPr>
          <a:xfrm rot="10800000">
            <a:off x="5272670" y="4648200"/>
            <a:ext cx="343903" cy="108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15000" y="3352800"/>
            <a:ext cx="27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p-metal (Pd/Ti/Pd/Au)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9" idx="1"/>
            <a:endCxn id="33" idx="3"/>
          </p:cNvCxnSpPr>
          <p:nvPr/>
        </p:nvCxnSpPr>
        <p:spPr>
          <a:xfrm rot="10800000">
            <a:off x="5272670" y="3429000"/>
            <a:ext cx="442331" cy="108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34000" y="304800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1500A of </a:t>
            </a:r>
            <a:r>
              <a:rPr lang="en-US" dirty="0" err="1" smtClean="0"/>
              <a:t>SiN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410200" y="274320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photoresist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548</Words>
  <Application>Microsoft Office PowerPoint</Application>
  <PresentationFormat>On-screen Show (4:3)</PresentationFormat>
  <Paragraphs>145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High-power MLL update</vt:lpstr>
      <vt:lpstr>Mask polarity summary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High-power MLL update</dc:title>
  <dc:creator> </dc:creator>
  <cp:lastModifiedBy> </cp:lastModifiedBy>
  <cp:revision>11</cp:revision>
  <dcterms:created xsi:type="dcterms:W3CDTF">2010-04-20T03:13:18Z</dcterms:created>
  <dcterms:modified xsi:type="dcterms:W3CDTF">2011-01-13T02:04:00Z</dcterms:modified>
</cp:coreProperties>
</file>