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88.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notesSlides/notesSlide9.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Default Extension="bin" ContentType="application/vnd.openxmlformats-officedocument.oleObject"/>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4"/>
  </p:notesMasterIdLst>
  <p:sldIdLst>
    <p:sldId id="256" r:id="rId2"/>
    <p:sldId id="257" r:id="rId3"/>
    <p:sldId id="258" r:id="rId4"/>
    <p:sldId id="259" r:id="rId5"/>
    <p:sldId id="269" r:id="rId6"/>
    <p:sldId id="270" r:id="rId7"/>
    <p:sldId id="271" r:id="rId8"/>
    <p:sldId id="272" r:id="rId9"/>
    <p:sldId id="261" r:id="rId10"/>
    <p:sldId id="262" r:id="rId11"/>
    <p:sldId id="263" r:id="rId12"/>
    <p:sldId id="268" r:id="rId13"/>
    <p:sldId id="273" r:id="rId14"/>
    <p:sldId id="274" r:id="rId15"/>
    <p:sldId id="275" r:id="rId16"/>
    <p:sldId id="280" r:id="rId17"/>
    <p:sldId id="281" r:id="rId18"/>
    <p:sldId id="276" r:id="rId19"/>
    <p:sldId id="277" r:id="rId20"/>
    <p:sldId id="278" r:id="rId21"/>
    <p:sldId id="279" r:id="rId22"/>
    <p:sldId id="286" r:id="rId23"/>
    <p:sldId id="282" r:id="rId24"/>
    <p:sldId id="283" r:id="rId25"/>
    <p:sldId id="284" r:id="rId26"/>
    <p:sldId id="285" r:id="rId27"/>
    <p:sldId id="287" r:id="rId28"/>
    <p:sldId id="289" r:id="rId29"/>
    <p:sldId id="291" r:id="rId30"/>
    <p:sldId id="290" r:id="rId31"/>
    <p:sldId id="292" r:id="rId32"/>
    <p:sldId id="293" r:id="rId33"/>
    <p:sldId id="304" r:id="rId34"/>
    <p:sldId id="294" r:id="rId35"/>
    <p:sldId id="297" r:id="rId36"/>
    <p:sldId id="295" r:id="rId37"/>
    <p:sldId id="298" r:id="rId38"/>
    <p:sldId id="299" r:id="rId39"/>
    <p:sldId id="300" r:id="rId40"/>
    <p:sldId id="303" r:id="rId41"/>
    <p:sldId id="302" r:id="rId42"/>
    <p:sldId id="305" r:id="rId43"/>
    <p:sldId id="307" r:id="rId44"/>
    <p:sldId id="306" r:id="rId45"/>
    <p:sldId id="308" r:id="rId46"/>
    <p:sldId id="309" r:id="rId47"/>
    <p:sldId id="310" r:id="rId48"/>
    <p:sldId id="311" r:id="rId49"/>
    <p:sldId id="312" r:id="rId50"/>
    <p:sldId id="313" r:id="rId51"/>
    <p:sldId id="314" r:id="rId52"/>
    <p:sldId id="315" r:id="rId53"/>
    <p:sldId id="316" r:id="rId54"/>
    <p:sldId id="317" r:id="rId55"/>
    <p:sldId id="318" r:id="rId56"/>
    <p:sldId id="460" r:id="rId57"/>
    <p:sldId id="319" r:id="rId58"/>
    <p:sldId id="322" r:id="rId59"/>
    <p:sldId id="324" r:id="rId60"/>
    <p:sldId id="321" r:id="rId61"/>
    <p:sldId id="323" r:id="rId62"/>
    <p:sldId id="325" r:id="rId63"/>
    <p:sldId id="326" r:id="rId64"/>
    <p:sldId id="331" r:id="rId65"/>
    <p:sldId id="327" r:id="rId66"/>
    <p:sldId id="328" r:id="rId67"/>
    <p:sldId id="329" r:id="rId68"/>
    <p:sldId id="330" r:id="rId69"/>
    <p:sldId id="332" r:id="rId70"/>
    <p:sldId id="333" r:id="rId71"/>
    <p:sldId id="334" r:id="rId72"/>
    <p:sldId id="336" r:id="rId73"/>
    <p:sldId id="335" r:id="rId74"/>
    <p:sldId id="337" r:id="rId75"/>
    <p:sldId id="338" r:id="rId76"/>
    <p:sldId id="349" r:id="rId77"/>
    <p:sldId id="356" r:id="rId78"/>
    <p:sldId id="357" r:id="rId79"/>
    <p:sldId id="358" r:id="rId80"/>
    <p:sldId id="352" r:id="rId81"/>
    <p:sldId id="351" r:id="rId82"/>
    <p:sldId id="353" r:id="rId83"/>
    <p:sldId id="348" r:id="rId84"/>
    <p:sldId id="354" r:id="rId85"/>
    <p:sldId id="350" r:id="rId86"/>
    <p:sldId id="355" r:id="rId87"/>
    <p:sldId id="339" r:id="rId88"/>
    <p:sldId id="340" r:id="rId89"/>
    <p:sldId id="341" r:id="rId90"/>
    <p:sldId id="369" r:id="rId91"/>
    <p:sldId id="371" r:id="rId92"/>
    <p:sldId id="370" r:id="rId93"/>
    <p:sldId id="342" r:id="rId94"/>
    <p:sldId id="347" r:id="rId95"/>
    <p:sldId id="344" r:id="rId96"/>
    <p:sldId id="346" r:id="rId97"/>
    <p:sldId id="345" r:id="rId98"/>
    <p:sldId id="360" r:id="rId99"/>
    <p:sldId id="368" r:id="rId100"/>
    <p:sldId id="359" r:id="rId101"/>
    <p:sldId id="361" r:id="rId102"/>
    <p:sldId id="367" r:id="rId103"/>
    <p:sldId id="366" r:id="rId104"/>
    <p:sldId id="362" r:id="rId105"/>
    <p:sldId id="363" r:id="rId106"/>
    <p:sldId id="364" r:id="rId107"/>
    <p:sldId id="392" r:id="rId108"/>
    <p:sldId id="365" r:id="rId109"/>
    <p:sldId id="373" r:id="rId110"/>
    <p:sldId id="372" r:id="rId111"/>
    <p:sldId id="374" r:id="rId112"/>
    <p:sldId id="377" r:id="rId113"/>
    <p:sldId id="375" r:id="rId114"/>
    <p:sldId id="376" r:id="rId115"/>
    <p:sldId id="379" r:id="rId116"/>
    <p:sldId id="390" r:id="rId117"/>
    <p:sldId id="391" r:id="rId118"/>
    <p:sldId id="380" r:id="rId119"/>
    <p:sldId id="378" r:id="rId120"/>
    <p:sldId id="381" r:id="rId121"/>
    <p:sldId id="382" r:id="rId122"/>
    <p:sldId id="383" r:id="rId123"/>
    <p:sldId id="384" r:id="rId124"/>
    <p:sldId id="385" r:id="rId125"/>
    <p:sldId id="386" r:id="rId126"/>
    <p:sldId id="387" r:id="rId127"/>
    <p:sldId id="388" r:id="rId128"/>
    <p:sldId id="389" r:id="rId129"/>
    <p:sldId id="393" r:id="rId130"/>
    <p:sldId id="394" r:id="rId131"/>
    <p:sldId id="415" r:id="rId132"/>
    <p:sldId id="427" r:id="rId133"/>
    <p:sldId id="395" r:id="rId134"/>
    <p:sldId id="428" r:id="rId135"/>
    <p:sldId id="396" r:id="rId136"/>
    <p:sldId id="414" r:id="rId137"/>
    <p:sldId id="426" r:id="rId138"/>
    <p:sldId id="397" r:id="rId139"/>
    <p:sldId id="398" r:id="rId140"/>
    <p:sldId id="401" r:id="rId141"/>
    <p:sldId id="399" r:id="rId142"/>
    <p:sldId id="402" r:id="rId143"/>
    <p:sldId id="400" r:id="rId144"/>
    <p:sldId id="403" r:id="rId145"/>
    <p:sldId id="407" r:id="rId146"/>
    <p:sldId id="404" r:id="rId147"/>
    <p:sldId id="406" r:id="rId148"/>
    <p:sldId id="405" r:id="rId149"/>
    <p:sldId id="408" r:id="rId150"/>
    <p:sldId id="409" r:id="rId151"/>
    <p:sldId id="410" r:id="rId152"/>
    <p:sldId id="411" r:id="rId153"/>
    <p:sldId id="412" r:id="rId154"/>
    <p:sldId id="416" r:id="rId155"/>
    <p:sldId id="417" r:id="rId156"/>
    <p:sldId id="418" r:id="rId157"/>
    <p:sldId id="419" r:id="rId158"/>
    <p:sldId id="420" r:id="rId159"/>
    <p:sldId id="423" r:id="rId160"/>
    <p:sldId id="421" r:id="rId161"/>
    <p:sldId id="424" r:id="rId162"/>
    <p:sldId id="425" r:id="rId163"/>
    <p:sldId id="429" r:id="rId164"/>
    <p:sldId id="430" r:id="rId165"/>
    <p:sldId id="432" r:id="rId166"/>
    <p:sldId id="431" r:id="rId167"/>
    <p:sldId id="433" r:id="rId168"/>
    <p:sldId id="442" r:id="rId169"/>
    <p:sldId id="434" r:id="rId170"/>
    <p:sldId id="435" r:id="rId171"/>
    <p:sldId id="436" r:id="rId172"/>
    <p:sldId id="437" r:id="rId173"/>
    <p:sldId id="441" r:id="rId174"/>
    <p:sldId id="440" r:id="rId175"/>
    <p:sldId id="438" r:id="rId176"/>
    <p:sldId id="439" r:id="rId177"/>
    <p:sldId id="443" r:id="rId178"/>
    <p:sldId id="444" r:id="rId179"/>
    <p:sldId id="445" r:id="rId180"/>
    <p:sldId id="446" r:id="rId181"/>
    <p:sldId id="453" r:id="rId182"/>
    <p:sldId id="447" r:id="rId183"/>
    <p:sldId id="450" r:id="rId184"/>
    <p:sldId id="448" r:id="rId185"/>
    <p:sldId id="451" r:id="rId186"/>
    <p:sldId id="454" r:id="rId187"/>
    <p:sldId id="455" r:id="rId188"/>
    <p:sldId id="452" r:id="rId189"/>
    <p:sldId id="456" r:id="rId190"/>
    <p:sldId id="457" r:id="rId191"/>
    <p:sldId id="458" r:id="rId192"/>
    <p:sldId id="459" r:id="rId19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FF00"/>
    <a:srgbClr val="FF00FF"/>
    <a:srgbClr val="FF00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3" autoAdjust="0"/>
    <p:restoredTop sz="89076" autoAdjust="0"/>
  </p:normalViewPr>
  <p:slideViewPr>
    <p:cSldViewPr>
      <p:cViewPr varScale="1">
        <p:scale>
          <a:sx n="69" d="100"/>
          <a:sy n="69" d="100"/>
        </p:scale>
        <p:origin x="-1140" y="-1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tableStyles" Target="tableStyles.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presProps" Target="presProps.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image" Target="../media/image68.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3.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4.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5.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97.wmf"/><Relationship Id="rId1" Type="http://schemas.openxmlformats.org/officeDocument/2006/relationships/image" Target="../media/image96.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98.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99.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0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image" Target="../media/image102.wmf"/><Relationship Id="rId1" Type="http://schemas.openxmlformats.org/officeDocument/2006/relationships/image" Target="../media/image101.wmf"/><Relationship Id="rId4" Type="http://schemas.openxmlformats.org/officeDocument/2006/relationships/image" Target="../media/image104.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05.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image" Target="../media/image107.wmf"/><Relationship Id="rId1" Type="http://schemas.openxmlformats.org/officeDocument/2006/relationships/image" Target="../media/image106.wmf"/><Relationship Id="rId4" Type="http://schemas.openxmlformats.org/officeDocument/2006/relationships/image" Target="../media/image109.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image" Target="../media/image111.wmf"/><Relationship Id="rId1" Type="http://schemas.openxmlformats.org/officeDocument/2006/relationships/image" Target="../media/image110.wmf"/><Relationship Id="rId4" Type="http://schemas.openxmlformats.org/officeDocument/2006/relationships/image" Target="../media/image113.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115.wmf"/><Relationship Id="rId1" Type="http://schemas.openxmlformats.org/officeDocument/2006/relationships/image" Target="../media/image114.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19.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98.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22.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124.wmf"/><Relationship Id="rId1" Type="http://schemas.openxmlformats.org/officeDocument/2006/relationships/image" Target="../media/image123.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2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136.wmf"/><Relationship Id="rId2" Type="http://schemas.openxmlformats.org/officeDocument/2006/relationships/image" Target="../media/image135.wmf"/><Relationship Id="rId1" Type="http://schemas.openxmlformats.org/officeDocument/2006/relationships/image" Target="../media/image134.wmf"/><Relationship Id="rId4" Type="http://schemas.openxmlformats.org/officeDocument/2006/relationships/image" Target="../media/image137.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54.wmf"/></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161.wmf"/><Relationship Id="rId1" Type="http://schemas.openxmlformats.org/officeDocument/2006/relationships/image" Target="../media/image160.w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163.wmf"/><Relationship Id="rId1" Type="http://schemas.openxmlformats.org/officeDocument/2006/relationships/image" Target="../media/image162.wmf"/></Relationships>
</file>

<file path=ppt/drawings/_rels/vmlDrawing35.vml.rels><?xml version="1.0" encoding="UTF-8" standalone="yes"?>
<Relationships xmlns="http://schemas.openxmlformats.org/package/2006/relationships"><Relationship Id="rId2" Type="http://schemas.openxmlformats.org/officeDocument/2006/relationships/image" Target="../media/image165.wmf"/><Relationship Id="rId1" Type="http://schemas.openxmlformats.org/officeDocument/2006/relationships/image" Target="../media/image164.w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66.wmf"/></Relationships>
</file>

<file path=ppt/drawings/_rels/vmlDrawing37.vml.rels><?xml version="1.0" encoding="UTF-8" standalone="yes"?>
<Relationships xmlns="http://schemas.openxmlformats.org/package/2006/relationships"><Relationship Id="rId2" Type="http://schemas.openxmlformats.org/officeDocument/2006/relationships/image" Target="../media/image203.wmf"/><Relationship Id="rId1" Type="http://schemas.openxmlformats.org/officeDocument/2006/relationships/image" Target="../media/image202.wmf"/></Relationships>
</file>

<file path=ppt/drawings/_rels/vmlDrawing38.vml.rels><?xml version="1.0" encoding="UTF-8" standalone="yes"?>
<Relationships xmlns="http://schemas.openxmlformats.org/package/2006/relationships"><Relationship Id="rId2" Type="http://schemas.openxmlformats.org/officeDocument/2006/relationships/image" Target="../media/image206.wmf"/><Relationship Id="rId1" Type="http://schemas.openxmlformats.org/officeDocument/2006/relationships/image" Target="../media/image205.w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209.wmf"/><Relationship Id="rId1" Type="http://schemas.openxmlformats.org/officeDocument/2006/relationships/image" Target="../media/image20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40.vml.rels><?xml version="1.0" encoding="UTF-8" standalone="yes"?>
<Relationships xmlns="http://schemas.openxmlformats.org/package/2006/relationships"><Relationship Id="rId2" Type="http://schemas.openxmlformats.org/officeDocument/2006/relationships/image" Target="../media/image211.wmf"/><Relationship Id="rId1" Type="http://schemas.openxmlformats.org/officeDocument/2006/relationships/image" Target="../media/image210.w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221.wmf"/></Relationships>
</file>

<file path=ppt/drawings/_rels/vmlDrawing42.vml.rels><?xml version="1.0" encoding="UTF-8" standalone="yes"?>
<Relationships xmlns="http://schemas.openxmlformats.org/package/2006/relationships"><Relationship Id="rId2" Type="http://schemas.openxmlformats.org/officeDocument/2006/relationships/image" Target="../media/image224.wmf"/><Relationship Id="rId1" Type="http://schemas.openxmlformats.org/officeDocument/2006/relationships/image" Target="../media/image223.wmf"/></Relationships>
</file>

<file path=ppt/drawings/_rels/vmlDrawing43.vml.rels><?xml version="1.0" encoding="UTF-8" standalone="yes"?>
<Relationships xmlns="http://schemas.openxmlformats.org/package/2006/relationships"><Relationship Id="rId2" Type="http://schemas.openxmlformats.org/officeDocument/2006/relationships/image" Target="../media/image229.wmf"/><Relationship Id="rId1" Type="http://schemas.openxmlformats.org/officeDocument/2006/relationships/image" Target="../media/image228.wmf"/></Relationships>
</file>

<file path=ppt/drawings/_rels/vmlDrawing44.vml.rels><?xml version="1.0" encoding="UTF-8" standalone="yes"?>
<Relationships xmlns="http://schemas.openxmlformats.org/package/2006/relationships"><Relationship Id="rId2" Type="http://schemas.openxmlformats.org/officeDocument/2006/relationships/image" Target="../media/image232.wmf"/><Relationship Id="rId1" Type="http://schemas.openxmlformats.org/officeDocument/2006/relationships/image" Target="../media/image231.wmf"/></Relationships>
</file>

<file path=ppt/drawings/_rels/vmlDrawing45.vml.rels><?xml version="1.0" encoding="UTF-8" standalone="yes"?>
<Relationships xmlns="http://schemas.openxmlformats.org/package/2006/relationships"><Relationship Id="rId2" Type="http://schemas.openxmlformats.org/officeDocument/2006/relationships/image" Target="../media/image234.wmf"/><Relationship Id="rId1" Type="http://schemas.openxmlformats.org/officeDocument/2006/relationships/image" Target="../media/image233.wmf"/></Relationships>
</file>

<file path=ppt/drawings/_rels/vmlDrawing46.vml.rels><?xml version="1.0" encoding="UTF-8" standalone="yes"?>
<Relationships xmlns="http://schemas.openxmlformats.org/package/2006/relationships"><Relationship Id="rId3" Type="http://schemas.openxmlformats.org/officeDocument/2006/relationships/image" Target="../media/image237.wmf"/><Relationship Id="rId2" Type="http://schemas.openxmlformats.org/officeDocument/2006/relationships/image" Target="../media/image236.wmf"/><Relationship Id="rId1" Type="http://schemas.openxmlformats.org/officeDocument/2006/relationships/image" Target="../media/image235.wmf"/><Relationship Id="rId4" Type="http://schemas.openxmlformats.org/officeDocument/2006/relationships/image" Target="../media/image238.w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239.wmf"/></Relationships>
</file>

<file path=ppt/drawings/_rels/vmlDrawing48.vml.rels><?xml version="1.0" encoding="UTF-8" standalone="yes"?>
<Relationships xmlns="http://schemas.openxmlformats.org/package/2006/relationships"><Relationship Id="rId2" Type="http://schemas.openxmlformats.org/officeDocument/2006/relationships/image" Target="../media/image243.wmf"/><Relationship Id="rId1" Type="http://schemas.openxmlformats.org/officeDocument/2006/relationships/image" Target="../media/image242.wmf"/></Relationships>
</file>

<file path=ppt/drawings/_rels/vmlDrawing49.vml.rels><?xml version="1.0" encoding="UTF-8" standalone="yes"?>
<Relationships xmlns="http://schemas.openxmlformats.org/package/2006/relationships"><Relationship Id="rId2" Type="http://schemas.openxmlformats.org/officeDocument/2006/relationships/image" Target="../media/image245.wmf"/><Relationship Id="rId1" Type="http://schemas.openxmlformats.org/officeDocument/2006/relationships/image" Target="../media/image24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 Id="rId4" Type="http://schemas.openxmlformats.org/officeDocument/2006/relationships/image" Target="../media/image30.wmf"/></Relationships>
</file>

<file path=ppt/drawings/_rels/vmlDrawing50.vml.rels><?xml version="1.0" encoding="UTF-8" standalone="yes"?>
<Relationships xmlns="http://schemas.openxmlformats.org/package/2006/relationships"><Relationship Id="rId3" Type="http://schemas.openxmlformats.org/officeDocument/2006/relationships/image" Target="../media/image248.wmf"/><Relationship Id="rId2" Type="http://schemas.openxmlformats.org/officeDocument/2006/relationships/image" Target="../media/image247.wmf"/><Relationship Id="rId1" Type="http://schemas.openxmlformats.org/officeDocument/2006/relationships/image" Target="../media/image246.wmf"/><Relationship Id="rId4" Type="http://schemas.openxmlformats.org/officeDocument/2006/relationships/image" Target="../media/image249.wmf"/></Relationships>
</file>

<file path=ppt/drawings/_rels/vmlDrawing51.vml.rels><?xml version="1.0" encoding="UTF-8" standalone="yes"?>
<Relationships xmlns="http://schemas.openxmlformats.org/package/2006/relationships"><Relationship Id="rId2" Type="http://schemas.openxmlformats.org/officeDocument/2006/relationships/image" Target="../media/image251.wmf"/><Relationship Id="rId1" Type="http://schemas.openxmlformats.org/officeDocument/2006/relationships/image" Target="../media/image250.wmf"/></Relationships>
</file>

<file path=ppt/drawings/_rels/vmlDrawing52.vml.rels><?xml version="1.0" encoding="UTF-8" standalone="yes"?>
<Relationships xmlns="http://schemas.openxmlformats.org/package/2006/relationships"><Relationship Id="rId3" Type="http://schemas.openxmlformats.org/officeDocument/2006/relationships/image" Target="../media/image254.wmf"/><Relationship Id="rId2" Type="http://schemas.openxmlformats.org/officeDocument/2006/relationships/image" Target="../media/image253.wmf"/><Relationship Id="rId1" Type="http://schemas.openxmlformats.org/officeDocument/2006/relationships/image" Target="../media/image252.wmf"/><Relationship Id="rId4" Type="http://schemas.openxmlformats.org/officeDocument/2006/relationships/image" Target="../media/image255.wmf"/></Relationships>
</file>

<file path=ppt/drawings/_rels/vmlDrawing53.vml.rels><?xml version="1.0" encoding="UTF-8" standalone="yes"?>
<Relationships xmlns="http://schemas.openxmlformats.org/package/2006/relationships"><Relationship Id="rId3" Type="http://schemas.openxmlformats.org/officeDocument/2006/relationships/image" Target="../media/image258.wmf"/><Relationship Id="rId2" Type="http://schemas.openxmlformats.org/officeDocument/2006/relationships/image" Target="../media/image257.wmf"/><Relationship Id="rId1" Type="http://schemas.openxmlformats.org/officeDocument/2006/relationships/image" Target="../media/image256.wmf"/></Relationships>
</file>

<file path=ppt/drawings/_rels/vmlDrawing54.vml.rels><?xml version="1.0" encoding="UTF-8" standalone="yes"?>
<Relationships xmlns="http://schemas.openxmlformats.org/package/2006/relationships"><Relationship Id="rId3" Type="http://schemas.openxmlformats.org/officeDocument/2006/relationships/image" Target="../media/image261.wmf"/><Relationship Id="rId2" Type="http://schemas.openxmlformats.org/officeDocument/2006/relationships/image" Target="../media/image260.wmf"/><Relationship Id="rId1" Type="http://schemas.openxmlformats.org/officeDocument/2006/relationships/image" Target="../media/image259.wmf"/></Relationships>
</file>

<file path=ppt/drawings/_rels/vmlDrawing55.vml.rels><?xml version="1.0" encoding="UTF-8" standalone="yes"?>
<Relationships xmlns="http://schemas.openxmlformats.org/package/2006/relationships"><Relationship Id="rId3" Type="http://schemas.openxmlformats.org/officeDocument/2006/relationships/image" Target="../media/image264.wmf"/><Relationship Id="rId2" Type="http://schemas.openxmlformats.org/officeDocument/2006/relationships/image" Target="../media/image263.wmf"/><Relationship Id="rId1" Type="http://schemas.openxmlformats.org/officeDocument/2006/relationships/image" Target="../media/image262.wmf"/><Relationship Id="rId4" Type="http://schemas.openxmlformats.org/officeDocument/2006/relationships/image" Target="../media/image265.w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266.wmf"/></Relationships>
</file>

<file path=ppt/drawings/_rels/vmlDrawing57.vml.rels><?xml version="1.0" encoding="UTF-8" standalone="yes"?>
<Relationships xmlns="http://schemas.openxmlformats.org/package/2006/relationships"><Relationship Id="rId2" Type="http://schemas.openxmlformats.org/officeDocument/2006/relationships/image" Target="../media/image268.wmf"/><Relationship Id="rId1" Type="http://schemas.openxmlformats.org/officeDocument/2006/relationships/image" Target="../media/image267.w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269.w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270.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5.wmf"/></Relationships>
</file>

<file path=ppt/drawings/_rels/vmlDrawing60.vml.rels><?xml version="1.0" encoding="UTF-8" standalone="yes"?>
<Relationships xmlns="http://schemas.openxmlformats.org/package/2006/relationships"><Relationship Id="rId2" Type="http://schemas.openxmlformats.org/officeDocument/2006/relationships/image" Target="../media/image272.wmf"/><Relationship Id="rId1" Type="http://schemas.openxmlformats.org/officeDocument/2006/relationships/image" Target="../media/image271.w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279.wmf"/></Relationships>
</file>

<file path=ppt/drawings/_rels/vmlDrawing62.vml.rels><?xml version="1.0" encoding="UTF-8" standalone="yes"?>
<Relationships xmlns="http://schemas.openxmlformats.org/package/2006/relationships"><Relationship Id="rId2" Type="http://schemas.openxmlformats.org/officeDocument/2006/relationships/image" Target="../media/image283.wmf"/><Relationship Id="rId1" Type="http://schemas.openxmlformats.org/officeDocument/2006/relationships/image" Target="../media/image282.w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284.wmf"/></Relationships>
</file>

<file path=ppt/drawings/_rels/vmlDrawing64.vml.rels><?xml version="1.0" encoding="UTF-8" standalone="yes"?>
<Relationships xmlns="http://schemas.openxmlformats.org/package/2006/relationships"><Relationship Id="rId2" Type="http://schemas.openxmlformats.org/officeDocument/2006/relationships/image" Target="../media/image286.wmf"/><Relationship Id="rId1" Type="http://schemas.openxmlformats.org/officeDocument/2006/relationships/image" Target="../media/image285.wmf"/></Relationships>
</file>

<file path=ppt/drawings/_rels/vmlDrawing65.vml.rels><?xml version="1.0" encoding="UTF-8" standalone="yes"?>
<Relationships xmlns="http://schemas.openxmlformats.org/package/2006/relationships"><Relationship Id="rId2" Type="http://schemas.openxmlformats.org/officeDocument/2006/relationships/image" Target="../media/image288.wmf"/><Relationship Id="rId1" Type="http://schemas.openxmlformats.org/officeDocument/2006/relationships/image" Target="../media/image287.wmf"/></Relationships>
</file>

<file path=ppt/drawings/_rels/vmlDrawing66.vml.rels><?xml version="1.0" encoding="UTF-8" standalone="yes"?>
<Relationships xmlns="http://schemas.openxmlformats.org/package/2006/relationships"><Relationship Id="rId2" Type="http://schemas.openxmlformats.org/officeDocument/2006/relationships/image" Target="../media/image293.wmf"/><Relationship Id="rId1" Type="http://schemas.openxmlformats.org/officeDocument/2006/relationships/image" Target="../media/image292.w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294.wmf"/></Relationships>
</file>

<file path=ppt/drawings/_rels/vmlDrawing68.vml.rels><?xml version="1.0" encoding="UTF-8" standalone="yes"?>
<Relationships xmlns="http://schemas.openxmlformats.org/package/2006/relationships"><Relationship Id="rId3" Type="http://schemas.openxmlformats.org/officeDocument/2006/relationships/image" Target="../media/image297.wmf"/><Relationship Id="rId2" Type="http://schemas.openxmlformats.org/officeDocument/2006/relationships/image" Target="../media/image296.wmf"/><Relationship Id="rId1" Type="http://schemas.openxmlformats.org/officeDocument/2006/relationships/image" Target="../media/image295.wmf"/></Relationships>
</file>

<file path=ppt/drawings/_rels/vmlDrawing69.vml.rels><?xml version="1.0" encoding="UTF-8" standalone="yes"?>
<Relationships xmlns="http://schemas.openxmlformats.org/package/2006/relationships"><Relationship Id="rId3" Type="http://schemas.openxmlformats.org/officeDocument/2006/relationships/image" Target="../media/image299.wmf"/><Relationship Id="rId2" Type="http://schemas.openxmlformats.org/officeDocument/2006/relationships/image" Target="../media/image295.wmf"/><Relationship Id="rId1" Type="http://schemas.openxmlformats.org/officeDocument/2006/relationships/image" Target="../media/image29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70.vml.rels><?xml version="1.0" encoding="UTF-8" standalone="yes"?>
<Relationships xmlns="http://schemas.openxmlformats.org/package/2006/relationships"><Relationship Id="rId2" Type="http://schemas.openxmlformats.org/officeDocument/2006/relationships/image" Target="../media/image301.wmf"/><Relationship Id="rId1" Type="http://schemas.openxmlformats.org/officeDocument/2006/relationships/image" Target="../media/image300.w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302.w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305.w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306.w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307.w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310.w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312.w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315.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57BEAF-684F-4A62-AC87-F3A4B83073B9}" type="datetimeFigureOut">
              <a:rPr lang="en-US" smtClean="0"/>
              <a:pPr/>
              <a:t>3/15/2011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2DAEBF-8579-4C0F-A181-9A1A7398493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B2DAEBF-8579-4C0F-A181-9A1A73984938}" type="slidenum">
              <a:rPr lang="en-US" smtClean="0"/>
              <a:pPr/>
              <a:t>16</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B2DAEBF-8579-4C0F-A181-9A1A73984938}" type="slidenum">
              <a:rPr lang="en-US" smtClean="0"/>
              <a:pPr/>
              <a:t>108</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B2DAEBF-8579-4C0F-A181-9A1A73984938}" type="slidenum">
              <a:rPr lang="en-US" smtClean="0"/>
              <a:pPr/>
              <a:t>109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B2DAEBF-8579-4C0F-A181-9A1A73984938}" type="slidenum">
              <a:rPr lang="en-US" smtClean="0"/>
              <a:pPr/>
              <a:t>111</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B2DAEBF-8579-4C0F-A181-9A1A73984938}" type="slidenum">
              <a:rPr lang="en-US" smtClean="0"/>
              <a:pPr/>
              <a:t>117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B2DAEBF-8579-4C0F-A181-9A1A73984938}" type="slidenum">
              <a:rPr lang="en-US" smtClean="0"/>
              <a:pPr/>
              <a:t>126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B2DAEBF-8579-4C0F-A181-9A1A73984938}" type="slidenum">
              <a:rPr lang="en-US" smtClean="0"/>
              <a:pPr/>
              <a:t>130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B2DAEBF-8579-4C0F-A181-9A1A73984938}" type="slidenum">
              <a:rPr lang="en-US" smtClean="0"/>
              <a:pPr/>
              <a:t>138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B2DAEBF-8579-4C0F-A181-9A1A73984938}" type="slidenum">
              <a:rPr lang="en-US" smtClean="0"/>
              <a:pPr/>
              <a:t>149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B2DAEBF-8579-4C0F-A181-9A1A73984938}" type="slidenum">
              <a:rPr lang="en-US" smtClean="0"/>
              <a:pPr/>
              <a:t>153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8C070E6-54BC-4138-9EC5-F6FFB859927B}" type="slidenum">
              <a:rPr lang="en-US" smtClean="0"/>
              <a:pPr/>
              <a:t>155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B2DAEBF-8579-4C0F-A181-9A1A73984938}" type="slidenum">
              <a:rPr lang="en-US" smtClean="0"/>
              <a:pPr/>
              <a:t>21</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B2DAEBF-8579-4C0F-A181-9A1A73984938}" type="slidenum">
              <a:rPr lang="en-US" smtClean="0"/>
              <a:pPr/>
              <a:t>192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B2DAEBF-8579-4C0F-A181-9A1A73984938}" type="slidenum">
              <a:rPr lang="en-US" smtClean="0"/>
              <a:pPr/>
              <a:t>23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B2DAEBF-8579-4C0F-A181-9A1A73984938}" type="slidenum">
              <a:rPr lang="en-US" smtClean="0"/>
              <a:pPr/>
              <a:t>28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B2DAEBF-8579-4C0F-A181-9A1A73984938}" type="slidenum">
              <a:rPr lang="en-US" smtClean="0"/>
              <a:pPr/>
              <a:t>41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B2DAEBF-8579-4C0F-A181-9A1A73984938}" type="slidenum">
              <a:rPr lang="en-US" smtClean="0"/>
              <a:pPr/>
              <a:t>50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B2DAEBF-8579-4C0F-A181-9A1A73984938}" type="slidenum">
              <a:rPr lang="en-US" smtClean="0"/>
              <a:pPr/>
              <a:t>54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B2DAEBF-8579-4C0F-A181-9A1A73984938}" type="slidenum">
              <a:rPr lang="en-US" smtClean="0"/>
              <a:pPr/>
              <a:t>60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B2DAEBF-8579-4C0F-A181-9A1A73984938}" type="slidenum">
              <a:rPr lang="en-US" smtClean="0"/>
              <a:pPr/>
              <a:t>95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440040-77A2-4FE6-B7F2-7EBFC8B272CC}" type="datetimeFigureOut">
              <a:rPr lang="en-US" smtClean="0"/>
              <a:pPr/>
              <a:t>3/15/2011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CE3BD-C7FB-4D12-A2CB-FCBEE391D56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440040-77A2-4FE6-B7F2-7EBFC8B272CC}" type="datetimeFigureOut">
              <a:rPr lang="en-US" smtClean="0"/>
              <a:pPr/>
              <a:t>3/15/2011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CE3BD-C7FB-4D12-A2CB-FCBEE391D56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440040-77A2-4FE6-B7F2-7EBFC8B272CC}" type="datetimeFigureOut">
              <a:rPr lang="en-US" smtClean="0"/>
              <a:pPr/>
              <a:t>3/15/2011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CE3BD-C7FB-4D12-A2CB-FCBEE391D56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440040-77A2-4FE6-B7F2-7EBFC8B272CC}" type="datetimeFigureOut">
              <a:rPr lang="en-US" smtClean="0"/>
              <a:pPr/>
              <a:t>3/15/2011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CE3BD-C7FB-4D12-A2CB-FCBEE391D56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440040-77A2-4FE6-B7F2-7EBFC8B272CC}" type="datetimeFigureOut">
              <a:rPr lang="en-US" smtClean="0"/>
              <a:pPr/>
              <a:t>3/15/2011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CE3BD-C7FB-4D12-A2CB-FCBEE391D56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440040-77A2-4FE6-B7F2-7EBFC8B272CC}" type="datetimeFigureOut">
              <a:rPr lang="en-US" smtClean="0"/>
              <a:pPr/>
              <a:t>3/15/2011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3CE3BD-C7FB-4D12-A2CB-FCBEE391D56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440040-77A2-4FE6-B7F2-7EBFC8B272CC}" type="datetimeFigureOut">
              <a:rPr lang="en-US" smtClean="0"/>
              <a:pPr/>
              <a:t>3/15/2011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3CE3BD-C7FB-4D12-A2CB-FCBEE391D56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440040-77A2-4FE6-B7F2-7EBFC8B272CC}" type="datetimeFigureOut">
              <a:rPr lang="en-US" smtClean="0"/>
              <a:pPr/>
              <a:t>3/15/2011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3CE3BD-C7FB-4D12-A2CB-FCBEE391D56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40040-77A2-4FE6-B7F2-7EBFC8B272CC}" type="datetimeFigureOut">
              <a:rPr lang="en-US" smtClean="0"/>
              <a:pPr/>
              <a:t>3/15/2011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3CE3BD-C7FB-4D12-A2CB-FCBEE391D56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440040-77A2-4FE6-B7F2-7EBFC8B272CC}" type="datetimeFigureOut">
              <a:rPr lang="en-US" smtClean="0"/>
              <a:pPr/>
              <a:t>3/15/2011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3CE3BD-C7FB-4D12-A2CB-FCBEE391D56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440040-77A2-4FE6-B7F2-7EBFC8B272CC}" type="datetimeFigureOut">
              <a:rPr lang="en-US" smtClean="0"/>
              <a:pPr/>
              <a:t>3/15/2011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3CE3BD-C7FB-4D12-A2CB-FCBEE391D56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40040-77A2-4FE6-B7F2-7EBFC8B272CC}" type="datetimeFigureOut">
              <a:rPr lang="en-US" smtClean="0"/>
              <a:pPr/>
              <a:t>3/15/2011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CE3BD-C7FB-4D12-A2CB-FCBEE391D56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Layout" Target="../slideLayouts/slideLayout2.xml"/><Relationship Id="rId1" Type="http://schemas.openxmlformats.org/officeDocument/2006/relationships/vmlDrawing" Target="../drawings/vmlDrawing27.vml"/></Relationships>
</file>

<file path=ppt/slides/_rels/slide101.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Layout" Target="../slideLayouts/slideLayout2.xml"/><Relationship Id="rId1" Type="http://schemas.openxmlformats.org/officeDocument/2006/relationships/vmlDrawing" Target="../drawings/vmlDrawing28.vml"/><Relationship Id="rId5" Type="http://schemas.openxmlformats.org/officeDocument/2006/relationships/image" Target="../media/image120.jpeg"/><Relationship Id="rId4" Type="http://schemas.openxmlformats.org/officeDocument/2006/relationships/oleObject" Target="../embeddings/oleObject45.bin"/></Relationships>
</file>

<file path=ppt/slides/_rels/slide102.xml.rels><?xml version="1.0" encoding="UTF-8" standalone="yes"?>
<Relationships xmlns="http://schemas.openxmlformats.org/package/2006/relationships"><Relationship Id="rId8" Type="http://schemas.openxmlformats.org/officeDocument/2006/relationships/hyperlink" Target="http://www.kjmagnetics.com/glossary.asp#Weight" TargetMode="External"/><Relationship Id="rId13" Type="http://schemas.openxmlformats.org/officeDocument/2006/relationships/hyperlink" Target="http://www.kjmagnetics.com/glossary.asp#BHmax" TargetMode="External"/><Relationship Id="rId3" Type="http://schemas.openxmlformats.org/officeDocument/2006/relationships/hyperlink" Target="http://www.kjmagnetics.com/glossary.asp#Dimensions" TargetMode="External"/><Relationship Id="rId7" Type="http://schemas.openxmlformats.org/officeDocument/2006/relationships/hyperlink" Target="http://www.kjmagnetics.com/magdir.asp" TargetMode="External"/><Relationship Id="rId12" Type="http://schemas.openxmlformats.org/officeDocument/2006/relationships/hyperlink" Target="http://www.kjmagnetics.com/glossary.asp#Brmax" TargetMode="External"/><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hyperlink" Target="http://www.kjmagnetics.com/glossary.asp#Plating" TargetMode="External"/><Relationship Id="rId11" Type="http://schemas.openxmlformats.org/officeDocument/2006/relationships/hyperlink" Target="http://www.kjmagnetics.com/glossary.asp#MaxTemp" TargetMode="External"/><Relationship Id="rId5" Type="http://schemas.openxmlformats.org/officeDocument/2006/relationships/hyperlink" Target="http://www.kjmagnetics.com/glossary.asp#Grade" TargetMode="External"/><Relationship Id="rId10" Type="http://schemas.openxmlformats.org/officeDocument/2006/relationships/hyperlink" Target="http://www.kjmagnetics.com/glossary.asp#Surface" TargetMode="External"/><Relationship Id="rId4" Type="http://schemas.openxmlformats.org/officeDocument/2006/relationships/hyperlink" Target="http://www.kjmagnetics.com/glossary.asp#Tolerance" TargetMode="External"/><Relationship Id="rId9" Type="http://schemas.openxmlformats.org/officeDocument/2006/relationships/hyperlink" Target="http://www.kjmagnetics.com/faq.asp#pulltest" TargetMode="External"/></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Layout" Target="../slideLayouts/slideLayout2.xml"/><Relationship Id="rId1" Type="http://schemas.openxmlformats.org/officeDocument/2006/relationships/vmlDrawing" Target="../drawings/vmlDrawing29.v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130.png"/><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10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oleObject" Target="../embeddings/oleObject50.bin"/><Relationship Id="rId2" Type="http://schemas.openxmlformats.org/officeDocument/2006/relationships/slideLayout" Target="../slideLayouts/slideLayout2.xml"/><Relationship Id="rId1" Type="http://schemas.openxmlformats.org/officeDocument/2006/relationships/vmlDrawing" Target="../drawings/vmlDrawing30.vml"/><Relationship Id="rId6" Type="http://schemas.openxmlformats.org/officeDocument/2006/relationships/oleObject" Target="../embeddings/oleObject49.bin"/><Relationship Id="rId5" Type="http://schemas.openxmlformats.org/officeDocument/2006/relationships/oleObject" Target="../embeddings/oleObject48.bin"/><Relationship Id="rId4" Type="http://schemas.openxmlformats.org/officeDocument/2006/relationships/oleObject" Target="../embeddings/oleObject47.bin"/></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31.vml"/><Relationship Id="rId4" Type="http://schemas.openxmlformats.org/officeDocument/2006/relationships/oleObject" Target="../embeddings/oleObject51.bin"/></Relationships>
</file>

<file path=ppt/slides/_rels/slide1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11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39.png"/><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11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11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11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3.png"/><Relationship Id="rId4" Type="http://schemas.openxmlformats.org/officeDocument/2006/relationships/image" Target="../media/image152.png"/></Relationships>
</file>

<file path=ppt/slides/_rels/slide118.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Layout" Target="../slideLayouts/slideLayout2.xml"/><Relationship Id="rId1" Type="http://schemas.openxmlformats.org/officeDocument/2006/relationships/vmlDrawing" Target="../drawings/vmlDrawing32.vml"/><Relationship Id="rId4" Type="http://schemas.openxmlformats.org/officeDocument/2006/relationships/image" Target="../media/image155.emf"/></Relationships>
</file>

<file path=ppt/slides/_rels/slide119.xml.rels><?xml version="1.0" encoding="UTF-8" standalone="yes"?>
<Relationships xmlns="http://schemas.openxmlformats.org/package/2006/relationships"><Relationship Id="rId3" Type="http://schemas.openxmlformats.org/officeDocument/2006/relationships/image" Target="../media/image157.emf"/><Relationship Id="rId2" Type="http://schemas.openxmlformats.org/officeDocument/2006/relationships/image" Target="../media/image156.emf"/><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1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Layout" Target="../slideLayouts/slideLayout2.xml"/><Relationship Id="rId1" Type="http://schemas.openxmlformats.org/officeDocument/2006/relationships/vmlDrawing" Target="../drawings/vmlDrawing33.vml"/><Relationship Id="rId4" Type="http://schemas.openxmlformats.org/officeDocument/2006/relationships/oleObject" Target="../embeddings/oleObject54.bin"/></Relationships>
</file>

<file path=ppt/slides/_rels/slide123.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Layout" Target="../slideLayouts/slideLayout2.xml"/><Relationship Id="rId1" Type="http://schemas.openxmlformats.org/officeDocument/2006/relationships/vmlDrawing" Target="../drawings/vmlDrawing34.vml"/><Relationship Id="rId4" Type="http://schemas.openxmlformats.org/officeDocument/2006/relationships/oleObject" Target="../embeddings/oleObject56.bin"/></Relationships>
</file>

<file path=ppt/slides/_rels/slide124.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Layout" Target="../slideLayouts/slideLayout2.xml"/><Relationship Id="rId1" Type="http://schemas.openxmlformats.org/officeDocument/2006/relationships/vmlDrawing" Target="../drawings/vmlDrawing35.vml"/><Relationship Id="rId4" Type="http://schemas.openxmlformats.org/officeDocument/2006/relationships/oleObject" Target="../embeddings/oleObject58.bin"/></Relationships>
</file>

<file path=ppt/slides/_rels/slide125.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Layout" Target="../slideLayouts/slideLayout2.xml"/><Relationship Id="rId1" Type="http://schemas.openxmlformats.org/officeDocument/2006/relationships/vmlDrawing" Target="../drawings/vmlDrawing36.vml"/></Relationships>
</file>

<file path=ppt/slides/_rels/slide126.xml.rels><?xml version="1.0" encoding="UTF-8" standalone="yes"?>
<Relationships xmlns="http://schemas.openxmlformats.org/package/2006/relationships"><Relationship Id="rId3" Type="http://schemas.openxmlformats.org/officeDocument/2006/relationships/image" Target="../media/image167.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12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129.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2.xml"/><Relationship Id="rId5" Type="http://schemas.openxmlformats.org/officeDocument/2006/relationships/image" Target="../media/image181.png"/><Relationship Id="rId4" Type="http://schemas.openxmlformats.org/officeDocument/2006/relationships/image" Target="../media/image180.png"/></Relationships>
</file>

<file path=ppt/slides/_rels/slide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3.png"/></Relationships>
</file>

<file path=ppt/slides/_rels/slide131.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2.xml"/><Relationship Id="rId4" Type="http://schemas.openxmlformats.org/officeDocument/2006/relationships/image" Target="../media/image186.png"/></Relationships>
</file>

<file path=ppt/slides/_rels/slide132.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xml"/><Relationship Id="rId5" Type="http://schemas.openxmlformats.org/officeDocument/2006/relationships/image" Target="../media/image192.png"/><Relationship Id="rId4" Type="http://schemas.openxmlformats.org/officeDocument/2006/relationships/image" Target="../media/image191.png"/></Relationships>
</file>

<file path=ppt/slides/_rels/slide134.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2.xml"/><Relationship Id="rId4" Type="http://schemas.openxmlformats.org/officeDocument/2006/relationships/image" Target="../media/image199.png"/></Relationships>
</file>

<file path=ppt/slides/_rels/slide137.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37.vml"/><Relationship Id="rId6" Type="http://schemas.openxmlformats.org/officeDocument/2006/relationships/oleObject" Target="../embeddings/oleObject61.bin"/><Relationship Id="rId5" Type="http://schemas.openxmlformats.org/officeDocument/2006/relationships/oleObject" Target="../embeddings/oleObject60.bin"/><Relationship Id="rId4" Type="http://schemas.openxmlformats.org/officeDocument/2006/relationships/image" Target="../media/image204.png"/></Relationships>
</file>

<file path=ppt/slides/_rels/slide139.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slideLayout" Target="../slideLayouts/slideLayout2.xml"/><Relationship Id="rId1" Type="http://schemas.openxmlformats.org/officeDocument/2006/relationships/vmlDrawing" Target="../drawings/vmlDrawing38.vml"/><Relationship Id="rId5" Type="http://schemas.openxmlformats.org/officeDocument/2006/relationships/oleObject" Target="../embeddings/oleObject63.bin"/><Relationship Id="rId4" Type="http://schemas.openxmlformats.org/officeDocument/2006/relationships/oleObject" Target="../embeddings/oleObject62.bin"/></Relationships>
</file>

<file path=ppt/slides/_rels/slide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Layout" Target="../slideLayouts/slideLayout2.xml"/><Relationship Id="rId1" Type="http://schemas.openxmlformats.org/officeDocument/2006/relationships/vmlDrawing" Target="../drawings/vmlDrawing39.vml"/><Relationship Id="rId4" Type="http://schemas.openxmlformats.org/officeDocument/2006/relationships/oleObject" Target="../embeddings/oleObject65.bin"/></Relationships>
</file>

<file path=ppt/slides/_rels/slide141.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Layout" Target="../slideLayouts/slideLayout2.xml"/><Relationship Id="rId1" Type="http://schemas.openxmlformats.org/officeDocument/2006/relationships/vmlDrawing" Target="../drawings/vmlDrawing40.vml"/><Relationship Id="rId5" Type="http://schemas.openxmlformats.org/officeDocument/2006/relationships/image" Target="../media/image212.png"/><Relationship Id="rId4" Type="http://schemas.openxmlformats.org/officeDocument/2006/relationships/oleObject" Target="../embeddings/oleObject67.bin"/></Relationships>
</file>

<file path=ppt/slides/_rels/slide142.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215.jpeg"/><Relationship Id="rId1" Type="http://schemas.openxmlformats.org/officeDocument/2006/relationships/slideLayout" Target="../slideLayouts/slideLayout2.xml"/><Relationship Id="rId5" Type="http://schemas.openxmlformats.org/officeDocument/2006/relationships/image" Target="../media/image218.jpeg"/><Relationship Id="rId4" Type="http://schemas.openxmlformats.org/officeDocument/2006/relationships/image" Target="../media/image217.jpeg"/></Relationships>
</file>

<file path=ppt/slides/_rels/slide145.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image" Target="../media/image219.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Layout" Target="../slideLayouts/slideLayout2.xml"/><Relationship Id="rId1" Type="http://schemas.openxmlformats.org/officeDocument/2006/relationships/vmlDrawing" Target="../drawings/vmlDrawing41.vml"/><Relationship Id="rId4" Type="http://schemas.openxmlformats.org/officeDocument/2006/relationships/image" Target="../media/image222.emf"/></Relationships>
</file>

<file path=ppt/slides/_rels/slide147.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Layout" Target="../slideLayouts/slideLayout2.xml"/><Relationship Id="rId1" Type="http://schemas.openxmlformats.org/officeDocument/2006/relationships/vmlDrawing" Target="../drawings/vmlDrawing42.vml"/><Relationship Id="rId4" Type="http://schemas.openxmlformats.org/officeDocument/2006/relationships/oleObject" Target="../embeddings/oleObject70.bin"/></Relationships>
</file>

<file path=ppt/slides/_rels/slide148.xml.rels><?xml version="1.0" encoding="UTF-8" standalone="yes"?>
<Relationships xmlns="http://schemas.openxmlformats.org/package/2006/relationships"><Relationship Id="rId3" Type="http://schemas.openxmlformats.org/officeDocument/2006/relationships/image" Target="../media/image226.emf"/><Relationship Id="rId2" Type="http://schemas.openxmlformats.org/officeDocument/2006/relationships/image" Target="../media/image225.emf"/><Relationship Id="rId1" Type="http://schemas.openxmlformats.org/officeDocument/2006/relationships/slideLayout" Target="../slideLayouts/slideLayout2.xml"/><Relationship Id="rId4" Type="http://schemas.openxmlformats.org/officeDocument/2006/relationships/image" Target="../media/image227.emf"/></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Layout" Target="../slideLayouts/slideLayout2.xml"/><Relationship Id="rId1" Type="http://schemas.openxmlformats.org/officeDocument/2006/relationships/vmlDrawing" Target="../drawings/vmlDrawing43.vml"/><Relationship Id="rId5" Type="http://schemas.openxmlformats.org/officeDocument/2006/relationships/image" Target="../media/image230.png"/><Relationship Id="rId4" Type="http://schemas.openxmlformats.org/officeDocument/2006/relationships/oleObject" Target="../embeddings/oleObject72.bin"/></Relationships>
</file>

<file path=ppt/slides/_rels/slide151.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Layout" Target="../slideLayouts/slideLayout2.xml"/><Relationship Id="rId1" Type="http://schemas.openxmlformats.org/officeDocument/2006/relationships/vmlDrawing" Target="../drawings/vmlDrawing44.vml"/><Relationship Id="rId4" Type="http://schemas.openxmlformats.org/officeDocument/2006/relationships/oleObject" Target="../embeddings/oleObject74.bin"/></Relationships>
</file>

<file path=ppt/slides/_rels/slide152.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Layout" Target="../slideLayouts/slideLayout2.xml"/><Relationship Id="rId1" Type="http://schemas.openxmlformats.org/officeDocument/2006/relationships/vmlDrawing" Target="../drawings/vmlDrawing45.vml"/><Relationship Id="rId4" Type="http://schemas.openxmlformats.org/officeDocument/2006/relationships/oleObject" Target="../embeddings/oleObject76.bin"/></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oleObject" Target="../embeddings/oleObject80.bin"/><Relationship Id="rId2" Type="http://schemas.openxmlformats.org/officeDocument/2006/relationships/slideLayout" Target="../slideLayouts/slideLayout2.xml"/><Relationship Id="rId1" Type="http://schemas.openxmlformats.org/officeDocument/2006/relationships/vmlDrawing" Target="../drawings/vmlDrawing46.vml"/><Relationship Id="rId6" Type="http://schemas.openxmlformats.org/officeDocument/2006/relationships/oleObject" Target="../embeddings/oleObject79.bin"/><Relationship Id="rId5" Type="http://schemas.openxmlformats.org/officeDocument/2006/relationships/oleObject" Target="../embeddings/oleObject78.bin"/><Relationship Id="rId4" Type="http://schemas.openxmlformats.org/officeDocument/2006/relationships/oleObject" Target="../embeddings/oleObject77.bin"/></Relationships>
</file>

<file path=ppt/slides/_rels/slide154.xml.rels><?xml version="1.0" encoding="UTF-8" standalone="yes"?>
<Relationships xmlns="http://schemas.openxmlformats.org/package/2006/relationships"><Relationship Id="rId3" Type="http://schemas.openxmlformats.org/officeDocument/2006/relationships/image" Target="../media/image240.emf"/><Relationship Id="rId2" Type="http://schemas.openxmlformats.org/officeDocument/2006/relationships/slideLayout" Target="../slideLayouts/slideLayout2.xml"/><Relationship Id="rId1" Type="http://schemas.openxmlformats.org/officeDocument/2006/relationships/vmlDrawing" Target="../drawings/vmlDrawing47.vml"/><Relationship Id="rId5" Type="http://schemas.openxmlformats.org/officeDocument/2006/relationships/image" Target="../media/image241.png"/><Relationship Id="rId4" Type="http://schemas.openxmlformats.org/officeDocument/2006/relationships/oleObject" Target="../embeddings/oleObject81.bin"/></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48.vml"/><Relationship Id="rId5" Type="http://schemas.openxmlformats.org/officeDocument/2006/relationships/oleObject" Target="../embeddings/oleObject83.bin"/><Relationship Id="rId4" Type="http://schemas.openxmlformats.org/officeDocument/2006/relationships/oleObject" Target="../embeddings/oleObject82.bin"/></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oleObject" Target="../embeddings/oleObject84.bin"/><Relationship Id="rId2" Type="http://schemas.openxmlformats.org/officeDocument/2006/relationships/slideLayout" Target="../slideLayouts/slideLayout2.xml"/><Relationship Id="rId1" Type="http://schemas.openxmlformats.org/officeDocument/2006/relationships/vmlDrawing" Target="../drawings/vmlDrawing49.vml"/><Relationship Id="rId4" Type="http://schemas.openxmlformats.org/officeDocument/2006/relationships/oleObject" Target="../embeddings/oleObject85.bin"/></Relationships>
</file>

<file path=ppt/slides/_rels/slide158.xml.rels><?xml version="1.0" encoding="UTF-8" standalone="yes"?>
<Relationships xmlns="http://schemas.openxmlformats.org/package/2006/relationships"><Relationship Id="rId3" Type="http://schemas.openxmlformats.org/officeDocument/2006/relationships/oleObject" Target="../embeddings/oleObject86.bin"/><Relationship Id="rId2" Type="http://schemas.openxmlformats.org/officeDocument/2006/relationships/slideLayout" Target="../slideLayouts/slideLayout2.xml"/><Relationship Id="rId1" Type="http://schemas.openxmlformats.org/officeDocument/2006/relationships/vmlDrawing" Target="../drawings/vmlDrawing50.vml"/><Relationship Id="rId6" Type="http://schemas.openxmlformats.org/officeDocument/2006/relationships/oleObject" Target="../embeddings/oleObject89.bin"/><Relationship Id="rId5" Type="http://schemas.openxmlformats.org/officeDocument/2006/relationships/oleObject" Target="../embeddings/oleObject88.bin"/><Relationship Id="rId4" Type="http://schemas.openxmlformats.org/officeDocument/2006/relationships/oleObject" Target="../embeddings/oleObject87.bin"/></Relationships>
</file>

<file path=ppt/slides/_rels/slide159.xml.rels><?xml version="1.0" encoding="UTF-8" standalone="yes"?>
<Relationships xmlns="http://schemas.openxmlformats.org/package/2006/relationships"><Relationship Id="rId3" Type="http://schemas.openxmlformats.org/officeDocument/2006/relationships/oleObject" Target="../embeddings/oleObject90.bin"/><Relationship Id="rId2" Type="http://schemas.openxmlformats.org/officeDocument/2006/relationships/slideLayout" Target="../slideLayouts/slideLayout2.xml"/><Relationship Id="rId1" Type="http://schemas.openxmlformats.org/officeDocument/2006/relationships/vmlDrawing" Target="../drawings/vmlDrawing51.vml"/><Relationship Id="rId4" Type="http://schemas.openxmlformats.org/officeDocument/2006/relationships/oleObject" Target="../embeddings/oleObject91.bin"/></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oleObject" Target="../embeddings/oleObject92.bin"/><Relationship Id="rId2" Type="http://schemas.openxmlformats.org/officeDocument/2006/relationships/slideLayout" Target="../slideLayouts/slideLayout2.xml"/><Relationship Id="rId1" Type="http://schemas.openxmlformats.org/officeDocument/2006/relationships/vmlDrawing" Target="../drawings/vmlDrawing52.vml"/><Relationship Id="rId6" Type="http://schemas.openxmlformats.org/officeDocument/2006/relationships/oleObject" Target="../embeddings/oleObject95.bin"/><Relationship Id="rId5" Type="http://schemas.openxmlformats.org/officeDocument/2006/relationships/oleObject" Target="../embeddings/oleObject94.bin"/><Relationship Id="rId4" Type="http://schemas.openxmlformats.org/officeDocument/2006/relationships/oleObject" Target="../embeddings/oleObject93.bin"/></Relationships>
</file>

<file path=ppt/slides/_rels/slide161.xml.rels><?xml version="1.0" encoding="UTF-8" standalone="yes"?>
<Relationships xmlns="http://schemas.openxmlformats.org/package/2006/relationships"><Relationship Id="rId3" Type="http://schemas.openxmlformats.org/officeDocument/2006/relationships/oleObject" Target="../embeddings/oleObject96.bin"/><Relationship Id="rId2" Type="http://schemas.openxmlformats.org/officeDocument/2006/relationships/slideLayout" Target="../slideLayouts/slideLayout2.xml"/><Relationship Id="rId1" Type="http://schemas.openxmlformats.org/officeDocument/2006/relationships/vmlDrawing" Target="../drawings/vmlDrawing53.vml"/><Relationship Id="rId5" Type="http://schemas.openxmlformats.org/officeDocument/2006/relationships/oleObject" Target="../embeddings/oleObject98.bin"/><Relationship Id="rId4" Type="http://schemas.openxmlformats.org/officeDocument/2006/relationships/oleObject" Target="../embeddings/oleObject97.bin"/></Relationships>
</file>

<file path=ppt/slides/_rels/slide162.xml.rels><?xml version="1.0" encoding="UTF-8" standalone="yes"?>
<Relationships xmlns="http://schemas.openxmlformats.org/package/2006/relationships"><Relationship Id="rId3" Type="http://schemas.openxmlformats.org/officeDocument/2006/relationships/oleObject" Target="../embeddings/oleObject99.bin"/><Relationship Id="rId2" Type="http://schemas.openxmlformats.org/officeDocument/2006/relationships/slideLayout" Target="../slideLayouts/slideLayout2.xml"/><Relationship Id="rId1" Type="http://schemas.openxmlformats.org/officeDocument/2006/relationships/vmlDrawing" Target="../drawings/vmlDrawing54.vml"/><Relationship Id="rId5" Type="http://schemas.openxmlformats.org/officeDocument/2006/relationships/oleObject" Target="../embeddings/oleObject101.bin"/><Relationship Id="rId4" Type="http://schemas.openxmlformats.org/officeDocument/2006/relationships/oleObject" Target="../embeddings/oleObject100.bin"/></Relationships>
</file>

<file path=ppt/slides/_rels/slide163.xml.rels><?xml version="1.0" encoding="UTF-8" standalone="yes"?>
<Relationships xmlns="http://schemas.openxmlformats.org/package/2006/relationships"><Relationship Id="rId3" Type="http://schemas.openxmlformats.org/officeDocument/2006/relationships/oleObject" Target="../embeddings/oleObject102.bin"/><Relationship Id="rId2" Type="http://schemas.openxmlformats.org/officeDocument/2006/relationships/slideLayout" Target="../slideLayouts/slideLayout2.xml"/><Relationship Id="rId1" Type="http://schemas.openxmlformats.org/officeDocument/2006/relationships/vmlDrawing" Target="../drawings/vmlDrawing55.vml"/><Relationship Id="rId6" Type="http://schemas.openxmlformats.org/officeDocument/2006/relationships/oleObject" Target="../embeddings/oleObject105.bin"/><Relationship Id="rId5" Type="http://schemas.openxmlformats.org/officeDocument/2006/relationships/oleObject" Target="../embeddings/oleObject104.bin"/><Relationship Id="rId4" Type="http://schemas.openxmlformats.org/officeDocument/2006/relationships/oleObject" Target="../embeddings/oleObject103.bin"/></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oleObject" Target="../embeddings/oleObject106.bin"/><Relationship Id="rId2" Type="http://schemas.openxmlformats.org/officeDocument/2006/relationships/slideLayout" Target="../slideLayouts/slideLayout2.xml"/><Relationship Id="rId1" Type="http://schemas.openxmlformats.org/officeDocument/2006/relationships/vmlDrawing" Target="../drawings/vmlDrawing56.vml"/></Relationships>
</file>

<file path=ppt/slides/_rels/slide166.xml.rels><?xml version="1.0" encoding="UTF-8" standalone="yes"?>
<Relationships xmlns="http://schemas.openxmlformats.org/package/2006/relationships"><Relationship Id="rId3" Type="http://schemas.openxmlformats.org/officeDocument/2006/relationships/oleObject" Target="../embeddings/oleObject107.bin"/><Relationship Id="rId2" Type="http://schemas.openxmlformats.org/officeDocument/2006/relationships/slideLayout" Target="../slideLayouts/slideLayout2.xml"/><Relationship Id="rId1" Type="http://schemas.openxmlformats.org/officeDocument/2006/relationships/vmlDrawing" Target="../drawings/vmlDrawing57.vml"/><Relationship Id="rId4" Type="http://schemas.openxmlformats.org/officeDocument/2006/relationships/oleObject" Target="../embeddings/oleObject108.bin"/></Relationships>
</file>

<file path=ppt/slides/_rels/slide167.xml.rels><?xml version="1.0" encoding="UTF-8" standalone="yes"?>
<Relationships xmlns="http://schemas.openxmlformats.org/package/2006/relationships"><Relationship Id="rId3" Type="http://schemas.openxmlformats.org/officeDocument/2006/relationships/oleObject" Target="../embeddings/oleObject109.bin"/><Relationship Id="rId2" Type="http://schemas.openxmlformats.org/officeDocument/2006/relationships/slideLayout" Target="../slideLayouts/slideLayout2.xml"/><Relationship Id="rId1" Type="http://schemas.openxmlformats.org/officeDocument/2006/relationships/vmlDrawing" Target="../drawings/vmlDrawing58.vml"/></Relationships>
</file>

<file path=ppt/slides/_rels/slide168.xml.rels><?xml version="1.0" encoding="UTF-8" standalone="yes"?>
<Relationships xmlns="http://schemas.openxmlformats.org/package/2006/relationships"><Relationship Id="rId3" Type="http://schemas.openxmlformats.org/officeDocument/2006/relationships/oleObject" Target="../embeddings/oleObject110.bin"/><Relationship Id="rId2" Type="http://schemas.openxmlformats.org/officeDocument/2006/relationships/slideLayout" Target="../slideLayouts/slideLayout2.xml"/><Relationship Id="rId1" Type="http://schemas.openxmlformats.org/officeDocument/2006/relationships/vmlDrawing" Target="../drawings/vmlDrawing59.vml"/></Relationships>
</file>

<file path=ppt/slides/_rels/slide169.xml.rels><?xml version="1.0" encoding="UTF-8" standalone="yes"?>
<Relationships xmlns="http://schemas.openxmlformats.org/package/2006/relationships"><Relationship Id="rId3" Type="http://schemas.openxmlformats.org/officeDocument/2006/relationships/oleObject" Target="../embeddings/oleObject111.bin"/><Relationship Id="rId2" Type="http://schemas.openxmlformats.org/officeDocument/2006/relationships/slideLayout" Target="../slideLayouts/slideLayout2.xml"/><Relationship Id="rId1" Type="http://schemas.openxmlformats.org/officeDocument/2006/relationships/vmlDrawing" Target="../drawings/vmlDrawing60.vml"/><Relationship Id="rId4" Type="http://schemas.openxmlformats.org/officeDocument/2006/relationships/oleObject" Target="../embeddings/oleObject112.bin"/></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image" Target="../media/image273.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image" Target="../media/image275.jpeg"/><Relationship Id="rId1" Type="http://schemas.openxmlformats.org/officeDocument/2006/relationships/slideLayout" Target="../slideLayouts/slideLayout2.xml"/><Relationship Id="rId5" Type="http://schemas.openxmlformats.org/officeDocument/2006/relationships/image" Target="../media/image278.png"/><Relationship Id="rId4" Type="http://schemas.openxmlformats.org/officeDocument/2006/relationships/image" Target="../media/image277.jpeg"/></Relationships>
</file>

<file path=ppt/slides/_rels/slide172.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slideLayout" Target="../slideLayouts/slideLayout2.xml"/><Relationship Id="rId1" Type="http://schemas.openxmlformats.org/officeDocument/2006/relationships/vmlDrawing" Target="../drawings/vmlDrawing61.vml"/><Relationship Id="rId4" Type="http://schemas.openxmlformats.org/officeDocument/2006/relationships/oleObject" Target="../embeddings/oleObject113.bin"/></Relationships>
</file>

<file path=ppt/slides/_rels/slide173.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280.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oleObject" Target="../embeddings/oleObject114.bin"/><Relationship Id="rId2" Type="http://schemas.openxmlformats.org/officeDocument/2006/relationships/slideLayout" Target="../slideLayouts/slideLayout2.xml"/><Relationship Id="rId1" Type="http://schemas.openxmlformats.org/officeDocument/2006/relationships/vmlDrawing" Target="../drawings/vmlDrawing62.vml"/><Relationship Id="rId4" Type="http://schemas.openxmlformats.org/officeDocument/2006/relationships/oleObject" Target="../embeddings/oleObject115.bin"/></Relationships>
</file>

<file path=ppt/slides/_rels/slide175.xml.rels><?xml version="1.0" encoding="UTF-8" standalone="yes"?>
<Relationships xmlns="http://schemas.openxmlformats.org/package/2006/relationships"><Relationship Id="rId3" Type="http://schemas.openxmlformats.org/officeDocument/2006/relationships/oleObject" Target="../embeddings/oleObject116.bin"/><Relationship Id="rId2" Type="http://schemas.openxmlformats.org/officeDocument/2006/relationships/slideLayout" Target="../slideLayouts/slideLayout2.xml"/><Relationship Id="rId1" Type="http://schemas.openxmlformats.org/officeDocument/2006/relationships/vmlDrawing" Target="../drawings/vmlDrawing63.vml"/></Relationships>
</file>

<file path=ppt/slides/_rels/slide176.xml.rels><?xml version="1.0" encoding="UTF-8" standalone="yes"?>
<Relationships xmlns="http://schemas.openxmlformats.org/package/2006/relationships"><Relationship Id="rId3" Type="http://schemas.openxmlformats.org/officeDocument/2006/relationships/oleObject" Target="../embeddings/oleObject117.bin"/><Relationship Id="rId2" Type="http://schemas.openxmlformats.org/officeDocument/2006/relationships/slideLayout" Target="../slideLayouts/slideLayout2.xml"/><Relationship Id="rId1" Type="http://schemas.openxmlformats.org/officeDocument/2006/relationships/vmlDrawing" Target="../drawings/vmlDrawing64.vml"/><Relationship Id="rId4" Type="http://schemas.openxmlformats.org/officeDocument/2006/relationships/oleObject" Target="../embeddings/oleObject118.bin"/></Relationships>
</file>

<file path=ppt/slides/_rels/slide177.xml.rels><?xml version="1.0" encoding="UTF-8" standalone="yes"?>
<Relationships xmlns="http://schemas.openxmlformats.org/package/2006/relationships"><Relationship Id="rId3" Type="http://schemas.openxmlformats.org/officeDocument/2006/relationships/oleObject" Target="../embeddings/oleObject119.bin"/><Relationship Id="rId2" Type="http://schemas.openxmlformats.org/officeDocument/2006/relationships/slideLayout" Target="../slideLayouts/slideLayout2.xml"/><Relationship Id="rId1" Type="http://schemas.openxmlformats.org/officeDocument/2006/relationships/vmlDrawing" Target="../drawings/vmlDrawing65.vml"/><Relationship Id="rId4" Type="http://schemas.openxmlformats.org/officeDocument/2006/relationships/oleObject" Target="../embeddings/oleObject120.bin"/></Relationships>
</file>

<file path=ppt/slides/_rels/slide178.xml.rels><?xml version="1.0" encoding="UTF-8" standalone="yes"?>
<Relationships xmlns="http://schemas.openxmlformats.org/package/2006/relationships"><Relationship Id="rId3" Type="http://schemas.openxmlformats.org/officeDocument/2006/relationships/image" Target="../media/image290.emf"/><Relationship Id="rId2" Type="http://schemas.openxmlformats.org/officeDocument/2006/relationships/image" Target="../media/image289.emf"/><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291.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oleObject" Target="../embeddings/oleObject121.bin"/><Relationship Id="rId2" Type="http://schemas.openxmlformats.org/officeDocument/2006/relationships/slideLayout" Target="../slideLayouts/slideLayout2.xml"/><Relationship Id="rId1" Type="http://schemas.openxmlformats.org/officeDocument/2006/relationships/vmlDrawing" Target="../drawings/vmlDrawing66.vml"/><Relationship Id="rId4" Type="http://schemas.openxmlformats.org/officeDocument/2006/relationships/oleObject" Target="../embeddings/oleObject122.bin"/></Relationships>
</file>

<file path=ppt/slides/_rels/slide181.xml.rels><?xml version="1.0" encoding="UTF-8" standalone="yes"?>
<Relationships xmlns="http://schemas.openxmlformats.org/package/2006/relationships"><Relationship Id="rId3" Type="http://schemas.openxmlformats.org/officeDocument/2006/relationships/oleObject" Target="../embeddings/oleObject123.bin"/><Relationship Id="rId2" Type="http://schemas.openxmlformats.org/officeDocument/2006/relationships/slideLayout" Target="../slideLayouts/slideLayout2.xml"/><Relationship Id="rId1" Type="http://schemas.openxmlformats.org/officeDocument/2006/relationships/vmlDrawing" Target="../drawings/vmlDrawing67.vml"/></Relationships>
</file>

<file path=ppt/slides/_rels/slide182.xml.rels><?xml version="1.0" encoding="UTF-8" standalone="yes"?>
<Relationships xmlns="http://schemas.openxmlformats.org/package/2006/relationships"><Relationship Id="rId3" Type="http://schemas.openxmlformats.org/officeDocument/2006/relationships/oleObject" Target="../embeddings/oleObject124.bin"/><Relationship Id="rId2" Type="http://schemas.openxmlformats.org/officeDocument/2006/relationships/slideLayout" Target="../slideLayouts/slideLayout2.xml"/><Relationship Id="rId1" Type="http://schemas.openxmlformats.org/officeDocument/2006/relationships/vmlDrawing" Target="../drawings/vmlDrawing68.vml"/><Relationship Id="rId5" Type="http://schemas.openxmlformats.org/officeDocument/2006/relationships/oleObject" Target="../embeddings/oleObject126.bin"/><Relationship Id="rId4" Type="http://schemas.openxmlformats.org/officeDocument/2006/relationships/oleObject" Target="../embeddings/oleObject125.bin"/></Relationships>
</file>

<file path=ppt/slides/_rels/slide183.xml.rels><?xml version="1.0" encoding="UTF-8" standalone="yes"?>
<Relationships xmlns="http://schemas.openxmlformats.org/package/2006/relationships"><Relationship Id="rId3" Type="http://schemas.openxmlformats.org/officeDocument/2006/relationships/oleObject" Target="../embeddings/oleObject127.bin"/><Relationship Id="rId2" Type="http://schemas.openxmlformats.org/officeDocument/2006/relationships/slideLayout" Target="../slideLayouts/slideLayout2.xml"/><Relationship Id="rId1" Type="http://schemas.openxmlformats.org/officeDocument/2006/relationships/vmlDrawing" Target="../drawings/vmlDrawing69.vml"/><Relationship Id="rId5" Type="http://schemas.openxmlformats.org/officeDocument/2006/relationships/oleObject" Target="../embeddings/oleObject129.bin"/><Relationship Id="rId4" Type="http://schemas.openxmlformats.org/officeDocument/2006/relationships/oleObject" Target="../embeddings/oleObject128.bin"/></Relationships>
</file>

<file path=ppt/slides/_rels/slide184.xml.rels><?xml version="1.0" encoding="UTF-8" standalone="yes"?>
<Relationships xmlns="http://schemas.openxmlformats.org/package/2006/relationships"><Relationship Id="rId3" Type="http://schemas.openxmlformats.org/officeDocument/2006/relationships/oleObject" Target="../embeddings/oleObject130.bin"/><Relationship Id="rId2" Type="http://schemas.openxmlformats.org/officeDocument/2006/relationships/slideLayout" Target="../slideLayouts/slideLayout2.xml"/><Relationship Id="rId1" Type="http://schemas.openxmlformats.org/officeDocument/2006/relationships/vmlDrawing" Target="../drawings/vmlDrawing70.vml"/><Relationship Id="rId4" Type="http://schemas.openxmlformats.org/officeDocument/2006/relationships/oleObject" Target="../embeddings/oleObject131.bin"/></Relationships>
</file>

<file path=ppt/slides/_rels/slide185.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slideLayout" Target="../slideLayouts/slideLayout2.xml"/><Relationship Id="rId1" Type="http://schemas.openxmlformats.org/officeDocument/2006/relationships/vmlDrawing" Target="../drawings/vmlDrawing71.vml"/><Relationship Id="rId5" Type="http://schemas.openxmlformats.org/officeDocument/2006/relationships/oleObject" Target="../embeddings/oleObject132.bin"/><Relationship Id="rId4" Type="http://schemas.openxmlformats.org/officeDocument/2006/relationships/image" Target="../media/image304.png"/></Relationships>
</file>

<file path=ppt/slides/_rels/slide186.xml.rels><?xml version="1.0" encoding="UTF-8" standalone="yes"?>
<Relationships xmlns="http://schemas.openxmlformats.org/package/2006/relationships"><Relationship Id="rId3" Type="http://schemas.openxmlformats.org/officeDocument/2006/relationships/oleObject" Target="../embeddings/oleObject133.bin"/><Relationship Id="rId2" Type="http://schemas.openxmlformats.org/officeDocument/2006/relationships/slideLayout" Target="../slideLayouts/slideLayout2.xml"/><Relationship Id="rId1" Type="http://schemas.openxmlformats.org/officeDocument/2006/relationships/vmlDrawing" Target="../drawings/vmlDrawing72.vml"/></Relationships>
</file>

<file path=ppt/slides/_rels/slide187.xml.rels><?xml version="1.0" encoding="UTF-8" standalone="yes"?>
<Relationships xmlns="http://schemas.openxmlformats.org/package/2006/relationships"><Relationship Id="rId3" Type="http://schemas.openxmlformats.org/officeDocument/2006/relationships/oleObject" Target="../embeddings/oleObject134.bin"/><Relationship Id="rId2" Type="http://schemas.openxmlformats.org/officeDocument/2006/relationships/slideLayout" Target="../slideLayouts/slideLayout2.xml"/><Relationship Id="rId1" Type="http://schemas.openxmlformats.org/officeDocument/2006/relationships/vmlDrawing" Target="../drawings/vmlDrawing73.vml"/></Relationships>
</file>

<file path=ppt/slides/_rels/slide188.xml.rels><?xml version="1.0" encoding="UTF-8" standalone="yes"?>
<Relationships xmlns="http://schemas.openxmlformats.org/package/2006/relationships"><Relationship Id="rId3" Type="http://schemas.openxmlformats.org/officeDocument/2006/relationships/oleObject" Target="../embeddings/oleObject135.bin"/><Relationship Id="rId2" Type="http://schemas.openxmlformats.org/officeDocument/2006/relationships/slideLayout" Target="../slideLayouts/slideLayout2.xml"/><Relationship Id="rId1" Type="http://schemas.openxmlformats.org/officeDocument/2006/relationships/vmlDrawing" Target="../drawings/vmlDrawing74.vml"/><Relationship Id="rId5" Type="http://schemas.openxmlformats.org/officeDocument/2006/relationships/image" Target="../media/image309.png"/><Relationship Id="rId4" Type="http://schemas.openxmlformats.org/officeDocument/2006/relationships/image" Target="../media/image308.png"/></Relationships>
</file>

<file path=ppt/slides/_rels/slide189.xml.rels><?xml version="1.0" encoding="UTF-8" standalone="yes"?>
<Relationships xmlns="http://schemas.openxmlformats.org/package/2006/relationships"><Relationship Id="rId3" Type="http://schemas.openxmlformats.org/officeDocument/2006/relationships/oleObject" Target="../embeddings/oleObject136.bin"/><Relationship Id="rId2" Type="http://schemas.openxmlformats.org/officeDocument/2006/relationships/slideLayout" Target="../slideLayouts/slideLayout2.xml"/><Relationship Id="rId1" Type="http://schemas.openxmlformats.org/officeDocument/2006/relationships/vmlDrawing" Target="../drawings/vmlDrawing75.vml"/><Relationship Id="rId4" Type="http://schemas.openxmlformats.org/officeDocument/2006/relationships/image" Target="../media/image311.emf"/></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oleObject" Target="../embeddings/oleObject137.bin"/><Relationship Id="rId2" Type="http://schemas.openxmlformats.org/officeDocument/2006/relationships/slideLayout" Target="../slideLayouts/slideLayout2.xml"/><Relationship Id="rId1" Type="http://schemas.openxmlformats.org/officeDocument/2006/relationships/vmlDrawing" Target="../drawings/vmlDrawing76.vml"/><Relationship Id="rId5" Type="http://schemas.openxmlformats.org/officeDocument/2006/relationships/image" Target="../media/image314.png"/><Relationship Id="rId4" Type="http://schemas.openxmlformats.org/officeDocument/2006/relationships/image" Target="../media/image313.png"/></Relationships>
</file>

<file path=ppt/slides/_rels/slide191.xml.rels><?xml version="1.0" encoding="UTF-8" standalone="yes"?>
<Relationships xmlns="http://schemas.openxmlformats.org/package/2006/relationships"><Relationship Id="rId3" Type="http://schemas.openxmlformats.org/officeDocument/2006/relationships/oleObject" Target="../embeddings/oleObject138.bin"/><Relationship Id="rId2" Type="http://schemas.openxmlformats.org/officeDocument/2006/relationships/slideLayout" Target="../slideLayouts/slideLayout2.xml"/><Relationship Id="rId1" Type="http://schemas.openxmlformats.org/officeDocument/2006/relationships/vmlDrawing" Target="../drawings/vmlDrawing77.vml"/><Relationship Id="rId5" Type="http://schemas.openxmlformats.org/officeDocument/2006/relationships/image" Target="../media/image317.png"/><Relationship Id="rId4" Type="http://schemas.openxmlformats.org/officeDocument/2006/relationships/image" Target="../media/image316.png"/></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2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8.bin"/><Relationship Id="rId5" Type="http://schemas.openxmlformats.org/officeDocument/2006/relationships/oleObject" Target="../embeddings/oleObject7.bin"/><Relationship Id="rId4" Type="http://schemas.openxmlformats.org/officeDocument/2006/relationships/oleObject" Target="../embeddings/oleObject6.bin"/></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oleObject" Target="../embeddings/oleObject10.bin"/></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7.v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8.v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4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oleObject" Target="../embeddings/oleObject13.bin"/></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oleObject" Target="../embeddings/oleObject15.bin"/></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73.png"/><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oleObject" Target="../embeddings/oleObject16.bin"/></Relationships>
</file>

<file path=ppt/slides/_rels/slide6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oleObject" Target="../embeddings/oleObject17.bin"/></Relationships>
</file>

<file path=ppt/slides/_rels/slide62.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2.xml"/><Relationship Id="rId5" Type="http://schemas.openxmlformats.org/officeDocument/2006/relationships/image" Target="../media/image83.emf"/><Relationship Id="rId4" Type="http://schemas.openxmlformats.org/officeDocument/2006/relationships/image" Target="../media/image82.emf"/></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emf"/><Relationship Id="rId1" Type="http://schemas.openxmlformats.org/officeDocument/2006/relationships/slideLayout" Target="../slideLayouts/slideLayout2.xml"/><Relationship Id="rId4" Type="http://schemas.openxmlformats.org/officeDocument/2006/relationships/image" Target="../media/image92.emf"/></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13.v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14.v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15.v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16.vml"/><Relationship Id="rId4" Type="http://schemas.openxmlformats.org/officeDocument/2006/relationships/oleObject" Target="../embeddings/oleObject22.bin"/></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17.v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2.xml"/><Relationship Id="rId1" Type="http://schemas.openxmlformats.org/officeDocument/2006/relationships/vmlDrawing" Target="../drawings/vmlDrawing18.v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2.xml"/><Relationship Id="rId1" Type="http://schemas.openxmlformats.org/officeDocument/2006/relationships/vmlDrawing" Target="../drawings/vmlDrawing19.vml"/></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oleObject" Target="../embeddings/oleObject29.bin"/><Relationship Id="rId5" Type="http://schemas.openxmlformats.org/officeDocument/2006/relationships/oleObject" Target="../embeddings/oleObject28.bin"/><Relationship Id="rId4" Type="http://schemas.openxmlformats.org/officeDocument/2006/relationships/oleObject" Target="../embeddings/oleObject27.bin"/></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2.xml"/><Relationship Id="rId1" Type="http://schemas.openxmlformats.org/officeDocument/2006/relationships/vmlDrawing" Target="../drawings/vmlDrawing21.vml"/></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oleObject" Target="../embeddings/oleObject34.bin"/><Relationship Id="rId5" Type="http://schemas.openxmlformats.org/officeDocument/2006/relationships/oleObject" Target="../embeddings/oleObject33.bin"/><Relationship Id="rId4" Type="http://schemas.openxmlformats.org/officeDocument/2006/relationships/oleObject" Target="../embeddings/oleObject32.bin"/></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oleObject" Target="../embeddings/oleObject38.bin"/><Relationship Id="rId5" Type="http://schemas.openxmlformats.org/officeDocument/2006/relationships/oleObject" Target="../embeddings/oleObject37.bin"/><Relationship Id="rId4" Type="http://schemas.openxmlformats.org/officeDocument/2006/relationships/oleObject" Target="../embeddings/oleObject36.bin"/></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2.xml"/><Relationship Id="rId1" Type="http://schemas.openxmlformats.org/officeDocument/2006/relationships/vmlDrawing" Target="../drawings/vmlDrawing24.vml"/><Relationship Id="rId4" Type="http://schemas.openxmlformats.org/officeDocument/2006/relationships/oleObject" Target="../embeddings/oleObject40.bin"/></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2.xml"/><Relationship Id="rId1" Type="http://schemas.openxmlformats.org/officeDocument/2006/relationships/vmlDrawing" Target="../drawings/vmlDrawing25.vml"/></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2.xml"/><Relationship Id="rId1" Type="http://schemas.openxmlformats.org/officeDocument/2006/relationships/vmlDrawing" Target="../drawings/vmlDrawing26.vml"/></Relationships>
</file>

<file path=ppt/slides/_rels/slide9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Integrated </a:t>
            </a:r>
            <a:r>
              <a:rPr lang="en-US" dirty="0" err="1" smtClean="0"/>
              <a:t>Microring</a:t>
            </a:r>
            <a:r>
              <a:rPr lang="en-US" dirty="0" smtClean="0"/>
              <a:t> Optical Isolator by Magneto-optic Effect</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Influence of Q on Isolation Ratio</a:t>
            </a:r>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1905000" y="2057400"/>
            <a:ext cx="5334000" cy="4000500"/>
          </a:xfrm>
          <a:prstGeom prst="rect">
            <a:avLst/>
          </a:prstGeom>
          <a:noFill/>
          <a:ln w="9525">
            <a:noFill/>
            <a:miter lim="800000"/>
            <a:headEnd/>
            <a:tailEnd/>
          </a:ln>
          <a:effectLst/>
        </p:spPr>
      </p:pic>
      <p:sp>
        <p:nvSpPr>
          <p:cNvPr id="6" name="Rectangle 5"/>
          <p:cNvSpPr/>
          <p:nvPr/>
        </p:nvSpPr>
        <p:spPr>
          <a:xfrm>
            <a:off x="990600" y="1752600"/>
            <a:ext cx="1013419" cy="369332"/>
          </a:xfrm>
          <a:prstGeom prst="rect">
            <a:avLst/>
          </a:prstGeom>
        </p:spPr>
        <p:txBody>
          <a:bodyPr wrap="none">
            <a:spAutoFit/>
          </a:bodyPr>
          <a:lstStyle/>
          <a:p>
            <a:r>
              <a:rPr lang="el-GR" dirty="0" smtClean="0"/>
              <a:t>κ1 =κ2=γ</a:t>
            </a:r>
            <a:endParaRPr lang="el-GR" dirty="0"/>
          </a:p>
        </p:txBody>
      </p:sp>
      <p:sp>
        <p:nvSpPr>
          <p:cNvPr id="7" name="TextBox 6"/>
          <p:cNvSpPr txBox="1"/>
          <p:nvPr/>
        </p:nvSpPr>
        <p:spPr>
          <a:xfrm>
            <a:off x="609600" y="6096000"/>
            <a:ext cx="3851760" cy="646331"/>
          </a:xfrm>
          <a:prstGeom prst="rect">
            <a:avLst/>
          </a:prstGeom>
          <a:noFill/>
        </p:spPr>
        <p:txBody>
          <a:bodyPr wrap="none" rtlCol="0">
            <a:spAutoFit/>
          </a:bodyPr>
          <a:lstStyle/>
          <a:p>
            <a:r>
              <a:rPr lang="en-US" b="1" dirty="0" smtClean="0">
                <a:solidFill>
                  <a:srgbClr val="FF0000"/>
                </a:solidFill>
              </a:rPr>
              <a:t>Insertion loss doesn’t change much!</a:t>
            </a:r>
          </a:p>
          <a:p>
            <a:r>
              <a:rPr lang="en-US" b="1" dirty="0" smtClean="0">
                <a:solidFill>
                  <a:srgbClr val="FF0000"/>
                </a:solidFill>
              </a:rPr>
              <a:t>Pass bandwidth doesn’t change much!</a:t>
            </a:r>
            <a:endParaRPr lang="en-US" b="1" dirty="0">
              <a:solidFill>
                <a:srgbClr val="FF0000"/>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Transmission spectrum of disk</a:t>
            </a:r>
            <a:endParaRPr lang="en-US" dirty="0"/>
          </a:p>
        </p:txBody>
      </p:sp>
      <p:sp>
        <p:nvSpPr>
          <p:cNvPr id="4" name="Oval 3"/>
          <p:cNvSpPr/>
          <p:nvPr/>
        </p:nvSpPr>
        <p:spPr>
          <a:xfrm>
            <a:off x="6705600" y="2145268"/>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943600" y="2069068"/>
            <a:ext cx="20574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rot="5400000" flipH="1" flipV="1">
            <a:off x="7200900" y="2411968"/>
            <a:ext cx="381000" cy="1588"/>
          </a:xfrm>
          <a:prstGeom prst="straightConnector1">
            <a:avLst/>
          </a:prstGeom>
          <a:ln>
            <a:headEnd type="triangle"/>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467600" y="2221468"/>
            <a:ext cx="607859" cy="369332"/>
          </a:xfrm>
          <a:prstGeom prst="rect">
            <a:avLst/>
          </a:prstGeom>
          <a:noFill/>
        </p:spPr>
        <p:txBody>
          <a:bodyPr wrap="none" rtlCol="0">
            <a:spAutoFit/>
          </a:bodyPr>
          <a:lstStyle/>
          <a:p>
            <a:r>
              <a:rPr lang="en-US" dirty="0" smtClean="0"/>
              <a:t>3um</a:t>
            </a:r>
            <a:endParaRPr lang="en-US" dirty="0"/>
          </a:p>
        </p:txBody>
      </p:sp>
      <p:sp>
        <p:nvSpPr>
          <p:cNvPr id="9" name="TextBox 8"/>
          <p:cNvSpPr txBox="1"/>
          <p:nvPr/>
        </p:nvSpPr>
        <p:spPr>
          <a:xfrm>
            <a:off x="5715000" y="2754868"/>
            <a:ext cx="2881751" cy="369332"/>
          </a:xfrm>
          <a:prstGeom prst="rect">
            <a:avLst/>
          </a:prstGeom>
          <a:noFill/>
        </p:spPr>
        <p:txBody>
          <a:bodyPr wrap="none" rtlCol="0">
            <a:spAutoFit/>
          </a:bodyPr>
          <a:lstStyle/>
          <a:p>
            <a:r>
              <a:rPr lang="en-US" dirty="0" smtClean="0"/>
              <a:t>Waveguide-disk gap: 125nm </a:t>
            </a:r>
            <a:endParaRPr lang="en-US" dirty="0"/>
          </a:p>
        </p:txBody>
      </p:sp>
      <p:cxnSp>
        <p:nvCxnSpPr>
          <p:cNvPr id="12" name="Straight Arrow Connector 11"/>
          <p:cNvCxnSpPr/>
          <p:nvPr/>
        </p:nvCxnSpPr>
        <p:spPr>
          <a:xfrm rot="5400000">
            <a:off x="7849394" y="1916668"/>
            <a:ext cx="152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flipH="1" flipV="1">
            <a:off x="7849394" y="2221468"/>
            <a:ext cx="152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924800" y="1928336"/>
            <a:ext cx="841897" cy="369332"/>
          </a:xfrm>
          <a:prstGeom prst="rect">
            <a:avLst/>
          </a:prstGeom>
          <a:noFill/>
        </p:spPr>
        <p:txBody>
          <a:bodyPr wrap="none" rtlCol="0">
            <a:spAutoFit/>
          </a:bodyPr>
          <a:lstStyle/>
          <a:p>
            <a:r>
              <a:rPr lang="en-US" dirty="0" smtClean="0"/>
              <a:t>350nm</a:t>
            </a:r>
            <a:endParaRPr lang="en-US" dirty="0"/>
          </a:p>
        </p:txBody>
      </p:sp>
      <p:graphicFrame>
        <p:nvGraphicFramePr>
          <p:cNvPr id="270339" name="Object 3"/>
          <p:cNvGraphicFramePr>
            <a:graphicFrameLocks noChangeAspect="1"/>
          </p:cNvGraphicFramePr>
          <p:nvPr/>
        </p:nvGraphicFramePr>
        <p:xfrm>
          <a:off x="228600" y="2057400"/>
          <a:ext cx="5220476" cy="4378325"/>
        </p:xfrm>
        <a:graphic>
          <a:graphicData uri="http://schemas.openxmlformats.org/presentationml/2006/ole">
            <p:oleObj spid="_x0000_s270339" name="Graph" r:id="rId3" imgW="3857760" imgH="3235680" progId="Origin50.Graph">
              <p:embed/>
            </p:oleObj>
          </a:graphicData>
        </a:graphic>
      </p:graphicFrame>
      <p:cxnSp>
        <p:nvCxnSpPr>
          <p:cNvPr id="18" name="Straight Arrow Connector 17"/>
          <p:cNvCxnSpPr/>
          <p:nvPr/>
        </p:nvCxnSpPr>
        <p:spPr>
          <a:xfrm>
            <a:off x="1981200" y="4876800"/>
            <a:ext cx="2133600" cy="1588"/>
          </a:xfrm>
          <a:prstGeom prst="straightConnector1">
            <a:avLst/>
          </a:prstGeom>
          <a:ln>
            <a:headEnd type="triangle"/>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590800" y="4953000"/>
            <a:ext cx="952505" cy="369332"/>
          </a:xfrm>
          <a:prstGeom prst="rect">
            <a:avLst/>
          </a:prstGeom>
          <a:noFill/>
        </p:spPr>
        <p:txBody>
          <a:bodyPr wrap="none" rtlCol="0">
            <a:spAutoFit/>
          </a:bodyPr>
          <a:lstStyle/>
          <a:p>
            <a:r>
              <a:rPr lang="en-US" b="1" dirty="0" smtClean="0"/>
              <a:t>72.6 nm</a:t>
            </a:r>
            <a:endParaRPr lang="en-US" b="1" dirty="0"/>
          </a:p>
        </p:txBody>
      </p:sp>
      <p:sp>
        <p:nvSpPr>
          <p:cNvPr id="20" name="TextBox 19"/>
          <p:cNvSpPr txBox="1"/>
          <p:nvPr/>
        </p:nvSpPr>
        <p:spPr>
          <a:xfrm>
            <a:off x="1219200" y="1447800"/>
            <a:ext cx="3581400" cy="1015663"/>
          </a:xfrm>
          <a:prstGeom prst="rect">
            <a:avLst/>
          </a:prstGeom>
          <a:noFill/>
        </p:spPr>
        <p:txBody>
          <a:bodyPr wrap="square" rtlCol="0">
            <a:spAutoFit/>
          </a:bodyPr>
          <a:lstStyle/>
          <a:p>
            <a:r>
              <a:rPr lang="en-US" sz="2000" b="1" dirty="0" smtClean="0"/>
              <a:t>Lots of high order resonance spectra because of multi modes of the disk</a:t>
            </a:r>
            <a:endParaRPr lang="en-US" sz="2000" b="1" dirty="0"/>
          </a:p>
        </p:txBody>
      </p:sp>
      <p:sp>
        <p:nvSpPr>
          <p:cNvPr id="21" name="Oval 20"/>
          <p:cNvSpPr/>
          <p:nvPr/>
        </p:nvSpPr>
        <p:spPr>
          <a:xfrm>
            <a:off x="2590800" y="2743200"/>
            <a:ext cx="2057400" cy="1066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rot="10800000">
            <a:off x="2895600" y="2209800"/>
            <a:ext cx="609600" cy="533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410200" y="3429000"/>
            <a:ext cx="3581400" cy="1754326"/>
          </a:xfrm>
          <a:prstGeom prst="rect">
            <a:avLst/>
          </a:prstGeom>
          <a:noFill/>
        </p:spPr>
        <p:txBody>
          <a:bodyPr wrap="square" rtlCol="0">
            <a:spAutoFit/>
          </a:bodyPr>
          <a:lstStyle/>
          <a:p>
            <a:pPr>
              <a:buFont typeface="Arial" pitchFamily="34" charset="0"/>
              <a:buChar char="•"/>
            </a:pPr>
            <a:r>
              <a:rPr lang="en-US" dirty="0" smtClean="0"/>
              <a:t>Magnetic field  ~ 3000 (Gauss)</a:t>
            </a:r>
          </a:p>
          <a:p>
            <a:pPr>
              <a:buFont typeface="Arial" pitchFamily="34" charset="0"/>
              <a:buChar char="•"/>
            </a:pPr>
            <a:r>
              <a:rPr lang="en-US" dirty="0" smtClean="0"/>
              <a:t> Optical input is TE-polarized</a:t>
            </a:r>
          </a:p>
          <a:p>
            <a:pPr>
              <a:buFont typeface="Arial" pitchFamily="34" charset="0"/>
              <a:buChar char="•"/>
            </a:pPr>
            <a:r>
              <a:rPr lang="en-US" dirty="0" smtClean="0"/>
              <a:t> Q : 2000~3000</a:t>
            </a:r>
          </a:p>
          <a:p>
            <a:pPr>
              <a:buFont typeface="Arial" pitchFamily="34" charset="0"/>
              <a:buChar char="•"/>
            </a:pPr>
            <a:r>
              <a:rPr lang="en-US" dirty="0" smtClean="0"/>
              <a:t>Reverse the direction of the magnetic field and observe the spectra again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resonance spectra</a:t>
            </a:r>
            <a:endParaRPr lang="en-US" dirty="0"/>
          </a:p>
        </p:txBody>
      </p:sp>
      <p:graphicFrame>
        <p:nvGraphicFramePr>
          <p:cNvPr id="272386" name="Object 2"/>
          <p:cNvGraphicFramePr>
            <a:graphicFrameLocks noChangeAspect="1"/>
          </p:cNvGraphicFramePr>
          <p:nvPr/>
        </p:nvGraphicFramePr>
        <p:xfrm>
          <a:off x="4572000" y="3089275"/>
          <a:ext cx="3857625" cy="3235325"/>
        </p:xfrm>
        <a:graphic>
          <a:graphicData uri="http://schemas.openxmlformats.org/presentationml/2006/ole">
            <p:oleObj spid="_x0000_s272386" name="Graph" r:id="rId3" imgW="3857760" imgH="3235680" progId="Origin50.Graph">
              <p:embed/>
            </p:oleObj>
          </a:graphicData>
        </a:graphic>
      </p:graphicFrame>
      <p:graphicFrame>
        <p:nvGraphicFramePr>
          <p:cNvPr id="272388" name="Object 4"/>
          <p:cNvGraphicFramePr>
            <a:graphicFrameLocks noChangeAspect="1"/>
          </p:cNvGraphicFramePr>
          <p:nvPr/>
        </p:nvGraphicFramePr>
        <p:xfrm>
          <a:off x="304800" y="3089275"/>
          <a:ext cx="3857625" cy="3235325"/>
        </p:xfrm>
        <a:graphic>
          <a:graphicData uri="http://schemas.openxmlformats.org/presentationml/2006/ole">
            <p:oleObj spid="_x0000_s272388" name="Graph" r:id="rId4" imgW="3857760" imgH="3235680" progId="Origin50.Graph">
              <p:embed/>
            </p:oleObj>
          </a:graphicData>
        </a:graphic>
      </p:graphicFrame>
      <p:sp>
        <p:nvSpPr>
          <p:cNvPr id="7" name="TextBox 6"/>
          <p:cNvSpPr txBox="1"/>
          <p:nvPr/>
        </p:nvSpPr>
        <p:spPr>
          <a:xfrm>
            <a:off x="304800" y="1447800"/>
            <a:ext cx="4800600" cy="1754326"/>
          </a:xfrm>
          <a:prstGeom prst="rect">
            <a:avLst/>
          </a:prstGeom>
          <a:noFill/>
        </p:spPr>
        <p:txBody>
          <a:bodyPr wrap="square" rtlCol="0">
            <a:spAutoFit/>
          </a:bodyPr>
          <a:lstStyle/>
          <a:p>
            <a:pPr>
              <a:buFont typeface="Arial" pitchFamily="34" charset="0"/>
              <a:buChar char="•"/>
            </a:pPr>
            <a:r>
              <a:rPr lang="en-US" dirty="0" smtClean="0"/>
              <a:t>Magnetic field  ~ 3000 (Gauss)</a:t>
            </a:r>
          </a:p>
          <a:p>
            <a:pPr>
              <a:buFont typeface="Arial" pitchFamily="34" charset="0"/>
              <a:buChar char="•"/>
            </a:pPr>
            <a:r>
              <a:rPr lang="en-US" dirty="0" smtClean="0"/>
              <a:t> Optical input is TE-polarized</a:t>
            </a:r>
          </a:p>
          <a:p>
            <a:pPr>
              <a:buFont typeface="Arial" pitchFamily="34" charset="0"/>
              <a:buChar char="•"/>
            </a:pPr>
            <a:r>
              <a:rPr lang="en-US" dirty="0" smtClean="0"/>
              <a:t> Q : 2000~3000</a:t>
            </a:r>
          </a:p>
          <a:p>
            <a:pPr>
              <a:buFont typeface="Arial" pitchFamily="34" charset="0"/>
              <a:buChar char="•"/>
            </a:pPr>
            <a:r>
              <a:rPr lang="en-US" dirty="0" smtClean="0"/>
              <a:t>Reverse the direction of the magnetic field and observe the spectra again </a:t>
            </a:r>
          </a:p>
          <a:p>
            <a:pPr>
              <a:buFont typeface="Arial" pitchFamily="34" charset="0"/>
              <a:buChar char="•"/>
            </a:pPr>
            <a:r>
              <a:rPr lang="en-US" dirty="0" smtClean="0"/>
              <a:t> No obvious resonance shift ( within 30pm)</a:t>
            </a:r>
            <a:endParaRPr lang="en-US" dirty="0"/>
          </a:p>
        </p:txBody>
      </p:sp>
      <p:sp>
        <p:nvSpPr>
          <p:cNvPr id="10" name="TextBox 9"/>
          <p:cNvSpPr txBox="1"/>
          <p:nvPr/>
        </p:nvSpPr>
        <p:spPr>
          <a:xfrm>
            <a:off x="5257800" y="1447800"/>
            <a:ext cx="2466829" cy="369332"/>
          </a:xfrm>
          <a:prstGeom prst="rect">
            <a:avLst/>
          </a:prstGeom>
          <a:noFill/>
        </p:spPr>
        <p:txBody>
          <a:bodyPr wrap="none" rtlCol="0">
            <a:spAutoFit/>
          </a:bodyPr>
          <a:lstStyle/>
          <a:p>
            <a:r>
              <a:rPr lang="en-US" dirty="0" smtClean="0"/>
              <a:t>Cross-section of the disk</a:t>
            </a:r>
            <a:endParaRPr lang="en-US" dirty="0"/>
          </a:p>
        </p:txBody>
      </p:sp>
      <p:pic>
        <p:nvPicPr>
          <p:cNvPr id="272389" name="Picture 5"/>
          <p:cNvPicPr>
            <a:picLocks noChangeAspect="1" noChangeArrowheads="1"/>
          </p:cNvPicPr>
          <p:nvPr/>
        </p:nvPicPr>
        <p:blipFill>
          <a:blip r:embed="rId5" cstate="print"/>
          <a:srcRect/>
          <a:stretch>
            <a:fillRect/>
          </a:stretch>
        </p:blipFill>
        <p:spPr bwMode="auto">
          <a:xfrm>
            <a:off x="5638800" y="1905000"/>
            <a:ext cx="2087562" cy="848618"/>
          </a:xfrm>
          <a:prstGeom prst="rect">
            <a:avLst/>
          </a:prstGeom>
          <a:noFill/>
          <a:ln w="9525">
            <a:noFill/>
            <a:miter lim="800000"/>
            <a:headEnd/>
            <a:tailEnd/>
          </a:ln>
          <a:effectLst/>
        </p:spPr>
      </p:pic>
      <p:cxnSp>
        <p:nvCxnSpPr>
          <p:cNvPr id="24" name="Straight Arrow Connector 23"/>
          <p:cNvCxnSpPr/>
          <p:nvPr/>
        </p:nvCxnSpPr>
        <p:spPr>
          <a:xfrm rot="5400000" flipH="1" flipV="1">
            <a:off x="7467600" y="2362200"/>
            <a:ext cx="1066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8077200" y="2057400"/>
            <a:ext cx="309700" cy="369332"/>
          </a:xfrm>
          <a:prstGeom prst="rect">
            <a:avLst/>
          </a:prstGeom>
          <a:noFill/>
        </p:spPr>
        <p:txBody>
          <a:bodyPr wrap="none" rtlCol="0">
            <a:spAutoFit/>
          </a:bodyPr>
          <a:lstStyle/>
          <a:p>
            <a:r>
              <a:rPr lang="en-US" dirty="0" smtClean="0"/>
              <a:t>B</a:t>
            </a:r>
            <a:endParaRPr lang="en-US"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Permanent magnet specification</a:t>
            </a:r>
            <a:endParaRPr lang="en-US" dirty="0"/>
          </a:p>
        </p:txBody>
      </p:sp>
      <p:pic>
        <p:nvPicPr>
          <p:cNvPr id="291842" name="Picture 2"/>
          <p:cNvPicPr>
            <a:picLocks noChangeAspect="1" noChangeArrowheads="1"/>
          </p:cNvPicPr>
          <p:nvPr/>
        </p:nvPicPr>
        <p:blipFill>
          <a:blip r:embed="rId2" cstate="print"/>
          <a:srcRect l="20625" t="26000" r="22500" b="7000"/>
          <a:stretch>
            <a:fillRect/>
          </a:stretch>
        </p:blipFill>
        <p:spPr bwMode="auto">
          <a:xfrm>
            <a:off x="3870278" y="2362200"/>
            <a:ext cx="5273722" cy="3882851"/>
          </a:xfrm>
          <a:prstGeom prst="rect">
            <a:avLst/>
          </a:prstGeom>
          <a:noFill/>
          <a:ln w="9525">
            <a:noFill/>
            <a:miter lim="800000"/>
            <a:headEnd/>
            <a:tailEnd/>
          </a:ln>
        </p:spPr>
      </p:pic>
      <p:sp>
        <p:nvSpPr>
          <p:cNvPr id="6" name="Rectangle 5"/>
          <p:cNvSpPr/>
          <p:nvPr/>
        </p:nvSpPr>
        <p:spPr>
          <a:xfrm>
            <a:off x="152400" y="2590800"/>
            <a:ext cx="4572000" cy="3416320"/>
          </a:xfrm>
          <a:prstGeom prst="rect">
            <a:avLst/>
          </a:prstGeom>
        </p:spPr>
        <p:txBody>
          <a:bodyPr>
            <a:spAutoFit/>
          </a:bodyPr>
          <a:lstStyle/>
          <a:p>
            <a:r>
              <a:rPr lang="en-US" dirty="0" smtClean="0">
                <a:hlinkClick r:id="rId3" action="ppaction://hlinkfile"/>
              </a:rPr>
              <a:t>Dimensions</a:t>
            </a:r>
            <a:r>
              <a:rPr lang="en-US" dirty="0" smtClean="0"/>
              <a:t>: 1/2" x 1/2" x 1/2" thick </a:t>
            </a:r>
          </a:p>
          <a:p>
            <a:r>
              <a:rPr lang="en-US" dirty="0" smtClean="0">
                <a:hlinkClick r:id="rId4" action="ppaction://hlinkfile"/>
              </a:rPr>
              <a:t>Tolerances</a:t>
            </a:r>
            <a:r>
              <a:rPr lang="en-US" dirty="0" smtClean="0"/>
              <a:t>: ±0.004" x ±0.004" x ±0.004" </a:t>
            </a:r>
          </a:p>
          <a:p>
            <a:r>
              <a:rPr lang="en-US" dirty="0" smtClean="0">
                <a:hlinkClick r:id="rId5" action="ppaction://hlinkfile"/>
              </a:rPr>
              <a:t>Material</a:t>
            </a:r>
            <a:r>
              <a:rPr lang="en-US" dirty="0" smtClean="0"/>
              <a:t>: </a:t>
            </a:r>
            <a:r>
              <a:rPr lang="en-US" dirty="0" err="1" smtClean="0"/>
              <a:t>NdFeB</a:t>
            </a:r>
            <a:r>
              <a:rPr lang="en-US" dirty="0" smtClean="0"/>
              <a:t>, Grade N42 </a:t>
            </a:r>
          </a:p>
          <a:p>
            <a:r>
              <a:rPr lang="en-US" dirty="0" smtClean="0">
                <a:hlinkClick r:id="rId6" action="ppaction://hlinkfile"/>
              </a:rPr>
              <a:t>Plating/Coating</a:t>
            </a:r>
            <a:r>
              <a:rPr lang="en-US" dirty="0" smtClean="0"/>
              <a:t>: Ni-Cu-Ni (Nickel) </a:t>
            </a:r>
          </a:p>
          <a:p>
            <a:r>
              <a:rPr lang="en-US" dirty="0" smtClean="0">
                <a:hlinkClick r:id="rId7" action="ppaction://hlinkfile"/>
              </a:rPr>
              <a:t>Magnetization Direction</a:t>
            </a:r>
            <a:r>
              <a:rPr lang="en-US" dirty="0" smtClean="0"/>
              <a:t>: Thru Thickness </a:t>
            </a:r>
          </a:p>
          <a:p>
            <a:r>
              <a:rPr lang="en-US" dirty="0" smtClean="0">
                <a:hlinkClick r:id="rId8" action="ppaction://hlinkfile"/>
              </a:rPr>
              <a:t>Weight</a:t>
            </a:r>
            <a:r>
              <a:rPr lang="en-US" dirty="0" smtClean="0"/>
              <a:t>: 0.542 oz. (15.37 g) </a:t>
            </a:r>
          </a:p>
          <a:p>
            <a:r>
              <a:rPr lang="en-US" dirty="0" smtClean="0">
                <a:hlinkClick r:id="rId9" action="ppaction://hlinkfile"/>
              </a:rPr>
              <a:t>Pull Force, Case 1</a:t>
            </a:r>
            <a:r>
              <a:rPr lang="en-US" dirty="0" smtClean="0"/>
              <a:t>: 18.71 lbs </a:t>
            </a:r>
          </a:p>
          <a:p>
            <a:r>
              <a:rPr lang="en-US" dirty="0" smtClean="0">
                <a:hlinkClick r:id="rId9" action="ppaction://hlinkfile"/>
              </a:rPr>
              <a:t>Pull Force, Case 2</a:t>
            </a:r>
            <a:r>
              <a:rPr lang="en-US" dirty="0" smtClean="0"/>
              <a:t>: 21.64 lbs </a:t>
            </a:r>
          </a:p>
          <a:p>
            <a:r>
              <a:rPr lang="en-US" b="1" dirty="0" smtClean="0">
                <a:solidFill>
                  <a:srgbClr val="FF0000"/>
                </a:solidFill>
                <a:hlinkClick r:id="rId10" action="ppaction://hlinkfile"/>
              </a:rPr>
              <a:t>Surface Field</a:t>
            </a:r>
            <a:r>
              <a:rPr lang="en-US" b="1" dirty="0" smtClean="0">
                <a:solidFill>
                  <a:srgbClr val="FF0000"/>
                </a:solidFill>
              </a:rPr>
              <a:t>: 5754 Gauss </a:t>
            </a:r>
          </a:p>
          <a:p>
            <a:r>
              <a:rPr lang="en-US" dirty="0" smtClean="0">
                <a:hlinkClick r:id="rId11" action="ppaction://hlinkfile"/>
              </a:rPr>
              <a:t>Max Operating Temp</a:t>
            </a:r>
            <a:r>
              <a:rPr lang="en-US" dirty="0" smtClean="0"/>
              <a:t>: 176ºF (80ºC) </a:t>
            </a:r>
          </a:p>
          <a:p>
            <a:r>
              <a:rPr lang="en-US" dirty="0" err="1" smtClean="0">
                <a:hlinkClick r:id="rId12" action="ppaction://hlinkfile"/>
              </a:rPr>
              <a:t>Brmax</a:t>
            </a:r>
            <a:r>
              <a:rPr lang="en-US" dirty="0" smtClean="0"/>
              <a:t>: 13,200 Gauss </a:t>
            </a:r>
          </a:p>
          <a:p>
            <a:r>
              <a:rPr lang="en-US" dirty="0" err="1" smtClean="0">
                <a:hlinkClick r:id="rId13" action="ppaction://hlinkfile"/>
              </a:rPr>
              <a:t>BHmax</a:t>
            </a:r>
            <a:r>
              <a:rPr lang="en-US" dirty="0" smtClean="0"/>
              <a:t>: 42 </a:t>
            </a:r>
            <a:r>
              <a:rPr lang="en-US" dirty="0" err="1" smtClean="0"/>
              <a:t>MGOe</a:t>
            </a:r>
            <a:endParaRPr lang="en-US" dirty="0"/>
          </a:p>
        </p:txBody>
      </p:sp>
      <p:cxnSp>
        <p:nvCxnSpPr>
          <p:cNvPr id="8" name="Straight Arrow Connector 7"/>
          <p:cNvCxnSpPr/>
          <p:nvPr/>
        </p:nvCxnSpPr>
        <p:spPr>
          <a:xfrm rot="5400000">
            <a:off x="6287294" y="4380706"/>
            <a:ext cx="838200" cy="1588"/>
          </a:xfrm>
          <a:prstGeom prst="straightConnector1">
            <a:avLst/>
          </a:prstGeom>
          <a:ln w="19050">
            <a:solidFill>
              <a:schemeClr val="tx1"/>
            </a:solidFill>
            <a:headEnd type="triangle"/>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705600" y="4191000"/>
            <a:ext cx="580608" cy="369332"/>
          </a:xfrm>
          <a:prstGeom prst="rect">
            <a:avLst/>
          </a:prstGeom>
          <a:noFill/>
        </p:spPr>
        <p:txBody>
          <a:bodyPr wrap="none" rtlCol="0">
            <a:spAutoFit/>
          </a:bodyPr>
          <a:lstStyle/>
          <a:p>
            <a:r>
              <a:rPr lang="en-US" b="1" dirty="0" smtClean="0"/>
              <a:t>0.5”</a:t>
            </a:r>
            <a:endParaRPr lang="en-US" b="1" dirty="0"/>
          </a:p>
        </p:txBody>
      </p:sp>
      <p:sp>
        <p:nvSpPr>
          <p:cNvPr id="10" name="TextBox 9"/>
          <p:cNvSpPr txBox="1"/>
          <p:nvPr/>
        </p:nvSpPr>
        <p:spPr>
          <a:xfrm>
            <a:off x="5638800" y="5029200"/>
            <a:ext cx="580608" cy="369332"/>
          </a:xfrm>
          <a:prstGeom prst="rect">
            <a:avLst/>
          </a:prstGeom>
          <a:noFill/>
        </p:spPr>
        <p:txBody>
          <a:bodyPr wrap="none" rtlCol="0">
            <a:spAutoFit/>
          </a:bodyPr>
          <a:lstStyle/>
          <a:p>
            <a:r>
              <a:rPr lang="en-US" b="1" dirty="0" smtClean="0"/>
              <a:t>0.5”</a:t>
            </a:r>
            <a:endParaRPr lang="en-US" b="1" dirty="0"/>
          </a:p>
        </p:txBody>
      </p:sp>
      <p:cxnSp>
        <p:nvCxnSpPr>
          <p:cNvPr id="12" name="Straight Arrow Connector 11"/>
          <p:cNvCxnSpPr/>
          <p:nvPr/>
        </p:nvCxnSpPr>
        <p:spPr>
          <a:xfrm>
            <a:off x="5411788" y="4953000"/>
            <a:ext cx="912812" cy="1588"/>
          </a:xfrm>
          <a:prstGeom prst="straightConnector1">
            <a:avLst/>
          </a:prstGeom>
          <a:ln w="19050">
            <a:solidFill>
              <a:schemeClr val="tx1"/>
            </a:solidFill>
            <a:headEnd type="triangle"/>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Spectra with magnetic field</a:t>
            </a:r>
            <a:endParaRPr lang="en-US" dirty="0"/>
          </a:p>
        </p:txBody>
      </p:sp>
      <p:graphicFrame>
        <p:nvGraphicFramePr>
          <p:cNvPr id="287746" name="Object 2"/>
          <p:cNvGraphicFramePr>
            <a:graphicFrameLocks noChangeAspect="1"/>
          </p:cNvGraphicFramePr>
          <p:nvPr/>
        </p:nvGraphicFramePr>
        <p:xfrm>
          <a:off x="762000" y="1729093"/>
          <a:ext cx="6667110" cy="5281307"/>
        </p:xfrm>
        <a:graphic>
          <a:graphicData uri="http://schemas.openxmlformats.org/presentationml/2006/ole">
            <p:oleObj spid="_x0000_s287746" name="Graph" r:id="rId3" imgW="4163040" imgH="3297600" progId="Origin50.Graph">
              <p:embed/>
            </p:oleObj>
          </a:graphicData>
        </a:graphic>
      </p:graphicFrame>
      <p:sp>
        <p:nvSpPr>
          <p:cNvPr id="5" name="TextBox 4"/>
          <p:cNvSpPr txBox="1"/>
          <p:nvPr/>
        </p:nvSpPr>
        <p:spPr>
          <a:xfrm>
            <a:off x="5486400" y="5486400"/>
            <a:ext cx="2726131" cy="369332"/>
          </a:xfrm>
          <a:prstGeom prst="rect">
            <a:avLst/>
          </a:prstGeom>
          <a:noFill/>
        </p:spPr>
        <p:txBody>
          <a:bodyPr wrap="none" rtlCol="0">
            <a:spAutoFit/>
          </a:bodyPr>
          <a:lstStyle/>
          <a:p>
            <a:r>
              <a:rPr lang="en-US" dirty="0" smtClean="0"/>
              <a:t>1510.605nm (field upward)</a:t>
            </a:r>
            <a:endParaRPr lang="en-US" dirty="0"/>
          </a:p>
        </p:txBody>
      </p:sp>
      <p:sp>
        <p:nvSpPr>
          <p:cNvPr id="6" name="TextBox 5"/>
          <p:cNvSpPr txBox="1"/>
          <p:nvPr/>
        </p:nvSpPr>
        <p:spPr>
          <a:xfrm>
            <a:off x="5570319" y="4495800"/>
            <a:ext cx="2625591" cy="369332"/>
          </a:xfrm>
          <a:prstGeom prst="rect">
            <a:avLst/>
          </a:prstGeom>
          <a:noFill/>
        </p:spPr>
        <p:txBody>
          <a:bodyPr wrap="none" rtlCol="0">
            <a:spAutoFit/>
          </a:bodyPr>
          <a:lstStyle/>
          <a:p>
            <a:r>
              <a:rPr lang="en-US" dirty="0" smtClean="0"/>
              <a:t>1510.59nm (field upward)</a:t>
            </a:r>
            <a:endParaRPr lang="en-US" dirty="0"/>
          </a:p>
        </p:txBody>
      </p:sp>
      <p:sp>
        <p:nvSpPr>
          <p:cNvPr id="8" name="TextBox 7"/>
          <p:cNvSpPr txBox="1"/>
          <p:nvPr/>
        </p:nvSpPr>
        <p:spPr>
          <a:xfrm>
            <a:off x="5570319" y="4953000"/>
            <a:ext cx="2964081" cy="369332"/>
          </a:xfrm>
          <a:prstGeom prst="rect">
            <a:avLst/>
          </a:prstGeom>
          <a:noFill/>
        </p:spPr>
        <p:txBody>
          <a:bodyPr wrap="none" rtlCol="0">
            <a:spAutoFit/>
          </a:bodyPr>
          <a:lstStyle/>
          <a:p>
            <a:r>
              <a:rPr lang="en-US" dirty="0" smtClean="0"/>
              <a:t>1510.63 nm (field downward)</a:t>
            </a:r>
            <a:endParaRPr lang="en-US" dirty="0"/>
          </a:p>
        </p:txBody>
      </p:sp>
      <p:cxnSp>
        <p:nvCxnSpPr>
          <p:cNvPr id="10" name="Straight Arrow Connector 9"/>
          <p:cNvCxnSpPr/>
          <p:nvPr/>
        </p:nvCxnSpPr>
        <p:spPr>
          <a:xfrm rot="10800000" flipV="1">
            <a:off x="4876800" y="4648200"/>
            <a:ext cx="609600" cy="76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a:off x="4953001" y="4925402"/>
            <a:ext cx="557684" cy="21226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5" idx="1"/>
          </p:cNvCxnSpPr>
          <p:nvPr/>
        </p:nvCxnSpPr>
        <p:spPr>
          <a:xfrm rot="10800000" flipV="1">
            <a:off x="4908620" y="5671066"/>
            <a:ext cx="577780" cy="3807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04800" y="1371600"/>
            <a:ext cx="5609869" cy="646331"/>
          </a:xfrm>
          <a:prstGeom prst="rect">
            <a:avLst/>
          </a:prstGeom>
          <a:noFill/>
        </p:spPr>
        <p:txBody>
          <a:bodyPr wrap="none" rtlCol="0">
            <a:spAutoFit/>
          </a:bodyPr>
          <a:lstStyle/>
          <a:p>
            <a:pPr>
              <a:buFont typeface="Arial" pitchFamily="34" charset="0"/>
              <a:buChar char="•"/>
            </a:pPr>
            <a:r>
              <a:rPr lang="en-US" dirty="0" smtClean="0"/>
              <a:t>Resonance wavelength shift is within measurement error</a:t>
            </a:r>
          </a:p>
          <a:p>
            <a:pPr>
              <a:buFont typeface="Arial" pitchFamily="34" charset="0"/>
              <a:buChar char="•"/>
            </a:pPr>
            <a:r>
              <a:rPr lang="en-US" dirty="0" smtClean="0"/>
              <a:t>Temperature effect: ~80pm/C</a:t>
            </a:r>
            <a:endParaRPr lang="en-US"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fontScale="70000" lnSpcReduction="20000"/>
          </a:bodyPr>
          <a:lstStyle/>
          <a:p>
            <a:r>
              <a:rPr lang="en-US" sz="3000" dirty="0" smtClean="0">
                <a:cs typeface="Times New Roman" pitchFamily="18" charset="0"/>
              </a:rPr>
              <a:t>Failure analysis</a:t>
            </a:r>
          </a:p>
          <a:p>
            <a:pPr lvl="1"/>
            <a:r>
              <a:rPr lang="en-US" sz="2600" dirty="0" smtClean="0">
                <a:cs typeface="Times New Roman" pitchFamily="18" charset="0"/>
              </a:rPr>
              <a:t>Material issue: </a:t>
            </a:r>
            <a:r>
              <a:rPr lang="en-US" sz="2600" dirty="0" err="1" smtClean="0">
                <a:cs typeface="Times New Roman" pitchFamily="18" charset="0"/>
              </a:rPr>
              <a:t>crystallinity</a:t>
            </a:r>
            <a:r>
              <a:rPr lang="en-US" sz="2600" dirty="0" smtClean="0">
                <a:cs typeface="Times New Roman" pitchFamily="18" charset="0"/>
              </a:rPr>
              <a:t>, saturation magnetization</a:t>
            </a:r>
          </a:p>
          <a:p>
            <a:pPr lvl="1"/>
            <a:endParaRPr lang="en-US" sz="2600" dirty="0" smtClean="0">
              <a:cs typeface="Times New Roman" pitchFamily="18" charset="0"/>
            </a:endParaRPr>
          </a:p>
          <a:p>
            <a:r>
              <a:rPr lang="en-US" sz="3000" dirty="0" smtClean="0">
                <a:cs typeface="Times New Roman" pitchFamily="18" charset="0"/>
              </a:rPr>
              <a:t>The optical field is highly confined in the disk. Even for 3um-diameter disk, the resonance shift is within 30pm, which is difficult to see for the resonator of Q on the order of 1000.</a:t>
            </a:r>
          </a:p>
          <a:p>
            <a:r>
              <a:rPr lang="en-US" sz="3000" dirty="0" smtClean="0">
                <a:cs typeface="Times New Roman" pitchFamily="18" charset="0"/>
              </a:rPr>
              <a:t>It is better to have resonance shift ~ 100 pm. 200-nm-width ring can reach it theoretically.</a:t>
            </a:r>
          </a:p>
          <a:p>
            <a:r>
              <a:rPr lang="en-US" sz="3000" dirty="0" err="1" smtClean="0">
                <a:cs typeface="Times New Roman" pitchFamily="18" charset="0"/>
              </a:rPr>
              <a:t>CeYIG</a:t>
            </a:r>
            <a:r>
              <a:rPr lang="en-US" sz="3000" dirty="0" smtClean="0">
                <a:cs typeface="Times New Roman" pitchFamily="18" charset="0"/>
              </a:rPr>
              <a:t> is poly-crystalline with preferred orientation direction in (420)</a:t>
            </a:r>
          </a:p>
          <a:p>
            <a:r>
              <a:rPr lang="en-US" sz="3000" dirty="0" smtClean="0">
                <a:cs typeface="Times New Roman" pitchFamily="18" charset="0"/>
              </a:rPr>
              <a:t>Temperature effect on resonance : 80pm/C</a:t>
            </a:r>
          </a:p>
          <a:p>
            <a:pPr lvl="1"/>
            <a:r>
              <a:rPr lang="en-US" dirty="0" smtClean="0">
                <a:cs typeface="Times New Roman" pitchFamily="18" charset="0"/>
              </a:rPr>
              <a:t>Need to control the temperature variation within 0.1C</a:t>
            </a:r>
          </a:p>
          <a:p>
            <a:r>
              <a:rPr lang="en-US" dirty="0" smtClean="0">
                <a:cs typeface="Times New Roman" pitchFamily="18" charset="0"/>
              </a:rPr>
              <a:t>Non-ferromagnetic fiber holder to make the setup more stable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4724400" y="1524002"/>
            <a:ext cx="3429000" cy="685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err="1" smtClean="0"/>
              <a:t>SiN</a:t>
            </a:r>
            <a:r>
              <a:rPr lang="en-US" dirty="0" smtClean="0"/>
              <a:t> isolator</a:t>
            </a:r>
            <a:endParaRPr lang="en-US" dirty="0"/>
          </a:p>
        </p:txBody>
      </p:sp>
      <p:sp>
        <p:nvSpPr>
          <p:cNvPr id="4" name="Rectangle 3"/>
          <p:cNvSpPr/>
          <p:nvPr/>
        </p:nvSpPr>
        <p:spPr>
          <a:xfrm>
            <a:off x="457200" y="2209802"/>
            <a:ext cx="34290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57200" y="1676402"/>
            <a:ext cx="3429000" cy="5334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flipV="1">
            <a:off x="914400" y="1828802"/>
            <a:ext cx="457200" cy="762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flipV="1">
            <a:off x="2895600" y="1828802"/>
            <a:ext cx="457200" cy="762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24400" y="2209802"/>
            <a:ext cx="34290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flipV="1">
            <a:off x="5181600" y="1828802"/>
            <a:ext cx="457200" cy="762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flipV="1">
            <a:off x="7162800" y="1828802"/>
            <a:ext cx="457200" cy="762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flipV="1">
            <a:off x="4724400" y="1447800"/>
            <a:ext cx="990600" cy="76201"/>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sp>
        <p:nvSpPr>
          <p:cNvPr id="13" name="Rectangle 12"/>
          <p:cNvSpPr/>
          <p:nvPr/>
        </p:nvSpPr>
        <p:spPr>
          <a:xfrm flipV="1">
            <a:off x="7162800" y="1447801"/>
            <a:ext cx="990600" cy="762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grpSp>
        <p:nvGrpSpPr>
          <p:cNvPr id="41" name="Group 40"/>
          <p:cNvGrpSpPr/>
          <p:nvPr/>
        </p:nvGrpSpPr>
        <p:grpSpPr>
          <a:xfrm>
            <a:off x="4800600" y="4343404"/>
            <a:ext cx="3429000" cy="1371600"/>
            <a:chOff x="4800600" y="4343404"/>
            <a:chExt cx="3429000" cy="1371600"/>
          </a:xfrm>
        </p:grpSpPr>
        <p:sp>
          <p:nvSpPr>
            <p:cNvPr id="20" name="Rectangle 19"/>
            <p:cNvSpPr/>
            <p:nvPr/>
          </p:nvSpPr>
          <p:spPr>
            <a:xfrm>
              <a:off x="7239000" y="4343404"/>
              <a:ext cx="990600" cy="685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800600" y="5029204"/>
              <a:ext cx="34290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800600" y="4343404"/>
              <a:ext cx="914400" cy="685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flipV="1">
              <a:off x="5257800" y="4648204"/>
              <a:ext cx="457200" cy="762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flipV="1">
              <a:off x="7239000" y="4648204"/>
              <a:ext cx="457200" cy="762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715000" y="4876804"/>
              <a:ext cx="1524000" cy="1524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p:cNvSpPr/>
          <p:nvPr/>
        </p:nvSpPr>
        <p:spPr>
          <a:xfrm>
            <a:off x="2971800" y="4343404"/>
            <a:ext cx="990600" cy="685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33400" y="5029204"/>
            <a:ext cx="34290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33400" y="4343404"/>
            <a:ext cx="914400" cy="685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flipV="1">
            <a:off x="990600" y="4648204"/>
            <a:ext cx="457200" cy="762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flipV="1">
            <a:off x="2971800" y="4648204"/>
            <a:ext cx="457200" cy="762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447800" y="4876804"/>
            <a:ext cx="1524000" cy="1524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flipV="1">
            <a:off x="533400" y="4267204"/>
            <a:ext cx="990600" cy="7620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sp>
        <p:nvSpPr>
          <p:cNvPr id="29" name="Rectangle 28"/>
          <p:cNvSpPr/>
          <p:nvPr/>
        </p:nvSpPr>
        <p:spPr>
          <a:xfrm flipV="1">
            <a:off x="2971800" y="4267204"/>
            <a:ext cx="990600" cy="7620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sp>
        <p:nvSpPr>
          <p:cNvPr id="30" name="Rectangle 29"/>
          <p:cNvSpPr/>
          <p:nvPr/>
        </p:nvSpPr>
        <p:spPr>
          <a:xfrm flipV="1">
            <a:off x="1447800" y="4800604"/>
            <a:ext cx="1524000" cy="762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sp>
        <p:nvSpPr>
          <p:cNvPr id="31" name="Rectangle 30"/>
          <p:cNvSpPr/>
          <p:nvPr/>
        </p:nvSpPr>
        <p:spPr>
          <a:xfrm flipV="1">
            <a:off x="1447800" y="4267201"/>
            <a:ext cx="76200" cy="60960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sp>
        <p:nvSpPr>
          <p:cNvPr id="32" name="Rectangle 31"/>
          <p:cNvSpPr/>
          <p:nvPr/>
        </p:nvSpPr>
        <p:spPr>
          <a:xfrm flipV="1">
            <a:off x="2895600" y="4267200"/>
            <a:ext cx="76200" cy="60960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sp>
        <p:nvSpPr>
          <p:cNvPr id="34" name="TextBox 33"/>
          <p:cNvSpPr txBox="1"/>
          <p:nvPr/>
        </p:nvSpPr>
        <p:spPr>
          <a:xfrm>
            <a:off x="304800" y="3048000"/>
            <a:ext cx="3903633" cy="646331"/>
          </a:xfrm>
          <a:prstGeom prst="rect">
            <a:avLst/>
          </a:prstGeom>
          <a:noFill/>
        </p:spPr>
        <p:txBody>
          <a:bodyPr wrap="none" rtlCol="0">
            <a:spAutoFit/>
          </a:bodyPr>
          <a:lstStyle/>
          <a:p>
            <a:r>
              <a:rPr lang="en-US" b="1" dirty="0" smtClean="0">
                <a:latin typeface="Arial" pitchFamily="34" charset="0"/>
                <a:cs typeface="Arial" pitchFamily="34" charset="0"/>
              </a:rPr>
              <a:t>Thin down the top SiO2 cladding</a:t>
            </a:r>
          </a:p>
          <a:p>
            <a:r>
              <a:rPr lang="en-US" b="1" dirty="0" smtClean="0">
                <a:latin typeface="Arial" pitchFamily="34" charset="0"/>
                <a:cs typeface="Arial" pitchFamily="34" charset="0"/>
              </a:rPr>
              <a:t> - BHF: 35 min (remove 4um SiO2)</a:t>
            </a:r>
            <a:endParaRPr lang="en-US" b="1" dirty="0">
              <a:latin typeface="Arial" pitchFamily="34" charset="0"/>
              <a:cs typeface="Arial" pitchFamily="34" charset="0"/>
            </a:endParaRPr>
          </a:p>
        </p:txBody>
      </p:sp>
      <p:sp>
        <p:nvSpPr>
          <p:cNvPr id="35" name="TextBox 34"/>
          <p:cNvSpPr txBox="1"/>
          <p:nvPr/>
        </p:nvSpPr>
        <p:spPr>
          <a:xfrm>
            <a:off x="5029200" y="3048000"/>
            <a:ext cx="2775119" cy="1200329"/>
          </a:xfrm>
          <a:prstGeom prst="rect">
            <a:avLst/>
          </a:prstGeom>
          <a:noFill/>
        </p:spPr>
        <p:txBody>
          <a:bodyPr wrap="none" rtlCol="0">
            <a:spAutoFit/>
          </a:bodyPr>
          <a:lstStyle/>
          <a:p>
            <a:r>
              <a:rPr lang="en-US" b="1" dirty="0" smtClean="0">
                <a:latin typeface="Arial" pitchFamily="34" charset="0"/>
                <a:cs typeface="Arial" pitchFamily="34" charset="0"/>
              </a:rPr>
              <a:t>Pattern Cr as </a:t>
            </a:r>
            <a:r>
              <a:rPr lang="en-US" b="1" dirty="0" err="1" smtClean="0">
                <a:latin typeface="Arial" pitchFamily="34" charset="0"/>
                <a:cs typeface="Arial" pitchFamily="34" charset="0"/>
              </a:rPr>
              <a:t>hardmask</a:t>
            </a:r>
            <a:endParaRPr lang="en-US" b="1" dirty="0" smtClean="0">
              <a:latin typeface="Arial" pitchFamily="34" charset="0"/>
              <a:cs typeface="Arial" pitchFamily="34" charset="0"/>
            </a:endParaRPr>
          </a:p>
          <a:p>
            <a:r>
              <a:rPr lang="en-US" b="1" dirty="0" smtClean="0">
                <a:latin typeface="Arial" pitchFamily="34" charset="0"/>
                <a:cs typeface="Arial" pitchFamily="34" charset="0"/>
              </a:rPr>
              <a:t> - pattern nLOF2020</a:t>
            </a:r>
          </a:p>
          <a:p>
            <a:r>
              <a:rPr lang="en-US" b="1" dirty="0" smtClean="0">
                <a:latin typeface="Arial" pitchFamily="34" charset="0"/>
                <a:cs typeface="Arial" pitchFamily="34" charset="0"/>
              </a:rPr>
              <a:t> - deposit Cr in EB1</a:t>
            </a:r>
          </a:p>
          <a:p>
            <a:r>
              <a:rPr lang="en-US" b="1" dirty="0" smtClean="0">
                <a:latin typeface="Arial" pitchFamily="34" charset="0"/>
                <a:cs typeface="Arial" pitchFamily="34" charset="0"/>
              </a:rPr>
              <a:t> - lift-off</a:t>
            </a:r>
            <a:endParaRPr lang="en-US" b="1" dirty="0">
              <a:latin typeface="Arial" pitchFamily="34" charset="0"/>
              <a:cs typeface="Arial" pitchFamily="34" charset="0"/>
            </a:endParaRPr>
          </a:p>
        </p:txBody>
      </p:sp>
      <p:sp>
        <p:nvSpPr>
          <p:cNvPr id="36" name="TextBox 35"/>
          <p:cNvSpPr txBox="1"/>
          <p:nvPr/>
        </p:nvSpPr>
        <p:spPr>
          <a:xfrm>
            <a:off x="4495800" y="5791204"/>
            <a:ext cx="4390946" cy="923330"/>
          </a:xfrm>
          <a:prstGeom prst="rect">
            <a:avLst/>
          </a:prstGeom>
          <a:noFill/>
        </p:spPr>
        <p:txBody>
          <a:bodyPr wrap="none" rtlCol="0">
            <a:spAutoFit/>
          </a:bodyPr>
          <a:lstStyle/>
          <a:p>
            <a:r>
              <a:rPr lang="en-US" b="1" dirty="0" smtClean="0">
                <a:latin typeface="Arial" pitchFamily="34" charset="0"/>
                <a:cs typeface="Arial" pitchFamily="34" charset="0"/>
              </a:rPr>
              <a:t>Deep etch SiO2 and strip Cr </a:t>
            </a:r>
            <a:r>
              <a:rPr lang="en-US" b="1" dirty="0" err="1" smtClean="0">
                <a:latin typeface="Arial" pitchFamily="34" charset="0"/>
                <a:cs typeface="Arial" pitchFamily="34" charset="0"/>
              </a:rPr>
              <a:t>hardmask</a:t>
            </a:r>
            <a:endParaRPr lang="en-US" b="1" dirty="0" smtClean="0">
              <a:latin typeface="Arial" pitchFamily="34" charset="0"/>
              <a:cs typeface="Arial" pitchFamily="34" charset="0"/>
            </a:endParaRPr>
          </a:p>
          <a:p>
            <a:r>
              <a:rPr lang="en-US" b="1" dirty="0" smtClean="0">
                <a:latin typeface="Arial" pitchFamily="34" charset="0"/>
                <a:cs typeface="Arial" pitchFamily="34" charset="0"/>
              </a:rPr>
              <a:t> - etch SiO2 in ICP2</a:t>
            </a:r>
          </a:p>
          <a:p>
            <a:r>
              <a:rPr lang="en-US" b="1" dirty="0" smtClean="0">
                <a:latin typeface="Arial" pitchFamily="34" charset="0"/>
                <a:cs typeface="Arial" pitchFamily="34" charset="0"/>
              </a:rPr>
              <a:t> - remove Cr in ICP2</a:t>
            </a:r>
            <a:endParaRPr lang="en-US" b="1" dirty="0">
              <a:latin typeface="Arial" pitchFamily="34" charset="0"/>
              <a:cs typeface="Arial" pitchFamily="34" charset="0"/>
            </a:endParaRPr>
          </a:p>
        </p:txBody>
      </p:sp>
      <p:sp>
        <p:nvSpPr>
          <p:cNvPr id="37" name="TextBox 36"/>
          <p:cNvSpPr txBox="1"/>
          <p:nvPr/>
        </p:nvSpPr>
        <p:spPr>
          <a:xfrm>
            <a:off x="914400" y="5754473"/>
            <a:ext cx="2971800" cy="646331"/>
          </a:xfrm>
          <a:prstGeom prst="rect">
            <a:avLst/>
          </a:prstGeom>
          <a:noFill/>
        </p:spPr>
        <p:txBody>
          <a:bodyPr wrap="square" rtlCol="0">
            <a:spAutoFit/>
          </a:bodyPr>
          <a:lstStyle/>
          <a:p>
            <a:pPr algn="ctr"/>
            <a:r>
              <a:rPr lang="en-US" b="1" dirty="0" smtClean="0">
                <a:latin typeface="Arial" pitchFamily="34" charset="0"/>
                <a:cs typeface="Arial" pitchFamily="34" charset="0"/>
              </a:rPr>
              <a:t>Sputter </a:t>
            </a:r>
            <a:r>
              <a:rPr lang="en-US" b="1" dirty="0" err="1" smtClean="0">
                <a:latin typeface="Arial" pitchFamily="34" charset="0"/>
                <a:cs typeface="Arial" pitchFamily="34" charset="0"/>
              </a:rPr>
              <a:t>Ce:YIG</a:t>
            </a:r>
            <a:r>
              <a:rPr lang="en-US" b="1" dirty="0" smtClean="0">
                <a:latin typeface="Arial" pitchFamily="34" charset="0"/>
                <a:cs typeface="Arial" pitchFamily="34" charset="0"/>
              </a:rPr>
              <a:t> magnetic material </a:t>
            </a:r>
            <a:endParaRPr lang="en-US" b="1" dirty="0">
              <a:latin typeface="Arial" pitchFamily="34" charset="0"/>
              <a:cs typeface="Arial" pitchFamily="34" charset="0"/>
            </a:endParaRPr>
          </a:p>
        </p:txBody>
      </p:sp>
      <p:sp>
        <p:nvSpPr>
          <p:cNvPr id="38" name="Right Arrow 37"/>
          <p:cNvSpPr/>
          <p:nvPr/>
        </p:nvSpPr>
        <p:spPr>
          <a:xfrm>
            <a:off x="4114800" y="1981202"/>
            <a:ext cx="3810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own Arrow 38"/>
          <p:cNvSpPr/>
          <p:nvPr/>
        </p:nvSpPr>
        <p:spPr>
          <a:xfrm>
            <a:off x="8382000" y="3124202"/>
            <a:ext cx="3048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Arrow 39"/>
          <p:cNvSpPr/>
          <p:nvPr/>
        </p:nvSpPr>
        <p:spPr>
          <a:xfrm rot="10800000">
            <a:off x="4191000" y="4876804"/>
            <a:ext cx="3810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t>Confinement in YIG layer</a:t>
            </a:r>
            <a:endParaRPr lang="en-US" dirty="0"/>
          </a:p>
        </p:txBody>
      </p:sp>
      <p:pic>
        <p:nvPicPr>
          <p:cNvPr id="5" name="Picture 2"/>
          <p:cNvPicPr>
            <a:picLocks noChangeAspect="1" noChangeArrowheads="1"/>
          </p:cNvPicPr>
          <p:nvPr/>
        </p:nvPicPr>
        <p:blipFill>
          <a:blip r:embed="rId2" cstate="print"/>
          <a:srcRect/>
          <a:stretch>
            <a:fillRect/>
          </a:stretch>
        </p:blipFill>
        <p:spPr bwMode="auto">
          <a:xfrm>
            <a:off x="152400" y="1676400"/>
            <a:ext cx="2743200" cy="182880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3200400" y="1676400"/>
            <a:ext cx="2743200" cy="1828800"/>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6324600" y="1676400"/>
            <a:ext cx="2743200" cy="1828800"/>
          </a:xfrm>
          <a:prstGeom prst="rect">
            <a:avLst/>
          </a:prstGeom>
          <a:noFill/>
          <a:ln w="9525">
            <a:noFill/>
            <a:miter lim="800000"/>
            <a:headEnd/>
            <a:tailEnd/>
          </a:ln>
        </p:spPr>
      </p:pic>
      <p:pic>
        <p:nvPicPr>
          <p:cNvPr id="8" name="Picture 2"/>
          <p:cNvPicPr>
            <a:picLocks noChangeAspect="1" noChangeArrowheads="1"/>
          </p:cNvPicPr>
          <p:nvPr/>
        </p:nvPicPr>
        <p:blipFill>
          <a:blip r:embed="rId5" cstate="print"/>
          <a:srcRect/>
          <a:stretch>
            <a:fillRect/>
          </a:stretch>
        </p:blipFill>
        <p:spPr bwMode="auto">
          <a:xfrm>
            <a:off x="190500" y="3962400"/>
            <a:ext cx="2857500" cy="1905000"/>
          </a:xfrm>
          <a:prstGeom prst="rect">
            <a:avLst/>
          </a:prstGeom>
          <a:noFill/>
          <a:ln w="9525">
            <a:noFill/>
            <a:miter lim="800000"/>
            <a:headEnd/>
            <a:tailEnd/>
          </a:ln>
        </p:spPr>
      </p:pic>
      <p:sp>
        <p:nvSpPr>
          <p:cNvPr id="10" name="TextBox 9"/>
          <p:cNvSpPr txBox="1"/>
          <p:nvPr/>
        </p:nvSpPr>
        <p:spPr>
          <a:xfrm>
            <a:off x="762000" y="1219200"/>
            <a:ext cx="1526380" cy="369332"/>
          </a:xfrm>
          <a:prstGeom prst="rect">
            <a:avLst/>
          </a:prstGeom>
          <a:noFill/>
        </p:spPr>
        <p:txBody>
          <a:bodyPr wrap="none" rtlCol="0">
            <a:spAutoFit/>
          </a:bodyPr>
          <a:lstStyle/>
          <a:p>
            <a:r>
              <a:rPr lang="en-US" b="1" dirty="0" smtClean="0"/>
              <a:t>100nm/0.65%</a:t>
            </a:r>
            <a:endParaRPr lang="en-US" b="1" dirty="0"/>
          </a:p>
        </p:txBody>
      </p:sp>
      <p:sp>
        <p:nvSpPr>
          <p:cNvPr id="13" name="TextBox 12"/>
          <p:cNvSpPr txBox="1"/>
          <p:nvPr/>
        </p:nvSpPr>
        <p:spPr>
          <a:xfrm>
            <a:off x="3886200" y="1219200"/>
            <a:ext cx="1231427" cy="369332"/>
          </a:xfrm>
          <a:prstGeom prst="rect">
            <a:avLst/>
          </a:prstGeom>
          <a:noFill/>
        </p:spPr>
        <p:txBody>
          <a:bodyPr wrap="none" rtlCol="0">
            <a:spAutoFit/>
          </a:bodyPr>
          <a:lstStyle/>
          <a:p>
            <a:r>
              <a:rPr lang="en-US" b="1" dirty="0" smtClean="0"/>
              <a:t>150nm/1%</a:t>
            </a:r>
            <a:endParaRPr lang="en-US" b="1" dirty="0"/>
          </a:p>
        </p:txBody>
      </p:sp>
      <p:sp>
        <p:nvSpPr>
          <p:cNvPr id="14" name="TextBox 13"/>
          <p:cNvSpPr txBox="1"/>
          <p:nvPr/>
        </p:nvSpPr>
        <p:spPr>
          <a:xfrm>
            <a:off x="7010400" y="1219200"/>
            <a:ext cx="1409360" cy="369332"/>
          </a:xfrm>
          <a:prstGeom prst="rect">
            <a:avLst/>
          </a:prstGeom>
          <a:noFill/>
        </p:spPr>
        <p:txBody>
          <a:bodyPr wrap="none" rtlCol="0">
            <a:spAutoFit/>
          </a:bodyPr>
          <a:lstStyle/>
          <a:p>
            <a:r>
              <a:rPr lang="en-US" b="1" dirty="0" smtClean="0"/>
              <a:t>200nm/4.4%</a:t>
            </a:r>
            <a:endParaRPr lang="en-US" b="1" dirty="0"/>
          </a:p>
        </p:txBody>
      </p:sp>
      <p:sp>
        <p:nvSpPr>
          <p:cNvPr id="15" name="TextBox 14"/>
          <p:cNvSpPr txBox="1"/>
          <p:nvPr/>
        </p:nvSpPr>
        <p:spPr>
          <a:xfrm>
            <a:off x="838200" y="3581400"/>
            <a:ext cx="1526380" cy="369332"/>
          </a:xfrm>
          <a:prstGeom prst="rect">
            <a:avLst/>
          </a:prstGeom>
          <a:noFill/>
        </p:spPr>
        <p:txBody>
          <a:bodyPr wrap="none" rtlCol="0">
            <a:spAutoFit/>
          </a:bodyPr>
          <a:lstStyle/>
          <a:p>
            <a:r>
              <a:rPr lang="en-US" b="1" dirty="0" smtClean="0"/>
              <a:t>250nm/15.6%</a:t>
            </a:r>
            <a:endParaRPr lang="en-US" b="1" dirty="0"/>
          </a:p>
        </p:txBody>
      </p:sp>
      <p:pic>
        <p:nvPicPr>
          <p:cNvPr id="16" name="Picture 3"/>
          <p:cNvPicPr>
            <a:picLocks noChangeAspect="1" noChangeArrowheads="1"/>
          </p:cNvPicPr>
          <p:nvPr/>
        </p:nvPicPr>
        <p:blipFill>
          <a:blip r:embed="rId6" cstate="print"/>
          <a:srcRect/>
          <a:stretch>
            <a:fillRect/>
          </a:stretch>
        </p:blipFill>
        <p:spPr bwMode="auto">
          <a:xfrm>
            <a:off x="3200400" y="3962400"/>
            <a:ext cx="2857500" cy="1905000"/>
          </a:xfrm>
          <a:prstGeom prst="rect">
            <a:avLst/>
          </a:prstGeom>
          <a:noFill/>
          <a:ln w="9525">
            <a:noFill/>
            <a:miter lim="800000"/>
            <a:headEnd/>
            <a:tailEnd/>
          </a:ln>
        </p:spPr>
      </p:pic>
      <p:sp>
        <p:nvSpPr>
          <p:cNvPr id="18" name="TextBox 17"/>
          <p:cNvSpPr txBox="1"/>
          <p:nvPr/>
        </p:nvSpPr>
        <p:spPr>
          <a:xfrm>
            <a:off x="3886200" y="3581400"/>
            <a:ext cx="1526380" cy="369332"/>
          </a:xfrm>
          <a:prstGeom prst="rect">
            <a:avLst/>
          </a:prstGeom>
          <a:noFill/>
        </p:spPr>
        <p:txBody>
          <a:bodyPr wrap="none" rtlCol="0">
            <a:spAutoFit/>
          </a:bodyPr>
          <a:lstStyle/>
          <a:p>
            <a:r>
              <a:rPr lang="en-US" b="1" dirty="0" smtClean="0"/>
              <a:t>300nm/35.9%</a:t>
            </a:r>
            <a:endParaRPr lang="en-US" b="1" dirty="0"/>
          </a:p>
        </p:txBody>
      </p:sp>
      <p:pic>
        <p:nvPicPr>
          <p:cNvPr id="20" name="Picture 2"/>
          <p:cNvPicPr>
            <a:picLocks noChangeAspect="1" noChangeArrowheads="1"/>
          </p:cNvPicPr>
          <p:nvPr/>
        </p:nvPicPr>
        <p:blipFill>
          <a:blip r:embed="rId7" cstate="print"/>
          <a:srcRect/>
          <a:stretch>
            <a:fillRect/>
          </a:stretch>
        </p:blipFill>
        <p:spPr bwMode="auto">
          <a:xfrm>
            <a:off x="6248400" y="3962400"/>
            <a:ext cx="2819400" cy="1879600"/>
          </a:xfrm>
          <a:prstGeom prst="rect">
            <a:avLst/>
          </a:prstGeom>
          <a:noFill/>
          <a:ln w="9525">
            <a:noFill/>
            <a:miter lim="800000"/>
            <a:headEnd/>
            <a:tailEnd/>
          </a:ln>
        </p:spPr>
      </p:pic>
      <p:sp>
        <p:nvSpPr>
          <p:cNvPr id="21" name="TextBox 20"/>
          <p:cNvSpPr txBox="1"/>
          <p:nvPr/>
        </p:nvSpPr>
        <p:spPr>
          <a:xfrm>
            <a:off x="7086600" y="3581400"/>
            <a:ext cx="1401346" cy="369332"/>
          </a:xfrm>
          <a:prstGeom prst="rect">
            <a:avLst/>
          </a:prstGeom>
          <a:noFill/>
        </p:spPr>
        <p:txBody>
          <a:bodyPr wrap="none" rtlCol="0">
            <a:spAutoFit/>
          </a:bodyPr>
          <a:lstStyle/>
          <a:p>
            <a:r>
              <a:rPr lang="en-US" b="1" dirty="0" smtClean="0"/>
              <a:t>350nm/ 53%</a:t>
            </a:r>
            <a:endParaRPr lang="en-US" b="1" dirty="0"/>
          </a:p>
        </p:txBody>
      </p:sp>
      <p:sp>
        <p:nvSpPr>
          <p:cNvPr id="22" name="TextBox 21"/>
          <p:cNvSpPr txBox="1"/>
          <p:nvPr/>
        </p:nvSpPr>
        <p:spPr>
          <a:xfrm>
            <a:off x="5638800" y="838200"/>
            <a:ext cx="3561296" cy="369332"/>
          </a:xfrm>
          <a:prstGeom prst="rect">
            <a:avLst/>
          </a:prstGeom>
          <a:noFill/>
        </p:spPr>
        <p:txBody>
          <a:bodyPr wrap="none" rtlCol="0">
            <a:spAutoFit/>
          </a:bodyPr>
          <a:lstStyle/>
          <a:p>
            <a:r>
              <a:rPr lang="en-US" dirty="0" smtClean="0"/>
              <a:t>*Film thickness/ confinement factor</a:t>
            </a:r>
            <a:endParaRPr lang="en-US" dirty="0"/>
          </a:p>
        </p:txBody>
      </p:sp>
      <p:sp>
        <p:nvSpPr>
          <p:cNvPr id="23" name="TextBox 22"/>
          <p:cNvSpPr txBox="1"/>
          <p:nvPr/>
        </p:nvSpPr>
        <p:spPr>
          <a:xfrm>
            <a:off x="381000" y="5934670"/>
            <a:ext cx="8763000" cy="923330"/>
          </a:xfrm>
          <a:prstGeom prst="rect">
            <a:avLst/>
          </a:prstGeom>
          <a:noFill/>
        </p:spPr>
        <p:txBody>
          <a:bodyPr wrap="square" rtlCol="0">
            <a:spAutoFit/>
          </a:bodyPr>
          <a:lstStyle/>
          <a:p>
            <a:r>
              <a:rPr lang="en-US" b="1" dirty="0" smtClean="0"/>
              <a:t>The optimal YIG thickness is between 250 nm and 300 nm. In that case, the optical peak intensity is located on the boundary of the films. The drawback is that the scattering loss is also maximized.</a:t>
            </a:r>
            <a:endParaRPr lang="en-US" b="1"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Confinement in YIG layer</a:t>
            </a:r>
            <a:endParaRPr lang="en-US" dirty="0"/>
          </a:p>
        </p:txBody>
      </p:sp>
      <p:pic>
        <p:nvPicPr>
          <p:cNvPr id="425986" name="Picture 2"/>
          <p:cNvPicPr>
            <a:picLocks noChangeAspect="1" noChangeArrowheads="1"/>
          </p:cNvPicPr>
          <p:nvPr/>
        </p:nvPicPr>
        <p:blipFill>
          <a:blip r:embed="rId2" cstate="print"/>
          <a:srcRect/>
          <a:stretch>
            <a:fillRect/>
          </a:stretch>
        </p:blipFill>
        <p:spPr bwMode="auto">
          <a:xfrm>
            <a:off x="6172200" y="3276600"/>
            <a:ext cx="2743200" cy="1828800"/>
          </a:xfrm>
          <a:prstGeom prst="rect">
            <a:avLst/>
          </a:prstGeom>
          <a:noFill/>
          <a:ln w="9525">
            <a:noFill/>
            <a:miter lim="800000"/>
            <a:headEnd/>
            <a:tailEnd/>
          </a:ln>
        </p:spPr>
      </p:pic>
      <p:sp>
        <p:nvSpPr>
          <p:cNvPr id="5" name="TextBox 4"/>
          <p:cNvSpPr txBox="1"/>
          <p:nvPr/>
        </p:nvSpPr>
        <p:spPr>
          <a:xfrm>
            <a:off x="6781800" y="2831068"/>
            <a:ext cx="1409360" cy="369332"/>
          </a:xfrm>
          <a:prstGeom prst="rect">
            <a:avLst/>
          </a:prstGeom>
          <a:noFill/>
        </p:spPr>
        <p:txBody>
          <a:bodyPr wrap="none" rtlCol="0">
            <a:spAutoFit/>
          </a:bodyPr>
          <a:lstStyle/>
          <a:p>
            <a:r>
              <a:rPr lang="en-US" b="1" dirty="0" smtClean="0"/>
              <a:t>200nm/4.7%</a:t>
            </a:r>
            <a:endParaRPr lang="en-US" b="1" dirty="0"/>
          </a:p>
        </p:txBody>
      </p:sp>
      <p:pic>
        <p:nvPicPr>
          <p:cNvPr id="425987" name="Picture 3"/>
          <p:cNvPicPr>
            <a:picLocks noChangeAspect="1" noChangeArrowheads="1"/>
          </p:cNvPicPr>
          <p:nvPr/>
        </p:nvPicPr>
        <p:blipFill>
          <a:blip r:embed="rId3" cstate="print"/>
          <a:srcRect/>
          <a:stretch>
            <a:fillRect/>
          </a:stretch>
        </p:blipFill>
        <p:spPr bwMode="auto">
          <a:xfrm>
            <a:off x="228600" y="3276600"/>
            <a:ext cx="2743200" cy="1828800"/>
          </a:xfrm>
          <a:prstGeom prst="rect">
            <a:avLst/>
          </a:prstGeom>
          <a:noFill/>
          <a:ln w="9525">
            <a:noFill/>
            <a:miter lim="800000"/>
            <a:headEnd/>
            <a:tailEnd/>
          </a:ln>
        </p:spPr>
      </p:pic>
      <p:sp>
        <p:nvSpPr>
          <p:cNvPr id="7" name="TextBox 6"/>
          <p:cNvSpPr txBox="1"/>
          <p:nvPr/>
        </p:nvSpPr>
        <p:spPr>
          <a:xfrm>
            <a:off x="838200" y="2833255"/>
            <a:ext cx="1409360" cy="369332"/>
          </a:xfrm>
          <a:prstGeom prst="rect">
            <a:avLst/>
          </a:prstGeom>
          <a:noFill/>
        </p:spPr>
        <p:txBody>
          <a:bodyPr wrap="none" rtlCol="0">
            <a:spAutoFit/>
          </a:bodyPr>
          <a:lstStyle/>
          <a:p>
            <a:r>
              <a:rPr lang="en-US" b="1" dirty="0" smtClean="0"/>
              <a:t>150nm/1.3%</a:t>
            </a:r>
            <a:endParaRPr lang="en-US" b="1" dirty="0"/>
          </a:p>
        </p:txBody>
      </p:sp>
      <p:pic>
        <p:nvPicPr>
          <p:cNvPr id="425988" name="Picture 4"/>
          <p:cNvPicPr>
            <a:picLocks noChangeAspect="1" noChangeArrowheads="1"/>
          </p:cNvPicPr>
          <p:nvPr/>
        </p:nvPicPr>
        <p:blipFill>
          <a:blip r:embed="rId4" cstate="print"/>
          <a:srcRect/>
          <a:stretch>
            <a:fillRect/>
          </a:stretch>
        </p:blipFill>
        <p:spPr bwMode="auto">
          <a:xfrm>
            <a:off x="3200400" y="3276600"/>
            <a:ext cx="2743200" cy="1828800"/>
          </a:xfrm>
          <a:prstGeom prst="rect">
            <a:avLst/>
          </a:prstGeom>
          <a:noFill/>
          <a:ln w="9525">
            <a:noFill/>
            <a:miter lim="800000"/>
            <a:headEnd/>
            <a:tailEnd/>
          </a:ln>
        </p:spPr>
      </p:pic>
      <p:sp>
        <p:nvSpPr>
          <p:cNvPr id="9" name="TextBox 8"/>
          <p:cNvSpPr txBox="1"/>
          <p:nvPr/>
        </p:nvSpPr>
        <p:spPr>
          <a:xfrm>
            <a:off x="3810000" y="2819400"/>
            <a:ext cx="1409360" cy="369332"/>
          </a:xfrm>
          <a:prstGeom prst="rect">
            <a:avLst/>
          </a:prstGeom>
          <a:noFill/>
        </p:spPr>
        <p:txBody>
          <a:bodyPr wrap="none" rtlCol="0">
            <a:spAutoFit/>
          </a:bodyPr>
          <a:lstStyle/>
          <a:p>
            <a:r>
              <a:rPr lang="en-US" b="1" dirty="0" smtClean="0"/>
              <a:t>175nm/2.1%</a:t>
            </a:r>
            <a:endParaRPr lang="en-US" b="1" dirty="0"/>
          </a:p>
        </p:txBody>
      </p:sp>
      <p:sp>
        <p:nvSpPr>
          <p:cNvPr id="10" name="TextBox 9"/>
          <p:cNvSpPr txBox="1"/>
          <p:nvPr/>
        </p:nvSpPr>
        <p:spPr>
          <a:xfrm>
            <a:off x="228600" y="1447800"/>
            <a:ext cx="2165080" cy="646331"/>
          </a:xfrm>
          <a:prstGeom prst="rect">
            <a:avLst/>
          </a:prstGeom>
          <a:noFill/>
        </p:spPr>
        <p:txBody>
          <a:bodyPr wrap="none" rtlCol="0">
            <a:spAutoFit/>
          </a:bodyPr>
          <a:lstStyle/>
          <a:p>
            <a:r>
              <a:rPr lang="en-US" dirty="0" smtClean="0"/>
              <a:t>WG width : 2.3 um</a:t>
            </a:r>
          </a:p>
          <a:p>
            <a:r>
              <a:rPr lang="en-US" dirty="0" smtClean="0"/>
              <a:t>WG thickness: 90 nm</a:t>
            </a:r>
            <a:endParaRPr lang="en-US" dirty="0"/>
          </a:p>
        </p:txBody>
      </p:sp>
      <p:sp>
        <p:nvSpPr>
          <p:cNvPr id="11" name="TextBox 10"/>
          <p:cNvSpPr txBox="1"/>
          <p:nvPr/>
        </p:nvSpPr>
        <p:spPr>
          <a:xfrm>
            <a:off x="5334000" y="1981200"/>
            <a:ext cx="3604577" cy="369332"/>
          </a:xfrm>
          <a:prstGeom prst="rect">
            <a:avLst/>
          </a:prstGeom>
          <a:noFill/>
        </p:spPr>
        <p:txBody>
          <a:bodyPr wrap="none" rtlCol="0">
            <a:spAutoFit/>
          </a:bodyPr>
          <a:lstStyle/>
          <a:p>
            <a:r>
              <a:rPr lang="en-US" dirty="0" err="1" smtClean="0"/>
              <a:t>CeYIG</a:t>
            </a:r>
            <a:r>
              <a:rPr lang="en-US" dirty="0" smtClean="0"/>
              <a:t> thickness/ confinement factor</a:t>
            </a:r>
            <a:endParaRPr lang="en-US"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Autofit/>
          </a:bodyPr>
          <a:lstStyle/>
          <a:p>
            <a:r>
              <a:rPr lang="en-US" sz="3200" dirty="0" smtClean="0"/>
              <a:t>Transmission spectrum comparison before and after thinning the top cladding</a:t>
            </a:r>
            <a:endParaRPr lang="en-US" sz="3200" dirty="0"/>
          </a:p>
        </p:txBody>
      </p:sp>
      <p:graphicFrame>
        <p:nvGraphicFramePr>
          <p:cNvPr id="273410" name="Object 2"/>
          <p:cNvGraphicFramePr>
            <a:graphicFrameLocks noChangeAspect="1"/>
          </p:cNvGraphicFramePr>
          <p:nvPr/>
        </p:nvGraphicFramePr>
        <p:xfrm>
          <a:off x="933670" y="838200"/>
          <a:ext cx="3674696" cy="2919796"/>
        </p:xfrm>
        <a:graphic>
          <a:graphicData uri="http://schemas.openxmlformats.org/presentationml/2006/ole">
            <p:oleObj spid="_x0000_s274434" name="Graph" r:id="rId4" imgW="4150080" imgH="3297600" progId="Origin50.Graph">
              <p:embed/>
            </p:oleObj>
          </a:graphicData>
        </a:graphic>
      </p:graphicFrame>
      <p:graphicFrame>
        <p:nvGraphicFramePr>
          <p:cNvPr id="273411" name="Object 3"/>
          <p:cNvGraphicFramePr>
            <a:graphicFrameLocks noChangeAspect="1"/>
          </p:cNvGraphicFramePr>
          <p:nvPr/>
        </p:nvGraphicFramePr>
        <p:xfrm>
          <a:off x="4684566" y="990600"/>
          <a:ext cx="3733799" cy="2783924"/>
        </p:xfrm>
        <a:graphic>
          <a:graphicData uri="http://schemas.openxmlformats.org/presentationml/2006/ole">
            <p:oleObj spid="_x0000_s274435" name="Graph" r:id="rId5" imgW="4150080" imgH="3094560" progId="Origin50.Graph">
              <p:embed/>
            </p:oleObj>
          </a:graphicData>
        </a:graphic>
      </p:graphicFrame>
      <p:graphicFrame>
        <p:nvGraphicFramePr>
          <p:cNvPr id="273412" name="Object 4"/>
          <p:cNvGraphicFramePr>
            <a:graphicFrameLocks noChangeAspect="1"/>
          </p:cNvGraphicFramePr>
          <p:nvPr/>
        </p:nvGraphicFramePr>
        <p:xfrm>
          <a:off x="914400" y="3352800"/>
          <a:ext cx="3829270" cy="2971800"/>
        </p:xfrm>
        <a:graphic>
          <a:graphicData uri="http://schemas.openxmlformats.org/presentationml/2006/ole">
            <p:oleObj spid="_x0000_s274436" name="Graph" r:id="rId6" imgW="4246560" imgH="3296160" progId="Origin50.Graph">
              <p:embed/>
            </p:oleObj>
          </a:graphicData>
        </a:graphic>
      </p:graphicFrame>
      <p:graphicFrame>
        <p:nvGraphicFramePr>
          <p:cNvPr id="273413" name="Object 5"/>
          <p:cNvGraphicFramePr>
            <a:graphicFrameLocks noChangeAspect="1"/>
          </p:cNvGraphicFramePr>
          <p:nvPr/>
        </p:nvGraphicFramePr>
        <p:xfrm>
          <a:off x="4737322" y="3352800"/>
          <a:ext cx="3740148" cy="2971800"/>
        </p:xfrm>
        <a:graphic>
          <a:graphicData uri="http://schemas.openxmlformats.org/presentationml/2006/ole">
            <p:oleObj spid="_x0000_s274437" name="Graph" r:id="rId7" imgW="4150080" imgH="3297600" progId="Origin50.Graph">
              <p:embed/>
            </p:oleObj>
          </a:graphicData>
        </a:graphic>
      </p:graphicFrame>
      <p:sp>
        <p:nvSpPr>
          <p:cNvPr id="8" name="TextBox 7"/>
          <p:cNvSpPr txBox="1"/>
          <p:nvPr/>
        </p:nvSpPr>
        <p:spPr>
          <a:xfrm>
            <a:off x="1771870" y="2819400"/>
            <a:ext cx="939681" cy="338554"/>
          </a:xfrm>
          <a:prstGeom prst="rect">
            <a:avLst/>
          </a:prstGeom>
          <a:noFill/>
        </p:spPr>
        <p:txBody>
          <a:bodyPr wrap="none" rtlCol="0">
            <a:spAutoFit/>
          </a:bodyPr>
          <a:lstStyle/>
          <a:p>
            <a:r>
              <a:rPr lang="en-US" sz="1600" b="1" dirty="0" err="1" smtClean="0"/>
              <a:t>Lc</a:t>
            </a:r>
            <a:r>
              <a:rPr lang="en-US" sz="1600" b="1" dirty="0" smtClean="0"/>
              <a:t>=25um</a:t>
            </a:r>
            <a:endParaRPr lang="en-US" sz="1600" b="1" dirty="0"/>
          </a:p>
        </p:txBody>
      </p:sp>
      <p:sp>
        <p:nvSpPr>
          <p:cNvPr id="9" name="TextBox 8"/>
          <p:cNvSpPr txBox="1"/>
          <p:nvPr/>
        </p:nvSpPr>
        <p:spPr>
          <a:xfrm>
            <a:off x="5505670" y="2819400"/>
            <a:ext cx="946093" cy="338554"/>
          </a:xfrm>
          <a:prstGeom prst="rect">
            <a:avLst/>
          </a:prstGeom>
          <a:noFill/>
        </p:spPr>
        <p:txBody>
          <a:bodyPr wrap="none" rtlCol="0">
            <a:spAutoFit/>
          </a:bodyPr>
          <a:lstStyle/>
          <a:p>
            <a:r>
              <a:rPr lang="en-US" sz="1600" b="1" dirty="0" err="1" smtClean="0"/>
              <a:t>Lc</a:t>
            </a:r>
            <a:r>
              <a:rPr lang="en-US" sz="1600" b="1" dirty="0" smtClean="0"/>
              <a:t>=50um</a:t>
            </a:r>
            <a:endParaRPr lang="en-US" sz="1600" b="1" dirty="0"/>
          </a:p>
        </p:txBody>
      </p:sp>
      <p:sp>
        <p:nvSpPr>
          <p:cNvPr id="10" name="TextBox 9"/>
          <p:cNvSpPr txBox="1"/>
          <p:nvPr/>
        </p:nvSpPr>
        <p:spPr>
          <a:xfrm>
            <a:off x="1771870" y="5376446"/>
            <a:ext cx="946093" cy="338554"/>
          </a:xfrm>
          <a:prstGeom prst="rect">
            <a:avLst/>
          </a:prstGeom>
          <a:noFill/>
        </p:spPr>
        <p:txBody>
          <a:bodyPr wrap="none" rtlCol="0">
            <a:spAutoFit/>
          </a:bodyPr>
          <a:lstStyle/>
          <a:p>
            <a:r>
              <a:rPr lang="en-US" sz="1600" b="1" dirty="0" err="1" smtClean="0"/>
              <a:t>Lc</a:t>
            </a:r>
            <a:r>
              <a:rPr lang="en-US" sz="1600" b="1" dirty="0" smtClean="0"/>
              <a:t>=75um</a:t>
            </a:r>
            <a:endParaRPr lang="en-US" sz="1600" b="1" dirty="0"/>
          </a:p>
        </p:txBody>
      </p:sp>
      <p:sp>
        <p:nvSpPr>
          <p:cNvPr id="11" name="TextBox 10"/>
          <p:cNvSpPr txBox="1"/>
          <p:nvPr/>
        </p:nvSpPr>
        <p:spPr>
          <a:xfrm>
            <a:off x="5522182" y="5376446"/>
            <a:ext cx="1050288" cy="338554"/>
          </a:xfrm>
          <a:prstGeom prst="rect">
            <a:avLst/>
          </a:prstGeom>
          <a:noFill/>
        </p:spPr>
        <p:txBody>
          <a:bodyPr wrap="none" rtlCol="0">
            <a:spAutoFit/>
          </a:bodyPr>
          <a:lstStyle/>
          <a:p>
            <a:r>
              <a:rPr lang="en-US" sz="1600" b="1" dirty="0" err="1" smtClean="0"/>
              <a:t>Lc</a:t>
            </a:r>
            <a:r>
              <a:rPr lang="en-US" sz="1600" b="1" dirty="0" smtClean="0"/>
              <a:t>=100um</a:t>
            </a:r>
            <a:endParaRPr lang="en-US" sz="1600" b="1" dirty="0"/>
          </a:p>
        </p:txBody>
      </p:sp>
      <p:sp>
        <p:nvSpPr>
          <p:cNvPr id="12" name="TextBox 11"/>
          <p:cNvSpPr txBox="1"/>
          <p:nvPr/>
        </p:nvSpPr>
        <p:spPr>
          <a:xfrm>
            <a:off x="381000" y="6172200"/>
            <a:ext cx="7452233" cy="646331"/>
          </a:xfrm>
          <a:prstGeom prst="rect">
            <a:avLst/>
          </a:prstGeom>
          <a:noFill/>
        </p:spPr>
        <p:txBody>
          <a:bodyPr wrap="none" rtlCol="0">
            <a:spAutoFit/>
          </a:bodyPr>
          <a:lstStyle/>
          <a:p>
            <a:pPr>
              <a:buFont typeface="Arial" pitchFamily="34" charset="0"/>
              <a:buChar char="•"/>
            </a:pPr>
            <a:r>
              <a:rPr lang="en-US" dirty="0" smtClean="0"/>
              <a:t>Transmission spectra are similar before and after top cladding thinning down</a:t>
            </a:r>
          </a:p>
          <a:p>
            <a:pPr>
              <a:buFont typeface="Arial" pitchFamily="34" charset="0"/>
              <a:buChar char="•"/>
            </a:pPr>
            <a:r>
              <a:rPr lang="en-US" dirty="0" smtClean="0"/>
              <a:t>Different measurement setups are used for the 2 measurements</a:t>
            </a:r>
            <a:endParaRPr lang="en-US" dirty="0"/>
          </a:p>
        </p:txBody>
      </p:sp>
      <p:cxnSp>
        <p:nvCxnSpPr>
          <p:cNvPr id="14" name="Straight Arrow Connector 13"/>
          <p:cNvCxnSpPr>
            <a:endCxn id="15" idx="1"/>
          </p:cNvCxnSpPr>
          <p:nvPr/>
        </p:nvCxnSpPr>
        <p:spPr>
          <a:xfrm flipV="1">
            <a:off x="7010400" y="4971366"/>
            <a:ext cx="457201" cy="57834"/>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467601" y="4648200"/>
            <a:ext cx="1676399" cy="646331"/>
          </a:xfrm>
          <a:prstGeom prst="rect">
            <a:avLst/>
          </a:prstGeom>
          <a:noFill/>
        </p:spPr>
        <p:txBody>
          <a:bodyPr wrap="square" rtlCol="0">
            <a:spAutoFit/>
          </a:bodyPr>
          <a:lstStyle/>
          <a:p>
            <a:r>
              <a:rPr lang="en-US" b="1" dirty="0" smtClean="0"/>
              <a:t>Limited by PD dark current</a:t>
            </a:r>
            <a:endParaRPr lang="en-US" b="1"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2"/>
          <p:cNvGrpSpPr/>
          <p:nvPr/>
        </p:nvGrpSpPr>
        <p:grpSpPr>
          <a:xfrm>
            <a:off x="1905000" y="2438400"/>
            <a:ext cx="914400" cy="914400"/>
            <a:chOff x="6553200" y="2895600"/>
            <a:chExt cx="914400" cy="914400"/>
          </a:xfrm>
          <a:scene3d>
            <a:camera prst="orthographicFront">
              <a:rot lat="0" lon="0" rev="1365630"/>
            </a:camera>
            <a:lightRig rig="threePt" dir="t"/>
          </a:scene3d>
        </p:grpSpPr>
        <p:sp>
          <p:nvSpPr>
            <p:cNvPr id="64" name="Oval 63"/>
            <p:cNvSpPr/>
            <p:nvPr/>
          </p:nvSpPr>
          <p:spPr>
            <a:xfrm>
              <a:off x="6553200" y="2895600"/>
              <a:ext cx="914400" cy="914400"/>
            </a:xfrm>
            <a:prstGeom prst="ellipse">
              <a:avLst/>
            </a:prstGeom>
            <a:solidFill>
              <a:schemeClr val="tx2">
                <a:lumMod val="40000"/>
                <a:lumOff val="60000"/>
              </a:schemeClr>
            </a:solidFill>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6668589" y="3010989"/>
              <a:ext cx="685800" cy="685800"/>
            </a:xfrm>
            <a:prstGeom prst="ellipse">
              <a:avLst/>
            </a:prstGeom>
            <a:solidFill>
              <a:schemeClr val="bg1"/>
            </a:solidFill>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r>
              <a:rPr lang="en-US" dirty="0" smtClean="0"/>
              <a:t>Nonreciprocal propagation constant in ring resonators</a:t>
            </a:r>
            <a:endParaRPr lang="en-US" dirty="0"/>
          </a:p>
        </p:txBody>
      </p:sp>
      <p:sp>
        <p:nvSpPr>
          <p:cNvPr id="4" name="Rectangle 3"/>
          <p:cNvSpPr/>
          <p:nvPr/>
        </p:nvSpPr>
        <p:spPr>
          <a:xfrm>
            <a:off x="990600" y="2209800"/>
            <a:ext cx="2971800" cy="1524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90600" y="3429000"/>
            <a:ext cx="2971800" cy="1524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371600" y="2667000"/>
            <a:ext cx="357790" cy="461665"/>
          </a:xfrm>
          <a:prstGeom prst="rect">
            <a:avLst/>
          </a:prstGeom>
          <a:noFill/>
        </p:spPr>
        <p:txBody>
          <a:bodyPr wrap="square" rtlCol="0">
            <a:spAutoFit/>
          </a:bodyPr>
          <a:lstStyle/>
          <a:p>
            <a:r>
              <a:rPr lang="en-US" sz="2400" b="1" dirty="0" smtClean="0"/>
              <a:t>B</a:t>
            </a:r>
            <a:endParaRPr lang="en-US" sz="2400" b="1" dirty="0"/>
          </a:p>
        </p:txBody>
      </p:sp>
      <p:sp>
        <p:nvSpPr>
          <p:cNvPr id="11" name="TextBox 10"/>
          <p:cNvSpPr txBox="1"/>
          <p:nvPr/>
        </p:nvSpPr>
        <p:spPr>
          <a:xfrm>
            <a:off x="2971800" y="1752600"/>
            <a:ext cx="762000" cy="369332"/>
          </a:xfrm>
          <a:prstGeom prst="rect">
            <a:avLst/>
          </a:prstGeom>
          <a:noFill/>
        </p:spPr>
        <p:txBody>
          <a:bodyPr wrap="square" rtlCol="0">
            <a:spAutoFit/>
          </a:bodyPr>
          <a:lstStyle/>
          <a:p>
            <a:pPr algn="ctr"/>
            <a:r>
              <a:rPr lang="en-US" b="1" dirty="0" smtClean="0"/>
              <a:t>YIG</a:t>
            </a:r>
            <a:endParaRPr lang="en-US" b="1" dirty="0"/>
          </a:p>
        </p:txBody>
      </p:sp>
      <p:cxnSp>
        <p:nvCxnSpPr>
          <p:cNvPr id="13" name="Straight Arrow Connector 12"/>
          <p:cNvCxnSpPr/>
          <p:nvPr/>
        </p:nvCxnSpPr>
        <p:spPr>
          <a:xfrm rot="10800000">
            <a:off x="2514600" y="2895600"/>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flipH="1">
            <a:off x="1718198" y="2895600"/>
            <a:ext cx="491601"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5400000">
            <a:off x="2095500" y="2400300"/>
            <a:ext cx="53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flipH="1" flipV="1">
            <a:off x="2133600" y="3276600"/>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flipV="1">
            <a:off x="2464526" y="2464526"/>
            <a:ext cx="4572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6200000" flipV="1">
            <a:off x="2438400" y="2971800"/>
            <a:ext cx="3810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852748" y="2997926"/>
            <a:ext cx="3810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16200000" flipH="1">
            <a:off x="1881052" y="2412274"/>
            <a:ext cx="3810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5486400" y="2819400"/>
            <a:ext cx="457200" cy="381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latin typeface="Arial" pitchFamily="34" charset="0"/>
                <a:cs typeface="Arial" pitchFamily="34" charset="0"/>
              </a:rPr>
              <a:t>Si</a:t>
            </a:r>
            <a:endParaRPr lang="en-US" sz="1200" b="1" dirty="0">
              <a:solidFill>
                <a:schemeClr val="tx1"/>
              </a:solidFill>
              <a:latin typeface="Arial" pitchFamily="34" charset="0"/>
              <a:cs typeface="Arial" pitchFamily="34" charset="0"/>
            </a:endParaRPr>
          </a:p>
        </p:txBody>
      </p:sp>
      <p:sp>
        <p:nvSpPr>
          <p:cNvPr id="29" name="Rectangle 28"/>
          <p:cNvSpPr/>
          <p:nvPr/>
        </p:nvSpPr>
        <p:spPr>
          <a:xfrm>
            <a:off x="4953000" y="3200400"/>
            <a:ext cx="3200400" cy="6858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Arial" pitchFamily="34" charset="0"/>
                <a:cs typeface="Arial" pitchFamily="34" charset="0"/>
              </a:rPr>
              <a:t>BOX</a:t>
            </a:r>
            <a:endParaRPr lang="en-US" b="1" dirty="0">
              <a:solidFill>
                <a:schemeClr val="tx1"/>
              </a:solidFill>
              <a:latin typeface="Arial" pitchFamily="34" charset="0"/>
              <a:cs typeface="Arial" pitchFamily="34" charset="0"/>
            </a:endParaRPr>
          </a:p>
        </p:txBody>
      </p:sp>
      <p:sp>
        <p:nvSpPr>
          <p:cNvPr id="32" name="Rectangle 31"/>
          <p:cNvSpPr/>
          <p:nvPr/>
        </p:nvSpPr>
        <p:spPr>
          <a:xfrm>
            <a:off x="4953000" y="2438400"/>
            <a:ext cx="3124200" cy="381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4" name="Rectangle 33"/>
          <p:cNvSpPr/>
          <p:nvPr/>
        </p:nvSpPr>
        <p:spPr>
          <a:xfrm>
            <a:off x="7162800" y="2819400"/>
            <a:ext cx="457200" cy="381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latin typeface="Arial" pitchFamily="34" charset="0"/>
                <a:cs typeface="Arial" pitchFamily="34" charset="0"/>
              </a:rPr>
              <a:t>Si</a:t>
            </a:r>
            <a:endParaRPr lang="en-US" sz="1200" b="1" dirty="0">
              <a:solidFill>
                <a:schemeClr val="tx1"/>
              </a:solidFill>
              <a:latin typeface="Arial" pitchFamily="34" charset="0"/>
              <a:cs typeface="Arial" pitchFamily="34" charset="0"/>
            </a:endParaRPr>
          </a:p>
        </p:txBody>
      </p:sp>
      <p:sp>
        <p:nvSpPr>
          <p:cNvPr id="36" name="Rectangle 35"/>
          <p:cNvSpPr/>
          <p:nvPr/>
        </p:nvSpPr>
        <p:spPr>
          <a:xfrm>
            <a:off x="6971211" y="2286000"/>
            <a:ext cx="115389" cy="1524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grpSp>
        <p:nvGrpSpPr>
          <p:cNvPr id="6" name="Group 45"/>
          <p:cNvGrpSpPr/>
          <p:nvPr/>
        </p:nvGrpSpPr>
        <p:grpSpPr>
          <a:xfrm>
            <a:off x="7315200" y="2057400"/>
            <a:ext cx="152400" cy="152400"/>
            <a:chOff x="7315200" y="1676400"/>
            <a:chExt cx="152400" cy="152400"/>
          </a:xfrm>
        </p:grpSpPr>
        <p:sp>
          <p:nvSpPr>
            <p:cNvPr id="37" name="Oval 36"/>
            <p:cNvSpPr/>
            <p:nvPr/>
          </p:nvSpPr>
          <p:spPr>
            <a:xfrm>
              <a:off x="7315200" y="1676400"/>
              <a:ext cx="152400"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cxnSp>
          <p:nvCxnSpPr>
            <p:cNvPr id="38" name="Straight Connector 37"/>
            <p:cNvCxnSpPr>
              <a:stCxn id="37" idx="1"/>
              <a:endCxn id="37" idx="5"/>
            </p:cNvCxnSpPr>
            <p:nvPr/>
          </p:nvCxnSpPr>
          <p:spPr>
            <a:xfrm rot="16200000" flipH="1">
              <a:off x="7337518" y="1698718"/>
              <a:ext cx="107764" cy="1077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37" idx="7"/>
              <a:endCxn id="37" idx="3"/>
            </p:cNvCxnSpPr>
            <p:nvPr/>
          </p:nvCxnSpPr>
          <p:spPr>
            <a:xfrm rot="16200000" flipH="1" flipV="1">
              <a:off x="7337518" y="1698718"/>
              <a:ext cx="107764" cy="1077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Group 44"/>
          <p:cNvGrpSpPr/>
          <p:nvPr/>
        </p:nvGrpSpPr>
        <p:grpSpPr>
          <a:xfrm>
            <a:off x="5638800" y="2057400"/>
            <a:ext cx="152400" cy="152400"/>
            <a:chOff x="5638800" y="1676400"/>
            <a:chExt cx="152400" cy="152400"/>
          </a:xfrm>
        </p:grpSpPr>
        <p:sp>
          <p:nvSpPr>
            <p:cNvPr id="40" name="Oval 39"/>
            <p:cNvSpPr/>
            <p:nvPr/>
          </p:nvSpPr>
          <p:spPr>
            <a:xfrm>
              <a:off x="5638800" y="1676400"/>
              <a:ext cx="152400"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cxnSp>
          <p:nvCxnSpPr>
            <p:cNvPr id="42" name="Straight Connector 41"/>
            <p:cNvCxnSpPr/>
            <p:nvPr/>
          </p:nvCxnSpPr>
          <p:spPr>
            <a:xfrm rot="5400000" flipH="1" flipV="1">
              <a:off x="5715000" y="175260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Oval 43"/>
            <p:cNvSpPr/>
            <p:nvPr/>
          </p:nvSpPr>
          <p:spPr>
            <a:xfrm flipV="1">
              <a:off x="5698374" y="1729049"/>
              <a:ext cx="45719" cy="457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grpSp>
      <p:sp>
        <p:nvSpPr>
          <p:cNvPr id="47" name="TextBox 46"/>
          <p:cNvSpPr txBox="1"/>
          <p:nvPr/>
        </p:nvSpPr>
        <p:spPr>
          <a:xfrm>
            <a:off x="5867400" y="1905000"/>
            <a:ext cx="248786" cy="369332"/>
          </a:xfrm>
          <a:prstGeom prst="rect">
            <a:avLst/>
          </a:prstGeom>
          <a:noFill/>
        </p:spPr>
        <p:txBody>
          <a:bodyPr wrap="none" rtlCol="0">
            <a:spAutoFit/>
          </a:bodyPr>
          <a:lstStyle/>
          <a:p>
            <a:r>
              <a:rPr lang="en-US" b="1" dirty="0" smtClean="0">
                <a:latin typeface="Arial" pitchFamily="34" charset="0"/>
                <a:cs typeface="Arial" pitchFamily="34" charset="0"/>
              </a:rPr>
              <a:t>I</a:t>
            </a:r>
            <a:endParaRPr lang="en-US" b="1" dirty="0">
              <a:latin typeface="Arial" pitchFamily="34" charset="0"/>
              <a:cs typeface="Arial" pitchFamily="34" charset="0"/>
            </a:endParaRPr>
          </a:p>
        </p:txBody>
      </p:sp>
      <p:sp>
        <p:nvSpPr>
          <p:cNvPr id="48" name="TextBox 47"/>
          <p:cNvSpPr txBox="1"/>
          <p:nvPr/>
        </p:nvSpPr>
        <p:spPr>
          <a:xfrm>
            <a:off x="8077200" y="2438400"/>
            <a:ext cx="582211" cy="369332"/>
          </a:xfrm>
          <a:prstGeom prst="rect">
            <a:avLst/>
          </a:prstGeom>
          <a:noFill/>
        </p:spPr>
        <p:txBody>
          <a:bodyPr wrap="none" rtlCol="0">
            <a:spAutoFit/>
          </a:bodyPr>
          <a:lstStyle/>
          <a:p>
            <a:r>
              <a:rPr lang="en-US" b="1" dirty="0" smtClean="0">
                <a:latin typeface="Arial" pitchFamily="34" charset="0"/>
                <a:cs typeface="Arial" pitchFamily="34" charset="0"/>
              </a:rPr>
              <a:t>YIG</a:t>
            </a:r>
            <a:endParaRPr lang="en-US" b="1" dirty="0">
              <a:latin typeface="Arial" pitchFamily="34" charset="0"/>
              <a:cs typeface="Arial" pitchFamily="34" charset="0"/>
            </a:endParaRPr>
          </a:p>
        </p:txBody>
      </p:sp>
      <p:sp>
        <p:nvSpPr>
          <p:cNvPr id="49" name="TextBox 48"/>
          <p:cNvSpPr txBox="1"/>
          <p:nvPr/>
        </p:nvSpPr>
        <p:spPr>
          <a:xfrm>
            <a:off x="7848600" y="2057400"/>
            <a:ext cx="1300356" cy="369332"/>
          </a:xfrm>
          <a:prstGeom prst="rect">
            <a:avLst/>
          </a:prstGeom>
          <a:noFill/>
        </p:spPr>
        <p:txBody>
          <a:bodyPr wrap="none" rtlCol="0">
            <a:spAutoFit/>
          </a:bodyPr>
          <a:lstStyle/>
          <a:p>
            <a:r>
              <a:rPr lang="en-US" b="1" dirty="0" smtClean="0">
                <a:latin typeface="Arial" pitchFamily="34" charset="0"/>
                <a:cs typeface="Arial" pitchFamily="34" charset="0"/>
              </a:rPr>
              <a:t>Metal wire</a:t>
            </a:r>
            <a:endParaRPr lang="en-US" b="1" dirty="0">
              <a:latin typeface="Arial" pitchFamily="34" charset="0"/>
              <a:cs typeface="Arial" pitchFamily="34" charset="0"/>
            </a:endParaRPr>
          </a:p>
        </p:txBody>
      </p:sp>
      <p:cxnSp>
        <p:nvCxnSpPr>
          <p:cNvPr id="51" name="Straight Arrow Connector 50"/>
          <p:cNvCxnSpPr/>
          <p:nvPr/>
        </p:nvCxnSpPr>
        <p:spPr>
          <a:xfrm>
            <a:off x="5257800" y="2514600"/>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5257800" y="2667000"/>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rot="10800000">
            <a:off x="6934200" y="2514600"/>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rot="10800000">
            <a:off x="6934200" y="2667000"/>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6400800" y="2362200"/>
            <a:ext cx="357790" cy="461665"/>
          </a:xfrm>
          <a:prstGeom prst="rect">
            <a:avLst/>
          </a:prstGeom>
          <a:noFill/>
        </p:spPr>
        <p:txBody>
          <a:bodyPr wrap="square" rtlCol="0">
            <a:spAutoFit/>
          </a:bodyPr>
          <a:lstStyle/>
          <a:p>
            <a:r>
              <a:rPr lang="en-US" sz="2400" b="1" dirty="0" smtClean="0">
                <a:latin typeface="Arial" pitchFamily="34" charset="0"/>
                <a:cs typeface="Arial" pitchFamily="34" charset="0"/>
              </a:rPr>
              <a:t>B</a:t>
            </a:r>
            <a:endParaRPr lang="en-US" sz="2400" b="1" dirty="0">
              <a:latin typeface="Arial" pitchFamily="34" charset="0"/>
              <a:cs typeface="Arial" pitchFamily="34" charset="0"/>
            </a:endParaRPr>
          </a:p>
        </p:txBody>
      </p:sp>
      <p:sp>
        <p:nvSpPr>
          <p:cNvPr id="41" name="TextBox 40"/>
          <p:cNvSpPr txBox="1"/>
          <p:nvPr/>
        </p:nvSpPr>
        <p:spPr>
          <a:xfrm>
            <a:off x="1752600" y="1447800"/>
            <a:ext cx="1154996" cy="369332"/>
          </a:xfrm>
          <a:prstGeom prst="rect">
            <a:avLst/>
          </a:prstGeom>
          <a:noFill/>
        </p:spPr>
        <p:txBody>
          <a:bodyPr wrap="none" rtlCol="0">
            <a:spAutoFit/>
          </a:bodyPr>
          <a:lstStyle/>
          <a:p>
            <a:r>
              <a:rPr lang="en-US" b="1" dirty="0" smtClean="0">
                <a:latin typeface="Arial" pitchFamily="34" charset="0"/>
                <a:cs typeface="Arial" pitchFamily="34" charset="0"/>
              </a:rPr>
              <a:t>Top view</a:t>
            </a:r>
            <a:endParaRPr lang="en-US" b="1" dirty="0">
              <a:latin typeface="Arial" pitchFamily="34" charset="0"/>
              <a:cs typeface="Arial" pitchFamily="34" charset="0"/>
            </a:endParaRPr>
          </a:p>
        </p:txBody>
      </p:sp>
      <p:sp>
        <p:nvSpPr>
          <p:cNvPr id="43" name="TextBox 42"/>
          <p:cNvSpPr txBox="1"/>
          <p:nvPr/>
        </p:nvSpPr>
        <p:spPr>
          <a:xfrm>
            <a:off x="5867400" y="1447800"/>
            <a:ext cx="1723549" cy="369332"/>
          </a:xfrm>
          <a:prstGeom prst="rect">
            <a:avLst/>
          </a:prstGeom>
          <a:noFill/>
        </p:spPr>
        <p:txBody>
          <a:bodyPr wrap="none" rtlCol="0">
            <a:spAutoFit/>
          </a:bodyPr>
          <a:lstStyle/>
          <a:p>
            <a:r>
              <a:rPr lang="en-US" b="1" dirty="0" smtClean="0">
                <a:latin typeface="Arial" pitchFamily="34" charset="0"/>
                <a:cs typeface="Arial" pitchFamily="34" charset="0"/>
              </a:rPr>
              <a:t>Cross-section</a:t>
            </a:r>
            <a:endParaRPr lang="en-US" b="1" dirty="0">
              <a:latin typeface="Arial" pitchFamily="34" charset="0"/>
              <a:cs typeface="Arial" pitchFamily="34" charset="0"/>
            </a:endParaRPr>
          </a:p>
        </p:txBody>
      </p:sp>
      <p:cxnSp>
        <p:nvCxnSpPr>
          <p:cNvPr id="45" name="Straight Arrow Connector 44"/>
          <p:cNvCxnSpPr/>
          <p:nvPr/>
        </p:nvCxnSpPr>
        <p:spPr>
          <a:xfrm>
            <a:off x="4725194" y="3656806"/>
            <a:ext cx="532606"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rot="5400000" flipH="1" flipV="1">
            <a:off x="4495800" y="3429000"/>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4419600" y="3048000"/>
            <a:ext cx="293670" cy="369332"/>
          </a:xfrm>
          <a:prstGeom prst="rect">
            <a:avLst/>
          </a:prstGeom>
          <a:noFill/>
        </p:spPr>
        <p:txBody>
          <a:bodyPr wrap="none" rtlCol="0">
            <a:spAutoFit/>
          </a:bodyPr>
          <a:lstStyle/>
          <a:p>
            <a:r>
              <a:rPr lang="en-US" b="1" dirty="0" smtClean="0"/>
              <a:t>y</a:t>
            </a:r>
            <a:endParaRPr lang="en-US" b="1" dirty="0"/>
          </a:p>
        </p:txBody>
      </p:sp>
      <p:sp>
        <p:nvSpPr>
          <p:cNvPr id="52" name="TextBox 51"/>
          <p:cNvSpPr txBox="1"/>
          <p:nvPr/>
        </p:nvSpPr>
        <p:spPr>
          <a:xfrm>
            <a:off x="5334000" y="3505200"/>
            <a:ext cx="290464" cy="369332"/>
          </a:xfrm>
          <a:prstGeom prst="rect">
            <a:avLst/>
          </a:prstGeom>
          <a:noFill/>
        </p:spPr>
        <p:txBody>
          <a:bodyPr wrap="none" rtlCol="0">
            <a:spAutoFit/>
          </a:bodyPr>
          <a:lstStyle/>
          <a:p>
            <a:r>
              <a:rPr lang="en-US" b="1" dirty="0" smtClean="0"/>
              <a:t>x</a:t>
            </a:r>
            <a:endParaRPr lang="en-US" b="1" dirty="0"/>
          </a:p>
        </p:txBody>
      </p:sp>
      <p:graphicFrame>
        <p:nvGraphicFramePr>
          <p:cNvPr id="71682" name="Object 2"/>
          <p:cNvGraphicFramePr>
            <a:graphicFrameLocks noChangeAspect="1"/>
          </p:cNvGraphicFramePr>
          <p:nvPr/>
        </p:nvGraphicFramePr>
        <p:xfrm>
          <a:off x="1905000" y="4114800"/>
          <a:ext cx="4894263" cy="1185863"/>
        </p:xfrm>
        <a:graphic>
          <a:graphicData uri="http://schemas.openxmlformats.org/presentationml/2006/ole">
            <p:oleObj spid="_x0000_s293890" name="Equation" r:id="rId4" imgW="3085920" imgH="749160" progId="Equation.3">
              <p:embed/>
            </p:oleObj>
          </a:graphicData>
        </a:graphic>
      </p:graphicFrame>
      <p:sp>
        <p:nvSpPr>
          <p:cNvPr id="58" name="TextBox 57"/>
          <p:cNvSpPr txBox="1"/>
          <p:nvPr/>
        </p:nvSpPr>
        <p:spPr>
          <a:xfrm>
            <a:off x="381000" y="5715000"/>
            <a:ext cx="8763000" cy="923330"/>
          </a:xfrm>
          <a:prstGeom prst="rect">
            <a:avLst/>
          </a:prstGeom>
          <a:noFill/>
        </p:spPr>
        <p:txBody>
          <a:bodyPr wrap="square" rtlCol="0">
            <a:spAutoFit/>
          </a:bodyPr>
          <a:lstStyle/>
          <a:p>
            <a:pPr>
              <a:buFont typeface="Arial" pitchFamily="34" charset="0"/>
              <a:buChar char="•"/>
            </a:pPr>
            <a:r>
              <a:rPr lang="en-US" b="1" dirty="0" smtClean="0">
                <a:latin typeface="Arial" pitchFamily="34" charset="0"/>
                <a:cs typeface="Arial" pitchFamily="34" charset="0"/>
              </a:rPr>
              <a:t> Magnetic field direction has to be toward the center of the ring (or outward)</a:t>
            </a:r>
          </a:p>
          <a:p>
            <a:pPr>
              <a:buFont typeface="Arial" pitchFamily="34" charset="0"/>
              <a:buChar char="•"/>
            </a:pPr>
            <a:r>
              <a:rPr lang="en-US" b="1" dirty="0" smtClean="0">
                <a:latin typeface="Arial" pitchFamily="34" charset="0"/>
                <a:cs typeface="Arial" pitchFamily="34" charset="0"/>
              </a:rPr>
              <a:t> Propagation constant change is proportional to </a:t>
            </a:r>
            <a:r>
              <a:rPr lang="en-US" b="1" dirty="0" smtClean="0">
                <a:solidFill>
                  <a:srgbClr val="FF0000"/>
                </a:solidFill>
                <a:latin typeface="Arial" pitchFamily="34" charset="0"/>
                <a:cs typeface="Arial" pitchFamily="34" charset="0"/>
              </a:rPr>
              <a:t>field intensity difference</a:t>
            </a:r>
            <a:r>
              <a:rPr lang="en-US" b="1" dirty="0" smtClean="0">
                <a:latin typeface="Arial" pitchFamily="34" charset="0"/>
                <a:cs typeface="Arial" pitchFamily="34" charset="0"/>
              </a:rPr>
              <a:t> at the boundary of the YIG layer </a:t>
            </a:r>
            <a:endParaRPr lang="en-US" b="1" dirty="0">
              <a:latin typeface="Arial" pitchFamily="34" charset="0"/>
              <a:cs typeface="Arial" pitchFamily="34" charset="0"/>
            </a:endParaRPr>
          </a:p>
        </p:txBody>
      </p:sp>
      <p:sp>
        <p:nvSpPr>
          <p:cNvPr id="60" name="TextBox 59"/>
          <p:cNvSpPr txBox="1"/>
          <p:nvPr/>
        </p:nvSpPr>
        <p:spPr>
          <a:xfrm>
            <a:off x="4572000" y="2590800"/>
            <a:ext cx="367408" cy="369332"/>
          </a:xfrm>
          <a:prstGeom prst="rect">
            <a:avLst/>
          </a:prstGeom>
          <a:noFill/>
        </p:spPr>
        <p:txBody>
          <a:bodyPr wrap="none" rtlCol="0">
            <a:spAutoFit/>
          </a:bodyPr>
          <a:lstStyle/>
          <a:p>
            <a:r>
              <a:rPr lang="en-US" dirty="0" smtClean="0"/>
              <a:t>y</a:t>
            </a:r>
            <a:r>
              <a:rPr lang="en-US" baseline="-25000" dirty="0" smtClean="0"/>
              <a:t>0</a:t>
            </a:r>
            <a:endParaRPr lang="en-US" baseline="-25000" dirty="0"/>
          </a:p>
        </p:txBody>
      </p:sp>
      <p:sp>
        <p:nvSpPr>
          <p:cNvPr id="61" name="TextBox 60"/>
          <p:cNvSpPr txBox="1"/>
          <p:nvPr/>
        </p:nvSpPr>
        <p:spPr>
          <a:xfrm>
            <a:off x="4572000" y="2209800"/>
            <a:ext cx="367408" cy="369332"/>
          </a:xfrm>
          <a:prstGeom prst="rect">
            <a:avLst/>
          </a:prstGeom>
          <a:noFill/>
        </p:spPr>
        <p:txBody>
          <a:bodyPr wrap="none" rtlCol="0">
            <a:spAutoFit/>
          </a:bodyPr>
          <a:lstStyle/>
          <a:p>
            <a:r>
              <a:rPr lang="en-US" dirty="0" smtClean="0"/>
              <a:t>y</a:t>
            </a:r>
            <a:r>
              <a:rPr lang="en-US" baseline="-25000" dirty="0" smtClean="0"/>
              <a:t>1</a:t>
            </a:r>
            <a:endParaRPr lang="en-US" baseline="-25000" dirty="0"/>
          </a:p>
        </p:txBody>
      </p:sp>
      <p:sp>
        <p:nvSpPr>
          <p:cNvPr id="62" name="TextBox 61"/>
          <p:cNvSpPr txBox="1"/>
          <p:nvPr/>
        </p:nvSpPr>
        <p:spPr>
          <a:xfrm>
            <a:off x="1519126" y="5334000"/>
            <a:ext cx="5796074" cy="369332"/>
          </a:xfrm>
          <a:prstGeom prst="rect">
            <a:avLst/>
          </a:prstGeom>
          <a:noFill/>
        </p:spPr>
        <p:txBody>
          <a:bodyPr wrap="none" rtlCol="0">
            <a:spAutoFit/>
          </a:bodyPr>
          <a:lstStyle/>
          <a:p>
            <a:r>
              <a:rPr lang="en-US" i="1" dirty="0" smtClean="0"/>
              <a:t>y</a:t>
            </a:r>
            <a:r>
              <a:rPr lang="en-US" i="1" baseline="-25000" dirty="0" smtClean="0"/>
              <a:t>0</a:t>
            </a:r>
            <a:r>
              <a:rPr lang="en-US" dirty="0" smtClean="0"/>
              <a:t> and </a:t>
            </a:r>
            <a:r>
              <a:rPr lang="en-US" i="1" dirty="0" smtClean="0"/>
              <a:t>y</a:t>
            </a:r>
            <a:r>
              <a:rPr lang="en-US" i="1" baseline="-25000" dirty="0" smtClean="0"/>
              <a:t>1</a:t>
            </a:r>
            <a:r>
              <a:rPr lang="en-US" dirty="0" smtClean="0"/>
              <a:t> </a:t>
            </a:r>
            <a:r>
              <a:rPr lang="en-US" dirty="0" smtClean="0">
                <a:latin typeface="Arial" pitchFamily="34" charset="0"/>
                <a:cs typeface="Arial" pitchFamily="34" charset="0"/>
              </a:rPr>
              <a:t>are</a:t>
            </a:r>
            <a:r>
              <a:rPr lang="en-US" dirty="0" smtClean="0"/>
              <a:t> the bottom and top boundary of the YIG layer</a:t>
            </a:r>
            <a:endParaRPr lang="en-US" dirty="0"/>
          </a:p>
        </p:txBody>
      </p:sp>
      <p:sp>
        <p:nvSpPr>
          <p:cNvPr id="66" name="Rectangle 65"/>
          <p:cNvSpPr/>
          <p:nvPr/>
        </p:nvSpPr>
        <p:spPr>
          <a:xfrm>
            <a:off x="1752600" y="1981200"/>
            <a:ext cx="1219200" cy="1752600"/>
          </a:xfrm>
          <a:prstGeom prst="rect">
            <a:avLst/>
          </a:prstGeom>
          <a:solidFill>
            <a:srgbClr val="FF00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7162800" y="2286000"/>
            <a:ext cx="115389" cy="1524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5" name="Rectangle 54"/>
          <p:cNvSpPr/>
          <p:nvPr/>
        </p:nvSpPr>
        <p:spPr>
          <a:xfrm>
            <a:off x="7352211" y="2286000"/>
            <a:ext cx="115389" cy="1524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6" name="Rectangle 55"/>
          <p:cNvSpPr/>
          <p:nvPr/>
        </p:nvSpPr>
        <p:spPr>
          <a:xfrm>
            <a:off x="7543800" y="2286000"/>
            <a:ext cx="115389" cy="1524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8" name="Rectangle 67"/>
          <p:cNvSpPr/>
          <p:nvPr/>
        </p:nvSpPr>
        <p:spPr>
          <a:xfrm>
            <a:off x="7733211" y="2286000"/>
            <a:ext cx="115389" cy="1524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9" name="Rectangle 68"/>
          <p:cNvSpPr/>
          <p:nvPr/>
        </p:nvSpPr>
        <p:spPr>
          <a:xfrm>
            <a:off x="5334000" y="2286000"/>
            <a:ext cx="115389" cy="1524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70" name="Rectangle 69"/>
          <p:cNvSpPr/>
          <p:nvPr/>
        </p:nvSpPr>
        <p:spPr>
          <a:xfrm>
            <a:off x="5525589" y="2286000"/>
            <a:ext cx="115389" cy="1524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71" name="Rectangle 70"/>
          <p:cNvSpPr/>
          <p:nvPr/>
        </p:nvSpPr>
        <p:spPr>
          <a:xfrm>
            <a:off x="5715000" y="2286000"/>
            <a:ext cx="115389" cy="1524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72" name="Rectangle 71"/>
          <p:cNvSpPr/>
          <p:nvPr/>
        </p:nvSpPr>
        <p:spPr>
          <a:xfrm>
            <a:off x="5906589" y="2286000"/>
            <a:ext cx="115389" cy="1524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73" name="Rectangle 72"/>
          <p:cNvSpPr/>
          <p:nvPr/>
        </p:nvSpPr>
        <p:spPr>
          <a:xfrm>
            <a:off x="6096000" y="2286000"/>
            <a:ext cx="115389" cy="1524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srcRect/>
          <a:stretch>
            <a:fillRect/>
          </a:stretch>
        </p:blipFill>
        <p:spPr bwMode="auto">
          <a:xfrm>
            <a:off x="1600200" y="2133600"/>
            <a:ext cx="5334000" cy="40005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Influence of Faraday Coefficient</a:t>
            </a:r>
            <a:endParaRPr lang="en-US" dirty="0"/>
          </a:p>
        </p:txBody>
      </p:sp>
      <p:cxnSp>
        <p:nvCxnSpPr>
          <p:cNvPr id="6" name="Straight Connector 5"/>
          <p:cNvCxnSpPr/>
          <p:nvPr/>
        </p:nvCxnSpPr>
        <p:spPr>
          <a:xfrm rot="5400000" flipH="1" flipV="1">
            <a:off x="2324099" y="4000500"/>
            <a:ext cx="31242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810000" y="2133600"/>
            <a:ext cx="2098716" cy="369332"/>
          </a:xfrm>
          <a:prstGeom prst="rect">
            <a:avLst/>
          </a:prstGeom>
          <a:noFill/>
        </p:spPr>
        <p:txBody>
          <a:bodyPr wrap="none" rtlCol="0">
            <a:spAutoFit/>
          </a:bodyPr>
          <a:lstStyle/>
          <a:p>
            <a:r>
              <a:rPr lang="en-US" dirty="0" err="1" smtClean="0"/>
              <a:t>Ce:YIG</a:t>
            </a:r>
            <a:r>
              <a:rPr lang="en-US" dirty="0" smtClean="0"/>
              <a:t> (7850 </a:t>
            </a:r>
            <a:r>
              <a:rPr lang="en-US" dirty="0" err="1" smtClean="0"/>
              <a:t>rad</a:t>
            </a:r>
            <a:r>
              <a:rPr lang="en-US" dirty="0" smtClean="0"/>
              <a:t>/m)</a:t>
            </a:r>
            <a:endParaRPr lang="en-US" dirty="0"/>
          </a:p>
        </p:txBody>
      </p:sp>
      <p:cxnSp>
        <p:nvCxnSpPr>
          <p:cNvPr id="8" name="Straight Connector 7"/>
          <p:cNvCxnSpPr/>
          <p:nvPr/>
        </p:nvCxnSpPr>
        <p:spPr>
          <a:xfrm rot="5400000" flipH="1" flipV="1">
            <a:off x="800100" y="4000500"/>
            <a:ext cx="31242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219200" y="1600200"/>
            <a:ext cx="2369431" cy="369332"/>
          </a:xfrm>
          <a:prstGeom prst="rect">
            <a:avLst/>
          </a:prstGeom>
          <a:noFill/>
        </p:spPr>
        <p:txBody>
          <a:bodyPr wrap="none" rtlCol="0">
            <a:spAutoFit/>
          </a:bodyPr>
          <a:lstStyle/>
          <a:p>
            <a:r>
              <a:rPr lang="en-US" dirty="0" err="1" smtClean="0"/>
              <a:t>Fe:InGaAsP</a:t>
            </a:r>
            <a:r>
              <a:rPr lang="en-US" dirty="0" smtClean="0"/>
              <a:t>(218 </a:t>
            </a:r>
            <a:r>
              <a:rPr lang="en-US" dirty="0" err="1" smtClean="0"/>
              <a:t>rad</a:t>
            </a:r>
            <a:r>
              <a:rPr lang="en-US" dirty="0" smtClean="0"/>
              <a:t>/m)</a:t>
            </a:r>
            <a:endParaRPr lang="en-US" dirty="0"/>
          </a:p>
        </p:txBody>
      </p:sp>
      <p:cxnSp>
        <p:nvCxnSpPr>
          <p:cNvPr id="11" name="Straight Connector 10"/>
          <p:cNvCxnSpPr/>
          <p:nvPr/>
        </p:nvCxnSpPr>
        <p:spPr>
          <a:xfrm rot="5400000" flipH="1" flipV="1">
            <a:off x="952500" y="4000500"/>
            <a:ext cx="31242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209800" y="1905000"/>
            <a:ext cx="2637132" cy="369332"/>
          </a:xfrm>
          <a:prstGeom prst="rect">
            <a:avLst/>
          </a:prstGeom>
          <a:noFill/>
        </p:spPr>
        <p:txBody>
          <a:bodyPr wrap="none" rtlCol="0">
            <a:spAutoFit/>
          </a:bodyPr>
          <a:lstStyle/>
          <a:p>
            <a:r>
              <a:rPr lang="en-US" dirty="0" smtClean="0"/>
              <a:t>Gd</a:t>
            </a:r>
            <a:r>
              <a:rPr lang="en-US" baseline="-25000" dirty="0" smtClean="0"/>
              <a:t>2</a:t>
            </a:r>
            <a:r>
              <a:rPr lang="en-US" dirty="0" smtClean="0"/>
              <a:t>Bi</a:t>
            </a:r>
            <a:r>
              <a:rPr lang="en-US" baseline="-25000" dirty="0" smtClean="0"/>
              <a:t>1</a:t>
            </a:r>
            <a:r>
              <a:rPr lang="en-US" dirty="0" smtClean="0"/>
              <a:t>Fe</a:t>
            </a:r>
            <a:r>
              <a:rPr lang="en-US" baseline="-25000" dirty="0" smtClean="0"/>
              <a:t>5</a:t>
            </a:r>
            <a:r>
              <a:rPr lang="en-US" dirty="0" smtClean="0"/>
              <a:t>O</a:t>
            </a:r>
            <a:r>
              <a:rPr lang="en-US" baseline="-25000" dirty="0" smtClean="0"/>
              <a:t>12</a:t>
            </a:r>
            <a:r>
              <a:rPr lang="en-US" dirty="0" smtClean="0"/>
              <a:t>(1745 </a:t>
            </a:r>
            <a:r>
              <a:rPr lang="en-US" dirty="0" err="1" smtClean="0"/>
              <a:t>rad</a:t>
            </a:r>
            <a:r>
              <a:rPr lang="en-US" dirty="0" smtClean="0"/>
              <a:t>/m)</a:t>
            </a:r>
            <a:endParaRPr lang="en-US" dirty="0"/>
          </a:p>
        </p:txBody>
      </p:sp>
      <p:sp>
        <p:nvSpPr>
          <p:cNvPr id="15" name="TextBox 14"/>
          <p:cNvSpPr txBox="1"/>
          <p:nvPr/>
        </p:nvSpPr>
        <p:spPr>
          <a:xfrm>
            <a:off x="4800600" y="2907268"/>
            <a:ext cx="768159" cy="369332"/>
          </a:xfrm>
          <a:prstGeom prst="rect">
            <a:avLst/>
          </a:prstGeom>
          <a:noFill/>
        </p:spPr>
        <p:txBody>
          <a:bodyPr wrap="none" rtlCol="0">
            <a:spAutoFit/>
          </a:bodyPr>
          <a:lstStyle/>
          <a:p>
            <a:r>
              <a:rPr lang="en-US" dirty="0" smtClean="0"/>
              <a:t>Q=10</a:t>
            </a:r>
            <a:r>
              <a:rPr lang="en-US" baseline="30000" dirty="0" smtClean="0"/>
              <a:t>7</a:t>
            </a:r>
            <a:endParaRPr lang="en-US" baseline="30000" dirty="0"/>
          </a:p>
        </p:txBody>
      </p:sp>
      <p:sp>
        <p:nvSpPr>
          <p:cNvPr id="16" name="TextBox 15"/>
          <p:cNvSpPr txBox="1"/>
          <p:nvPr/>
        </p:nvSpPr>
        <p:spPr>
          <a:xfrm>
            <a:off x="4800600" y="3974068"/>
            <a:ext cx="768159" cy="369332"/>
          </a:xfrm>
          <a:prstGeom prst="rect">
            <a:avLst/>
          </a:prstGeom>
          <a:noFill/>
        </p:spPr>
        <p:txBody>
          <a:bodyPr wrap="none" rtlCol="0">
            <a:spAutoFit/>
          </a:bodyPr>
          <a:lstStyle/>
          <a:p>
            <a:r>
              <a:rPr lang="en-US" dirty="0" smtClean="0"/>
              <a:t>Q=10</a:t>
            </a:r>
            <a:r>
              <a:rPr lang="en-US" baseline="30000" dirty="0"/>
              <a:t>6</a:t>
            </a:r>
          </a:p>
        </p:txBody>
      </p:sp>
      <p:sp>
        <p:nvSpPr>
          <p:cNvPr id="17" name="TextBox 16"/>
          <p:cNvSpPr txBox="1"/>
          <p:nvPr/>
        </p:nvSpPr>
        <p:spPr>
          <a:xfrm>
            <a:off x="4953000" y="4964668"/>
            <a:ext cx="768159" cy="369332"/>
          </a:xfrm>
          <a:prstGeom prst="rect">
            <a:avLst/>
          </a:prstGeom>
          <a:noFill/>
        </p:spPr>
        <p:txBody>
          <a:bodyPr wrap="none" rtlCol="0">
            <a:spAutoFit/>
          </a:bodyPr>
          <a:lstStyle/>
          <a:p>
            <a:r>
              <a:rPr lang="en-US" dirty="0" smtClean="0"/>
              <a:t>Q=10</a:t>
            </a:r>
            <a:r>
              <a:rPr lang="en-US" baseline="30000" dirty="0"/>
              <a:t>5</a:t>
            </a:r>
          </a:p>
        </p:txBody>
      </p:sp>
      <p:sp>
        <p:nvSpPr>
          <p:cNvPr id="19" name="Rectangle 18"/>
          <p:cNvSpPr/>
          <p:nvPr/>
        </p:nvSpPr>
        <p:spPr>
          <a:xfrm>
            <a:off x="6781800" y="1676400"/>
            <a:ext cx="1013419" cy="369332"/>
          </a:xfrm>
          <a:prstGeom prst="rect">
            <a:avLst/>
          </a:prstGeom>
        </p:spPr>
        <p:txBody>
          <a:bodyPr wrap="none">
            <a:spAutoFit/>
          </a:bodyPr>
          <a:lstStyle/>
          <a:p>
            <a:r>
              <a:rPr lang="el-GR" dirty="0" smtClean="0"/>
              <a:t>κ1 =κ2=γ</a:t>
            </a:r>
            <a:endParaRPr lang="el-GR"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37" name="Picture 25"/>
          <p:cNvPicPr>
            <a:picLocks noChangeAspect="1" noChangeArrowheads="1"/>
          </p:cNvPicPr>
          <p:nvPr/>
        </p:nvPicPr>
        <p:blipFill>
          <a:blip r:embed="rId2" cstate="print"/>
          <a:srcRect/>
          <a:stretch>
            <a:fillRect/>
          </a:stretch>
        </p:blipFill>
        <p:spPr bwMode="auto">
          <a:xfrm>
            <a:off x="4604533" y="1486712"/>
            <a:ext cx="4301139" cy="2942616"/>
          </a:xfrm>
          <a:prstGeom prst="rect">
            <a:avLst/>
          </a:prstGeom>
          <a:noFill/>
          <a:ln w="9525">
            <a:noFill/>
            <a:miter lim="800000"/>
            <a:headEnd/>
            <a:tailEnd/>
          </a:ln>
        </p:spPr>
      </p:pic>
      <p:grpSp>
        <p:nvGrpSpPr>
          <p:cNvPr id="9" name="Group 8"/>
          <p:cNvGrpSpPr/>
          <p:nvPr/>
        </p:nvGrpSpPr>
        <p:grpSpPr>
          <a:xfrm>
            <a:off x="5038725" y="3216184"/>
            <a:ext cx="2362200" cy="838200"/>
            <a:chOff x="1447800" y="3016250"/>
            <a:chExt cx="3200400" cy="1327150"/>
          </a:xfrm>
        </p:grpSpPr>
        <p:sp>
          <p:nvSpPr>
            <p:cNvPr id="5" name="Rectangle 4"/>
            <p:cNvSpPr/>
            <p:nvPr/>
          </p:nvSpPr>
          <p:spPr>
            <a:xfrm>
              <a:off x="1981200" y="3276600"/>
              <a:ext cx="457200" cy="381000"/>
            </a:xfrm>
            <a:prstGeom prst="rect">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latin typeface="Arial" pitchFamily="34" charset="0"/>
                  <a:cs typeface="Arial" pitchFamily="34" charset="0"/>
                </a:rPr>
                <a:t>Si</a:t>
              </a:r>
              <a:endParaRPr lang="en-US" sz="1200" b="1" dirty="0">
                <a:solidFill>
                  <a:schemeClr val="tx1"/>
                </a:solidFill>
                <a:latin typeface="Arial" pitchFamily="34" charset="0"/>
                <a:cs typeface="Arial" pitchFamily="34" charset="0"/>
              </a:endParaRPr>
            </a:p>
          </p:txBody>
        </p:sp>
        <p:sp>
          <p:nvSpPr>
            <p:cNvPr id="6" name="Rectangle 5"/>
            <p:cNvSpPr/>
            <p:nvPr/>
          </p:nvSpPr>
          <p:spPr>
            <a:xfrm>
              <a:off x="1447800" y="3657600"/>
              <a:ext cx="3200400" cy="685800"/>
            </a:xfrm>
            <a:prstGeom prst="rect">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latin typeface="Arial" pitchFamily="34" charset="0"/>
                  <a:cs typeface="Arial" pitchFamily="34" charset="0"/>
                </a:rPr>
                <a:t>BOX</a:t>
              </a:r>
              <a:endParaRPr lang="en-US" sz="1200" b="1" dirty="0">
                <a:solidFill>
                  <a:schemeClr val="tx1"/>
                </a:solidFill>
                <a:latin typeface="Arial" pitchFamily="34" charset="0"/>
                <a:cs typeface="Arial" pitchFamily="34" charset="0"/>
              </a:endParaRPr>
            </a:p>
          </p:txBody>
        </p:sp>
        <p:sp>
          <p:nvSpPr>
            <p:cNvPr id="7" name="Rectangle 6"/>
            <p:cNvSpPr/>
            <p:nvPr/>
          </p:nvSpPr>
          <p:spPr>
            <a:xfrm>
              <a:off x="1447800" y="3016250"/>
              <a:ext cx="3124200" cy="260351"/>
            </a:xfrm>
            <a:prstGeom prst="rect">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smtClean="0">
                  <a:solidFill>
                    <a:schemeClr val="tx1"/>
                  </a:solidFill>
                  <a:latin typeface="Arial" pitchFamily="34" charset="0"/>
                  <a:cs typeface="Arial" pitchFamily="34" charset="0"/>
                </a:rPr>
                <a:t>CeYIG</a:t>
              </a:r>
              <a:endParaRPr lang="en-US" sz="1200" b="1" dirty="0">
                <a:solidFill>
                  <a:schemeClr val="tx1"/>
                </a:solidFill>
                <a:latin typeface="Arial" pitchFamily="34" charset="0"/>
                <a:cs typeface="Arial" pitchFamily="34" charset="0"/>
              </a:endParaRPr>
            </a:p>
          </p:txBody>
        </p:sp>
        <p:sp>
          <p:nvSpPr>
            <p:cNvPr id="8" name="Rectangle 7"/>
            <p:cNvSpPr/>
            <p:nvPr/>
          </p:nvSpPr>
          <p:spPr>
            <a:xfrm>
              <a:off x="3657600" y="3276600"/>
              <a:ext cx="457200" cy="381000"/>
            </a:xfrm>
            <a:prstGeom prst="rect">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latin typeface="Arial" pitchFamily="34" charset="0"/>
                  <a:cs typeface="Arial" pitchFamily="34" charset="0"/>
                </a:rPr>
                <a:t>Si</a:t>
              </a:r>
              <a:endParaRPr lang="en-US" sz="1200" b="1" dirty="0">
                <a:solidFill>
                  <a:schemeClr val="tx1"/>
                </a:solidFill>
                <a:latin typeface="Arial" pitchFamily="34" charset="0"/>
                <a:cs typeface="Arial" pitchFamily="34" charset="0"/>
              </a:endParaRPr>
            </a:p>
          </p:txBody>
        </p:sp>
      </p:grpSp>
      <p:sp>
        <p:nvSpPr>
          <p:cNvPr id="2" name="Title 1"/>
          <p:cNvSpPr>
            <a:spLocks noGrp="1"/>
          </p:cNvSpPr>
          <p:nvPr>
            <p:ph type="title"/>
          </p:nvPr>
        </p:nvSpPr>
        <p:spPr/>
        <p:txBody>
          <a:bodyPr/>
          <a:lstStyle/>
          <a:p>
            <a:r>
              <a:rPr lang="en-US" dirty="0" smtClean="0"/>
              <a:t>How to apply radial magnetic field?</a:t>
            </a:r>
            <a:endParaRPr lang="en-US" dirty="0"/>
          </a:p>
        </p:txBody>
      </p:sp>
      <p:sp>
        <p:nvSpPr>
          <p:cNvPr id="11" name="Rectangle 10"/>
          <p:cNvSpPr/>
          <p:nvPr/>
        </p:nvSpPr>
        <p:spPr>
          <a:xfrm>
            <a:off x="1447800" y="2377984"/>
            <a:ext cx="1905000" cy="1676400"/>
          </a:xfrm>
          <a:prstGeom prst="rect">
            <a:avLst/>
          </a:prstGeom>
          <a:scene3d>
            <a:camera prst="orthographicFront">
              <a:rot lat="18439039" lon="3333766" rev="18028880"/>
            </a:camera>
            <a:lightRig rig="threePt" dir="t"/>
          </a:scene3d>
          <a:sp3d extrusionH="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981200" y="2743200"/>
            <a:ext cx="838200" cy="685800"/>
          </a:xfrm>
          <a:prstGeom prst="ellipse">
            <a:avLst/>
          </a:prstGeom>
          <a:solidFill>
            <a:schemeClr val="tx1">
              <a:lumMod val="65000"/>
              <a:lumOff val="35000"/>
            </a:schemeClr>
          </a:solidFill>
          <a:scene3d>
            <a:camera prst="orthographicFront">
              <a:rot lat="18438000" lon="3336000" rev="18030000"/>
            </a:camera>
            <a:lightRig rig="morning" dir="t"/>
          </a:scene3d>
          <a:sp3d extrusionH="63500" prstMaterial="matte">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828800" y="1752600"/>
            <a:ext cx="1371600" cy="646331"/>
          </a:xfrm>
          <a:prstGeom prst="rect">
            <a:avLst/>
          </a:prstGeom>
          <a:noFill/>
        </p:spPr>
        <p:txBody>
          <a:bodyPr wrap="square" rtlCol="0">
            <a:spAutoFit/>
          </a:bodyPr>
          <a:lstStyle/>
          <a:p>
            <a:pPr algn="ctr"/>
            <a:r>
              <a:rPr lang="en-US" dirty="0" smtClean="0"/>
              <a:t>Permanent magnet</a:t>
            </a:r>
            <a:endParaRPr lang="en-US" dirty="0"/>
          </a:p>
        </p:txBody>
      </p:sp>
      <p:cxnSp>
        <p:nvCxnSpPr>
          <p:cNvPr id="20" name="Straight Arrow Connector 19"/>
          <p:cNvCxnSpPr/>
          <p:nvPr/>
        </p:nvCxnSpPr>
        <p:spPr>
          <a:xfrm flipV="1">
            <a:off x="5791200" y="2743200"/>
            <a:ext cx="838200" cy="1"/>
          </a:xfrm>
          <a:prstGeom prst="straightConnector1">
            <a:avLst/>
          </a:prstGeom>
          <a:ln w="222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867400" y="2438400"/>
            <a:ext cx="747320" cy="307777"/>
          </a:xfrm>
          <a:prstGeom prst="rect">
            <a:avLst/>
          </a:prstGeom>
          <a:noFill/>
        </p:spPr>
        <p:txBody>
          <a:bodyPr wrap="none" rtlCol="0">
            <a:spAutoFit/>
          </a:bodyPr>
          <a:lstStyle/>
          <a:p>
            <a:r>
              <a:rPr lang="en-US" sz="1400" b="1" dirty="0" smtClean="0"/>
              <a:t>1.6 mm</a:t>
            </a:r>
            <a:endParaRPr lang="en-US" sz="1400" b="1" dirty="0"/>
          </a:p>
        </p:txBody>
      </p:sp>
      <p:cxnSp>
        <p:nvCxnSpPr>
          <p:cNvPr id="22" name="Straight Arrow Connector 21"/>
          <p:cNvCxnSpPr/>
          <p:nvPr/>
        </p:nvCxnSpPr>
        <p:spPr>
          <a:xfrm rot="5400000">
            <a:off x="6477000" y="2971800"/>
            <a:ext cx="457200" cy="1588"/>
          </a:xfrm>
          <a:prstGeom prst="straightConnector1">
            <a:avLst/>
          </a:prstGeom>
          <a:ln w="222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781800" y="2819400"/>
            <a:ext cx="747320" cy="307777"/>
          </a:xfrm>
          <a:prstGeom prst="rect">
            <a:avLst/>
          </a:prstGeom>
          <a:noFill/>
        </p:spPr>
        <p:txBody>
          <a:bodyPr wrap="none" rtlCol="0">
            <a:spAutoFit/>
          </a:bodyPr>
          <a:lstStyle/>
          <a:p>
            <a:r>
              <a:rPr lang="en-US" sz="1400" b="1" dirty="0" smtClean="0"/>
              <a:t>0.8 mm</a:t>
            </a:r>
            <a:endParaRPr lang="en-US" sz="1400" b="1" dirty="0"/>
          </a:p>
        </p:txBody>
      </p:sp>
      <p:sp>
        <p:nvSpPr>
          <p:cNvPr id="27" name="Rectangle 26"/>
          <p:cNvSpPr/>
          <p:nvPr/>
        </p:nvSpPr>
        <p:spPr>
          <a:xfrm>
            <a:off x="1838325" y="2606584"/>
            <a:ext cx="1143000" cy="1047750"/>
          </a:xfrm>
          <a:prstGeom prst="rect">
            <a:avLst/>
          </a:prstGeom>
          <a:solidFill>
            <a:srgbClr val="C00000">
              <a:alpha val="30000"/>
            </a:srgbClr>
          </a:solidFill>
          <a:ln>
            <a:solidFill>
              <a:srgbClr val="C00000"/>
            </a:solidFill>
          </a:ln>
          <a:scene3d>
            <a:camera prst="orthographicFront">
              <a:rot lat="18439039" lon="3333766" rev="18028880"/>
            </a:camera>
            <a:lightRig rig="threePt" dir="t"/>
          </a:scene3d>
          <a:sp3d extrusionH="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228850" y="2847975"/>
            <a:ext cx="381000" cy="381000"/>
          </a:xfrm>
          <a:prstGeom prst="ellipse">
            <a:avLst/>
          </a:prstGeom>
          <a:scene3d>
            <a:camera prst="orthographicFront">
              <a:rot lat="3900000" lon="10799999" rev="10799999"/>
            </a:camera>
            <a:lightRig rig="threePt" dir="t"/>
          </a:scene3d>
          <a:sp3d extrusionH="635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a:endCxn id="27" idx="1"/>
          </p:cNvCxnSpPr>
          <p:nvPr/>
        </p:nvCxnSpPr>
        <p:spPr>
          <a:xfrm rot="16200000" flipH="1">
            <a:off x="1419225" y="2711358"/>
            <a:ext cx="447675" cy="39052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066800" y="2301784"/>
            <a:ext cx="739305" cy="369332"/>
          </a:xfrm>
          <a:prstGeom prst="rect">
            <a:avLst/>
          </a:prstGeom>
          <a:noFill/>
        </p:spPr>
        <p:txBody>
          <a:bodyPr wrap="none" rtlCol="0">
            <a:spAutoFit/>
          </a:bodyPr>
          <a:lstStyle/>
          <a:p>
            <a:r>
              <a:rPr lang="en-US" dirty="0" err="1" smtClean="0"/>
              <a:t>CeYIG</a:t>
            </a:r>
            <a:endParaRPr lang="en-US" dirty="0"/>
          </a:p>
        </p:txBody>
      </p:sp>
      <p:cxnSp>
        <p:nvCxnSpPr>
          <p:cNvPr id="31" name="Straight Arrow Connector 30"/>
          <p:cNvCxnSpPr/>
          <p:nvPr/>
        </p:nvCxnSpPr>
        <p:spPr>
          <a:xfrm rot="10800000">
            <a:off x="2514602" y="3216184"/>
            <a:ext cx="838199" cy="4572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2895600" y="3673384"/>
            <a:ext cx="1557478" cy="369332"/>
          </a:xfrm>
          <a:prstGeom prst="rect">
            <a:avLst/>
          </a:prstGeom>
          <a:noFill/>
        </p:spPr>
        <p:txBody>
          <a:bodyPr wrap="none" rtlCol="0">
            <a:spAutoFit/>
          </a:bodyPr>
          <a:lstStyle/>
          <a:p>
            <a:r>
              <a:rPr lang="en-US" dirty="0" smtClean="0"/>
              <a:t>Ring resonator</a:t>
            </a:r>
            <a:endParaRPr lang="en-US" dirty="0"/>
          </a:p>
        </p:txBody>
      </p:sp>
      <p:sp>
        <p:nvSpPr>
          <p:cNvPr id="35" name="TextBox 34"/>
          <p:cNvSpPr txBox="1"/>
          <p:nvPr/>
        </p:nvSpPr>
        <p:spPr>
          <a:xfrm>
            <a:off x="533400" y="4800600"/>
            <a:ext cx="6014019" cy="1477328"/>
          </a:xfrm>
          <a:prstGeom prst="rect">
            <a:avLst/>
          </a:prstGeom>
          <a:noFill/>
        </p:spPr>
        <p:txBody>
          <a:bodyPr wrap="none" rtlCol="0">
            <a:spAutoFit/>
          </a:bodyPr>
          <a:lstStyle/>
          <a:p>
            <a:pPr>
              <a:buFont typeface="Arial" pitchFamily="34" charset="0"/>
              <a:buChar char="•"/>
            </a:pPr>
            <a:r>
              <a:rPr lang="en-US" dirty="0" smtClean="0"/>
              <a:t> The diameter of the ring matches that of the cylinder magnet</a:t>
            </a:r>
          </a:p>
          <a:p>
            <a:r>
              <a:rPr lang="en-US" dirty="0" smtClean="0"/>
              <a:t> - magnet: 1.6 mm</a:t>
            </a:r>
          </a:p>
          <a:p>
            <a:r>
              <a:rPr lang="en-US" dirty="0" smtClean="0"/>
              <a:t> - ring: 1.8mm</a:t>
            </a:r>
          </a:p>
          <a:p>
            <a:pPr>
              <a:buFont typeface="Arial" pitchFamily="34" charset="0"/>
              <a:buChar char="•"/>
            </a:pPr>
            <a:r>
              <a:rPr lang="en-US" dirty="0" smtClean="0"/>
              <a:t> Material of ring can be Si or </a:t>
            </a:r>
            <a:r>
              <a:rPr lang="en-US" dirty="0" err="1" smtClean="0"/>
              <a:t>SiN</a:t>
            </a:r>
            <a:endParaRPr lang="en-US" dirty="0" smtClean="0"/>
          </a:p>
          <a:p>
            <a:pPr>
              <a:buFont typeface="Arial" pitchFamily="34" charset="0"/>
              <a:buChar char="•"/>
            </a:pPr>
            <a:r>
              <a:rPr lang="en-US" dirty="0" smtClean="0"/>
              <a:t> Better quality of </a:t>
            </a:r>
            <a:r>
              <a:rPr lang="en-US" dirty="0" err="1" smtClean="0"/>
              <a:t>CeYIG</a:t>
            </a:r>
            <a:r>
              <a:rPr lang="en-US" dirty="0" smtClean="0"/>
              <a:t> can be bonded to ring resonator  </a:t>
            </a:r>
            <a:endParaRPr lang="en-US"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Ring resonators with horizontal YIG film</a:t>
            </a:r>
            <a:endParaRPr lang="en-US" dirty="0"/>
          </a:p>
        </p:txBody>
      </p:sp>
      <p:sp>
        <p:nvSpPr>
          <p:cNvPr id="4" name="Rectangle 3"/>
          <p:cNvSpPr/>
          <p:nvPr/>
        </p:nvSpPr>
        <p:spPr>
          <a:xfrm>
            <a:off x="1371600" y="4267200"/>
            <a:ext cx="457200" cy="381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latin typeface="Arial" pitchFamily="34" charset="0"/>
                <a:cs typeface="Arial" pitchFamily="34" charset="0"/>
              </a:rPr>
              <a:t>Si</a:t>
            </a:r>
            <a:endParaRPr lang="en-US" sz="1200" b="1" dirty="0">
              <a:solidFill>
                <a:schemeClr val="tx1"/>
              </a:solidFill>
              <a:latin typeface="Arial" pitchFamily="34" charset="0"/>
              <a:cs typeface="Arial" pitchFamily="34" charset="0"/>
            </a:endParaRPr>
          </a:p>
        </p:txBody>
      </p:sp>
      <p:sp>
        <p:nvSpPr>
          <p:cNvPr id="5" name="Rectangle 4"/>
          <p:cNvSpPr/>
          <p:nvPr/>
        </p:nvSpPr>
        <p:spPr>
          <a:xfrm>
            <a:off x="838200" y="4648200"/>
            <a:ext cx="3200400" cy="6858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Arial" pitchFamily="34" charset="0"/>
                <a:cs typeface="Arial" pitchFamily="34" charset="0"/>
              </a:rPr>
              <a:t>BOX</a:t>
            </a:r>
            <a:endParaRPr lang="en-US" b="1" dirty="0">
              <a:solidFill>
                <a:schemeClr val="tx1"/>
              </a:solidFill>
              <a:latin typeface="Arial" pitchFamily="34" charset="0"/>
              <a:cs typeface="Arial" pitchFamily="34" charset="0"/>
            </a:endParaRPr>
          </a:p>
        </p:txBody>
      </p:sp>
      <p:sp>
        <p:nvSpPr>
          <p:cNvPr id="6" name="Rectangle 5"/>
          <p:cNvSpPr/>
          <p:nvPr/>
        </p:nvSpPr>
        <p:spPr>
          <a:xfrm>
            <a:off x="838200" y="3657600"/>
            <a:ext cx="3200400" cy="152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7" name="Rectangle 6"/>
          <p:cNvSpPr/>
          <p:nvPr/>
        </p:nvSpPr>
        <p:spPr>
          <a:xfrm>
            <a:off x="3048000" y="4267200"/>
            <a:ext cx="457200" cy="381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latin typeface="Arial" pitchFamily="34" charset="0"/>
                <a:cs typeface="Arial" pitchFamily="34" charset="0"/>
              </a:rPr>
              <a:t>Si</a:t>
            </a:r>
            <a:endParaRPr lang="en-US" sz="1200" b="1" dirty="0">
              <a:solidFill>
                <a:schemeClr val="tx1"/>
              </a:solidFill>
              <a:latin typeface="Arial" pitchFamily="34" charset="0"/>
              <a:cs typeface="Arial" pitchFamily="34" charset="0"/>
            </a:endParaRPr>
          </a:p>
        </p:txBody>
      </p:sp>
      <p:sp>
        <p:nvSpPr>
          <p:cNvPr id="9" name="Rectangle 8"/>
          <p:cNvSpPr/>
          <p:nvPr/>
        </p:nvSpPr>
        <p:spPr>
          <a:xfrm>
            <a:off x="838200" y="3200400"/>
            <a:ext cx="3200400" cy="4572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Arial" pitchFamily="34" charset="0"/>
                <a:cs typeface="Arial" pitchFamily="34" charset="0"/>
              </a:rPr>
              <a:t>GGG</a:t>
            </a:r>
            <a:endParaRPr lang="en-US" b="1" dirty="0">
              <a:solidFill>
                <a:schemeClr val="tx1"/>
              </a:solidFill>
              <a:latin typeface="Arial" pitchFamily="34" charset="0"/>
              <a:cs typeface="Arial" pitchFamily="34" charset="0"/>
            </a:endParaRPr>
          </a:p>
        </p:txBody>
      </p:sp>
      <p:sp>
        <p:nvSpPr>
          <p:cNvPr id="10" name="Rectangle 9"/>
          <p:cNvSpPr/>
          <p:nvPr/>
        </p:nvSpPr>
        <p:spPr>
          <a:xfrm>
            <a:off x="5410200" y="4352925"/>
            <a:ext cx="457200" cy="381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tx1"/>
                </a:solidFill>
                <a:latin typeface="Arial" pitchFamily="34" charset="0"/>
                <a:cs typeface="Arial" pitchFamily="34" charset="0"/>
              </a:rPr>
              <a:t>a-Si</a:t>
            </a:r>
            <a:endParaRPr lang="en-US" sz="1000" b="1" dirty="0">
              <a:solidFill>
                <a:schemeClr val="tx1"/>
              </a:solidFill>
              <a:latin typeface="Arial" pitchFamily="34" charset="0"/>
              <a:cs typeface="Arial" pitchFamily="34" charset="0"/>
            </a:endParaRPr>
          </a:p>
        </p:txBody>
      </p:sp>
      <p:sp>
        <p:nvSpPr>
          <p:cNvPr id="11" name="Rectangle 10"/>
          <p:cNvSpPr/>
          <p:nvPr/>
        </p:nvSpPr>
        <p:spPr>
          <a:xfrm>
            <a:off x="4876800" y="4724400"/>
            <a:ext cx="3200400" cy="152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2" name="Rectangle 11"/>
          <p:cNvSpPr/>
          <p:nvPr/>
        </p:nvSpPr>
        <p:spPr>
          <a:xfrm>
            <a:off x="7086600" y="4352925"/>
            <a:ext cx="457200" cy="381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tx1"/>
                </a:solidFill>
                <a:latin typeface="Arial" pitchFamily="34" charset="0"/>
                <a:cs typeface="Arial" pitchFamily="34" charset="0"/>
              </a:rPr>
              <a:t>a-Si</a:t>
            </a:r>
            <a:endParaRPr lang="en-US" sz="1000" b="1" dirty="0">
              <a:solidFill>
                <a:schemeClr val="tx1"/>
              </a:solidFill>
              <a:latin typeface="Arial" pitchFamily="34" charset="0"/>
              <a:cs typeface="Arial" pitchFamily="34" charset="0"/>
            </a:endParaRPr>
          </a:p>
        </p:txBody>
      </p:sp>
      <p:sp>
        <p:nvSpPr>
          <p:cNvPr id="13" name="Rectangle 12"/>
          <p:cNvSpPr/>
          <p:nvPr/>
        </p:nvSpPr>
        <p:spPr>
          <a:xfrm>
            <a:off x="4876800" y="4876800"/>
            <a:ext cx="3200400" cy="4572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Arial" pitchFamily="34" charset="0"/>
                <a:cs typeface="Arial" pitchFamily="34" charset="0"/>
              </a:rPr>
              <a:t>GGG</a:t>
            </a:r>
            <a:endParaRPr lang="en-US" b="1" dirty="0">
              <a:solidFill>
                <a:schemeClr val="tx1"/>
              </a:solidFill>
              <a:latin typeface="Arial" pitchFamily="34" charset="0"/>
              <a:cs typeface="Arial" pitchFamily="34" charset="0"/>
            </a:endParaRPr>
          </a:p>
        </p:txBody>
      </p:sp>
      <p:sp>
        <p:nvSpPr>
          <p:cNvPr id="14" name="Down Arrow 13"/>
          <p:cNvSpPr/>
          <p:nvPr/>
        </p:nvSpPr>
        <p:spPr>
          <a:xfrm>
            <a:off x="914400" y="3962400"/>
            <a:ext cx="1524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3733800" y="3952875"/>
            <a:ext cx="1524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flipH="1">
            <a:off x="838200" y="1905000"/>
            <a:ext cx="3230881" cy="923330"/>
          </a:xfrm>
          <a:prstGeom prst="rect">
            <a:avLst/>
          </a:prstGeom>
          <a:noFill/>
        </p:spPr>
        <p:txBody>
          <a:bodyPr wrap="square" rtlCol="0">
            <a:spAutoFit/>
          </a:bodyPr>
          <a:lstStyle/>
          <a:p>
            <a:r>
              <a:rPr lang="en-US" dirty="0" smtClean="0"/>
              <a:t>Approach 1) </a:t>
            </a:r>
          </a:p>
          <a:p>
            <a:r>
              <a:rPr lang="en-US" dirty="0" smtClean="0"/>
              <a:t>Wafer bond YIG-film on to Si ring resonators</a:t>
            </a:r>
            <a:endParaRPr lang="en-US" dirty="0"/>
          </a:p>
        </p:txBody>
      </p:sp>
      <p:sp>
        <p:nvSpPr>
          <p:cNvPr id="18" name="TextBox 17"/>
          <p:cNvSpPr txBox="1"/>
          <p:nvPr/>
        </p:nvSpPr>
        <p:spPr>
          <a:xfrm flipH="1">
            <a:off x="4800600" y="1896070"/>
            <a:ext cx="3230881" cy="923330"/>
          </a:xfrm>
          <a:prstGeom prst="rect">
            <a:avLst/>
          </a:prstGeom>
          <a:noFill/>
        </p:spPr>
        <p:txBody>
          <a:bodyPr wrap="square" rtlCol="0">
            <a:spAutoFit/>
          </a:bodyPr>
          <a:lstStyle/>
          <a:p>
            <a:r>
              <a:rPr lang="en-US" dirty="0" smtClean="0"/>
              <a:t>Approach 2) </a:t>
            </a:r>
          </a:p>
          <a:p>
            <a:r>
              <a:rPr lang="en-US" dirty="0" smtClean="0"/>
              <a:t>Fabricate a-Si ring resonators on the GGG substrate with YIG</a:t>
            </a:r>
          </a:p>
        </p:txBody>
      </p:sp>
      <p:sp>
        <p:nvSpPr>
          <p:cNvPr id="19" name="TextBox 18"/>
          <p:cNvSpPr txBox="1"/>
          <p:nvPr/>
        </p:nvSpPr>
        <p:spPr>
          <a:xfrm>
            <a:off x="4800600" y="5715000"/>
            <a:ext cx="3573863" cy="369332"/>
          </a:xfrm>
          <a:prstGeom prst="rect">
            <a:avLst/>
          </a:prstGeom>
          <a:noFill/>
        </p:spPr>
        <p:txBody>
          <a:bodyPr wrap="none" rtlCol="0">
            <a:spAutoFit/>
          </a:bodyPr>
          <a:lstStyle/>
          <a:p>
            <a:r>
              <a:rPr lang="en-US" dirty="0" smtClean="0"/>
              <a:t>Low-loss a-Si waveguide is required.</a:t>
            </a:r>
            <a:endParaRPr lang="en-US" dirty="0"/>
          </a:p>
        </p:txBody>
      </p:sp>
      <p:sp>
        <p:nvSpPr>
          <p:cNvPr id="20" name="TextBox 19"/>
          <p:cNvSpPr txBox="1"/>
          <p:nvPr/>
        </p:nvSpPr>
        <p:spPr>
          <a:xfrm>
            <a:off x="533400" y="5726668"/>
            <a:ext cx="3808222" cy="369332"/>
          </a:xfrm>
          <a:prstGeom prst="rect">
            <a:avLst/>
          </a:prstGeom>
          <a:noFill/>
        </p:spPr>
        <p:txBody>
          <a:bodyPr wrap="none" rtlCol="0">
            <a:spAutoFit/>
          </a:bodyPr>
          <a:lstStyle/>
          <a:p>
            <a:r>
              <a:rPr lang="en-US" dirty="0" smtClean="0"/>
              <a:t>YIG-Si bonding needs to be developed.</a:t>
            </a:r>
            <a:endParaRPr lang="en-US"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Optical Mode Calculation</a:t>
            </a: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533400" y="2209800"/>
            <a:ext cx="3886200" cy="2590800"/>
          </a:xfrm>
          <a:prstGeom prst="rect">
            <a:avLst/>
          </a:prstGeom>
          <a:noFill/>
          <a:ln w="9525">
            <a:noFill/>
            <a:miter lim="800000"/>
            <a:headEnd/>
            <a:tailEnd/>
          </a:ln>
        </p:spPr>
      </p:pic>
      <p:sp>
        <p:nvSpPr>
          <p:cNvPr id="5" name="TextBox 4"/>
          <p:cNvSpPr txBox="1"/>
          <p:nvPr/>
        </p:nvSpPr>
        <p:spPr>
          <a:xfrm>
            <a:off x="1447800" y="3276600"/>
            <a:ext cx="617477" cy="307777"/>
          </a:xfrm>
          <a:prstGeom prst="rect">
            <a:avLst/>
          </a:prstGeom>
          <a:noFill/>
        </p:spPr>
        <p:txBody>
          <a:bodyPr wrap="none" rtlCol="0">
            <a:spAutoFit/>
          </a:bodyPr>
          <a:lstStyle/>
          <a:p>
            <a:r>
              <a:rPr lang="en-US" sz="1400" dirty="0" err="1" smtClean="0">
                <a:solidFill>
                  <a:schemeClr val="bg1"/>
                </a:solidFill>
              </a:rPr>
              <a:t>CeYIG</a:t>
            </a:r>
            <a:endParaRPr lang="en-US" sz="1400" dirty="0">
              <a:solidFill>
                <a:schemeClr val="bg1"/>
              </a:solidFill>
            </a:endParaRPr>
          </a:p>
        </p:txBody>
      </p:sp>
      <p:sp>
        <p:nvSpPr>
          <p:cNvPr id="6" name="TextBox 5"/>
          <p:cNvSpPr txBox="1"/>
          <p:nvPr/>
        </p:nvSpPr>
        <p:spPr>
          <a:xfrm>
            <a:off x="2819400" y="3810000"/>
            <a:ext cx="308098" cy="307777"/>
          </a:xfrm>
          <a:prstGeom prst="rect">
            <a:avLst/>
          </a:prstGeom>
          <a:noFill/>
        </p:spPr>
        <p:txBody>
          <a:bodyPr wrap="none" rtlCol="0">
            <a:spAutoFit/>
          </a:bodyPr>
          <a:lstStyle/>
          <a:p>
            <a:r>
              <a:rPr lang="en-US" sz="1400" dirty="0" smtClean="0">
                <a:solidFill>
                  <a:schemeClr val="bg1"/>
                </a:solidFill>
              </a:rPr>
              <a:t>Si</a:t>
            </a:r>
            <a:endParaRPr lang="en-US" sz="1400" dirty="0">
              <a:solidFill>
                <a:schemeClr val="bg1"/>
              </a:solidFill>
            </a:endParaRPr>
          </a:p>
        </p:txBody>
      </p:sp>
      <p:sp>
        <p:nvSpPr>
          <p:cNvPr id="7" name="TextBox 6"/>
          <p:cNvSpPr txBox="1"/>
          <p:nvPr/>
        </p:nvSpPr>
        <p:spPr>
          <a:xfrm>
            <a:off x="1524000" y="3962400"/>
            <a:ext cx="488403" cy="307777"/>
          </a:xfrm>
          <a:prstGeom prst="rect">
            <a:avLst/>
          </a:prstGeom>
          <a:noFill/>
        </p:spPr>
        <p:txBody>
          <a:bodyPr wrap="none" rtlCol="0">
            <a:spAutoFit/>
          </a:bodyPr>
          <a:lstStyle/>
          <a:p>
            <a:r>
              <a:rPr lang="en-US" sz="1400" dirty="0" smtClean="0">
                <a:solidFill>
                  <a:schemeClr val="bg1"/>
                </a:solidFill>
              </a:rPr>
              <a:t>BOX</a:t>
            </a:r>
            <a:endParaRPr lang="en-US" sz="1400" dirty="0">
              <a:solidFill>
                <a:schemeClr val="bg1"/>
              </a:solidFill>
            </a:endParaRPr>
          </a:p>
        </p:txBody>
      </p:sp>
      <p:sp>
        <p:nvSpPr>
          <p:cNvPr id="8" name="TextBox 7"/>
          <p:cNvSpPr txBox="1"/>
          <p:nvPr/>
        </p:nvSpPr>
        <p:spPr>
          <a:xfrm>
            <a:off x="1524000" y="2819400"/>
            <a:ext cx="526106" cy="307777"/>
          </a:xfrm>
          <a:prstGeom prst="rect">
            <a:avLst/>
          </a:prstGeom>
          <a:noFill/>
        </p:spPr>
        <p:txBody>
          <a:bodyPr wrap="none" rtlCol="0">
            <a:spAutoFit/>
          </a:bodyPr>
          <a:lstStyle/>
          <a:p>
            <a:r>
              <a:rPr lang="en-US" sz="1400" dirty="0" smtClean="0">
                <a:solidFill>
                  <a:schemeClr val="bg1"/>
                </a:solidFill>
              </a:rPr>
              <a:t>GGG</a:t>
            </a:r>
            <a:endParaRPr lang="en-US" sz="1400" dirty="0">
              <a:solidFill>
                <a:schemeClr val="bg1"/>
              </a:solidFill>
            </a:endParaRPr>
          </a:p>
        </p:txBody>
      </p:sp>
      <p:cxnSp>
        <p:nvCxnSpPr>
          <p:cNvPr id="9" name="Straight Arrow Connector 8"/>
          <p:cNvCxnSpPr>
            <a:stCxn id="6" idx="1"/>
          </p:cNvCxnSpPr>
          <p:nvPr/>
        </p:nvCxnSpPr>
        <p:spPr>
          <a:xfrm rot="10800000">
            <a:off x="2590800" y="3733803"/>
            <a:ext cx="228600" cy="230087"/>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4"/>
          <p:cNvPicPr>
            <a:picLocks noChangeAspect="1" noChangeArrowheads="1"/>
          </p:cNvPicPr>
          <p:nvPr/>
        </p:nvPicPr>
        <p:blipFill>
          <a:blip r:embed="rId3" cstate="print"/>
          <a:srcRect/>
          <a:stretch>
            <a:fillRect/>
          </a:stretch>
        </p:blipFill>
        <p:spPr bwMode="auto">
          <a:xfrm>
            <a:off x="4800600" y="2209800"/>
            <a:ext cx="3810000" cy="2540000"/>
          </a:xfrm>
          <a:prstGeom prst="rect">
            <a:avLst/>
          </a:prstGeom>
          <a:noFill/>
          <a:ln w="9525">
            <a:noFill/>
            <a:miter lim="800000"/>
            <a:headEnd/>
            <a:tailEnd/>
          </a:ln>
        </p:spPr>
      </p:pic>
      <p:cxnSp>
        <p:nvCxnSpPr>
          <p:cNvPr id="12" name="Straight Connector 11"/>
          <p:cNvCxnSpPr/>
          <p:nvPr/>
        </p:nvCxnSpPr>
        <p:spPr>
          <a:xfrm rot="5400000">
            <a:off x="914400" y="3581400"/>
            <a:ext cx="304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flipH="1" flipV="1">
            <a:off x="2696440" y="1810544"/>
            <a:ext cx="1588" cy="4953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438400" y="5105400"/>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971800" y="1905000"/>
            <a:ext cx="381000" cy="369332"/>
          </a:xfrm>
          <a:prstGeom prst="rect">
            <a:avLst/>
          </a:prstGeom>
          <a:noFill/>
        </p:spPr>
        <p:txBody>
          <a:bodyPr wrap="square" rtlCol="0">
            <a:spAutoFit/>
          </a:bodyPr>
          <a:lstStyle/>
          <a:p>
            <a:r>
              <a:rPr lang="en-US" dirty="0" smtClean="0"/>
              <a:t>A</a:t>
            </a:r>
            <a:endParaRPr lang="en-US" dirty="0"/>
          </a:p>
        </p:txBody>
      </p:sp>
      <p:sp>
        <p:nvSpPr>
          <p:cNvPr id="18" name="TextBox 17"/>
          <p:cNvSpPr txBox="1"/>
          <p:nvPr/>
        </p:nvSpPr>
        <p:spPr>
          <a:xfrm>
            <a:off x="2971800" y="4964668"/>
            <a:ext cx="381000" cy="369332"/>
          </a:xfrm>
          <a:prstGeom prst="rect">
            <a:avLst/>
          </a:prstGeom>
          <a:noFill/>
        </p:spPr>
        <p:txBody>
          <a:bodyPr wrap="square" rtlCol="0">
            <a:spAutoFit/>
          </a:bodyPr>
          <a:lstStyle/>
          <a:p>
            <a:r>
              <a:rPr lang="en-US" dirty="0" smtClean="0"/>
              <a:t>A’</a:t>
            </a:r>
            <a:endParaRPr lang="en-US" dirty="0"/>
          </a:p>
        </p:txBody>
      </p:sp>
      <p:sp>
        <p:nvSpPr>
          <p:cNvPr id="19" name="TextBox 18"/>
          <p:cNvSpPr txBox="1"/>
          <p:nvPr/>
        </p:nvSpPr>
        <p:spPr>
          <a:xfrm>
            <a:off x="4724400" y="1828800"/>
            <a:ext cx="381000" cy="369332"/>
          </a:xfrm>
          <a:prstGeom prst="rect">
            <a:avLst/>
          </a:prstGeom>
          <a:noFill/>
        </p:spPr>
        <p:txBody>
          <a:bodyPr wrap="square" rtlCol="0">
            <a:spAutoFit/>
          </a:bodyPr>
          <a:lstStyle/>
          <a:p>
            <a:r>
              <a:rPr lang="en-US" dirty="0" smtClean="0"/>
              <a:t>A’</a:t>
            </a:r>
            <a:endParaRPr lang="en-US" dirty="0"/>
          </a:p>
        </p:txBody>
      </p:sp>
      <p:sp>
        <p:nvSpPr>
          <p:cNvPr id="20" name="TextBox 19"/>
          <p:cNvSpPr txBox="1"/>
          <p:nvPr/>
        </p:nvSpPr>
        <p:spPr>
          <a:xfrm>
            <a:off x="8382000" y="1676400"/>
            <a:ext cx="381000" cy="369332"/>
          </a:xfrm>
          <a:prstGeom prst="rect">
            <a:avLst/>
          </a:prstGeom>
          <a:noFill/>
        </p:spPr>
        <p:txBody>
          <a:bodyPr wrap="square" rtlCol="0">
            <a:spAutoFit/>
          </a:bodyPr>
          <a:lstStyle/>
          <a:p>
            <a:r>
              <a:rPr lang="en-US" dirty="0" smtClean="0"/>
              <a:t>A</a:t>
            </a:r>
            <a:endParaRPr lang="en-US" dirty="0"/>
          </a:p>
        </p:txBody>
      </p:sp>
      <p:cxnSp>
        <p:nvCxnSpPr>
          <p:cNvPr id="22" name="Straight Connector 21"/>
          <p:cNvCxnSpPr/>
          <p:nvPr/>
        </p:nvCxnSpPr>
        <p:spPr>
          <a:xfrm rot="5400000" flipH="1" flipV="1">
            <a:off x="5257800" y="3505200"/>
            <a:ext cx="2133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flipH="1" flipV="1">
            <a:off x="5486400" y="3505200"/>
            <a:ext cx="2133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flipH="1" flipV="1">
            <a:off x="5992090" y="3505200"/>
            <a:ext cx="2133600"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410200" y="2514600"/>
            <a:ext cx="574966" cy="369332"/>
          </a:xfrm>
          <a:prstGeom prst="rect">
            <a:avLst/>
          </a:prstGeom>
          <a:noFill/>
        </p:spPr>
        <p:txBody>
          <a:bodyPr wrap="none" rtlCol="0">
            <a:spAutoFit/>
          </a:bodyPr>
          <a:lstStyle/>
          <a:p>
            <a:r>
              <a:rPr lang="en-US" dirty="0" smtClean="0"/>
              <a:t>BOX</a:t>
            </a:r>
            <a:endParaRPr lang="en-US" dirty="0"/>
          </a:p>
        </p:txBody>
      </p:sp>
      <p:sp>
        <p:nvSpPr>
          <p:cNvPr id="28" name="TextBox 27"/>
          <p:cNvSpPr txBox="1"/>
          <p:nvPr/>
        </p:nvSpPr>
        <p:spPr>
          <a:xfrm>
            <a:off x="6186055" y="1847393"/>
            <a:ext cx="343364" cy="369332"/>
          </a:xfrm>
          <a:prstGeom prst="rect">
            <a:avLst/>
          </a:prstGeom>
          <a:noFill/>
        </p:spPr>
        <p:txBody>
          <a:bodyPr wrap="none" rtlCol="0">
            <a:spAutoFit/>
          </a:bodyPr>
          <a:lstStyle/>
          <a:p>
            <a:r>
              <a:rPr lang="en-US" dirty="0" smtClean="0"/>
              <a:t>Si</a:t>
            </a:r>
            <a:endParaRPr lang="en-US" dirty="0"/>
          </a:p>
        </p:txBody>
      </p:sp>
      <p:sp>
        <p:nvSpPr>
          <p:cNvPr id="29" name="TextBox 28"/>
          <p:cNvSpPr txBox="1"/>
          <p:nvPr/>
        </p:nvSpPr>
        <p:spPr>
          <a:xfrm>
            <a:off x="6477000" y="1752600"/>
            <a:ext cx="739305" cy="369332"/>
          </a:xfrm>
          <a:prstGeom prst="rect">
            <a:avLst/>
          </a:prstGeom>
          <a:noFill/>
        </p:spPr>
        <p:txBody>
          <a:bodyPr wrap="none" rtlCol="0">
            <a:spAutoFit/>
          </a:bodyPr>
          <a:lstStyle/>
          <a:p>
            <a:r>
              <a:rPr lang="en-US" dirty="0" err="1" smtClean="0"/>
              <a:t>CeYIG</a:t>
            </a:r>
            <a:endParaRPr lang="en-US" dirty="0"/>
          </a:p>
        </p:txBody>
      </p:sp>
      <p:sp>
        <p:nvSpPr>
          <p:cNvPr id="30" name="TextBox 29"/>
          <p:cNvSpPr txBox="1"/>
          <p:nvPr/>
        </p:nvSpPr>
        <p:spPr>
          <a:xfrm>
            <a:off x="7315200" y="2438400"/>
            <a:ext cx="622286" cy="369332"/>
          </a:xfrm>
          <a:prstGeom prst="rect">
            <a:avLst/>
          </a:prstGeom>
          <a:noFill/>
        </p:spPr>
        <p:txBody>
          <a:bodyPr wrap="none" rtlCol="0">
            <a:spAutoFit/>
          </a:bodyPr>
          <a:lstStyle/>
          <a:p>
            <a:r>
              <a:rPr lang="en-US" dirty="0" smtClean="0"/>
              <a:t>GGG</a:t>
            </a:r>
            <a:endParaRPr lang="en-US" dirty="0"/>
          </a:p>
        </p:txBody>
      </p:sp>
      <p:cxnSp>
        <p:nvCxnSpPr>
          <p:cNvPr id="32" name="Straight Arrow Connector 31"/>
          <p:cNvCxnSpPr>
            <a:stCxn id="28" idx="2"/>
          </p:cNvCxnSpPr>
          <p:nvPr/>
        </p:nvCxnSpPr>
        <p:spPr>
          <a:xfrm rot="16200000" flipH="1">
            <a:off x="6266062" y="2308400"/>
            <a:ext cx="240268" cy="569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29" idx="2"/>
          </p:cNvCxnSpPr>
          <p:nvPr/>
        </p:nvCxnSpPr>
        <p:spPr>
          <a:xfrm rot="5400000">
            <a:off x="6655992" y="2247741"/>
            <a:ext cx="316470" cy="648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33400" y="5410200"/>
            <a:ext cx="8610600" cy="1200329"/>
          </a:xfrm>
          <a:prstGeom prst="rect">
            <a:avLst/>
          </a:prstGeom>
          <a:noFill/>
        </p:spPr>
        <p:txBody>
          <a:bodyPr wrap="square" rtlCol="0">
            <a:spAutoFit/>
          </a:bodyPr>
          <a:lstStyle/>
          <a:p>
            <a:pPr>
              <a:buFont typeface="Arial" pitchFamily="34" charset="0"/>
              <a:buChar char="•"/>
            </a:pPr>
            <a:r>
              <a:rPr lang="en-US" dirty="0" smtClean="0"/>
              <a:t> 0.5um </a:t>
            </a:r>
            <a:r>
              <a:rPr lang="en-US" dirty="0" err="1" smtClean="0"/>
              <a:t>CeYIG</a:t>
            </a:r>
            <a:r>
              <a:rPr lang="en-US" dirty="0" smtClean="0"/>
              <a:t> on GGG substrate</a:t>
            </a:r>
          </a:p>
          <a:p>
            <a:pPr>
              <a:buFont typeface="Arial" pitchFamily="34" charset="0"/>
              <a:buChar char="•"/>
            </a:pPr>
            <a:r>
              <a:rPr lang="en-US" dirty="0" smtClean="0"/>
              <a:t> Bond </a:t>
            </a:r>
            <a:r>
              <a:rPr lang="en-US" dirty="0" err="1" smtClean="0"/>
              <a:t>CeYIG</a:t>
            </a:r>
            <a:r>
              <a:rPr lang="en-US" dirty="0" smtClean="0"/>
              <a:t> to the Si waveguide on SOI</a:t>
            </a:r>
          </a:p>
          <a:p>
            <a:pPr>
              <a:buFont typeface="Arial" pitchFamily="34" charset="0"/>
              <a:buChar char="•"/>
            </a:pPr>
            <a:r>
              <a:rPr lang="en-US" dirty="0" smtClean="0"/>
              <a:t> Si waveguide: 0.8um * 0.2um </a:t>
            </a:r>
          </a:p>
          <a:p>
            <a:pPr>
              <a:buFont typeface="Arial" pitchFamily="34" charset="0"/>
              <a:buChar char="•"/>
            </a:pPr>
            <a:r>
              <a:rPr lang="en-US" dirty="0" smtClean="0"/>
              <a:t> Peak intensity of the optical mode is close to the interface of </a:t>
            </a:r>
            <a:r>
              <a:rPr lang="en-US" dirty="0" err="1" smtClean="0"/>
              <a:t>CeYIG</a:t>
            </a:r>
            <a:r>
              <a:rPr lang="en-US" dirty="0" smtClean="0"/>
              <a:t> and Si waveguide</a:t>
            </a:r>
            <a:endParaRPr lang="en-US"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a-Si waveguide on </a:t>
            </a:r>
            <a:r>
              <a:rPr lang="en-US" dirty="0" err="1" smtClean="0"/>
              <a:t>Ce:YIG</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457200" y="1584912"/>
            <a:ext cx="3733800" cy="24892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800600" y="1600200"/>
            <a:ext cx="3695700" cy="2463800"/>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4800600" y="4191000"/>
            <a:ext cx="3733800" cy="2489200"/>
          </a:xfrm>
          <a:prstGeom prst="rect">
            <a:avLst/>
          </a:prstGeom>
          <a:noFill/>
          <a:ln w="9525">
            <a:noFill/>
            <a:miter lim="800000"/>
            <a:headEnd/>
            <a:tailEnd/>
          </a:ln>
        </p:spPr>
      </p:pic>
      <p:sp>
        <p:nvSpPr>
          <p:cNvPr id="7" name="TextBox 6"/>
          <p:cNvSpPr txBox="1"/>
          <p:nvPr/>
        </p:nvSpPr>
        <p:spPr>
          <a:xfrm>
            <a:off x="533400" y="4648200"/>
            <a:ext cx="3100272" cy="646331"/>
          </a:xfrm>
          <a:prstGeom prst="rect">
            <a:avLst/>
          </a:prstGeom>
          <a:noFill/>
        </p:spPr>
        <p:txBody>
          <a:bodyPr wrap="none" rtlCol="0">
            <a:spAutoFit/>
          </a:bodyPr>
          <a:lstStyle/>
          <a:p>
            <a:r>
              <a:rPr lang="en-US" dirty="0" smtClean="0"/>
              <a:t>0.5um </a:t>
            </a:r>
            <a:r>
              <a:rPr lang="en-US" dirty="0" err="1" smtClean="0"/>
              <a:t>CeYIG</a:t>
            </a:r>
            <a:r>
              <a:rPr lang="en-US" dirty="0" smtClean="0"/>
              <a:t> on GGG substrate</a:t>
            </a:r>
          </a:p>
          <a:p>
            <a:r>
              <a:rPr lang="en-US" dirty="0" smtClean="0"/>
              <a:t>0.8um * 0.2um a-Si waveguide</a:t>
            </a:r>
            <a:endParaRPr lang="en-US" dirty="0"/>
          </a:p>
        </p:txBody>
      </p:sp>
      <p:cxnSp>
        <p:nvCxnSpPr>
          <p:cNvPr id="9" name="Straight Connector 8"/>
          <p:cNvCxnSpPr/>
          <p:nvPr/>
        </p:nvCxnSpPr>
        <p:spPr>
          <a:xfrm rot="5400000" flipH="1" flipV="1">
            <a:off x="5398734" y="5345466"/>
            <a:ext cx="2209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flipH="1" flipV="1">
            <a:off x="5703534" y="5409086"/>
            <a:ext cx="22098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905000" y="3276600"/>
            <a:ext cx="870751" cy="307777"/>
          </a:xfrm>
          <a:prstGeom prst="rect">
            <a:avLst/>
          </a:prstGeom>
          <a:noFill/>
        </p:spPr>
        <p:txBody>
          <a:bodyPr wrap="none" rtlCol="0">
            <a:spAutoFit/>
          </a:bodyPr>
          <a:lstStyle/>
          <a:p>
            <a:r>
              <a:rPr lang="en-US" sz="1400" dirty="0" smtClean="0">
                <a:solidFill>
                  <a:schemeClr val="bg1"/>
                </a:solidFill>
              </a:rPr>
              <a:t>GGG sub.</a:t>
            </a:r>
            <a:endParaRPr lang="en-US" sz="1400" dirty="0">
              <a:solidFill>
                <a:schemeClr val="bg1"/>
              </a:solidFill>
            </a:endParaRPr>
          </a:p>
        </p:txBody>
      </p:sp>
      <p:sp>
        <p:nvSpPr>
          <p:cNvPr id="12" name="TextBox 11"/>
          <p:cNvSpPr txBox="1"/>
          <p:nvPr/>
        </p:nvSpPr>
        <p:spPr>
          <a:xfrm>
            <a:off x="1143000" y="2669468"/>
            <a:ext cx="617477" cy="307777"/>
          </a:xfrm>
          <a:prstGeom prst="rect">
            <a:avLst/>
          </a:prstGeom>
          <a:noFill/>
        </p:spPr>
        <p:txBody>
          <a:bodyPr wrap="none" rtlCol="0">
            <a:spAutoFit/>
          </a:bodyPr>
          <a:lstStyle/>
          <a:p>
            <a:r>
              <a:rPr lang="en-US" sz="1400" dirty="0" err="1" smtClean="0">
                <a:solidFill>
                  <a:schemeClr val="bg1"/>
                </a:solidFill>
              </a:rPr>
              <a:t>CeYIG</a:t>
            </a:r>
            <a:endParaRPr lang="en-US" sz="1400" dirty="0">
              <a:solidFill>
                <a:schemeClr val="bg1"/>
              </a:solidFill>
            </a:endParaRPr>
          </a:p>
        </p:txBody>
      </p:sp>
      <p:sp>
        <p:nvSpPr>
          <p:cNvPr id="13" name="TextBox 12"/>
          <p:cNvSpPr txBox="1"/>
          <p:nvPr/>
        </p:nvSpPr>
        <p:spPr>
          <a:xfrm>
            <a:off x="2743200" y="2286000"/>
            <a:ext cx="466794" cy="307777"/>
          </a:xfrm>
          <a:prstGeom prst="rect">
            <a:avLst/>
          </a:prstGeom>
          <a:noFill/>
        </p:spPr>
        <p:txBody>
          <a:bodyPr wrap="none" rtlCol="0">
            <a:spAutoFit/>
          </a:bodyPr>
          <a:lstStyle/>
          <a:p>
            <a:r>
              <a:rPr lang="en-US" sz="1400" dirty="0" smtClean="0">
                <a:solidFill>
                  <a:schemeClr val="bg1"/>
                </a:solidFill>
              </a:rPr>
              <a:t>a-Si</a:t>
            </a:r>
            <a:endParaRPr lang="en-US" sz="1400" dirty="0">
              <a:solidFill>
                <a:schemeClr val="bg1"/>
              </a:solidFill>
            </a:endParaRPr>
          </a:p>
        </p:txBody>
      </p:sp>
      <p:cxnSp>
        <p:nvCxnSpPr>
          <p:cNvPr id="14" name="Straight Arrow Connector 13"/>
          <p:cNvCxnSpPr/>
          <p:nvPr/>
        </p:nvCxnSpPr>
        <p:spPr>
          <a:xfrm rot="10800000" flipV="1">
            <a:off x="2514600" y="2514600"/>
            <a:ext cx="228600" cy="152400"/>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Ce:YIG</a:t>
            </a:r>
            <a:r>
              <a:rPr lang="en-US" dirty="0" smtClean="0"/>
              <a:t> bonded to SOI</a:t>
            </a: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381000" y="1295400"/>
            <a:ext cx="3886200" cy="259080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4648200" y="1295400"/>
            <a:ext cx="3886200" cy="2590800"/>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4724400" y="4038600"/>
            <a:ext cx="3810000" cy="2540000"/>
          </a:xfrm>
          <a:prstGeom prst="rect">
            <a:avLst/>
          </a:prstGeom>
          <a:noFill/>
          <a:ln w="9525">
            <a:noFill/>
            <a:miter lim="800000"/>
            <a:headEnd/>
            <a:tailEnd/>
          </a:ln>
        </p:spPr>
      </p:pic>
      <p:sp>
        <p:nvSpPr>
          <p:cNvPr id="9" name="TextBox 8"/>
          <p:cNvSpPr txBox="1"/>
          <p:nvPr/>
        </p:nvSpPr>
        <p:spPr>
          <a:xfrm>
            <a:off x="1295400" y="2362200"/>
            <a:ext cx="617477" cy="307777"/>
          </a:xfrm>
          <a:prstGeom prst="rect">
            <a:avLst/>
          </a:prstGeom>
          <a:noFill/>
        </p:spPr>
        <p:txBody>
          <a:bodyPr wrap="none" rtlCol="0">
            <a:spAutoFit/>
          </a:bodyPr>
          <a:lstStyle/>
          <a:p>
            <a:r>
              <a:rPr lang="en-US" sz="1400" dirty="0" err="1" smtClean="0">
                <a:solidFill>
                  <a:schemeClr val="bg1"/>
                </a:solidFill>
              </a:rPr>
              <a:t>CeYIG</a:t>
            </a:r>
            <a:endParaRPr lang="en-US" sz="1400" dirty="0">
              <a:solidFill>
                <a:schemeClr val="bg1"/>
              </a:solidFill>
            </a:endParaRPr>
          </a:p>
        </p:txBody>
      </p:sp>
      <p:sp>
        <p:nvSpPr>
          <p:cNvPr id="10" name="TextBox 9"/>
          <p:cNvSpPr txBox="1"/>
          <p:nvPr/>
        </p:nvSpPr>
        <p:spPr>
          <a:xfrm>
            <a:off x="2667000" y="2895600"/>
            <a:ext cx="308098" cy="307777"/>
          </a:xfrm>
          <a:prstGeom prst="rect">
            <a:avLst/>
          </a:prstGeom>
          <a:noFill/>
        </p:spPr>
        <p:txBody>
          <a:bodyPr wrap="none" rtlCol="0">
            <a:spAutoFit/>
          </a:bodyPr>
          <a:lstStyle/>
          <a:p>
            <a:r>
              <a:rPr lang="en-US" sz="1400" dirty="0" smtClean="0">
                <a:solidFill>
                  <a:schemeClr val="bg1"/>
                </a:solidFill>
              </a:rPr>
              <a:t>Si</a:t>
            </a:r>
            <a:endParaRPr lang="en-US" sz="1400" dirty="0">
              <a:solidFill>
                <a:schemeClr val="bg1"/>
              </a:solidFill>
            </a:endParaRPr>
          </a:p>
        </p:txBody>
      </p:sp>
      <p:sp>
        <p:nvSpPr>
          <p:cNvPr id="11" name="TextBox 10"/>
          <p:cNvSpPr txBox="1"/>
          <p:nvPr/>
        </p:nvSpPr>
        <p:spPr>
          <a:xfrm>
            <a:off x="1371600" y="3048000"/>
            <a:ext cx="488403" cy="307777"/>
          </a:xfrm>
          <a:prstGeom prst="rect">
            <a:avLst/>
          </a:prstGeom>
          <a:noFill/>
        </p:spPr>
        <p:txBody>
          <a:bodyPr wrap="none" rtlCol="0">
            <a:spAutoFit/>
          </a:bodyPr>
          <a:lstStyle/>
          <a:p>
            <a:r>
              <a:rPr lang="en-US" sz="1400" dirty="0" smtClean="0">
                <a:solidFill>
                  <a:schemeClr val="bg1"/>
                </a:solidFill>
              </a:rPr>
              <a:t>BOX</a:t>
            </a:r>
            <a:endParaRPr lang="en-US" sz="1400" dirty="0">
              <a:solidFill>
                <a:schemeClr val="bg1"/>
              </a:solidFill>
            </a:endParaRPr>
          </a:p>
        </p:txBody>
      </p:sp>
      <p:sp>
        <p:nvSpPr>
          <p:cNvPr id="12" name="TextBox 11"/>
          <p:cNvSpPr txBox="1"/>
          <p:nvPr/>
        </p:nvSpPr>
        <p:spPr>
          <a:xfrm>
            <a:off x="1371600" y="1905000"/>
            <a:ext cx="526106" cy="307777"/>
          </a:xfrm>
          <a:prstGeom prst="rect">
            <a:avLst/>
          </a:prstGeom>
          <a:noFill/>
        </p:spPr>
        <p:txBody>
          <a:bodyPr wrap="none" rtlCol="0">
            <a:spAutoFit/>
          </a:bodyPr>
          <a:lstStyle/>
          <a:p>
            <a:r>
              <a:rPr lang="en-US" sz="1400" dirty="0" smtClean="0">
                <a:solidFill>
                  <a:schemeClr val="bg1"/>
                </a:solidFill>
              </a:rPr>
              <a:t>GGG</a:t>
            </a:r>
            <a:endParaRPr lang="en-US" sz="1400" dirty="0">
              <a:solidFill>
                <a:schemeClr val="bg1"/>
              </a:solidFill>
            </a:endParaRPr>
          </a:p>
        </p:txBody>
      </p:sp>
      <p:cxnSp>
        <p:nvCxnSpPr>
          <p:cNvPr id="14" name="Straight Arrow Connector 13"/>
          <p:cNvCxnSpPr>
            <a:stCxn id="10" idx="1"/>
          </p:cNvCxnSpPr>
          <p:nvPr/>
        </p:nvCxnSpPr>
        <p:spPr>
          <a:xfrm rot="10800000">
            <a:off x="2438400" y="2819403"/>
            <a:ext cx="228600" cy="230087"/>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33400" y="4648200"/>
            <a:ext cx="3285836" cy="923330"/>
          </a:xfrm>
          <a:prstGeom prst="rect">
            <a:avLst/>
          </a:prstGeom>
          <a:noFill/>
        </p:spPr>
        <p:txBody>
          <a:bodyPr wrap="none" rtlCol="0">
            <a:spAutoFit/>
          </a:bodyPr>
          <a:lstStyle/>
          <a:p>
            <a:r>
              <a:rPr lang="en-US" dirty="0" smtClean="0"/>
              <a:t>0.5um </a:t>
            </a:r>
            <a:r>
              <a:rPr lang="en-US" dirty="0" err="1" smtClean="0"/>
              <a:t>CeYIG</a:t>
            </a:r>
            <a:r>
              <a:rPr lang="en-US" dirty="0" smtClean="0"/>
              <a:t> on GGG substrate</a:t>
            </a:r>
          </a:p>
          <a:p>
            <a:r>
              <a:rPr lang="en-US" dirty="0" smtClean="0"/>
              <a:t>Bond </a:t>
            </a:r>
            <a:r>
              <a:rPr lang="en-US" dirty="0" err="1" smtClean="0"/>
              <a:t>CeYIG</a:t>
            </a:r>
            <a:r>
              <a:rPr lang="en-US" dirty="0" smtClean="0"/>
              <a:t> to SOI Si waveguide</a:t>
            </a:r>
          </a:p>
          <a:p>
            <a:r>
              <a:rPr lang="en-US" dirty="0" smtClean="0"/>
              <a:t>Si waveguide: 0.8um * 0.2um </a:t>
            </a:r>
            <a:endParaRPr lang="en-US"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err="1" smtClean="0"/>
              <a:t>Ce:YIG</a:t>
            </a:r>
            <a:r>
              <a:rPr lang="en-US" dirty="0" smtClean="0"/>
              <a:t> bonded to SOI</a:t>
            </a:r>
            <a:endParaRPr lang="en-US" dirty="0"/>
          </a:p>
        </p:txBody>
      </p:sp>
      <p:pic>
        <p:nvPicPr>
          <p:cNvPr id="2051" name="Picture 3"/>
          <p:cNvPicPr>
            <a:picLocks noChangeAspect="1" noChangeArrowheads="1"/>
          </p:cNvPicPr>
          <p:nvPr/>
        </p:nvPicPr>
        <p:blipFill>
          <a:blip r:embed="rId2" cstate="print"/>
          <a:srcRect/>
          <a:stretch>
            <a:fillRect/>
          </a:stretch>
        </p:blipFill>
        <p:spPr bwMode="auto">
          <a:xfrm>
            <a:off x="4648200" y="4114800"/>
            <a:ext cx="4000500" cy="2667000"/>
          </a:xfrm>
          <a:prstGeom prst="rect">
            <a:avLst/>
          </a:prstGeom>
          <a:noFill/>
          <a:ln w="9525">
            <a:noFill/>
            <a:miter lim="800000"/>
            <a:headEnd/>
            <a:tailEnd/>
          </a:ln>
        </p:spPr>
      </p:pic>
      <p:cxnSp>
        <p:nvCxnSpPr>
          <p:cNvPr id="7" name="Straight Connector 6"/>
          <p:cNvCxnSpPr/>
          <p:nvPr/>
        </p:nvCxnSpPr>
        <p:spPr>
          <a:xfrm rot="5400000" flipH="1" flipV="1">
            <a:off x="4941534" y="5430544"/>
            <a:ext cx="2362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flipH="1" flipV="1">
            <a:off x="5345465" y="5449774"/>
            <a:ext cx="23622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052" name="Picture 4"/>
          <p:cNvPicPr>
            <a:picLocks noChangeAspect="1" noChangeArrowheads="1"/>
          </p:cNvPicPr>
          <p:nvPr/>
        </p:nvPicPr>
        <p:blipFill>
          <a:blip r:embed="rId3" cstate="print"/>
          <a:srcRect/>
          <a:stretch>
            <a:fillRect/>
          </a:stretch>
        </p:blipFill>
        <p:spPr bwMode="auto">
          <a:xfrm>
            <a:off x="4533900" y="1143000"/>
            <a:ext cx="4114800" cy="2743200"/>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a:off x="304800" y="1143000"/>
            <a:ext cx="4114800" cy="2743200"/>
          </a:xfrm>
          <a:prstGeom prst="rect">
            <a:avLst/>
          </a:prstGeom>
          <a:noFill/>
          <a:ln w="9525">
            <a:noFill/>
            <a:miter lim="800000"/>
            <a:headEnd/>
            <a:tailEnd/>
          </a:ln>
        </p:spPr>
      </p:pic>
      <p:sp>
        <p:nvSpPr>
          <p:cNvPr id="9" name="TextBox 8"/>
          <p:cNvSpPr txBox="1"/>
          <p:nvPr/>
        </p:nvSpPr>
        <p:spPr>
          <a:xfrm>
            <a:off x="1447800" y="2590800"/>
            <a:ext cx="617477" cy="307777"/>
          </a:xfrm>
          <a:prstGeom prst="rect">
            <a:avLst/>
          </a:prstGeom>
          <a:noFill/>
        </p:spPr>
        <p:txBody>
          <a:bodyPr wrap="none" rtlCol="0">
            <a:spAutoFit/>
          </a:bodyPr>
          <a:lstStyle/>
          <a:p>
            <a:r>
              <a:rPr lang="en-US" sz="1400" dirty="0" err="1" smtClean="0">
                <a:solidFill>
                  <a:schemeClr val="bg1"/>
                </a:solidFill>
              </a:rPr>
              <a:t>CeYIG</a:t>
            </a:r>
            <a:endParaRPr lang="en-US" sz="1400" dirty="0">
              <a:solidFill>
                <a:schemeClr val="bg1"/>
              </a:solidFill>
            </a:endParaRPr>
          </a:p>
        </p:txBody>
      </p:sp>
      <p:sp>
        <p:nvSpPr>
          <p:cNvPr id="10" name="TextBox 9"/>
          <p:cNvSpPr txBox="1"/>
          <p:nvPr/>
        </p:nvSpPr>
        <p:spPr>
          <a:xfrm>
            <a:off x="2667000" y="3048000"/>
            <a:ext cx="308098" cy="307777"/>
          </a:xfrm>
          <a:prstGeom prst="rect">
            <a:avLst/>
          </a:prstGeom>
          <a:noFill/>
        </p:spPr>
        <p:txBody>
          <a:bodyPr wrap="none" rtlCol="0">
            <a:spAutoFit/>
          </a:bodyPr>
          <a:lstStyle/>
          <a:p>
            <a:r>
              <a:rPr lang="en-US" sz="1400" dirty="0" smtClean="0">
                <a:solidFill>
                  <a:schemeClr val="bg1"/>
                </a:solidFill>
              </a:rPr>
              <a:t>Si</a:t>
            </a:r>
            <a:endParaRPr lang="en-US" sz="1400" dirty="0">
              <a:solidFill>
                <a:schemeClr val="bg1"/>
              </a:solidFill>
            </a:endParaRPr>
          </a:p>
        </p:txBody>
      </p:sp>
      <p:sp>
        <p:nvSpPr>
          <p:cNvPr id="11" name="TextBox 10"/>
          <p:cNvSpPr txBox="1"/>
          <p:nvPr/>
        </p:nvSpPr>
        <p:spPr>
          <a:xfrm>
            <a:off x="1512337" y="3200400"/>
            <a:ext cx="488403" cy="307777"/>
          </a:xfrm>
          <a:prstGeom prst="rect">
            <a:avLst/>
          </a:prstGeom>
          <a:noFill/>
        </p:spPr>
        <p:txBody>
          <a:bodyPr wrap="none" rtlCol="0">
            <a:spAutoFit/>
          </a:bodyPr>
          <a:lstStyle/>
          <a:p>
            <a:r>
              <a:rPr lang="en-US" sz="1400" dirty="0" smtClean="0">
                <a:solidFill>
                  <a:schemeClr val="bg1"/>
                </a:solidFill>
              </a:rPr>
              <a:t>BOX</a:t>
            </a:r>
            <a:endParaRPr lang="en-US" sz="1400" dirty="0">
              <a:solidFill>
                <a:schemeClr val="bg1"/>
              </a:solidFill>
            </a:endParaRPr>
          </a:p>
        </p:txBody>
      </p:sp>
      <p:sp>
        <p:nvSpPr>
          <p:cNvPr id="12" name="TextBox 11"/>
          <p:cNvSpPr txBox="1"/>
          <p:nvPr/>
        </p:nvSpPr>
        <p:spPr>
          <a:xfrm>
            <a:off x="1493485" y="1981200"/>
            <a:ext cx="526106" cy="307777"/>
          </a:xfrm>
          <a:prstGeom prst="rect">
            <a:avLst/>
          </a:prstGeom>
          <a:noFill/>
        </p:spPr>
        <p:txBody>
          <a:bodyPr wrap="none" rtlCol="0">
            <a:spAutoFit/>
          </a:bodyPr>
          <a:lstStyle/>
          <a:p>
            <a:r>
              <a:rPr lang="en-US" sz="1400" dirty="0" smtClean="0">
                <a:solidFill>
                  <a:schemeClr val="bg1"/>
                </a:solidFill>
              </a:rPr>
              <a:t>GGG</a:t>
            </a:r>
            <a:endParaRPr lang="en-US" sz="1400" dirty="0">
              <a:solidFill>
                <a:schemeClr val="bg1"/>
              </a:solidFill>
            </a:endParaRPr>
          </a:p>
        </p:txBody>
      </p:sp>
      <p:cxnSp>
        <p:nvCxnSpPr>
          <p:cNvPr id="13" name="Straight Arrow Connector 12"/>
          <p:cNvCxnSpPr>
            <a:stCxn id="10" idx="1"/>
          </p:cNvCxnSpPr>
          <p:nvPr/>
        </p:nvCxnSpPr>
        <p:spPr>
          <a:xfrm rot="10800000">
            <a:off x="2438400" y="2971803"/>
            <a:ext cx="228600" cy="230087"/>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flipH="1" flipV="1">
            <a:off x="5600700" y="2552700"/>
            <a:ext cx="1905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553200" y="1600200"/>
            <a:ext cx="304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553200" y="3505200"/>
            <a:ext cx="304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934200" y="1447800"/>
            <a:ext cx="369012" cy="369332"/>
          </a:xfrm>
          <a:prstGeom prst="rect">
            <a:avLst/>
          </a:prstGeom>
          <a:noFill/>
        </p:spPr>
        <p:txBody>
          <a:bodyPr wrap="none" rtlCol="0">
            <a:spAutoFit/>
          </a:bodyPr>
          <a:lstStyle/>
          <a:p>
            <a:r>
              <a:rPr lang="en-US" dirty="0" smtClean="0"/>
              <a:t>A’</a:t>
            </a:r>
            <a:endParaRPr lang="en-US" dirty="0"/>
          </a:p>
        </p:txBody>
      </p:sp>
      <p:sp>
        <p:nvSpPr>
          <p:cNvPr id="21" name="TextBox 20"/>
          <p:cNvSpPr txBox="1"/>
          <p:nvPr/>
        </p:nvSpPr>
        <p:spPr>
          <a:xfrm>
            <a:off x="6911759" y="3335893"/>
            <a:ext cx="317716" cy="369332"/>
          </a:xfrm>
          <a:prstGeom prst="rect">
            <a:avLst/>
          </a:prstGeom>
          <a:noFill/>
        </p:spPr>
        <p:txBody>
          <a:bodyPr wrap="none" rtlCol="0">
            <a:spAutoFit/>
          </a:bodyPr>
          <a:lstStyle/>
          <a:p>
            <a:r>
              <a:rPr lang="en-US" dirty="0" smtClean="0"/>
              <a:t>A</a:t>
            </a:r>
            <a:endParaRPr lang="en-US" dirty="0"/>
          </a:p>
        </p:txBody>
      </p:sp>
      <p:sp>
        <p:nvSpPr>
          <p:cNvPr id="22" name="TextBox 21"/>
          <p:cNvSpPr txBox="1"/>
          <p:nvPr/>
        </p:nvSpPr>
        <p:spPr>
          <a:xfrm>
            <a:off x="7620000" y="4267200"/>
            <a:ext cx="369012" cy="369332"/>
          </a:xfrm>
          <a:prstGeom prst="rect">
            <a:avLst/>
          </a:prstGeom>
          <a:noFill/>
        </p:spPr>
        <p:txBody>
          <a:bodyPr wrap="none" rtlCol="0">
            <a:spAutoFit/>
          </a:bodyPr>
          <a:lstStyle/>
          <a:p>
            <a:r>
              <a:rPr lang="en-US" dirty="0" smtClean="0"/>
              <a:t>A’</a:t>
            </a:r>
            <a:endParaRPr lang="en-US" dirty="0"/>
          </a:p>
        </p:txBody>
      </p:sp>
      <p:sp>
        <p:nvSpPr>
          <p:cNvPr id="23" name="TextBox 22"/>
          <p:cNvSpPr txBox="1"/>
          <p:nvPr/>
        </p:nvSpPr>
        <p:spPr>
          <a:xfrm>
            <a:off x="5334000" y="4267200"/>
            <a:ext cx="317716" cy="369332"/>
          </a:xfrm>
          <a:prstGeom prst="rect">
            <a:avLst/>
          </a:prstGeom>
          <a:noFill/>
        </p:spPr>
        <p:txBody>
          <a:bodyPr wrap="none" rtlCol="0">
            <a:spAutoFit/>
          </a:bodyPr>
          <a:lstStyle/>
          <a:p>
            <a:r>
              <a:rPr lang="en-US" dirty="0" smtClean="0"/>
              <a:t>A</a:t>
            </a:r>
            <a:endParaRPr lang="en-US" dirty="0"/>
          </a:p>
        </p:txBody>
      </p:sp>
      <p:sp>
        <p:nvSpPr>
          <p:cNvPr id="24" name="TextBox 23"/>
          <p:cNvSpPr txBox="1"/>
          <p:nvPr/>
        </p:nvSpPr>
        <p:spPr>
          <a:xfrm>
            <a:off x="533400" y="4648200"/>
            <a:ext cx="3664658" cy="1200329"/>
          </a:xfrm>
          <a:prstGeom prst="rect">
            <a:avLst/>
          </a:prstGeom>
          <a:noFill/>
        </p:spPr>
        <p:txBody>
          <a:bodyPr wrap="none" rtlCol="0">
            <a:spAutoFit/>
          </a:bodyPr>
          <a:lstStyle/>
          <a:p>
            <a:r>
              <a:rPr lang="en-US" dirty="0" smtClean="0"/>
              <a:t>0.5um </a:t>
            </a:r>
            <a:r>
              <a:rPr lang="en-US" dirty="0" err="1" smtClean="0"/>
              <a:t>CeYIG</a:t>
            </a:r>
            <a:r>
              <a:rPr lang="en-US" dirty="0" smtClean="0"/>
              <a:t> on GGG substrate</a:t>
            </a:r>
          </a:p>
          <a:p>
            <a:r>
              <a:rPr lang="en-US" dirty="0" smtClean="0"/>
              <a:t>Bond </a:t>
            </a:r>
            <a:r>
              <a:rPr lang="en-US" dirty="0" err="1" smtClean="0"/>
              <a:t>CeYIG</a:t>
            </a:r>
            <a:r>
              <a:rPr lang="en-US" dirty="0" smtClean="0"/>
              <a:t> to SOI Si waveguide</a:t>
            </a:r>
          </a:p>
          <a:p>
            <a:r>
              <a:rPr lang="en-US" dirty="0" smtClean="0"/>
              <a:t>Si waveguide: 0.6um * 0.2um</a:t>
            </a:r>
          </a:p>
          <a:p>
            <a:r>
              <a:rPr lang="en-US" dirty="0" smtClean="0"/>
              <a:t>Resonance wavelength split: 0.37nm </a:t>
            </a:r>
            <a:endParaRPr lang="en-US"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Ce:YIG</a:t>
            </a:r>
            <a:r>
              <a:rPr lang="en-US" dirty="0" smtClean="0"/>
              <a:t> bonded to SOI</a:t>
            </a:r>
            <a:endParaRPr lang="en-US" dirty="0"/>
          </a:p>
        </p:txBody>
      </p:sp>
      <p:pic>
        <p:nvPicPr>
          <p:cNvPr id="423938" name="Picture 2"/>
          <p:cNvPicPr>
            <a:picLocks noChangeAspect="1" noChangeArrowheads="1"/>
          </p:cNvPicPr>
          <p:nvPr/>
        </p:nvPicPr>
        <p:blipFill>
          <a:blip r:embed="rId2" cstate="print"/>
          <a:srcRect/>
          <a:stretch>
            <a:fillRect/>
          </a:stretch>
        </p:blipFill>
        <p:spPr bwMode="auto">
          <a:xfrm>
            <a:off x="381000" y="1295400"/>
            <a:ext cx="3886200" cy="2590800"/>
          </a:xfrm>
          <a:prstGeom prst="rect">
            <a:avLst/>
          </a:prstGeom>
          <a:noFill/>
          <a:ln w="9525">
            <a:noFill/>
            <a:miter lim="800000"/>
            <a:headEnd/>
            <a:tailEnd/>
          </a:ln>
        </p:spPr>
      </p:pic>
      <p:pic>
        <p:nvPicPr>
          <p:cNvPr id="423939" name="Picture 3"/>
          <p:cNvPicPr>
            <a:picLocks noChangeAspect="1" noChangeArrowheads="1"/>
          </p:cNvPicPr>
          <p:nvPr/>
        </p:nvPicPr>
        <p:blipFill>
          <a:blip r:embed="rId3" cstate="print"/>
          <a:srcRect/>
          <a:stretch>
            <a:fillRect/>
          </a:stretch>
        </p:blipFill>
        <p:spPr bwMode="auto">
          <a:xfrm>
            <a:off x="4686300" y="1447800"/>
            <a:ext cx="3771900" cy="2514600"/>
          </a:xfrm>
          <a:prstGeom prst="rect">
            <a:avLst/>
          </a:prstGeom>
          <a:noFill/>
          <a:ln w="9525">
            <a:noFill/>
            <a:miter lim="800000"/>
            <a:headEnd/>
            <a:tailEnd/>
          </a:ln>
        </p:spPr>
      </p:pic>
      <p:pic>
        <p:nvPicPr>
          <p:cNvPr id="423940" name="Picture 4"/>
          <p:cNvPicPr>
            <a:picLocks noChangeAspect="1" noChangeArrowheads="1"/>
          </p:cNvPicPr>
          <p:nvPr/>
        </p:nvPicPr>
        <p:blipFill>
          <a:blip r:embed="rId4" cstate="print"/>
          <a:srcRect/>
          <a:stretch>
            <a:fillRect/>
          </a:stretch>
        </p:blipFill>
        <p:spPr bwMode="auto">
          <a:xfrm>
            <a:off x="4800600" y="4343400"/>
            <a:ext cx="3505200" cy="2336800"/>
          </a:xfrm>
          <a:prstGeom prst="rect">
            <a:avLst/>
          </a:prstGeom>
          <a:noFill/>
          <a:ln w="9525">
            <a:noFill/>
            <a:miter lim="800000"/>
            <a:headEnd/>
            <a:tailEnd/>
          </a:ln>
        </p:spPr>
      </p:pic>
      <p:sp>
        <p:nvSpPr>
          <p:cNvPr id="7" name="TextBox 6"/>
          <p:cNvSpPr txBox="1"/>
          <p:nvPr/>
        </p:nvSpPr>
        <p:spPr>
          <a:xfrm>
            <a:off x="533400" y="4648200"/>
            <a:ext cx="3172985" cy="923330"/>
          </a:xfrm>
          <a:prstGeom prst="rect">
            <a:avLst/>
          </a:prstGeom>
          <a:noFill/>
        </p:spPr>
        <p:txBody>
          <a:bodyPr wrap="none" rtlCol="0">
            <a:spAutoFit/>
          </a:bodyPr>
          <a:lstStyle/>
          <a:p>
            <a:r>
              <a:rPr lang="en-US" dirty="0" smtClean="0"/>
              <a:t>0.5um </a:t>
            </a:r>
            <a:r>
              <a:rPr lang="en-US" dirty="0" err="1" smtClean="0"/>
              <a:t>CeYIG</a:t>
            </a:r>
            <a:r>
              <a:rPr lang="en-US" dirty="0" smtClean="0"/>
              <a:t> on GGG substrate</a:t>
            </a:r>
          </a:p>
          <a:p>
            <a:r>
              <a:rPr lang="en-US" dirty="0" smtClean="0"/>
              <a:t>Bond </a:t>
            </a:r>
            <a:r>
              <a:rPr lang="en-US" dirty="0" err="1" smtClean="0"/>
              <a:t>CeYIG</a:t>
            </a:r>
            <a:r>
              <a:rPr lang="en-US" dirty="0" smtClean="0"/>
              <a:t> to SOI Si waveguide</a:t>
            </a:r>
          </a:p>
          <a:p>
            <a:r>
              <a:rPr lang="en-US" dirty="0" smtClean="0"/>
              <a:t>Si waveguide: 0.6um * 0.25um</a:t>
            </a:r>
          </a:p>
        </p:txBody>
      </p:sp>
      <p:cxnSp>
        <p:nvCxnSpPr>
          <p:cNvPr id="8" name="Straight Connector 7"/>
          <p:cNvCxnSpPr/>
          <p:nvPr/>
        </p:nvCxnSpPr>
        <p:spPr>
          <a:xfrm rot="5400000" flipH="1" flipV="1">
            <a:off x="4941534" y="5430544"/>
            <a:ext cx="2362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flipH="1" flipV="1">
            <a:off x="5290045" y="5422064"/>
            <a:ext cx="2362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flipH="1" flipV="1">
            <a:off x="5600700" y="2552700"/>
            <a:ext cx="1905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553200" y="1600200"/>
            <a:ext cx="304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553200" y="3505200"/>
            <a:ext cx="304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934200" y="1447800"/>
            <a:ext cx="369012" cy="369332"/>
          </a:xfrm>
          <a:prstGeom prst="rect">
            <a:avLst/>
          </a:prstGeom>
          <a:noFill/>
        </p:spPr>
        <p:txBody>
          <a:bodyPr wrap="none" rtlCol="0">
            <a:spAutoFit/>
          </a:bodyPr>
          <a:lstStyle/>
          <a:p>
            <a:r>
              <a:rPr lang="en-US" dirty="0" smtClean="0"/>
              <a:t>A’</a:t>
            </a:r>
            <a:endParaRPr lang="en-US" dirty="0"/>
          </a:p>
        </p:txBody>
      </p:sp>
      <p:sp>
        <p:nvSpPr>
          <p:cNvPr id="14" name="TextBox 13"/>
          <p:cNvSpPr txBox="1"/>
          <p:nvPr/>
        </p:nvSpPr>
        <p:spPr>
          <a:xfrm>
            <a:off x="6911759" y="3335893"/>
            <a:ext cx="317716" cy="369332"/>
          </a:xfrm>
          <a:prstGeom prst="rect">
            <a:avLst/>
          </a:prstGeom>
          <a:noFill/>
        </p:spPr>
        <p:txBody>
          <a:bodyPr wrap="none" rtlCol="0">
            <a:spAutoFit/>
          </a:bodyPr>
          <a:lstStyle/>
          <a:p>
            <a:r>
              <a:rPr lang="en-US" dirty="0" smtClean="0"/>
              <a:t>A</a:t>
            </a:r>
            <a:endParaRPr lang="en-US" dirty="0"/>
          </a:p>
        </p:txBody>
      </p:sp>
      <p:sp>
        <p:nvSpPr>
          <p:cNvPr id="15" name="TextBox 14"/>
          <p:cNvSpPr txBox="1"/>
          <p:nvPr/>
        </p:nvSpPr>
        <p:spPr>
          <a:xfrm>
            <a:off x="7620000" y="4267200"/>
            <a:ext cx="369012" cy="369332"/>
          </a:xfrm>
          <a:prstGeom prst="rect">
            <a:avLst/>
          </a:prstGeom>
          <a:noFill/>
        </p:spPr>
        <p:txBody>
          <a:bodyPr wrap="none" rtlCol="0">
            <a:spAutoFit/>
          </a:bodyPr>
          <a:lstStyle/>
          <a:p>
            <a:r>
              <a:rPr lang="en-US" dirty="0" smtClean="0"/>
              <a:t>A’</a:t>
            </a:r>
            <a:endParaRPr lang="en-US" dirty="0"/>
          </a:p>
        </p:txBody>
      </p:sp>
      <p:sp>
        <p:nvSpPr>
          <p:cNvPr id="16" name="TextBox 15"/>
          <p:cNvSpPr txBox="1"/>
          <p:nvPr/>
        </p:nvSpPr>
        <p:spPr>
          <a:xfrm>
            <a:off x="5334000" y="4267200"/>
            <a:ext cx="317716" cy="369332"/>
          </a:xfrm>
          <a:prstGeom prst="rect">
            <a:avLst/>
          </a:prstGeom>
          <a:noFill/>
        </p:spPr>
        <p:txBody>
          <a:bodyPr wrap="none" rtlCol="0">
            <a:spAutoFit/>
          </a:bodyPr>
          <a:lstStyle/>
          <a:p>
            <a:r>
              <a:rPr lang="en-US" dirty="0" smtClean="0"/>
              <a:t>A</a:t>
            </a:r>
            <a:endParaRPr lang="en-US" dirty="0"/>
          </a:p>
        </p:txBody>
      </p:sp>
      <p:sp>
        <p:nvSpPr>
          <p:cNvPr id="26" name="TextBox 25"/>
          <p:cNvSpPr txBox="1"/>
          <p:nvPr/>
        </p:nvSpPr>
        <p:spPr>
          <a:xfrm>
            <a:off x="1447800" y="2604655"/>
            <a:ext cx="617477" cy="307777"/>
          </a:xfrm>
          <a:prstGeom prst="rect">
            <a:avLst/>
          </a:prstGeom>
          <a:noFill/>
        </p:spPr>
        <p:txBody>
          <a:bodyPr wrap="none" rtlCol="0">
            <a:spAutoFit/>
          </a:bodyPr>
          <a:lstStyle/>
          <a:p>
            <a:r>
              <a:rPr lang="en-US" sz="1400" dirty="0" err="1" smtClean="0">
                <a:solidFill>
                  <a:schemeClr val="bg1"/>
                </a:solidFill>
              </a:rPr>
              <a:t>CeYIG</a:t>
            </a:r>
            <a:endParaRPr lang="en-US" sz="1400" dirty="0">
              <a:solidFill>
                <a:schemeClr val="bg1"/>
              </a:solidFill>
            </a:endParaRPr>
          </a:p>
        </p:txBody>
      </p:sp>
      <p:sp>
        <p:nvSpPr>
          <p:cNvPr id="27" name="TextBox 26"/>
          <p:cNvSpPr txBox="1"/>
          <p:nvPr/>
        </p:nvSpPr>
        <p:spPr>
          <a:xfrm>
            <a:off x="2667000" y="3048000"/>
            <a:ext cx="308098" cy="307777"/>
          </a:xfrm>
          <a:prstGeom prst="rect">
            <a:avLst/>
          </a:prstGeom>
          <a:noFill/>
        </p:spPr>
        <p:txBody>
          <a:bodyPr wrap="none" rtlCol="0">
            <a:spAutoFit/>
          </a:bodyPr>
          <a:lstStyle/>
          <a:p>
            <a:r>
              <a:rPr lang="en-US" sz="1400" dirty="0" smtClean="0">
                <a:solidFill>
                  <a:schemeClr val="bg1"/>
                </a:solidFill>
              </a:rPr>
              <a:t>Si</a:t>
            </a:r>
            <a:endParaRPr lang="en-US" sz="1400" dirty="0">
              <a:solidFill>
                <a:schemeClr val="bg1"/>
              </a:solidFill>
            </a:endParaRPr>
          </a:p>
        </p:txBody>
      </p:sp>
      <p:sp>
        <p:nvSpPr>
          <p:cNvPr id="28" name="TextBox 27"/>
          <p:cNvSpPr txBox="1"/>
          <p:nvPr/>
        </p:nvSpPr>
        <p:spPr>
          <a:xfrm>
            <a:off x="1512337" y="3200400"/>
            <a:ext cx="488403" cy="307777"/>
          </a:xfrm>
          <a:prstGeom prst="rect">
            <a:avLst/>
          </a:prstGeom>
          <a:noFill/>
        </p:spPr>
        <p:txBody>
          <a:bodyPr wrap="none" rtlCol="0">
            <a:spAutoFit/>
          </a:bodyPr>
          <a:lstStyle/>
          <a:p>
            <a:r>
              <a:rPr lang="en-US" sz="1400" dirty="0" smtClean="0">
                <a:solidFill>
                  <a:schemeClr val="bg1"/>
                </a:solidFill>
              </a:rPr>
              <a:t>BOX</a:t>
            </a:r>
            <a:endParaRPr lang="en-US" sz="1400" dirty="0">
              <a:solidFill>
                <a:schemeClr val="bg1"/>
              </a:solidFill>
            </a:endParaRPr>
          </a:p>
        </p:txBody>
      </p:sp>
      <p:sp>
        <p:nvSpPr>
          <p:cNvPr id="29" name="TextBox 28"/>
          <p:cNvSpPr txBox="1"/>
          <p:nvPr/>
        </p:nvSpPr>
        <p:spPr>
          <a:xfrm>
            <a:off x="1493485" y="1981200"/>
            <a:ext cx="526106" cy="307777"/>
          </a:xfrm>
          <a:prstGeom prst="rect">
            <a:avLst/>
          </a:prstGeom>
          <a:noFill/>
        </p:spPr>
        <p:txBody>
          <a:bodyPr wrap="none" rtlCol="0">
            <a:spAutoFit/>
          </a:bodyPr>
          <a:lstStyle/>
          <a:p>
            <a:r>
              <a:rPr lang="en-US" sz="1400" dirty="0" smtClean="0">
                <a:solidFill>
                  <a:schemeClr val="bg1"/>
                </a:solidFill>
              </a:rPr>
              <a:t>GGG</a:t>
            </a:r>
            <a:endParaRPr lang="en-US" sz="1400" dirty="0">
              <a:solidFill>
                <a:schemeClr val="bg1"/>
              </a:solidFill>
            </a:endParaRPr>
          </a:p>
        </p:txBody>
      </p:sp>
      <p:cxnSp>
        <p:nvCxnSpPr>
          <p:cNvPr id="30" name="Straight Arrow Connector 29"/>
          <p:cNvCxnSpPr>
            <a:stCxn id="27" idx="1"/>
          </p:cNvCxnSpPr>
          <p:nvPr/>
        </p:nvCxnSpPr>
        <p:spPr>
          <a:xfrm rot="10800000">
            <a:off x="2438400" y="2971803"/>
            <a:ext cx="228600" cy="230087"/>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24962" name="Picture 2"/>
          <p:cNvPicPr>
            <a:picLocks noChangeAspect="1" noChangeArrowheads="1"/>
          </p:cNvPicPr>
          <p:nvPr/>
        </p:nvPicPr>
        <p:blipFill>
          <a:blip r:embed="rId3" cstate="print"/>
          <a:srcRect/>
          <a:stretch>
            <a:fillRect/>
          </a:stretch>
        </p:blipFill>
        <p:spPr bwMode="auto">
          <a:xfrm>
            <a:off x="457200" y="1371600"/>
            <a:ext cx="3810000" cy="2540000"/>
          </a:xfrm>
          <a:prstGeom prst="rect">
            <a:avLst/>
          </a:prstGeom>
          <a:noFill/>
          <a:ln w="9525">
            <a:noFill/>
            <a:miter lim="800000"/>
            <a:headEnd/>
            <a:tailEnd/>
          </a:ln>
        </p:spPr>
      </p:pic>
      <p:pic>
        <p:nvPicPr>
          <p:cNvPr id="424963" name="Picture 3"/>
          <p:cNvPicPr>
            <a:picLocks noChangeAspect="1" noChangeArrowheads="1"/>
          </p:cNvPicPr>
          <p:nvPr/>
        </p:nvPicPr>
        <p:blipFill>
          <a:blip r:embed="rId4" cstate="print"/>
          <a:srcRect/>
          <a:stretch>
            <a:fillRect/>
          </a:stretch>
        </p:blipFill>
        <p:spPr bwMode="auto">
          <a:xfrm>
            <a:off x="4648200" y="1371600"/>
            <a:ext cx="3695700" cy="2463800"/>
          </a:xfrm>
          <a:prstGeom prst="rect">
            <a:avLst/>
          </a:prstGeom>
          <a:noFill/>
          <a:ln w="9525">
            <a:noFill/>
            <a:miter lim="800000"/>
            <a:headEnd/>
            <a:tailEnd/>
          </a:ln>
        </p:spPr>
      </p:pic>
      <p:pic>
        <p:nvPicPr>
          <p:cNvPr id="424964" name="Picture 4"/>
          <p:cNvPicPr>
            <a:picLocks noChangeAspect="1" noChangeArrowheads="1"/>
          </p:cNvPicPr>
          <p:nvPr/>
        </p:nvPicPr>
        <p:blipFill>
          <a:blip r:embed="rId5" cstate="print"/>
          <a:srcRect/>
          <a:stretch>
            <a:fillRect/>
          </a:stretch>
        </p:blipFill>
        <p:spPr bwMode="auto">
          <a:xfrm>
            <a:off x="4648200" y="4114800"/>
            <a:ext cx="3771900" cy="2514600"/>
          </a:xfrm>
          <a:prstGeom prst="rect">
            <a:avLst/>
          </a:prstGeom>
          <a:noFill/>
          <a:ln w="9525">
            <a:noFill/>
            <a:miter lim="800000"/>
            <a:headEnd/>
            <a:tailEnd/>
          </a:ln>
        </p:spPr>
      </p:pic>
      <p:cxnSp>
        <p:nvCxnSpPr>
          <p:cNvPr id="7" name="Straight Connector 6"/>
          <p:cNvCxnSpPr/>
          <p:nvPr/>
        </p:nvCxnSpPr>
        <p:spPr>
          <a:xfrm rot="5400000" flipH="1" flipV="1">
            <a:off x="4913824" y="5430544"/>
            <a:ext cx="2362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flipH="1" flipV="1">
            <a:off x="5276190" y="5394354"/>
            <a:ext cx="2362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flipH="1" flipV="1">
            <a:off x="5600700" y="2552700"/>
            <a:ext cx="1905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553200" y="1600200"/>
            <a:ext cx="304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553200" y="3505200"/>
            <a:ext cx="304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934200" y="1447800"/>
            <a:ext cx="369012" cy="369332"/>
          </a:xfrm>
          <a:prstGeom prst="rect">
            <a:avLst/>
          </a:prstGeom>
          <a:noFill/>
        </p:spPr>
        <p:txBody>
          <a:bodyPr wrap="none" rtlCol="0">
            <a:spAutoFit/>
          </a:bodyPr>
          <a:lstStyle/>
          <a:p>
            <a:r>
              <a:rPr lang="en-US" dirty="0" smtClean="0"/>
              <a:t>A’</a:t>
            </a:r>
            <a:endParaRPr lang="en-US" dirty="0"/>
          </a:p>
        </p:txBody>
      </p:sp>
      <p:sp>
        <p:nvSpPr>
          <p:cNvPr id="13" name="TextBox 12"/>
          <p:cNvSpPr txBox="1"/>
          <p:nvPr/>
        </p:nvSpPr>
        <p:spPr>
          <a:xfrm>
            <a:off x="6911759" y="3335893"/>
            <a:ext cx="317716" cy="369332"/>
          </a:xfrm>
          <a:prstGeom prst="rect">
            <a:avLst/>
          </a:prstGeom>
          <a:noFill/>
        </p:spPr>
        <p:txBody>
          <a:bodyPr wrap="none" rtlCol="0">
            <a:spAutoFit/>
          </a:bodyPr>
          <a:lstStyle/>
          <a:p>
            <a:r>
              <a:rPr lang="en-US" dirty="0" smtClean="0"/>
              <a:t>A</a:t>
            </a:r>
            <a:endParaRPr lang="en-US" dirty="0"/>
          </a:p>
        </p:txBody>
      </p:sp>
      <p:sp>
        <p:nvSpPr>
          <p:cNvPr id="14" name="TextBox 13"/>
          <p:cNvSpPr txBox="1"/>
          <p:nvPr/>
        </p:nvSpPr>
        <p:spPr>
          <a:xfrm>
            <a:off x="7620000" y="4267200"/>
            <a:ext cx="369012" cy="369332"/>
          </a:xfrm>
          <a:prstGeom prst="rect">
            <a:avLst/>
          </a:prstGeom>
          <a:noFill/>
        </p:spPr>
        <p:txBody>
          <a:bodyPr wrap="none" rtlCol="0">
            <a:spAutoFit/>
          </a:bodyPr>
          <a:lstStyle/>
          <a:p>
            <a:r>
              <a:rPr lang="en-US" dirty="0" smtClean="0"/>
              <a:t>A’</a:t>
            </a:r>
            <a:endParaRPr lang="en-US" dirty="0"/>
          </a:p>
        </p:txBody>
      </p:sp>
      <p:sp>
        <p:nvSpPr>
          <p:cNvPr id="15" name="TextBox 14"/>
          <p:cNvSpPr txBox="1"/>
          <p:nvPr/>
        </p:nvSpPr>
        <p:spPr>
          <a:xfrm>
            <a:off x="5334000" y="4267200"/>
            <a:ext cx="317716" cy="369332"/>
          </a:xfrm>
          <a:prstGeom prst="rect">
            <a:avLst/>
          </a:prstGeom>
          <a:noFill/>
        </p:spPr>
        <p:txBody>
          <a:bodyPr wrap="none" rtlCol="0">
            <a:spAutoFit/>
          </a:bodyPr>
          <a:lstStyle/>
          <a:p>
            <a:r>
              <a:rPr lang="en-US" dirty="0" smtClean="0"/>
              <a:t>A</a:t>
            </a:r>
            <a:endParaRPr lang="en-US" dirty="0"/>
          </a:p>
        </p:txBody>
      </p:sp>
      <p:sp>
        <p:nvSpPr>
          <p:cNvPr id="16" name="TextBox 15"/>
          <p:cNvSpPr txBox="1"/>
          <p:nvPr/>
        </p:nvSpPr>
        <p:spPr>
          <a:xfrm>
            <a:off x="533400" y="4648200"/>
            <a:ext cx="3172985" cy="923330"/>
          </a:xfrm>
          <a:prstGeom prst="rect">
            <a:avLst/>
          </a:prstGeom>
          <a:noFill/>
        </p:spPr>
        <p:txBody>
          <a:bodyPr wrap="none" rtlCol="0">
            <a:spAutoFit/>
          </a:bodyPr>
          <a:lstStyle/>
          <a:p>
            <a:r>
              <a:rPr lang="en-US" dirty="0" smtClean="0"/>
              <a:t>0.5um </a:t>
            </a:r>
            <a:r>
              <a:rPr lang="en-US" dirty="0" err="1" smtClean="0"/>
              <a:t>CeYIG</a:t>
            </a:r>
            <a:r>
              <a:rPr lang="en-US" dirty="0" smtClean="0"/>
              <a:t> on GGG substrate</a:t>
            </a:r>
          </a:p>
          <a:p>
            <a:r>
              <a:rPr lang="en-US" dirty="0" smtClean="0"/>
              <a:t>Bond </a:t>
            </a:r>
            <a:r>
              <a:rPr lang="en-US" dirty="0" err="1" smtClean="0"/>
              <a:t>CeYIG</a:t>
            </a:r>
            <a:r>
              <a:rPr lang="en-US" dirty="0" smtClean="0"/>
              <a:t> to SOI Si waveguide</a:t>
            </a:r>
          </a:p>
          <a:p>
            <a:r>
              <a:rPr lang="en-US" dirty="0" smtClean="0"/>
              <a:t>Si waveguide: 0.6um * 0.3um</a:t>
            </a:r>
          </a:p>
        </p:txBody>
      </p:sp>
      <p:sp>
        <p:nvSpPr>
          <p:cNvPr id="17" name="TextBox 16"/>
          <p:cNvSpPr txBox="1"/>
          <p:nvPr/>
        </p:nvSpPr>
        <p:spPr>
          <a:xfrm>
            <a:off x="1447800" y="2604655"/>
            <a:ext cx="617477" cy="307777"/>
          </a:xfrm>
          <a:prstGeom prst="rect">
            <a:avLst/>
          </a:prstGeom>
          <a:noFill/>
        </p:spPr>
        <p:txBody>
          <a:bodyPr wrap="none" rtlCol="0">
            <a:spAutoFit/>
          </a:bodyPr>
          <a:lstStyle/>
          <a:p>
            <a:r>
              <a:rPr lang="en-US" sz="1400" dirty="0" err="1" smtClean="0">
                <a:solidFill>
                  <a:schemeClr val="bg1"/>
                </a:solidFill>
              </a:rPr>
              <a:t>CeYIG</a:t>
            </a:r>
            <a:endParaRPr lang="en-US" sz="1400" dirty="0">
              <a:solidFill>
                <a:schemeClr val="bg1"/>
              </a:solidFill>
            </a:endParaRPr>
          </a:p>
        </p:txBody>
      </p:sp>
      <p:sp>
        <p:nvSpPr>
          <p:cNvPr id="18" name="TextBox 17"/>
          <p:cNvSpPr txBox="1"/>
          <p:nvPr/>
        </p:nvSpPr>
        <p:spPr>
          <a:xfrm>
            <a:off x="2667000" y="3048000"/>
            <a:ext cx="308098" cy="307777"/>
          </a:xfrm>
          <a:prstGeom prst="rect">
            <a:avLst/>
          </a:prstGeom>
          <a:noFill/>
        </p:spPr>
        <p:txBody>
          <a:bodyPr wrap="none" rtlCol="0">
            <a:spAutoFit/>
          </a:bodyPr>
          <a:lstStyle/>
          <a:p>
            <a:r>
              <a:rPr lang="en-US" sz="1400" dirty="0" smtClean="0">
                <a:solidFill>
                  <a:schemeClr val="bg1"/>
                </a:solidFill>
              </a:rPr>
              <a:t>Si</a:t>
            </a:r>
            <a:endParaRPr lang="en-US" sz="1400" dirty="0">
              <a:solidFill>
                <a:schemeClr val="bg1"/>
              </a:solidFill>
            </a:endParaRPr>
          </a:p>
        </p:txBody>
      </p:sp>
      <p:sp>
        <p:nvSpPr>
          <p:cNvPr id="19" name="TextBox 18"/>
          <p:cNvSpPr txBox="1"/>
          <p:nvPr/>
        </p:nvSpPr>
        <p:spPr>
          <a:xfrm>
            <a:off x="1512337" y="3200400"/>
            <a:ext cx="488403" cy="307777"/>
          </a:xfrm>
          <a:prstGeom prst="rect">
            <a:avLst/>
          </a:prstGeom>
          <a:noFill/>
        </p:spPr>
        <p:txBody>
          <a:bodyPr wrap="none" rtlCol="0">
            <a:spAutoFit/>
          </a:bodyPr>
          <a:lstStyle/>
          <a:p>
            <a:r>
              <a:rPr lang="en-US" sz="1400" dirty="0" smtClean="0">
                <a:solidFill>
                  <a:schemeClr val="bg1"/>
                </a:solidFill>
              </a:rPr>
              <a:t>BOX</a:t>
            </a:r>
            <a:endParaRPr lang="en-US" sz="1400" dirty="0">
              <a:solidFill>
                <a:schemeClr val="bg1"/>
              </a:solidFill>
            </a:endParaRPr>
          </a:p>
        </p:txBody>
      </p:sp>
      <p:sp>
        <p:nvSpPr>
          <p:cNvPr id="20" name="TextBox 19"/>
          <p:cNvSpPr txBox="1"/>
          <p:nvPr/>
        </p:nvSpPr>
        <p:spPr>
          <a:xfrm>
            <a:off x="1493485" y="1981200"/>
            <a:ext cx="526106" cy="307777"/>
          </a:xfrm>
          <a:prstGeom prst="rect">
            <a:avLst/>
          </a:prstGeom>
          <a:noFill/>
        </p:spPr>
        <p:txBody>
          <a:bodyPr wrap="none" rtlCol="0">
            <a:spAutoFit/>
          </a:bodyPr>
          <a:lstStyle/>
          <a:p>
            <a:r>
              <a:rPr lang="en-US" sz="1400" dirty="0" smtClean="0">
                <a:solidFill>
                  <a:schemeClr val="bg1"/>
                </a:solidFill>
              </a:rPr>
              <a:t>GGG</a:t>
            </a:r>
            <a:endParaRPr lang="en-US" sz="1400" dirty="0">
              <a:solidFill>
                <a:schemeClr val="bg1"/>
              </a:solidFill>
            </a:endParaRPr>
          </a:p>
        </p:txBody>
      </p:sp>
      <p:cxnSp>
        <p:nvCxnSpPr>
          <p:cNvPr id="21" name="Straight Arrow Connector 20"/>
          <p:cNvCxnSpPr>
            <a:stCxn id="18" idx="1"/>
          </p:cNvCxnSpPr>
          <p:nvPr/>
        </p:nvCxnSpPr>
        <p:spPr>
          <a:xfrm rot="10800000">
            <a:off x="2438400" y="2971803"/>
            <a:ext cx="228600" cy="230087"/>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Faraday Effect</a:t>
            </a:r>
            <a:endParaRPr lang="en-US" dirty="0"/>
          </a:p>
        </p:txBody>
      </p:sp>
      <p:graphicFrame>
        <p:nvGraphicFramePr>
          <p:cNvPr id="296962" name="Object 2"/>
          <p:cNvGraphicFramePr>
            <a:graphicFrameLocks noChangeAspect="1"/>
          </p:cNvGraphicFramePr>
          <p:nvPr/>
        </p:nvGraphicFramePr>
        <p:xfrm>
          <a:off x="1143000" y="1981200"/>
          <a:ext cx="6096000" cy="4704186"/>
        </p:xfrm>
        <a:graphic>
          <a:graphicData uri="http://schemas.openxmlformats.org/presentationml/2006/ole">
            <p:oleObj spid="_x0000_s296962" name="Graph" r:id="rId3" imgW="4191840" imgH="3235680" progId="Origin50.Graph">
              <p:embed/>
            </p:oleObj>
          </a:graphicData>
        </a:graphic>
      </p:graphicFrame>
      <p:pic>
        <p:nvPicPr>
          <p:cNvPr id="296963" name="Picture 3"/>
          <p:cNvPicPr>
            <a:picLocks noChangeAspect="1" noChangeArrowheads="1"/>
          </p:cNvPicPr>
          <p:nvPr/>
        </p:nvPicPr>
        <p:blipFill>
          <a:blip r:embed="rId4" cstate="print"/>
          <a:srcRect/>
          <a:stretch>
            <a:fillRect/>
          </a:stretch>
        </p:blipFill>
        <p:spPr bwMode="auto">
          <a:xfrm>
            <a:off x="4953000" y="3505200"/>
            <a:ext cx="3052762" cy="2037525"/>
          </a:xfrm>
          <a:prstGeom prst="rect">
            <a:avLst/>
          </a:prstGeom>
          <a:noFill/>
          <a:ln w="9525">
            <a:noFill/>
            <a:miter lim="800000"/>
            <a:headEnd/>
            <a:tailEnd/>
          </a:ln>
          <a:effectLst/>
        </p:spPr>
      </p:pic>
      <p:sp>
        <p:nvSpPr>
          <p:cNvPr id="7" name="TextBox 6"/>
          <p:cNvSpPr txBox="1"/>
          <p:nvPr/>
        </p:nvSpPr>
        <p:spPr>
          <a:xfrm>
            <a:off x="304800" y="1447800"/>
            <a:ext cx="6037102" cy="646331"/>
          </a:xfrm>
          <a:prstGeom prst="rect">
            <a:avLst/>
          </a:prstGeom>
          <a:noFill/>
        </p:spPr>
        <p:txBody>
          <a:bodyPr wrap="none" rtlCol="0">
            <a:spAutoFit/>
          </a:bodyPr>
          <a:lstStyle/>
          <a:p>
            <a:pPr>
              <a:buFont typeface="Arial" pitchFamily="34" charset="0"/>
              <a:buChar char="•"/>
            </a:pPr>
            <a:r>
              <a:rPr lang="en-US" dirty="0" smtClean="0"/>
              <a:t> Resonance wavelength shift </a:t>
            </a:r>
            <a:r>
              <a:rPr lang="en-US" b="1" dirty="0" smtClean="0"/>
              <a:t>0.37nm</a:t>
            </a:r>
            <a:r>
              <a:rPr lang="en-US" dirty="0" smtClean="0"/>
              <a:t> as </a:t>
            </a:r>
            <a:r>
              <a:rPr lang="en-US" dirty="0" err="1" smtClean="0"/>
              <a:t>Ce:YIG</a:t>
            </a:r>
            <a:r>
              <a:rPr lang="en-US" dirty="0" smtClean="0"/>
              <a:t> is </a:t>
            </a:r>
            <a:r>
              <a:rPr lang="en-US" b="1" dirty="0" smtClean="0"/>
              <a:t>0.5 um </a:t>
            </a:r>
            <a:r>
              <a:rPr lang="en-US" dirty="0" smtClean="0"/>
              <a:t>thick</a:t>
            </a:r>
          </a:p>
          <a:p>
            <a:pPr>
              <a:buFont typeface="Arial" pitchFamily="34" charset="0"/>
              <a:buChar char="•"/>
            </a:pPr>
            <a:r>
              <a:rPr lang="en-US" dirty="0" smtClean="0"/>
              <a:t> </a:t>
            </a:r>
            <a:r>
              <a:rPr lang="en-US" b="1" dirty="0" smtClean="0"/>
              <a:t>10X</a:t>
            </a:r>
            <a:r>
              <a:rPr lang="en-US" dirty="0" smtClean="0"/>
              <a:t> larger than that in Si disk</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Coupling calculation by FIMMPROP</a:t>
            </a:r>
            <a:endParaRPr lang="en-US" dirty="0"/>
          </a:p>
        </p:txBody>
      </p:sp>
      <p:pic>
        <p:nvPicPr>
          <p:cNvPr id="295938" name="Picture 2"/>
          <p:cNvPicPr>
            <a:picLocks noChangeAspect="1" noChangeArrowheads="1"/>
          </p:cNvPicPr>
          <p:nvPr/>
        </p:nvPicPr>
        <p:blipFill>
          <a:blip r:embed="rId2" cstate="print"/>
          <a:srcRect/>
          <a:stretch>
            <a:fillRect/>
          </a:stretch>
        </p:blipFill>
        <p:spPr bwMode="auto">
          <a:xfrm>
            <a:off x="152400" y="3370152"/>
            <a:ext cx="4495800" cy="3055117"/>
          </a:xfrm>
          <a:prstGeom prst="rect">
            <a:avLst/>
          </a:prstGeom>
          <a:noFill/>
          <a:ln w="9525">
            <a:noFill/>
            <a:miter lim="800000"/>
            <a:headEnd/>
            <a:tailEnd/>
          </a:ln>
          <a:effectLst/>
        </p:spPr>
      </p:pic>
      <p:pic>
        <p:nvPicPr>
          <p:cNvPr id="295939" name="Picture 3"/>
          <p:cNvPicPr>
            <a:picLocks noChangeAspect="1" noChangeArrowheads="1"/>
          </p:cNvPicPr>
          <p:nvPr/>
        </p:nvPicPr>
        <p:blipFill>
          <a:blip r:embed="rId3" cstate="print"/>
          <a:srcRect/>
          <a:stretch>
            <a:fillRect/>
          </a:stretch>
        </p:blipFill>
        <p:spPr bwMode="auto">
          <a:xfrm>
            <a:off x="4724400" y="3370152"/>
            <a:ext cx="4419600" cy="3106848"/>
          </a:xfrm>
          <a:prstGeom prst="rect">
            <a:avLst/>
          </a:prstGeom>
          <a:noFill/>
          <a:ln w="9525">
            <a:noFill/>
            <a:miter lim="800000"/>
            <a:headEnd/>
            <a:tailEnd/>
          </a:ln>
          <a:effectLst/>
        </p:spPr>
      </p:pic>
      <p:sp>
        <p:nvSpPr>
          <p:cNvPr id="7" name="TextBox 6"/>
          <p:cNvSpPr txBox="1"/>
          <p:nvPr/>
        </p:nvSpPr>
        <p:spPr>
          <a:xfrm>
            <a:off x="304800" y="1600200"/>
            <a:ext cx="3172985" cy="1200329"/>
          </a:xfrm>
          <a:prstGeom prst="rect">
            <a:avLst/>
          </a:prstGeom>
          <a:noFill/>
        </p:spPr>
        <p:txBody>
          <a:bodyPr wrap="none" rtlCol="0">
            <a:spAutoFit/>
          </a:bodyPr>
          <a:lstStyle/>
          <a:p>
            <a:r>
              <a:rPr lang="en-US" dirty="0" smtClean="0"/>
              <a:t>0.5um </a:t>
            </a:r>
            <a:r>
              <a:rPr lang="en-US" dirty="0" err="1" smtClean="0"/>
              <a:t>CeYIG</a:t>
            </a:r>
            <a:r>
              <a:rPr lang="en-US" dirty="0" smtClean="0"/>
              <a:t> on GGG substrate</a:t>
            </a:r>
          </a:p>
          <a:p>
            <a:r>
              <a:rPr lang="en-US" dirty="0" smtClean="0"/>
              <a:t>Bond </a:t>
            </a:r>
            <a:r>
              <a:rPr lang="en-US" dirty="0" err="1" smtClean="0"/>
              <a:t>CeYIG</a:t>
            </a:r>
            <a:r>
              <a:rPr lang="en-US" dirty="0" smtClean="0"/>
              <a:t> to SOI Si waveguide</a:t>
            </a:r>
          </a:p>
          <a:p>
            <a:r>
              <a:rPr lang="en-US" dirty="0" smtClean="0"/>
              <a:t>Si waveguide: 0.6um * 0.2um</a:t>
            </a:r>
          </a:p>
          <a:p>
            <a:r>
              <a:rPr lang="en-US" dirty="0" smtClean="0"/>
              <a:t>Radius : 1 mm </a:t>
            </a:r>
            <a:endParaRPr lang="en-US" dirty="0"/>
          </a:p>
        </p:txBody>
      </p:sp>
      <p:pic>
        <p:nvPicPr>
          <p:cNvPr id="8" name="Picture 2"/>
          <p:cNvPicPr>
            <a:picLocks noChangeAspect="1" noChangeArrowheads="1"/>
          </p:cNvPicPr>
          <p:nvPr/>
        </p:nvPicPr>
        <p:blipFill>
          <a:blip r:embed="rId4" cstate="print"/>
          <a:srcRect/>
          <a:stretch>
            <a:fillRect/>
          </a:stretch>
        </p:blipFill>
        <p:spPr bwMode="auto">
          <a:xfrm>
            <a:off x="4800600" y="1295400"/>
            <a:ext cx="4038600" cy="1808424"/>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Coupled-ring design </a:t>
            </a:r>
            <a:endParaRPr lang="en-US" dirty="0"/>
          </a:p>
        </p:txBody>
      </p:sp>
      <p:pic>
        <p:nvPicPr>
          <p:cNvPr id="17410" name="Picture 2"/>
          <p:cNvPicPr>
            <a:picLocks noChangeAspect="1" noChangeArrowheads="1"/>
          </p:cNvPicPr>
          <p:nvPr/>
        </p:nvPicPr>
        <p:blipFill>
          <a:blip r:embed="rId2" cstate="print"/>
          <a:srcRect/>
          <a:stretch>
            <a:fillRect/>
          </a:stretch>
        </p:blipFill>
        <p:spPr bwMode="auto">
          <a:xfrm>
            <a:off x="4191000" y="1828800"/>
            <a:ext cx="4724400" cy="3543300"/>
          </a:xfrm>
          <a:prstGeom prst="rect">
            <a:avLst/>
          </a:prstGeom>
          <a:noFill/>
          <a:ln w="9525">
            <a:noFill/>
            <a:miter lim="800000"/>
            <a:headEnd/>
            <a:tailEnd/>
          </a:ln>
          <a:effectLst/>
        </p:spPr>
      </p:pic>
      <p:sp>
        <p:nvSpPr>
          <p:cNvPr id="5" name="Content Placeholder 2"/>
          <p:cNvSpPr>
            <a:spLocks noGrp="1"/>
          </p:cNvSpPr>
          <p:nvPr>
            <p:ph idx="1"/>
          </p:nvPr>
        </p:nvSpPr>
        <p:spPr>
          <a:xfrm>
            <a:off x="381000" y="3276600"/>
            <a:ext cx="3581400" cy="2514600"/>
          </a:xfrm>
        </p:spPr>
        <p:txBody>
          <a:bodyPr>
            <a:normAutofit fontScale="85000" lnSpcReduction="20000"/>
          </a:bodyPr>
          <a:lstStyle/>
          <a:p>
            <a:pPr>
              <a:spcBef>
                <a:spcPts val="600"/>
              </a:spcBef>
              <a:buFont typeface="Wingdings" pitchFamily="2" charset="2"/>
              <a:buChar char="§"/>
            </a:pPr>
            <a:r>
              <a:rPr lang="en-US" sz="2600" dirty="0" smtClean="0"/>
              <a:t>Q of the ring: 10</a:t>
            </a:r>
            <a:r>
              <a:rPr lang="en-US" sz="2600" baseline="30000" dirty="0" smtClean="0"/>
              <a:t>6</a:t>
            </a:r>
          </a:p>
          <a:p>
            <a:pPr>
              <a:spcBef>
                <a:spcPts val="600"/>
              </a:spcBef>
              <a:buFont typeface="Wingdings" pitchFamily="2" charset="2"/>
              <a:buChar char="§"/>
            </a:pPr>
            <a:r>
              <a:rPr lang="el-GR" sz="2600" dirty="0" smtClean="0"/>
              <a:t>κ1 =κ2=</a:t>
            </a:r>
            <a:r>
              <a:rPr lang="en-US" sz="2600" dirty="0" smtClean="0"/>
              <a:t>3</a:t>
            </a:r>
            <a:r>
              <a:rPr lang="el-GR" sz="2600" dirty="0" smtClean="0"/>
              <a:t>γ</a:t>
            </a:r>
            <a:r>
              <a:rPr lang="en-US" sz="2600" dirty="0" smtClean="0"/>
              <a:t>, </a:t>
            </a:r>
            <a:r>
              <a:rPr lang="el-GR" sz="2600" dirty="0" smtClean="0"/>
              <a:t>κ</a:t>
            </a:r>
            <a:r>
              <a:rPr lang="en-US" sz="2600" dirty="0" smtClean="0"/>
              <a:t>_ring=4</a:t>
            </a:r>
            <a:r>
              <a:rPr lang="el-GR" sz="2600" dirty="0" smtClean="0">
                <a:solidFill>
                  <a:prstClr val="black"/>
                </a:solidFill>
              </a:rPr>
              <a:t> γ</a:t>
            </a:r>
            <a:endParaRPr lang="en-US" sz="2600" dirty="0" smtClean="0"/>
          </a:p>
          <a:p>
            <a:pPr>
              <a:spcBef>
                <a:spcPts val="600"/>
              </a:spcBef>
              <a:buFont typeface="Wingdings" pitchFamily="2" charset="2"/>
              <a:buChar char="§"/>
            </a:pPr>
            <a:r>
              <a:rPr lang="en-US" sz="2600" dirty="0" smtClean="0"/>
              <a:t>Isolation Ratio ~ 40dB</a:t>
            </a:r>
          </a:p>
          <a:p>
            <a:pPr>
              <a:spcBef>
                <a:spcPts val="600"/>
              </a:spcBef>
              <a:buFont typeface="Wingdings" pitchFamily="2" charset="2"/>
              <a:buChar char="§"/>
            </a:pPr>
            <a:r>
              <a:rPr lang="en-US" sz="2600" dirty="0" smtClean="0"/>
              <a:t>Insertion loss : 2.5dB</a:t>
            </a:r>
          </a:p>
          <a:p>
            <a:pPr>
              <a:spcBef>
                <a:spcPts val="600"/>
              </a:spcBef>
              <a:buFont typeface="Wingdings" pitchFamily="2" charset="2"/>
              <a:buChar char="§"/>
            </a:pPr>
            <a:r>
              <a:rPr lang="en-US" sz="2600" dirty="0" smtClean="0"/>
              <a:t> Isolation bandwidth</a:t>
            </a:r>
          </a:p>
          <a:p>
            <a:pPr lvl="1">
              <a:spcBef>
                <a:spcPts val="600"/>
              </a:spcBef>
              <a:buFont typeface="Wingdings" pitchFamily="2" charset="2"/>
              <a:buChar char="§"/>
            </a:pPr>
            <a:r>
              <a:rPr lang="en-US" sz="2400" dirty="0" smtClean="0"/>
              <a:t>&gt; 20dB isolation: 32pm</a:t>
            </a:r>
          </a:p>
          <a:p>
            <a:pPr lvl="1">
              <a:spcBef>
                <a:spcPts val="600"/>
              </a:spcBef>
              <a:buFont typeface="Wingdings" pitchFamily="2" charset="2"/>
              <a:buChar char="§"/>
            </a:pPr>
            <a:r>
              <a:rPr lang="en-US" sz="2400" dirty="0" smtClean="0"/>
              <a:t> &gt; 10dB isolation: 95pm</a:t>
            </a:r>
          </a:p>
          <a:p>
            <a:endParaRPr lang="en-US" dirty="0"/>
          </a:p>
        </p:txBody>
      </p:sp>
      <p:sp>
        <p:nvSpPr>
          <p:cNvPr id="6" name="TextBox 5"/>
          <p:cNvSpPr txBox="1"/>
          <p:nvPr/>
        </p:nvSpPr>
        <p:spPr>
          <a:xfrm>
            <a:off x="457200" y="5867400"/>
            <a:ext cx="7340151" cy="646331"/>
          </a:xfrm>
          <a:prstGeom prst="rect">
            <a:avLst/>
          </a:prstGeom>
          <a:noFill/>
        </p:spPr>
        <p:txBody>
          <a:bodyPr wrap="none" rtlCol="0">
            <a:spAutoFit/>
          </a:bodyPr>
          <a:lstStyle/>
          <a:p>
            <a:pPr>
              <a:buFont typeface="Arial" pitchFamily="34" charset="0"/>
              <a:buChar char="•"/>
            </a:pPr>
            <a:r>
              <a:rPr lang="en-US" b="1" dirty="0" smtClean="0">
                <a:solidFill>
                  <a:srgbClr val="FF0000"/>
                </a:solidFill>
              </a:rPr>
              <a:t> Improved isolation ratio and bandwidth  simultaneously</a:t>
            </a:r>
          </a:p>
          <a:p>
            <a:pPr>
              <a:buFont typeface="Arial" pitchFamily="34" charset="0"/>
              <a:buChar char="•"/>
            </a:pPr>
            <a:r>
              <a:rPr lang="en-US" b="1" dirty="0" smtClean="0">
                <a:solidFill>
                  <a:srgbClr val="FF0000"/>
                </a:solidFill>
              </a:rPr>
              <a:t> Higher insertion loss ( can be overcome by stronger coupling theoretically)</a:t>
            </a:r>
            <a:endParaRPr lang="en-US" b="1" dirty="0">
              <a:solidFill>
                <a:srgbClr val="FF0000"/>
              </a:solidFill>
            </a:endParaRPr>
          </a:p>
        </p:txBody>
      </p:sp>
      <p:sp>
        <p:nvSpPr>
          <p:cNvPr id="7" name="TextBox 6"/>
          <p:cNvSpPr txBox="1"/>
          <p:nvPr/>
        </p:nvSpPr>
        <p:spPr>
          <a:xfrm>
            <a:off x="4876800" y="2514600"/>
            <a:ext cx="1176925" cy="369332"/>
          </a:xfrm>
          <a:prstGeom prst="rect">
            <a:avLst/>
          </a:prstGeom>
          <a:noFill/>
        </p:spPr>
        <p:txBody>
          <a:bodyPr wrap="none" rtlCol="0">
            <a:spAutoFit/>
          </a:bodyPr>
          <a:lstStyle/>
          <a:p>
            <a:r>
              <a:rPr lang="en-US" b="1" dirty="0" smtClean="0"/>
              <a:t>Single ring</a:t>
            </a:r>
            <a:endParaRPr lang="en-US" b="1" dirty="0"/>
          </a:p>
        </p:txBody>
      </p:sp>
      <p:sp>
        <p:nvSpPr>
          <p:cNvPr id="8" name="TextBox 7"/>
          <p:cNvSpPr txBox="1"/>
          <p:nvPr/>
        </p:nvSpPr>
        <p:spPr>
          <a:xfrm>
            <a:off x="5105400" y="4419600"/>
            <a:ext cx="1295547" cy="369332"/>
          </a:xfrm>
          <a:prstGeom prst="rect">
            <a:avLst/>
          </a:prstGeom>
          <a:noFill/>
        </p:spPr>
        <p:txBody>
          <a:bodyPr wrap="none" rtlCol="0">
            <a:spAutoFit/>
          </a:bodyPr>
          <a:lstStyle/>
          <a:p>
            <a:r>
              <a:rPr lang="en-US" b="1" dirty="0" smtClean="0"/>
              <a:t>Double ring</a:t>
            </a:r>
            <a:endParaRPr lang="en-US" b="1" dirty="0"/>
          </a:p>
        </p:txBody>
      </p:sp>
      <p:grpSp>
        <p:nvGrpSpPr>
          <p:cNvPr id="9" name="Group 8"/>
          <p:cNvGrpSpPr/>
          <p:nvPr/>
        </p:nvGrpSpPr>
        <p:grpSpPr>
          <a:xfrm>
            <a:off x="1078523" y="1689100"/>
            <a:ext cx="656492" cy="660400"/>
            <a:chOff x="6553200" y="2895600"/>
            <a:chExt cx="914400" cy="914400"/>
          </a:xfrm>
          <a:scene3d>
            <a:camera prst="orthographicFront">
              <a:rot lat="0" lon="0" rev="1365630"/>
            </a:camera>
            <a:lightRig rig="threePt" dir="t"/>
          </a:scene3d>
        </p:grpSpPr>
        <p:sp>
          <p:nvSpPr>
            <p:cNvPr id="10" name="Oval 9"/>
            <p:cNvSpPr/>
            <p:nvPr/>
          </p:nvSpPr>
          <p:spPr>
            <a:xfrm>
              <a:off x="6553200" y="2895600"/>
              <a:ext cx="914400" cy="914400"/>
            </a:xfrm>
            <a:prstGeom prst="ellipse">
              <a:avLst/>
            </a:prstGeom>
            <a:solidFill>
              <a:schemeClr val="tx2">
                <a:lumMod val="40000"/>
                <a:lumOff val="60000"/>
              </a:schemeClr>
            </a:solidFill>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668589" y="3010989"/>
              <a:ext cx="685800" cy="685800"/>
            </a:xfrm>
            <a:prstGeom prst="ellipse">
              <a:avLst/>
            </a:prstGeom>
            <a:solidFill>
              <a:schemeClr val="bg1"/>
            </a:solidFill>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p:cNvSpPr/>
          <p:nvPr/>
        </p:nvSpPr>
        <p:spPr>
          <a:xfrm>
            <a:off x="685800" y="1524000"/>
            <a:ext cx="2133600" cy="110067"/>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914400" y="2286000"/>
            <a:ext cx="256875" cy="333425"/>
          </a:xfrm>
          <a:prstGeom prst="rect">
            <a:avLst/>
          </a:prstGeom>
          <a:noFill/>
        </p:spPr>
        <p:txBody>
          <a:bodyPr wrap="square" rtlCol="0">
            <a:spAutoFit/>
          </a:bodyPr>
          <a:lstStyle/>
          <a:p>
            <a:r>
              <a:rPr lang="en-US" sz="2400" b="1" dirty="0" smtClean="0"/>
              <a:t>B</a:t>
            </a:r>
            <a:endParaRPr lang="en-US" sz="2400" b="1" dirty="0"/>
          </a:p>
        </p:txBody>
      </p:sp>
      <p:grpSp>
        <p:nvGrpSpPr>
          <p:cNvPr id="18" name="Group 17"/>
          <p:cNvGrpSpPr/>
          <p:nvPr/>
        </p:nvGrpSpPr>
        <p:grpSpPr>
          <a:xfrm rot="19603363">
            <a:off x="1242646" y="1545561"/>
            <a:ext cx="656492" cy="664239"/>
            <a:chOff x="2606164" y="2423036"/>
            <a:chExt cx="914400" cy="919715"/>
          </a:xfrm>
        </p:grpSpPr>
        <p:sp>
          <p:nvSpPr>
            <p:cNvPr id="19" name="Arc 18"/>
            <p:cNvSpPr/>
            <p:nvPr/>
          </p:nvSpPr>
          <p:spPr>
            <a:xfrm rot="4092776">
              <a:off x="2606164" y="2423036"/>
              <a:ext cx="914400" cy="914400"/>
            </a:xfrm>
            <a:prstGeom prst="arc">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 name="Straight Arrow Connector 19"/>
            <p:cNvCxnSpPr/>
            <p:nvPr/>
          </p:nvCxnSpPr>
          <p:spPr>
            <a:xfrm rot="10800000" flipV="1">
              <a:off x="3159954" y="3294729"/>
              <a:ext cx="78129" cy="4802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1477108" y="2209800"/>
            <a:ext cx="656492" cy="660400"/>
            <a:chOff x="2180342" y="2408942"/>
            <a:chExt cx="914400" cy="914400"/>
          </a:xfrm>
        </p:grpSpPr>
        <p:sp>
          <p:nvSpPr>
            <p:cNvPr id="22" name="Arc 21"/>
            <p:cNvSpPr/>
            <p:nvPr/>
          </p:nvSpPr>
          <p:spPr>
            <a:xfrm rot="11927927">
              <a:off x="2180342" y="2408942"/>
              <a:ext cx="914400" cy="914400"/>
            </a:xfrm>
            <a:prstGeom prst="arc">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 name="Straight Arrow Connector 22"/>
            <p:cNvCxnSpPr/>
            <p:nvPr/>
          </p:nvCxnSpPr>
          <p:spPr>
            <a:xfrm>
              <a:off x="2371626" y="3241888"/>
              <a:ext cx="128010" cy="6177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685800" y="2861733"/>
            <a:ext cx="2133600" cy="110067"/>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1629508" y="2159000"/>
            <a:ext cx="656492" cy="660400"/>
            <a:chOff x="6553200" y="2895600"/>
            <a:chExt cx="914400" cy="914400"/>
          </a:xfrm>
          <a:scene3d>
            <a:camera prst="orthographicFront">
              <a:rot lat="0" lon="0" rev="1365630"/>
            </a:camera>
            <a:lightRig rig="threePt" dir="t"/>
          </a:scene3d>
        </p:grpSpPr>
        <p:sp>
          <p:nvSpPr>
            <p:cNvPr id="27" name="Oval 26"/>
            <p:cNvSpPr/>
            <p:nvPr/>
          </p:nvSpPr>
          <p:spPr>
            <a:xfrm>
              <a:off x="6553200" y="2895600"/>
              <a:ext cx="914400" cy="914400"/>
            </a:xfrm>
            <a:prstGeom prst="ellipse">
              <a:avLst/>
            </a:prstGeom>
            <a:solidFill>
              <a:schemeClr val="tx2">
                <a:lumMod val="40000"/>
                <a:lumOff val="60000"/>
              </a:schemeClr>
            </a:solidFill>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6668589" y="3010989"/>
              <a:ext cx="685800" cy="685800"/>
            </a:xfrm>
            <a:prstGeom prst="ellipse">
              <a:avLst/>
            </a:prstGeom>
            <a:solidFill>
              <a:schemeClr val="bg1"/>
            </a:solidFill>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Device layout</a:t>
            </a:r>
            <a:endParaRPr lang="en-US" dirty="0"/>
          </a:p>
        </p:txBody>
      </p:sp>
      <p:pic>
        <p:nvPicPr>
          <p:cNvPr id="325633" name="Picture 1"/>
          <p:cNvPicPr>
            <a:picLocks noChangeAspect="1" noChangeArrowheads="1"/>
          </p:cNvPicPr>
          <p:nvPr/>
        </p:nvPicPr>
        <p:blipFill>
          <a:blip r:embed="rId2" cstate="print"/>
          <a:srcRect l="20625" t="21000" r="11875" b="7000"/>
          <a:stretch>
            <a:fillRect/>
          </a:stretch>
        </p:blipFill>
        <p:spPr bwMode="auto">
          <a:xfrm>
            <a:off x="1066800" y="1828800"/>
            <a:ext cx="6781800" cy="4521200"/>
          </a:xfrm>
          <a:prstGeom prst="rect">
            <a:avLst/>
          </a:prstGeom>
          <a:noFill/>
          <a:ln w="9525">
            <a:noFill/>
            <a:miter lim="800000"/>
            <a:headEnd/>
            <a:tailEnd/>
          </a:ln>
        </p:spPr>
      </p:pic>
      <p:cxnSp>
        <p:nvCxnSpPr>
          <p:cNvPr id="6" name="Straight Arrow Connector 5"/>
          <p:cNvCxnSpPr/>
          <p:nvPr/>
        </p:nvCxnSpPr>
        <p:spPr>
          <a:xfrm>
            <a:off x="2590800" y="6477000"/>
            <a:ext cx="4038600"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67200" y="6488668"/>
            <a:ext cx="670376" cy="369332"/>
          </a:xfrm>
          <a:prstGeom prst="rect">
            <a:avLst/>
          </a:prstGeom>
          <a:noFill/>
        </p:spPr>
        <p:txBody>
          <a:bodyPr wrap="none" rtlCol="0">
            <a:spAutoFit/>
          </a:bodyPr>
          <a:lstStyle/>
          <a:p>
            <a:r>
              <a:rPr lang="en-US" dirty="0" smtClean="0"/>
              <a:t>4mm</a:t>
            </a:r>
            <a:endParaRPr lang="en-US" dirty="0"/>
          </a:p>
        </p:txBody>
      </p:sp>
      <p:cxnSp>
        <p:nvCxnSpPr>
          <p:cNvPr id="8" name="Straight Arrow Connector 7"/>
          <p:cNvCxnSpPr/>
          <p:nvPr/>
        </p:nvCxnSpPr>
        <p:spPr>
          <a:xfrm rot="5400000" flipH="1" flipV="1">
            <a:off x="265905" y="4076700"/>
            <a:ext cx="4343400"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453824" y="3733800"/>
            <a:ext cx="670376" cy="369332"/>
          </a:xfrm>
          <a:prstGeom prst="rect">
            <a:avLst/>
          </a:prstGeom>
          <a:noFill/>
        </p:spPr>
        <p:txBody>
          <a:bodyPr wrap="none" rtlCol="0">
            <a:spAutoFit/>
          </a:bodyPr>
          <a:lstStyle/>
          <a:p>
            <a:r>
              <a:rPr lang="en-US" dirty="0" smtClean="0"/>
              <a:t>4mm</a:t>
            </a:r>
            <a:endParaRPr lang="en-US" dirty="0"/>
          </a:p>
        </p:txBody>
      </p:sp>
      <p:sp>
        <p:nvSpPr>
          <p:cNvPr id="13" name="Rectangle 12"/>
          <p:cNvSpPr/>
          <p:nvPr/>
        </p:nvSpPr>
        <p:spPr>
          <a:xfrm>
            <a:off x="2133600" y="1524000"/>
            <a:ext cx="5029200" cy="4876800"/>
          </a:xfrm>
          <a:prstGeom prst="rect">
            <a:avLst/>
          </a:prstGeom>
          <a:solidFill>
            <a:srgbClr val="00FF00">
              <a:alpha val="21000"/>
            </a:srgb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Arrow Connector 14"/>
          <p:cNvCxnSpPr/>
          <p:nvPr/>
        </p:nvCxnSpPr>
        <p:spPr>
          <a:xfrm rot="5400000">
            <a:off x="5143500" y="4000500"/>
            <a:ext cx="4953000" cy="1588"/>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696200" y="3581400"/>
            <a:ext cx="670376" cy="369332"/>
          </a:xfrm>
          <a:prstGeom prst="rect">
            <a:avLst/>
          </a:prstGeom>
          <a:noFill/>
        </p:spPr>
        <p:txBody>
          <a:bodyPr wrap="none" rtlCol="0">
            <a:spAutoFit/>
          </a:bodyPr>
          <a:lstStyle/>
          <a:p>
            <a:r>
              <a:rPr lang="en-US" dirty="0" smtClean="0"/>
              <a:t>5mm</a:t>
            </a:r>
            <a:endParaRPr lang="en-US" dirty="0"/>
          </a:p>
        </p:txBody>
      </p:sp>
      <p:sp>
        <p:nvSpPr>
          <p:cNvPr id="17" name="TextBox 16"/>
          <p:cNvSpPr txBox="1"/>
          <p:nvPr/>
        </p:nvSpPr>
        <p:spPr>
          <a:xfrm>
            <a:off x="914400" y="1371600"/>
            <a:ext cx="1143000" cy="646331"/>
          </a:xfrm>
          <a:prstGeom prst="rect">
            <a:avLst/>
          </a:prstGeom>
          <a:noFill/>
        </p:spPr>
        <p:txBody>
          <a:bodyPr wrap="square" rtlCol="0">
            <a:spAutoFit/>
          </a:bodyPr>
          <a:lstStyle/>
          <a:p>
            <a:pPr algn="ctr"/>
            <a:r>
              <a:rPr lang="en-US" b="1" dirty="0" err="1" smtClean="0"/>
              <a:t>CeYIG</a:t>
            </a:r>
            <a:r>
              <a:rPr lang="en-US" b="1" dirty="0" smtClean="0"/>
              <a:t> on GGG</a:t>
            </a:r>
            <a:endParaRPr lang="en-US" b="1" dirty="0"/>
          </a:p>
        </p:txBody>
      </p:sp>
      <p:sp>
        <p:nvSpPr>
          <p:cNvPr id="18" name="Oval 17"/>
          <p:cNvSpPr/>
          <p:nvPr/>
        </p:nvSpPr>
        <p:spPr>
          <a:xfrm>
            <a:off x="4890655" y="2209800"/>
            <a:ext cx="1676400" cy="1676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Magnet</a:t>
            </a:r>
            <a:endParaRPr lang="en-US" b="1" dirty="0"/>
          </a:p>
        </p:txBody>
      </p:sp>
      <p:sp>
        <p:nvSpPr>
          <p:cNvPr id="19" name="Oval 18"/>
          <p:cNvSpPr/>
          <p:nvPr/>
        </p:nvSpPr>
        <p:spPr>
          <a:xfrm>
            <a:off x="2708565" y="2105890"/>
            <a:ext cx="1676400" cy="1676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708565" y="4301835"/>
            <a:ext cx="1676400" cy="1676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904510" y="4412670"/>
            <a:ext cx="1676400" cy="1676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Arrow Connector 22"/>
          <p:cNvCxnSpPr>
            <a:stCxn id="21" idx="2"/>
            <a:endCxn id="21" idx="6"/>
          </p:cNvCxnSpPr>
          <p:nvPr/>
        </p:nvCxnSpPr>
        <p:spPr>
          <a:xfrm rot="10800000" flipH="1">
            <a:off x="4904510" y="5250870"/>
            <a:ext cx="1676400" cy="1588"/>
          </a:xfrm>
          <a:prstGeom prst="straightConnector1">
            <a:avLst/>
          </a:prstGeom>
          <a:ln w="254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396345" y="5257800"/>
            <a:ext cx="854721" cy="369332"/>
          </a:xfrm>
          <a:prstGeom prst="rect">
            <a:avLst/>
          </a:prstGeom>
          <a:noFill/>
        </p:spPr>
        <p:txBody>
          <a:bodyPr wrap="none" rtlCol="0">
            <a:spAutoFit/>
          </a:bodyPr>
          <a:lstStyle/>
          <a:p>
            <a:r>
              <a:rPr lang="en-US" b="1" dirty="0" smtClean="0">
                <a:solidFill>
                  <a:schemeClr val="bg1"/>
                </a:solidFill>
              </a:rPr>
              <a:t>1.6mm</a:t>
            </a:r>
            <a:endParaRPr lang="en-US" b="1" dirty="0">
              <a:solidFill>
                <a:schemeClr val="bg1"/>
              </a:solidFill>
            </a:endParaRPr>
          </a:p>
        </p:txBody>
      </p:sp>
      <p:cxnSp>
        <p:nvCxnSpPr>
          <p:cNvPr id="26" name="Straight Arrow Connector 25"/>
          <p:cNvCxnSpPr/>
          <p:nvPr/>
        </p:nvCxnSpPr>
        <p:spPr>
          <a:xfrm flipV="1">
            <a:off x="2575112" y="2965076"/>
            <a:ext cx="1969994" cy="6724"/>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124200" y="2971800"/>
            <a:ext cx="854721" cy="369332"/>
          </a:xfrm>
          <a:prstGeom prst="rect">
            <a:avLst/>
          </a:prstGeom>
          <a:noFill/>
        </p:spPr>
        <p:txBody>
          <a:bodyPr wrap="none" rtlCol="0">
            <a:spAutoFit/>
          </a:bodyPr>
          <a:lstStyle/>
          <a:p>
            <a:r>
              <a:rPr lang="en-US" b="1" dirty="0" smtClean="0"/>
              <a:t>1.8mm</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par>
                                <p:cTn id="11" presetID="3"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500"/>
                                        <p:tgtEl>
                                          <p:spTgt spid="1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linds(horizont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linds(horizontal)">
                                      <p:cBhvr>
                                        <p:cTn id="21" dur="500"/>
                                        <p:tgtEl>
                                          <p:spTgt spid="21"/>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linds(horizontal)">
                                      <p:cBhvr>
                                        <p:cTn id="24" dur="500"/>
                                        <p:tgtEl>
                                          <p:spTgt spid="18"/>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linds(horizontal)">
                                      <p:cBhvr>
                                        <p:cTn id="27" dur="500"/>
                                        <p:tgtEl>
                                          <p:spTgt spid="19"/>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linds(horizontal)">
                                      <p:cBhvr>
                                        <p:cTn id="30" dur="500"/>
                                        <p:tgtEl>
                                          <p:spTgt spid="20"/>
                                        </p:tgtEl>
                                      </p:cBhvr>
                                    </p:animEffect>
                                  </p:childTnLst>
                                </p:cTn>
                              </p:par>
                              <p:par>
                                <p:cTn id="31" presetID="3" presetClass="entr" presetSubtype="1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linds(horizontal)">
                                      <p:cBhvr>
                                        <p:cTn id="33" dur="500"/>
                                        <p:tgtEl>
                                          <p:spTgt spid="23"/>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blinds(horizontal)">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P spid="17" grpId="0"/>
      <p:bldP spid="18" grpId="0" animBg="1"/>
      <p:bldP spid="19" grpId="0" animBg="1"/>
      <p:bldP spid="20" grpId="0" animBg="1"/>
      <p:bldP spid="21" grpId="0" animBg="1"/>
      <p:bldP spid="24"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dirty="0" smtClean="0"/>
              <a:t>Advantages:</a:t>
            </a:r>
          </a:p>
          <a:p>
            <a:pPr lvl="1"/>
            <a:r>
              <a:rPr lang="en-US" dirty="0" smtClean="0"/>
              <a:t>&gt; 10X wavelength split than that on Si disks</a:t>
            </a:r>
          </a:p>
          <a:p>
            <a:pPr lvl="1"/>
            <a:r>
              <a:rPr lang="en-US" dirty="0" smtClean="0"/>
              <a:t>Better </a:t>
            </a:r>
            <a:r>
              <a:rPr lang="en-US" dirty="0" err="1" smtClean="0"/>
              <a:t>CeYIG</a:t>
            </a:r>
            <a:r>
              <a:rPr lang="en-US" dirty="0" smtClean="0"/>
              <a:t> quality because of lattice match, similar thermal expansion coefficient, and same crystal structure</a:t>
            </a:r>
          </a:p>
          <a:p>
            <a:r>
              <a:rPr lang="en-US" dirty="0" smtClean="0"/>
              <a:t>Challenge:</a:t>
            </a:r>
          </a:p>
          <a:p>
            <a:pPr lvl="1"/>
            <a:r>
              <a:rPr lang="en-US" dirty="0" smtClean="0"/>
              <a:t>Bonding between </a:t>
            </a:r>
            <a:r>
              <a:rPr lang="en-US" dirty="0" err="1" smtClean="0"/>
              <a:t>CeYIG</a:t>
            </a:r>
            <a:r>
              <a:rPr lang="en-US" dirty="0" smtClean="0"/>
              <a:t> and silicon waveguides</a:t>
            </a:r>
          </a:p>
          <a:p>
            <a:r>
              <a:rPr lang="en-US" dirty="0" smtClean="0"/>
              <a:t>Potential issue:</a:t>
            </a:r>
          </a:p>
          <a:p>
            <a:pPr lvl="1"/>
            <a:r>
              <a:rPr lang="en-US" dirty="0" smtClean="0"/>
              <a:t>A large ring is not a resonator anymore if the waveguide loss is too high</a:t>
            </a:r>
            <a:endParaRPr lang="en-US"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306178" name="Object 2"/>
          <p:cNvGraphicFramePr>
            <a:graphicFrameLocks noChangeAspect="1"/>
          </p:cNvGraphicFramePr>
          <p:nvPr/>
        </p:nvGraphicFramePr>
        <p:xfrm>
          <a:off x="4343400" y="2667000"/>
          <a:ext cx="4419600" cy="3690836"/>
        </p:xfrm>
        <a:graphic>
          <a:graphicData uri="http://schemas.openxmlformats.org/presentationml/2006/ole">
            <p:oleObj spid="_x0000_s306178" name="Graph" r:id="rId3" imgW="3879360" imgH="3240000" progId="Origin50.Graph">
              <p:embed/>
            </p:oleObj>
          </a:graphicData>
        </a:graphic>
      </p:graphicFrame>
      <p:graphicFrame>
        <p:nvGraphicFramePr>
          <p:cNvPr id="306179" name="Object 3"/>
          <p:cNvGraphicFramePr>
            <a:graphicFrameLocks noChangeAspect="1"/>
          </p:cNvGraphicFramePr>
          <p:nvPr/>
        </p:nvGraphicFramePr>
        <p:xfrm>
          <a:off x="152400" y="2667000"/>
          <a:ext cx="4657204" cy="3621087"/>
        </p:xfrm>
        <a:graphic>
          <a:graphicData uri="http://schemas.openxmlformats.org/presentationml/2006/ole">
            <p:oleObj spid="_x0000_s306179" name="Graph" r:id="rId4" imgW="4167360" imgH="3240000" progId="Origin50.Graph">
              <p:embed/>
            </p:oleObj>
          </a:graphicData>
        </a:graphic>
      </p:graphicFrame>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310276" name="Object 4"/>
          <p:cNvGraphicFramePr>
            <a:graphicFrameLocks noChangeAspect="1"/>
          </p:cNvGraphicFramePr>
          <p:nvPr/>
        </p:nvGraphicFramePr>
        <p:xfrm>
          <a:off x="0" y="2438400"/>
          <a:ext cx="4954588" cy="3976688"/>
        </p:xfrm>
        <a:graphic>
          <a:graphicData uri="http://schemas.openxmlformats.org/presentationml/2006/ole">
            <p:oleObj spid="_x0000_s310276" name="Graph" r:id="rId3" imgW="4036320" imgH="3240000" progId="Origin50.Graph">
              <p:embed/>
            </p:oleObj>
          </a:graphicData>
        </a:graphic>
      </p:graphicFrame>
      <p:graphicFrame>
        <p:nvGraphicFramePr>
          <p:cNvPr id="310277" name="Object 5"/>
          <p:cNvGraphicFramePr>
            <a:graphicFrameLocks noChangeAspect="1"/>
          </p:cNvGraphicFramePr>
          <p:nvPr/>
        </p:nvGraphicFramePr>
        <p:xfrm>
          <a:off x="4480418" y="2438400"/>
          <a:ext cx="4663582" cy="3880298"/>
        </p:xfrm>
        <a:graphic>
          <a:graphicData uri="http://schemas.openxmlformats.org/presentationml/2006/ole">
            <p:oleObj spid="_x0000_s310277" name="Graph" r:id="rId4" imgW="3893760" imgH="3240000" progId="Origin50.Graph">
              <p:embed/>
            </p:oleObj>
          </a:graphicData>
        </a:graphic>
      </p:graphicFrame>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329730" name="Object 2"/>
          <p:cNvGraphicFramePr>
            <a:graphicFrameLocks noChangeAspect="1"/>
          </p:cNvGraphicFramePr>
          <p:nvPr/>
        </p:nvGraphicFramePr>
        <p:xfrm>
          <a:off x="304800" y="2514600"/>
          <a:ext cx="4548369" cy="3544887"/>
        </p:xfrm>
        <a:graphic>
          <a:graphicData uri="http://schemas.openxmlformats.org/presentationml/2006/ole">
            <p:oleObj spid="_x0000_s329730" name="Graph" r:id="rId3" imgW="3863520" imgH="3011040" progId="Origin50.Graph">
              <p:embed/>
            </p:oleObj>
          </a:graphicData>
        </a:graphic>
      </p:graphicFrame>
      <p:graphicFrame>
        <p:nvGraphicFramePr>
          <p:cNvPr id="329731" name="Object 3"/>
          <p:cNvGraphicFramePr>
            <a:graphicFrameLocks noChangeAspect="1"/>
          </p:cNvGraphicFramePr>
          <p:nvPr/>
        </p:nvGraphicFramePr>
        <p:xfrm>
          <a:off x="4419600" y="2590800"/>
          <a:ext cx="4114800" cy="3366653"/>
        </p:xfrm>
        <a:graphic>
          <a:graphicData uri="http://schemas.openxmlformats.org/presentationml/2006/ole">
            <p:oleObj spid="_x0000_s329731" name="Graph" r:id="rId4" imgW="3510720" imgH="2871360" progId="Origin50.Graph">
              <p:embed/>
            </p:oleObj>
          </a:graphicData>
        </a:graphic>
      </p:graphicFrame>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356354" name="Object 2"/>
          <p:cNvGraphicFramePr>
            <a:graphicFrameLocks noChangeAspect="1"/>
          </p:cNvGraphicFramePr>
          <p:nvPr/>
        </p:nvGraphicFramePr>
        <p:xfrm>
          <a:off x="1447800" y="1676400"/>
          <a:ext cx="6019800" cy="5003025"/>
        </p:xfrm>
        <a:graphic>
          <a:graphicData uri="http://schemas.openxmlformats.org/presentationml/2006/ole">
            <p:oleObj spid="_x0000_s356354" name="Graph" r:id="rId3" imgW="3900960" imgH="3241440" progId="Origin50.Graph">
              <p:embed/>
            </p:oleObj>
          </a:graphicData>
        </a:graphic>
      </p:graphicFrame>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Im</a:t>
            </a:r>
            <a:r>
              <a:rPr lang="en-US" dirty="0" smtClean="0"/>
              <a:t>-balanced MZI Test Structure</a:t>
            </a:r>
            <a:endParaRPr lang="en-US" dirty="0"/>
          </a:p>
        </p:txBody>
      </p:sp>
      <p:pic>
        <p:nvPicPr>
          <p:cNvPr id="442370" name="Picture 2"/>
          <p:cNvPicPr>
            <a:picLocks noChangeAspect="1" noChangeArrowheads="1"/>
          </p:cNvPicPr>
          <p:nvPr/>
        </p:nvPicPr>
        <p:blipFill>
          <a:blip r:embed="rId3" cstate="print"/>
          <a:srcRect/>
          <a:stretch>
            <a:fillRect/>
          </a:stretch>
        </p:blipFill>
        <p:spPr bwMode="auto">
          <a:xfrm>
            <a:off x="2057400" y="2286000"/>
            <a:ext cx="4572000" cy="3429000"/>
          </a:xfrm>
          <a:prstGeom prst="rect">
            <a:avLst/>
          </a:prstGeom>
          <a:noFill/>
          <a:ln w="9525">
            <a:noFill/>
            <a:miter lim="800000"/>
            <a:headEnd/>
            <a:tailEnd/>
          </a:ln>
          <a:effectLst/>
        </p:spPr>
      </p:pic>
      <p:cxnSp>
        <p:nvCxnSpPr>
          <p:cNvPr id="6" name="Straight Connector 5"/>
          <p:cNvCxnSpPr/>
          <p:nvPr/>
        </p:nvCxnSpPr>
        <p:spPr>
          <a:xfrm>
            <a:off x="1219200" y="1905000"/>
            <a:ext cx="5334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581275" y="1905000"/>
            <a:ext cx="5334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flipH="1" flipV="1">
            <a:off x="1638300" y="1638300"/>
            <a:ext cx="381000" cy="1524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2324100" y="1638300"/>
            <a:ext cx="381000" cy="1524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905000" y="1524000"/>
            <a:ext cx="5334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905000" y="2057400"/>
            <a:ext cx="5334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6200000" flipH="1">
            <a:off x="1752600" y="1905000"/>
            <a:ext cx="152400" cy="1524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2438400" y="1905000"/>
            <a:ext cx="152400" cy="1524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971675" y="1219200"/>
            <a:ext cx="399468" cy="369332"/>
          </a:xfrm>
          <a:prstGeom prst="rect">
            <a:avLst/>
          </a:prstGeom>
          <a:noFill/>
        </p:spPr>
        <p:txBody>
          <a:bodyPr wrap="none" rtlCol="0">
            <a:spAutoFit/>
          </a:bodyPr>
          <a:lstStyle/>
          <a:p>
            <a:r>
              <a:rPr lang="en-US" dirty="0" smtClean="0"/>
              <a:t>L1</a:t>
            </a:r>
            <a:endParaRPr lang="en-US" dirty="0"/>
          </a:p>
        </p:txBody>
      </p:sp>
      <p:sp>
        <p:nvSpPr>
          <p:cNvPr id="30" name="TextBox 29"/>
          <p:cNvSpPr txBox="1"/>
          <p:nvPr/>
        </p:nvSpPr>
        <p:spPr>
          <a:xfrm>
            <a:off x="1971675" y="2057400"/>
            <a:ext cx="399468" cy="369332"/>
          </a:xfrm>
          <a:prstGeom prst="rect">
            <a:avLst/>
          </a:prstGeom>
          <a:noFill/>
        </p:spPr>
        <p:txBody>
          <a:bodyPr wrap="none" rtlCol="0">
            <a:spAutoFit/>
          </a:bodyPr>
          <a:lstStyle/>
          <a:p>
            <a:r>
              <a:rPr lang="en-US" dirty="0" smtClean="0"/>
              <a:t>L2</a:t>
            </a:r>
            <a:endParaRPr lang="en-US" dirty="0"/>
          </a:p>
        </p:txBody>
      </p:sp>
      <p:sp>
        <p:nvSpPr>
          <p:cNvPr id="31" name="TextBox 30"/>
          <p:cNvSpPr txBox="1"/>
          <p:nvPr/>
        </p:nvSpPr>
        <p:spPr>
          <a:xfrm>
            <a:off x="3657600" y="1524000"/>
            <a:ext cx="2327881" cy="646331"/>
          </a:xfrm>
          <a:prstGeom prst="rect">
            <a:avLst/>
          </a:prstGeom>
          <a:noFill/>
        </p:spPr>
        <p:txBody>
          <a:bodyPr wrap="none" rtlCol="0">
            <a:spAutoFit/>
          </a:bodyPr>
          <a:lstStyle/>
          <a:p>
            <a:r>
              <a:rPr lang="el-GR" dirty="0" smtClean="0"/>
              <a:t>Δ</a:t>
            </a:r>
            <a:r>
              <a:rPr lang="en-US" dirty="0" smtClean="0"/>
              <a:t>L=290um</a:t>
            </a:r>
          </a:p>
          <a:p>
            <a:r>
              <a:rPr lang="el-GR" dirty="0" smtClean="0"/>
              <a:t>Δ</a:t>
            </a:r>
            <a:r>
              <a:rPr lang="en-US" dirty="0" smtClean="0"/>
              <a:t>n=7e-4 </a:t>
            </a:r>
            <a:r>
              <a:rPr lang="en-US" dirty="0" smtClean="0">
                <a:sym typeface="Wingdings" pitchFamily="2" charset="2"/>
              </a:rPr>
              <a:t></a:t>
            </a:r>
            <a:r>
              <a:rPr lang="el-GR" dirty="0" smtClean="0"/>
              <a:t> Δλ</a:t>
            </a:r>
            <a:r>
              <a:rPr lang="en-US" dirty="0" smtClean="0"/>
              <a:t>~0.5nm</a:t>
            </a:r>
            <a:r>
              <a:rPr lang="en-US" dirty="0" smtClean="0">
                <a:sym typeface="Wingdings" pitchFamily="2" charset="2"/>
              </a:rPr>
              <a:t> </a:t>
            </a:r>
            <a:endParaRPr lang="en-US" dirty="0"/>
          </a:p>
        </p:txBody>
      </p:sp>
      <p:cxnSp>
        <p:nvCxnSpPr>
          <p:cNvPr id="33" name="Straight Arrow Connector 32"/>
          <p:cNvCxnSpPr/>
          <p:nvPr/>
        </p:nvCxnSpPr>
        <p:spPr>
          <a:xfrm rot="5400000" flipH="1" flipV="1">
            <a:off x="381000" y="1828800"/>
            <a:ext cx="1219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0" y="2209800"/>
            <a:ext cx="1676400" cy="646331"/>
          </a:xfrm>
          <a:prstGeom prst="rect">
            <a:avLst/>
          </a:prstGeom>
          <a:noFill/>
        </p:spPr>
        <p:txBody>
          <a:bodyPr wrap="square" rtlCol="0">
            <a:spAutoFit/>
          </a:bodyPr>
          <a:lstStyle/>
          <a:p>
            <a:pPr algn="ctr"/>
            <a:r>
              <a:rPr lang="en-US" dirty="0" smtClean="0"/>
              <a:t>External magnetic field</a:t>
            </a:r>
            <a:endParaRPr lang="en-US" dirty="0"/>
          </a:p>
        </p:txBody>
      </p:sp>
      <p:sp>
        <p:nvSpPr>
          <p:cNvPr id="35" name="TextBox 34"/>
          <p:cNvSpPr txBox="1"/>
          <p:nvPr/>
        </p:nvSpPr>
        <p:spPr>
          <a:xfrm>
            <a:off x="609600" y="5791200"/>
            <a:ext cx="4796378" cy="923330"/>
          </a:xfrm>
          <a:prstGeom prst="rect">
            <a:avLst/>
          </a:prstGeom>
          <a:noFill/>
        </p:spPr>
        <p:txBody>
          <a:bodyPr wrap="none" rtlCol="0">
            <a:spAutoFit/>
          </a:bodyPr>
          <a:lstStyle/>
          <a:p>
            <a:pPr>
              <a:buFont typeface="Arial" pitchFamily="34" charset="0"/>
              <a:buChar char="•"/>
            </a:pPr>
            <a:r>
              <a:rPr lang="en-US" dirty="0" smtClean="0"/>
              <a:t> As a test pattern to measure Faraday coefficient</a:t>
            </a:r>
          </a:p>
          <a:p>
            <a:pPr>
              <a:buFont typeface="Arial" pitchFamily="34" charset="0"/>
              <a:buChar char="•"/>
            </a:pPr>
            <a:r>
              <a:rPr lang="en-US" dirty="0" smtClean="0"/>
              <a:t> Easy to apply external magnetic field</a:t>
            </a:r>
          </a:p>
          <a:p>
            <a:pPr>
              <a:buFont typeface="Arial" pitchFamily="34" charset="0"/>
              <a:buChar char="•"/>
            </a:pPr>
            <a:r>
              <a:rPr lang="en-US" dirty="0" smtClean="0"/>
              <a:t> Waveguide loss doesn’t matter</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3dB MMI</a:t>
            </a:r>
            <a:endParaRPr lang="en-US" dirty="0"/>
          </a:p>
        </p:txBody>
      </p:sp>
      <p:pic>
        <p:nvPicPr>
          <p:cNvPr id="368644" name="Picture 4"/>
          <p:cNvPicPr>
            <a:picLocks noChangeAspect="1" noChangeArrowheads="1"/>
          </p:cNvPicPr>
          <p:nvPr/>
        </p:nvPicPr>
        <p:blipFill>
          <a:blip r:embed="rId2" cstate="print"/>
          <a:srcRect l="23377" t="20779" r="9091" b="16883"/>
          <a:stretch>
            <a:fillRect/>
          </a:stretch>
        </p:blipFill>
        <p:spPr bwMode="auto">
          <a:xfrm>
            <a:off x="609600" y="3352800"/>
            <a:ext cx="3962400" cy="2286000"/>
          </a:xfrm>
          <a:prstGeom prst="rect">
            <a:avLst/>
          </a:prstGeom>
          <a:noFill/>
          <a:ln w="9525">
            <a:noFill/>
            <a:miter lim="800000"/>
            <a:headEnd/>
            <a:tailEnd/>
          </a:ln>
        </p:spPr>
      </p:pic>
      <p:sp>
        <p:nvSpPr>
          <p:cNvPr id="7" name="Rectangle 6"/>
          <p:cNvSpPr/>
          <p:nvPr/>
        </p:nvSpPr>
        <p:spPr>
          <a:xfrm>
            <a:off x="1905000" y="1676400"/>
            <a:ext cx="19050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14400" y="2090736"/>
            <a:ext cx="990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810000" y="1905000"/>
            <a:ext cx="990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810000" y="2286000"/>
            <a:ext cx="990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362200" y="1307068"/>
            <a:ext cx="1069524" cy="369332"/>
          </a:xfrm>
          <a:prstGeom prst="rect">
            <a:avLst/>
          </a:prstGeom>
          <a:noFill/>
        </p:spPr>
        <p:txBody>
          <a:bodyPr wrap="none" rtlCol="0">
            <a:spAutoFit/>
          </a:bodyPr>
          <a:lstStyle/>
          <a:p>
            <a:r>
              <a:rPr lang="en-US" dirty="0" smtClean="0"/>
              <a:t>14.25 um</a:t>
            </a:r>
            <a:endParaRPr lang="en-US" dirty="0"/>
          </a:p>
        </p:txBody>
      </p:sp>
      <p:cxnSp>
        <p:nvCxnSpPr>
          <p:cNvPr id="13" name="Straight Arrow Connector 12"/>
          <p:cNvCxnSpPr/>
          <p:nvPr/>
        </p:nvCxnSpPr>
        <p:spPr>
          <a:xfrm>
            <a:off x="1952624" y="1600200"/>
            <a:ext cx="1828800" cy="1588"/>
          </a:xfrm>
          <a:prstGeom prst="straightConnector1">
            <a:avLst/>
          </a:prstGeom>
          <a:ln w="19050">
            <a:solidFill>
              <a:schemeClr val="tx1"/>
            </a:solidFill>
            <a:headEnd type="triangle"/>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a:off x="1485900" y="2171700"/>
            <a:ext cx="990600" cy="1588"/>
          </a:xfrm>
          <a:prstGeom prst="straightConnector1">
            <a:avLst/>
          </a:prstGeom>
          <a:ln w="19050">
            <a:solidFill>
              <a:schemeClr val="tx1"/>
            </a:solidFill>
            <a:headEnd type="triangle"/>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981200" y="1919288"/>
            <a:ext cx="660758" cy="369332"/>
          </a:xfrm>
          <a:prstGeom prst="rect">
            <a:avLst/>
          </a:prstGeom>
          <a:noFill/>
        </p:spPr>
        <p:txBody>
          <a:bodyPr wrap="none" rtlCol="0">
            <a:spAutoFit/>
          </a:bodyPr>
          <a:lstStyle/>
          <a:p>
            <a:r>
              <a:rPr lang="en-US" dirty="0" smtClean="0"/>
              <a:t>4 um</a:t>
            </a:r>
            <a:endParaRPr lang="en-US" dirty="0"/>
          </a:p>
        </p:txBody>
      </p:sp>
      <p:cxnSp>
        <p:nvCxnSpPr>
          <p:cNvPr id="18" name="Straight Arrow Connector 17"/>
          <p:cNvCxnSpPr/>
          <p:nvPr/>
        </p:nvCxnSpPr>
        <p:spPr>
          <a:xfrm rot="5400000">
            <a:off x="4648994" y="2209006"/>
            <a:ext cx="457200" cy="1588"/>
          </a:xfrm>
          <a:prstGeom prst="straightConnector1">
            <a:avLst/>
          </a:prstGeom>
          <a:ln w="19050">
            <a:solidFill>
              <a:schemeClr val="tx1"/>
            </a:solidFill>
            <a:headEnd type="triangle"/>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910136" y="1990728"/>
            <a:ext cx="782587" cy="369332"/>
          </a:xfrm>
          <a:prstGeom prst="rect">
            <a:avLst/>
          </a:prstGeom>
          <a:noFill/>
        </p:spPr>
        <p:txBody>
          <a:bodyPr wrap="none" rtlCol="0">
            <a:spAutoFit/>
          </a:bodyPr>
          <a:lstStyle/>
          <a:p>
            <a:r>
              <a:rPr lang="en-US" dirty="0" smtClean="0"/>
              <a:t>2.2um</a:t>
            </a:r>
            <a:endParaRPr lang="en-US" dirty="0"/>
          </a:p>
        </p:txBody>
      </p:sp>
      <p:cxnSp>
        <p:nvCxnSpPr>
          <p:cNvPr id="23" name="Straight Arrow Connector 22"/>
          <p:cNvCxnSpPr/>
          <p:nvPr/>
        </p:nvCxnSpPr>
        <p:spPr>
          <a:xfrm rot="5400000">
            <a:off x="724694" y="2170906"/>
            <a:ext cx="228600" cy="1588"/>
          </a:xfrm>
          <a:prstGeom prst="straightConnector1">
            <a:avLst/>
          </a:prstGeom>
          <a:ln w="19050">
            <a:solidFill>
              <a:schemeClr val="tx1"/>
            </a:solidFill>
            <a:headEnd type="triangle"/>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57200" y="2362200"/>
            <a:ext cx="782587" cy="369332"/>
          </a:xfrm>
          <a:prstGeom prst="rect">
            <a:avLst/>
          </a:prstGeom>
          <a:noFill/>
        </p:spPr>
        <p:txBody>
          <a:bodyPr wrap="none" rtlCol="0">
            <a:spAutoFit/>
          </a:bodyPr>
          <a:lstStyle/>
          <a:p>
            <a:r>
              <a:rPr lang="en-US" dirty="0" smtClean="0"/>
              <a:t>0.8um</a:t>
            </a:r>
            <a:endParaRPr lang="en-US" dirty="0"/>
          </a:p>
        </p:txBody>
      </p:sp>
      <p:sp>
        <p:nvSpPr>
          <p:cNvPr id="26" name="TextBox 25"/>
          <p:cNvSpPr txBox="1"/>
          <p:nvPr/>
        </p:nvSpPr>
        <p:spPr>
          <a:xfrm>
            <a:off x="1295400" y="5867400"/>
            <a:ext cx="2465483" cy="646331"/>
          </a:xfrm>
          <a:prstGeom prst="rect">
            <a:avLst/>
          </a:prstGeom>
          <a:noFill/>
        </p:spPr>
        <p:txBody>
          <a:bodyPr wrap="none" rtlCol="0">
            <a:spAutoFit/>
          </a:bodyPr>
          <a:lstStyle/>
          <a:p>
            <a:r>
              <a:rPr lang="en-US" b="1" dirty="0" smtClean="0"/>
              <a:t>TM transmission: 82.1%</a:t>
            </a:r>
          </a:p>
          <a:p>
            <a:r>
              <a:rPr lang="en-US" b="1" dirty="0" smtClean="0"/>
              <a:t>TE transmission: 83.3%</a:t>
            </a:r>
            <a:endParaRPr lang="en-US" b="1" dirty="0"/>
          </a:p>
        </p:txBody>
      </p:sp>
      <p:pic>
        <p:nvPicPr>
          <p:cNvPr id="368645" name="Picture 5"/>
          <p:cNvPicPr>
            <a:picLocks noChangeAspect="1" noChangeArrowheads="1"/>
          </p:cNvPicPr>
          <p:nvPr/>
        </p:nvPicPr>
        <p:blipFill>
          <a:blip r:embed="rId3" cstate="print"/>
          <a:srcRect/>
          <a:stretch>
            <a:fillRect/>
          </a:stretch>
        </p:blipFill>
        <p:spPr bwMode="auto">
          <a:xfrm>
            <a:off x="5715000" y="2590800"/>
            <a:ext cx="2895600" cy="1930400"/>
          </a:xfrm>
          <a:prstGeom prst="rect">
            <a:avLst/>
          </a:prstGeom>
          <a:noFill/>
          <a:ln w="9525">
            <a:noFill/>
            <a:miter lim="800000"/>
            <a:headEnd/>
            <a:tailEnd/>
          </a:ln>
        </p:spPr>
      </p:pic>
      <p:pic>
        <p:nvPicPr>
          <p:cNvPr id="368646" name="Picture 6"/>
          <p:cNvPicPr>
            <a:picLocks noChangeAspect="1" noChangeArrowheads="1"/>
          </p:cNvPicPr>
          <p:nvPr/>
        </p:nvPicPr>
        <p:blipFill>
          <a:blip r:embed="rId4" cstate="print"/>
          <a:srcRect/>
          <a:stretch>
            <a:fillRect/>
          </a:stretch>
        </p:blipFill>
        <p:spPr bwMode="auto">
          <a:xfrm>
            <a:off x="5638800" y="4800600"/>
            <a:ext cx="3086100" cy="2057400"/>
          </a:xfrm>
          <a:prstGeom prst="rect">
            <a:avLst/>
          </a:prstGeom>
          <a:noFill/>
          <a:ln w="9525">
            <a:noFill/>
            <a:miter lim="800000"/>
            <a:headEnd/>
            <a:tailEnd/>
          </a:ln>
        </p:spPr>
      </p:pic>
      <p:pic>
        <p:nvPicPr>
          <p:cNvPr id="368647" name="Picture 7"/>
          <p:cNvPicPr>
            <a:picLocks noChangeAspect="1" noChangeArrowheads="1"/>
          </p:cNvPicPr>
          <p:nvPr/>
        </p:nvPicPr>
        <p:blipFill>
          <a:blip r:embed="rId5" cstate="print"/>
          <a:srcRect/>
          <a:stretch>
            <a:fillRect/>
          </a:stretch>
        </p:blipFill>
        <p:spPr bwMode="auto">
          <a:xfrm>
            <a:off x="8915400" y="4724400"/>
            <a:ext cx="3200400" cy="2133600"/>
          </a:xfrm>
          <a:prstGeom prst="rect">
            <a:avLst/>
          </a:prstGeom>
          <a:noFill/>
          <a:ln w="9525">
            <a:noFill/>
            <a:miter lim="800000"/>
            <a:headEnd/>
            <a:tailEnd/>
          </a:ln>
        </p:spPr>
      </p:pic>
      <p:pic>
        <p:nvPicPr>
          <p:cNvPr id="368648" name="Picture 8"/>
          <p:cNvPicPr>
            <a:picLocks noChangeAspect="1" noChangeArrowheads="1"/>
          </p:cNvPicPr>
          <p:nvPr/>
        </p:nvPicPr>
        <p:blipFill>
          <a:blip r:embed="rId6" cstate="print"/>
          <a:srcRect/>
          <a:stretch>
            <a:fillRect/>
          </a:stretch>
        </p:blipFill>
        <p:spPr bwMode="auto">
          <a:xfrm>
            <a:off x="8915400" y="2514600"/>
            <a:ext cx="3086100" cy="2057400"/>
          </a:xfrm>
          <a:prstGeom prst="rect">
            <a:avLst/>
          </a:prstGeom>
          <a:noFill/>
          <a:ln w="9525">
            <a:noFill/>
            <a:miter lim="800000"/>
            <a:headEnd/>
            <a:tailEnd/>
          </a:ln>
        </p:spPr>
      </p:pic>
      <p:sp>
        <p:nvSpPr>
          <p:cNvPr id="31" name="TextBox 30"/>
          <p:cNvSpPr txBox="1"/>
          <p:nvPr/>
        </p:nvSpPr>
        <p:spPr>
          <a:xfrm>
            <a:off x="4800600" y="3505200"/>
            <a:ext cx="679994" cy="369332"/>
          </a:xfrm>
          <a:prstGeom prst="rect">
            <a:avLst/>
          </a:prstGeom>
          <a:noFill/>
        </p:spPr>
        <p:txBody>
          <a:bodyPr wrap="none" rtlCol="0">
            <a:spAutoFit/>
          </a:bodyPr>
          <a:lstStyle/>
          <a:p>
            <a:r>
              <a:rPr lang="en-US" dirty="0" smtClean="0"/>
              <a:t>input</a:t>
            </a:r>
            <a:endParaRPr lang="en-US" dirty="0"/>
          </a:p>
        </p:txBody>
      </p:sp>
      <p:sp>
        <p:nvSpPr>
          <p:cNvPr id="32" name="TextBox 31"/>
          <p:cNvSpPr txBox="1"/>
          <p:nvPr/>
        </p:nvSpPr>
        <p:spPr>
          <a:xfrm>
            <a:off x="4876800" y="5562600"/>
            <a:ext cx="825867" cy="369332"/>
          </a:xfrm>
          <a:prstGeom prst="rect">
            <a:avLst/>
          </a:prstGeom>
          <a:noFill/>
        </p:spPr>
        <p:txBody>
          <a:bodyPr wrap="none" rtlCol="0">
            <a:spAutoFit/>
          </a:bodyPr>
          <a:lstStyle/>
          <a:p>
            <a:r>
              <a:rPr lang="en-US" dirty="0" smtClean="0"/>
              <a:t>output</a:t>
            </a:r>
            <a:endParaRPr lang="en-US" dirty="0"/>
          </a:p>
        </p:txBody>
      </p:sp>
      <p:sp>
        <p:nvSpPr>
          <p:cNvPr id="37" name="TextBox 36"/>
          <p:cNvSpPr txBox="1"/>
          <p:nvPr/>
        </p:nvSpPr>
        <p:spPr>
          <a:xfrm>
            <a:off x="5943600" y="2133600"/>
            <a:ext cx="2370714" cy="369332"/>
          </a:xfrm>
          <a:prstGeom prst="rect">
            <a:avLst/>
          </a:prstGeom>
          <a:noFill/>
        </p:spPr>
        <p:txBody>
          <a:bodyPr wrap="none" rtlCol="0">
            <a:spAutoFit/>
          </a:bodyPr>
          <a:lstStyle/>
          <a:p>
            <a:r>
              <a:rPr lang="en-US" dirty="0" smtClean="0"/>
              <a:t>FIMMWAVE calculation</a:t>
            </a:r>
            <a:endParaRPr lang="en-US" dirty="0"/>
          </a:p>
        </p:txBody>
      </p:sp>
      <p:sp>
        <p:nvSpPr>
          <p:cNvPr id="38" name="TextBox 37"/>
          <p:cNvSpPr txBox="1"/>
          <p:nvPr/>
        </p:nvSpPr>
        <p:spPr>
          <a:xfrm>
            <a:off x="9372600" y="2133600"/>
            <a:ext cx="2321598" cy="369332"/>
          </a:xfrm>
          <a:prstGeom prst="rect">
            <a:avLst/>
          </a:prstGeom>
          <a:noFill/>
        </p:spPr>
        <p:txBody>
          <a:bodyPr wrap="none" rtlCol="0">
            <a:spAutoFit/>
          </a:bodyPr>
          <a:lstStyle/>
          <a:p>
            <a:r>
              <a:rPr lang="en-US" dirty="0" smtClean="0"/>
              <a:t>FIMMPROP calculation</a:t>
            </a:r>
            <a:endParaRPr lang="en-US" dirty="0"/>
          </a:p>
        </p:txBody>
      </p:sp>
      <p:sp>
        <p:nvSpPr>
          <p:cNvPr id="39" name="TextBox 38"/>
          <p:cNvSpPr txBox="1"/>
          <p:nvPr/>
        </p:nvSpPr>
        <p:spPr>
          <a:xfrm>
            <a:off x="762000" y="3581400"/>
            <a:ext cx="500458" cy="369332"/>
          </a:xfrm>
          <a:prstGeom prst="rect">
            <a:avLst/>
          </a:prstGeom>
          <a:noFill/>
        </p:spPr>
        <p:txBody>
          <a:bodyPr wrap="none" rtlCol="0">
            <a:spAutoFit/>
          </a:bodyPr>
          <a:lstStyle/>
          <a:p>
            <a:r>
              <a:rPr lang="en-US" b="1" dirty="0" smtClean="0">
                <a:solidFill>
                  <a:schemeClr val="bg1"/>
                </a:solidFill>
              </a:rPr>
              <a:t>TM</a:t>
            </a:r>
            <a:endParaRPr lang="en-US" b="1" dirty="0">
              <a:solidFill>
                <a:schemeClr val="bg1"/>
              </a:solidFil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3dB directional coupler</a:t>
            </a:r>
            <a:endParaRPr lang="en-US" dirty="0"/>
          </a:p>
        </p:txBody>
      </p:sp>
      <p:sp>
        <p:nvSpPr>
          <p:cNvPr id="4" name="Rectangle 3"/>
          <p:cNvSpPr/>
          <p:nvPr/>
        </p:nvSpPr>
        <p:spPr>
          <a:xfrm>
            <a:off x="1066800" y="2362200"/>
            <a:ext cx="22098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143000" y="1447800"/>
            <a:ext cx="2057400" cy="838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371600" y="1600200"/>
            <a:ext cx="1600200" cy="533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62000" y="1371600"/>
            <a:ext cx="2819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029200" y="1600200"/>
            <a:ext cx="2168286" cy="923330"/>
          </a:xfrm>
          <a:prstGeom prst="rect">
            <a:avLst/>
          </a:prstGeom>
          <a:noFill/>
        </p:spPr>
        <p:txBody>
          <a:bodyPr wrap="none" rtlCol="0">
            <a:spAutoFit/>
          </a:bodyPr>
          <a:lstStyle/>
          <a:p>
            <a:r>
              <a:rPr lang="en-US" dirty="0" smtClean="0"/>
              <a:t>R=1000um</a:t>
            </a:r>
          </a:p>
          <a:p>
            <a:r>
              <a:rPr lang="en-US" dirty="0" smtClean="0"/>
              <a:t>WG: 800nm x 190nm</a:t>
            </a:r>
          </a:p>
          <a:p>
            <a:r>
              <a:rPr lang="en-US" dirty="0" smtClean="0"/>
              <a:t>g=395nm</a:t>
            </a:r>
            <a:endParaRPr lang="en-US" dirty="0"/>
          </a:p>
        </p:txBody>
      </p:sp>
      <p:sp>
        <p:nvSpPr>
          <p:cNvPr id="9" name="TextBox 8"/>
          <p:cNvSpPr txBox="1"/>
          <p:nvPr/>
        </p:nvSpPr>
        <p:spPr>
          <a:xfrm>
            <a:off x="3810000" y="4953000"/>
            <a:ext cx="583814" cy="369332"/>
          </a:xfrm>
          <a:prstGeom prst="rect">
            <a:avLst/>
          </a:prstGeom>
          <a:noFill/>
        </p:spPr>
        <p:txBody>
          <a:bodyPr wrap="none" rtlCol="0">
            <a:spAutoFit/>
          </a:bodyPr>
          <a:lstStyle/>
          <a:p>
            <a:r>
              <a:rPr lang="en-US" dirty="0" smtClean="0"/>
              <a:t>48%</a:t>
            </a:r>
            <a:endParaRPr lang="en-US" dirty="0"/>
          </a:p>
        </p:txBody>
      </p:sp>
      <p:sp>
        <p:nvSpPr>
          <p:cNvPr id="10" name="TextBox 9"/>
          <p:cNvSpPr txBox="1"/>
          <p:nvPr/>
        </p:nvSpPr>
        <p:spPr>
          <a:xfrm>
            <a:off x="3733800" y="5943600"/>
            <a:ext cx="758541" cy="369332"/>
          </a:xfrm>
          <a:prstGeom prst="rect">
            <a:avLst/>
          </a:prstGeom>
          <a:noFill/>
        </p:spPr>
        <p:txBody>
          <a:bodyPr wrap="none" rtlCol="0">
            <a:spAutoFit/>
          </a:bodyPr>
          <a:lstStyle/>
          <a:p>
            <a:r>
              <a:rPr lang="en-US" dirty="0" smtClean="0"/>
              <a:t>47.6%</a:t>
            </a:r>
            <a:endParaRPr lang="en-US" dirty="0"/>
          </a:p>
        </p:txBody>
      </p:sp>
      <p:sp>
        <p:nvSpPr>
          <p:cNvPr id="11" name="Right Arrow 10"/>
          <p:cNvSpPr/>
          <p:nvPr/>
        </p:nvSpPr>
        <p:spPr>
          <a:xfrm>
            <a:off x="533400" y="2362200"/>
            <a:ext cx="381000" cy="1524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4722" name="Picture 2"/>
          <p:cNvPicPr>
            <a:picLocks noChangeAspect="1" noChangeArrowheads="1"/>
          </p:cNvPicPr>
          <p:nvPr/>
        </p:nvPicPr>
        <p:blipFill>
          <a:blip r:embed="rId2" cstate="print"/>
          <a:srcRect l="15625" t="15000" r="2500" b="16000"/>
          <a:stretch>
            <a:fillRect/>
          </a:stretch>
        </p:blipFill>
        <p:spPr bwMode="auto">
          <a:xfrm>
            <a:off x="381000" y="4768608"/>
            <a:ext cx="3352800" cy="1765978"/>
          </a:xfrm>
          <a:prstGeom prst="rect">
            <a:avLst/>
          </a:prstGeom>
          <a:noFill/>
          <a:ln w="9525">
            <a:noFill/>
            <a:miter lim="800000"/>
            <a:headEnd/>
            <a:tailEnd/>
          </a:ln>
        </p:spPr>
      </p:pic>
      <p:pic>
        <p:nvPicPr>
          <p:cNvPr id="414723" name="Picture 3"/>
          <p:cNvPicPr>
            <a:picLocks noChangeAspect="1" noChangeArrowheads="1"/>
          </p:cNvPicPr>
          <p:nvPr/>
        </p:nvPicPr>
        <p:blipFill>
          <a:blip r:embed="rId3" cstate="print"/>
          <a:srcRect l="15625" t="16000" r="3750" b="20000"/>
          <a:stretch>
            <a:fillRect/>
          </a:stretch>
        </p:blipFill>
        <p:spPr bwMode="auto">
          <a:xfrm>
            <a:off x="4876800" y="4814186"/>
            <a:ext cx="3505200" cy="1739014"/>
          </a:xfrm>
          <a:prstGeom prst="rect">
            <a:avLst/>
          </a:prstGeom>
          <a:noFill/>
          <a:ln w="9525">
            <a:noFill/>
            <a:miter lim="800000"/>
            <a:headEnd/>
            <a:tailEnd/>
          </a:ln>
        </p:spPr>
      </p:pic>
      <p:sp>
        <p:nvSpPr>
          <p:cNvPr id="14" name="TextBox 13"/>
          <p:cNvSpPr txBox="1"/>
          <p:nvPr/>
        </p:nvSpPr>
        <p:spPr>
          <a:xfrm>
            <a:off x="8461659" y="5029200"/>
            <a:ext cx="758541" cy="369332"/>
          </a:xfrm>
          <a:prstGeom prst="rect">
            <a:avLst/>
          </a:prstGeom>
          <a:noFill/>
        </p:spPr>
        <p:txBody>
          <a:bodyPr wrap="none" rtlCol="0">
            <a:spAutoFit/>
          </a:bodyPr>
          <a:lstStyle/>
          <a:p>
            <a:r>
              <a:rPr lang="en-US" dirty="0" smtClean="0"/>
              <a:t>0.43%</a:t>
            </a:r>
            <a:endParaRPr lang="en-US" dirty="0"/>
          </a:p>
        </p:txBody>
      </p:sp>
      <p:sp>
        <p:nvSpPr>
          <p:cNvPr id="15" name="TextBox 14"/>
          <p:cNvSpPr txBox="1"/>
          <p:nvPr/>
        </p:nvSpPr>
        <p:spPr>
          <a:xfrm>
            <a:off x="8458200" y="5943600"/>
            <a:ext cx="583814" cy="369332"/>
          </a:xfrm>
          <a:prstGeom prst="rect">
            <a:avLst/>
          </a:prstGeom>
          <a:noFill/>
        </p:spPr>
        <p:txBody>
          <a:bodyPr wrap="none" rtlCol="0">
            <a:spAutoFit/>
          </a:bodyPr>
          <a:lstStyle/>
          <a:p>
            <a:r>
              <a:rPr lang="en-US" dirty="0" smtClean="0"/>
              <a:t>98%</a:t>
            </a:r>
            <a:endParaRPr lang="en-US" dirty="0"/>
          </a:p>
        </p:txBody>
      </p:sp>
      <p:pic>
        <p:nvPicPr>
          <p:cNvPr id="414724" name="Picture 4"/>
          <p:cNvPicPr>
            <a:picLocks noChangeAspect="1" noChangeArrowheads="1"/>
          </p:cNvPicPr>
          <p:nvPr/>
        </p:nvPicPr>
        <p:blipFill>
          <a:blip r:embed="rId4" cstate="print"/>
          <a:srcRect/>
          <a:stretch>
            <a:fillRect/>
          </a:stretch>
        </p:blipFill>
        <p:spPr bwMode="auto">
          <a:xfrm>
            <a:off x="6477000" y="3200400"/>
            <a:ext cx="2362200" cy="1574800"/>
          </a:xfrm>
          <a:prstGeom prst="rect">
            <a:avLst/>
          </a:prstGeom>
          <a:noFill/>
          <a:ln w="9525">
            <a:noFill/>
            <a:miter lim="800000"/>
            <a:headEnd/>
            <a:tailEnd/>
          </a:ln>
        </p:spPr>
      </p:pic>
      <p:pic>
        <p:nvPicPr>
          <p:cNvPr id="414725" name="Picture 5"/>
          <p:cNvPicPr>
            <a:picLocks noChangeAspect="1" noChangeArrowheads="1"/>
          </p:cNvPicPr>
          <p:nvPr/>
        </p:nvPicPr>
        <p:blipFill>
          <a:blip r:embed="rId5" cstate="print"/>
          <a:srcRect/>
          <a:stretch>
            <a:fillRect/>
          </a:stretch>
        </p:blipFill>
        <p:spPr bwMode="auto">
          <a:xfrm>
            <a:off x="2590800" y="3276600"/>
            <a:ext cx="2171700" cy="1447800"/>
          </a:xfrm>
          <a:prstGeom prst="rect">
            <a:avLst/>
          </a:prstGeom>
          <a:noFill/>
          <a:ln w="9525">
            <a:noFill/>
            <a:miter lim="800000"/>
            <a:headEnd/>
            <a:tailEnd/>
          </a:ln>
        </p:spPr>
      </p:pic>
      <p:pic>
        <p:nvPicPr>
          <p:cNvPr id="414726" name="Picture 6"/>
          <p:cNvPicPr>
            <a:picLocks noChangeAspect="1" noChangeArrowheads="1"/>
          </p:cNvPicPr>
          <p:nvPr/>
        </p:nvPicPr>
        <p:blipFill>
          <a:blip r:embed="rId6" cstate="print"/>
          <a:srcRect/>
          <a:stretch>
            <a:fillRect/>
          </a:stretch>
        </p:blipFill>
        <p:spPr bwMode="auto">
          <a:xfrm>
            <a:off x="0" y="3200400"/>
            <a:ext cx="2209800" cy="1473200"/>
          </a:xfrm>
          <a:prstGeom prst="rect">
            <a:avLst/>
          </a:prstGeom>
          <a:noFill/>
          <a:ln w="9525">
            <a:noFill/>
            <a:miter lim="800000"/>
            <a:headEnd/>
            <a:tailEnd/>
          </a:ln>
        </p:spPr>
      </p:pic>
      <p:cxnSp>
        <p:nvCxnSpPr>
          <p:cNvPr id="20" name="Straight Arrow Connector 19"/>
          <p:cNvCxnSpPr/>
          <p:nvPr/>
        </p:nvCxnSpPr>
        <p:spPr>
          <a:xfrm rot="5400000" flipH="1" flipV="1">
            <a:off x="-571500" y="5676106"/>
            <a:ext cx="2209800" cy="1588"/>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5400000" flipH="1" flipV="1">
            <a:off x="2477294" y="5676106"/>
            <a:ext cx="2209800" cy="1588"/>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5400000" flipH="1" flipV="1">
            <a:off x="7125494" y="5676106"/>
            <a:ext cx="2209800" cy="1588"/>
          </a:xfrm>
          <a:prstGeom prst="straightConnector1">
            <a:avLst/>
          </a:prstGeom>
          <a:ln w="254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240 nm thick Si layer</a:t>
            </a:r>
            <a:endParaRPr lang="en-US" dirty="0"/>
          </a:p>
        </p:txBody>
      </p:sp>
      <p:sp>
        <p:nvSpPr>
          <p:cNvPr id="4" name="TextBox 3"/>
          <p:cNvSpPr txBox="1"/>
          <p:nvPr/>
        </p:nvSpPr>
        <p:spPr>
          <a:xfrm>
            <a:off x="228600" y="1143000"/>
            <a:ext cx="2274084" cy="646331"/>
          </a:xfrm>
          <a:prstGeom prst="rect">
            <a:avLst/>
          </a:prstGeom>
          <a:noFill/>
        </p:spPr>
        <p:txBody>
          <a:bodyPr wrap="none" rtlCol="0">
            <a:spAutoFit/>
          </a:bodyPr>
          <a:lstStyle/>
          <a:p>
            <a:r>
              <a:rPr lang="en-US" dirty="0" smtClean="0"/>
              <a:t>WG: 600 nm x 240 nm</a:t>
            </a:r>
          </a:p>
          <a:p>
            <a:r>
              <a:rPr lang="en-US" dirty="0" smtClean="0"/>
              <a:t>Intensity distribution </a:t>
            </a:r>
            <a:endParaRPr lang="en-US" dirty="0"/>
          </a:p>
        </p:txBody>
      </p:sp>
      <p:pic>
        <p:nvPicPr>
          <p:cNvPr id="427010" name="Picture 2"/>
          <p:cNvPicPr>
            <a:picLocks noChangeAspect="1" noChangeArrowheads="1"/>
          </p:cNvPicPr>
          <p:nvPr/>
        </p:nvPicPr>
        <p:blipFill>
          <a:blip r:embed="rId2" cstate="print"/>
          <a:srcRect/>
          <a:stretch>
            <a:fillRect/>
          </a:stretch>
        </p:blipFill>
        <p:spPr bwMode="auto">
          <a:xfrm>
            <a:off x="4648200" y="1905000"/>
            <a:ext cx="3429000" cy="2286000"/>
          </a:xfrm>
          <a:prstGeom prst="rect">
            <a:avLst/>
          </a:prstGeom>
          <a:noFill/>
          <a:ln w="9525">
            <a:noFill/>
            <a:miter lim="800000"/>
            <a:headEnd/>
            <a:tailEnd/>
          </a:ln>
        </p:spPr>
      </p:pic>
      <p:sp>
        <p:nvSpPr>
          <p:cNvPr id="6" name="TextBox 5"/>
          <p:cNvSpPr txBox="1"/>
          <p:nvPr/>
        </p:nvSpPr>
        <p:spPr>
          <a:xfrm>
            <a:off x="7190510" y="3886200"/>
            <a:ext cx="939681" cy="369332"/>
          </a:xfrm>
          <a:prstGeom prst="rect">
            <a:avLst/>
          </a:prstGeom>
          <a:noFill/>
        </p:spPr>
        <p:txBody>
          <a:bodyPr wrap="none" rtlCol="0">
            <a:spAutoFit/>
          </a:bodyPr>
          <a:lstStyle/>
          <a:p>
            <a:r>
              <a:rPr lang="en-US" dirty="0" err="1" smtClean="0"/>
              <a:t>ng</a:t>
            </a:r>
            <a:r>
              <a:rPr lang="en-US" dirty="0" smtClean="0"/>
              <a:t>=4.35</a:t>
            </a:r>
            <a:endParaRPr lang="en-US" dirty="0"/>
          </a:p>
        </p:txBody>
      </p:sp>
      <p:pic>
        <p:nvPicPr>
          <p:cNvPr id="427011" name="Picture 3"/>
          <p:cNvPicPr>
            <a:picLocks noChangeAspect="1" noChangeArrowheads="1"/>
          </p:cNvPicPr>
          <p:nvPr/>
        </p:nvPicPr>
        <p:blipFill>
          <a:blip r:embed="rId3" cstate="print"/>
          <a:srcRect/>
          <a:stretch>
            <a:fillRect/>
          </a:stretch>
        </p:blipFill>
        <p:spPr bwMode="auto">
          <a:xfrm>
            <a:off x="762000" y="1905000"/>
            <a:ext cx="3429000" cy="2286000"/>
          </a:xfrm>
          <a:prstGeom prst="rect">
            <a:avLst/>
          </a:prstGeom>
          <a:noFill/>
          <a:ln w="9525">
            <a:noFill/>
            <a:miter lim="800000"/>
            <a:headEnd/>
            <a:tailEnd/>
          </a:ln>
        </p:spPr>
      </p:pic>
      <p:sp>
        <p:nvSpPr>
          <p:cNvPr id="8" name="TextBox 7"/>
          <p:cNvSpPr txBox="1"/>
          <p:nvPr/>
        </p:nvSpPr>
        <p:spPr>
          <a:xfrm>
            <a:off x="1371600" y="2209800"/>
            <a:ext cx="409086" cy="369332"/>
          </a:xfrm>
          <a:prstGeom prst="rect">
            <a:avLst/>
          </a:prstGeom>
          <a:noFill/>
        </p:spPr>
        <p:txBody>
          <a:bodyPr wrap="none" rtlCol="0">
            <a:spAutoFit/>
          </a:bodyPr>
          <a:lstStyle/>
          <a:p>
            <a:r>
              <a:rPr lang="en-US" b="1" dirty="0" smtClean="0">
                <a:solidFill>
                  <a:schemeClr val="bg1"/>
                </a:solidFill>
              </a:rPr>
              <a:t>TE</a:t>
            </a:r>
            <a:endParaRPr lang="en-US" b="1" dirty="0">
              <a:solidFill>
                <a:schemeClr val="bg1"/>
              </a:solidFill>
            </a:endParaRPr>
          </a:p>
        </p:txBody>
      </p:sp>
      <p:sp>
        <p:nvSpPr>
          <p:cNvPr id="9" name="TextBox 8"/>
          <p:cNvSpPr txBox="1"/>
          <p:nvPr/>
        </p:nvSpPr>
        <p:spPr>
          <a:xfrm>
            <a:off x="5257800" y="2133600"/>
            <a:ext cx="500458" cy="369332"/>
          </a:xfrm>
          <a:prstGeom prst="rect">
            <a:avLst/>
          </a:prstGeom>
          <a:noFill/>
        </p:spPr>
        <p:txBody>
          <a:bodyPr wrap="none" rtlCol="0">
            <a:spAutoFit/>
          </a:bodyPr>
          <a:lstStyle/>
          <a:p>
            <a:r>
              <a:rPr lang="en-US" b="1" dirty="0" smtClean="0">
                <a:solidFill>
                  <a:schemeClr val="bg1"/>
                </a:solidFill>
              </a:rPr>
              <a:t>TM</a:t>
            </a:r>
            <a:endParaRPr lang="en-US" b="1" dirty="0">
              <a:solidFill>
                <a:schemeClr val="bg1"/>
              </a:solidFill>
            </a:endParaRPr>
          </a:p>
        </p:txBody>
      </p:sp>
      <p:sp>
        <p:nvSpPr>
          <p:cNvPr id="10" name="TextBox 9"/>
          <p:cNvSpPr txBox="1"/>
          <p:nvPr/>
        </p:nvSpPr>
        <p:spPr>
          <a:xfrm>
            <a:off x="3283525" y="3920840"/>
            <a:ext cx="939681" cy="369332"/>
          </a:xfrm>
          <a:prstGeom prst="rect">
            <a:avLst/>
          </a:prstGeom>
          <a:noFill/>
        </p:spPr>
        <p:txBody>
          <a:bodyPr wrap="none" rtlCol="0">
            <a:spAutoFit/>
          </a:bodyPr>
          <a:lstStyle/>
          <a:p>
            <a:r>
              <a:rPr lang="en-US" dirty="0" err="1" smtClean="0"/>
              <a:t>ng</a:t>
            </a:r>
            <a:r>
              <a:rPr lang="en-US" dirty="0" smtClean="0"/>
              <a:t>=3.98</a:t>
            </a:r>
            <a:endParaRPr lang="en-US" dirty="0"/>
          </a:p>
        </p:txBody>
      </p:sp>
      <p:sp>
        <p:nvSpPr>
          <p:cNvPr id="11" name="TextBox 10"/>
          <p:cNvSpPr txBox="1"/>
          <p:nvPr/>
        </p:nvSpPr>
        <p:spPr>
          <a:xfrm>
            <a:off x="1392375" y="2930235"/>
            <a:ext cx="461986" cy="369332"/>
          </a:xfrm>
          <a:prstGeom prst="rect">
            <a:avLst/>
          </a:prstGeom>
          <a:noFill/>
        </p:spPr>
        <p:txBody>
          <a:bodyPr wrap="none" rtlCol="0">
            <a:spAutoFit/>
          </a:bodyPr>
          <a:lstStyle/>
          <a:p>
            <a:r>
              <a:rPr lang="en-US" b="1" dirty="0" smtClean="0">
                <a:solidFill>
                  <a:schemeClr val="bg1"/>
                </a:solidFill>
              </a:rPr>
              <a:t>Air</a:t>
            </a:r>
            <a:endParaRPr lang="en-US" b="1" dirty="0">
              <a:solidFill>
                <a:schemeClr val="bg1"/>
              </a:solidFill>
            </a:endParaRPr>
          </a:p>
        </p:txBody>
      </p:sp>
      <p:sp>
        <p:nvSpPr>
          <p:cNvPr id="12" name="TextBox 11"/>
          <p:cNvSpPr txBox="1"/>
          <p:nvPr/>
        </p:nvSpPr>
        <p:spPr>
          <a:xfrm>
            <a:off x="1336965" y="3544578"/>
            <a:ext cx="588751" cy="369332"/>
          </a:xfrm>
          <a:prstGeom prst="rect">
            <a:avLst/>
          </a:prstGeom>
          <a:noFill/>
        </p:spPr>
        <p:txBody>
          <a:bodyPr wrap="none" rtlCol="0">
            <a:spAutoFit/>
          </a:bodyPr>
          <a:lstStyle/>
          <a:p>
            <a:r>
              <a:rPr lang="en-US" b="1" dirty="0" smtClean="0">
                <a:solidFill>
                  <a:schemeClr val="bg1"/>
                </a:solidFill>
              </a:rPr>
              <a:t>BOX</a:t>
            </a:r>
            <a:endParaRPr lang="en-US" b="1" dirty="0">
              <a:solidFill>
                <a:schemeClr val="bg1"/>
              </a:solidFill>
            </a:endParaRPr>
          </a:p>
        </p:txBody>
      </p:sp>
      <p:pic>
        <p:nvPicPr>
          <p:cNvPr id="427012" name="Picture 4"/>
          <p:cNvPicPr>
            <a:picLocks noChangeAspect="1" noChangeArrowheads="1"/>
          </p:cNvPicPr>
          <p:nvPr/>
        </p:nvPicPr>
        <p:blipFill>
          <a:blip r:embed="rId4" cstate="print"/>
          <a:srcRect/>
          <a:stretch>
            <a:fillRect/>
          </a:stretch>
        </p:blipFill>
        <p:spPr bwMode="auto">
          <a:xfrm>
            <a:off x="4689760" y="4343400"/>
            <a:ext cx="3429000" cy="2286000"/>
          </a:xfrm>
          <a:prstGeom prst="rect">
            <a:avLst/>
          </a:prstGeom>
          <a:noFill/>
          <a:ln w="9525">
            <a:noFill/>
            <a:miter lim="800000"/>
            <a:headEnd/>
            <a:tailEnd/>
          </a:ln>
        </p:spPr>
      </p:pic>
      <p:sp>
        <p:nvSpPr>
          <p:cNvPr id="14" name="TextBox 13"/>
          <p:cNvSpPr txBox="1"/>
          <p:nvPr/>
        </p:nvSpPr>
        <p:spPr>
          <a:xfrm>
            <a:off x="7114310" y="6336268"/>
            <a:ext cx="939681" cy="369332"/>
          </a:xfrm>
          <a:prstGeom prst="rect">
            <a:avLst/>
          </a:prstGeom>
          <a:noFill/>
        </p:spPr>
        <p:txBody>
          <a:bodyPr wrap="none" rtlCol="0">
            <a:spAutoFit/>
          </a:bodyPr>
          <a:lstStyle/>
          <a:p>
            <a:r>
              <a:rPr lang="en-US" dirty="0" err="1" smtClean="0"/>
              <a:t>ng</a:t>
            </a:r>
            <a:r>
              <a:rPr lang="en-US" dirty="0" smtClean="0"/>
              <a:t>=3.54</a:t>
            </a:r>
            <a:endParaRPr lang="en-US" dirty="0"/>
          </a:p>
        </p:txBody>
      </p:sp>
      <p:sp>
        <p:nvSpPr>
          <p:cNvPr id="15" name="TextBox 14"/>
          <p:cNvSpPr txBox="1"/>
          <p:nvPr/>
        </p:nvSpPr>
        <p:spPr>
          <a:xfrm>
            <a:off x="5181600" y="4583668"/>
            <a:ext cx="500458" cy="369332"/>
          </a:xfrm>
          <a:prstGeom prst="rect">
            <a:avLst/>
          </a:prstGeom>
          <a:noFill/>
        </p:spPr>
        <p:txBody>
          <a:bodyPr wrap="none" rtlCol="0">
            <a:spAutoFit/>
          </a:bodyPr>
          <a:lstStyle/>
          <a:p>
            <a:r>
              <a:rPr lang="en-US" b="1" dirty="0" smtClean="0">
                <a:solidFill>
                  <a:schemeClr val="bg1"/>
                </a:solidFill>
              </a:rPr>
              <a:t>TM</a:t>
            </a:r>
            <a:endParaRPr lang="en-US" b="1" dirty="0">
              <a:solidFill>
                <a:schemeClr val="bg1"/>
              </a:solidFill>
            </a:endParaRPr>
          </a:p>
        </p:txBody>
      </p:sp>
      <p:pic>
        <p:nvPicPr>
          <p:cNvPr id="427013" name="Picture 5"/>
          <p:cNvPicPr>
            <a:picLocks noChangeAspect="1" noChangeArrowheads="1"/>
          </p:cNvPicPr>
          <p:nvPr/>
        </p:nvPicPr>
        <p:blipFill>
          <a:blip r:embed="rId5" cstate="print"/>
          <a:srcRect/>
          <a:stretch>
            <a:fillRect/>
          </a:stretch>
        </p:blipFill>
        <p:spPr bwMode="auto">
          <a:xfrm>
            <a:off x="782780" y="4343400"/>
            <a:ext cx="3429000" cy="2286000"/>
          </a:xfrm>
          <a:prstGeom prst="rect">
            <a:avLst/>
          </a:prstGeom>
          <a:noFill/>
          <a:ln w="9525">
            <a:noFill/>
            <a:miter lim="800000"/>
            <a:headEnd/>
            <a:tailEnd/>
          </a:ln>
        </p:spPr>
      </p:pic>
      <p:sp>
        <p:nvSpPr>
          <p:cNvPr id="17" name="TextBox 16"/>
          <p:cNvSpPr txBox="1"/>
          <p:nvPr/>
        </p:nvSpPr>
        <p:spPr>
          <a:xfrm>
            <a:off x="1360174" y="4625228"/>
            <a:ext cx="409086" cy="369332"/>
          </a:xfrm>
          <a:prstGeom prst="rect">
            <a:avLst/>
          </a:prstGeom>
          <a:noFill/>
        </p:spPr>
        <p:txBody>
          <a:bodyPr wrap="none" rtlCol="0">
            <a:spAutoFit/>
          </a:bodyPr>
          <a:lstStyle/>
          <a:p>
            <a:r>
              <a:rPr lang="en-US" b="1" dirty="0" smtClean="0">
                <a:solidFill>
                  <a:schemeClr val="bg1"/>
                </a:solidFill>
              </a:rPr>
              <a:t>TE</a:t>
            </a:r>
            <a:endParaRPr lang="en-US" b="1" dirty="0">
              <a:solidFill>
                <a:schemeClr val="bg1"/>
              </a:solidFill>
            </a:endParaRPr>
          </a:p>
        </p:txBody>
      </p:sp>
      <p:sp>
        <p:nvSpPr>
          <p:cNvPr id="18" name="TextBox 17"/>
          <p:cNvSpPr txBox="1"/>
          <p:nvPr/>
        </p:nvSpPr>
        <p:spPr>
          <a:xfrm>
            <a:off x="3272099" y="6336268"/>
            <a:ext cx="822661" cy="369332"/>
          </a:xfrm>
          <a:prstGeom prst="rect">
            <a:avLst/>
          </a:prstGeom>
          <a:noFill/>
        </p:spPr>
        <p:txBody>
          <a:bodyPr wrap="none" rtlCol="0">
            <a:spAutoFit/>
          </a:bodyPr>
          <a:lstStyle/>
          <a:p>
            <a:r>
              <a:rPr lang="en-US" dirty="0" err="1" smtClean="0"/>
              <a:t>ng</a:t>
            </a:r>
            <a:r>
              <a:rPr lang="en-US" dirty="0" smtClean="0"/>
              <a:t>=3.8</a:t>
            </a:r>
            <a:endParaRPr lang="en-US" dirty="0"/>
          </a:p>
        </p:txBody>
      </p:sp>
      <p:sp>
        <p:nvSpPr>
          <p:cNvPr id="19" name="TextBox 18"/>
          <p:cNvSpPr txBox="1"/>
          <p:nvPr/>
        </p:nvSpPr>
        <p:spPr>
          <a:xfrm>
            <a:off x="1367094" y="5511923"/>
            <a:ext cx="513282" cy="369332"/>
          </a:xfrm>
          <a:prstGeom prst="rect">
            <a:avLst/>
          </a:prstGeom>
          <a:noFill/>
        </p:spPr>
        <p:txBody>
          <a:bodyPr wrap="none" rtlCol="0">
            <a:spAutoFit/>
          </a:bodyPr>
          <a:lstStyle/>
          <a:p>
            <a:r>
              <a:rPr lang="en-US" b="1" dirty="0" smtClean="0">
                <a:solidFill>
                  <a:schemeClr val="bg1"/>
                </a:solidFill>
              </a:rPr>
              <a:t>YIG</a:t>
            </a:r>
            <a:endParaRPr lang="en-US" b="1" dirty="0">
              <a:solidFill>
                <a:schemeClr val="bg1"/>
              </a:solidFill>
            </a:endParaRPr>
          </a:p>
        </p:txBody>
      </p:sp>
      <p:sp>
        <p:nvSpPr>
          <p:cNvPr id="20" name="TextBox 19"/>
          <p:cNvSpPr txBox="1"/>
          <p:nvPr/>
        </p:nvSpPr>
        <p:spPr>
          <a:xfrm>
            <a:off x="1325539" y="5960006"/>
            <a:ext cx="588751" cy="369332"/>
          </a:xfrm>
          <a:prstGeom prst="rect">
            <a:avLst/>
          </a:prstGeom>
          <a:noFill/>
        </p:spPr>
        <p:txBody>
          <a:bodyPr wrap="none" rtlCol="0">
            <a:spAutoFit/>
          </a:bodyPr>
          <a:lstStyle/>
          <a:p>
            <a:r>
              <a:rPr lang="en-US" b="1" dirty="0" smtClean="0">
                <a:solidFill>
                  <a:schemeClr val="bg1"/>
                </a:solidFill>
              </a:rPr>
              <a:t>BOX</a:t>
            </a:r>
            <a:endParaRPr lang="en-US" b="1" dirty="0">
              <a:solidFill>
                <a:schemeClr val="bg1"/>
              </a:solidFill>
            </a:endParaRPr>
          </a:p>
        </p:txBody>
      </p:sp>
      <p:sp>
        <p:nvSpPr>
          <p:cNvPr id="21" name="TextBox 20"/>
          <p:cNvSpPr txBox="1"/>
          <p:nvPr/>
        </p:nvSpPr>
        <p:spPr>
          <a:xfrm>
            <a:off x="1336298" y="5193268"/>
            <a:ext cx="627095" cy="369332"/>
          </a:xfrm>
          <a:prstGeom prst="rect">
            <a:avLst/>
          </a:prstGeom>
          <a:noFill/>
        </p:spPr>
        <p:txBody>
          <a:bodyPr wrap="none" rtlCol="0">
            <a:spAutoFit/>
          </a:bodyPr>
          <a:lstStyle/>
          <a:p>
            <a:r>
              <a:rPr lang="en-US" b="1" dirty="0" smtClean="0">
                <a:solidFill>
                  <a:schemeClr val="bg1"/>
                </a:solidFill>
              </a:rPr>
              <a:t>GGG</a:t>
            </a:r>
            <a:endParaRPr lang="en-US" b="1" dirty="0">
              <a:solidFill>
                <a:schemeClr val="bg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Double-ring design: Q factor</a:t>
            </a:r>
            <a:endParaRPr lang="en-US" dirty="0"/>
          </a:p>
        </p:txBody>
      </p:sp>
      <p:pic>
        <p:nvPicPr>
          <p:cNvPr id="18434" name="Picture 2"/>
          <p:cNvPicPr>
            <a:picLocks noChangeAspect="1" noChangeArrowheads="1"/>
          </p:cNvPicPr>
          <p:nvPr/>
        </p:nvPicPr>
        <p:blipFill>
          <a:blip r:embed="rId2" cstate="print"/>
          <a:srcRect/>
          <a:stretch>
            <a:fillRect/>
          </a:stretch>
        </p:blipFill>
        <p:spPr bwMode="auto">
          <a:xfrm>
            <a:off x="1524000" y="1885950"/>
            <a:ext cx="6172200" cy="4629150"/>
          </a:xfrm>
          <a:prstGeom prst="rect">
            <a:avLst/>
          </a:prstGeom>
          <a:noFill/>
          <a:ln w="9525">
            <a:noFill/>
            <a:miter lim="800000"/>
            <a:headEnd/>
            <a:tailEnd/>
          </a:ln>
          <a:effectLst/>
        </p:spPr>
      </p:pic>
      <p:sp>
        <p:nvSpPr>
          <p:cNvPr id="5" name="Rectangle 4"/>
          <p:cNvSpPr/>
          <p:nvPr/>
        </p:nvSpPr>
        <p:spPr>
          <a:xfrm>
            <a:off x="381000" y="1600200"/>
            <a:ext cx="2212465" cy="369332"/>
          </a:xfrm>
          <a:prstGeom prst="rect">
            <a:avLst/>
          </a:prstGeom>
        </p:spPr>
        <p:txBody>
          <a:bodyPr wrap="none">
            <a:spAutoFit/>
          </a:bodyPr>
          <a:lstStyle/>
          <a:p>
            <a:pPr>
              <a:spcBef>
                <a:spcPts val="600"/>
              </a:spcBef>
            </a:pPr>
            <a:r>
              <a:rPr lang="el-GR" dirty="0" smtClean="0"/>
              <a:t>κ1 =κ2=</a:t>
            </a:r>
            <a:r>
              <a:rPr lang="en-US" dirty="0" smtClean="0"/>
              <a:t>3</a:t>
            </a:r>
            <a:r>
              <a:rPr lang="el-GR" dirty="0" smtClean="0"/>
              <a:t>γ</a:t>
            </a:r>
            <a:r>
              <a:rPr lang="en-US" dirty="0" smtClean="0"/>
              <a:t>, </a:t>
            </a:r>
            <a:r>
              <a:rPr lang="el-GR" dirty="0" smtClean="0"/>
              <a:t>κ</a:t>
            </a:r>
            <a:r>
              <a:rPr lang="en-US" dirty="0" smtClean="0"/>
              <a:t>_ring=4</a:t>
            </a:r>
            <a:r>
              <a:rPr lang="el-GR" dirty="0" smtClean="0">
                <a:solidFill>
                  <a:prstClr val="black"/>
                </a:solidFill>
              </a:rPr>
              <a:t> γ</a:t>
            </a:r>
            <a:endParaRPr lang="en-US" dirty="0" smtClean="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240 nm thick Si layer</a:t>
            </a:r>
            <a:endParaRPr lang="en-US" dirty="0"/>
          </a:p>
        </p:txBody>
      </p:sp>
      <p:pic>
        <p:nvPicPr>
          <p:cNvPr id="428034" name="Picture 2"/>
          <p:cNvPicPr>
            <a:picLocks noChangeAspect="1" noChangeArrowheads="1"/>
          </p:cNvPicPr>
          <p:nvPr/>
        </p:nvPicPr>
        <p:blipFill>
          <a:blip r:embed="rId3" cstate="print"/>
          <a:srcRect/>
          <a:stretch>
            <a:fillRect/>
          </a:stretch>
        </p:blipFill>
        <p:spPr bwMode="auto">
          <a:xfrm>
            <a:off x="381000" y="2971800"/>
            <a:ext cx="4114800" cy="2743200"/>
          </a:xfrm>
          <a:prstGeom prst="rect">
            <a:avLst/>
          </a:prstGeom>
          <a:noFill/>
          <a:ln w="9525">
            <a:noFill/>
            <a:miter lim="800000"/>
            <a:headEnd/>
            <a:tailEnd/>
          </a:ln>
        </p:spPr>
      </p:pic>
      <p:pic>
        <p:nvPicPr>
          <p:cNvPr id="428035" name="Picture 3"/>
          <p:cNvPicPr>
            <a:picLocks noChangeAspect="1" noChangeArrowheads="1"/>
          </p:cNvPicPr>
          <p:nvPr/>
        </p:nvPicPr>
        <p:blipFill>
          <a:blip r:embed="rId4" cstate="print"/>
          <a:srcRect/>
          <a:stretch>
            <a:fillRect/>
          </a:stretch>
        </p:blipFill>
        <p:spPr bwMode="auto">
          <a:xfrm>
            <a:off x="4876800" y="2971800"/>
            <a:ext cx="4114800" cy="2743200"/>
          </a:xfrm>
          <a:prstGeom prst="rect">
            <a:avLst/>
          </a:prstGeom>
          <a:noFill/>
          <a:ln w="9525">
            <a:noFill/>
            <a:miter lim="800000"/>
            <a:headEnd/>
            <a:tailEnd/>
          </a:ln>
        </p:spPr>
      </p:pic>
      <p:sp>
        <p:nvSpPr>
          <p:cNvPr id="7" name="TextBox 6"/>
          <p:cNvSpPr txBox="1"/>
          <p:nvPr/>
        </p:nvSpPr>
        <p:spPr>
          <a:xfrm>
            <a:off x="381000" y="1447800"/>
            <a:ext cx="2274084" cy="646331"/>
          </a:xfrm>
          <a:prstGeom prst="rect">
            <a:avLst/>
          </a:prstGeom>
          <a:noFill/>
        </p:spPr>
        <p:txBody>
          <a:bodyPr wrap="none" rtlCol="0">
            <a:spAutoFit/>
          </a:bodyPr>
          <a:lstStyle/>
          <a:p>
            <a:r>
              <a:rPr lang="en-US" dirty="0" smtClean="0"/>
              <a:t>WG: 600 nm x 240 nm</a:t>
            </a:r>
          </a:p>
          <a:p>
            <a:r>
              <a:rPr lang="en-US" dirty="0" smtClean="0"/>
              <a:t>TM mode </a:t>
            </a:r>
            <a:r>
              <a:rPr lang="en-US" dirty="0" err="1" smtClean="0"/>
              <a:t>Hx</a:t>
            </a:r>
            <a:r>
              <a:rPr lang="en-US" dirty="0" smtClean="0"/>
              <a:t> field</a:t>
            </a:r>
            <a:endParaRPr lang="en-US" dirty="0"/>
          </a:p>
        </p:txBody>
      </p:sp>
      <p:cxnSp>
        <p:nvCxnSpPr>
          <p:cNvPr id="9" name="Straight Connector 8"/>
          <p:cNvCxnSpPr/>
          <p:nvPr/>
        </p:nvCxnSpPr>
        <p:spPr>
          <a:xfrm rot="5400000" flipH="1" flipV="1">
            <a:off x="5284535" y="4332706"/>
            <a:ext cx="228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flipH="1" flipV="1">
            <a:off x="5681575" y="4322012"/>
            <a:ext cx="2286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357542" y="4953000"/>
            <a:ext cx="500458" cy="369332"/>
          </a:xfrm>
          <a:prstGeom prst="rect">
            <a:avLst/>
          </a:prstGeom>
          <a:noFill/>
        </p:spPr>
        <p:txBody>
          <a:bodyPr wrap="none" rtlCol="0">
            <a:spAutoFit/>
          </a:bodyPr>
          <a:lstStyle/>
          <a:p>
            <a:r>
              <a:rPr lang="en-US" dirty="0" smtClean="0"/>
              <a:t>YIG</a:t>
            </a:r>
            <a:endParaRPr lang="en-US" dirty="0"/>
          </a:p>
        </p:txBody>
      </p:sp>
      <p:sp>
        <p:nvSpPr>
          <p:cNvPr id="12" name="TextBox 11"/>
          <p:cNvSpPr txBox="1"/>
          <p:nvPr/>
        </p:nvSpPr>
        <p:spPr>
          <a:xfrm>
            <a:off x="6890942" y="4953000"/>
            <a:ext cx="622286" cy="369332"/>
          </a:xfrm>
          <a:prstGeom prst="rect">
            <a:avLst/>
          </a:prstGeom>
          <a:noFill/>
        </p:spPr>
        <p:txBody>
          <a:bodyPr wrap="none" rtlCol="0">
            <a:spAutoFit/>
          </a:bodyPr>
          <a:lstStyle/>
          <a:p>
            <a:r>
              <a:rPr lang="en-US" dirty="0" smtClean="0"/>
              <a:t>GGG</a:t>
            </a:r>
            <a:endParaRPr lang="en-US" dirty="0"/>
          </a:p>
        </p:txBody>
      </p:sp>
      <p:cxnSp>
        <p:nvCxnSpPr>
          <p:cNvPr id="14" name="Straight Connector 13"/>
          <p:cNvCxnSpPr/>
          <p:nvPr/>
        </p:nvCxnSpPr>
        <p:spPr>
          <a:xfrm rot="5400000">
            <a:off x="1752600" y="4495800"/>
            <a:ext cx="1371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438400" y="3810000"/>
            <a:ext cx="381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438400" y="5180012"/>
            <a:ext cx="381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236nm</a:t>
            </a:r>
            <a:endParaRPr lang="en-US" dirty="0"/>
          </a:p>
        </p:txBody>
      </p:sp>
      <p:pic>
        <p:nvPicPr>
          <p:cNvPr id="722946" name="Picture 2"/>
          <p:cNvPicPr>
            <a:picLocks noChangeAspect="1" noChangeArrowheads="1"/>
          </p:cNvPicPr>
          <p:nvPr/>
        </p:nvPicPr>
        <p:blipFill>
          <a:blip r:embed="rId2" cstate="print"/>
          <a:srcRect/>
          <a:stretch>
            <a:fillRect/>
          </a:stretch>
        </p:blipFill>
        <p:spPr bwMode="auto">
          <a:xfrm>
            <a:off x="533400" y="1295400"/>
            <a:ext cx="3810000" cy="2540000"/>
          </a:xfrm>
          <a:prstGeom prst="rect">
            <a:avLst/>
          </a:prstGeom>
          <a:noFill/>
          <a:ln w="9525">
            <a:noFill/>
            <a:miter lim="800000"/>
            <a:headEnd/>
            <a:tailEnd/>
          </a:ln>
        </p:spPr>
      </p:pic>
      <p:pic>
        <p:nvPicPr>
          <p:cNvPr id="722947" name="Picture 3"/>
          <p:cNvPicPr>
            <a:picLocks noChangeAspect="1" noChangeArrowheads="1"/>
          </p:cNvPicPr>
          <p:nvPr/>
        </p:nvPicPr>
        <p:blipFill>
          <a:blip r:embed="rId3" cstate="print"/>
          <a:srcRect/>
          <a:stretch>
            <a:fillRect/>
          </a:stretch>
        </p:blipFill>
        <p:spPr bwMode="auto">
          <a:xfrm>
            <a:off x="533400" y="4064000"/>
            <a:ext cx="3886200" cy="2590800"/>
          </a:xfrm>
          <a:prstGeom prst="rect">
            <a:avLst/>
          </a:prstGeom>
          <a:noFill/>
          <a:ln w="9525">
            <a:noFill/>
            <a:miter lim="800000"/>
            <a:headEnd/>
            <a:tailEnd/>
          </a:ln>
        </p:spPr>
      </p:pic>
      <p:pic>
        <p:nvPicPr>
          <p:cNvPr id="722948" name="Picture 4"/>
          <p:cNvPicPr>
            <a:picLocks noChangeAspect="1" noChangeArrowheads="1"/>
          </p:cNvPicPr>
          <p:nvPr/>
        </p:nvPicPr>
        <p:blipFill>
          <a:blip r:embed="rId4" cstate="print"/>
          <a:srcRect/>
          <a:stretch>
            <a:fillRect/>
          </a:stretch>
        </p:blipFill>
        <p:spPr bwMode="auto">
          <a:xfrm>
            <a:off x="4572000" y="3962400"/>
            <a:ext cx="4076700" cy="2717800"/>
          </a:xfrm>
          <a:prstGeom prst="rect">
            <a:avLst/>
          </a:prstGeom>
          <a:noFill/>
          <a:ln w="9525">
            <a:noFill/>
            <a:miter lim="800000"/>
            <a:headEnd/>
            <a:tailEnd/>
          </a:ln>
        </p:spPr>
      </p:pic>
      <p:sp>
        <p:nvSpPr>
          <p:cNvPr id="7" name="TextBox 6"/>
          <p:cNvSpPr txBox="1"/>
          <p:nvPr/>
        </p:nvSpPr>
        <p:spPr>
          <a:xfrm>
            <a:off x="76200" y="2286000"/>
            <a:ext cx="409086" cy="369332"/>
          </a:xfrm>
          <a:prstGeom prst="rect">
            <a:avLst/>
          </a:prstGeom>
          <a:noFill/>
        </p:spPr>
        <p:txBody>
          <a:bodyPr wrap="none" rtlCol="0">
            <a:spAutoFit/>
          </a:bodyPr>
          <a:lstStyle/>
          <a:p>
            <a:r>
              <a:rPr lang="en-US" dirty="0" smtClean="0"/>
              <a:t>TE</a:t>
            </a:r>
            <a:endParaRPr lang="en-US" dirty="0"/>
          </a:p>
        </p:txBody>
      </p:sp>
      <p:sp>
        <p:nvSpPr>
          <p:cNvPr id="8" name="TextBox 7"/>
          <p:cNvSpPr txBox="1"/>
          <p:nvPr/>
        </p:nvSpPr>
        <p:spPr>
          <a:xfrm>
            <a:off x="76200" y="4724400"/>
            <a:ext cx="494046" cy="369332"/>
          </a:xfrm>
          <a:prstGeom prst="rect">
            <a:avLst/>
          </a:prstGeom>
          <a:noFill/>
        </p:spPr>
        <p:txBody>
          <a:bodyPr wrap="none" rtlCol="0">
            <a:spAutoFit/>
          </a:bodyPr>
          <a:lstStyle/>
          <a:p>
            <a:r>
              <a:rPr lang="en-US" dirty="0" smtClean="0"/>
              <a:t>TM</a:t>
            </a:r>
            <a:endParaRPr lang="en-US" dirty="0"/>
          </a:p>
        </p:txBody>
      </p:sp>
      <p:sp>
        <p:nvSpPr>
          <p:cNvPr id="9" name="TextBox 8"/>
          <p:cNvSpPr txBox="1"/>
          <p:nvPr/>
        </p:nvSpPr>
        <p:spPr>
          <a:xfrm>
            <a:off x="1219200" y="1752600"/>
            <a:ext cx="939681" cy="369332"/>
          </a:xfrm>
          <a:prstGeom prst="rect">
            <a:avLst/>
          </a:prstGeom>
          <a:noFill/>
        </p:spPr>
        <p:txBody>
          <a:bodyPr wrap="none" rtlCol="0">
            <a:spAutoFit/>
          </a:bodyPr>
          <a:lstStyle/>
          <a:p>
            <a:r>
              <a:rPr lang="en-US" dirty="0" err="1" smtClean="0">
                <a:solidFill>
                  <a:schemeClr val="bg1"/>
                </a:solidFill>
              </a:rPr>
              <a:t>ng</a:t>
            </a:r>
            <a:r>
              <a:rPr lang="en-US" dirty="0" smtClean="0">
                <a:solidFill>
                  <a:schemeClr val="bg1"/>
                </a:solidFill>
              </a:rPr>
              <a:t>=3.66</a:t>
            </a:r>
            <a:endParaRPr lang="en-US" dirty="0">
              <a:solidFill>
                <a:schemeClr val="bg1"/>
              </a:solidFill>
            </a:endParaRPr>
          </a:p>
        </p:txBody>
      </p:sp>
      <p:sp>
        <p:nvSpPr>
          <p:cNvPr id="10" name="TextBox 9"/>
          <p:cNvSpPr txBox="1"/>
          <p:nvPr/>
        </p:nvSpPr>
        <p:spPr>
          <a:xfrm>
            <a:off x="1219200" y="4419600"/>
            <a:ext cx="822661" cy="369332"/>
          </a:xfrm>
          <a:prstGeom prst="rect">
            <a:avLst/>
          </a:prstGeom>
          <a:noFill/>
        </p:spPr>
        <p:txBody>
          <a:bodyPr wrap="none" rtlCol="0">
            <a:spAutoFit/>
          </a:bodyPr>
          <a:lstStyle/>
          <a:p>
            <a:r>
              <a:rPr lang="en-US" dirty="0" err="1" smtClean="0">
                <a:solidFill>
                  <a:schemeClr val="bg1"/>
                </a:solidFill>
              </a:rPr>
              <a:t>ng</a:t>
            </a:r>
            <a:r>
              <a:rPr lang="en-US" dirty="0" smtClean="0">
                <a:solidFill>
                  <a:schemeClr val="bg1"/>
                </a:solidFill>
              </a:rPr>
              <a:t>=3.6</a:t>
            </a:r>
            <a:endParaRPr lang="en-US" dirty="0">
              <a:solidFill>
                <a:schemeClr val="bg1"/>
              </a:solidFill>
            </a:endParaRPr>
          </a:p>
        </p:txBody>
      </p:sp>
      <p:sp>
        <p:nvSpPr>
          <p:cNvPr id="11" name="TextBox 10"/>
          <p:cNvSpPr txBox="1"/>
          <p:nvPr/>
        </p:nvSpPr>
        <p:spPr>
          <a:xfrm>
            <a:off x="7162800" y="4495800"/>
            <a:ext cx="428322" cy="369332"/>
          </a:xfrm>
          <a:prstGeom prst="rect">
            <a:avLst/>
          </a:prstGeom>
          <a:noFill/>
        </p:spPr>
        <p:txBody>
          <a:bodyPr wrap="none" rtlCol="0">
            <a:spAutoFit/>
          </a:bodyPr>
          <a:lstStyle/>
          <a:p>
            <a:r>
              <a:rPr lang="en-US" dirty="0" err="1" smtClean="0"/>
              <a:t>Hx</a:t>
            </a:r>
            <a:endParaRPr lang="en-US"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236nm</a:t>
            </a:r>
            <a:endParaRPr lang="en-US" dirty="0"/>
          </a:p>
        </p:txBody>
      </p:sp>
      <p:pic>
        <p:nvPicPr>
          <p:cNvPr id="923650" name="Picture 2"/>
          <p:cNvPicPr>
            <a:picLocks noChangeAspect="1" noChangeArrowheads="1"/>
          </p:cNvPicPr>
          <p:nvPr/>
        </p:nvPicPr>
        <p:blipFill>
          <a:blip r:embed="rId2" cstate="print"/>
          <a:srcRect l="33352" t="16273" r="34830" b="22454"/>
          <a:stretch>
            <a:fillRect/>
          </a:stretch>
        </p:blipFill>
        <p:spPr bwMode="auto">
          <a:xfrm>
            <a:off x="228600" y="1295400"/>
            <a:ext cx="4343400" cy="5227592"/>
          </a:xfrm>
          <a:prstGeom prst="rect">
            <a:avLst/>
          </a:prstGeom>
          <a:noFill/>
          <a:ln w="9525">
            <a:noFill/>
            <a:miter lim="800000"/>
            <a:headEnd/>
            <a:tailEnd/>
          </a:ln>
        </p:spPr>
      </p:pic>
      <p:pic>
        <p:nvPicPr>
          <p:cNvPr id="923651" name="Picture 3"/>
          <p:cNvPicPr>
            <a:picLocks noChangeAspect="1" noChangeArrowheads="1"/>
          </p:cNvPicPr>
          <p:nvPr/>
        </p:nvPicPr>
        <p:blipFill>
          <a:blip r:embed="rId3" cstate="print"/>
          <a:srcRect l="33750" t="20636" r="34432" b="17909"/>
          <a:stretch>
            <a:fillRect/>
          </a:stretch>
        </p:blipFill>
        <p:spPr bwMode="auto">
          <a:xfrm>
            <a:off x="4724400" y="1295400"/>
            <a:ext cx="4292449" cy="5181600"/>
          </a:xfrm>
          <a:prstGeom prst="rect">
            <a:avLst/>
          </a:prstGeom>
          <a:noFill/>
          <a:ln w="9525">
            <a:noFill/>
            <a:miter lim="800000"/>
            <a:headEnd/>
            <a:tailEnd/>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295 nm thick Si layer</a:t>
            </a:r>
            <a:endParaRPr lang="en-US" dirty="0"/>
          </a:p>
        </p:txBody>
      </p:sp>
      <p:pic>
        <p:nvPicPr>
          <p:cNvPr id="429058" name="Picture 2"/>
          <p:cNvPicPr>
            <a:picLocks noChangeAspect="1" noChangeArrowheads="1"/>
          </p:cNvPicPr>
          <p:nvPr/>
        </p:nvPicPr>
        <p:blipFill>
          <a:blip r:embed="rId2" cstate="print"/>
          <a:srcRect/>
          <a:stretch>
            <a:fillRect/>
          </a:stretch>
        </p:blipFill>
        <p:spPr bwMode="auto">
          <a:xfrm>
            <a:off x="838200" y="4343400"/>
            <a:ext cx="3429000" cy="2286000"/>
          </a:xfrm>
          <a:prstGeom prst="rect">
            <a:avLst/>
          </a:prstGeom>
          <a:noFill/>
          <a:ln w="9525">
            <a:noFill/>
            <a:miter lim="800000"/>
            <a:headEnd/>
            <a:tailEnd/>
          </a:ln>
        </p:spPr>
      </p:pic>
      <p:sp>
        <p:nvSpPr>
          <p:cNvPr id="5" name="TextBox 4"/>
          <p:cNvSpPr txBox="1"/>
          <p:nvPr/>
        </p:nvSpPr>
        <p:spPr>
          <a:xfrm>
            <a:off x="1360174" y="4625228"/>
            <a:ext cx="409086" cy="369332"/>
          </a:xfrm>
          <a:prstGeom prst="rect">
            <a:avLst/>
          </a:prstGeom>
          <a:noFill/>
        </p:spPr>
        <p:txBody>
          <a:bodyPr wrap="none" rtlCol="0">
            <a:spAutoFit/>
          </a:bodyPr>
          <a:lstStyle/>
          <a:p>
            <a:r>
              <a:rPr lang="en-US" b="1" dirty="0" smtClean="0">
                <a:solidFill>
                  <a:schemeClr val="bg1"/>
                </a:solidFill>
              </a:rPr>
              <a:t>TE</a:t>
            </a:r>
            <a:endParaRPr lang="en-US" b="1" dirty="0">
              <a:solidFill>
                <a:schemeClr val="bg1"/>
              </a:solidFill>
            </a:endParaRPr>
          </a:p>
        </p:txBody>
      </p:sp>
      <p:sp>
        <p:nvSpPr>
          <p:cNvPr id="6" name="TextBox 5"/>
          <p:cNvSpPr txBox="1"/>
          <p:nvPr/>
        </p:nvSpPr>
        <p:spPr>
          <a:xfrm>
            <a:off x="3278284" y="6287869"/>
            <a:ext cx="2217274" cy="646331"/>
          </a:xfrm>
          <a:prstGeom prst="rect">
            <a:avLst/>
          </a:prstGeom>
          <a:noFill/>
        </p:spPr>
        <p:txBody>
          <a:bodyPr wrap="none" rtlCol="0">
            <a:spAutoFit/>
          </a:bodyPr>
          <a:lstStyle/>
          <a:p>
            <a:r>
              <a:rPr lang="en-US" dirty="0" err="1" smtClean="0"/>
              <a:t>ng</a:t>
            </a:r>
            <a:r>
              <a:rPr lang="en-US" dirty="0" smtClean="0"/>
              <a:t>=3.85</a:t>
            </a:r>
          </a:p>
          <a:p>
            <a:r>
              <a:rPr lang="en-US" dirty="0" err="1" smtClean="0"/>
              <a:t>ng</a:t>
            </a:r>
            <a:r>
              <a:rPr lang="en-US" dirty="0" smtClean="0"/>
              <a:t>=3.86 (0.15um YIG)</a:t>
            </a:r>
            <a:endParaRPr lang="en-US" dirty="0"/>
          </a:p>
        </p:txBody>
      </p:sp>
      <p:sp>
        <p:nvSpPr>
          <p:cNvPr id="7" name="TextBox 6"/>
          <p:cNvSpPr txBox="1"/>
          <p:nvPr/>
        </p:nvSpPr>
        <p:spPr>
          <a:xfrm>
            <a:off x="1367094" y="5511923"/>
            <a:ext cx="513282" cy="369332"/>
          </a:xfrm>
          <a:prstGeom prst="rect">
            <a:avLst/>
          </a:prstGeom>
          <a:noFill/>
        </p:spPr>
        <p:txBody>
          <a:bodyPr wrap="none" rtlCol="0">
            <a:spAutoFit/>
          </a:bodyPr>
          <a:lstStyle/>
          <a:p>
            <a:r>
              <a:rPr lang="en-US" b="1" dirty="0" smtClean="0">
                <a:solidFill>
                  <a:schemeClr val="bg1"/>
                </a:solidFill>
              </a:rPr>
              <a:t>YIG</a:t>
            </a:r>
            <a:endParaRPr lang="en-US" b="1" dirty="0">
              <a:solidFill>
                <a:schemeClr val="bg1"/>
              </a:solidFill>
            </a:endParaRPr>
          </a:p>
        </p:txBody>
      </p:sp>
      <p:sp>
        <p:nvSpPr>
          <p:cNvPr id="8" name="TextBox 7"/>
          <p:cNvSpPr txBox="1"/>
          <p:nvPr/>
        </p:nvSpPr>
        <p:spPr>
          <a:xfrm>
            <a:off x="1325539" y="5960006"/>
            <a:ext cx="588751" cy="369332"/>
          </a:xfrm>
          <a:prstGeom prst="rect">
            <a:avLst/>
          </a:prstGeom>
          <a:noFill/>
        </p:spPr>
        <p:txBody>
          <a:bodyPr wrap="none" rtlCol="0">
            <a:spAutoFit/>
          </a:bodyPr>
          <a:lstStyle/>
          <a:p>
            <a:r>
              <a:rPr lang="en-US" b="1" dirty="0" smtClean="0">
                <a:solidFill>
                  <a:schemeClr val="bg1"/>
                </a:solidFill>
              </a:rPr>
              <a:t>BOX</a:t>
            </a:r>
            <a:endParaRPr lang="en-US" b="1" dirty="0">
              <a:solidFill>
                <a:schemeClr val="bg1"/>
              </a:solidFill>
            </a:endParaRPr>
          </a:p>
        </p:txBody>
      </p:sp>
      <p:sp>
        <p:nvSpPr>
          <p:cNvPr id="9" name="TextBox 8"/>
          <p:cNvSpPr txBox="1"/>
          <p:nvPr/>
        </p:nvSpPr>
        <p:spPr>
          <a:xfrm>
            <a:off x="1336298" y="5193268"/>
            <a:ext cx="627095" cy="369332"/>
          </a:xfrm>
          <a:prstGeom prst="rect">
            <a:avLst/>
          </a:prstGeom>
          <a:noFill/>
        </p:spPr>
        <p:txBody>
          <a:bodyPr wrap="none" rtlCol="0">
            <a:spAutoFit/>
          </a:bodyPr>
          <a:lstStyle/>
          <a:p>
            <a:r>
              <a:rPr lang="en-US" b="1" dirty="0" smtClean="0">
                <a:solidFill>
                  <a:schemeClr val="bg1"/>
                </a:solidFill>
              </a:rPr>
              <a:t>GGG</a:t>
            </a:r>
            <a:endParaRPr lang="en-US" b="1" dirty="0">
              <a:solidFill>
                <a:schemeClr val="bg1"/>
              </a:solidFill>
            </a:endParaRPr>
          </a:p>
        </p:txBody>
      </p:sp>
      <p:pic>
        <p:nvPicPr>
          <p:cNvPr id="429059" name="Picture 3"/>
          <p:cNvPicPr>
            <a:picLocks noChangeAspect="1" noChangeArrowheads="1"/>
          </p:cNvPicPr>
          <p:nvPr/>
        </p:nvPicPr>
        <p:blipFill>
          <a:blip r:embed="rId3" cstate="print"/>
          <a:srcRect/>
          <a:stretch>
            <a:fillRect/>
          </a:stretch>
        </p:blipFill>
        <p:spPr bwMode="auto">
          <a:xfrm>
            <a:off x="4648200" y="4343400"/>
            <a:ext cx="3429000" cy="2286000"/>
          </a:xfrm>
          <a:prstGeom prst="rect">
            <a:avLst/>
          </a:prstGeom>
          <a:noFill/>
          <a:ln w="9525">
            <a:noFill/>
            <a:miter lim="800000"/>
            <a:headEnd/>
            <a:tailEnd/>
          </a:ln>
        </p:spPr>
      </p:pic>
      <p:sp>
        <p:nvSpPr>
          <p:cNvPr id="11" name="TextBox 10"/>
          <p:cNvSpPr txBox="1"/>
          <p:nvPr/>
        </p:nvSpPr>
        <p:spPr>
          <a:xfrm>
            <a:off x="7114310" y="6336268"/>
            <a:ext cx="2217274" cy="646331"/>
          </a:xfrm>
          <a:prstGeom prst="rect">
            <a:avLst/>
          </a:prstGeom>
          <a:noFill/>
        </p:spPr>
        <p:txBody>
          <a:bodyPr wrap="none" rtlCol="0">
            <a:spAutoFit/>
          </a:bodyPr>
          <a:lstStyle/>
          <a:p>
            <a:r>
              <a:rPr lang="en-US" dirty="0" err="1" smtClean="0"/>
              <a:t>ng</a:t>
            </a:r>
            <a:r>
              <a:rPr lang="en-US" dirty="0" smtClean="0"/>
              <a:t>=3.88</a:t>
            </a:r>
          </a:p>
          <a:p>
            <a:r>
              <a:rPr lang="en-US" dirty="0" err="1" smtClean="0"/>
              <a:t>ng</a:t>
            </a:r>
            <a:r>
              <a:rPr lang="en-US" dirty="0" smtClean="0"/>
              <a:t>=3.97 (0.15um YIG)</a:t>
            </a:r>
            <a:endParaRPr lang="en-US" dirty="0"/>
          </a:p>
        </p:txBody>
      </p:sp>
      <p:sp>
        <p:nvSpPr>
          <p:cNvPr id="12" name="TextBox 11"/>
          <p:cNvSpPr txBox="1"/>
          <p:nvPr/>
        </p:nvSpPr>
        <p:spPr>
          <a:xfrm>
            <a:off x="5181600" y="4583668"/>
            <a:ext cx="500458" cy="369332"/>
          </a:xfrm>
          <a:prstGeom prst="rect">
            <a:avLst/>
          </a:prstGeom>
          <a:noFill/>
        </p:spPr>
        <p:txBody>
          <a:bodyPr wrap="none" rtlCol="0">
            <a:spAutoFit/>
          </a:bodyPr>
          <a:lstStyle/>
          <a:p>
            <a:r>
              <a:rPr lang="en-US" b="1" dirty="0" smtClean="0">
                <a:solidFill>
                  <a:schemeClr val="bg1"/>
                </a:solidFill>
              </a:rPr>
              <a:t>TM</a:t>
            </a:r>
            <a:endParaRPr lang="en-US" b="1" dirty="0">
              <a:solidFill>
                <a:schemeClr val="bg1"/>
              </a:solidFill>
            </a:endParaRPr>
          </a:p>
        </p:txBody>
      </p:sp>
      <p:sp>
        <p:nvSpPr>
          <p:cNvPr id="13" name="TextBox 12"/>
          <p:cNvSpPr txBox="1"/>
          <p:nvPr/>
        </p:nvSpPr>
        <p:spPr>
          <a:xfrm>
            <a:off x="228600" y="1143000"/>
            <a:ext cx="2274084" cy="646331"/>
          </a:xfrm>
          <a:prstGeom prst="rect">
            <a:avLst/>
          </a:prstGeom>
          <a:noFill/>
        </p:spPr>
        <p:txBody>
          <a:bodyPr wrap="none" rtlCol="0">
            <a:spAutoFit/>
          </a:bodyPr>
          <a:lstStyle/>
          <a:p>
            <a:r>
              <a:rPr lang="en-US" dirty="0" smtClean="0"/>
              <a:t>WG: 600 nm x 295 nm</a:t>
            </a:r>
          </a:p>
          <a:p>
            <a:r>
              <a:rPr lang="en-US" dirty="0" smtClean="0"/>
              <a:t>Intensity distribution </a:t>
            </a:r>
            <a:endParaRPr lang="en-US" dirty="0"/>
          </a:p>
        </p:txBody>
      </p:sp>
      <p:pic>
        <p:nvPicPr>
          <p:cNvPr id="429060" name="Picture 4"/>
          <p:cNvPicPr>
            <a:picLocks noChangeAspect="1" noChangeArrowheads="1"/>
          </p:cNvPicPr>
          <p:nvPr/>
        </p:nvPicPr>
        <p:blipFill>
          <a:blip r:embed="rId4" cstate="print"/>
          <a:srcRect/>
          <a:stretch>
            <a:fillRect/>
          </a:stretch>
        </p:blipFill>
        <p:spPr bwMode="auto">
          <a:xfrm>
            <a:off x="4648200" y="1905000"/>
            <a:ext cx="3429000" cy="2286000"/>
          </a:xfrm>
          <a:prstGeom prst="rect">
            <a:avLst/>
          </a:prstGeom>
          <a:noFill/>
          <a:ln w="9525">
            <a:noFill/>
            <a:miter lim="800000"/>
            <a:headEnd/>
            <a:tailEnd/>
          </a:ln>
        </p:spPr>
      </p:pic>
      <p:sp>
        <p:nvSpPr>
          <p:cNvPr id="15" name="TextBox 14"/>
          <p:cNvSpPr txBox="1"/>
          <p:nvPr/>
        </p:nvSpPr>
        <p:spPr>
          <a:xfrm>
            <a:off x="7190510" y="3886200"/>
            <a:ext cx="939681" cy="369332"/>
          </a:xfrm>
          <a:prstGeom prst="rect">
            <a:avLst/>
          </a:prstGeom>
          <a:noFill/>
        </p:spPr>
        <p:txBody>
          <a:bodyPr wrap="none" rtlCol="0">
            <a:spAutoFit/>
          </a:bodyPr>
          <a:lstStyle/>
          <a:p>
            <a:r>
              <a:rPr lang="en-US" dirty="0" err="1" smtClean="0"/>
              <a:t>ng</a:t>
            </a:r>
            <a:r>
              <a:rPr lang="en-US" dirty="0" smtClean="0"/>
              <a:t>=4.68</a:t>
            </a:r>
            <a:endParaRPr lang="en-US" dirty="0"/>
          </a:p>
        </p:txBody>
      </p:sp>
      <p:sp>
        <p:nvSpPr>
          <p:cNvPr id="16" name="TextBox 15"/>
          <p:cNvSpPr txBox="1"/>
          <p:nvPr/>
        </p:nvSpPr>
        <p:spPr>
          <a:xfrm>
            <a:off x="5257800" y="2133600"/>
            <a:ext cx="500458" cy="369332"/>
          </a:xfrm>
          <a:prstGeom prst="rect">
            <a:avLst/>
          </a:prstGeom>
          <a:noFill/>
        </p:spPr>
        <p:txBody>
          <a:bodyPr wrap="none" rtlCol="0">
            <a:spAutoFit/>
          </a:bodyPr>
          <a:lstStyle/>
          <a:p>
            <a:r>
              <a:rPr lang="en-US" b="1" dirty="0" smtClean="0">
                <a:solidFill>
                  <a:schemeClr val="bg1"/>
                </a:solidFill>
              </a:rPr>
              <a:t>TM</a:t>
            </a:r>
            <a:endParaRPr lang="en-US" b="1" dirty="0">
              <a:solidFill>
                <a:schemeClr val="bg1"/>
              </a:solidFill>
            </a:endParaRPr>
          </a:p>
        </p:txBody>
      </p:sp>
      <p:pic>
        <p:nvPicPr>
          <p:cNvPr id="429061" name="Picture 5"/>
          <p:cNvPicPr>
            <a:picLocks noChangeAspect="1" noChangeArrowheads="1"/>
          </p:cNvPicPr>
          <p:nvPr/>
        </p:nvPicPr>
        <p:blipFill>
          <a:blip r:embed="rId5" cstate="print"/>
          <a:srcRect/>
          <a:stretch>
            <a:fillRect/>
          </a:stretch>
        </p:blipFill>
        <p:spPr bwMode="auto">
          <a:xfrm>
            <a:off x="838200" y="1932710"/>
            <a:ext cx="3429000" cy="2286000"/>
          </a:xfrm>
          <a:prstGeom prst="rect">
            <a:avLst/>
          </a:prstGeom>
          <a:noFill/>
          <a:ln w="9525">
            <a:noFill/>
            <a:miter lim="800000"/>
            <a:headEnd/>
            <a:tailEnd/>
          </a:ln>
        </p:spPr>
      </p:pic>
      <p:sp>
        <p:nvSpPr>
          <p:cNvPr id="18" name="TextBox 17"/>
          <p:cNvSpPr txBox="1"/>
          <p:nvPr/>
        </p:nvSpPr>
        <p:spPr>
          <a:xfrm>
            <a:off x="1371600" y="2209800"/>
            <a:ext cx="409086" cy="369332"/>
          </a:xfrm>
          <a:prstGeom prst="rect">
            <a:avLst/>
          </a:prstGeom>
          <a:noFill/>
        </p:spPr>
        <p:txBody>
          <a:bodyPr wrap="none" rtlCol="0">
            <a:spAutoFit/>
          </a:bodyPr>
          <a:lstStyle/>
          <a:p>
            <a:r>
              <a:rPr lang="en-US" b="1" dirty="0" smtClean="0">
                <a:solidFill>
                  <a:schemeClr val="bg1"/>
                </a:solidFill>
              </a:rPr>
              <a:t>TE</a:t>
            </a:r>
            <a:endParaRPr lang="en-US" b="1" dirty="0">
              <a:solidFill>
                <a:schemeClr val="bg1"/>
              </a:solidFill>
            </a:endParaRPr>
          </a:p>
        </p:txBody>
      </p:sp>
      <p:sp>
        <p:nvSpPr>
          <p:cNvPr id="19" name="TextBox 18"/>
          <p:cNvSpPr txBox="1"/>
          <p:nvPr/>
        </p:nvSpPr>
        <p:spPr>
          <a:xfrm>
            <a:off x="3283525" y="3920840"/>
            <a:ext cx="939681" cy="369332"/>
          </a:xfrm>
          <a:prstGeom prst="rect">
            <a:avLst/>
          </a:prstGeom>
          <a:noFill/>
        </p:spPr>
        <p:txBody>
          <a:bodyPr wrap="none" rtlCol="0">
            <a:spAutoFit/>
          </a:bodyPr>
          <a:lstStyle/>
          <a:p>
            <a:r>
              <a:rPr lang="en-US" dirty="0" err="1" smtClean="0"/>
              <a:t>ng</a:t>
            </a:r>
            <a:r>
              <a:rPr lang="en-US" dirty="0" smtClean="0"/>
              <a:t>=3.97</a:t>
            </a:r>
            <a:endParaRPr lang="en-US" dirty="0"/>
          </a:p>
        </p:txBody>
      </p:sp>
      <p:sp>
        <p:nvSpPr>
          <p:cNvPr id="20" name="TextBox 19"/>
          <p:cNvSpPr txBox="1"/>
          <p:nvPr/>
        </p:nvSpPr>
        <p:spPr>
          <a:xfrm>
            <a:off x="1392375" y="2930235"/>
            <a:ext cx="461986" cy="369332"/>
          </a:xfrm>
          <a:prstGeom prst="rect">
            <a:avLst/>
          </a:prstGeom>
          <a:noFill/>
        </p:spPr>
        <p:txBody>
          <a:bodyPr wrap="none" rtlCol="0">
            <a:spAutoFit/>
          </a:bodyPr>
          <a:lstStyle/>
          <a:p>
            <a:r>
              <a:rPr lang="en-US" b="1" dirty="0" smtClean="0">
                <a:solidFill>
                  <a:schemeClr val="bg1"/>
                </a:solidFill>
              </a:rPr>
              <a:t>Air</a:t>
            </a:r>
            <a:endParaRPr lang="en-US" b="1" dirty="0">
              <a:solidFill>
                <a:schemeClr val="bg1"/>
              </a:solidFill>
            </a:endParaRPr>
          </a:p>
        </p:txBody>
      </p:sp>
      <p:sp>
        <p:nvSpPr>
          <p:cNvPr id="21" name="TextBox 20"/>
          <p:cNvSpPr txBox="1"/>
          <p:nvPr/>
        </p:nvSpPr>
        <p:spPr>
          <a:xfrm>
            <a:off x="1336965" y="3544578"/>
            <a:ext cx="588751" cy="369332"/>
          </a:xfrm>
          <a:prstGeom prst="rect">
            <a:avLst/>
          </a:prstGeom>
          <a:noFill/>
        </p:spPr>
        <p:txBody>
          <a:bodyPr wrap="none" rtlCol="0">
            <a:spAutoFit/>
          </a:bodyPr>
          <a:lstStyle/>
          <a:p>
            <a:r>
              <a:rPr lang="en-US" b="1" dirty="0" smtClean="0">
                <a:solidFill>
                  <a:schemeClr val="bg1"/>
                </a:solidFill>
              </a:rPr>
              <a:t>BOX</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295 nm thick Si layer</a:t>
            </a:r>
            <a:endParaRPr lang="en-US" dirty="0"/>
          </a:p>
        </p:txBody>
      </p:sp>
      <p:pic>
        <p:nvPicPr>
          <p:cNvPr id="924674" name="Picture 2"/>
          <p:cNvPicPr>
            <a:picLocks noChangeAspect="1" noChangeArrowheads="1"/>
          </p:cNvPicPr>
          <p:nvPr/>
        </p:nvPicPr>
        <p:blipFill>
          <a:blip r:embed="rId2" cstate="print"/>
          <a:srcRect l="32727" t="15091" r="35682" b="23455"/>
          <a:stretch>
            <a:fillRect/>
          </a:stretch>
        </p:blipFill>
        <p:spPr bwMode="auto">
          <a:xfrm>
            <a:off x="4572000" y="1295400"/>
            <a:ext cx="4343400" cy="5280825"/>
          </a:xfrm>
          <a:prstGeom prst="rect">
            <a:avLst/>
          </a:prstGeom>
          <a:noFill/>
          <a:ln w="9525">
            <a:noFill/>
            <a:miter lim="800000"/>
            <a:headEnd/>
            <a:tailEnd/>
          </a:ln>
        </p:spPr>
      </p:pic>
      <p:pic>
        <p:nvPicPr>
          <p:cNvPr id="924675" name="Picture 3"/>
          <p:cNvPicPr>
            <a:picLocks noChangeAspect="1" noChangeArrowheads="1"/>
          </p:cNvPicPr>
          <p:nvPr/>
        </p:nvPicPr>
        <p:blipFill>
          <a:blip r:embed="rId3" cstate="print"/>
          <a:srcRect l="36133" t="14938" r="32102" b="23375"/>
          <a:stretch>
            <a:fillRect/>
          </a:stretch>
        </p:blipFill>
        <p:spPr bwMode="auto">
          <a:xfrm>
            <a:off x="138545" y="1309255"/>
            <a:ext cx="4343400" cy="5271804"/>
          </a:xfrm>
          <a:prstGeom prst="rect">
            <a:avLst/>
          </a:prstGeom>
          <a:noFill/>
          <a:ln w="9525">
            <a:noFill/>
            <a:miter lim="800000"/>
            <a:headEnd/>
            <a:tailEnd/>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295 nm thick Si layer</a:t>
            </a:r>
            <a:endParaRPr lang="en-US" dirty="0"/>
          </a:p>
        </p:txBody>
      </p:sp>
      <p:sp>
        <p:nvSpPr>
          <p:cNvPr id="4" name="TextBox 3"/>
          <p:cNvSpPr txBox="1"/>
          <p:nvPr/>
        </p:nvSpPr>
        <p:spPr>
          <a:xfrm>
            <a:off x="381000" y="1447800"/>
            <a:ext cx="2274084" cy="646331"/>
          </a:xfrm>
          <a:prstGeom prst="rect">
            <a:avLst/>
          </a:prstGeom>
          <a:noFill/>
        </p:spPr>
        <p:txBody>
          <a:bodyPr wrap="none" rtlCol="0">
            <a:spAutoFit/>
          </a:bodyPr>
          <a:lstStyle/>
          <a:p>
            <a:r>
              <a:rPr lang="en-US" dirty="0" smtClean="0"/>
              <a:t>WG: 600 nm x 295 nm</a:t>
            </a:r>
          </a:p>
          <a:p>
            <a:r>
              <a:rPr lang="en-US" dirty="0" smtClean="0"/>
              <a:t>TM mode </a:t>
            </a:r>
            <a:r>
              <a:rPr lang="en-US" dirty="0" err="1" smtClean="0"/>
              <a:t>Hx</a:t>
            </a:r>
            <a:r>
              <a:rPr lang="en-US" dirty="0" smtClean="0"/>
              <a:t> field</a:t>
            </a:r>
            <a:endParaRPr lang="en-US" dirty="0"/>
          </a:p>
        </p:txBody>
      </p:sp>
      <p:pic>
        <p:nvPicPr>
          <p:cNvPr id="430082" name="Picture 2"/>
          <p:cNvPicPr>
            <a:picLocks noChangeAspect="1" noChangeArrowheads="1"/>
          </p:cNvPicPr>
          <p:nvPr/>
        </p:nvPicPr>
        <p:blipFill>
          <a:blip r:embed="rId2" cstate="print"/>
          <a:srcRect/>
          <a:stretch>
            <a:fillRect/>
          </a:stretch>
        </p:blipFill>
        <p:spPr bwMode="auto">
          <a:xfrm>
            <a:off x="407126" y="2971800"/>
            <a:ext cx="4114800" cy="2743200"/>
          </a:xfrm>
          <a:prstGeom prst="rect">
            <a:avLst/>
          </a:prstGeom>
          <a:noFill/>
          <a:ln w="9525">
            <a:noFill/>
            <a:miter lim="800000"/>
            <a:headEnd/>
            <a:tailEnd/>
          </a:ln>
        </p:spPr>
      </p:pic>
      <p:pic>
        <p:nvPicPr>
          <p:cNvPr id="430083" name="Picture 3"/>
          <p:cNvPicPr>
            <a:picLocks noChangeAspect="1" noChangeArrowheads="1"/>
          </p:cNvPicPr>
          <p:nvPr/>
        </p:nvPicPr>
        <p:blipFill>
          <a:blip r:embed="rId3" cstate="print"/>
          <a:srcRect/>
          <a:stretch>
            <a:fillRect/>
          </a:stretch>
        </p:blipFill>
        <p:spPr bwMode="auto">
          <a:xfrm>
            <a:off x="4750526" y="2971800"/>
            <a:ext cx="4114800" cy="2743200"/>
          </a:xfrm>
          <a:prstGeom prst="rect">
            <a:avLst/>
          </a:prstGeom>
          <a:noFill/>
          <a:ln w="9525">
            <a:noFill/>
            <a:miter lim="800000"/>
            <a:headEnd/>
            <a:tailEnd/>
          </a:ln>
        </p:spPr>
      </p:pic>
      <p:cxnSp>
        <p:nvCxnSpPr>
          <p:cNvPr id="7" name="Straight Connector 6"/>
          <p:cNvCxnSpPr/>
          <p:nvPr/>
        </p:nvCxnSpPr>
        <p:spPr>
          <a:xfrm rot="5400000" flipH="1" flipV="1">
            <a:off x="5181603" y="4328695"/>
            <a:ext cx="228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flipH="1" flipV="1">
            <a:off x="5578643" y="4318001"/>
            <a:ext cx="2286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272466" y="4953000"/>
            <a:ext cx="500458" cy="369332"/>
          </a:xfrm>
          <a:prstGeom prst="rect">
            <a:avLst/>
          </a:prstGeom>
          <a:noFill/>
        </p:spPr>
        <p:txBody>
          <a:bodyPr wrap="none" rtlCol="0">
            <a:spAutoFit/>
          </a:bodyPr>
          <a:lstStyle/>
          <a:p>
            <a:r>
              <a:rPr lang="en-US" dirty="0" smtClean="0"/>
              <a:t>YIG</a:t>
            </a:r>
            <a:endParaRPr lang="en-US" dirty="0"/>
          </a:p>
        </p:txBody>
      </p:sp>
      <p:sp>
        <p:nvSpPr>
          <p:cNvPr id="10" name="TextBox 9"/>
          <p:cNvSpPr txBox="1"/>
          <p:nvPr/>
        </p:nvSpPr>
        <p:spPr>
          <a:xfrm>
            <a:off x="6777789" y="4944978"/>
            <a:ext cx="622286" cy="369332"/>
          </a:xfrm>
          <a:prstGeom prst="rect">
            <a:avLst/>
          </a:prstGeom>
          <a:noFill/>
        </p:spPr>
        <p:txBody>
          <a:bodyPr wrap="none" rtlCol="0">
            <a:spAutoFit/>
          </a:bodyPr>
          <a:lstStyle/>
          <a:p>
            <a:r>
              <a:rPr lang="en-US" dirty="0" smtClean="0"/>
              <a:t>GGG</a:t>
            </a:r>
            <a:endParaRPr lang="en-US" dirty="0"/>
          </a:p>
        </p:txBody>
      </p:sp>
      <p:cxnSp>
        <p:nvCxnSpPr>
          <p:cNvPr id="11" name="Straight Connector 10"/>
          <p:cNvCxnSpPr/>
          <p:nvPr/>
        </p:nvCxnSpPr>
        <p:spPr>
          <a:xfrm rot="5400000">
            <a:off x="1752600" y="4495800"/>
            <a:ext cx="1371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438400" y="3810000"/>
            <a:ext cx="381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438400" y="5180012"/>
            <a:ext cx="381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295nm</a:t>
            </a:r>
            <a:endParaRPr lang="en-US" dirty="0"/>
          </a:p>
        </p:txBody>
      </p:sp>
      <p:pic>
        <p:nvPicPr>
          <p:cNvPr id="721922" name="Picture 2"/>
          <p:cNvPicPr>
            <a:picLocks noChangeAspect="1" noChangeArrowheads="1"/>
          </p:cNvPicPr>
          <p:nvPr/>
        </p:nvPicPr>
        <p:blipFill>
          <a:blip r:embed="rId2" cstate="print"/>
          <a:srcRect/>
          <a:stretch>
            <a:fillRect/>
          </a:stretch>
        </p:blipFill>
        <p:spPr bwMode="auto">
          <a:xfrm>
            <a:off x="609600" y="1371600"/>
            <a:ext cx="3771900" cy="2514600"/>
          </a:xfrm>
          <a:prstGeom prst="rect">
            <a:avLst/>
          </a:prstGeom>
          <a:noFill/>
          <a:ln w="9525">
            <a:noFill/>
            <a:miter lim="800000"/>
            <a:headEnd/>
            <a:tailEnd/>
          </a:ln>
        </p:spPr>
      </p:pic>
      <p:sp>
        <p:nvSpPr>
          <p:cNvPr id="5" name="TextBox 4"/>
          <p:cNvSpPr txBox="1"/>
          <p:nvPr/>
        </p:nvSpPr>
        <p:spPr>
          <a:xfrm>
            <a:off x="1219200" y="1752600"/>
            <a:ext cx="822661" cy="369332"/>
          </a:xfrm>
          <a:prstGeom prst="rect">
            <a:avLst/>
          </a:prstGeom>
          <a:noFill/>
        </p:spPr>
        <p:txBody>
          <a:bodyPr wrap="none" rtlCol="0">
            <a:spAutoFit/>
          </a:bodyPr>
          <a:lstStyle/>
          <a:p>
            <a:r>
              <a:rPr lang="en-US" dirty="0" err="1" smtClean="0">
                <a:solidFill>
                  <a:schemeClr val="bg1"/>
                </a:solidFill>
              </a:rPr>
              <a:t>ng</a:t>
            </a:r>
            <a:r>
              <a:rPr lang="en-US" dirty="0" smtClean="0">
                <a:solidFill>
                  <a:schemeClr val="bg1"/>
                </a:solidFill>
              </a:rPr>
              <a:t>=3.8</a:t>
            </a:r>
            <a:endParaRPr lang="en-US" dirty="0">
              <a:solidFill>
                <a:schemeClr val="bg1"/>
              </a:solidFill>
            </a:endParaRPr>
          </a:p>
        </p:txBody>
      </p:sp>
      <p:pic>
        <p:nvPicPr>
          <p:cNvPr id="721923" name="Picture 3"/>
          <p:cNvPicPr>
            <a:picLocks noChangeAspect="1" noChangeArrowheads="1"/>
          </p:cNvPicPr>
          <p:nvPr/>
        </p:nvPicPr>
        <p:blipFill>
          <a:blip r:embed="rId3" cstate="print"/>
          <a:srcRect/>
          <a:stretch>
            <a:fillRect/>
          </a:stretch>
        </p:blipFill>
        <p:spPr bwMode="auto">
          <a:xfrm>
            <a:off x="609600" y="4038600"/>
            <a:ext cx="3886200" cy="2590800"/>
          </a:xfrm>
          <a:prstGeom prst="rect">
            <a:avLst/>
          </a:prstGeom>
          <a:noFill/>
          <a:ln w="9525">
            <a:noFill/>
            <a:miter lim="800000"/>
            <a:headEnd/>
            <a:tailEnd/>
          </a:ln>
        </p:spPr>
      </p:pic>
      <p:sp>
        <p:nvSpPr>
          <p:cNvPr id="7" name="TextBox 6"/>
          <p:cNvSpPr txBox="1"/>
          <p:nvPr/>
        </p:nvSpPr>
        <p:spPr>
          <a:xfrm>
            <a:off x="152400" y="2362200"/>
            <a:ext cx="409086" cy="369332"/>
          </a:xfrm>
          <a:prstGeom prst="rect">
            <a:avLst/>
          </a:prstGeom>
          <a:noFill/>
        </p:spPr>
        <p:txBody>
          <a:bodyPr wrap="none" rtlCol="0">
            <a:spAutoFit/>
          </a:bodyPr>
          <a:lstStyle/>
          <a:p>
            <a:r>
              <a:rPr lang="en-US" dirty="0" smtClean="0"/>
              <a:t>TE</a:t>
            </a:r>
            <a:endParaRPr lang="en-US" dirty="0"/>
          </a:p>
        </p:txBody>
      </p:sp>
      <p:sp>
        <p:nvSpPr>
          <p:cNvPr id="8" name="TextBox 7"/>
          <p:cNvSpPr txBox="1"/>
          <p:nvPr/>
        </p:nvSpPr>
        <p:spPr>
          <a:xfrm>
            <a:off x="152400" y="5105400"/>
            <a:ext cx="494046" cy="369332"/>
          </a:xfrm>
          <a:prstGeom prst="rect">
            <a:avLst/>
          </a:prstGeom>
          <a:noFill/>
        </p:spPr>
        <p:txBody>
          <a:bodyPr wrap="none" rtlCol="0">
            <a:spAutoFit/>
          </a:bodyPr>
          <a:lstStyle/>
          <a:p>
            <a:r>
              <a:rPr lang="en-US" dirty="0" smtClean="0"/>
              <a:t>TM</a:t>
            </a:r>
            <a:endParaRPr lang="en-US" dirty="0"/>
          </a:p>
        </p:txBody>
      </p:sp>
      <p:sp>
        <p:nvSpPr>
          <p:cNvPr id="9" name="TextBox 8"/>
          <p:cNvSpPr txBox="1"/>
          <p:nvPr/>
        </p:nvSpPr>
        <p:spPr>
          <a:xfrm>
            <a:off x="1295400" y="4495800"/>
            <a:ext cx="939681" cy="369332"/>
          </a:xfrm>
          <a:prstGeom prst="rect">
            <a:avLst/>
          </a:prstGeom>
          <a:noFill/>
        </p:spPr>
        <p:txBody>
          <a:bodyPr wrap="none" rtlCol="0">
            <a:spAutoFit/>
          </a:bodyPr>
          <a:lstStyle/>
          <a:p>
            <a:r>
              <a:rPr lang="en-US" dirty="0" err="1" smtClean="0">
                <a:solidFill>
                  <a:schemeClr val="bg1"/>
                </a:solidFill>
              </a:rPr>
              <a:t>ng</a:t>
            </a:r>
            <a:r>
              <a:rPr lang="en-US" dirty="0" smtClean="0">
                <a:solidFill>
                  <a:schemeClr val="bg1"/>
                </a:solidFill>
              </a:rPr>
              <a:t>=4.17</a:t>
            </a:r>
            <a:endParaRPr lang="en-US" dirty="0">
              <a:solidFill>
                <a:schemeClr val="bg1"/>
              </a:solidFill>
            </a:endParaRPr>
          </a:p>
        </p:txBody>
      </p:sp>
      <p:pic>
        <p:nvPicPr>
          <p:cNvPr id="721924" name="Picture 4"/>
          <p:cNvPicPr>
            <a:picLocks noChangeAspect="1" noChangeArrowheads="1"/>
          </p:cNvPicPr>
          <p:nvPr/>
        </p:nvPicPr>
        <p:blipFill>
          <a:blip r:embed="rId4" cstate="print"/>
          <a:srcRect/>
          <a:stretch>
            <a:fillRect/>
          </a:stretch>
        </p:blipFill>
        <p:spPr bwMode="auto">
          <a:xfrm>
            <a:off x="4724400" y="3962400"/>
            <a:ext cx="4038600" cy="2692400"/>
          </a:xfrm>
          <a:prstGeom prst="rect">
            <a:avLst/>
          </a:prstGeom>
          <a:noFill/>
          <a:ln w="9525">
            <a:noFill/>
            <a:miter lim="800000"/>
            <a:headEnd/>
            <a:tailEnd/>
          </a:ln>
        </p:spPr>
      </p:pic>
      <p:sp>
        <p:nvSpPr>
          <p:cNvPr id="11" name="TextBox 10"/>
          <p:cNvSpPr txBox="1"/>
          <p:nvPr/>
        </p:nvSpPr>
        <p:spPr>
          <a:xfrm>
            <a:off x="7620000" y="4267200"/>
            <a:ext cx="428322" cy="369332"/>
          </a:xfrm>
          <a:prstGeom prst="rect">
            <a:avLst/>
          </a:prstGeom>
          <a:noFill/>
        </p:spPr>
        <p:txBody>
          <a:bodyPr wrap="none" rtlCol="0">
            <a:spAutoFit/>
          </a:bodyPr>
          <a:lstStyle/>
          <a:p>
            <a:r>
              <a:rPr lang="en-US" dirty="0" err="1" smtClean="0"/>
              <a:t>Hx</a:t>
            </a:r>
            <a:endParaRPr lang="en-US" dirty="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295nm</a:t>
            </a:r>
            <a:endParaRPr lang="en-US" dirty="0"/>
          </a:p>
        </p:txBody>
      </p:sp>
      <p:pic>
        <p:nvPicPr>
          <p:cNvPr id="4" name="Picture 1"/>
          <p:cNvPicPr>
            <a:picLocks noChangeAspect="1" noChangeArrowheads="1"/>
          </p:cNvPicPr>
          <p:nvPr/>
        </p:nvPicPr>
        <p:blipFill>
          <a:blip r:embed="rId2" cstate="print"/>
          <a:srcRect l="33466" t="15000" r="35625" b="23000"/>
          <a:stretch>
            <a:fillRect/>
          </a:stretch>
        </p:blipFill>
        <p:spPr bwMode="auto">
          <a:xfrm>
            <a:off x="228600" y="1371600"/>
            <a:ext cx="4191000" cy="5254158"/>
          </a:xfrm>
          <a:prstGeom prst="rect">
            <a:avLst/>
          </a:prstGeom>
          <a:noFill/>
          <a:ln w="9525">
            <a:noFill/>
            <a:miter lim="800000"/>
            <a:headEnd/>
            <a:tailEnd/>
          </a:ln>
        </p:spPr>
      </p:pic>
      <p:pic>
        <p:nvPicPr>
          <p:cNvPr id="922626" name="Picture 2"/>
          <p:cNvPicPr>
            <a:picLocks noChangeAspect="1" noChangeArrowheads="1"/>
          </p:cNvPicPr>
          <p:nvPr/>
        </p:nvPicPr>
        <p:blipFill>
          <a:blip r:embed="rId3" cstate="print"/>
          <a:srcRect l="32159" t="12000" r="36023" b="26545"/>
          <a:stretch>
            <a:fillRect/>
          </a:stretch>
        </p:blipFill>
        <p:spPr bwMode="auto">
          <a:xfrm>
            <a:off x="4572000" y="1371600"/>
            <a:ext cx="4343400" cy="5243103"/>
          </a:xfrm>
          <a:prstGeom prst="rect">
            <a:avLst/>
          </a:prstGeom>
          <a:noFill/>
          <a:ln w="9525">
            <a:noFill/>
            <a:miter lim="800000"/>
            <a:headEnd/>
            <a:tailEnd/>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SOI bonded with </a:t>
            </a:r>
            <a:r>
              <a:rPr lang="en-US" dirty="0" err="1" smtClean="0"/>
              <a:t>CeYIG</a:t>
            </a:r>
            <a:endParaRPr lang="en-US" dirty="0"/>
          </a:p>
        </p:txBody>
      </p:sp>
      <p:sp>
        <p:nvSpPr>
          <p:cNvPr id="4" name="TextBox 3"/>
          <p:cNvSpPr txBox="1"/>
          <p:nvPr/>
        </p:nvSpPr>
        <p:spPr>
          <a:xfrm>
            <a:off x="609600" y="1600200"/>
            <a:ext cx="2485680" cy="923330"/>
          </a:xfrm>
          <a:prstGeom prst="rect">
            <a:avLst/>
          </a:prstGeom>
          <a:noFill/>
        </p:spPr>
        <p:txBody>
          <a:bodyPr wrap="none" rtlCol="0">
            <a:spAutoFit/>
          </a:bodyPr>
          <a:lstStyle/>
          <a:p>
            <a:r>
              <a:rPr lang="en-US" dirty="0" smtClean="0"/>
              <a:t>Si WG: 600 nm x 240 nm</a:t>
            </a:r>
          </a:p>
          <a:p>
            <a:r>
              <a:rPr lang="en-US" dirty="0" smtClean="0"/>
              <a:t>YIG: 0.5um</a:t>
            </a:r>
          </a:p>
          <a:p>
            <a:r>
              <a:rPr lang="en-US" dirty="0" smtClean="0"/>
              <a:t>R=0.9mm</a:t>
            </a:r>
            <a:endParaRPr lang="en-US" dirty="0"/>
          </a:p>
        </p:txBody>
      </p:sp>
      <p:pic>
        <p:nvPicPr>
          <p:cNvPr id="431109" name="Picture 5"/>
          <p:cNvPicPr>
            <a:picLocks noChangeAspect="1" noChangeArrowheads="1"/>
          </p:cNvPicPr>
          <p:nvPr/>
        </p:nvPicPr>
        <p:blipFill>
          <a:blip r:embed="rId4" cstate="print"/>
          <a:srcRect/>
          <a:stretch>
            <a:fillRect/>
          </a:stretch>
        </p:blipFill>
        <p:spPr bwMode="auto">
          <a:xfrm>
            <a:off x="4953000" y="1375362"/>
            <a:ext cx="3810000" cy="1952037"/>
          </a:xfrm>
          <a:prstGeom prst="rect">
            <a:avLst/>
          </a:prstGeom>
          <a:noFill/>
          <a:ln w="9525">
            <a:noFill/>
            <a:miter lim="800000"/>
            <a:headEnd/>
            <a:tailEnd/>
          </a:ln>
        </p:spPr>
      </p:pic>
      <p:sp>
        <p:nvSpPr>
          <p:cNvPr id="7" name="TextBox 6"/>
          <p:cNvSpPr txBox="1"/>
          <p:nvPr/>
        </p:nvSpPr>
        <p:spPr>
          <a:xfrm>
            <a:off x="1981200" y="3200400"/>
            <a:ext cx="494046" cy="369332"/>
          </a:xfrm>
          <a:prstGeom prst="rect">
            <a:avLst/>
          </a:prstGeom>
          <a:noFill/>
        </p:spPr>
        <p:txBody>
          <a:bodyPr wrap="none" rtlCol="0">
            <a:spAutoFit/>
          </a:bodyPr>
          <a:lstStyle/>
          <a:p>
            <a:r>
              <a:rPr lang="en-US" dirty="0" smtClean="0"/>
              <a:t>TM</a:t>
            </a:r>
            <a:endParaRPr lang="en-US" dirty="0"/>
          </a:p>
        </p:txBody>
      </p:sp>
      <p:sp>
        <p:nvSpPr>
          <p:cNvPr id="8" name="TextBox 7"/>
          <p:cNvSpPr txBox="1"/>
          <p:nvPr/>
        </p:nvSpPr>
        <p:spPr>
          <a:xfrm>
            <a:off x="6553200" y="3352800"/>
            <a:ext cx="409086" cy="369332"/>
          </a:xfrm>
          <a:prstGeom prst="rect">
            <a:avLst/>
          </a:prstGeom>
          <a:noFill/>
        </p:spPr>
        <p:txBody>
          <a:bodyPr wrap="none" rtlCol="0">
            <a:spAutoFit/>
          </a:bodyPr>
          <a:lstStyle/>
          <a:p>
            <a:r>
              <a:rPr lang="en-US" dirty="0" smtClean="0"/>
              <a:t>TE</a:t>
            </a:r>
            <a:endParaRPr lang="en-US" dirty="0"/>
          </a:p>
        </p:txBody>
      </p:sp>
      <p:graphicFrame>
        <p:nvGraphicFramePr>
          <p:cNvPr id="431108" name="Object 4"/>
          <p:cNvGraphicFramePr>
            <a:graphicFrameLocks noChangeAspect="1"/>
          </p:cNvGraphicFramePr>
          <p:nvPr/>
        </p:nvGraphicFramePr>
        <p:xfrm>
          <a:off x="0" y="3115173"/>
          <a:ext cx="4495800" cy="3742827"/>
        </p:xfrm>
        <a:graphic>
          <a:graphicData uri="http://schemas.openxmlformats.org/presentationml/2006/ole">
            <p:oleObj spid="_x0000_s431108" name="Graph" r:id="rId5" imgW="3886560" imgH="3235680" progId="Origin50.Graph">
              <p:embed/>
            </p:oleObj>
          </a:graphicData>
        </a:graphic>
      </p:graphicFrame>
      <p:graphicFrame>
        <p:nvGraphicFramePr>
          <p:cNvPr id="3" name="Object 5"/>
          <p:cNvGraphicFramePr>
            <a:graphicFrameLocks noChangeAspect="1"/>
          </p:cNvGraphicFramePr>
          <p:nvPr/>
        </p:nvGraphicFramePr>
        <p:xfrm>
          <a:off x="4724400" y="3276600"/>
          <a:ext cx="4134952" cy="3581400"/>
        </p:xfrm>
        <a:graphic>
          <a:graphicData uri="http://schemas.openxmlformats.org/presentationml/2006/ole">
            <p:oleObj spid="_x0000_s431109" name="Graph" r:id="rId6" imgW="3735360" imgH="3235680" progId="Origin50.Graph">
              <p:embed/>
            </p:oleObj>
          </a:graphicData>
        </a:graphic>
      </p:graphicFrame>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SOI bonded with </a:t>
            </a:r>
            <a:r>
              <a:rPr lang="en-US" dirty="0" err="1" smtClean="0"/>
              <a:t>CeYIG</a:t>
            </a:r>
            <a:endParaRPr lang="en-US" dirty="0"/>
          </a:p>
        </p:txBody>
      </p:sp>
      <p:sp>
        <p:nvSpPr>
          <p:cNvPr id="6" name="TextBox 5"/>
          <p:cNvSpPr txBox="1"/>
          <p:nvPr/>
        </p:nvSpPr>
        <p:spPr>
          <a:xfrm>
            <a:off x="609600" y="1600200"/>
            <a:ext cx="2485680" cy="923330"/>
          </a:xfrm>
          <a:prstGeom prst="rect">
            <a:avLst/>
          </a:prstGeom>
          <a:noFill/>
        </p:spPr>
        <p:txBody>
          <a:bodyPr wrap="none" rtlCol="0">
            <a:spAutoFit/>
          </a:bodyPr>
          <a:lstStyle/>
          <a:p>
            <a:r>
              <a:rPr lang="en-US" dirty="0" smtClean="0"/>
              <a:t>Si WG: 600 nm x 295 nm</a:t>
            </a:r>
          </a:p>
          <a:p>
            <a:r>
              <a:rPr lang="en-US" dirty="0" smtClean="0"/>
              <a:t>YIG: 0.5um</a:t>
            </a:r>
          </a:p>
          <a:p>
            <a:r>
              <a:rPr lang="en-US" dirty="0" smtClean="0"/>
              <a:t>R=0.9mm</a:t>
            </a:r>
            <a:endParaRPr lang="en-US" dirty="0"/>
          </a:p>
        </p:txBody>
      </p:sp>
      <p:pic>
        <p:nvPicPr>
          <p:cNvPr id="432132" name="Picture 4"/>
          <p:cNvPicPr>
            <a:picLocks noChangeAspect="1" noChangeArrowheads="1"/>
          </p:cNvPicPr>
          <p:nvPr/>
        </p:nvPicPr>
        <p:blipFill>
          <a:blip r:embed="rId3" cstate="print"/>
          <a:srcRect/>
          <a:stretch>
            <a:fillRect/>
          </a:stretch>
        </p:blipFill>
        <p:spPr bwMode="auto">
          <a:xfrm>
            <a:off x="4876800" y="1447800"/>
            <a:ext cx="3771900" cy="1974273"/>
          </a:xfrm>
          <a:prstGeom prst="rect">
            <a:avLst/>
          </a:prstGeom>
          <a:noFill/>
          <a:ln w="9525">
            <a:noFill/>
            <a:miter lim="800000"/>
            <a:headEnd/>
            <a:tailEnd/>
          </a:ln>
        </p:spPr>
      </p:pic>
      <p:graphicFrame>
        <p:nvGraphicFramePr>
          <p:cNvPr id="3" name="Object 4"/>
          <p:cNvGraphicFramePr>
            <a:graphicFrameLocks noChangeAspect="1"/>
          </p:cNvGraphicFramePr>
          <p:nvPr/>
        </p:nvGraphicFramePr>
        <p:xfrm>
          <a:off x="0" y="3094683"/>
          <a:ext cx="4344987" cy="3763317"/>
        </p:xfrm>
        <a:graphic>
          <a:graphicData uri="http://schemas.openxmlformats.org/presentationml/2006/ole">
            <p:oleObj spid="_x0000_s432132" name="Graph" r:id="rId4" imgW="3735360" imgH="3235680" progId="Origin50.Graph">
              <p:embed/>
            </p:oleObj>
          </a:graphicData>
        </a:graphic>
      </p:graphicFrame>
      <p:graphicFrame>
        <p:nvGraphicFramePr>
          <p:cNvPr id="432133" name="Object 5"/>
          <p:cNvGraphicFramePr>
            <a:graphicFrameLocks noChangeAspect="1"/>
          </p:cNvGraphicFramePr>
          <p:nvPr/>
        </p:nvGraphicFramePr>
        <p:xfrm>
          <a:off x="4572000" y="3352800"/>
          <a:ext cx="4117912" cy="3505200"/>
        </p:xfrm>
        <a:graphic>
          <a:graphicData uri="http://schemas.openxmlformats.org/presentationml/2006/ole">
            <p:oleObj spid="_x0000_s432133" name="Graph" r:id="rId5" imgW="3745440" imgH="3188160" progId="Origin50.Graph">
              <p:embed/>
            </p:oleObj>
          </a:graphicData>
        </a:graphic>
      </p:graphicFrame>
      <p:sp>
        <p:nvSpPr>
          <p:cNvPr id="9" name="TextBox 8"/>
          <p:cNvSpPr txBox="1"/>
          <p:nvPr/>
        </p:nvSpPr>
        <p:spPr>
          <a:xfrm>
            <a:off x="1981200" y="3200400"/>
            <a:ext cx="494046" cy="369332"/>
          </a:xfrm>
          <a:prstGeom prst="rect">
            <a:avLst/>
          </a:prstGeom>
          <a:noFill/>
        </p:spPr>
        <p:txBody>
          <a:bodyPr wrap="none" rtlCol="0">
            <a:spAutoFit/>
          </a:bodyPr>
          <a:lstStyle/>
          <a:p>
            <a:r>
              <a:rPr lang="en-US" dirty="0" smtClean="0"/>
              <a:t>TM</a:t>
            </a:r>
            <a:endParaRPr lang="en-US" dirty="0"/>
          </a:p>
        </p:txBody>
      </p:sp>
      <p:sp>
        <p:nvSpPr>
          <p:cNvPr id="10" name="TextBox 9"/>
          <p:cNvSpPr txBox="1"/>
          <p:nvPr/>
        </p:nvSpPr>
        <p:spPr>
          <a:xfrm>
            <a:off x="6553200" y="3352800"/>
            <a:ext cx="409086" cy="369332"/>
          </a:xfrm>
          <a:prstGeom prst="rect">
            <a:avLst/>
          </a:prstGeom>
          <a:noFill/>
        </p:spPr>
        <p:txBody>
          <a:bodyPr wrap="none" rtlCol="0">
            <a:spAutoFit/>
          </a:bodyPr>
          <a:lstStyle/>
          <a:p>
            <a:r>
              <a:rPr lang="en-US" dirty="0" smtClean="0"/>
              <a:t>TE</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Double-ring design: Faraday coefficient</a:t>
            </a:r>
            <a:endParaRPr lang="en-US" dirty="0"/>
          </a:p>
        </p:txBody>
      </p:sp>
      <p:sp>
        <p:nvSpPr>
          <p:cNvPr id="5" name="Rectangle 4"/>
          <p:cNvSpPr/>
          <p:nvPr/>
        </p:nvSpPr>
        <p:spPr>
          <a:xfrm>
            <a:off x="381000" y="1600200"/>
            <a:ext cx="2212465" cy="369332"/>
          </a:xfrm>
          <a:prstGeom prst="rect">
            <a:avLst/>
          </a:prstGeom>
        </p:spPr>
        <p:txBody>
          <a:bodyPr wrap="none">
            <a:spAutoFit/>
          </a:bodyPr>
          <a:lstStyle/>
          <a:p>
            <a:pPr>
              <a:spcBef>
                <a:spcPts val="600"/>
              </a:spcBef>
            </a:pPr>
            <a:r>
              <a:rPr lang="el-GR" dirty="0" smtClean="0"/>
              <a:t>κ1 =κ2=</a:t>
            </a:r>
            <a:r>
              <a:rPr lang="en-US" dirty="0" smtClean="0"/>
              <a:t>3</a:t>
            </a:r>
            <a:r>
              <a:rPr lang="el-GR" dirty="0" smtClean="0"/>
              <a:t>γ</a:t>
            </a:r>
            <a:r>
              <a:rPr lang="en-US" dirty="0" smtClean="0"/>
              <a:t>, </a:t>
            </a:r>
            <a:r>
              <a:rPr lang="el-GR" dirty="0" smtClean="0"/>
              <a:t>κ</a:t>
            </a:r>
            <a:r>
              <a:rPr lang="en-US" dirty="0" smtClean="0"/>
              <a:t>_ring=4</a:t>
            </a:r>
            <a:r>
              <a:rPr lang="el-GR" dirty="0" smtClean="0">
                <a:solidFill>
                  <a:prstClr val="black"/>
                </a:solidFill>
              </a:rPr>
              <a:t> γ</a:t>
            </a:r>
            <a:endParaRPr lang="en-US" dirty="0" smtClean="0"/>
          </a:p>
        </p:txBody>
      </p:sp>
      <p:pic>
        <p:nvPicPr>
          <p:cNvPr id="19461" name="Picture 5"/>
          <p:cNvPicPr>
            <a:picLocks noChangeAspect="1" noChangeArrowheads="1"/>
          </p:cNvPicPr>
          <p:nvPr/>
        </p:nvPicPr>
        <p:blipFill>
          <a:blip r:embed="rId2" cstate="print"/>
          <a:srcRect/>
          <a:stretch>
            <a:fillRect/>
          </a:stretch>
        </p:blipFill>
        <p:spPr bwMode="auto">
          <a:xfrm>
            <a:off x="1676400" y="2362200"/>
            <a:ext cx="5334000" cy="4000500"/>
          </a:xfrm>
          <a:prstGeom prst="rect">
            <a:avLst/>
          </a:prstGeom>
          <a:noFill/>
          <a:ln w="9525">
            <a:noFill/>
            <a:miter lim="800000"/>
            <a:headEnd/>
            <a:tailEnd/>
          </a:ln>
          <a:effectLst/>
        </p:spPr>
      </p:pic>
      <p:sp>
        <p:nvSpPr>
          <p:cNvPr id="6" name="TextBox 5"/>
          <p:cNvSpPr txBox="1"/>
          <p:nvPr/>
        </p:nvSpPr>
        <p:spPr>
          <a:xfrm>
            <a:off x="4800600" y="3048000"/>
            <a:ext cx="768159" cy="369332"/>
          </a:xfrm>
          <a:prstGeom prst="rect">
            <a:avLst/>
          </a:prstGeom>
          <a:noFill/>
        </p:spPr>
        <p:txBody>
          <a:bodyPr wrap="none" rtlCol="0">
            <a:spAutoFit/>
          </a:bodyPr>
          <a:lstStyle/>
          <a:p>
            <a:r>
              <a:rPr lang="en-US" dirty="0" smtClean="0"/>
              <a:t>Q=10</a:t>
            </a:r>
            <a:r>
              <a:rPr lang="en-US" baseline="30000" dirty="0" smtClean="0"/>
              <a:t>7</a:t>
            </a:r>
            <a:endParaRPr lang="en-US" baseline="30000" dirty="0"/>
          </a:p>
        </p:txBody>
      </p:sp>
      <p:sp>
        <p:nvSpPr>
          <p:cNvPr id="7" name="TextBox 6"/>
          <p:cNvSpPr txBox="1"/>
          <p:nvPr/>
        </p:nvSpPr>
        <p:spPr>
          <a:xfrm>
            <a:off x="4800600" y="4278868"/>
            <a:ext cx="768159" cy="369332"/>
          </a:xfrm>
          <a:prstGeom prst="rect">
            <a:avLst/>
          </a:prstGeom>
          <a:noFill/>
        </p:spPr>
        <p:txBody>
          <a:bodyPr wrap="none" rtlCol="0">
            <a:spAutoFit/>
          </a:bodyPr>
          <a:lstStyle/>
          <a:p>
            <a:r>
              <a:rPr lang="en-US" dirty="0" smtClean="0"/>
              <a:t>Q=10</a:t>
            </a:r>
            <a:r>
              <a:rPr lang="en-US" baseline="30000" dirty="0"/>
              <a:t>6</a:t>
            </a:r>
          </a:p>
        </p:txBody>
      </p:sp>
      <p:sp>
        <p:nvSpPr>
          <p:cNvPr id="8" name="TextBox 7"/>
          <p:cNvSpPr txBox="1"/>
          <p:nvPr/>
        </p:nvSpPr>
        <p:spPr>
          <a:xfrm>
            <a:off x="4953000" y="5421868"/>
            <a:ext cx="768159" cy="369332"/>
          </a:xfrm>
          <a:prstGeom prst="rect">
            <a:avLst/>
          </a:prstGeom>
          <a:noFill/>
        </p:spPr>
        <p:txBody>
          <a:bodyPr wrap="none" rtlCol="0">
            <a:spAutoFit/>
          </a:bodyPr>
          <a:lstStyle/>
          <a:p>
            <a:r>
              <a:rPr lang="en-US" dirty="0" smtClean="0"/>
              <a:t>Q=10</a:t>
            </a:r>
            <a:r>
              <a:rPr lang="en-US" baseline="30000" dirty="0"/>
              <a:t>5</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SOI bonded with </a:t>
            </a:r>
            <a:r>
              <a:rPr lang="en-US" dirty="0" err="1" smtClean="0"/>
              <a:t>CeYIG</a:t>
            </a:r>
            <a:endParaRPr lang="en-US" dirty="0"/>
          </a:p>
        </p:txBody>
      </p:sp>
      <p:graphicFrame>
        <p:nvGraphicFramePr>
          <p:cNvPr id="536578" name="Object 2"/>
          <p:cNvGraphicFramePr>
            <a:graphicFrameLocks noChangeAspect="1"/>
          </p:cNvGraphicFramePr>
          <p:nvPr/>
        </p:nvGraphicFramePr>
        <p:xfrm>
          <a:off x="304800" y="2971800"/>
          <a:ext cx="4191000" cy="3496272"/>
        </p:xfrm>
        <a:graphic>
          <a:graphicData uri="http://schemas.openxmlformats.org/presentationml/2006/ole">
            <p:oleObj spid="_x0000_s536578" name="Graph" r:id="rId3" imgW="3820320" imgH="3188160" progId="Origin50.Graph">
              <p:embed/>
            </p:oleObj>
          </a:graphicData>
        </a:graphic>
      </p:graphicFrame>
      <p:graphicFrame>
        <p:nvGraphicFramePr>
          <p:cNvPr id="536579" name="Object 3"/>
          <p:cNvGraphicFramePr>
            <a:graphicFrameLocks noChangeAspect="1"/>
          </p:cNvGraphicFramePr>
          <p:nvPr/>
        </p:nvGraphicFramePr>
        <p:xfrm>
          <a:off x="4495800" y="3048000"/>
          <a:ext cx="4096853" cy="3505200"/>
        </p:xfrm>
        <a:graphic>
          <a:graphicData uri="http://schemas.openxmlformats.org/presentationml/2006/ole">
            <p:oleObj spid="_x0000_s536579" name="Graph" r:id="rId4" imgW="3781440" imgH="3235680" progId="Origin50.Graph">
              <p:embed/>
            </p:oleObj>
          </a:graphicData>
        </a:graphic>
      </p:graphicFrame>
      <p:sp>
        <p:nvSpPr>
          <p:cNvPr id="6" name="TextBox 5"/>
          <p:cNvSpPr txBox="1"/>
          <p:nvPr/>
        </p:nvSpPr>
        <p:spPr>
          <a:xfrm>
            <a:off x="609600" y="1600200"/>
            <a:ext cx="2485680" cy="923330"/>
          </a:xfrm>
          <a:prstGeom prst="rect">
            <a:avLst/>
          </a:prstGeom>
          <a:noFill/>
        </p:spPr>
        <p:txBody>
          <a:bodyPr wrap="none" rtlCol="0">
            <a:spAutoFit/>
          </a:bodyPr>
          <a:lstStyle/>
          <a:p>
            <a:r>
              <a:rPr lang="en-US" dirty="0" smtClean="0"/>
              <a:t>Si WG: 600 nm x 240 nm</a:t>
            </a:r>
          </a:p>
          <a:p>
            <a:r>
              <a:rPr lang="en-US" dirty="0" smtClean="0"/>
              <a:t>YIG: 0.5um</a:t>
            </a:r>
          </a:p>
          <a:p>
            <a:r>
              <a:rPr lang="en-US" dirty="0" smtClean="0"/>
              <a:t>R=20um</a:t>
            </a:r>
            <a:endParaRPr lang="en-US" dirty="0"/>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SOI bonded with </a:t>
            </a:r>
            <a:r>
              <a:rPr lang="en-US" dirty="0" err="1" smtClean="0"/>
              <a:t>CeYIG</a:t>
            </a:r>
            <a:endParaRPr lang="en-US" dirty="0"/>
          </a:p>
        </p:txBody>
      </p:sp>
      <p:graphicFrame>
        <p:nvGraphicFramePr>
          <p:cNvPr id="433154" name="Object 2"/>
          <p:cNvGraphicFramePr>
            <a:graphicFrameLocks noChangeAspect="1"/>
          </p:cNvGraphicFramePr>
          <p:nvPr/>
        </p:nvGraphicFramePr>
        <p:xfrm>
          <a:off x="381000" y="3394075"/>
          <a:ext cx="3781425" cy="3235325"/>
        </p:xfrm>
        <a:graphic>
          <a:graphicData uri="http://schemas.openxmlformats.org/presentationml/2006/ole">
            <p:oleObj spid="_x0000_s433154" name="Graph" r:id="rId3" imgW="3781440" imgH="3235680" progId="Origin50.Graph">
              <p:embed/>
            </p:oleObj>
          </a:graphicData>
        </a:graphic>
      </p:graphicFrame>
      <p:graphicFrame>
        <p:nvGraphicFramePr>
          <p:cNvPr id="433155" name="Object 3"/>
          <p:cNvGraphicFramePr>
            <a:graphicFrameLocks noChangeAspect="1"/>
          </p:cNvGraphicFramePr>
          <p:nvPr/>
        </p:nvGraphicFramePr>
        <p:xfrm>
          <a:off x="4419600" y="3429000"/>
          <a:ext cx="3978275" cy="3282950"/>
        </p:xfrm>
        <a:graphic>
          <a:graphicData uri="http://schemas.openxmlformats.org/presentationml/2006/ole">
            <p:oleObj spid="_x0000_s433155" name="Graph" r:id="rId4" imgW="3978720" imgH="3283200" progId="Origin50.Graph">
              <p:embed/>
            </p:oleObj>
          </a:graphicData>
        </a:graphic>
      </p:graphicFrame>
      <p:sp>
        <p:nvSpPr>
          <p:cNvPr id="6" name="TextBox 5"/>
          <p:cNvSpPr txBox="1"/>
          <p:nvPr/>
        </p:nvSpPr>
        <p:spPr>
          <a:xfrm>
            <a:off x="609600" y="1600200"/>
            <a:ext cx="2485680" cy="923330"/>
          </a:xfrm>
          <a:prstGeom prst="rect">
            <a:avLst/>
          </a:prstGeom>
          <a:noFill/>
        </p:spPr>
        <p:txBody>
          <a:bodyPr wrap="none" rtlCol="0">
            <a:spAutoFit/>
          </a:bodyPr>
          <a:lstStyle/>
          <a:p>
            <a:r>
              <a:rPr lang="en-US" dirty="0" smtClean="0"/>
              <a:t>Si WG: 600 nm x 295 nm</a:t>
            </a:r>
          </a:p>
          <a:p>
            <a:r>
              <a:rPr lang="en-US" dirty="0" smtClean="0"/>
              <a:t>YIG: 0.5um</a:t>
            </a:r>
          </a:p>
          <a:p>
            <a:r>
              <a:rPr lang="en-US" dirty="0" smtClean="0"/>
              <a:t>R=20um</a:t>
            </a:r>
            <a:endParaRPr lang="en-US" dirty="0"/>
          </a:p>
        </p:txBody>
      </p:sp>
      <p:pic>
        <p:nvPicPr>
          <p:cNvPr id="433156" name="Picture 4"/>
          <p:cNvPicPr>
            <a:picLocks noChangeAspect="1" noChangeArrowheads="1"/>
          </p:cNvPicPr>
          <p:nvPr/>
        </p:nvPicPr>
        <p:blipFill>
          <a:blip r:embed="rId5" cstate="print"/>
          <a:srcRect/>
          <a:stretch>
            <a:fillRect/>
          </a:stretch>
        </p:blipFill>
        <p:spPr bwMode="auto">
          <a:xfrm>
            <a:off x="4428652" y="1219200"/>
            <a:ext cx="4105748" cy="2209800"/>
          </a:xfrm>
          <a:prstGeom prst="rect">
            <a:avLst/>
          </a:prstGeom>
          <a:noFill/>
          <a:ln w="9525">
            <a:noFill/>
            <a:miter lim="800000"/>
            <a:headEnd/>
            <a:tailEnd/>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MMI design</a:t>
            </a:r>
            <a:endParaRPr lang="en-US" dirty="0"/>
          </a:p>
        </p:txBody>
      </p:sp>
      <p:sp>
        <p:nvSpPr>
          <p:cNvPr id="4" name="TextBox 3"/>
          <p:cNvSpPr txBox="1"/>
          <p:nvPr/>
        </p:nvSpPr>
        <p:spPr>
          <a:xfrm>
            <a:off x="609600" y="1600200"/>
            <a:ext cx="2485680" cy="646331"/>
          </a:xfrm>
          <a:prstGeom prst="rect">
            <a:avLst/>
          </a:prstGeom>
          <a:noFill/>
        </p:spPr>
        <p:txBody>
          <a:bodyPr wrap="none" rtlCol="0">
            <a:spAutoFit/>
          </a:bodyPr>
          <a:lstStyle/>
          <a:p>
            <a:r>
              <a:rPr lang="en-US" dirty="0" smtClean="0"/>
              <a:t>Si WG: 600 nm x 295 nm</a:t>
            </a:r>
          </a:p>
          <a:p>
            <a:r>
              <a:rPr lang="en-US" dirty="0" smtClean="0"/>
              <a:t>YIG: 0.5um</a:t>
            </a:r>
          </a:p>
        </p:txBody>
      </p:sp>
      <p:pic>
        <p:nvPicPr>
          <p:cNvPr id="537602" name="Picture 2"/>
          <p:cNvPicPr>
            <a:picLocks noChangeAspect="1" noChangeArrowheads="1"/>
          </p:cNvPicPr>
          <p:nvPr/>
        </p:nvPicPr>
        <p:blipFill>
          <a:blip r:embed="rId2" cstate="print"/>
          <a:srcRect/>
          <a:stretch>
            <a:fillRect/>
          </a:stretch>
        </p:blipFill>
        <p:spPr bwMode="auto">
          <a:xfrm>
            <a:off x="1143000" y="2438400"/>
            <a:ext cx="6653632" cy="3962399"/>
          </a:xfrm>
          <a:prstGeom prst="rect">
            <a:avLst/>
          </a:prstGeom>
          <a:noFill/>
          <a:ln w="9525">
            <a:noFill/>
            <a:miter lim="800000"/>
            <a:headEnd/>
            <a:tailEnd/>
          </a:ln>
        </p:spPr>
      </p:pic>
      <p:cxnSp>
        <p:nvCxnSpPr>
          <p:cNvPr id="6" name="Straight Arrow Connector 5"/>
          <p:cNvCxnSpPr/>
          <p:nvPr/>
        </p:nvCxnSpPr>
        <p:spPr>
          <a:xfrm>
            <a:off x="3733800" y="3775365"/>
            <a:ext cx="1676400" cy="1588"/>
          </a:xfrm>
          <a:prstGeom prst="straightConnector1">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191000" y="3318165"/>
            <a:ext cx="960519" cy="369332"/>
          </a:xfrm>
          <a:prstGeom prst="rect">
            <a:avLst/>
          </a:prstGeom>
          <a:noFill/>
        </p:spPr>
        <p:txBody>
          <a:bodyPr wrap="none" rtlCol="0">
            <a:spAutoFit/>
          </a:bodyPr>
          <a:lstStyle/>
          <a:p>
            <a:r>
              <a:rPr lang="en-US" b="1" dirty="0" smtClean="0">
                <a:solidFill>
                  <a:schemeClr val="bg1"/>
                </a:solidFill>
              </a:rPr>
              <a:t>8.25 um</a:t>
            </a:r>
            <a:endParaRPr lang="en-US" b="1" dirty="0">
              <a:solidFill>
                <a:schemeClr val="bg1"/>
              </a:solidFill>
            </a:endParaRPr>
          </a:p>
        </p:txBody>
      </p:sp>
      <p:cxnSp>
        <p:nvCxnSpPr>
          <p:cNvPr id="8" name="Straight Arrow Connector 7"/>
          <p:cNvCxnSpPr/>
          <p:nvPr/>
        </p:nvCxnSpPr>
        <p:spPr>
          <a:xfrm rot="5400000">
            <a:off x="2896394" y="4536571"/>
            <a:ext cx="1219200" cy="1588"/>
          </a:xfrm>
          <a:prstGeom prst="straightConnector1">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819400" y="3775365"/>
            <a:ext cx="607859" cy="369332"/>
          </a:xfrm>
          <a:prstGeom prst="rect">
            <a:avLst/>
          </a:prstGeom>
          <a:noFill/>
        </p:spPr>
        <p:txBody>
          <a:bodyPr wrap="none" rtlCol="0">
            <a:spAutoFit/>
          </a:bodyPr>
          <a:lstStyle/>
          <a:p>
            <a:r>
              <a:rPr lang="en-US" b="1" dirty="0" smtClean="0">
                <a:solidFill>
                  <a:schemeClr val="bg1"/>
                </a:solidFill>
              </a:rPr>
              <a:t>3um</a:t>
            </a:r>
            <a:endParaRPr lang="en-US" b="1" dirty="0">
              <a:solidFill>
                <a:schemeClr val="bg1"/>
              </a:solidFill>
            </a:endParaRPr>
          </a:p>
        </p:txBody>
      </p:sp>
      <p:cxnSp>
        <p:nvCxnSpPr>
          <p:cNvPr id="10" name="Straight Arrow Connector 9"/>
          <p:cNvCxnSpPr/>
          <p:nvPr/>
        </p:nvCxnSpPr>
        <p:spPr>
          <a:xfrm rot="5400000">
            <a:off x="5486400" y="4537365"/>
            <a:ext cx="457200" cy="1588"/>
          </a:xfrm>
          <a:prstGeom prst="straightConnector1">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791200" y="4396633"/>
            <a:ext cx="607859" cy="369332"/>
          </a:xfrm>
          <a:prstGeom prst="rect">
            <a:avLst/>
          </a:prstGeom>
          <a:noFill/>
        </p:spPr>
        <p:txBody>
          <a:bodyPr wrap="none" rtlCol="0">
            <a:spAutoFit/>
          </a:bodyPr>
          <a:lstStyle/>
          <a:p>
            <a:r>
              <a:rPr lang="en-US" b="1" dirty="0" smtClean="0">
                <a:solidFill>
                  <a:schemeClr val="bg1"/>
                </a:solidFill>
              </a:rPr>
              <a:t>1um</a:t>
            </a:r>
            <a:endParaRPr lang="en-US" b="1" dirty="0">
              <a:solidFill>
                <a:schemeClr val="bg1"/>
              </a:solidFill>
            </a:endParaRPr>
          </a:p>
        </p:txBody>
      </p:sp>
      <p:sp>
        <p:nvSpPr>
          <p:cNvPr id="14" name="TextBox 13"/>
          <p:cNvSpPr txBox="1"/>
          <p:nvPr/>
        </p:nvSpPr>
        <p:spPr>
          <a:xfrm>
            <a:off x="609600" y="6096000"/>
            <a:ext cx="3649269" cy="369332"/>
          </a:xfrm>
          <a:prstGeom prst="rect">
            <a:avLst/>
          </a:prstGeom>
          <a:noFill/>
        </p:spPr>
        <p:txBody>
          <a:bodyPr wrap="none" rtlCol="0">
            <a:spAutoFit/>
          </a:bodyPr>
          <a:lstStyle/>
          <a:p>
            <a:r>
              <a:rPr lang="en-US" dirty="0" smtClean="0"/>
              <a:t>Transmittance: TM: 92.4%, TE: 86.1%</a:t>
            </a:r>
            <a:endParaRPr lang="en-US" dirty="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MMI design</a:t>
            </a:r>
            <a:endParaRPr lang="en-US" dirty="0"/>
          </a:p>
        </p:txBody>
      </p:sp>
      <p:sp>
        <p:nvSpPr>
          <p:cNvPr id="4" name="TextBox 3"/>
          <p:cNvSpPr txBox="1"/>
          <p:nvPr/>
        </p:nvSpPr>
        <p:spPr>
          <a:xfrm>
            <a:off x="609600" y="1600200"/>
            <a:ext cx="2485680" cy="646331"/>
          </a:xfrm>
          <a:prstGeom prst="rect">
            <a:avLst/>
          </a:prstGeom>
          <a:noFill/>
        </p:spPr>
        <p:txBody>
          <a:bodyPr wrap="none" rtlCol="0">
            <a:spAutoFit/>
          </a:bodyPr>
          <a:lstStyle/>
          <a:p>
            <a:r>
              <a:rPr lang="en-US" dirty="0" smtClean="0"/>
              <a:t>Si WG: 600 nm x 240 nm</a:t>
            </a:r>
          </a:p>
          <a:p>
            <a:r>
              <a:rPr lang="en-US" dirty="0" smtClean="0"/>
              <a:t>YIG: 0.5um</a:t>
            </a:r>
          </a:p>
        </p:txBody>
      </p:sp>
      <p:pic>
        <p:nvPicPr>
          <p:cNvPr id="535554" name="Picture 2"/>
          <p:cNvPicPr>
            <a:picLocks noChangeAspect="1" noChangeArrowheads="1"/>
          </p:cNvPicPr>
          <p:nvPr/>
        </p:nvPicPr>
        <p:blipFill>
          <a:blip r:embed="rId2" cstate="print"/>
          <a:srcRect/>
          <a:stretch>
            <a:fillRect/>
          </a:stretch>
        </p:blipFill>
        <p:spPr bwMode="auto">
          <a:xfrm>
            <a:off x="1219200" y="2362200"/>
            <a:ext cx="6604000" cy="3962400"/>
          </a:xfrm>
          <a:prstGeom prst="rect">
            <a:avLst/>
          </a:prstGeom>
          <a:noFill/>
          <a:ln w="9525">
            <a:noFill/>
            <a:miter lim="800000"/>
            <a:headEnd/>
            <a:tailEnd/>
          </a:ln>
        </p:spPr>
      </p:pic>
      <p:cxnSp>
        <p:nvCxnSpPr>
          <p:cNvPr id="7" name="Straight Arrow Connector 6"/>
          <p:cNvCxnSpPr/>
          <p:nvPr/>
        </p:nvCxnSpPr>
        <p:spPr>
          <a:xfrm>
            <a:off x="3810000" y="3657600"/>
            <a:ext cx="1524000" cy="1588"/>
          </a:xfrm>
          <a:prstGeom prst="straightConnector1">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267200" y="3200400"/>
            <a:ext cx="607859" cy="369332"/>
          </a:xfrm>
          <a:prstGeom prst="rect">
            <a:avLst/>
          </a:prstGeom>
          <a:noFill/>
        </p:spPr>
        <p:txBody>
          <a:bodyPr wrap="none" rtlCol="0">
            <a:spAutoFit/>
          </a:bodyPr>
          <a:lstStyle/>
          <a:p>
            <a:r>
              <a:rPr lang="en-US" b="1" dirty="0" smtClean="0">
                <a:solidFill>
                  <a:schemeClr val="bg1"/>
                </a:solidFill>
              </a:rPr>
              <a:t>8um</a:t>
            </a:r>
            <a:endParaRPr lang="en-US" b="1" dirty="0">
              <a:solidFill>
                <a:schemeClr val="bg1"/>
              </a:solidFill>
            </a:endParaRPr>
          </a:p>
        </p:txBody>
      </p:sp>
      <p:cxnSp>
        <p:nvCxnSpPr>
          <p:cNvPr id="9" name="Straight Arrow Connector 8"/>
          <p:cNvCxnSpPr/>
          <p:nvPr/>
        </p:nvCxnSpPr>
        <p:spPr>
          <a:xfrm rot="5400000">
            <a:off x="2972594" y="4418806"/>
            <a:ext cx="1219200" cy="1588"/>
          </a:xfrm>
          <a:prstGeom prst="straightConnector1">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895600" y="3657600"/>
            <a:ext cx="607859" cy="369332"/>
          </a:xfrm>
          <a:prstGeom prst="rect">
            <a:avLst/>
          </a:prstGeom>
          <a:noFill/>
        </p:spPr>
        <p:txBody>
          <a:bodyPr wrap="none" rtlCol="0">
            <a:spAutoFit/>
          </a:bodyPr>
          <a:lstStyle/>
          <a:p>
            <a:r>
              <a:rPr lang="en-US" b="1" dirty="0" smtClean="0">
                <a:solidFill>
                  <a:schemeClr val="bg1"/>
                </a:solidFill>
              </a:rPr>
              <a:t>3um</a:t>
            </a:r>
            <a:endParaRPr lang="en-US" b="1" dirty="0">
              <a:solidFill>
                <a:schemeClr val="bg1"/>
              </a:solidFill>
            </a:endParaRPr>
          </a:p>
        </p:txBody>
      </p:sp>
      <p:cxnSp>
        <p:nvCxnSpPr>
          <p:cNvPr id="12" name="Straight Arrow Connector 11"/>
          <p:cNvCxnSpPr/>
          <p:nvPr/>
        </p:nvCxnSpPr>
        <p:spPr>
          <a:xfrm rot="5400000">
            <a:off x="5562600" y="4419600"/>
            <a:ext cx="457200" cy="1588"/>
          </a:xfrm>
          <a:prstGeom prst="straightConnector1">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867400" y="4278868"/>
            <a:ext cx="607859" cy="369332"/>
          </a:xfrm>
          <a:prstGeom prst="rect">
            <a:avLst/>
          </a:prstGeom>
          <a:noFill/>
        </p:spPr>
        <p:txBody>
          <a:bodyPr wrap="none" rtlCol="0">
            <a:spAutoFit/>
          </a:bodyPr>
          <a:lstStyle/>
          <a:p>
            <a:r>
              <a:rPr lang="en-US" b="1" dirty="0" smtClean="0">
                <a:solidFill>
                  <a:schemeClr val="bg1"/>
                </a:solidFill>
              </a:rPr>
              <a:t>1um</a:t>
            </a:r>
            <a:endParaRPr lang="en-US" b="1" dirty="0">
              <a:solidFill>
                <a:schemeClr val="bg1"/>
              </a:solidFill>
            </a:endParaRPr>
          </a:p>
        </p:txBody>
      </p:sp>
      <p:sp>
        <p:nvSpPr>
          <p:cNvPr id="15" name="TextBox 14"/>
          <p:cNvSpPr txBox="1"/>
          <p:nvPr/>
        </p:nvSpPr>
        <p:spPr>
          <a:xfrm>
            <a:off x="609600" y="6096000"/>
            <a:ext cx="3299814" cy="369332"/>
          </a:xfrm>
          <a:prstGeom prst="rect">
            <a:avLst/>
          </a:prstGeom>
          <a:noFill/>
        </p:spPr>
        <p:txBody>
          <a:bodyPr wrap="none" rtlCol="0">
            <a:spAutoFit/>
          </a:bodyPr>
          <a:lstStyle/>
          <a:p>
            <a:r>
              <a:rPr lang="en-US" dirty="0" smtClean="0"/>
              <a:t>Transmittance: TM: 91%, TE: 85%</a:t>
            </a:r>
            <a:endParaRPr lang="en-US" dirty="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Process of isolator on 90-nm-thick </a:t>
            </a:r>
            <a:r>
              <a:rPr lang="en-US" dirty="0" err="1" smtClean="0"/>
              <a:t>SiN</a:t>
            </a:r>
            <a:r>
              <a:rPr lang="en-US" dirty="0" smtClean="0"/>
              <a:t> ring</a:t>
            </a:r>
            <a:endParaRPr lang="en-US" dirty="0"/>
          </a:p>
        </p:txBody>
      </p:sp>
      <p:pic>
        <p:nvPicPr>
          <p:cNvPr id="645122" name="Picture 2" descr="C:\Research\UCSB\Optical Isolator\process\photo\2010-09-21 Cr lift-off\alignment check 2.jpg"/>
          <p:cNvPicPr>
            <a:picLocks noChangeAspect="1" noChangeArrowheads="1"/>
          </p:cNvPicPr>
          <p:nvPr/>
        </p:nvPicPr>
        <p:blipFill>
          <a:blip r:embed="rId2" cstate="print"/>
          <a:srcRect/>
          <a:stretch>
            <a:fillRect/>
          </a:stretch>
        </p:blipFill>
        <p:spPr bwMode="auto">
          <a:xfrm>
            <a:off x="381000" y="2743200"/>
            <a:ext cx="2514600" cy="1864189"/>
          </a:xfrm>
          <a:prstGeom prst="rect">
            <a:avLst/>
          </a:prstGeom>
          <a:noFill/>
        </p:spPr>
      </p:pic>
      <p:pic>
        <p:nvPicPr>
          <p:cNvPr id="645123" name="Picture 3" descr="C:\Research\UCSB\Optical Isolator\process\photo\2010-09-21 Cr lift-off\10 min oxide etch on dummy.jpg"/>
          <p:cNvPicPr>
            <a:picLocks noChangeAspect="1" noChangeArrowheads="1"/>
          </p:cNvPicPr>
          <p:nvPr/>
        </p:nvPicPr>
        <p:blipFill>
          <a:blip r:embed="rId3" cstate="print"/>
          <a:srcRect/>
          <a:stretch>
            <a:fillRect/>
          </a:stretch>
        </p:blipFill>
        <p:spPr bwMode="auto">
          <a:xfrm flipH="1">
            <a:off x="3429000" y="2750014"/>
            <a:ext cx="2466863" cy="1828800"/>
          </a:xfrm>
          <a:prstGeom prst="rect">
            <a:avLst/>
          </a:prstGeom>
          <a:noFill/>
        </p:spPr>
      </p:pic>
      <p:pic>
        <p:nvPicPr>
          <p:cNvPr id="645124" name="Picture 4" descr="C:\Research\UCSB\Optical Isolator\process\photo\2010-09-21 Cr lift-off\36 min oxide etch on Lionix chip.jpg"/>
          <p:cNvPicPr>
            <a:picLocks noChangeAspect="1" noChangeArrowheads="1"/>
          </p:cNvPicPr>
          <p:nvPr/>
        </p:nvPicPr>
        <p:blipFill>
          <a:blip r:embed="rId4" cstate="print"/>
          <a:srcRect/>
          <a:stretch>
            <a:fillRect/>
          </a:stretch>
        </p:blipFill>
        <p:spPr bwMode="auto">
          <a:xfrm rot="10800000">
            <a:off x="6400800" y="3429000"/>
            <a:ext cx="2438400" cy="1807699"/>
          </a:xfrm>
          <a:prstGeom prst="rect">
            <a:avLst/>
          </a:prstGeom>
          <a:noFill/>
        </p:spPr>
      </p:pic>
      <p:sp>
        <p:nvSpPr>
          <p:cNvPr id="7" name="TextBox 6"/>
          <p:cNvSpPr txBox="1"/>
          <p:nvPr/>
        </p:nvSpPr>
        <p:spPr>
          <a:xfrm>
            <a:off x="457200" y="4959814"/>
            <a:ext cx="2514600" cy="646331"/>
          </a:xfrm>
          <a:prstGeom prst="rect">
            <a:avLst/>
          </a:prstGeom>
          <a:noFill/>
        </p:spPr>
        <p:txBody>
          <a:bodyPr wrap="square" rtlCol="0">
            <a:spAutoFit/>
          </a:bodyPr>
          <a:lstStyle/>
          <a:p>
            <a:pPr algn="ctr"/>
            <a:r>
              <a:rPr lang="en-US" dirty="0" smtClean="0"/>
              <a:t>200 nm Cr lift-off by AZ5214E on 9.6um oxide </a:t>
            </a:r>
            <a:endParaRPr lang="en-US" dirty="0"/>
          </a:p>
        </p:txBody>
      </p:sp>
      <p:sp>
        <p:nvSpPr>
          <p:cNvPr id="8" name="TextBox 7"/>
          <p:cNvSpPr txBox="1"/>
          <p:nvPr/>
        </p:nvSpPr>
        <p:spPr>
          <a:xfrm>
            <a:off x="3505200" y="4959814"/>
            <a:ext cx="2362199" cy="646331"/>
          </a:xfrm>
          <a:prstGeom prst="rect">
            <a:avLst/>
          </a:prstGeom>
          <a:noFill/>
        </p:spPr>
        <p:txBody>
          <a:bodyPr wrap="square" rtlCol="0">
            <a:spAutoFit/>
          </a:bodyPr>
          <a:lstStyle/>
          <a:p>
            <a:r>
              <a:rPr lang="en-US" dirty="0" smtClean="0"/>
              <a:t>After 1 um oxide etch using Cr as </a:t>
            </a:r>
            <a:r>
              <a:rPr lang="en-US" dirty="0" err="1" smtClean="0"/>
              <a:t>hardmask</a:t>
            </a:r>
            <a:endParaRPr lang="en-US" dirty="0"/>
          </a:p>
        </p:txBody>
      </p:sp>
      <p:sp>
        <p:nvSpPr>
          <p:cNvPr id="9" name="TextBox 8"/>
          <p:cNvSpPr txBox="1"/>
          <p:nvPr/>
        </p:nvSpPr>
        <p:spPr>
          <a:xfrm>
            <a:off x="6400800" y="5486400"/>
            <a:ext cx="2362199" cy="646331"/>
          </a:xfrm>
          <a:prstGeom prst="rect">
            <a:avLst/>
          </a:prstGeom>
          <a:noFill/>
        </p:spPr>
        <p:txBody>
          <a:bodyPr wrap="square" rtlCol="0">
            <a:spAutoFit/>
          </a:bodyPr>
          <a:lstStyle/>
          <a:p>
            <a:r>
              <a:rPr lang="en-US" dirty="0" smtClean="0"/>
              <a:t>After 3.5 um oxide etch using Cr as </a:t>
            </a:r>
            <a:r>
              <a:rPr lang="en-US" dirty="0" err="1" smtClean="0"/>
              <a:t>hardmask</a:t>
            </a:r>
            <a:endParaRPr lang="en-US" dirty="0"/>
          </a:p>
        </p:txBody>
      </p:sp>
      <p:pic>
        <p:nvPicPr>
          <p:cNvPr id="565249" name="Picture 1" descr="C:\Research\UCSB\Optical Isolator\process\photo\2010-09-21 Cr lift-off\circular trench.jpg"/>
          <p:cNvPicPr>
            <a:picLocks noChangeAspect="1" noChangeArrowheads="1"/>
          </p:cNvPicPr>
          <p:nvPr/>
        </p:nvPicPr>
        <p:blipFill>
          <a:blip r:embed="rId5" cstate="print"/>
          <a:srcRect/>
          <a:stretch>
            <a:fillRect/>
          </a:stretch>
        </p:blipFill>
        <p:spPr bwMode="auto">
          <a:xfrm>
            <a:off x="6400800" y="1524000"/>
            <a:ext cx="2466864" cy="1828800"/>
          </a:xfrm>
          <a:prstGeom prst="rect">
            <a:avLst/>
          </a:prstGeom>
          <a:noFill/>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Process of isolator on 90-nm-thick </a:t>
            </a:r>
            <a:r>
              <a:rPr lang="en-US" dirty="0" err="1" smtClean="0"/>
              <a:t>SiN</a:t>
            </a:r>
            <a:r>
              <a:rPr lang="en-US" dirty="0" smtClean="0"/>
              <a:t> ring (cont.)</a:t>
            </a:r>
            <a:endParaRPr lang="en-US" dirty="0"/>
          </a:p>
        </p:txBody>
      </p:sp>
      <p:pic>
        <p:nvPicPr>
          <p:cNvPr id="593922" name="Picture 2" descr="C:\Research\UCSB\Optical Isolator\process\photo\2010-09-24 Strip Cr\after Cr strip 1.jpg"/>
          <p:cNvPicPr>
            <a:picLocks noChangeAspect="1" noChangeArrowheads="1"/>
          </p:cNvPicPr>
          <p:nvPr/>
        </p:nvPicPr>
        <p:blipFill>
          <a:blip r:embed="rId2" cstate="print"/>
          <a:srcRect/>
          <a:stretch>
            <a:fillRect/>
          </a:stretch>
        </p:blipFill>
        <p:spPr bwMode="auto">
          <a:xfrm>
            <a:off x="609600" y="2362200"/>
            <a:ext cx="3700296" cy="2743200"/>
          </a:xfrm>
          <a:prstGeom prst="rect">
            <a:avLst/>
          </a:prstGeom>
          <a:noFill/>
        </p:spPr>
      </p:pic>
      <p:pic>
        <p:nvPicPr>
          <p:cNvPr id="593923" name="Picture 3" descr="C:\Research\UCSB\Optical Isolator\process\photo\2010-09-24 Strip Cr\after Cr strip 2.jpg"/>
          <p:cNvPicPr>
            <a:picLocks noChangeAspect="1" noChangeArrowheads="1"/>
          </p:cNvPicPr>
          <p:nvPr/>
        </p:nvPicPr>
        <p:blipFill>
          <a:blip r:embed="rId3" cstate="print"/>
          <a:srcRect/>
          <a:stretch>
            <a:fillRect/>
          </a:stretch>
        </p:blipFill>
        <p:spPr bwMode="auto">
          <a:xfrm>
            <a:off x="4876800" y="2362200"/>
            <a:ext cx="3700296" cy="2743200"/>
          </a:xfrm>
          <a:prstGeom prst="rect">
            <a:avLst/>
          </a:prstGeom>
          <a:noFill/>
        </p:spPr>
      </p:pic>
      <p:cxnSp>
        <p:nvCxnSpPr>
          <p:cNvPr id="8" name="Straight Arrow Connector 7"/>
          <p:cNvCxnSpPr/>
          <p:nvPr/>
        </p:nvCxnSpPr>
        <p:spPr>
          <a:xfrm rot="5400000">
            <a:off x="5524500" y="4533900"/>
            <a:ext cx="1981200" cy="381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6200000" flipH="1">
            <a:off x="5105400" y="4495800"/>
            <a:ext cx="1981200" cy="457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133600" y="1600200"/>
            <a:ext cx="4799904" cy="369332"/>
          </a:xfrm>
          <a:prstGeom prst="rect">
            <a:avLst/>
          </a:prstGeom>
          <a:noFill/>
        </p:spPr>
        <p:txBody>
          <a:bodyPr wrap="none" rtlCol="0">
            <a:spAutoFit/>
          </a:bodyPr>
          <a:lstStyle/>
          <a:p>
            <a:r>
              <a:rPr lang="en-US" b="1" dirty="0" smtClean="0"/>
              <a:t>After oxide deep etch and Cr </a:t>
            </a:r>
            <a:r>
              <a:rPr lang="en-US" b="1" dirty="0" err="1" smtClean="0"/>
              <a:t>hardmask</a:t>
            </a:r>
            <a:r>
              <a:rPr lang="en-US" b="1" dirty="0" smtClean="0"/>
              <a:t> stripping</a:t>
            </a:r>
            <a:endParaRPr lang="en-US" b="1" dirty="0"/>
          </a:p>
        </p:txBody>
      </p:sp>
      <p:sp>
        <p:nvSpPr>
          <p:cNvPr id="12" name="TextBox 11"/>
          <p:cNvSpPr txBox="1"/>
          <p:nvPr/>
        </p:nvSpPr>
        <p:spPr>
          <a:xfrm>
            <a:off x="580190" y="5334000"/>
            <a:ext cx="3763210" cy="369332"/>
          </a:xfrm>
          <a:prstGeom prst="rect">
            <a:avLst/>
          </a:prstGeom>
          <a:noFill/>
        </p:spPr>
        <p:txBody>
          <a:bodyPr wrap="none" rtlCol="0">
            <a:spAutoFit/>
          </a:bodyPr>
          <a:lstStyle/>
          <a:p>
            <a:r>
              <a:rPr lang="en-US" b="1" dirty="0" smtClean="0"/>
              <a:t>Alignment accuracy is within +-0.2um</a:t>
            </a:r>
            <a:endParaRPr lang="en-US" b="1" dirty="0"/>
          </a:p>
        </p:txBody>
      </p:sp>
      <p:sp>
        <p:nvSpPr>
          <p:cNvPr id="13" name="TextBox 12"/>
          <p:cNvSpPr txBox="1"/>
          <p:nvPr/>
        </p:nvSpPr>
        <p:spPr>
          <a:xfrm>
            <a:off x="4876800" y="5715000"/>
            <a:ext cx="3429000" cy="646331"/>
          </a:xfrm>
          <a:prstGeom prst="rect">
            <a:avLst/>
          </a:prstGeom>
          <a:noFill/>
        </p:spPr>
        <p:txBody>
          <a:bodyPr wrap="square" rtlCol="0">
            <a:spAutoFit/>
          </a:bodyPr>
          <a:lstStyle/>
          <a:p>
            <a:r>
              <a:rPr lang="en-US" b="1" dirty="0" smtClean="0"/>
              <a:t>Some residual may come from litho or lift-off process </a:t>
            </a:r>
            <a:endParaRPr lang="en-US" b="1" dirty="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38200"/>
          </a:xfrm>
        </p:spPr>
        <p:txBody>
          <a:bodyPr>
            <a:normAutofit/>
          </a:bodyPr>
          <a:lstStyle/>
          <a:p>
            <a:r>
              <a:rPr lang="en-US" dirty="0" smtClean="0"/>
              <a:t>Deep etch single side of rings</a:t>
            </a:r>
            <a:endParaRPr lang="en-US" dirty="0"/>
          </a:p>
        </p:txBody>
      </p:sp>
      <p:graphicFrame>
        <p:nvGraphicFramePr>
          <p:cNvPr id="564226" name="Object 2"/>
          <p:cNvGraphicFramePr>
            <a:graphicFrameLocks noChangeAspect="1"/>
          </p:cNvGraphicFramePr>
          <p:nvPr/>
        </p:nvGraphicFramePr>
        <p:xfrm>
          <a:off x="0" y="2590800"/>
          <a:ext cx="4556772" cy="3692525"/>
        </p:xfrm>
        <a:graphic>
          <a:graphicData uri="http://schemas.openxmlformats.org/presentationml/2006/ole">
            <p:oleObj spid="_x0000_s564226" name="Graph" r:id="rId3" imgW="3993120" imgH="3235680" progId="Origin50.Graph">
              <p:embed/>
            </p:oleObj>
          </a:graphicData>
        </a:graphic>
      </p:graphicFrame>
      <p:pic>
        <p:nvPicPr>
          <p:cNvPr id="564230" name="Picture 6"/>
          <p:cNvPicPr>
            <a:picLocks noChangeAspect="1" noChangeArrowheads="1"/>
          </p:cNvPicPr>
          <p:nvPr/>
        </p:nvPicPr>
        <p:blipFill>
          <a:blip r:embed="rId4" cstate="print"/>
          <a:srcRect/>
          <a:stretch>
            <a:fillRect/>
          </a:stretch>
        </p:blipFill>
        <p:spPr bwMode="auto">
          <a:xfrm>
            <a:off x="4572000" y="2819400"/>
            <a:ext cx="4038600" cy="3028950"/>
          </a:xfrm>
          <a:prstGeom prst="rect">
            <a:avLst/>
          </a:prstGeom>
          <a:noFill/>
          <a:ln w="9525">
            <a:noFill/>
            <a:miter lim="800000"/>
            <a:headEnd/>
            <a:tailEnd/>
          </a:ln>
          <a:effectLst/>
        </p:spPr>
      </p:pic>
      <p:sp>
        <p:nvSpPr>
          <p:cNvPr id="9" name="Rectangle 8"/>
          <p:cNvSpPr/>
          <p:nvPr/>
        </p:nvSpPr>
        <p:spPr>
          <a:xfrm>
            <a:off x="2819400" y="3048000"/>
            <a:ext cx="533400" cy="243840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257800" y="5943600"/>
            <a:ext cx="2390783" cy="646331"/>
          </a:xfrm>
          <a:prstGeom prst="rect">
            <a:avLst/>
          </a:prstGeom>
          <a:noFill/>
        </p:spPr>
        <p:txBody>
          <a:bodyPr wrap="none" rtlCol="0">
            <a:spAutoFit/>
          </a:bodyPr>
          <a:lstStyle/>
          <a:p>
            <a:r>
              <a:rPr lang="en-US" dirty="0" smtClean="0"/>
              <a:t>Loss: 1.45 dB/cm</a:t>
            </a:r>
          </a:p>
          <a:p>
            <a:r>
              <a:rPr lang="en-US" dirty="0" smtClean="0"/>
              <a:t>WG-ring coupling: 1.5%</a:t>
            </a:r>
            <a:endParaRPr lang="en-US" dirty="0"/>
          </a:p>
        </p:txBody>
      </p:sp>
      <p:sp>
        <p:nvSpPr>
          <p:cNvPr id="15" name="Rectangle 14"/>
          <p:cNvSpPr/>
          <p:nvPr/>
        </p:nvSpPr>
        <p:spPr>
          <a:xfrm>
            <a:off x="3048000" y="1447800"/>
            <a:ext cx="990600" cy="838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09600" y="1447800"/>
            <a:ext cx="914400" cy="838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flipV="1">
            <a:off x="1066800" y="1752600"/>
            <a:ext cx="457200" cy="762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flipV="1">
            <a:off x="3048000" y="1752600"/>
            <a:ext cx="457200" cy="762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524000" y="2133600"/>
            <a:ext cx="1524000" cy="1524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rot="5400000">
            <a:off x="1524000" y="1600200"/>
            <a:ext cx="304800" cy="1588"/>
          </a:xfrm>
          <a:prstGeom prst="straightConnector1">
            <a:avLst/>
          </a:prstGeom>
          <a:ln w="158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a:off x="1524794" y="1980406"/>
            <a:ext cx="304800" cy="1588"/>
          </a:xfrm>
          <a:prstGeom prst="straightConnector1">
            <a:avLst/>
          </a:prstGeom>
          <a:ln w="15875">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752600" y="1371600"/>
            <a:ext cx="782587" cy="369332"/>
          </a:xfrm>
          <a:prstGeom prst="rect">
            <a:avLst/>
          </a:prstGeom>
          <a:noFill/>
        </p:spPr>
        <p:txBody>
          <a:bodyPr wrap="none" rtlCol="0">
            <a:spAutoFit/>
          </a:bodyPr>
          <a:lstStyle/>
          <a:p>
            <a:r>
              <a:rPr lang="en-US" dirty="0" smtClean="0"/>
              <a:t>1.6um</a:t>
            </a:r>
            <a:endParaRPr lang="en-US" dirty="0"/>
          </a:p>
        </p:txBody>
      </p:sp>
      <p:sp>
        <p:nvSpPr>
          <p:cNvPr id="25" name="TextBox 24"/>
          <p:cNvSpPr txBox="1"/>
          <p:nvPr/>
        </p:nvSpPr>
        <p:spPr>
          <a:xfrm>
            <a:off x="1752600" y="1828800"/>
            <a:ext cx="899605" cy="369332"/>
          </a:xfrm>
          <a:prstGeom prst="rect">
            <a:avLst/>
          </a:prstGeom>
          <a:noFill/>
        </p:spPr>
        <p:txBody>
          <a:bodyPr wrap="none" rtlCol="0">
            <a:spAutoFit/>
          </a:bodyPr>
          <a:lstStyle/>
          <a:p>
            <a:r>
              <a:rPr lang="en-US" dirty="0" smtClean="0"/>
              <a:t>1.83um</a:t>
            </a:r>
            <a:endParaRPr lang="en-US" dirty="0"/>
          </a:p>
        </p:txBody>
      </p:sp>
      <p:sp>
        <p:nvSpPr>
          <p:cNvPr id="26" name="TextBox 25"/>
          <p:cNvSpPr txBox="1"/>
          <p:nvPr/>
        </p:nvSpPr>
        <p:spPr>
          <a:xfrm>
            <a:off x="4953000" y="1752600"/>
            <a:ext cx="2430217" cy="646331"/>
          </a:xfrm>
          <a:prstGeom prst="rect">
            <a:avLst/>
          </a:prstGeom>
          <a:noFill/>
        </p:spPr>
        <p:txBody>
          <a:bodyPr wrap="none" rtlCol="0">
            <a:spAutoFit/>
          </a:bodyPr>
          <a:lstStyle/>
          <a:p>
            <a:r>
              <a:rPr lang="en-US" dirty="0" err="1" smtClean="0"/>
              <a:t>LioniX</a:t>
            </a:r>
            <a:r>
              <a:rPr lang="en-US" dirty="0" smtClean="0"/>
              <a:t>: W35-90nm</a:t>
            </a:r>
          </a:p>
          <a:p>
            <a:r>
              <a:rPr lang="en-US" dirty="0" smtClean="0"/>
              <a:t>Coupling length: 150um</a:t>
            </a:r>
            <a:endParaRPr lang="en-US" dirty="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Deep etch single side of rings</a:t>
            </a:r>
            <a:endParaRPr lang="en-US" dirty="0"/>
          </a:p>
        </p:txBody>
      </p:sp>
      <p:graphicFrame>
        <p:nvGraphicFramePr>
          <p:cNvPr id="4" name="Object 8"/>
          <p:cNvGraphicFramePr>
            <a:graphicFrameLocks noChangeAspect="1"/>
          </p:cNvGraphicFramePr>
          <p:nvPr/>
        </p:nvGraphicFramePr>
        <p:xfrm>
          <a:off x="152400" y="2133600"/>
          <a:ext cx="4572000" cy="3730078"/>
        </p:xfrm>
        <a:graphic>
          <a:graphicData uri="http://schemas.openxmlformats.org/presentationml/2006/ole">
            <p:oleObj spid="_x0000_s566274" name="Graph" r:id="rId3" imgW="3965760" imgH="3235680" progId="Origin50.Graph">
              <p:embed/>
            </p:oleObj>
          </a:graphicData>
        </a:graphic>
      </p:graphicFrame>
      <p:sp>
        <p:nvSpPr>
          <p:cNvPr id="5" name="TextBox 4"/>
          <p:cNvSpPr txBox="1"/>
          <p:nvPr/>
        </p:nvSpPr>
        <p:spPr>
          <a:xfrm>
            <a:off x="1752600" y="2057400"/>
            <a:ext cx="1280030" cy="369332"/>
          </a:xfrm>
          <a:prstGeom prst="rect">
            <a:avLst/>
          </a:prstGeom>
          <a:noFill/>
        </p:spPr>
        <p:txBody>
          <a:bodyPr wrap="none" rtlCol="0">
            <a:spAutoFit/>
          </a:bodyPr>
          <a:lstStyle/>
          <a:p>
            <a:r>
              <a:rPr lang="en-US" b="1" dirty="0" smtClean="0"/>
              <a:t>Before etch</a:t>
            </a:r>
            <a:endParaRPr lang="en-US" b="1" dirty="0"/>
          </a:p>
        </p:txBody>
      </p:sp>
      <p:sp>
        <p:nvSpPr>
          <p:cNvPr id="7" name="TextBox 6"/>
          <p:cNvSpPr txBox="1"/>
          <p:nvPr/>
        </p:nvSpPr>
        <p:spPr>
          <a:xfrm>
            <a:off x="1524000" y="5943600"/>
            <a:ext cx="5571397" cy="369332"/>
          </a:xfrm>
          <a:prstGeom prst="rect">
            <a:avLst/>
          </a:prstGeom>
          <a:noFill/>
        </p:spPr>
        <p:txBody>
          <a:bodyPr wrap="none" rtlCol="0">
            <a:spAutoFit/>
          </a:bodyPr>
          <a:lstStyle/>
          <a:p>
            <a:r>
              <a:rPr lang="en-US" dirty="0" smtClean="0"/>
              <a:t>Waveguide loss increases from 0.04 dB/cm to 1.45 dB/cm</a:t>
            </a:r>
            <a:endParaRPr lang="en-US" dirty="0"/>
          </a:p>
        </p:txBody>
      </p:sp>
      <p:sp>
        <p:nvSpPr>
          <p:cNvPr id="8" name="TextBox 7"/>
          <p:cNvSpPr txBox="1"/>
          <p:nvPr/>
        </p:nvSpPr>
        <p:spPr>
          <a:xfrm>
            <a:off x="6324600" y="2057400"/>
            <a:ext cx="1135824" cy="369332"/>
          </a:xfrm>
          <a:prstGeom prst="rect">
            <a:avLst/>
          </a:prstGeom>
          <a:noFill/>
        </p:spPr>
        <p:txBody>
          <a:bodyPr wrap="none" rtlCol="0">
            <a:spAutoFit/>
          </a:bodyPr>
          <a:lstStyle/>
          <a:p>
            <a:r>
              <a:rPr lang="en-US" b="1" dirty="0" smtClean="0"/>
              <a:t>After etch</a:t>
            </a:r>
            <a:endParaRPr lang="en-US" b="1" dirty="0"/>
          </a:p>
        </p:txBody>
      </p:sp>
      <p:graphicFrame>
        <p:nvGraphicFramePr>
          <p:cNvPr id="566275" name="Object 3"/>
          <p:cNvGraphicFramePr>
            <a:graphicFrameLocks noChangeAspect="1"/>
          </p:cNvGraphicFramePr>
          <p:nvPr/>
        </p:nvGraphicFramePr>
        <p:xfrm>
          <a:off x="4419600" y="2121898"/>
          <a:ext cx="4724400" cy="3724692"/>
        </p:xfrm>
        <a:graphic>
          <a:graphicData uri="http://schemas.openxmlformats.org/presentationml/2006/ole">
            <p:oleObj spid="_x0000_s566275" name="Graph" r:id="rId4" imgW="4104000" imgH="3235680" progId="Origin50.Graph">
              <p:embed/>
            </p:oleObj>
          </a:graphicData>
        </a:graphic>
      </p:graphicFrame>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Deep etch single side of rings</a:t>
            </a:r>
            <a:endParaRPr lang="en-US" dirty="0"/>
          </a:p>
        </p:txBody>
      </p:sp>
      <p:pic>
        <p:nvPicPr>
          <p:cNvPr id="565251" name="Picture 3"/>
          <p:cNvPicPr>
            <a:picLocks noChangeAspect="1" noChangeArrowheads="1"/>
          </p:cNvPicPr>
          <p:nvPr/>
        </p:nvPicPr>
        <p:blipFill>
          <a:blip r:embed="rId2" cstate="print"/>
          <a:srcRect/>
          <a:stretch>
            <a:fillRect/>
          </a:stretch>
        </p:blipFill>
        <p:spPr bwMode="auto">
          <a:xfrm>
            <a:off x="3124200" y="2438400"/>
            <a:ext cx="3048000" cy="2286000"/>
          </a:xfrm>
          <a:prstGeom prst="rect">
            <a:avLst/>
          </a:prstGeom>
          <a:noFill/>
          <a:ln w="9525">
            <a:noFill/>
            <a:miter lim="800000"/>
            <a:headEnd/>
            <a:tailEnd/>
          </a:ln>
          <a:effectLst/>
        </p:spPr>
      </p:pic>
      <p:sp>
        <p:nvSpPr>
          <p:cNvPr id="6" name="TextBox 5"/>
          <p:cNvSpPr txBox="1"/>
          <p:nvPr/>
        </p:nvSpPr>
        <p:spPr>
          <a:xfrm>
            <a:off x="3657600" y="4953000"/>
            <a:ext cx="2390783" cy="923330"/>
          </a:xfrm>
          <a:prstGeom prst="rect">
            <a:avLst/>
          </a:prstGeom>
          <a:noFill/>
        </p:spPr>
        <p:txBody>
          <a:bodyPr wrap="none" rtlCol="0">
            <a:spAutoFit/>
          </a:bodyPr>
          <a:lstStyle/>
          <a:p>
            <a:r>
              <a:rPr lang="en-US" dirty="0" err="1" smtClean="0"/>
              <a:t>Lc</a:t>
            </a:r>
            <a:r>
              <a:rPr lang="en-US" dirty="0" smtClean="0"/>
              <a:t>=125um</a:t>
            </a:r>
          </a:p>
          <a:p>
            <a:r>
              <a:rPr lang="en-US" dirty="0" smtClean="0"/>
              <a:t>Loss: 1.46 dB/cm</a:t>
            </a:r>
          </a:p>
          <a:p>
            <a:r>
              <a:rPr lang="en-US" dirty="0" smtClean="0"/>
              <a:t>WG-ring coupling: 0.6%</a:t>
            </a:r>
            <a:endParaRPr lang="en-US" dirty="0"/>
          </a:p>
        </p:txBody>
      </p:sp>
      <p:pic>
        <p:nvPicPr>
          <p:cNvPr id="565252" name="Picture 4"/>
          <p:cNvPicPr>
            <a:picLocks noChangeAspect="1" noChangeArrowheads="1"/>
          </p:cNvPicPr>
          <p:nvPr/>
        </p:nvPicPr>
        <p:blipFill>
          <a:blip r:embed="rId3" cstate="print"/>
          <a:srcRect/>
          <a:stretch>
            <a:fillRect/>
          </a:stretch>
        </p:blipFill>
        <p:spPr bwMode="auto">
          <a:xfrm>
            <a:off x="76200" y="2438400"/>
            <a:ext cx="3048000" cy="2286000"/>
          </a:xfrm>
          <a:prstGeom prst="rect">
            <a:avLst/>
          </a:prstGeom>
          <a:noFill/>
          <a:ln w="9525">
            <a:noFill/>
            <a:miter lim="800000"/>
            <a:headEnd/>
            <a:tailEnd/>
          </a:ln>
          <a:effectLst/>
        </p:spPr>
      </p:pic>
      <p:sp>
        <p:nvSpPr>
          <p:cNvPr id="8" name="TextBox 7"/>
          <p:cNvSpPr txBox="1"/>
          <p:nvPr/>
        </p:nvSpPr>
        <p:spPr>
          <a:xfrm>
            <a:off x="685800" y="4953000"/>
            <a:ext cx="2507802" cy="923330"/>
          </a:xfrm>
          <a:prstGeom prst="rect">
            <a:avLst/>
          </a:prstGeom>
          <a:noFill/>
        </p:spPr>
        <p:txBody>
          <a:bodyPr wrap="none" rtlCol="0">
            <a:spAutoFit/>
          </a:bodyPr>
          <a:lstStyle/>
          <a:p>
            <a:r>
              <a:rPr lang="en-US" dirty="0" err="1" smtClean="0"/>
              <a:t>Lc</a:t>
            </a:r>
            <a:r>
              <a:rPr lang="en-US" dirty="0" smtClean="0"/>
              <a:t>=75um</a:t>
            </a:r>
          </a:p>
          <a:p>
            <a:r>
              <a:rPr lang="en-US" dirty="0" smtClean="0"/>
              <a:t>Loss: 14.3 dB/cm</a:t>
            </a:r>
          </a:p>
          <a:p>
            <a:r>
              <a:rPr lang="en-US" dirty="0" smtClean="0"/>
              <a:t>WG-ring coupling: 0.86%</a:t>
            </a:r>
            <a:endParaRPr lang="en-US" dirty="0"/>
          </a:p>
        </p:txBody>
      </p:sp>
      <p:pic>
        <p:nvPicPr>
          <p:cNvPr id="565253" name="Picture 5"/>
          <p:cNvPicPr>
            <a:picLocks noChangeAspect="1" noChangeArrowheads="1"/>
          </p:cNvPicPr>
          <p:nvPr/>
        </p:nvPicPr>
        <p:blipFill>
          <a:blip r:embed="rId4" cstate="print"/>
          <a:srcRect/>
          <a:stretch>
            <a:fillRect/>
          </a:stretch>
        </p:blipFill>
        <p:spPr bwMode="auto">
          <a:xfrm>
            <a:off x="6172200" y="2438400"/>
            <a:ext cx="3048000" cy="2286000"/>
          </a:xfrm>
          <a:prstGeom prst="rect">
            <a:avLst/>
          </a:prstGeom>
          <a:noFill/>
          <a:ln w="9525">
            <a:noFill/>
            <a:miter lim="800000"/>
            <a:headEnd/>
            <a:tailEnd/>
          </a:ln>
          <a:effectLst/>
        </p:spPr>
      </p:pic>
      <p:sp>
        <p:nvSpPr>
          <p:cNvPr id="10" name="TextBox 9"/>
          <p:cNvSpPr txBox="1"/>
          <p:nvPr/>
        </p:nvSpPr>
        <p:spPr>
          <a:xfrm>
            <a:off x="6753217" y="5029200"/>
            <a:ext cx="2390783" cy="923330"/>
          </a:xfrm>
          <a:prstGeom prst="rect">
            <a:avLst/>
          </a:prstGeom>
          <a:noFill/>
        </p:spPr>
        <p:txBody>
          <a:bodyPr wrap="none" rtlCol="0">
            <a:spAutoFit/>
          </a:bodyPr>
          <a:lstStyle/>
          <a:p>
            <a:r>
              <a:rPr lang="en-US" dirty="0" err="1" smtClean="0"/>
              <a:t>Lc</a:t>
            </a:r>
            <a:r>
              <a:rPr lang="en-US" dirty="0" smtClean="0"/>
              <a:t>=175um</a:t>
            </a:r>
          </a:p>
          <a:p>
            <a:r>
              <a:rPr lang="en-US" dirty="0" smtClean="0"/>
              <a:t>Loss: 10.6 dB/cm</a:t>
            </a:r>
          </a:p>
          <a:p>
            <a:r>
              <a:rPr lang="en-US" dirty="0" smtClean="0"/>
              <a:t>WG-ring coupling: 1.1%</a:t>
            </a:r>
            <a:endParaRPr lang="en-US" dirty="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Failure Mode Analysis</a:t>
            </a:r>
            <a:endParaRPr lang="en-US" dirty="0"/>
          </a:p>
        </p:txBody>
      </p:sp>
      <p:sp>
        <p:nvSpPr>
          <p:cNvPr id="3" name="Content Placeholder 2"/>
          <p:cNvSpPr>
            <a:spLocks noGrp="1"/>
          </p:cNvSpPr>
          <p:nvPr>
            <p:ph idx="1"/>
          </p:nvPr>
        </p:nvSpPr>
        <p:spPr/>
        <p:txBody>
          <a:bodyPr>
            <a:normAutofit fontScale="77500" lnSpcReduction="20000"/>
          </a:bodyPr>
          <a:lstStyle/>
          <a:p>
            <a:r>
              <a:rPr lang="en-US" dirty="0" err="1" smtClean="0"/>
              <a:t>LioniX</a:t>
            </a:r>
            <a:r>
              <a:rPr lang="en-US" dirty="0" smtClean="0"/>
              <a:t> 90nm </a:t>
            </a:r>
            <a:r>
              <a:rPr lang="en-US" dirty="0" err="1" smtClean="0"/>
              <a:t>SiN</a:t>
            </a:r>
            <a:r>
              <a:rPr lang="en-US" dirty="0" smtClean="0"/>
              <a:t> waveguide</a:t>
            </a:r>
          </a:p>
          <a:p>
            <a:pPr lvl="1"/>
            <a:r>
              <a:rPr lang="en-US" dirty="0" smtClean="0"/>
              <a:t>Transmitted power degrades dramatically</a:t>
            </a:r>
          </a:p>
          <a:p>
            <a:pPr lvl="2"/>
            <a:r>
              <a:rPr lang="en-US" dirty="0" smtClean="0"/>
              <a:t>Power is not guided in the WG?</a:t>
            </a:r>
          </a:p>
          <a:p>
            <a:pPr lvl="2"/>
            <a:r>
              <a:rPr lang="en-US" dirty="0" smtClean="0"/>
              <a:t>Upper </a:t>
            </a:r>
            <a:r>
              <a:rPr lang="en-US" dirty="0" err="1" smtClean="0"/>
              <a:t>CeYIG</a:t>
            </a:r>
            <a:r>
              <a:rPr lang="en-US" dirty="0" smtClean="0"/>
              <a:t> sucks all the power and absorbs?</a:t>
            </a:r>
          </a:p>
          <a:p>
            <a:pPr lvl="2"/>
            <a:r>
              <a:rPr lang="en-US" dirty="0" smtClean="0"/>
              <a:t>Partially remove </a:t>
            </a:r>
            <a:r>
              <a:rPr lang="en-US" dirty="0" err="1" smtClean="0"/>
              <a:t>CeYIG</a:t>
            </a:r>
            <a:r>
              <a:rPr lang="en-US" dirty="0" smtClean="0"/>
              <a:t> in H3PO4 (40C)</a:t>
            </a:r>
          </a:p>
          <a:p>
            <a:pPr lvl="1"/>
            <a:r>
              <a:rPr lang="en-US" dirty="0" smtClean="0"/>
              <a:t>No ring resonance</a:t>
            </a:r>
          </a:p>
          <a:p>
            <a:pPr lvl="2"/>
            <a:r>
              <a:rPr lang="en-US" dirty="0" smtClean="0"/>
              <a:t>Power is not in the WG and no coupling to the ring</a:t>
            </a:r>
          </a:p>
          <a:p>
            <a:pPr lvl="2"/>
            <a:r>
              <a:rPr lang="en-US" dirty="0" smtClean="0"/>
              <a:t>Too much overlap with </a:t>
            </a:r>
            <a:r>
              <a:rPr lang="en-US" dirty="0" err="1" smtClean="0"/>
              <a:t>CeYIG</a:t>
            </a:r>
            <a:r>
              <a:rPr lang="en-US" dirty="0" smtClean="0"/>
              <a:t> </a:t>
            </a:r>
          </a:p>
          <a:p>
            <a:pPr lvl="2"/>
            <a:r>
              <a:rPr lang="en-US" dirty="0" smtClean="0"/>
              <a:t>Different modes of ring and straight WGs</a:t>
            </a:r>
          </a:p>
          <a:p>
            <a:r>
              <a:rPr lang="en-US" dirty="0" smtClean="0"/>
              <a:t>Si ring isolator</a:t>
            </a:r>
          </a:p>
          <a:p>
            <a:pPr lvl="1"/>
            <a:r>
              <a:rPr lang="en-US" dirty="0" smtClean="0"/>
              <a:t>Poor fiber-WG coupling</a:t>
            </a:r>
          </a:p>
          <a:p>
            <a:pPr lvl="2"/>
            <a:r>
              <a:rPr lang="en-US" dirty="0" smtClean="0"/>
              <a:t>Try Di’s setup with top IR imaging</a:t>
            </a:r>
          </a:p>
          <a:p>
            <a:pPr lvl="2"/>
            <a:r>
              <a:rPr lang="en-US" dirty="0" smtClean="0"/>
              <a:t>1um spot-size </a:t>
            </a:r>
            <a:r>
              <a:rPr lang="en-US" dirty="0" err="1" smtClean="0"/>
              <a:t>lensed</a:t>
            </a:r>
            <a:r>
              <a:rPr lang="en-US" dirty="0" smtClean="0"/>
              <a:t> fibers (coming this Thursday)</a:t>
            </a:r>
          </a:p>
          <a:p>
            <a:pPr lvl="2"/>
            <a:r>
              <a:rPr lang="en-US" dirty="0" smtClean="0"/>
              <a:t>Thicker device layer (done this week)</a:t>
            </a:r>
          </a:p>
          <a:p>
            <a:pPr lvl="2"/>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dirty="0" smtClean="0"/>
              <a:t>Magnetic field direction?</a:t>
            </a:r>
          </a:p>
          <a:p>
            <a:r>
              <a:rPr lang="en-US" dirty="0" smtClean="0"/>
              <a:t>Isolation at drop port has broadband rejection</a:t>
            </a:r>
          </a:p>
          <a:p>
            <a:r>
              <a:rPr lang="en-US" dirty="0" smtClean="0"/>
              <a:t>High-order ring resonators may have </a:t>
            </a:r>
            <a:r>
              <a:rPr lang="en-US" dirty="0" smtClean="0">
                <a:solidFill>
                  <a:srgbClr val="FF0000"/>
                </a:solidFill>
              </a:rPr>
              <a:t>larger isolation</a:t>
            </a:r>
            <a:r>
              <a:rPr lang="en-US" dirty="0" smtClean="0"/>
              <a:t> and </a:t>
            </a:r>
            <a:r>
              <a:rPr lang="en-US" dirty="0" smtClean="0">
                <a:solidFill>
                  <a:srgbClr val="FF0000"/>
                </a:solidFill>
              </a:rPr>
              <a:t>bandwidth</a:t>
            </a:r>
            <a:r>
              <a:rPr lang="en-US" dirty="0" smtClean="0"/>
              <a:t> at the expense of insertion loss</a:t>
            </a:r>
          </a:p>
          <a:p>
            <a:pPr lvl="1"/>
            <a:r>
              <a:rPr lang="en-US" dirty="0" smtClean="0"/>
              <a:t>Insertion loss can be reduced by larger power coupling ration between the rings and waveguides</a:t>
            </a:r>
            <a:endParaRPr lang="en-US" dirty="0"/>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962400" cy="715962"/>
          </a:xfrm>
        </p:spPr>
        <p:txBody>
          <a:bodyPr>
            <a:normAutofit fontScale="90000"/>
          </a:bodyPr>
          <a:lstStyle/>
          <a:p>
            <a:r>
              <a:rPr lang="en-US" dirty="0" smtClean="0"/>
              <a:t>90nm</a:t>
            </a:r>
            <a:endParaRPr lang="en-US" dirty="0"/>
          </a:p>
        </p:txBody>
      </p:sp>
      <p:graphicFrame>
        <p:nvGraphicFramePr>
          <p:cNvPr id="610305" name="Object 1"/>
          <p:cNvGraphicFramePr>
            <a:graphicFrameLocks noChangeAspect="1"/>
          </p:cNvGraphicFramePr>
          <p:nvPr/>
        </p:nvGraphicFramePr>
        <p:xfrm>
          <a:off x="103188" y="2892425"/>
          <a:ext cx="5076825" cy="3789363"/>
        </p:xfrm>
        <a:graphic>
          <a:graphicData uri="http://schemas.openxmlformats.org/presentationml/2006/ole">
            <p:oleObj spid="_x0000_s610305" name="Graph" r:id="rId3" imgW="3925440" imgH="3234240" progId="Origin50.Graph">
              <p:embed/>
            </p:oleObj>
          </a:graphicData>
        </a:graphic>
      </p:graphicFrame>
      <p:graphicFrame>
        <p:nvGraphicFramePr>
          <p:cNvPr id="610306" name="Object 2"/>
          <p:cNvGraphicFramePr>
            <a:graphicFrameLocks noChangeAspect="1"/>
          </p:cNvGraphicFramePr>
          <p:nvPr/>
        </p:nvGraphicFramePr>
        <p:xfrm>
          <a:off x="4745038" y="2814638"/>
          <a:ext cx="4610100" cy="3879850"/>
        </p:xfrm>
        <a:graphic>
          <a:graphicData uri="http://schemas.openxmlformats.org/presentationml/2006/ole">
            <p:oleObj spid="_x0000_s610306" name="Graph" r:id="rId4" imgW="3843360" imgH="3234240" progId="Origin50.Graph">
              <p:embed/>
            </p:oleObj>
          </a:graphicData>
        </a:graphic>
      </p:graphicFrame>
      <p:sp>
        <p:nvSpPr>
          <p:cNvPr id="6" name="TextBox 5"/>
          <p:cNvSpPr txBox="1"/>
          <p:nvPr/>
        </p:nvSpPr>
        <p:spPr>
          <a:xfrm>
            <a:off x="457200" y="1447800"/>
            <a:ext cx="1605568" cy="923330"/>
          </a:xfrm>
          <a:prstGeom prst="rect">
            <a:avLst/>
          </a:prstGeom>
          <a:noFill/>
        </p:spPr>
        <p:txBody>
          <a:bodyPr wrap="none" rtlCol="0">
            <a:spAutoFit/>
          </a:bodyPr>
          <a:lstStyle/>
          <a:p>
            <a:r>
              <a:rPr lang="en-US" dirty="0" smtClean="0"/>
              <a:t>FP_FSR: 88 pm</a:t>
            </a:r>
          </a:p>
          <a:p>
            <a:r>
              <a:rPr lang="en-US" dirty="0" smtClean="0"/>
              <a:t>Q=40,000</a:t>
            </a:r>
          </a:p>
          <a:p>
            <a:r>
              <a:rPr lang="en-US" dirty="0" smtClean="0"/>
              <a:t>Loss=21dB/cm</a:t>
            </a:r>
            <a:endParaRPr lang="en-US" dirty="0"/>
          </a:p>
        </p:txBody>
      </p:sp>
      <p:pic>
        <p:nvPicPr>
          <p:cNvPr id="610307" name="Picture 3"/>
          <p:cNvPicPr>
            <a:picLocks noChangeAspect="1" noChangeArrowheads="1"/>
          </p:cNvPicPr>
          <p:nvPr/>
        </p:nvPicPr>
        <p:blipFill>
          <a:blip r:embed="rId5" cstate="print"/>
          <a:srcRect/>
          <a:stretch>
            <a:fillRect/>
          </a:stretch>
        </p:blipFill>
        <p:spPr bwMode="auto">
          <a:xfrm>
            <a:off x="5334000" y="457200"/>
            <a:ext cx="3429000" cy="2286000"/>
          </a:xfrm>
          <a:prstGeom prst="rect">
            <a:avLst/>
          </a:prstGeom>
          <a:noFill/>
          <a:ln w="9525">
            <a:noFill/>
            <a:miter lim="800000"/>
            <a:headEnd/>
            <a:tailEnd/>
          </a:ln>
        </p:spPr>
      </p:pic>
      <p:sp>
        <p:nvSpPr>
          <p:cNvPr id="13" name="Rectangle 12"/>
          <p:cNvSpPr/>
          <p:nvPr/>
        </p:nvSpPr>
        <p:spPr>
          <a:xfrm>
            <a:off x="6705600" y="1219200"/>
            <a:ext cx="16002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162800" y="914400"/>
            <a:ext cx="68580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rot="5400000">
            <a:off x="7848600" y="1066800"/>
            <a:ext cx="304800" cy="1588"/>
          </a:xfrm>
          <a:prstGeom prst="straightConnector1">
            <a:avLst/>
          </a:prstGeom>
          <a:ln>
            <a:headEnd type="triangle"/>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225903" y="838200"/>
            <a:ext cx="841897" cy="369332"/>
          </a:xfrm>
          <a:prstGeom prst="rect">
            <a:avLst/>
          </a:prstGeom>
          <a:noFill/>
        </p:spPr>
        <p:txBody>
          <a:bodyPr wrap="none" rtlCol="0">
            <a:spAutoFit/>
          </a:bodyPr>
          <a:lstStyle/>
          <a:p>
            <a:r>
              <a:rPr lang="en-US" dirty="0" smtClean="0"/>
              <a:t>150nm</a:t>
            </a:r>
            <a:endParaRPr lang="en-US" dirty="0"/>
          </a:p>
        </p:txBody>
      </p:sp>
      <p:sp>
        <p:nvSpPr>
          <p:cNvPr id="17" name="TextBox 16"/>
          <p:cNvSpPr txBox="1"/>
          <p:nvPr/>
        </p:nvSpPr>
        <p:spPr>
          <a:xfrm>
            <a:off x="8302103" y="1154668"/>
            <a:ext cx="724878" cy="369332"/>
          </a:xfrm>
          <a:prstGeom prst="rect">
            <a:avLst/>
          </a:prstGeom>
          <a:noFill/>
        </p:spPr>
        <p:txBody>
          <a:bodyPr wrap="none" rtlCol="0">
            <a:spAutoFit/>
          </a:bodyPr>
          <a:lstStyle/>
          <a:p>
            <a:r>
              <a:rPr lang="en-US" dirty="0" smtClean="0"/>
              <a:t>86nm</a:t>
            </a:r>
            <a:endParaRPr lang="en-US" dirty="0"/>
          </a:p>
        </p:txBody>
      </p:sp>
      <p:sp>
        <p:nvSpPr>
          <p:cNvPr id="18" name="TextBox 17"/>
          <p:cNvSpPr txBox="1"/>
          <p:nvPr/>
        </p:nvSpPr>
        <p:spPr>
          <a:xfrm>
            <a:off x="5867400" y="838200"/>
            <a:ext cx="822661" cy="369332"/>
          </a:xfrm>
          <a:prstGeom prst="rect">
            <a:avLst/>
          </a:prstGeom>
          <a:noFill/>
        </p:spPr>
        <p:txBody>
          <a:bodyPr wrap="none" rtlCol="0">
            <a:spAutoFit/>
          </a:bodyPr>
          <a:lstStyle/>
          <a:p>
            <a:r>
              <a:rPr lang="en-US" dirty="0" err="1" smtClean="0">
                <a:solidFill>
                  <a:schemeClr val="bg1"/>
                </a:solidFill>
              </a:rPr>
              <a:t>ng</a:t>
            </a:r>
            <a:r>
              <a:rPr lang="en-US" dirty="0" smtClean="0">
                <a:solidFill>
                  <a:schemeClr val="bg1"/>
                </a:solidFill>
              </a:rPr>
              <a:t>=3.8</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120nm</a:t>
            </a:r>
            <a:endParaRPr lang="en-US" dirty="0"/>
          </a:p>
        </p:txBody>
      </p:sp>
      <p:graphicFrame>
        <p:nvGraphicFramePr>
          <p:cNvPr id="678914" name="Object 2"/>
          <p:cNvGraphicFramePr>
            <a:graphicFrameLocks noChangeAspect="1"/>
          </p:cNvGraphicFramePr>
          <p:nvPr/>
        </p:nvGraphicFramePr>
        <p:xfrm>
          <a:off x="-242888" y="2198688"/>
          <a:ext cx="5364163" cy="4160837"/>
        </p:xfrm>
        <a:graphic>
          <a:graphicData uri="http://schemas.openxmlformats.org/presentationml/2006/ole">
            <p:oleObj spid="_x0000_s678914" name="Graph" r:id="rId3" imgW="3843360" imgH="3234240" progId="Origin50.Graph">
              <p:embed/>
            </p:oleObj>
          </a:graphicData>
        </a:graphic>
      </p:graphicFrame>
      <p:graphicFrame>
        <p:nvGraphicFramePr>
          <p:cNvPr id="678915" name="Object 3"/>
          <p:cNvGraphicFramePr>
            <a:graphicFrameLocks noChangeAspect="1"/>
          </p:cNvGraphicFramePr>
          <p:nvPr/>
        </p:nvGraphicFramePr>
        <p:xfrm>
          <a:off x="4267200" y="2435225"/>
          <a:ext cx="4956175" cy="3806825"/>
        </p:xfrm>
        <a:graphic>
          <a:graphicData uri="http://schemas.openxmlformats.org/presentationml/2006/ole">
            <p:oleObj spid="_x0000_s678915" name="Graph" r:id="rId4" imgW="3853440" imgH="3232800" progId="Origin50.Graph">
              <p:embed/>
            </p:oleObj>
          </a:graphicData>
        </a:graphic>
      </p:graphicFrame>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150nm</a:t>
            </a:r>
            <a:endParaRPr lang="en-US" dirty="0"/>
          </a:p>
        </p:txBody>
      </p:sp>
      <p:graphicFrame>
        <p:nvGraphicFramePr>
          <p:cNvPr id="679938" name="Object 2"/>
          <p:cNvGraphicFramePr>
            <a:graphicFrameLocks noChangeAspect="1"/>
          </p:cNvGraphicFramePr>
          <p:nvPr/>
        </p:nvGraphicFramePr>
        <p:xfrm>
          <a:off x="-80963" y="2041525"/>
          <a:ext cx="5191126" cy="4373563"/>
        </p:xfrm>
        <a:graphic>
          <a:graphicData uri="http://schemas.openxmlformats.org/presentationml/2006/ole">
            <p:oleObj spid="_x0000_s679938" name="Graph" r:id="rId3" imgW="3840480" imgH="3234240" progId="Origin50.Graph">
              <p:embed/>
            </p:oleObj>
          </a:graphicData>
        </a:graphic>
      </p:graphicFrame>
      <p:graphicFrame>
        <p:nvGraphicFramePr>
          <p:cNvPr id="679939" name="Object 3"/>
          <p:cNvGraphicFramePr>
            <a:graphicFrameLocks noChangeAspect="1"/>
          </p:cNvGraphicFramePr>
          <p:nvPr/>
        </p:nvGraphicFramePr>
        <p:xfrm>
          <a:off x="4359275" y="2122488"/>
          <a:ext cx="4922838" cy="4146550"/>
        </p:xfrm>
        <a:graphic>
          <a:graphicData uri="http://schemas.openxmlformats.org/presentationml/2006/ole">
            <p:oleObj spid="_x0000_s679939" name="Graph" r:id="rId4" imgW="3840480" imgH="3234240" progId="Origin50.Graph">
              <p:embed/>
            </p:oleObj>
          </a:graphicData>
        </a:graphic>
      </p:graphicFrame>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900um ring</a:t>
            </a:r>
            <a:endParaRPr lang="en-US" dirty="0"/>
          </a:p>
        </p:txBody>
      </p:sp>
      <p:graphicFrame>
        <p:nvGraphicFramePr>
          <p:cNvPr id="680962" name="Object 2"/>
          <p:cNvGraphicFramePr>
            <a:graphicFrameLocks noChangeAspect="1"/>
          </p:cNvGraphicFramePr>
          <p:nvPr/>
        </p:nvGraphicFramePr>
        <p:xfrm>
          <a:off x="657225" y="760413"/>
          <a:ext cx="3843338" cy="3254375"/>
        </p:xfrm>
        <a:graphic>
          <a:graphicData uri="http://schemas.openxmlformats.org/presentationml/2006/ole">
            <p:oleObj spid="_x0000_s680962" name="Graph" r:id="rId4" imgW="3843360" imgH="3254400" progId="Origin50.Graph">
              <p:embed/>
            </p:oleObj>
          </a:graphicData>
        </a:graphic>
      </p:graphicFrame>
      <p:graphicFrame>
        <p:nvGraphicFramePr>
          <p:cNvPr id="680963" name="Object 3"/>
          <p:cNvGraphicFramePr>
            <a:graphicFrameLocks noChangeAspect="1"/>
          </p:cNvGraphicFramePr>
          <p:nvPr/>
        </p:nvGraphicFramePr>
        <p:xfrm>
          <a:off x="4722813" y="685800"/>
          <a:ext cx="3843337" cy="3254375"/>
        </p:xfrm>
        <a:graphic>
          <a:graphicData uri="http://schemas.openxmlformats.org/presentationml/2006/ole">
            <p:oleObj spid="_x0000_s680963" name="Graph" r:id="rId5" imgW="3843360" imgH="3254400" progId="Origin50.Graph">
              <p:embed/>
            </p:oleObj>
          </a:graphicData>
        </a:graphic>
      </p:graphicFrame>
      <p:graphicFrame>
        <p:nvGraphicFramePr>
          <p:cNvPr id="680964" name="Object 4"/>
          <p:cNvGraphicFramePr>
            <a:graphicFrameLocks noChangeAspect="1"/>
          </p:cNvGraphicFramePr>
          <p:nvPr/>
        </p:nvGraphicFramePr>
        <p:xfrm>
          <a:off x="581025" y="3732213"/>
          <a:ext cx="3978275" cy="3254375"/>
        </p:xfrm>
        <a:graphic>
          <a:graphicData uri="http://schemas.openxmlformats.org/presentationml/2006/ole">
            <p:oleObj spid="_x0000_s680964" name="Graph" r:id="rId6" imgW="3978720" imgH="3254400" progId="Origin50.Graph">
              <p:embed/>
            </p:oleObj>
          </a:graphicData>
        </a:graphic>
      </p:graphicFrame>
      <p:graphicFrame>
        <p:nvGraphicFramePr>
          <p:cNvPr id="680965" name="Object 5"/>
          <p:cNvGraphicFramePr>
            <a:graphicFrameLocks noChangeAspect="1"/>
          </p:cNvGraphicFramePr>
          <p:nvPr/>
        </p:nvGraphicFramePr>
        <p:xfrm>
          <a:off x="4514850" y="3671887"/>
          <a:ext cx="4171950" cy="3414713"/>
        </p:xfrm>
        <a:graphic>
          <a:graphicData uri="http://schemas.openxmlformats.org/presentationml/2006/ole">
            <p:oleObj spid="_x0000_s680965" name="Graph" r:id="rId7" imgW="3975840" imgH="3254400" progId="Origin50.Graph">
              <p:embed/>
            </p:oleObj>
          </a:graphicData>
        </a:graphic>
      </p:graphicFrame>
      <p:sp>
        <p:nvSpPr>
          <p:cNvPr id="7" name="TextBox 6"/>
          <p:cNvSpPr txBox="1"/>
          <p:nvPr/>
        </p:nvSpPr>
        <p:spPr>
          <a:xfrm>
            <a:off x="304800" y="685800"/>
            <a:ext cx="4713278" cy="369332"/>
          </a:xfrm>
          <a:prstGeom prst="rect">
            <a:avLst/>
          </a:prstGeom>
          <a:noFill/>
        </p:spPr>
        <p:txBody>
          <a:bodyPr wrap="none" rtlCol="0">
            <a:spAutoFit/>
          </a:bodyPr>
          <a:lstStyle/>
          <a:p>
            <a:r>
              <a:rPr lang="en-US" dirty="0" smtClean="0"/>
              <a:t>Loss=23 dB/cm (k=65%, r=95%), </a:t>
            </a:r>
            <a:r>
              <a:rPr lang="en-US" dirty="0" err="1" smtClean="0"/>
              <a:t>Fimmprop</a:t>
            </a:r>
            <a:r>
              <a:rPr lang="en-US" dirty="0" smtClean="0"/>
              <a:t>: 30%</a:t>
            </a:r>
            <a:endParaRPr lang="en-US" dirty="0"/>
          </a:p>
        </p:txBody>
      </p:sp>
      <p:sp>
        <p:nvSpPr>
          <p:cNvPr id="8" name="TextBox 7"/>
          <p:cNvSpPr txBox="1"/>
          <p:nvPr/>
        </p:nvSpPr>
        <p:spPr>
          <a:xfrm>
            <a:off x="152400" y="3745468"/>
            <a:ext cx="4900829" cy="369332"/>
          </a:xfrm>
          <a:prstGeom prst="rect">
            <a:avLst/>
          </a:prstGeom>
          <a:noFill/>
        </p:spPr>
        <p:txBody>
          <a:bodyPr wrap="none" rtlCol="0">
            <a:spAutoFit/>
          </a:bodyPr>
          <a:lstStyle/>
          <a:p>
            <a:r>
              <a:rPr lang="en-US" dirty="0" smtClean="0"/>
              <a:t>Loss=10.6 dB/cm (k-10%, r=75%), </a:t>
            </a:r>
            <a:r>
              <a:rPr lang="en-US" dirty="0" err="1" smtClean="0"/>
              <a:t>Fimmprop</a:t>
            </a:r>
            <a:r>
              <a:rPr lang="en-US" dirty="0" smtClean="0"/>
              <a:t>: 8.3%</a:t>
            </a:r>
            <a:endParaRPr lang="en-US" dirty="0"/>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Chip 2 – Asymmetric MZI</a:t>
            </a:r>
            <a:endParaRPr lang="en-US" dirty="0"/>
          </a:p>
        </p:txBody>
      </p:sp>
      <p:sp>
        <p:nvSpPr>
          <p:cNvPr id="4" name="Rectangle 3"/>
          <p:cNvSpPr/>
          <p:nvPr/>
        </p:nvSpPr>
        <p:spPr>
          <a:xfrm>
            <a:off x="381000" y="1295400"/>
            <a:ext cx="8458200" cy="1754326"/>
          </a:xfrm>
          <a:prstGeom prst="rect">
            <a:avLst/>
          </a:prstGeom>
        </p:spPr>
        <p:txBody>
          <a:bodyPr wrap="square">
            <a:spAutoFit/>
          </a:bodyPr>
          <a:lstStyle/>
          <a:p>
            <a:pPr>
              <a:buFont typeface="Arial" pitchFamily="34" charset="0"/>
              <a:buChar char="•"/>
            </a:pPr>
            <a:r>
              <a:rPr lang="en-US" dirty="0" smtClean="0"/>
              <a:t> Si rectangular waveguide</a:t>
            </a:r>
          </a:p>
          <a:p>
            <a:r>
              <a:rPr lang="en-US" dirty="0" smtClean="0"/>
              <a:t>  - WG height: 295 nm</a:t>
            </a:r>
          </a:p>
          <a:p>
            <a:pPr>
              <a:buFont typeface="Arial" pitchFamily="34" charset="0"/>
              <a:buChar char="•"/>
            </a:pPr>
            <a:r>
              <a:rPr lang="en-US" dirty="0" smtClean="0"/>
              <a:t>Length difference between 2 arms:  313um</a:t>
            </a:r>
          </a:p>
          <a:p>
            <a:pPr>
              <a:buFont typeface="Arial" pitchFamily="34" charset="0"/>
              <a:buChar char="•"/>
            </a:pPr>
            <a:r>
              <a:rPr lang="en-US" dirty="0"/>
              <a:t> </a:t>
            </a:r>
            <a:r>
              <a:rPr lang="en-US" dirty="0" smtClean="0"/>
              <a:t>ASE and OSA was used for measurement</a:t>
            </a:r>
          </a:p>
          <a:p>
            <a:pPr>
              <a:buFont typeface="Arial" pitchFamily="34" charset="0"/>
              <a:buChar char="•"/>
            </a:pPr>
            <a:r>
              <a:rPr lang="en-US" dirty="0" smtClean="0"/>
              <a:t>No ring resonance spectra was observed because of over-large coupling gap due to over etch</a:t>
            </a:r>
            <a:endParaRPr lang="en-US" dirty="0"/>
          </a:p>
        </p:txBody>
      </p:sp>
      <p:pic>
        <p:nvPicPr>
          <p:cNvPr id="3074" name="Picture 2"/>
          <p:cNvPicPr>
            <a:picLocks noChangeAspect="1" noChangeArrowheads="1"/>
          </p:cNvPicPr>
          <p:nvPr/>
        </p:nvPicPr>
        <p:blipFill>
          <a:blip r:embed="rId3" cstate="print"/>
          <a:srcRect/>
          <a:stretch>
            <a:fillRect/>
          </a:stretch>
        </p:blipFill>
        <p:spPr bwMode="auto">
          <a:xfrm>
            <a:off x="304800" y="3429000"/>
            <a:ext cx="4191000" cy="3143250"/>
          </a:xfrm>
          <a:prstGeom prst="rect">
            <a:avLst/>
          </a:prstGeom>
          <a:noFill/>
          <a:ln w="9525">
            <a:noFill/>
            <a:miter lim="800000"/>
            <a:headEnd/>
            <a:tailEnd/>
          </a:ln>
          <a:effectLst/>
        </p:spPr>
      </p:pic>
      <p:graphicFrame>
        <p:nvGraphicFramePr>
          <p:cNvPr id="3075" name="Object 3"/>
          <p:cNvGraphicFramePr>
            <a:graphicFrameLocks noChangeAspect="1"/>
          </p:cNvGraphicFramePr>
          <p:nvPr/>
        </p:nvGraphicFramePr>
        <p:xfrm>
          <a:off x="4114800" y="3150525"/>
          <a:ext cx="4666029" cy="3707475"/>
        </p:xfrm>
        <a:graphic>
          <a:graphicData uri="http://schemas.openxmlformats.org/presentationml/2006/ole">
            <p:oleObj spid="_x0000_s792578" name="Graph" r:id="rId4" imgW="4150080" imgH="3297600" progId="Origin50.Graph">
              <p:embed/>
            </p:oleObj>
          </a:graphicData>
        </a:graphic>
      </p:graphicFrame>
      <p:sp>
        <p:nvSpPr>
          <p:cNvPr id="7" name="TextBox 6"/>
          <p:cNvSpPr txBox="1"/>
          <p:nvPr/>
        </p:nvSpPr>
        <p:spPr>
          <a:xfrm>
            <a:off x="609600" y="3048000"/>
            <a:ext cx="3615092" cy="646331"/>
          </a:xfrm>
          <a:prstGeom prst="rect">
            <a:avLst/>
          </a:prstGeom>
          <a:noFill/>
        </p:spPr>
        <p:txBody>
          <a:bodyPr wrap="none" rtlCol="0">
            <a:spAutoFit/>
          </a:bodyPr>
          <a:lstStyle/>
          <a:p>
            <a:r>
              <a:rPr lang="en-US" dirty="0" smtClean="0"/>
              <a:t>50% TE (</a:t>
            </a:r>
            <a:r>
              <a:rPr lang="en-US" dirty="0" err="1" smtClean="0"/>
              <a:t>n</a:t>
            </a:r>
            <a:r>
              <a:rPr lang="en-US" baseline="-25000" dirty="0" err="1" smtClean="0"/>
              <a:t>g</a:t>
            </a:r>
            <a:r>
              <a:rPr lang="en-US" dirty="0" smtClean="0"/>
              <a:t>=4) and 50% TM (</a:t>
            </a:r>
            <a:r>
              <a:rPr lang="en-US" dirty="0" err="1" smtClean="0"/>
              <a:t>n</a:t>
            </a:r>
            <a:r>
              <a:rPr lang="en-US" baseline="-25000" dirty="0" err="1" smtClean="0"/>
              <a:t>g</a:t>
            </a:r>
            <a:r>
              <a:rPr lang="en-US" dirty="0" smtClean="0"/>
              <a:t>=4.68)</a:t>
            </a:r>
          </a:p>
          <a:p>
            <a:pPr algn="ctr"/>
            <a:r>
              <a:rPr lang="en-US" dirty="0"/>
              <a:t>C</a:t>
            </a:r>
            <a:r>
              <a:rPr lang="en-US" dirty="0" smtClean="0"/>
              <a:t>alculation</a:t>
            </a:r>
            <a:endParaRPr lang="en-US" dirty="0"/>
          </a:p>
        </p:txBody>
      </p:sp>
      <p:sp>
        <p:nvSpPr>
          <p:cNvPr id="8" name="TextBox 7"/>
          <p:cNvSpPr txBox="1"/>
          <p:nvPr/>
        </p:nvSpPr>
        <p:spPr>
          <a:xfrm>
            <a:off x="5791200" y="2935069"/>
            <a:ext cx="1781257" cy="646331"/>
          </a:xfrm>
          <a:prstGeom prst="rect">
            <a:avLst/>
          </a:prstGeom>
          <a:noFill/>
        </p:spPr>
        <p:txBody>
          <a:bodyPr wrap="none" rtlCol="0">
            <a:spAutoFit/>
          </a:bodyPr>
          <a:lstStyle/>
          <a:p>
            <a:r>
              <a:rPr lang="en-US" dirty="0" smtClean="0"/>
              <a:t>ASE+OSA spectra</a:t>
            </a:r>
          </a:p>
          <a:p>
            <a:pPr algn="ctr"/>
            <a:r>
              <a:rPr lang="en-US" dirty="0"/>
              <a:t>M</a:t>
            </a:r>
            <a:r>
              <a:rPr lang="en-US" dirty="0" smtClean="0"/>
              <a:t>easurement</a:t>
            </a:r>
            <a:endParaRPr lang="en-US" dirty="0"/>
          </a:p>
        </p:txBody>
      </p:sp>
      <p:pic>
        <p:nvPicPr>
          <p:cNvPr id="3076" name="Picture 4"/>
          <p:cNvPicPr>
            <a:picLocks noChangeAspect="1" noChangeArrowheads="1"/>
          </p:cNvPicPr>
          <p:nvPr/>
        </p:nvPicPr>
        <p:blipFill>
          <a:blip r:embed="rId5" cstate="print"/>
          <a:srcRect/>
          <a:stretch>
            <a:fillRect/>
          </a:stretch>
        </p:blipFill>
        <p:spPr bwMode="auto">
          <a:xfrm>
            <a:off x="6477000" y="990600"/>
            <a:ext cx="2105025" cy="1447932"/>
          </a:xfrm>
          <a:prstGeom prst="rect">
            <a:avLst/>
          </a:prstGeom>
          <a:noFill/>
          <a:ln w="9525">
            <a:noFill/>
            <a:miter lim="800000"/>
            <a:headEnd/>
            <a:tailEnd/>
          </a:ln>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Chip 2 – Asymmetric MZI</a:t>
            </a:r>
            <a:endParaRPr lang="en-US" dirty="0"/>
          </a:p>
        </p:txBody>
      </p:sp>
      <p:graphicFrame>
        <p:nvGraphicFramePr>
          <p:cNvPr id="4098" name="Object 2"/>
          <p:cNvGraphicFramePr>
            <a:graphicFrameLocks noChangeAspect="1"/>
          </p:cNvGraphicFramePr>
          <p:nvPr/>
        </p:nvGraphicFramePr>
        <p:xfrm>
          <a:off x="298450" y="2520950"/>
          <a:ext cx="4371975" cy="3649663"/>
        </p:xfrm>
        <a:graphic>
          <a:graphicData uri="http://schemas.openxmlformats.org/presentationml/2006/ole">
            <p:oleObj spid="_x0000_s793602" name="Graph" r:id="rId4" imgW="3860640" imgH="3222720" progId="Origin50.Graph">
              <p:embed/>
            </p:oleObj>
          </a:graphicData>
        </a:graphic>
      </p:graphicFrame>
      <p:sp>
        <p:nvSpPr>
          <p:cNvPr id="5" name="TextBox 4"/>
          <p:cNvSpPr txBox="1"/>
          <p:nvPr/>
        </p:nvSpPr>
        <p:spPr>
          <a:xfrm>
            <a:off x="533400" y="1676400"/>
            <a:ext cx="3439275" cy="369332"/>
          </a:xfrm>
          <a:prstGeom prst="rect">
            <a:avLst/>
          </a:prstGeom>
          <a:noFill/>
        </p:spPr>
        <p:txBody>
          <a:bodyPr wrap="none" rtlCol="0">
            <a:spAutoFit/>
          </a:bodyPr>
          <a:lstStyle/>
          <a:p>
            <a:r>
              <a:rPr lang="en-US" dirty="0" smtClean="0"/>
              <a:t>Tunable laser wavelength scanning</a:t>
            </a:r>
            <a:endParaRPr lang="en-US" dirty="0"/>
          </a:p>
        </p:txBody>
      </p:sp>
      <p:graphicFrame>
        <p:nvGraphicFramePr>
          <p:cNvPr id="4099" name="Object 3"/>
          <p:cNvGraphicFramePr>
            <a:graphicFrameLocks noChangeAspect="1"/>
          </p:cNvGraphicFramePr>
          <p:nvPr/>
        </p:nvGraphicFramePr>
        <p:xfrm>
          <a:off x="4495800" y="2590800"/>
          <a:ext cx="4130195" cy="3463925"/>
        </p:xfrm>
        <a:graphic>
          <a:graphicData uri="http://schemas.openxmlformats.org/presentationml/2006/ole">
            <p:oleObj spid="_x0000_s793603" name="Graph" r:id="rId5" imgW="3857760" imgH="3235680" progId="Origin50.Graph">
              <p:embed/>
            </p:oleObj>
          </a:graphicData>
        </a:graphic>
      </p:graphicFrame>
      <p:sp>
        <p:nvSpPr>
          <p:cNvPr id="7" name="TextBox 6"/>
          <p:cNvSpPr txBox="1"/>
          <p:nvPr/>
        </p:nvSpPr>
        <p:spPr>
          <a:xfrm>
            <a:off x="2362200" y="2514600"/>
            <a:ext cx="409086" cy="369332"/>
          </a:xfrm>
          <a:prstGeom prst="rect">
            <a:avLst/>
          </a:prstGeom>
          <a:noFill/>
        </p:spPr>
        <p:txBody>
          <a:bodyPr wrap="none" rtlCol="0">
            <a:spAutoFit/>
          </a:bodyPr>
          <a:lstStyle/>
          <a:p>
            <a:r>
              <a:rPr lang="en-US" dirty="0" smtClean="0"/>
              <a:t>TE</a:t>
            </a:r>
            <a:endParaRPr lang="en-US" dirty="0"/>
          </a:p>
        </p:txBody>
      </p:sp>
      <p:sp>
        <p:nvSpPr>
          <p:cNvPr id="8" name="TextBox 7"/>
          <p:cNvSpPr txBox="1"/>
          <p:nvPr/>
        </p:nvSpPr>
        <p:spPr>
          <a:xfrm>
            <a:off x="6629400" y="2438400"/>
            <a:ext cx="494046" cy="369332"/>
          </a:xfrm>
          <a:prstGeom prst="rect">
            <a:avLst/>
          </a:prstGeom>
          <a:noFill/>
        </p:spPr>
        <p:txBody>
          <a:bodyPr wrap="none" rtlCol="0">
            <a:spAutoFit/>
          </a:bodyPr>
          <a:lstStyle/>
          <a:p>
            <a:r>
              <a:rPr lang="en-US" dirty="0" smtClean="0"/>
              <a:t>TM</a:t>
            </a:r>
            <a:endParaRPr lang="en-US" dirty="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After sputtering </a:t>
            </a:r>
            <a:r>
              <a:rPr lang="en-US" dirty="0" err="1" smtClean="0"/>
              <a:t>Ce:YIG</a:t>
            </a:r>
            <a:endParaRPr lang="en-US" dirty="0"/>
          </a:p>
        </p:txBody>
      </p:sp>
      <p:sp>
        <p:nvSpPr>
          <p:cNvPr id="3" name="Content Placeholder 2"/>
          <p:cNvSpPr>
            <a:spLocks noGrp="1"/>
          </p:cNvSpPr>
          <p:nvPr>
            <p:ph idx="1"/>
          </p:nvPr>
        </p:nvSpPr>
        <p:spPr/>
        <p:txBody>
          <a:bodyPr/>
          <a:lstStyle/>
          <a:p>
            <a:r>
              <a:rPr lang="en-US" dirty="0" smtClean="0"/>
              <a:t>150nm </a:t>
            </a:r>
            <a:r>
              <a:rPr lang="en-US" dirty="0" err="1" smtClean="0"/>
              <a:t>CeYIG</a:t>
            </a:r>
            <a:r>
              <a:rPr lang="en-US" dirty="0" smtClean="0"/>
              <a:t> </a:t>
            </a:r>
          </a:p>
          <a:p>
            <a:r>
              <a:rPr lang="en-US" dirty="0" smtClean="0"/>
              <a:t>2 hr RT sputtering + 900C 10min RTA</a:t>
            </a:r>
            <a:endParaRPr lang="en-US" dirty="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Asymmetric MZI-295nm</a:t>
            </a:r>
            <a:endParaRPr lang="en-US" dirty="0"/>
          </a:p>
        </p:txBody>
      </p:sp>
      <p:graphicFrame>
        <p:nvGraphicFramePr>
          <p:cNvPr id="794626" name="Object 2"/>
          <p:cNvGraphicFramePr>
            <a:graphicFrameLocks noChangeAspect="1"/>
          </p:cNvGraphicFramePr>
          <p:nvPr/>
        </p:nvGraphicFramePr>
        <p:xfrm>
          <a:off x="457200" y="2819400"/>
          <a:ext cx="4135437" cy="3295650"/>
        </p:xfrm>
        <a:graphic>
          <a:graphicData uri="http://schemas.openxmlformats.org/presentationml/2006/ole">
            <p:oleObj spid="_x0000_s794626" name="Graph" r:id="rId3" imgW="4135680" imgH="3296160" progId="Origin50.Graph">
              <p:embed/>
            </p:oleObj>
          </a:graphicData>
        </a:graphic>
      </p:graphicFrame>
      <p:graphicFrame>
        <p:nvGraphicFramePr>
          <p:cNvPr id="794627" name="Object 3"/>
          <p:cNvGraphicFramePr>
            <a:graphicFrameLocks noChangeAspect="1"/>
          </p:cNvGraphicFramePr>
          <p:nvPr/>
        </p:nvGraphicFramePr>
        <p:xfrm>
          <a:off x="4343400" y="2819400"/>
          <a:ext cx="4135437" cy="3295650"/>
        </p:xfrm>
        <a:graphic>
          <a:graphicData uri="http://schemas.openxmlformats.org/presentationml/2006/ole">
            <p:oleObj spid="_x0000_s794627" name="Graph" r:id="rId4" imgW="4135680" imgH="3296160" progId="Origin50.Graph">
              <p:embed/>
            </p:oleObj>
          </a:graphicData>
        </a:graphic>
      </p:graphicFrame>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Asymmetric MZI-236nm</a:t>
            </a:r>
            <a:endParaRPr lang="en-US" dirty="0"/>
          </a:p>
        </p:txBody>
      </p:sp>
      <p:graphicFrame>
        <p:nvGraphicFramePr>
          <p:cNvPr id="795650" name="Object 2"/>
          <p:cNvGraphicFramePr>
            <a:graphicFrameLocks noChangeAspect="1"/>
          </p:cNvGraphicFramePr>
          <p:nvPr/>
        </p:nvGraphicFramePr>
        <p:xfrm>
          <a:off x="381000" y="838200"/>
          <a:ext cx="4135437" cy="3295650"/>
        </p:xfrm>
        <a:graphic>
          <a:graphicData uri="http://schemas.openxmlformats.org/presentationml/2006/ole">
            <p:oleObj spid="_x0000_s795650" name="Graph" r:id="rId3" imgW="4135680" imgH="3296160" progId="Origin50.Graph">
              <p:embed/>
            </p:oleObj>
          </a:graphicData>
        </a:graphic>
      </p:graphicFrame>
      <p:graphicFrame>
        <p:nvGraphicFramePr>
          <p:cNvPr id="795651" name="Object 3"/>
          <p:cNvGraphicFramePr>
            <a:graphicFrameLocks noChangeAspect="1"/>
          </p:cNvGraphicFramePr>
          <p:nvPr/>
        </p:nvGraphicFramePr>
        <p:xfrm>
          <a:off x="4648200" y="819150"/>
          <a:ext cx="4135437" cy="3295650"/>
        </p:xfrm>
        <a:graphic>
          <a:graphicData uri="http://schemas.openxmlformats.org/presentationml/2006/ole">
            <p:oleObj spid="_x0000_s795651" name="Graph" r:id="rId4" imgW="4135680" imgH="3296160" progId="Origin50.Graph">
              <p:embed/>
            </p:oleObj>
          </a:graphicData>
        </a:graphic>
      </p:graphicFrame>
      <p:graphicFrame>
        <p:nvGraphicFramePr>
          <p:cNvPr id="795652" name="Object 4"/>
          <p:cNvGraphicFramePr>
            <a:graphicFrameLocks noChangeAspect="1"/>
          </p:cNvGraphicFramePr>
          <p:nvPr/>
        </p:nvGraphicFramePr>
        <p:xfrm>
          <a:off x="304800" y="3638550"/>
          <a:ext cx="4135437" cy="3295650"/>
        </p:xfrm>
        <a:graphic>
          <a:graphicData uri="http://schemas.openxmlformats.org/presentationml/2006/ole">
            <p:oleObj spid="_x0000_s795652" name="Graph" r:id="rId5" imgW="4135680" imgH="3296160" progId="Origin50.Graph">
              <p:embed/>
            </p:oleObj>
          </a:graphicData>
        </a:graphic>
      </p:graphicFrame>
      <p:graphicFrame>
        <p:nvGraphicFramePr>
          <p:cNvPr id="795653" name="Object 5"/>
          <p:cNvGraphicFramePr>
            <a:graphicFrameLocks noChangeAspect="1"/>
          </p:cNvGraphicFramePr>
          <p:nvPr/>
        </p:nvGraphicFramePr>
        <p:xfrm>
          <a:off x="4613275" y="3713163"/>
          <a:ext cx="4149725" cy="3297237"/>
        </p:xfrm>
        <a:graphic>
          <a:graphicData uri="http://schemas.openxmlformats.org/presentationml/2006/ole">
            <p:oleObj spid="_x0000_s795653" name="Graph" r:id="rId6" imgW="4150080" imgH="3297600" progId="Origin50.Graph">
              <p:embed/>
            </p:oleObj>
          </a:graphicData>
        </a:graphic>
      </p:graphicFrame>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Asymmetric MZI-236nm</a:t>
            </a:r>
            <a:endParaRPr lang="en-US" dirty="0"/>
          </a:p>
        </p:txBody>
      </p:sp>
      <p:graphicFrame>
        <p:nvGraphicFramePr>
          <p:cNvPr id="797698" name="Object 2"/>
          <p:cNvGraphicFramePr>
            <a:graphicFrameLocks noChangeAspect="1"/>
          </p:cNvGraphicFramePr>
          <p:nvPr/>
        </p:nvGraphicFramePr>
        <p:xfrm>
          <a:off x="0" y="2410252"/>
          <a:ext cx="4724400" cy="3949273"/>
        </p:xfrm>
        <a:graphic>
          <a:graphicData uri="http://schemas.openxmlformats.org/presentationml/2006/ole">
            <p:oleObj spid="_x0000_s797698" name="Graph" r:id="rId3" imgW="3870720" imgH="3235680" progId="Origin50.Graph">
              <p:embed/>
            </p:oleObj>
          </a:graphicData>
        </a:graphic>
      </p:graphicFrame>
      <p:graphicFrame>
        <p:nvGraphicFramePr>
          <p:cNvPr id="797699" name="Object 3"/>
          <p:cNvGraphicFramePr>
            <a:graphicFrameLocks noChangeAspect="1"/>
          </p:cNvGraphicFramePr>
          <p:nvPr/>
        </p:nvGraphicFramePr>
        <p:xfrm>
          <a:off x="4267200" y="2362200"/>
          <a:ext cx="4844570" cy="4063059"/>
        </p:xfrm>
        <a:graphic>
          <a:graphicData uri="http://schemas.openxmlformats.org/presentationml/2006/ole">
            <p:oleObj spid="_x0000_s797699" name="Graph" r:id="rId4" imgW="3857760" imgH="3235680" progId="Origin50.Graph">
              <p:embed/>
            </p:oleObj>
          </a:graphicData>
        </a:graphic>
      </p:graphicFrame>
      <p:sp>
        <p:nvSpPr>
          <p:cNvPr id="6" name="TextBox 5"/>
          <p:cNvSpPr txBox="1"/>
          <p:nvPr/>
        </p:nvSpPr>
        <p:spPr>
          <a:xfrm>
            <a:off x="304800" y="1447800"/>
            <a:ext cx="854016" cy="369332"/>
          </a:xfrm>
          <a:prstGeom prst="rect">
            <a:avLst/>
          </a:prstGeom>
          <a:noFill/>
        </p:spPr>
        <p:txBody>
          <a:bodyPr wrap="none" rtlCol="0">
            <a:spAutoFit/>
          </a:bodyPr>
          <a:lstStyle/>
          <a:p>
            <a:r>
              <a:rPr lang="en-US" dirty="0" smtClean="0"/>
              <a:t>By OSA</a:t>
            </a:r>
            <a:endParaRPr lang="en-US" dirty="0"/>
          </a:p>
        </p:txBody>
      </p:sp>
      <p:sp>
        <p:nvSpPr>
          <p:cNvPr id="7" name="TextBox 6"/>
          <p:cNvSpPr txBox="1"/>
          <p:nvPr/>
        </p:nvSpPr>
        <p:spPr>
          <a:xfrm>
            <a:off x="6096000" y="2057400"/>
            <a:ext cx="1989647" cy="646331"/>
          </a:xfrm>
          <a:prstGeom prst="rect">
            <a:avLst/>
          </a:prstGeom>
          <a:noFill/>
        </p:spPr>
        <p:txBody>
          <a:bodyPr wrap="none" rtlCol="0">
            <a:spAutoFit/>
          </a:bodyPr>
          <a:lstStyle/>
          <a:p>
            <a:r>
              <a:rPr lang="en-US" dirty="0" smtClean="0"/>
              <a:t>RB: 60pm</a:t>
            </a:r>
          </a:p>
          <a:p>
            <a:r>
              <a:rPr lang="en-US" dirty="0" smtClean="0"/>
              <a:t>Sensitivity: -92dBm</a:t>
            </a:r>
            <a:endParaRPr lang="en-US" dirty="0"/>
          </a:p>
        </p:txBody>
      </p:sp>
      <p:sp>
        <p:nvSpPr>
          <p:cNvPr id="8" name="TextBox 7"/>
          <p:cNvSpPr txBox="1"/>
          <p:nvPr/>
        </p:nvSpPr>
        <p:spPr>
          <a:xfrm>
            <a:off x="1524000" y="2133600"/>
            <a:ext cx="1989647" cy="646331"/>
          </a:xfrm>
          <a:prstGeom prst="rect">
            <a:avLst/>
          </a:prstGeom>
          <a:noFill/>
        </p:spPr>
        <p:txBody>
          <a:bodyPr wrap="none" rtlCol="0">
            <a:spAutoFit/>
          </a:bodyPr>
          <a:lstStyle/>
          <a:p>
            <a:r>
              <a:rPr lang="en-US" dirty="0" smtClean="0"/>
              <a:t>RB: 60pm</a:t>
            </a:r>
          </a:p>
          <a:p>
            <a:r>
              <a:rPr lang="en-US" dirty="0" smtClean="0"/>
              <a:t>Sensitivity: -90dBm</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5625353" y="5271247"/>
            <a:ext cx="2909047" cy="609600"/>
          </a:xfrm>
          <a:prstGeom prst="rect">
            <a:avLst/>
          </a:prstGeom>
          <a:solidFill>
            <a:schemeClr val="accent6">
              <a:lumMod val="75000"/>
            </a:schemeClr>
          </a:solidFill>
          <a:scene3d>
            <a:camera prst="orthographicFront">
              <a:rot lat="3510004" lon="13849163" rev="14187935"/>
            </a:camera>
            <a:lightRig rig="threePt" dir="t"/>
          </a:scene3d>
          <a:sp3d extrusionH="63500" contourW="12700">
            <a:extrusionClr>
              <a:schemeClr val="accent6">
                <a:lumMod val="75000"/>
              </a:schemeClr>
            </a:extrusionClr>
            <a:contourClr>
              <a:schemeClr val="accent1">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4638"/>
            <a:ext cx="8229600" cy="944562"/>
          </a:xfrm>
        </p:spPr>
        <p:txBody>
          <a:bodyPr>
            <a:normAutofit/>
          </a:bodyPr>
          <a:lstStyle/>
          <a:p>
            <a:r>
              <a:rPr lang="en-US" sz="3200" dirty="0" smtClean="0"/>
              <a:t>Nonreciprocal Phase Shift for TM modes</a:t>
            </a:r>
            <a:endParaRPr lang="en-US" sz="3200" dirty="0"/>
          </a:p>
        </p:txBody>
      </p:sp>
      <p:sp>
        <p:nvSpPr>
          <p:cNvPr id="4" name="Rectangle 3"/>
          <p:cNvSpPr/>
          <p:nvPr/>
        </p:nvSpPr>
        <p:spPr>
          <a:xfrm>
            <a:off x="699247" y="2236694"/>
            <a:ext cx="2895600" cy="609600"/>
          </a:xfrm>
          <a:prstGeom prst="rect">
            <a:avLst/>
          </a:prstGeom>
          <a:solidFill>
            <a:schemeClr val="accent2">
              <a:lumMod val="40000"/>
              <a:lumOff val="60000"/>
            </a:schemeClr>
          </a:solidFill>
          <a:scene3d>
            <a:camera prst="orthographicFront">
              <a:rot lat="3510004" lon="13849163" rev="14187935"/>
            </a:camera>
            <a:lightRig rig="threePt" dir="t"/>
          </a:scene3d>
          <a:sp3d extrusionH="254000" contourW="12700">
            <a:extrusionClr>
              <a:schemeClr val="accent2">
                <a:lumMod val="40000"/>
                <a:lumOff val="60000"/>
              </a:schemeClr>
            </a:extrusionClr>
            <a:contourClr>
              <a:schemeClr val="accent1">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85800" y="1994647"/>
            <a:ext cx="2909047" cy="609600"/>
          </a:xfrm>
          <a:prstGeom prst="rect">
            <a:avLst/>
          </a:prstGeom>
          <a:solidFill>
            <a:schemeClr val="accent6">
              <a:lumMod val="75000"/>
            </a:schemeClr>
          </a:solidFill>
          <a:scene3d>
            <a:camera prst="orthographicFront">
              <a:rot lat="3510004" lon="13849163" rev="14187935"/>
            </a:camera>
            <a:lightRig rig="threePt" dir="t"/>
          </a:scene3d>
          <a:sp3d extrusionH="63500" contourW="12700">
            <a:extrusionClr>
              <a:schemeClr val="accent6">
                <a:lumMod val="75000"/>
              </a:schemeClr>
            </a:extrusionClr>
            <a:contourClr>
              <a:schemeClr val="accent1">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1600200" y="1766047"/>
            <a:ext cx="1066800" cy="914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667000" y="2756647"/>
            <a:ext cx="314510" cy="369332"/>
          </a:xfrm>
          <a:prstGeom prst="rect">
            <a:avLst/>
          </a:prstGeom>
          <a:noFill/>
        </p:spPr>
        <p:txBody>
          <a:bodyPr wrap="none" rtlCol="0">
            <a:spAutoFit/>
          </a:bodyPr>
          <a:lstStyle/>
          <a:p>
            <a:r>
              <a:rPr lang="en-US" b="1" dirty="0" smtClean="0"/>
              <a:t>B</a:t>
            </a:r>
            <a:endParaRPr lang="en-US" b="1" dirty="0"/>
          </a:p>
        </p:txBody>
      </p:sp>
      <p:cxnSp>
        <p:nvCxnSpPr>
          <p:cNvPr id="11" name="Straight Arrow Connector 10"/>
          <p:cNvCxnSpPr/>
          <p:nvPr/>
        </p:nvCxnSpPr>
        <p:spPr>
          <a:xfrm flipV="1">
            <a:off x="609600" y="2909047"/>
            <a:ext cx="11430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09600" y="3137647"/>
            <a:ext cx="596125" cy="369332"/>
          </a:xfrm>
          <a:prstGeom prst="rect">
            <a:avLst/>
          </a:prstGeom>
          <a:noFill/>
        </p:spPr>
        <p:txBody>
          <a:bodyPr wrap="none" rtlCol="0">
            <a:spAutoFit/>
          </a:bodyPr>
          <a:lstStyle/>
          <a:p>
            <a:r>
              <a:rPr lang="en-US" dirty="0" smtClean="0"/>
              <a:t>light</a:t>
            </a:r>
            <a:endParaRPr lang="en-US" dirty="0"/>
          </a:p>
        </p:txBody>
      </p:sp>
      <p:sp>
        <p:nvSpPr>
          <p:cNvPr id="15" name="Rectangle 14"/>
          <p:cNvSpPr/>
          <p:nvPr/>
        </p:nvSpPr>
        <p:spPr>
          <a:xfrm>
            <a:off x="5486400" y="2070847"/>
            <a:ext cx="2895600" cy="609600"/>
          </a:xfrm>
          <a:prstGeom prst="rect">
            <a:avLst/>
          </a:prstGeom>
          <a:solidFill>
            <a:schemeClr val="accent2">
              <a:lumMod val="40000"/>
              <a:lumOff val="60000"/>
            </a:schemeClr>
          </a:solidFill>
          <a:scene3d>
            <a:camera prst="orthographicFront">
              <a:rot lat="3510004" lon="13849163" rev="14187935"/>
            </a:camera>
            <a:lightRig rig="threePt" dir="t"/>
          </a:scene3d>
          <a:sp3d extrusionH="254000" contourW="12700">
            <a:extrusionClr>
              <a:schemeClr val="accent2">
                <a:lumMod val="40000"/>
                <a:lumOff val="60000"/>
              </a:schemeClr>
            </a:extrusionClr>
            <a:contourClr>
              <a:schemeClr val="accent1">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472953" y="1828800"/>
            <a:ext cx="2909047" cy="609600"/>
          </a:xfrm>
          <a:prstGeom prst="rect">
            <a:avLst/>
          </a:prstGeom>
          <a:solidFill>
            <a:schemeClr val="accent6">
              <a:lumMod val="75000"/>
            </a:schemeClr>
          </a:solidFill>
          <a:scene3d>
            <a:camera prst="orthographicFront">
              <a:rot lat="3510004" lon="13849163" rev="14187935"/>
            </a:camera>
            <a:lightRig rig="threePt" dir="t"/>
          </a:scene3d>
          <a:sp3d extrusionH="63500" contourW="12700">
            <a:extrusionClr>
              <a:schemeClr val="accent6">
                <a:lumMod val="75000"/>
              </a:schemeClr>
            </a:extrusionClr>
            <a:contourClr>
              <a:schemeClr val="accent1">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6387353" y="1600200"/>
            <a:ext cx="1066800" cy="914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454153" y="2590800"/>
            <a:ext cx="314510" cy="369332"/>
          </a:xfrm>
          <a:prstGeom prst="rect">
            <a:avLst/>
          </a:prstGeom>
          <a:noFill/>
        </p:spPr>
        <p:txBody>
          <a:bodyPr wrap="none" rtlCol="0">
            <a:spAutoFit/>
          </a:bodyPr>
          <a:lstStyle/>
          <a:p>
            <a:r>
              <a:rPr lang="en-US" b="1" dirty="0" smtClean="0"/>
              <a:t>B</a:t>
            </a:r>
            <a:endParaRPr lang="en-US" b="1" dirty="0"/>
          </a:p>
        </p:txBody>
      </p:sp>
      <p:sp>
        <p:nvSpPr>
          <p:cNvPr id="20" name="TextBox 19"/>
          <p:cNvSpPr txBox="1"/>
          <p:nvPr/>
        </p:nvSpPr>
        <p:spPr>
          <a:xfrm>
            <a:off x="8077200" y="2451847"/>
            <a:ext cx="596125" cy="369332"/>
          </a:xfrm>
          <a:prstGeom prst="rect">
            <a:avLst/>
          </a:prstGeom>
          <a:noFill/>
        </p:spPr>
        <p:txBody>
          <a:bodyPr wrap="none" rtlCol="0">
            <a:spAutoFit/>
          </a:bodyPr>
          <a:lstStyle/>
          <a:p>
            <a:r>
              <a:rPr lang="en-US" dirty="0" smtClean="0"/>
              <a:t>light</a:t>
            </a:r>
            <a:endParaRPr lang="en-US" dirty="0"/>
          </a:p>
        </p:txBody>
      </p:sp>
      <p:cxnSp>
        <p:nvCxnSpPr>
          <p:cNvPr id="22" name="Straight Arrow Connector 21"/>
          <p:cNvCxnSpPr/>
          <p:nvPr/>
        </p:nvCxnSpPr>
        <p:spPr>
          <a:xfrm rot="10800000" flipV="1">
            <a:off x="7848600" y="2299447"/>
            <a:ext cx="9906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Left-Right Arrow 22"/>
          <p:cNvSpPr/>
          <p:nvPr/>
        </p:nvSpPr>
        <p:spPr>
          <a:xfrm>
            <a:off x="4114800" y="2147047"/>
            <a:ext cx="990600" cy="3048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775447" y="3774141"/>
            <a:ext cx="2895600" cy="609600"/>
          </a:xfrm>
          <a:prstGeom prst="rect">
            <a:avLst/>
          </a:prstGeom>
          <a:solidFill>
            <a:schemeClr val="accent2">
              <a:lumMod val="40000"/>
              <a:lumOff val="60000"/>
            </a:schemeClr>
          </a:solidFill>
          <a:scene3d>
            <a:camera prst="orthographicFront">
              <a:rot lat="3510004" lon="13849163" rev="14187935"/>
            </a:camera>
            <a:lightRig rig="threePt" dir="t"/>
          </a:scene3d>
          <a:sp3d extrusionH="254000" contourW="12700">
            <a:extrusionClr>
              <a:schemeClr val="accent2">
                <a:lumMod val="40000"/>
                <a:lumOff val="60000"/>
              </a:schemeClr>
            </a:extrusionClr>
            <a:contourClr>
              <a:schemeClr val="accent1">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762000" y="3532094"/>
            <a:ext cx="2909047" cy="609600"/>
          </a:xfrm>
          <a:prstGeom prst="rect">
            <a:avLst/>
          </a:prstGeom>
          <a:solidFill>
            <a:schemeClr val="accent6">
              <a:lumMod val="75000"/>
            </a:schemeClr>
          </a:solidFill>
          <a:scene3d>
            <a:camera prst="orthographicFront">
              <a:rot lat="3510004" lon="13849163" rev="14187935"/>
            </a:camera>
            <a:lightRig rig="threePt" dir="t"/>
          </a:scene3d>
          <a:sp3d extrusionH="63500" contourW="12700">
            <a:extrusionClr>
              <a:schemeClr val="accent6">
                <a:lumMod val="75000"/>
              </a:schemeClr>
            </a:extrusionClr>
            <a:contourClr>
              <a:schemeClr val="accent1">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Arrow Connector 38"/>
          <p:cNvCxnSpPr/>
          <p:nvPr/>
        </p:nvCxnSpPr>
        <p:spPr>
          <a:xfrm>
            <a:off x="1676400" y="3303494"/>
            <a:ext cx="1066800" cy="914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743200" y="4294094"/>
            <a:ext cx="314510" cy="369332"/>
          </a:xfrm>
          <a:prstGeom prst="rect">
            <a:avLst/>
          </a:prstGeom>
          <a:noFill/>
        </p:spPr>
        <p:txBody>
          <a:bodyPr wrap="none" rtlCol="0">
            <a:spAutoFit/>
          </a:bodyPr>
          <a:lstStyle/>
          <a:p>
            <a:r>
              <a:rPr lang="en-US" b="1" dirty="0" smtClean="0"/>
              <a:t>B</a:t>
            </a:r>
            <a:endParaRPr lang="en-US" b="1" dirty="0"/>
          </a:p>
        </p:txBody>
      </p:sp>
      <p:cxnSp>
        <p:nvCxnSpPr>
          <p:cNvPr id="41" name="Straight Arrow Connector 40"/>
          <p:cNvCxnSpPr/>
          <p:nvPr/>
        </p:nvCxnSpPr>
        <p:spPr>
          <a:xfrm flipV="1">
            <a:off x="685800" y="4446494"/>
            <a:ext cx="11430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685800" y="4675094"/>
            <a:ext cx="596125" cy="369332"/>
          </a:xfrm>
          <a:prstGeom prst="rect">
            <a:avLst/>
          </a:prstGeom>
          <a:noFill/>
        </p:spPr>
        <p:txBody>
          <a:bodyPr wrap="none" rtlCol="0">
            <a:spAutoFit/>
          </a:bodyPr>
          <a:lstStyle/>
          <a:p>
            <a:r>
              <a:rPr lang="en-US" dirty="0" smtClean="0"/>
              <a:t>light</a:t>
            </a:r>
            <a:endParaRPr lang="en-US" dirty="0"/>
          </a:p>
        </p:txBody>
      </p:sp>
      <p:sp>
        <p:nvSpPr>
          <p:cNvPr id="43" name="Rectangle 42"/>
          <p:cNvSpPr/>
          <p:nvPr/>
        </p:nvSpPr>
        <p:spPr>
          <a:xfrm>
            <a:off x="5562600" y="3608294"/>
            <a:ext cx="2895600" cy="609600"/>
          </a:xfrm>
          <a:prstGeom prst="rect">
            <a:avLst/>
          </a:prstGeom>
          <a:solidFill>
            <a:schemeClr val="accent2">
              <a:lumMod val="40000"/>
              <a:lumOff val="60000"/>
            </a:schemeClr>
          </a:solidFill>
          <a:scene3d>
            <a:camera prst="orthographicFront">
              <a:rot lat="3510004" lon="13849163" rev="14187935"/>
            </a:camera>
            <a:lightRig rig="threePt" dir="t"/>
          </a:scene3d>
          <a:sp3d extrusionH="254000" contourW="12700">
            <a:extrusionClr>
              <a:schemeClr val="accent2">
                <a:lumMod val="40000"/>
                <a:lumOff val="60000"/>
              </a:schemeClr>
            </a:extrusionClr>
            <a:contourClr>
              <a:schemeClr val="accent1">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5549153" y="3366247"/>
            <a:ext cx="2909047" cy="609600"/>
          </a:xfrm>
          <a:prstGeom prst="rect">
            <a:avLst/>
          </a:prstGeom>
          <a:solidFill>
            <a:schemeClr val="accent6">
              <a:lumMod val="75000"/>
            </a:schemeClr>
          </a:solidFill>
          <a:scene3d>
            <a:camera prst="orthographicFront">
              <a:rot lat="3510004" lon="13849163" rev="14187935"/>
            </a:camera>
            <a:lightRig rig="threePt" dir="t"/>
          </a:scene3d>
          <a:sp3d extrusionH="63500" contourW="12700">
            <a:extrusionClr>
              <a:schemeClr val="accent6">
                <a:lumMod val="75000"/>
              </a:schemeClr>
            </a:extrusionClr>
            <a:contourClr>
              <a:schemeClr val="accent1">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6248400" y="3061447"/>
            <a:ext cx="314510" cy="369332"/>
          </a:xfrm>
          <a:prstGeom prst="rect">
            <a:avLst/>
          </a:prstGeom>
          <a:noFill/>
        </p:spPr>
        <p:txBody>
          <a:bodyPr wrap="none" rtlCol="0">
            <a:spAutoFit/>
          </a:bodyPr>
          <a:lstStyle/>
          <a:p>
            <a:r>
              <a:rPr lang="en-US" b="1" dirty="0" smtClean="0"/>
              <a:t>B</a:t>
            </a:r>
            <a:endParaRPr lang="en-US" b="1" dirty="0"/>
          </a:p>
        </p:txBody>
      </p:sp>
      <p:sp>
        <p:nvSpPr>
          <p:cNvPr id="47" name="TextBox 46"/>
          <p:cNvSpPr txBox="1"/>
          <p:nvPr/>
        </p:nvSpPr>
        <p:spPr>
          <a:xfrm>
            <a:off x="5867400" y="4433047"/>
            <a:ext cx="596125" cy="369332"/>
          </a:xfrm>
          <a:prstGeom prst="rect">
            <a:avLst/>
          </a:prstGeom>
          <a:noFill/>
        </p:spPr>
        <p:txBody>
          <a:bodyPr wrap="none" rtlCol="0">
            <a:spAutoFit/>
          </a:bodyPr>
          <a:lstStyle/>
          <a:p>
            <a:r>
              <a:rPr lang="en-US" dirty="0" smtClean="0"/>
              <a:t>light</a:t>
            </a:r>
            <a:endParaRPr lang="en-US" dirty="0"/>
          </a:p>
        </p:txBody>
      </p:sp>
      <p:sp>
        <p:nvSpPr>
          <p:cNvPr id="49" name="Left-Right Arrow 48"/>
          <p:cNvSpPr/>
          <p:nvPr/>
        </p:nvSpPr>
        <p:spPr>
          <a:xfrm>
            <a:off x="4191000" y="3684494"/>
            <a:ext cx="990600" cy="3048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Arrow Connector 49"/>
          <p:cNvCxnSpPr/>
          <p:nvPr/>
        </p:nvCxnSpPr>
        <p:spPr>
          <a:xfrm flipV="1">
            <a:off x="5638800" y="4204447"/>
            <a:ext cx="11430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rot="16200000" flipV="1">
            <a:off x="6629400" y="3213847"/>
            <a:ext cx="914400" cy="914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775447" y="5450541"/>
            <a:ext cx="2895600" cy="609600"/>
          </a:xfrm>
          <a:prstGeom prst="rect">
            <a:avLst/>
          </a:prstGeom>
          <a:solidFill>
            <a:schemeClr val="accent2">
              <a:lumMod val="40000"/>
              <a:lumOff val="60000"/>
            </a:schemeClr>
          </a:solidFill>
          <a:scene3d>
            <a:camera prst="orthographicFront">
              <a:rot lat="3510004" lon="13849163" rev="14187935"/>
            </a:camera>
            <a:lightRig rig="threePt" dir="t"/>
          </a:scene3d>
          <a:sp3d extrusionH="254000" contourW="12700">
            <a:extrusionClr>
              <a:schemeClr val="accent2">
                <a:lumMod val="40000"/>
                <a:lumOff val="60000"/>
              </a:schemeClr>
            </a:extrusionClr>
            <a:contourClr>
              <a:schemeClr val="accent1">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762000" y="5208494"/>
            <a:ext cx="2909047" cy="609600"/>
          </a:xfrm>
          <a:prstGeom prst="rect">
            <a:avLst/>
          </a:prstGeom>
          <a:solidFill>
            <a:schemeClr val="accent6">
              <a:lumMod val="75000"/>
            </a:schemeClr>
          </a:solidFill>
          <a:scene3d>
            <a:camera prst="orthographicFront">
              <a:rot lat="3510004" lon="13849163" rev="14187935"/>
            </a:camera>
            <a:lightRig rig="threePt" dir="t"/>
          </a:scene3d>
          <a:sp3d extrusionH="63500" contourW="12700">
            <a:extrusionClr>
              <a:schemeClr val="accent6">
                <a:lumMod val="75000"/>
              </a:schemeClr>
            </a:extrusionClr>
            <a:contourClr>
              <a:schemeClr val="accent1">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Arrow Connector 55"/>
          <p:cNvCxnSpPr/>
          <p:nvPr/>
        </p:nvCxnSpPr>
        <p:spPr>
          <a:xfrm>
            <a:off x="1676400" y="4979894"/>
            <a:ext cx="1066800" cy="914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2743200" y="5970494"/>
            <a:ext cx="314510" cy="369332"/>
          </a:xfrm>
          <a:prstGeom prst="rect">
            <a:avLst/>
          </a:prstGeom>
          <a:noFill/>
        </p:spPr>
        <p:txBody>
          <a:bodyPr wrap="none" rtlCol="0">
            <a:spAutoFit/>
          </a:bodyPr>
          <a:lstStyle/>
          <a:p>
            <a:r>
              <a:rPr lang="en-US" b="1" dirty="0" smtClean="0"/>
              <a:t>B</a:t>
            </a:r>
            <a:endParaRPr lang="en-US" b="1" dirty="0"/>
          </a:p>
        </p:txBody>
      </p:sp>
      <p:cxnSp>
        <p:nvCxnSpPr>
          <p:cNvPr id="58" name="Straight Arrow Connector 57"/>
          <p:cNvCxnSpPr/>
          <p:nvPr/>
        </p:nvCxnSpPr>
        <p:spPr>
          <a:xfrm flipV="1">
            <a:off x="685800" y="6122894"/>
            <a:ext cx="11430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685800" y="6351494"/>
            <a:ext cx="596125" cy="369332"/>
          </a:xfrm>
          <a:prstGeom prst="rect">
            <a:avLst/>
          </a:prstGeom>
          <a:noFill/>
        </p:spPr>
        <p:txBody>
          <a:bodyPr wrap="none" rtlCol="0">
            <a:spAutoFit/>
          </a:bodyPr>
          <a:lstStyle/>
          <a:p>
            <a:r>
              <a:rPr lang="en-US" dirty="0" smtClean="0"/>
              <a:t>light</a:t>
            </a:r>
            <a:endParaRPr lang="en-US" dirty="0"/>
          </a:p>
        </p:txBody>
      </p:sp>
      <p:sp>
        <p:nvSpPr>
          <p:cNvPr id="60" name="Rectangle 59"/>
          <p:cNvSpPr/>
          <p:nvPr/>
        </p:nvSpPr>
        <p:spPr>
          <a:xfrm>
            <a:off x="5625353" y="5208494"/>
            <a:ext cx="2895600" cy="609600"/>
          </a:xfrm>
          <a:prstGeom prst="rect">
            <a:avLst/>
          </a:prstGeom>
          <a:solidFill>
            <a:schemeClr val="accent2">
              <a:lumMod val="40000"/>
              <a:lumOff val="60000"/>
            </a:schemeClr>
          </a:solidFill>
          <a:scene3d>
            <a:camera prst="orthographicFront">
              <a:rot lat="3510004" lon="13849163" rev="14187935"/>
            </a:camera>
            <a:lightRig rig="threePt" dir="t"/>
          </a:scene3d>
          <a:sp3d extrusionH="254000" contourW="12700">
            <a:extrusionClr>
              <a:schemeClr val="accent2">
                <a:lumMod val="40000"/>
                <a:lumOff val="60000"/>
              </a:schemeClr>
            </a:extrusionClr>
            <a:contourClr>
              <a:schemeClr val="accent1">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7543800" y="5652247"/>
            <a:ext cx="314510" cy="369332"/>
          </a:xfrm>
          <a:prstGeom prst="rect">
            <a:avLst/>
          </a:prstGeom>
          <a:noFill/>
        </p:spPr>
        <p:txBody>
          <a:bodyPr wrap="none" rtlCol="0">
            <a:spAutoFit/>
          </a:bodyPr>
          <a:lstStyle/>
          <a:p>
            <a:r>
              <a:rPr lang="en-US" b="1" dirty="0" smtClean="0"/>
              <a:t>B</a:t>
            </a:r>
            <a:endParaRPr lang="en-US" b="1" dirty="0"/>
          </a:p>
        </p:txBody>
      </p:sp>
      <p:sp>
        <p:nvSpPr>
          <p:cNvPr id="63" name="TextBox 62"/>
          <p:cNvSpPr txBox="1"/>
          <p:nvPr/>
        </p:nvSpPr>
        <p:spPr>
          <a:xfrm>
            <a:off x="5867400" y="6109447"/>
            <a:ext cx="596125" cy="369332"/>
          </a:xfrm>
          <a:prstGeom prst="rect">
            <a:avLst/>
          </a:prstGeom>
          <a:noFill/>
        </p:spPr>
        <p:txBody>
          <a:bodyPr wrap="none" rtlCol="0">
            <a:spAutoFit/>
          </a:bodyPr>
          <a:lstStyle/>
          <a:p>
            <a:r>
              <a:rPr lang="en-US" dirty="0" smtClean="0"/>
              <a:t>light</a:t>
            </a:r>
            <a:endParaRPr lang="en-US" dirty="0"/>
          </a:p>
        </p:txBody>
      </p:sp>
      <p:sp>
        <p:nvSpPr>
          <p:cNvPr id="64" name="Left-Right Arrow 63"/>
          <p:cNvSpPr/>
          <p:nvPr/>
        </p:nvSpPr>
        <p:spPr>
          <a:xfrm>
            <a:off x="4191000" y="5360894"/>
            <a:ext cx="990600" cy="3048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Arrow Connector 64"/>
          <p:cNvCxnSpPr/>
          <p:nvPr/>
        </p:nvCxnSpPr>
        <p:spPr>
          <a:xfrm flipV="1">
            <a:off x="5638800" y="5880847"/>
            <a:ext cx="11430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6400800" y="4890247"/>
            <a:ext cx="1066800" cy="914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20um rings -236nm</a:t>
            </a:r>
            <a:endParaRPr lang="en-US" dirty="0"/>
          </a:p>
        </p:txBody>
      </p:sp>
      <p:graphicFrame>
        <p:nvGraphicFramePr>
          <p:cNvPr id="796674" name="Object 2"/>
          <p:cNvGraphicFramePr>
            <a:graphicFrameLocks noChangeAspect="1"/>
          </p:cNvGraphicFramePr>
          <p:nvPr/>
        </p:nvGraphicFramePr>
        <p:xfrm>
          <a:off x="304800" y="838200"/>
          <a:ext cx="3857625" cy="3235325"/>
        </p:xfrm>
        <a:graphic>
          <a:graphicData uri="http://schemas.openxmlformats.org/presentationml/2006/ole">
            <p:oleObj spid="_x0000_s796674" name="Graph" r:id="rId3" imgW="3857760" imgH="3235680" progId="Origin50.Graph">
              <p:embed/>
            </p:oleObj>
          </a:graphicData>
        </a:graphic>
      </p:graphicFrame>
      <p:graphicFrame>
        <p:nvGraphicFramePr>
          <p:cNvPr id="796675" name="Object 3"/>
          <p:cNvGraphicFramePr>
            <a:graphicFrameLocks noChangeAspect="1"/>
          </p:cNvGraphicFramePr>
          <p:nvPr/>
        </p:nvGraphicFramePr>
        <p:xfrm>
          <a:off x="304800" y="3622675"/>
          <a:ext cx="3857625" cy="3235325"/>
        </p:xfrm>
        <a:graphic>
          <a:graphicData uri="http://schemas.openxmlformats.org/presentationml/2006/ole">
            <p:oleObj spid="_x0000_s796675" name="Graph" r:id="rId4" imgW="3857760" imgH="3235680" progId="Origin50.Graph">
              <p:embed/>
            </p:oleObj>
          </a:graphicData>
        </a:graphic>
      </p:graphicFrame>
      <p:graphicFrame>
        <p:nvGraphicFramePr>
          <p:cNvPr id="796676" name="Object 4"/>
          <p:cNvGraphicFramePr>
            <a:graphicFrameLocks noChangeAspect="1"/>
          </p:cNvGraphicFramePr>
          <p:nvPr/>
        </p:nvGraphicFramePr>
        <p:xfrm>
          <a:off x="4191000" y="803275"/>
          <a:ext cx="3859213" cy="3235325"/>
        </p:xfrm>
        <a:graphic>
          <a:graphicData uri="http://schemas.openxmlformats.org/presentationml/2006/ole">
            <p:oleObj spid="_x0000_s796676" name="Graph" r:id="rId5" imgW="3859200" imgH="3235680" progId="Origin50.Graph">
              <p:embed/>
            </p:oleObj>
          </a:graphicData>
        </a:graphic>
      </p:graphicFrame>
      <p:graphicFrame>
        <p:nvGraphicFramePr>
          <p:cNvPr id="796677" name="Object 5"/>
          <p:cNvGraphicFramePr>
            <a:graphicFrameLocks noChangeAspect="1"/>
          </p:cNvGraphicFramePr>
          <p:nvPr/>
        </p:nvGraphicFramePr>
        <p:xfrm>
          <a:off x="4191000" y="3624263"/>
          <a:ext cx="3844925" cy="3233737"/>
        </p:xfrm>
        <a:graphic>
          <a:graphicData uri="http://schemas.openxmlformats.org/presentationml/2006/ole">
            <p:oleObj spid="_x0000_s796677" name="Graph" r:id="rId6" imgW="3844800" imgH="3234240" progId="Origin50.Graph">
              <p:embed/>
            </p:oleObj>
          </a:graphicData>
        </a:graphic>
      </p:graphicFrame>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Asymmetric MZI- 295nm</a:t>
            </a:r>
            <a:endParaRPr lang="en-US" dirty="0"/>
          </a:p>
        </p:txBody>
      </p:sp>
      <p:graphicFrame>
        <p:nvGraphicFramePr>
          <p:cNvPr id="920578" name="Object 2"/>
          <p:cNvGraphicFramePr>
            <a:graphicFrameLocks noChangeAspect="1"/>
          </p:cNvGraphicFramePr>
          <p:nvPr/>
        </p:nvGraphicFramePr>
        <p:xfrm>
          <a:off x="0" y="1905000"/>
          <a:ext cx="4493622" cy="3768725"/>
        </p:xfrm>
        <a:graphic>
          <a:graphicData uri="http://schemas.openxmlformats.org/presentationml/2006/ole">
            <p:oleObj spid="_x0000_s920578" name="Graph" r:id="rId3" imgW="3857760" imgH="3235680" progId="Origin50.Graph">
              <p:embed/>
            </p:oleObj>
          </a:graphicData>
        </a:graphic>
      </p:graphicFrame>
      <p:graphicFrame>
        <p:nvGraphicFramePr>
          <p:cNvPr id="920579" name="Object 3"/>
          <p:cNvGraphicFramePr>
            <a:graphicFrameLocks noChangeAspect="1"/>
          </p:cNvGraphicFramePr>
          <p:nvPr/>
        </p:nvGraphicFramePr>
        <p:xfrm>
          <a:off x="4419600" y="762000"/>
          <a:ext cx="3857625" cy="3235325"/>
        </p:xfrm>
        <a:graphic>
          <a:graphicData uri="http://schemas.openxmlformats.org/presentationml/2006/ole">
            <p:oleObj spid="_x0000_s920579" name="Graph" r:id="rId4" imgW="3857760" imgH="3235680" progId="Origin50.Graph">
              <p:embed/>
            </p:oleObj>
          </a:graphicData>
        </a:graphic>
      </p:graphicFrame>
      <p:graphicFrame>
        <p:nvGraphicFramePr>
          <p:cNvPr id="920580" name="Object 4"/>
          <p:cNvGraphicFramePr>
            <a:graphicFrameLocks noChangeAspect="1"/>
          </p:cNvGraphicFramePr>
          <p:nvPr/>
        </p:nvGraphicFramePr>
        <p:xfrm>
          <a:off x="4495800" y="3622675"/>
          <a:ext cx="3857625" cy="3235325"/>
        </p:xfrm>
        <a:graphic>
          <a:graphicData uri="http://schemas.openxmlformats.org/presentationml/2006/ole">
            <p:oleObj spid="_x0000_s920580" name="Graph" r:id="rId5" imgW="3857760" imgH="3235680" progId="Origin50.Graph">
              <p:embed/>
            </p:oleObj>
          </a:graphicData>
        </a:graphic>
      </p:graphicFrame>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Asymmetric MZI- 295nm</a:t>
            </a:r>
            <a:endParaRPr lang="en-US" dirty="0"/>
          </a:p>
        </p:txBody>
      </p:sp>
      <p:graphicFrame>
        <p:nvGraphicFramePr>
          <p:cNvPr id="921602" name="Object 2"/>
          <p:cNvGraphicFramePr>
            <a:graphicFrameLocks noChangeAspect="1"/>
          </p:cNvGraphicFramePr>
          <p:nvPr/>
        </p:nvGraphicFramePr>
        <p:xfrm>
          <a:off x="4800600" y="990600"/>
          <a:ext cx="3857625" cy="3235325"/>
        </p:xfrm>
        <a:graphic>
          <a:graphicData uri="http://schemas.openxmlformats.org/presentationml/2006/ole">
            <p:oleObj spid="_x0000_s921602" name="Graph" r:id="rId3" imgW="3857760" imgH="3235680" progId="Origin50.Graph">
              <p:embed/>
            </p:oleObj>
          </a:graphicData>
        </a:graphic>
      </p:graphicFrame>
      <p:graphicFrame>
        <p:nvGraphicFramePr>
          <p:cNvPr id="921603" name="Object 3"/>
          <p:cNvGraphicFramePr>
            <a:graphicFrameLocks noChangeAspect="1"/>
          </p:cNvGraphicFramePr>
          <p:nvPr/>
        </p:nvGraphicFramePr>
        <p:xfrm>
          <a:off x="4800600" y="3657600"/>
          <a:ext cx="3857625" cy="3235325"/>
        </p:xfrm>
        <a:graphic>
          <a:graphicData uri="http://schemas.openxmlformats.org/presentationml/2006/ole">
            <p:oleObj spid="_x0000_s921603" name="Graph" r:id="rId4" imgW="3857760" imgH="3235680" progId="Origin50.Graph">
              <p:embed/>
            </p:oleObj>
          </a:graphicData>
        </a:graphic>
      </p:graphicFrame>
      <p:graphicFrame>
        <p:nvGraphicFramePr>
          <p:cNvPr id="921604" name="Object 4"/>
          <p:cNvGraphicFramePr>
            <a:graphicFrameLocks noChangeAspect="1"/>
          </p:cNvGraphicFramePr>
          <p:nvPr/>
        </p:nvGraphicFramePr>
        <p:xfrm>
          <a:off x="152400" y="2209800"/>
          <a:ext cx="4584479" cy="3844925"/>
        </p:xfrm>
        <a:graphic>
          <a:graphicData uri="http://schemas.openxmlformats.org/presentationml/2006/ole">
            <p:oleObj spid="_x0000_s921604" name="Graph" r:id="rId5" imgW="3857760" imgH="3235680" progId="Origin50.Graph">
              <p:embed/>
            </p:oleObj>
          </a:graphicData>
        </a:graphic>
      </p:graphicFrame>
      <p:sp>
        <p:nvSpPr>
          <p:cNvPr id="7" name="TextBox 6"/>
          <p:cNvSpPr txBox="1"/>
          <p:nvPr/>
        </p:nvSpPr>
        <p:spPr>
          <a:xfrm>
            <a:off x="838200" y="1447800"/>
            <a:ext cx="854016" cy="369332"/>
          </a:xfrm>
          <a:prstGeom prst="rect">
            <a:avLst/>
          </a:prstGeom>
          <a:noFill/>
        </p:spPr>
        <p:txBody>
          <a:bodyPr wrap="none" rtlCol="0">
            <a:spAutoFit/>
          </a:bodyPr>
          <a:lstStyle/>
          <a:p>
            <a:r>
              <a:rPr lang="en-US" dirty="0" smtClean="0"/>
              <a:t>By OSA</a:t>
            </a:r>
            <a:endParaRPr lang="en-US" dirty="0"/>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20um rings – 295nm</a:t>
            </a:r>
            <a:endParaRPr lang="en-US" dirty="0"/>
          </a:p>
        </p:txBody>
      </p:sp>
      <p:graphicFrame>
        <p:nvGraphicFramePr>
          <p:cNvPr id="998402" name="Object 2"/>
          <p:cNvGraphicFramePr>
            <a:graphicFrameLocks noChangeAspect="1"/>
          </p:cNvGraphicFramePr>
          <p:nvPr/>
        </p:nvGraphicFramePr>
        <p:xfrm>
          <a:off x="609600" y="762000"/>
          <a:ext cx="3859213" cy="3235325"/>
        </p:xfrm>
        <a:graphic>
          <a:graphicData uri="http://schemas.openxmlformats.org/presentationml/2006/ole">
            <p:oleObj spid="_x0000_s998402" name="Graph" r:id="rId3" imgW="3859200" imgH="3235680" progId="Origin50.Graph">
              <p:embed/>
            </p:oleObj>
          </a:graphicData>
        </a:graphic>
      </p:graphicFrame>
      <p:graphicFrame>
        <p:nvGraphicFramePr>
          <p:cNvPr id="998403" name="Object 3"/>
          <p:cNvGraphicFramePr>
            <a:graphicFrameLocks noChangeAspect="1"/>
          </p:cNvGraphicFramePr>
          <p:nvPr/>
        </p:nvGraphicFramePr>
        <p:xfrm>
          <a:off x="4419600" y="762000"/>
          <a:ext cx="3859213" cy="3235325"/>
        </p:xfrm>
        <a:graphic>
          <a:graphicData uri="http://schemas.openxmlformats.org/presentationml/2006/ole">
            <p:oleObj spid="_x0000_s998403" name="Graph" r:id="rId4" imgW="3859200" imgH="3235680" progId="Origin50.Graph">
              <p:embed/>
            </p:oleObj>
          </a:graphicData>
        </a:graphic>
      </p:graphicFrame>
      <p:graphicFrame>
        <p:nvGraphicFramePr>
          <p:cNvPr id="998404" name="Object 4"/>
          <p:cNvGraphicFramePr>
            <a:graphicFrameLocks noChangeAspect="1"/>
          </p:cNvGraphicFramePr>
          <p:nvPr/>
        </p:nvGraphicFramePr>
        <p:xfrm>
          <a:off x="533400" y="3622675"/>
          <a:ext cx="3857625" cy="3235325"/>
        </p:xfrm>
        <a:graphic>
          <a:graphicData uri="http://schemas.openxmlformats.org/presentationml/2006/ole">
            <p:oleObj spid="_x0000_s998404" name="Graph" r:id="rId5" imgW="3857760" imgH="3235680" progId="Origin50.Graph">
              <p:embed/>
            </p:oleObj>
          </a:graphicData>
        </a:graphic>
      </p:graphicFrame>
      <p:graphicFrame>
        <p:nvGraphicFramePr>
          <p:cNvPr id="998405" name="Object 5"/>
          <p:cNvGraphicFramePr>
            <a:graphicFrameLocks noChangeAspect="1"/>
          </p:cNvGraphicFramePr>
          <p:nvPr/>
        </p:nvGraphicFramePr>
        <p:xfrm>
          <a:off x="4267200" y="3624263"/>
          <a:ext cx="3978275" cy="3233737"/>
        </p:xfrm>
        <a:graphic>
          <a:graphicData uri="http://schemas.openxmlformats.org/presentationml/2006/ole">
            <p:oleObj spid="_x0000_s998405" name="Graph" r:id="rId6" imgW="3978720" imgH="3234240" progId="Origin50.Graph">
              <p:embed/>
            </p:oleObj>
          </a:graphicData>
        </a:graphic>
      </p:graphicFrame>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Waveguide Loss</a:t>
            </a:r>
            <a:endParaRPr lang="en-US" dirty="0"/>
          </a:p>
        </p:txBody>
      </p:sp>
      <p:graphicFrame>
        <p:nvGraphicFramePr>
          <p:cNvPr id="4" name="Table 3"/>
          <p:cNvGraphicFramePr>
            <a:graphicFrameLocks noGrp="1"/>
          </p:cNvGraphicFramePr>
          <p:nvPr/>
        </p:nvGraphicFramePr>
        <p:xfrm>
          <a:off x="1066800" y="3886200"/>
          <a:ext cx="6096000" cy="1112520"/>
        </p:xfrm>
        <a:graphic>
          <a:graphicData uri="http://schemas.openxmlformats.org/drawingml/2006/table">
            <a:tbl>
              <a:tblPr firstRow="1" bandRow="1">
                <a:tableStyleId>{5C22544A-7EE6-4342-B048-85BDC9FD1C3A}</a:tableStyleId>
              </a:tblPr>
              <a:tblGrid>
                <a:gridCol w="1219200"/>
                <a:gridCol w="1219200"/>
                <a:gridCol w="1219200"/>
                <a:gridCol w="1219200"/>
                <a:gridCol w="1219200"/>
              </a:tblGrid>
              <a:tr h="370840">
                <a:tc>
                  <a:txBody>
                    <a:bodyPr/>
                    <a:lstStyle/>
                    <a:p>
                      <a:endParaRPr lang="en-US" dirty="0"/>
                    </a:p>
                  </a:txBody>
                  <a:tcPr/>
                </a:tc>
                <a:tc>
                  <a:txBody>
                    <a:bodyPr/>
                    <a:lstStyle/>
                    <a:p>
                      <a:r>
                        <a:rPr lang="en-US" dirty="0" smtClean="0"/>
                        <a:t>60nm</a:t>
                      </a:r>
                      <a:endParaRPr lang="en-US" dirty="0"/>
                    </a:p>
                  </a:txBody>
                  <a:tcPr/>
                </a:tc>
                <a:tc>
                  <a:txBody>
                    <a:bodyPr/>
                    <a:lstStyle/>
                    <a:p>
                      <a:r>
                        <a:rPr lang="en-US" dirty="0" smtClean="0"/>
                        <a:t>90nm</a:t>
                      </a:r>
                      <a:endParaRPr lang="en-US" dirty="0"/>
                    </a:p>
                  </a:txBody>
                  <a:tcPr/>
                </a:tc>
                <a:tc>
                  <a:txBody>
                    <a:bodyPr/>
                    <a:lstStyle/>
                    <a:p>
                      <a:r>
                        <a:rPr lang="en-US" dirty="0" smtClean="0"/>
                        <a:t>120nm</a:t>
                      </a:r>
                      <a:endParaRPr lang="en-US" dirty="0"/>
                    </a:p>
                  </a:txBody>
                  <a:tcPr/>
                </a:tc>
                <a:tc>
                  <a:txBody>
                    <a:bodyPr/>
                    <a:lstStyle/>
                    <a:p>
                      <a:r>
                        <a:rPr lang="en-US" dirty="0" smtClean="0"/>
                        <a:t>150nm</a:t>
                      </a:r>
                      <a:endParaRPr lang="en-US" dirty="0"/>
                    </a:p>
                  </a:txBody>
                  <a:tcPr/>
                </a:tc>
              </a:tr>
              <a:tr h="370840">
                <a:tc>
                  <a:txBody>
                    <a:bodyPr/>
                    <a:lstStyle/>
                    <a:p>
                      <a:r>
                        <a:rPr lang="en-US" dirty="0" smtClean="0"/>
                        <a:t>Kappa</a:t>
                      </a:r>
                      <a:endParaRPr lang="en-US" dirty="0"/>
                    </a:p>
                  </a:txBody>
                  <a:tcPr/>
                </a:tc>
                <a:tc>
                  <a:txBody>
                    <a:bodyPr/>
                    <a:lstStyle/>
                    <a:p>
                      <a:r>
                        <a:rPr lang="en-US" dirty="0" smtClean="0"/>
                        <a:t>0.42</a:t>
                      </a:r>
                      <a:endParaRPr lang="en-US" dirty="0"/>
                    </a:p>
                  </a:txBody>
                  <a:tcPr/>
                </a:tc>
                <a:tc>
                  <a:txBody>
                    <a:bodyPr/>
                    <a:lstStyle/>
                    <a:p>
                      <a:r>
                        <a:rPr lang="en-US" dirty="0" smtClean="0"/>
                        <a:t>0.1</a:t>
                      </a:r>
                      <a:endParaRPr lang="en-US" dirty="0"/>
                    </a:p>
                  </a:txBody>
                  <a:tcPr/>
                </a:tc>
                <a:tc>
                  <a:txBody>
                    <a:bodyPr/>
                    <a:lstStyle/>
                    <a:p>
                      <a:r>
                        <a:rPr lang="en-US" dirty="0" smtClean="0"/>
                        <a:t>0.06</a:t>
                      </a:r>
                      <a:endParaRPr lang="en-US" dirty="0"/>
                    </a:p>
                  </a:txBody>
                  <a:tcPr/>
                </a:tc>
                <a:tc>
                  <a:txBody>
                    <a:bodyPr/>
                    <a:lstStyle/>
                    <a:p>
                      <a:r>
                        <a:rPr lang="en-US" dirty="0" smtClean="0"/>
                        <a:t>0.05</a:t>
                      </a:r>
                      <a:endParaRPr lang="en-US" dirty="0"/>
                    </a:p>
                  </a:txBody>
                  <a:tcPr/>
                </a:tc>
              </a:tr>
              <a:tr h="370840">
                <a:tc>
                  <a:txBody>
                    <a:bodyPr/>
                    <a:lstStyle/>
                    <a:p>
                      <a:r>
                        <a:rPr lang="en-US" dirty="0" smtClean="0"/>
                        <a:t>loss</a:t>
                      </a:r>
                      <a:endParaRPr lang="en-US" dirty="0"/>
                    </a:p>
                  </a:txBody>
                  <a:tcPr/>
                </a:tc>
                <a:tc>
                  <a:txBody>
                    <a:bodyPr/>
                    <a:lstStyle/>
                    <a:p>
                      <a:r>
                        <a:rPr lang="en-US" dirty="0" smtClean="0"/>
                        <a:t>60dB/cm</a:t>
                      </a:r>
                      <a:endParaRPr lang="en-US" dirty="0"/>
                    </a:p>
                  </a:txBody>
                  <a:tcPr/>
                </a:tc>
                <a:tc>
                  <a:txBody>
                    <a:bodyPr/>
                    <a:lstStyle/>
                    <a:p>
                      <a:r>
                        <a:rPr lang="en-US" dirty="0" smtClean="0"/>
                        <a:t>261dB/cm</a:t>
                      </a:r>
                      <a:endParaRPr lang="en-US" dirty="0"/>
                    </a:p>
                  </a:txBody>
                  <a:tcPr/>
                </a:tc>
                <a:tc>
                  <a:txBody>
                    <a:bodyPr/>
                    <a:lstStyle/>
                    <a:p>
                      <a:r>
                        <a:rPr lang="en-US" dirty="0" smtClean="0"/>
                        <a:t>64dB/cm</a:t>
                      </a:r>
                      <a:endParaRPr lang="en-US" dirty="0"/>
                    </a:p>
                  </a:txBody>
                  <a:tcPr/>
                </a:tc>
                <a:tc>
                  <a:txBody>
                    <a:bodyPr/>
                    <a:lstStyle/>
                    <a:p>
                      <a:r>
                        <a:rPr lang="en-US" dirty="0" smtClean="0"/>
                        <a:t>68dB/cm</a:t>
                      </a:r>
                      <a:endParaRPr lang="en-US" dirty="0"/>
                    </a:p>
                  </a:txBody>
                  <a:tcPr/>
                </a:tc>
              </a:tr>
            </a:tbl>
          </a:graphicData>
        </a:graphic>
      </p:graphicFrame>
      <p:graphicFrame>
        <p:nvGraphicFramePr>
          <p:cNvPr id="6" name="Table 5"/>
          <p:cNvGraphicFramePr>
            <a:graphicFrameLocks noGrp="1"/>
          </p:cNvGraphicFramePr>
          <p:nvPr/>
        </p:nvGraphicFramePr>
        <p:xfrm>
          <a:off x="1066800" y="5562600"/>
          <a:ext cx="3657600" cy="1112520"/>
        </p:xfrm>
        <a:graphic>
          <a:graphicData uri="http://schemas.openxmlformats.org/drawingml/2006/table">
            <a:tbl>
              <a:tblPr firstRow="1" bandRow="1">
                <a:tableStyleId>{5C22544A-7EE6-4342-B048-85BDC9FD1C3A}</a:tableStyleId>
              </a:tblPr>
              <a:tblGrid>
                <a:gridCol w="1219200"/>
                <a:gridCol w="1219200"/>
                <a:gridCol w="1219200"/>
              </a:tblGrid>
              <a:tr h="370840">
                <a:tc>
                  <a:txBody>
                    <a:bodyPr/>
                    <a:lstStyle/>
                    <a:p>
                      <a:endParaRPr lang="en-US" dirty="0"/>
                    </a:p>
                  </a:txBody>
                  <a:tcPr/>
                </a:tc>
                <a:tc>
                  <a:txBody>
                    <a:bodyPr/>
                    <a:lstStyle/>
                    <a:p>
                      <a:r>
                        <a:rPr lang="en-US" dirty="0" smtClean="0"/>
                        <a:t>60nm</a:t>
                      </a:r>
                      <a:endParaRPr lang="en-US" dirty="0"/>
                    </a:p>
                  </a:txBody>
                  <a:tcPr/>
                </a:tc>
                <a:tc>
                  <a:txBody>
                    <a:bodyPr/>
                    <a:lstStyle/>
                    <a:p>
                      <a:r>
                        <a:rPr lang="en-US" dirty="0" smtClean="0"/>
                        <a:t>80nm</a:t>
                      </a:r>
                      <a:endParaRPr lang="en-US" dirty="0"/>
                    </a:p>
                  </a:txBody>
                  <a:tcPr/>
                </a:tc>
              </a:tr>
              <a:tr h="370840">
                <a:tc>
                  <a:txBody>
                    <a:bodyPr/>
                    <a:lstStyle/>
                    <a:p>
                      <a:r>
                        <a:rPr lang="en-US" dirty="0" smtClean="0"/>
                        <a:t>Kappa</a:t>
                      </a:r>
                      <a:endParaRPr lang="en-US" dirty="0"/>
                    </a:p>
                  </a:txBody>
                  <a:tcPr/>
                </a:tc>
                <a:tc>
                  <a:txBody>
                    <a:bodyPr/>
                    <a:lstStyle/>
                    <a:p>
                      <a:r>
                        <a:rPr lang="en-US" dirty="0" smtClean="0"/>
                        <a:t>0.09</a:t>
                      </a:r>
                      <a:endParaRPr lang="en-US" dirty="0"/>
                    </a:p>
                  </a:txBody>
                  <a:tcPr/>
                </a:tc>
                <a:tc>
                  <a:txBody>
                    <a:bodyPr/>
                    <a:lstStyle/>
                    <a:p>
                      <a:r>
                        <a:rPr lang="en-US" dirty="0" smtClean="0"/>
                        <a:t>0.024</a:t>
                      </a:r>
                      <a:endParaRPr lang="en-US" dirty="0"/>
                    </a:p>
                  </a:txBody>
                  <a:tcPr/>
                </a:tc>
              </a:tr>
              <a:tr h="370840">
                <a:tc>
                  <a:txBody>
                    <a:bodyPr/>
                    <a:lstStyle/>
                    <a:p>
                      <a:r>
                        <a:rPr lang="en-US" dirty="0" smtClean="0"/>
                        <a:t>loss</a:t>
                      </a:r>
                      <a:endParaRPr lang="en-US" dirty="0"/>
                    </a:p>
                  </a:txBody>
                  <a:tcPr/>
                </a:tc>
                <a:tc>
                  <a:txBody>
                    <a:bodyPr/>
                    <a:lstStyle/>
                    <a:p>
                      <a:r>
                        <a:rPr lang="en-US" dirty="0" smtClean="0"/>
                        <a:t>113dB/cm</a:t>
                      </a:r>
                      <a:endParaRPr lang="en-US" dirty="0"/>
                    </a:p>
                  </a:txBody>
                  <a:tcPr/>
                </a:tc>
                <a:tc>
                  <a:txBody>
                    <a:bodyPr/>
                    <a:lstStyle/>
                    <a:p>
                      <a:r>
                        <a:rPr lang="en-US" dirty="0" smtClean="0"/>
                        <a:t>56dB/cm</a:t>
                      </a:r>
                      <a:endParaRPr lang="en-US" dirty="0"/>
                    </a:p>
                  </a:txBody>
                  <a:tcPr/>
                </a:tc>
              </a:tr>
            </a:tbl>
          </a:graphicData>
        </a:graphic>
      </p:graphicFrame>
      <p:sp>
        <p:nvSpPr>
          <p:cNvPr id="7" name="TextBox 6"/>
          <p:cNvSpPr txBox="1"/>
          <p:nvPr/>
        </p:nvSpPr>
        <p:spPr>
          <a:xfrm>
            <a:off x="381000" y="3429000"/>
            <a:ext cx="2055371" cy="369332"/>
          </a:xfrm>
          <a:prstGeom prst="rect">
            <a:avLst/>
          </a:prstGeom>
          <a:noFill/>
        </p:spPr>
        <p:txBody>
          <a:bodyPr wrap="none" rtlCol="0">
            <a:spAutoFit/>
          </a:bodyPr>
          <a:lstStyle/>
          <a:p>
            <a:r>
              <a:rPr lang="en-US" dirty="0" smtClean="0"/>
              <a:t>236nm TE, </a:t>
            </a:r>
            <a:r>
              <a:rPr lang="az-Cyrl-AZ" dirty="0" smtClean="0"/>
              <a:t>Г</a:t>
            </a:r>
            <a:r>
              <a:rPr lang="en-US" baseline="-25000" dirty="0" smtClean="0"/>
              <a:t>YIG</a:t>
            </a:r>
            <a:r>
              <a:rPr lang="en-US" dirty="0" smtClean="0"/>
              <a:t>=14%</a:t>
            </a:r>
            <a:endParaRPr lang="en-US" dirty="0"/>
          </a:p>
        </p:txBody>
      </p:sp>
      <p:sp>
        <p:nvSpPr>
          <p:cNvPr id="8" name="TextBox 7"/>
          <p:cNvSpPr txBox="1"/>
          <p:nvPr/>
        </p:nvSpPr>
        <p:spPr>
          <a:xfrm>
            <a:off x="304800" y="3048000"/>
            <a:ext cx="2342051" cy="369332"/>
          </a:xfrm>
          <a:prstGeom prst="rect">
            <a:avLst/>
          </a:prstGeom>
          <a:noFill/>
        </p:spPr>
        <p:txBody>
          <a:bodyPr wrap="none" rtlCol="0">
            <a:spAutoFit/>
          </a:bodyPr>
          <a:lstStyle/>
          <a:p>
            <a:r>
              <a:rPr lang="en-US" dirty="0" smtClean="0"/>
              <a:t>After </a:t>
            </a:r>
            <a:r>
              <a:rPr lang="en-US" dirty="0" err="1" smtClean="0"/>
              <a:t>Ce:YIG</a:t>
            </a:r>
            <a:r>
              <a:rPr lang="en-US" dirty="0" smtClean="0"/>
              <a:t> sputtering</a:t>
            </a:r>
            <a:endParaRPr lang="en-US" dirty="0"/>
          </a:p>
        </p:txBody>
      </p:sp>
      <p:sp>
        <p:nvSpPr>
          <p:cNvPr id="9" name="TextBox 8"/>
          <p:cNvSpPr txBox="1"/>
          <p:nvPr/>
        </p:nvSpPr>
        <p:spPr>
          <a:xfrm>
            <a:off x="304800" y="5105400"/>
            <a:ext cx="2315057" cy="369332"/>
          </a:xfrm>
          <a:prstGeom prst="rect">
            <a:avLst/>
          </a:prstGeom>
          <a:noFill/>
        </p:spPr>
        <p:txBody>
          <a:bodyPr wrap="none" rtlCol="0">
            <a:spAutoFit/>
          </a:bodyPr>
          <a:lstStyle/>
          <a:p>
            <a:r>
              <a:rPr lang="en-US" dirty="0" smtClean="0"/>
              <a:t>295nm TM, </a:t>
            </a:r>
            <a:r>
              <a:rPr lang="az-Cyrl-AZ" dirty="0" smtClean="0"/>
              <a:t>Г</a:t>
            </a:r>
            <a:r>
              <a:rPr lang="en-US" baseline="-25000" dirty="0" smtClean="0"/>
              <a:t>YIG</a:t>
            </a:r>
            <a:r>
              <a:rPr lang="en-US" dirty="0" smtClean="0"/>
              <a:t>=26.5%</a:t>
            </a:r>
            <a:endParaRPr lang="en-US" dirty="0"/>
          </a:p>
        </p:txBody>
      </p:sp>
      <p:graphicFrame>
        <p:nvGraphicFramePr>
          <p:cNvPr id="10" name="Table 9"/>
          <p:cNvGraphicFramePr>
            <a:graphicFrameLocks noGrp="1"/>
          </p:cNvGraphicFramePr>
          <p:nvPr/>
        </p:nvGraphicFramePr>
        <p:xfrm>
          <a:off x="1524000" y="1752600"/>
          <a:ext cx="4876800" cy="1112520"/>
        </p:xfrm>
        <a:graphic>
          <a:graphicData uri="http://schemas.openxmlformats.org/drawingml/2006/table">
            <a:tbl>
              <a:tblPr firstRow="1" bandRow="1">
                <a:tableStyleId>{5C22544A-7EE6-4342-B048-85BDC9FD1C3A}</a:tableStyleId>
              </a:tblPr>
              <a:tblGrid>
                <a:gridCol w="1219200"/>
                <a:gridCol w="1219200"/>
                <a:gridCol w="1219200"/>
                <a:gridCol w="1219200"/>
              </a:tblGrid>
              <a:tr h="370840">
                <a:tc>
                  <a:txBody>
                    <a:bodyPr/>
                    <a:lstStyle/>
                    <a:p>
                      <a:endParaRPr lang="en-US" dirty="0"/>
                    </a:p>
                  </a:txBody>
                  <a:tcPr/>
                </a:tc>
                <a:tc>
                  <a:txBody>
                    <a:bodyPr/>
                    <a:lstStyle/>
                    <a:p>
                      <a:r>
                        <a:rPr lang="en-US" dirty="0" smtClean="0"/>
                        <a:t>90nm</a:t>
                      </a:r>
                      <a:endParaRPr lang="en-US" dirty="0"/>
                    </a:p>
                  </a:txBody>
                  <a:tcPr/>
                </a:tc>
                <a:tc>
                  <a:txBody>
                    <a:bodyPr/>
                    <a:lstStyle/>
                    <a:p>
                      <a:r>
                        <a:rPr lang="en-US" dirty="0" smtClean="0"/>
                        <a:t>120nm</a:t>
                      </a:r>
                      <a:endParaRPr lang="en-US" dirty="0"/>
                    </a:p>
                  </a:txBody>
                  <a:tcPr/>
                </a:tc>
                <a:tc>
                  <a:txBody>
                    <a:bodyPr/>
                    <a:lstStyle/>
                    <a:p>
                      <a:r>
                        <a:rPr lang="en-US" dirty="0" smtClean="0"/>
                        <a:t>150nm</a:t>
                      </a:r>
                      <a:endParaRPr lang="en-US" dirty="0"/>
                    </a:p>
                  </a:txBody>
                  <a:tcPr/>
                </a:tc>
              </a:tr>
              <a:tr h="370840">
                <a:tc>
                  <a:txBody>
                    <a:bodyPr/>
                    <a:lstStyle/>
                    <a:p>
                      <a:r>
                        <a:rPr lang="en-US" dirty="0" smtClean="0"/>
                        <a:t>Kappa</a:t>
                      </a:r>
                      <a:endParaRPr lang="en-US" dirty="0"/>
                    </a:p>
                  </a:txBody>
                  <a:tcPr/>
                </a:tc>
                <a:tc>
                  <a:txBody>
                    <a:bodyPr/>
                    <a:lstStyle/>
                    <a:p>
                      <a:r>
                        <a:rPr lang="en-US" dirty="0" smtClean="0"/>
                        <a:t>0.055</a:t>
                      </a:r>
                      <a:endParaRPr lang="en-US" dirty="0"/>
                    </a:p>
                  </a:txBody>
                  <a:tcPr/>
                </a:tc>
                <a:tc>
                  <a:txBody>
                    <a:bodyPr/>
                    <a:lstStyle/>
                    <a:p>
                      <a:r>
                        <a:rPr lang="en-US" dirty="0" smtClean="0"/>
                        <a:t>0.041</a:t>
                      </a:r>
                      <a:endParaRPr lang="en-US" dirty="0"/>
                    </a:p>
                  </a:txBody>
                  <a:tcPr/>
                </a:tc>
                <a:tc>
                  <a:txBody>
                    <a:bodyPr/>
                    <a:lstStyle/>
                    <a:p>
                      <a:r>
                        <a:rPr lang="en-US" dirty="0" smtClean="0"/>
                        <a:t>0.032</a:t>
                      </a:r>
                      <a:endParaRPr lang="en-US" dirty="0"/>
                    </a:p>
                  </a:txBody>
                  <a:tcPr/>
                </a:tc>
              </a:tr>
              <a:tr h="370840">
                <a:tc>
                  <a:txBody>
                    <a:bodyPr/>
                    <a:lstStyle/>
                    <a:p>
                      <a:r>
                        <a:rPr lang="en-US" dirty="0" smtClean="0"/>
                        <a:t>loss</a:t>
                      </a:r>
                      <a:endParaRPr lang="en-US" dirty="0"/>
                    </a:p>
                  </a:txBody>
                  <a:tcPr/>
                </a:tc>
                <a:tc>
                  <a:txBody>
                    <a:bodyPr/>
                    <a:lstStyle/>
                    <a:p>
                      <a:r>
                        <a:rPr lang="en-US" dirty="0" smtClean="0"/>
                        <a:t>21dB/cm</a:t>
                      </a:r>
                      <a:endParaRPr lang="en-US" dirty="0"/>
                    </a:p>
                  </a:txBody>
                  <a:tcPr/>
                </a:tc>
                <a:tc>
                  <a:txBody>
                    <a:bodyPr/>
                    <a:lstStyle/>
                    <a:p>
                      <a:r>
                        <a:rPr lang="en-US" dirty="0" smtClean="0"/>
                        <a:t>25dB/cm</a:t>
                      </a:r>
                      <a:endParaRPr lang="en-US" dirty="0"/>
                    </a:p>
                  </a:txBody>
                  <a:tcPr/>
                </a:tc>
                <a:tc>
                  <a:txBody>
                    <a:bodyPr/>
                    <a:lstStyle/>
                    <a:p>
                      <a:r>
                        <a:rPr lang="en-US" dirty="0" smtClean="0"/>
                        <a:t>31.8dB/cm</a:t>
                      </a:r>
                      <a:endParaRPr lang="en-US" dirty="0"/>
                    </a:p>
                  </a:txBody>
                  <a:tcPr/>
                </a:tc>
              </a:tr>
            </a:tbl>
          </a:graphicData>
        </a:graphic>
      </p:graphicFrame>
      <p:sp>
        <p:nvSpPr>
          <p:cNvPr id="11" name="TextBox 10"/>
          <p:cNvSpPr txBox="1"/>
          <p:nvPr/>
        </p:nvSpPr>
        <p:spPr>
          <a:xfrm>
            <a:off x="304800" y="1295400"/>
            <a:ext cx="3534622" cy="369332"/>
          </a:xfrm>
          <a:prstGeom prst="rect">
            <a:avLst/>
          </a:prstGeom>
          <a:noFill/>
        </p:spPr>
        <p:txBody>
          <a:bodyPr wrap="none" rtlCol="0">
            <a:spAutoFit/>
          </a:bodyPr>
          <a:lstStyle/>
          <a:p>
            <a:r>
              <a:rPr lang="en-US" dirty="0" smtClean="0"/>
              <a:t>Before </a:t>
            </a:r>
            <a:r>
              <a:rPr lang="en-US" dirty="0" err="1" smtClean="0"/>
              <a:t>Ce:YIG</a:t>
            </a:r>
            <a:r>
              <a:rPr lang="en-US" dirty="0" smtClean="0"/>
              <a:t> sputtering, 236nm TE</a:t>
            </a:r>
            <a:endParaRPr lang="en-US" dirty="0"/>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GGG </a:t>
            </a:r>
            <a:r>
              <a:rPr lang="en-US" dirty="0" err="1" smtClean="0"/>
              <a:t>vs</a:t>
            </a:r>
            <a:r>
              <a:rPr lang="en-US" dirty="0" smtClean="0"/>
              <a:t> SGGG</a:t>
            </a:r>
            <a:endParaRPr lang="en-US" dirty="0"/>
          </a:p>
        </p:txBody>
      </p:sp>
      <p:graphicFrame>
        <p:nvGraphicFramePr>
          <p:cNvPr id="1105923" name="Object 3"/>
          <p:cNvGraphicFramePr>
            <a:graphicFrameLocks noChangeAspect="1"/>
          </p:cNvGraphicFramePr>
          <p:nvPr/>
        </p:nvGraphicFramePr>
        <p:xfrm>
          <a:off x="1217613" y="914400"/>
          <a:ext cx="6327775" cy="5332413"/>
        </p:xfrm>
        <a:graphic>
          <a:graphicData uri="http://schemas.openxmlformats.org/presentationml/2006/ole">
            <p:oleObj spid="_x0000_s1105923" name="Graph" r:id="rId3" imgW="3844800" imgH="3240000" progId="Origin50.Graph">
              <p:embed/>
            </p:oleObj>
          </a:graphicData>
        </a:graphic>
      </p:graphicFrame>
      <p:sp>
        <p:nvSpPr>
          <p:cNvPr id="6" name="TextBox 5"/>
          <p:cNvSpPr txBox="1"/>
          <p:nvPr/>
        </p:nvSpPr>
        <p:spPr>
          <a:xfrm>
            <a:off x="1371600" y="6172200"/>
            <a:ext cx="6049028" cy="369332"/>
          </a:xfrm>
          <a:prstGeom prst="rect">
            <a:avLst/>
          </a:prstGeom>
          <a:noFill/>
        </p:spPr>
        <p:txBody>
          <a:bodyPr wrap="none" rtlCol="0">
            <a:spAutoFit/>
          </a:bodyPr>
          <a:lstStyle/>
          <a:p>
            <a:r>
              <a:rPr lang="en-US" dirty="0" smtClean="0"/>
              <a:t>SGGG peak is closer to that of </a:t>
            </a:r>
            <a:r>
              <a:rPr lang="en-US" dirty="0" err="1" smtClean="0"/>
              <a:t>Ce:YIG</a:t>
            </a:r>
            <a:r>
              <a:rPr lang="en-US" dirty="0" smtClean="0"/>
              <a:t> </a:t>
            </a:r>
            <a:r>
              <a:rPr lang="en-US" dirty="0" smtClean="0">
                <a:sym typeface="Wingdings" pitchFamily="2" charset="2"/>
              </a:rPr>
              <a:t> closer lattice constant</a:t>
            </a:r>
            <a:endParaRPr lang="en-US" dirty="0"/>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Ce:YIG</a:t>
            </a:r>
            <a:r>
              <a:rPr lang="en-US" dirty="0" smtClean="0"/>
              <a:t> on GGG</a:t>
            </a:r>
            <a:endParaRPr lang="en-US" dirty="0"/>
          </a:p>
        </p:txBody>
      </p:sp>
      <p:graphicFrame>
        <p:nvGraphicFramePr>
          <p:cNvPr id="1104898" name="Object 2"/>
          <p:cNvGraphicFramePr>
            <a:graphicFrameLocks noChangeAspect="1"/>
          </p:cNvGraphicFramePr>
          <p:nvPr/>
        </p:nvGraphicFramePr>
        <p:xfrm>
          <a:off x="0" y="2476500"/>
          <a:ext cx="4648200" cy="3918619"/>
        </p:xfrm>
        <a:graphic>
          <a:graphicData uri="http://schemas.openxmlformats.org/presentationml/2006/ole">
            <p:oleObj spid="_x0000_s1104898" name="Graph" r:id="rId3" imgW="3843360" imgH="3240000" progId="Origin50.Graph">
              <p:embed/>
            </p:oleObj>
          </a:graphicData>
        </a:graphic>
      </p:graphicFrame>
      <p:graphicFrame>
        <p:nvGraphicFramePr>
          <p:cNvPr id="1104899" name="Object 3"/>
          <p:cNvGraphicFramePr>
            <a:graphicFrameLocks noChangeAspect="1"/>
          </p:cNvGraphicFramePr>
          <p:nvPr/>
        </p:nvGraphicFramePr>
        <p:xfrm>
          <a:off x="4557005" y="2509461"/>
          <a:ext cx="4586995" cy="3852697"/>
        </p:xfrm>
        <a:graphic>
          <a:graphicData uri="http://schemas.openxmlformats.org/presentationml/2006/ole">
            <p:oleObj spid="_x0000_s1104899" name="Graph" r:id="rId4" imgW="3857760" imgH="3240000" progId="Origin50.Graph">
              <p:embed/>
            </p:oleObj>
          </a:graphicData>
        </a:graphic>
      </p:graphicFrame>
      <p:sp>
        <p:nvSpPr>
          <p:cNvPr id="7" name="TextBox 6"/>
          <p:cNvSpPr txBox="1"/>
          <p:nvPr/>
        </p:nvSpPr>
        <p:spPr>
          <a:xfrm>
            <a:off x="457200" y="1752600"/>
            <a:ext cx="4774577" cy="646331"/>
          </a:xfrm>
          <a:prstGeom prst="rect">
            <a:avLst/>
          </a:prstGeom>
          <a:noFill/>
        </p:spPr>
        <p:txBody>
          <a:bodyPr wrap="none" rtlCol="0">
            <a:spAutoFit/>
          </a:bodyPr>
          <a:lstStyle/>
          <a:p>
            <a:r>
              <a:rPr lang="en-US" dirty="0" smtClean="0"/>
              <a:t>RT sputtering for 2 hr (150nm) + 900C RTA 10min</a:t>
            </a:r>
          </a:p>
          <a:p>
            <a:r>
              <a:rPr lang="en-US" dirty="0" smtClean="0"/>
              <a:t>GGG substrate</a:t>
            </a:r>
            <a:endParaRPr lang="en-US" dirty="0"/>
          </a:p>
        </p:txBody>
      </p:sp>
      <p:sp>
        <p:nvSpPr>
          <p:cNvPr id="8" name="TextBox 7"/>
          <p:cNvSpPr txBox="1"/>
          <p:nvPr/>
        </p:nvSpPr>
        <p:spPr>
          <a:xfrm>
            <a:off x="3200400" y="2971800"/>
            <a:ext cx="676788" cy="369332"/>
          </a:xfrm>
          <a:prstGeom prst="rect">
            <a:avLst/>
          </a:prstGeom>
          <a:noFill/>
        </p:spPr>
        <p:txBody>
          <a:bodyPr wrap="none" rtlCol="0">
            <a:spAutoFit/>
          </a:bodyPr>
          <a:lstStyle/>
          <a:p>
            <a:r>
              <a:rPr lang="en-US" dirty="0" smtClean="0"/>
              <a:t>(444)</a:t>
            </a:r>
            <a:endParaRPr lang="en-US" dirty="0"/>
          </a:p>
        </p:txBody>
      </p:sp>
      <p:sp>
        <p:nvSpPr>
          <p:cNvPr id="9" name="TextBox 8"/>
          <p:cNvSpPr txBox="1"/>
          <p:nvPr/>
        </p:nvSpPr>
        <p:spPr>
          <a:xfrm>
            <a:off x="1676400" y="3581400"/>
            <a:ext cx="676788" cy="369332"/>
          </a:xfrm>
          <a:prstGeom prst="rect">
            <a:avLst/>
          </a:prstGeom>
          <a:noFill/>
        </p:spPr>
        <p:txBody>
          <a:bodyPr wrap="none" rtlCol="0">
            <a:spAutoFit/>
          </a:bodyPr>
          <a:lstStyle/>
          <a:p>
            <a:r>
              <a:rPr lang="en-US" dirty="0" smtClean="0"/>
              <a:t>(400)</a:t>
            </a:r>
            <a:endParaRPr lang="en-US" dirty="0"/>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Ce:YIG</a:t>
            </a:r>
            <a:r>
              <a:rPr lang="en-US" dirty="0" smtClean="0"/>
              <a:t> on GGG</a:t>
            </a:r>
            <a:endParaRPr lang="en-US" dirty="0"/>
          </a:p>
        </p:txBody>
      </p:sp>
      <p:graphicFrame>
        <p:nvGraphicFramePr>
          <p:cNvPr id="1106946" name="Object 2"/>
          <p:cNvGraphicFramePr>
            <a:graphicFrameLocks noChangeAspect="1"/>
          </p:cNvGraphicFramePr>
          <p:nvPr/>
        </p:nvGraphicFramePr>
        <p:xfrm>
          <a:off x="1295400" y="1783067"/>
          <a:ext cx="6019800" cy="5074933"/>
        </p:xfrm>
        <a:graphic>
          <a:graphicData uri="http://schemas.openxmlformats.org/presentationml/2006/ole">
            <p:oleObj spid="_x0000_s1106946" name="Graph" r:id="rId3" imgW="3843360" imgH="3240000" progId="Origin50.Graph">
              <p:embed/>
            </p:oleObj>
          </a:graphicData>
        </a:graphic>
      </p:graphicFrame>
      <p:sp>
        <p:nvSpPr>
          <p:cNvPr id="5" name="Rectangle 4"/>
          <p:cNvSpPr/>
          <p:nvPr/>
        </p:nvSpPr>
        <p:spPr>
          <a:xfrm>
            <a:off x="304800" y="1524000"/>
            <a:ext cx="7772400" cy="646331"/>
          </a:xfrm>
          <a:prstGeom prst="rect">
            <a:avLst/>
          </a:prstGeom>
        </p:spPr>
        <p:txBody>
          <a:bodyPr wrap="square">
            <a:spAutoFit/>
          </a:bodyPr>
          <a:lstStyle/>
          <a:p>
            <a:r>
              <a:rPr lang="en-US" dirty="0" smtClean="0"/>
              <a:t>RT sputtering for 2 hr (150nm) + 900C RTA 10min</a:t>
            </a:r>
          </a:p>
          <a:p>
            <a:r>
              <a:rPr lang="en-US" dirty="0" smtClean="0"/>
              <a:t>GGG substrate is thinned down </a:t>
            </a:r>
            <a:endParaRPr lang="en-US" dirty="0"/>
          </a:p>
        </p:txBody>
      </p:sp>
      <p:cxnSp>
        <p:nvCxnSpPr>
          <p:cNvPr id="7" name="Straight Arrow Connector 6"/>
          <p:cNvCxnSpPr/>
          <p:nvPr/>
        </p:nvCxnSpPr>
        <p:spPr>
          <a:xfrm rot="10800000" flipV="1">
            <a:off x="4953000" y="2209800"/>
            <a:ext cx="10668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867400" y="1905000"/>
            <a:ext cx="1173719" cy="369332"/>
          </a:xfrm>
          <a:prstGeom prst="rect">
            <a:avLst/>
          </a:prstGeom>
          <a:noFill/>
        </p:spPr>
        <p:txBody>
          <a:bodyPr wrap="none" rtlCol="0">
            <a:spAutoFit/>
          </a:bodyPr>
          <a:lstStyle/>
          <a:p>
            <a:r>
              <a:rPr lang="en-US" dirty="0" smtClean="0"/>
              <a:t>GGG sub.?</a:t>
            </a:r>
            <a:endParaRPr lang="en-US" dirty="0"/>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Ce:YIG</a:t>
            </a:r>
            <a:r>
              <a:rPr lang="en-US" dirty="0" smtClean="0"/>
              <a:t> on SGGG</a:t>
            </a:r>
            <a:endParaRPr lang="en-US" dirty="0"/>
          </a:p>
        </p:txBody>
      </p:sp>
      <p:graphicFrame>
        <p:nvGraphicFramePr>
          <p:cNvPr id="1499138" name="Object 2"/>
          <p:cNvGraphicFramePr>
            <a:graphicFrameLocks noChangeAspect="1"/>
          </p:cNvGraphicFramePr>
          <p:nvPr/>
        </p:nvGraphicFramePr>
        <p:xfrm>
          <a:off x="1600200" y="1981200"/>
          <a:ext cx="5257800" cy="4234873"/>
        </p:xfrm>
        <a:graphic>
          <a:graphicData uri="http://schemas.openxmlformats.org/presentationml/2006/ole">
            <p:oleObj spid="_x0000_s1499138" name="Graph" r:id="rId3" imgW="4023360" imgH="3240000" progId="Origin50.Graph">
              <p:embed/>
            </p:oleObj>
          </a:graphicData>
        </a:graphic>
      </p:graphicFrame>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Magnetization of </a:t>
            </a:r>
            <a:r>
              <a:rPr lang="en-US" dirty="0" err="1" smtClean="0"/>
              <a:t>Ce:YIG</a:t>
            </a:r>
            <a:endParaRPr lang="en-US" dirty="0"/>
          </a:p>
        </p:txBody>
      </p:sp>
      <p:graphicFrame>
        <p:nvGraphicFramePr>
          <p:cNvPr id="1180675" name="Object 3"/>
          <p:cNvGraphicFramePr>
            <a:graphicFrameLocks noChangeAspect="1"/>
          </p:cNvGraphicFramePr>
          <p:nvPr/>
        </p:nvGraphicFramePr>
        <p:xfrm>
          <a:off x="4419600" y="2660130"/>
          <a:ext cx="4648200" cy="3588270"/>
        </p:xfrm>
        <a:graphic>
          <a:graphicData uri="http://schemas.openxmlformats.org/presentationml/2006/ole">
            <p:oleObj spid="_x0000_s1180675" name="Graph" r:id="rId3" imgW="4190400" imgH="3235680" progId="Origin50.Graph">
              <p:embed/>
            </p:oleObj>
          </a:graphicData>
        </a:graphic>
      </p:graphicFrame>
      <p:graphicFrame>
        <p:nvGraphicFramePr>
          <p:cNvPr id="1180676" name="Object 4"/>
          <p:cNvGraphicFramePr>
            <a:graphicFrameLocks noChangeAspect="1"/>
          </p:cNvGraphicFramePr>
          <p:nvPr/>
        </p:nvGraphicFramePr>
        <p:xfrm>
          <a:off x="152400" y="2667000"/>
          <a:ext cx="4623486" cy="3581400"/>
        </p:xfrm>
        <a:graphic>
          <a:graphicData uri="http://schemas.openxmlformats.org/presentationml/2006/ole">
            <p:oleObj spid="_x0000_s1180676" name="Graph" r:id="rId4" imgW="4176000" imgH="3235680" progId="Origin50.Graph">
              <p:embed/>
            </p:oleObj>
          </a:graphicData>
        </a:graphic>
      </p:graphicFrame>
      <p:sp>
        <p:nvSpPr>
          <p:cNvPr id="7" name="TextBox 6"/>
          <p:cNvSpPr txBox="1"/>
          <p:nvPr/>
        </p:nvSpPr>
        <p:spPr>
          <a:xfrm>
            <a:off x="1219200" y="2209800"/>
            <a:ext cx="3276600" cy="646331"/>
          </a:xfrm>
          <a:prstGeom prst="rect">
            <a:avLst/>
          </a:prstGeom>
          <a:noFill/>
        </p:spPr>
        <p:txBody>
          <a:bodyPr wrap="square" rtlCol="0">
            <a:spAutoFit/>
          </a:bodyPr>
          <a:lstStyle/>
          <a:p>
            <a:pPr algn="ctr"/>
            <a:r>
              <a:rPr lang="en-US" b="1" dirty="0" smtClean="0"/>
              <a:t>Magnetization of </a:t>
            </a:r>
            <a:r>
              <a:rPr lang="en-US" b="1" dirty="0" err="1" smtClean="0"/>
              <a:t>Ce:YIG</a:t>
            </a:r>
            <a:r>
              <a:rPr lang="en-US" b="1" dirty="0" smtClean="0"/>
              <a:t> and GGG substrate</a:t>
            </a:r>
            <a:endParaRPr lang="en-US" b="1" dirty="0"/>
          </a:p>
        </p:txBody>
      </p:sp>
      <p:sp>
        <p:nvSpPr>
          <p:cNvPr id="9" name="TextBox 8"/>
          <p:cNvSpPr txBox="1"/>
          <p:nvPr/>
        </p:nvSpPr>
        <p:spPr>
          <a:xfrm>
            <a:off x="5410200" y="2209800"/>
            <a:ext cx="3276600" cy="646331"/>
          </a:xfrm>
          <a:prstGeom prst="rect">
            <a:avLst/>
          </a:prstGeom>
          <a:noFill/>
        </p:spPr>
        <p:txBody>
          <a:bodyPr wrap="square" rtlCol="0">
            <a:spAutoFit/>
          </a:bodyPr>
          <a:lstStyle/>
          <a:p>
            <a:pPr algn="ctr"/>
            <a:r>
              <a:rPr lang="en-US" b="1" dirty="0" smtClean="0"/>
              <a:t>Magnetization of </a:t>
            </a:r>
            <a:r>
              <a:rPr lang="en-US" b="1" dirty="0" err="1" smtClean="0"/>
              <a:t>Ce:YIG</a:t>
            </a:r>
            <a:r>
              <a:rPr lang="en-US" b="1" dirty="0" smtClean="0"/>
              <a:t> only (subtract GGG contribution)</a:t>
            </a:r>
            <a:endParaRPr lang="en-US" b="1" dirty="0"/>
          </a:p>
        </p:txBody>
      </p:sp>
      <p:sp>
        <p:nvSpPr>
          <p:cNvPr id="11" name="TextBox 10"/>
          <p:cNvSpPr txBox="1"/>
          <p:nvPr/>
        </p:nvSpPr>
        <p:spPr>
          <a:xfrm>
            <a:off x="381000" y="1447800"/>
            <a:ext cx="7112460" cy="646331"/>
          </a:xfrm>
          <a:prstGeom prst="rect">
            <a:avLst/>
          </a:prstGeom>
          <a:noFill/>
        </p:spPr>
        <p:txBody>
          <a:bodyPr wrap="none" rtlCol="0">
            <a:spAutoFit/>
          </a:bodyPr>
          <a:lstStyle/>
          <a:p>
            <a:r>
              <a:rPr lang="en-US" dirty="0" smtClean="0"/>
              <a:t>RT sputtered </a:t>
            </a:r>
            <a:r>
              <a:rPr lang="en-US" dirty="0" err="1" smtClean="0"/>
              <a:t>Ce:YIG</a:t>
            </a:r>
            <a:r>
              <a:rPr lang="en-US" dirty="0" smtClean="0"/>
              <a:t> (0.2um) on GGG (5mm by 5mm) and 900C 10min RTA</a:t>
            </a:r>
          </a:p>
          <a:p>
            <a:r>
              <a:rPr lang="en-US" dirty="0" smtClean="0"/>
              <a:t>In-plan magnetization at room temperature </a:t>
            </a:r>
            <a:endParaRPr lang="en-US" dirty="0"/>
          </a:p>
        </p:txBody>
      </p:sp>
      <p:sp>
        <p:nvSpPr>
          <p:cNvPr id="12" name="TextBox 11"/>
          <p:cNvSpPr txBox="1"/>
          <p:nvPr/>
        </p:nvSpPr>
        <p:spPr>
          <a:xfrm>
            <a:off x="1600200" y="6248400"/>
            <a:ext cx="6217792" cy="369332"/>
          </a:xfrm>
          <a:prstGeom prst="rect">
            <a:avLst/>
          </a:prstGeom>
          <a:noFill/>
        </p:spPr>
        <p:txBody>
          <a:bodyPr wrap="none" rtlCol="0">
            <a:spAutoFit/>
          </a:bodyPr>
          <a:lstStyle/>
          <a:p>
            <a:r>
              <a:rPr lang="en-US" b="1" dirty="0" err="1" smtClean="0"/>
              <a:t>Ce:YIG</a:t>
            </a:r>
            <a:r>
              <a:rPr lang="en-US" b="1" dirty="0" smtClean="0"/>
              <a:t> thin film saturates at external magnetic field of 10 gauss</a:t>
            </a:r>
            <a:endParaRPr lang="en-US" b="1" dirty="0"/>
          </a:p>
        </p:txBody>
      </p:sp>
      <p:sp>
        <p:nvSpPr>
          <p:cNvPr id="13" name="TextBox 12"/>
          <p:cNvSpPr txBox="1"/>
          <p:nvPr/>
        </p:nvSpPr>
        <p:spPr>
          <a:xfrm>
            <a:off x="3124200" y="3886200"/>
            <a:ext cx="1295399" cy="523220"/>
          </a:xfrm>
          <a:prstGeom prst="rect">
            <a:avLst/>
          </a:prstGeom>
          <a:noFill/>
        </p:spPr>
        <p:txBody>
          <a:bodyPr wrap="square" rtlCol="0">
            <a:spAutoFit/>
          </a:bodyPr>
          <a:lstStyle/>
          <a:p>
            <a:pPr algn="ctr"/>
            <a:r>
              <a:rPr lang="en-US" sz="1400" b="1" dirty="0" smtClean="0"/>
              <a:t>Paramagnetic GGG</a:t>
            </a:r>
            <a:endParaRPr lang="en-US" sz="1400" b="1" dirty="0"/>
          </a:p>
        </p:txBody>
      </p:sp>
      <p:cxnSp>
        <p:nvCxnSpPr>
          <p:cNvPr id="15" name="Straight Arrow Connector 14"/>
          <p:cNvCxnSpPr>
            <a:stCxn id="13" idx="0"/>
          </p:cNvCxnSpPr>
          <p:nvPr/>
        </p:nvCxnSpPr>
        <p:spPr>
          <a:xfrm rot="16200000" flipV="1">
            <a:off x="3524250" y="3638550"/>
            <a:ext cx="304800" cy="190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p:cNvSpPr/>
          <p:nvPr/>
        </p:nvSpPr>
        <p:spPr>
          <a:xfrm flipV="1">
            <a:off x="5334000" y="5476541"/>
            <a:ext cx="2971800" cy="121918"/>
          </a:xfrm>
          <a:prstGeom prst="rect">
            <a:avLst/>
          </a:prstGeom>
          <a:solidFill>
            <a:schemeClr val="accent6">
              <a:lumMod val="75000"/>
            </a:schemeClr>
          </a:solidFill>
          <a:scene3d>
            <a:camera prst="orthographicFront">
              <a:rot lat="3510004" lon="13849163" rev="14187935"/>
            </a:camera>
            <a:lightRig rig="threePt" dir="t"/>
          </a:scene3d>
          <a:sp3d extrusionH="254000" contourW="12700">
            <a:extrusionClr>
              <a:schemeClr val="accent6">
                <a:lumMod val="75000"/>
              </a:schemeClr>
            </a:extrusionClr>
            <a:contourClr>
              <a:schemeClr val="accent1">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3200" dirty="0" smtClean="0">
                <a:solidFill>
                  <a:prstClr val="black"/>
                </a:solidFill>
              </a:rPr>
              <a:t>Nonreciprocal Phase Shift for TE modes</a:t>
            </a:r>
            <a:endParaRPr lang="en-US" dirty="0"/>
          </a:p>
        </p:txBody>
      </p:sp>
      <p:sp>
        <p:nvSpPr>
          <p:cNvPr id="5" name="Rectangle 4"/>
          <p:cNvSpPr/>
          <p:nvPr/>
        </p:nvSpPr>
        <p:spPr>
          <a:xfrm>
            <a:off x="699247" y="2008094"/>
            <a:ext cx="2895600" cy="609600"/>
          </a:xfrm>
          <a:prstGeom prst="rect">
            <a:avLst/>
          </a:prstGeom>
          <a:solidFill>
            <a:schemeClr val="accent2">
              <a:lumMod val="40000"/>
              <a:lumOff val="60000"/>
            </a:schemeClr>
          </a:solidFill>
          <a:scene3d>
            <a:camera prst="orthographicFront">
              <a:rot lat="3510004" lon="13849163" rev="14187935"/>
            </a:camera>
            <a:lightRig rig="threePt" dir="t"/>
          </a:scene3d>
          <a:sp3d extrusionH="254000" contourW="12700">
            <a:extrusionClr>
              <a:schemeClr val="accent2">
                <a:lumMod val="40000"/>
                <a:lumOff val="60000"/>
              </a:schemeClr>
            </a:extrusionClr>
            <a:contourClr>
              <a:schemeClr val="accent1">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99890" y="1688068"/>
            <a:ext cx="314510" cy="369332"/>
          </a:xfrm>
          <a:prstGeom prst="rect">
            <a:avLst/>
          </a:prstGeom>
          <a:noFill/>
        </p:spPr>
        <p:txBody>
          <a:bodyPr wrap="none" rtlCol="0">
            <a:spAutoFit/>
          </a:bodyPr>
          <a:lstStyle/>
          <a:p>
            <a:r>
              <a:rPr lang="en-US" b="1" dirty="0" smtClean="0"/>
              <a:t>B</a:t>
            </a:r>
            <a:endParaRPr lang="en-US" b="1" dirty="0"/>
          </a:p>
        </p:txBody>
      </p:sp>
      <p:cxnSp>
        <p:nvCxnSpPr>
          <p:cNvPr id="9" name="Straight Arrow Connector 8"/>
          <p:cNvCxnSpPr/>
          <p:nvPr/>
        </p:nvCxnSpPr>
        <p:spPr>
          <a:xfrm flipV="1">
            <a:off x="609600" y="2680447"/>
            <a:ext cx="11430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09600" y="2909047"/>
            <a:ext cx="596125" cy="369332"/>
          </a:xfrm>
          <a:prstGeom prst="rect">
            <a:avLst/>
          </a:prstGeom>
          <a:noFill/>
        </p:spPr>
        <p:txBody>
          <a:bodyPr wrap="none" rtlCol="0">
            <a:spAutoFit/>
          </a:bodyPr>
          <a:lstStyle/>
          <a:p>
            <a:r>
              <a:rPr lang="en-US" dirty="0" smtClean="0"/>
              <a:t>light</a:t>
            </a:r>
            <a:endParaRPr lang="en-US" dirty="0"/>
          </a:p>
        </p:txBody>
      </p:sp>
      <p:sp>
        <p:nvSpPr>
          <p:cNvPr id="11" name="Rectangle 10"/>
          <p:cNvSpPr/>
          <p:nvPr/>
        </p:nvSpPr>
        <p:spPr>
          <a:xfrm>
            <a:off x="5486400" y="1842247"/>
            <a:ext cx="2895600" cy="609600"/>
          </a:xfrm>
          <a:prstGeom prst="rect">
            <a:avLst/>
          </a:prstGeom>
          <a:solidFill>
            <a:schemeClr val="accent2">
              <a:lumMod val="40000"/>
              <a:lumOff val="60000"/>
            </a:schemeClr>
          </a:solidFill>
          <a:scene3d>
            <a:camera prst="orthographicFront">
              <a:rot lat="3510004" lon="13849163" rev="14187935"/>
            </a:camera>
            <a:lightRig rig="threePt" dir="t"/>
          </a:scene3d>
          <a:sp3d extrusionH="254000" contourW="12700">
            <a:extrusionClr>
              <a:schemeClr val="accent2">
                <a:lumMod val="40000"/>
                <a:lumOff val="60000"/>
              </a:schemeClr>
            </a:extrusionClr>
            <a:contourClr>
              <a:schemeClr val="accent1">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077200" y="2223247"/>
            <a:ext cx="596125" cy="369332"/>
          </a:xfrm>
          <a:prstGeom prst="rect">
            <a:avLst/>
          </a:prstGeom>
          <a:noFill/>
        </p:spPr>
        <p:txBody>
          <a:bodyPr wrap="none" rtlCol="0">
            <a:spAutoFit/>
          </a:bodyPr>
          <a:lstStyle/>
          <a:p>
            <a:r>
              <a:rPr lang="en-US" dirty="0" smtClean="0"/>
              <a:t>light</a:t>
            </a:r>
            <a:endParaRPr lang="en-US" dirty="0"/>
          </a:p>
        </p:txBody>
      </p:sp>
      <p:cxnSp>
        <p:nvCxnSpPr>
          <p:cNvPr id="16" name="Straight Arrow Connector 15"/>
          <p:cNvCxnSpPr/>
          <p:nvPr/>
        </p:nvCxnSpPr>
        <p:spPr>
          <a:xfrm rot="10800000" flipV="1">
            <a:off x="7848600" y="2070847"/>
            <a:ext cx="9906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Left-Right Arrow 16"/>
          <p:cNvSpPr/>
          <p:nvPr/>
        </p:nvSpPr>
        <p:spPr>
          <a:xfrm>
            <a:off x="4114800" y="1918447"/>
            <a:ext cx="990600" cy="3048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flipV="1">
            <a:off x="824753" y="2348753"/>
            <a:ext cx="2971800" cy="121918"/>
          </a:xfrm>
          <a:prstGeom prst="rect">
            <a:avLst/>
          </a:prstGeom>
          <a:solidFill>
            <a:schemeClr val="accent6">
              <a:lumMod val="75000"/>
            </a:schemeClr>
          </a:solidFill>
          <a:scene3d>
            <a:camera prst="orthographicFront">
              <a:rot lat="3510004" lon="13849163" rev="14187935"/>
            </a:camera>
            <a:lightRig rig="threePt" dir="t"/>
          </a:scene3d>
          <a:sp3d extrusionH="254000" contourW="12700">
            <a:extrusionClr>
              <a:schemeClr val="accent6">
                <a:lumMod val="75000"/>
              </a:schemeClr>
            </a:extrusionClr>
            <a:contourClr>
              <a:schemeClr val="accent1">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flipV="1">
            <a:off x="5652247" y="2164082"/>
            <a:ext cx="2971800" cy="121918"/>
          </a:xfrm>
          <a:prstGeom prst="rect">
            <a:avLst/>
          </a:prstGeom>
          <a:solidFill>
            <a:schemeClr val="accent6">
              <a:lumMod val="75000"/>
            </a:schemeClr>
          </a:solidFill>
          <a:scene3d>
            <a:camera prst="orthographicFront">
              <a:rot lat="3510004" lon="13849163" rev="14187935"/>
            </a:camera>
            <a:lightRig rig="threePt" dir="t"/>
          </a:scene3d>
          <a:sp3d extrusionH="254000" contourW="12700">
            <a:extrusionClr>
              <a:schemeClr val="accent6">
                <a:lumMod val="75000"/>
              </a:schemeClr>
            </a:extrusionClr>
            <a:contourClr>
              <a:schemeClr val="accent1">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Arrow Connector 46"/>
          <p:cNvCxnSpPr/>
          <p:nvPr/>
        </p:nvCxnSpPr>
        <p:spPr>
          <a:xfrm rot="5400000" flipH="1" flipV="1">
            <a:off x="153194" y="2209006"/>
            <a:ext cx="7620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400490" y="1535668"/>
            <a:ext cx="314510" cy="369332"/>
          </a:xfrm>
          <a:prstGeom prst="rect">
            <a:avLst/>
          </a:prstGeom>
          <a:noFill/>
        </p:spPr>
        <p:txBody>
          <a:bodyPr wrap="none" rtlCol="0">
            <a:spAutoFit/>
          </a:bodyPr>
          <a:lstStyle/>
          <a:p>
            <a:r>
              <a:rPr lang="en-US" b="1" dirty="0" smtClean="0"/>
              <a:t>B</a:t>
            </a:r>
            <a:endParaRPr lang="en-US" b="1" dirty="0"/>
          </a:p>
        </p:txBody>
      </p:sp>
      <p:cxnSp>
        <p:nvCxnSpPr>
          <p:cNvPr id="49" name="Straight Arrow Connector 48"/>
          <p:cNvCxnSpPr/>
          <p:nvPr/>
        </p:nvCxnSpPr>
        <p:spPr>
          <a:xfrm rot="5400000" flipH="1" flipV="1">
            <a:off x="4953794" y="2132806"/>
            <a:ext cx="7620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699247" y="3684494"/>
            <a:ext cx="2895600" cy="609600"/>
          </a:xfrm>
          <a:prstGeom prst="rect">
            <a:avLst/>
          </a:prstGeom>
          <a:solidFill>
            <a:schemeClr val="accent2">
              <a:lumMod val="40000"/>
              <a:lumOff val="60000"/>
            </a:schemeClr>
          </a:solidFill>
          <a:scene3d>
            <a:camera prst="orthographicFront">
              <a:rot lat="3510004" lon="13849163" rev="14187935"/>
            </a:camera>
            <a:lightRig rig="threePt" dir="t"/>
          </a:scene3d>
          <a:sp3d extrusionH="254000" contourW="12700">
            <a:extrusionClr>
              <a:schemeClr val="accent2">
                <a:lumMod val="40000"/>
                <a:lumOff val="60000"/>
              </a:schemeClr>
            </a:extrusionClr>
            <a:contourClr>
              <a:schemeClr val="accent1">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599890" y="3364468"/>
            <a:ext cx="314510" cy="369332"/>
          </a:xfrm>
          <a:prstGeom prst="rect">
            <a:avLst/>
          </a:prstGeom>
          <a:noFill/>
        </p:spPr>
        <p:txBody>
          <a:bodyPr wrap="none" rtlCol="0">
            <a:spAutoFit/>
          </a:bodyPr>
          <a:lstStyle/>
          <a:p>
            <a:r>
              <a:rPr lang="en-US" b="1" dirty="0" smtClean="0"/>
              <a:t>B</a:t>
            </a:r>
            <a:endParaRPr lang="en-US" b="1" dirty="0"/>
          </a:p>
        </p:txBody>
      </p:sp>
      <p:cxnSp>
        <p:nvCxnSpPr>
          <p:cNvPr id="52" name="Straight Arrow Connector 51"/>
          <p:cNvCxnSpPr/>
          <p:nvPr/>
        </p:nvCxnSpPr>
        <p:spPr>
          <a:xfrm flipV="1">
            <a:off x="609600" y="4356847"/>
            <a:ext cx="11430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623075" y="4648200"/>
            <a:ext cx="596125" cy="369332"/>
          </a:xfrm>
          <a:prstGeom prst="rect">
            <a:avLst/>
          </a:prstGeom>
          <a:noFill/>
        </p:spPr>
        <p:txBody>
          <a:bodyPr wrap="none" rtlCol="0">
            <a:spAutoFit/>
          </a:bodyPr>
          <a:lstStyle/>
          <a:p>
            <a:r>
              <a:rPr lang="en-US" dirty="0" smtClean="0"/>
              <a:t>light</a:t>
            </a:r>
            <a:endParaRPr lang="en-US" dirty="0"/>
          </a:p>
        </p:txBody>
      </p:sp>
      <p:sp>
        <p:nvSpPr>
          <p:cNvPr id="54" name="Rectangle 53"/>
          <p:cNvSpPr/>
          <p:nvPr/>
        </p:nvSpPr>
        <p:spPr>
          <a:xfrm>
            <a:off x="5486400" y="3518647"/>
            <a:ext cx="2895600" cy="609600"/>
          </a:xfrm>
          <a:prstGeom prst="rect">
            <a:avLst/>
          </a:prstGeom>
          <a:solidFill>
            <a:schemeClr val="accent2">
              <a:lumMod val="40000"/>
              <a:lumOff val="60000"/>
            </a:schemeClr>
          </a:solidFill>
          <a:scene3d>
            <a:camera prst="orthographicFront">
              <a:rot lat="3510004" lon="13849163" rev="14187935"/>
            </a:camera>
            <a:lightRig rig="threePt" dir="t"/>
          </a:scene3d>
          <a:sp3d extrusionH="254000" contourW="12700">
            <a:extrusionClr>
              <a:schemeClr val="accent2">
                <a:lumMod val="40000"/>
                <a:lumOff val="60000"/>
              </a:schemeClr>
            </a:extrusionClr>
            <a:contourClr>
              <a:schemeClr val="accent1">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Left-Right Arrow 56"/>
          <p:cNvSpPr/>
          <p:nvPr/>
        </p:nvSpPr>
        <p:spPr>
          <a:xfrm>
            <a:off x="4114800" y="3594847"/>
            <a:ext cx="990600" cy="3048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flipV="1">
            <a:off x="824753" y="4025153"/>
            <a:ext cx="2971800" cy="121918"/>
          </a:xfrm>
          <a:prstGeom prst="rect">
            <a:avLst/>
          </a:prstGeom>
          <a:solidFill>
            <a:schemeClr val="accent6">
              <a:lumMod val="75000"/>
            </a:schemeClr>
          </a:solidFill>
          <a:scene3d>
            <a:camera prst="orthographicFront">
              <a:rot lat="3510004" lon="13849163" rev="14187935"/>
            </a:camera>
            <a:lightRig rig="threePt" dir="t"/>
          </a:scene3d>
          <a:sp3d extrusionH="254000" contourW="12700">
            <a:extrusionClr>
              <a:schemeClr val="accent6">
                <a:lumMod val="75000"/>
              </a:schemeClr>
            </a:extrusionClr>
            <a:contourClr>
              <a:schemeClr val="accent1">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flipV="1">
            <a:off x="5652247" y="3840482"/>
            <a:ext cx="2971800" cy="121918"/>
          </a:xfrm>
          <a:prstGeom prst="rect">
            <a:avLst/>
          </a:prstGeom>
          <a:solidFill>
            <a:schemeClr val="accent6">
              <a:lumMod val="75000"/>
            </a:schemeClr>
          </a:solidFill>
          <a:scene3d>
            <a:camera prst="orthographicFront">
              <a:rot lat="3510004" lon="13849163" rev="14187935"/>
            </a:camera>
            <a:lightRig rig="threePt" dir="t"/>
          </a:scene3d>
          <a:sp3d extrusionH="254000" contourW="12700">
            <a:extrusionClr>
              <a:schemeClr val="accent6">
                <a:lumMod val="75000"/>
              </a:schemeClr>
            </a:extrusionClr>
            <a:contourClr>
              <a:schemeClr val="accent1">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Arrow Connector 59"/>
          <p:cNvCxnSpPr/>
          <p:nvPr/>
        </p:nvCxnSpPr>
        <p:spPr>
          <a:xfrm rot="5400000" flipH="1" flipV="1">
            <a:off x="153194" y="3885406"/>
            <a:ext cx="7620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5410200" y="3124200"/>
            <a:ext cx="314510" cy="369332"/>
          </a:xfrm>
          <a:prstGeom prst="rect">
            <a:avLst/>
          </a:prstGeom>
          <a:noFill/>
        </p:spPr>
        <p:txBody>
          <a:bodyPr wrap="none" rtlCol="0">
            <a:spAutoFit/>
          </a:bodyPr>
          <a:lstStyle/>
          <a:p>
            <a:r>
              <a:rPr lang="en-US" b="1" dirty="0" smtClean="0"/>
              <a:t>B</a:t>
            </a:r>
            <a:endParaRPr lang="en-US" b="1" dirty="0"/>
          </a:p>
        </p:txBody>
      </p:sp>
      <p:cxnSp>
        <p:nvCxnSpPr>
          <p:cNvPr id="63" name="Straight Arrow Connector 62"/>
          <p:cNvCxnSpPr/>
          <p:nvPr/>
        </p:nvCxnSpPr>
        <p:spPr>
          <a:xfrm flipV="1">
            <a:off x="5562600" y="4116579"/>
            <a:ext cx="11430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5562600" y="4345179"/>
            <a:ext cx="596125" cy="369332"/>
          </a:xfrm>
          <a:prstGeom prst="rect">
            <a:avLst/>
          </a:prstGeom>
          <a:noFill/>
        </p:spPr>
        <p:txBody>
          <a:bodyPr wrap="none" rtlCol="0">
            <a:spAutoFit/>
          </a:bodyPr>
          <a:lstStyle/>
          <a:p>
            <a:r>
              <a:rPr lang="en-US" dirty="0" smtClean="0"/>
              <a:t>light</a:t>
            </a:r>
            <a:endParaRPr lang="en-US" dirty="0"/>
          </a:p>
        </p:txBody>
      </p:sp>
      <p:cxnSp>
        <p:nvCxnSpPr>
          <p:cNvPr id="66" name="Straight Arrow Connector 65"/>
          <p:cNvCxnSpPr/>
          <p:nvPr/>
        </p:nvCxnSpPr>
        <p:spPr>
          <a:xfrm rot="5400000">
            <a:off x="4953000" y="3887979"/>
            <a:ext cx="7620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a:off x="699247" y="5513294"/>
            <a:ext cx="2895600" cy="609600"/>
          </a:xfrm>
          <a:prstGeom prst="rect">
            <a:avLst/>
          </a:prstGeom>
          <a:solidFill>
            <a:schemeClr val="accent2">
              <a:lumMod val="40000"/>
              <a:lumOff val="60000"/>
            </a:schemeClr>
          </a:solidFill>
          <a:scene3d>
            <a:camera prst="orthographicFront">
              <a:rot lat="3510004" lon="13849163" rev="14187935"/>
            </a:camera>
            <a:lightRig rig="threePt" dir="t"/>
          </a:scene3d>
          <a:sp3d extrusionH="254000" contourW="12700">
            <a:extrusionClr>
              <a:schemeClr val="accent2">
                <a:lumMod val="40000"/>
                <a:lumOff val="60000"/>
              </a:schemeClr>
            </a:extrusionClr>
            <a:contourClr>
              <a:schemeClr val="accent1">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609600" y="5193268"/>
            <a:ext cx="314510" cy="369332"/>
          </a:xfrm>
          <a:prstGeom prst="rect">
            <a:avLst/>
          </a:prstGeom>
          <a:noFill/>
        </p:spPr>
        <p:txBody>
          <a:bodyPr wrap="none" rtlCol="0">
            <a:spAutoFit/>
          </a:bodyPr>
          <a:lstStyle/>
          <a:p>
            <a:r>
              <a:rPr lang="en-US" b="1" dirty="0" smtClean="0"/>
              <a:t>B</a:t>
            </a:r>
            <a:endParaRPr lang="en-US" b="1" dirty="0"/>
          </a:p>
        </p:txBody>
      </p:sp>
      <p:cxnSp>
        <p:nvCxnSpPr>
          <p:cNvPr id="69" name="Straight Arrow Connector 68"/>
          <p:cNvCxnSpPr/>
          <p:nvPr/>
        </p:nvCxnSpPr>
        <p:spPr>
          <a:xfrm flipV="1">
            <a:off x="609600" y="6185647"/>
            <a:ext cx="11430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609600" y="6414247"/>
            <a:ext cx="596125" cy="369332"/>
          </a:xfrm>
          <a:prstGeom prst="rect">
            <a:avLst/>
          </a:prstGeom>
          <a:noFill/>
        </p:spPr>
        <p:txBody>
          <a:bodyPr wrap="none" rtlCol="0">
            <a:spAutoFit/>
          </a:bodyPr>
          <a:lstStyle/>
          <a:p>
            <a:r>
              <a:rPr lang="en-US" dirty="0" smtClean="0"/>
              <a:t>light</a:t>
            </a:r>
            <a:endParaRPr lang="en-US" dirty="0"/>
          </a:p>
        </p:txBody>
      </p:sp>
      <p:sp>
        <p:nvSpPr>
          <p:cNvPr id="71" name="Rectangle 70"/>
          <p:cNvSpPr/>
          <p:nvPr/>
        </p:nvSpPr>
        <p:spPr>
          <a:xfrm>
            <a:off x="5486400" y="5347447"/>
            <a:ext cx="2895600" cy="609600"/>
          </a:xfrm>
          <a:prstGeom prst="rect">
            <a:avLst/>
          </a:prstGeom>
          <a:solidFill>
            <a:schemeClr val="accent2">
              <a:lumMod val="40000"/>
              <a:lumOff val="60000"/>
            </a:schemeClr>
          </a:solidFill>
          <a:scene3d>
            <a:camera prst="orthographicFront">
              <a:rot lat="3510004" lon="13849163" rev="14187935"/>
            </a:camera>
            <a:lightRig rig="threePt" dir="t"/>
          </a:scene3d>
          <a:sp3d extrusionH="254000" contourW="12700">
            <a:extrusionClr>
              <a:schemeClr val="accent2">
                <a:lumMod val="40000"/>
                <a:lumOff val="60000"/>
              </a:schemeClr>
            </a:extrusionClr>
            <a:contourClr>
              <a:schemeClr val="accent1">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Left-Right Arrow 71"/>
          <p:cNvSpPr/>
          <p:nvPr/>
        </p:nvSpPr>
        <p:spPr>
          <a:xfrm>
            <a:off x="4114800" y="5423647"/>
            <a:ext cx="990600" cy="3048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flipV="1">
            <a:off x="824753" y="5853953"/>
            <a:ext cx="2971800" cy="121918"/>
          </a:xfrm>
          <a:prstGeom prst="rect">
            <a:avLst/>
          </a:prstGeom>
          <a:solidFill>
            <a:schemeClr val="accent6">
              <a:lumMod val="75000"/>
            </a:schemeClr>
          </a:solidFill>
          <a:scene3d>
            <a:camera prst="orthographicFront">
              <a:rot lat="3510004" lon="13849163" rev="14187935"/>
            </a:camera>
            <a:lightRig rig="threePt" dir="t"/>
          </a:scene3d>
          <a:sp3d extrusionH="254000" contourW="12700">
            <a:extrusionClr>
              <a:schemeClr val="accent6">
                <a:lumMod val="75000"/>
              </a:schemeClr>
            </a:extrusionClr>
            <a:contourClr>
              <a:schemeClr val="accent1">
                <a:lumMod val="40000"/>
                <a:lumOff val="6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Arrow Connector 74"/>
          <p:cNvCxnSpPr/>
          <p:nvPr/>
        </p:nvCxnSpPr>
        <p:spPr>
          <a:xfrm rot="5400000" flipH="1" flipV="1">
            <a:off x="153194" y="5714206"/>
            <a:ext cx="7620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5410200" y="4953000"/>
            <a:ext cx="314510" cy="369332"/>
          </a:xfrm>
          <a:prstGeom prst="rect">
            <a:avLst/>
          </a:prstGeom>
          <a:noFill/>
        </p:spPr>
        <p:txBody>
          <a:bodyPr wrap="none" rtlCol="0">
            <a:spAutoFit/>
          </a:bodyPr>
          <a:lstStyle/>
          <a:p>
            <a:r>
              <a:rPr lang="en-US" b="1" dirty="0" smtClean="0"/>
              <a:t>B</a:t>
            </a:r>
            <a:endParaRPr lang="en-US" b="1" dirty="0"/>
          </a:p>
        </p:txBody>
      </p:sp>
      <p:cxnSp>
        <p:nvCxnSpPr>
          <p:cNvPr id="77" name="Straight Arrow Connector 76"/>
          <p:cNvCxnSpPr/>
          <p:nvPr/>
        </p:nvCxnSpPr>
        <p:spPr>
          <a:xfrm flipV="1">
            <a:off x="5562600" y="5945379"/>
            <a:ext cx="11430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5562600" y="6173979"/>
            <a:ext cx="596125" cy="369332"/>
          </a:xfrm>
          <a:prstGeom prst="rect">
            <a:avLst/>
          </a:prstGeom>
          <a:noFill/>
        </p:spPr>
        <p:txBody>
          <a:bodyPr wrap="none" rtlCol="0">
            <a:spAutoFit/>
          </a:bodyPr>
          <a:lstStyle/>
          <a:p>
            <a:r>
              <a:rPr lang="en-US" dirty="0" smtClean="0"/>
              <a:t>light</a:t>
            </a:r>
            <a:endParaRPr lang="en-US" dirty="0"/>
          </a:p>
        </p:txBody>
      </p:sp>
      <p:cxnSp>
        <p:nvCxnSpPr>
          <p:cNvPr id="80" name="Straight Arrow Connector 79"/>
          <p:cNvCxnSpPr/>
          <p:nvPr/>
        </p:nvCxnSpPr>
        <p:spPr>
          <a:xfrm rot="5400000" flipH="1" flipV="1">
            <a:off x="4952206" y="5638006"/>
            <a:ext cx="7620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IR Camera </a:t>
            </a:r>
            <a:endParaRPr lang="en-US" dirty="0"/>
          </a:p>
        </p:txBody>
      </p:sp>
      <p:pic>
        <p:nvPicPr>
          <p:cNvPr id="1181698" name="Picture 2" descr="C:\Research\UCSB\Optical Isolator\measurement\20101121\1519nm on2.jpg"/>
          <p:cNvPicPr>
            <a:picLocks noChangeAspect="1" noChangeArrowheads="1"/>
          </p:cNvPicPr>
          <p:nvPr/>
        </p:nvPicPr>
        <p:blipFill>
          <a:blip r:embed="rId2" cstate="print"/>
          <a:srcRect/>
          <a:stretch>
            <a:fillRect/>
          </a:stretch>
        </p:blipFill>
        <p:spPr bwMode="auto">
          <a:xfrm>
            <a:off x="1066800" y="2971800"/>
            <a:ext cx="3048000" cy="2286000"/>
          </a:xfrm>
          <a:prstGeom prst="rect">
            <a:avLst/>
          </a:prstGeom>
          <a:noFill/>
        </p:spPr>
      </p:pic>
      <p:pic>
        <p:nvPicPr>
          <p:cNvPr id="1181699" name="Picture 3" descr="C:\Research\UCSB\Optical Isolator\measurement\20101121\1519nm off2.jpg"/>
          <p:cNvPicPr>
            <a:picLocks noChangeAspect="1" noChangeArrowheads="1"/>
          </p:cNvPicPr>
          <p:nvPr/>
        </p:nvPicPr>
        <p:blipFill>
          <a:blip r:embed="rId3" cstate="print"/>
          <a:srcRect/>
          <a:stretch>
            <a:fillRect/>
          </a:stretch>
        </p:blipFill>
        <p:spPr bwMode="auto">
          <a:xfrm>
            <a:off x="5029200" y="2971800"/>
            <a:ext cx="3048000" cy="2286000"/>
          </a:xfrm>
          <a:prstGeom prst="rect">
            <a:avLst/>
          </a:prstGeom>
          <a:noFill/>
        </p:spPr>
      </p:pic>
      <p:sp>
        <p:nvSpPr>
          <p:cNvPr id="6" name="TextBox 5"/>
          <p:cNvSpPr txBox="1"/>
          <p:nvPr/>
        </p:nvSpPr>
        <p:spPr>
          <a:xfrm>
            <a:off x="533400" y="1752600"/>
            <a:ext cx="1064715" cy="369332"/>
          </a:xfrm>
          <a:prstGeom prst="rect">
            <a:avLst/>
          </a:prstGeom>
          <a:noFill/>
        </p:spPr>
        <p:txBody>
          <a:bodyPr wrap="none" rtlCol="0">
            <a:spAutoFit/>
          </a:bodyPr>
          <a:lstStyle/>
          <a:p>
            <a:r>
              <a:rPr lang="en-US" dirty="0" smtClean="0"/>
              <a:t>1519 nm </a:t>
            </a:r>
            <a:endParaRPr lang="en-US" dirty="0"/>
          </a:p>
        </p:txBody>
      </p:sp>
      <p:sp>
        <p:nvSpPr>
          <p:cNvPr id="7" name="TextBox 6"/>
          <p:cNvSpPr txBox="1"/>
          <p:nvPr/>
        </p:nvSpPr>
        <p:spPr>
          <a:xfrm>
            <a:off x="1371600" y="2438400"/>
            <a:ext cx="2081404" cy="369332"/>
          </a:xfrm>
          <a:prstGeom prst="rect">
            <a:avLst/>
          </a:prstGeom>
          <a:noFill/>
        </p:spPr>
        <p:txBody>
          <a:bodyPr wrap="none" rtlCol="0">
            <a:spAutoFit/>
          </a:bodyPr>
          <a:lstStyle/>
          <a:p>
            <a:r>
              <a:rPr lang="en-US" dirty="0" smtClean="0"/>
              <a:t>With magnetic field </a:t>
            </a:r>
            <a:endParaRPr lang="en-US" dirty="0"/>
          </a:p>
        </p:txBody>
      </p:sp>
      <p:sp>
        <p:nvSpPr>
          <p:cNvPr id="8" name="TextBox 7"/>
          <p:cNvSpPr txBox="1"/>
          <p:nvPr/>
        </p:nvSpPr>
        <p:spPr>
          <a:xfrm>
            <a:off x="5257800" y="2514600"/>
            <a:ext cx="2402004" cy="369332"/>
          </a:xfrm>
          <a:prstGeom prst="rect">
            <a:avLst/>
          </a:prstGeom>
          <a:noFill/>
        </p:spPr>
        <p:txBody>
          <a:bodyPr wrap="none" rtlCol="0">
            <a:spAutoFit/>
          </a:bodyPr>
          <a:lstStyle/>
          <a:p>
            <a:r>
              <a:rPr lang="en-US" dirty="0" smtClean="0"/>
              <a:t>Without magnetic field </a:t>
            </a:r>
            <a:endParaRPr lang="en-US" dirty="0"/>
          </a:p>
        </p:txBody>
      </p:sp>
      <p:sp>
        <p:nvSpPr>
          <p:cNvPr id="9" name="TextBox 8"/>
          <p:cNvSpPr txBox="1"/>
          <p:nvPr/>
        </p:nvSpPr>
        <p:spPr>
          <a:xfrm>
            <a:off x="457200" y="5943600"/>
            <a:ext cx="3355086" cy="646331"/>
          </a:xfrm>
          <a:prstGeom prst="rect">
            <a:avLst/>
          </a:prstGeom>
          <a:noFill/>
        </p:spPr>
        <p:txBody>
          <a:bodyPr wrap="none" rtlCol="0">
            <a:spAutoFit/>
          </a:bodyPr>
          <a:lstStyle/>
          <a:p>
            <a:r>
              <a:rPr lang="en-US" dirty="0" smtClean="0"/>
              <a:t>Output PBS allows TM to transmit</a:t>
            </a:r>
          </a:p>
          <a:p>
            <a:r>
              <a:rPr lang="en-US" dirty="0" smtClean="0"/>
              <a:t>Minimize TM output</a:t>
            </a:r>
            <a:endParaRPr lang="en-US" dirty="0"/>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IR image at MZI output</a:t>
            </a:r>
            <a:endParaRPr lang="en-US" dirty="0"/>
          </a:p>
        </p:txBody>
      </p:sp>
      <p:pic>
        <p:nvPicPr>
          <p:cNvPr id="1182722" name="Picture 2" descr="C:\Research\UCSB\Optical Isolator\measurement\Photos\20101122\20101122\1519nm N1.jpg"/>
          <p:cNvPicPr>
            <a:picLocks noChangeAspect="1" noChangeArrowheads="1"/>
          </p:cNvPicPr>
          <p:nvPr/>
        </p:nvPicPr>
        <p:blipFill>
          <a:blip r:embed="rId2" cstate="print"/>
          <a:srcRect/>
          <a:stretch>
            <a:fillRect/>
          </a:stretch>
        </p:blipFill>
        <p:spPr bwMode="auto">
          <a:xfrm>
            <a:off x="0" y="4267200"/>
            <a:ext cx="3048000" cy="2286000"/>
          </a:xfrm>
          <a:prstGeom prst="rect">
            <a:avLst/>
          </a:prstGeom>
          <a:noFill/>
        </p:spPr>
      </p:pic>
      <p:pic>
        <p:nvPicPr>
          <p:cNvPr id="1182723" name="Picture 3" descr="C:\Research\UCSB\Optical Isolator\measurement\Photos\20101122\20101122\1519nm no mag1.jpg"/>
          <p:cNvPicPr>
            <a:picLocks noChangeAspect="1" noChangeArrowheads="1"/>
          </p:cNvPicPr>
          <p:nvPr/>
        </p:nvPicPr>
        <p:blipFill>
          <a:blip r:embed="rId3" cstate="print"/>
          <a:srcRect/>
          <a:stretch>
            <a:fillRect/>
          </a:stretch>
        </p:blipFill>
        <p:spPr bwMode="auto">
          <a:xfrm>
            <a:off x="3041075" y="4267200"/>
            <a:ext cx="3048000" cy="2286000"/>
          </a:xfrm>
          <a:prstGeom prst="rect">
            <a:avLst/>
          </a:prstGeom>
          <a:noFill/>
        </p:spPr>
      </p:pic>
      <p:pic>
        <p:nvPicPr>
          <p:cNvPr id="1182724" name="Picture 4" descr="C:\Research\UCSB\Optical Isolator\measurement\Photos\20101122\20101122\1519nm S1.jpg"/>
          <p:cNvPicPr>
            <a:picLocks noChangeAspect="1" noChangeArrowheads="1"/>
          </p:cNvPicPr>
          <p:nvPr/>
        </p:nvPicPr>
        <p:blipFill>
          <a:blip r:embed="rId4" cstate="print"/>
          <a:srcRect/>
          <a:stretch>
            <a:fillRect/>
          </a:stretch>
        </p:blipFill>
        <p:spPr bwMode="auto">
          <a:xfrm>
            <a:off x="6082145" y="4267200"/>
            <a:ext cx="3048000" cy="2286000"/>
          </a:xfrm>
          <a:prstGeom prst="rect">
            <a:avLst/>
          </a:prstGeom>
          <a:noFill/>
        </p:spPr>
      </p:pic>
      <p:sp>
        <p:nvSpPr>
          <p:cNvPr id="7" name="Rectangle 6"/>
          <p:cNvSpPr/>
          <p:nvPr/>
        </p:nvSpPr>
        <p:spPr>
          <a:xfrm>
            <a:off x="1407004" y="2327565"/>
            <a:ext cx="685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59404" y="2327565"/>
            <a:ext cx="394660" cy="369332"/>
          </a:xfrm>
          <a:prstGeom prst="rect">
            <a:avLst/>
          </a:prstGeom>
          <a:noFill/>
        </p:spPr>
        <p:txBody>
          <a:bodyPr wrap="none" rtlCol="0">
            <a:spAutoFit/>
          </a:bodyPr>
          <a:lstStyle/>
          <a:p>
            <a:r>
              <a:rPr lang="en-US" dirty="0" smtClean="0"/>
              <a:t>TL</a:t>
            </a:r>
            <a:endParaRPr lang="en-US" dirty="0"/>
          </a:p>
        </p:txBody>
      </p:sp>
      <p:cxnSp>
        <p:nvCxnSpPr>
          <p:cNvPr id="10" name="Straight Connector 9"/>
          <p:cNvCxnSpPr>
            <a:stCxn id="7" idx="3"/>
          </p:cNvCxnSpPr>
          <p:nvPr/>
        </p:nvCxnSpPr>
        <p:spPr>
          <a:xfrm>
            <a:off x="2092804" y="2479965"/>
            <a:ext cx="1447800" cy="0"/>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2626204" y="2251365"/>
            <a:ext cx="1524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778604" y="2251365"/>
            <a:ext cx="1524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931004" y="2251365"/>
            <a:ext cx="1524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252408" y="2286000"/>
            <a:ext cx="5334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p:cNvSpPr/>
          <p:nvPr/>
        </p:nvSpPr>
        <p:spPr>
          <a:xfrm rot="16200000">
            <a:off x="5023808" y="2362200"/>
            <a:ext cx="304800" cy="152400"/>
          </a:xfrm>
          <a:prstGeom prst="trapezoi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014408" y="2133600"/>
            <a:ext cx="304800" cy="685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a:stCxn id="17" idx="0"/>
            <a:endCxn id="17" idx="4"/>
          </p:cNvCxnSpPr>
          <p:nvPr/>
        </p:nvCxnSpPr>
        <p:spPr>
          <a:xfrm rot="16200000" flipH="1">
            <a:off x="5823908" y="2476500"/>
            <a:ext cx="685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5844288" y="2476500"/>
            <a:ext cx="4849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6010543" y="2466122"/>
            <a:ext cx="484934"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6624008" y="2286000"/>
            <a:ext cx="609600" cy="381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6664804" y="2286000"/>
            <a:ext cx="574196" cy="369332"/>
          </a:xfrm>
          <a:prstGeom prst="rect">
            <a:avLst/>
          </a:prstGeom>
          <a:noFill/>
        </p:spPr>
        <p:txBody>
          <a:bodyPr wrap="none" rtlCol="0">
            <a:spAutoFit/>
          </a:bodyPr>
          <a:lstStyle/>
          <a:p>
            <a:r>
              <a:rPr lang="en-US" dirty="0" smtClean="0"/>
              <a:t>CCD</a:t>
            </a:r>
            <a:endParaRPr lang="en-US" dirty="0"/>
          </a:p>
        </p:txBody>
      </p:sp>
      <p:sp>
        <p:nvSpPr>
          <p:cNvPr id="28" name="TextBox 27"/>
          <p:cNvSpPr txBox="1"/>
          <p:nvPr/>
        </p:nvSpPr>
        <p:spPr>
          <a:xfrm>
            <a:off x="5785808" y="2895600"/>
            <a:ext cx="1006622" cy="369332"/>
          </a:xfrm>
          <a:prstGeom prst="rect">
            <a:avLst/>
          </a:prstGeom>
          <a:noFill/>
        </p:spPr>
        <p:txBody>
          <a:bodyPr wrap="none" rtlCol="0">
            <a:spAutoFit/>
          </a:bodyPr>
          <a:lstStyle/>
          <a:p>
            <a:r>
              <a:rPr lang="en-US" dirty="0" smtClean="0"/>
              <a:t>polarizer</a:t>
            </a:r>
            <a:endParaRPr lang="en-US" dirty="0"/>
          </a:p>
        </p:txBody>
      </p:sp>
      <p:sp>
        <p:nvSpPr>
          <p:cNvPr id="29" name="TextBox 28"/>
          <p:cNvSpPr txBox="1"/>
          <p:nvPr/>
        </p:nvSpPr>
        <p:spPr>
          <a:xfrm>
            <a:off x="4871408" y="1828800"/>
            <a:ext cx="1043234" cy="369332"/>
          </a:xfrm>
          <a:prstGeom prst="rect">
            <a:avLst/>
          </a:prstGeom>
          <a:noFill/>
        </p:spPr>
        <p:txBody>
          <a:bodyPr wrap="none" rtlCol="0">
            <a:spAutoFit/>
          </a:bodyPr>
          <a:lstStyle/>
          <a:p>
            <a:r>
              <a:rPr lang="en-US" dirty="0" smtClean="0"/>
              <a:t>objective</a:t>
            </a:r>
            <a:endParaRPr lang="en-US" dirty="0"/>
          </a:p>
        </p:txBody>
      </p:sp>
      <p:sp>
        <p:nvSpPr>
          <p:cNvPr id="30" name="TextBox 29"/>
          <p:cNvSpPr txBox="1"/>
          <p:nvPr/>
        </p:nvSpPr>
        <p:spPr>
          <a:xfrm>
            <a:off x="2245204" y="2632365"/>
            <a:ext cx="1340432" cy="369332"/>
          </a:xfrm>
          <a:prstGeom prst="rect">
            <a:avLst/>
          </a:prstGeom>
          <a:noFill/>
        </p:spPr>
        <p:txBody>
          <a:bodyPr wrap="none" rtlCol="0">
            <a:spAutoFit/>
          </a:bodyPr>
          <a:lstStyle/>
          <a:p>
            <a:r>
              <a:rPr lang="en-US" dirty="0" err="1" smtClean="0"/>
              <a:t>Lensed</a:t>
            </a:r>
            <a:r>
              <a:rPr lang="en-US" dirty="0" smtClean="0"/>
              <a:t> fiber</a:t>
            </a:r>
            <a:endParaRPr lang="en-US" dirty="0"/>
          </a:p>
        </p:txBody>
      </p:sp>
      <p:sp>
        <p:nvSpPr>
          <p:cNvPr id="33" name="TextBox 32"/>
          <p:cNvSpPr txBox="1"/>
          <p:nvPr/>
        </p:nvSpPr>
        <p:spPr>
          <a:xfrm>
            <a:off x="2743200" y="1447800"/>
            <a:ext cx="1676400" cy="646331"/>
          </a:xfrm>
          <a:prstGeom prst="rect">
            <a:avLst/>
          </a:prstGeom>
          <a:noFill/>
        </p:spPr>
        <p:txBody>
          <a:bodyPr wrap="square" rtlCol="0">
            <a:spAutoFit/>
          </a:bodyPr>
          <a:lstStyle/>
          <a:p>
            <a:pPr algn="ctr"/>
            <a:r>
              <a:rPr lang="en-US" dirty="0" smtClean="0"/>
              <a:t>Magnetic field direction</a:t>
            </a:r>
            <a:endParaRPr lang="en-US" dirty="0"/>
          </a:p>
        </p:txBody>
      </p:sp>
      <p:sp>
        <p:nvSpPr>
          <p:cNvPr id="34" name="TextBox 33"/>
          <p:cNvSpPr txBox="1"/>
          <p:nvPr/>
        </p:nvSpPr>
        <p:spPr>
          <a:xfrm>
            <a:off x="304800" y="3810000"/>
            <a:ext cx="2387577" cy="369332"/>
          </a:xfrm>
          <a:prstGeom prst="rect">
            <a:avLst/>
          </a:prstGeom>
          <a:noFill/>
        </p:spPr>
        <p:txBody>
          <a:bodyPr wrap="none" rtlCol="0">
            <a:spAutoFit/>
          </a:bodyPr>
          <a:lstStyle/>
          <a:p>
            <a:r>
              <a:rPr lang="en-US" dirty="0" smtClean="0"/>
              <a:t>Magnetic field in north </a:t>
            </a:r>
            <a:endParaRPr lang="en-US" dirty="0"/>
          </a:p>
        </p:txBody>
      </p:sp>
      <p:sp>
        <p:nvSpPr>
          <p:cNvPr id="35" name="TextBox 34"/>
          <p:cNvSpPr txBox="1"/>
          <p:nvPr/>
        </p:nvSpPr>
        <p:spPr>
          <a:xfrm>
            <a:off x="6477000" y="3821668"/>
            <a:ext cx="2344296" cy="369332"/>
          </a:xfrm>
          <a:prstGeom prst="rect">
            <a:avLst/>
          </a:prstGeom>
          <a:noFill/>
        </p:spPr>
        <p:txBody>
          <a:bodyPr wrap="none" rtlCol="0">
            <a:spAutoFit/>
          </a:bodyPr>
          <a:lstStyle/>
          <a:p>
            <a:r>
              <a:rPr lang="en-US" dirty="0" smtClean="0"/>
              <a:t>Magnetic field in south</a:t>
            </a:r>
            <a:endParaRPr lang="en-US" dirty="0"/>
          </a:p>
        </p:txBody>
      </p:sp>
      <p:sp>
        <p:nvSpPr>
          <p:cNvPr id="36" name="TextBox 35"/>
          <p:cNvSpPr txBox="1"/>
          <p:nvPr/>
        </p:nvSpPr>
        <p:spPr>
          <a:xfrm>
            <a:off x="3657600" y="3810000"/>
            <a:ext cx="1842556" cy="369332"/>
          </a:xfrm>
          <a:prstGeom prst="rect">
            <a:avLst/>
          </a:prstGeom>
          <a:noFill/>
        </p:spPr>
        <p:txBody>
          <a:bodyPr wrap="none" rtlCol="0">
            <a:spAutoFit/>
          </a:bodyPr>
          <a:lstStyle/>
          <a:p>
            <a:r>
              <a:rPr lang="en-US" dirty="0" smtClean="0"/>
              <a:t>No magnetic field</a:t>
            </a:r>
            <a:endParaRPr lang="en-US" dirty="0"/>
          </a:p>
        </p:txBody>
      </p:sp>
      <p:sp>
        <p:nvSpPr>
          <p:cNvPr id="37" name="TextBox 36"/>
          <p:cNvSpPr txBox="1"/>
          <p:nvPr/>
        </p:nvSpPr>
        <p:spPr>
          <a:xfrm>
            <a:off x="0" y="3276600"/>
            <a:ext cx="2242986" cy="369332"/>
          </a:xfrm>
          <a:prstGeom prst="rect">
            <a:avLst/>
          </a:prstGeom>
          <a:noFill/>
        </p:spPr>
        <p:txBody>
          <a:bodyPr wrap="none" rtlCol="0">
            <a:spAutoFit/>
          </a:bodyPr>
          <a:lstStyle/>
          <a:p>
            <a:r>
              <a:rPr lang="en-US" dirty="0" smtClean="0"/>
              <a:t>Wavelength : 1519nm</a:t>
            </a:r>
            <a:endParaRPr lang="en-US" dirty="0"/>
          </a:p>
        </p:txBody>
      </p:sp>
      <p:pic>
        <p:nvPicPr>
          <p:cNvPr id="38" name="Picture 2"/>
          <p:cNvPicPr>
            <a:picLocks noChangeAspect="1" noChangeArrowheads="1"/>
          </p:cNvPicPr>
          <p:nvPr/>
        </p:nvPicPr>
        <p:blipFill>
          <a:blip r:embed="rId5" cstate="print"/>
          <a:srcRect l="41250" t="22000" r="34375" b="69000"/>
          <a:stretch>
            <a:fillRect/>
          </a:stretch>
        </p:blipFill>
        <p:spPr bwMode="auto">
          <a:xfrm>
            <a:off x="3512894" y="2092035"/>
            <a:ext cx="1524000" cy="533400"/>
          </a:xfrm>
          <a:prstGeom prst="rect">
            <a:avLst/>
          </a:prstGeom>
          <a:noFill/>
          <a:ln w="9525">
            <a:noFill/>
            <a:miter lim="800000"/>
            <a:headEnd/>
            <a:tailEnd/>
          </a:ln>
        </p:spPr>
      </p:pic>
      <p:cxnSp>
        <p:nvCxnSpPr>
          <p:cNvPr id="39" name="Straight Arrow Connector 38"/>
          <p:cNvCxnSpPr/>
          <p:nvPr/>
        </p:nvCxnSpPr>
        <p:spPr>
          <a:xfrm rot="5400000" flipH="1" flipV="1">
            <a:off x="3772694" y="2323306"/>
            <a:ext cx="838200" cy="1588"/>
          </a:xfrm>
          <a:prstGeom prst="straightConnector1">
            <a:avLst/>
          </a:prstGeom>
          <a:ln>
            <a:headEnd type="triangle"/>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4267200" y="2514600"/>
            <a:ext cx="546945" cy="369332"/>
          </a:xfrm>
          <a:prstGeom prst="rect">
            <a:avLst/>
          </a:prstGeom>
          <a:noFill/>
        </p:spPr>
        <p:txBody>
          <a:bodyPr wrap="none" rtlCol="0">
            <a:spAutoFit/>
          </a:bodyPr>
          <a:lstStyle/>
          <a:p>
            <a:r>
              <a:rPr lang="en-US" dirty="0" smtClean="0"/>
              <a:t>MZI</a:t>
            </a:r>
            <a:endParaRPr lang="en-US" dirty="0"/>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Transmission spectra of MZI</a:t>
            </a:r>
            <a:endParaRPr lang="en-US" dirty="0"/>
          </a:p>
        </p:txBody>
      </p:sp>
      <p:sp>
        <p:nvSpPr>
          <p:cNvPr id="5" name="Rectangle 4"/>
          <p:cNvSpPr/>
          <p:nvPr/>
        </p:nvSpPr>
        <p:spPr>
          <a:xfrm>
            <a:off x="1407004" y="2327565"/>
            <a:ext cx="685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59404" y="2327565"/>
            <a:ext cx="394660" cy="369332"/>
          </a:xfrm>
          <a:prstGeom prst="rect">
            <a:avLst/>
          </a:prstGeom>
          <a:noFill/>
        </p:spPr>
        <p:txBody>
          <a:bodyPr wrap="none" rtlCol="0">
            <a:spAutoFit/>
          </a:bodyPr>
          <a:lstStyle/>
          <a:p>
            <a:r>
              <a:rPr lang="en-US" dirty="0" smtClean="0"/>
              <a:t>TL</a:t>
            </a:r>
            <a:endParaRPr lang="en-US" dirty="0"/>
          </a:p>
        </p:txBody>
      </p:sp>
      <p:cxnSp>
        <p:nvCxnSpPr>
          <p:cNvPr id="7" name="Straight Connector 6"/>
          <p:cNvCxnSpPr>
            <a:stCxn id="5" idx="3"/>
          </p:cNvCxnSpPr>
          <p:nvPr/>
        </p:nvCxnSpPr>
        <p:spPr>
          <a:xfrm>
            <a:off x="2092804" y="2479965"/>
            <a:ext cx="1447800" cy="0"/>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2626204" y="2251365"/>
            <a:ext cx="1524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778604" y="2251365"/>
            <a:ext cx="1524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931004" y="2251365"/>
            <a:ext cx="1524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245204" y="2632365"/>
            <a:ext cx="1340432" cy="369332"/>
          </a:xfrm>
          <a:prstGeom prst="rect">
            <a:avLst/>
          </a:prstGeom>
          <a:noFill/>
        </p:spPr>
        <p:txBody>
          <a:bodyPr wrap="none" rtlCol="0">
            <a:spAutoFit/>
          </a:bodyPr>
          <a:lstStyle/>
          <a:p>
            <a:r>
              <a:rPr lang="en-US" dirty="0" err="1" smtClean="0"/>
              <a:t>Lensed</a:t>
            </a:r>
            <a:r>
              <a:rPr lang="en-US" dirty="0" smtClean="0"/>
              <a:t> fiber</a:t>
            </a:r>
            <a:endParaRPr lang="en-US" dirty="0"/>
          </a:p>
        </p:txBody>
      </p:sp>
      <p:sp>
        <p:nvSpPr>
          <p:cNvPr id="21" name="TextBox 20"/>
          <p:cNvSpPr txBox="1"/>
          <p:nvPr/>
        </p:nvSpPr>
        <p:spPr>
          <a:xfrm>
            <a:off x="2743200" y="1447800"/>
            <a:ext cx="1676400" cy="646331"/>
          </a:xfrm>
          <a:prstGeom prst="rect">
            <a:avLst/>
          </a:prstGeom>
          <a:noFill/>
        </p:spPr>
        <p:txBody>
          <a:bodyPr wrap="square" rtlCol="0">
            <a:spAutoFit/>
          </a:bodyPr>
          <a:lstStyle/>
          <a:p>
            <a:pPr algn="ctr"/>
            <a:r>
              <a:rPr lang="en-US" dirty="0" smtClean="0"/>
              <a:t>Magnetic field direction</a:t>
            </a:r>
            <a:endParaRPr lang="en-US" dirty="0"/>
          </a:p>
        </p:txBody>
      </p:sp>
      <p:pic>
        <p:nvPicPr>
          <p:cNvPr id="22" name="Picture 2"/>
          <p:cNvPicPr>
            <a:picLocks noChangeAspect="1" noChangeArrowheads="1"/>
          </p:cNvPicPr>
          <p:nvPr/>
        </p:nvPicPr>
        <p:blipFill>
          <a:blip r:embed="rId3" cstate="print"/>
          <a:srcRect l="41250" t="22000" r="34375" b="69000"/>
          <a:stretch>
            <a:fillRect/>
          </a:stretch>
        </p:blipFill>
        <p:spPr bwMode="auto">
          <a:xfrm>
            <a:off x="3512894" y="2092035"/>
            <a:ext cx="1524000" cy="533400"/>
          </a:xfrm>
          <a:prstGeom prst="rect">
            <a:avLst/>
          </a:prstGeom>
          <a:noFill/>
          <a:ln w="9525">
            <a:noFill/>
            <a:miter lim="800000"/>
            <a:headEnd/>
            <a:tailEnd/>
          </a:ln>
        </p:spPr>
      </p:pic>
      <p:cxnSp>
        <p:nvCxnSpPr>
          <p:cNvPr id="23" name="Straight Arrow Connector 22"/>
          <p:cNvCxnSpPr/>
          <p:nvPr/>
        </p:nvCxnSpPr>
        <p:spPr>
          <a:xfrm rot="5400000" flipH="1" flipV="1">
            <a:off x="3772694" y="2323306"/>
            <a:ext cx="838200" cy="1588"/>
          </a:xfrm>
          <a:prstGeom prst="straightConnector1">
            <a:avLst/>
          </a:prstGeom>
          <a:ln>
            <a:headEnd type="triangle"/>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267200" y="2514600"/>
            <a:ext cx="546945" cy="369332"/>
          </a:xfrm>
          <a:prstGeom prst="rect">
            <a:avLst/>
          </a:prstGeom>
          <a:noFill/>
        </p:spPr>
        <p:txBody>
          <a:bodyPr wrap="none" rtlCol="0">
            <a:spAutoFit/>
          </a:bodyPr>
          <a:lstStyle/>
          <a:p>
            <a:r>
              <a:rPr lang="en-US" dirty="0" smtClean="0"/>
              <a:t>MZI</a:t>
            </a:r>
            <a:endParaRPr lang="en-US" dirty="0"/>
          </a:p>
        </p:txBody>
      </p:sp>
      <p:cxnSp>
        <p:nvCxnSpPr>
          <p:cNvPr id="26" name="Straight Arrow Connector 25"/>
          <p:cNvCxnSpPr/>
          <p:nvPr/>
        </p:nvCxnSpPr>
        <p:spPr>
          <a:xfrm rot="10800000">
            <a:off x="4953000" y="2486890"/>
            <a:ext cx="685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5638800" y="2286000"/>
            <a:ext cx="685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6324600" y="2133600"/>
            <a:ext cx="990600" cy="646331"/>
          </a:xfrm>
          <a:prstGeom prst="rect">
            <a:avLst/>
          </a:prstGeom>
          <a:noFill/>
        </p:spPr>
        <p:txBody>
          <a:bodyPr wrap="square" rtlCol="0">
            <a:spAutoFit/>
          </a:bodyPr>
          <a:lstStyle/>
          <a:p>
            <a:pPr algn="ctr"/>
            <a:r>
              <a:rPr lang="en-US" dirty="0" smtClean="0"/>
              <a:t>Power meter</a:t>
            </a:r>
            <a:endParaRPr lang="en-US" dirty="0"/>
          </a:p>
        </p:txBody>
      </p:sp>
      <p:sp>
        <p:nvSpPr>
          <p:cNvPr id="29" name="TextBox 28"/>
          <p:cNvSpPr txBox="1"/>
          <p:nvPr/>
        </p:nvSpPr>
        <p:spPr>
          <a:xfrm>
            <a:off x="228600" y="1295400"/>
            <a:ext cx="2272225" cy="369332"/>
          </a:xfrm>
          <a:prstGeom prst="rect">
            <a:avLst/>
          </a:prstGeom>
          <a:noFill/>
        </p:spPr>
        <p:txBody>
          <a:bodyPr wrap="none" rtlCol="0">
            <a:spAutoFit/>
          </a:bodyPr>
          <a:lstStyle/>
          <a:p>
            <a:r>
              <a:rPr lang="en-US" dirty="0" smtClean="0"/>
              <a:t>Input polarization: TM</a:t>
            </a:r>
            <a:endParaRPr lang="en-US" dirty="0"/>
          </a:p>
        </p:txBody>
      </p:sp>
      <p:sp>
        <p:nvSpPr>
          <p:cNvPr id="30" name="TextBox 29"/>
          <p:cNvSpPr txBox="1"/>
          <p:nvPr/>
        </p:nvSpPr>
        <p:spPr>
          <a:xfrm>
            <a:off x="5029200" y="3886200"/>
            <a:ext cx="3733800" cy="1754326"/>
          </a:xfrm>
          <a:prstGeom prst="rect">
            <a:avLst/>
          </a:prstGeom>
          <a:noFill/>
        </p:spPr>
        <p:txBody>
          <a:bodyPr wrap="square" rtlCol="0">
            <a:spAutoFit/>
          </a:bodyPr>
          <a:lstStyle/>
          <a:p>
            <a:pPr>
              <a:buFont typeface="Arial" pitchFamily="34" charset="0"/>
              <a:buChar char="•"/>
            </a:pPr>
            <a:r>
              <a:rPr lang="en-US" dirty="0" smtClean="0"/>
              <a:t> When input wavelength is fixed, the transmitted power difference between north and south direction magnetic field is about 3~5 </a:t>
            </a:r>
            <a:r>
              <a:rPr lang="en-US" dirty="0" err="1" smtClean="0"/>
              <a:t>dBm</a:t>
            </a:r>
            <a:endParaRPr lang="en-US" dirty="0" smtClean="0"/>
          </a:p>
          <a:p>
            <a:pPr>
              <a:buFont typeface="Arial" pitchFamily="34" charset="0"/>
              <a:buChar char="•"/>
            </a:pPr>
            <a:r>
              <a:rPr lang="en-US" dirty="0" smtClean="0"/>
              <a:t> Wavelength split (0.1nm) is much smaller than calculated value (0.4nm).</a:t>
            </a:r>
            <a:endParaRPr lang="en-US" dirty="0"/>
          </a:p>
        </p:txBody>
      </p:sp>
      <p:graphicFrame>
        <p:nvGraphicFramePr>
          <p:cNvPr id="1183747" name="Object 3"/>
          <p:cNvGraphicFramePr>
            <a:graphicFrameLocks noChangeAspect="1"/>
          </p:cNvGraphicFramePr>
          <p:nvPr/>
        </p:nvGraphicFramePr>
        <p:xfrm>
          <a:off x="-6350" y="2705100"/>
          <a:ext cx="4967288" cy="4151313"/>
        </p:xfrm>
        <a:graphic>
          <a:graphicData uri="http://schemas.openxmlformats.org/presentationml/2006/ole">
            <p:oleObj spid="_x0000_s1183747" name="Graph" r:id="rId4" imgW="3869280" imgH="3232800" progId="Origin50.Graph">
              <p:embed/>
            </p:oleObj>
          </a:graphicData>
        </a:graphic>
      </p:graphicFrame>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Temporal response of MZI</a:t>
            </a:r>
            <a:endParaRPr lang="en-US" dirty="0"/>
          </a:p>
        </p:txBody>
      </p:sp>
      <p:pic>
        <p:nvPicPr>
          <p:cNvPr id="1564674" name="Picture 2" descr="E:\Optical isolator\Measurement\2101210\6.png"/>
          <p:cNvPicPr>
            <a:picLocks noChangeAspect="1" noChangeArrowheads="1"/>
          </p:cNvPicPr>
          <p:nvPr/>
        </p:nvPicPr>
        <p:blipFill>
          <a:blip r:embed="rId2" cstate="print"/>
          <a:srcRect/>
          <a:stretch>
            <a:fillRect/>
          </a:stretch>
        </p:blipFill>
        <p:spPr bwMode="auto">
          <a:xfrm>
            <a:off x="457200" y="3429000"/>
            <a:ext cx="3657600" cy="2743200"/>
          </a:xfrm>
          <a:prstGeom prst="rect">
            <a:avLst/>
          </a:prstGeom>
          <a:noFill/>
        </p:spPr>
      </p:pic>
      <p:pic>
        <p:nvPicPr>
          <p:cNvPr id="1564675" name="Picture 3" descr="E:\Optical isolator\Measurement\2101210\TE1.png"/>
          <p:cNvPicPr>
            <a:picLocks noChangeAspect="1" noChangeArrowheads="1"/>
          </p:cNvPicPr>
          <p:nvPr/>
        </p:nvPicPr>
        <p:blipFill>
          <a:blip r:embed="rId3" cstate="print"/>
          <a:srcRect/>
          <a:stretch>
            <a:fillRect/>
          </a:stretch>
        </p:blipFill>
        <p:spPr bwMode="auto">
          <a:xfrm>
            <a:off x="4953000" y="3429000"/>
            <a:ext cx="3657600" cy="2743200"/>
          </a:xfrm>
          <a:prstGeom prst="rect">
            <a:avLst/>
          </a:prstGeom>
          <a:noFill/>
        </p:spPr>
      </p:pic>
      <p:sp>
        <p:nvSpPr>
          <p:cNvPr id="6" name="TextBox 5"/>
          <p:cNvSpPr txBox="1"/>
          <p:nvPr/>
        </p:nvSpPr>
        <p:spPr>
          <a:xfrm>
            <a:off x="1905000" y="2971800"/>
            <a:ext cx="500458" cy="369332"/>
          </a:xfrm>
          <a:prstGeom prst="rect">
            <a:avLst/>
          </a:prstGeom>
          <a:noFill/>
        </p:spPr>
        <p:txBody>
          <a:bodyPr wrap="none" rtlCol="0">
            <a:spAutoFit/>
          </a:bodyPr>
          <a:lstStyle/>
          <a:p>
            <a:r>
              <a:rPr lang="en-US" b="1" dirty="0" smtClean="0"/>
              <a:t>TM</a:t>
            </a:r>
            <a:endParaRPr lang="en-US" b="1" dirty="0"/>
          </a:p>
        </p:txBody>
      </p:sp>
      <p:sp>
        <p:nvSpPr>
          <p:cNvPr id="7" name="TextBox 6"/>
          <p:cNvSpPr txBox="1"/>
          <p:nvPr/>
        </p:nvSpPr>
        <p:spPr>
          <a:xfrm>
            <a:off x="6400800" y="2971800"/>
            <a:ext cx="410690" cy="369332"/>
          </a:xfrm>
          <a:prstGeom prst="rect">
            <a:avLst/>
          </a:prstGeom>
          <a:noFill/>
        </p:spPr>
        <p:txBody>
          <a:bodyPr wrap="none" rtlCol="0">
            <a:spAutoFit/>
          </a:bodyPr>
          <a:lstStyle/>
          <a:p>
            <a:r>
              <a:rPr lang="en-US" b="1" dirty="0" smtClean="0"/>
              <a:t>TE</a:t>
            </a:r>
            <a:endParaRPr lang="en-US" b="1" dirty="0"/>
          </a:p>
        </p:txBody>
      </p:sp>
      <p:sp>
        <p:nvSpPr>
          <p:cNvPr id="8" name="TextBox 7"/>
          <p:cNvSpPr txBox="1"/>
          <p:nvPr/>
        </p:nvSpPr>
        <p:spPr>
          <a:xfrm>
            <a:off x="381000" y="1676400"/>
            <a:ext cx="5537670" cy="923330"/>
          </a:xfrm>
          <a:prstGeom prst="rect">
            <a:avLst/>
          </a:prstGeom>
          <a:noFill/>
        </p:spPr>
        <p:txBody>
          <a:bodyPr wrap="none" rtlCol="0">
            <a:spAutoFit/>
          </a:bodyPr>
          <a:lstStyle/>
          <a:p>
            <a:r>
              <a:rPr lang="en-US" dirty="0" smtClean="0"/>
              <a:t>1520.05 nm</a:t>
            </a:r>
          </a:p>
          <a:p>
            <a:r>
              <a:rPr lang="en-US" dirty="0" smtClean="0"/>
              <a:t>25C</a:t>
            </a:r>
          </a:p>
          <a:p>
            <a:r>
              <a:rPr lang="en-US" dirty="0" smtClean="0"/>
              <a:t>Surface magnetic field of electromagnet: 200~300 Gauss </a:t>
            </a:r>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1436674" name="Object 2"/>
          <p:cNvGraphicFramePr>
            <a:graphicFrameLocks noChangeAspect="1"/>
          </p:cNvGraphicFramePr>
          <p:nvPr/>
        </p:nvGraphicFramePr>
        <p:xfrm>
          <a:off x="0" y="2667000"/>
          <a:ext cx="4648200" cy="3898367"/>
        </p:xfrm>
        <a:graphic>
          <a:graphicData uri="http://schemas.openxmlformats.org/presentationml/2006/ole">
            <p:oleObj spid="_x0000_s1436674" name="Graph" r:id="rId3" imgW="3857760" imgH="3235680" progId="Origin50.Graph">
              <p:embed/>
            </p:oleObj>
          </a:graphicData>
        </a:graphic>
      </p:graphicFrame>
      <p:graphicFrame>
        <p:nvGraphicFramePr>
          <p:cNvPr id="1436675" name="Object 3"/>
          <p:cNvGraphicFramePr>
            <a:graphicFrameLocks noChangeAspect="1"/>
          </p:cNvGraphicFramePr>
          <p:nvPr/>
        </p:nvGraphicFramePr>
        <p:xfrm>
          <a:off x="4419600" y="2743200"/>
          <a:ext cx="4495800" cy="3770552"/>
        </p:xfrm>
        <a:graphic>
          <a:graphicData uri="http://schemas.openxmlformats.org/presentationml/2006/ole">
            <p:oleObj spid="_x0000_s1436675" name="Graph" r:id="rId4" imgW="3857760" imgH="3235680" progId="Origin50.Graph">
              <p:embed/>
            </p:oleObj>
          </a:graphicData>
        </a:graphic>
      </p:graphicFrame>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X-ray Diffraction of </a:t>
            </a:r>
            <a:r>
              <a:rPr lang="en-US" dirty="0" err="1" smtClean="0"/>
              <a:t>Ce:YIG</a:t>
            </a:r>
            <a:endParaRPr lang="en-US" dirty="0"/>
          </a:p>
        </p:txBody>
      </p:sp>
      <p:graphicFrame>
        <p:nvGraphicFramePr>
          <p:cNvPr id="1311746" name="Object 2"/>
          <p:cNvGraphicFramePr>
            <a:graphicFrameLocks noChangeAspect="1"/>
          </p:cNvGraphicFramePr>
          <p:nvPr/>
        </p:nvGraphicFramePr>
        <p:xfrm>
          <a:off x="1219200" y="1981200"/>
          <a:ext cx="6019800" cy="4671638"/>
        </p:xfrm>
        <a:graphic>
          <a:graphicData uri="http://schemas.openxmlformats.org/presentationml/2006/ole">
            <p:oleObj spid="_x0000_s1311746" name="Graph" r:id="rId3" imgW="4174560" imgH="3240000" progId="Origin50.Graph">
              <p:embed/>
            </p:oleObj>
          </a:graphicData>
        </a:graphic>
      </p:graphicFrame>
      <p:sp>
        <p:nvSpPr>
          <p:cNvPr id="5" name="TextBox 4"/>
          <p:cNvSpPr txBox="1"/>
          <p:nvPr/>
        </p:nvSpPr>
        <p:spPr>
          <a:xfrm>
            <a:off x="228600" y="1447800"/>
            <a:ext cx="5098575" cy="646331"/>
          </a:xfrm>
          <a:prstGeom prst="rect">
            <a:avLst/>
          </a:prstGeom>
          <a:noFill/>
        </p:spPr>
        <p:txBody>
          <a:bodyPr wrap="none" rtlCol="0">
            <a:spAutoFit/>
          </a:bodyPr>
          <a:lstStyle/>
          <a:p>
            <a:r>
              <a:rPr lang="en-US" dirty="0" smtClean="0"/>
              <a:t>0.5um </a:t>
            </a:r>
            <a:r>
              <a:rPr lang="en-US" dirty="0" err="1" smtClean="0"/>
              <a:t>Ce:YIG</a:t>
            </a:r>
            <a:r>
              <a:rPr lang="en-US" dirty="0" smtClean="0"/>
              <a:t> on SGGG(111) from </a:t>
            </a:r>
            <a:r>
              <a:rPr lang="en-US" dirty="0" err="1" smtClean="0"/>
              <a:t>Mizumoto’s</a:t>
            </a:r>
            <a:r>
              <a:rPr lang="en-US" dirty="0" smtClean="0"/>
              <a:t> group</a:t>
            </a:r>
          </a:p>
          <a:p>
            <a:r>
              <a:rPr lang="en-US" dirty="0" smtClean="0"/>
              <a:t>XRD resolution: 0.01 deg</a:t>
            </a:r>
          </a:p>
        </p:txBody>
      </p:sp>
      <p:cxnSp>
        <p:nvCxnSpPr>
          <p:cNvPr id="7" name="Straight Arrow Connector 6"/>
          <p:cNvCxnSpPr/>
          <p:nvPr/>
        </p:nvCxnSpPr>
        <p:spPr>
          <a:xfrm>
            <a:off x="4114800" y="4495800"/>
            <a:ext cx="4572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124200" y="4038600"/>
            <a:ext cx="1346844" cy="369332"/>
          </a:xfrm>
          <a:prstGeom prst="rect">
            <a:avLst/>
          </a:prstGeom>
          <a:noFill/>
        </p:spPr>
        <p:txBody>
          <a:bodyPr wrap="none" rtlCol="0">
            <a:spAutoFit/>
          </a:bodyPr>
          <a:lstStyle/>
          <a:p>
            <a:r>
              <a:rPr lang="en-US" dirty="0" err="1" smtClean="0"/>
              <a:t>Ce:YIG</a:t>
            </a:r>
            <a:r>
              <a:rPr lang="en-US" dirty="0" smtClean="0"/>
              <a:t> (444)</a:t>
            </a:r>
            <a:endParaRPr lang="en-US" dirty="0"/>
          </a:p>
        </p:txBody>
      </p:sp>
      <p:sp>
        <p:nvSpPr>
          <p:cNvPr id="9" name="TextBox 8"/>
          <p:cNvSpPr txBox="1"/>
          <p:nvPr/>
        </p:nvSpPr>
        <p:spPr>
          <a:xfrm>
            <a:off x="5486400" y="3200400"/>
            <a:ext cx="1273105" cy="369332"/>
          </a:xfrm>
          <a:prstGeom prst="rect">
            <a:avLst/>
          </a:prstGeom>
          <a:noFill/>
        </p:spPr>
        <p:txBody>
          <a:bodyPr wrap="none" rtlCol="0">
            <a:spAutoFit/>
          </a:bodyPr>
          <a:lstStyle/>
          <a:p>
            <a:r>
              <a:rPr lang="en-US" dirty="0" smtClean="0"/>
              <a:t>SGGG (444)</a:t>
            </a:r>
            <a:endParaRPr lang="en-US" dirty="0"/>
          </a:p>
        </p:txBody>
      </p:sp>
      <p:cxnSp>
        <p:nvCxnSpPr>
          <p:cNvPr id="11" name="Straight Arrow Connector 10"/>
          <p:cNvCxnSpPr>
            <a:stCxn id="9" idx="1"/>
          </p:cNvCxnSpPr>
          <p:nvPr/>
        </p:nvCxnSpPr>
        <p:spPr>
          <a:xfrm rot="10800000">
            <a:off x="4953000" y="2971800"/>
            <a:ext cx="533400" cy="41326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9" idx="1"/>
          </p:cNvCxnSpPr>
          <p:nvPr/>
        </p:nvCxnSpPr>
        <p:spPr>
          <a:xfrm rot="10800000" flipV="1">
            <a:off x="4953000" y="3385066"/>
            <a:ext cx="533400" cy="80593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572000" y="2590800"/>
            <a:ext cx="553357" cy="369332"/>
          </a:xfrm>
          <a:prstGeom prst="rect">
            <a:avLst/>
          </a:prstGeom>
          <a:noFill/>
        </p:spPr>
        <p:txBody>
          <a:bodyPr wrap="none" rtlCol="0">
            <a:spAutoFit/>
          </a:bodyPr>
          <a:lstStyle/>
          <a:p>
            <a:r>
              <a:rPr lang="en-US" dirty="0" smtClean="0"/>
              <a:t>K</a:t>
            </a:r>
            <a:r>
              <a:rPr lang="el-GR" dirty="0" smtClean="0"/>
              <a:t>α</a:t>
            </a:r>
            <a:r>
              <a:rPr lang="en-US" dirty="0" smtClean="0"/>
              <a:t>1</a:t>
            </a:r>
            <a:endParaRPr lang="en-US" dirty="0"/>
          </a:p>
        </p:txBody>
      </p:sp>
      <p:sp>
        <p:nvSpPr>
          <p:cNvPr id="18" name="TextBox 17"/>
          <p:cNvSpPr txBox="1"/>
          <p:nvPr/>
        </p:nvSpPr>
        <p:spPr>
          <a:xfrm>
            <a:off x="5029200" y="2590800"/>
            <a:ext cx="553357" cy="369332"/>
          </a:xfrm>
          <a:prstGeom prst="rect">
            <a:avLst/>
          </a:prstGeom>
          <a:noFill/>
        </p:spPr>
        <p:txBody>
          <a:bodyPr wrap="none" rtlCol="0">
            <a:spAutoFit/>
          </a:bodyPr>
          <a:lstStyle/>
          <a:p>
            <a:r>
              <a:rPr lang="en-US" dirty="0" smtClean="0"/>
              <a:t>K</a:t>
            </a:r>
            <a:r>
              <a:rPr lang="el-GR" dirty="0" smtClean="0"/>
              <a:t>α</a:t>
            </a:r>
            <a:r>
              <a:rPr lang="en-US" dirty="0" smtClean="0"/>
              <a:t>2</a:t>
            </a:r>
            <a:endParaRPr lang="en-US" dirty="0"/>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Magnetization of </a:t>
            </a:r>
            <a:r>
              <a:rPr lang="en-US" dirty="0" err="1" smtClean="0"/>
              <a:t>Ce:YIG</a:t>
            </a:r>
            <a:endParaRPr lang="en-US" dirty="0"/>
          </a:p>
        </p:txBody>
      </p:sp>
      <p:graphicFrame>
        <p:nvGraphicFramePr>
          <p:cNvPr id="1312770" name="Object 2"/>
          <p:cNvGraphicFramePr>
            <a:graphicFrameLocks noChangeAspect="1"/>
          </p:cNvGraphicFramePr>
          <p:nvPr/>
        </p:nvGraphicFramePr>
        <p:xfrm>
          <a:off x="0" y="2132047"/>
          <a:ext cx="4572000" cy="3869492"/>
        </p:xfrm>
        <a:graphic>
          <a:graphicData uri="http://schemas.openxmlformats.org/presentationml/2006/ole">
            <p:oleObj spid="_x0000_s1312770" name="Graph" r:id="rId3" imgW="3823200" imgH="3235680" progId="Origin50.Graph">
              <p:embed/>
            </p:oleObj>
          </a:graphicData>
        </a:graphic>
      </p:graphicFrame>
      <p:sp>
        <p:nvSpPr>
          <p:cNvPr id="6" name="TextBox 5"/>
          <p:cNvSpPr txBox="1"/>
          <p:nvPr/>
        </p:nvSpPr>
        <p:spPr>
          <a:xfrm>
            <a:off x="457200" y="1981200"/>
            <a:ext cx="3713581" cy="369332"/>
          </a:xfrm>
          <a:prstGeom prst="rect">
            <a:avLst/>
          </a:prstGeom>
          <a:noFill/>
        </p:spPr>
        <p:txBody>
          <a:bodyPr wrap="none" rtlCol="0">
            <a:spAutoFit/>
          </a:bodyPr>
          <a:lstStyle/>
          <a:p>
            <a:r>
              <a:rPr lang="en-US" dirty="0" smtClean="0"/>
              <a:t>0.5um </a:t>
            </a:r>
            <a:r>
              <a:rPr lang="en-US" dirty="0" err="1" smtClean="0"/>
              <a:t>Ce:YIG</a:t>
            </a:r>
            <a:r>
              <a:rPr lang="en-US" dirty="0" smtClean="0"/>
              <a:t> from </a:t>
            </a:r>
            <a:r>
              <a:rPr lang="en-US" dirty="0" err="1" smtClean="0"/>
              <a:t>Mizumoto’s</a:t>
            </a:r>
            <a:r>
              <a:rPr lang="en-US" dirty="0" smtClean="0"/>
              <a:t> group</a:t>
            </a:r>
            <a:endParaRPr lang="en-US" dirty="0"/>
          </a:p>
        </p:txBody>
      </p:sp>
      <p:sp>
        <p:nvSpPr>
          <p:cNvPr id="7" name="TextBox 6"/>
          <p:cNvSpPr txBox="1"/>
          <p:nvPr/>
        </p:nvSpPr>
        <p:spPr>
          <a:xfrm>
            <a:off x="5334000" y="1981200"/>
            <a:ext cx="2891817" cy="369332"/>
          </a:xfrm>
          <a:prstGeom prst="rect">
            <a:avLst/>
          </a:prstGeom>
          <a:noFill/>
        </p:spPr>
        <p:txBody>
          <a:bodyPr wrap="none" rtlCol="0">
            <a:spAutoFit/>
          </a:bodyPr>
          <a:lstStyle/>
          <a:p>
            <a:r>
              <a:rPr lang="en-US" dirty="0" smtClean="0"/>
              <a:t>0.2um </a:t>
            </a:r>
            <a:r>
              <a:rPr lang="en-US" dirty="0" err="1" smtClean="0"/>
              <a:t>Ce:YIG</a:t>
            </a:r>
            <a:r>
              <a:rPr lang="en-US" dirty="0" smtClean="0"/>
              <a:t> grown at UCSB</a:t>
            </a:r>
            <a:endParaRPr lang="en-US" dirty="0"/>
          </a:p>
        </p:txBody>
      </p:sp>
      <p:sp>
        <p:nvSpPr>
          <p:cNvPr id="8" name="TextBox 7"/>
          <p:cNvSpPr txBox="1"/>
          <p:nvPr/>
        </p:nvSpPr>
        <p:spPr>
          <a:xfrm>
            <a:off x="1066800" y="6031468"/>
            <a:ext cx="2672848" cy="369332"/>
          </a:xfrm>
          <a:prstGeom prst="rect">
            <a:avLst/>
          </a:prstGeom>
          <a:noFill/>
        </p:spPr>
        <p:txBody>
          <a:bodyPr wrap="none" rtlCol="0">
            <a:spAutoFit/>
          </a:bodyPr>
          <a:lstStyle/>
          <a:p>
            <a:r>
              <a:rPr lang="en-US" b="1" dirty="0" smtClean="0"/>
              <a:t>Saturation H-field ~50 </a:t>
            </a:r>
            <a:r>
              <a:rPr lang="en-US" b="1" dirty="0" err="1" smtClean="0"/>
              <a:t>Oe</a:t>
            </a:r>
            <a:endParaRPr lang="en-US" b="1" dirty="0"/>
          </a:p>
        </p:txBody>
      </p:sp>
      <p:sp>
        <p:nvSpPr>
          <p:cNvPr id="9" name="TextBox 8"/>
          <p:cNvSpPr txBox="1"/>
          <p:nvPr/>
        </p:nvSpPr>
        <p:spPr>
          <a:xfrm>
            <a:off x="5562600" y="6031468"/>
            <a:ext cx="2600712" cy="369332"/>
          </a:xfrm>
          <a:prstGeom prst="rect">
            <a:avLst/>
          </a:prstGeom>
          <a:noFill/>
        </p:spPr>
        <p:txBody>
          <a:bodyPr wrap="none" rtlCol="0">
            <a:spAutoFit/>
          </a:bodyPr>
          <a:lstStyle/>
          <a:p>
            <a:r>
              <a:rPr lang="en-US" b="1" dirty="0" smtClean="0"/>
              <a:t>Saturation H-field ~10 </a:t>
            </a:r>
            <a:r>
              <a:rPr lang="en-US" b="1" dirty="0" err="1" smtClean="0"/>
              <a:t>Oe</a:t>
            </a:r>
            <a:endParaRPr lang="en-US" b="1" dirty="0"/>
          </a:p>
        </p:txBody>
      </p:sp>
      <p:sp>
        <p:nvSpPr>
          <p:cNvPr id="10" name="TextBox 9"/>
          <p:cNvSpPr txBox="1"/>
          <p:nvPr/>
        </p:nvSpPr>
        <p:spPr>
          <a:xfrm>
            <a:off x="228600" y="1295400"/>
            <a:ext cx="5962145" cy="369332"/>
          </a:xfrm>
          <a:prstGeom prst="rect">
            <a:avLst/>
          </a:prstGeom>
          <a:noFill/>
        </p:spPr>
        <p:txBody>
          <a:bodyPr wrap="none" rtlCol="0">
            <a:spAutoFit/>
          </a:bodyPr>
          <a:lstStyle/>
          <a:p>
            <a:r>
              <a:rPr lang="en-US" dirty="0" smtClean="0"/>
              <a:t>Measured by SQUID at room temperature (in-plane direction)</a:t>
            </a:r>
            <a:endParaRPr lang="en-US" dirty="0"/>
          </a:p>
        </p:txBody>
      </p:sp>
      <p:graphicFrame>
        <p:nvGraphicFramePr>
          <p:cNvPr id="1312772" name="Object 4"/>
          <p:cNvGraphicFramePr>
            <a:graphicFrameLocks noChangeAspect="1"/>
          </p:cNvGraphicFramePr>
          <p:nvPr/>
        </p:nvGraphicFramePr>
        <p:xfrm>
          <a:off x="4191000" y="2113785"/>
          <a:ext cx="4724400" cy="3906016"/>
        </p:xfrm>
        <a:graphic>
          <a:graphicData uri="http://schemas.openxmlformats.org/presentationml/2006/ole">
            <p:oleObj spid="_x0000_s1312772" name="Graph" r:id="rId4" imgW="3913920" imgH="3235680" progId="Origin50.Graph">
              <p:embed/>
            </p:oleObj>
          </a:graphicData>
        </a:graphic>
      </p:graphicFrame>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1500162" name="Object 2"/>
          <p:cNvGraphicFramePr>
            <a:graphicFrameLocks noChangeAspect="1"/>
          </p:cNvGraphicFramePr>
          <p:nvPr/>
        </p:nvGraphicFramePr>
        <p:xfrm>
          <a:off x="228600" y="152400"/>
          <a:ext cx="4601053" cy="3463925"/>
        </p:xfrm>
        <a:graphic>
          <a:graphicData uri="http://schemas.openxmlformats.org/presentationml/2006/ole">
            <p:oleObj spid="_x0000_s1500162" name="Graph" r:id="rId3" imgW="3892320" imgH="2930400" progId="Origin50.Graph">
              <p:embed/>
            </p:oleObj>
          </a:graphicData>
        </a:graphic>
      </p:graphicFrame>
      <p:graphicFrame>
        <p:nvGraphicFramePr>
          <p:cNvPr id="1500163" name="Object 3"/>
          <p:cNvGraphicFramePr>
            <a:graphicFrameLocks noChangeAspect="1"/>
          </p:cNvGraphicFramePr>
          <p:nvPr/>
        </p:nvGraphicFramePr>
        <p:xfrm>
          <a:off x="457200" y="3352800"/>
          <a:ext cx="4282021" cy="3311525"/>
        </p:xfrm>
        <a:graphic>
          <a:graphicData uri="http://schemas.openxmlformats.org/presentationml/2006/ole">
            <p:oleObj spid="_x0000_s1500163" name="Graph" r:id="rId4" imgW="3790080" imgH="2930400" progId="Origin50.Graph">
              <p:embed/>
            </p:oleObj>
          </a:graphicData>
        </a:graphic>
      </p:graphicFrame>
      <p:sp>
        <p:nvSpPr>
          <p:cNvPr id="6" name="Rectangle 5"/>
          <p:cNvSpPr/>
          <p:nvPr/>
        </p:nvSpPr>
        <p:spPr>
          <a:xfrm>
            <a:off x="4953000" y="1066800"/>
            <a:ext cx="4191000" cy="1384995"/>
          </a:xfrm>
          <a:prstGeom prst="rect">
            <a:avLst/>
          </a:prstGeom>
        </p:spPr>
        <p:txBody>
          <a:bodyPr wrap="square">
            <a:spAutoFit/>
          </a:bodyPr>
          <a:lstStyle/>
          <a:p>
            <a:r>
              <a:rPr lang="en-US" sz="1400" dirty="0" smtClean="0"/>
              <a:t>60	107	113	116</a:t>
            </a:r>
          </a:p>
          <a:p>
            <a:r>
              <a:rPr lang="en-US" sz="1400" dirty="0" smtClean="0"/>
              <a:t>84	139	--	--</a:t>
            </a:r>
          </a:p>
          <a:p>
            <a:r>
              <a:rPr lang="en-US" sz="1400" dirty="0" smtClean="0"/>
              <a:t>108	162	--	--</a:t>
            </a:r>
          </a:p>
          <a:p>
            <a:r>
              <a:rPr lang="en-US" sz="1400" dirty="0" smtClean="0"/>
              <a:t>156	217	--	--</a:t>
            </a:r>
          </a:p>
          <a:p>
            <a:r>
              <a:rPr lang="en-US" sz="1400" dirty="0" smtClean="0"/>
              <a:t>204	261	271	269</a:t>
            </a:r>
          </a:p>
          <a:p>
            <a:r>
              <a:rPr lang="en-US" sz="1400" dirty="0" smtClean="0"/>
              <a:t>396	465		</a:t>
            </a:r>
            <a:endParaRPr lang="en-US" sz="1400" dirty="0"/>
          </a:p>
        </p:txBody>
      </p:sp>
      <p:sp>
        <p:nvSpPr>
          <p:cNvPr id="7" name="Rectangle 6"/>
          <p:cNvSpPr/>
          <p:nvPr/>
        </p:nvSpPr>
        <p:spPr>
          <a:xfrm>
            <a:off x="5029200" y="4114800"/>
            <a:ext cx="3505200" cy="1200329"/>
          </a:xfrm>
          <a:prstGeom prst="rect">
            <a:avLst/>
          </a:prstGeom>
        </p:spPr>
        <p:txBody>
          <a:bodyPr wrap="square">
            <a:spAutoFit/>
          </a:bodyPr>
          <a:lstStyle/>
          <a:p>
            <a:r>
              <a:rPr lang="en-US" dirty="0" smtClean="0"/>
              <a:t>600	574</a:t>
            </a:r>
          </a:p>
          <a:p>
            <a:r>
              <a:rPr lang="en-US" dirty="0" smtClean="0"/>
              <a:t>702	674</a:t>
            </a:r>
          </a:p>
          <a:p>
            <a:r>
              <a:rPr lang="en-US" dirty="0" smtClean="0"/>
              <a:t>804	781</a:t>
            </a:r>
          </a:p>
          <a:p>
            <a:r>
              <a:rPr lang="en-US" dirty="0" smtClean="0"/>
              <a:t>900	887</a:t>
            </a:r>
            <a:endParaRPr lang="en-US" dirty="0"/>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MZI-type Isolator</a:t>
            </a:r>
            <a:endParaRPr lang="en-US" dirty="0"/>
          </a:p>
        </p:txBody>
      </p:sp>
      <p:pic>
        <p:nvPicPr>
          <p:cNvPr id="1501188" name="Picture 4"/>
          <p:cNvPicPr>
            <a:picLocks noChangeAspect="1" noChangeArrowheads="1"/>
          </p:cNvPicPr>
          <p:nvPr/>
        </p:nvPicPr>
        <p:blipFill>
          <a:blip r:embed="rId2" cstate="print"/>
          <a:srcRect/>
          <a:stretch>
            <a:fillRect/>
          </a:stretch>
        </p:blipFill>
        <p:spPr bwMode="auto">
          <a:xfrm>
            <a:off x="457200" y="2819400"/>
            <a:ext cx="4038600" cy="3028950"/>
          </a:xfrm>
          <a:prstGeom prst="rect">
            <a:avLst/>
          </a:prstGeom>
          <a:noFill/>
          <a:ln w="9525">
            <a:noFill/>
            <a:miter lim="800000"/>
            <a:headEnd/>
            <a:tailEnd/>
          </a:ln>
          <a:effectLst/>
        </p:spPr>
      </p:pic>
      <p:cxnSp>
        <p:nvCxnSpPr>
          <p:cNvPr id="25" name="Straight Connector 24"/>
          <p:cNvCxnSpPr/>
          <p:nvPr/>
        </p:nvCxnSpPr>
        <p:spPr>
          <a:xfrm>
            <a:off x="1447800" y="2209800"/>
            <a:ext cx="5334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flipH="1" flipV="1">
            <a:off x="1866900" y="1866900"/>
            <a:ext cx="457200" cy="2286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209800" y="1752600"/>
            <a:ext cx="5334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2628900" y="1866900"/>
            <a:ext cx="457200" cy="2286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981200" y="2209800"/>
            <a:ext cx="228600" cy="1524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209800" y="2362200"/>
            <a:ext cx="5334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743200" y="2209800"/>
            <a:ext cx="228600" cy="1524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971800" y="2209800"/>
            <a:ext cx="5334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1905000" y="1371600"/>
            <a:ext cx="1219200" cy="1371600"/>
          </a:xfrm>
          <a:prstGeom prst="rect">
            <a:avLst/>
          </a:prstGeom>
          <a:solidFill>
            <a:srgbClr val="00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3200400" y="1524000"/>
            <a:ext cx="776175" cy="369332"/>
          </a:xfrm>
          <a:prstGeom prst="rect">
            <a:avLst/>
          </a:prstGeom>
          <a:noFill/>
        </p:spPr>
        <p:txBody>
          <a:bodyPr wrap="none" rtlCol="0">
            <a:spAutoFit/>
          </a:bodyPr>
          <a:lstStyle/>
          <a:p>
            <a:r>
              <a:rPr lang="en-US" dirty="0" smtClean="0"/>
              <a:t>B field</a:t>
            </a:r>
            <a:endParaRPr lang="en-US" dirty="0"/>
          </a:p>
        </p:txBody>
      </p:sp>
      <p:cxnSp>
        <p:nvCxnSpPr>
          <p:cNvPr id="41" name="Straight Arrow Connector 40"/>
          <p:cNvCxnSpPr/>
          <p:nvPr/>
        </p:nvCxnSpPr>
        <p:spPr>
          <a:xfrm rot="5400000" flipH="1" flipV="1">
            <a:off x="2953544" y="1770856"/>
            <a:ext cx="3429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447800" y="6172200"/>
            <a:ext cx="6138668" cy="369332"/>
          </a:xfrm>
          <a:prstGeom prst="rect">
            <a:avLst/>
          </a:prstGeom>
          <a:noFill/>
        </p:spPr>
        <p:txBody>
          <a:bodyPr wrap="none" rtlCol="0">
            <a:spAutoFit/>
          </a:bodyPr>
          <a:lstStyle/>
          <a:p>
            <a:r>
              <a:rPr lang="en-US" dirty="0" smtClean="0"/>
              <a:t>Comparison is based on the same Faraday coefficient (</a:t>
            </a:r>
            <a:r>
              <a:rPr lang="el-GR" dirty="0" smtClean="0"/>
              <a:t>Δ</a:t>
            </a:r>
            <a:r>
              <a:rPr lang="en-US" dirty="0" smtClean="0"/>
              <a:t>n=1e-4)</a:t>
            </a:r>
            <a:endParaRPr lang="en-US" dirty="0"/>
          </a:p>
        </p:txBody>
      </p:sp>
      <p:sp>
        <p:nvSpPr>
          <p:cNvPr id="43" name="Rectangle 42"/>
          <p:cNvSpPr/>
          <p:nvPr/>
        </p:nvSpPr>
        <p:spPr>
          <a:xfrm>
            <a:off x="3048000" y="2362200"/>
            <a:ext cx="1184940" cy="369332"/>
          </a:xfrm>
          <a:prstGeom prst="rect">
            <a:avLst/>
          </a:prstGeom>
        </p:spPr>
        <p:txBody>
          <a:bodyPr wrap="none">
            <a:spAutoFit/>
          </a:bodyPr>
          <a:lstStyle/>
          <a:p>
            <a:r>
              <a:rPr lang="el-GR" dirty="0" smtClean="0"/>
              <a:t>Δ</a:t>
            </a:r>
            <a:r>
              <a:rPr lang="en-US" dirty="0" smtClean="0"/>
              <a:t>L=343um</a:t>
            </a:r>
            <a:endParaRPr lang="en-US" dirty="0"/>
          </a:p>
        </p:txBody>
      </p:sp>
      <p:cxnSp>
        <p:nvCxnSpPr>
          <p:cNvPr id="46" name="Straight Connector 45"/>
          <p:cNvCxnSpPr/>
          <p:nvPr/>
        </p:nvCxnSpPr>
        <p:spPr>
          <a:xfrm>
            <a:off x="5486400" y="2133600"/>
            <a:ext cx="5334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flipH="1" flipV="1">
            <a:off x="5905500" y="1790700"/>
            <a:ext cx="457200" cy="2286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6248400" y="1676400"/>
            <a:ext cx="5334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6667500" y="1790700"/>
            <a:ext cx="457200" cy="2286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6019800" y="2133600"/>
            <a:ext cx="228600" cy="1524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248400" y="2286000"/>
            <a:ext cx="5334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6781800" y="2133600"/>
            <a:ext cx="228600" cy="1524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010400" y="2133600"/>
            <a:ext cx="5334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6248400" y="2057400"/>
            <a:ext cx="609600" cy="457200"/>
          </a:xfrm>
          <a:prstGeom prst="rect">
            <a:avLst/>
          </a:prstGeom>
          <a:solidFill>
            <a:srgbClr val="00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6019800" y="2514600"/>
            <a:ext cx="776175" cy="369332"/>
          </a:xfrm>
          <a:prstGeom prst="rect">
            <a:avLst/>
          </a:prstGeom>
          <a:noFill/>
        </p:spPr>
        <p:txBody>
          <a:bodyPr wrap="none" rtlCol="0">
            <a:spAutoFit/>
          </a:bodyPr>
          <a:lstStyle/>
          <a:p>
            <a:r>
              <a:rPr lang="en-US" dirty="0" smtClean="0"/>
              <a:t>B field</a:t>
            </a:r>
            <a:endParaRPr lang="en-US" dirty="0"/>
          </a:p>
        </p:txBody>
      </p:sp>
      <p:cxnSp>
        <p:nvCxnSpPr>
          <p:cNvPr id="56" name="Straight Arrow Connector 55"/>
          <p:cNvCxnSpPr/>
          <p:nvPr/>
        </p:nvCxnSpPr>
        <p:spPr>
          <a:xfrm rot="5400000" flipH="1" flipV="1">
            <a:off x="5849144" y="2456656"/>
            <a:ext cx="3429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7086600" y="2286000"/>
            <a:ext cx="1184940" cy="369332"/>
          </a:xfrm>
          <a:prstGeom prst="rect">
            <a:avLst/>
          </a:prstGeom>
        </p:spPr>
        <p:txBody>
          <a:bodyPr wrap="none">
            <a:spAutoFit/>
          </a:bodyPr>
          <a:lstStyle/>
          <a:p>
            <a:r>
              <a:rPr lang="el-GR" dirty="0" smtClean="0"/>
              <a:t>Δ</a:t>
            </a:r>
            <a:r>
              <a:rPr lang="en-US" dirty="0" smtClean="0"/>
              <a:t>L=343um</a:t>
            </a:r>
            <a:endParaRPr lang="en-US" dirty="0"/>
          </a:p>
        </p:txBody>
      </p:sp>
      <p:pic>
        <p:nvPicPr>
          <p:cNvPr id="1501190" name="Picture 6"/>
          <p:cNvPicPr>
            <a:picLocks noChangeAspect="1" noChangeArrowheads="1"/>
          </p:cNvPicPr>
          <p:nvPr/>
        </p:nvPicPr>
        <p:blipFill>
          <a:blip r:embed="rId3" cstate="print"/>
          <a:srcRect/>
          <a:stretch>
            <a:fillRect/>
          </a:stretch>
        </p:blipFill>
        <p:spPr bwMode="auto">
          <a:xfrm>
            <a:off x="4495800" y="2819400"/>
            <a:ext cx="4114800" cy="3086980"/>
          </a:xfrm>
          <a:prstGeom prst="rect">
            <a:avLst/>
          </a:prstGeom>
          <a:noFill/>
          <a:ln w="9525">
            <a:noFill/>
            <a:miter lim="800000"/>
            <a:headEnd/>
            <a:tailEnd/>
          </a:ln>
          <a:effectLst/>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noChangeArrowheads="1"/>
          </p:cNvPicPr>
          <p:nvPr/>
        </p:nvPicPr>
        <p:blipFill>
          <a:blip r:embed="rId2" cstate="print"/>
          <a:srcRect/>
          <a:stretch>
            <a:fillRect/>
          </a:stretch>
        </p:blipFill>
        <p:spPr bwMode="auto">
          <a:xfrm>
            <a:off x="2514600" y="3048000"/>
            <a:ext cx="4114800" cy="3086100"/>
          </a:xfrm>
          <a:prstGeom prst="rect">
            <a:avLst/>
          </a:prstGeom>
          <a:noFill/>
          <a:ln w="9525">
            <a:noFill/>
            <a:miter lim="800000"/>
            <a:headEnd/>
            <a:tailEnd/>
          </a:ln>
          <a:effectLst/>
        </p:spPr>
      </p:pic>
      <p:cxnSp>
        <p:nvCxnSpPr>
          <p:cNvPr id="5" name="Straight Connector 4"/>
          <p:cNvCxnSpPr/>
          <p:nvPr/>
        </p:nvCxnSpPr>
        <p:spPr>
          <a:xfrm>
            <a:off x="990600" y="2057400"/>
            <a:ext cx="5334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5400000" flipH="1" flipV="1">
            <a:off x="1524000" y="1828800"/>
            <a:ext cx="228600" cy="2286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752600" y="1828800"/>
            <a:ext cx="5334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6200000" flipH="1">
            <a:off x="2286000" y="1828800"/>
            <a:ext cx="228600" cy="2286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524000" y="2057400"/>
            <a:ext cx="228600" cy="1524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752600" y="2209800"/>
            <a:ext cx="5334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286000" y="2057400"/>
            <a:ext cx="228600" cy="1524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514600" y="2057400"/>
            <a:ext cx="5334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600200" y="2133600"/>
            <a:ext cx="838200" cy="228600"/>
          </a:xfrm>
          <a:prstGeom prst="rect">
            <a:avLst/>
          </a:prstGeom>
          <a:solidFill>
            <a:srgbClr val="00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rot="5400000" flipH="1" flipV="1">
            <a:off x="2420144" y="2304256"/>
            <a:ext cx="3429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565400" y="2362200"/>
            <a:ext cx="776175" cy="369332"/>
          </a:xfrm>
          <a:prstGeom prst="rect">
            <a:avLst/>
          </a:prstGeom>
          <a:noFill/>
        </p:spPr>
        <p:txBody>
          <a:bodyPr wrap="none" rtlCol="0">
            <a:spAutoFit/>
          </a:bodyPr>
          <a:lstStyle/>
          <a:p>
            <a:r>
              <a:rPr lang="en-US" dirty="0" smtClean="0"/>
              <a:t>B field</a:t>
            </a:r>
            <a:endParaRPr lang="en-US" dirty="0"/>
          </a:p>
        </p:txBody>
      </p:sp>
      <p:sp>
        <p:nvSpPr>
          <p:cNvPr id="16" name="Rectangle 15"/>
          <p:cNvSpPr/>
          <p:nvPr/>
        </p:nvSpPr>
        <p:spPr>
          <a:xfrm>
            <a:off x="1295400" y="2514600"/>
            <a:ext cx="1067921" cy="369332"/>
          </a:xfrm>
          <a:prstGeom prst="rect">
            <a:avLst/>
          </a:prstGeom>
        </p:spPr>
        <p:txBody>
          <a:bodyPr wrap="none">
            <a:spAutoFit/>
          </a:bodyPr>
          <a:lstStyle/>
          <a:p>
            <a:r>
              <a:rPr lang="el-GR" dirty="0" smtClean="0"/>
              <a:t>Δ</a:t>
            </a:r>
            <a:r>
              <a:rPr lang="en-US" dirty="0" smtClean="0"/>
              <a:t>L=10um</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Magnetic field direction (I)</a:t>
            </a:r>
            <a:endParaRPr lang="en-US" dirty="0"/>
          </a:p>
        </p:txBody>
      </p:sp>
      <p:sp>
        <p:nvSpPr>
          <p:cNvPr id="3" name="Content Placeholder 2"/>
          <p:cNvSpPr>
            <a:spLocks noGrp="1"/>
          </p:cNvSpPr>
          <p:nvPr>
            <p:ph idx="1"/>
          </p:nvPr>
        </p:nvSpPr>
        <p:spPr>
          <a:xfrm>
            <a:off x="457200" y="4343400"/>
            <a:ext cx="7924800" cy="2286000"/>
          </a:xfrm>
        </p:spPr>
        <p:txBody>
          <a:bodyPr>
            <a:normAutofit fontScale="85000" lnSpcReduction="10000"/>
          </a:bodyPr>
          <a:lstStyle/>
          <a:p>
            <a:r>
              <a:rPr lang="en-US" sz="2400" b="1" dirty="0" smtClean="0"/>
              <a:t>Light with RH and LH polarization has different propagation constants </a:t>
            </a:r>
            <a:endParaRPr lang="en-US" sz="2000" b="1" dirty="0" smtClean="0"/>
          </a:p>
          <a:p>
            <a:pPr lvl="1"/>
            <a:r>
              <a:rPr lang="en-US" sz="2000" b="1" dirty="0" smtClean="0"/>
              <a:t>Different resonance wavelength</a:t>
            </a:r>
          </a:p>
          <a:p>
            <a:r>
              <a:rPr lang="en-US" sz="2400" b="1" dirty="0" smtClean="0"/>
              <a:t>In the reverse direction, RH and LH are opposite, but the resonance wavelengths are the same</a:t>
            </a:r>
          </a:p>
          <a:p>
            <a:pPr lvl="1"/>
            <a:r>
              <a:rPr lang="en-US" sz="2000" b="1" dirty="0" smtClean="0"/>
              <a:t>Reciprocal </a:t>
            </a:r>
          </a:p>
          <a:p>
            <a:r>
              <a:rPr lang="en-US" sz="2400" b="1" dirty="0" smtClean="0"/>
              <a:t>Polarization keeps changing during propagation in the ring</a:t>
            </a:r>
          </a:p>
          <a:p>
            <a:r>
              <a:rPr lang="en-US" sz="2400" b="1" dirty="0" smtClean="0"/>
              <a:t>It’s ok for switches (JJAP), but not isolators.</a:t>
            </a:r>
            <a:endParaRPr lang="en-US" sz="2400" b="1" dirty="0"/>
          </a:p>
        </p:txBody>
      </p:sp>
      <p:pic>
        <p:nvPicPr>
          <p:cNvPr id="17412" name="Picture 4"/>
          <p:cNvPicPr>
            <a:picLocks noChangeAspect="1" noChangeArrowheads="1"/>
          </p:cNvPicPr>
          <p:nvPr/>
        </p:nvPicPr>
        <p:blipFill>
          <a:blip r:embed="rId2" cstate="print"/>
          <a:srcRect/>
          <a:stretch>
            <a:fillRect/>
          </a:stretch>
        </p:blipFill>
        <p:spPr bwMode="auto">
          <a:xfrm>
            <a:off x="5029200" y="1676400"/>
            <a:ext cx="3352800" cy="2514600"/>
          </a:xfrm>
          <a:prstGeom prst="rect">
            <a:avLst/>
          </a:prstGeom>
          <a:noFill/>
          <a:ln w="9525">
            <a:noFill/>
            <a:miter lim="800000"/>
            <a:headEnd/>
            <a:tailEnd/>
          </a:ln>
          <a:effectLst/>
        </p:spPr>
      </p:pic>
      <p:sp>
        <p:nvSpPr>
          <p:cNvPr id="30" name="TextBox 29"/>
          <p:cNvSpPr txBox="1"/>
          <p:nvPr/>
        </p:nvSpPr>
        <p:spPr>
          <a:xfrm>
            <a:off x="6858000" y="1447800"/>
            <a:ext cx="453970" cy="369332"/>
          </a:xfrm>
          <a:prstGeom prst="rect">
            <a:avLst/>
          </a:prstGeom>
          <a:noFill/>
        </p:spPr>
        <p:txBody>
          <a:bodyPr wrap="none" rtlCol="0">
            <a:spAutoFit/>
          </a:bodyPr>
          <a:lstStyle/>
          <a:p>
            <a:r>
              <a:rPr lang="en-US" dirty="0" smtClean="0"/>
              <a:t>RH</a:t>
            </a:r>
            <a:endParaRPr lang="en-US" dirty="0"/>
          </a:p>
        </p:txBody>
      </p:sp>
      <p:sp>
        <p:nvSpPr>
          <p:cNvPr id="31" name="TextBox 30"/>
          <p:cNvSpPr txBox="1"/>
          <p:nvPr/>
        </p:nvSpPr>
        <p:spPr>
          <a:xfrm>
            <a:off x="6248400" y="1447800"/>
            <a:ext cx="426720" cy="369332"/>
          </a:xfrm>
          <a:prstGeom prst="rect">
            <a:avLst/>
          </a:prstGeom>
          <a:noFill/>
        </p:spPr>
        <p:txBody>
          <a:bodyPr wrap="none" rtlCol="0">
            <a:spAutoFit/>
          </a:bodyPr>
          <a:lstStyle/>
          <a:p>
            <a:r>
              <a:rPr lang="en-US" dirty="0" smtClean="0"/>
              <a:t>LH</a:t>
            </a:r>
            <a:endParaRPr lang="en-US" dirty="0"/>
          </a:p>
        </p:txBody>
      </p:sp>
      <p:sp>
        <p:nvSpPr>
          <p:cNvPr id="32" name="Rectangle 31"/>
          <p:cNvSpPr/>
          <p:nvPr/>
        </p:nvSpPr>
        <p:spPr>
          <a:xfrm>
            <a:off x="990600" y="2209800"/>
            <a:ext cx="2971800" cy="1524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990600" y="3429000"/>
            <a:ext cx="2971800" cy="1524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2"/>
          <p:cNvPicPr>
            <a:picLocks noChangeAspect="1" noChangeArrowheads="1"/>
          </p:cNvPicPr>
          <p:nvPr/>
        </p:nvPicPr>
        <p:blipFill>
          <a:blip r:embed="rId3" cstate="print"/>
          <a:srcRect t="8804" b="8232"/>
          <a:stretch>
            <a:fillRect/>
          </a:stretch>
        </p:blipFill>
        <p:spPr bwMode="auto">
          <a:xfrm>
            <a:off x="1718199" y="2362200"/>
            <a:ext cx="1285875" cy="1066800"/>
          </a:xfrm>
          <a:prstGeom prst="rect">
            <a:avLst/>
          </a:prstGeom>
          <a:noFill/>
          <a:ln w="9525">
            <a:noFill/>
            <a:miter lim="800000"/>
            <a:headEnd/>
            <a:tailEnd/>
          </a:ln>
        </p:spPr>
      </p:pic>
      <p:sp>
        <p:nvSpPr>
          <p:cNvPr id="35" name="TextBox 34"/>
          <p:cNvSpPr txBox="1"/>
          <p:nvPr/>
        </p:nvSpPr>
        <p:spPr>
          <a:xfrm>
            <a:off x="3048000" y="2819400"/>
            <a:ext cx="357790" cy="461665"/>
          </a:xfrm>
          <a:prstGeom prst="rect">
            <a:avLst/>
          </a:prstGeom>
          <a:noFill/>
        </p:spPr>
        <p:txBody>
          <a:bodyPr wrap="square" rtlCol="0">
            <a:spAutoFit/>
          </a:bodyPr>
          <a:lstStyle/>
          <a:p>
            <a:r>
              <a:rPr lang="en-US" sz="2400" b="1" dirty="0" smtClean="0"/>
              <a:t>B</a:t>
            </a:r>
            <a:endParaRPr lang="en-US" sz="2400" b="1" dirty="0"/>
          </a:p>
        </p:txBody>
      </p:sp>
      <p:sp>
        <p:nvSpPr>
          <p:cNvPr id="36" name="Oval 35"/>
          <p:cNvSpPr/>
          <p:nvPr/>
        </p:nvSpPr>
        <p:spPr>
          <a:xfrm>
            <a:off x="2362200" y="2819400"/>
            <a:ext cx="152400"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a:stCxn id="36" idx="1"/>
            <a:endCxn id="36" idx="5"/>
          </p:cNvCxnSpPr>
          <p:nvPr/>
        </p:nvCxnSpPr>
        <p:spPr>
          <a:xfrm rot="16200000" flipH="1">
            <a:off x="2384518" y="2841718"/>
            <a:ext cx="107764" cy="1077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36" idx="7"/>
            <a:endCxn id="36" idx="3"/>
          </p:cNvCxnSpPr>
          <p:nvPr/>
        </p:nvCxnSpPr>
        <p:spPr>
          <a:xfrm rot="16200000" flipH="1" flipV="1">
            <a:off x="2384518" y="2841718"/>
            <a:ext cx="107764" cy="1077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914400" y="2438400"/>
            <a:ext cx="990600" cy="646331"/>
          </a:xfrm>
          <a:prstGeom prst="rect">
            <a:avLst/>
          </a:prstGeom>
          <a:noFill/>
        </p:spPr>
        <p:txBody>
          <a:bodyPr wrap="square" rtlCol="0">
            <a:spAutoFit/>
          </a:bodyPr>
          <a:lstStyle/>
          <a:p>
            <a:pPr algn="ctr"/>
            <a:r>
              <a:rPr lang="en-US" b="1" dirty="0" smtClean="0"/>
              <a:t>MO material</a:t>
            </a:r>
            <a:endParaRPr lang="en-US" b="1" dirty="0"/>
          </a:p>
        </p:txBody>
      </p:sp>
      <p:grpSp>
        <p:nvGrpSpPr>
          <p:cNvPr id="40" name="Group 39"/>
          <p:cNvGrpSpPr/>
          <p:nvPr/>
        </p:nvGrpSpPr>
        <p:grpSpPr>
          <a:xfrm>
            <a:off x="2133600" y="2438400"/>
            <a:ext cx="914400" cy="919715"/>
            <a:chOff x="2606164" y="2423036"/>
            <a:chExt cx="914400" cy="919715"/>
          </a:xfrm>
        </p:grpSpPr>
        <p:sp>
          <p:nvSpPr>
            <p:cNvPr id="41" name="Arc 40"/>
            <p:cNvSpPr/>
            <p:nvPr/>
          </p:nvSpPr>
          <p:spPr>
            <a:xfrm rot="4092776">
              <a:off x="2606164" y="2423036"/>
              <a:ext cx="914400" cy="914400"/>
            </a:xfrm>
            <a:prstGeom prst="arc">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2" name="Straight Arrow Connector 41"/>
            <p:cNvCxnSpPr/>
            <p:nvPr/>
          </p:nvCxnSpPr>
          <p:spPr>
            <a:xfrm rot="10800000" flipV="1">
              <a:off x="3159954" y="3294729"/>
              <a:ext cx="78129" cy="4802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43" name="TextBox 42"/>
          <p:cNvSpPr txBox="1"/>
          <p:nvPr/>
        </p:nvSpPr>
        <p:spPr>
          <a:xfrm>
            <a:off x="2156810" y="2667000"/>
            <a:ext cx="357790" cy="461665"/>
          </a:xfrm>
          <a:prstGeom prst="rect">
            <a:avLst/>
          </a:prstGeom>
          <a:noFill/>
        </p:spPr>
        <p:txBody>
          <a:bodyPr wrap="square" rtlCol="0">
            <a:spAutoFit/>
          </a:bodyPr>
          <a:lstStyle/>
          <a:p>
            <a:r>
              <a:rPr lang="en-US" sz="2400" b="1" dirty="0" smtClean="0"/>
              <a:t>I</a:t>
            </a:r>
            <a:endParaRPr lang="en-US" sz="2400" b="1" dirty="0"/>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1504258" name="Object 2"/>
          <p:cNvGraphicFramePr>
            <a:graphicFrameLocks noChangeAspect="1"/>
          </p:cNvGraphicFramePr>
          <p:nvPr/>
        </p:nvGraphicFramePr>
        <p:xfrm>
          <a:off x="0" y="2286000"/>
          <a:ext cx="4648200" cy="3898367"/>
        </p:xfrm>
        <a:graphic>
          <a:graphicData uri="http://schemas.openxmlformats.org/presentationml/2006/ole">
            <p:oleObj spid="_x0000_s1504258" name="Graph" r:id="rId3" imgW="3857760" imgH="3235680" progId="Origin50.Graph">
              <p:embed/>
            </p:oleObj>
          </a:graphicData>
        </a:graphic>
      </p:graphicFrame>
      <p:graphicFrame>
        <p:nvGraphicFramePr>
          <p:cNvPr id="1504259" name="Object 3"/>
          <p:cNvGraphicFramePr>
            <a:graphicFrameLocks noChangeAspect="1"/>
          </p:cNvGraphicFramePr>
          <p:nvPr/>
        </p:nvGraphicFramePr>
        <p:xfrm>
          <a:off x="4419600" y="2286000"/>
          <a:ext cx="4724400" cy="3978338"/>
        </p:xfrm>
        <a:graphic>
          <a:graphicData uri="http://schemas.openxmlformats.org/presentationml/2006/ole">
            <p:oleObj spid="_x0000_s1504259" name="Graph" r:id="rId4" imgW="3840480" imgH="3234240" progId="Origin50.Graph">
              <p:embed/>
            </p:oleObj>
          </a:graphicData>
        </a:graphic>
      </p:graphicFrame>
      <p:sp>
        <p:nvSpPr>
          <p:cNvPr id="6" name="TextBox 5"/>
          <p:cNvSpPr txBox="1"/>
          <p:nvPr/>
        </p:nvSpPr>
        <p:spPr>
          <a:xfrm>
            <a:off x="457200" y="1828800"/>
            <a:ext cx="1662635" cy="369332"/>
          </a:xfrm>
          <a:prstGeom prst="rect">
            <a:avLst/>
          </a:prstGeom>
          <a:noFill/>
        </p:spPr>
        <p:txBody>
          <a:bodyPr wrap="none" rtlCol="0">
            <a:spAutoFit/>
          </a:bodyPr>
          <a:lstStyle/>
          <a:p>
            <a:r>
              <a:rPr lang="en-US" dirty="0" smtClean="0"/>
              <a:t>MZI: </a:t>
            </a:r>
            <a:r>
              <a:rPr lang="el-GR" dirty="0" smtClean="0"/>
              <a:t>Δ</a:t>
            </a:r>
            <a:r>
              <a:rPr lang="en-US" dirty="0" smtClean="0"/>
              <a:t>L=282um</a:t>
            </a:r>
            <a:endParaRPr lang="en-US" dirty="0"/>
          </a:p>
        </p:txBody>
      </p:sp>
      <p:sp>
        <p:nvSpPr>
          <p:cNvPr id="7" name="TextBox 6"/>
          <p:cNvSpPr txBox="1"/>
          <p:nvPr/>
        </p:nvSpPr>
        <p:spPr>
          <a:xfrm>
            <a:off x="914400" y="6019800"/>
            <a:ext cx="1284262" cy="646331"/>
          </a:xfrm>
          <a:prstGeom prst="rect">
            <a:avLst/>
          </a:prstGeom>
          <a:noFill/>
        </p:spPr>
        <p:txBody>
          <a:bodyPr wrap="none" rtlCol="0">
            <a:spAutoFit/>
          </a:bodyPr>
          <a:lstStyle/>
          <a:p>
            <a:r>
              <a:rPr lang="en-US" dirty="0" smtClean="0"/>
              <a:t>FSR~1.7 nm</a:t>
            </a:r>
          </a:p>
          <a:p>
            <a:r>
              <a:rPr lang="en-US" dirty="0" err="1" smtClean="0"/>
              <a:t>ng</a:t>
            </a:r>
            <a:r>
              <a:rPr lang="en-US" dirty="0" smtClean="0"/>
              <a:t> ~5</a:t>
            </a:r>
            <a:endParaRPr lang="en-US" dirty="0"/>
          </a:p>
        </p:txBody>
      </p:sp>
      <p:sp>
        <p:nvSpPr>
          <p:cNvPr id="8" name="TextBox 7"/>
          <p:cNvSpPr txBox="1"/>
          <p:nvPr/>
        </p:nvSpPr>
        <p:spPr>
          <a:xfrm>
            <a:off x="5257800" y="6019800"/>
            <a:ext cx="1056636" cy="646331"/>
          </a:xfrm>
          <a:prstGeom prst="rect">
            <a:avLst/>
          </a:prstGeom>
          <a:noFill/>
        </p:spPr>
        <p:txBody>
          <a:bodyPr wrap="none" rtlCol="0">
            <a:spAutoFit/>
          </a:bodyPr>
          <a:lstStyle/>
          <a:p>
            <a:r>
              <a:rPr lang="en-US" dirty="0" smtClean="0"/>
              <a:t>FSR~2nm</a:t>
            </a:r>
          </a:p>
          <a:p>
            <a:r>
              <a:rPr lang="en-US" dirty="0" err="1" smtClean="0"/>
              <a:t>ng</a:t>
            </a:r>
            <a:r>
              <a:rPr lang="en-US" dirty="0" smtClean="0"/>
              <a:t> ~4.3</a:t>
            </a:r>
            <a:endParaRPr lang="en-US" dirty="0"/>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plot for coupling gap</a:t>
            </a:r>
            <a:endParaRPr lang="en-US" dirty="0"/>
          </a:p>
        </p:txBody>
      </p:sp>
      <p:graphicFrame>
        <p:nvGraphicFramePr>
          <p:cNvPr id="1642498" name="Object 2"/>
          <p:cNvGraphicFramePr>
            <a:graphicFrameLocks noChangeAspect="1"/>
          </p:cNvGraphicFramePr>
          <p:nvPr/>
        </p:nvGraphicFramePr>
        <p:xfrm>
          <a:off x="1981200" y="1949902"/>
          <a:ext cx="5754687" cy="4984298"/>
        </p:xfrm>
        <a:graphic>
          <a:graphicData uri="http://schemas.openxmlformats.org/presentationml/2006/ole">
            <p:oleObj spid="_x0000_s1642498" name="Graph" r:id="rId3" imgW="3735360" imgH="3235680" progId="Origin50.Graph">
              <p:embed/>
            </p:oleObj>
          </a:graphicData>
        </a:graphic>
      </p:graphicFrame>
      <p:sp>
        <p:nvSpPr>
          <p:cNvPr id="5" name="TextBox 4"/>
          <p:cNvSpPr txBox="1"/>
          <p:nvPr/>
        </p:nvSpPr>
        <p:spPr>
          <a:xfrm>
            <a:off x="304800" y="1600200"/>
            <a:ext cx="4844788" cy="646331"/>
          </a:xfrm>
          <a:prstGeom prst="rect">
            <a:avLst/>
          </a:prstGeom>
          <a:noFill/>
        </p:spPr>
        <p:txBody>
          <a:bodyPr wrap="none" rtlCol="0">
            <a:spAutoFit/>
          </a:bodyPr>
          <a:lstStyle/>
          <a:p>
            <a:r>
              <a:rPr lang="en-US" dirty="0" smtClean="0"/>
              <a:t>900um ring to straight waveguide coupling design</a:t>
            </a:r>
          </a:p>
          <a:p>
            <a:r>
              <a:rPr lang="en-US" dirty="0" smtClean="0"/>
              <a:t>295 nm thick SOI</a:t>
            </a:r>
            <a:endParaRPr lang="en-US" dirty="0"/>
          </a:p>
        </p:txBody>
      </p:sp>
      <p:cxnSp>
        <p:nvCxnSpPr>
          <p:cNvPr id="7" name="Straight Connector 6"/>
          <p:cNvCxnSpPr/>
          <p:nvPr/>
        </p:nvCxnSpPr>
        <p:spPr>
          <a:xfrm rot="5400000">
            <a:off x="2400300" y="4152900"/>
            <a:ext cx="3276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3086100" y="4229100"/>
            <a:ext cx="3276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a:off x="3771900" y="4229100"/>
            <a:ext cx="3276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05285" name="Object 5"/>
          <p:cNvGraphicFramePr>
            <a:graphicFrameLocks noChangeAspect="1"/>
          </p:cNvGraphicFramePr>
          <p:nvPr/>
        </p:nvGraphicFramePr>
        <p:xfrm>
          <a:off x="152400" y="101037"/>
          <a:ext cx="4572000" cy="3632763"/>
        </p:xfrm>
        <a:graphic>
          <a:graphicData uri="http://schemas.openxmlformats.org/presentationml/2006/ole">
            <p:oleObj spid="_x0000_s1505285" name="Graph" r:id="rId3" imgW="4150080" imgH="3297600" progId="Origin50.Graph">
              <p:embed/>
            </p:oleObj>
          </a:graphicData>
        </a:graphic>
      </p:graphicFrame>
      <p:graphicFrame>
        <p:nvGraphicFramePr>
          <p:cNvPr id="1505286" name="Object 6"/>
          <p:cNvGraphicFramePr>
            <a:graphicFrameLocks noChangeAspect="1"/>
          </p:cNvGraphicFramePr>
          <p:nvPr/>
        </p:nvGraphicFramePr>
        <p:xfrm>
          <a:off x="4400550" y="222250"/>
          <a:ext cx="4492625" cy="3552825"/>
        </p:xfrm>
        <a:graphic>
          <a:graphicData uri="http://schemas.openxmlformats.org/presentationml/2006/ole">
            <p:oleObj spid="_x0000_s1505286" name="Graph" r:id="rId4" imgW="4184640" imgH="3309120" progId="Origin50.Graph">
              <p:embed/>
            </p:oleObj>
          </a:graphicData>
        </a:graphic>
      </p:graphicFrame>
      <p:graphicFrame>
        <p:nvGraphicFramePr>
          <p:cNvPr id="1505288" name="Object 8"/>
          <p:cNvGraphicFramePr>
            <a:graphicFrameLocks noChangeAspect="1"/>
          </p:cNvGraphicFramePr>
          <p:nvPr/>
        </p:nvGraphicFramePr>
        <p:xfrm>
          <a:off x="228600" y="3200400"/>
          <a:ext cx="4419600" cy="3522108"/>
        </p:xfrm>
        <a:graphic>
          <a:graphicData uri="http://schemas.openxmlformats.org/presentationml/2006/ole">
            <p:oleObj spid="_x0000_s1505288" name="Graph" r:id="rId5" imgW="4135680" imgH="3296160" progId="Origin50.Graph">
              <p:embed/>
            </p:oleObj>
          </a:graphicData>
        </a:graphic>
      </p:graphicFrame>
      <p:sp>
        <p:nvSpPr>
          <p:cNvPr id="11" name="TextBox 10"/>
          <p:cNvSpPr txBox="1"/>
          <p:nvPr/>
        </p:nvSpPr>
        <p:spPr>
          <a:xfrm>
            <a:off x="5562600" y="4267200"/>
            <a:ext cx="2492927" cy="369332"/>
          </a:xfrm>
          <a:prstGeom prst="rect">
            <a:avLst/>
          </a:prstGeom>
          <a:noFill/>
        </p:spPr>
        <p:txBody>
          <a:bodyPr wrap="none" rtlCol="0">
            <a:spAutoFit/>
          </a:bodyPr>
          <a:lstStyle/>
          <a:p>
            <a:r>
              <a:rPr lang="en-US" dirty="0" smtClean="0"/>
              <a:t>FSR (TM) ~ 84pm (ng~5) </a:t>
            </a:r>
            <a:endParaRPr lang="en-US" dirty="0"/>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419600" cy="563562"/>
          </a:xfrm>
        </p:spPr>
        <p:txBody>
          <a:bodyPr>
            <a:normAutofit fontScale="90000"/>
          </a:bodyPr>
          <a:lstStyle/>
          <a:p>
            <a:r>
              <a:rPr lang="en-US" dirty="0" smtClean="0"/>
              <a:t>900um ring 144 nm gap</a:t>
            </a:r>
            <a:endParaRPr lang="en-US" dirty="0"/>
          </a:p>
        </p:txBody>
      </p:sp>
      <p:graphicFrame>
        <p:nvGraphicFramePr>
          <p:cNvPr id="1639426" name="Object 2"/>
          <p:cNvGraphicFramePr>
            <a:graphicFrameLocks noChangeAspect="1"/>
          </p:cNvGraphicFramePr>
          <p:nvPr/>
        </p:nvGraphicFramePr>
        <p:xfrm>
          <a:off x="4800600" y="3282950"/>
          <a:ext cx="4330700" cy="3575050"/>
        </p:xfrm>
        <a:graphic>
          <a:graphicData uri="http://schemas.openxmlformats.org/presentationml/2006/ole">
            <p:oleObj spid="_x0000_s1639426" name="Graph" r:id="rId3" imgW="3909600" imgH="3227040" progId="Origin50.Graph">
              <p:embed/>
            </p:oleObj>
          </a:graphicData>
        </a:graphic>
      </p:graphicFrame>
      <p:graphicFrame>
        <p:nvGraphicFramePr>
          <p:cNvPr id="1639427" name="Object 3"/>
          <p:cNvGraphicFramePr>
            <a:graphicFrameLocks noChangeAspect="1"/>
          </p:cNvGraphicFramePr>
          <p:nvPr/>
        </p:nvGraphicFramePr>
        <p:xfrm>
          <a:off x="228600" y="2971800"/>
          <a:ext cx="4512852" cy="3585210"/>
        </p:xfrm>
        <a:graphic>
          <a:graphicData uri="http://schemas.openxmlformats.org/presentationml/2006/ole">
            <p:oleObj spid="_x0000_s1639427" name="Graph" r:id="rId4" imgW="4150080" imgH="3297600" progId="Origin50.Graph">
              <p:embed/>
            </p:oleObj>
          </a:graphicData>
        </a:graphic>
      </p:graphicFrame>
      <p:sp>
        <p:nvSpPr>
          <p:cNvPr id="6" name="TextBox 5"/>
          <p:cNvSpPr txBox="1"/>
          <p:nvPr/>
        </p:nvSpPr>
        <p:spPr>
          <a:xfrm>
            <a:off x="1524000" y="3048000"/>
            <a:ext cx="2297104" cy="369332"/>
          </a:xfrm>
          <a:prstGeom prst="rect">
            <a:avLst/>
          </a:prstGeom>
          <a:noFill/>
        </p:spPr>
        <p:txBody>
          <a:bodyPr wrap="none" rtlCol="0">
            <a:spAutoFit/>
          </a:bodyPr>
          <a:lstStyle/>
          <a:p>
            <a:r>
              <a:rPr lang="en-US" dirty="0" smtClean="0"/>
              <a:t>Before </a:t>
            </a:r>
            <a:r>
              <a:rPr lang="en-US" dirty="0" err="1" smtClean="0"/>
              <a:t>Ce:YIG</a:t>
            </a:r>
            <a:r>
              <a:rPr lang="en-US" dirty="0" smtClean="0"/>
              <a:t> bonding</a:t>
            </a:r>
            <a:endParaRPr lang="en-US" dirty="0"/>
          </a:p>
        </p:txBody>
      </p:sp>
      <p:sp>
        <p:nvSpPr>
          <p:cNvPr id="7" name="TextBox 6"/>
          <p:cNvSpPr txBox="1"/>
          <p:nvPr/>
        </p:nvSpPr>
        <p:spPr>
          <a:xfrm>
            <a:off x="6172200" y="3212068"/>
            <a:ext cx="2152256" cy="369332"/>
          </a:xfrm>
          <a:prstGeom prst="rect">
            <a:avLst/>
          </a:prstGeom>
          <a:noFill/>
        </p:spPr>
        <p:txBody>
          <a:bodyPr wrap="none" rtlCol="0">
            <a:spAutoFit/>
          </a:bodyPr>
          <a:lstStyle/>
          <a:p>
            <a:r>
              <a:rPr lang="en-US" dirty="0" smtClean="0"/>
              <a:t>After </a:t>
            </a:r>
            <a:r>
              <a:rPr lang="en-US" dirty="0" err="1" smtClean="0"/>
              <a:t>Ce:YIG</a:t>
            </a:r>
            <a:r>
              <a:rPr lang="en-US" dirty="0" smtClean="0"/>
              <a:t> bonding</a:t>
            </a:r>
            <a:endParaRPr lang="en-US" dirty="0"/>
          </a:p>
        </p:txBody>
      </p:sp>
      <p:sp>
        <p:nvSpPr>
          <p:cNvPr id="8" name="TextBox 7"/>
          <p:cNvSpPr txBox="1"/>
          <p:nvPr/>
        </p:nvSpPr>
        <p:spPr>
          <a:xfrm>
            <a:off x="533400" y="1371600"/>
            <a:ext cx="3355470" cy="1477328"/>
          </a:xfrm>
          <a:prstGeom prst="rect">
            <a:avLst/>
          </a:prstGeom>
          <a:noFill/>
        </p:spPr>
        <p:txBody>
          <a:bodyPr wrap="none" rtlCol="0">
            <a:spAutoFit/>
          </a:bodyPr>
          <a:lstStyle/>
          <a:p>
            <a:r>
              <a:rPr lang="en-US" dirty="0" smtClean="0"/>
              <a:t>Ring radius: 900um</a:t>
            </a:r>
          </a:p>
          <a:p>
            <a:r>
              <a:rPr lang="en-US" dirty="0" smtClean="0"/>
              <a:t>Coupling gap: 144nm</a:t>
            </a:r>
          </a:p>
          <a:p>
            <a:r>
              <a:rPr lang="en-US" dirty="0" smtClean="0"/>
              <a:t>Extinction ratio ~ 4dB</a:t>
            </a:r>
          </a:p>
          <a:p>
            <a:r>
              <a:rPr lang="en-US" dirty="0" smtClean="0"/>
              <a:t>TM mode </a:t>
            </a:r>
          </a:p>
          <a:p>
            <a:r>
              <a:rPr lang="en-US" dirty="0" smtClean="0"/>
              <a:t>Radiation direction magnetic field</a:t>
            </a:r>
            <a:endParaRPr lang="en-US" dirty="0"/>
          </a:p>
        </p:txBody>
      </p:sp>
      <p:graphicFrame>
        <p:nvGraphicFramePr>
          <p:cNvPr id="1639428" name="Object 4"/>
          <p:cNvGraphicFramePr>
            <a:graphicFrameLocks noChangeAspect="1"/>
          </p:cNvGraphicFramePr>
          <p:nvPr/>
        </p:nvGraphicFramePr>
        <p:xfrm>
          <a:off x="4763601" y="0"/>
          <a:ext cx="4380399" cy="3429000"/>
        </p:xfrm>
        <a:graphic>
          <a:graphicData uri="http://schemas.openxmlformats.org/presentationml/2006/ole">
            <p:oleObj spid="_x0000_s1639428" name="Graph" r:id="rId5" imgW="4210560" imgH="3296160" progId="Origin50.Graph">
              <p:embed/>
            </p:oleObj>
          </a:graphicData>
        </a:graphic>
      </p:graphicFrame>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900um ring 192 nm gap</a:t>
            </a:r>
            <a:endParaRPr lang="en-US" dirty="0"/>
          </a:p>
        </p:txBody>
      </p:sp>
      <p:graphicFrame>
        <p:nvGraphicFramePr>
          <p:cNvPr id="1525762" name="Object 2"/>
          <p:cNvGraphicFramePr>
            <a:graphicFrameLocks noChangeAspect="1"/>
          </p:cNvGraphicFramePr>
          <p:nvPr/>
        </p:nvGraphicFramePr>
        <p:xfrm>
          <a:off x="4572000" y="3200400"/>
          <a:ext cx="3970338" cy="3271837"/>
        </p:xfrm>
        <a:graphic>
          <a:graphicData uri="http://schemas.openxmlformats.org/presentationml/2006/ole">
            <p:oleObj spid="_x0000_s1525762" name="Graph" r:id="rId3" imgW="3919680" imgH="3229920" progId="Origin50.Graph">
              <p:embed/>
            </p:oleObj>
          </a:graphicData>
        </a:graphic>
      </p:graphicFrame>
      <p:graphicFrame>
        <p:nvGraphicFramePr>
          <p:cNvPr id="1525763" name="Object 3"/>
          <p:cNvGraphicFramePr>
            <a:graphicFrameLocks noChangeAspect="1"/>
          </p:cNvGraphicFramePr>
          <p:nvPr/>
        </p:nvGraphicFramePr>
        <p:xfrm>
          <a:off x="537983" y="3200400"/>
          <a:ext cx="4186417" cy="3327052"/>
        </p:xfrm>
        <a:graphic>
          <a:graphicData uri="http://schemas.openxmlformats.org/presentationml/2006/ole">
            <p:oleObj spid="_x0000_s1525763" name="Graph" r:id="rId4" imgW="4150080" imgH="3297600" progId="Origin50.Graph">
              <p:embed/>
            </p:oleObj>
          </a:graphicData>
        </a:graphic>
      </p:graphicFrame>
      <p:sp>
        <p:nvSpPr>
          <p:cNvPr id="7" name="TextBox 6"/>
          <p:cNvSpPr txBox="1"/>
          <p:nvPr/>
        </p:nvSpPr>
        <p:spPr>
          <a:xfrm>
            <a:off x="1524000" y="3048000"/>
            <a:ext cx="2297104" cy="369332"/>
          </a:xfrm>
          <a:prstGeom prst="rect">
            <a:avLst/>
          </a:prstGeom>
          <a:noFill/>
        </p:spPr>
        <p:txBody>
          <a:bodyPr wrap="none" rtlCol="0">
            <a:spAutoFit/>
          </a:bodyPr>
          <a:lstStyle/>
          <a:p>
            <a:r>
              <a:rPr lang="en-US" dirty="0" smtClean="0"/>
              <a:t>Before </a:t>
            </a:r>
            <a:r>
              <a:rPr lang="en-US" dirty="0" err="1" smtClean="0"/>
              <a:t>Ce:YIG</a:t>
            </a:r>
            <a:r>
              <a:rPr lang="en-US" dirty="0" smtClean="0"/>
              <a:t> bonding</a:t>
            </a:r>
            <a:endParaRPr lang="en-US" dirty="0"/>
          </a:p>
        </p:txBody>
      </p:sp>
      <p:sp>
        <p:nvSpPr>
          <p:cNvPr id="8" name="TextBox 7"/>
          <p:cNvSpPr txBox="1"/>
          <p:nvPr/>
        </p:nvSpPr>
        <p:spPr>
          <a:xfrm>
            <a:off x="5562600" y="2971800"/>
            <a:ext cx="2152256" cy="369332"/>
          </a:xfrm>
          <a:prstGeom prst="rect">
            <a:avLst/>
          </a:prstGeom>
          <a:noFill/>
        </p:spPr>
        <p:txBody>
          <a:bodyPr wrap="none" rtlCol="0">
            <a:spAutoFit/>
          </a:bodyPr>
          <a:lstStyle/>
          <a:p>
            <a:r>
              <a:rPr lang="en-US" dirty="0" smtClean="0"/>
              <a:t>After </a:t>
            </a:r>
            <a:r>
              <a:rPr lang="en-US" dirty="0" err="1" smtClean="0"/>
              <a:t>Ce:YIG</a:t>
            </a:r>
            <a:r>
              <a:rPr lang="en-US" dirty="0" smtClean="0"/>
              <a:t> bonding</a:t>
            </a:r>
            <a:endParaRPr lang="en-US" dirty="0"/>
          </a:p>
        </p:txBody>
      </p:sp>
      <p:sp>
        <p:nvSpPr>
          <p:cNvPr id="9" name="TextBox 8"/>
          <p:cNvSpPr txBox="1"/>
          <p:nvPr/>
        </p:nvSpPr>
        <p:spPr>
          <a:xfrm>
            <a:off x="533400" y="1524000"/>
            <a:ext cx="3355470" cy="1754326"/>
          </a:xfrm>
          <a:prstGeom prst="rect">
            <a:avLst/>
          </a:prstGeom>
          <a:noFill/>
        </p:spPr>
        <p:txBody>
          <a:bodyPr wrap="none" rtlCol="0">
            <a:spAutoFit/>
          </a:bodyPr>
          <a:lstStyle/>
          <a:p>
            <a:r>
              <a:rPr lang="en-US" dirty="0" smtClean="0"/>
              <a:t>Ring radius: 900um</a:t>
            </a:r>
          </a:p>
          <a:p>
            <a:r>
              <a:rPr lang="en-US" dirty="0" smtClean="0"/>
              <a:t>Coupling gap: 192nm</a:t>
            </a:r>
          </a:p>
          <a:p>
            <a:r>
              <a:rPr lang="en-US" dirty="0" smtClean="0"/>
              <a:t>Extinction ratio ~ 6dB</a:t>
            </a:r>
          </a:p>
          <a:p>
            <a:r>
              <a:rPr lang="en-US" dirty="0" smtClean="0"/>
              <a:t>TM mode</a:t>
            </a:r>
          </a:p>
          <a:p>
            <a:r>
              <a:rPr lang="en-US" dirty="0" smtClean="0"/>
              <a:t>Radiation direction magnetic field</a:t>
            </a:r>
          </a:p>
          <a:p>
            <a:r>
              <a:rPr lang="en-US" dirty="0" smtClean="0"/>
              <a:t> </a:t>
            </a:r>
            <a:endParaRPr lang="en-US" dirty="0"/>
          </a:p>
        </p:txBody>
      </p:sp>
      <p:cxnSp>
        <p:nvCxnSpPr>
          <p:cNvPr id="10" name="Straight Arrow Connector 9"/>
          <p:cNvCxnSpPr/>
          <p:nvPr/>
        </p:nvCxnSpPr>
        <p:spPr>
          <a:xfrm rot="5400000">
            <a:off x="5872134" y="4722296"/>
            <a:ext cx="1447800" cy="1588"/>
          </a:xfrm>
          <a:prstGeom prst="straightConnector1">
            <a:avLst/>
          </a:prstGeom>
          <a:ln w="15875">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410200" y="5486400"/>
            <a:ext cx="2514600" cy="338554"/>
          </a:xfrm>
          <a:prstGeom prst="rect">
            <a:avLst/>
          </a:prstGeom>
          <a:noFill/>
        </p:spPr>
        <p:txBody>
          <a:bodyPr wrap="square" rtlCol="0">
            <a:spAutoFit/>
          </a:bodyPr>
          <a:lstStyle/>
          <a:p>
            <a:r>
              <a:rPr lang="en-US" sz="1600" dirty="0" smtClean="0"/>
              <a:t>Isolation ratio ~ 6dB</a:t>
            </a:r>
            <a:endParaRPr lang="en-US" sz="1600" dirty="0"/>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Magnetic optical switch</a:t>
            </a:r>
            <a:endParaRPr lang="en-US" dirty="0"/>
          </a:p>
        </p:txBody>
      </p:sp>
      <p:pic>
        <p:nvPicPr>
          <p:cNvPr id="1640450" name="Picture 2" descr="C:\Research\UCSB\Optical Isolator\measurement\20101220\1550.866nm ON2.bmp"/>
          <p:cNvPicPr>
            <a:picLocks noChangeAspect="1" noChangeArrowheads="1"/>
          </p:cNvPicPr>
          <p:nvPr/>
        </p:nvPicPr>
        <p:blipFill>
          <a:blip r:embed="rId3" cstate="print"/>
          <a:srcRect l="25000" t="33333" r="35000" b="23334"/>
          <a:stretch>
            <a:fillRect/>
          </a:stretch>
        </p:blipFill>
        <p:spPr bwMode="auto">
          <a:xfrm>
            <a:off x="5826369" y="2362200"/>
            <a:ext cx="2250831" cy="1828800"/>
          </a:xfrm>
          <a:prstGeom prst="rect">
            <a:avLst/>
          </a:prstGeom>
          <a:noFill/>
        </p:spPr>
      </p:pic>
      <p:pic>
        <p:nvPicPr>
          <p:cNvPr id="1640451" name="Picture 3" descr="C:\Research\UCSB\Optical Isolator\measurement\20101220\1550.866nm OFF2.bmp"/>
          <p:cNvPicPr>
            <a:picLocks noChangeAspect="1" noChangeArrowheads="1"/>
          </p:cNvPicPr>
          <p:nvPr/>
        </p:nvPicPr>
        <p:blipFill>
          <a:blip r:embed="rId4" cstate="print"/>
          <a:srcRect l="25000" t="31212" r="35000" b="25455"/>
          <a:stretch>
            <a:fillRect/>
          </a:stretch>
        </p:blipFill>
        <p:spPr bwMode="auto">
          <a:xfrm>
            <a:off x="5826369" y="4648200"/>
            <a:ext cx="2250831" cy="1828800"/>
          </a:xfrm>
          <a:prstGeom prst="rect">
            <a:avLst/>
          </a:prstGeom>
          <a:noFill/>
        </p:spPr>
      </p:pic>
      <p:sp>
        <p:nvSpPr>
          <p:cNvPr id="14" name="TextBox 13"/>
          <p:cNvSpPr txBox="1"/>
          <p:nvPr/>
        </p:nvSpPr>
        <p:spPr>
          <a:xfrm>
            <a:off x="457200" y="1447800"/>
            <a:ext cx="4953000" cy="1200329"/>
          </a:xfrm>
          <a:prstGeom prst="rect">
            <a:avLst/>
          </a:prstGeom>
          <a:noFill/>
        </p:spPr>
        <p:txBody>
          <a:bodyPr wrap="square" rtlCol="0">
            <a:spAutoFit/>
          </a:bodyPr>
          <a:lstStyle/>
          <a:p>
            <a:r>
              <a:rPr lang="en-US" dirty="0" smtClean="0"/>
              <a:t>Ring radius: 900um</a:t>
            </a:r>
          </a:p>
          <a:p>
            <a:r>
              <a:rPr lang="en-US" dirty="0" smtClean="0"/>
              <a:t>Isolation ratio ~ 9dB</a:t>
            </a:r>
          </a:p>
          <a:p>
            <a:r>
              <a:rPr lang="en-US" dirty="0" smtClean="0"/>
              <a:t>TM mode </a:t>
            </a:r>
          </a:p>
          <a:p>
            <a:r>
              <a:rPr lang="en-US" dirty="0" smtClean="0"/>
              <a:t>Magnetic field intensity ~ 200 Gauss</a:t>
            </a:r>
            <a:endParaRPr lang="en-US" dirty="0"/>
          </a:p>
        </p:txBody>
      </p:sp>
      <p:cxnSp>
        <p:nvCxnSpPr>
          <p:cNvPr id="16" name="Straight Arrow Connector 15"/>
          <p:cNvCxnSpPr/>
          <p:nvPr/>
        </p:nvCxnSpPr>
        <p:spPr>
          <a:xfrm flipV="1">
            <a:off x="2625969" y="3429000"/>
            <a:ext cx="32004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2667000" y="5715000"/>
            <a:ext cx="3159369"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1640453" name="Object 5"/>
          <p:cNvGraphicFramePr>
            <a:graphicFrameLocks noChangeAspect="1"/>
          </p:cNvGraphicFramePr>
          <p:nvPr/>
        </p:nvGraphicFramePr>
        <p:xfrm>
          <a:off x="228600" y="2627573"/>
          <a:ext cx="5181600" cy="4230427"/>
        </p:xfrm>
        <a:graphic>
          <a:graphicData uri="http://schemas.openxmlformats.org/presentationml/2006/ole">
            <p:oleObj spid="_x0000_s1640453" name="Graph" r:id="rId5" imgW="3961440" imgH="3234240" progId="Origin50.Graph">
              <p:embed/>
            </p:oleObj>
          </a:graphicData>
        </a:graphic>
      </p:graphicFrame>
      <p:sp>
        <p:nvSpPr>
          <p:cNvPr id="21" name="TextBox 20"/>
          <p:cNvSpPr txBox="1"/>
          <p:nvPr/>
        </p:nvSpPr>
        <p:spPr>
          <a:xfrm>
            <a:off x="5943600" y="1981200"/>
            <a:ext cx="1955664" cy="369332"/>
          </a:xfrm>
          <a:prstGeom prst="rect">
            <a:avLst/>
          </a:prstGeom>
          <a:noFill/>
        </p:spPr>
        <p:txBody>
          <a:bodyPr wrap="none" rtlCol="0">
            <a:spAutoFit/>
          </a:bodyPr>
          <a:lstStyle/>
          <a:p>
            <a:r>
              <a:rPr lang="en-US" dirty="0" smtClean="0"/>
              <a:t>IR near-field image</a:t>
            </a:r>
            <a:endParaRPr lang="en-US" dirty="0"/>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Tunable magnetic optical filter</a:t>
            </a:r>
            <a:endParaRPr lang="en-US" dirty="0"/>
          </a:p>
        </p:txBody>
      </p:sp>
      <p:graphicFrame>
        <p:nvGraphicFramePr>
          <p:cNvPr id="1742850" name="Object 2"/>
          <p:cNvGraphicFramePr>
            <a:graphicFrameLocks noChangeAspect="1"/>
          </p:cNvGraphicFramePr>
          <p:nvPr/>
        </p:nvGraphicFramePr>
        <p:xfrm>
          <a:off x="2514600" y="1828800"/>
          <a:ext cx="5629067" cy="4561520"/>
        </p:xfrm>
        <a:graphic>
          <a:graphicData uri="http://schemas.openxmlformats.org/presentationml/2006/ole">
            <p:oleObj spid="_x0000_s1742850" name="Graph" r:id="rId3" imgW="4201920" imgH="3405600" progId="Origin50.Graph">
              <p:embed/>
            </p:oleObj>
          </a:graphicData>
        </a:graphic>
      </p:graphicFrame>
      <p:sp>
        <p:nvSpPr>
          <p:cNvPr id="5" name="TextBox 4"/>
          <p:cNvSpPr txBox="1"/>
          <p:nvPr/>
        </p:nvSpPr>
        <p:spPr>
          <a:xfrm>
            <a:off x="381000" y="1600200"/>
            <a:ext cx="4953000" cy="1200329"/>
          </a:xfrm>
          <a:prstGeom prst="rect">
            <a:avLst/>
          </a:prstGeom>
          <a:noFill/>
        </p:spPr>
        <p:txBody>
          <a:bodyPr wrap="square" rtlCol="0">
            <a:spAutoFit/>
          </a:bodyPr>
          <a:lstStyle/>
          <a:p>
            <a:r>
              <a:rPr lang="en-US" dirty="0" smtClean="0"/>
              <a:t>Ring radius: 900um</a:t>
            </a:r>
          </a:p>
          <a:p>
            <a:r>
              <a:rPr lang="en-US" dirty="0" smtClean="0"/>
              <a:t>Coupling gap: 144nm</a:t>
            </a:r>
          </a:p>
          <a:p>
            <a:r>
              <a:rPr lang="en-US" dirty="0" smtClean="0"/>
              <a:t>Extinction ratio: 4~5dB</a:t>
            </a:r>
          </a:p>
          <a:p>
            <a:r>
              <a:rPr lang="en-US" dirty="0" smtClean="0"/>
              <a:t>TM mode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Tunable magnetic optical filter</a:t>
            </a:r>
            <a:endParaRPr lang="en-US" dirty="0"/>
          </a:p>
        </p:txBody>
      </p:sp>
      <p:graphicFrame>
        <p:nvGraphicFramePr>
          <p:cNvPr id="1743874" name="Object 2"/>
          <p:cNvGraphicFramePr>
            <a:graphicFrameLocks noChangeAspect="1"/>
          </p:cNvGraphicFramePr>
          <p:nvPr/>
        </p:nvGraphicFramePr>
        <p:xfrm>
          <a:off x="2470150" y="1708150"/>
          <a:ext cx="6140450" cy="5024438"/>
        </p:xfrm>
        <a:graphic>
          <a:graphicData uri="http://schemas.openxmlformats.org/presentationml/2006/ole">
            <p:oleObj spid="_x0000_s1743874" name="Graph" r:id="rId3" imgW="4201920" imgH="3438720" progId="Origin50.Graph">
              <p:embed/>
            </p:oleObj>
          </a:graphicData>
        </a:graphic>
      </p:graphicFrame>
      <p:sp>
        <p:nvSpPr>
          <p:cNvPr id="5" name="TextBox 4"/>
          <p:cNvSpPr txBox="1"/>
          <p:nvPr/>
        </p:nvSpPr>
        <p:spPr>
          <a:xfrm>
            <a:off x="381000" y="1600200"/>
            <a:ext cx="4953000" cy="1200329"/>
          </a:xfrm>
          <a:prstGeom prst="rect">
            <a:avLst/>
          </a:prstGeom>
          <a:noFill/>
        </p:spPr>
        <p:txBody>
          <a:bodyPr wrap="square" rtlCol="0">
            <a:spAutoFit/>
          </a:bodyPr>
          <a:lstStyle/>
          <a:p>
            <a:r>
              <a:rPr lang="en-US" dirty="0" smtClean="0"/>
              <a:t>Ring radius: 900um</a:t>
            </a:r>
          </a:p>
          <a:p>
            <a:r>
              <a:rPr lang="en-US" dirty="0" smtClean="0"/>
              <a:t>Coupling gap: 192nm</a:t>
            </a:r>
          </a:p>
          <a:p>
            <a:r>
              <a:rPr lang="en-US" dirty="0" smtClean="0"/>
              <a:t>Extinction ratio: 9 dB</a:t>
            </a:r>
          </a:p>
          <a:p>
            <a:r>
              <a:rPr lang="en-US" dirty="0" smtClean="0"/>
              <a:t>TM mode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Ring isolator</a:t>
            </a:r>
            <a:endParaRPr lang="en-US" dirty="0"/>
          </a:p>
        </p:txBody>
      </p:sp>
      <p:graphicFrame>
        <p:nvGraphicFramePr>
          <p:cNvPr id="1641474" name="Object 2"/>
          <p:cNvGraphicFramePr>
            <a:graphicFrameLocks noChangeAspect="1"/>
          </p:cNvGraphicFramePr>
          <p:nvPr/>
        </p:nvGraphicFramePr>
        <p:xfrm>
          <a:off x="381000" y="2514600"/>
          <a:ext cx="5029200" cy="4161039"/>
        </p:xfrm>
        <a:graphic>
          <a:graphicData uri="http://schemas.openxmlformats.org/presentationml/2006/ole">
            <p:oleObj spid="_x0000_s1641474" name="Graph" r:id="rId3" imgW="3908160" imgH="3234240" progId="Origin50.Graph">
              <p:embed/>
            </p:oleObj>
          </a:graphicData>
        </a:graphic>
      </p:graphicFrame>
      <p:pic>
        <p:nvPicPr>
          <p:cNvPr id="1641476" name="Picture 4" descr="C:\Research\UCSB\Optical Isolator\measurement\20101221 27C\on3.bmp"/>
          <p:cNvPicPr>
            <a:picLocks noChangeAspect="1" noChangeArrowheads="1"/>
          </p:cNvPicPr>
          <p:nvPr/>
        </p:nvPicPr>
        <p:blipFill>
          <a:blip r:embed="rId4" cstate="print"/>
          <a:srcRect/>
          <a:stretch>
            <a:fillRect/>
          </a:stretch>
        </p:blipFill>
        <p:spPr bwMode="auto">
          <a:xfrm>
            <a:off x="5943600" y="1981200"/>
            <a:ext cx="2438400" cy="1828800"/>
          </a:xfrm>
          <a:prstGeom prst="rect">
            <a:avLst/>
          </a:prstGeom>
          <a:noFill/>
        </p:spPr>
      </p:pic>
      <p:pic>
        <p:nvPicPr>
          <p:cNvPr id="1641477" name="Picture 5" descr="C:\Research\UCSB\Optical Isolator\measurement\20101221 27C\off3.bmp"/>
          <p:cNvPicPr>
            <a:picLocks noChangeAspect="1" noChangeArrowheads="1"/>
          </p:cNvPicPr>
          <p:nvPr/>
        </p:nvPicPr>
        <p:blipFill>
          <a:blip r:embed="rId5" cstate="print"/>
          <a:srcRect/>
          <a:stretch>
            <a:fillRect/>
          </a:stretch>
        </p:blipFill>
        <p:spPr bwMode="auto">
          <a:xfrm>
            <a:off x="5943600" y="4343400"/>
            <a:ext cx="2438400" cy="1828800"/>
          </a:xfrm>
          <a:prstGeom prst="rect">
            <a:avLst/>
          </a:prstGeom>
          <a:noFill/>
        </p:spPr>
      </p:pic>
      <p:sp>
        <p:nvSpPr>
          <p:cNvPr id="9" name="TextBox 8"/>
          <p:cNvSpPr txBox="1"/>
          <p:nvPr/>
        </p:nvSpPr>
        <p:spPr>
          <a:xfrm>
            <a:off x="304800" y="1143000"/>
            <a:ext cx="4953000" cy="1754326"/>
          </a:xfrm>
          <a:prstGeom prst="rect">
            <a:avLst/>
          </a:prstGeom>
          <a:noFill/>
        </p:spPr>
        <p:txBody>
          <a:bodyPr wrap="square" rtlCol="0">
            <a:spAutoFit/>
          </a:bodyPr>
          <a:lstStyle/>
          <a:p>
            <a:r>
              <a:rPr lang="en-US" dirty="0" smtClean="0"/>
              <a:t>Ring radius: 900um</a:t>
            </a:r>
          </a:p>
          <a:p>
            <a:r>
              <a:rPr lang="en-US" dirty="0" smtClean="0"/>
              <a:t>Waveguide dimension: 600 nm x 300 nm</a:t>
            </a:r>
          </a:p>
          <a:p>
            <a:r>
              <a:rPr lang="en-US" dirty="0" err="1" smtClean="0"/>
              <a:t>Ce:YIG</a:t>
            </a:r>
            <a:r>
              <a:rPr lang="en-US" dirty="0" smtClean="0"/>
              <a:t>: 0.5um</a:t>
            </a:r>
          </a:p>
          <a:p>
            <a:r>
              <a:rPr lang="en-US" dirty="0" smtClean="0"/>
              <a:t>Isolation ratio ~ 9dB</a:t>
            </a:r>
          </a:p>
          <a:p>
            <a:r>
              <a:rPr lang="en-US" dirty="0" smtClean="0"/>
              <a:t>TM mode </a:t>
            </a:r>
          </a:p>
          <a:p>
            <a:r>
              <a:rPr lang="en-US" dirty="0" smtClean="0"/>
              <a:t>Magnetic field intensity ~ 200 Gauss</a:t>
            </a:r>
            <a:endParaRPr lang="en-US" dirty="0"/>
          </a:p>
        </p:txBody>
      </p:sp>
      <p:cxnSp>
        <p:nvCxnSpPr>
          <p:cNvPr id="11" name="Straight Arrow Connector 10"/>
          <p:cNvCxnSpPr/>
          <p:nvPr/>
        </p:nvCxnSpPr>
        <p:spPr>
          <a:xfrm flipV="1">
            <a:off x="4343400" y="3048000"/>
            <a:ext cx="26670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343400" y="5410200"/>
            <a:ext cx="27432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096000" y="1600200"/>
            <a:ext cx="2001574" cy="369332"/>
          </a:xfrm>
          <a:prstGeom prst="rect">
            <a:avLst/>
          </a:prstGeom>
          <a:noFill/>
        </p:spPr>
        <p:txBody>
          <a:bodyPr wrap="none" rtlCol="0">
            <a:spAutoFit/>
          </a:bodyPr>
          <a:lstStyle/>
          <a:p>
            <a:r>
              <a:rPr lang="en-US" b="1" dirty="0" smtClean="0"/>
              <a:t>Near field IR image</a:t>
            </a:r>
            <a:endParaRPr lang="en-US" b="1" dirty="0"/>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NRPS calculation</a:t>
            </a:r>
            <a:endParaRPr lang="en-US" dirty="0"/>
          </a:p>
        </p:txBody>
      </p:sp>
      <p:graphicFrame>
        <p:nvGraphicFramePr>
          <p:cNvPr id="1744898" name="Object 2"/>
          <p:cNvGraphicFramePr>
            <a:graphicFrameLocks noChangeAspect="1"/>
          </p:cNvGraphicFramePr>
          <p:nvPr/>
        </p:nvGraphicFramePr>
        <p:xfrm>
          <a:off x="381000" y="2590800"/>
          <a:ext cx="3849687" cy="3316287"/>
        </p:xfrm>
        <a:graphic>
          <a:graphicData uri="http://schemas.openxmlformats.org/presentationml/2006/ole">
            <p:oleObj spid="_x0000_s1744898" name="Graph" r:id="rId3" imgW="3849120" imgH="3316320" progId="Origin50.Graph">
              <p:embed/>
            </p:oleObj>
          </a:graphicData>
        </a:graphic>
      </p:graphicFrame>
      <p:pic>
        <p:nvPicPr>
          <p:cNvPr id="1744899" name="Picture 3"/>
          <p:cNvPicPr>
            <a:picLocks noChangeAspect="1" noChangeArrowheads="1"/>
          </p:cNvPicPr>
          <p:nvPr/>
        </p:nvPicPr>
        <p:blipFill>
          <a:blip r:embed="rId4" cstate="print"/>
          <a:srcRect/>
          <a:stretch>
            <a:fillRect/>
          </a:stretch>
        </p:blipFill>
        <p:spPr bwMode="auto">
          <a:xfrm>
            <a:off x="4038600" y="2514600"/>
            <a:ext cx="5334000" cy="4000500"/>
          </a:xfrm>
          <a:prstGeom prst="rect">
            <a:avLst/>
          </a:prstGeom>
          <a:noFill/>
          <a:ln w="9525">
            <a:noFill/>
            <a:miter lim="800000"/>
            <a:headEnd/>
            <a:tailEnd/>
          </a:ln>
          <a:effectLst/>
        </p:spPr>
      </p:pic>
      <p:sp>
        <p:nvSpPr>
          <p:cNvPr id="6" name="Rectangle 5"/>
          <p:cNvSpPr/>
          <p:nvPr/>
        </p:nvSpPr>
        <p:spPr>
          <a:xfrm>
            <a:off x="4900246" y="3731846"/>
            <a:ext cx="539262" cy="53535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4892432" y="5142520"/>
            <a:ext cx="1447800"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906282" y="4267200"/>
            <a:ext cx="1447800"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7246814" y="3733800"/>
            <a:ext cx="539262" cy="53535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7239000" y="5144474"/>
            <a:ext cx="1447800"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252850" y="4269154"/>
            <a:ext cx="1447800"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1000" y="1600200"/>
            <a:ext cx="3152786" cy="646331"/>
          </a:xfrm>
          <a:prstGeom prst="rect">
            <a:avLst/>
          </a:prstGeom>
          <a:noFill/>
        </p:spPr>
        <p:txBody>
          <a:bodyPr wrap="none" rtlCol="0">
            <a:spAutoFit/>
          </a:bodyPr>
          <a:lstStyle/>
          <a:p>
            <a:r>
              <a:rPr lang="en-US" dirty="0" smtClean="0"/>
              <a:t>Si waveguide thickness: 300 nm</a:t>
            </a:r>
          </a:p>
          <a:p>
            <a:r>
              <a:rPr lang="en-US" dirty="0" err="1" smtClean="0"/>
              <a:t>Ce:YIG</a:t>
            </a:r>
            <a:r>
              <a:rPr lang="en-US" dirty="0" smtClean="0"/>
              <a:t> thickness: 500 nm</a:t>
            </a:r>
            <a:endParaRPr lang="en-US" dirty="0"/>
          </a:p>
        </p:txBody>
      </p:sp>
      <p:sp>
        <p:nvSpPr>
          <p:cNvPr id="14" name="Oval 13"/>
          <p:cNvSpPr/>
          <p:nvPr/>
        </p:nvSpPr>
        <p:spPr>
          <a:xfrm>
            <a:off x="2667000" y="4371110"/>
            <a:ext cx="762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Magnetic field direction (II)</a:t>
            </a:r>
            <a:endParaRPr lang="en-US" dirty="0"/>
          </a:p>
        </p:txBody>
      </p:sp>
      <p:sp>
        <p:nvSpPr>
          <p:cNvPr id="3" name="Content Placeholder 2"/>
          <p:cNvSpPr>
            <a:spLocks noGrp="1"/>
          </p:cNvSpPr>
          <p:nvPr>
            <p:ph idx="1"/>
          </p:nvPr>
        </p:nvSpPr>
        <p:spPr>
          <a:xfrm>
            <a:off x="457200" y="3962400"/>
            <a:ext cx="8077200" cy="2163763"/>
          </a:xfrm>
        </p:spPr>
        <p:txBody>
          <a:bodyPr>
            <a:normAutofit/>
          </a:bodyPr>
          <a:lstStyle/>
          <a:p>
            <a:r>
              <a:rPr lang="en-US" sz="2400" b="1" dirty="0" smtClean="0">
                <a:solidFill>
                  <a:srgbClr val="FF0000"/>
                </a:solidFill>
              </a:rPr>
              <a:t>TE </a:t>
            </a:r>
            <a:r>
              <a:rPr lang="en-US" sz="2400" b="1" dirty="0" smtClean="0"/>
              <a:t>modes have different propagation constants for forward and reverse directions</a:t>
            </a:r>
          </a:p>
          <a:p>
            <a:r>
              <a:rPr lang="en-US" sz="2400" b="1" dirty="0" smtClean="0"/>
              <a:t>Asymmetric waveguide structure in lateral direction</a:t>
            </a:r>
          </a:p>
          <a:p>
            <a:pPr lvl="1"/>
            <a:r>
              <a:rPr lang="en-US" sz="2000" b="1" dirty="0" smtClean="0"/>
              <a:t>Only outer ring is coated by MO material</a:t>
            </a:r>
          </a:p>
          <a:p>
            <a:endParaRPr lang="en-US" sz="2400" b="1" dirty="0"/>
          </a:p>
        </p:txBody>
      </p:sp>
      <p:sp>
        <p:nvSpPr>
          <p:cNvPr id="7" name="Rectangle 6"/>
          <p:cNvSpPr/>
          <p:nvPr/>
        </p:nvSpPr>
        <p:spPr>
          <a:xfrm>
            <a:off x="990600" y="2209800"/>
            <a:ext cx="2971800" cy="1524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3429000"/>
            <a:ext cx="2971800" cy="1524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2"/>
          <p:cNvPicPr>
            <a:picLocks noChangeAspect="1" noChangeArrowheads="1"/>
          </p:cNvPicPr>
          <p:nvPr/>
        </p:nvPicPr>
        <p:blipFill>
          <a:blip r:embed="rId2" cstate="print"/>
          <a:srcRect t="8804" b="8232"/>
          <a:stretch>
            <a:fillRect/>
          </a:stretch>
        </p:blipFill>
        <p:spPr bwMode="auto">
          <a:xfrm>
            <a:off x="1718199" y="2362200"/>
            <a:ext cx="1285875" cy="1066800"/>
          </a:xfrm>
          <a:prstGeom prst="rect">
            <a:avLst/>
          </a:prstGeom>
          <a:noFill/>
          <a:ln w="9525">
            <a:noFill/>
            <a:miter lim="800000"/>
            <a:headEnd/>
            <a:tailEnd/>
          </a:ln>
        </p:spPr>
      </p:pic>
      <p:sp>
        <p:nvSpPr>
          <p:cNvPr id="43" name="TextBox 42"/>
          <p:cNvSpPr txBox="1"/>
          <p:nvPr/>
        </p:nvSpPr>
        <p:spPr>
          <a:xfrm>
            <a:off x="2057400" y="2667000"/>
            <a:ext cx="357790" cy="461665"/>
          </a:xfrm>
          <a:prstGeom prst="rect">
            <a:avLst/>
          </a:prstGeom>
          <a:noFill/>
        </p:spPr>
        <p:txBody>
          <a:bodyPr wrap="square" rtlCol="0">
            <a:spAutoFit/>
          </a:bodyPr>
          <a:lstStyle/>
          <a:p>
            <a:r>
              <a:rPr lang="en-US" sz="2400" b="1" dirty="0" smtClean="0"/>
              <a:t>B</a:t>
            </a:r>
            <a:endParaRPr lang="en-US" sz="2400" b="1" dirty="0"/>
          </a:p>
        </p:txBody>
      </p:sp>
      <p:sp>
        <p:nvSpPr>
          <p:cNvPr id="44" name="Oval 43"/>
          <p:cNvSpPr/>
          <p:nvPr/>
        </p:nvSpPr>
        <p:spPr>
          <a:xfrm>
            <a:off x="2362200" y="2819400"/>
            <a:ext cx="152400"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p:cNvCxnSpPr>
            <a:stCxn id="44" idx="1"/>
            <a:endCxn id="44" idx="5"/>
          </p:cNvCxnSpPr>
          <p:nvPr/>
        </p:nvCxnSpPr>
        <p:spPr>
          <a:xfrm rot="16200000" flipH="1">
            <a:off x="2384518" y="2841718"/>
            <a:ext cx="107764" cy="1077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44" idx="7"/>
            <a:endCxn id="44" idx="3"/>
          </p:cNvCxnSpPr>
          <p:nvPr/>
        </p:nvCxnSpPr>
        <p:spPr>
          <a:xfrm rot="16200000" flipH="1" flipV="1">
            <a:off x="2384518" y="2841718"/>
            <a:ext cx="107764" cy="1077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2819400" y="2590800"/>
            <a:ext cx="990600" cy="646331"/>
          </a:xfrm>
          <a:prstGeom prst="rect">
            <a:avLst/>
          </a:prstGeom>
          <a:noFill/>
        </p:spPr>
        <p:txBody>
          <a:bodyPr wrap="square" rtlCol="0">
            <a:spAutoFit/>
          </a:bodyPr>
          <a:lstStyle/>
          <a:p>
            <a:pPr algn="ctr"/>
            <a:r>
              <a:rPr lang="en-US" b="1" dirty="0" smtClean="0"/>
              <a:t>MO material</a:t>
            </a:r>
            <a:endParaRPr lang="en-US" b="1" dirty="0"/>
          </a:p>
        </p:txBody>
      </p:sp>
      <p:sp>
        <p:nvSpPr>
          <p:cNvPr id="25" name="Rectangle 24"/>
          <p:cNvSpPr/>
          <p:nvPr/>
        </p:nvSpPr>
        <p:spPr>
          <a:xfrm>
            <a:off x="5486400" y="2438400"/>
            <a:ext cx="457200" cy="381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Si</a:t>
            </a:r>
            <a:endParaRPr lang="en-US" sz="1200" b="1" dirty="0">
              <a:solidFill>
                <a:schemeClr val="tx1"/>
              </a:solidFill>
            </a:endParaRPr>
          </a:p>
        </p:txBody>
      </p:sp>
      <p:sp>
        <p:nvSpPr>
          <p:cNvPr id="26" name="Rectangle 25"/>
          <p:cNvSpPr/>
          <p:nvPr/>
        </p:nvSpPr>
        <p:spPr>
          <a:xfrm>
            <a:off x="4953000" y="2819400"/>
            <a:ext cx="3200400" cy="6858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BOX</a:t>
            </a:r>
            <a:endParaRPr lang="en-US" b="1" dirty="0">
              <a:solidFill>
                <a:schemeClr val="tx1"/>
              </a:solidFill>
            </a:endParaRPr>
          </a:p>
        </p:txBody>
      </p:sp>
      <p:sp>
        <p:nvSpPr>
          <p:cNvPr id="27" name="Rectangle 26"/>
          <p:cNvSpPr/>
          <p:nvPr/>
        </p:nvSpPr>
        <p:spPr>
          <a:xfrm>
            <a:off x="5410200" y="2438400"/>
            <a:ext cx="76200" cy="381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7162800" y="2438400"/>
            <a:ext cx="457200" cy="381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Si</a:t>
            </a:r>
            <a:endParaRPr lang="en-US" sz="1200" b="1" dirty="0">
              <a:solidFill>
                <a:schemeClr val="tx1"/>
              </a:solidFill>
            </a:endParaRPr>
          </a:p>
        </p:txBody>
      </p:sp>
      <p:sp>
        <p:nvSpPr>
          <p:cNvPr id="29" name="TextBox 28"/>
          <p:cNvSpPr txBox="1"/>
          <p:nvPr/>
        </p:nvSpPr>
        <p:spPr>
          <a:xfrm>
            <a:off x="7696200" y="2438400"/>
            <a:ext cx="542136" cy="369332"/>
          </a:xfrm>
          <a:prstGeom prst="rect">
            <a:avLst/>
          </a:prstGeom>
          <a:noFill/>
        </p:spPr>
        <p:txBody>
          <a:bodyPr wrap="none" rtlCol="0">
            <a:spAutoFit/>
          </a:bodyPr>
          <a:lstStyle/>
          <a:p>
            <a:r>
              <a:rPr lang="en-US" b="1" dirty="0" smtClean="0"/>
              <a:t>MO</a:t>
            </a:r>
            <a:endParaRPr lang="en-US" b="1" dirty="0"/>
          </a:p>
        </p:txBody>
      </p:sp>
      <p:cxnSp>
        <p:nvCxnSpPr>
          <p:cNvPr id="32" name="Straight Arrow Connector 31"/>
          <p:cNvCxnSpPr/>
          <p:nvPr/>
        </p:nvCxnSpPr>
        <p:spPr>
          <a:xfrm rot="5400000" flipH="1" flipV="1">
            <a:off x="7696994" y="2895600"/>
            <a:ext cx="1370806"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7606553" y="2438400"/>
            <a:ext cx="76200" cy="381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8077200" y="1828800"/>
            <a:ext cx="381000" cy="461665"/>
          </a:xfrm>
          <a:prstGeom prst="rect">
            <a:avLst/>
          </a:prstGeom>
          <a:noFill/>
        </p:spPr>
        <p:txBody>
          <a:bodyPr wrap="square" rtlCol="0">
            <a:spAutoFit/>
          </a:bodyPr>
          <a:lstStyle/>
          <a:p>
            <a:r>
              <a:rPr lang="en-US" sz="2400" b="1" dirty="0" smtClean="0"/>
              <a:t>B</a:t>
            </a:r>
            <a:endParaRPr lang="en-US" sz="2400" b="1" dirty="0"/>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NRPS calculation </a:t>
            </a:r>
            <a:endParaRPr lang="en-US" dirty="0"/>
          </a:p>
        </p:txBody>
      </p:sp>
      <p:graphicFrame>
        <p:nvGraphicFramePr>
          <p:cNvPr id="1745922" name="Object 2"/>
          <p:cNvGraphicFramePr>
            <a:graphicFrameLocks noChangeAspect="1"/>
          </p:cNvGraphicFramePr>
          <p:nvPr/>
        </p:nvGraphicFramePr>
        <p:xfrm>
          <a:off x="0" y="1295400"/>
          <a:ext cx="4794469" cy="4049697"/>
        </p:xfrm>
        <a:graphic>
          <a:graphicData uri="http://schemas.openxmlformats.org/presentationml/2006/ole">
            <p:oleObj spid="_x0000_s1745922" name="Graph" r:id="rId3" imgW="3924000" imgH="3314880" progId="Origin50.Graph">
              <p:embed/>
            </p:oleObj>
          </a:graphicData>
        </a:graphic>
      </p:graphicFrame>
      <p:sp>
        <p:nvSpPr>
          <p:cNvPr id="6" name="TextBox 5"/>
          <p:cNvSpPr txBox="1"/>
          <p:nvPr/>
        </p:nvSpPr>
        <p:spPr>
          <a:xfrm>
            <a:off x="1524000" y="1219200"/>
            <a:ext cx="2039341" cy="369332"/>
          </a:xfrm>
          <a:prstGeom prst="rect">
            <a:avLst/>
          </a:prstGeom>
          <a:noFill/>
        </p:spPr>
        <p:txBody>
          <a:bodyPr wrap="none" rtlCol="0">
            <a:spAutoFit/>
          </a:bodyPr>
          <a:lstStyle/>
          <a:p>
            <a:r>
              <a:rPr lang="en-US" dirty="0" smtClean="0"/>
              <a:t>Si thickness: 200nm</a:t>
            </a:r>
            <a:endParaRPr lang="en-US" dirty="0"/>
          </a:p>
        </p:txBody>
      </p:sp>
      <p:pic>
        <p:nvPicPr>
          <p:cNvPr id="1745924" name="Picture 4"/>
          <p:cNvPicPr>
            <a:picLocks noChangeAspect="1" noChangeArrowheads="1"/>
          </p:cNvPicPr>
          <p:nvPr/>
        </p:nvPicPr>
        <p:blipFill>
          <a:blip r:embed="rId4" cstate="print"/>
          <a:srcRect/>
          <a:stretch>
            <a:fillRect/>
          </a:stretch>
        </p:blipFill>
        <p:spPr bwMode="auto">
          <a:xfrm>
            <a:off x="4838700" y="3987800"/>
            <a:ext cx="4305300" cy="2870200"/>
          </a:xfrm>
          <a:prstGeom prst="rect">
            <a:avLst/>
          </a:prstGeom>
          <a:noFill/>
          <a:ln w="9525">
            <a:noFill/>
            <a:miter lim="800000"/>
            <a:headEnd/>
            <a:tailEnd/>
          </a:ln>
        </p:spPr>
      </p:pic>
      <p:pic>
        <p:nvPicPr>
          <p:cNvPr id="1745925" name="Picture 5"/>
          <p:cNvPicPr>
            <a:picLocks noChangeAspect="1" noChangeArrowheads="1"/>
          </p:cNvPicPr>
          <p:nvPr/>
        </p:nvPicPr>
        <p:blipFill>
          <a:blip r:embed="rId5" cstate="print"/>
          <a:srcRect/>
          <a:stretch>
            <a:fillRect/>
          </a:stretch>
        </p:blipFill>
        <p:spPr bwMode="auto">
          <a:xfrm>
            <a:off x="4876800" y="990600"/>
            <a:ext cx="4267200" cy="2844800"/>
          </a:xfrm>
          <a:prstGeom prst="rect">
            <a:avLst/>
          </a:prstGeom>
          <a:noFill/>
          <a:ln w="9525">
            <a:noFill/>
            <a:miter lim="800000"/>
            <a:headEnd/>
            <a:tailEnd/>
          </a:ln>
        </p:spPr>
      </p:pic>
      <p:sp>
        <p:nvSpPr>
          <p:cNvPr id="10" name="TextBox 9"/>
          <p:cNvSpPr txBox="1"/>
          <p:nvPr/>
        </p:nvSpPr>
        <p:spPr>
          <a:xfrm>
            <a:off x="304800" y="5562600"/>
            <a:ext cx="4267200" cy="646331"/>
          </a:xfrm>
          <a:prstGeom prst="rect">
            <a:avLst/>
          </a:prstGeom>
          <a:noFill/>
        </p:spPr>
        <p:txBody>
          <a:bodyPr wrap="square" rtlCol="0">
            <a:spAutoFit/>
          </a:bodyPr>
          <a:lstStyle/>
          <a:p>
            <a:r>
              <a:rPr lang="en-US" b="1" dirty="0" smtClean="0"/>
              <a:t>Narrower waveguides confine less power at the Si-garnet interface</a:t>
            </a:r>
            <a:endParaRPr lang="en-US" b="1" dirty="0"/>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NRPS calculation </a:t>
            </a:r>
            <a:endParaRPr lang="en-US" dirty="0"/>
          </a:p>
        </p:txBody>
      </p:sp>
      <p:graphicFrame>
        <p:nvGraphicFramePr>
          <p:cNvPr id="6" name="Object 3"/>
          <p:cNvGraphicFramePr>
            <a:graphicFrameLocks noChangeAspect="1"/>
          </p:cNvGraphicFramePr>
          <p:nvPr/>
        </p:nvGraphicFramePr>
        <p:xfrm>
          <a:off x="0" y="1208103"/>
          <a:ext cx="4662223" cy="3897297"/>
        </p:xfrm>
        <a:graphic>
          <a:graphicData uri="http://schemas.openxmlformats.org/presentationml/2006/ole">
            <p:oleObj spid="_x0000_s1879043" name="Graph" r:id="rId3" imgW="3870720" imgH="3235680" progId="Origin50.Graph">
              <p:embed/>
            </p:oleObj>
          </a:graphicData>
        </a:graphic>
      </p:graphicFrame>
      <p:sp>
        <p:nvSpPr>
          <p:cNvPr id="7" name="TextBox 6"/>
          <p:cNvSpPr txBox="1"/>
          <p:nvPr/>
        </p:nvSpPr>
        <p:spPr>
          <a:xfrm>
            <a:off x="1371600" y="1131903"/>
            <a:ext cx="2039341" cy="369332"/>
          </a:xfrm>
          <a:prstGeom prst="rect">
            <a:avLst/>
          </a:prstGeom>
          <a:noFill/>
        </p:spPr>
        <p:txBody>
          <a:bodyPr wrap="none" rtlCol="0">
            <a:spAutoFit/>
          </a:bodyPr>
          <a:lstStyle/>
          <a:p>
            <a:r>
              <a:rPr lang="en-US" dirty="0" smtClean="0"/>
              <a:t>Si thickness: 300nm</a:t>
            </a:r>
            <a:endParaRPr lang="en-US" dirty="0"/>
          </a:p>
        </p:txBody>
      </p:sp>
      <p:pic>
        <p:nvPicPr>
          <p:cNvPr id="1879044" name="Picture 4"/>
          <p:cNvPicPr>
            <a:picLocks noChangeAspect="1" noChangeArrowheads="1"/>
          </p:cNvPicPr>
          <p:nvPr/>
        </p:nvPicPr>
        <p:blipFill>
          <a:blip r:embed="rId4" cstate="print"/>
          <a:srcRect/>
          <a:stretch>
            <a:fillRect/>
          </a:stretch>
        </p:blipFill>
        <p:spPr bwMode="auto">
          <a:xfrm>
            <a:off x="4800600" y="990600"/>
            <a:ext cx="4343400" cy="2895600"/>
          </a:xfrm>
          <a:prstGeom prst="rect">
            <a:avLst/>
          </a:prstGeom>
          <a:noFill/>
          <a:ln w="9525">
            <a:noFill/>
            <a:miter lim="800000"/>
            <a:headEnd/>
            <a:tailEnd/>
          </a:ln>
        </p:spPr>
      </p:pic>
      <p:pic>
        <p:nvPicPr>
          <p:cNvPr id="1879045" name="Picture 5"/>
          <p:cNvPicPr>
            <a:picLocks noChangeAspect="1" noChangeArrowheads="1"/>
          </p:cNvPicPr>
          <p:nvPr/>
        </p:nvPicPr>
        <p:blipFill>
          <a:blip r:embed="rId5" cstate="print"/>
          <a:srcRect/>
          <a:stretch>
            <a:fillRect/>
          </a:stretch>
        </p:blipFill>
        <p:spPr bwMode="auto">
          <a:xfrm>
            <a:off x="4800600" y="3962400"/>
            <a:ext cx="4343400" cy="2895600"/>
          </a:xfrm>
          <a:prstGeom prst="rect">
            <a:avLst/>
          </a:prstGeom>
          <a:noFill/>
          <a:ln w="9525">
            <a:noFill/>
            <a:miter lim="800000"/>
            <a:headEnd/>
            <a:tailEnd/>
          </a:ln>
        </p:spPr>
      </p:pic>
      <p:sp>
        <p:nvSpPr>
          <p:cNvPr id="10" name="TextBox 9"/>
          <p:cNvSpPr txBox="1"/>
          <p:nvPr/>
        </p:nvSpPr>
        <p:spPr>
          <a:xfrm>
            <a:off x="304800" y="5562600"/>
            <a:ext cx="4267200" cy="646331"/>
          </a:xfrm>
          <a:prstGeom prst="rect">
            <a:avLst/>
          </a:prstGeom>
          <a:noFill/>
        </p:spPr>
        <p:txBody>
          <a:bodyPr wrap="square" rtlCol="0">
            <a:spAutoFit/>
          </a:bodyPr>
          <a:lstStyle/>
          <a:p>
            <a:r>
              <a:rPr lang="en-US" b="1" dirty="0" smtClean="0"/>
              <a:t>Narrower waveguides have larger filed intensity in Si-garnet interface</a:t>
            </a:r>
            <a:endParaRPr lang="en-US" b="1" dirty="0"/>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1086972" y="2743200"/>
            <a:ext cx="2514600" cy="1828800"/>
          </a:xfrm>
          <a:prstGeom prst="rect">
            <a:avLst/>
          </a:prstGeom>
          <a:solidFill>
            <a:schemeClr val="accent5">
              <a:lumMod val="60000"/>
              <a:lumOff val="40000"/>
            </a:schemeClr>
          </a:solidFill>
          <a:ln>
            <a:noFill/>
          </a:ln>
          <a:scene3d>
            <a:camera prst="orthographicFront">
              <a:rot lat="18768135" lon="18753220" rev="3417837"/>
            </a:camera>
            <a:lightRig rig="balanced"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925172" y="3200400"/>
            <a:ext cx="838200" cy="762000"/>
          </a:xfrm>
          <a:prstGeom prst="ellipse">
            <a:avLst/>
          </a:prstGeom>
          <a:scene3d>
            <a:camera prst="orthographicFront">
              <a:rot lat="18768000" lon="18756000" rev="3420000"/>
            </a:camera>
            <a:lightRig rig="glow" dir="t"/>
          </a:scene3d>
          <a:sp3d prstMaterial="powder">
            <a:bevelT w="254000" h="63500" prst="slope"/>
            <a:contourClr>
              <a:srgbClr val="007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01807" y="3294530"/>
            <a:ext cx="2133600" cy="152400"/>
          </a:xfrm>
          <a:prstGeom prst="rect">
            <a:avLst/>
          </a:prstGeom>
          <a:solidFill>
            <a:schemeClr val="accent1"/>
          </a:solidFill>
          <a:ln>
            <a:noFill/>
          </a:ln>
          <a:scene3d>
            <a:camera prst="orthographicFront">
              <a:rot lat="18768135" lon="18753220" rev="3417837"/>
            </a:camera>
            <a:lightRig rig="balanced"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713669" y="2819400"/>
            <a:ext cx="1105731" cy="1500996"/>
          </a:xfrm>
          <a:prstGeom prst="rect">
            <a:avLst/>
          </a:prstGeom>
          <a:solidFill>
            <a:schemeClr val="accent6">
              <a:lumMod val="75000"/>
              <a:alpha val="44000"/>
            </a:schemeClr>
          </a:solidFill>
          <a:ln>
            <a:noFill/>
          </a:ln>
          <a:scene3d>
            <a:camera prst="orthographicFront">
              <a:rot lat="18768132" lon="18756000" rev="3417838"/>
            </a:camera>
            <a:lightRig rig="balanced"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334000" y="3352800"/>
            <a:ext cx="457200" cy="381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Si</a:t>
            </a:r>
            <a:endParaRPr lang="en-US" sz="1200" b="1" dirty="0">
              <a:solidFill>
                <a:schemeClr val="tx1"/>
              </a:solidFill>
            </a:endParaRPr>
          </a:p>
        </p:txBody>
      </p:sp>
      <p:sp>
        <p:nvSpPr>
          <p:cNvPr id="12" name="Rectangle 11"/>
          <p:cNvSpPr/>
          <p:nvPr/>
        </p:nvSpPr>
        <p:spPr>
          <a:xfrm>
            <a:off x="4800600" y="3733800"/>
            <a:ext cx="3200400" cy="685800"/>
          </a:xfrm>
          <a:prstGeom prst="rect">
            <a:avLst/>
          </a:prstGeom>
          <a:solidFill>
            <a:schemeClr val="accent5">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BOX</a:t>
            </a:r>
            <a:endParaRPr lang="en-US" b="1" dirty="0">
              <a:solidFill>
                <a:schemeClr val="tx1"/>
              </a:solidFill>
            </a:endParaRPr>
          </a:p>
        </p:txBody>
      </p:sp>
      <p:sp>
        <p:nvSpPr>
          <p:cNvPr id="13" name="Rectangle 12"/>
          <p:cNvSpPr/>
          <p:nvPr/>
        </p:nvSpPr>
        <p:spPr>
          <a:xfrm>
            <a:off x="4800600" y="2971800"/>
            <a:ext cx="3124200" cy="381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010400" y="3352800"/>
            <a:ext cx="457200" cy="381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Si</a:t>
            </a:r>
            <a:endParaRPr lang="en-US" sz="1200" b="1" dirty="0">
              <a:solidFill>
                <a:schemeClr val="tx1"/>
              </a:solidFill>
            </a:endParaRPr>
          </a:p>
        </p:txBody>
      </p:sp>
      <p:sp>
        <p:nvSpPr>
          <p:cNvPr id="25" name="TextBox 24"/>
          <p:cNvSpPr txBox="1"/>
          <p:nvPr/>
        </p:nvSpPr>
        <p:spPr>
          <a:xfrm>
            <a:off x="7924800" y="2971800"/>
            <a:ext cx="814647" cy="369332"/>
          </a:xfrm>
          <a:prstGeom prst="rect">
            <a:avLst/>
          </a:prstGeom>
          <a:noFill/>
        </p:spPr>
        <p:txBody>
          <a:bodyPr wrap="none" rtlCol="0">
            <a:spAutoFit/>
          </a:bodyPr>
          <a:lstStyle/>
          <a:p>
            <a:r>
              <a:rPr lang="en-US" b="1" dirty="0" err="1" smtClean="0"/>
              <a:t>Ce:YIG</a:t>
            </a:r>
            <a:endParaRPr lang="en-US" b="1" dirty="0"/>
          </a:p>
        </p:txBody>
      </p:sp>
      <p:cxnSp>
        <p:nvCxnSpPr>
          <p:cNvPr id="27" name="Straight Arrow Connector 26"/>
          <p:cNvCxnSpPr/>
          <p:nvPr/>
        </p:nvCxnSpPr>
        <p:spPr>
          <a:xfrm>
            <a:off x="5105400" y="3048000"/>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105400" y="3200400"/>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10800000">
            <a:off x="6781800" y="3048000"/>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10800000">
            <a:off x="6781800" y="3200400"/>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248400" y="2895600"/>
            <a:ext cx="357790" cy="461665"/>
          </a:xfrm>
          <a:prstGeom prst="rect">
            <a:avLst/>
          </a:prstGeom>
          <a:noFill/>
        </p:spPr>
        <p:txBody>
          <a:bodyPr wrap="square" rtlCol="0">
            <a:spAutoFit/>
          </a:bodyPr>
          <a:lstStyle/>
          <a:p>
            <a:r>
              <a:rPr lang="en-US" sz="2400" b="1" dirty="0" smtClean="0"/>
              <a:t>B</a:t>
            </a:r>
            <a:endParaRPr lang="en-US" sz="2400" b="1" dirty="0"/>
          </a:p>
        </p:txBody>
      </p:sp>
      <p:cxnSp>
        <p:nvCxnSpPr>
          <p:cNvPr id="42" name="Straight Arrow Connector 41"/>
          <p:cNvCxnSpPr/>
          <p:nvPr/>
        </p:nvCxnSpPr>
        <p:spPr>
          <a:xfrm flipV="1">
            <a:off x="685800" y="3706090"/>
            <a:ext cx="457200" cy="18011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3048000" y="2895600"/>
            <a:ext cx="457200" cy="152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228600" y="3962400"/>
            <a:ext cx="696024" cy="369332"/>
          </a:xfrm>
          <a:prstGeom prst="rect">
            <a:avLst/>
          </a:prstGeom>
          <a:noFill/>
        </p:spPr>
        <p:txBody>
          <a:bodyPr wrap="none" rtlCol="0">
            <a:spAutoFit/>
          </a:bodyPr>
          <a:lstStyle/>
          <a:p>
            <a:r>
              <a:rPr lang="en-US" b="1" dirty="0" smtClean="0"/>
              <a:t>Input</a:t>
            </a:r>
            <a:endParaRPr lang="en-US" b="1" dirty="0"/>
          </a:p>
        </p:txBody>
      </p:sp>
      <p:sp>
        <p:nvSpPr>
          <p:cNvPr id="47" name="TextBox 46"/>
          <p:cNvSpPr txBox="1"/>
          <p:nvPr/>
        </p:nvSpPr>
        <p:spPr>
          <a:xfrm>
            <a:off x="3276600" y="2514600"/>
            <a:ext cx="870751" cy="369332"/>
          </a:xfrm>
          <a:prstGeom prst="rect">
            <a:avLst/>
          </a:prstGeom>
          <a:noFill/>
        </p:spPr>
        <p:txBody>
          <a:bodyPr wrap="none" rtlCol="0">
            <a:spAutoFit/>
          </a:bodyPr>
          <a:lstStyle/>
          <a:p>
            <a:r>
              <a:rPr lang="en-US" b="1" dirty="0" smtClean="0"/>
              <a:t>Output</a:t>
            </a:r>
            <a:endParaRPr lang="en-US"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Concept of </a:t>
            </a:r>
            <a:r>
              <a:rPr lang="en-US" dirty="0" err="1" smtClean="0"/>
              <a:t>Microring</a:t>
            </a:r>
            <a:r>
              <a:rPr lang="en-US" dirty="0" smtClean="0"/>
              <a:t> Isolator</a:t>
            </a:r>
            <a:endParaRPr lang="en-US" dirty="0"/>
          </a:p>
        </p:txBody>
      </p:sp>
      <p:sp>
        <p:nvSpPr>
          <p:cNvPr id="3" name="Content Placeholder 2"/>
          <p:cNvSpPr>
            <a:spLocks noGrp="1"/>
          </p:cNvSpPr>
          <p:nvPr>
            <p:ph idx="1"/>
          </p:nvPr>
        </p:nvSpPr>
        <p:spPr>
          <a:xfrm>
            <a:off x="457200" y="4572000"/>
            <a:ext cx="8458200" cy="1828800"/>
          </a:xfrm>
        </p:spPr>
        <p:txBody>
          <a:bodyPr>
            <a:normAutofit fontScale="70000" lnSpcReduction="20000"/>
          </a:bodyPr>
          <a:lstStyle/>
          <a:p>
            <a:r>
              <a:rPr lang="en-US" dirty="0" smtClean="0"/>
              <a:t>Nonreciprocal phase shift</a:t>
            </a:r>
          </a:p>
          <a:p>
            <a:pPr lvl="1"/>
            <a:r>
              <a:rPr lang="en-US" dirty="0" smtClean="0"/>
              <a:t>Magnetic field perpendicular to the propagation direction</a:t>
            </a:r>
          </a:p>
          <a:p>
            <a:pPr lvl="1"/>
            <a:r>
              <a:rPr lang="en-US" dirty="0" smtClean="0"/>
              <a:t>TE-polarized light propagating in clockwise (CW) and counterclockwise (CCW) directions has different propagation constants </a:t>
            </a:r>
          </a:p>
          <a:p>
            <a:pPr lvl="1"/>
            <a:r>
              <a:rPr lang="en-US" dirty="0" smtClean="0"/>
              <a:t>Optical input with resonance wavelength will be blocked while the other direction input will not.</a:t>
            </a:r>
          </a:p>
        </p:txBody>
      </p:sp>
      <p:grpSp>
        <p:nvGrpSpPr>
          <p:cNvPr id="7" name="Group 6"/>
          <p:cNvGrpSpPr/>
          <p:nvPr/>
        </p:nvGrpSpPr>
        <p:grpSpPr>
          <a:xfrm>
            <a:off x="2438400" y="2286000"/>
            <a:ext cx="914400" cy="914400"/>
            <a:chOff x="6553200" y="2895600"/>
            <a:chExt cx="914400" cy="914400"/>
          </a:xfrm>
          <a:scene3d>
            <a:camera prst="orthographicFront">
              <a:rot lat="0" lon="0" rev="1365630"/>
            </a:camera>
            <a:lightRig rig="threePt" dir="t"/>
          </a:scene3d>
        </p:grpSpPr>
        <p:sp>
          <p:nvSpPr>
            <p:cNvPr id="5" name="Oval 4"/>
            <p:cNvSpPr/>
            <p:nvPr/>
          </p:nvSpPr>
          <p:spPr>
            <a:xfrm>
              <a:off x="6553200" y="2895600"/>
              <a:ext cx="914400" cy="914400"/>
            </a:xfrm>
            <a:prstGeom prst="ellipse">
              <a:avLst/>
            </a:prstGeom>
            <a:solidFill>
              <a:schemeClr val="tx2">
                <a:lumMod val="40000"/>
                <a:lumOff val="60000"/>
              </a:schemeClr>
            </a:solidFill>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668589" y="3010989"/>
              <a:ext cx="685800" cy="685800"/>
            </a:xfrm>
            <a:prstGeom prst="ellipse">
              <a:avLst/>
            </a:prstGeom>
            <a:solidFill>
              <a:schemeClr val="bg1"/>
            </a:solidFill>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1447800" y="2057400"/>
            <a:ext cx="2971800" cy="1524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743200" y="2514600"/>
            <a:ext cx="357790" cy="461665"/>
          </a:xfrm>
          <a:prstGeom prst="rect">
            <a:avLst/>
          </a:prstGeom>
          <a:noFill/>
        </p:spPr>
        <p:txBody>
          <a:bodyPr wrap="square" rtlCol="0">
            <a:spAutoFit/>
          </a:bodyPr>
          <a:lstStyle/>
          <a:p>
            <a:r>
              <a:rPr lang="en-US" sz="2400" b="1" dirty="0" smtClean="0"/>
              <a:t>B</a:t>
            </a:r>
            <a:endParaRPr lang="en-US" sz="2400" b="1" dirty="0"/>
          </a:p>
        </p:txBody>
      </p:sp>
      <p:cxnSp>
        <p:nvCxnSpPr>
          <p:cNvPr id="27" name="Straight Arrow Connector 26"/>
          <p:cNvCxnSpPr/>
          <p:nvPr/>
        </p:nvCxnSpPr>
        <p:spPr>
          <a:xfrm rot="16200000" flipV="1">
            <a:off x="343694" y="1942306"/>
            <a:ext cx="3810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33400" y="2133600"/>
            <a:ext cx="379412"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28600" y="1524000"/>
            <a:ext cx="284052" cy="369332"/>
          </a:xfrm>
          <a:prstGeom prst="rect">
            <a:avLst/>
          </a:prstGeom>
          <a:noFill/>
        </p:spPr>
        <p:txBody>
          <a:bodyPr wrap="none" rtlCol="0">
            <a:spAutoFit/>
          </a:bodyPr>
          <a:lstStyle/>
          <a:p>
            <a:r>
              <a:rPr lang="en-US" dirty="0" smtClean="0"/>
              <a:t>x</a:t>
            </a:r>
            <a:endParaRPr lang="en-US" dirty="0"/>
          </a:p>
        </p:txBody>
      </p:sp>
      <p:sp>
        <p:nvSpPr>
          <p:cNvPr id="32" name="TextBox 31"/>
          <p:cNvSpPr txBox="1"/>
          <p:nvPr/>
        </p:nvSpPr>
        <p:spPr>
          <a:xfrm>
            <a:off x="228600" y="2057400"/>
            <a:ext cx="288862" cy="369332"/>
          </a:xfrm>
          <a:prstGeom prst="rect">
            <a:avLst/>
          </a:prstGeom>
          <a:noFill/>
        </p:spPr>
        <p:txBody>
          <a:bodyPr wrap="none" rtlCol="0">
            <a:spAutoFit/>
          </a:bodyPr>
          <a:lstStyle/>
          <a:p>
            <a:r>
              <a:rPr lang="en-US" dirty="0" smtClean="0"/>
              <a:t>y</a:t>
            </a:r>
            <a:endParaRPr lang="en-US" dirty="0"/>
          </a:p>
        </p:txBody>
      </p:sp>
      <p:sp>
        <p:nvSpPr>
          <p:cNvPr id="34" name="TextBox 33"/>
          <p:cNvSpPr txBox="1"/>
          <p:nvPr/>
        </p:nvSpPr>
        <p:spPr>
          <a:xfrm>
            <a:off x="914400" y="1981200"/>
            <a:ext cx="276038" cy="369332"/>
          </a:xfrm>
          <a:prstGeom prst="rect">
            <a:avLst/>
          </a:prstGeom>
          <a:noFill/>
        </p:spPr>
        <p:txBody>
          <a:bodyPr wrap="none" rtlCol="0">
            <a:spAutoFit/>
          </a:bodyPr>
          <a:lstStyle/>
          <a:p>
            <a:r>
              <a:rPr lang="en-US" dirty="0" smtClean="0"/>
              <a:t>z</a:t>
            </a:r>
            <a:endParaRPr lang="en-US" dirty="0"/>
          </a:p>
        </p:txBody>
      </p:sp>
      <p:sp>
        <p:nvSpPr>
          <p:cNvPr id="35" name="Oval 34"/>
          <p:cNvSpPr/>
          <p:nvPr/>
        </p:nvSpPr>
        <p:spPr>
          <a:xfrm>
            <a:off x="457200" y="2057400"/>
            <a:ext cx="152400"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p:cNvGrpSpPr/>
          <p:nvPr/>
        </p:nvGrpSpPr>
        <p:grpSpPr>
          <a:xfrm>
            <a:off x="2667000" y="2286000"/>
            <a:ext cx="914400" cy="919715"/>
            <a:chOff x="2606164" y="2423036"/>
            <a:chExt cx="914400" cy="919715"/>
          </a:xfrm>
        </p:grpSpPr>
        <p:sp>
          <p:nvSpPr>
            <p:cNvPr id="36" name="Arc 35"/>
            <p:cNvSpPr/>
            <p:nvPr/>
          </p:nvSpPr>
          <p:spPr>
            <a:xfrm rot="4092776">
              <a:off x="2606164" y="2423036"/>
              <a:ext cx="914400" cy="914400"/>
            </a:xfrm>
            <a:prstGeom prst="arc">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0" name="Straight Arrow Connector 39"/>
            <p:cNvCxnSpPr/>
            <p:nvPr/>
          </p:nvCxnSpPr>
          <p:spPr>
            <a:xfrm rot="10800000" flipV="1">
              <a:off x="3159954" y="3294729"/>
              <a:ext cx="78129" cy="4802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sp>
        <p:nvSpPr>
          <p:cNvPr id="45" name="Rectangle 44"/>
          <p:cNvSpPr/>
          <p:nvPr/>
        </p:nvSpPr>
        <p:spPr>
          <a:xfrm>
            <a:off x="6827125" y="2057400"/>
            <a:ext cx="304800" cy="5334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Si</a:t>
            </a:r>
            <a:endParaRPr lang="en-US" sz="1200" b="1" dirty="0">
              <a:solidFill>
                <a:schemeClr val="tx1"/>
              </a:solidFill>
            </a:endParaRPr>
          </a:p>
        </p:txBody>
      </p:sp>
      <p:sp>
        <p:nvSpPr>
          <p:cNvPr id="46" name="Rectangle 45"/>
          <p:cNvSpPr/>
          <p:nvPr/>
        </p:nvSpPr>
        <p:spPr>
          <a:xfrm>
            <a:off x="5888777" y="2590800"/>
            <a:ext cx="2133600" cy="6858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BOX</a:t>
            </a:r>
            <a:endParaRPr lang="en-US" b="1" dirty="0">
              <a:solidFill>
                <a:schemeClr val="tx1"/>
              </a:solidFill>
            </a:endParaRPr>
          </a:p>
        </p:txBody>
      </p:sp>
      <p:sp>
        <p:nvSpPr>
          <p:cNvPr id="47" name="Rectangle 46"/>
          <p:cNvSpPr/>
          <p:nvPr/>
        </p:nvSpPr>
        <p:spPr>
          <a:xfrm>
            <a:off x="7131925" y="2057400"/>
            <a:ext cx="152400" cy="5334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7436725" y="1600200"/>
            <a:ext cx="1478675" cy="369332"/>
          </a:xfrm>
          <a:prstGeom prst="rect">
            <a:avLst/>
          </a:prstGeom>
          <a:noFill/>
        </p:spPr>
        <p:txBody>
          <a:bodyPr wrap="none" rtlCol="0">
            <a:spAutoFit/>
          </a:bodyPr>
          <a:lstStyle/>
          <a:p>
            <a:r>
              <a:rPr lang="en-US" dirty="0" smtClean="0"/>
              <a:t>Magnetic film</a:t>
            </a:r>
            <a:endParaRPr lang="en-US" dirty="0"/>
          </a:p>
        </p:txBody>
      </p:sp>
      <p:grpSp>
        <p:nvGrpSpPr>
          <p:cNvPr id="76" name="Group 75"/>
          <p:cNvGrpSpPr/>
          <p:nvPr/>
        </p:nvGrpSpPr>
        <p:grpSpPr>
          <a:xfrm>
            <a:off x="2209800" y="2286000"/>
            <a:ext cx="914400" cy="914400"/>
            <a:chOff x="2180342" y="2408942"/>
            <a:chExt cx="914400" cy="914400"/>
          </a:xfrm>
        </p:grpSpPr>
        <p:sp>
          <p:nvSpPr>
            <p:cNvPr id="37" name="Arc 36"/>
            <p:cNvSpPr/>
            <p:nvPr/>
          </p:nvSpPr>
          <p:spPr>
            <a:xfrm rot="11927927">
              <a:off x="2180342" y="2408942"/>
              <a:ext cx="914400" cy="914400"/>
            </a:xfrm>
            <a:prstGeom prst="arc">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3" name="Straight Arrow Connector 62"/>
            <p:cNvCxnSpPr/>
            <p:nvPr/>
          </p:nvCxnSpPr>
          <p:spPr>
            <a:xfrm>
              <a:off x="2371626" y="3241888"/>
              <a:ext cx="128010" cy="6177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sp>
        <p:nvSpPr>
          <p:cNvPr id="71" name="Rectangle 70"/>
          <p:cNvSpPr/>
          <p:nvPr/>
        </p:nvSpPr>
        <p:spPr>
          <a:xfrm>
            <a:off x="6674725" y="2057400"/>
            <a:ext cx="152400" cy="5334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6674725" y="1905000"/>
            <a:ext cx="609600" cy="1524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Arrow Connector 72"/>
          <p:cNvCxnSpPr/>
          <p:nvPr/>
        </p:nvCxnSpPr>
        <p:spPr>
          <a:xfrm rot="10800000" flipV="1">
            <a:off x="7208125" y="1905000"/>
            <a:ext cx="3048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1447800" y="3276600"/>
            <a:ext cx="2971800" cy="1524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3"/>
          <p:cNvPicPr>
            <a:picLocks noChangeAspect="1" noChangeArrowheads="1"/>
          </p:cNvPicPr>
          <p:nvPr/>
        </p:nvPicPr>
        <p:blipFill>
          <a:blip r:embed="rId2" cstate="print"/>
          <a:srcRect/>
          <a:stretch>
            <a:fillRect/>
          </a:stretch>
        </p:blipFill>
        <p:spPr bwMode="auto">
          <a:xfrm>
            <a:off x="91594" y="2971800"/>
            <a:ext cx="1584806" cy="1189038"/>
          </a:xfrm>
          <a:prstGeom prst="rect">
            <a:avLst/>
          </a:prstGeom>
          <a:noFill/>
          <a:ln w="9525">
            <a:noFill/>
            <a:miter lim="800000"/>
            <a:headEnd/>
            <a:tailEnd/>
          </a:ln>
        </p:spPr>
      </p:pic>
      <p:pic>
        <p:nvPicPr>
          <p:cNvPr id="88" name="Picture 2"/>
          <p:cNvPicPr>
            <a:picLocks noChangeAspect="1" noChangeArrowheads="1"/>
          </p:cNvPicPr>
          <p:nvPr/>
        </p:nvPicPr>
        <p:blipFill>
          <a:blip r:embed="rId3" cstate="print"/>
          <a:srcRect/>
          <a:stretch>
            <a:fillRect/>
          </a:stretch>
        </p:blipFill>
        <p:spPr bwMode="auto">
          <a:xfrm>
            <a:off x="4419600" y="1600200"/>
            <a:ext cx="1523946" cy="11427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Magnetic field direction (III)</a:t>
            </a:r>
            <a:endParaRPr lang="en-US" dirty="0"/>
          </a:p>
        </p:txBody>
      </p:sp>
      <p:sp>
        <p:nvSpPr>
          <p:cNvPr id="3" name="Content Placeholder 2"/>
          <p:cNvSpPr>
            <a:spLocks noGrp="1"/>
          </p:cNvSpPr>
          <p:nvPr>
            <p:ph idx="1"/>
          </p:nvPr>
        </p:nvSpPr>
        <p:spPr>
          <a:xfrm>
            <a:off x="457200" y="4038600"/>
            <a:ext cx="8229600" cy="2087563"/>
          </a:xfrm>
        </p:spPr>
        <p:txBody>
          <a:bodyPr>
            <a:normAutofit fontScale="70000" lnSpcReduction="20000"/>
          </a:bodyPr>
          <a:lstStyle/>
          <a:p>
            <a:r>
              <a:rPr lang="en-US" b="1" dirty="0" smtClean="0"/>
              <a:t>Magnetic induced by injected current</a:t>
            </a:r>
          </a:p>
          <a:p>
            <a:r>
              <a:rPr lang="en-US" b="1" dirty="0" smtClean="0"/>
              <a:t>Maximum propagation constant difference for CW and CCW</a:t>
            </a:r>
          </a:p>
          <a:p>
            <a:r>
              <a:rPr lang="en-US" b="1" dirty="0" smtClean="0"/>
              <a:t>No process needed for MO material after bonding or deposition</a:t>
            </a:r>
          </a:p>
          <a:p>
            <a:r>
              <a:rPr lang="en-US" b="1" dirty="0" smtClean="0"/>
              <a:t>Work for TM polarization</a:t>
            </a:r>
          </a:p>
        </p:txBody>
      </p:sp>
      <p:sp>
        <p:nvSpPr>
          <p:cNvPr id="4" name="Rectangle 3"/>
          <p:cNvSpPr/>
          <p:nvPr/>
        </p:nvSpPr>
        <p:spPr>
          <a:xfrm>
            <a:off x="990600" y="2209800"/>
            <a:ext cx="2971800" cy="1524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90600" y="3429000"/>
            <a:ext cx="2971800" cy="1524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2" cstate="print"/>
          <a:srcRect t="8804" b="8232"/>
          <a:stretch>
            <a:fillRect/>
          </a:stretch>
        </p:blipFill>
        <p:spPr bwMode="auto">
          <a:xfrm>
            <a:off x="1718199" y="2362200"/>
            <a:ext cx="1285875" cy="1066800"/>
          </a:xfrm>
          <a:prstGeom prst="rect">
            <a:avLst/>
          </a:prstGeom>
          <a:noFill/>
          <a:ln w="9525">
            <a:noFill/>
            <a:miter lim="800000"/>
            <a:headEnd/>
            <a:tailEnd/>
          </a:ln>
        </p:spPr>
      </p:pic>
      <p:sp>
        <p:nvSpPr>
          <p:cNvPr id="7" name="TextBox 6"/>
          <p:cNvSpPr txBox="1"/>
          <p:nvPr/>
        </p:nvSpPr>
        <p:spPr>
          <a:xfrm>
            <a:off x="1371600" y="2667000"/>
            <a:ext cx="357790" cy="461665"/>
          </a:xfrm>
          <a:prstGeom prst="rect">
            <a:avLst/>
          </a:prstGeom>
          <a:noFill/>
        </p:spPr>
        <p:txBody>
          <a:bodyPr wrap="square" rtlCol="0">
            <a:spAutoFit/>
          </a:bodyPr>
          <a:lstStyle/>
          <a:p>
            <a:r>
              <a:rPr lang="en-US" sz="2400" b="1" dirty="0" smtClean="0"/>
              <a:t>B</a:t>
            </a:r>
            <a:endParaRPr lang="en-US" sz="2400" b="1" dirty="0"/>
          </a:p>
        </p:txBody>
      </p:sp>
      <p:sp>
        <p:nvSpPr>
          <p:cNvPr id="11" name="TextBox 10"/>
          <p:cNvSpPr txBox="1"/>
          <p:nvPr/>
        </p:nvSpPr>
        <p:spPr>
          <a:xfrm>
            <a:off x="2819400" y="2590800"/>
            <a:ext cx="990600" cy="646331"/>
          </a:xfrm>
          <a:prstGeom prst="rect">
            <a:avLst/>
          </a:prstGeom>
          <a:noFill/>
        </p:spPr>
        <p:txBody>
          <a:bodyPr wrap="square" rtlCol="0">
            <a:spAutoFit/>
          </a:bodyPr>
          <a:lstStyle/>
          <a:p>
            <a:pPr algn="ctr"/>
            <a:r>
              <a:rPr lang="en-US" b="1" dirty="0" smtClean="0"/>
              <a:t>MO material</a:t>
            </a:r>
            <a:endParaRPr lang="en-US" b="1" dirty="0"/>
          </a:p>
        </p:txBody>
      </p:sp>
      <p:cxnSp>
        <p:nvCxnSpPr>
          <p:cNvPr id="13" name="Straight Arrow Connector 12"/>
          <p:cNvCxnSpPr/>
          <p:nvPr/>
        </p:nvCxnSpPr>
        <p:spPr>
          <a:xfrm rot="10800000">
            <a:off x="2514600" y="2895600"/>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1"/>
          </p:cNvCxnSpPr>
          <p:nvPr/>
        </p:nvCxnSpPr>
        <p:spPr>
          <a:xfrm rot="10800000" flipH="1">
            <a:off x="1718198" y="2895600"/>
            <a:ext cx="491601"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5400000">
            <a:off x="2095500" y="2400300"/>
            <a:ext cx="53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flipH="1" flipV="1">
            <a:off x="2133600" y="3276600"/>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flipV="1">
            <a:off x="2464526" y="2464526"/>
            <a:ext cx="4572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6200000" flipV="1">
            <a:off x="2438400" y="2971800"/>
            <a:ext cx="3810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852748" y="2997926"/>
            <a:ext cx="3810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16200000" flipH="1">
            <a:off x="1881052" y="2412274"/>
            <a:ext cx="3810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5486400" y="2438400"/>
            <a:ext cx="457200" cy="381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Si</a:t>
            </a:r>
            <a:endParaRPr lang="en-US" sz="1200" b="1" dirty="0">
              <a:solidFill>
                <a:schemeClr val="tx1"/>
              </a:solidFill>
            </a:endParaRPr>
          </a:p>
        </p:txBody>
      </p:sp>
      <p:sp>
        <p:nvSpPr>
          <p:cNvPr id="29" name="Rectangle 28"/>
          <p:cNvSpPr/>
          <p:nvPr/>
        </p:nvSpPr>
        <p:spPr>
          <a:xfrm>
            <a:off x="4953000" y="2819400"/>
            <a:ext cx="3200400" cy="6858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BOX</a:t>
            </a:r>
            <a:endParaRPr lang="en-US" b="1" dirty="0">
              <a:solidFill>
                <a:schemeClr val="tx1"/>
              </a:solidFill>
            </a:endParaRPr>
          </a:p>
        </p:txBody>
      </p:sp>
      <p:sp>
        <p:nvSpPr>
          <p:cNvPr id="32" name="Rectangle 31"/>
          <p:cNvSpPr/>
          <p:nvPr/>
        </p:nvSpPr>
        <p:spPr>
          <a:xfrm>
            <a:off x="4953000" y="2057400"/>
            <a:ext cx="3124200" cy="381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7162800" y="2438400"/>
            <a:ext cx="457200" cy="381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Si</a:t>
            </a:r>
            <a:endParaRPr lang="en-US" sz="1200" b="1" dirty="0">
              <a:solidFill>
                <a:schemeClr val="tx1"/>
              </a:solidFill>
            </a:endParaRPr>
          </a:p>
        </p:txBody>
      </p:sp>
      <p:sp>
        <p:nvSpPr>
          <p:cNvPr id="36" name="Rectangle 35"/>
          <p:cNvSpPr/>
          <p:nvPr/>
        </p:nvSpPr>
        <p:spPr>
          <a:xfrm>
            <a:off x="6858000" y="1905000"/>
            <a:ext cx="115389" cy="1524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p:cNvGrpSpPr/>
          <p:nvPr/>
        </p:nvGrpSpPr>
        <p:grpSpPr>
          <a:xfrm>
            <a:off x="7315200" y="1676400"/>
            <a:ext cx="152400" cy="152400"/>
            <a:chOff x="7315200" y="1676400"/>
            <a:chExt cx="152400" cy="152400"/>
          </a:xfrm>
        </p:grpSpPr>
        <p:sp>
          <p:nvSpPr>
            <p:cNvPr id="37" name="Oval 36"/>
            <p:cNvSpPr/>
            <p:nvPr/>
          </p:nvSpPr>
          <p:spPr>
            <a:xfrm>
              <a:off x="7315200" y="1676400"/>
              <a:ext cx="152400"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p:cNvCxnSpPr>
              <a:stCxn id="37" idx="1"/>
              <a:endCxn id="37" idx="5"/>
            </p:cNvCxnSpPr>
            <p:nvPr/>
          </p:nvCxnSpPr>
          <p:spPr>
            <a:xfrm rot="16200000" flipH="1">
              <a:off x="7337518" y="1698718"/>
              <a:ext cx="107764" cy="1077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37" idx="7"/>
              <a:endCxn id="37" idx="3"/>
            </p:cNvCxnSpPr>
            <p:nvPr/>
          </p:nvCxnSpPr>
          <p:spPr>
            <a:xfrm rot="16200000" flipH="1" flipV="1">
              <a:off x="7337518" y="1698718"/>
              <a:ext cx="107764" cy="1077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oup 44"/>
          <p:cNvGrpSpPr/>
          <p:nvPr/>
        </p:nvGrpSpPr>
        <p:grpSpPr>
          <a:xfrm>
            <a:off x="5638800" y="1676400"/>
            <a:ext cx="152400" cy="152400"/>
            <a:chOff x="5638800" y="1676400"/>
            <a:chExt cx="152400" cy="152400"/>
          </a:xfrm>
        </p:grpSpPr>
        <p:sp>
          <p:nvSpPr>
            <p:cNvPr id="40" name="Oval 39"/>
            <p:cNvSpPr/>
            <p:nvPr/>
          </p:nvSpPr>
          <p:spPr>
            <a:xfrm>
              <a:off x="5638800" y="1676400"/>
              <a:ext cx="152400"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p:cNvCxnSpPr/>
            <p:nvPr/>
          </p:nvCxnSpPr>
          <p:spPr>
            <a:xfrm rot="5400000" flipH="1" flipV="1">
              <a:off x="5715000" y="175260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Oval 43"/>
            <p:cNvSpPr/>
            <p:nvPr/>
          </p:nvSpPr>
          <p:spPr>
            <a:xfrm flipV="1">
              <a:off x="5698374" y="1729049"/>
              <a:ext cx="45719" cy="457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TextBox 46"/>
          <p:cNvSpPr txBox="1"/>
          <p:nvPr/>
        </p:nvSpPr>
        <p:spPr>
          <a:xfrm>
            <a:off x="5867400" y="1524000"/>
            <a:ext cx="245580" cy="369332"/>
          </a:xfrm>
          <a:prstGeom prst="rect">
            <a:avLst/>
          </a:prstGeom>
          <a:noFill/>
        </p:spPr>
        <p:txBody>
          <a:bodyPr wrap="none" rtlCol="0">
            <a:spAutoFit/>
          </a:bodyPr>
          <a:lstStyle/>
          <a:p>
            <a:r>
              <a:rPr lang="en-US" b="1" dirty="0" smtClean="0"/>
              <a:t>I</a:t>
            </a:r>
            <a:endParaRPr lang="en-US" b="1" dirty="0"/>
          </a:p>
        </p:txBody>
      </p:sp>
      <p:sp>
        <p:nvSpPr>
          <p:cNvPr id="48" name="TextBox 47"/>
          <p:cNvSpPr txBox="1"/>
          <p:nvPr/>
        </p:nvSpPr>
        <p:spPr>
          <a:xfrm>
            <a:off x="8077200" y="2057400"/>
            <a:ext cx="542136" cy="369332"/>
          </a:xfrm>
          <a:prstGeom prst="rect">
            <a:avLst/>
          </a:prstGeom>
          <a:noFill/>
        </p:spPr>
        <p:txBody>
          <a:bodyPr wrap="none" rtlCol="0">
            <a:spAutoFit/>
          </a:bodyPr>
          <a:lstStyle/>
          <a:p>
            <a:r>
              <a:rPr lang="en-US" b="1" dirty="0" smtClean="0"/>
              <a:t>MO</a:t>
            </a:r>
            <a:endParaRPr lang="en-US" b="1" dirty="0"/>
          </a:p>
        </p:txBody>
      </p:sp>
      <p:sp>
        <p:nvSpPr>
          <p:cNvPr id="49" name="TextBox 48"/>
          <p:cNvSpPr txBox="1"/>
          <p:nvPr/>
        </p:nvSpPr>
        <p:spPr>
          <a:xfrm>
            <a:off x="7848600" y="1676400"/>
            <a:ext cx="1223412" cy="369332"/>
          </a:xfrm>
          <a:prstGeom prst="rect">
            <a:avLst/>
          </a:prstGeom>
          <a:noFill/>
        </p:spPr>
        <p:txBody>
          <a:bodyPr wrap="none" rtlCol="0">
            <a:spAutoFit/>
          </a:bodyPr>
          <a:lstStyle/>
          <a:p>
            <a:r>
              <a:rPr lang="en-US" b="1" dirty="0" smtClean="0"/>
              <a:t>Metal wire</a:t>
            </a:r>
            <a:endParaRPr lang="en-US" b="1" dirty="0"/>
          </a:p>
        </p:txBody>
      </p:sp>
      <p:cxnSp>
        <p:nvCxnSpPr>
          <p:cNvPr id="51" name="Straight Arrow Connector 50"/>
          <p:cNvCxnSpPr/>
          <p:nvPr/>
        </p:nvCxnSpPr>
        <p:spPr>
          <a:xfrm>
            <a:off x="5257800" y="2133600"/>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5257800" y="2286000"/>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rot="10800000">
            <a:off x="6934200" y="2133600"/>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rot="10800000">
            <a:off x="6934200" y="2286000"/>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6400800" y="1981200"/>
            <a:ext cx="357790" cy="461665"/>
          </a:xfrm>
          <a:prstGeom prst="rect">
            <a:avLst/>
          </a:prstGeom>
          <a:noFill/>
        </p:spPr>
        <p:txBody>
          <a:bodyPr wrap="square" rtlCol="0">
            <a:spAutoFit/>
          </a:bodyPr>
          <a:lstStyle/>
          <a:p>
            <a:r>
              <a:rPr lang="en-US" sz="2400" b="1" dirty="0" smtClean="0"/>
              <a:t>B</a:t>
            </a:r>
            <a:endParaRPr lang="en-US" sz="2400" b="1" dirty="0"/>
          </a:p>
        </p:txBody>
      </p:sp>
      <p:sp>
        <p:nvSpPr>
          <p:cNvPr id="41" name="Rectangle 40"/>
          <p:cNvSpPr/>
          <p:nvPr/>
        </p:nvSpPr>
        <p:spPr>
          <a:xfrm>
            <a:off x="7086600" y="1905000"/>
            <a:ext cx="115389" cy="1524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7315200" y="1905000"/>
            <a:ext cx="115389" cy="1524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7543800" y="1905000"/>
            <a:ext cx="115389" cy="1524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7809411" y="1905000"/>
            <a:ext cx="115389" cy="1524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5255622" y="1905000"/>
            <a:ext cx="115389" cy="1524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5484222" y="1905000"/>
            <a:ext cx="115389" cy="1524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5712822" y="1905000"/>
            <a:ext cx="115389" cy="1524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5941422" y="1905000"/>
            <a:ext cx="115389" cy="1524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6172200" y="1905000"/>
            <a:ext cx="115389" cy="1524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Optical circulator based on ring resonators</a:t>
            </a:r>
            <a:endParaRPr lang="en-US" dirty="0"/>
          </a:p>
        </p:txBody>
      </p:sp>
      <p:sp>
        <p:nvSpPr>
          <p:cNvPr id="3" name="Content Placeholder 2"/>
          <p:cNvSpPr>
            <a:spLocks noGrp="1"/>
          </p:cNvSpPr>
          <p:nvPr>
            <p:ph idx="1"/>
          </p:nvPr>
        </p:nvSpPr>
        <p:spPr>
          <a:xfrm>
            <a:off x="457200" y="4495800"/>
            <a:ext cx="8229600" cy="2209800"/>
          </a:xfrm>
        </p:spPr>
        <p:txBody>
          <a:bodyPr>
            <a:normAutofit/>
          </a:bodyPr>
          <a:lstStyle/>
          <a:p>
            <a:r>
              <a:rPr lang="en-US" sz="2400" b="1" dirty="0" smtClean="0"/>
              <a:t>Only port 1</a:t>
            </a:r>
            <a:r>
              <a:rPr lang="en-US" sz="2400" b="1" dirty="0" smtClean="0">
                <a:sym typeface="Wingdings" pitchFamily="2" charset="2"/>
              </a:rPr>
              <a:t></a:t>
            </a:r>
            <a:r>
              <a:rPr lang="en-US" sz="2400" b="1" dirty="0" smtClean="0"/>
              <a:t>2 and port 2</a:t>
            </a:r>
            <a:r>
              <a:rPr lang="en-US" sz="2400" b="1" dirty="0" smtClean="0">
                <a:sym typeface="Wingdings" pitchFamily="2" charset="2"/>
              </a:rPr>
              <a:t></a:t>
            </a:r>
            <a:r>
              <a:rPr lang="en-US" sz="2400" b="1" dirty="0" smtClean="0"/>
              <a:t>3 are allowed</a:t>
            </a:r>
          </a:p>
          <a:p>
            <a:r>
              <a:rPr lang="en-US" sz="2400" b="1" dirty="0" smtClean="0"/>
              <a:t>1</a:t>
            </a:r>
            <a:r>
              <a:rPr lang="en-US" sz="2400" b="1" dirty="0" smtClean="0">
                <a:sym typeface="Wingdings" pitchFamily="2" charset="2"/>
              </a:rPr>
              <a:t></a:t>
            </a:r>
            <a:r>
              <a:rPr lang="en-US" sz="2400" b="1" dirty="0" smtClean="0"/>
              <a:t>3, 2</a:t>
            </a:r>
            <a:r>
              <a:rPr lang="en-US" sz="2400" b="1" dirty="0" smtClean="0">
                <a:sym typeface="Wingdings" pitchFamily="2" charset="2"/>
              </a:rPr>
              <a:t></a:t>
            </a:r>
            <a:r>
              <a:rPr lang="en-US" sz="2400" b="1" dirty="0" smtClean="0"/>
              <a:t>1,3</a:t>
            </a:r>
            <a:r>
              <a:rPr lang="en-US" sz="2400" b="1" dirty="0" smtClean="0">
                <a:sym typeface="Wingdings" pitchFamily="2" charset="2"/>
              </a:rPr>
              <a:t></a:t>
            </a:r>
            <a:r>
              <a:rPr lang="en-US" sz="2400" b="1" dirty="0" smtClean="0"/>
              <a:t>1, 3</a:t>
            </a:r>
            <a:r>
              <a:rPr lang="en-US" sz="2400" b="1" dirty="0" smtClean="0">
                <a:sym typeface="Wingdings" pitchFamily="2" charset="2"/>
              </a:rPr>
              <a:t></a:t>
            </a:r>
            <a:r>
              <a:rPr lang="en-US" sz="2400" b="1" dirty="0" smtClean="0"/>
              <a:t>1 are all prohibited</a:t>
            </a:r>
          </a:p>
          <a:p>
            <a:r>
              <a:rPr lang="en-US" sz="2400" b="1" dirty="0" smtClean="0"/>
              <a:t>Exactly Identical two rings are required to ensure the same resonance wavelength </a:t>
            </a:r>
            <a:endParaRPr lang="en-US" sz="2400" b="1" dirty="0"/>
          </a:p>
        </p:txBody>
      </p:sp>
      <p:pic>
        <p:nvPicPr>
          <p:cNvPr id="4" name="Picture 2"/>
          <p:cNvPicPr>
            <a:picLocks noChangeAspect="1" noChangeArrowheads="1"/>
          </p:cNvPicPr>
          <p:nvPr/>
        </p:nvPicPr>
        <p:blipFill>
          <a:blip r:embed="rId3" cstate="print"/>
          <a:srcRect t="8804" b="8232"/>
          <a:stretch>
            <a:fillRect/>
          </a:stretch>
        </p:blipFill>
        <p:spPr bwMode="auto">
          <a:xfrm>
            <a:off x="2937399" y="2209800"/>
            <a:ext cx="1285875" cy="106680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t="8804" b="8232"/>
          <a:stretch>
            <a:fillRect/>
          </a:stretch>
        </p:blipFill>
        <p:spPr bwMode="auto">
          <a:xfrm>
            <a:off x="4084983" y="2981739"/>
            <a:ext cx="1285875" cy="1066800"/>
          </a:xfrm>
          <a:prstGeom prst="rect">
            <a:avLst/>
          </a:prstGeom>
          <a:noFill/>
          <a:ln w="9525">
            <a:noFill/>
            <a:miter lim="800000"/>
            <a:headEnd/>
            <a:tailEnd/>
          </a:ln>
        </p:spPr>
      </p:pic>
      <p:sp>
        <p:nvSpPr>
          <p:cNvPr id="7" name="Rectangle 6"/>
          <p:cNvSpPr/>
          <p:nvPr/>
        </p:nvSpPr>
        <p:spPr>
          <a:xfrm>
            <a:off x="2266122" y="2107095"/>
            <a:ext cx="1828800" cy="9144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5400000">
            <a:off x="3230880" y="3154680"/>
            <a:ext cx="1828800" cy="9144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495800" y="2895600"/>
            <a:ext cx="1828800" cy="9144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133600" y="1676400"/>
            <a:ext cx="759632" cy="369332"/>
          </a:xfrm>
          <a:prstGeom prst="rect">
            <a:avLst/>
          </a:prstGeom>
          <a:noFill/>
        </p:spPr>
        <p:txBody>
          <a:bodyPr wrap="none" rtlCol="0">
            <a:spAutoFit/>
          </a:bodyPr>
          <a:lstStyle/>
          <a:p>
            <a:r>
              <a:rPr lang="en-US" b="1" dirty="0" smtClean="0"/>
              <a:t>Port 1</a:t>
            </a:r>
            <a:endParaRPr lang="en-US" b="1" dirty="0"/>
          </a:p>
        </p:txBody>
      </p:sp>
      <p:sp>
        <p:nvSpPr>
          <p:cNvPr id="11" name="TextBox 10"/>
          <p:cNvSpPr txBox="1"/>
          <p:nvPr/>
        </p:nvSpPr>
        <p:spPr>
          <a:xfrm>
            <a:off x="3505200" y="4038600"/>
            <a:ext cx="759632" cy="369332"/>
          </a:xfrm>
          <a:prstGeom prst="rect">
            <a:avLst/>
          </a:prstGeom>
          <a:noFill/>
        </p:spPr>
        <p:txBody>
          <a:bodyPr wrap="none" rtlCol="0">
            <a:spAutoFit/>
          </a:bodyPr>
          <a:lstStyle/>
          <a:p>
            <a:r>
              <a:rPr lang="en-US" b="1" dirty="0" smtClean="0"/>
              <a:t>Port 2</a:t>
            </a:r>
            <a:endParaRPr lang="en-US" b="1" dirty="0"/>
          </a:p>
        </p:txBody>
      </p:sp>
      <p:sp>
        <p:nvSpPr>
          <p:cNvPr id="12" name="TextBox 11"/>
          <p:cNvSpPr txBox="1"/>
          <p:nvPr/>
        </p:nvSpPr>
        <p:spPr>
          <a:xfrm>
            <a:off x="5562600" y="2438400"/>
            <a:ext cx="759632" cy="369332"/>
          </a:xfrm>
          <a:prstGeom prst="rect">
            <a:avLst/>
          </a:prstGeom>
          <a:noFill/>
        </p:spPr>
        <p:txBody>
          <a:bodyPr wrap="none" rtlCol="0">
            <a:spAutoFit/>
          </a:bodyPr>
          <a:lstStyle/>
          <a:p>
            <a:r>
              <a:rPr lang="en-US" b="1" dirty="0" smtClean="0"/>
              <a:t>Port 3</a:t>
            </a:r>
            <a:endParaRPr lang="en-US" b="1" dirty="0"/>
          </a:p>
        </p:txBody>
      </p:sp>
      <p:grpSp>
        <p:nvGrpSpPr>
          <p:cNvPr id="13" name="Group 12"/>
          <p:cNvGrpSpPr/>
          <p:nvPr/>
        </p:nvGrpSpPr>
        <p:grpSpPr>
          <a:xfrm rot="19603363">
            <a:off x="3100207" y="2411647"/>
            <a:ext cx="656492" cy="664239"/>
            <a:chOff x="2606164" y="2423036"/>
            <a:chExt cx="914400" cy="919715"/>
          </a:xfrm>
        </p:grpSpPr>
        <p:sp>
          <p:nvSpPr>
            <p:cNvPr id="14" name="Arc 13"/>
            <p:cNvSpPr/>
            <p:nvPr/>
          </p:nvSpPr>
          <p:spPr>
            <a:xfrm rot="4092776">
              <a:off x="2606164" y="2423036"/>
              <a:ext cx="914400" cy="914400"/>
            </a:xfrm>
            <a:prstGeom prst="arc">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Arrow Connector 14"/>
            <p:cNvCxnSpPr/>
            <p:nvPr/>
          </p:nvCxnSpPr>
          <p:spPr>
            <a:xfrm rot="10800000" flipV="1">
              <a:off x="3159954" y="3294729"/>
              <a:ext cx="78129" cy="4802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rot="19603363">
            <a:off x="4243207" y="3173647"/>
            <a:ext cx="656492" cy="664239"/>
            <a:chOff x="2606164" y="2423036"/>
            <a:chExt cx="914400" cy="919715"/>
          </a:xfrm>
        </p:grpSpPr>
        <p:sp>
          <p:nvSpPr>
            <p:cNvPr id="17" name="Arc 16"/>
            <p:cNvSpPr/>
            <p:nvPr/>
          </p:nvSpPr>
          <p:spPr>
            <a:xfrm rot="4092776">
              <a:off x="2606164" y="2423036"/>
              <a:ext cx="914400" cy="914400"/>
            </a:xfrm>
            <a:prstGeom prst="arc">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 name="Straight Arrow Connector 17"/>
            <p:cNvCxnSpPr/>
            <p:nvPr/>
          </p:nvCxnSpPr>
          <p:spPr>
            <a:xfrm rot="10800000" flipV="1">
              <a:off x="3159954" y="3294729"/>
              <a:ext cx="78129" cy="4802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3"/>
          <p:cNvPicPr>
            <a:picLocks noChangeAspect="1" noChangeArrowheads="1"/>
          </p:cNvPicPr>
          <p:nvPr/>
        </p:nvPicPr>
        <p:blipFill>
          <a:blip r:embed="rId3" cstate="print"/>
          <a:srcRect/>
          <a:stretch>
            <a:fillRect/>
          </a:stretch>
        </p:blipFill>
        <p:spPr bwMode="auto">
          <a:xfrm>
            <a:off x="3505200" y="1981200"/>
            <a:ext cx="5638800" cy="4229100"/>
          </a:xfrm>
          <a:prstGeom prst="rect">
            <a:avLst/>
          </a:prstGeom>
          <a:noFill/>
          <a:ln w="9525">
            <a:noFill/>
            <a:miter lim="800000"/>
            <a:headEnd/>
            <a:tailEnd/>
          </a:ln>
          <a:effectLst/>
        </p:spPr>
      </p:pic>
      <p:sp>
        <p:nvSpPr>
          <p:cNvPr id="2" name="Title 1"/>
          <p:cNvSpPr>
            <a:spLocks noGrp="1"/>
          </p:cNvSpPr>
          <p:nvPr>
            <p:ph type="title"/>
          </p:nvPr>
        </p:nvSpPr>
        <p:spPr/>
        <p:txBody>
          <a:bodyPr>
            <a:normAutofit fontScale="90000"/>
          </a:bodyPr>
          <a:lstStyle/>
          <a:p>
            <a:r>
              <a:rPr lang="en-US" dirty="0" smtClean="0"/>
              <a:t>Single mode condition for rib waveguides</a:t>
            </a:r>
            <a:endParaRPr lang="en-US" dirty="0"/>
          </a:p>
        </p:txBody>
      </p:sp>
      <p:sp>
        <p:nvSpPr>
          <p:cNvPr id="5" name="Rectangle 4"/>
          <p:cNvSpPr/>
          <p:nvPr/>
        </p:nvSpPr>
        <p:spPr>
          <a:xfrm>
            <a:off x="762000" y="3048000"/>
            <a:ext cx="1981200" cy="53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371600" y="2590800"/>
            <a:ext cx="7620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1371600" y="2438400"/>
            <a:ext cx="762000" cy="1588"/>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524000" y="2069068"/>
            <a:ext cx="533400" cy="369332"/>
          </a:xfrm>
          <a:prstGeom prst="rect">
            <a:avLst/>
          </a:prstGeom>
          <a:noFill/>
        </p:spPr>
        <p:txBody>
          <a:bodyPr wrap="square" rtlCol="0">
            <a:spAutoFit/>
          </a:bodyPr>
          <a:lstStyle/>
          <a:p>
            <a:r>
              <a:rPr lang="en-US" b="1" dirty="0" smtClean="0"/>
              <a:t>W</a:t>
            </a:r>
            <a:endParaRPr lang="en-US" b="1" dirty="0"/>
          </a:p>
        </p:txBody>
      </p:sp>
      <p:cxnSp>
        <p:nvCxnSpPr>
          <p:cNvPr id="9" name="Straight Arrow Connector 8"/>
          <p:cNvCxnSpPr/>
          <p:nvPr/>
        </p:nvCxnSpPr>
        <p:spPr>
          <a:xfrm rot="5400000">
            <a:off x="647700" y="3086100"/>
            <a:ext cx="990600" cy="1588"/>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52400" y="2286000"/>
            <a:ext cx="1042273" cy="369332"/>
          </a:xfrm>
          <a:prstGeom prst="rect">
            <a:avLst/>
          </a:prstGeom>
          <a:noFill/>
        </p:spPr>
        <p:txBody>
          <a:bodyPr wrap="none" rtlCol="0">
            <a:spAutoFit/>
          </a:bodyPr>
          <a:lstStyle/>
          <a:p>
            <a:r>
              <a:rPr lang="en-US" b="1" dirty="0" smtClean="0"/>
              <a:t>H=0.7um</a:t>
            </a:r>
            <a:endParaRPr lang="en-US" b="1" dirty="0"/>
          </a:p>
        </p:txBody>
      </p:sp>
      <p:cxnSp>
        <p:nvCxnSpPr>
          <p:cNvPr id="11" name="Straight Arrow Connector 10"/>
          <p:cNvCxnSpPr/>
          <p:nvPr/>
        </p:nvCxnSpPr>
        <p:spPr>
          <a:xfrm rot="5400000">
            <a:off x="2172494" y="3314700"/>
            <a:ext cx="532606" cy="794"/>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981200" y="3733800"/>
            <a:ext cx="1245341" cy="369332"/>
          </a:xfrm>
          <a:prstGeom prst="rect">
            <a:avLst/>
          </a:prstGeom>
          <a:noFill/>
        </p:spPr>
        <p:txBody>
          <a:bodyPr wrap="none" rtlCol="0">
            <a:spAutoFit/>
          </a:bodyPr>
          <a:lstStyle/>
          <a:p>
            <a:r>
              <a:rPr lang="en-US" b="1" dirty="0" smtClean="0"/>
              <a:t>Slab height</a:t>
            </a:r>
            <a:endParaRPr lang="en-US" b="1" dirty="0"/>
          </a:p>
        </p:txBody>
      </p:sp>
      <p:sp>
        <p:nvSpPr>
          <p:cNvPr id="15" name="TextBox 14"/>
          <p:cNvSpPr txBox="1"/>
          <p:nvPr/>
        </p:nvSpPr>
        <p:spPr>
          <a:xfrm>
            <a:off x="6477000" y="4648200"/>
            <a:ext cx="2013693" cy="523220"/>
          </a:xfrm>
          <a:prstGeom prst="rect">
            <a:avLst/>
          </a:prstGeom>
          <a:noFill/>
        </p:spPr>
        <p:txBody>
          <a:bodyPr wrap="none" rtlCol="0">
            <a:spAutoFit/>
          </a:bodyPr>
          <a:lstStyle/>
          <a:p>
            <a:r>
              <a:rPr lang="en-US" sz="2800" b="1" dirty="0" smtClean="0">
                <a:solidFill>
                  <a:srgbClr val="FF0000"/>
                </a:solidFill>
              </a:rPr>
              <a:t>Single mode</a:t>
            </a:r>
            <a:endParaRPr lang="en-US" sz="2800" b="1" dirty="0">
              <a:solidFill>
                <a:srgbClr val="FF0000"/>
              </a:solidFill>
            </a:endParaRPr>
          </a:p>
        </p:txBody>
      </p:sp>
      <p:sp>
        <p:nvSpPr>
          <p:cNvPr id="16" name="TextBox 15"/>
          <p:cNvSpPr txBox="1"/>
          <p:nvPr/>
        </p:nvSpPr>
        <p:spPr>
          <a:xfrm>
            <a:off x="5029200" y="3200400"/>
            <a:ext cx="1960793" cy="523220"/>
          </a:xfrm>
          <a:prstGeom prst="rect">
            <a:avLst/>
          </a:prstGeom>
          <a:noFill/>
        </p:spPr>
        <p:txBody>
          <a:bodyPr wrap="none" rtlCol="0">
            <a:spAutoFit/>
          </a:bodyPr>
          <a:lstStyle/>
          <a:p>
            <a:r>
              <a:rPr lang="en-US" sz="2800" b="1" dirty="0" smtClean="0">
                <a:solidFill>
                  <a:srgbClr val="FF0000"/>
                </a:solidFill>
              </a:rPr>
              <a:t>Multi-mode</a:t>
            </a:r>
            <a:endParaRPr lang="en-US" sz="2800" b="1" dirty="0">
              <a:solidFill>
                <a:srgbClr val="FF0000"/>
              </a:solidFill>
            </a:endParaRPr>
          </a:p>
        </p:txBody>
      </p:sp>
      <p:sp>
        <p:nvSpPr>
          <p:cNvPr id="18" name="TextBox 17"/>
          <p:cNvSpPr txBox="1"/>
          <p:nvPr/>
        </p:nvSpPr>
        <p:spPr>
          <a:xfrm>
            <a:off x="5257800" y="6248400"/>
            <a:ext cx="2270558" cy="369332"/>
          </a:xfrm>
          <a:prstGeom prst="rect">
            <a:avLst/>
          </a:prstGeom>
          <a:noFill/>
        </p:spPr>
        <p:txBody>
          <a:bodyPr wrap="none" rtlCol="0">
            <a:spAutoFit/>
          </a:bodyPr>
          <a:lstStyle/>
          <a:p>
            <a:r>
              <a:rPr lang="en-US" dirty="0" err="1" smtClean="0"/>
              <a:t>Soref</a:t>
            </a:r>
            <a:r>
              <a:rPr lang="en-US" dirty="0" smtClean="0"/>
              <a:t>, et.al., JQE, 1991</a:t>
            </a:r>
            <a:endParaRPr lang="en-US" dirty="0"/>
          </a:p>
        </p:txBody>
      </p:sp>
      <p:graphicFrame>
        <p:nvGraphicFramePr>
          <p:cNvPr id="38916" name="Object 2"/>
          <p:cNvGraphicFramePr>
            <a:graphicFrameLocks noChangeAspect="1"/>
          </p:cNvGraphicFramePr>
          <p:nvPr/>
        </p:nvGraphicFramePr>
        <p:xfrm>
          <a:off x="381000" y="4953000"/>
          <a:ext cx="2789237" cy="977900"/>
        </p:xfrm>
        <a:graphic>
          <a:graphicData uri="http://schemas.openxmlformats.org/presentationml/2006/ole">
            <p:oleObj spid="_x0000_s38916" name="Equation" r:id="rId4" imgW="1663560" imgH="583920" progId="Equation.3">
              <p:embed/>
            </p:oleObj>
          </a:graphicData>
        </a:graphic>
      </p:graphicFrame>
      <p:sp>
        <p:nvSpPr>
          <p:cNvPr id="20" name="TextBox 19"/>
          <p:cNvSpPr txBox="1"/>
          <p:nvPr/>
        </p:nvSpPr>
        <p:spPr>
          <a:xfrm>
            <a:off x="609600" y="4495800"/>
            <a:ext cx="2313903" cy="369332"/>
          </a:xfrm>
          <a:prstGeom prst="rect">
            <a:avLst/>
          </a:prstGeom>
          <a:noFill/>
        </p:spPr>
        <p:txBody>
          <a:bodyPr wrap="none" rtlCol="0">
            <a:spAutoFit/>
          </a:bodyPr>
          <a:lstStyle/>
          <a:p>
            <a:r>
              <a:rPr lang="en-US" b="1" dirty="0" smtClean="0"/>
              <a:t>Single mode condition</a:t>
            </a:r>
            <a:endParaRPr lang="en-US" b="1"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 mode isolator</a:t>
            </a:r>
            <a:endParaRPr lang="en-US" dirty="0"/>
          </a:p>
        </p:txBody>
      </p:sp>
      <p:graphicFrame>
        <p:nvGraphicFramePr>
          <p:cNvPr id="18434" name="Object 2"/>
          <p:cNvGraphicFramePr>
            <a:graphicFrameLocks noChangeAspect="1"/>
          </p:cNvGraphicFramePr>
          <p:nvPr/>
        </p:nvGraphicFramePr>
        <p:xfrm>
          <a:off x="3581400" y="1828800"/>
          <a:ext cx="5334721" cy="4449763"/>
        </p:xfrm>
        <a:graphic>
          <a:graphicData uri="http://schemas.openxmlformats.org/presentationml/2006/ole">
            <p:oleObj spid="_x0000_s18434" name="Graph" r:id="rId4" imgW="4400640" imgH="3229920" progId="Origin50.Graph">
              <p:embed/>
            </p:oleObj>
          </a:graphicData>
        </a:graphic>
      </p:graphicFrame>
      <p:sp>
        <p:nvSpPr>
          <p:cNvPr id="5" name="Rectangle 4"/>
          <p:cNvSpPr/>
          <p:nvPr/>
        </p:nvSpPr>
        <p:spPr>
          <a:xfrm>
            <a:off x="762000" y="3048000"/>
            <a:ext cx="1981200" cy="53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371600" y="2590800"/>
            <a:ext cx="7620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1371600" y="2438400"/>
            <a:ext cx="762000" cy="1588"/>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295400" y="1981200"/>
            <a:ext cx="1116011" cy="369332"/>
          </a:xfrm>
          <a:prstGeom prst="rect">
            <a:avLst/>
          </a:prstGeom>
          <a:noFill/>
        </p:spPr>
        <p:txBody>
          <a:bodyPr wrap="none" rtlCol="0">
            <a:spAutoFit/>
          </a:bodyPr>
          <a:lstStyle/>
          <a:p>
            <a:r>
              <a:rPr lang="en-US" b="1" dirty="0" smtClean="0"/>
              <a:t>W=0.5um</a:t>
            </a:r>
            <a:endParaRPr lang="en-US" b="1" dirty="0"/>
          </a:p>
        </p:txBody>
      </p:sp>
      <p:cxnSp>
        <p:nvCxnSpPr>
          <p:cNvPr id="10" name="Straight Arrow Connector 9"/>
          <p:cNvCxnSpPr/>
          <p:nvPr/>
        </p:nvCxnSpPr>
        <p:spPr>
          <a:xfrm rot="5400000">
            <a:off x="647700" y="3086100"/>
            <a:ext cx="990600" cy="1588"/>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52400" y="2286000"/>
            <a:ext cx="1042273" cy="369332"/>
          </a:xfrm>
          <a:prstGeom prst="rect">
            <a:avLst/>
          </a:prstGeom>
          <a:noFill/>
        </p:spPr>
        <p:txBody>
          <a:bodyPr wrap="none" rtlCol="0">
            <a:spAutoFit/>
          </a:bodyPr>
          <a:lstStyle/>
          <a:p>
            <a:r>
              <a:rPr lang="en-US" b="1" dirty="0" smtClean="0"/>
              <a:t>H=0.7um</a:t>
            </a:r>
            <a:endParaRPr lang="en-US" b="1" dirty="0"/>
          </a:p>
        </p:txBody>
      </p:sp>
      <p:cxnSp>
        <p:nvCxnSpPr>
          <p:cNvPr id="14" name="Straight Arrow Connector 13"/>
          <p:cNvCxnSpPr/>
          <p:nvPr/>
        </p:nvCxnSpPr>
        <p:spPr>
          <a:xfrm rot="5400000">
            <a:off x="2172494" y="3314700"/>
            <a:ext cx="532606" cy="794"/>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981200" y="3733800"/>
            <a:ext cx="1245341" cy="369332"/>
          </a:xfrm>
          <a:prstGeom prst="rect">
            <a:avLst/>
          </a:prstGeom>
          <a:noFill/>
        </p:spPr>
        <p:txBody>
          <a:bodyPr wrap="none" rtlCol="0">
            <a:spAutoFit/>
          </a:bodyPr>
          <a:lstStyle/>
          <a:p>
            <a:r>
              <a:rPr lang="en-US" b="1" dirty="0" smtClean="0"/>
              <a:t>Slab height</a:t>
            </a:r>
            <a:endParaRPr lang="en-US" b="1" dirty="0"/>
          </a:p>
        </p:txBody>
      </p:sp>
      <p:sp>
        <p:nvSpPr>
          <p:cNvPr id="18" name="Rectangle 17"/>
          <p:cNvSpPr/>
          <p:nvPr/>
        </p:nvSpPr>
        <p:spPr>
          <a:xfrm>
            <a:off x="2133600" y="2590800"/>
            <a:ext cx="152400" cy="457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286000" y="2590800"/>
            <a:ext cx="1524000" cy="369332"/>
          </a:xfrm>
          <a:prstGeom prst="rect">
            <a:avLst/>
          </a:prstGeom>
          <a:noFill/>
        </p:spPr>
        <p:txBody>
          <a:bodyPr wrap="square" rtlCol="0">
            <a:spAutoFit/>
          </a:bodyPr>
          <a:lstStyle/>
          <a:p>
            <a:r>
              <a:rPr lang="en-US" b="1" dirty="0" smtClean="0"/>
              <a:t>MO material</a:t>
            </a:r>
            <a:endParaRPr lang="en-US" b="1" dirty="0"/>
          </a:p>
        </p:txBody>
      </p:sp>
      <p:sp>
        <p:nvSpPr>
          <p:cNvPr id="20" name="TextBox 19"/>
          <p:cNvSpPr txBox="1"/>
          <p:nvPr/>
        </p:nvSpPr>
        <p:spPr>
          <a:xfrm>
            <a:off x="381000" y="4648200"/>
            <a:ext cx="2845074" cy="923330"/>
          </a:xfrm>
          <a:prstGeom prst="rect">
            <a:avLst/>
          </a:prstGeom>
          <a:noFill/>
        </p:spPr>
        <p:txBody>
          <a:bodyPr wrap="none" rtlCol="0">
            <a:spAutoFit/>
          </a:bodyPr>
          <a:lstStyle/>
          <a:p>
            <a:pPr>
              <a:buFont typeface="Arial" pitchFamily="34" charset="0"/>
              <a:buChar char="•"/>
            </a:pPr>
            <a:r>
              <a:rPr lang="en-US" b="1" dirty="0" smtClean="0"/>
              <a:t>MO material : </a:t>
            </a:r>
            <a:r>
              <a:rPr lang="en-US" b="1" dirty="0" err="1" smtClean="0"/>
              <a:t>Ce:YIG</a:t>
            </a:r>
            <a:endParaRPr lang="en-US" b="1" dirty="0" smtClean="0"/>
          </a:p>
          <a:p>
            <a:pPr lvl="1">
              <a:buFont typeface="Arial" pitchFamily="34" charset="0"/>
              <a:buChar char="•"/>
            </a:pPr>
            <a:r>
              <a:rPr lang="en-US" b="1" dirty="0" smtClean="0"/>
              <a:t> refractive index =2.22</a:t>
            </a:r>
          </a:p>
          <a:p>
            <a:pPr lvl="1">
              <a:buFont typeface="Arial" pitchFamily="34" charset="0"/>
              <a:buChar char="•"/>
            </a:pPr>
            <a:r>
              <a:rPr lang="en-US" b="1" dirty="0" smtClean="0"/>
              <a:t> Loss: 2 cm-1</a:t>
            </a:r>
            <a:endParaRPr lang="en-US" b="1" dirty="0"/>
          </a:p>
        </p:txBody>
      </p:sp>
      <p:cxnSp>
        <p:nvCxnSpPr>
          <p:cNvPr id="24" name="Straight Arrow Connector 23"/>
          <p:cNvCxnSpPr/>
          <p:nvPr/>
        </p:nvCxnSpPr>
        <p:spPr>
          <a:xfrm rot="10800000">
            <a:off x="4648200" y="3124200"/>
            <a:ext cx="11430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6858000" y="4419600"/>
            <a:ext cx="10668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Waveguide design </a:t>
            </a:r>
            <a:endParaRPr lang="en-US" dirty="0"/>
          </a:p>
        </p:txBody>
      </p:sp>
      <p:pic>
        <p:nvPicPr>
          <p:cNvPr id="27651" name="Picture 3"/>
          <p:cNvPicPr>
            <a:picLocks noChangeAspect="1" noChangeArrowheads="1"/>
          </p:cNvPicPr>
          <p:nvPr/>
        </p:nvPicPr>
        <p:blipFill>
          <a:blip r:embed="rId2" cstate="print"/>
          <a:srcRect/>
          <a:stretch>
            <a:fillRect/>
          </a:stretch>
        </p:blipFill>
        <p:spPr bwMode="auto">
          <a:xfrm>
            <a:off x="3276600" y="2286000"/>
            <a:ext cx="5334000" cy="4000500"/>
          </a:xfrm>
          <a:prstGeom prst="rect">
            <a:avLst/>
          </a:prstGeom>
          <a:noFill/>
          <a:ln w="9525">
            <a:noFill/>
            <a:miter lim="800000"/>
            <a:headEnd/>
            <a:tailEnd/>
          </a:ln>
          <a:effectLst/>
        </p:spPr>
      </p:pic>
      <p:sp>
        <p:nvSpPr>
          <p:cNvPr id="6" name="TextBox 5"/>
          <p:cNvSpPr txBox="1"/>
          <p:nvPr/>
        </p:nvSpPr>
        <p:spPr>
          <a:xfrm>
            <a:off x="4876800" y="2895600"/>
            <a:ext cx="1116011" cy="369332"/>
          </a:xfrm>
          <a:prstGeom prst="rect">
            <a:avLst/>
          </a:prstGeom>
          <a:noFill/>
        </p:spPr>
        <p:txBody>
          <a:bodyPr wrap="none" rtlCol="0">
            <a:spAutoFit/>
          </a:bodyPr>
          <a:lstStyle/>
          <a:p>
            <a:r>
              <a:rPr lang="en-US" b="1" dirty="0" smtClean="0"/>
              <a:t>W=0.3um</a:t>
            </a:r>
            <a:endParaRPr lang="en-US" b="1" dirty="0"/>
          </a:p>
        </p:txBody>
      </p:sp>
      <p:sp>
        <p:nvSpPr>
          <p:cNvPr id="7" name="TextBox 6"/>
          <p:cNvSpPr txBox="1"/>
          <p:nvPr/>
        </p:nvSpPr>
        <p:spPr>
          <a:xfrm>
            <a:off x="4419600" y="4267200"/>
            <a:ext cx="1116011" cy="369332"/>
          </a:xfrm>
          <a:prstGeom prst="rect">
            <a:avLst/>
          </a:prstGeom>
          <a:noFill/>
        </p:spPr>
        <p:txBody>
          <a:bodyPr wrap="none" rtlCol="0">
            <a:spAutoFit/>
          </a:bodyPr>
          <a:lstStyle/>
          <a:p>
            <a:r>
              <a:rPr lang="en-US" b="1" dirty="0" smtClean="0"/>
              <a:t>W=0.4um</a:t>
            </a:r>
            <a:endParaRPr lang="en-US" b="1" dirty="0"/>
          </a:p>
        </p:txBody>
      </p:sp>
      <p:sp>
        <p:nvSpPr>
          <p:cNvPr id="8" name="TextBox 7"/>
          <p:cNvSpPr txBox="1"/>
          <p:nvPr/>
        </p:nvSpPr>
        <p:spPr>
          <a:xfrm>
            <a:off x="4343400" y="4876800"/>
            <a:ext cx="1116011" cy="369332"/>
          </a:xfrm>
          <a:prstGeom prst="rect">
            <a:avLst/>
          </a:prstGeom>
          <a:noFill/>
        </p:spPr>
        <p:txBody>
          <a:bodyPr wrap="none" rtlCol="0">
            <a:spAutoFit/>
          </a:bodyPr>
          <a:lstStyle/>
          <a:p>
            <a:r>
              <a:rPr lang="en-US" b="1" dirty="0" smtClean="0"/>
              <a:t>W=0.5um</a:t>
            </a:r>
            <a:endParaRPr lang="en-US" b="1" dirty="0"/>
          </a:p>
        </p:txBody>
      </p:sp>
      <p:sp>
        <p:nvSpPr>
          <p:cNvPr id="9" name="TextBox 8"/>
          <p:cNvSpPr txBox="1"/>
          <p:nvPr/>
        </p:nvSpPr>
        <p:spPr>
          <a:xfrm>
            <a:off x="4191000" y="5410200"/>
            <a:ext cx="1116011" cy="369332"/>
          </a:xfrm>
          <a:prstGeom prst="rect">
            <a:avLst/>
          </a:prstGeom>
          <a:noFill/>
        </p:spPr>
        <p:txBody>
          <a:bodyPr wrap="none" rtlCol="0">
            <a:spAutoFit/>
          </a:bodyPr>
          <a:lstStyle/>
          <a:p>
            <a:r>
              <a:rPr lang="en-US" b="1" dirty="0" smtClean="0"/>
              <a:t>W=0.6um</a:t>
            </a:r>
            <a:endParaRPr lang="en-US" b="1" dirty="0"/>
          </a:p>
        </p:txBody>
      </p:sp>
      <p:sp>
        <p:nvSpPr>
          <p:cNvPr id="10" name="Rectangle 9"/>
          <p:cNvSpPr/>
          <p:nvPr/>
        </p:nvSpPr>
        <p:spPr>
          <a:xfrm>
            <a:off x="762000" y="3048000"/>
            <a:ext cx="1981200" cy="53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371600" y="2590800"/>
            <a:ext cx="7620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1371600" y="2438400"/>
            <a:ext cx="762000" cy="1588"/>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524000" y="1981200"/>
            <a:ext cx="394660" cy="369332"/>
          </a:xfrm>
          <a:prstGeom prst="rect">
            <a:avLst/>
          </a:prstGeom>
          <a:noFill/>
        </p:spPr>
        <p:txBody>
          <a:bodyPr wrap="none" rtlCol="0">
            <a:spAutoFit/>
          </a:bodyPr>
          <a:lstStyle/>
          <a:p>
            <a:r>
              <a:rPr lang="en-US" b="1" dirty="0" smtClean="0"/>
              <a:t>W</a:t>
            </a:r>
            <a:endParaRPr lang="en-US" b="1" dirty="0"/>
          </a:p>
        </p:txBody>
      </p:sp>
      <p:cxnSp>
        <p:nvCxnSpPr>
          <p:cNvPr id="14" name="Straight Arrow Connector 13"/>
          <p:cNvCxnSpPr/>
          <p:nvPr/>
        </p:nvCxnSpPr>
        <p:spPr>
          <a:xfrm rot="5400000">
            <a:off x="647700" y="3086100"/>
            <a:ext cx="990600" cy="1588"/>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52400" y="2286000"/>
            <a:ext cx="1042273" cy="369332"/>
          </a:xfrm>
          <a:prstGeom prst="rect">
            <a:avLst/>
          </a:prstGeom>
          <a:noFill/>
        </p:spPr>
        <p:txBody>
          <a:bodyPr wrap="none" rtlCol="0">
            <a:spAutoFit/>
          </a:bodyPr>
          <a:lstStyle/>
          <a:p>
            <a:r>
              <a:rPr lang="en-US" b="1" dirty="0" smtClean="0"/>
              <a:t>H=0.7um</a:t>
            </a:r>
            <a:endParaRPr lang="en-US" b="1" dirty="0"/>
          </a:p>
        </p:txBody>
      </p:sp>
      <p:cxnSp>
        <p:nvCxnSpPr>
          <p:cNvPr id="16" name="Straight Arrow Connector 15"/>
          <p:cNvCxnSpPr/>
          <p:nvPr/>
        </p:nvCxnSpPr>
        <p:spPr>
          <a:xfrm rot="5400000">
            <a:off x="2172494" y="3314700"/>
            <a:ext cx="532606" cy="794"/>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752600" y="3581400"/>
            <a:ext cx="1245341" cy="369332"/>
          </a:xfrm>
          <a:prstGeom prst="rect">
            <a:avLst/>
          </a:prstGeom>
          <a:noFill/>
        </p:spPr>
        <p:txBody>
          <a:bodyPr wrap="none" rtlCol="0">
            <a:spAutoFit/>
          </a:bodyPr>
          <a:lstStyle/>
          <a:p>
            <a:r>
              <a:rPr lang="en-US" b="1" dirty="0" smtClean="0"/>
              <a:t>Slab height</a:t>
            </a:r>
            <a:endParaRPr lang="en-US" b="1" dirty="0"/>
          </a:p>
        </p:txBody>
      </p:sp>
      <p:sp>
        <p:nvSpPr>
          <p:cNvPr id="18" name="Rectangle 17"/>
          <p:cNvSpPr/>
          <p:nvPr/>
        </p:nvSpPr>
        <p:spPr>
          <a:xfrm>
            <a:off x="2133600" y="2590800"/>
            <a:ext cx="152400" cy="457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286000" y="2438400"/>
            <a:ext cx="990600" cy="646331"/>
          </a:xfrm>
          <a:prstGeom prst="rect">
            <a:avLst/>
          </a:prstGeom>
          <a:noFill/>
        </p:spPr>
        <p:txBody>
          <a:bodyPr wrap="square" rtlCol="0">
            <a:spAutoFit/>
          </a:bodyPr>
          <a:lstStyle/>
          <a:p>
            <a:pPr algn="ctr"/>
            <a:r>
              <a:rPr lang="en-US" b="1" dirty="0" smtClean="0"/>
              <a:t>MO material</a:t>
            </a:r>
            <a:endParaRPr lang="en-US" b="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Single mode condition for rectangular waveguides</a:t>
            </a:r>
            <a:endParaRPr lang="en-US" dirty="0"/>
          </a:p>
        </p:txBody>
      </p:sp>
      <p:pic>
        <p:nvPicPr>
          <p:cNvPr id="28674" name="Picture 2"/>
          <p:cNvPicPr>
            <a:picLocks noChangeAspect="1" noChangeArrowheads="1"/>
          </p:cNvPicPr>
          <p:nvPr/>
        </p:nvPicPr>
        <p:blipFill>
          <a:blip r:embed="rId2" cstate="print"/>
          <a:srcRect/>
          <a:stretch>
            <a:fillRect/>
          </a:stretch>
        </p:blipFill>
        <p:spPr bwMode="auto">
          <a:xfrm>
            <a:off x="762000" y="1828800"/>
            <a:ext cx="7162800" cy="4783335"/>
          </a:xfrm>
          <a:prstGeom prst="rect">
            <a:avLst/>
          </a:prstGeom>
          <a:noFill/>
          <a:ln w="9525">
            <a:noFill/>
            <a:miter lim="800000"/>
            <a:headEnd/>
            <a:tailEnd/>
          </a:ln>
        </p:spPr>
      </p:pic>
      <p:sp>
        <p:nvSpPr>
          <p:cNvPr id="4" name="TextBox 3"/>
          <p:cNvSpPr txBox="1"/>
          <p:nvPr/>
        </p:nvSpPr>
        <p:spPr>
          <a:xfrm>
            <a:off x="609600" y="1524000"/>
            <a:ext cx="2710870" cy="369332"/>
          </a:xfrm>
          <a:prstGeom prst="rect">
            <a:avLst/>
          </a:prstGeom>
          <a:noFill/>
        </p:spPr>
        <p:txBody>
          <a:bodyPr wrap="none" rtlCol="0">
            <a:spAutoFit/>
          </a:bodyPr>
          <a:lstStyle/>
          <a:p>
            <a:r>
              <a:rPr lang="en-US" dirty="0" smtClean="0"/>
              <a:t>Silicon core, oxide cladding</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69894" y="1864659"/>
            <a:ext cx="2362200" cy="1143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274638"/>
            <a:ext cx="8229600" cy="792162"/>
          </a:xfrm>
        </p:spPr>
        <p:txBody>
          <a:bodyPr/>
          <a:lstStyle/>
          <a:p>
            <a:r>
              <a:rPr lang="en-US" dirty="0" smtClean="0"/>
              <a:t>TM mode isolator</a:t>
            </a:r>
            <a:endParaRPr lang="en-US" dirty="0"/>
          </a:p>
        </p:txBody>
      </p:sp>
      <p:sp>
        <p:nvSpPr>
          <p:cNvPr id="4" name="Rectangle 3"/>
          <p:cNvSpPr/>
          <p:nvPr/>
        </p:nvSpPr>
        <p:spPr>
          <a:xfrm>
            <a:off x="1752600" y="2438400"/>
            <a:ext cx="1219200" cy="228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a:off x="1752600" y="2057400"/>
            <a:ext cx="1243727" cy="1588"/>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905000" y="1600200"/>
            <a:ext cx="938077" cy="369332"/>
          </a:xfrm>
          <a:prstGeom prst="rect">
            <a:avLst/>
          </a:prstGeom>
          <a:noFill/>
        </p:spPr>
        <p:txBody>
          <a:bodyPr wrap="none" rtlCol="0">
            <a:spAutoFit/>
          </a:bodyPr>
          <a:lstStyle/>
          <a:p>
            <a:r>
              <a:rPr lang="en-US" b="1" dirty="0" smtClean="0"/>
              <a:t>W=1um</a:t>
            </a:r>
            <a:endParaRPr lang="en-US" b="1" dirty="0"/>
          </a:p>
        </p:txBody>
      </p:sp>
      <p:cxnSp>
        <p:nvCxnSpPr>
          <p:cNvPr id="7" name="Straight Arrow Connector 6"/>
          <p:cNvCxnSpPr/>
          <p:nvPr/>
        </p:nvCxnSpPr>
        <p:spPr>
          <a:xfrm rot="5400000">
            <a:off x="1372394" y="2438400"/>
            <a:ext cx="457200" cy="1588"/>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57200" y="2286000"/>
            <a:ext cx="1051891" cy="369332"/>
          </a:xfrm>
          <a:prstGeom prst="rect">
            <a:avLst/>
          </a:prstGeom>
          <a:noFill/>
        </p:spPr>
        <p:txBody>
          <a:bodyPr wrap="none" rtlCol="0">
            <a:spAutoFit/>
          </a:bodyPr>
          <a:lstStyle/>
          <a:p>
            <a:r>
              <a:rPr lang="en-US" b="1" dirty="0" smtClean="0"/>
              <a:t>H=0.4um</a:t>
            </a:r>
            <a:endParaRPr lang="en-US" b="1" dirty="0"/>
          </a:p>
        </p:txBody>
      </p:sp>
      <p:pic>
        <p:nvPicPr>
          <p:cNvPr id="39938" name="Picture 2"/>
          <p:cNvPicPr>
            <a:picLocks noChangeAspect="1" noChangeArrowheads="1"/>
          </p:cNvPicPr>
          <p:nvPr/>
        </p:nvPicPr>
        <p:blipFill>
          <a:blip r:embed="rId2" cstate="print"/>
          <a:srcRect/>
          <a:stretch>
            <a:fillRect/>
          </a:stretch>
        </p:blipFill>
        <p:spPr bwMode="auto">
          <a:xfrm>
            <a:off x="228600" y="3409950"/>
            <a:ext cx="4495800" cy="3371850"/>
          </a:xfrm>
          <a:prstGeom prst="rect">
            <a:avLst/>
          </a:prstGeom>
          <a:noFill/>
          <a:ln w="9525">
            <a:noFill/>
            <a:miter lim="800000"/>
            <a:headEnd/>
            <a:tailEnd/>
          </a:ln>
          <a:effectLst/>
        </p:spPr>
      </p:pic>
      <p:sp>
        <p:nvSpPr>
          <p:cNvPr id="9" name="Rectangle 8"/>
          <p:cNvSpPr/>
          <p:nvPr/>
        </p:nvSpPr>
        <p:spPr>
          <a:xfrm>
            <a:off x="1752600" y="2209800"/>
            <a:ext cx="1219200" cy="228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876800" y="1600200"/>
            <a:ext cx="2845074" cy="1477328"/>
          </a:xfrm>
          <a:prstGeom prst="rect">
            <a:avLst/>
          </a:prstGeom>
          <a:noFill/>
        </p:spPr>
        <p:txBody>
          <a:bodyPr wrap="none" rtlCol="0">
            <a:spAutoFit/>
          </a:bodyPr>
          <a:lstStyle/>
          <a:p>
            <a:pPr>
              <a:buFont typeface="Arial" pitchFamily="34" charset="0"/>
              <a:buChar char="•"/>
            </a:pPr>
            <a:r>
              <a:rPr lang="en-US" b="1" dirty="0" smtClean="0"/>
              <a:t> Waveguide: silicon nitride</a:t>
            </a:r>
          </a:p>
          <a:p>
            <a:pPr>
              <a:buFont typeface="Arial" pitchFamily="34" charset="0"/>
              <a:buChar char="•"/>
            </a:pPr>
            <a:r>
              <a:rPr lang="en-US" b="1" dirty="0" smtClean="0"/>
              <a:t> Cladding: SiO</a:t>
            </a:r>
            <a:r>
              <a:rPr lang="en-US" b="1" baseline="-25000" dirty="0" smtClean="0"/>
              <a:t>2</a:t>
            </a:r>
          </a:p>
          <a:p>
            <a:pPr>
              <a:buFont typeface="Arial" pitchFamily="34" charset="0"/>
              <a:buChar char="•"/>
            </a:pPr>
            <a:r>
              <a:rPr lang="en-US" b="1" dirty="0" smtClean="0"/>
              <a:t> MO material : </a:t>
            </a:r>
            <a:r>
              <a:rPr lang="en-US" b="1" dirty="0" err="1" smtClean="0"/>
              <a:t>Ce:YIG</a:t>
            </a:r>
            <a:endParaRPr lang="en-US" b="1" dirty="0" smtClean="0"/>
          </a:p>
          <a:p>
            <a:pPr lvl="1">
              <a:buFont typeface="Arial" pitchFamily="34" charset="0"/>
              <a:buChar char="•"/>
            </a:pPr>
            <a:r>
              <a:rPr lang="en-US" b="1" dirty="0" smtClean="0"/>
              <a:t> refractive index =2.22</a:t>
            </a:r>
          </a:p>
          <a:p>
            <a:pPr lvl="1">
              <a:buFont typeface="Arial" pitchFamily="34" charset="0"/>
              <a:buChar char="•"/>
            </a:pPr>
            <a:r>
              <a:rPr lang="en-US" b="1" dirty="0" smtClean="0"/>
              <a:t> Loss: 2 cm-1</a:t>
            </a:r>
            <a:endParaRPr lang="en-US" b="1" dirty="0"/>
          </a:p>
        </p:txBody>
      </p:sp>
      <p:pic>
        <p:nvPicPr>
          <p:cNvPr id="39939" name="Picture 3"/>
          <p:cNvPicPr>
            <a:picLocks noChangeAspect="1" noChangeArrowheads="1"/>
          </p:cNvPicPr>
          <p:nvPr/>
        </p:nvPicPr>
        <p:blipFill>
          <a:blip r:embed="rId3" cstate="print"/>
          <a:srcRect/>
          <a:stretch>
            <a:fillRect/>
          </a:stretch>
        </p:blipFill>
        <p:spPr bwMode="auto">
          <a:xfrm>
            <a:off x="4572000" y="3352800"/>
            <a:ext cx="4419600" cy="3314700"/>
          </a:xfrm>
          <a:prstGeom prst="rect">
            <a:avLst/>
          </a:prstGeom>
          <a:noFill/>
          <a:ln w="9525">
            <a:noFill/>
            <a:miter lim="800000"/>
            <a:headEnd/>
            <a:tailEnd/>
          </a:ln>
          <a:effectLst/>
        </p:spPr>
      </p:pic>
      <p:cxnSp>
        <p:nvCxnSpPr>
          <p:cNvPr id="14" name="Straight Arrow Connector 13"/>
          <p:cNvCxnSpPr/>
          <p:nvPr/>
        </p:nvCxnSpPr>
        <p:spPr>
          <a:xfrm rot="10800000">
            <a:off x="3276600" y="2743200"/>
            <a:ext cx="3810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657600" y="3059668"/>
            <a:ext cx="574196" cy="369332"/>
          </a:xfrm>
          <a:prstGeom prst="rect">
            <a:avLst/>
          </a:prstGeom>
          <a:noFill/>
        </p:spPr>
        <p:txBody>
          <a:bodyPr wrap="none" rtlCol="0">
            <a:spAutoFit/>
          </a:bodyPr>
          <a:lstStyle/>
          <a:p>
            <a:r>
              <a:rPr lang="en-US" dirty="0" smtClean="0"/>
              <a:t>SiO</a:t>
            </a:r>
            <a:r>
              <a:rPr lang="en-US" baseline="-25000" dirty="0" smtClean="0"/>
              <a:t>2</a:t>
            </a:r>
            <a:endParaRPr lang="en-US" baseline="-250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p:cNvGrpSpPr/>
          <p:nvPr/>
        </p:nvGrpSpPr>
        <p:grpSpPr>
          <a:xfrm>
            <a:off x="2362200" y="2286000"/>
            <a:ext cx="924560" cy="924560"/>
            <a:chOff x="4229425" y="3996021"/>
            <a:chExt cx="924560" cy="924560"/>
          </a:xfrm>
        </p:grpSpPr>
        <p:sp>
          <p:nvSpPr>
            <p:cNvPr id="42" name="Oval 41"/>
            <p:cNvSpPr/>
            <p:nvPr/>
          </p:nvSpPr>
          <p:spPr>
            <a:xfrm>
              <a:off x="4229425" y="3996021"/>
              <a:ext cx="924560" cy="92456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4302880" y="4074280"/>
              <a:ext cx="777240" cy="7772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4336840" y="4105880"/>
              <a:ext cx="706120" cy="7061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1524000" y="1676400"/>
            <a:ext cx="990600" cy="990600"/>
            <a:chOff x="3810000" y="4038600"/>
            <a:chExt cx="1143000" cy="1143000"/>
          </a:xfrm>
        </p:grpSpPr>
        <p:sp>
          <p:nvSpPr>
            <p:cNvPr id="36" name="Oval 35"/>
            <p:cNvSpPr/>
            <p:nvPr/>
          </p:nvSpPr>
          <p:spPr>
            <a:xfrm>
              <a:off x="3810000" y="4038600"/>
              <a:ext cx="1143000" cy="1143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854336" y="4077394"/>
              <a:ext cx="1066800" cy="1066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3962400" y="4191000"/>
              <a:ext cx="838200" cy="838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t>Integrated Optical Isolator</a:t>
            </a:r>
            <a:endParaRPr lang="en-US" dirty="0"/>
          </a:p>
        </p:txBody>
      </p:sp>
      <p:sp>
        <p:nvSpPr>
          <p:cNvPr id="4" name="Rectangle 3"/>
          <p:cNvSpPr/>
          <p:nvPr/>
        </p:nvSpPr>
        <p:spPr>
          <a:xfrm>
            <a:off x="914400" y="1524000"/>
            <a:ext cx="1676400" cy="1524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133600" y="3211975"/>
            <a:ext cx="1828800" cy="14082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447800" y="2667000"/>
            <a:ext cx="357790" cy="461665"/>
          </a:xfrm>
          <a:prstGeom prst="rect">
            <a:avLst/>
          </a:prstGeom>
          <a:noFill/>
        </p:spPr>
        <p:txBody>
          <a:bodyPr wrap="square" rtlCol="0">
            <a:spAutoFit/>
          </a:bodyPr>
          <a:lstStyle/>
          <a:p>
            <a:r>
              <a:rPr lang="en-US" sz="2400" b="1" dirty="0" smtClean="0"/>
              <a:t>B</a:t>
            </a:r>
            <a:endParaRPr lang="en-US" sz="2400" b="1" dirty="0"/>
          </a:p>
        </p:txBody>
      </p:sp>
      <p:sp>
        <p:nvSpPr>
          <p:cNvPr id="8" name="Oval 7"/>
          <p:cNvSpPr/>
          <p:nvPr/>
        </p:nvSpPr>
        <p:spPr>
          <a:xfrm>
            <a:off x="1752600" y="2819400"/>
            <a:ext cx="152400"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a:stCxn id="8" idx="1"/>
            <a:endCxn id="8" idx="5"/>
          </p:cNvCxnSpPr>
          <p:nvPr/>
        </p:nvCxnSpPr>
        <p:spPr>
          <a:xfrm rot="16200000" flipH="1">
            <a:off x="1774918" y="2841718"/>
            <a:ext cx="107764" cy="1077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8" idx="7"/>
            <a:endCxn id="8" idx="3"/>
          </p:cNvCxnSpPr>
          <p:nvPr/>
        </p:nvCxnSpPr>
        <p:spPr>
          <a:xfrm rot="16200000" flipH="1" flipV="1">
            <a:off x="1774918" y="2841718"/>
            <a:ext cx="107764" cy="1077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352800" y="1371600"/>
            <a:ext cx="1905000" cy="646331"/>
          </a:xfrm>
          <a:prstGeom prst="rect">
            <a:avLst/>
          </a:prstGeom>
          <a:noFill/>
        </p:spPr>
        <p:txBody>
          <a:bodyPr wrap="square" rtlCol="0">
            <a:spAutoFit/>
          </a:bodyPr>
          <a:lstStyle/>
          <a:p>
            <a:pPr algn="ctr"/>
            <a:r>
              <a:rPr lang="en-US" b="1" dirty="0" smtClean="0"/>
              <a:t>Magneto-optic material</a:t>
            </a:r>
            <a:endParaRPr lang="en-US" b="1" dirty="0"/>
          </a:p>
        </p:txBody>
      </p:sp>
      <p:sp>
        <p:nvSpPr>
          <p:cNvPr id="12" name="Rectangle 11"/>
          <p:cNvSpPr/>
          <p:nvPr/>
        </p:nvSpPr>
        <p:spPr>
          <a:xfrm>
            <a:off x="5715000" y="1676400"/>
            <a:ext cx="457200" cy="381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Si</a:t>
            </a:r>
            <a:endParaRPr lang="en-US" sz="1200" b="1" dirty="0">
              <a:solidFill>
                <a:schemeClr val="tx1"/>
              </a:solidFill>
            </a:endParaRPr>
          </a:p>
        </p:txBody>
      </p:sp>
      <p:sp>
        <p:nvSpPr>
          <p:cNvPr id="13" name="Rectangle 12"/>
          <p:cNvSpPr/>
          <p:nvPr/>
        </p:nvSpPr>
        <p:spPr>
          <a:xfrm>
            <a:off x="5181600" y="2057400"/>
            <a:ext cx="3200400" cy="6858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BOX</a:t>
            </a:r>
            <a:endParaRPr lang="en-US" b="1" dirty="0">
              <a:solidFill>
                <a:schemeClr val="tx1"/>
              </a:solidFill>
            </a:endParaRPr>
          </a:p>
        </p:txBody>
      </p:sp>
      <p:sp>
        <p:nvSpPr>
          <p:cNvPr id="14" name="Rectangle 13"/>
          <p:cNvSpPr/>
          <p:nvPr/>
        </p:nvSpPr>
        <p:spPr>
          <a:xfrm>
            <a:off x="5638800" y="1676400"/>
            <a:ext cx="76200" cy="381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391400" y="1676400"/>
            <a:ext cx="457200" cy="381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Si</a:t>
            </a:r>
            <a:endParaRPr lang="en-US" sz="1200" b="1" dirty="0">
              <a:solidFill>
                <a:schemeClr val="tx1"/>
              </a:solidFill>
            </a:endParaRPr>
          </a:p>
        </p:txBody>
      </p:sp>
      <p:sp>
        <p:nvSpPr>
          <p:cNvPr id="16" name="TextBox 15"/>
          <p:cNvSpPr txBox="1"/>
          <p:nvPr/>
        </p:nvSpPr>
        <p:spPr>
          <a:xfrm>
            <a:off x="7924800" y="1676400"/>
            <a:ext cx="542136" cy="369332"/>
          </a:xfrm>
          <a:prstGeom prst="rect">
            <a:avLst/>
          </a:prstGeom>
          <a:noFill/>
        </p:spPr>
        <p:txBody>
          <a:bodyPr wrap="none" rtlCol="0">
            <a:spAutoFit/>
          </a:bodyPr>
          <a:lstStyle/>
          <a:p>
            <a:r>
              <a:rPr lang="en-US" b="1" dirty="0" smtClean="0"/>
              <a:t>MO</a:t>
            </a:r>
            <a:endParaRPr lang="en-US" b="1" dirty="0"/>
          </a:p>
        </p:txBody>
      </p:sp>
      <p:cxnSp>
        <p:nvCxnSpPr>
          <p:cNvPr id="17" name="Straight Arrow Connector 16"/>
          <p:cNvCxnSpPr/>
          <p:nvPr/>
        </p:nvCxnSpPr>
        <p:spPr>
          <a:xfrm rot="5400000" flipH="1" flipV="1">
            <a:off x="7925594" y="2133600"/>
            <a:ext cx="1370806"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7835153" y="1676400"/>
            <a:ext cx="76200" cy="381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8610600" y="1981200"/>
            <a:ext cx="314510" cy="369332"/>
          </a:xfrm>
          <a:prstGeom prst="rect">
            <a:avLst/>
          </a:prstGeom>
          <a:noFill/>
        </p:spPr>
        <p:txBody>
          <a:bodyPr wrap="none" rtlCol="0">
            <a:spAutoFit/>
          </a:bodyPr>
          <a:lstStyle/>
          <a:p>
            <a:r>
              <a:rPr lang="en-US" b="1" dirty="0" smtClean="0"/>
              <a:t>B</a:t>
            </a:r>
            <a:endParaRPr lang="en-US" b="1" dirty="0"/>
          </a:p>
        </p:txBody>
      </p:sp>
      <p:cxnSp>
        <p:nvCxnSpPr>
          <p:cNvPr id="46" name="Straight Arrow Connector 45"/>
          <p:cNvCxnSpPr>
            <a:endCxn id="36" idx="6"/>
          </p:cNvCxnSpPr>
          <p:nvPr/>
        </p:nvCxnSpPr>
        <p:spPr>
          <a:xfrm rot="10800000" flipV="1">
            <a:off x="2514600" y="1752600"/>
            <a:ext cx="1143000" cy="4191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endCxn id="14" idx="1"/>
          </p:cNvCxnSpPr>
          <p:nvPr/>
        </p:nvCxnSpPr>
        <p:spPr>
          <a:xfrm>
            <a:off x="4953000" y="1676400"/>
            <a:ext cx="685800" cy="1905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50" name="Group 49"/>
          <p:cNvGrpSpPr/>
          <p:nvPr/>
        </p:nvGrpSpPr>
        <p:grpSpPr>
          <a:xfrm rot="19603363">
            <a:off x="1638552" y="1850537"/>
            <a:ext cx="656492" cy="664239"/>
            <a:chOff x="2606164" y="2423036"/>
            <a:chExt cx="914400" cy="919715"/>
          </a:xfrm>
        </p:grpSpPr>
        <p:sp>
          <p:nvSpPr>
            <p:cNvPr id="51" name="Arc 50"/>
            <p:cNvSpPr/>
            <p:nvPr/>
          </p:nvSpPr>
          <p:spPr>
            <a:xfrm rot="4092776">
              <a:off x="2606164" y="2423036"/>
              <a:ext cx="914400" cy="914400"/>
            </a:xfrm>
            <a:prstGeom prst="arc">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2" name="Straight Arrow Connector 51"/>
            <p:cNvCxnSpPr/>
            <p:nvPr/>
          </p:nvCxnSpPr>
          <p:spPr>
            <a:xfrm rot="10800000" flipV="1">
              <a:off x="3159954" y="3294729"/>
              <a:ext cx="78129" cy="4802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2590800" y="2486967"/>
            <a:ext cx="185894" cy="484833"/>
            <a:chOff x="2597499" y="2486967"/>
            <a:chExt cx="185894" cy="484833"/>
          </a:xfrm>
        </p:grpSpPr>
        <p:sp>
          <p:nvSpPr>
            <p:cNvPr id="53" name="Freeform 52"/>
            <p:cNvSpPr/>
            <p:nvPr/>
          </p:nvSpPr>
          <p:spPr>
            <a:xfrm>
              <a:off x="2597499" y="2486967"/>
              <a:ext cx="185894" cy="452176"/>
            </a:xfrm>
            <a:custGeom>
              <a:avLst/>
              <a:gdLst>
                <a:gd name="connsiteX0" fmla="*/ 185894 w 185894"/>
                <a:gd name="connsiteY0" fmla="*/ 0 h 452176"/>
                <a:gd name="connsiteX1" fmla="*/ 30145 w 185894"/>
                <a:gd name="connsiteY1" fmla="*/ 125604 h 452176"/>
                <a:gd name="connsiteX2" fmla="*/ 5024 w 185894"/>
                <a:gd name="connsiteY2" fmla="*/ 336620 h 452176"/>
                <a:gd name="connsiteX3" fmla="*/ 60290 w 185894"/>
                <a:gd name="connsiteY3" fmla="*/ 452176 h 452176"/>
              </a:gdLst>
              <a:ahLst/>
              <a:cxnLst>
                <a:cxn ang="0">
                  <a:pos x="connsiteX0" y="connsiteY0"/>
                </a:cxn>
                <a:cxn ang="0">
                  <a:pos x="connsiteX1" y="connsiteY1"/>
                </a:cxn>
                <a:cxn ang="0">
                  <a:pos x="connsiteX2" y="connsiteY2"/>
                </a:cxn>
                <a:cxn ang="0">
                  <a:pos x="connsiteX3" y="connsiteY3"/>
                </a:cxn>
              </a:cxnLst>
              <a:rect l="l" t="t" r="r" b="b"/>
              <a:pathLst>
                <a:path w="185894" h="452176">
                  <a:moveTo>
                    <a:pt x="185894" y="0"/>
                  </a:moveTo>
                  <a:cubicBezTo>
                    <a:pt x="123092" y="34750"/>
                    <a:pt x="60290" y="69501"/>
                    <a:pt x="30145" y="125604"/>
                  </a:cubicBezTo>
                  <a:cubicBezTo>
                    <a:pt x="0" y="181707"/>
                    <a:pt x="0" y="282192"/>
                    <a:pt x="5024" y="336620"/>
                  </a:cubicBezTo>
                  <a:cubicBezTo>
                    <a:pt x="10048" y="391048"/>
                    <a:pt x="35169" y="421612"/>
                    <a:pt x="60290" y="452176"/>
                  </a:cubicBezTo>
                </a:path>
              </a:pathLst>
            </a:cu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5" name="Straight Arrow Connector 54"/>
            <p:cNvCxnSpPr>
              <a:stCxn id="53" idx="2"/>
            </p:cNvCxnSpPr>
            <p:nvPr/>
          </p:nvCxnSpPr>
          <p:spPr>
            <a:xfrm>
              <a:off x="2602523" y="2823587"/>
              <a:ext cx="64477" cy="148213"/>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pic>
        <p:nvPicPr>
          <p:cNvPr id="59394" name="Picture 2"/>
          <p:cNvPicPr>
            <a:picLocks noChangeAspect="1" noChangeArrowheads="1"/>
          </p:cNvPicPr>
          <p:nvPr/>
        </p:nvPicPr>
        <p:blipFill>
          <a:blip r:embed="rId3" cstate="print"/>
          <a:srcRect/>
          <a:stretch>
            <a:fillRect/>
          </a:stretch>
        </p:blipFill>
        <p:spPr bwMode="auto">
          <a:xfrm>
            <a:off x="4876800" y="2895600"/>
            <a:ext cx="3784600" cy="2838450"/>
          </a:xfrm>
          <a:prstGeom prst="rect">
            <a:avLst/>
          </a:prstGeom>
          <a:noFill/>
          <a:ln w="9525">
            <a:noFill/>
            <a:miter lim="800000"/>
            <a:headEnd/>
            <a:tailEnd/>
          </a:ln>
          <a:effectLst/>
        </p:spPr>
      </p:pic>
      <p:sp>
        <p:nvSpPr>
          <p:cNvPr id="63" name="Content Placeholder 2"/>
          <p:cNvSpPr>
            <a:spLocks noGrp="1"/>
          </p:cNvSpPr>
          <p:nvPr>
            <p:ph idx="1"/>
          </p:nvPr>
        </p:nvSpPr>
        <p:spPr>
          <a:xfrm>
            <a:off x="304800" y="3733800"/>
            <a:ext cx="4114800" cy="2895600"/>
          </a:xfrm>
        </p:spPr>
        <p:txBody>
          <a:bodyPr>
            <a:normAutofit fontScale="85000" lnSpcReduction="20000"/>
          </a:bodyPr>
          <a:lstStyle/>
          <a:p>
            <a:pPr marL="342900" lvl="1" indent="-342900">
              <a:buFont typeface="Arial" pitchFamily="34" charset="0"/>
              <a:buChar char="•"/>
            </a:pPr>
            <a:r>
              <a:rPr lang="en-US" sz="2500" b="1" dirty="0" smtClean="0"/>
              <a:t>Nonreciprocal phase shift</a:t>
            </a:r>
          </a:p>
          <a:p>
            <a:pPr lvl="1"/>
            <a:r>
              <a:rPr lang="en-US" sz="2000" b="1" dirty="0" smtClean="0"/>
              <a:t>Different propagation constants for forward and reverse directions</a:t>
            </a:r>
          </a:p>
          <a:p>
            <a:pPr lvl="1"/>
            <a:r>
              <a:rPr lang="en-US" sz="2000" b="1" dirty="0" smtClean="0"/>
              <a:t>Different resonance wavelengths</a:t>
            </a:r>
          </a:p>
          <a:p>
            <a:r>
              <a:rPr lang="en-US" sz="2400" b="1" dirty="0" smtClean="0"/>
              <a:t>Magneto-optic material on the sidewall</a:t>
            </a:r>
          </a:p>
          <a:p>
            <a:pPr lvl="1"/>
            <a:r>
              <a:rPr lang="en-US" sz="2000" b="1" dirty="0" smtClean="0"/>
              <a:t>TE mode isolator</a:t>
            </a:r>
          </a:p>
          <a:p>
            <a:r>
              <a:rPr lang="en-US" sz="2400" b="1" dirty="0" smtClean="0"/>
              <a:t>Magneto-optic material on the top</a:t>
            </a:r>
          </a:p>
          <a:p>
            <a:pPr lvl="1"/>
            <a:r>
              <a:rPr lang="en-US" sz="2000" b="1" dirty="0" smtClean="0"/>
              <a:t>TM mode isolator </a:t>
            </a:r>
            <a:endParaRPr lang="en-US" sz="1600" b="1" dirty="0" smtClean="0"/>
          </a:p>
          <a:p>
            <a:endParaRPr lang="en-US" sz="2400" b="1" dirty="0"/>
          </a:p>
        </p:txBody>
      </p:sp>
      <p:sp>
        <p:nvSpPr>
          <p:cNvPr id="66" name="TextBox 65"/>
          <p:cNvSpPr txBox="1"/>
          <p:nvPr/>
        </p:nvSpPr>
        <p:spPr>
          <a:xfrm>
            <a:off x="381000" y="1143000"/>
            <a:ext cx="748923" cy="369332"/>
          </a:xfrm>
          <a:prstGeom prst="rect">
            <a:avLst/>
          </a:prstGeom>
          <a:noFill/>
        </p:spPr>
        <p:txBody>
          <a:bodyPr wrap="none" rtlCol="0">
            <a:spAutoFit/>
          </a:bodyPr>
          <a:lstStyle/>
          <a:p>
            <a:r>
              <a:rPr lang="en-US" b="1" dirty="0" smtClean="0"/>
              <a:t>Input </a:t>
            </a:r>
            <a:endParaRPr lang="en-US" b="1" dirty="0"/>
          </a:p>
        </p:txBody>
      </p:sp>
      <p:sp>
        <p:nvSpPr>
          <p:cNvPr id="67" name="TextBox 66"/>
          <p:cNvSpPr txBox="1"/>
          <p:nvPr/>
        </p:nvSpPr>
        <p:spPr>
          <a:xfrm>
            <a:off x="3581400" y="2831068"/>
            <a:ext cx="923651" cy="369332"/>
          </a:xfrm>
          <a:prstGeom prst="rect">
            <a:avLst/>
          </a:prstGeom>
          <a:noFill/>
        </p:spPr>
        <p:txBody>
          <a:bodyPr wrap="none" rtlCol="0">
            <a:spAutoFit/>
          </a:bodyPr>
          <a:lstStyle/>
          <a:p>
            <a:r>
              <a:rPr lang="en-US" b="1" dirty="0" smtClean="0"/>
              <a:t>Output </a:t>
            </a:r>
            <a:endParaRPr lang="en-US" b="1" dirty="0"/>
          </a:p>
        </p:txBody>
      </p:sp>
      <p:graphicFrame>
        <p:nvGraphicFramePr>
          <p:cNvPr id="59395" name="Object 2"/>
          <p:cNvGraphicFramePr>
            <a:graphicFrameLocks noChangeAspect="1"/>
          </p:cNvGraphicFramePr>
          <p:nvPr/>
        </p:nvGraphicFramePr>
        <p:xfrm>
          <a:off x="5257800" y="5791200"/>
          <a:ext cx="2718892" cy="1066800"/>
        </p:xfrm>
        <a:graphic>
          <a:graphicData uri="http://schemas.openxmlformats.org/presentationml/2006/ole">
            <p:oleObj spid="_x0000_s59395" name="Equation" r:id="rId4" imgW="2133360" imgH="838080" progId="Equation.3">
              <p:embed/>
            </p:oleObj>
          </a:graphicData>
        </a:graphic>
      </p:graphicFrame>
      <p:cxnSp>
        <p:nvCxnSpPr>
          <p:cNvPr id="72" name="Straight Arrow Connector 71"/>
          <p:cNvCxnSpPr/>
          <p:nvPr/>
        </p:nvCxnSpPr>
        <p:spPr>
          <a:xfrm>
            <a:off x="7564548" y="2895600"/>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rot="5400000" flipH="1" flipV="1">
            <a:off x="7335948" y="2667000"/>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7945548" y="2590800"/>
            <a:ext cx="284052" cy="369332"/>
          </a:xfrm>
          <a:prstGeom prst="rect">
            <a:avLst/>
          </a:prstGeom>
          <a:noFill/>
        </p:spPr>
        <p:txBody>
          <a:bodyPr wrap="none" rtlCol="0">
            <a:spAutoFit/>
          </a:bodyPr>
          <a:lstStyle/>
          <a:p>
            <a:r>
              <a:rPr lang="en-US" dirty="0" smtClean="0"/>
              <a:t>x</a:t>
            </a:r>
            <a:endParaRPr lang="en-US" dirty="0"/>
          </a:p>
        </p:txBody>
      </p:sp>
      <p:sp>
        <p:nvSpPr>
          <p:cNvPr id="75" name="TextBox 74"/>
          <p:cNvSpPr txBox="1"/>
          <p:nvPr/>
        </p:nvSpPr>
        <p:spPr>
          <a:xfrm>
            <a:off x="7564548" y="2209800"/>
            <a:ext cx="288862" cy="369332"/>
          </a:xfrm>
          <a:prstGeom prst="rect">
            <a:avLst/>
          </a:prstGeom>
          <a:noFill/>
        </p:spPr>
        <p:txBody>
          <a:bodyPr wrap="none" rtlCol="0">
            <a:spAutoFit/>
          </a:bodyPr>
          <a:lstStyle/>
          <a:p>
            <a:r>
              <a:rPr lang="en-US" dirty="0" smtClean="0"/>
              <a:t>y</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Integrated Optical Circulator</a:t>
            </a:r>
            <a:endParaRPr lang="en-US" dirty="0"/>
          </a:p>
        </p:txBody>
      </p:sp>
      <p:sp>
        <p:nvSpPr>
          <p:cNvPr id="3" name="Content Placeholder 2"/>
          <p:cNvSpPr>
            <a:spLocks noGrp="1"/>
          </p:cNvSpPr>
          <p:nvPr>
            <p:ph idx="1"/>
          </p:nvPr>
        </p:nvSpPr>
        <p:spPr>
          <a:xfrm>
            <a:off x="457200" y="4495800"/>
            <a:ext cx="8229600" cy="2209800"/>
          </a:xfrm>
        </p:spPr>
        <p:txBody>
          <a:bodyPr>
            <a:normAutofit fontScale="92500"/>
          </a:bodyPr>
          <a:lstStyle/>
          <a:p>
            <a:r>
              <a:rPr lang="en-US" sz="2400" b="1" dirty="0" smtClean="0"/>
              <a:t>Cascade optical isolators</a:t>
            </a:r>
          </a:p>
          <a:p>
            <a:pPr lvl="1"/>
            <a:r>
              <a:rPr lang="en-US" sz="2000" b="1" dirty="0" smtClean="0"/>
              <a:t>Each resonator can consist of double-ring</a:t>
            </a:r>
          </a:p>
          <a:p>
            <a:r>
              <a:rPr lang="en-US" sz="2400" b="1" dirty="0" smtClean="0"/>
              <a:t>Micro-heaters are required to adjust the resonance wavelength</a:t>
            </a:r>
          </a:p>
          <a:p>
            <a:r>
              <a:rPr lang="en-US" sz="2400" b="1" dirty="0" smtClean="0"/>
              <a:t>Allowed: 1</a:t>
            </a:r>
            <a:r>
              <a:rPr lang="en-US" sz="2400" b="1" dirty="0" smtClean="0">
                <a:sym typeface="Wingdings" pitchFamily="2" charset="2"/>
              </a:rPr>
              <a:t></a:t>
            </a:r>
            <a:r>
              <a:rPr lang="en-US" sz="2400" b="1" dirty="0" smtClean="0"/>
              <a:t>2 and 2</a:t>
            </a:r>
            <a:r>
              <a:rPr lang="en-US" sz="2400" b="1" dirty="0" smtClean="0">
                <a:sym typeface="Wingdings" pitchFamily="2" charset="2"/>
              </a:rPr>
              <a:t></a:t>
            </a:r>
            <a:r>
              <a:rPr lang="en-US" sz="2400" b="1" dirty="0" smtClean="0"/>
              <a:t>3</a:t>
            </a:r>
          </a:p>
          <a:p>
            <a:r>
              <a:rPr lang="en-US" sz="2400" b="1" dirty="0" smtClean="0"/>
              <a:t>Prohibited: 1</a:t>
            </a:r>
            <a:r>
              <a:rPr lang="en-US" sz="2400" b="1" dirty="0" smtClean="0">
                <a:sym typeface="Wingdings" pitchFamily="2" charset="2"/>
              </a:rPr>
              <a:t></a:t>
            </a:r>
            <a:r>
              <a:rPr lang="en-US" sz="2400" b="1" dirty="0" smtClean="0"/>
              <a:t>3, 2</a:t>
            </a:r>
            <a:r>
              <a:rPr lang="en-US" sz="2400" b="1" dirty="0" smtClean="0">
                <a:sym typeface="Wingdings" pitchFamily="2" charset="2"/>
              </a:rPr>
              <a:t></a:t>
            </a:r>
            <a:r>
              <a:rPr lang="en-US" sz="2400" b="1" dirty="0" smtClean="0"/>
              <a:t>1,3</a:t>
            </a:r>
            <a:r>
              <a:rPr lang="en-US" sz="2400" b="1" dirty="0" smtClean="0">
                <a:sym typeface="Wingdings" pitchFamily="2" charset="2"/>
              </a:rPr>
              <a:t></a:t>
            </a:r>
            <a:r>
              <a:rPr lang="en-US" sz="2400" b="1" dirty="0" smtClean="0"/>
              <a:t>1, 3</a:t>
            </a:r>
            <a:r>
              <a:rPr lang="en-US" sz="2400" b="1" dirty="0" smtClean="0">
                <a:sym typeface="Wingdings" pitchFamily="2" charset="2"/>
              </a:rPr>
              <a:t>2</a:t>
            </a:r>
            <a:endParaRPr lang="en-US" sz="2400" b="1" dirty="0" smtClean="0"/>
          </a:p>
        </p:txBody>
      </p:sp>
      <p:sp>
        <p:nvSpPr>
          <p:cNvPr id="7" name="Rectangle 6"/>
          <p:cNvSpPr/>
          <p:nvPr/>
        </p:nvSpPr>
        <p:spPr>
          <a:xfrm>
            <a:off x="2266122" y="2107095"/>
            <a:ext cx="1828800" cy="9144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5400000">
            <a:off x="3230880" y="3154680"/>
            <a:ext cx="1828800" cy="9144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495800" y="2895600"/>
            <a:ext cx="1828800" cy="9144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133600" y="1676400"/>
            <a:ext cx="759632" cy="369332"/>
          </a:xfrm>
          <a:prstGeom prst="rect">
            <a:avLst/>
          </a:prstGeom>
          <a:noFill/>
        </p:spPr>
        <p:txBody>
          <a:bodyPr wrap="none" rtlCol="0">
            <a:spAutoFit/>
          </a:bodyPr>
          <a:lstStyle/>
          <a:p>
            <a:r>
              <a:rPr lang="en-US" b="1" dirty="0" smtClean="0"/>
              <a:t>Port 1</a:t>
            </a:r>
            <a:endParaRPr lang="en-US" b="1" dirty="0"/>
          </a:p>
        </p:txBody>
      </p:sp>
      <p:sp>
        <p:nvSpPr>
          <p:cNvPr id="11" name="TextBox 10"/>
          <p:cNvSpPr txBox="1"/>
          <p:nvPr/>
        </p:nvSpPr>
        <p:spPr>
          <a:xfrm>
            <a:off x="3505200" y="4038600"/>
            <a:ext cx="759632" cy="369332"/>
          </a:xfrm>
          <a:prstGeom prst="rect">
            <a:avLst/>
          </a:prstGeom>
          <a:noFill/>
        </p:spPr>
        <p:txBody>
          <a:bodyPr wrap="none" rtlCol="0">
            <a:spAutoFit/>
          </a:bodyPr>
          <a:lstStyle/>
          <a:p>
            <a:r>
              <a:rPr lang="en-US" b="1" dirty="0" smtClean="0"/>
              <a:t>Port 2</a:t>
            </a:r>
            <a:endParaRPr lang="en-US" b="1" dirty="0"/>
          </a:p>
        </p:txBody>
      </p:sp>
      <p:sp>
        <p:nvSpPr>
          <p:cNvPr id="12" name="TextBox 11"/>
          <p:cNvSpPr txBox="1"/>
          <p:nvPr/>
        </p:nvSpPr>
        <p:spPr>
          <a:xfrm>
            <a:off x="5562600" y="2438400"/>
            <a:ext cx="759632" cy="369332"/>
          </a:xfrm>
          <a:prstGeom prst="rect">
            <a:avLst/>
          </a:prstGeom>
          <a:noFill/>
        </p:spPr>
        <p:txBody>
          <a:bodyPr wrap="none" rtlCol="0">
            <a:spAutoFit/>
          </a:bodyPr>
          <a:lstStyle/>
          <a:p>
            <a:r>
              <a:rPr lang="en-US" b="1" dirty="0" smtClean="0"/>
              <a:t>Port 3</a:t>
            </a:r>
            <a:endParaRPr lang="en-US" b="1" dirty="0"/>
          </a:p>
        </p:txBody>
      </p:sp>
      <p:grpSp>
        <p:nvGrpSpPr>
          <p:cNvPr id="19" name="Group 18"/>
          <p:cNvGrpSpPr/>
          <p:nvPr/>
        </p:nvGrpSpPr>
        <p:grpSpPr>
          <a:xfrm>
            <a:off x="3061855" y="2237509"/>
            <a:ext cx="990600" cy="990600"/>
            <a:chOff x="3810000" y="4038600"/>
            <a:chExt cx="1143000" cy="1143000"/>
          </a:xfrm>
        </p:grpSpPr>
        <p:sp>
          <p:nvSpPr>
            <p:cNvPr id="20" name="Oval 19"/>
            <p:cNvSpPr/>
            <p:nvPr/>
          </p:nvSpPr>
          <p:spPr>
            <a:xfrm>
              <a:off x="3810000" y="4038600"/>
              <a:ext cx="1143000" cy="1143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854336" y="4077394"/>
              <a:ext cx="1066800" cy="1066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962400" y="4191000"/>
              <a:ext cx="838200" cy="838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rot="19603363">
            <a:off x="3176407" y="2411646"/>
            <a:ext cx="656492" cy="664239"/>
            <a:chOff x="2606164" y="2423036"/>
            <a:chExt cx="914400" cy="919715"/>
          </a:xfrm>
        </p:grpSpPr>
        <p:sp>
          <p:nvSpPr>
            <p:cNvPr id="24" name="Arc 23"/>
            <p:cNvSpPr/>
            <p:nvPr/>
          </p:nvSpPr>
          <p:spPr>
            <a:xfrm rot="4092776">
              <a:off x="2606164" y="2423036"/>
              <a:ext cx="914400" cy="914400"/>
            </a:xfrm>
            <a:prstGeom prst="arc">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Arrow Connector 24"/>
            <p:cNvCxnSpPr/>
            <p:nvPr/>
          </p:nvCxnSpPr>
          <p:spPr>
            <a:xfrm rot="10800000" flipV="1">
              <a:off x="3159954" y="3294729"/>
              <a:ext cx="78129" cy="4802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4204855" y="3006435"/>
            <a:ext cx="990600" cy="990600"/>
            <a:chOff x="3810000" y="4038600"/>
            <a:chExt cx="1143000" cy="1143000"/>
          </a:xfrm>
        </p:grpSpPr>
        <p:sp>
          <p:nvSpPr>
            <p:cNvPr id="27" name="Oval 26"/>
            <p:cNvSpPr/>
            <p:nvPr/>
          </p:nvSpPr>
          <p:spPr>
            <a:xfrm>
              <a:off x="3810000" y="4038600"/>
              <a:ext cx="1143000" cy="1143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854336" y="4077394"/>
              <a:ext cx="1066800" cy="1066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3962400" y="4191000"/>
              <a:ext cx="838200" cy="838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rot="19603363">
            <a:off x="4319407" y="3180572"/>
            <a:ext cx="656492" cy="664239"/>
            <a:chOff x="2606164" y="2423036"/>
            <a:chExt cx="914400" cy="919715"/>
          </a:xfrm>
        </p:grpSpPr>
        <p:sp>
          <p:nvSpPr>
            <p:cNvPr id="31" name="Arc 30"/>
            <p:cNvSpPr/>
            <p:nvPr/>
          </p:nvSpPr>
          <p:spPr>
            <a:xfrm rot="4092776">
              <a:off x="2606164" y="2423036"/>
              <a:ext cx="914400" cy="914400"/>
            </a:xfrm>
            <a:prstGeom prst="arc">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2" name="Straight Arrow Connector 31"/>
            <p:cNvCxnSpPr/>
            <p:nvPr/>
          </p:nvCxnSpPr>
          <p:spPr>
            <a:xfrm rot="10800000" flipV="1">
              <a:off x="3159954" y="3294729"/>
              <a:ext cx="78129" cy="4802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3352800" y="3352800"/>
            <a:ext cx="357790" cy="461665"/>
          </a:xfrm>
          <a:prstGeom prst="rect">
            <a:avLst/>
          </a:prstGeom>
          <a:noFill/>
        </p:spPr>
        <p:txBody>
          <a:bodyPr wrap="square" rtlCol="0">
            <a:spAutoFit/>
          </a:bodyPr>
          <a:lstStyle/>
          <a:p>
            <a:r>
              <a:rPr lang="en-US" sz="2400" b="1" dirty="0" smtClean="0"/>
              <a:t>B</a:t>
            </a:r>
            <a:endParaRPr lang="en-US" sz="2400" b="1" dirty="0"/>
          </a:p>
        </p:txBody>
      </p:sp>
      <p:sp>
        <p:nvSpPr>
          <p:cNvPr id="34" name="Oval 33"/>
          <p:cNvSpPr/>
          <p:nvPr/>
        </p:nvSpPr>
        <p:spPr>
          <a:xfrm>
            <a:off x="3657600" y="3505200"/>
            <a:ext cx="152400"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p:cNvCxnSpPr>
            <a:stCxn id="34" idx="1"/>
            <a:endCxn id="34" idx="5"/>
          </p:cNvCxnSpPr>
          <p:nvPr/>
        </p:nvCxnSpPr>
        <p:spPr>
          <a:xfrm rot="16200000" flipH="1">
            <a:off x="3679918" y="3527518"/>
            <a:ext cx="107764" cy="1077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34" idx="7"/>
            <a:endCxn id="34" idx="3"/>
          </p:cNvCxnSpPr>
          <p:nvPr/>
        </p:nvCxnSpPr>
        <p:spPr>
          <a:xfrm rot="16200000" flipH="1" flipV="1">
            <a:off x="3679918" y="3527518"/>
            <a:ext cx="107764" cy="1077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Conventional Optical Isolator</a:t>
            </a:r>
            <a:endParaRPr lang="en-US" dirty="0"/>
          </a:p>
        </p:txBody>
      </p:sp>
      <p:sp>
        <p:nvSpPr>
          <p:cNvPr id="3" name="Content Placeholder 2"/>
          <p:cNvSpPr>
            <a:spLocks noGrp="1"/>
          </p:cNvSpPr>
          <p:nvPr>
            <p:ph idx="1"/>
          </p:nvPr>
        </p:nvSpPr>
        <p:spPr>
          <a:xfrm>
            <a:off x="457200" y="4572000"/>
            <a:ext cx="8229600" cy="1554163"/>
          </a:xfrm>
        </p:spPr>
        <p:txBody>
          <a:bodyPr>
            <a:normAutofit/>
          </a:bodyPr>
          <a:lstStyle/>
          <a:p>
            <a:r>
              <a:rPr lang="en-US" sz="1400" dirty="0" smtClean="0">
                <a:latin typeface="Arial" pitchFamily="34" charset="0"/>
                <a:cs typeface="Arial" pitchFamily="34" charset="0"/>
              </a:rPr>
              <a:t>With magnetic field parallel to the light propagation direction, right-hand and left-hand circular polarized light has different propagation constants, and thus the polarization rotates. This is so called Faraday rotator. The rotation direction is independent of propagation direction, which is always counterclockwise (or clockwise).</a:t>
            </a:r>
          </a:p>
          <a:p>
            <a:r>
              <a:rPr lang="en-US" sz="1400" dirty="0" smtClean="0">
                <a:latin typeface="Arial" pitchFamily="34" charset="0"/>
                <a:cs typeface="Arial" pitchFamily="34" charset="0"/>
              </a:rPr>
              <a:t>Placing the two </a:t>
            </a:r>
            <a:r>
              <a:rPr lang="en-US" sz="1400" dirty="0" err="1" smtClean="0">
                <a:latin typeface="Arial" pitchFamily="34" charset="0"/>
                <a:cs typeface="Arial" pitchFamily="34" charset="0"/>
              </a:rPr>
              <a:t>polarizers</a:t>
            </a:r>
            <a:r>
              <a:rPr lang="en-US" sz="1400" dirty="0" smtClean="0">
                <a:latin typeface="Arial" pitchFamily="34" charset="0"/>
                <a:cs typeface="Arial" pitchFamily="34" charset="0"/>
              </a:rPr>
              <a:t> in 45 degree with a </a:t>
            </a:r>
            <a:r>
              <a:rPr lang="en-US" sz="1400" b="1" dirty="0" smtClean="0">
                <a:latin typeface="Arial" pitchFamily="34" charset="0"/>
                <a:cs typeface="Arial" pitchFamily="34" charset="0"/>
              </a:rPr>
              <a:t>45-degree Faraday rotator </a:t>
            </a:r>
            <a:r>
              <a:rPr lang="en-US" sz="1400" dirty="0" smtClean="0">
                <a:latin typeface="Arial" pitchFamily="34" charset="0"/>
                <a:cs typeface="Arial" pitchFamily="34" charset="0"/>
              </a:rPr>
              <a:t>in-between, only one direction of light can pass.</a:t>
            </a:r>
            <a:endParaRPr lang="en-US" sz="1400" dirty="0">
              <a:latin typeface="Arial" pitchFamily="34" charset="0"/>
              <a:cs typeface="Arial" pitchFamily="34" charset="0"/>
            </a:endParaRPr>
          </a:p>
        </p:txBody>
      </p:sp>
      <p:cxnSp>
        <p:nvCxnSpPr>
          <p:cNvPr id="5" name="Straight Connector 4"/>
          <p:cNvCxnSpPr/>
          <p:nvPr/>
        </p:nvCxnSpPr>
        <p:spPr>
          <a:xfrm flipV="1">
            <a:off x="1447800" y="1600200"/>
            <a:ext cx="5181600" cy="2438400"/>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124200" y="2514600"/>
            <a:ext cx="2057400" cy="381000"/>
          </a:xfrm>
          <a:prstGeom prst="rect">
            <a:avLst/>
          </a:prstGeom>
          <a:scene3d>
            <a:camera prst="orthographicFront">
              <a:rot lat="19535396" lon="17786842" rev="4254679"/>
            </a:camera>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362200" y="2895600"/>
            <a:ext cx="457200" cy="121920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a:stCxn id="9" idx="0"/>
            <a:endCxn id="9" idx="4"/>
          </p:cNvCxnSpPr>
          <p:nvPr/>
        </p:nvCxnSpPr>
        <p:spPr>
          <a:xfrm rot="16200000" flipH="1">
            <a:off x="1981200" y="3505200"/>
            <a:ext cx="12192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9" idx="1"/>
            <a:endCxn id="9" idx="3"/>
          </p:cNvCxnSpPr>
          <p:nvPr/>
        </p:nvCxnSpPr>
        <p:spPr>
          <a:xfrm rot="16200000" flipH="1">
            <a:off x="1998103" y="3505200"/>
            <a:ext cx="862104"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9" idx="7"/>
            <a:endCxn id="9" idx="5"/>
          </p:cNvCxnSpPr>
          <p:nvPr/>
        </p:nvCxnSpPr>
        <p:spPr>
          <a:xfrm rot="16200000" flipH="1">
            <a:off x="2321393" y="3505200"/>
            <a:ext cx="862104" cy="0"/>
          </a:xfrm>
          <a:prstGeom prst="line">
            <a:avLst/>
          </a:prstGeom>
          <a:ln w="25400"/>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rot="15053984">
            <a:off x="5181600" y="1752600"/>
            <a:ext cx="1066800" cy="533400"/>
            <a:chOff x="5181600" y="1752600"/>
            <a:chExt cx="1066800" cy="533400"/>
          </a:xfrm>
        </p:grpSpPr>
        <p:sp>
          <p:nvSpPr>
            <p:cNvPr id="20" name="Oval 19"/>
            <p:cNvSpPr/>
            <p:nvPr/>
          </p:nvSpPr>
          <p:spPr>
            <a:xfrm>
              <a:off x="5181600" y="1752600"/>
              <a:ext cx="1066800" cy="53340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a:stCxn id="20" idx="1"/>
              <a:endCxn id="20" idx="7"/>
            </p:cNvCxnSpPr>
            <p:nvPr/>
          </p:nvCxnSpPr>
          <p:spPr>
            <a:xfrm rot="5400000" flipH="1" flipV="1">
              <a:off x="5715000" y="1453544"/>
              <a:ext cx="0" cy="75434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20" idx="2"/>
              <a:endCxn id="20" idx="6"/>
            </p:cNvCxnSpPr>
            <p:nvPr/>
          </p:nvCxnSpPr>
          <p:spPr>
            <a:xfrm rot="10800000" flipH="1">
              <a:off x="5181600" y="2019300"/>
              <a:ext cx="10668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20" idx="3"/>
              <a:endCxn id="20" idx="5"/>
            </p:cNvCxnSpPr>
            <p:nvPr/>
          </p:nvCxnSpPr>
          <p:spPr>
            <a:xfrm rot="16200000" flipH="1">
              <a:off x="5715000" y="1830714"/>
              <a:ext cx="0" cy="754342"/>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3581400" y="3392269"/>
            <a:ext cx="3142912" cy="646331"/>
          </a:xfrm>
          <a:prstGeom prst="rect">
            <a:avLst/>
          </a:prstGeom>
          <a:noFill/>
        </p:spPr>
        <p:txBody>
          <a:bodyPr wrap="none" rtlCol="0">
            <a:spAutoFit/>
          </a:bodyPr>
          <a:lstStyle/>
          <a:p>
            <a:r>
              <a:rPr lang="en-US" dirty="0" smtClean="0"/>
              <a:t>Magneto-optic material</a:t>
            </a:r>
          </a:p>
          <a:p>
            <a:r>
              <a:rPr lang="en-US" dirty="0" smtClean="0"/>
              <a:t>(polarization rotates 45 degree)</a:t>
            </a:r>
            <a:endParaRPr lang="en-US" dirty="0"/>
          </a:p>
        </p:txBody>
      </p:sp>
      <p:cxnSp>
        <p:nvCxnSpPr>
          <p:cNvPr id="34" name="Straight Arrow Connector 33"/>
          <p:cNvCxnSpPr/>
          <p:nvPr/>
        </p:nvCxnSpPr>
        <p:spPr>
          <a:xfrm flipV="1">
            <a:off x="1905000" y="1905000"/>
            <a:ext cx="2133600" cy="99060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rot="20106232">
            <a:off x="1398944" y="2004132"/>
            <a:ext cx="2724592" cy="369332"/>
          </a:xfrm>
          <a:prstGeom prst="rect">
            <a:avLst/>
          </a:prstGeom>
          <a:noFill/>
        </p:spPr>
        <p:txBody>
          <a:bodyPr wrap="none" rtlCol="0">
            <a:spAutoFit/>
          </a:bodyPr>
          <a:lstStyle/>
          <a:p>
            <a:r>
              <a:rPr lang="en-US" dirty="0" smtClean="0"/>
              <a:t>Light propagation direction</a:t>
            </a:r>
            <a:endParaRPr lang="en-US" dirty="0"/>
          </a:p>
        </p:txBody>
      </p:sp>
      <p:cxnSp>
        <p:nvCxnSpPr>
          <p:cNvPr id="37" name="Straight Arrow Connector 36"/>
          <p:cNvCxnSpPr/>
          <p:nvPr/>
        </p:nvCxnSpPr>
        <p:spPr>
          <a:xfrm flipV="1">
            <a:off x="3886200" y="2895600"/>
            <a:ext cx="1143000" cy="45720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029200" y="2743200"/>
            <a:ext cx="314510" cy="369332"/>
          </a:xfrm>
          <a:prstGeom prst="rect">
            <a:avLst/>
          </a:prstGeom>
          <a:noFill/>
        </p:spPr>
        <p:txBody>
          <a:bodyPr wrap="none" rtlCol="0">
            <a:spAutoFit/>
          </a:bodyPr>
          <a:lstStyle/>
          <a:p>
            <a:r>
              <a:rPr lang="en-US" b="1" dirty="0" smtClean="0"/>
              <a:t>B</a:t>
            </a:r>
            <a:endParaRPr lang="en-US" b="1" dirty="0"/>
          </a:p>
        </p:txBody>
      </p:sp>
      <p:cxnSp>
        <p:nvCxnSpPr>
          <p:cNvPr id="40" name="Straight Arrow Connector 39"/>
          <p:cNvCxnSpPr/>
          <p:nvPr/>
        </p:nvCxnSpPr>
        <p:spPr>
          <a:xfrm rot="5400000" flipH="1" flipV="1">
            <a:off x="1295400" y="3581400"/>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16200000" flipV="1">
            <a:off x="5791200" y="1371600"/>
            <a:ext cx="5334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16200000" flipV="1">
            <a:off x="5219700" y="2400300"/>
            <a:ext cx="4572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rot="10800000">
            <a:off x="2971800" y="3505200"/>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of Optical Isolator</a:t>
            </a:r>
            <a:endParaRPr lang="en-US" dirty="0"/>
          </a:p>
        </p:txBody>
      </p:sp>
      <p:sp>
        <p:nvSpPr>
          <p:cNvPr id="3" name="Content Placeholder 2"/>
          <p:cNvSpPr>
            <a:spLocks noGrp="1"/>
          </p:cNvSpPr>
          <p:nvPr>
            <p:ph idx="1"/>
          </p:nvPr>
        </p:nvSpPr>
        <p:spPr>
          <a:xfrm>
            <a:off x="457200" y="1600200"/>
            <a:ext cx="8229600" cy="4800600"/>
          </a:xfrm>
        </p:spPr>
        <p:txBody>
          <a:bodyPr/>
          <a:lstStyle/>
          <a:p>
            <a:r>
              <a:rPr lang="en-US" dirty="0" smtClean="0"/>
              <a:t>Figures of merit</a:t>
            </a:r>
          </a:p>
          <a:p>
            <a:pPr lvl="1"/>
            <a:r>
              <a:rPr lang="en-US" dirty="0" smtClean="0"/>
              <a:t>Optical isolation</a:t>
            </a:r>
          </a:p>
          <a:p>
            <a:pPr lvl="1"/>
            <a:r>
              <a:rPr lang="en-US" dirty="0" smtClean="0"/>
              <a:t>Insertion loss</a:t>
            </a:r>
          </a:p>
          <a:p>
            <a:pPr lvl="1"/>
            <a:r>
              <a:rPr lang="en-US" dirty="0" smtClean="0"/>
              <a:t>Isolation bandwidth</a:t>
            </a:r>
          </a:p>
          <a:p>
            <a:r>
              <a:rPr lang="en-US" dirty="0" smtClean="0"/>
              <a:t>Design parameters</a:t>
            </a:r>
          </a:p>
          <a:p>
            <a:pPr lvl="1"/>
            <a:r>
              <a:rPr lang="en-US" dirty="0" smtClean="0"/>
              <a:t>Q of the resonator</a:t>
            </a:r>
          </a:p>
          <a:p>
            <a:pPr lvl="1"/>
            <a:r>
              <a:rPr lang="en-US" dirty="0" smtClean="0"/>
              <a:t>Faraday coefficient of magnetic material</a:t>
            </a:r>
          </a:p>
          <a:p>
            <a:pPr lvl="1"/>
            <a:r>
              <a:rPr lang="en-US" dirty="0" smtClean="0"/>
              <a:t>Waveguide structure</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Nonreciprocal propagation constant</a:t>
            </a:r>
            <a:endParaRPr lang="en-US" dirty="0"/>
          </a:p>
        </p:txBody>
      </p:sp>
      <p:sp>
        <p:nvSpPr>
          <p:cNvPr id="3" name="Content Placeholder 2"/>
          <p:cNvSpPr>
            <a:spLocks noGrp="1"/>
          </p:cNvSpPr>
          <p:nvPr>
            <p:ph idx="1"/>
          </p:nvPr>
        </p:nvSpPr>
        <p:spPr>
          <a:xfrm>
            <a:off x="4114800" y="1066800"/>
            <a:ext cx="4648200" cy="1295400"/>
          </a:xfrm>
        </p:spPr>
        <p:txBody>
          <a:bodyPr>
            <a:normAutofit fontScale="92500" lnSpcReduction="10000"/>
          </a:bodyPr>
          <a:lstStyle/>
          <a:p>
            <a:r>
              <a:rPr lang="en-US" sz="1600" dirty="0" smtClean="0">
                <a:latin typeface="Arial" pitchFamily="34" charset="0"/>
                <a:cs typeface="Arial" pitchFamily="34" charset="0"/>
              </a:rPr>
              <a:t>Magnetic field </a:t>
            </a:r>
            <a:r>
              <a:rPr lang="en-US" sz="1600" b="1" dirty="0" smtClean="0">
                <a:solidFill>
                  <a:srgbClr val="FF0000"/>
                </a:solidFill>
                <a:latin typeface="Arial" pitchFamily="34" charset="0"/>
                <a:cs typeface="Arial" pitchFamily="34" charset="0"/>
              </a:rPr>
              <a:t>transverse </a:t>
            </a:r>
            <a:r>
              <a:rPr lang="en-US" sz="1600" dirty="0" smtClean="0">
                <a:latin typeface="Arial" pitchFamily="34" charset="0"/>
                <a:cs typeface="Arial" pitchFamily="34" charset="0"/>
              </a:rPr>
              <a:t>to the light propagation constant </a:t>
            </a:r>
          </a:p>
          <a:p>
            <a:pPr>
              <a:buNone/>
            </a:pPr>
            <a:r>
              <a:rPr lang="en-US" sz="1600" dirty="0" smtClean="0">
                <a:latin typeface="Arial" pitchFamily="34" charset="0"/>
                <a:cs typeface="Arial" pitchFamily="34" charset="0"/>
                <a:sym typeface="Wingdings" pitchFamily="2" charset="2"/>
              </a:rPr>
              <a:t>	 </a:t>
            </a:r>
            <a:r>
              <a:rPr lang="en-US" sz="1600" dirty="0" smtClean="0">
                <a:solidFill>
                  <a:srgbClr val="FF0000"/>
                </a:solidFill>
                <a:latin typeface="Arial" pitchFamily="34" charset="0"/>
                <a:cs typeface="Arial" pitchFamily="34" charset="0"/>
                <a:sym typeface="Wingdings" pitchFamily="2" charset="2"/>
              </a:rPr>
              <a:t>forward </a:t>
            </a:r>
            <a:r>
              <a:rPr lang="en-US" sz="1600" dirty="0" smtClean="0">
                <a:latin typeface="Arial" pitchFamily="34" charset="0"/>
                <a:cs typeface="Arial" pitchFamily="34" charset="0"/>
                <a:sym typeface="Wingdings" pitchFamily="2" charset="2"/>
              </a:rPr>
              <a:t>and </a:t>
            </a:r>
            <a:r>
              <a:rPr lang="en-US" sz="1600" dirty="0" smtClean="0">
                <a:solidFill>
                  <a:srgbClr val="FF0000"/>
                </a:solidFill>
                <a:latin typeface="Arial" pitchFamily="34" charset="0"/>
                <a:cs typeface="Arial" pitchFamily="34" charset="0"/>
                <a:sym typeface="Wingdings" pitchFamily="2" charset="2"/>
              </a:rPr>
              <a:t>backward</a:t>
            </a:r>
            <a:r>
              <a:rPr lang="en-US" sz="1600" dirty="0" smtClean="0">
                <a:latin typeface="Arial" pitchFamily="34" charset="0"/>
                <a:cs typeface="Arial" pitchFamily="34" charset="0"/>
                <a:sym typeface="Wingdings" pitchFamily="2" charset="2"/>
              </a:rPr>
              <a:t> light has different propagation constants</a:t>
            </a:r>
          </a:p>
          <a:p>
            <a:pPr>
              <a:buNone/>
            </a:pPr>
            <a:r>
              <a:rPr lang="en-US" sz="1600" dirty="0" smtClean="0">
                <a:latin typeface="Arial" pitchFamily="34" charset="0"/>
                <a:cs typeface="Arial" pitchFamily="34" charset="0"/>
                <a:sym typeface="Wingdings" pitchFamily="2" charset="2"/>
              </a:rPr>
              <a:t>        nonreciprocal propagation constants</a:t>
            </a:r>
            <a:endParaRPr lang="en-US" sz="1600" dirty="0">
              <a:latin typeface="Arial" pitchFamily="34" charset="0"/>
              <a:cs typeface="Arial" pitchFamily="34" charset="0"/>
            </a:endParaRPr>
          </a:p>
        </p:txBody>
      </p:sp>
      <p:sp>
        <p:nvSpPr>
          <p:cNvPr id="6" name="Rectangle 5"/>
          <p:cNvSpPr/>
          <p:nvPr/>
        </p:nvSpPr>
        <p:spPr>
          <a:xfrm>
            <a:off x="1905000" y="1447800"/>
            <a:ext cx="2057400" cy="381000"/>
          </a:xfrm>
          <a:prstGeom prst="rect">
            <a:avLst/>
          </a:prstGeom>
          <a:scene3d>
            <a:camera prst="orthographicFront">
              <a:rot lat="19535396" lon="17786842" rev="4254679"/>
            </a:camera>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rot="10800000">
            <a:off x="381794" y="1904206"/>
            <a:ext cx="6858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flipH="1" flipV="1">
            <a:off x="648494" y="1789906"/>
            <a:ext cx="838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1067594" y="1904206"/>
            <a:ext cx="6858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448594" y="1599406"/>
            <a:ext cx="276038" cy="369332"/>
          </a:xfrm>
          <a:prstGeom prst="rect">
            <a:avLst/>
          </a:prstGeom>
          <a:noFill/>
        </p:spPr>
        <p:txBody>
          <a:bodyPr wrap="none" rtlCol="0">
            <a:spAutoFit/>
          </a:bodyPr>
          <a:lstStyle/>
          <a:p>
            <a:r>
              <a:rPr lang="en-US" b="1" dirty="0" smtClean="0"/>
              <a:t>z</a:t>
            </a:r>
            <a:endParaRPr lang="en-US" b="1" dirty="0"/>
          </a:p>
        </p:txBody>
      </p:sp>
      <p:sp>
        <p:nvSpPr>
          <p:cNvPr id="17" name="TextBox 16"/>
          <p:cNvSpPr txBox="1"/>
          <p:nvPr/>
        </p:nvSpPr>
        <p:spPr>
          <a:xfrm>
            <a:off x="838994" y="989806"/>
            <a:ext cx="293670" cy="369332"/>
          </a:xfrm>
          <a:prstGeom prst="rect">
            <a:avLst/>
          </a:prstGeom>
          <a:noFill/>
        </p:spPr>
        <p:txBody>
          <a:bodyPr wrap="none" rtlCol="0">
            <a:spAutoFit/>
          </a:bodyPr>
          <a:lstStyle/>
          <a:p>
            <a:r>
              <a:rPr lang="en-US" b="1" dirty="0" smtClean="0"/>
              <a:t>y</a:t>
            </a:r>
            <a:endParaRPr lang="en-US" b="1" dirty="0"/>
          </a:p>
        </p:txBody>
      </p:sp>
      <p:sp>
        <p:nvSpPr>
          <p:cNvPr id="18" name="TextBox 17"/>
          <p:cNvSpPr txBox="1"/>
          <p:nvPr/>
        </p:nvSpPr>
        <p:spPr>
          <a:xfrm>
            <a:off x="381794" y="1675606"/>
            <a:ext cx="290464" cy="369332"/>
          </a:xfrm>
          <a:prstGeom prst="rect">
            <a:avLst/>
          </a:prstGeom>
          <a:noFill/>
        </p:spPr>
        <p:txBody>
          <a:bodyPr wrap="none" rtlCol="0">
            <a:spAutoFit/>
          </a:bodyPr>
          <a:lstStyle/>
          <a:p>
            <a:r>
              <a:rPr lang="en-US" b="1" dirty="0" smtClean="0"/>
              <a:t>x</a:t>
            </a:r>
            <a:endParaRPr lang="en-US" b="1" dirty="0"/>
          </a:p>
        </p:txBody>
      </p:sp>
      <p:graphicFrame>
        <p:nvGraphicFramePr>
          <p:cNvPr id="64514" name="Object 2"/>
          <p:cNvGraphicFramePr>
            <a:graphicFrameLocks noChangeAspect="1"/>
          </p:cNvGraphicFramePr>
          <p:nvPr/>
        </p:nvGraphicFramePr>
        <p:xfrm>
          <a:off x="280987" y="3100387"/>
          <a:ext cx="3370263" cy="1090613"/>
        </p:xfrm>
        <a:graphic>
          <a:graphicData uri="http://schemas.openxmlformats.org/presentationml/2006/ole">
            <p:oleObj spid="_x0000_s64514" name="Equation" r:id="rId3" imgW="2273040" imgH="736560" progId="Equation.3">
              <p:embed/>
            </p:oleObj>
          </a:graphicData>
        </a:graphic>
      </p:graphicFrame>
      <p:sp>
        <p:nvSpPr>
          <p:cNvPr id="20" name="TextBox 19"/>
          <p:cNvSpPr txBox="1"/>
          <p:nvPr/>
        </p:nvSpPr>
        <p:spPr>
          <a:xfrm>
            <a:off x="533400" y="2514600"/>
            <a:ext cx="2878288" cy="369332"/>
          </a:xfrm>
          <a:prstGeom prst="rect">
            <a:avLst/>
          </a:prstGeom>
          <a:noFill/>
        </p:spPr>
        <p:txBody>
          <a:bodyPr wrap="none" rtlCol="0">
            <a:spAutoFit/>
          </a:bodyPr>
          <a:lstStyle/>
          <a:p>
            <a:r>
              <a:rPr lang="en-US" dirty="0" smtClean="0"/>
              <a:t>Magnetic field  in y-direction</a:t>
            </a:r>
            <a:endParaRPr lang="en-US" dirty="0"/>
          </a:p>
        </p:txBody>
      </p:sp>
      <p:graphicFrame>
        <p:nvGraphicFramePr>
          <p:cNvPr id="64515" name="Object 2"/>
          <p:cNvGraphicFramePr>
            <a:graphicFrameLocks noChangeAspect="1"/>
          </p:cNvGraphicFramePr>
          <p:nvPr/>
        </p:nvGraphicFramePr>
        <p:xfrm>
          <a:off x="381000" y="4267200"/>
          <a:ext cx="2698750" cy="2051050"/>
        </p:xfrm>
        <a:graphic>
          <a:graphicData uri="http://schemas.openxmlformats.org/presentationml/2006/ole">
            <p:oleObj spid="_x0000_s64515" name="Equation" r:id="rId4" imgW="1701720" imgH="1295280" progId="Equation.3">
              <p:embed/>
            </p:oleObj>
          </a:graphicData>
        </a:graphic>
      </p:graphicFrame>
      <p:graphicFrame>
        <p:nvGraphicFramePr>
          <p:cNvPr id="19" name="Object 2"/>
          <p:cNvGraphicFramePr>
            <a:graphicFrameLocks noChangeAspect="1"/>
          </p:cNvGraphicFramePr>
          <p:nvPr/>
        </p:nvGraphicFramePr>
        <p:xfrm>
          <a:off x="4687887" y="3024187"/>
          <a:ext cx="3389313" cy="1090613"/>
        </p:xfrm>
        <a:graphic>
          <a:graphicData uri="http://schemas.openxmlformats.org/presentationml/2006/ole">
            <p:oleObj spid="_x0000_s64517" name="Equation" r:id="rId5" imgW="2286000" imgH="736560" progId="Equation.3">
              <p:embed/>
            </p:oleObj>
          </a:graphicData>
        </a:graphic>
      </p:graphicFrame>
      <p:sp>
        <p:nvSpPr>
          <p:cNvPr id="21" name="TextBox 20"/>
          <p:cNvSpPr txBox="1"/>
          <p:nvPr/>
        </p:nvSpPr>
        <p:spPr>
          <a:xfrm>
            <a:off x="4949825" y="2514600"/>
            <a:ext cx="2878288" cy="369332"/>
          </a:xfrm>
          <a:prstGeom prst="rect">
            <a:avLst/>
          </a:prstGeom>
          <a:noFill/>
        </p:spPr>
        <p:txBody>
          <a:bodyPr wrap="none" rtlCol="0">
            <a:spAutoFit/>
          </a:bodyPr>
          <a:lstStyle/>
          <a:p>
            <a:r>
              <a:rPr lang="en-US" dirty="0" smtClean="0"/>
              <a:t>Magnetic field  in x-direction</a:t>
            </a:r>
            <a:endParaRPr lang="en-US" dirty="0"/>
          </a:p>
        </p:txBody>
      </p:sp>
      <p:cxnSp>
        <p:nvCxnSpPr>
          <p:cNvPr id="26" name="Straight Connector 25"/>
          <p:cNvCxnSpPr/>
          <p:nvPr/>
        </p:nvCxnSpPr>
        <p:spPr>
          <a:xfrm>
            <a:off x="152400" y="2438400"/>
            <a:ext cx="8534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a:off x="2206625" y="4648200"/>
            <a:ext cx="441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2667000" y="1752600"/>
            <a:ext cx="1143000" cy="45720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438400" y="2133600"/>
            <a:ext cx="1875835" cy="307777"/>
          </a:xfrm>
          <a:prstGeom prst="rect">
            <a:avLst/>
          </a:prstGeom>
          <a:noFill/>
        </p:spPr>
        <p:txBody>
          <a:bodyPr wrap="none" rtlCol="0">
            <a:spAutoFit/>
          </a:bodyPr>
          <a:lstStyle/>
          <a:p>
            <a:r>
              <a:rPr lang="en-US" sz="1400" dirty="0" smtClean="0">
                <a:latin typeface="Arial" pitchFamily="34" charset="0"/>
                <a:cs typeface="Arial" pitchFamily="34" charset="0"/>
              </a:rPr>
              <a:t>Propagation direction</a:t>
            </a:r>
            <a:endParaRPr lang="en-US" sz="1400" dirty="0">
              <a:latin typeface="Arial" pitchFamily="34" charset="0"/>
              <a:cs typeface="Arial" pitchFamily="34" charset="0"/>
            </a:endParaRPr>
          </a:p>
        </p:txBody>
      </p:sp>
      <p:graphicFrame>
        <p:nvGraphicFramePr>
          <p:cNvPr id="64520" name="Object 8"/>
          <p:cNvGraphicFramePr>
            <a:graphicFrameLocks noChangeAspect="1"/>
          </p:cNvGraphicFramePr>
          <p:nvPr/>
        </p:nvGraphicFramePr>
        <p:xfrm>
          <a:off x="5029200" y="4267200"/>
          <a:ext cx="2698750" cy="2090738"/>
        </p:xfrm>
        <a:graphic>
          <a:graphicData uri="http://schemas.openxmlformats.org/presentationml/2006/ole">
            <p:oleObj spid="_x0000_s64520" name="Equation" r:id="rId6" imgW="1701720" imgH="1320480" progId="Equation.3">
              <p:embed/>
            </p:oleObj>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Literature example</a:t>
            </a:r>
            <a:endParaRPr lang="en-US" dirty="0"/>
          </a:p>
        </p:txBody>
      </p:sp>
      <p:sp>
        <p:nvSpPr>
          <p:cNvPr id="3" name="Content Placeholder 2"/>
          <p:cNvSpPr>
            <a:spLocks noGrp="1"/>
          </p:cNvSpPr>
          <p:nvPr>
            <p:ph idx="1"/>
          </p:nvPr>
        </p:nvSpPr>
        <p:spPr>
          <a:xfrm>
            <a:off x="457200" y="4648200"/>
            <a:ext cx="8229600" cy="1828800"/>
          </a:xfrm>
        </p:spPr>
        <p:txBody>
          <a:bodyPr>
            <a:normAutofit fontScale="55000" lnSpcReduction="20000"/>
          </a:bodyPr>
          <a:lstStyle/>
          <a:p>
            <a:r>
              <a:rPr lang="en-US" dirty="0" smtClean="0">
                <a:latin typeface="Arial" pitchFamily="34" charset="0"/>
                <a:cs typeface="Arial" pitchFamily="34" charset="0"/>
              </a:rPr>
              <a:t>Lateral magnetic field</a:t>
            </a:r>
          </a:p>
          <a:p>
            <a:r>
              <a:rPr lang="en-US" dirty="0" smtClean="0">
                <a:latin typeface="Arial" pitchFamily="34" charset="0"/>
                <a:cs typeface="Arial" pitchFamily="34" charset="0"/>
              </a:rPr>
              <a:t>TM-polarized light has nonreciprocal phase shift</a:t>
            </a:r>
          </a:p>
          <a:p>
            <a:r>
              <a:rPr lang="en-US" dirty="0" smtClean="0">
                <a:latin typeface="Arial" pitchFamily="34" charset="0"/>
                <a:cs typeface="Arial" pitchFamily="34" charset="0"/>
              </a:rPr>
              <a:t>Interferometer structure</a:t>
            </a:r>
          </a:p>
          <a:p>
            <a:pPr lvl="1"/>
            <a:r>
              <a:rPr lang="en-US" dirty="0" smtClean="0">
                <a:latin typeface="Arial" pitchFamily="34" charset="0"/>
                <a:cs typeface="Arial" pitchFamily="34" charset="0"/>
              </a:rPr>
              <a:t>Forward: construction interference</a:t>
            </a:r>
          </a:p>
          <a:p>
            <a:pPr lvl="1"/>
            <a:r>
              <a:rPr lang="en-US" dirty="0" smtClean="0">
                <a:latin typeface="Arial" pitchFamily="34" charset="0"/>
                <a:cs typeface="Arial" pitchFamily="34" charset="0"/>
              </a:rPr>
              <a:t>Backward: destructive interference</a:t>
            </a:r>
          </a:p>
          <a:p>
            <a:r>
              <a:rPr lang="en-US" dirty="0" smtClean="0">
                <a:latin typeface="Arial" pitchFamily="34" charset="0"/>
                <a:cs typeface="Arial" pitchFamily="34" charset="0"/>
              </a:rPr>
              <a:t>Different directions of magnetic fields on both arms shorten the required length to half</a:t>
            </a:r>
            <a:endParaRPr lang="en-US" dirty="0">
              <a:latin typeface="Arial" pitchFamily="34" charset="0"/>
              <a:cs typeface="Arial" pitchFamily="34" charset="0"/>
            </a:endParaRPr>
          </a:p>
        </p:txBody>
      </p:sp>
      <p:pic>
        <p:nvPicPr>
          <p:cNvPr id="68610" name="Picture 2"/>
          <p:cNvPicPr>
            <a:picLocks noChangeAspect="1" noChangeArrowheads="1"/>
          </p:cNvPicPr>
          <p:nvPr/>
        </p:nvPicPr>
        <p:blipFill>
          <a:blip r:embed="rId2" cstate="print"/>
          <a:srcRect/>
          <a:stretch>
            <a:fillRect/>
          </a:stretch>
        </p:blipFill>
        <p:spPr bwMode="auto">
          <a:xfrm>
            <a:off x="1447800" y="1295400"/>
            <a:ext cx="6443409" cy="3190875"/>
          </a:xfrm>
          <a:prstGeom prst="rect">
            <a:avLst/>
          </a:prstGeom>
          <a:noFill/>
          <a:ln w="9525">
            <a:noFill/>
            <a:miter lim="800000"/>
            <a:headEnd/>
            <a:tailEnd/>
          </a:ln>
        </p:spPr>
      </p:pic>
      <p:sp>
        <p:nvSpPr>
          <p:cNvPr id="5" name="TextBox 4"/>
          <p:cNvSpPr txBox="1"/>
          <p:nvPr/>
        </p:nvSpPr>
        <p:spPr>
          <a:xfrm>
            <a:off x="2667000" y="6488668"/>
            <a:ext cx="3358612" cy="369332"/>
          </a:xfrm>
          <a:prstGeom prst="rect">
            <a:avLst/>
          </a:prstGeom>
          <a:noFill/>
        </p:spPr>
        <p:txBody>
          <a:bodyPr wrap="none" rtlCol="0">
            <a:spAutoFit/>
          </a:bodyPr>
          <a:lstStyle/>
          <a:p>
            <a:r>
              <a:rPr lang="en-US" dirty="0" smtClean="0"/>
              <a:t>Yokoi, et. al., Applied Optics, 2003</a:t>
            </a: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cstate="print"/>
          <a:srcRect/>
          <a:stretch>
            <a:fillRect/>
          </a:stretch>
        </p:blipFill>
        <p:spPr bwMode="auto">
          <a:xfrm>
            <a:off x="457200" y="533400"/>
            <a:ext cx="8267840" cy="5715000"/>
          </a:xfrm>
          <a:prstGeom prst="rect">
            <a:avLst/>
          </a:prstGeom>
          <a:noFill/>
          <a:ln w="9525">
            <a:noFill/>
            <a:miter lim="800000"/>
            <a:headEnd/>
            <a:tailEnd/>
          </a:ln>
        </p:spPr>
      </p:pic>
      <p:sp>
        <p:nvSpPr>
          <p:cNvPr id="5" name="TextBox 4"/>
          <p:cNvSpPr txBox="1"/>
          <p:nvPr/>
        </p:nvSpPr>
        <p:spPr>
          <a:xfrm>
            <a:off x="2819400" y="6488668"/>
            <a:ext cx="3358612" cy="369332"/>
          </a:xfrm>
          <a:prstGeom prst="rect">
            <a:avLst/>
          </a:prstGeom>
          <a:noFill/>
        </p:spPr>
        <p:txBody>
          <a:bodyPr wrap="none" rtlCol="0">
            <a:spAutoFit/>
          </a:bodyPr>
          <a:lstStyle/>
          <a:p>
            <a:r>
              <a:rPr lang="en-US" dirty="0" smtClean="0"/>
              <a:t>Yokoi, et. al., Applied Optics, 2000</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Literature of nonreciprocal loss</a:t>
            </a:r>
            <a:endParaRPr lang="en-US" dirty="0"/>
          </a:p>
        </p:txBody>
      </p:sp>
      <p:pic>
        <p:nvPicPr>
          <p:cNvPr id="75778" name="Picture 2"/>
          <p:cNvPicPr>
            <a:picLocks noChangeAspect="1" noChangeArrowheads="1"/>
          </p:cNvPicPr>
          <p:nvPr/>
        </p:nvPicPr>
        <p:blipFill>
          <a:blip r:embed="rId2" cstate="print"/>
          <a:srcRect/>
          <a:stretch>
            <a:fillRect/>
          </a:stretch>
        </p:blipFill>
        <p:spPr bwMode="auto">
          <a:xfrm>
            <a:off x="381000" y="1828800"/>
            <a:ext cx="4503347" cy="4162425"/>
          </a:xfrm>
          <a:prstGeom prst="rect">
            <a:avLst/>
          </a:prstGeom>
          <a:noFill/>
          <a:ln w="9525">
            <a:noFill/>
            <a:miter lim="800000"/>
            <a:headEnd/>
            <a:tailEnd/>
          </a:ln>
        </p:spPr>
      </p:pic>
      <p:pic>
        <p:nvPicPr>
          <p:cNvPr id="75779" name="Picture 3"/>
          <p:cNvPicPr>
            <a:picLocks noChangeAspect="1" noChangeArrowheads="1"/>
          </p:cNvPicPr>
          <p:nvPr/>
        </p:nvPicPr>
        <p:blipFill>
          <a:blip r:embed="rId3" cstate="print"/>
          <a:srcRect/>
          <a:stretch>
            <a:fillRect/>
          </a:stretch>
        </p:blipFill>
        <p:spPr bwMode="auto">
          <a:xfrm>
            <a:off x="4953000" y="1295400"/>
            <a:ext cx="3429000" cy="5391150"/>
          </a:xfrm>
          <a:prstGeom prst="rect">
            <a:avLst/>
          </a:prstGeom>
          <a:noFill/>
          <a:ln w="9525">
            <a:noFill/>
            <a:miter lim="800000"/>
            <a:headEnd/>
            <a:tailEnd/>
          </a:ln>
        </p:spPr>
      </p:pic>
      <p:sp>
        <p:nvSpPr>
          <p:cNvPr id="6" name="TextBox 5"/>
          <p:cNvSpPr txBox="1"/>
          <p:nvPr/>
        </p:nvSpPr>
        <p:spPr>
          <a:xfrm>
            <a:off x="990600" y="6324600"/>
            <a:ext cx="2480487" cy="369332"/>
          </a:xfrm>
          <a:prstGeom prst="rect">
            <a:avLst/>
          </a:prstGeom>
          <a:noFill/>
        </p:spPr>
        <p:txBody>
          <a:bodyPr wrap="none" rtlCol="0">
            <a:spAutoFit/>
          </a:bodyPr>
          <a:lstStyle/>
          <a:p>
            <a:r>
              <a:rPr lang="en-US" dirty="0" smtClean="0"/>
              <a:t>Shimizu, et. al., JLT, 2006</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5611090" y="5193268"/>
            <a:ext cx="2057400" cy="381000"/>
          </a:xfrm>
          <a:prstGeom prst="rect">
            <a:avLst/>
          </a:prstGeom>
          <a:solidFill>
            <a:srgbClr val="FF0000"/>
          </a:solidFill>
          <a:ln>
            <a:solidFill>
              <a:srgbClr val="FF0000"/>
            </a:solidFill>
          </a:ln>
          <a:scene3d>
            <a:camera prst="orthographicFront">
              <a:rot lat="19535396" lon="17786842" rev="4254679"/>
            </a:camera>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4638"/>
            <a:ext cx="8229600" cy="715962"/>
          </a:xfrm>
        </p:spPr>
        <p:txBody>
          <a:bodyPr>
            <a:normAutofit fontScale="90000"/>
          </a:bodyPr>
          <a:lstStyle/>
          <a:p>
            <a:r>
              <a:rPr lang="en-US" dirty="0" smtClean="0"/>
              <a:t>Summary of Nonreciprocal Propagation</a:t>
            </a:r>
            <a:endParaRPr lang="en-US" dirty="0"/>
          </a:p>
        </p:txBody>
      </p:sp>
      <p:sp>
        <p:nvSpPr>
          <p:cNvPr id="3" name="Content Placeholder 2"/>
          <p:cNvSpPr>
            <a:spLocks noGrp="1"/>
          </p:cNvSpPr>
          <p:nvPr>
            <p:ph idx="1"/>
          </p:nvPr>
        </p:nvSpPr>
        <p:spPr>
          <a:xfrm>
            <a:off x="228600" y="5562600"/>
            <a:ext cx="3962400" cy="1143000"/>
          </a:xfrm>
        </p:spPr>
        <p:txBody>
          <a:bodyPr>
            <a:normAutofit fontScale="62500" lnSpcReduction="20000"/>
          </a:bodyPr>
          <a:lstStyle/>
          <a:p>
            <a:r>
              <a:rPr lang="en-US" b="1" dirty="0" smtClean="0">
                <a:solidFill>
                  <a:srgbClr val="FF0000"/>
                </a:solidFill>
              </a:rPr>
              <a:t>The 3 right configurations all have opposite propagation constant shift compared to the original one</a:t>
            </a:r>
            <a:endParaRPr lang="en-US" b="1" dirty="0">
              <a:solidFill>
                <a:srgbClr val="FF0000"/>
              </a:solidFill>
            </a:endParaRPr>
          </a:p>
        </p:txBody>
      </p:sp>
      <p:sp>
        <p:nvSpPr>
          <p:cNvPr id="4" name="Rectangle 3"/>
          <p:cNvSpPr/>
          <p:nvPr/>
        </p:nvSpPr>
        <p:spPr>
          <a:xfrm>
            <a:off x="1066800" y="1676400"/>
            <a:ext cx="2057400" cy="381000"/>
          </a:xfrm>
          <a:prstGeom prst="rect">
            <a:avLst/>
          </a:prstGeom>
          <a:scene3d>
            <a:camera prst="orthographicFront">
              <a:rot lat="19535396" lon="17786842" rev="4254679"/>
            </a:camera>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V="1">
            <a:off x="2209800" y="1905000"/>
            <a:ext cx="1143000" cy="45720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600200" y="2362200"/>
            <a:ext cx="2364750" cy="369332"/>
          </a:xfrm>
          <a:prstGeom prst="rect">
            <a:avLst/>
          </a:prstGeom>
          <a:noFill/>
        </p:spPr>
        <p:txBody>
          <a:bodyPr wrap="none" rtlCol="0">
            <a:spAutoFit/>
          </a:bodyPr>
          <a:lstStyle/>
          <a:p>
            <a:r>
              <a:rPr lang="en-US" dirty="0" smtClean="0">
                <a:latin typeface="Arial" pitchFamily="34" charset="0"/>
                <a:cs typeface="Arial" pitchFamily="34" charset="0"/>
              </a:rPr>
              <a:t>Propagation direction</a:t>
            </a:r>
            <a:endParaRPr lang="en-US" dirty="0">
              <a:latin typeface="Arial" pitchFamily="34" charset="0"/>
              <a:cs typeface="Arial" pitchFamily="34" charset="0"/>
            </a:endParaRPr>
          </a:p>
        </p:txBody>
      </p:sp>
      <p:cxnSp>
        <p:nvCxnSpPr>
          <p:cNvPr id="9" name="Straight Arrow Connector 8"/>
          <p:cNvCxnSpPr/>
          <p:nvPr/>
        </p:nvCxnSpPr>
        <p:spPr>
          <a:xfrm>
            <a:off x="685800" y="2209800"/>
            <a:ext cx="685800" cy="3048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066800" y="1600200"/>
            <a:ext cx="2057400" cy="381000"/>
          </a:xfrm>
          <a:prstGeom prst="rect">
            <a:avLst/>
          </a:prstGeom>
          <a:solidFill>
            <a:srgbClr val="FF0000"/>
          </a:solidFill>
          <a:ln>
            <a:solidFill>
              <a:srgbClr val="FF0000"/>
            </a:solidFill>
          </a:ln>
          <a:scene3d>
            <a:camera prst="orthographicFront">
              <a:rot lat="19535396" lon="17786842" rev="4254679"/>
            </a:camera>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638800" y="1840468"/>
            <a:ext cx="2057400" cy="381000"/>
          </a:xfrm>
          <a:prstGeom prst="rect">
            <a:avLst/>
          </a:prstGeom>
          <a:scene3d>
            <a:camera prst="orthographicFront">
              <a:rot lat="19535396" lon="17786842" rev="4254679"/>
            </a:camera>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rot="10800000" flipV="1">
            <a:off x="6629400" y="1992868"/>
            <a:ext cx="1219200" cy="53340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172200" y="2526268"/>
            <a:ext cx="2364750" cy="369332"/>
          </a:xfrm>
          <a:prstGeom prst="rect">
            <a:avLst/>
          </a:prstGeom>
          <a:noFill/>
        </p:spPr>
        <p:txBody>
          <a:bodyPr wrap="none" rtlCol="0">
            <a:spAutoFit/>
          </a:bodyPr>
          <a:lstStyle/>
          <a:p>
            <a:r>
              <a:rPr lang="en-US" dirty="0" smtClean="0">
                <a:latin typeface="Arial" pitchFamily="34" charset="0"/>
                <a:cs typeface="Arial" pitchFamily="34" charset="0"/>
              </a:rPr>
              <a:t>Propagation direction</a:t>
            </a:r>
            <a:endParaRPr lang="en-US" dirty="0">
              <a:latin typeface="Arial" pitchFamily="34" charset="0"/>
              <a:cs typeface="Arial" pitchFamily="34" charset="0"/>
            </a:endParaRPr>
          </a:p>
        </p:txBody>
      </p:sp>
      <p:cxnSp>
        <p:nvCxnSpPr>
          <p:cNvPr id="23" name="Straight Arrow Connector 22"/>
          <p:cNvCxnSpPr/>
          <p:nvPr/>
        </p:nvCxnSpPr>
        <p:spPr>
          <a:xfrm>
            <a:off x="5334000" y="2438400"/>
            <a:ext cx="609600" cy="216932"/>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5638800" y="1764268"/>
            <a:ext cx="2057400" cy="381000"/>
          </a:xfrm>
          <a:prstGeom prst="rect">
            <a:avLst/>
          </a:prstGeom>
          <a:solidFill>
            <a:srgbClr val="FF0000"/>
          </a:solidFill>
          <a:ln>
            <a:solidFill>
              <a:srgbClr val="FF0000"/>
            </a:solidFill>
          </a:ln>
          <a:scene3d>
            <a:camera prst="orthographicFront">
              <a:rot lat="19535396" lon="17786842" rev="4254679"/>
            </a:camera>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638800" y="3364468"/>
            <a:ext cx="2057400" cy="381000"/>
          </a:xfrm>
          <a:prstGeom prst="rect">
            <a:avLst/>
          </a:prstGeom>
          <a:scene3d>
            <a:camera prst="orthographicFront">
              <a:rot lat="19535396" lon="17786842" rev="4254679"/>
            </a:camera>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flipV="1">
            <a:off x="6781800" y="3593068"/>
            <a:ext cx="1143000" cy="45720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172200" y="4050268"/>
            <a:ext cx="2364750" cy="369332"/>
          </a:xfrm>
          <a:prstGeom prst="rect">
            <a:avLst/>
          </a:prstGeom>
          <a:noFill/>
        </p:spPr>
        <p:txBody>
          <a:bodyPr wrap="none" rtlCol="0">
            <a:spAutoFit/>
          </a:bodyPr>
          <a:lstStyle/>
          <a:p>
            <a:r>
              <a:rPr lang="en-US" dirty="0" smtClean="0">
                <a:latin typeface="Arial" pitchFamily="34" charset="0"/>
                <a:cs typeface="Arial" pitchFamily="34" charset="0"/>
              </a:rPr>
              <a:t>Propagation direction</a:t>
            </a:r>
            <a:endParaRPr lang="en-US" dirty="0">
              <a:latin typeface="Arial" pitchFamily="34" charset="0"/>
              <a:cs typeface="Arial" pitchFamily="34" charset="0"/>
            </a:endParaRPr>
          </a:p>
        </p:txBody>
      </p:sp>
      <p:cxnSp>
        <p:nvCxnSpPr>
          <p:cNvPr id="30" name="Straight Arrow Connector 29"/>
          <p:cNvCxnSpPr/>
          <p:nvPr/>
        </p:nvCxnSpPr>
        <p:spPr>
          <a:xfrm rot="10800000">
            <a:off x="5105400" y="3810000"/>
            <a:ext cx="762000" cy="348734"/>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419600" y="3276600"/>
            <a:ext cx="1608133" cy="369332"/>
          </a:xfrm>
          <a:prstGeom prst="rect">
            <a:avLst/>
          </a:prstGeom>
          <a:noFill/>
        </p:spPr>
        <p:txBody>
          <a:bodyPr wrap="none" rtlCol="0">
            <a:spAutoFit/>
          </a:bodyPr>
          <a:lstStyle/>
          <a:p>
            <a:r>
              <a:rPr lang="en-US" dirty="0" smtClean="0">
                <a:latin typeface="Arial" pitchFamily="34" charset="0"/>
                <a:cs typeface="Arial" pitchFamily="34" charset="0"/>
              </a:rPr>
              <a:t>Magnetic field</a:t>
            </a:r>
            <a:endParaRPr lang="en-US" dirty="0">
              <a:latin typeface="Arial" pitchFamily="34" charset="0"/>
              <a:cs typeface="Arial" pitchFamily="34" charset="0"/>
            </a:endParaRPr>
          </a:p>
        </p:txBody>
      </p:sp>
      <p:sp>
        <p:nvSpPr>
          <p:cNvPr id="32" name="Rectangle 31"/>
          <p:cNvSpPr/>
          <p:nvPr/>
        </p:nvSpPr>
        <p:spPr>
          <a:xfrm>
            <a:off x="5638800" y="3288268"/>
            <a:ext cx="2057400" cy="381000"/>
          </a:xfrm>
          <a:prstGeom prst="rect">
            <a:avLst/>
          </a:prstGeom>
          <a:solidFill>
            <a:srgbClr val="FF0000"/>
          </a:solidFill>
          <a:ln>
            <a:solidFill>
              <a:srgbClr val="FF0000"/>
            </a:solidFill>
          </a:ln>
          <a:scene3d>
            <a:camera prst="orthographicFront">
              <a:rot lat="19535396" lon="17786842" rev="4254679"/>
            </a:camera>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638800" y="4964668"/>
            <a:ext cx="2057400" cy="381000"/>
          </a:xfrm>
          <a:prstGeom prst="rect">
            <a:avLst/>
          </a:prstGeom>
          <a:scene3d>
            <a:camera prst="orthographicFront">
              <a:rot lat="19535396" lon="17786842" rev="4254679"/>
            </a:camera>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34"/>
          <p:cNvCxnSpPr/>
          <p:nvPr/>
        </p:nvCxnSpPr>
        <p:spPr>
          <a:xfrm flipV="1">
            <a:off x="6781800" y="5193268"/>
            <a:ext cx="1143000" cy="45720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6172200" y="5650468"/>
            <a:ext cx="2364750" cy="369332"/>
          </a:xfrm>
          <a:prstGeom prst="rect">
            <a:avLst/>
          </a:prstGeom>
          <a:noFill/>
        </p:spPr>
        <p:txBody>
          <a:bodyPr wrap="none" rtlCol="0">
            <a:spAutoFit/>
          </a:bodyPr>
          <a:lstStyle/>
          <a:p>
            <a:r>
              <a:rPr lang="en-US" dirty="0" smtClean="0">
                <a:latin typeface="Arial" pitchFamily="34" charset="0"/>
                <a:cs typeface="Arial" pitchFamily="34" charset="0"/>
              </a:rPr>
              <a:t>Propagation direction</a:t>
            </a:r>
            <a:endParaRPr lang="en-US" dirty="0">
              <a:latin typeface="Arial" pitchFamily="34" charset="0"/>
              <a:cs typeface="Arial" pitchFamily="34" charset="0"/>
            </a:endParaRPr>
          </a:p>
        </p:txBody>
      </p:sp>
      <p:cxnSp>
        <p:nvCxnSpPr>
          <p:cNvPr id="37" name="Straight Arrow Connector 36"/>
          <p:cNvCxnSpPr/>
          <p:nvPr/>
        </p:nvCxnSpPr>
        <p:spPr>
          <a:xfrm>
            <a:off x="5334000" y="5638800"/>
            <a:ext cx="685800" cy="3048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343400" y="4953000"/>
            <a:ext cx="1608133" cy="369332"/>
          </a:xfrm>
          <a:prstGeom prst="rect">
            <a:avLst/>
          </a:prstGeom>
          <a:noFill/>
        </p:spPr>
        <p:txBody>
          <a:bodyPr wrap="none" rtlCol="0">
            <a:spAutoFit/>
          </a:bodyPr>
          <a:lstStyle/>
          <a:p>
            <a:r>
              <a:rPr lang="en-US" dirty="0" smtClean="0">
                <a:latin typeface="Arial" pitchFamily="34" charset="0"/>
                <a:cs typeface="Arial" pitchFamily="34" charset="0"/>
              </a:rPr>
              <a:t>Magnetic field</a:t>
            </a:r>
            <a:endParaRPr lang="en-US" dirty="0">
              <a:latin typeface="Arial" pitchFamily="34" charset="0"/>
              <a:cs typeface="Arial" pitchFamily="34" charset="0"/>
            </a:endParaRPr>
          </a:p>
        </p:txBody>
      </p:sp>
      <p:cxnSp>
        <p:nvCxnSpPr>
          <p:cNvPr id="44" name="Straight Connector 43"/>
          <p:cNvCxnSpPr/>
          <p:nvPr/>
        </p:nvCxnSpPr>
        <p:spPr>
          <a:xfrm>
            <a:off x="4343400" y="1371600"/>
            <a:ext cx="46482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343400" y="2895600"/>
            <a:ext cx="46482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1981200" y="3733800"/>
            <a:ext cx="47244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4343400" y="4495800"/>
            <a:ext cx="46482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6629400" y="3733800"/>
            <a:ext cx="47244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343400" y="6096000"/>
            <a:ext cx="4648200" cy="0"/>
          </a:xfrm>
          <a:prstGeom prst="line">
            <a:avLst/>
          </a:prstGeom>
          <a:ln w="25400"/>
        </p:spPr>
        <p:style>
          <a:lnRef idx="1">
            <a:schemeClr val="accent1"/>
          </a:lnRef>
          <a:fillRef idx="0">
            <a:schemeClr val="accent1"/>
          </a:fillRef>
          <a:effectRef idx="0">
            <a:schemeClr val="accent1"/>
          </a:effectRef>
          <a:fontRef idx="minor">
            <a:schemeClr val="tx1"/>
          </a:fontRef>
        </p:style>
      </p:cxnSp>
      <p:graphicFrame>
        <p:nvGraphicFramePr>
          <p:cNvPr id="70660" name="Object 2"/>
          <p:cNvGraphicFramePr>
            <a:graphicFrameLocks noChangeAspect="1"/>
          </p:cNvGraphicFramePr>
          <p:nvPr/>
        </p:nvGraphicFramePr>
        <p:xfrm>
          <a:off x="381000" y="3581400"/>
          <a:ext cx="1828800" cy="1122011"/>
        </p:xfrm>
        <a:graphic>
          <a:graphicData uri="http://schemas.openxmlformats.org/presentationml/2006/ole">
            <p:oleObj spid="_x0000_s70660" name="Equation" r:id="rId3" imgW="1282680" imgH="787320" progId="Equation.3">
              <p:embed/>
            </p:oleObj>
          </a:graphicData>
        </a:graphic>
      </p:graphicFrame>
      <p:cxnSp>
        <p:nvCxnSpPr>
          <p:cNvPr id="66" name="Straight Arrow Connector 65"/>
          <p:cNvCxnSpPr/>
          <p:nvPr/>
        </p:nvCxnSpPr>
        <p:spPr>
          <a:xfrm rot="10800000">
            <a:off x="1981200" y="1295400"/>
            <a:ext cx="3810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rot="5400000" flipH="1" flipV="1">
            <a:off x="2170906" y="1257300"/>
            <a:ext cx="381794"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V="1">
            <a:off x="2362200" y="1295400"/>
            <a:ext cx="3048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2667000" y="990600"/>
            <a:ext cx="276038" cy="369332"/>
          </a:xfrm>
          <a:prstGeom prst="rect">
            <a:avLst/>
          </a:prstGeom>
          <a:noFill/>
        </p:spPr>
        <p:txBody>
          <a:bodyPr wrap="none" rtlCol="0">
            <a:spAutoFit/>
          </a:bodyPr>
          <a:lstStyle/>
          <a:p>
            <a:r>
              <a:rPr lang="en-US" b="1" dirty="0" smtClean="0"/>
              <a:t>z</a:t>
            </a:r>
            <a:endParaRPr lang="en-US" b="1" dirty="0"/>
          </a:p>
        </p:txBody>
      </p:sp>
      <p:sp>
        <p:nvSpPr>
          <p:cNvPr id="70" name="TextBox 69"/>
          <p:cNvSpPr txBox="1"/>
          <p:nvPr/>
        </p:nvSpPr>
        <p:spPr>
          <a:xfrm>
            <a:off x="2209800" y="762000"/>
            <a:ext cx="293670" cy="369332"/>
          </a:xfrm>
          <a:prstGeom prst="rect">
            <a:avLst/>
          </a:prstGeom>
          <a:noFill/>
        </p:spPr>
        <p:txBody>
          <a:bodyPr wrap="none" rtlCol="0">
            <a:spAutoFit/>
          </a:bodyPr>
          <a:lstStyle/>
          <a:p>
            <a:r>
              <a:rPr lang="en-US" b="1" dirty="0" smtClean="0"/>
              <a:t>y</a:t>
            </a:r>
            <a:endParaRPr lang="en-US" b="1" dirty="0"/>
          </a:p>
        </p:txBody>
      </p:sp>
      <p:sp>
        <p:nvSpPr>
          <p:cNvPr id="71" name="TextBox 70"/>
          <p:cNvSpPr txBox="1"/>
          <p:nvPr/>
        </p:nvSpPr>
        <p:spPr>
          <a:xfrm>
            <a:off x="1752600" y="1066800"/>
            <a:ext cx="290464" cy="369332"/>
          </a:xfrm>
          <a:prstGeom prst="rect">
            <a:avLst/>
          </a:prstGeom>
          <a:noFill/>
        </p:spPr>
        <p:txBody>
          <a:bodyPr wrap="none" rtlCol="0">
            <a:spAutoFit/>
          </a:bodyPr>
          <a:lstStyle/>
          <a:p>
            <a:r>
              <a:rPr lang="en-US" b="1" dirty="0" smtClean="0"/>
              <a:t>x</a:t>
            </a:r>
            <a:endParaRPr lang="en-US" b="1" dirty="0"/>
          </a:p>
        </p:txBody>
      </p:sp>
      <p:sp>
        <p:nvSpPr>
          <p:cNvPr id="10" name="TextBox 9"/>
          <p:cNvSpPr txBox="1"/>
          <p:nvPr/>
        </p:nvSpPr>
        <p:spPr>
          <a:xfrm>
            <a:off x="0" y="1676400"/>
            <a:ext cx="1608133" cy="369332"/>
          </a:xfrm>
          <a:prstGeom prst="rect">
            <a:avLst/>
          </a:prstGeom>
          <a:noFill/>
        </p:spPr>
        <p:txBody>
          <a:bodyPr wrap="none" rtlCol="0">
            <a:spAutoFit/>
          </a:bodyPr>
          <a:lstStyle/>
          <a:p>
            <a:r>
              <a:rPr lang="en-US" dirty="0" smtClean="0">
                <a:latin typeface="Arial" pitchFamily="34" charset="0"/>
                <a:cs typeface="Arial" pitchFamily="34" charset="0"/>
              </a:rPr>
              <a:t>Magnetic field</a:t>
            </a:r>
            <a:endParaRPr lang="en-US" dirty="0">
              <a:latin typeface="Arial" pitchFamily="34" charset="0"/>
              <a:cs typeface="Arial" pitchFamily="34" charset="0"/>
            </a:endParaRPr>
          </a:p>
        </p:txBody>
      </p:sp>
      <p:sp>
        <p:nvSpPr>
          <p:cNvPr id="24" name="TextBox 23"/>
          <p:cNvSpPr txBox="1"/>
          <p:nvPr/>
        </p:nvSpPr>
        <p:spPr>
          <a:xfrm>
            <a:off x="4419600" y="1905000"/>
            <a:ext cx="1608133" cy="369332"/>
          </a:xfrm>
          <a:prstGeom prst="rect">
            <a:avLst/>
          </a:prstGeom>
          <a:noFill/>
        </p:spPr>
        <p:txBody>
          <a:bodyPr wrap="none" rtlCol="0">
            <a:spAutoFit/>
          </a:bodyPr>
          <a:lstStyle/>
          <a:p>
            <a:r>
              <a:rPr lang="en-US" dirty="0" smtClean="0">
                <a:latin typeface="Arial" pitchFamily="34" charset="0"/>
                <a:cs typeface="Arial" pitchFamily="34" charset="0"/>
              </a:rPr>
              <a:t>Magnetic field</a:t>
            </a:r>
            <a:endParaRPr lang="en-US" dirty="0">
              <a:latin typeface="Arial" pitchFamily="34" charset="0"/>
              <a:cs typeface="Arial" pitchFamily="34" charset="0"/>
            </a:endParaRPr>
          </a:p>
        </p:txBody>
      </p:sp>
      <p:graphicFrame>
        <p:nvGraphicFramePr>
          <p:cNvPr id="70662" name="Object 6"/>
          <p:cNvGraphicFramePr>
            <a:graphicFrameLocks noChangeAspect="1"/>
          </p:cNvGraphicFramePr>
          <p:nvPr/>
        </p:nvGraphicFramePr>
        <p:xfrm>
          <a:off x="304800" y="2819400"/>
          <a:ext cx="2578100" cy="763588"/>
        </p:xfrm>
        <a:graphic>
          <a:graphicData uri="http://schemas.openxmlformats.org/presentationml/2006/ole">
            <p:oleObj spid="_x0000_s70662" name="Equation" r:id="rId4" imgW="1625400" imgH="482400" progId="Equation.3">
              <p:embed/>
            </p:oleObj>
          </a:graphicData>
        </a:graphic>
      </p:graphicFrame>
      <p:sp>
        <p:nvSpPr>
          <p:cNvPr id="84" name="TextBox 83"/>
          <p:cNvSpPr txBox="1"/>
          <p:nvPr/>
        </p:nvSpPr>
        <p:spPr>
          <a:xfrm>
            <a:off x="304800" y="4724400"/>
            <a:ext cx="3886199" cy="646331"/>
          </a:xfrm>
          <a:prstGeom prst="rect">
            <a:avLst/>
          </a:prstGeom>
          <a:noFill/>
        </p:spPr>
        <p:txBody>
          <a:bodyPr wrap="square" rtlCol="0">
            <a:spAutoFit/>
          </a:bodyPr>
          <a:lstStyle/>
          <a:p>
            <a:r>
              <a:rPr lang="el-GR" dirty="0" smtClean="0"/>
              <a:t>θ</a:t>
            </a:r>
            <a:r>
              <a:rPr lang="en-US" baseline="-25000" dirty="0" smtClean="0"/>
              <a:t>F</a:t>
            </a:r>
            <a:r>
              <a:rPr lang="en-US" dirty="0" smtClean="0"/>
              <a:t> Can be parallel or </a:t>
            </a:r>
            <a:r>
              <a:rPr lang="en-US" dirty="0" err="1" smtClean="0"/>
              <a:t>antiparallel</a:t>
            </a:r>
            <a:r>
              <a:rPr lang="en-US" dirty="0" smtClean="0"/>
              <a:t> to the magnetization</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1905000" y="2438400"/>
            <a:ext cx="914400" cy="914400"/>
            <a:chOff x="6553200" y="2895600"/>
            <a:chExt cx="914400" cy="914400"/>
          </a:xfrm>
          <a:scene3d>
            <a:camera prst="orthographicFront">
              <a:rot lat="0" lon="0" rev="1365630"/>
            </a:camera>
            <a:lightRig rig="threePt" dir="t"/>
          </a:scene3d>
        </p:grpSpPr>
        <p:sp>
          <p:nvSpPr>
            <p:cNvPr id="64" name="Oval 63"/>
            <p:cNvSpPr/>
            <p:nvPr/>
          </p:nvSpPr>
          <p:spPr>
            <a:xfrm>
              <a:off x="6553200" y="2895600"/>
              <a:ext cx="914400" cy="914400"/>
            </a:xfrm>
            <a:prstGeom prst="ellipse">
              <a:avLst/>
            </a:prstGeom>
            <a:solidFill>
              <a:schemeClr val="tx2">
                <a:lumMod val="40000"/>
                <a:lumOff val="60000"/>
              </a:schemeClr>
            </a:solidFill>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6668589" y="3010989"/>
              <a:ext cx="685800" cy="685800"/>
            </a:xfrm>
            <a:prstGeom prst="ellipse">
              <a:avLst/>
            </a:prstGeom>
            <a:solidFill>
              <a:schemeClr val="bg1"/>
            </a:solidFill>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fontScale="90000"/>
          </a:bodyPr>
          <a:lstStyle/>
          <a:p>
            <a:r>
              <a:rPr lang="en-US" dirty="0" smtClean="0"/>
              <a:t>Nonreciprocal propagation constant in ring resonators</a:t>
            </a:r>
            <a:endParaRPr lang="en-US" dirty="0"/>
          </a:p>
        </p:txBody>
      </p:sp>
      <p:sp>
        <p:nvSpPr>
          <p:cNvPr id="4" name="Rectangle 3"/>
          <p:cNvSpPr/>
          <p:nvPr/>
        </p:nvSpPr>
        <p:spPr>
          <a:xfrm>
            <a:off x="990600" y="2209800"/>
            <a:ext cx="2971800" cy="1524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90600" y="3429000"/>
            <a:ext cx="2971800" cy="1524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371600" y="2667000"/>
            <a:ext cx="357790" cy="461665"/>
          </a:xfrm>
          <a:prstGeom prst="rect">
            <a:avLst/>
          </a:prstGeom>
          <a:noFill/>
        </p:spPr>
        <p:txBody>
          <a:bodyPr wrap="square" rtlCol="0">
            <a:spAutoFit/>
          </a:bodyPr>
          <a:lstStyle/>
          <a:p>
            <a:r>
              <a:rPr lang="en-US" sz="2400" b="1" dirty="0" smtClean="0"/>
              <a:t>B</a:t>
            </a:r>
            <a:endParaRPr lang="en-US" sz="2400" b="1" dirty="0"/>
          </a:p>
        </p:txBody>
      </p:sp>
      <p:sp>
        <p:nvSpPr>
          <p:cNvPr id="11" name="TextBox 10"/>
          <p:cNvSpPr txBox="1"/>
          <p:nvPr/>
        </p:nvSpPr>
        <p:spPr>
          <a:xfrm>
            <a:off x="2971800" y="1752600"/>
            <a:ext cx="762000" cy="369332"/>
          </a:xfrm>
          <a:prstGeom prst="rect">
            <a:avLst/>
          </a:prstGeom>
          <a:noFill/>
        </p:spPr>
        <p:txBody>
          <a:bodyPr wrap="square" rtlCol="0">
            <a:spAutoFit/>
          </a:bodyPr>
          <a:lstStyle/>
          <a:p>
            <a:pPr algn="ctr"/>
            <a:r>
              <a:rPr lang="en-US" b="1" dirty="0" smtClean="0"/>
              <a:t>YIG</a:t>
            </a:r>
            <a:endParaRPr lang="en-US" b="1" dirty="0"/>
          </a:p>
        </p:txBody>
      </p:sp>
      <p:cxnSp>
        <p:nvCxnSpPr>
          <p:cNvPr id="13" name="Straight Arrow Connector 12"/>
          <p:cNvCxnSpPr/>
          <p:nvPr/>
        </p:nvCxnSpPr>
        <p:spPr>
          <a:xfrm rot="10800000">
            <a:off x="2514600" y="2895600"/>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flipH="1">
            <a:off x="1718198" y="2895600"/>
            <a:ext cx="491601"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5400000">
            <a:off x="2095500" y="2400300"/>
            <a:ext cx="53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flipH="1" flipV="1">
            <a:off x="2133600" y="3276600"/>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flipV="1">
            <a:off x="2464526" y="2464526"/>
            <a:ext cx="4572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6200000" flipV="1">
            <a:off x="2438400" y="2971800"/>
            <a:ext cx="3810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852748" y="2997926"/>
            <a:ext cx="3810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16200000" flipH="1">
            <a:off x="1881052" y="2412274"/>
            <a:ext cx="3810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5486400" y="2819400"/>
            <a:ext cx="457200" cy="381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latin typeface="Arial" pitchFamily="34" charset="0"/>
                <a:cs typeface="Arial" pitchFamily="34" charset="0"/>
              </a:rPr>
              <a:t>Si</a:t>
            </a:r>
            <a:endParaRPr lang="en-US" sz="1200" b="1" dirty="0">
              <a:solidFill>
                <a:schemeClr val="tx1"/>
              </a:solidFill>
              <a:latin typeface="Arial" pitchFamily="34" charset="0"/>
              <a:cs typeface="Arial" pitchFamily="34" charset="0"/>
            </a:endParaRPr>
          </a:p>
        </p:txBody>
      </p:sp>
      <p:sp>
        <p:nvSpPr>
          <p:cNvPr id="29" name="Rectangle 28"/>
          <p:cNvSpPr/>
          <p:nvPr/>
        </p:nvSpPr>
        <p:spPr>
          <a:xfrm>
            <a:off x="4953000" y="3200400"/>
            <a:ext cx="3200400" cy="6858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Arial" pitchFamily="34" charset="0"/>
                <a:cs typeface="Arial" pitchFamily="34" charset="0"/>
              </a:rPr>
              <a:t>BOX</a:t>
            </a:r>
            <a:endParaRPr lang="en-US" b="1" dirty="0">
              <a:solidFill>
                <a:schemeClr val="tx1"/>
              </a:solidFill>
              <a:latin typeface="Arial" pitchFamily="34" charset="0"/>
              <a:cs typeface="Arial" pitchFamily="34" charset="0"/>
            </a:endParaRPr>
          </a:p>
        </p:txBody>
      </p:sp>
      <p:sp>
        <p:nvSpPr>
          <p:cNvPr id="32" name="Rectangle 31"/>
          <p:cNvSpPr/>
          <p:nvPr/>
        </p:nvSpPr>
        <p:spPr>
          <a:xfrm>
            <a:off x="4953000" y="2438400"/>
            <a:ext cx="3124200" cy="381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4" name="Rectangle 33"/>
          <p:cNvSpPr/>
          <p:nvPr/>
        </p:nvSpPr>
        <p:spPr>
          <a:xfrm>
            <a:off x="7162800" y="2819400"/>
            <a:ext cx="457200" cy="381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latin typeface="Arial" pitchFamily="34" charset="0"/>
                <a:cs typeface="Arial" pitchFamily="34" charset="0"/>
              </a:rPr>
              <a:t>Si</a:t>
            </a:r>
            <a:endParaRPr lang="en-US" sz="1200" b="1" dirty="0">
              <a:solidFill>
                <a:schemeClr val="tx1"/>
              </a:solidFill>
              <a:latin typeface="Arial" pitchFamily="34" charset="0"/>
              <a:cs typeface="Arial" pitchFamily="34" charset="0"/>
            </a:endParaRPr>
          </a:p>
        </p:txBody>
      </p:sp>
      <p:sp>
        <p:nvSpPr>
          <p:cNvPr id="36" name="Rectangle 35"/>
          <p:cNvSpPr/>
          <p:nvPr/>
        </p:nvSpPr>
        <p:spPr>
          <a:xfrm>
            <a:off x="6971211" y="2286000"/>
            <a:ext cx="115389" cy="1524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grpSp>
        <p:nvGrpSpPr>
          <p:cNvPr id="8" name="Group 45"/>
          <p:cNvGrpSpPr/>
          <p:nvPr/>
        </p:nvGrpSpPr>
        <p:grpSpPr>
          <a:xfrm>
            <a:off x="7315200" y="2057400"/>
            <a:ext cx="152400" cy="152400"/>
            <a:chOff x="7315200" y="1676400"/>
            <a:chExt cx="152400" cy="152400"/>
          </a:xfrm>
        </p:grpSpPr>
        <p:sp>
          <p:nvSpPr>
            <p:cNvPr id="37" name="Oval 36"/>
            <p:cNvSpPr/>
            <p:nvPr/>
          </p:nvSpPr>
          <p:spPr>
            <a:xfrm>
              <a:off x="7315200" y="1676400"/>
              <a:ext cx="152400"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cxnSp>
          <p:nvCxnSpPr>
            <p:cNvPr id="38" name="Straight Connector 37"/>
            <p:cNvCxnSpPr>
              <a:stCxn id="37" idx="1"/>
              <a:endCxn id="37" idx="5"/>
            </p:cNvCxnSpPr>
            <p:nvPr/>
          </p:nvCxnSpPr>
          <p:spPr>
            <a:xfrm rot="16200000" flipH="1">
              <a:off x="7337518" y="1698718"/>
              <a:ext cx="107764" cy="1077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37" idx="7"/>
              <a:endCxn id="37" idx="3"/>
            </p:cNvCxnSpPr>
            <p:nvPr/>
          </p:nvCxnSpPr>
          <p:spPr>
            <a:xfrm rot="16200000" flipH="1" flipV="1">
              <a:off x="7337518" y="1698718"/>
              <a:ext cx="107764" cy="1077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 name="Group 44"/>
          <p:cNvGrpSpPr/>
          <p:nvPr/>
        </p:nvGrpSpPr>
        <p:grpSpPr>
          <a:xfrm>
            <a:off x="5638800" y="2057400"/>
            <a:ext cx="152400" cy="152400"/>
            <a:chOff x="5638800" y="1676400"/>
            <a:chExt cx="152400" cy="152400"/>
          </a:xfrm>
        </p:grpSpPr>
        <p:sp>
          <p:nvSpPr>
            <p:cNvPr id="40" name="Oval 39"/>
            <p:cNvSpPr/>
            <p:nvPr/>
          </p:nvSpPr>
          <p:spPr>
            <a:xfrm>
              <a:off x="5638800" y="1676400"/>
              <a:ext cx="152400"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cxnSp>
          <p:nvCxnSpPr>
            <p:cNvPr id="42" name="Straight Connector 41"/>
            <p:cNvCxnSpPr/>
            <p:nvPr/>
          </p:nvCxnSpPr>
          <p:spPr>
            <a:xfrm rot="5400000" flipH="1" flipV="1">
              <a:off x="5715000" y="175260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Oval 43"/>
            <p:cNvSpPr/>
            <p:nvPr/>
          </p:nvSpPr>
          <p:spPr>
            <a:xfrm flipV="1">
              <a:off x="5698374" y="1729049"/>
              <a:ext cx="45719" cy="457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grpSp>
      <p:sp>
        <p:nvSpPr>
          <p:cNvPr id="47" name="TextBox 46"/>
          <p:cNvSpPr txBox="1"/>
          <p:nvPr/>
        </p:nvSpPr>
        <p:spPr>
          <a:xfrm>
            <a:off x="5867400" y="1905000"/>
            <a:ext cx="248786" cy="369332"/>
          </a:xfrm>
          <a:prstGeom prst="rect">
            <a:avLst/>
          </a:prstGeom>
          <a:noFill/>
        </p:spPr>
        <p:txBody>
          <a:bodyPr wrap="none" rtlCol="0">
            <a:spAutoFit/>
          </a:bodyPr>
          <a:lstStyle/>
          <a:p>
            <a:r>
              <a:rPr lang="en-US" b="1" dirty="0" smtClean="0">
                <a:latin typeface="Arial" pitchFamily="34" charset="0"/>
                <a:cs typeface="Arial" pitchFamily="34" charset="0"/>
              </a:rPr>
              <a:t>I</a:t>
            </a:r>
            <a:endParaRPr lang="en-US" b="1" dirty="0">
              <a:latin typeface="Arial" pitchFamily="34" charset="0"/>
              <a:cs typeface="Arial" pitchFamily="34" charset="0"/>
            </a:endParaRPr>
          </a:p>
        </p:txBody>
      </p:sp>
      <p:sp>
        <p:nvSpPr>
          <p:cNvPr id="48" name="TextBox 47"/>
          <p:cNvSpPr txBox="1"/>
          <p:nvPr/>
        </p:nvSpPr>
        <p:spPr>
          <a:xfrm>
            <a:off x="8077200" y="2438400"/>
            <a:ext cx="582211" cy="369332"/>
          </a:xfrm>
          <a:prstGeom prst="rect">
            <a:avLst/>
          </a:prstGeom>
          <a:noFill/>
        </p:spPr>
        <p:txBody>
          <a:bodyPr wrap="none" rtlCol="0">
            <a:spAutoFit/>
          </a:bodyPr>
          <a:lstStyle/>
          <a:p>
            <a:r>
              <a:rPr lang="en-US" b="1" dirty="0" smtClean="0">
                <a:latin typeface="Arial" pitchFamily="34" charset="0"/>
                <a:cs typeface="Arial" pitchFamily="34" charset="0"/>
              </a:rPr>
              <a:t>YIG</a:t>
            </a:r>
            <a:endParaRPr lang="en-US" b="1" dirty="0">
              <a:latin typeface="Arial" pitchFamily="34" charset="0"/>
              <a:cs typeface="Arial" pitchFamily="34" charset="0"/>
            </a:endParaRPr>
          </a:p>
        </p:txBody>
      </p:sp>
      <p:sp>
        <p:nvSpPr>
          <p:cNvPr id="49" name="TextBox 48"/>
          <p:cNvSpPr txBox="1"/>
          <p:nvPr/>
        </p:nvSpPr>
        <p:spPr>
          <a:xfrm>
            <a:off x="7848600" y="2057400"/>
            <a:ext cx="1300356" cy="369332"/>
          </a:xfrm>
          <a:prstGeom prst="rect">
            <a:avLst/>
          </a:prstGeom>
          <a:noFill/>
        </p:spPr>
        <p:txBody>
          <a:bodyPr wrap="none" rtlCol="0">
            <a:spAutoFit/>
          </a:bodyPr>
          <a:lstStyle/>
          <a:p>
            <a:r>
              <a:rPr lang="en-US" b="1" dirty="0" smtClean="0">
                <a:latin typeface="Arial" pitchFamily="34" charset="0"/>
                <a:cs typeface="Arial" pitchFamily="34" charset="0"/>
              </a:rPr>
              <a:t>Metal wire</a:t>
            </a:r>
            <a:endParaRPr lang="en-US" b="1" dirty="0">
              <a:latin typeface="Arial" pitchFamily="34" charset="0"/>
              <a:cs typeface="Arial" pitchFamily="34" charset="0"/>
            </a:endParaRPr>
          </a:p>
        </p:txBody>
      </p:sp>
      <p:cxnSp>
        <p:nvCxnSpPr>
          <p:cNvPr id="51" name="Straight Arrow Connector 50"/>
          <p:cNvCxnSpPr/>
          <p:nvPr/>
        </p:nvCxnSpPr>
        <p:spPr>
          <a:xfrm>
            <a:off x="5257800" y="2514600"/>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5257800" y="2667000"/>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rot="10800000">
            <a:off x="6934200" y="2514600"/>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rot="10800000">
            <a:off x="6934200" y="2667000"/>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6400800" y="2362200"/>
            <a:ext cx="357790" cy="461665"/>
          </a:xfrm>
          <a:prstGeom prst="rect">
            <a:avLst/>
          </a:prstGeom>
          <a:noFill/>
        </p:spPr>
        <p:txBody>
          <a:bodyPr wrap="square" rtlCol="0">
            <a:spAutoFit/>
          </a:bodyPr>
          <a:lstStyle/>
          <a:p>
            <a:r>
              <a:rPr lang="en-US" sz="2400" b="1" dirty="0" smtClean="0">
                <a:latin typeface="Arial" pitchFamily="34" charset="0"/>
                <a:cs typeface="Arial" pitchFamily="34" charset="0"/>
              </a:rPr>
              <a:t>B</a:t>
            </a:r>
            <a:endParaRPr lang="en-US" sz="2400" b="1" dirty="0">
              <a:latin typeface="Arial" pitchFamily="34" charset="0"/>
              <a:cs typeface="Arial" pitchFamily="34" charset="0"/>
            </a:endParaRPr>
          </a:p>
        </p:txBody>
      </p:sp>
      <p:sp>
        <p:nvSpPr>
          <p:cNvPr id="41" name="TextBox 40"/>
          <p:cNvSpPr txBox="1"/>
          <p:nvPr/>
        </p:nvSpPr>
        <p:spPr>
          <a:xfrm>
            <a:off x="1752600" y="1447800"/>
            <a:ext cx="1154996" cy="369332"/>
          </a:xfrm>
          <a:prstGeom prst="rect">
            <a:avLst/>
          </a:prstGeom>
          <a:noFill/>
        </p:spPr>
        <p:txBody>
          <a:bodyPr wrap="none" rtlCol="0">
            <a:spAutoFit/>
          </a:bodyPr>
          <a:lstStyle/>
          <a:p>
            <a:r>
              <a:rPr lang="en-US" b="1" dirty="0" smtClean="0">
                <a:latin typeface="Arial" pitchFamily="34" charset="0"/>
                <a:cs typeface="Arial" pitchFamily="34" charset="0"/>
              </a:rPr>
              <a:t>Top view</a:t>
            </a:r>
            <a:endParaRPr lang="en-US" b="1" dirty="0">
              <a:latin typeface="Arial" pitchFamily="34" charset="0"/>
              <a:cs typeface="Arial" pitchFamily="34" charset="0"/>
            </a:endParaRPr>
          </a:p>
        </p:txBody>
      </p:sp>
      <p:sp>
        <p:nvSpPr>
          <p:cNvPr id="43" name="TextBox 42"/>
          <p:cNvSpPr txBox="1"/>
          <p:nvPr/>
        </p:nvSpPr>
        <p:spPr>
          <a:xfrm>
            <a:off x="5867400" y="1447800"/>
            <a:ext cx="1723549" cy="369332"/>
          </a:xfrm>
          <a:prstGeom prst="rect">
            <a:avLst/>
          </a:prstGeom>
          <a:noFill/>
        </p:spPr>
        <p:txBody>
          <a:bodyPr wrap="none" rtlCol="0">
            <a:spAutoFit/>
          </a:bodyPr>
          <a:lstStyle/>
          <a:p>
            <a:r>
              <a:rPr lang="en-US" b="1" dirty="0" smtClean="0">
                <a:latin typeface="Arial" pitchFamily="34" charset="0"/>
                <a:cs typeface="Arial" pitchFamily="34" charset="0"/>
              </a:rPr>
              <a:t>Cross-section</a:t>
            </a:r>
            <a:endParaRPr lang="en-US" b="1" dirty="0">
              <a:latin typeface="Arial" pitchFamily="34" charset="0"/>
              <a:cs typeface="Arial" pitchFamily="34" charset="0"/>
            </a:endParaRPr>
          </a:p>
        </p:txBody>
      </p:sp>
      <p:cxnSp>
        <p:nvCxnSpPr>
          <p:cNvPr id="45" name="Straight Arrow Connector 44"/>
          <p:cNvCxnSpPr/>
          <p:nvPr/>
        </p:nvCxnSpPr>
        <p:spPr>
          <a:xfrm>
            <a:off x="4725194" y="3656806"/>
            <a:ext cx="532606"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rot="5400000" flipH="1" flipV="1">
            <a:off x="4495800" y="3429000"/>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4419600" y="3048000"/>
            <a:ext cx="293670" cy="369332"/>
          </a:xfrm>
          <a:prstGeom prst="rect">
            <a:avLst/>
          </a:prstGeom>
          <a:noFill/>
        </p:spPr>
        <p:txBody>
          <a:bodyPr wrap="none" rtlCol="0">
            <a:spAutoFit/>
          </a:bodyPr>
          <a:lstStyle/>
          <a:p>
            <a:r>
              <a:rPr lang="en-US" b="1" dirty="0" smtClean="0"/>
              <a:t>y</a:t>
            </a:r>
            <a:endParaRPr lang="en-US" b="1" dirty="0"/>
          </a:p>
        </p:txBody>
      </p:sp>
      <p:sp>
        <p:nvSpPr>
          <p:cNvPr id="52" name="TextBox 51"/>
          <p:cNvSpPr txBox="1"/>
          <p:nvPr/>
        </p:nvSpPr>
        <p:spPr>
          <a:xfrm>
            <a:off x="5334000" y="3505200"/>
            <a:ext cx="290464" cy="369332"/>
          </a:xfrm>
          <a:prstGeom prst="rect">
            <a:avLst/>
          </a:prstGeom>
          <a:noFill/>
        </p:spPr>
        <p:txBody>
          <a:bodyPr wrap="none" rtlCol="0">
            <a:spAutoFit/>
          </a:bodyPr>
          <a:lstStyle/>
          <a:p>
            <a:r>
              <a:rPr lang="en-US" b="1" dirty="0" smtClean="0"/>
              <a:t>x</a:t>
            </a:r>
            <a:endParaRPr lang="en-US" b="1" dirty="0"/>
          </a:p>
        </p:txBody>
      </p:sp>
      <p:graphicFrame>
        <p:nvGraphicFramePr>
          <p:cNvPr id="71682" name="Object 2"/>
          <p:cNvGraphicFramePr>
            <a:graphicFrameLocks noChangeAspect="1"/>
          </p:cNvGraphicFramePr>
          <p:nvPr/>
        </p:nvGraphicFramePr>
        <p:xfrm>
          <a:off x="1905000" y="4114800"/>
          <a:ext cx="4894263" cy="1185863"/>
        </p:xfrm>
        <a:graphic>
          <a:graphicData uri="http://schemas.openxmlformats.org/presentationml/2006/ole">
            <p:oleObj spid="_x0000_s71682" name="Equation" r:id="rId3" imgW="3085920" imgH="749160" progId="Equation.3">
              <p:embed/>
            </p:oleObj>
          </a:graphicData>
        </a:graphic>
      </p:graphicFrame>
      <p:sp>
        <p:nvSpPr>
          <p:cNvPr id="58" name="TextBox 57"/>
          <p:cNvSpPr txBox="1"/>
          <p:nvPr/>
        </p:nvSpPr>
        <p:spPr>
          <a:xfrm>
            <a:off x="381000" y="5715000"/>
            <a:ext cx="8763000" cy="923330"/>
          </a:xfrm>
          <a:prstGeom prst="rect">
            <a:avLst/>
          </a:prstGeom>
          <a:noFill/>
        </p:spPr>
        <p:txBody>
          <a:bodyPr wrap="square" rtlCol="0">
            <a:spAutoFit/>
          </a:bodyPr>
          <a:lstStyle/>
          <a:p>
            <a:pPr>
              <a:buFont typeface="Arial" pitchFamily="34" charset="0"/>
              <a:buChar char="•"/>
            </a:pPr>
            <a:r>
              <a:rPr lang="en-US" b="1" dirty="0" smtClean="0">
                <a:latin typeface="Arial" pitchFamily="34" charset="0"/>
                <a:cs typeface="Arial" pitchFamily="34" charset="0"/>
              </a:rPr>
              <a:t> Magnetic field direction has to be toward the center of the ring (or outward)</a:t>
            </a:r>
          </a:p>
          <a:p>
            <a:pPr>
              <a:buFont typeface="Arial" pitchFamily="34" charset="0"/>
              <a:buChar char="•"/>
            </a:pPr>
            <a:r>
              <a:rPr lang="en-US" b="1" dirty="0" smtClean="0">
                <a:latin typeface="Arial" pitchFamily="34" charset="0"/>
                <a:cs typeface="Arial" pitchFamily="34" charset="0"/>
              </a:rPr>
              <a:t> Propagation constant change is proportional to </a:t>
            </a:r>
            <a:r>
              <a:rPr lang="en-US" b="1" dirty="0" smtClean="0">
                <a:solidFill>
                  <a:srgbClr val="FF0000"/>
                </a:solidFill>
                <a:latin typeface="Arial" pitchFamily="34" charset="0"/>
                <a:cs typeface="Arial" pitchFamily="34" charset="0"/>
              </a:rPr>
              <a:t>field intensity difference</a:t>
            </a:r>
            <a:r>
              <a:rPr lang="en-US" b="1" dirty="0" smtClean="0">
                <a:latin typeface="Arial" pitchFamily="34" charset="0"/>
                <a:cs typeface="Arial" pitchFamily="34" charset="0"/>
              </a:rPr>
              <a:t> at the boundary of the YIG layer </a:t>
            </a:r>
            <a:endParaRPr lang="en-US" b="1" dirty="0">
              <a:latin typeface="Arial" pitchFamily="34" charset="0"/>
              <a:cs typeface="Arial" pitchFamily="34" charset="0"/>
            </a:endParaRPr>
          </a:p>
        </p:txBody>
      </p:sp>
      <p:sp>
        <p:nvSpPr>
          <p:cNvPr id="60" name="TextBox 59"/>
          <p:cNvSpPr txBox="1"/>
          <p:nvPr/>
        </p:nvSpPr>
        <p:spPr>
          <a:xfrm>
            <a:off x="4572000" y="2590800"/>
            <a:ext cx="367408" cy="369332"/>
          </a:xfrm>
          <a:prstGeom prst="rect">
            <a:avLst/>
          </a:prstGeom>
          <a:noFill/>
        </p:spPr>
        <p:txBody>
          <a:bodyPr wrap="none" rtlCol="0">
            <a:spAutoFit/>
          </a:bodyPr>
          <a:lstStyle/>
          <a:p>
            <a:r>
              <a:rPr lang="en-US" dirty="0" smtClean="0"/>
              <a:t>y</a:t>
            </a:r>
            <a:r>
              <a:rPr lang="en-US" baseline="-25000" dirty="0" smtClean="0"/>
              <a:t>0</a:t>
            </a:r>
            <a:endParaRPr lang="en-US" baseline="-25000" dirty="0"/>
          </a:p>
        </p:txBody>
      </p:sp>
      <p:sp>
        <p:nvSpPr>
          <p:cNvPr id="61" name="TextBox 60"/>
          <p:cNvSpPr txBox="1"/>
          <p:nvPr/>
        </p:nvSpPr>
        <p:spPr>
          <a:xfrm>
            <a:off x="4572000" y="2209800"/>
            <a:ext cx="367408" cy="369332"/>
          </a:xfrm>
          <a:prstGeom prst="rect">
            <a:avLst/>
          </a:prstGeom>
          <a:noFill/>
        </p:spPr>
        <p:txBody>
          <a:bodyPr wrap="none" rtlCol="0">
            <a:spAutoFit/>
          </a:bodyPr>
          <a:lstStyle/>
          <a:p>
            <a:r>
              <a:rPr lang="en-US" dirty="0" smtClean="0"/>
              <a:t>y</a:t>
            </a:r>
            <a:r>
              <a:rPr lang="en-US" baseline="-25000" dirty="0" smtClean="0"/>
              <a:t>1</a:t>
            </a:r>
            <a:endParaRPr lang="en-US" baseline="-25000" dirty="0"/>
          </a:p>
        </p:txBody>
      </p:sp>
      <p:sp>
        <p:nvSpPr>
          <p:cNvPr id="62" name="TextBox 61"/>
          <p:cNvSpPr txBox="1"/>
          <p:nvPr/>
        </p:nvSpPr>
        <p:spPr>
          <a:xfrm>
            <a:off x="1519126" y="5334000"/>
            <a:ext cx="5796074" cy="369332"/>
          </a:xfrm>
          <a:prstGeom prst="rect">
            <a:avLst/>
          </a:prstGeom>
          <a:noFill/>
        </p:spPr>
        <p:txBody>
          <a:bodyPr wrap="none" rtlCol="0">
            <a:spAutoFit/>
          </a:bodyPr>
          <a:lstStyle/>
          <a:p>
            <a:r>
              <a:rPr lang="en-US" i="1" dirty="0" smtClean="0"/>
              <a:t>y</a:t>
            </a:r>
            <a:r>
              <a:rPr lang="en-US" i="1" baseline="-25000" dirty="0" smtClean="0"/>
              <a:t>0</a:t>
            </a:r>
            <a:r>
              <a:rPr lang="en-US" dirty="0" smtClean="0"/>
              <a:t> and </a:t>
            </a:r>
            <a:r>
              <a:rPr lang="en-US" i="1" dirty="0" smtClean="0"/>
              <a:t>y</a:t>
            </a:r>
            <a:r>
              <a:rPr lang="en-US" i="1" baseline="-25000" dirty="0" smtClean="0"/>
              <a:t>1</a:t>
            </a:r>
            <a:r>
              <a:rPr lang="en-US" dirty="0" smtClean="0"/>
              <a:t> </a:t>
            </a:r>
            <a:r>
              <a:rPr lang="en-US" dirty="0" smtClean="0">
                <a:latin typeface="Arial" pitchFamily="34" charset="0"/>
                <a:cs typeface="Arial" pitchFamily="34" charset="0"/>
              </a:rPr>
              <a:t>are</a:t>
            </a:r>
            <a:r>
              <a:rPr lang="en-US" dirty="0" smtClean="0"/>
              <a:t> the bottom and top boundary of the YIG layer</a:t>
            </a:r>
            <a:endParaRPr lang="en-US" dirty="0"/>
          </a:p>
        </p:txBody>
      </p:sp>
      <p:sp>
        <p:nvSpPr>
          <p:cNvPr id="66" name="Rectangle 65"/>
          <p:cNvSpPr/>
          <p:nvPr/>
        </p:nvSpPr>
        <p:spPr>
          <a:xfrm>
            <a:off x="1752600" y="1981200"/>
            <a:ext cx="1219200" cy="1752600"/>
          </a:xfrm>
          <a:prstGeom prst="rect">
            <a:avLst/>
          </a:prstGeom>
          <a:solidFill>
            <a:srgbClr val="FF00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7162800" y="2286000"/>
            <a:ext cx="115389" cy="1524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5" name="Rectangle 54"/>
          <p:cNvSpPr/>
          <p:nvPr/>
        </p:nvSpPr>
        <p:spPr>
          <a:xfrm>
            <a:off x="7352211" y="2286000"/>
            <a:ext cx="115389" cy="1524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6" name="Rectangle 55"/>
          <p:cNvSpPr/>
          <p:nvPr/>
        </p:nvSpPr>
        <p:spPr>
          <a:xfrm>
            <a:off x="7543800" y="2286000"/>
            <a:ext cx="115389" cy="1524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8" name="Rectangle 67"/>
          <p:cNvSpPr/>
          <p:nvPr/>
        </p:nvSpPr>
        <p:spPr>
          <a:xfrm>
            <a:off x="7733211" y="2286000"/>
            <a:ext cx="115389" cy="1524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9" name="Rectangle 68"/>
          <p:cNvSpPr/>
          <p:nvPr/>
        </p:nvSpPr>
        <p:spPr>
          <a:xfrm>
            <a:off x="5334000" y="2286000"/>
            <a:ext cx="115389" cy="1524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70" name="Rectangle 69"/>
          <p:cNvSpPr/>
          <p:nvPr/>
        </p:nvSpPr>
        <p:spPr>
          <a:xfrm>
            <a:off x="5525589" y="2286000"/>
            <a:ext cx="115389" cy="1524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71" name="Rectangle 70"/>
          <p:cNvSpPr/>
          <p:nvPr/>
        </p:nvSpPr>
        <p:spPr>
          <a:xfrm>
            <a:off x="5715000" y="2286000"/>
            <a:ext cx="115389" cy="1524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72" name="Rectangle 71"/>
          <p:cNvSpPr/>
          <p:nvPr/>
        </p:nvSpPr>
        <p:spPr>
          <a:xfrm>
            <a:off x="5906589" y="2286000"/>
            <a:ext cx="115389" cy="1524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73" name="Rectangle 72"/>
          <p:cNvSpPr/>
          <p:nvPr/>
        </p:nvSpPr>
        <p:spPr>
          <a:xfrm>
            <a:off x="6096000" y="2286000"/>
            <a:ext cx="115389" cy="1524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Nonreciprocal propagation constant in ring resonators</a:t>
            </a:r>
            <a:endParaRPr lang="en-US" dirty="0"/>
          </a:p>
        </p:txBody>
      </p:sp>
      <p:sp>
        <p:nvSpPr>
          <p:cNvPr id="8" name="Rectangle 7"/>
          <p:cNvSpPr/>
          <p:nvPr/>
        </p:nvSpPr>
        <p:spPr>
          <a:xfrm>
            <a:off x="1371600" y="1981200"/>
            <a:ext cx="2514600" cy="1524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2057400" y="2173944"/>
            <a:ext cx="1066800" cy="1066800"/>
            <a:chOff x="1716744" y="2173944"/>
            <a:chExt cx="1066800" cy="1066800"/>
          </a:xfrm>
        </p:grpSpPr>
        <p:sp>
          <p:nvSpPr>
            <p:cNvPr id="5" name="Oval 4"/>
            <p:cNvSpPr/>
            <p:nvPr/>
          </p:nvSpPr>
          <p:spPr>
            <a:xfrm>
              <a:off x="1716744" y="2173944"/>
              <a:ext cx="1066800" cy="10668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791025" y="2243421"/>
              <a:ext cx="924560" cy="92456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884680" y="2341880"/>
              <a:ext cx="726440" cy="726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rot="19603363">
              <a:off x="1867152" y="2383937"/>
              <a:ext cx="656492" cy="664239"/>
              <a:chOff x="2606164" y="2423036"/>
              <a:chExt cx="914400" cy="919715"/>
            </a:xfrm>
          </p:grpSpPr>
          <p:sp>
            <p:nvSpPr>
              <p:cNvPr id="10" name="Arc 9"/>
              <p:cNvSpPr/>
              <p:nvPr/>
            </p:nvSpPr>
            <p:spPr>
              <a:xfrm rot="4092776">
                <a:off x="2606164" y="2423036"/>
                <a:ext cx="914400" cy="914400"/>
              </a:xfrm>
              <a:prstGeom prst="arc">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 name="Straight Arrow Connector 10"/>
              <p:cNvCxnSpPr/>
              <p:nvPr/>
            </p:nvCxnSpPr>
            <p:spPr>
              <a:xfrm rot="10800000" flipV="1">
                <a:off x="3159954" y="3294729"/>
                <a:ext cx="78129" cy="4802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grpSp>
      <p:sp>
        <p:nvSpPr>
          <p:cNvPr id="12" name="TextBox 11"/>
          <p:cNvSpPr txBox="1"/>
          <p:nvPr/>
        </p:nvSpPr>
        <p:spPr>
          <a:xfrm>
            <a:off x="533400" y="1752600"/>
            <a:ext cx="813043" cy="369332"/>
          </a:xfrm>
          <a:prstGeom prst="rect">
            <a:avLst/>
          </a:prstGeom>
          <a:noFill/>
        </p:spPr>
        <p:txBody>
          <a:bodyPr wrap="none" rtlCol="0">
            <a:spAutoFit/>
          </a:bodyPr>
          <a:lstStyle/>
          <a:p>
            <a:r>
              <a:rPr lang="en-US" b="1" dirty="0" smtClean="0">
                <a:latin typeface="Arial" pitchFamily="34" charset="0"/>
                <a:cs typeface="Arial" pitchFamily="34" charset="0"/>
              </a:rPr>
              <a:t>Input </a:t>
            </a:r>
            <a:endParaRPr lang="en-US" b="1" dirty="0">
              <a:latin typeface="Arial" pitchFamily="34" charset="0"/>
              <a:cs typeface="Arial" pitchFamily="34" charset="0"/>
            </a:endParaRPr>
          </a:p>
        </p:txBody>
      </p:sp>
      <p:sp>
        <p:nvSpPr>
          <p:cNvPr id="14" name="Rectangle 13"/>
          <p:cNvSpPr/>
          <p:nvPr/>
        </p:nvSpPr>
        <p:spPr>
          <a:xfrm>
            <a:off x="1371600" y="3276600"/>
            <a:ext cx="2514600" cy="1524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33400" y="3048000"/>
            <a:ext cx="966931" cy="369332"/>
          </a:xfrm>
          <a:prstGeom prst="rect">
            <a:avLst/>
          </a:prstGeom>
          <a:noFill/>
        </p:spPr>
        <p:txBody>
          <a:bodyPr wrap="none" rtlCol="0">
            <a:spAutoFit/>
          </a:bodyPr>
          <a:lstStyle/>
          <a:p>
            <a:r>
              <a:rPr lang="en-US" b="1" dirty="0" smtClean="0">
                <a:latin typeface="Arial" pitchFamily="34" charset="0"/>
                <a:cs typeface="Arial" pitchFamily="34" charset="0"/>
              </a:rPr>
              <a:t>output </a:t>
            </a:r>
            <a:endParaRPr lang="en-US" b="1" dirty="0">
              <a:latin typeface="Arial" pitchFamily="34" charset="0"/>
              <a:cs typeface="Arial" pitchFamily="34" charset="0"/>
            </a:endParaRPr>
          </a:p>
        </p:txBody>
      </p:sp>
      <p:sp>
        <p:nvSpPr>
          <p:cNvPr id="16" name="TextBox 15"/>
          <p:cNvSpPr txBox="1"/>
          <p:nvPr/>
        </p:nvSpPr>
        <p:spPr>
          <a:xfrm>
            <a:off x="2209800" y="2514600"/>
            <a:ext cx="357790" cy="461665"/>
          </a:xfrm>
          <a:prstGeom prst="rect">
            <a:avLst/>
          </a:prstGeom>
          <a:noFill/>
        </p:spPr>
        <p:txBody>
          <a:bodyPr wrap="square" rtlCol="0">
            <a:spAutoFit/>
          </a:bodyPr>
          <a:lstStyle/>
          <a:p>
            <a:r>
              <a:rPr lang="en-US" sz="2400" b="1" dirty="0" smtClean="0"/>
              <a:t>B</a:t>
            </a:r>
            <a:endParaRPr lang="en-US" sz="2400" b="1" dirty="0"/>
          </a:p>
        </p:txBody>
      </p:sp>
      <p:sp>
        <p:nvSpPr>
          <p:cNvPr id="17" name="Oval 16"/>
          <p:cNvSpPr/>
          <p:nvPr/>
        </p:nvSpPr>
        <p:spPr>
          <a:xfrm>
            <a:off x="2514600" y="2667000"/>
            <a:ext cx="152400"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a:stCxn id="17" idx="1"/>
            <a:endCxn id="17" idx="5"/>
          </p:cNvCxnSpPr>
          <p:nvPr/>
        </p:nvCxnSpPr>
        <p:spPr>
          <a:xfrm rot="16200000" flipH="1">
            <a:off x="2536918" y="2689318"/>
            <a:ext cx="107764" cy="1077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7" idx="7"/>
            <a:endCxn id="17" idx="3"/>
          </p:cNvCxnSpPr>
          <p:nvPr/>
        </p:nvCxnSpPr>
        <p:spPr>
          <a:xfrm rot="16200000" flipH="1" flipV="1">
            <a:off x="2536918" y="2689318"/>
            <a:ext cx="107764" cy="1077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5486400" y="2285206"/>
            <a:ext cx="457200" cy="381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Si</a:t>
            </a:r>
            <a:endParaRPr lang="en-US" sz="1200" b="1" dirty="0">
              <a:solidFill>
                <a:schemeClr val="tx1"/>
              </a:solidFill>
            </a:endParaRPr>
          </a:p>
        </p:txBody>
      </p:sp>
      <p:sp>
        <p:nvSpPr>
          <p:cNvPr id="21" name="Rectangle 20"/>
          <p:cNvSpPr/>
          <p:nvPr/>
        </p:nvSpPr>
        <p:spPr>
          <a:xfrm>
            <a:off x="4953000" y="2666206"/>
            <a:ext cx="3200400" cy="6858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BOX</a:t>
            </a:r>
            <a:endParaRPr lang="en-US" b="1" dirty="0">
              <a:solidFill>
                <a:schemeClr val="tx1"/>
              </a:solidFill>
            </a:endParaRPr>
          </a:p>
        </p:txBody>
      </p:sp>
      <p:sp>
        <p:nvSpPr>
          <p:cNvPr id="22" name="Rectangle 21"/>
          <p:cNvSpPr/>
          <p:nvPr/>
        </p:nvSpPr>
        <p:spPr>
          <a:xfrm>
            <a:off x="5334000" y="2285206"/>
            <a:ext cx="152400" cy="381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162800" y="2285206"/>
            <a:ext cx="457200" cy="381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Si</a:t>
            </a:r>
            <a:endParaRPr lang="en-US" sz="1200" b="1" dirty="0">
              <a:solidFill>
                <a:schemeClr val="tx1"/>
              </a:solidFill>
            </a:endParaRPr>
          </a:p>
        </p:txBody>
      </p:sp>
      <p:sp>
        <p:nvSpPr>
          <p:cNvPr id="24" name="TextBox 23"/>
          <p:cNvSpPr txBox="1"/>
          <p:nvPr/>
        </p:nvSpPr>
        <p:spPr>
          <a:xfrm>
            <a:off x="7696200" y="2285206"/>
            <a:ext cx="542136" cy="369332"/>
          </a:xfrm>
          <a:prstGeom prst="rect">
            <a:avLst/>
          </a:prstGeom>
          <a:noFill/>
        </p:spPr>
        <p:txBody>
          <a:bodyPr wrap="none" rtlCol="0">
            <a:spAutoFit/>
          </a:bodyPr>
          <a:lstStyle/>
          <a:p>
            <a:r>
              <a:rPr lang="en-US" b="1" dirty="0" smtClean="0"/>
              <a:t>MO</a:t>
            </a:r>
            <a:endParaRPr lang="en-US" b="1" dirty="0"/>
          </a:p>
        </p:txBody>
      </p:sp>
      <p:cxnSp>
        <p:nvCxnSpPr>
          <p:cNvPr id="25" name="Straight Arrow Connector 24"/>
          <p:cNvCxnSpPr/>
          <p:nvPr/>
        </p:nvCxnSpPr>
        <p:spPr>
          <a:xfrm rot="5400000" flipH="1" flipV="1">
            <a:off x="7696994" y="2742406"/>
            <a:ext cx="1370806"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7606552" y="2285206"/>
            <a:ext cx="165847" cy="381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8382000" y="2590006"/>
            <a:ext cx="314510" cy="369332"/>
          </a:xfrm>
          <a:prstGeom prst="rect">
            <a:avLst/>
          </a:prstGeom>
          <a:noFill/>
        </p:spPr>
        <p:txBody>
          <a:bodyPr wrap="none" rtlCol="0">
            <a:spAutoFit/>
          </a:bodyPr>
          <a:lstStyle/>
          <a:p>
            <a:r>
              <a:rPr lang="en-US" b="1" dirty="0" smtClean="0"/>
              <a:t>B</a:t>
            </a:r>
            <a:endParaRPr lang="en-US" b="1" dirty="0"/>
          </a:p>
        </p:txBody>
      </p:sp>
      <p:cxnSp>
        <p:nvCxnSpPr>
          <p:cNvPr id="29" name="Straight Arrow Connector 28"/>
          <p:cNvCxnSpPr/>
          <p:nvPr/>
        </p:nvCxnSpPr>
        <p:spPr>
          <a:xfrm>
            <a:off x="4724400" y="3200400"/>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flipH="1" flipV="1">
            <a:off x="4495800" y="2971800"/>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105400" y="2895600"/>
            <a:ext cx="284052" cy="369332"/>
          </a:xfrm>
          <a:prstGeom prst="rect">
            <a:avLst/>
          </a:prstGeom>
          <a:noFill/>
        </p:spPr>
        <p:txBody>
          <a:bodyPr wrap="none" rtlCol="0">
            <a:spAutoFit/>
          </a:bodyPr>
          <a:lstStyle/>
          <a:p>
            <a:r>
              <a:rPr lang="en-US" dirty="0" smtClean="0"/>
              <a:t>x</a:t>
            </a:r>
            <a:endParaRPr lang="en-US" dirty="0"/>
          </a:p>
        </p:txBody>
      </p:sp>
      <p:sp>
        <p:nvSpPr>
          <p:cNvPr id="32" name="TextBox 31"/>
          <p:cNvSpPr txBox="1"/>
          <p:nvPr/>
        </p:nvSpPr>
        <p:spPr>
          <a:xfrm>
            <a:off x="4724400" y="2514600"/>
            <a:ext cx="288862" cy="369332"/>
          </a:xfrm>
          <a:prstGeom prst="rect">
            <a:avLst/>
          </a:prstGeom>
          <a:noFill/>
        </p:spPr>
        <p:txBody>
          <a:bodyPr wrap="none" rtlCol="0">
            <a:spAutoFit/>
          </a:bodyPr>
          <a:lstStyle/>
          <a:p>
            <a:r>
              <a:rPr lang="en-US" dirty="0" smtClean="0"/>
              <a:t>y</a:t>
            </a:r>
            <a:endParaRPr lang="en-US" dirty="0"/>
          </a:p>
        </p:txBody>
      </p:sp>
      <p:graphicFrame>
        <p:nvGraphicFramePr>
          <p:cNvPr id="72706" name="Object 2"/>
          <p:cNvGraphicFramePr>
            <a:graphicFrameLocks noChangeAspect="1"/>
          </p:cNvGraphicFramePr>
          <p:nvPr/>
        </p:nvGraphicFramePr>
        <p:xfrm>
          <a:off x="1905000" y="3962400"/>
          <a:ext cx="4873625" cy="1146175"/>
        </p:xfrm>
        <a:graphic>
          <a:graphicData uri="http://schemas.openxmlformats.org/presentationml/2006/ole">
            <p:oleObj spid="_x0000_s72706" name="Equation" r:id="rId3" imgW="3073320" imgH="723600" progId="Equation.3">
              <p:embed/>
            </p:oleObj>
          </a:graphicData>
        </a:graphic>
      </p:graphicFrame>
      <p:cxnSp>
        <p:nvCxnSpPr>
          <p:cNvPr id="39" name="Straight Arrow Connector 38"/>
          <p:cNvCxnSpPr>
            <a:endCxn id="40" idx="2"/>
          </p:cNvCxnSpPr>
          <p:nvPr/>
        </p:nvCxnSpPr>
        <p:spPr>
          <a:xfrm rot="16200000" flipV="1">
            <a:off x="7394994" y="2071038"/>
            <a:ext cx="315674" cy="1126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7315200" y="1600200"/>
            <a:ext cx="362600" cy="369332"/>
          </a:xfrm>
          <a:prstGeom prst="rect">
            <a:avLst/>
          </a:prstGeom>
          <a:noFill/>
        </p:spPr>
        <p:txBody>
          <a:bodyPr wrap="none" rtlCol="0">
            <a:spAutoFit/>
          </a:bodyPr>
          <a:lstStyle/>
          <a:p>
            <a:r>
              <a:rPr lang="en-US" dirty="0" smtClean="0"/>
              <a:t>x</a:t>
            </a:r>
            <a:r>
              <a:rPr lang="en-US" baseline="-25000" dirty="0" smtClean="0"/>
              <a:t>0</a:t>
            </a:r>
            <a:endParaRPr lang="en-US" baseline="-25000" dirty="0"/>
          </a:p>
        </p:txBody>
      </p:sp>
      <p:sp>
        <p:nvSpPr>
          <p:cNvPr id="41" name="TextBox 40"/>
          <p:cNvSpPr txBox="1"/>
          <p:nvPr/>
        </p:nvSpPr>
        <p:spPr>
          <a:xfrm>
            <a:off x="7620000" y="1600200"/>
            <a:ext cx="362600" cy="369332"/>
          </a:xfrm>
          <a:prstGeom prst="rect">
            <a:avLst/>
          </a:prstGeom>
          <a:noFill/>
        </p:spPr>
        <p:txBody>
          <a:bodyPr wrap="none" rtlCol="0">
            <a:spAutoFit/>
          </a:bodyPr>
          <a:lstStyle/>
          <a:p>
            <a:r>
              <a:rPr lang="en-US" dirty="0" smtClean="0"/>
              <a:t>x</a:t>
            </a:r>
            <a:r>
              <a:rPr lang="en-US" baseline="-25000" dirty="0" smtClean="0"/>
              <a:t>1</a:t>
            </a:r>
            <a:endParaRPr lang="en-US" baseline="-25000" dirty="0"/>
          </a:p>
        </p:txBody>
      </p:sp>
      <p:cxnSp>
        <p:nvCxnSpPr>
          <p:cNvPr id="43" name="Straight Arrow Connector 42"/>
          <p:cNvCxnSpPr/>
          <p:nvPr/>
        </p:nvCxnSpPr>
        <p:spPr>
          <a:xfrm rot="5400000" flipH="1" flipV="1">
            <a:off x="7581900" y="2095500"/>
            <a:ext cx="381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752600" y="5257800"/>
            <a:ext cx="5447004" cy="369332"/>
          </a:xfrm>
          <a:prstGeom prst="rect">
            <a:avLst/>
          </a:prstGeom>
          <a:noFill/>
        </p:spPr>
        <p:txBody>
          <a:bodyPr wrap="none" rtlCol="0">
            <a:spAutoFit/>
          </a:bodyPr>
          <a:lstStyle/>
          <a:p>
            <a:r>
              <a:rPr lang="en-US" i="1" dirty="0" smtClean="0"/>
              <a:t>x</a:t>
            </a:r>
            <a:r>
              <a:rPr lang="en-US" i="1" baseline="-25000" dirty="0" smtClean="0"/>
              <a:t>0</a:t>
            </a:r>
            <a:r>
              <a:rPr lang="en-US" dirty="0" smtClean="0"/>
              <a:t> and </a:t>
            </a:r>
            <a:r>
              <a:rPr lang="en-US" i="1" dirty="0" smtClean="0"/>
              <a:t>x</a:t>
            </a:r>
            <a:r>
              <a:rPr lang="en-US" i="1" baseline="-25000" dirty="0" smtClean="0"/>
              <a:t>1</a:t>
            </a:r>
            <a:r>
              <a:rPr lang="en-US" dirty="0" smtClean="0"/>
              <a:t> are the left and right boundary of the YIG layer</a:t>
            </a:r>
            <a:endParaRPr lang="en-US" dirty="0"/>
          </a:p>
        </p:txBody>
      </p:sp>
      <p:sp>
        <p:nvSpPr>
          <p:cNvPr id="46" name="Rectangle 45"/>
          <p:cNvSpPr/>
          <p:nvPr/>
        </p:nvSpPr>
        <p:spPr>
          <a:xfrm>
            <a:off x="381000" y="5715000"/>
            <a:ext cx="8229600" cy="923330"/>
          </a:xfrm>
          <a:prstGeom prst="rect">
            <a:avLst/>
          </a:prstGeom>
        </p:spPr>
        <p:txBody>
          <a:bodyPr wrap="square">
            <a:spAutoFit/>
          </a:bodyPr>
          <a:lstStyle/>
          <a:p>
            <a:pPr>
              <a:buFont typeface="Arial" pitchFamily="34" charset="0"/>
              <a:buChar char="•"/>
            </a:pPr>
            <a:r>
              <a:rPr lang="en-US" b="1" dirty="0" smtClean="0">
                <a:latin typeface="Arial" pitchFamily="34" charset="0"/>
                <a:cs typeface="Arial" pitchFamily="34" charset="0"/>
              </a:rPr>
              <a:t> Magnetic field direction has to be perpendicular to the wafer (the device)</a:t>
            </a:r>
          </a:p>
          <a:p>
            <a:pPr>
              <a:buFont typeface="Arial" pitchFamily="34" charset="0"/>
              <a:buChar char="•"/>
            </a:pPr>
            <a:r>
              <a:rPr lang="en-US" b="1" dirty="0" smtClean="0">
                <a:latin typeface="Arial" pitchFamily="34" charset="0"/>
                <a:cs typeface="Arial" pitchFamily="34" charset="0"/>
              </a:rPr>
              <a:t> Propagation constant change is proportional to </a:t>
            </a:r>
            <a:r>
              <a:rPr lang="en-US" b="1" dirty="0" smtClean="0">
                <a:solidFill>
                  <a:srgbClr val="FF0000"/>
                </a:solidFill>
                <a:latin typeface="Arial" pitchFamily="34" charset="0"/>
                <a:cs typeface="Arial" pitchFamily="34" charset="0"/>
              </a:rPr>
              <a:t>field intensity difference</a:t>
            </a:r>
            <a:r>
              <a:rPr lang="en-US" b="1" dirty="0" smtClean="0">
                <a:latin typeface="Arial" pitchFamily="34" charset="0"/>
                <a:cs typeface="Arial" pitchFamily="34" charset="0"/>
              </a:rPr>
              <a:t> at the boundary of the YIG layer </a:t>
            </a:r>
            <a:endParaRPr lang="en-US" b="1" dirty="0">
              <a:latin typeface="Arial" pitchFamily="34" charset="0"/>
              <a:cs typeface="Arial"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Maximize the propagation constant difference</a:t>
            </a:r>
            <a:endParaRPr lang="en-US" dirty="0"/>
          </a:p>
        </p:txBody>
      </p:sp>
      <p:sp>
        <p:nvSpPr>
          <p:cNvPr id="3" name="Content Placeholder 2"/>
          <p:cNvSpPr>
            <a:spLocks noGrp="1"/>
          </p:cNvSpPr>
          <p:nvPr>
            <p:ph idx="1"/>
          </p:nvPr>
        </p:nvSpPr>
        <p:spPr>
          <a:xfrm>
            <a:off x="381000" y="1447800"/>
            <a:ext cx="8229600" cy="1981200"/>
          </a:xfrm>
        </p:spPr>
        <p:txBody>
          <a:bodyPr/>
          <a:lstStyle/>
          <a:p>
            <a:r>
              <a:rPr lang="en-US" sz="2400" dirty="0" smtClean="0"/>
              <a:t>Larger Faraday rotation (</a:t>
            </a:r>
            <a:r>
              <a:rPr lang="el-GR" sz="2400" dirty="0" smtClean="0"/>
              <a:t>θ</a:t>
            </a:r>
            <a:r>
              <a:rPr lang="en-US" sz="2400" baseline="-25000" dirty="0" smtClean="0"/>
              <a:t>F</a:t>
            </a:r>
            <a:r>
              <a:rPr lang="en-US" sz="2400" dirty="0" smtClean="0"/>
              <a:t>)</a:t>
            </a:r>
          </a:p>
          <a:p>
            <a:r>
              <a:rPr lang="en-US" sz="2400" dirty="0" smtClean="0"/>
              <a:t>Place the YIG layer in the region where field intensity is maximal</a:t>
            </a:r>
          </a:p>
          <a:p>
            <a:r>
              <a:rPr lang="en-US" sz="2400" dirty="0" smtClean="0"/>
              <a:t>Double magneto-optic layers (+</a:t>
            </a:r>
            <a:r>
              <a:rPr lang="el-GR" sz="2400" dirty="0" smtClean="0"/>
              <a:t>θ</a:t>
            </a:r>
            <a:r>
              <a:rPr lang="en-US" sz="2400" baseline="-25000" dirty="0" smtClean="0"/>
              <a:t>F</a:t>
            </a:r>
            <a:r>
              <a:rPr lang="en-US" sz="2400" dirty="0" smtClean="0"/>
              <a:t> &amp;</a:t>
            </a:r>
            <a:r>
              <a:rPr lang="el-GR" sz="2400" dirty="0" smtClean="0"/>
              <a:t> </a:t>
            </a:r>
            <a:r>
              <a:rPr lang="en-US" sz="2400" dirty="0" smtClean="0"/>
              <a:t>-</a:t>
            </a:r>
            <a:r>
              <a:rPr lang="el-GR" sz="2400" dirty="0" smtClean="0"/>
              <a:t>θ</a:t>
            </a:r>
            <a:r>
              <a:rPr lang="en-US" sz="2400" baseline="-25000" dirty="0" smtClean="0"/>
              <a:t>F</a:t>
            </a:r>
            <a:r>
              <a:rPr lang="en-US" sz="2400" dirty="0" smtClean="0"/>
              <a:t>)</a:t>
            </a:r>
          </a:p>
          <a:p>
            <a:endParaRPr lang="en-US" dirty="0"/>
          </a:p>
        </p:txBody>
      </p:sp>
      <p:pic>
        <p:nvPicPr>
          <p:cNvPr id="73730" name="Picture 2"/>
          <p:cNvPicPr>
            <a:picLocks noChangeAspect="1" noChangeArrowheads="1"/>
          </p:cNvPicPr>
          <p:nvPr/>
        </p:nvPicPr>
        <p:blipFill>
          <a:blip r:embed="rId2" cstate="print"/>
          <a:srcRect/>
          <a:stretch>
            <a:fillRect/>
          </a:stretch>
        </p:blipFill>
        <p:spPr bwMode="auto">
          <a:xfrm>
            <a:off x="1143000" y="3162300"/>
            <a:ext cx="4505325" cy="3695700"/>
          </a:xfrm>
          <a:prstGeom prst="rect">
            <a:avLst/>
          </a:prstGeom>
          <a:noFill/>
          <a:ln w="9525">
            <a:noFill/>
            <a:miter lim="800000"/>
            <a:headEnd/>
            <a:tailEnd/>
          </a:ln>
        </p:spPr>
      </p:pic>
      <p:sp>
        <p:nvSpPr>
          <p:cNvPr id="5" name="TextBox 4"/>
          <p:cNvSpPr txBox="1"/>
          <p:nvPr/>
        </p:nvSpPr>
        <p:spPr>
          <a:xfrm>
            <a:off x="5791200" y="6488668"/>
            <a:ext cx="2935162" cy="369332"/>
          </a:xfrm>
          <a:prstGeom prst="rect">
            <a:avLst/>
          </a:prstGeom>
          <a:noFill/>
        </p:spPr>
        <p:txBody>
          <a:bodyPr wrap="none" rtlCol="0">
            <a:spAutoFit/>
          </a:bodyPr>
          <a:lstStyle/>
          <a:p>
            <a:r>
              <a:rPr lang="en-US" dirty="0" err="1" smtClean="0"/>
              <a:t>Wallenhorst</a:t>
            </a:r>
            <a:r>
              <a:rPr lang="en-US" dirty="0" smtClean="0"/>
              <a:t>, et. al., JAP, 1995</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YIG/nitride Waveguides</a:t>
            </a:r>
            <a:endParaRPr lang="en-US" dirty="0"/>
          </a:p>
        </p:txBody>
      </p:sp>
      <p:sp>
        <p:nvSpPr>
          <p:cNvPr id="4" name="TextBox 3"/>
          <p:cNvSpPr txBox="1"/>
          <p:nvPr/>
        </p:nvSpPr>
        <p:spPr>
          <a:xfrm>
            <a:off x="533400" y="1600200"/>
            <a:ext cx="8229600" cy="1477328"/>
          </a:xfrm>
          <a:prstGeom prst="rect">
            <a:avLst/>
          </a:prstGeom>
          <a:noFill/>
        </p:spPr>
        <p:txBody>
          <a:bodyPr wrap="square" rtlCol="0">
            <a:spAutoFit/>
          </a:bodyPr>
          <a:lstStyle/>
          <a:p>
            <a:r>
              <a:rPr lang="en-US" dirty="0" smtClean="0"/>
              <a:t>Since the refractive index of YIG is close to that of nitride, YIG/nitride waveguides with oxides as cladding can be designed to maximize the difference of propagation constants. Adjust the thickness of YIG and nitride to allow maximum field intensity  to drop at the interface of YIG/nitride. Note YIG has larger material loss than nitride. Larger confinement factor of YIG leads to larger optical loss</a:t>
            </a:r>
            <a:endParaRPr lang="en-US" dirty="0"/>
          </a:p>
        </p:txBody>
      </p:sp>
      <p:sp>
        <p:nvSpPr>
          <p:cNvPr id="5" name="Rectangle 4"/>
          <p:cNvSpPr/>
          <p:nvPr/>
        </p:nvSpPr>
        <p:spPr>
          <a:xfrm>
            <a:off x="1372820" y="3922059"/>
            <a:ext cx="2362200" cy="1143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1955526" y="4495800"/>
            <a:ext cx="1219200" cy="228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1955526" y="4114800"/>
            <a:ext cx="1243727" cy="1588"/>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107926" y="3657600"/>
            <a:ext cx="938077" cy="369332"/>
          </a:xfrm>
          <a:prstGeom prst="rect">
            <a:avLst/>
          </a:prstGeom>
          <a:noFill/>
        </p:spPr>
        <p:txBody>
          <a:bodyPr wrap="none" rtlCol="0">
            <a:spAutoFit/>
          </a:bodyPr>
          <a:lstStyle/>
          <a:p>
            <a:r>
              <a:rPr lang="en-US" b="1" dirty="0" smtClean="0"/>
              <a:t>W=1um</a:t>
            </a:r>
            <a:endParaRPr lang="en-US" b="1" dirty="0"/>
          </a:p>
        </p:txBody>
      </p:sp>
      <p:cxnSp>
        <p:nvCxnSpPr>
          <p:cNvPr id="9" name="Straight Arrow Connector 8"/>
          <p:cNvCxnSpPr/>
          <p:nvPr/>
        </p:nvCxnSpPr>
        <p:spPr>
          <a:xfrm rot="5400000">
            <a:off x="1575320" y="4495800"/>
            <a:ext cx="457200" cy="1588"/>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60126" y="4343400"/>
            <a:ext cx="1051891" cy="369332"/>
          </a:xfrm>
          <a:prstGeom prst="rect">
            <a:avLst/>
          </a:prstGeom>
          <a:noFill/>
        </p:spPr>
        <p:txBody>
          <a:bodyPr wrap="none" rtlCol="0">
            <a:spAutoFit/>
          </a:bodyPr>
          <a:lstStyle/>
          <a:p>
            <a:r>
              <a:rPr lang="en-US" b="1" dirty="0" smtClean="0"/>
              <a:t>H=0.4um</a:t>
            </a:r>
            <a:endParaRPr lang="en-US" b="1" dirty="0"/>
          </a:p>
        </p:txBody>
      </p:sp>
      <p:sp>
        <p:nvSpPr>
          <p:cNvPr id="11" name="Rectangle 10"/>
          <p:cNvSpPr/>
          <p:nvPr/>
        </p:nvSpPr>
        <p:spPr>
          <a:xfrm>
            <a:off x="1955526" y="4267200"/>
            <a:ext cx="1219200" cy="228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105400" y="3810000"/>
            <a:ext cx="3215496" cy="1477328"/>
          </a:xfrm>
          <a:prstGeom prst="rect">
            <a:avLst/>
          </a:prstGeom>
          <a:noFill/>
        </p:spPr>
        <p:txBody>
          <a:bodyPr wrap="none" rtlCol="0">
            <a:spAutoFit/>
          </a:bodyPr>
          <a:lstStyle/>
          <a:p>
            <a:pPr>
              <a:buFont typeface="Arial" pitchFamily="34" charset="0"/>
              <a:buChar char="•"/>
            </a:pPr>
            <a:r>
              <a:rPr lang="en-US" b="1" dirty="0" smtClean="0"/>
              <a:t> Waveguide: silicon nitride/YIG</a:t>
            </a:r>
          </a:p>
          <a:p>
            <a:pPr>
              <a:buFont typeface="Arial" pitchFamily="34" charset="0"/>
              <a:buChar char="•"/>
            </a:pPr>
            <a:r>
              <a:rPr lang="en-US" b="1" dirty="0" smtClean="0"/>
              <a:t> Cladding: SiO</a:t>
            </a:r>
            <a:r>
              <a:rPr lang="en-US" b="1" baseline="-25000" dirty="0" smtClean="0"/>
              <a:t>2</a:t>
            </a:r>
          </a:p>
          <a:p>
            <a:pPr>
              <a:buFont typeface="Arial" pitchFamily="34" charset="0"/>
              <a:buChar char="•"/>
            </a:pPr>
            <a:r>
              <a:rPr lang="en-US" b="1" baseline="-25000" dirty="0" smtClean="0"/>
              <a:t> </a:t>
            </a:r>
            <a:r>
              <a:rPr lang="en-US" b="1" dirty="0" smtClean="0"/>
              <a:t>YIG optical property</a:t>
            </a:r>
          </a:p>
          <a:p>
            <a:pPr lvl="1">
              <a:buFont typeface="Arial" pitchFamily="34" charset="0"/>
              <a:buChar char="•"/>
            </a:pPr>
            <a:r>
              <a:rPr lang="en-US" b="1" dirty="0" smtClean="0"/>
              <a:t> refractive index =2.22</a:t>
            </a:r>
          </a:p>
          <a:p>
            <a:pPr lvl="1">
              <a:buFont typeface="Arial" pitchFamily="34" charset="0"/>
              <a:buChar char="•"/>
            </a:pPr>
            <a:r>
              <a:rPr lang="en-US" b="1" dirty="0" smtClean="0"/>
              <a:t> Loss: 20 cm-1</a:t>
            </a:r>
            <a:endParaRPr lang="en-US" b="1" dirty="0"/>
          </a:p>
        </p:txBody>
      </p:sp>
      <p:cxnSp>
        <p:nvCxnSpPr>
          <p:cNvPr id="13" name="Straight Arrow Connector 12"/>
          <p:cNvCxnSpPr/>
          <p:nvPr/>
        </p:nvCxnSpPr>
        <p:spPr>
          <a:xfrm rot="10800000">
            <a:off x="3479526" y="4800600"/>
            <a:ext cx="3810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860526" y="5117068"/>
            <a:ext cx="574196" cy="369332"/>
          </a:xfrm>
          <a:prstGeom prst="rect">
            <a:avLst/>
          </a:prstGeom>
          <a:noFill/>
        </p:spPr>
        <p:txBody>
          <a:bodyPr wrap="none" rtlCol="0">
            <a:spAutoFit/>
          </a:bodyPr>
          <a:lstStyle/>
          <a:p>
            <a:r>
              <a:rPr lang="en-US" dirty="0" smtClean="0"/>
              <a:t>SiO</a:t>
            </a:r>
            <a:r>
              <a:rPr lang="en-US" baseline="-25000" dirty="0" smtClean="0"/>
              <a:t>2</a:t>
            </a:r>
            <a:endParaRPr lang="en-US" baseline="-25000" dirty="0"/>
          </a:p>
        </p:txBody>
      </p:sp>
      <p:cxnSp>
        <p:nvCxnSpPr>
          <p:cNvPr id="19" name="Straight Arrow Connector 18"/>
          <p:cNvCxnSpPr/>
          <p:nvPr/>
        </p:nvCxnSpPr>
        <p:spPr>
          <a:xfrm rot="10800000" flipV="1">
            <a:off x="3048000" y="4114800"/>
            <a:ext cx="9906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114800" y="3962400"/>
            <a:ext cx="500458" cy="369332"/>
          </a:xfrm>
          <a:prstGeom prst="rect">
            <a:avLst/>
          </a:prstGeom>
          <a:noFill/>
        </p:spPr>
        <p:txBody>
          <a:bodyPr wrap="none" rtlCol="0">
            <a:spAutoFit/>
          </a:bodyPr>
          <a:lstStyle/>
          <a:p>
            <a:r>
              <a:rPr lang="en-US" dirty="0" smtClean="0"/>
              <a:t>YIG</a:t>
            </a:r>
            <a:endParaRPr lang="en-US" dirty="0"/>
          </a:p>
        </p:txBody>
      </p:sp>
      <p:cxnSp>
        <p:nvCxnSpPr>
          <p:cNvPr id="21" name="Straight Arrow Connector 20"/>
          <p:cNvCxnSpPr/>
          <p:nvPr/>
        </p:nvCxnSpPr>
        <p:spPr>
          <a:xfrm rot="10800000" flipV="1">
            <a:off x="3124200" y="4572000"/>
            <a:ext cx="8382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114800" y="4419600"/>
            <a:ext cx="806631" cy="369332"/>
          </a:xfrm>
          <a:prstGeom prst="rect">
            <a:avLst/>
          </a:prstGeom>
          <a:noFill/>
        </p:spPr>
        <p:txBody>
          <a:bodyPr wrap="none" rtlCol="0">
            <a:spAutoFit/>
          </a:bodyPr>
          <a:lstStyle/>
          <a:p>
            <a:r>
              <a:rPr lang="en-US" dirty="0" smtClean="0"/>
              <a:t>nitride</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YIG/nitride waveguide design </a:t>
            </a: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228600" y="3409950"/>
            <a:ext cx="4495800" cy="3371850"/>
          </a:xfrm>
          <a:prstGeom prst="rect">
            <a:avLst/>
          </a:prstGeom>
          <a:noFill/>
          <a:ln w="9525">
            <a:noFill/>
            <a:miter lim="800000"/>
            <a:headEnd/>
            <a:tailEnd/>
          </a:ln>
          <a:effectLst/>
        </p:spPr>
      </p:pic>
      <p:pic>
        <p:nvPicPr>
          <p:cNvPr id="5" name="Picture 3"/>
          <p:cNvPicPr>
            <a:picLocks noChangeAspect="1" noChangeArrowheads="1"/>
          </p:cNvPicPr>
          <p:nvPr/>
        </p:nvPicPr>
        <p:blipFill>
          <a:blip r:embed="rId3" cstate="print"/>
          <a:srcRect/>
          <a:stretch>
            <a:fillRect/>
          </a:stretch>
        </p:blipFill>
        <p:spPr bwMode="auto">
          <a:xfrm>
            <a:off x="4572000" y="3390900"/>
            <a:ext cx="4419600" cy="3314700"/>
          </a:xfrm>
          <a:prstGeom prst="rect">
            <a:avLst/>
          </a:prstGeom>
          <a:noFill/>
          <a:ln w="9525">
            <a:noFill/>
            <a:miter lim="800000"/>
            <a:headEnd/>
            <a:tailEnd/>
          </a:ln>
          <a:effectLst/>
        </p:spPr>
      </p:pic>
      <p:sp>
        <p:nvSpPr>
          <p:cNvPr id="6" name="Rectangle 5"/>
          <p:cNvSpPr/>
          <p:nvPr/>
        </p:nvSpPr>
        <p:spPr>
          <a:xfrm>
            <a:off x="1219200" y="1752600"/>
            <a:ext cx="2362200" cy="1143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1801906" y="2326341"/>
            <a:ext cx="1219200" cy="228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1801906" y="1945341"/>
            <a:ext cx="1243727" cy="1588"/>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954306" y="1488141"/>
            <a:ext cx="938077" cy="369332"/>
          </a:xfrm>
          <a:prstGeom prst="rect">
            <a:avLst/>
          </a:prstGeom>
          <a:noFill/>
        </p:spPr>
        <p:txBody>
          <a:bodyPr wrap="none" rtlCol="0">
            <a:spAutoFit/>
          </a:bodyPr>
          <a:lstStyle/>
          <a:p>
            <a:r>
              <a:rPr lang="en-US" b="1" dirty="0" smtClean="0"/>
              <a:t>W=1um</a:t>
            </a:r>
            <a:endParaRPr lang="en-US" b="1" dirty="0"/>
          </a:p>
        </p:txBody>
      </p:sp>
      <p:cxnSp>
        <p:nvCxnSpPr>
          <p:cNvPr id="10" name="Straight Arrow Connector 9"/>
          <p:cNvCxnSpPr/>
          <p:nvPr/>
        </p:nvCxnSpPr>
        <p:spPr>
          <a:xfrm rot="5400000">
            <a:off x="1421700" y="2326341"/>
            <a:ext cx="457200" cy="1588"/>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06506" y="2173941"/>
            <a:ext cx="1051891" cy="369332"/>
          </a:xfrm>
          <a:prstGeom prst="rect">
            <a:avLst/>
          </a:prstGeom>
          <a:noFill/>
        </p:spPr>
        <p:txBody>
          <a:bodyPr wrap="none" rtlCol="0">
            <a:spAutoFit/>
          </a:bodyPr>
          <a:lstStyle/>
          <a:p>
            <a:r>
              <a:rPr lang="en-US" b="1" dirty="0" smtClean="0"/>
              <a:t>H=0.4um</a:t>
            </a:r>
            <a:endParaRPr lang="en-US" b="1" dirty="0"/>
          </a:p>
        </p:txBody>
      </p:sp>
      <p:sp>
        <p:nvSpPr>
          <p:cNvPr id="12" name="Rectangle 11"/>
          <p:cNvSpPr/>
          <p:nvPr/>
        </p:nvSpPr>
        <p:spPr>
          <a:xfrm>
            <a:off x="1801906" y="2097741"/>
            <a:ext cx="1219200" cy="228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rot="10800000">
            <a:off x="3325906" y="2631141"/>
            <a:ext cx="3810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706906" y="2947609"/>
            <a:ext cx="574196" cy="369332"/>
          </a:xfrm>
          <a:prstGeom prst="rect">
            <a:avLst/>
          </a:prstGeom>
          <a:noFill/>
        </p:spPr>
        <p:txBody>
          <a:bodyPr wrap="none" rtlCol="0">
            <a:spAutoFit/>
          </a:bodyPr>
          <a:lstStyle/>
          <a:p>
            <a:r>
              <a:rPr lang="en-US" dirty="0" smtClean="0"/>
              <a:t>SiO</a:t>
            </a:r>
            <a:r>
              <a:rPr lang="en-US" baseline="-25000" dirty="0" smtClean="0"/>
              <a:t>2</a:t>
            </a:r>
            <a:endParaRPr lang="en-US" baseline="-25000" dirty="0"/>
          </a:p>
        </p:txBody>
      </p:sp>
      <p:cxnSp>
        <p:nvCxnSpPr>
          <p:cNvPr id="15" name="Straight Arrow Connector 14"/>
          <p:cNvCxnSpPr/>
          <p:nvPr/>
        </p:nvCxnSpPr>
        <p:spPr>
          <a:xfrm rot="10800000" flipV="1">
            <a:off x="2894380" y="1945341"/>
            <a:ext cx="9906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961180" y="1792941"/>
            <a:ext cx="500458" cy="369332"/>
          </a:xfrm>
          <a:prstGeom prst="rect">
            <a:avLst/>
          </a:prstGeom>
          <a:noFill/>
        </p:spPr>
        <p:txBody>
          <a:bodyPr wrap="none" rtlCol="0">
            <a:spAutoFit/>
          </a:bodyPr>
          <a:lstStyle/>
          <a:p>
            <a:r>
              <a:rPr lang="en-US" dirty="0" smtClean="0"/>
              <a:t>YIG</a:t>
            </a:r>
            <a:endParaRPr lang="en-US" dirty="0"/>
          </a:p>
        </p:txBody>
      </p:sp>
      <p:cxnSp>
        <p:nvCxnSpPr>
          <p:cNvPr id="17" name="Straight Arrow Connector 16"/>
          <p:cNvCxnSpPr/>
          <p:nvPr/>
        </p:nvCxnSpPr>
        <p:spPr>
          <a:xfrm rot="10800000" flipV="1">
            <a:off x="2970580" y="2402541"/>
            <a:ext cx="8382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961180" y="2250141"/>
            <a:ext cx="806631" cy="369332"/>
          </a:xfrm>
          <a:prstGeom prst="rect">
            <a:avLst/>
          </a:prstGeom>
          <a:noFill/>
        </p:spPr>
        <p:txBody>
          <a:bodyPr wrap="none" rtlCol="0">
            <a:spAutoFit/>
          </a:bodyPr>
          <a:lstStyle/>
          <a:p>
            <a:r>
              <a:rPr lang="en-US" dirty="0" smtClean="0"/>
              <a:t>nitride</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Optical Isolator based on </a:t>
            </a:r>
            <a:r>
              <a:rPr lang="en-US" dirty="0"/>
              <a:t>H</a:t>
            </a:r>
            <a:r>
              <a:rPr lang="en-US" dirty="0" smtClean="0"/>
              <a:t>igh-index </a:t>
            </a:r>
            <a:r>
              <a:rPr lang="en-US" dirty="0"/>
              <a:t>C</a:t>
            </a:r>
            <a:r>
              <a:rPr lang="en-US" dirty="0" smtClean="0"/>
              <a:t>ontrast Waveguides</a:t>
            </a:r>
            <a:endParaRPr lang="en-US" dirty="0"/>
          </a:p>
        </p:txBody>
      </p:sp>
      <p:sp>
        <p:nvSpPr>
          <p:cNvPr id="4" name="Rectangle 3"/>
          <p:cNvSpPr/>
          <p:nvPr/>
        </p:nvSpPr>
        <p:spPr>
          <a:xfrm>
            <a:off x="6348548" y="3200400"/>
            <a:ext cx="304800" cy="5334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Si</a:t>
            </a:r>
            <a:endParaRPr lang="en-US" sz="1200" b="1" dirty="0">
              <a:solidFill>
                <a:schemeClr val="tx1"/>
              </a:solidFill>
            </a:endParaRPr>
          </a:p>
        </p:txBody>
      </p:sp>
      <p:sp>
        <p:nvSpPr>
          <p:cNvPr id="5" name="Rectangle 4"/>
          <p:cNvSpPr/>
          <p:nvPr/>
        </p:nvSpPr>
        <p:spPr>
          <a:xfrm>
            <a:off x="5410200" y="3733800"/>
            <a:ext cx="2133600" cy="6858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BOX</a:t>
            </a:r>
            <a:endParaRPr lang="en-US" b="1" dirty="0">
              <a:solidFill>
                <a:schemeClr val="tx1"/>
              </a:solidFill>
            </a:endParaRPr>
          </a:p>
        </p:txBody>
      </p:sp>
      <p:sp>
        <p:nvSpPr>
          <p:cNvPr id="7" name="Rectangle 6"/>
          <p:cNvSpPr/>
          <p:nvPr/>
        </p:nvSpPr>
        <p:spPr>
          <a:xfrm>
            <a:off x="6196148" y="3200400"/>
            <a:ext cx="152400" cy="5334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rot="5400000">
            <a:off x="6515894" y="3467100"/>
            <a:ext cx="533400" cy="158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342412" y="3074126"/>
            <a:ext cx="304800" cy="158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782594" y="3276600"/>
            <a:ext cx="894797" cy="369332"/>
          </a:xfrm>
          <a:prstGeom prst="rect">
            <a:avLst/>
          </a:prstGeom>
          <a:noFill/>
        </p:spPr>
        <p:txBody>
          <a:bodyPr wrap="none" rtlCol="0">
            <a:spAutoFit/>
          </a:bodyPr>
          <a:lstStyle/>
          <a:p>
            <a:r>
              <a:rPr lang="en-US" dirty="0" smtClean="0"/>
              <a:t>500 nm</a:t>
            </a:r>
            <a:endParaRPr lang="en-US" dirty="0"/>
          </a:p>
        </p:txBody>
      </p:sp>
      <p:sp>
        <p:nvSpPr>
          <p:cNvPr id="16" name="TextBox 15"/>
          <p:cNvSpPr txBox="1"/>
          <p:nvPr/>
        </p:nvSpPr>
        <p:spPr>
          <a:xfrm>
            <a:off x="6227023" y="2732315"/>
            <a:ext cx="894797" cy="369332"/>
          </a:xfrm>
          <a:prstGeom prst="rect">
            <a:avLst/>
          </a:prstGeom>
          <a:noFill/>
        </p:spPr>
        <p:txBody>
          <a:bodyPr wrap="none" rtlCol="0">
            <a:spAutoFit/>
          </a:bodyPr>
          <a:lstStyle/>
          <a:p>
            <a:r>
              <a:rPr lang="en-US" dirty="0" smtClean="0"/>
              <a:t>350 nm</a:t>
            </a:r>
            <a:endParaRPr lang="en-US" dirty="0"/>
          </a:p>
        </p:txBody>
      </p:sp>
      <p:sp>
        <p:nvSpPr>
          <p:cNvPr id="17" name="TextBox 16"/>
          <p:cNvSpPr txBox="1"/>
          <p:nvPr/>
        </p:nvSpPr>
        <p:spPr>
          <a:xfrm>
            <a:off x="5312623" y="2819400"/>
            <a:ext cx="801823" cy="369332"/>
          </a:xfrm>
          <a:prstGeom prst="rect">
            <a:avLst/>
          </a:prstGeom>
          <a:noFill/>
        </p:spPr>
        <p:txBody>
          <a:bodyPr wrap="none" rtlCol="0">
            <a:spAutoFit/>
          </a:bodyPr>
          <a:lstStyle/>
          <a:p>
            <a:r>
              <a:rPr lang="en-US" dirty="0" err="1" smtClean="0"/>
              <a:t>Ce:YIG</a:t>
            </a:r>
            <a:endParaRPr lang="en-US" dirty="0"/>
          </a:p>
        </p:txBody>
      </p:sp>
      <p:cxnSp>
        <p:nvCxnSpPr>
          <p:cNvPr id="19" name="Straight Arrow Connector 18"/>
          <p:cNvCxnSpPr>
            <a:stCxn id="17" idx="2"/>
            <a:endCxn id="7" idx="1"/>
          </p:cNvCxnSpPr>
          <p:nvPr/>
        </p:nvCxnSpPr>
        <p:spPr>
          <a:xfrm rot="16200000" flipH="1">
            <a:off x="5815657" y="3086609"/>
            <a:ext cx="278368" cy="4826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7827223" y="4343400"/>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flipH="1" flipV="1">
            <a:off x="7598623" y="4114800"/>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208223" y="4038600"/>
            <a:ext cx="284052" cy="369332"/>
          </a:xfrm>
          <a:prstGeom prst="rect">
            <a:avLst/>
          </a:prstGeom>
          <a:noFill/>
        </p:spPr>
        <p:txBody>
          <a:bodyPr wrap="none" rtlCol="0">
            <a:spAutoFit/>
          </a:bodyPr>
          <a:lstStyle/>
          <a:p>
            <a:r>
              <a:rPr lang="en-US" dirty="0" smtClean="0"/>
              <a:t>x</a:t>
            </a:r>
            <a:endParaRPr lang="en-US" dirty="0"/>
          </a:p>
        </p:txBody>
      </p:sp>
      <p:sp>
        <p:nvSpPr>
          <p:cNvPr id="25" name="TextBox 24"/>
          <p:cNvSpPr txBox="1"/>
          <p:nvPr/>
        </p:nvSpPr>
        <p:spPr>
          <a:xfrm>
            <a:off x="7827223" y="3657600"/>
            <a:ext cx="288862" cy="369332"/>
          </a:xfrm>
          <a:prstGeom prst="rect">
            <a:avLst/>
          </a:prstGeom>
          <a:noFill/>
        </p:spPr>
        <p:txBody>
          <a:bodyPr wrap="none" rtlCol="0">
            <a:spAutoFit/>
          </a:bodyPr>
          <a:lstStyle/>
          <a:p>
            <a:r>
              <a:rPr lang="en-US" dirty="0" smtClean="0"/>
              <a:t>y</a:t>
            </a:r>
            <a:endParaRPr lang="en-US" dirty="0"/>
          </a:p>
        </p:txBody>
      </p:sp>
      <p:graphicFrame>
        <p:nvGraphicFramePr>
          <p:cNvPr id="1026" name="Object 2"/>
          <p:cNvGraphicFramePr>
            <a:graphicFrameLocks noChangeAspect="1"/>
          </p:cNvGraphicFramePr>
          <p:nvPr/>
        </p:nvGraphicFramePr>
        <p:xfrm>
          <a:off x="685800" y="2057400"/>
          <a:ext cx="3384202" cy="1403014"/>
        </p:xfrm>
        <a:graphic>
          <a:graphicData uri="http://schemas.openxmlformats.org/presentationml/2006/ole">
            <p:oleObj spid="_x0000_s1026" name="Equation" r:id="rId3" imgW="2019240" imgH="838080" progId="Equation.3">
              <p:embed/>
            </p:oleObj>
          </a:graphicData>
        </a:graphic>
      </p:graphicFrame>
      <p:sp>
        <p:nvSpPr>
          <p:cNvPr id="27" name="TextBox 26"/>
          <p:cNvSpPr txBox="1"/>
          <p:nvPr/>
        </p:nvSpPr>
        <p:spPr>
          <a:xfrm>
            <a:off x="228600" y="1600200"/>
            <a:ext cx="4298228" cy="369332"/>
          </a:xfrm>
          <a:prstGeom prst="rect">
            <a:avLst/>
          </a:prstGeom>
          <a:noFill/>
        </p:spPr>
        <p:txBody>
          <a:bodyPr wrap="none" rtlCol="0">
            <a:spAutoFit/>
          </a:bodyPr>
          <a:lstStyle/>
          <a:p>
            <a:r>
              <a:rPr lang="en-US" dirty="0" smtClean="0"/>
              <a:t>Index offset with presence of magnetic field</a:t>
            </a:r>
            <a:endParaRPr lang="en-US" dirty="0"/>
          </a:p>
        </p:txBody>
      </p:sp>
      <p:sp>
        <p:nvSpPr>
          <p:cNvPr id="30" name="TextBox 29"/>
          <p:cNvSpPr txBox="1"/>
          <p:nvPr/>
        </p:nvSpPr>
        <p:spPr>
          <a:xfrm>
            <a:off x="381000" y="3886200"/>
            <a:ext cx="3825599" cy="1077218"/>
          </a:xfrm>
          <a:prstGeom prst="rect">
            <a:avLst/>
          </a:prstGeom>
          <a:noFill/>
        </p:spPr>
        <p:txBody>
          <a:bodyPr wrap="none" rtlCol="0">
            <a:spAutoFit/>
          </a:bodyPr>
          <a:lstStyle/>
          <a:p>
            <a:pPr>
              <a:spcBef>
                <a:spcPts val="600"/>
              </a:spcBef>
              <a:buFont typeface="Wingdings" pitchFamily="2" charset="2"/>
              <a:buChar char="§"/>
            </a:pPr>
            <a:r>
              <a:rPr lang="en-US" dirty="0" smtClean="0"/>
              <a:t> Magnetic film: </a:t>
            </a:r>
            <a:r>
              <a:rPr lang="en-US" dirty="0" err="1" smtClean="0"/>
              <a:t>Ce:YIG</a:t>
            </a:r>
            <a:r>
              <a:rPr lang="en-US" dirty="0" smtClean="0"/>
              <a:t> (n=2.22)</a:t>
            </a:r>
          </a:p>
          <a:p>
            <a:pPr>
              <a:spcBef>
                <a:spcPts val="600"/>
              </a:spcBef>
              <a:buFont typeface="Wingdings" pitchFamily="2" charset="2"/>
              <a:buChar char="§"/>
            </a:pPr>
            <a:r>
              <a:rPr lang="en-US" dirty="0"/>
              <a:t> </a:t>
            </a:r>
            <a:r>
              <a:rPr lang="en-US" dirty="0" smtClean="0"/>
              <a:t>Faraday coefficient: 7.85 x 10</a:t>
            </a:r>
            <a:r>
              <a:rPr lang="en-US" baseline="30000" dirty="0" smtClean="0"/>
              <a:t>3</a:t>
            </a:r>
            <a:r>
              <a:rPr lang="en-US" dirty="0" smtClean="0"/>
              <a:t> </a:t>
            </a:r>
            <a:r>
              <a:rPr lang="en-US" dirty="0" err="1" smtClean="0"/>
              <a:t>rad</a:t>
            </a:r>
            <a:r>
              <a:rPr lang="en-US" dirty="0" smtClean="0"/>
              <a:t>/m</a:t>
            </a:r>
          </a:p>
          <a:p>
            <a:pPr>
              <a:spcBef>
                <a:spcPts val="600"/>
              </a:spcBef>
              <a:buFont typeface="Wingdings" pitchFamily="2" charset="2"/>
              <a:buChar char="§"/>
            </a:pPr>
            <a:r>
              <a:rPr lang="en-US" dirty="0" smtClean="0"/>
              <a:t>Resonance wavelength shift:  45 pm</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Rib waveguide design </a:t>
            </a:r>
            <a:endParaRPr lang="en-US" dirty="0"/>
          </a:p>
        </p:txBody>
      </p:sp>
      <p:pic>
        <p:nvPicPr>
          <p:cNvPr id="27651" name="Picture 3"/>
          <p:cNvPicPr>
            <a:picLocks noChangeAspect="1" noChangeArrowheads="1"/>
          </p:cNvPicPr>
          <p:nvPr/>
        </p:nvPicPr>
        <p:blipFill>
          <a:blip r:embed="rId2" cstate="print"/>
          <a:srcRect/>
          <a:stretch>
            <a:fillRect/>
          </a:stretch>
        </p:blipFill>
        <p:spPr bwMode="auto">
          <a:xfrm>
            <a:off x="3276600" y="2286000"/>
            <a:ext cx="5334000" cy="4000500"/>
          </a:xfrm>
          <a:prstGeom prst="rect">
            <a:avLst/>
          </a:prstGeom>
          <a:noFill/>
          <a:ln w="9525">
            <a:noFill/>
            <a:miter lim="800000"/>
            <a:headEnd/>
            <a:tailEnd/>
          </a:ln>
          <a:effectLst/>
        </p:spPr>
      </p:pic>
      <p:sp>
        <p:nvSpPr>
          <p:cNvPr id="6" name="TextBox 5"/>
          <p:cNvSpPr txBox="1"/>
          <p:nvPr/>
        </p:nvSpPr>
        <p:spPr>
          <a:xfrm>
            <a:off x="4876800" y="2895600"/>
            <a:ext cx="1116011" cy="369332"/>
          </a:xfrm>
          <a:prstGeom prst="rect">
            <a:avLst/>
          </a:prstGeom>
          <a:noFill/>
        </p:spPr>
        <p:txBody>
          <a:bodyPr wrap="none" rtlCol="0">
            <a:spAutoFit/>
          </a:bodyPr>
          <a:lstStyle/>
          <a:p>
            <a:r>
              <a:rPr lang="en-US" b="1" dirty="0" smtClean="0"/>
              <a:t>W=0.3um</a:t>
            </a:r>
            <a:endParaRPr lang="en-US" b="1" dirty="0"/>
          </a:p>
        </p:txBody>
      </p:sp>
      <p:sp>
        <p:nvSpPr>
          <p:cNvPr id="7" name="TextBox 6"/>
          <p:cNvSpPr txBox="1"/>
          <p:nvPr/>
        </p:nvSpPr>
        <p:spPr>
          <a:xfrm>
            <a:off x="4419600" y="4267200"/>
            <a:ext cx="1116011" cy="369332"/>
          </a:xfrm>
          <a:prstGeom prst="rect">
            <a:avLst/>
          </a:prstGeom>
          <a:noFill/>
        </p:spPr>
        <p:txBody>
          <a:bodyPr wrap="none" rtlCol="0">
            <a:spAutoFit/>
          </a:bodyPr>
          <a:lstStyle/>
          <a:p>
            <a:r>
              <a:rPr lang="en-US" b="1" dirty="0" smtClean="0"/>
              <a:t>W=0.4um</a:t>
            </a:r>
            <a:endParaRPr lang="en-US" b="1" dirty="0"/>
          </a:p>
        </p:txBody>
      </p:sp>
      <p:sp>
        <p:nvSpPr>
          <p:cNvPr id="8" name="TextBox 7"/>
          <p:cNvSpPr txBox="1"/>
          <p:nvPr/>
        </p:nvSpPr>
        <p:spPr>
          <a:xfrm>
            <a:off x="4343400" y="4876800"/>
            <a:ext cx="1116011" cy="369332"/>
          </a:xfrm>
          <a:prstGeom prst="rect">
            <a:avLst/>
          </a:prstGeom>
          <a:noFill/>
        </p:spPr>
        <p:txBody>
          <a:bodyPr wrap="none" rtlCol="0">
            <a:spAutoFit/>
          </a:bodyPr>
          <a:lstStyle/>
          <a:p>
            <a:r>
              <a:rPr lang="en-US" b="1" dirty="0" smtClean="0"/>
              <a:t>W=0.5um</a:t>
            </a:r>
            <a:endParaRPr lang="en-US" b="1" dirty="0"/>
          </a:p>
        </p:txBody>
      </p:sp>
      <p:sp>
        <p:nvSpPr>
          <p:cNvPr id="9" name="TextBox 8"/>
          <p:cNvSpPr txBox="1"/>
          <p:nvPr/>
        </p:nvSpPr>
        <p:spPr>
          <a:xfrm>
            <a:off x="4191000" y="5410200"/>
            <a:ext cx="1116011" cy="369332"/>
          </a:xfrm>
          <a:prstGeom prst="rect">
            <a:avLst/>
          </a:prstGeom>
          <a:noFill/>
        </p:spPr>
        <p:txBody>
          <a:bodyPr wrap="none" rtlCol="0">
            <a:spAutoFit/>
          </a:bodyPr>
          <a:lstStyle/>
          <a:p>
            <a:r>
              <a:rPr lang="en-US" b="1" dirty="0" smtClean="0"/>
              <a:t>W=0.6um</a:t>
            </a:r>
            <a:endParaRPr lang="en-US" b="1" dirty="0"/>
          </a:p>
        </p:txBody>
      </p:sp>
      <p:sp>
        <p:nvSpPr>
          <p:cNvPr id="10" name="Rectangle 9"/>
          <p:cNvSpPr/>
          <p:nvPr/>
        </p:nvSpPr>
        <p:spPr>
          <a:xfrm>
            <a:off x="762000" y="3048000"/>
            <a:ext cx="1981200" cy="53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371600" y="2590800"/>
            <a:ext cx="7620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1371600" y="2438400"/>
            <a:ext cx="762000" cy="1588"/>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524000" y="1981200"/>
            <a:ext cx="394660" cy="369332"/>
          </a:xfrm>
          <a:prstGeom prst="rect">
            <a:avLst/>
          </a:prstGeom>
          <a:noFill/>
        </p:spPr>
        <p:txBody>
          <a:bodyPr wrap="none" rtlCol="0">
            <a:spAutoFit/>
          </a:bodyPr>
          <a:lstStyle/>
          <a:p>
            <a:r>
              <a:rPr lang="en-US" b="1" dirty="0" smtClean="0"/>
              <a:t>W</a:t>
            </a:r>
            <a:endParaRPr lang="en-US" b="1" dirty="0"/>
          </a:p>
        </p:txBody>
      </p:sp>
      <p:cxnSp>
        <p:nvCxnSpPr>
          <p:cNvPr id="14" name="Straight Arrow Connector 13"/>
          <p:cNvCxnSpPr/>
          <p:nvPr/>
        </p:nvCxnSpPr>
        <p:spPr>
          <a:xfrm rot="5400000">
            <a:off x="647700" y="3086100"/>
            <a:ext cx="990600" cy="1588"/>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52400" y="2286000"/>
            <a:ext cx="1042273" cy="369332"/>
          </a:xfrm>
          <a:prstGeom prst="rect">
            <a:avLst/>
          </a:prstGeom>
          <a:noFill/>
        </p:spPr>
        <p:txBody>
          <a:bodyPr wrap="none" rtlCol="0">
            <a:spAutoFit/>
          </a:bodyPr>
          <a:lstStyle/>
          <a:p>
            <a:r>
              <a:rPr lang="en-US" b="1" dirty="0" smtClean="0"/>
              <a:t>H=0.7um</a:t>
            </a:r>
            <a:endParaRPr lang="en-US" b="1" dirty="0"/>
          </a:p>
        </p:txBody>
      </p:sp>
      <p:cxnSp>
        <p:nvCxnSpPr>
          <p:cNvPr id="16" name="Straight Arrow Connector 15"/>
          <p:cNvCxnSpPr/>
          <p:nvPr/>
        </p:nvCxnSpPr>
        <p:spPr>
          <a:xfrm rot="5400000">
            <a:off x="2172494" y="3314700"/>
            <a:ext cx="532606" cy="794"/>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752600" y="3581400"/>
            <a:ext cx="1245341" cy="369332"/>
          </a:xfrm>
          <a:prstGeom prst="rect">
            <a:avLst/>
          </a:prstGeom>
          <a:noFill/>
        </p:spPr>
        <p:txBody>
          <a:bodyPr wrap="none" rtlCol="0">
            <a:spAutoFit/>
          </a:bodyPr>
          <a:lstStyle/>
          <a:p>
            <a:r>
              <a:rPr lang="en-US" b="1" dirty="0" smtClean="0"/>
              <a:t>Slab height</a:t>
            </a:r>
            <a:endParaRPr lang="en-US" b="1" dirty="0"/>
          </a:p>
        </p:txBody>
      </p:sp>
      <p:sp>
        <p:nvSpPr>
          <p:cNvPr id="18" name="Rectangle 17"/>
          <p:cNvSpPr/>
          <p:nvPr/>
        </p:nvSpPr>
        <p:spPr>
          <a:xfrm>
            <a:off x="2133600" y="2590800"/>
            <a:ext cx="152400" cy="457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133600" y="2514600"/>
            <a:ext cx="990600" cy="369332"/>
          </a:xfrm>
          <a:prstGeom prst="rect">
            <a:avLst/>
          </a:prstGeom>
          <a:noFill/>
        </p:spPr>
        <p:txBody>
          <a:bodyPr wrap="square" rtlCol="0">
            <a:spAutoFit/>
          </a:bodyPr>
          <a:lstStyle/>
          <a:p>
            <a:pPr algn="ctr"/>
            <a:r>
              <a:rPr lang="en-US" b="1" dirty="0" smtClean="0"/>
              <a:t>YIG</a:t>
            </a:r>
            <a:endParaRPr lang="en-US" b="1" dirty="0"/>
          </a:p>
        </p:txBody>
      </p:sp>
      <p:sp>
        <p:nvSpPr>
          <p:cNvPr id="20" name="TextBox 19"/>
          <p:cNvSpPr txBox="1"/>
          <p:nvPr/>
        </p:nvSpPr>
        <p:spPr>
          <a:xfrm>
            <a:off x="381000" y="4648200"/>
            <a:ext cx="2845074" cy="1200329"/>
          </a:xfrm>
          <a:prstGeom prst="rect">
            <a:avLst/>
          </a:prstGeom>
          <a:noFill/>
        </p:spPr>
        <p:txBody>
          <a:bodyPr wrap="none" rtlCol="0">
            <a:spAutoFit/>
          </a:bodyPr>
          <a:lstStyle/>
          <a:p>
            <a:pPr>
              <a:buFont typeface="Arial" pitchFamily="34" charset="0"/>
              <a:buChar char="•"/>
            </a:pPr>
            <a:r>
              <a:rPr lang="en-US" b="1" dirty="0" smtClean="0"/>
              <a:t>MO material : </a:t>
            </a:r>
            <a:r>
              <a:rPr lang="en-US" b="1" dirty="0" err="1" smtClean="0"/>
              <a:t>Ce:YIG</a:t>
            </a:r>
            <a:endParaRPr lang="en-US" b="1" dirty="0" smtClean="0"/>
          </a:p>
          <a:p>
            <a:pPr lvl="1">
              <a:buFont typeface="Arial" pitchFamily="34" charset="0"/>
              <a:buChar char="•"/>
            </a:pPr>
            <a:r>
              <a:rPr lang="en-US" b="1" dirty="0" smtClean="0"/>
              <a:t> refractive index =2.22</a:t>
            </a:r>
          </a:p>
          <a:p>
            <a:pPr lvl="1">
              <a:buFont typeface="Arial" pitchFamily="34" charset="0"/>
              <a:buChar char="•"/>
            </a:pPr>
            <a:r>
              <a:rPr lang="en-US" b="1" dirty="0" smtClean="0"/>
              <a:t> Loss: 20 cm-1</a:t>
            </a:r>
          </a:p>
          <a:p>
            <a:pPr lvl="1">
              <a:buFont typeface="Arial" pitchFamily="34" charset="0"/>
              <a:buChar char="•"/>
            </a:pPr>
            <a:r>
              <a:rPr lang="en-US" b="1" dirty="0" smtClean="0"/>
              <a:t> thickness: 200nm</a:t>
            </a:r>
            <a:endParaRPr lang="en-US" b="1"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SOI rib waveguide with YIG on the sidewall</a:t>
            </a:r>
            <a:endParaRPr lang="en-US" dirty="0"/>
          </a:p>
        </p:txBody>
      </p:sp>
      <p:graphicFrame>
        <p:nvGraphicFramePr>
          <p:cNvPr id="18434" name="Object 2"/>
          <p:cNvGraphicFramePr>
            <a:graphicFrameLocks noChangeAspect="1"/>
          </p:cNvGraphicFramePr>
          <p:nvPr/>
        </p:nvGraphicFramePr>
        <p:xfrm>
          <a:off x="3581400" y="1828800"/>
          <a:ext cx="5334721" cy="4449763"/>
        </p:xfrm>
        <a:graphic>
          <a:graphicData uri="http://schemas.openxmlformats.org/presentationml/2006/ole">
            <p:oleObj spid="_x0000_s74754" name="Graph" r:id="rId4" imgW="4400640" imgH="3229920" progId="Origin50.Graph">
              <p:embed/>
            </p:oleObj>
          </a:graphicData>
        </a:graphic>
      </p:graphicFrame>
      <p:sp>
        <p:nvSpPr>
          <p:cNvPr id="5" name="Rectangle 4"/>
          <p:cNvSpPr/>
          <p:nvPr/>
        </p:nvSpPr>
        <p:spPr>
          <a:xfrm>
            <a:off x="762000" y="3048000"/>
            <a:ext cx="1981200" cy="53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371600" y="2590800"/>
            <a:ext cx="7620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1371600" y="2438400"/>
            <a:ext cx="762000" cy="1588"/>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295400" y="1981200"/>
            <a:ext cx="1116011" cy="369332"/>
          </a:xfrm>
          <a:prstGeom prst="rect">
            <a:avLst/>
          </a:prstGeom>
          <a:noFill/>
        </p:spPr>
        <p:txBody>
          <a:bodyPr wrap="none" rtlCol="0">
            <a:spAutoFit/>
          </a:bodyPr>
          <a:lstStyle/>
          <a:p>
            <a:r>
              <a:rPr lang="en-US" b="1" dirty="0" smtClean="0"/>
              <a:t>W=0.5um</a:t>
            </a:r>
            <a:endParaRPr lang="en-US" b="1" dirty="0"/>
          </a:p>
        </p:txBody>
      </p:sp>
      <p:cxnSp>
        <p:nvCxnSpPr>
          <p:cNvPr id="10" name="Straight Arrow Connector 9"/>
          <p:cNvCxnSpPr/>
          <p:nvPr/>
        </p:nvCxnSpPr>
        <p:spPr>
          <a:xfrm rot="5400000">
            <a:off x="647700" y="3086100"/>
            <a:ext cx="990600" cy="1588"/>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52400" y="2286000"/>
            <a:ext cx="1042273" cy="369332"/>
          </a:xfrm>
          <a:prstGeom prst="rect">
            <a:avLst/>
          </a:prstGeom>
          <a:noFill/>
        </p:spPr>
        <p:txBody>
          <a:bodyPr wrap="none" rtlCol="0">
            <a:spAutoFit/>
          </a:bodyPr>
          <a:lstStyle/>
          <a:p>
            <a:r>
              <a:rPr lang="en-US" b="1" dirty="0" smtClean="0"/>
              <a:t>H=0.7um</a:t>
            </a:r>
            <a:endParaRPr lang="en-US" b="1" dirty="0"/>
          </a:p>
        </p:txBody>
      </p:sp>
      <p:cxnSp>
        <p:nvCxnSpPr>
          <p:cNvPr id="14" name="Straight Arrow Connector 13"/>
          <p:cNvCxnSpPr/>
          <p:nvPr/>
        </p:nvCxnSpPr>
        <p:spPr>
          <a:xfrm rot="5400000">
            <a:off x="2172494" y="3314700"/>
            <a:ext cx="532606" cy="794"/>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981200" y="3733800"/>
            <a:ext cx="1245341" cy="369332"/>
          </a:xfrm>
          <a:prstGeom prst="rect">
            <a:avLst/>
          </a:prstGeom>
          <a:noFill/>
        </p:spPr>
        <p:txBody>
          <a:bodyPr wrap="none" rtlCol="0">
            <a:spAutoFit/>
          </a:bodyPr>
          <a:lstStyle/>
          <a:p>
            <a:r>
              <a:rPr lang="en-US" b="1" dirty="0" smtClean="0"/>
              <a:t>Slab height</a:t>
            </a:r>
            <a:endParaRPr lang="en-US" b="1" dirty="0"/>
          </a:p>
        </p:txBody>
      </p:sp>
      <p:sp>
        <p:nvSpPr>
          <p:cNvPr id="18" name="Rectangle 17"/>
          <p:cNvSpPr/>
          <p:nvPr/>
        </p:nvSpPr>
        <p:spPr>
          <a:xfrm>
            <a:off x="2133600" y="2590800"/>
            <a:ext cx="152400" cy="457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286000" y="2590800"/>
            <a:ext cx="1524000" cy="369332"/>
          </a:xfrm>
          <a:prstGeom prst="rect">
            <a:avLst/>
          </a:prstGeom>
          <a:noFill/>
        </p:spPr>
        <p:txBody>
          <a:bodyPr wrap="square" rtlCol="0">
            <a:spAutoFit/>
          </a:bodyPr>
          <a:lstStyle/>
          <a:p>
            <a:r>
              <a:rPr lang="en-US" b="1" dirty="0" smtClean="0"/>
              <a:t>YIG</a:t>
            </a:r>
            <a:endParaRPr lang="en-US" b="1" dirty="0"/>
          </a:p>
        </p:txBody>
      </p:sp>
      <p:sp>
        <p:nvSpPr>
          <p:cNvPr id="20" name="TextBox 19"/>
          <p:cNvSpPr txBox="1"/>
          <p:nvPr/>
        </p:nvSpPr>
        <p:spPr>
          <a:xfrm>
            <a:off x="381000" y="4648200"/>
            <a:ext cx="2845074" cy="1200329"/>
          </a:xfrm>
          <a:prstGeom prst="rect">
            <a:avLst/>
          </a:prstGeom>
          <a:noFill/>
        </p:spPr>
        <p:txBody>
          <a:bodyPr wrap="none" rtlCol="0">
            <a:spAutoFit/>
          </a:bodyPr>
          <a:lstStyle/>
          <a:p>
            <a:pPr>
              <a:buFont typeface="Arial" pitchFamily="34" charset="0"/>
              <a:buChar char="•"/>
            </a:pPr>
            <a:r>
              <a:rPr lang="en-US" b="1" dirty="0" smtClean="0"/>
              <a:t>MO material : </a:t>
            </a:r>
            <a:r>
              <a:rPr lang="en-US" b="1" dirty="0" err="1" smtClean="0"/>
              <a:t>Ce:YIG</a:t>
            </a:r>
            <a:endParaRPr lang="en-US" b="1" dirty="0" smtClean="0"/>
          </a:p>
          <a:p>
            <a:pPr lvl="1">
              <a:buFont typeface="Arial" pitchFamily="34" charset="0"/>
              <a:buChar char="•"/>
            </a:pPr>
            <a:r>
              <a:rPr lang="en-US" b="1" dirty="0" smtClean="0"/>
              <a:t> refractive index =2.22</a:t>
            </a:r>
          </a:p>
          <a:p>
            <a:pPr lvl="1">
              <a:buFont typeface="Arial" pitchFamily="34" charset="0"/>
              <a:buChar char="•"/>
            </a:pPr>
            <a:r>
              <a:rPr lang="en-US" b="1" dirty="0" smtClean="0"/>
              <a:t> Loss: 20 cm-1</a:t>
            </a:r>
          </a:p>
          <a:p>
            <a:pPr lvl="1">
              <a:buFont typeface="Arial" pitchFamily="34" charset="0"/>
              <a:buChar char="•"/>
            </a:pPr>
            <a:r>
              <a:rPr lang="en-US" b="1" dirty="0" smtClean="0"/>
              <a:t> thickness: 200nm</a:t>
            </a:r>
            <a:endParaRPr lang="en-US" b="1" dirty="0"/>
          </a:p>
        </p:txBody>
      </p:sp>
      <p:cxnSp>
        <p:nvCxnSpPr>
          <p:cNvPr id="24" name="Straight Arrow Connector 23"/>
          <p:cNvCxnSpPr/>
          <p:nvPr/>
        </p:nvCxnSpPr>
        <p:spPr>
          <a:xfrm rot="10800000">
            <a:off x="4648200" y="3124200"/>
            <a:ext cx="11430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6858000" y="4419600"/>
            <a:ext cx="10668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Plans for optical ring isolators</a:t>
            </a:r>
            <a:endParaRPr lang="en-US" dirty="0"/>
          </a:p>
        </p:txBody>
      </p:sp>
      <p:sp>
        <p:nvSpPr>
          <p:cNvPr id="3" name="Content Placeholder 2"/>
          <p:cNvSpPr>
            <a:spLocks noGrp="1"/>
          </p:cNvSpPr>
          <p:nvPr>
            <p:ph idx="1"/>
          </p:nvPr>
        </p:nvSpPr>
        <p:spPr>
          <a:xfrm>
            <a:off x="457200" y="1600200"/>
            <a:ext cx="8229600" cy="5029200"/>
          </a:xfrm>
        </p:spPr>
        <p:txBody>
          <a:bodyPr>
            <a:normAutofit fontScale="62500" lnSpcReduction="20000"/>
          </a:bodyPr>
          <a:lstStyle/>
          <a:p>
            <a:r>
              <a:rPr lang="en-US" dirty="0" smtClean="0"/>
              <a:t>Magnetic material search</a:t>
            </a:r>
          </a:p>
          <a:p>
            <a:pPr lvl="1"/>
            <a:r>
              <a:rPr lang="en-US" dirty="0" smtClean="0"/>
              <a:t>Sputtering: BIG, YIG targets</a:t>
            </a:r>
          </a:p>
          <a:p>
            <a:pPr lvl="1"/>
            <a:r>
              <a:rPr lang="en-US" dirty="0" smtClean="0"/>
              <a:t>Crystal: YIG on GGG substrates (for bonding)</a:t>
            </a:r>
          </a:p>
          <a:p>
            <a:pPr lvl="1"/>
            <a:r>
              <a:rPr lang="en-US" dirty="0" smtClean="0"/>
              <a:t>Permanent magnets (linear &amp; radial directions), metal coil to generate magnetic field</a:t>
            </a:r>
          </a:p>
          <a:p>
            <a:r>
              <a:rPr lang="en-US" dirty="0" smtClean="0"/>
              <a:t>Process flow</a:t>
            </a:r>
          </a:p>
          <a:p>
            <a:pPr lvl="1"/>
            <a:r>
              <a:rPr lang="en-US" dirty="0" smtClean="0"/>
              <a:t>E-beam writing, sputtering, </a:t>
            </a:r>
            <a:r>
              <a:rPr lang="en-US" dirty="0" err="1" smtClean="0"/>
              <a:t>metalization</a:t>
            </a:r>
            <a:r>
              <a:rPr lang="en-US" dirty="0" smtClean="0"/>
              <a:t>, etc…</a:t>
            </a:r>
          </a:p>
          <a:p>
            <a:r>
              <a:rPr lang="en-US" dirty="0" smtClean="0"/>
              <a:t>Waveguide design</a:t>
            </a:r>
          </a:p>
          <a:p>
            <a:pPr lvl="1"/>
            <a:r>
              <a:rPr lang="en-US" dirty="0" smtClean="0"/>
              <a:t>Silicon- or nitride-based waveguides </a:t>
            </a:r>
          </a:p>
          <a:p>
            <a:pPr lvl="1"/>
            <a:r>
              <a:rPr lang="en-US" dirty="0" smtClean="0"/>
              <a:t>geometry design (optical mode profile, confinement factor of the MO layer)</a:t>
            </a:r>
          </a:p>
          <a:p>
            <a:r>
              <a:rPr lang="en-US" dirty="0" smtClean="0"/>
              <a:t>Test plans</a:t>
            </a:r>
          </a:p>
          <a:p>
            <a:pPr lvl="1"/>
            <a:r>
              <a:rPr lang="en-US" dirty="0" smtClean="0"/>
              <a:t>What if the device doesn’t work? </a:t>
            </a:r>
          </a:p>
          <a:p>
            <a:pPr lvl="2"/>
            <a:r>
              <a:rPr lang="en-US" dirty="0" smtClean="0"/>
              <a:t>small Faraday rotation</a:t>
            </a:r>
          </a:p>
          <a:p>
            <a:pPr lvl="2"/>
            <a:r>
              <a:rPr lang="en-US" dirty="0" smtClean="0"/>
              <a:t>low optical confinement in MO</a:t>
            </a:r>
          </a:p>
          <a:p>
            <a:pPr lvl="2"/>
            <a:r>
              <a:rPr lang="en-US" dirty="0" smtClean="0"/>
              <a:t>small external magnetic field</a:t>
            </a:r>
          </a:p>
          <a:p>
            <a:pPr lvl="2"/>
            <a:r>
              <a:rPr lang="en-US" dirty="0" smtClean="0"/>
              <a:t>Small Q of ring resonator</a:t>
            </a:r>
          </a:p>
          <a:p>
            <a:pPr lvl="1"/>
            <a:r>
              <a:rPr lang="en-US" dirty="0" smtClean="0"/>
              <a:t>Tunable laser +synchronized oscilloscope spectrum measurement</a:t>
            </a: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Magneto-optic material – </a:t>
            </a:r>
            <a:r>
              <a:rPr lang="en-US" dirty="0" err="1" smtClean="0"/>
              <a:t>Ce:YIG</a:t>
            </a:r>
            <a:r>
              <a:rPr lang="en-US" dirty="0" smtClean="0"/>
              <a:t/>
            </a:r>
            <a:br>
              <a:rPr lang="en-US" dirty="0" smtClean="0"/>
            </a:br>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Ce:YIG</a:t>
            </a:r>
            <a:r>
              <a:rPr lang="en-US" dirty="0" smtClean="0"/>
              <a:t> on SiO</a:t>
            </a:r>
            <a:r>
              <a:rPr lang="en-US" baseline="-25000" dirty="0" smtClean="0"/>
              <a:t>2</a:t>
            </a:r>
            <a:endParaRPr lang="en-US" baseline="-25000" dirty="0"/>
          </a:p>
        </p:txBody>
      </p:sp>
      <p:sp>
        <p:nvSpPr>
          <p:cNvPr id="4" name="TextBox 3"/>
          <p:cNvSpPr txBox="1"/>
          <p:nvPr/>
        </p:nvSpPr>
        <p:spPr>
          <a:xfrm>
            <a:off x="304800" y="1524000"/>
            <a:ext cx="4920065" cy="369332"/>
          </a:xfrm>
          <a:prstGeom prst="rect">
            <a:avLst/>
          </a:prstGeom>
          <a:noFill/>
        </p:spPr>
        <p:txBody>
          <a:bodyPr wrap="none" rtlCol="0">
            <a:spAutoFit/>
          </a:bodyPr>
          <a:lstStyle/>
          <a:p>
            <a:r>
              <a:rPr lang="en-US" dirty="0" smtClean="0"/>
              <a:t>2001 JECS, Uno,  </a:t>
            </a:r>
            <a:r>
              <a:rPr lang="en-US" dirty="0" err="1" smtClean="0"/>
              <a:t>Kaganawa</a:t>
            </a:r>
            <a:r>
              <a:rPr lang="en-US" dirty="0" smtClean="0"/>
              <a:t> Institute of Technology</a:t>
            </a:r>
            <a:endParaRPr lang="en-US" dirty="0"/>
          </a:p>
        </p:txBody>
      </p:sp>
      <p:pic>
        <p:nvPicPr>
          <p:cNvPr id="111618" name="Picture 2"/>
          <p:cNvPicPr>
            <a:picLocks noChangeAspect="1" noChangeArrowheads="1"/>
          </p:cNvPicPr>
          <p:nvPr/>
        </p:nvPicPr>
        <p:blipFill>
          <a:blip r:embed="rId2" cstate="print"/>
          <a:srcRect/>
          <a:stretch>
            <a:fillRect/>
          </a:stretch>
        </p:blipFill>
        <p:spPr bwMode="auto">
          <a:xfrm>
            <a:off x="457200" y="2209800"/>
            <a:ext cx="4564673" cy="2133600"/>
          </a:xfrm>
          <a:prstGeom prst="rect">
            <a:avLst/>
          </a:prstGeom>
          <a:noFill/>
          <a:ln w="9525">
            <a:noFill/>
            <a:miter lim="800000"/>
            <a:headEnd/>
            <a:tailEnd/>
          </a:ln>
        </p:spPr>
      </p:pic>
      <p:pic>
        <p:nvPicPr>
          <p:cNvPr id="111619" name="Picture 3"/>
          <p:cNvPicPr>
            <a:picLocks noChangeAspect="1" noChangeArrowheads="1"/>
          </p:cNvPicPr>
          <p:nvPr/>
        </p:nvPicPr>
        <p:blipFill>
          <a:blip r:embed="rId3" cstate="print"/>
          <a:srcRect/>
          <a:stretch>
            <a:fillRect/>
          </a:stretch>
        </p:blipFill>
        <p:spPr bwMode="auto">
          <a:xfrm>
            <a:off x="304800" y="4495800"/>
            <a:ext cx="4777740" cy="1990725"/>
          </a:xfrm>
          <a:prstGeom prst="rect">
            <a:avLst/>
          </a:prstGeom>
          <a:noFill/>
          <a:ln w="9525">
            <a:noFill/>
            <a:miter lim="800000"/>
            <a:headEnd/>
            <a:tailEnd/>
          </a:ln>
        </p:spPr>
      </p:pic>
      <p:pic>
        <p:nvPicPr>
          <p:cNvPr id="111620" name="Picture 4"/>
          <p:cNvPicPr>
            <a:picLocks noChangeAspect="1" noChangeArrowheads="1"/>
          </p:cNvPicPr>
          <p:nvPr/>
        </p:nvPicPr>
        <p:blipFill>
          <a:blip r:embed="rId4" cstate="print"/>
          <a:srcRect/>
          <a:stretch>
            <a:fillRect/>
          </a:stretch>
        </p:blipFill>
        <p:spPr bwMode="auto">
          <a:xfrm>
            <a:off x="5029200" y="1828800"/>
            <a:ext cx="3733800" cy="2019300"/>
          </a:xfrm>
          <a:prstGeom prst="rect">
            <a:avLst/>
          </a:prstGeom>
          <a:noFill/>
          <a:ln w="9525">
            <a:noFill/>
            <a:miter lim="800000"/>
            <a:headEnd/>
            <a:tailEnd/>
          </a:ln>
        </p:spPr>
      </p:pic>
      <p:sp>
        <p:nvSpPr>
          <p:cNvPr id="8" name="TextBox 7"/>
          <p:cNvSpPr txBox="1"/>
          <p:nvPr/>
        </p:nvSpPr>
        <p:spPr>
          <a:xfrm>
            <a:off x="5257801" y="4495800"/>
            <a:ext cx="3505200" cy="1754326"/>
          </a:xfrm>
          <a:prstGeom prst="rect">
            <a:avLst/>
          </a:prstGeom>
          <a:noFill/>
        </p:spPr>
        <p:txBody>
          <a:bodyPr wrap="square" rtlCol="0">
            <a:spAutoFit/>
          </a:bodyPr>
          <a:lstStyle/>
          <a:p>
            <a:pPr marL="342900" indent="-342900">
              <a:buAutoNum type="arabicParenR"/>
            </a:pPr>
            <a:r>
              <a:rPr lang="en-US" dirty="0" smtClean="0"/>
              <a:t>low-temperature sputtering</a:t>
            </a:r>
          </a:p>
          <a:p>
            <a:pPr marL="342900" indent="-342900">
              <a:buAutoNum type="arabicParenR"/>
            </a:pPr>
            <a:r>
              <a:rPr lang="en-US" dirty="0" smtClean="0"/>
              <a:t>Thermal annealing with GGG chip contact for crystallization</a:t>
            </a:r>
          </a:p>
          <a:p>
            <a:pPr marL="342900" indent="-342900">
              <a:buAutoNum type="arabicParenR"/>
            </a:pPr>
            <a:r>
              <a:rPr lang="el-GR" dirty="0" smtClean="0"/>
              <a:t>θ</a:t>
            </a:r>
            <a:r>
              <a:rPr lang="en-US" baseline="-25000" dirty="0" smtClean="0"/>
              <a:t>F</a:t>
            </a:r>
            <a:r>
              <a:rPr lang="en-US" dirty="0" smtClean="0"/>
              <a:t>~1000 degree/cm</a:t>
            </a:r>
          </a:p>
          <a:p>
            <a:pPr marL="342900" indent="-342900">
              <a:buAutoNum type="arabicParenR"/>
            </a:pPr>
            <a:r>
              <a:rPr lang="en-US" dirty="0" smtClean="0"/>
              <a:t>Epitaxial growth on GGG(100)</a:t>
            </a:r>
          </a:p>
          <a:p>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Epitaxially</a:t>
            </a:r>
            <a:r>
              <a:rPr lang="en-US" dirty="0" smtClean="0"/>
              <a:t> sputter </a:t>
            </a:r>
            <a:r>
              <a:rPr lang="en-US" dirty="0" err="1" smtClean="0"/>
              <a:t>Ce:YIG</a:t>
            </a:r>
            <a:r>
              <a:rPr lang="en-US" dirty="0" smtClean="0"/>
              <a:t> on GGG</a:t>
            </a:r>
            <a:endParaRPr lang="en-US" dirty="0"/>
          </a:p>
        </p:txBody>
      </p:sp>
      <p:pic>
        <p:nvPicPr>
          <p:cNvPr id="112642" name="Picture 2"/>
          <p:cNvPicPr>
            <a:picLocks noChangeAspect="1" noChangeArrowheads="1"/>
          </p:cNvPicPr>
          <p:nvPr/>
        </p:nvPicPr>
        <p:blipFill>
          <a:blip r:embed="rId2" cstate="print"/>
          <a:srcRect/>
          <a:stretch>
            <a:fillRect/>
          </a:stretch>
        </p:blipFill>
        <p:spPr bwMode="auto">
          <a:xfrm>
            <a:off x="304801" y="1905000"/>
            <a:ext cx="4774608" cy="1609725"/>
          </a:xfrm>
          <a:prstGeom prst="rect">
            <a:avLst/>
          </a:prstGeom>
          <a:noFill/>
          <a:ln w="9525">
            <a:noFill/>
            <a:miter lim="800000"/>
            <a:headEnd/>
            <a:tailEnd/>
          </a:ln>
        </p:spPr>
      </p:pic>
      <p:sp>
        <p:nvSpPr>
          <p:cNvPr id="5" name="TextBox 4"/>
          <p:cNvSpPr txBox="1"/>
          <p:nvPr/>
        </p:nvSpPr>
        <p:spPr>
          <a:xfrm>
            <a:off x="304800" y="1371600"/>
            <a:ext cx="4504888" cy="369332"/>
          </a:xfrm>
          <a:prstGeom prst="rect">
            <a:avLst/>
          </a:prstGeom>
          <a:noFill/>
        </p:spPr>
        <p:txBody>
          <a:bodyPr wrap="none" rtlCol="0">
            <a:spAutoFit/>
          </a:bodyPr>
          <a:lstStyle/>
          <a:p>
            <a:r>
              <a:rPr lang="en-US" dirty="0" smtClean="0"/>
              <a:t>1988 JJAP </a:t>
            </a:r>
            <a:r>
              <a:rPr lang="en-US" dirty="0" err="1" smtClean="0"/>
              <a:t>Gomi</a:t>
            </a:r>
            <a:r>
              <a:rPr lang="en-US" dirty="0" smtClean="0"/>
              <a:t>, Tokyo Institute of Technology</a:t>
            </a:r>
            <a:endParaRPr lang="en-US" dirty="0"/>
          </a:p>
        </p:txBody>
      </p:sp>
      <p:pic>
        <p:nvPicPr>
          <p:cNvPr id="112643" name="Picture 3"/>
          <p:cNvPicPr>
            <a:picLocks noChangeAspect="1" noChangeArrowheads="1"/>
          </p:cNvPicPr>
          <p:nvPr/>
        </p:nvPicPr>
        <p:blipFill>
          <a:blip r:embed="rId3" cstate="print"/>
          <a:srcRect/>
          <a:stretch>
            <a:fillRect/>
          </a:stretch>
        </p:blipFill>
        <p:spPr bwMode="auto">
          <a:xfrm>
            <a:off x="4876800" y="2133600"/>
            <a:ext cx="3810000" cy="3960979"/>
          </a:xfrm>
          <a:prstGeom prst="rect">
            <a:avLst/>
          </a:prstGeom>
          <a:noFill/>
          <a:ln w="9525">
            <a:noFill/>
            <a:miter lim="800000"/>
            <a:headEnd/>
            <a:tailEnd/>
          </a:ln>
        </p:spPr>
      </p:pic>
      <p:sp>
        <p:nvSpPr>
          <p:cNvPr id="7" name="TextBox 6"/>
          <p:cNvSpPr txBox="1"/>
          <p:nvPr/>
        </p:nvSpPr>
        <p:spPr>
          <a:xfrm>
            <a:off x="533400" y="4114800"/>
            <a:ext cx="3810000" cy="1477328"/>
          </a:xfrm>
          <a:prstGeom prst="rect">
            <a:avLst/>
          </a:prstGeom>
          <a:noFill/>
        </p:spPr>
        <p:txBody>
          <a:bodyPr wrap="square" rtlCol="0">
            <a:spAutoFit/>
          </a:bodyPr>
          <a:lstStyle/>
          <a:p>
            <a:pPr marL="342900" indent="-342900">
              <a:buAutoNum type="arabicParenR"/>
            </a:pPr>
            <a:r>
              <a:rPr lang="en-US" dirty="0" err="1" smtClean="0"/>
              <a:t>Epitaxially</a:t>
            </a:r>
            <a:r>
              <a:rPr lang="en-US" dirty="0" smtClean="0"/>
              <a:t> sputtering on GGG (111) when temp is above 500C </a:t>
            </a:r>
          </a:p>
          <a:p>
            <a:pPr marL="342900" indent="-342900">
              <a:buAutoNum type="arabicParenR"/>
            </a:pPr>
            <a:r>
              <a:rPr lang="en-US" dirty="0" smtClean="0"/>
              <a:t>Larger </a:t>
            </a:r>
            <a:r>
              <a:rPr lang="en-US" dirty="0" err="1" smtClean="0"/>
              <a:t>Ce</a:t>
            </a:r>
            <a:r>
              <a:rPr lang="en-US" dirty="0" smtClean="0"/>
              <a:t> portion, larger Faraday rotation</a:t>
            </a:r>
          </a:p>
          <a:p>
            <a:pPr marL="342900" indent="-342900">
              <a:buAutoNum type="arabicParenR"/>
            </a:pPr>
            <a:r>
              <a:rPr lang="en-US" dirty="0" smtClean="0"/>
              <a:t>No post-annealing</a:t>
            </a: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Epitaxially</a:t>
            </a:r>
            <a:r>
              <a:rPr lang="en-US" dirty="0" smtClean="0"/>
              <a:t> sputter </a:t>
            </a:r>
            <a:r>
              <a:rPr lang="en-US" dirty="0" err="1" smtClean="0"/>
              <a:t>Ce:YIG</a:t>
            </a:r>
            <a:r>
              <a:rPr lang="en-US" dirty="0" smtClean="0"/>
              <a:t> on GGG</a:t>
            </a:r>
            <a:endParaRPr lang="en-US" dirty="0"/>
          </a:p>
        </p:txBody>
      </p:sp>
      <p:sp>
        <p:nvSpPr>
          <p:cNvPr id="4" name="TextBox 3"/>
          <p:cNvSpPr txBox="1"/>
          <p:nvPr/>
        </p:nvSpPr>
        <p:spPr>
          <a:xfrm>
            <a:off x="304800" y="1447800"/>
            <a:ext cx="2130520" cy="369332"/>
          </a:xfrm>
          <a:prstGeom prst="rect">
            <a:avLst/>
          </a:prstGeom>
          <a:noFill/>
        </p:spPr>
        <p:txBody>
          <a:bodyPr wrap="none" rtlCol="0">
            <a:spAutoFit/>
          </a:bodyPr>
          <a:lstStyle/>
          <a:p>
            <a:r>
              <a:rPr lang="en-US" dirty="0" smtClean="0"/>
              <a:t>1993 JJAP Mino, NTT</a:t>
            </a:r>
            <a:endParaRPr lang="en-US" dirty="0"/>
          </a:p>
        </p:txBody>
      </p:sp>
      <p:pic>
        <p:nvPicPr>
          <p:cNvPr id="113666" name="Picture 2"/>
          <p:cNvPicPr>
            <a:picLocks noChangeAspect="1" noChangeArrowheads="1"/>
          </p:cNvPicPr>
          <p:nvPr/>
        </p:nvPicPr>
        <p:blipFill>
          <a:blip r:embed="rId2" cstate="print"/>
          <a:srcRect/>
          <a:stretch>
            <a:fillRect/>
          </a:stretch>
        </p:blipFill>
        <p:spPr bwMode="auto">
          <a:xfrm>
            <a:off x="0" y="2133600"/>
            <a:ext cx="4962525" cy="2228850"/>
          </a:xfrm>
          <a:prstGeom prst="rect">
            <a:avLst/>
          </a:prstGeom>
          <a:noFill/>
          <a:ln w="9525">
            <a:noFill/>
            <a:miter lim="800000"/>
            <a:headEnd/>
            <a:tailEnd/>
          </a:ln>
        </p:spPr>
      </p:pic>
      <p:pic>
        <p:nvPicPr>
          <p:cNvPr id="113667" name="Picture 3"/>
          <p:cNvPicPr>
            <a:picLocks noChangeAspect="1" noChangeArrowheads="1"/>
          </p:cNvPicPr>
          <p:nvPr/>
        </p:nvPicPr>
        <p:blipFill>
          <a:blip r:embed="rId3" cstate="print"/>
          <a:srcRect/>
          <a:stretch>
            <a:fillRect/>
          </a:stretch>
        </p:blipFill>
        <p:spPr bwMode="auto">
          <a:xfrm>
            <a:off x="4724400" y="1600200"/>
            <a:ext cx="4128303" cy="3495675"/>
          </a:xfrm>
          <a:prstGeom prst="rect">
            <a:avLst/>
          </a:prstGeom>
          <a:noFill/>
          <a:ln w="9525">
            <a:noFill/>
            <a:miter lim="800000"/>
            <a:headEnd/>
            <a:tailEnd/>
          </a:ln>
        </p:spPr>
      </p:pic>
      <p:pic>
        <p:nvPicPr>
          <p:cNvPr id="113668" name="Picture 4"/>
          <p:cNvPicPr>
            <a:picLocks noChangeAspect="1" noChangeArrowheads="1"/>
          </p:cNvPicPr>
          <p:nvPr/>
        </p:nvPicPr>
        <p:blipFill>
          <a:blip r:embed="rId4" cstate="print"/>
          <a:srcRect/>
          <a:stretch>
            <a:fillRect/>
          </a:stretch>
        </p:blipFill>
        <p:spPr bwMode="auto">
          <a:xfrm>
            <a:off x="0" y="4478866"/>
            <a:ext cx="4343400" cy="2379134"/>
          </a:xfrm>
          <a:prstGeom prst="rect">
            <a:avLst/>
          </a:prstGeom>
          <a:noFill/>
          <a:ln w="9525">
            <a:noFill/>
            <a:miter lim="800000"/>
            <a:headEnd/>
            <a:tailEnd/>
          </a:ln>
        </p:spPr>
      </p:pic>
      <p:sp>
        <p:nvSpPr>
          <p:cNvPr id="8" name="TextBox 7"/>
          <p:cNvSpPr txBox="1"/>
          <p:nvPr/>
        </p:nvSpPr>
        <p:spPr>
          <a:xfrm>
            <a:off x="4419600" y="5410200"/>
            <a:ext cx="4436343" cy="923330"/>
          </a:xfrm>
          <a:prstGeom prst="rect">
            <a:avLst/>
          </a:prstGeom>
          <a:noFill/>
        </p:spPr>
        <p:txBody>
          <a:bodyPr wrap="none" rtlCol="0">
            <a:spAutoFit/>
          </a:bodyPr>
          <a:lstStyle/>
          <a:p>
            <a:pPr marL="342900" indent="-342900">
              <a:buAutoNum type="arabicParenR"/>
            </a:pPr>
            <a:r>
              <a:rPr lang="en-US" dirty="0" err="1" smtClean="0"/>
              <a:t>Epitaxially</a:t>
            </a:r>
            <a:r>
              <a:rPr lang="en-US" dirty="0" smtClean="0"/>
              <a:t> sputtering </a:t>
            </a:r>
            <a:r>
              <a:rPr lang="en-US" dirty="0" err="1" smtClean="0"/>
              <a:t>Ce:YIG</a:t>
            </a:r>
            <a:r>
              <a:rPr lang="en-US" dirty="0" smtClean="0"/>
              <a:t> on GGG(111)</a:t>
            </a:r>
          </a:p>
          <a:p>
            <a:pPr marL="342900" indent="-342900">
              <a:buAutoNum type="arabicParenR"/>
            </a:pPr>
            <a:r>
              <a:rPr lang="en-US" dirty="0" smtClean="0"/>
              <a:t>Temp: 490C</a:t>
            </a:r>
          </a:p>
          <a:p>
            <a:pPr marL="342900" indent="-342900">
              <a:buAutoNum type="arabicParenR"/>
            </a:pPr>
            <a:r>
              <a:rPr lang="el-GR" dirty="0" smtClean="0"/>
              <a:t>θ</a:t>
            </a:r>
            <a:r>
              <a:rPr lang="en-US" baseline="-25000" dirty="0" smtClean="0"/>
              <a:t>F</a:t>
            </a:r>
            <a:r>
              <a:rPr lang="en-US" dirty="0" smtClean="0"/>
              <a:t>~4000 deg/cm</a:t>
            </a: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029200" cy="1143000"/>
          </a:xfrm>
        </p:spPr>
        <p:txBody>
          <a:bodyPr>
            <a:normAutofit fontScale="90000"/>
          </a:bodyPr>
          <a:lstStyle/>
          <a:p>
            <a:r>
              <a:rPr lang="en-US" dirty="0" err="1" smtClean="0"/>
              <a:t>Epitaxially</a:t>
            </a:r>
            <a:r>
              <a:rPr lang="en-US" dirty="0" smtClean="0"/>
              <a:t> sputter </a:t>
            </a:r>
            <a:r>
              <a:rPr lang="en-US" dirty="0" err="1" smtClean="0"/>
              <a:t>Ce:YIG</a:t>
            </a:r>
            <a:r>
              <a:rPr lang="en-US" dirty="0" smtClean="0"/>
              <a:t> on GCGMZG</a:t>
            </a:r>
            <a:endParaRPr lang="en-US" dirty="0"/>
          </a:p>
        </p:txBody>
      </p:sp>
      <p:sp>
        <p:nvSpPr>
          <p:cNvPr id="4" name="TextBox 3"/>
          <p:cNvSpPr txBox="1"/>
          <p:nvPr/>
        </p:nvSpPr>
        <p:spPr>
          <a:xfrm>
            <a:off x="381000" y="1600200"/>
            <a:ext cx="2449004" cy="369332"/>
          </a:xfrm>
          <a:prstGeom prst="rect">
            <a:avLst/>
          </a:prstGeom>
          <a:noFill/>
        </p:spPr>
        <p:txBody>
          <a:bodyPr wrap="none" rtlCol="0">
            <a:spAutoFit/>
          </a:bodyPr>
          <a:lstStyle/>
          <a:p>
            <a:r>
              <a:rPr lang="en-US" dirty="0" smtClean="0"/>
              <a:t>1996 JJAP </a:t>
            </a:r>
            <a:r>
              <a:rPr lang="en-US" dirty="0" err="1" smtClean="0"/>
              <a:t>Shintaku</a:t>
            </a:r>
            <a:r>
              <a:rPr lang="en-US" dirty="0" smtClean="0"/>
              <a:t>, NTT</a:t>
            </a:r>
            <a:endParaRPr lang="en-US" dirty="0"/>
          </a:p>
        </p:txBody>
      </p:sp>
      <p:pic>
        <p:nvPicPr>
          <p:cNvPr id="114690" name="Picture 2"/>
          <p:cNvPicPr>
            <a:picLocks noChangeAspect="1" noChangeArrowheads="1"/>
          </p:cNvPicPr>
          <p:nvPr/>
        </p:nvPicPr>
        <p:blipFill>
          <a:blip r:embed="rId2" cstate="print"/>
          <a:srcRect/>
          <a:stretch>
            <a:fillRect/>
          </a:stretch>
        </p:blipFill>
        <p:spPr bwMode="auto">
          <a:xfrm>
            <a:off x="304800" y="1981200"/>
            <a:ext cx="4343400" cy="2805113"/>
          </a:xfrm>
          <a:prstGeom prst="rect">
            <a:avLst/>
          </a:prstGeom>
          <a:noFill/>
          <a:ln w="9525">
            <a:noFill/>
            <a:miter lim="800000"/>
            <a:headEnd/>
            <a:tailEnd/>
          </a:ln>
        </p:spPr>
      </p:pic>
      <p:pic>
        <p:nvPicPr>
          <p:cNvPr id="114692" name="Picture 4"/>
          <p:cNvPicPr>
            <a:picLocks noChangeAspect="1" noChangeArrowheads="1"/>
          </p:cNvPicPr>
          <p:nvPr/>
        </p:nvPicPr>
        <p:blipFill>
          <a:blip r:embed="rId3" cstate="print"/>
          <a:srcRect/>
          <a:stretch>
            <a:fillRect/>
          </a:stretch>
        </p:blipFill>
        <p:spPr bwMode="auto">
          <a:xfrm>
            <a:off x="5638800" y="3700849"/>
            <a:ext cx="3200400" cy="3157151"/>
          </a:xfrm>
          <a:prstGeom prst="rect">
            <a:avLst/>
          </a:prstGeom>
          <a:noFill/>
          <a:ln w="9525">
            <a:noFill/>
            <a:miter lim="800000"/>
            <a:headEnd/>
            <a:tailEnd/>
          </a:ln>
        </p:spPr>
      </p:pic>
      <p:pic>
        <p:nvPicPr>
          <p:cNvPr id="114693" name="Picture 5"/>
          <p:cNvPicPr>
            <a:picLocks noChangeAspect="1" noChangeArrowheads="1"/>
          </p:cNvPicPr>
          <p:nvPr/>
        </p:nvPicPr>
        <p:blipFill>
          <a:blip r:embed="rId4" cstate="print"/>
          <a:srcRect/>
          <a:stretch>
            <a:fillRect/>
          </a:stretch>
        </p:blipFill>
        <p:spPr bwMode="auto">
          <a:xfrm>
            <a:off x="5609992" y="228600"/>
            <a:ext cx="3457808" cy="3328988"/>
          </a:xfrm>
          <a:prstGeom prst="rect">
            <a:avLst/>
          </a:prstGeom>
          <a:noFill/>
          <a:ln w="9525">
            <a:noFill/>
            <a:miter lim="800000"/>
            <a:headEnd/>
            <a:tailEnd/>
          </a:ln>
        </p:spPr>
      </p:pic>
      <p:sp>
        <p:nvSpPr>
          <p:cNvPr id="9" name="TextBox 8"/>
          <p:cNvSpPr txBox="1"/>
          <p:nvPr/>
        </p:nvSpPr>
        <p:spPr>
          <a:xfrm>
            <a:off x="381000" y="5181600"/>
            <a:ext cx="4084773" cy="1200329"/>
          </a:xfrm>
          <a:prstGeom prst="rect">
            <a:avLst/>
          </a:prstGeom>
          <a:noFill/>
        </p:spPr>
        <p:txBody>
          <a:bodyPr wrap="none" rtlCol="0">
            <a:spAutoFit/>
          </a:bodyPr>
          <a:lstStyle/>
          <a:p>
            <a:pPr marL="342900" indent="-342900">
              <a:buAutoNum type="arabicParenR"/>
            </a:pPr>
            <a:r>
              <a:rPr lang="en-US" dirty="0" smtClean="0"/>
              <a:t>Epitaxial growth on GGG(111) at 550C</a:t>
            </a:r>
          </a:p>
          <a:p>
            <a:pPr marL="342900" indent="-342900">
              <a:buAutoNum type="arabicParenR"/>
            </a:pPr>
            <a:r>
              <a:rPr lang="en-US" dirty="0" smtClean="0"/>
              <a:t>Annealing: N2 800C, 0.5~1hr</a:t>
            </a:r>
          </a:p>
          <a:p>
            <a:pPr marL="342900" indent="-342900">
              <a:buFontTx/>
              <a:buAutoNum type="arabicParenR"/>
            </a:pPr>
            <a:r>
              <a:rPr lang="el-GR" dirty="0" smtClean="0"/>
              <a:t>θ</a:t>
            </a:r>
            <a:r>
              <a:rPr lang="en-US" baseline="-25000" dirty="0" smtClean="0"/>
              <a:t>F</a:t>
            </a:r>
            <a:r>
              <a:rPr lang="en-US" dirty="0" smtClean="0"/>
              <a:t>~4000 deg/cm</a:t>
            </a:r>
          </a:p>
          <a:p>
            <a:pPr marL="342900" indent="-342900">
              <a:buAutoNum type="arabicParenR"/>
            </a:pPr>
            <a:r>
              <a:rPr lang="en-US" dirty="0" smtClean="0"/>
              <a:t>Propagation loss ~ 15dB/cm</a:t>
            </a: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Epitaxially</a:t>
            </a:r>
            <a:r>
              <a:rPr lang="en-US" dirty="0" smtClean="0"/>
              <a:t> sputter </a:t>
            </a:r>
            <a:r>
              <a:rPr lang="en-US" dirty="0" err="1" smtClean="0"/>
              <a:t>Ce:YIG</a:t>
            </a:r>
            <a:r>
              <a:rPr lang="en-US" dirty="0" smtClean="0"/>
              <a:t> on GSGG(111)</a:t>
            </a:r>
            <a:endParaRPr lang="en-US" baseline="-25000" dirty="0"/>
          </a:p>
        </p:txBody>
      </p:sp>
      <p:pic>
        <p:nvPicPr>
          <p:cNvPr id="115714" name="Picture 2"/>
          <p:cNvPicPr>
            <a:picLocks noChangeAspect="1" noChangeArrowheads="1"/>
          </p:cNvPicPr>
          <p:nvPr/>
        </p:nvPicPr>
        <p:blipFill>
          <a:blip r:embed="rId2" cstate="print"/>
          <a:srcRect/>
          <a:stretch>
            <a:fillRect/>
          </a:stretch>
        </p:blipFill>
        <p:spPr bwMode="auto">
          <a:xfrm>
            <a:off x="152400" y="1752600"/>
            <a:ext cx="4810125" cy="2352675"/>
          </a:xfrm>
          <a:prstGeom prst="rect">
            <a:avLst/>
          </a:prstGeom>
          <a:noFill/>
          <a:ln w="9525">
            <a:noFill/>
            <a:miter lim="800000"/>
            <a:headEnd/>
            <a:tailEnd/>
          </a:ln>
        </p:spPr>
      </p:pic>
      <p:sp>
        <p:nvSpPr>
          <p:cNvPr id="5" name="TextBox 4"/>
          <p:cNvSpPr txBox="1"/>
          <p:nvPr/>
        </p:nvSpPr>
        <p:spPr>
          <a:xfrm>
            <a:off x="228600" y="1371600"/>
            <a:ext cx="2403287" cy="369332"/>
          </a:xfrm>
          <a:prstGeom prst="rect">
            <a:avLst/>
          </a:prstGeom>
          <a:noFill/>
        </p:spPr>
        <p:txBody>
          <a:bodyPr wrap="none" rtlCol="0">
            <a:spAutoFit/>
          </a:bodyPr>
          <a:lstStyle/>
          <a:p>
            <a:r>
              <a:rPr lang="en-US" dirty="0" smtClean="0"/>
              <a:t>1997 APL </a:t>
            </a:r>
            <a:r>
              <a:rPr lang="en-US" dirty="0" err="1" smtClean="0"/>
              <a:t>Shintaku</a:t>
            </a:r>
            <a:r>
              <a:rPr lang="en-US" dirty="0" smtClean="0"/>
              <a:t>, NTT</a:t>
            </a:r>
            <a:endParaRPr lang="en-US" dirty="0"/>
          </a:p>
        </p:txBody>
      </p:sp>
      <p:pic>
        <p:nvPicPr>
          <p:cNvPr id="115715" name="Picture 3"/>
          <p:cNvPicPr>
            <a:picLocks noChangeAspect="1" noChangeArrowheads="1"/>
          </p:cNvPicPr>
          <p:nvPr/>
        </p:nvPicPr>
        <p:blipFill>
          <a:blip r:embed="rId3" cstate="print"/>
          <a:srcRect/>
          <a:stretch>
            <a:fillRect/>
          </a:stretch>
        </p:blipFill>
        <p:spPr bwMode="auto">
          <a:xfrm>
            <a:off x="152400" y="4183693"/>
            <a:ext cx="4648200" cy="2674307"/>
          </a:xfrm>
          <a:prstGeom prst="rect">
            <a:avLst/>
          </a:prstGeom>
          <a:noFill/>
          <a:ln w="9525">
            <a:noFill/>
            <a:miter lim="800000"/>
            <a:headEnd/>
            <a:tailEnd/>
          </a:ln>
        </p:spPr>
      </p:pic>
      <p:sp>
        <p:nvSpPr>
          <p:cNvPr id="7" name="TextBox 6"/>
          <p:cNvSpPr txBox="1"/>
          <p:nvPr/>
        </p:nvSpPr>
        <p:spPr>
          <a:xfrm>
            <a:off x="5059227" y="2514600"/>
            <a:ext cx="3627573" cy="1754326"/>
          </a:xfrm>
          <a:prstGeom prst="rect">
            <a:avLst/>
          </a:prstGeom>
          <a:noFill/>
        </p:spPr>
        <p:txBody>
          <a:bodyPr wrap="square" rtlCol="0">
            <a:spAutoFit/>
          </a:bodyPr>
          <a:lstStyle/>
          <a:p>
            <a:pPr marL="342900" indent="-342900">
              <a:buAutoNum type="arabicParenR"/>
            </a:pPr>
            <a:r>
              <a:rPr lang="en-US" dirty="0" smtClean="0"/>
              <a:t>Epitaxial growth on GSGG(111) at 550C</a:t>
            </a:r>
          </a:p>
          <a:p>
            <a:pPr marL="342900" indent="-342900">
              <a:buAutoNum type="arabicParenR"/>
            </a:pPr>
            <a:r>
              <a:rPr lang="en-US" dirty="0" smtClean="0"/>
              <a:t>Annealing: N2 800C, 0.5 hr</a:t>
            </a:r>
          </a:p>
          <a:p>
            <a:pPr marL="342900" indent="-342900">
              <a:buFontTx/>
              <a:buAutoNum type="arabicParenR"/>
            </a:pPr>
            <a:r>
              <a:rPr lang="el-GR" dirty="0" smtClean="0"/>
              <a:t>θ</a:t>
            </a:r>
            <a:r>
              <a:rPr lang="en-US" baseline="-25000" dirty="0" smtClean="0"/>
              <a:t>F</a:t>
            </a:r>
            <a:r>
              <a:rPr lang="en-US" dirty="0" smtClean="0"/>
              <a:t>~3300 deg/cm</a:t>
            </a:r>
          </a:p>
          <a:p>
            <a:pPr marL="342900" indent="-342900">
              <a:buAutoNum type="arabicParenR"/>
            </a:pPr>
            <a:r>
              <a:rPr lang="en-US" dirty="0" smtClean="0"/>
              <a:t>Propagation loss : TE~9.7dB/cm, TM~5.8dB/cm</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5715000" cy="1143000"/>
          </a:xfrm>
        </p:spPr>
        <p:txBody>
          <a:bodyPr>
            <a:normAutofit fontScale="90000"/>
          </a:bodyPr>
          <a:lstStyle/>
          <a:p>
            <a:r>
              <a:rPr lang="en-US" dirty="0" err="1" smtClean="0"/>
              <a:t>Epitaxially</a:t>
            </a:r>
            <a:r>
              <a:rPr lang="en-US" dirty="0" smtClean="0"/>
              <a:t> sputter </a:t>
            </a:r>
            <a:r>
              <a:rPr lang="en-US" dirty="0" err="1" smtClean="0"/>
              <a:t>Ce:YIG</a:t>
            </a:r>
            <a:r>
              <a:rPr lang="en-US" dirty="0" smtClean="0"/>
              <a:t> on Si &amp; GGG(111)</a:t>
            </a:r>
            <a:endParaRPr lang="en-US" dirty="0"/>
          </a:p>
        </p:txBody>
      </p:sp>
      <p:pic>
        <p:nvPicPr>
          <p:cNvPr id="116738" name="Picture 2"/>
          <p:cNvPicPr>
            <a:picLocks noChangeAspect="1" noChangeArrowheads="1"/>
          </p:cNvPicPr>
          <p:nvPr/>
        </p:nvPicPr>
        <p:blipFill>
          <a:blip r:embed="rId2" cstate="print"/>
          <a:srcRect r="23077"/>
          <a:stretch>
            <a:fillRect/>
          </a:stretch>
        </p:blipFill>
        <p:spPr bwMode="auto">
          <a:xfrm>
            <a:off x="228600" y="2209800"/>
            <a:ext cx="5369421" cy="2565458"/>
          </a:xfrm>
          <a:prstGeom prst="rect">
            <a:avLst/>
          </a:prstGeom>
          <a:noFill/>
          <a:ln w="9525">
            <a:noFill/>
            <a:miter lim="800000"/>
            <a:headEnd/>
            <a:tailEnd/>
          </a:ln>
        </p:spPr>
      </p:pic>
      <p:pic>
        <p:nvPicPr>
          <p:cNvPr id="116739" name="Picture 3"/>
          <p:cNvPicPr>
            <a:picLocks noChangeAspect="1" noChangeArrowheads="1"/>
          </p:cNvPicPr>
          <p:nvPr/>
        </p:nvPicPr>
        <p:blipFill>
          <a:blip r:embed="rId3" cstate="print"/>
          <a:srcRect l="49623"/>
          <a:stretch>
            <a:fillRect/>
          </a:stretch>
        </p:blipFill>
        <p:spPr bwMode="auto">
          <a:xfrm>
            <a:off x="5715000" y="3579306"/>
            <a:ext cx="3124200" cy="3278694"/>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r="51718"/>
          <a:stretch>
            <a:fillRect/>
          </a:stretch>
        </p:blipFill>
        <p:spPr bwMode="auto">
          <a:xfrm>
            <a:off x="5791200" y="381000"/>
            <a:ext cx="2951967" cy="3232403"/>
          </a:xfrm>
          <a:prstGeom prst="rect">
            <a:avLst/>
          </a:prstGeom>
          <a:noFill/>
          <a:ln w="9525">
            <a:noFill/>
            <a:miter lim="800000"/>
            <a:headEnd/>
            <a:tailEnd/>
          </a:ln>
        </p:spPr>
      </p:pic>
      <p:sp>
        <p:nvSpPr>
          <p:cNvPr id="7" name="TextBox 6"/>
          <p:cNvSpPr txBox="1"/>
          <p:nvPr/>
        </p:nvSpPr>
        <p:spPr>
          <a:xfrm>
            <a:off x="228600" y="1828800"/>
            <a:ext cx="3301738" cy="369332"/>
          </a:xfrm>
          <a:prstGeom prst="rect">
            <a:avLst/>
          </a:prstGeom>
          <a:noFill/>
        </p:spPr>
        <p:txBody>
          <a:bodyPr wrap="none" rtlCol="0">
            <a:spAutoFit/>
          </a:bodyPr>
          <a:lstStyle/>
          <a:p>
            <a:r>
              <a:rPr lang="en-US" dirty="0" smtClean="0"/>
              <a:t>2001 JMMM Cho, </a:t>
            </a:r>
            <a:r>
              <a:rPr lang="en-US" dirty="0" err="1" smtClean="0"/>
              <a:t>Inha</a:t>
            </a:r>
            <a:r>
              <a:rPr lang="en-US" dirty="0" smtClean="0"/>
              <a:t> University</a:t>
            </a:r>
            <a:endParaRPr lang="en-US" dirty="0"/>
          </a:p>
        </p:txBody>
      </p:sp>
      <p:sp>
        <p:nvSpPr>
          <p:cNvPr id="8" name="TextBox 7"/>
          <p:cNvSpPr txBox="1"/>
          <p:nvPr/>
        </p:nvSpPr>
        <p:spPr>
          <a:xfrm>
            <a:off x="304800" y="5029200"/>
            <a:ext cx="3067956" cy="923330"/>
          </a:xfrm>
          <a:prstGeom prst="rect">
            <a:avLst/>
          </a:prstGeom>
          <a:noFill/>
        </p:spPr>
        <p:txBody>
          <a:bodyPr wrap="none" rtlCol="0">
            <a:spAutoFit/>
          </a:bodyPr>
          <a:lstStyle/>
          <a:p>
            <a:pPr marL="342900" indent="-342900">
              <a:buAutoNum type="arabicParenR"/>
            </a:pPr>
            <a:r>
              <a:rPr lang="en-US" dirty="0" smtClean="0"/>
              <a:t>Growth temperature: 500C</a:t>
            </a:r>
          </a:p>
          <a:p>
            <a:pPr marL="342900" indent="-342900">
              <a:buAutoNum type="arabicParenR"/>
            </a:pPr>
            <a:r>
              <a:rPr lang="en-US" dirty="0" smtClean="0"/>
              <a:t>Annealing: 900C 2hr, air</a:t>
            </a:r>
          </a:p>
          <a:p>
            <a:pPr marL="342900" indent="-342900">
              <a:buAutoNum type="arabicParenR"/>
            </a:pPr>
            <a:r>
              <a:rPr lang="en-US" dirty="0" smtClean="0"/>
              <a:t>Substrate: Si, GGG(111)</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Isolation at Through Port</a:t>
            </a:r>
            <a:endParaRPr lang="en-US" dirty="0"/>
          </a:p>
        </p:txBody>
      </p:sp>
      <p:sp>
        <p:nvSpPr>
          <p:cNvPr id="3" name="Content Placeholder 2"/>
          <p:cNvSpPr>
            <a:spLocks noGrp="1"/>
          </p:cNvSpPr>
          <p:nvPr>
            <p:ph idx="1"/>
          </p:nvPr>
        </p:nvSpPr>
        <p:spPr>
          <a:xfrm>
            <a:off x="228600" y="1828800"/>
            <a:ext cx="4038600" cy="3429000"/>
          </a:xfrm>
        </p:spPr>
        <p:txBody>
          <a:bodyPr>
            <a:normAutofit/>
          </a:bodyPr>
          <a:lstStyle/>
          <a:p>
            <a:pPr>
              <a:spcBef>
                <a:spcPts val="600"/>
              </a:spcBef>
              <a:buFont typeface="Wingdings" pitchFamily="2" charset="2"/>
              <a:buChar char="§"/>
            </a:pPr>
            <a:r>
              <a:rPr lang="en-US" sz="2600" dirty="0" smtClean="0"/>
              <a:t>Q of the ring: 30,000</a:t>
            </a:r>
          </a:p>
          <a:p>
            <a:pPr>
              <a:spcBef>
                <a:spcPts val="600"/>
              </a:spcBef>
              <a:buFont typeface="Wingdings" pitchFamily="2" charset="2"/>
              <a:buChar char="§"/>
            </a:pPr>
            <a:r>
              <a:rPr lang="en-US" sz="2600" dirty="0" smtClean="0"/>
              <a:t>Isolation Ratio &gt; 40dB</a:t>
            </a:r>
          </a:p>
          <a:p>
            <a:pPr>
              <a:spcBef>
                <a:spcPts val="600"/>
              </a:spcBef>
              <a:buFont typeface="Wingdings" pitchFamily="2" charset="2"/>
              <a:buChar char="§"/>
            </a:pPr>
            <a:r>
              <a:rPr lang="en-US" sz="2600" dirty="0" smtClean="0"/>
              <a:t>Insertion loss : 3.5dB</a:t>
            </a:r>
          </a:p>
          <a:p>
            <a:pPr>
              <a:spcBef>
                <a:spcPts val="600"/>
              </a:spcBef>
              <a:buFont typeface="Wingdings" pitchFamily="2" charset="2"/>
              <a:buChar char="§"/>
            </a:pPr>
            <a:r>
              <a:rPr lang="en-US" sz="2600" dirty="0" smtClean="0"/>
              <a:t> Isolation bandwidth</a:t>
            </a:r>
          </a:p>
          <a:p>
            <a:pPr lvl="1">
              <a:spcBef>
                <a:spcPts val="600"/>
              </a:spcBef>
              <a:buFont typeface="Wingdings" pitchFamily="2" charset="2"/>
              <a:buChar char="§"/>
            </a:pPr>
            <a:r>
              <a:rPr lang="en-US" sz="2400" dirty="0" smtClean="0">
                <a:solidFill>
                  <a:srgbClr val="FF0000"/>
                </a:solidFill>
              </a:rPr>
              <a:t>Narrow rejection band</a:t>
            </a:r>
          </a:p>
          <a:p>
            <a:pPr lvl="1">
              <a:spcBef>
                <a:spcPts val="600"/>
              </a:spcBef>
              <a:buFont typeface="Wingdings" pitchFamily="2" charset="2"/>
              <a:buChar char="§"/>
            </a:pPr>
            <a:r>
              <a:rPr lang="en-US" sz="2600" dirty="0" smtClean="0"/>
              <a:t> </a:t>
            </a:r>
            <a:r>
              <a:rPr lang="en-US" sz="2400" dirty="0" smtClean="0"/>
              <a:t>&gt; 20dB isolation: 7pm</a:t>
            </a:r>
          </a:p>
          <a:p>
            <a:pPr lvl="1">
              <a:spcBef>
                <a:spcPts val="600"/>
              </a:spcBef>
              <a:buFont typeface="Wingdings" pitchFamily="2" charset="2"/>
              <a:buChar char="§"/>
            </a:pPr>
            <a:r>
              <a:rPr lang="en-US" sz="2400" dirty="0" smtClean="0"/>
              <a:t> &gt; 10dB isolation: 22pm</a:t>
            </a:r>
          </a:p>
          <a:p>
            <a:endParaRPr lang="en-US" dirty="0"/>
          </a:p>
        </p:txBody>
      </p:sp>
      <p:pic>
        <p:nvPicPr>
          <p:cNvPr id="4" name="Picture 3"/>
          <p:cNvPicPr>
            <a:picLocks noChangeAspect="1" noChangeArrowheads="1"/>
          </p:cNvPicPr>
          <p:nvPr/>
        </p:nvPicPr>
        <p:blipFill>
          <a:blip r:embed="rId2" cstate="print"/>
          <a:srcRect/>
          <a:stretch>
            <a:fillRect/>
          </a:stretch>
        </p:blipFill>
        <p:spPr bwMode="auto">
          <a:xfrm>
            <a:off x="4495800" y="1905000"/>
            <a:ext cx="4318000" cy="3238500"/>
          </a:xfrm>
          <a:prstGeom prst="rect">
            <a:avLst/>
          </a:prstGeom>
          <a:noFill/>
          <a:ln w="9525">
            <a:noFill/>
            <a:miter lim="800000"/>
            <a:headEnd/>
            <a:tailEnd/>
          </a:ln>
          <a:effectLst/>
        </p:spPr>
      </p:pic>
      <p:sp>
        <p:nvSpPr>
          <p:cNvPr id="6" name="TextBox 5"/>
          <p:cNvSpPr txBox="1"/>
          <p:nvPr/>
        </p:nvSpPr>
        <p:spPr>
          <a:xfrm>
            <a:off x="381000" y="5410200"/>
            <a:ext cx="3329629" cy="1077218"/>
          </a:xfrm>
          <a:prstGeom prst="rect">
            <a:avLst/>
          </a:prstGeom>
          <a:noFill/>
        </p:spPr>
        <p:txBody>
          <a:bodyPr wrap="none" rtlCol="0">
            <a:spAutoFit/>
          </a:bodyPr>
          <a:lstStyle/>
          <a:p>
            <a:pPr>
              <a:spcBef>
                <a:spcPts val="600"/>
              </a:spcBef>
              <a:buFont typeface="Arial" pitchFamily="34" charset="0"/>
              <a:buChar char="•"/>
            </a:pPr>
            <a:r>
              <a:rPr lang="en-US" b="1" dirty="0" smtClean="0"/>
              <a:t> Q doesn’t need to be very high!</a:t>
            </a:r>
          </a:p>
          <a:p>
            <a:pPr>
              <a:spcBef>
                <a:spcPts val="600"/>
              </a:spcBef>
              <a:buFont typeface="Arial" pitchFamily="34" charset="0"/>
              <a:buChar char="•"/>
            </a:pPr>
            <a:r>
              <a:rPr lang="en-US" b="1" dirty="0" smtClean="0"/>
              <a:t> Narrowband rejection </a:t>
            </a:r>
          </a:p>
          <a:p>
            <a:pPr>
              <a:spcBef>
                <a:spcPts val="600"/>
              </a:spcBef>
              <a:buFont typeface="Arial" pitchFamily="34" charset="0"/>
              <a:buChar char="•"/>
            </a:pPr>
            <a:r>
              <a:rPr lang="en-US" b="1" dirty="0" smtClean="0"/>
              <a:t> Insertion loss is usually lower</a:t>
            </a:r>
            <a:endParaRPr lang="en-US" b="1"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Epitaxially</a:t>
            </a:r>
            <a:r>
              <a:rPr lang="en-US" dirty="0" smtClean="0"/>
              <a:t> sputter YIG on GGG(111)</a:t>
            </a:r>
            <a:endParaRPr lang="en-US" dirty="0"/>
          </a:p>
        </p:txBody>
      </p:sp>
      <p:pic>
        <p:nvPicPr>
          <p:cNvPr id="117762" name="Picture 2"/>
          <p:cNvPicPr>
            <a:picLocks noChangeAspect="1" noChangeArrowheads="1"/>
          </p:cNvPicPr>
          <p:nvPr/>
        </p:nvPicPr>
        <p:blipFill>
          <a:blip r:embed="rId3" cstate="print"/>
          <a:srcRect/>
          <a:stretch>
            <a:fillRect/>
          </a:stretch>
        </p:blipFill>
        <p:spPr bwMode="auto">
          <a:xfrm>
            <a:off x="533400" y="1719339"/>
            <a:ext cx="3962400" cy="3614661"/>
          </a:xfrm>
          <a:prstGeom prst="rect">
            <a:avLst/>
          </a:prstGeom>
          <a:noFill/>
          <a:ln w="9525">
            <a:noFill/>
            <a:miter lim="800000"/>
            <a:headEnd/>
            <a:tailEnd/>
          </a:ln>
        </p:spPr>
      </p:pic>
      <p:sp>
        <p:nvSpPr>
          <p:cNvPr id="5" name="TextBox 4"/>
          <p:cNvSpPr txBox="1"/>
          <p:nvPr/>
        </p:nvSpPr>
        <p:spPr>
          <a:xfrm>
            <a:off x="457200" y="1295400"/>
            <a:ext cx="3919150" cy="369332"/>
          </a:xfrm>
          <a:prstGeom prst="rect">
            <a:avLst/>
          </a:prstGeom>
          <a:noFill/>
        </p:spPr>
        <p:txBody>
          <a:bodyPr wrap="none" rtlCol="0">
            <a:spAutoFit/>
          </a:bodyPr>
          <a:lstStyle/>
          <a:p>
            <a:r>
              <a:rPr lang="en-US" dirty="0" smtClean="0"/>
              <a:t>2004 JMMM </a:t>
            </a:r>
            <a:r>
              <a:rPr lang="en-US" dirty="0" err="1" smtClean="0"/>
              <a:t>Boudiar</a:t>
            </a:r>
            <a:r>
              <a:rPr lang="en-US" dirty="0" smtClean="0"/>
              <a:t>, DIOM Lab, France</a:t>
            </a:r>
            <a:endParaRPr lang="en-US" dirty="0"/>
          </a:p>
        </p:txBody>
      </p:sp>
      <p:pic>
        <p:nvPicPr>
          <p:cNvPr id="117763" name="Picture 3"/>
          <p:cNvPicPr>
            <a:picLocks noChangeAspect="1" noChangeArrowheads="1"/>
          </p:cNvPicPr>
          <p:nvPr/>
        </p:nvPicPr>
        <p:blipFill>
          <a:blip r:embed="rId4" cstate="print"/>
          <a:srcRect/>
          <a:stretch>
            <a:fillRect/>
          </a:stretch>
        </p:blipFill>
        <p:spPr bwMode="auto">
          <a:xfrm>
            <a:off x="5064980" y="1219200"/>
            <a:ext cx="3493107" cy="2828925"/>
          </a:xfrm>
          <a:prstGeom prst="rect">
            <a:avLst/>
          </a:prstGeom>
          <a:noFill/>
          <a:ln w="9525">
            <a:noFill/>
            <a:miter lim="800000"/>
            <a:headEnd/>
            <a:tailEnd/>
          </a:ln>
        </p:spPr>
      </p:pic>
      <p:pic>
        <p:nvPicPr>
          <p:cNvPr id="117764" name="Picture 4"/>
          <p:cNvPicPr>
            <a:picLocks noChangeAspect="1" noChangeArrowheads="1"/>
          </p:cNvPicPr>
          <p:nvPr/>
        </p:nvPicPr>
        <p:blipFill>
          <a:blip r:embed="rId5" cstate="print"/>
          <a:srcRect/>
          <a:stretch>
            <a:fillRect/>
          </a:stretch>
        </p:blipFill>
        <p:spPr bwMode="auto">
          <a:xfrm>
            <a:off x="4953000" y="4191000"/>
            <a:ext cx="3531075" cy="2667000"/>
          </a:xfrm>
          <a:prstGeom prst="rect">
            <a:avLst/>
          </a:prstGeom>
          <a:noFill/>
          <a:ln w="9525">
            <a:noFill/>
            <a:miter lim="800000"/>
            <a:headEnd/>
            <a:tailEnd/>
          </a:ln>
        </p:spPr>
      </p:pic>
      <p:sp>
        <p:nvSpPr>
          <p:cNvPr id="8" name="TextBox 7"/>
          <p:cNvSpPr txBox="1"/>
          <p:nvPr/>
        </p:nvSpPr>
        <p:spPr>
          <a:xfrm>
            <a:off x="304800" y="5477470"/>
            <a:ext cx="2653803" cy="923330"/>
          </a:xfrm>
          <a:prstGeom prst="rect">
            <a:avLst/>
          </a:prstGeom>
          <a:noFill/>
        </p:spPr>
        <p:txBody>
          <a:bodyPr wrap="none" rtlCol="0">
            <a:spAutoFit/>
          </a:bodyPr>
          <a:lstStyle/>
          <a:p>
            <a:pPr marL="342900" indent="-342900">
              <a:buAutoNum type="arabicParenR"/>
            </a:pPr>
            <a:r>
              <a:rPr lang="en-US" dirty="0" smtClean="0"/>
              <a:t>Epitaxial growth of YIG</a:t>
            </a:r>
          </a:p>
          <a:p>
            <a:pPr marL="342900" indent="-342900">
              <a:buAutoNum type="arabicParenR"/>
            </a:pPr>
            <a:r>
              <a:rPr lang="en-US" dirty="0" smtClean="0"/>
              <a:t>Annealing: 740C 2hr </a:t>
            </a:r>
          </a:p>
          <a:p>
            <a:pPr marL="342900" indent="-342900">
              <a:buAutoNum type="arabicParenR"/>
            </a:pPr>
            <a:r>
              <a:rPr lang="en-US" dirty="0" smtClean="0"/>
              <a:t>Substrate: GGG(111)</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Epitaxially</a:t>
            </a:r>
            <a:r>
              <a:rPr lang="en-US" dirty="0" smtClean="0"/>
              <a:t> sputter YIG on GGG(111)</a:t>
            </a:r>
            <a:endParaRPr lang="en-US" dirty="0"/>
          </a:p>
        </p:txBody>
      </p:sp>
      <p:pic>
        <p:nvPicPr>
          <p:cNvPr id="118786" name="Picture 2"/>
          <p:cNvPicPr>
            <a:picLocks noChangeAspect="1" noChangeArrowheads="1"/>
          </p:cNvPicPr>
          <p:nvPr/>
        </p:nvPicPr>
        <p:blipFill>
          <a:blip r:embed="rId2" cstate="print"/>
          <a:srcRect/>
          <a:stretch>
            <a:fillRect/>
          </a:stretch>
        </p:blipFill>
        <p:spPr bwMode="auto">
          <a:xfrm>
            <a:off x="4572000" y="2209800"/>
            <a:ext cx="3848100" cy="3971925"/>
          </a:xfrm>
          <a:prstGeom prst="rect">
            <a:avLst/>
          </a:prstGeom>
          <a:noFill/>
          <a:ln w="9525">
            <a:noFill/>
            <a:miter lim="800000"/>
            <a:headEnd/>
            <a:tailEnd/>
          </a:ln>
        </p:spPr>
      </p:pic>
      <p:sp>
        <p:nvSpPr>
          <p:cNvPr id="5" name="TextBox 4"/>
          <p:cNvSpPr txBox="1"/>
          <p:nvPr/>
        </p:nvSpPr>
        <p:spPr>
          <a:xfrm>
            <a:off x="304800" y="1981200"/>
            <a:ext cx="2616422" cy="2031325"/>
          </a:xfrm>
          <a:prstGeom prst="rect">
            <a:avLst/>
          </a:prstGeom>
          <a:noFill/>
        </p:spPr>
        <p:txBody>
          <a:bodyPr wrap="none" rtlCol="0">
            <a:spAutoFit/>
          </a:bodyPr>
          <a:lstStyle/>
          <a:p>
            <a:r>
              <a:rPr lang="en-US" dirty="0" smtClean="0"/>
              <a:t>Sputtering parameters:</a:t>
            </a:r>
          </a:p>
          <a:p>
            <a:r>
              <a:rPr lang="en-US" dirty="0" err="1" smtClean="0"/>
              <a:t>Ar</a:t>
            </a:r>
            <a:r>
              <a:rPr lang="en-US" dirty="0" smtClean="0"/>
              <a:t>/O2: 2.5Pa/0.125Pa</a:t>
            </a:r>
          </a:p>
          <a:p>
            <a:r>
              <a:rPr lang="en-US" dirty="0" smtClean="0"/>
              <a:t>RF power: 5.1W/cm2</a:t>
            </a:r>
          </a:p>
          <a:p>
            <a:r>
              <a:rPr lang="en-US" dirty="0" smtClean="0"/>
              <a:t>Thickness: 2.5~2.8um</a:t>
            </a:r>
          </a:p>
          <a:p>
            <a:r>
              <a:rPr lang="en-US" dirty="0" smtClean="0"/>
              <a:t>Substrate: GGG(111)</a:t>
            </a:r>
          </a:p>
          <a:p>
            <a:r>
              <a:rPr lang="en-US" dirty="0" smtClean="0"/>
              <a:t>Temp: 400C</a:t>
            </a:r>
          </a:p>
          <a:p>
            <a:r>
              <a:rPr lang="en-US" dirty="0" smtClean="0"/>
              <a:t>Annealing: Air 650~1050C</a:t>
            </a:r>
            <a:endParaRPr lang="en-US" dirty="0"/>
          </a:p>
        </p:txBody>
      </p:sp>
      <p:sp>
        <p:nvSpPr>
          <p:cNvPr id="6" name="TextBox 5"/>
          <p:cNvSpPr txBox="1"/>
          <p:nvPr/>
        </p:nvSpPr>
        <p:spPr>
          <a:xfrm>
            <a:off x="304800" y="1447800"/>
            <a:ext cx="4859087" cy="369332"/>
          </a:xfrm>
          <a:prstGeom prst="rect">
            <a:avLst/>
          </a:prstGeom>
          <a:noFill/>
        </p:spPr>
        <p:txBody>
          <a:bodyPr wrap="none" rtlCol="0">
            <a:spAutoFit/>
          </a:bodyPr>
          <a:lstStyle/>
          <a:p>
            <a:r>
              <a:rPr lang="en-US" dirty="0" smtClean="0"/>
              <a:t>2004 phys. Stat. sol. , Yamamoto,  Yamaguchi Univ.</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BIG sputtering on NGG</a:t>
            </a:r>
            <a:endParaRPr lang="en-US" dirty="0"/>
          </a:p>
        </p:txBody>
      </p:sp>
      <p:pic>
        <p:nvPicPr>
          <p:cNvPr id="86018" name="Picture 2"/>
          <p:cNvPicPr>
            <a:picLocks noChangeAspect="1" noChangeArrowheads="1"/>
          </p:cNvPicPr>
          <p:nvPr/>
        </p:nvPicPr>
        <p:blipFill>
          <a:blip r:embed="rId2" cstate="print"/>
          <a:srcRect/>
          <a:stretch>
            <a:fillRect/>
          </a:stretch>
        </p:blipFill>
        <p:spPr bwMode="auto">
          <a:xfrm>
            <a:off x="0" y="1752600"/>
            <a:ext cx="5057775" cy="3124200"/>
          </a:xfrm>
          <a:prstGeom prst="rect">
            <a:avLst/>
          </a:prstGeom>
          <a:noFill/>
          <a:ln w="9525">
            <a:noFill/>
            <a:miter lim="800000"/>
            <a:headEnd/>
            <a:tailEnd/>
          </a:ln>
        </p:spPr>
      </p:pic>
      <p:pic>
        <p:nvPicPr>
          <p:cNvPr id="86020" name="Picture 4"/>
          <p:cNvPicPr>
            <a:picLocks noChangeAspect="1" noChangeArrowheads="1"/>
          </p:cNvPicPr>
          <p:nvPr/>
        </p:nvPicPr>
        <p:blipFill>
          <a:blip r:embed="rId3" cstate="print"/>
          <a:srcRect/>
          <a:stretch>
            <a:fillRect/>
          </a:stretch>
        </p:blipFill>
        <p:spPr bwMode="auto">
          <a:xfrm>
            <a:off x="5555153" y="1143000"/>
            <a:ext cx="3588847" cy="2743200"/>
          </a:xfrm>
          <a:prstGeom prst="rect">
            <a:avLst/>
          </a:prstGeom>
          <a:noFill/>
          <a:ln w="9525">
            <a:noFill/>
            <a:miter lim="800000"/>
            <a:headEnd/>
            <a:tailEnd/>
          </a:ln>
        </p:spPr>
      </p:pic>
      <p:pic>
        <p:nvPicPr>
          <p:cNvPr id="86021" name="Picture 5"/>
          <p:cNvPicPr>
            <a:picLocks noChangeAspect="1" noChangeArrowheads="1"/>
          </p:cNvPicPr>
          <p:nvPr/>
        </p:nvPicPr>
        <p:blipFill>
          <a:blip r:embed="rId4" cstate="print"/>
          <a:srcRect/>
          <a:stretch>
            <a:fillRect/>
          </a:stretch>
        </p:blipFill>
        <p:spPr bwMode="auto">
          <a:xfrm>
            <a:off x="5186425" y="3962400"/>
            <a:ext cx="3957575" cy="2895600"/>
          </a:xfrm>
          <a:prstGeom prst="rect">
            <a:avLst/>
          </a:prstGeom>
          <a:noFill/>
          <a:ln w="9525">
            <a:noFill/>
            <a:miter lim="800000"/>
            <a:headEnd/>
            <a:tailEnd/>
          </a:ln>
        </p:spPr>
      </p:pic>
      <p:sp>
        <p:nvSpPr>
          <p:cNvPr id="8" name="TextBox 7"/>
          <p:cNvSpPr txBox="1"/>
          <p:nvPr/>
        </p:nvSpPr>
        <p:spPr>
          <a:xfrm>
            <a:off x="228600" y="4953000"/>
            <a:ext cx="3509422" cy="1200329"/>
          </a:xfrm>
          <a:prstGeom prst="rect">
            <a:avLst/>
          </a:prstGeom>
          <a:noFill/>
        </p:spPr>
        <p:txBody>
          <a:bodyPr wrap="none" rtlCol="0">
            <a:spAutoFit/>
          </a:bodyPr>
          <a:lstStyle/>
          <a:p>
            <a:pPr marL="342900" indent="-342900">
              <a:buAutoNum type="arabicParenR"/>
            </a:pPr>
            <a:r>
              <a:rPr lang="en-US" dirty="0" smtClean="0"/>
              <a:t>Epitaxial growth of BIG</a:t>
            </a:r>
          </a:p>
          <a:p>
            <a:pPr marL="342900" indent="-342900">
              <a:buAutoNum type="arabicParenR"/>
            </a:pPr>
            <a:r>
              <a:rPr lang="en-US" dirty="0" smtClean="0"/>
              <a:t>Propagation loss : 86dB/cm (TE)</a:t>
            </a:r>
          </a:p>
          <a:p>
            <a:pPr marL="342900" indent="-342900">
              <a:buAutoNum type="arabicParenR"/>
            </a:pPr>
            <a:r>
              <a:rPr lang="en-US" dirty="0" smtClean="0"/>
              <a:t>No annealing</a:t>
            </a:r>
          </a:p>
          <a:p>
            <a:pPr marL="342900" indent="-342900">
              <a:buFontTx/>
              <a:buAutoNum type="arabicParenR"/>
            </a:pPr>
            <a:r>
              <a:rPr lang="el-GR" dirty="0" smtClean="0"/>
              <a:t>θ</a:t>
            </a:r>
            <a:r>
              <a:rPr lang="en-US" baseline="-25000" dirty="0" smtClean="0"/>
              <a:t>F</a:t>
            </a:r>
            <a:r>
              <a:rPr lang="en-US" dirty="0" smtClean="0"/>
              <a:t>:3000~4000 deg/cm</a:t>
            </a:r>
          </a:p>
        </p:txBody>
      </p:sp>
      <p:sp>
        <p:nvSpPr>
          <p:cNvPr id="9" name="TextBox 8"/>
          <p:cNvSpPr txBox="1"/>
          <p:nvPr/>
        </p:nvSpPr>
        <p:spPr>
          <a:xfrm>
            <a:off x="304800" y="1219200"/>
            <a:ext cx="2294026" cy="369332"/>
          </a:xfrm>
          <a:prstGeom prst="rect">
            <a:avLst/>
          </a:prstGeom>
          <a:noFill/>
        </p:spPr>
        <p:txBody>
          <a:bodyPr wrap="none" rtlCol="0">
            <a:spAutoFit/>
          </a:bodyPr>
          <a:lstStyle/>
          <a:p>
            <a:r>
              <a:rPr lang="en-US" dirty="0" smtClean="0"/>
              <a:t>1992 JJAP , Mino,  NTT</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Amorphous BIG on SiO2</a:t>
            </a:r>
            <a:endParaRPr lang="en-US" dirty="0"/>
          </a:p>
        </p:txBody>
      </p:sp>
      <p:pic>
        <p:nvPicPr>
          <p:cNvPr id="87042" name="Picture 2"/>
          <p:cNvPicPr>
            <a:picLocks noChangeAspect="1" noChangeArrowheads="1"/>
          </p:cNvPicPr>
          <p:nvPr/>
        </p:nvPicPr>
        <p:blipFill>
          <a:blip r:embed="rId2" cstate="print"/>
          <a:srcRect/>
          <a:stretch>
            <a:fillRect/>
          </a:stretch>
        </p:blipFill>
        <p:spPr bwMode="auto">
          <a:xfrm>
            <a:off x="0" y="2743200"/>
            <a:ext cx="5067300" cy="1609725"/>
          </a:xfrm>
          <a:prstGeom prst="rect">
            <a:avLst/>
          </a:prstGeom>
          <a:noFill/>
          <a:ln w="9525">
            <a:noFill/>
            <a:miter lim="800000"/>
            <a:headEnd/>
            <a:tailEnd/>
          </a:ln>
        </p:spPr>
      </p:pic>
      <p:pic>
        <p:nvPicPr>
          <p:cNvPr id="87043" name="Picture 3"/>
          <p:cNvPicPr>
            <a:picLocks noChangeAspect="1" noChangeArrowheads="1"/>
          </p:cNvPicPr>
          <p:nvPr/>
        </p:nvPicPr>
        <p:blipFill>
          <a:blip r:embed="rId3" cstate="print"/>
          <a:srcRect/>
          <a:stretch>
            <a:fillRect/>
          </a:stretch>
        </p:blipFill>
        <p:spPr bwMode="auto">
          <a:xfrm>
            <a:off x="5379654" y="1524000"/>
            <a:ext cx="3411921" cy="2667000"/>
          </a:xfrm>
          <a:prstGeom prst="rect">
            <a:avLst/>
          </a:prstGeom>
          <a:noFill/>
          <a:ln w="9525">
            <a:noFill/>
            <a:miter lim="800000"/>
            <a:headEnd/>
            <a:tailEnd/>
          </a:ln>
        </p:spPr>
      </p:pic>
      <p:pic>
        <p:nvPicPr>
          <p:cNvPr id="87044" name="Picture 4"/>
          <p:cNvPicPr>
            <a:picLocks noChangeAspect="1" noChangeArrowheads="1"/>
          </p:cNvPicPr>
          <p:nvPr/>
        </p:nvPicPr>
        <p:blipFill>
          <a:blip r:embed="rId4" cstate="print"/>
          <a:srcRect/>
          <a:stretch>
            <a:fillRect/>
          </a:stretch>
        </p:blipFill>
        <p:spPr bwMode="auto">
          <a:xfrm>
            <a:off x="5334000" y="4238625"/>
            <a:ext cx="3465426" cy="2619375"/>
          </a:xfrm>
          <a:prstGeom prst="rect">
            <a:avLst/>
          </a:prstGeom>
          <a:noFill/>
          <a:ln w="9525">
            <a:noFill/>
            <a:miter lim="800000"/>
            <a:headEnd/>
            <a:tailEnd/>
          </a:ln>
        </p:spPr>
      </p:pic>
      <p:sp>
        <p:nvSpPr>
          <p:cNvPr id="7" name="TextBox 6"/>
          <p:cNvSpPr txBox="1"/>
          <p:nvPr/>
        </p:nvSpPr>
        <p:spPr>
          <a:xfrm>
            <a:off x="228600" y="4953000"/>
            <a:ext cx="3208058" cy="1200329"/>
          </a:xfrm>
          <a:prstGeom prst="rect">
            <a:avLst/>
          </a:prstGeom>
          <a:noFill/>
        </p:spPr>
        <p:txBody>
          <a:bodyPr wrap="none" rtlCol="0">
            <a:spAutoFit/>
          </a:bodyPr>
          <a:lstStyle/>
          <a:p>
            <a:pPr marL="342900" indent="-342900">
              <a:buAutoNum type="arabicParenR"/>
            </a:pPr>
            <a:r>
              <a:rPr lang="en-US" dirty="0" smtClean="0"/>
              <a:t>Amorphous BIG</a:t>
            </a:r>
          </a:p>
          <a:p>
            <a:pPr marL="342900" indent="-342900">
              <a:buAutoNum type="arabicParenR"/>
            </a:pPr>
            <a:r>
              <a:rPr lang="en-US" dirty="0" smtClean="0"/>
              <a:t>Propagation loss : 100dB/cm</a:t>
            </a:r>
          </a:p>
          <a:p>
            <a:pPr marL="342900" indent="-342900">
              <a:buAutoNum type="arabicParenR"/>
            </a:pPr>
            <a:r>
              <a:rPr lang="en-US" dirty="0" smtClean="0"/>
              <a:t>No annealing</a:t>
            </a:r>
          </a:p>
          <a:p>
            <a:pPr marL="342900" indent="-342900">
              <a:buFontTx/>
              <a:buAutoNum type="arabicParenR"/>
            </a:pPr>
            <a:r>
              <a:rPr lang="el-GR" dirty="0" smtClean="0"/>
              <a:t>θ</a:t>
            </a:r>
            <a:r>
              <a:rPr lang="en-US" baseline="-25000" dirty="0" smtClean="0"/>
              <a:t>F</a:t>
            </a:r>
            <a:r>
              <a:rPr lang="en-US" dirty="0" smtClean="0"/>
              <a:t>~1000 deg/cm</a:t>
            </a:r>
          </a:p>
        </p:txBody>
      </p:sp>
      <p:sp>
        <p:nvSpPr>
          <p:cNvPr id="8" name="TextBox 7"/>
          <p:cNvSpPr txBox="1"/>
          <p:nvPr/>
        </p:nvSpPr>
        <p:spPr>
          <a:xfrm>
            <a:off x="0" y="1676400"/>
            <a:ext cx="3413435" cy="369332"/>
          </a:xfrm>
          <a:prstGeom prst="rect">
            <a:avLst/>
          </a:prstGeom>
          <a:noFill/>
        </p:spPr>
        <p:txBody>
          <a:bodyPr wrap="none" rtlCol="0">
            <a:spAutoFit/>
          </a:bodyPr>
          <a:lstStyle/>
          <a:p>
            <a:r>
              <a:rPr lang="en-US" dirty="0" smtClean="0"/>
              <a:t>2008 JJAP , </a:t>
            </a:r>
            <a:r>
              <a:rPr lang="en-US" dirty="0" err="1" smtClean="0"/>
              <a:t>Taura</a:t>
            </a:r>
            <a:r>
              <a:rPr lang="en-US" dirty="0" smtClean="0"/>
              <a:t>,  Hiroshima Univ.</a:t>
            </a:r>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604887" y="4583629"/>
            <a:ext cx="7924800" cy="293171"/>
          </a:xfrm>
          <a:prstGeom prst="rect">
            <a:avLst/>
          </a:prstGeom>
          <a:ln>
            <a:noFill/>
          </a:ln>
          <a:scene3d>
            <a:camera prst="orthographicFront">
              <a:rot lat="948875" lon="2880540" rev="111802"/>
            </a:camera>
            <a:lightRig rig="harsh" dir="t"/>
          </a:scene3d>
          <a:sp3d extrusionH="3810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09600" y="4447878"/>
            <a:ext cx="7924800" cy="140771"/>
          </a:xfrm>
          <a:prstGeom prst="rect">
            <a:avLst/>
          </a:prstGeom>
          <a:solidFill>
            <a:schemeClr val="accent6">
              <a:lumMod val="20000"/>
              <a:lumOff val="80000"/>
            </a:schemeClr>
          </a:solidFill>
          <a:ln>
            <a:noFill/>
          </a:ln>
          <a:scene3d>
            <a:camera prst="orthographicFront">
              <a:rot lat="948875" lon="2880540" rev="111802"/>
            </a:camera>
            <a:lightRig rig="harsh" dir="t"/>
          </a:scene3d>
          <a:sp3d extrusionH="3810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endParaRPr lang="en-US"/>
          </a:p>
        </p:txBody>
      </p:sp>
      <p:sp>
        <p:nvSpPr>
          <p:cNvPr id="7" name="Rectangle 6"/>
          <p:cNvSpPr/>
          <p:nvPr/>
        </p:nvSpPr>
        <p:spPr>
          <a:xfrm>
            <a:off x="-609600" y="4440655"/>
            <a:ext cx="7924800" cy="45719"/>
          </a:xfrm>
          <a:prstGeom prst="rect">
            <a:avLst/>
          </a:prstGeom>
          <a:ln>
            <a:noFill/>
          </a:ln>
          <a:scene3d>
            <a:camera prst="orthographicFront">
              <a:rot lat="948875" lon="2880540" rev="111802"/>
            </a:camera>
            <a:lightRig rig="harsh" dir="t"/>
          </a:scene3d>
          <a:sp3d extrusionH="3810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90600" y="3763322"/>
            <a:ext cx="228600" cy="76200"/>
          </a:xfrm>
          <a:prstGeom prst="rect">
            <a:avLst/>
          </a:prstGeom>
          <a:ln>
            <a:noFill/>
          </a:ln>
          <a:scene3d>
            <a:camera prst="orthographicFront">
              <a:rot lat="948875" lon="2880540" rev="111802"/>
            </a:camera>
            <a:lightRig rig="chilly" dir="t"/>
          </a:scene3d>
          <a:sp3d extrusionH="2349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14400" y="3743226"/>
            <a:ext cx="433987" cy="76947"/>
          </a:xfrm>
          <a:prstGeom prst="rect">
            <a:avLst/>
          </a:prstGeom>
          <a:solidFill>
            <a:schemeClr val="accent3">
              <a:lumMod val="50000"/>
            </a:schemeClr>
          </a:solidFill>
          <a:ln>
            <a:noFill/>
          </a:ln>
          <a:scene3d>
            <a:camera prst="orthographicFront">
              <a:rot lat="948875" lon="2880540" rev="111802"/>
            </a:camera>
            <a:lightRig rig="chilly" dir="t"/>
          </a:scene3d>
          <a:sp3d extrusionH="1143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048000" y="3133626"/>
            <a:ext cx="533400" cy="404752"/>
          </a:xfrm>
          <a:prstGeom prst="ellipse">
            <a:avLst/>
          </a:prstGeom>
          <a:solidFill>
            <a:schemeClr val="accent2"/>
          </a:solidFill>
          <a:ln>
            <a:noFill/>
          </a:ln>
          <a:scene3d>
            <a:camera prst="orthographicFront">
              <a:rot lat="17699975" lon="0" rev="0"/>
            </a:camera>
            <a:lightRig rig="chilly" dir="t"/>
          </a:scene3d>
          <a:sp3d extrusionH="38100">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297988" y="3477197"/>
            <a:ext cx="228600" cy="76200"/>
          </a:xfrm>
          <a:prstGeom prst="rect">
            <a:avLst/>
          </a:prstGeom>
          <a:ln>
            <a:noFill/>
          </a:ln>
          <a:scene3d>
            <a:camera prst="orthographicFront">
              <a:rot lat="948875" lon="2880540" rev="111802"/>
            </a:camera>
            <a:lightRig rig="chilly" dir="t"/>
          </a:scene3d>
          <a:sp3d extrusionH="152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590800" y="3209826"/>
            <a:ext cx="533400" cy="404752"/>
          </a:xfrm>
          <a:prstGeom prst="ellipse">
            <a:avLst/>
          </a:prstGeom>
          <a:solidFill>
            <a:schemeClr val="accent2"/>
          </a:solidFill>
          <a:ln>
            <a:noFill/>
          </a:ln>
          <a:scene3d>
            <a:camera prst="orthographicFront">
              <a:rot lat="17699975" lon="0" rev="0"/>
            </a:camera>
            <a:lightRig rig="chilly" dir="t"/>
          </a:scene3d>
          <a:sp3d extrusionH="63500">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286000" y="4109766"/>
            <a:ext cx="228600" cy="76200"/>
          </a:xfrm>
          <a:prstGeom prst="rect">
            <a:avLst/>
          </a:prstGeom>
          <a:ln>
            <a:noFill/>
          </a:ln>
          <a:scene3d>
            <a:camera prst="orthographicFront">
              <a:rot lat="948875" lon="2880540" rev="111802"/>
            </a:camera>
            <a:lightRig rig="chilly" dir="t"/>
          </a:scene3d>
          <a:sp3d extrusionH="2349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209800" y="4089670"/>
            <a:ext cx="433987" cy="76947"/>
          </a:xfrm>
          <a:prstGeom prst="rect">
            <a:avLst/>
          </a:prstGeom>
          <a:solidFill>
            <a:schemeClr val="accent3">
              <a:lumMod val="50000"/>
            </a:schemeClr>
          </a:solidFill>
          <a:ln>
            <a:noFill/>
          </a:ln>
          <a:scene3d>
            <a:camera prst="orthographicFront">
              <a:rot lat="948875" lon="2880540" rev="111802"/>
            </a:camera>
            <a:lightRig rig="chilly" dir="t"/>
          </a:scene3d>
          <a:sp3d extrusionH="1143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343400" y="3449334"/>
            <a:ext cx="533400" cy="404752"/>
          </a:xfrm>
          <a:prstGeom prst="ellipse">
            <a:avLst/>
          </a:prstGeom>
          <a:solidFill>
            <a:schemeClr val="accent2"/>
          </a:solidFill>
          <a:ln>
            <a:noFill/>
          </a:ln>
          <a:scene3d>
            <a:camera prst="orthographicFront">
              <a:rot lat="17699975" lon="0" rev="0"/>
            </a:camera>
            <a:lightRig rig="chilly" dir="t"/>
          </a:scene3d>
          <a:sp3d extrusionH="38100">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593388" y="3823641"/>
            <a:ext cx="228600" cy="76200"/>
          </a:xfrm>
          <a:prstGeom prst="rect">
            <a:avLst/>
          </a:prstGeom>
          <a:ln>
            <a:noFill/>
          </a:ln>
          <a:scene3d>
            <a:camera prst="orthographicFront">
              <a:rot lat="948875" lon="2880540" rev="111802"/>
            </a:camera>
            <a:lightRig rig="chilly" dir="t"/>
          </a:scene3d>
          <a:sp3d extrusionH="152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886200" y="3556270"/>
            <a:ext cx="533400" cy="404752"/>
          </a:xfrm>
          <a:prstGeom prst="ellipse">
            <a:avLst/>
          </a:prstGeom>
          <a:solidFill>
            <a:schemeClr val="accent2"/>
          </a:solidFill>
          <a:ln>
            <a:noFill/>
          </a:ln>
          <a:scene3d>
            <a:camera prst="orthographicFront">
              <a:rot lat="17699975" lon="0" rev="0"/>
            </a:camera>
            <a:lightRig rig="chilly" dir="t"/>
          </a:scene3d>
          <a:sp3d extrusionH="63500">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3585972" y="4458266"/>
            <a:ext cx="228600" cy="76200"/>
          </a:xfrm>
          <a:prstGeom prst="rect">
            <a:avLst/>
          </a:prstGeom>
          <a:ln>
            <a:noFill/>
          </a:ln>
          <a:scene3d>
            <a:camera prst="orthographicFront">
              <a:rot lat="948875" lon="2880540" rev="111802"/>
            </a:camera>
            <a:lightRig rig="chilly" dir="t"/>
          </a:scene3d>
          <a:sp3d extrusionH="2349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509772" y="4438170"/>
            <a:ext cx="433987" cy="76947"/>
          </a:xfrm>
          <a:prstGeom prst="rect">
            <a:avLst/>
          </a:prstGeom>
          <a:solidFill>
            <a:schemeClr val="accent3">
              <a:lumMod val="50000"/>
            </a:schemeClr>
          </a:solidFill>
          <a:ln>
            <a:noFill/>
          </a:ln>
          <a:scene3d>
            <a:camera prst="orthographicFront">
              <a:rot lat="948875" lon="2880540" rev="111802"/>
            </a:camera>
            <a:lightRig rig="chilly" dir="t"/>
          </a:scene3d>
          <a:sp3d extrusionH="1143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5643372" y="3828570"/>
            <a:ext cx="533400" cy="404752"/>
          </a:xfrm>
          <a:prstGeom prst="ellipse">
            <a:avLst/>
          </a:prstGeom>
          <a:solidFill>
            <a:schemeClr val="accent2"/>
          </a:solidFill>
          <a:ln>
            <a:noFill/>
          </a:ln>
          <a:scene3d>
            <a:camera prst="orthographicFront">
              <a:rot lat="17699975" lon="0" rev="0"/>
            </a:camera>
            <a:lightRig rig="chilly" dir="t"/>
          </a:scene3d>
          <a:sp3d extrusionH="38100">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893360" y="4172141"/>
            <a:ext cx="228600" cy="76200"/>
          </a:xfrm>
          <a:prstGeom prst="rect">
            <a:avLst/>
          </a:prstGeom>
          <a:ln>
            <a:noFill/>
          </a:ln>
          <a:scene3d>
            <a:camera prst="orthographicFront">
              <a:rot lat="948875" lon="2880540" rev="111802"/>
            </a:camera>
            <a:lightRig rig="chilly" dir="t"/>
          </a:scene3d>
          <a:sp3d extrusionH="152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5186172" y="3904770"/>
            <a:ext cx="533400" cy="404752"/>
          </a:xfrm>
          <a:prstGeom prst="ellipse">
            <a:avLst/>
          </a:prstGeom>
          <a:solidFill>
            <a:schemeClr val="accent2"/>
          </a:solidFill>
          <a:ln>
            <a:noFill/>
          </a:ln>
          <a:scene3d>
            <a:camera prst="orthographicFront">
              <a:rot lat="17699975" lon="0" rev="0"/>
            </a:camera>
            <a:lightRig rig="chilly" dir="t"/>
          </a:scene3d>
          <a:sp3d extrusionH="63500">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4800600" y="4781354"/>
            <a:ext cx="228600" cy="76200"/>
          </a:xfrm>
          <a:prstGeom prst="rect">
            <a:avLst/>
          </a:prstGeom>
          <a:ln>
            <a:noFill/>
          </a:ln>
          <a:scene3d>
            <a:camera prst="orthographicFront">
              <a:rot lat="948875" lon="2880540" rev="111802"/>
            </a:camera>
            <a:lightRig rig="chilly" dir="t"/>
          </a:scene3d>
          <a:sp3d extrusionH="2349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4724400" y="4761258"/>
            <a:ext cx="433987" cy="76947"/>
          </a:xfrm>
          <a:prstGeom prst="rect">
            <a:avLst/>
          </a:prstGeom>
          <a:solidFill>
            <a:schemeClr val="accent3">
              <a:lumMod val="50000"/>
            </a:schemeClr>
          </a:solidFill>
          <a:ln>
            <a:noFill/>
          </a:ln>
          <a:scene3d>
            <a:camera prst="orthographicFront">
              <a:rot lat="948875" lon="2880540" rev="111802"/>
            </a:camera>
            <a:lightRig rig="chilly" dir="t"/>
          </a:scene3d>
          <a:sp3d extrusionH="1143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6858000" y="4151658"/>
            <a:ext cx="533400" cy="404752"/>
          </a:xfrm>
          <a:prstGeom prst="ellipse">
            <a:avLst/>
          </a:prstGeom>
          <a:solidFill>
            <a:schemeClr val="accent2"/>
          </a:solidFill>
          <a:ln>
            <a:noFill/>
          </a:ln>
          <a:scene3d>
            <a:camera prst="orthographicFront">
              <a:rot lat="17699975" lon="0" rev="0"/>
            </a:camera>
            <a:lightRig rig="chilly" dir="t"/>
          </a:scene3d>
          <a:sp3d extrusionH="38100">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7107988" y="4495229"/>
            <a:ext cx="228600" cy="76200"/>
          </a:xfrm>
          <a:prstGeom prst="rect">
            <a:avLst/>
          </a:prstGeom>
          <a:ln>
            <a:noFill/>
          </a:ln>
          <a:scene3d>
            <a:camera prst="orthographicFront">
              <a:rot lat="948875" lon="2880540" rev="111802"/>
            </a:camera>
            <a:lightRig rig="chilly" dir="t"/>
          </a:scene3d>
          <a:sp3d extrusionH="152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6400800" y="4227858"/>
            <a:ext cx="533400" cy="404752"/>
          </a:xfrm>
          <a:prstGeom prst="ellipse">
            <a:avLst/>
          </a:prstGeom>
          <a:solidFill>
            <a:schemeClr val="accent2"/>
          </a:solidFill>
          <a:ln>
            <a:noFill/>
          </a:ln>
          <a:scene3d>
            <a:camera prst="orthographicFront">
              <a:rot lat="17699975" lon="0" rev="0"/>
            </a:camera>
            <a:lightRig rig="chilly" dir="t"/>
          </a:scene3d>
          <a:sp3d extrusionH="63500">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609600" y="3124200"/>
            <a:ext cx="1335622" cy="369332"/>
          </a:xfrm>
          <a:prstGeom prst="rect">
            <a:avLst/>
          </a:prstGeom>
          <a:noFill/>
        </p:spPr>
        <p:txBody>
          <a:bodyPr wrap="none" rtlCol="0">
            <a:spAutoFit/>
          </a:bodyPr>
          <a:lstStyle/>
          <a:p>
            <a:r>
              <a:rPr lang="en-US" b="1" dirty="0" smtClean="0"/>
              <a:t>Hybrid laser</a:t>
            </a:r>
            <a:endParaRPr lang="en-US" b="1" dirty="0"/>
          </a:p>
        </p:txBody>
      </p:sp>
      <p:sp>
        <p:nvSpPr>
          <p:cNvPr id="44" name="TextBox 43"/>
          <p:cNvSpPr txBox="1"/>
          <p:nvPr/>
        </p:nvSpPr>
        <p:spPr>
          <a:xfrm>
            <a:off x="2362200" y="2630269"/>
            <a:ext cx="1676400" cy="646331"/>
          </a:xfrm>
          <a:prstGeom prst="rect">
            <a:avLst/>
          </a:prstGeom>
          <a:noFill/>
        </p:spPr>
        <p:txBody>
          <a:bodyPr wrap="square" rtlCol="0">
            <a:spAutoFit/>
          </a:bodyPr>
          <a:lstStyle/>
          <a:p>
            <a:pPr algn="ctr"/>
            <a:r>
              <a:rPr lang="en-US" b="1" dirty="0" smtClean="0"/>
              <a:t>Integrated optical isolator</a:t>
            </a:r>
            <a:endParaRPr lang="en-US" b="1" dirty="0"/>
          </a:p>
        </p:txBody>
      </p:sp>
      <p:sp>
        <p:nvSpPr>
          <p:cNvPr id="45" name="TextBox 44"/>
          <p:cNvSpPr txBox="1"/>
          <p:nvPr/>
        </p:nvSpPr>
        <p:spPr>
          <a:xfrm>
            <a:off x="2514600" y="4812268"/>
            <a:ext cx="1111458" cy="369332"/>
          </a:xfrm>
          <a:prstGeom prst="rect">
            <a:avLst/>
          </a:prstGeom>
          <a:noFill/>
        </p:spPr>
        <p:txBody>
          <a:bodyPr wrap="none" rtlCol="0">
            <a:spAutoFit/>
          </a:bodyPr>
          <a:lstStyle/>
          <a:p>
            <a:r>
              <a:rPr lang="en-US" b="1" dirty="0" smtClean="0"/>
              <a:t>SOI wafer</a:t>
            </a:r>
            <a:endParaRPr lang="en-US" b="1"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Rectangle 109"/>
          <p:cNvSpPr/>
          <p:nvPr/>
        </p:nvSpPr>
        <p:spPr>
          <a:xfrm flipV="1">
            <a:off x="919566" y="5020204"/>
            <a:ext cx="4038600" cy="320298"/>
          </a:xfrm>
          <a:prstGeom prst="rect">
            <a:avLst/>
          </a:prstGeom>
          <a:ln>
            <a:noFill/>
          </a:ln>
          <a:scene3d>
            <a:camera prst="orthographicFront">
              <a:rot lat="948875" lon="2880540" rev="111802"/>
            </a:camera>
            <a:lightRig rig="harsh" dir="t"/>
          </a:scene3d>
          <a:sp3d extrusionH="3810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flipV="1">
            <a:off x="914400" y="4872970"/>
            <a:ext cx="4038600" cy="152400"/>
          </a:xfrm>
          <a:prstGeom prst="rect">
            <a:avLst/>
          </a:prstGeom>
          <a:solidFill>
            <a:schemeClr val="accent6">
              <a:lumMod val="20000"/>
              <a:lumOff val="80000"/>
            </a:schemeClr>
          </a:solidFill>
          <a:ln>
            <a:noFill/>
          </a:ln>
          <a:scene3d>
            <a:camera prst="orthographicFront">
              <a:rot lat="948875" lon="2880540" rev="111802"/>
            </a:camera>
            <a:lightRig rig="harsh" dir="t"/>
          </a:scene3d>
          <a:sp3d extrusionH="3810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endParaRPr lang="en-US"/>
          </a:p>
        </p:txBody>
      </p:sp>
      <p:sp>
        <p:nvSpPr>
          <p:cNvPr id="6" name="Rectangle 5"/>
          <p:cNvSpPr/>
          <p:nvPr/>
        </p:nvSpPr>
        <p:spPr>
          <a:xfrm flipV="1">
            <a:off x="914400" y="4801936"/>
            <a:ext cx="4038600" cy="76200"/>
          </a:xfrm>
          <a:prstGeom prst="rect">
            <a:avLst/>
          </a:prstGeom>
          <a:ln>
            <a:noFill/>
          </a:ln>
          <a:scene3d>
            <a:camera prst="orthographicFront">
              <a:rot lat="948875" lon="2880540" rev="111802"/>
            </a:camera>
            <a:lightRig rig="harsh" dir="t"/>
          </a:scene3d>
          <a:sp3d extrusionH="3810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828800" y="4460790"/>
            <a:ext cx="228600" cy="76200"/>
          </a:xfrm>
          <a:prstGeom prst="rect">
            <a:avLst/>
          </a:prstGeom>
          <a:ln>
            <a:noFill/>
          </a:ln>
          <a:scene3d>
            <a:camera prst="orthographicFront">
              <a:rot lat="948875" lon="2880540" rev="111802"/>
            </a:camera>
            <a:lightRig rig="chilly" dir="t"/>
          </a:scene3d>
          <a:sp3d extrusionH="2349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22701" y="3869438"/>
            <a:ext cx="898360" cy="566824"/>
          </a:xfrm>
          <a:prstGeom prst="ellipse">
            <a:avLst/>
          </a:prstGeom>
          <a:solidFill>
            <a:schemeClr val="accent2"/>
          </a:solidFill>
          <a:ln>
            <a:noFill/>
          </a:ln>
          <a:scene3d>
            <a:camera prst="orthographicFront">
              <a:rot lat="17699975" lon="0" rev="0"/>
            </a:camera>
            <a:lightRig rig="chilly" dir="t"/>
          </a:scene3d>
          <a:sp3d extrusionH="38100">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800600" y="4338401"/>
            <a:ext cx="228600" cy="76200"/>
          </a:xfrm>
          <a:prstGeom prst="rect">
            <a:avLst/>
          </a:prstGeom>
          <a:ln>
            <a:noFill/>
          </a:ln>
          <a:scene3d>
            <a:camera prst="orthographicFront">
              <a:rot lat="948875" lon="2880540" rev="111802"/>
            </a:camera>
            <a:lightRig rig="chilly" dir="t"/>
          </a:scene3d>
          <a:sp3d extrusionH="152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2133600" y="5345668"/>
            <a:ext cx="1111458" cy="369332"/>
          </a:xfrm>
          <a:prstGeom prst="rect">
            <a:avLst/>
          </a:prstGeom>
          <a:noFill/>
        </p:spPr>
        <p:txBody>
          <a:bodyPr wrap="none" rtlCol="0">
            <a:spAutoFit/>
          </a:bodyPr>
          <a:lstStyle/>
          <a:p>
            <a:r>
              <a:rPr lang="en-US" b="1" dirty="0" smtClean="0"/>
              <a:t>SOI wafer</a:t>
            </a:r>
            <a:endParaRPr lang="en-US" b="1" dirty="0"/>
          </a:p>
        </p:txBody>
      </p:sp>
      <p:sp>
        <p:nvSpPr>
          <p:cNvPr id="73" name="Oval 72"/>
          <p:cNvSpPr/>
          <p:nvPr/>
        </p:nvSpPr>
        <p:spPr>
          <a:xfrm>
            <a:off x="3352800" y="3897868"/>
            <a:ext cx="898360" cy="566824"/>
          </a:xfrm>
          <a:prstGeom prst="ellipse">
            <a:avLst/>
          </a:prstGeom>
          <a:solidFill>
            <a:schemeClr val="accent2"/>
          </a:solidFill>
          <a:ln>
            <a:noFill/>
          </a:ln>
          <a:scene3d>
            <a:camera prst="orthographicFront">
              <a:rot lat="17699975" lon="0" rev="0"/>
            </a:camera>
            <a:lightRig rig="chilly" dir="t"/>
          </a:scene3d>
          <a:sp3d extrusionH="38100">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2133600" y="4431268"/>
            <a:ext cx="3048000" cy="76200"/>
          </a:xfrm>
          <a:prstGeom prst="rect">
            <a:avLst/>
          </a:prstGeom>
          <a:solidFill>
            <a:schemeClr val="accent3">
              <a:alpha val="56000"/>
            </a:schemeClr>
          </a:solidFill>
          <a:ln>
            <a:noFill/>
          </a:ln>
          <a:scene3d>
            <a:camera prst="orthographicFront">
              <a:rot lat="948875" lon="2880540" rev="111802"/>
            </a:camera>
            <a:lightRig rig="chilly" dir="t"/>
          </a:scene3d>
          <a:sp3d extrusionH="1905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306498" y="4303290"/>
            <a:ext cx="1155254" cy="51566"/>
          </a:xfrm>
          <a:prstGeom prst="rect">
            <a:avLst/>
          </a:prstGeom>
          <a:solidFill>
            <a:schemeClr val="tx1">
              <a:lumMod val="85000"/>
              <a:lumOff val="15000"/>
              <a:alpha val="68000"/>
            </a:schemeClr>
          </a:solidFill>
          <a:ln>
            <a:noFill/>
          </a:ln>
          <a:scene3d>
            <a:camera prst="orthographicFront">
              <a:rot lat="948875" lon="2880540" rev="111802"/>
            </a:camera>
            <a:lightRig rig="chilly" dir="t"/>
          </a:scene3d>
          <a:sp3d extrusionH="889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Block Arc 77"/>
          <p:cNvSpPr/>
          <p:nvPr/>
        </p:nvSpPr>
        <p:spPr>
          <a:xfrm>
            <a:off x="3429000" y="4059644"/>
            <a:ext cx="243634" cy="294106"/>
          </a:xfrm>
          <a:prstGeom prst="blockArc">
            <a:avLst/>
          </a:prstGeom>
          <a:solidFill>
            <a:schemeClr val="tx1">
              <a:lumMod val="85000"/>
              <a:lumOff val="15000"/>
              <a:alpha val="68000"/>
            </a:schemeClr>
          </a:solidFill>
          <a:ln>
            <a:noFill/>
          </a:ln>
          <a:scene3d>
            <a:camera prst="orthographicFront">
              <a:rot lat="19027261" lon="18424676" rev="3784777"/>
            </a:camera>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Rectangle 78"/>
          <p:cNvSpPr/>
          <p:nvPr/>
        </p:nvSpPr>
        <p:spPr>
          <a:xfrm>
            <a:off x="3553550" y="4194637"/>
            <a:ext cx="566332" cy="51566"/>
          </a:xfrm>
          <a:prstGeom prst="rect">
            <a:avLst/>
          </a:prstGeom>
          <a:solidFill>
            <a:schemeClr val="tx1">
              <a:lumMod val="85000"/>
              <a:lumOff val="15000"/>
              <a:alpha val="68000"/>
            </a:schemeClr>
          </a:solidFill>
          <a:ln>
            <a:noFill/>
          </a:ln>
          <a:scene3d>
            <a:camera prst="orthographicFront">
              <a:rot lat="948875" lon="2880540" rev="111802"/>
            </a:camera>
            <a:lightRig rig="chilly" dir="t"/>
          </a:scene3d>
          <a:sp3d extrusionH="889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4038600" y="4494006"/>
            <a:ext cx="503406" cy="51566"/>
          </a:xfrm>
          <a:prstGeom prst="rect">
            <a:avLst/>
          </a:prstGeom>
          <a:solidFill>
            <a:schemeClr val="tx1">
              <a:lumMod val="85000"/>
              <a:lumOff val="15000"/>
              <a:alpha val="68000"/>
            </a:schemeClr>
          </a:solidFill>
          <a:ln>
            <a:noFill/>
          </a:ln>
          <a:scene3d>
            <a:camera prst="orthographicFront">
              <a:rot lat="948875" lon="2880540" rev="111802"/>
            </a:camera>
            <a:lightRig rig="chilly" dir="t"/>
          </a:scene3d>
          <a:sp3d extrusionH="508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Block Arc 99"/>
          <p:cNvSpPr/>
          <p:nvPr/>
        </p:nvSpPr>
        <p:spPr>
          <a:xfrm>
            <a:off x="4051253" y="4153979"/>
            <a:ext cx="243634" cy="294106"/>
          </a:xfrm>
          <a:prstGeom prst="blockArc">
            <a:avLst/>
          </a:prstGeom>
          <a:solidFill>
            <a:schemeClr val="tx1">
              <a:lumMod val="85000"/>
              <a:lumOff val="15000"/>
              <a:alpha val="68000"/>
            </a:schemeClr>
          </a:solidFill>
          <a:ln>
            <a:noFill/>
          </a:ln>
          <a:scene3d>
            <a:camera prst="orthographicFront">
              <a:rot lat="2470944" lon="3467408" rev="14775486"/>
            </a:camera>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1" name="Rectangle 100"/>
          <p:cNvSpPr/>
          <p:nvPr/>
        </p:nvSpPr>
        <p:spPr>
          <a:xfrm>
            <a:off x="3679777" y="4134577"/>
            <a:ext cx="566332" cy="51566"/>
          </a:xfrm>
          <a:prstGeom prst="rect">
            <a:avLst/>
          </a:prstGeom>
          <a:solidFill>
            <a:schemeClr val="tx1">
              <a:lumMod val="85000"/>
              <a:lumOff val="15000"/>
              <a:alpha val="68000"/>
            </a:schemeClr>
          </a:solidFill>
          <a:ln>
            <a:noFill/>
          </a:ln>
          <a:scene3d>
            <a:camera prst="orthographicFront">
              <a:rot lat="948875" lon="2880540" rev="111802"/>
            </a:camera>
            <a:lightRig rig="chilly" dir="t"/>
          </a:scene3d>
          <a:sp3d extrusionH="889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Block Arc 101"/>
          <p:cNvSpPr/>
          <p:nvPr/>
        </p:nvSpPr>
        <p:spPr>
          <a:xfrm>
            <a:off x="3696444" y="3940876"/>
            <a:ext cx="243634" cy="294106"/>
          </a:xfrm>
          <a:prstGeom prst="blockArc">
            <a:avLst/>
          </a:prstGeom>
          <a:solidFill>
            <a:schemeClr val="tx1">
              <a:lumMod val="85000"/>
              <a:lumOff val="15000"/>
              <a:alpha val="68000"/>
            </a:schemeClr>
          </a:solidFill>
          <a:ln>
            <a:noFill/>
          </a:ln>
          <a:scene3d>
            <a:camera prst="orthographicFront">
              <a:rot lat="19027261" lon="18424676" rev="3784777"/>
            </a:camera>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 name="Rectangle 102"/>
          <p:cNvSpPr/>
          <p:nvPr/>
        </p:nvSpPr>
        <p:spPr>
          <a:xfrm>
            <a:off x="3817891" y="4078990"/>
            <a:ext cx="566332" cy="51566"/>
          </a:xfrm>
          <a:prstGeom prst="rect">
            <a:avLst/>
          </a:prstGeom>
          <a:solidFill>
            <a:schemeClr val="tx1">
              <a:lumMod val="85000"/>
              <a:lumOff val="15000"/>
              <a:alpha val="68000"/>
            </a:schemeClr>
          </a:solidFill>
          <a:ln>
            <a:noFill/>
          </a:ln>
          <a:scene3d>
            <a:camera prst="orthographicFront">
              <a:rot lat="948875" lon="2880540" rev="111802"/>
            </a:camera>
            <a:lightRig rig="chilly" dir="t"/>
          </a:scene3d>
          <a:sp3d extrusionH="889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Block Arc 103"/>
          <p:cNvSpPr/>
          <p:nvPr/>
        </p:nvSpPr>
        <p:spPr>
          <a:xfrm>
            <a:off x="4313187" y="4039675"/>
            <a:ext cx="243634" cy="294106"/>
          </a:xfrm>
          <a:prstGeom prst="blockArc">
            <a:avLst/>
          </a:prstGeom>
          <a:solidFill>
            <a:schemeClr val="tx1">
              <a:lumMod val="85000"/>
              <a:lumOff val="15000"/>
              <a:alpha val="68000"/>
            </a:schemeClr>
          </a:solidFill>
          <a:ln>
            <a:noFill/>
          </a:ln>
          <a:scene3d>
            <a:camera prst="orthographicFront">
              <a:rot lat="2470944" lon="3467408" rev="14775486"/>
            </a:camera>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5" name="Rectangle 104"/>
          <p:cNvSpPr/>
          <p:nvPr/>
        </p:nvSpPr>
        <p:spPr>
          <a:xfrm>
            <a:off x="3939330" y="4019457"/>
            <a:ext cx="566332" cy="51566"/>
          </a:xfrm>
          <a:prstGeom prst="rect">
            <a:avLst/>
          </a:prstGeom>
          <a:solidFill>
            <a:schemeClr val="tx1">
              <a:lumMod val="85000"/>
              <a:lumOff val="15000"/>
              <a:alpha val="68000"/>
            </a:schemeClr>
          </a:solidFill>
          <a:ln>
            <a:noFill/>
          </a:ln>
          <a:scene3d>
            <a:camera prst="orthographicFront">
              <a:rot lat="948875" lon="2880540" rev="111802"/>
            </a:camera>
            <a:lightRig rig="chilly" dir="t"/>
          </a:scene3d>
          <a:sp3d extrusionH="889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Block Arc 105"/>
          <p:cNvSpPr/>
          <p:nvPr/>
        </p:nvSpPr>
        <p:spPr>
          <a:xfrm>
            <a:off x="3960759" y="3828953"/>
            <a:ext cx="243634" cy="294106"/>
          </a:xfrm>
          <a:prstGeom prst="blockArc">
            <a:avLst/>
          </a:prstGeom>
          <a:solidFill>
            <a:schemeClr val="tx1">
              <a:lumMod val="85000"/>
              <a:lumOff val="15000"/>
              <a:alpha val="68000"/>
            </a:schemeClr>
          </a:solidFill>
          <a:ln>
            <a:noFill/>
          </a:ln>
          <a:scene3d>
            <a:camera prst="orthographicFront">
              <a:rot lat="19027261" lon="18424676" rev="3784777"/>
            </a:camera>
            <a:lightRig rig="threePt" dir="t"/>
          </a:scene3d>
          <a:sp3d extrusionH="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Rectangle 106"/>
          <p:cNvSpPr/>
          <p:nvPr/>
        </p:nvSpPr>
        <p:spPr>
          <a:xfrm>
            <a:off x="3989339" y="4017076"/>
            <a:ext cx="1155254" cy="51566"/>
          </a:xfrm>
          <a:prstGeom prst="rect">
            <a:avLst/>
          </a:prstGeom>
          <a:solidFill>
            <a:schemeClr val="tx1">
              <a:lumMod val="85000"/>
              <a:lumOff val="15000"/>
              <a:alpha val="68000"/>
            </a:schemeClr>
          </a:solidFill>
          <a:ln>
            <a:noFill/>
          </a:ln>
          <a:scene3d>
            <a:camera prst="orthographicFront">
              <a:rot lat="948875" lon="2880540" rev="111802"/>
            </a:camera>
            <a:lightRig rig="chilly" dir="t"/>
          </a:scene3d>
          <a:sp3d extrusionH="889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4687044" y="4221866"/>
            <a:ext cx="503406" cy="51566"/>
          </a:xfrm>
          <a:prstGeom prst="rect">
            <a:avLst/>
          </a:prstGeom>
          <a:solidFill>
            <a:schemeClr val="tx1">
              <a:lumMod val="85000"/>
              <a:lumOff val="15000"/>
              <a:alpha val="68000"/>
            </a:schemeClr>
          </a:solidFill>
          <a:ln>
            <a:noFill/>
          </a:ln>
          <a:scene3d>
            <a:camera prst="orthographicFront">
              <a:rot lat="948875" lon="2880540" rev="111802"/>
            </a:camera>
            <a:lightRig rig="chilly" dir="t"/>
          </a:scene3d>
          <a:sp3d extrusionH="508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Box 110"/>
          <p:cNvSpPr txBox="1"/>
          <p:nvPr/>
        </p:nvSpPr>
        <p:spPr>
          <a:xfrm>
            <a:off x="2209800" y="3059668"/>
            <a:ext cx="1676400" cy="369332"/>
          </a:xfrm>
          <a:prstGeom prst="rect">
            <a:avLst/>
          </a:prstGeom>
          <a:noFill/>
        </p:spPr>
        <p:txBody>
          <a:bodyPr wrap="square" rtlCol="0">
            <a:spAutoFit/>
          </a:bodyPr>
          <a:lstStyle/>
          <a:p>
            <a:pPr algn="ctr"/>
            <a:r>
              <a:rPr lang="en-US" b="1" dirty="0" smtClean="0"/>
              <a:t>Micro-heater</a:t>
            </a:r>
            <a:endParaRPr lang="en-US" b="1" dirty="0"/>
          </a:p>
        </p:txBody>
      </p:sp>
      <p:sp>
        <p:nvSpPr>
          <p:cNvPr id="112" name="TextBox 111"/>
          <p:cNvSpPr txBox="1"/>
          <p:nvPr/>
        </p:nvSpPr>
        <p:spPr>
          <a:xfrm>
            <a:off x="4114800" y="2678668"/>
            <a:ext cx="2667000" cy="646331"/>
          </a:xfrm>
          <a:prstGeom prst="rect">
            <a:avLst/>
          </a:prstGeom>
          <a:noFill/>
        </p:spPr>
        <p:txBody>
          <a:bodyPr wrap="square" rtlCol="0">
            <a:spAutoFit/>
          </a:bodyPr>
          <a:lstStyle/>
          <a:p>
            <a:pPr algn="ctr"/>
            <a:r>
              <a:rPr lang="en-US" b="1" dirty="0" smtClean="0"/>
              <a:t>Ring resonator with ferromagnetic coating</a:t>
            </a:r>
            <a:endParaRPr lang="en-US" b="1" dirty="0"/>
          </a:p>
        </p:txBody>
      </p:sp>
      <p:cxnSp>
        <p:nvCxnSpPr>
          <p:cNvPr id="114" name="Straight Arrow Connector 113"/>
          <p:cNvCxnSpPr>
            <a:stCxn id="112" idx="2"/>
          </p:cNvCxnSpPr>
          <p:nvPr/>
        </p:nvCxnSpPr>
        <p:spPr>
          <a:xfrm rot="5400000">
            <a:off x="4539049" y="3357950"/>
            <a:ext cx="942203" cy="8763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a:stCxn id="111" idx="2"/>
          </p:cNvCxnSpPr>
          <p:nvPr/>
        </p:nvCxnSpPr>
        <p:spPr>
          <a:xfrm rot="16200000" flipH="1">
            <a:off x="3200400" y="3276600"/>
            <a:ext cx="609600" cy="914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72" name="Group 71"/>
          <p:cNvGrpSpPr/>
          <p:nvPr/>
        </p:nvGrpSpPr>
        <p:grpSpPr>
          <a:xfrm>
            <a:off x="1066800" y="2743200"/>
            <a:ext cx="5899951" cy="2443566"/>
            <a:chOff x="1066800" y="2743200"/>
            <a:chExt cx="5899951" cy="2443566"/>
          </a:xfrm>
        </p:grpSpPr>
        <p:sp>
          <p:nvSpPr>
            <p:cNvPr id="32" name="Rectangle 31"/>
            <p:cNvSpPr/>
            <p:nvPr/>
          </p:nvSpPr>
          <p:spPr>
            <a:xfrm flipV="1">
              <a:off x="1219200" y="4866468"/>
              <a:ext cx="3657600" cy="320298"/>
            </a:xfrm>
            <a:prstGeom prst="rect">
              <a:avLst/>
            </a:prstGeom>
            <a:ln>
              <a:noFill/>
            </a:ln>
            <a:scene3d>
              <a:camera prst="orthographicFront">
                <a:rot lat="948875" lon="2880540" rev="111802"/>
              </a:camera>
              <a:lightRig rig="harsh" dir="t"/>
            </a:scene3d>
            <a:sp3d extrusionH="3175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flipV="1">
              <a:off x="1214034" y="4719234"/>
              <a:ext cx="3657600" cy="152400"/>
            </a:xfrm>
            <a:prstGeom prst="rect">
              <a:avLst/>
            </a:prstGeom>
            <a:solidFill>
              <a:schemeClr val="accent6">
                <a:lumMod val="20000"/>
                <a:lumOff val="80000"/>
              </a:schemeClr>
            </a:solidFill>
            <a:ln>
              <a:noFill/>
            </a:ln>
            <a:scene3d>
              <a:camera prst="orthographicFront">
                <a:rot lat="948875" lon="2880540" rev="111802"/>
              </a:camera>
              <a:lightRig rig="harsh" dir="t"/>
            </a:scene3d>
            <a:sp3d extrusionH="3175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flipV="1">
              <a:off x="1214034" y="4648200"/>
              <a:ext cx="3657600" cy="76200"/>
            </a:xfrm>
            <a:prstGeom prst="rect">
              <a:avLst/>
            </a:prstGeom>
            <a:ln>
              <a:noFill/>
            </a:ln>
            <a:scene3d>
              <a:camera prst="orthographicFront">
                <a:rot lat="948875" lon="2880540" rev="111802"/>
              </a:camera>
              <a:lightRig rig="harsh" dir="t"/>
            </a:scene3d>
            <a:sp3d extrusionH="3175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2209800" y="4343400"/>
              <a:ext cx="228600" cy="76200"/>
            </a:xfrm>
            <a:prstGeom prst="rect">
              <a:avLst/>
            </a:prstGeom>
            <a:ln>
              <a:noFill/>
            </a:ln>
            <a:scene3d>
              <a:camera prst="orthographicFront">
                <a:rot lat="948875" lon="2880540" rev="111802"/>
              </a:camera>
              <a:lightRig rig="chilly" dir="t"/>
            </a:scene3d>
            <a:sp3d extrusionH="2349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4222701" y="3869438"/>
              <a:ext cx="898360" cy="566824"/>
            </a:xfrm>
            <a:prstGeom prst="ellipse">
              <a:avLst/>
            </a:prstGeom>
            <a:solidFill>
              <a:schemeClr val="accent1"/>
            </a:solidFill>
            <a:ln>
              <a:noFill/>
            </a:ln>
            <a:scene3d>
              <a:camera prst="orthographicFront">
                <a:rot lat="17699975" lon="0" rev="0"/>
              </a:camera>
              <a:lightRig rig="chilly" dir="t"/>
            </a:scene3d>
            <a:sp3d extrusionH="38100">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2819400" y="4800600"/>
              <a:ext cx="510076" cy="369332"/>
            </a:xfrm>
            <a:prstGeom prst="rect">
              <a:avLst/>
            </a:prstGeom>
            <a:noFill/>
          </p:spPr>
          <p:txBody>
            <a:bodyPr wrap="none" rtlCol="0">
              <a:spAutoFit/>
            </a:bodyPr>
            <a:lstStyle/>
            <a:p>
              <a:r>
                <a:rPr lang="en-US" b="1" dirty="0" smtClean="0"/>
                <a:t>SOI</a:t>
              </a:r>
              <a:endParaRPr lang="en-US" b="1" dirty="0"/>
            </a:p>
          </p:txBody>
        </p:sp>
        <p:sp>
          <p:nvSpPr>
            <p:cNvPr id="39" name="Oval 38"/>
            <p:cNvSpPr/>
            <p:nvPr/>
          </p:nvSpPr>
          <p:spPr>
            <a:xfrm>
              <a:off x="3352800" y="3897868"/>
              <a:ext cx="898360" cy="566824"/>
            </a:xfrm>
            <a:prstGeom prst="ellipse">
              <a:avLst/>
            </a:prstGeom>
            <a:solidFill>
              <a:schemeClr val="accent1"/>
            </a:solidFill>
            <a:ln>
              <a:noFill/>
            </a:ln>
            <a:scene3d>
              <a:camera prst="orthographicFront">
                <a:rot lat="17699975" lon="0" rev="0"/>
              </a:camera>
              <a:lightRig rig="chilly" dir="t"/>
            </a:scene3d>
            <a:sp3d extrusionH="38100">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2895600" y="3429000"/>
              <a:ext cx="990600" cy="369332"/>
            </a:xfrm>
            <a:prstGeom prst="rect">
              <a:avLst/>
            </a:prstGeom>
            <a:noFill/>
          </p:spPr>
          <p:txBody>
            <a:bodyPr wrap="square" rtlCol="0">
              <a:spAutoFit/>
            </a:bodyPr>
            <a:lstStyle/>
            <a:p>
              <a:pPr algn="ctr"/>
              <a:r>
                <a:rPr lang="en-US" b="1" dirty="0" err="1" smtClean="0"/>
                <a:t>Ce:YIG</a:t>
              </a:r>
              <a:endParaRPr lang="en-US" b="1" dirty="0"/>
            </a:p>
          </p:txBody>
        </p:sp>
        <p:sp>
          <p:nvSpPr>
            <p:cNvPr id="58" name="Rectangle 57"/>
            <p:cNvSpPr/>
            <p:nvPr/>
          </p:nvSpPr>
          <p:spPr>
            <a:xfrm>
              <a:off x="4038600" y="4572000"/>
              <a:ext cx="228600" cy="76200"/>
            </a:xfrm>
            <a:prstGeom prst="rect">
              <a:avLst/>
            </a:prstGeom>
            <a:ln>
              <a:noFill/>
            </a:ln>
            <a:scene3d>
              <a:camera prst="orthographicFront">
                <a:rot lat="948875" lon="2880540" rev="111802"/>
              </a:camera>
              <a:lightRig rig="chilly" dir="t"/>
            </a:scene3d>
            <a:sp3d extrusionH="2349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2057400" y="4419600"/>
              <a:ext cx="3048000" cy="76200"/>
            </a:xfrm>
            <a:prstGeom prst="rect">
              <a:avLst/>
            </a:prstGeom>
            <a:solidFill>
              <a:schemeClr val="accent3">
                <a:alpha val="47000"/>
              </a:schemeClr>
            </a:solidFill>
            <a:ln>
              <a:noFill/>
            </a:ln>
            <a:scene3d>
              <a:camera prst="orthographicFront">
                <a:rot lat="948875" lon="2880540" rev="111802"/>
              </a:camera>
              <a:lightRig rig="chilly" dir="t"/>
            </a:scene3d>
            <a:sp3d extrusionH="1905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own Arrow 59"/>
            <p:cNvSpPr/>
            <p:nvPr/>
          </p:nvSpPr>
          <p:spPr>
            <a:xfrm rot="14899810">
              <a:off x="1920820" y="4278590"/>
              <a:ext cx="196962" cy="495703"/>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Down Arrow 60"/>
            <p:cNvSpPr/>
            <p:nvPr/>
          </p:nvSpPr>
          <p:spPr>
            <a:xfrm rot="14899810">
              <a:off x="6111819" y="3760106"/>
              <a:ext cx="196962" cy="495703"/>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1066800" y="4343400"/>
              <a:ext cx="748923" cy="369332"/>
            </a:xfrm>
            <a:prstGeom prst="rect">
              <a:avLst/>
            </a:prstGeom>
            <a:noFill/>
          </p:spPr>
          <p:txBody>
            <a:bodyPr wrap="none" rtlCol="0">
              <a:spAutoFit/>
            </a:bodyPr>
            <a:lstStyle/>
            <a:p>
              <a:r>
                <a:rPr lang="en-US" b="1" dirty="0" smtClean="0"/>
                <a:t>Input </a:t>
              </a:r>
              <a:endParaRPr lang="en-US" b="1" dirty="0"/>
            </a:p>
          </p:txBody>
        </p:sp>
        <p:sp>
          <p:nvSpPr>
            <p:cNvPr id="63" name="TextBox 62"/>
            <p:cNvSpPr txBox="1"/>
            <p:nvPr/>
          </p:nvSpPr>
          <p:spPr>
            <a:xfrm>
              <a:off x="6096000" y="3429000"/>
              <a:ext cx="870751" cy="369332"/>
            </a:xfrm>
            <a:prstGeom prst="rect">
              <a:avLst/>
            </a:prstGeom>
            <a:noFill/>
          </p:spPr>
          <p:txBody>
            <a:bodyPr wrap="none" rtlCol="0">
              <a:spAutoFit/>
            </a:bodyPr>
            <a:lstStyle/>
            <a:p>
              <a:r>
                <a:rPr lang="en-US" b="1" dirty="0" smtClean="0"/>
                <a:t>Output</a:t>
              </a:r>
              <a:endParaRPr lang="en-US" b="1" dirty="0"/>
            </a:p>
          </p:txBody>
        </p:sp>
        <p:sp>
          <p:nvSpPr>
            <p:cNvPr id="64" name="TextBox 63"/>
            <p:cNvSpPr txBox="1"/>
            <p:nvPr/>
          </p:nvSpPr>
          <p:spPr>
            <a:xfrm>
              <a:off x="3886200" y="2743200"/>
              <a:ext cx="1828800" cy="646331"/>
            </a:xfrm>
            <a:prstGeom prst="rect">
              <a:avLst/>
            </a:prstGeom>
            <a:noFill/>
          </p:spPr>
          <p:txBody>
            <a:bodyPr wrap="square" rtlCol="0">
              <a:spAutoFit/>
            </a:bodyPr>
            <a:lstStyle/>
            <a:p>
              <a:pPr algn="ctr"/>
              <a:r>
                <a:rPr lang="en-US" b="1" dirty="0" smtClean="0"/>
                <a:t>Nonreciprocal ring resonators</a:t>
              </a:r>
              <a:endParaRPr lang="en-US" b="1" dirty="0"/>
            </a:p>
          </p:txBody>
        </p:sp>
        <p:cxnSp>
          <p:nvCxnSpPr>
            <p:cNvPr id="66" name="Straight Arrow Connector 65"/>
            <p:cNvCxnSpPr>
              <a:stCxn id="64" idx="2"/>
            </p:cNvCxnSpPr>
            <p:nvPr/>
          </p:nvCxnSpPr>
          <p:spPr>
            <a:xfrm rot="5400000">
              <a:off x="4323665" y="3714066"/>
              <a:ext cx="801471" cy="152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64" idx="2"/>
            </p:cNvCxnSpPr>
            <p:nvPr/>
          </p:nvCxnSpPr>
          <p:spPr>
            <a:xfrm rot="5400000">
              <a:off x="3884830" y="3314701"/>
              <a:ext cx="840940" cy="990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4724400" y="2133600"/>
            <a:ext cx="3429000" cy="685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239000" y="4648200"/>
            <a:ext cx="990600" cy="685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Process flow –post </a:t>
            </a:r>
            <a:r>
              <a:rPr lang="en-US" dirty="0" err="1" smtClean="0"/>
              <a:t>LioniX</a:t>
            </a:r>
            <a:endParaRPr lang="en-US" dirty="0"/>
          </a:p>
        </p:txBody>
      </p:sp>
      <p:sp>
        <p:nvSpPr>
          <p:cNvPr id="4" name="Rectangle 3"/>
          <p:cNvSpPr/>
          <p:nvPr/>
        </p:nvSpPr>
        <p:spPr>
          <a:xfrm>
            <a:off x="457200" y="2819400"/>
            <a:ext cx="34290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57200" y="2133600"/>
            <a:ext cx="3429000" cy="685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flipV="1">
            <a:off x="914400" y="2438400"/>
            <a:ext cx="457200" cy="762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flipV="1">
            <a:off x="2895600" y="2438400"/>
            <a:ext cx="457200" cy="762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24400" y="2819400"/>
            <a:ext cx="34290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flipV="1">
            <a:off x="5181600" y="2438400"/>
            <a:ext cx="457200" cy="762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flipV="1">
            <a:off x="7162800" y="2438400"/>
            <a:ext cx="457200" cy="762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flipV="1">
            <a:off x="4724400" y="2057398"/>
            <a:ext cx="990600" cy="76201"/>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sp>
        <p:nvSpPr>
          <p:cNvPr id="13" name="Rectangle 12"/>
          <p:cNvSpPr/>
          <p:nvPr/>
        </p:nvSpPr>
        <p:spPr>
          <a:xfrm flipV="1">
            <a:off x="7162800" y="2057399"/>
            <a:ext cx="990600" cy="762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sp>
        <p:nvSpPr>
          <p:cNvPr id="14" name="Rectangle 13"/>
          <p:cNvSpPr/>
          <p:nvPr/>
        </p:nvSpPr>
        <p:spPr>
          <a:xfrm>
            <a:off x="4800600" y="5334000"/>
            <a:ext cx="34290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800600" y="4648200"/>
            <a:ext cx="914400" cy="685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flipV="1">
            <a:off x="5257800" y="4953000"/>
            <a:ext cx="457200" cy="762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flipV="1">
            <a:off x="7239000" y="4953000"/>
            <a:ext cx="457200" cy="762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715000" y="5181600"/>
            <a:ext cx="1524000" cy="1524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971800" y="4648200"/>
            <a:ext cx="990600" cy="685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33400" y="5334000"/>
            <a:ext cx="34290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33400" y="4648200"/>
            <a:ext cx="914400" cy="685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flipV="1">
            <a:off x="990600" y="4953000"/>
            <a:ext cx="457200" cy="762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flipV="1">
            <a:off x="2971800" y="4953000"/>
            <a:ext cx="457200" cy="762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447800" y="5181600"/>
            <a:ext cx="1524000" cy="1524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flipV="1">
            <a:off x="533400" y="4572000"/>
            <a:ext cx="990600" cy="7620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sp>
        <p:nvSpPr>
          <p:cNvPr id="29" name="Rectangle 28"/>
          <p:cNvSpPr/>
          <p:nvPr/>
        </p:nvSpPr>
        <p:spPr>
          <a:xfrm flipV="1">
            <a:off x="2971800" y="4572000"/>
            <a:ext cx="990600" cy="7620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sp>
        <p:nvSpPr>
          <p:cNvPr id="30" name="Rectangle 29"/>
          <p:cNvSpPr/>
          <p:nvPr/>
        </p:nvSpPr>
        <p:spPr>
          <a:xfrm flipV="1">
            <a:off x="1447800" y="5105400"/>
            <a:ext cx="1524000" cy="762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sp>
        <p:nvSpPr>
          <p:cNvPr id="31" name="Rectangle 30"/>
          <p:cNvSpPr/>
          <p:nvPr/>
        </p:nvSpPr>
        <p:spPr>
          <a:xfrm flipV="1">
            <a:off x="1447800" y="4571997"/>
            <a:ext cx="76200" cy="60960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sp>
        <p:nvSpPr>
          <p:cNvPr id="32" name="Rectangle 31"/>
          <p:cNvSpPr/>
          <p:nvPr/>
        </p:nvSpPr>
        <p:spPr>
          <a:xfrm flipV="1">
            <a:off x="2895600" y="4571996"/>
            <a:ext cx="76200" cy="60960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sp>
        <p:nvSpPr>
          <p:cNvPr id="34" name="TextBox 33"/>
          <p:cNvSpPr txBox="1"/>
          <p:nvPr/>
        </p:nvSpPr>
        <p:spPr>
          <a:xfrm>
            <a:off x="990600" y="3581400"/>
            <a:ext cx="2787943" cy="369332"/>
          </a:xfrm>
          <a:prstGeom prst="rect">
            <a:avLst/>
          </a:prstGeom>
          <a:noFill/>
        </p:spPr>
        <p:txBody>
          <a:bodyPr wrap="none" rtlCol="0">
            <a:spAutoFit/>
          </a:bodyPr>
          <a:lstStyle/>
          <a:p>
            <a:r>
              <a:rPr lang="en-US" b="1" dirty="0" smtClean="0">
                <a:latin typeface="Arial" pitchFamily="34" charset="0"/>
                <a:cs typeface="Arial" pitchFamily="34" charset="0"/>
              </a:rPr>
              <a:t>Si3N4/SiO2 waveguides</a:t>
            </a:r>
            <a:endParaRPr lang="en-US" b="1" dirty="0">
              <a:latin typeface="Arial" pitchFamily="34" charset="0"/>
              <a:cs typeface="Arial" pitchFamily="34" charset="0"/>
            </a:endParaRPr>
          </a:p>
        </p:txBody>
      </p:sp>
      <p:sp>
        <p:nvSpPr>
          <p:cNvPr id="35" name="TextBox 34"/>
          <p:cNvSpPr txBox="1"/>
          <p:nvPr/>
        </p:nvSpPr>
        <p:spPr>
          <a:xfrm>
            <a:off x="5257800" y="3657600"/>
            <a:ext cx="2775119" cy="369332"/>
          </a:xfrm>
          <a:prstGeom prst="rect">
            <a:avLst/>
          </a:prstGeom>
          <a:noFill/>
        </p:spPr>
        <p:txBody>
          <a:bodyPr wrap="none" rtlCol="0">
            <a:spAutoFit/>
          </a:bodyPr>
          <a:lstStyle/>
          <a:p>
            <a:r>
              <a:rPr lang="en-US" b="1" dirty="0" smtClean="0">
                <a:latin typeface="Arial" pitchFamily="34" charset="0"/>
                <a:cs typeface="Arial" pitchFamily="34" charset="0"/>
              </a:rPr>
              <a:t>Pattern Cr as </a:t>
            </a:r>
            <a:r>
              <a:rPr lang="en-US" b="1" dirty="0" err="1" smtClean="0">
                <a:latin typeface="Arial" pitchFamily="34" charset="0"/>
                <a:cs typeface="Arial" pitchFamily="34" charset="0"/>
              </a:rPr>
              <a:t>hardmask</a:t>
            </a:r>
            <a:endParaRPr lang="en-US" b="1" dirty="0">
              <a:latin typeface="Arial" pitchFamily="34" charset="0"/>
              <a:cs typeface="Arial" pitchFamily="34" charset="0"/>
            </a:endParaRPr>
          </a:p>
        </p:txBody>
      </p:sp>
      <p:sp>
        <p:nvSpPr>
          <p:cNvPr id="36" name="TextBox 35"/>
          <p:cNvSpPr txBox="1"/>
          <p:nvPr/>
        </p:nvSpPr>
        <p:spPr>
          <a:xfrm>
            <a:off x="4495800" y="6096000"/>
            <a:ext cx="4390946" cy="369332"/>
          </a:xfrm>
          <a:prstGeom prst="rect">
            <a:avLst/>
          </a:prstGeom>
          <a:noFill/>
        </p:spPr>
        <p:txBody>
          <a:bodyPr wrap="none" rtlCol="0">
            <a:spAutoFit/>
          </a:bodyPr>
          <a:lstStyle/>
          <a:p>
            <a:r>
              <a:rPr lang="en-US" b="1" dirty="0" smtClean="0">
                <a:latin typeface="Arial" pitchFamily="34" charset="0"/>
                <a:cs typeface="Arial" pitchFamily="34" charset="0"/>
              </a:rPr>
              <a:t>Deep etch SiO2 and strip Cr </a:t>
            </a:r>
            <a:r>
              <a:rPr lang="en-US" b="1" dirty="0" err="1" smtClean="0">
                <a:latin typeface="Arial" pitchFamily="34" charset="0"/>
                <a:cs typeface="Arial" pitchFamily="34" charset="0"/>
              </a:rPr>
              <a:t>hardmask</a:t>
            </a:r>
            <a:endParaRPr lang="en-US" b="1" dirty="0">
              <a:latin typeface="Arial" pitchFamily="34" charset="0"/>
              <a:cs typeface="Arial" pitchFamily="34" charset="0"/>
            </a:endParaRPr>
          </a:p>
        </p:txBody>
      </p:sp>
      <p:sp>
        <p:nvSpPr>
          <p:cNvPr id="37" name="TextBox 36"/>
          <p:cNvSpPr txBox="1"/>
          <p:nvPr/>
        </p:nvSpPr>
        <p:spPr>
          <a:xfrm>
            <a:off x="914400" y="6059269"/>
            <a:ext cx="2971800" cy="646331"/>
          </a:xfrm>
          <a:prstGeom prst="rect">
            <a:avLst/>
          </a:prstGeom>
          <a:noFill/>
        </p:spPr>
        <p:txBody>
          <a:bodyPr wrap="square" rtlCol="0">
            <a:spAutoFit/>
          </a:bodyPr>
          <a:lstStyle/>
          <a:p>
            <a:pPr algn="ctr"/>
            <a:r>
              <a:rPr lang="en-US" b="1" dirty="0" smtClean="0">
                <a:latin typeface="Arial" pitchFamily="34" charset="0"/>
                <a:cs typeface="Arial" pitchFamily="34" charset="0"/>
              </a:rPr>
              <a:t>Sputter </a:t>
            </a:r>
            <a:r>
              <a:rPr lang="en-US" b="1" dirty="0" err="1" smtClean="0">
                <a:latin typeface="Arial" pitchFamily="34" charset="0"/>
                <a:cs typeface="Arial" pitchFamily="34" charset="0"/>
              </a:rPr>
              <a:t>Ce:YIG</a:t>
            </a:r>
            <a:r>
              <a:rPr lang="en-US" b="1" dirty="0" smtClean="0">
                <a:latin typeface="Arial" pitchFamily="34" charset="0"/>
                <a:cs typeface="Arial" pitchFamily="34" charset="0"/>
              </a:rPr>
              <a:t> or BIG magnetic material </a:t>
            </a:r>
            <a:endParaRPr lang="en-US" b="1" dirty="0">
              <a:latin typeface="Arial" pitchFamily="34" charset="0"/>
              <a:cs typeface="Arial" pitchFamily="34" charset="0"/>
            </a:endParaRPr>
          </a:p>
        </p:txBody>
      </p:sp>
      <p:sp>
        <p:nvSpPr>
          <p:cNvPr id="38" name="Right Arrow 37"/>
          <p:cNvSpPr/>
          <p:nvPr/>
        </p:nvSpPr>
        <p:spPr>
          <a:xfrm>
            <a:off x="4114800" y="2590800"/>
            <a:ext cx="3810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own Arrow 38"/>
          <p:cNvSpPr/>
          <p:nvPr/>
        </p:nvSpPr>
        <p:spPr>
          <a:xfrm>
            <a:off x="8382000" y="3733800"/>
            <a:ext cx="3048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Arrow 39"/>
          <p:cNvSpPr/>
          <p:nvPr/>
        </p:nvSpPr>
        <p:spPr>
          <a:xfrm rot="10800000">
            <a:off x="4191000" y="5181600"/>
            <a:ext cx="3810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05800" cy="868362"/>
          </a:xfrm>
        </p:spPr>
        <p:txBody>
          <a:bodyPr>
            <a:normAutofit/>
          </a:bodyPr>
          <a:lstStyle/>
          <a:p>
            <a:r>
              <a:rPr lang="en-US" sz="3600" dirty="0" smtClean="0"/>
              <a:t>Optical modes in Si</a:t>
            </a:r>
            <a:r>
              <a:rPr lang="en-US" sz="3600" baseline="-25000" dirty="0" smtClean="0"/>
              <a:t>3</a:t>
            </a:r>
            <a:r>
              <a:rPr lang="en-US" sz="3600" dirty="0" smtClean="0"/>
              <a:t>N</a:t>
            </a:r>
            <a:r>
              <a:rPr lang="en-US" sz="3600" baseline="-25000" dirty="0" smtClean="0"/>
              <a:t>4</a:t>
            </a:r>
            <a:r>
              <a:rPr lang="en-US" sz="3600" dirty="0" smtClean="0"/>
              <a:t> waveguides</a:t>
            </a:r>
            <a:endParaRPr lang="en-US" sz="3600" dirty="0"/>
          </a:p>
        </p:txBody>
      </p:sp>
      <p:pic>
        <p:nvPicPr>
          <p:cNvPr id="6" name="Picture 2"/>
          <p:cNvPicPr>
            <a:picLocks noGrp="1" noChangeAspect="1" noChangeArrowheads="1"/>
          </p:cNvPicPr>
          <p:nvPr>
            <p:ph idx="1"/>
          </p:nvPr>
        </p:nvPicPr>
        <p:blipFill>
          <a:blip r:embed="rId2" cstate="print"/>
          <a:srcRect/>
          <a:stretch>
            <a:fillRect/>
          </a:stretch>
        </p:blipFill>
        <p:spPr bwMode="auto">
          <a:xfrm>
            <a:off x="0" y="1905000"/>
            <a:ext cx="4572000" cy="3048000"/>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a:stretch>
            <a:fillRect/>
          </a:stretch>
        </p:blipFill>
        <p:spPr bwMode="auto">
          <a:xfrm>
            <a:off x="4533900" y="1905000"/>
            <a:ext cx="4610100" cy="3073400"/>
          </a:xfrm>
          <a:prstGeom prst="rect">
            <a:avLst/>
          </a:prstGeom>
          <a:noFill/>
          <a:ln w="9525">
            <a:noFill/>
            <a:miter lim="800000"/>
            <a:headEnd/>
            <a:tailEnd/>
          </a:ln>
        </p:spPr>
      </p:pic>
      <p:sp>
        <p:nvSpPr>
          <p:cNvPr id="20" name="TextBox 19"/>
          <p:cNvSpPr txBox="1"/>
          <p:nvPr/>
        </p:nvSpPr>
        <p:spPr>
          <a:xfrm>
            <a:off x="152400" y="5410200"/>
            <a:ext cx="8610600" cy="1200329"/>
          </a:xfrm>
          <a:prstGeom prst="rect">
            <a:avLst/>
          </a:prstGeom>
          <a:noFill/>
        </p:spPr>
        <p:txBody>
          <a:bodyPr wrap="square" rtlCol="0">
            <a:spAutoFit/>
          </a:bodyPr>
          <a:lstStyle/>
          <a:p>
            <a:pPr>
              <a:buFont typeface="Arial" pitchFamily="34" charset="0"/>
              <a:buChar char="•"/>
            </a:pPr>
            <a:r>
              <a:rPr lang="en-US" b="1" dirty="0" smtClean="0">
                <a:latin typeface="Arial" pitchFamily="34" charset="0"/>
                <a:cs typeface="Arial" pitchFamily="34" charset="0"/>
              </a:rPr>
              <a:t>Thicker magnetic film will suck optical field from Si</a:t>
            </a:r>
            <a:r>
              <a:rPr lang="en-US" b="1" baseline="-25000" dirty="0" smtClean="0">
                <a:latin typeface="Arial" pitchFamily="34" charset="0"/>
                <a:cs typeface="Arial" pitchFamily="34" charset="0"/>
              </a:rPr>
              <a:t>3</a:t>
            </a:r>
            <a:r>
              <a:rPr lang="en-US" b="1" dirty="0" smtClean="0">
                <a:latin typeface="Arial" pitchFamily="34" charset="0"/>
                <a:cs typeface="Arial" pitchFamily="34" charset="0"/>
              </a:rPr>
              <a:t>N</a:t>
            </a:r>
            <a:r>
              <a:rPr lang="en-US" b="1" baseline="-25000" dirty="0" smtClean="0">
                <a:latin typeface="Arial" pitchFamily="34" charset="0"/>
                <a:cs typeface="Arial" pitchFamily="34" charset="0"/>
              </a:rPr>
              <a:t>4</a:t>
            </a:r>
            <a:r>
              <a:rPr lang="en-US" b="1" dirty="0" smtClean="0">
                <a:latin typeface="Arial" pitchFamily="34" charset="0"/>
                <a:cs typeface="Arial" pitchFamily="34" charset="0"/>
              </a:rPr>
              <a:t> (n=2) core to </a:t>
            </a:r>
            <a:r>
              <a:rPr lang="en-US" b="1" dirty="0" err="1" smtClean="0">
                <a:latin typeface="Arial" pitchFamily="34" charset="0"/>
                <a:cs typeface="Arial" pitchFamily="34" charset="0"/>
              </a:rPr>
              <a:t>Ce:YIG</a:t>
            </a:r>
            <a:r>
              <a:rPr lang="en-US" b="1" dirty="0" smtClean="0">
                <a:latin typeface="Arial" pitchFamily="34" charset="0"/>
                <a:cs typeface="Arial" pitchFamily="34" charset="0"/>
              </a:rPr>
              <a:t> (n=2.22) layer.</a:t>
            </a:r>
          </a:p>
          <a:p>
            <a:pPr>
              <a:buFont typeface="Arial" pitchFamily="34" charset="0"/>
              <a:buChar char="•"/>
            </a:pPr>
            <a:r>
              <a:rPr lang="en-US" b="1" dirty="0" smtClean="0">
                <a:latin typeface="Arial" pitchFamily="34" charset="0"/>
                <a:cs typeface="Arial" pitchFamily="34" charset="0"/>
              </a:rPr>
              <a:t>Shallower etch causes leak mode to the horizontal magnetic film, which doesn’t contribute to Faraday effect but extra optical loss!</a:t>
            </a:r>
          </a:p>
        </p:txBody>
      </p:sp>
      <p:cxnSp>
        <p:nvCxnSpPr>
          <p:cNvPr id="26" name="Straight Arrow Connector 25"/>
          <p:cNvCxnSpPr/>
          <p:nvPr/>
        </p:nvCxnSpPr>
        <p:spPr>
          <a:xfrm rot="5400000">
            <a:off x="6744494" y="3085306"/>
            <a:ext cx="1752600" cy="1588"/>
          </a:xfrm>
          <a:prstGeom prst="straightConnector1">
            <a:avLst/>
          </a:prstGeom>
          <a:ln w="190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315200" y="4114800"/>
            <a:ext cx="1261884" cy="369332"/>
          </a:xfrm>
          <a:prstGeom prst="rect">
            <a:avLst/>
          </a:prstGeom>
          <a:noFill/>
        </p:spPr>
        <p:txBody>
          <a:bodyPr wrap="none" rtlCol="0">
            <a:spAutoFit/>
          </a:bodyPr>
          <a:lstStyle/>
          <a:p>
            <a:r>
              <a:rPr lang="en-US" b="1" dirty="0" smtClean="0">
                <a:solidFill>
                  <a:schemeClr val="bg1"/>
                </a:solidFill>
                <a:latin typeface="Arial" pitchFamily="34" charset="0"/>
                <a:cs typeface="Arial" pitchFamily="34" charset="0"/>
              </a:rPr>
              <a:t>6 um etch</a:t>
            </a:r>
            <a:endParaRPr lang="en-US" b="1" dirty="0">
              <a:solidFill>
                <a:schemeClr val="bg1"/>
              </a:solidFill>
              <a:latin typeface="Arial" pitchFamily="34" charset="0"/>
              <a:cs typeface="Arial" pitchFamily="34" charset="0"/>
            </a:endParaRPr>
          </a:p>
        </p:txBody>
      </p:sp>
      <p:cxnSp>
        <p:nvCxnSpPr>
          <p:cNvPr id="38" name="Straight Arrow Connector 37"/>
          <p:cNvCxnSpPr/>
          <p:nvPr/>
        </p:nvCxnSpPr>
        <p:spPr>
          <a:xfrm rot="5400000">
            <a:off x="2247900" y="2933700"/>
            <a:ext cx="1447800" cy="1588"/>
          </a:xfrm>
          <a:prstGeom prst="straightConnector1">
            <a:avLst/>
          </a:prstGeom>
          <a:ln w="190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2362200" y="3886200"/>
            <a:ext cx="1261884" cy="369332"/>
          </a:xfrm>
          <a:prstGeom prst="rect">
            <a:avLst/>
          </a:prstGeom>
          <a:noFill/>
        </p:spPr>
        <p:txBody>
          <a:bodyPr wrap="none" rtlCol="0">
            <a:spAutoFit/>
          </a:bodyPr>
          <a:lstStyle/>
          <a:p>
            <a:r>
              <a:rPr lang="en-US" b="1" dirty="0" smtClean="0">
                <a:solidFill>
                  <a:schemeClr val="bg1"/>
                </a:solidFill>
                <a:latin typeface="Arial" pitchFamily="34" charset="0"/>
                <a:cs typeface="Arial" pitchFamily="34" charset="0"/>
              </a:rPr>
              <a:t>5 um etch</a:t>
            </a:r>
            <a:endParaRPr lang="en-US" b="1" dirty="0">
              <a:solidFill>
                <a:schemeClr val="bg1"/>
              </a:solidFill>
              <a:latin typeface="Arial" pitchFamily="34" charset="0"/>
              <a:cs typeface="Arial" pitchFamily="34" charset="0"/>
            </a:endParaRPr>
          </a:p>
        </p:txBody>
      </p:sp>
      <p:sp>
        <p:nvSpPr>
          <p:cNvPr id="42" name="Oval 41"/>
          <p:cNvSpPr/>
          <p:nvPr/>
        </p:nvSpPr>
        <p:spPr>
          <a:xfrm>
            <a:off x="2971800" y="3352800"/>
            <a:ext cx="12954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228600" y="1447800"/>
            <a:ext cx="3852337" cy="369332"/>
          </a:xfrm>
          <a:prstGeom prst="rect">
            <a:avLst/>
          </a:prstGeom>
          <a:noFill/>
        </p:spPr>
        <p:txBody>
          <a:bodyPr wrap="none" rtlCol="0">
            <a:spAutoFit/>
          </a:bodyPr>
          <a:lstStyle/>
          <a:p>
            <a:r>
              <a:rPr lang="en-US" b="1" dirty="0" smtClean="0">
                <a:latin typeface="Arial" pitchFamily="34" charset="0"/>
                <a:cs typeface="Arial" pitchFamily="34" charset="0"/>
              </a:rPr>
              <a:t>Magnetic film thickness : 150 nm</a:t>
            </a:r>
            <a:endParaRPr lang="en-US" b="1" dirty="0">
              <a:latin typeface="Arial" pitchFamily="34" charset="0"/>
              <a:cs typeface="Arial" pitchFamily="34" charset="0"/>
            </a:endParaRPr>
          </a:p>
        </p:txBody>
      </p:sp>
      <p:sp>
        <p:nvSpPr>
          <p:cNvPr id="44" name="TextBox 43"/>
          <p:cNvSpPr txBox="1"/>
          <p:nvPr/>
        </p:nvSpPr>
        <p:spPr>
          <a:xfrm>
            <a:off x="7162800" y="1295400"/>
            <a:ext cx="1544012" cy="369332"/>
          </a:xfrm>
          <a:prstGeom prst="rect">
            <a:avLst/>
          </a:prstGeom>
          <a:noFill/>
        </p:spPr>
        <p:txBody>
          <a:bodyPr wrap="none" rtlCol="0">
            <a:spAutoFit/>
          </a:bodyPr>
          <a:lstStyle/>
          <a:p>
            <a:r>
              <a:rPr lang="en-US" dirty="0" smtClean="0">
                <a:latin typeface="Arial" pitchFamily="34" charset="0"/>
                <a:cs typeface="Arial" pitchFamily="34" charset="0"/>
              </a:rPr>
              <a:t>Magnetic film</a:t>
            </a:r>
            <a:endParaRPr lang="en-US" dirty="0">
              <a:latin typeface="Arial" pitchFamily="34" charset="0"/>
              <a:cs typeface="Arial" pitchFamily="34" charset="0"/>
            </a:endParaRPr>
          </a:p>
        </p:txBody>
      </p:sp>
      <p:cxnSp>
        <p:nvCxnSpPr>
          <p:cNvPr id="46" name="Straight Arrow Connector 45"/>
          <p:cNvCxnSpPr>
            <a:stCxn id="44" idx="2"/>
          </p:cNvCxnSpPr>
          <p:nvPr/>
        </p:nvCxnSpPr>
        <p:spPr>
          <a:xfrm rot="5400000">
            <a:off x="7276268" y="1779864"/>
            <a:ext cx="773670" cy="5434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638800" y="1524000"/>
            <a:ext cx="1218603" cy="369332"/>
          </a:xfrm>
          <a:prstGeom prst="rect">
            <a:avLst/>
          </a:prstGeom>
          <a:noFill/>
        </p:spPr>
        <p:txBody>
          <a:bodyPr wrap="none" rtlCol="0">
            <a:spAutoFit/>
          </a:bodyPr>
          <a:lstStyle/>
          <a:p>
            <a:r>
              <a:rPr lang="en-US" dirty="0" smtClean="0">
                <a:latin typeface="Arial" pitchFamily="34" charset="0"/>
                <a:cs typeface="Arial" pitchFamily="34" charset="0"/>
              </a:rPr>
              <a:t>Si</a:t>
            </a:r>
            <a:r>
              <a:rPr lang="en-US" baseline="-25000" dirty="0" smtClean="0">
                <a:latin typeface="Arial" pitchFamily="34" charset="0"/>
                <a:cs typeface="Arial" pitchFamily="34" charset="0"/>
              </a:rPr>
              <a:t>3</a:t>
            </a:r>
            <a:r>
              <a:rPr lang="en-US" dirty="0" smtClean="0">
                <a:latin typeface="Arial" pitchFamily="34" charset="0"/>
                <a:cs typeface="Arial" pitchFamily="34" charset="0"/>
              </a:rPr>
              <a:t>N</a:t>
            </a:r>
            <a:r>
              <a:rPr lang="en-US" baseline="-25000" dirty="0" smtClean="0">
                <a:latin typeface="Arial" pitchFamily="34" charset="0"/>
                <a:cs typeface="Arial" pitchFamily="34" charset="0"/>
              </a:rPr>
              <a:t>4 </a:t>
            </a:r>
            <a:r>
              <a:rPr lang="en-US" dirty="0" smtClean="0">
                <a:latin typeface="Arial" pitchFamily="34" charset="0"/>
                <a:cs typeface="Arial" pitchFamily="34" charset="0"/>
              </a:rPr>
              <a:t>core</a:t>
            </a:r>
            <a:endParaRPr lang="en-US" dirty="0">
              <a:latin typeface="Arial" pitchFamily="34" charset="0"/>
              <a:cs typeface="Arial" pitchFamily="34" charset="0"/>
            </a:endParaRPr>
          </a:p>
        </p:txBody>
      </p:sp>
      <p:cxnSp>
        <p:nvCxnSpPr>
          <p:cNvPr id="50" name="Straight Arrow Connector 49"/>
          <p:cNvCxnSpPr>
            <a:stCxn id="49" idx="2"/>
          </p:cNvCxnSpPr>
          <p:nvPr/>
        </p:nvCxnSpPr>
        <p:spPr>
          <a:xfrm rot="16200000" flipH="1">
            <a:off x="5709017" y="2432417"/>
            <a:ext cx="1535668" cy="4574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Design plot for magnetic film thickness</a:t>
            </a:r>
            <a:endParaRPr lang="en-US" dirty="0"/>
          </a:p>
        </p:txBody>
      </p:sp>
      <p:graphicFrame>
        <p:nvGraphicFramePr>
          <p:cNvPr id="104450" name="Object 2"/>
          <p:cNvGraphicFramePr>
            <a:graphicFrameLocks noChangeAspect="1"/>
          </p:cNvGraphicFramePr>
          <p:nvPr/>
        </p:nvGraphicFramePr>
        <p:xfrm>
          <a:off x="0" y="2514600"/>
          <a:ext cx="4630738" cy="3741738"/>
        </p:xfrm>
        <a:graphic>
          <a:graphicData uri="http://schemas.openxmlformats.org/presentationml/2006/ole">
            <p:oleObj spid="_x0000_s104450" name="Graph" r:id="rId3" imgW="3970080" imgH="3208320" progId="Origin50.Graph">
              <p:embed/>
            </p:oleObj>
          </a:graphicData>
        </a:graphic>
      </p:graphicFrame>
      <p:graphicFrame>
        <p:nvGraphicFramePr>
          <p:cNvPr id="104451" name="Object 3"/>
          <p:cNvGraphicFramePr>
            <a:graphicFrameLocks noChangeAspect="1"/>
          </p:cNvGraphicFramePr>
          <p:nvPr/>
        </p:nvGraphicFramePr>
        <p:xfrm>
          <a:off x="4419600" y="2546056"/>
          <a:ext cx="4372545" cy="3626144"/>
        </p:xfrm>
        <a:graphic>
          <a:graphicData uri="http://schemas.openxmlformats.org/presentationml/2006/ole">
            <p:oleObj spid="_x0000_s104451" name="Graph" r:id="rId4" imgW="3869280" imgH="3208320" progId="Origin50.Graph">
              <p:embed/>
            </p:oleObj>
          </a:graphicData>
        </a:graphic>
      </p:graphicFrame>
      <p:sp>
        <p:nvSpPr>
          <p:cNvPr id="9" name="TextBox 8"/>
          <p:cNvSpPr txBox="1"/>
          <p:nvPr/>
        </p:nvSpPr>
        <p:spPr>
          <a:xfrm>
            <a:off x="685800" y="1676400"/>
            <a:ext cx="2845074" cy="923330"/>
          </a:xfrm>
          <a:prstGeom prst="rect">
            <a:avLst/>
          </a:prstGeom>
          <a:noFill/>
        </p:spPr>
        <p:txBody>
          <a:bodyPr wrap="none" rtlCol="0">
            <a:spAutoFit/>
          </a:bodyPr>
          <a:lstStyle/>
          <a:p>
            <a:pPr>
              <a:buFont typeface="Arial" pitchFamily="34" charset="0"/>
              <a:buChar char="•"/>
            </a:pPr>
            <a:r>
              <a:rPr lang="en-US" b="1" dirty="0" smtClean="0"/>
              <a:t>MO material : </a:t>
            </a:r>
            <a:r>
              <a:rPr lang="en-US" b="1" dirty="0" err="1" smtClean="0"/>
              <a:t>Ce:YIG</a:t>
            </a:r>
            <a:endParaRPr lang="en-US" b="1" dirty="0" smtClean="0"/>
          </a:p>
          <a:p>
            <a:pPr lvl="1">
              <a:buFont typeface="Arial" pitchFamily="34" charset="0"/>
              <a:buChar char="•"/>
            </a:pPr>
            <a:r>
              <a:rPr lang="en-US" b="1" dirty="0" smtClean="0"/>
              <a:t> refractive index =2.22</a:t>
            </a:r>
          </a:p>
          <a:p>
            <a:pPr lvl="1">
              <a:buFont typeface="Arial" pitchFamily="34" charset="0"/>
              <a:buChar char="•"/>
            </a:pPr>
            <a:r>
              <a:rPr lang="en-US" b="1" dirty="0" smtClean="0"/>
              <a:t> Loss: 20 cm-1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Influence of Q</a:t>
            </a:r>
            <a:endParaRPr lang="en-US" dirty="0"/>
          </a:p>
        </p:txBody>
      </p:sp>
      <p:pic>
        <p:nvPicPr>
          <p:cNvPr id="6146" name="Picture 2"/>
          <p:cNvPicPr>
            <a:picLocks noChangeAspect="1" noChangeArrowheads="1"/>
          </p:cNvPicPr>
          <p:nvPr/>
        </p:nvPicPr>
        <p:blipFill>
          <a:blip r:embed="rId2" cstate="print"/>
          <a:srcRect/>
          <a:stretch>
            <a:fillRect/>
          </a:stretch>
        </p:blipFill>
        <p:spPr bwMode="auto">
          <a:xfrm>
            <a:off x="228600" y="1828800"/>
            <a:ext cx="4419600" cy="3314700"/>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cstate="print"/>
          <a:srcRect/>
          <a:stretch>
            <a:fillRect/>
          </a:stretch>
        </p:blipFill>
        <p:spPr bwMode="auto">
          <a:xfrm>
            <a:off x="4495800" y="1866900"/>
            <a:ext cx="4318000" cy="3238500"/>
          </a:xfrm>
          <a:prstGeom prst="rect">
            <a:avLst/>
          </a:prstGeom>
          <a:noFill/>
          <a:ln w="9525">
            <a:noFill/>
            <a:miter lim="800000"/>
            <a:headEnd/>
            <a:tailEnd/>
          </a:ln>
          <a:effectLst/>
        </p:spPr>
      </p:pic>
      <p:sp>
        <p:nvSpPr>
          <p:cNvPr id="6" name="TextBox 5"/>
          <p:cNvSpPr txBox="1"/>
          <p:nvPr/>
        </p:nvSpPr>
        <p:spPr>
          <a:xfrm>
            <a:off x="838200" y="5715000"/>
            <a:ext cx="6481839" cy="369332"/>
          </a:xfrm>
          <a:prstGeom prst="rect">
            <a:avLst/>
          </a:prstGeom>
          <a:noFill/>
        </p:spPr>
        <p:txBody>
          <a:bodyPr wrap="none" rtlCol="0">
            <a:spAutoFit/>
          </a:bodyPr>
          <a:lstStyle/>
          <a:p>
            <a:r>
              <a:rPr lang="en-US" b="1" dirty="0" smtClean="0"/>
              <a:t>High-Q resonators lead to better isolation and lower insertion loss</a:t>
            </a:r>
            <a:endParaRPr lang="en-US" b="1"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902" name="Object 6"/>
          <p:cNvGraphicFramePr>
            <a:graphicFrameLocks noChangeAspect="1"/>
          </p:cNvGraphicFramePr>
          <p:nvPr/>
        </p:nvGraphicFramePr>
        <p:xfrm>
          <a:off x="2971800" y="2830349"/>
          <a:ext cx="5105400" cy="4256251"/>
        </p:xfrm>
        <a:graphic>
          <a:graphicData uri="http://schemas.openxmlformats.org/presentationml/2006/ole">
            <p:oleObj spid="_x0000_s80902" name="Graph" r:id="rId4" imgW="3856320" imgH="3214080" progId="Origin50.Graph">
              <p:embed/>
            </p:oleObj>
          </a:graphicData>
        </a:graphic>
      </p:graphicFrame>
      <p:sp>
        <p:nvSpPr>
          <p:cNvPr id="2" name="Title 1"/>
          <p:cNvSpPr>
            <a:spLocks noGrp="1"/>
          </p:cNvSpPr>
          <p:nvPr>
            <p:ph type="title"/>
          </p:nvPr>
        </p:nvSpPr>
        <p:spPr/>
        <p:txBody>
          <a:bodyPr/>
          <a:lstStyle/>
          <a:p>
            <a:r>
              <a:rPr lang="en-US" dirty="0" smtClean="0"/>
              <a:t>Design of Si waveguide</a:t>
            </a:r>
            <a:endParaRPr lang="en-US" dirty="0"/>
          </a:p>
        </p:txBody>
      </p:sp>
      <p:sp>
        <p:nvSpPr>
          <p:cNvPr id="5" name="Rectangle 4"/>
          <p:cNvSpPr/>
          <p:nvPr/>
        </p:nvSpPr>
        <p:spPr>
          <a:xfrm>
            <a:off x="762000" y="3048000"/>
            <a:ext cx="1981200" cy="53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371600" y="2590800"/>
            <a:ext cx="7620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1371600" y="2438400"/>
            <a:ext cx="762000" cy="1588"/>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524000" y="1981200"/>
            <a:ext cx="394660" cy="369332"/>
          </a:xfrm>
          <a:prstGeom prst="rect">
            <a:avLst/>
          </a:prstGeom>
          <a:noFill/>
        </p:spPr>
        <p:txBody>
          <a:bodyPr wrap="none" rtlCol="0">
            <a:spAutoFit/>
          </a:bodyPr>
          <a:lstStyle/>
          <a:p>
            <a:r>
              <a:rPr lang="en-US" b="1" dirty="0" smtClean="0"/>
              <a:t>W</a:t>
            </a:r>
            <a:endParaRPr lang="en-US" b="1" dirty="0"/>
          </a:p>
        </p:txBody>
      </p:sp>
      <p:cxnSp>
        <p:nvCxnSpPr>
          <p:cNvPr id="9" name="Straight Arrow Connector 8"/>
          <p:cNvCxnSpPr/>
          <p:nvPr/>
        </p:nvCxnSpPr>
        <p:spPr>
          <a:xfrm rot="5400000">
            <a:off x="647700" y="3086100"/>
            <a:ext cx="990600" cy="1588"/>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52400" y="2286000"/>
            <a:ext cx="1042273" cy="369332"/>
          </a:xfrm>
          <a:prstGeom prst="rect">
            <a:avLst/>
          </a:prstGeom>
          <a:noFill/>
        </p:spPr>
        <p:txBody>
          <a:bodyPr wrap="none" rtlCol="0">
            <a:spAutoFit/>
          </a:bodyPr>
          <a:lstStyle/>
          <a:p>
            <a:r>
              <a:rPr lang="en-US" b="1" dirty="0" smtClean="0"/>
              <a:t>H=0.7um</a:t>
            </a:r>
            <a:endParaRPr lang="en-US" b="1" dirty="0"/>
          </a:p>
        </p:txBody>
      </p:sp>
      <p:cxnSp>
        <p:nvCxnSpPr>
          <p:cNvPr id="11" name="Straight Arrow Connector 10"/>
          <p:cNvCxnSpPr/>
          <p:nvPr/>
        </p:nvCxnSpPr>
        <p:spPr>
          <a:xfrm rot="5400000">
            <a:off x="2172494" y="3314700"/>
            <a:ext cx="532606" cy="794"/>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752600" y="3581400"/>
            <a:ext cx="1245341" cy="369332"/>
          </a:xfrm>
          <a:prstGeom prst="rect">
            <a:avLst/>
          </a:prstGeom>
          <a:noFill/>
        </p:spPr>
        <p:txBody>
          <a:bodyPr wrap="none" rtlCol="0">
            <a:spAutoFit/>
          </a:bodyPr>
          <a:lstStyle/>
          <a:p>
            <a:r>
              <a:rPr lang="en-US" b="1" dirty="0" smtClean="0"/>
              <a:t>Slab height</a:t>
            </a:r>
            <a:endParaRPr lang="en-US" b="1" dirty="0"/>
          </a:p>
        </p:txBody>
      </p:sp>
      <p:sp>
        <p:nvSpPr>
          <p:cNvPr id="13" name="Rectangle 12"/>
          <p:cNvSpPr/>
          <p:nvPr/>
        </p:nvSpPr>
        <p:spPr>
          <a:xfrm>
            <a:off x="2133600" y="2590800"/>
            <a:ext cx="152400" cy="457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133600" y="2514600"/>
            <a:ext cx="990600" cy="369332"/>
          </a:xfrm>
          <a:prstGeom prst="rect">
            <a:avLst/>
          </a:prstGeom>
          <a:noFill/>
        </p:spPr>
        <p:txBody>
          <a:bodyPr wrap="square" rtlCol="0">
            <a:spAutoFit/>
          </a:bodyPr>
          <a:lstStyle/>
          <a:p>
            <a:pPr algn="ctr"/>
            <a:r>
              <a:rPr lang="en-US" b="1" dirty="0" err="1" smtClean="0"/>
              <a:t>Ce:YIG</a:t>
            </a:r>
            <a:endParaRPr lang="en-US" b="1" dirty="0"/>
          </a:p>
        </p:txBody>
      </p:sp>
      <p:sp>
        <p:nvSpPr>
          <p:cNvPr id="15" name="TextBox 14"/>
          <p:cNvSpPr txBox="1"/>
          <p:nvPr/>
        </p:nvSpPr>
        <p:spPr>
          <a:xfrm>
            <a:off x="381000" y="4648200"/>
            <a:ext cx="2845074" cy="1200329"/>
          </a:xfrm>
          <a:prstGeom prst="rect">
            <a:avLst/>
          </a:prstGeom>
          <a:noFill/>
        </p:spPr>
        <p:txBody>
          <a:bodyPr wrap="none" rtlCol="0">
            <a:spAutoFit/>
          </a:bodyPr>
          <a:lstStyle/>
          <a:p>
            <a:pPr>
              <a:buFont typeface="Arial" pitchFamily="34" charset="0"/>
              <a:buChar char="•"/>
            </a:pPr>
            <a:r>
              <a:rPr lang="en-US" b="1" dirty="0" smtClean="0"/>
              <a:t>MO material : </a:t>
            </a:r>
            <a:r>
              <a:rPr lang="en-US" b="1" dirty="0" err="1" smtClean="0"/>
              <a:t>Ce:YIG</a:t>
            </a:r>
            <a:endParaRPr lang="en-US" b="1" dirty="0" smtClean="0"/>
          </a:p>
          <a:p>
            <a:pPr lvl="1">
              <a:buFont typeface="Arial" pitchFamily="34" charset="0"/>
              <a:buChar char="•"/>
            </a:pPr>
            <a:r>
              <a:rPr lang="en-US" b="1" dirty="0" smtClean="0"/>
              <a:t> refractive index =2.22</a:t>
            </a:r>
          </a:p>
          <a:p>
            <a:pPr lvl="1">
              <a:buFont typeface="Arial" pitchFamily="34" charset="0"/>
              <a:buChar char="•"/>
            </a:pPr>
            <a:r>
              <a:rPr lang="en-US" b="1" dirty="0" smtClean="0"/>
              <a:t> Loss: 20 cm-1</a:t>
            </a:r>
          </a:p>
          <a:p>
            <a:pPr lvl="1">
              <a:buFont typeface="Arial" pitchFamily="34" charset="0"/>
              <a:buChar char="•"/>
            </a:pPr>
            <a:r>
              <a:rPr lang="en-US" b="1" dirty="0" smtClean="0"/>
              <a:t> thickness: 200nm</a:t>
            </a:r>
            <a:endParaRPr lang="en-US" b="1" dirty="0"/>
          </a:p>
        </p:txBody>
      </p:sp>
      <p:cxnSp>
        <p:nvCxnSpPr>
          <p:cNvPr id="18" name="Straight Arrow Connector 17"/>
          <p:cNvCxnSpPr/>
          <p:nvPr/>
        </p:nvCxnSpPr>
        <p:spPr>
          <a:xfrm rot="5400000">
            <a:off x="4648200" y="3810000"/>
            <a:ext cx="2590800" cy="9144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0901" name="Picture 5"/>
          <p:cNvPicPr>
            <a:picLocks noChangeAspect="1" noChangeArrowheads="1"/>
          </p:cNvPicPr>
          <p:nvPr/>
        </p:nvPicPr>
        <p:blipFill>
          <a:blip r:embed="rId5" cstate="print"/>
          <a:srcRect/>
          <a:stretch>
            <a:fillRect/>
          </a:stretch>
        </p:blipFill>
        <p:spPr bwMode="auto">
          <a:xfrm>
            <a:off x="3124200" y="1524000"/>
            <a:ext cx="2552700" cy="1701800"/>
          </a:xfrm>
          <a:prstGeom prst="rect">
            <a:avLst/>
          </a:prstGeom>
          <a:noFill/>
          <a:ln w="9525">
            <a:noFill/>
            <a:miter lim="800000"/>
            <a:headEnd/>
            <a:tailEnd/>
          </a:ln>
        </p:spPr>
      </p:pic>
      <p:pic>
        <p:nvPicPr>
          <p:cNvPr id="3" name="Picture 4"/>
          <p:cNvPicPr>
            <a:picLocks noChangeAspect="1" noChangeArrowheads="1"/>
          </p:cNvPicPr>
          <p:nvPr/>
        </p:nvPicPr>
        <p:blipFill>
          <a:blip r:embed="rId6" cstate="print"/>
          <a:srcRect/>
          <a:stretch>
            <a:fillRect/>
          </a:stretch>
        </p:blipFill>
        <p:spPr bwMode="auto">
          <a:xfrm>
            <a:off x="5257800" y="1295400"/>
            <a:ext cx="2514600" cy="1676400"/>
          </a:xfrm>
          <a:prstGeom prst="rect">
            <a:avLst/>
          </a:prstGeom>
          <a:noFill/>
          <a:ln w="9525">
            <a:noFill/>
            <a:miter lim="800000"/>
            <a:headEnd/>
            <a:tailEnd/>
          </a:ln>
        </p:spPr>
      </p:pic>
      <p:pic>
        <p:nvPicPr>
          <p:cNvPr id="80899" name="Picture 3"/>
          <p:cNvPicPr>
            <a:picLocks noChangeAspect="1" noChangeArrowheads="1"/>
          </p:cNvPicPr>
          <p:nvPr/>
        </p:nvPicPr>
        <p:blipFill>
          <a:blip r:embed="rId7" cstate="print"/>
          <a:srcRect/>
          <a:stretch>
            <a:fillRect/>
          </a:stretch>
        </p:blipFill>
        <p:spPr bwMode="auto">
          <a:xfrm>
            <a:off x="6591300" y="2590800"/>
            <a:ext cx="2552700" cy="1701800"/>
          </a:xfrm>
          <a:prstGeom prst="rect">
            <a:avLst/>
          </a:prstGeom>
          <a:noFill/>
          <a:ln w="9525">
            <a:noFill/>
            <a:miter lim="800000"/>
            <a:headEnd/>
            <a:tailEnd/>
          </a:ln>
        </p:spPr>
      </p:pic>
      <p:cxnSp>
        <p:nvCxnSpPr>
          <p:cNvPr id="23" name="Straight Arrow Connector 22"/>
          <p:cNvCxnSpPr>
            <a:stCxn id="80899" idx="2"/>
          </p:cNvCxnSpPr>
          <p:nvPr/>
        </p:nvCxnSpPr>
        <p:spPr>
          <a:xfrm rot="5400000">
            <a:off x="6651625" y="4803775"/>
            <a:ext cx="1727200" cy="70485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3200400" y="3886200"/>
            <a:ext cx="1905000" cy="5334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Comparison between confinement factor and wavelength splitting</a:t>
            </a:r>
            <a:endParaRPr lang="en-US" dirty="0"/>
          </a:p>
        </p:txBody>
      </p:sp>
      <p:pic>
        <p:nvPicPr>
          <p:cNvPr id="4" name="Picture 3"/>
          <p:cNvPicPr>
            <a:picLocks noChangeAspect="1" noChangeArrowheads="1"/>
          </p:cNvPicPr>
          <p:nvPr/>
        </p:nvPicPr>
        <p:blipFill>
          <a:blip r:embed="rId3" cstate="print"/>
          <a:srcRect/>
          <a:stretch>
            <a:fillRect/>
          </a:stretch>
        </p:blipFill>
        <p:spPr bwMode="auto">
          <a:xfrm>
            <a:off x="4546600" y="2400300"/>
            <a:ext cx="4521200" cy="3390900"/>
          </a:xfrm>
          <a:prstGeom prst="rect">
            <a:avLst/>
          </a:prstGeom>
          <a:noFill/>
          <a:ln w="9525">
            <a:noFill/>
            <a:miter lim="800000"/>
            <a:headEnd/>
            <a:tailEnd/>
          </a:ln>
          <a:effectLst/>
        </p:spPr>
      </p:pic>
      <p:sp>
        <p:nvSpPr>
          <p:cNvPr id="5" name="TextBox 4"/>
          <p:cNvSpPr txBox="1"/>
          <p:nvPr/>
        </p:nvSpPr>
        <p:spPr>
          <a:xfrm>
            <a:off x="5638800" y="2743200"/>
            <a:ext cx="1116011" cy="369332"/>
          </a:xfrm>
          <a:prstGeom prst="rect">
            <a:avLst/>
          </a:prstGeom>
          <a:noFill/>
        </p:spPr>
        <p:txBody>
          <a:bodyPr wrap="none" rtlCol="0">
            <a:spAutoFit/>
          </a:bodyPr>
          <a:lstStyle/>
          <a:p>
            <a:r>
              <a:rPr lang="en-US" b="1" dirty="0" smtClean="0"/>
              <a:t>W=0.3um</a:t>
            </a:r>
            <a:endParaRPr lang="en-US" b="1" dirty="0"/>
          </a:p>
        </p:txBody>
      </p:sp>
      <p:sp>
        <p:nvSpPr>
          <p:cNvPr id="6" name="TextBox 5"/>
          <p:cNvSpPr txBox="1"/>
          <p:nvPr/>
        </p:nvSpPr>
        <p:spPr>
          <a:xfrm>
            <a:off x="5257800" y="4038600"/>
            <a:ext cx="1116011" cy="369332"/>
          </a:xfrm>
          <a:prstGeom prst="rect">
            <a:avLst/>
          </a:prstGeom>
          <a:noFill/>
        </p:spPr>
        <p:txBody>
          <a:bodyPr wrap="none" rtlCol="0">
            <a:spAutoFit/>
          </a:bodyPr>
          <a:lstStyle/>
          <a:p>
            <a:r>
              <a:rPr lang="en-US" b="1" dirty="0" smtClean="0"/>
              <a:t>W=0.4um</a:t>
            </a:r>
            <a:endParaRPr lang="en-US" b="1" dirty="0"/>
          </a:p>
        </p:txBody>
      </p:sp>
      <p:sp>
        <p:nvSpPr>
          <p:cNvPr id="7" name="TextBox 6"/>
          <p:cNvSpPr txBox="1"/>
          <p:nvPr/>
        </p:nvSpPr>
        <p:spPr>
          <a:xfrm>
            <a:off x="5181600" y="4572000"/>
            <a:ext cx="1116011" cy="369332"/>
          </a:xfrm>
          <a:prstGeom prst="rect">
            <a:avLst/>
          </a:prstGeom>
          <a:noFill/>
        </p:spPr>
        <p:txBody>
          <a:bodyPr wrap="none" rtlCol="0">
            <a:spAutoFit/>
          </a:bodyPr>
          <a:lstStyle/>
          <a:p>
            <a:r>
              <a:rPr lang="en-US" b="1" dirty="0" smtClean="0"/>
              <a:t>W=0.5um</a:t>
            </a:r>
            <a:endParaRPr lang="en-US" b="1" dirty="0"/>
          </a:p>
        </p:txBody>
      </p:sp>
      <p:sp>
        <p:nvSpPr>
          <p:cNvPr id="8" name="TextBox 7"/>
          <p:cNvSpPr txBox="1"/>
          <p:nvPr/>
        </p:nvSpPr>
        <p:spPr>
          <a:xfrm>
            <a:off x="5105400" y="5029200"/>
            <a:ext cx="1116011" cy="369332"/>
          </a:xfrm>
          <a:prstGeom prst="rect">
            <a:avLst/>
          </a:prstGeom>
          <a:noFill/>
        </p:spPr>
        <p:txBody>
          <a:bodyPr wrap="none" rtlCol="0">
            <a:spAutoFit/>
          </a:bodyPr>
          <a:lstStyle/>
          <a:p>
            <a:r>
              <a:rPr lang="en-US" b="1" dirty="0" smtClean="0"/>
              <a:t>W=0.6um</a:t>
            </a:r>
            <a:endParaRPr lang="en-US" b="1" dirty="0"/>
          </a:p>
        </p:txBody>
      </p:sp>
      <p:sp>
        <p:nvSpPr>
          <p:cNvPr id="11" name="TextBox 10"/>
          <p:cNvSpPr txBox="1"/>
          <p:nvPr/>
        </p:nvSpPr>
        <p:spPr>
          <a:xfrm>
            <a:off x="1219200" y="2133600"/>
            <a:ext cx="2706767" cy="369332"/>
          </a:xfrm>
          <a:prstGeom prst="rect">
            <a:avLst/>
          </a:prstGeom>
          <a:noFill/>
        </p:spPr>
        <p:txBody>
          <a:bodyPr wrap="none" rtlCol="0">
            <a:spAutoFit/>
          </a:bodyPr>
          <a:lstStyle/>
          <a:p>
            <a:r>
              <a:rPr lang="en-US" b="1" dirty="0" smtClean="0">
                <a:latin typeface="Arial" pitchFamily="34" charset="0"/>
                <a:cs typeface="Arial" pitchFamily="34" charset="0"/>
              </a:rPr>
              <a:t>FIMMWAVE calculation</a:t>
            </a:r>
            <a:endParaRPr lang="en-US" b="1" dirty="0">
              <a:latin typeface="Arial" pitchFamily="34" charset="0"/>
              <a:cs typeface="Arial" pitchFamily="34" charset="0"/>
            </a:endParaRPr>
          </a:p>
        </p:txBody>
      </p:sp>
      <p:sp>
        <p:nvSpPr>
          <p:cNvPr id="14" name="TextBox 13"/>
          <p:cNvSpPr txBox="1"/>
          <p:nvPr/>
        </p:nvSpPr>
        <p:spPr>
          <a:xfrm>
            <a:off x="5257800" y="1905000"/>
            <a:ext cx="3288080" cy="646331"/>
          </a:xfrm>
          <a:prstGeom prst="rect">
            <a:avLst/>
          </a:prstGeom>
          <a:noFill/>
        </p:spPr>
        <p:txBody>
          <a:bodyPr wrap="none" rtlCol="0">
            <a:spAutoFit/>
          </a:bodyPr>
          <a:lstStyle/>
          <a:p>
            <a:pPr algn="ctr"/>
            <a:r>
              <a:rPr lang="en-US" b="1" dirty="0" smtClean="0">
                <a:latin typeface="Arial" pitchFamily="34" charset="0"/>
                <a:cs typeface="Arial" pitchFamily="34" charset="0"/>
              </a:rPr>
              <a:t>Analytic calculation</a:t>
            </a:r>
          </a:p>
          <a:p>
            <a:pPr algn="ctr"/>
            <a:r>
              <a:rPr lang="en-US" b="1" dirty="0" smtClean="0">
                <a:latin typeface="Arial" pitchFamily="34" charset="0"/>
                <a:cs typeface="Arial" pitchFamily="34" charset="0"/>
              </a:rPr>
              <a:t>(rectangular waveguide like)</a:t>
            </a:r>
            <a:endParaRPr lang="en-US" b="1" dirty="0">
              <a:latin typeface="Arial" pitchFamily="34" charset="0"/>
              <a:cs typeface="Arial" pitchFamily="34" charset="0"/>
            </a:endParaRPr>
          </a:p>
        </p:txBody>
      </p:sp>
      <p:graphicFrame>
        <p:nvGraphicFramePr>
          <p:cNvPr id="103428" name="Object 4"/>
          <p:cNvGraphicFramePr>
            <a:graphicFrameLocks noChangeAspect="1"/>
          </p:cNvGraphicFramePr>
          <p:nvPr/>
        </p:nvGraphicFramePr>
        <p:xfrm>
          <a:off x="-76200" y="2133600"/>
          <a:ext cx="5029200" cy="4192725"/>
        </p:xfrm>
        <a:graphic>
          <a:graphicData uri="http://schemas.openxmlformats.org/presentationml/2006/ole">
            <p:oleObj spid="_x0000_s103428" name="Graph" r:id="rId4" imgW="3856320" imgH="3214080" progId="Origin50.Graph">
              <p:embed/>
            </p:oleObj>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Optimization of Coupling</a:t>
            </a:r>
            <a:endParaRPr lang="en-US" dirty="0"/>
          </a:p>
        </p:txBody>
      </p:sp>
      <p:sp>
        <p:nvSpPr>
          <p:cNvPr id="4" name="TextBox 3"/>
          <p:cNvSpPr txBox="1"/>
          <p:nvPr/>
        </p:nvSpPr>
        <p:spPr>
          <a:xfrm>
            <a:off x="6858000" y="1752600"/>
            <a:ext cx="2227661" cy="923330"/>
          </a:xfrm>
          <a:prstGeom prst="rect">
            <a:avLst/>
          </a:prstGeom>
          <a:noFill/>
        </p:spPr>
        <p:txBody>
          <a:bodyPr wrap="none" rtlCol="0">
            <a:spAutoFit/>
          </a:bodyPr>
          <a:lstStyle/>
          <a:p>
            <a:r>
              <a:rPr lang="en-US" dirty="0" smtClean="0"/>
              <a:t>Loss=1000 *</a:t>
            </a:r>
            <a:r>
              <a:rPr lang="az-Cyrl-AZ" dirty="0" smtClean="0"/>
              <a:t>Г</a:t>
            </a:r>
            <a:r>
              <a:rPr lang="en-US" baseline="-25000" dirty="0" smtClean="0"/>
              <a:t>MO </a:t>
            </a:r>
            <a:endParaRPr lang="en-US" dirty="0" smtClean="0"/>
          </a:p>
          <a:p>
            <a:r>
              <a:rPr lang="en-US" dirty="0" smtClean="0"/>
              <a:t>Faraday: 0.24nm*</a:t>
            </a:r>
            <a:r>
              <a:rPr lang="az-Cyrl-AZ" dirty="0" smtClean="0"/>
              <a:t>Г</a:t>
            </a:r>
            <a:r>
              <a:rPr lang="en-US" baseline="-25000" dirty="0" smtClean="0"/>
              <a:t>MO </a:t>
            </a:r>
          </a:p>
          <a:p>
            <a:r>
              <a:rPr lang="az-Cyrl-AZ" dirty="0" smtClean="0"/>
              <a:t>Г</a:t>
            </a:r>
            <a:r>
              <a:rPr lang="en-US" baseline="-25000" dirty="0" smtClean="0"/>
              <a:t>MO </a:t>
            </a:r>
            <a:r>
              <a:rPr lang="en-US" dirty="0" smtClean="0"/>
              <a:t>=20%</a:t>
            </a:r>
            <a:endParaRPr lang="en-US" dirty="0"/>
          </a:p>
        </p:txBody>
      </p:sp>
      <p:pic>
        <p:nvPicPr>
          <p:cNvPr id="5" name="Picture 3"/>
          <p:cNvPicPr>
            <a:picLocks noChangeAspect="1" noChangeArrowheads="1"/>
          </p:cNvPicPr>
          <p:nvPr/>
        </p:nvPicPr>
        <p:blipFill>
          <a:blip r:embed="rId2" cstate="print"/>
          <a:srcRect/>
          <a:stretch>
            <a:fillRect/>
          </a:stretch>
        </p:blipFill>
        <p:spPr bwMode="auto">
          <a:xfrm>
            <a:off x="381000" y="990600"/>
            <a:ext cx="6781800" cy="5086350"/>
          </a:xfrm>
          <a:prstGeom prst="rect">
            <a:avLst/>
          </a:prstGeom>
          <a:noFill/>
          <a:ln w="9525">
            <a:noFill/>
            <a:miter lim="800000"/>
            <a:headEnd/>
            <a:tailEnd/>
          </a:ln>
          <a:effectLst/>
        </p:spPr>
      </p:pic>
      <p:sp>
        <p:nvSpPr>
          <p:cNvPr id="6" name="TextBox 5"/>
          <p:cNvSpPr txBox="1"/>
          <p:nvPr/>
        </p:nvSpPr>
        <p:spPr>
          <a:xfrm>
            <a:off x="304800" y="6019800"/>
            <a:ext cx="6627263" cy="646331"/>
          </a:xfrm>
          <a:prstGeom prst="rect">
            <a:avLst/>
          </a:prstGeom>
          <a:noFill/>
        </p:spPr>
        <p:txBody>
          <a:bodyPr wrap="none" rtlCol="0">
            <a:spAutoFit/>
          </a:bodyPr>
          <a:lstStyle/>
          <a:p>
            <a:r>
              <a:rPr lang="en-US" dirty="0" smtClean="0"/>
              <a:t>Insertion loss is independent of resonator loss</a:t>
            </a:r>
          </a:p>
          <a:p>
            <a:r>
              <a:rPr lang="en-US" dirty="0" smtClean="0"/>
              <a:t>Isolation is dependent on confinement factor; the higher, the better.</a:t>
            </a:r>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 of coupling gap</a:t>
            </a:r>
            <a:endParaRPr lang="en-US" dirty="0"/>
          </a:p>
        </p:txBody>
      </p:sp>
      <p:graphicFrame>
        <p:nvGraphicFramePr>
          <p:cNvPr id="4" name="Table 3"/>
          <p:cNvGraphicFramePr>
            <a:graphicFrameLocks noGrp="1"/>
          </p:cNvGraphicFramePr>
          <p:nvPr/>
        </p:nvGraphicFramePr>
        <p:xfrm>
          <a:off x="1066800" y="2667000"/>
          <a:ext cx="6629401" cy="2494280"/>
        </p:xfrm>
        <a:graphic>
          <a:graphicData uri="http://schemas.openxmlformats.org/drawingml/2006/table">
            <a:tbl>
              <a:tblPr firstRow="1" bandRow="1">
                <a:tableStyleId>{5C22544A-7EE6-4342-B048-85BDC9FD1C3A}</a:tableStyleId>
              </a:tblPr>
              <a:tblGrid>
                <a:gridCol w="1311700"/>
                <a:gridCol w="1772567"/>
                <a:gridCol w="1772567"/>
                <a:gridCol w="1772567"/>
              </a:tblGrid>
              <a:tr h="370840">
                <a:tc>
                  <a:txBody>
                    <a:bodyPr/>
                    <a:lstStyle/>
                    <a:p>
                      <a:r>
                        <a:rPr lang="en-US" dirty="0" smtClean="0"/>
                        <a:t>Radius</a:t>
                      </a:r>
                      <a:endParaRPr lang="en-US" dirty="0"/>
                    </a:p>
                  </a:txBody>
                  <a:tcPr/>
                </a:tc>
                <a:tc>
                  <a:txBody>
                    <a:bodyPr/>
                    <a:lstStyle/>
                    <a:p>
                      <a:r>
                        <a:rPr lang="en-US" dirty="0" smtClean="0"/>
                        <a:t>Resonator loss </a:t>
                      </a:r>
                      <a:endParaRPr lang="en-US" dirty="0"/>
                    </a:p>
                  </a:txBody>
                  <a:tcPr/>
                </a:tc>
                <a:tc>
                  <a:txBody>
                    <a:bodyPr/>
                    <a:lstStyle/>
                    <a:p>
                      <a:r>
                        <a:rPr lang="en-US" dirty="0" smtClean="0"/>
                        <a:t>WG-ring coupling gap</a:t>
                      </a:r>
                      <a:endParaRPr lang="en-US" dirty="0"/>
                    </a:p>
                  </a:txBody>
                  <a:tcPr/>
                </a:tc>
                <a:tc>
                  <a:txBody>
                    <a:bodyPr/>
                    <a:lstStyle/>
                    <a:p>
                      <a:r>
                        <a:rPr lang="en-US" dirty="0" smtClean="0"/>
                        <a:t>Ring-ring coupling gap</a:t>
                      </a:r>
                      <a:endParaRPr lang="en-US" dirty="0"/>
                    </a:p>
                  </a:txBody>
                  <a:tcPr/>
                </a:tc>
              </a:tr>
              <a:tr h="370840">
                <a:tc>
                  <a:txBody>
                    <a:bodyPr/>
                    <a:lstStyle/>
                    <a:p>
                      <a:r>
                        <a:rPr lang="en-US" dirty="0" smtClean="0"/>
                        <a:t>50 um</a:t>
                      </a:r>
                      <a:endParaRPr lang="en-US" dirty="0"/>
                    </a:p>
                  </a:txBody>
                  <a:tcPr/>
                </a:tc>
                <a:tc>
                  <a:txBody>
                    <a:bodyPr/>
                    <a:lstStyle/>
                    <a:p>
                      <a:r>
                        <a:rPr lang="en-US" dirty="0" smtClean="0"/>
                        <a:t>0.0609</a:t>
                      </a:r>
                      <a:endParaRPr lang="en-US" dirty="0"/>
                    </a:p>
                  </a:txBody>
                  <a:tcPr/>
                </a:tc>
                <a:tc>
                  <a:txBody>
                    <a:bodyPr/>
                    <a:lstStyle/>
                    <a:p>
                      <a:endParaRPr lang="en-US" dirty="0"/>
                    </a:p>
                  </a:txBody>
                  <a:tcPr/>
                </a:tc>
                <a:tc>
                  <a:txBody>
                    <a:bodyPr/>
                    <a:lstStyle/>
                    <a:p>
                      <a:endParaRPr lang="en-US" dirty="0"/>
                    </a:p>
                  </a:txBody>
                  <a:tcPr/>
                </a:tc>
              </a:tr>
              <a:tr h="370840">
                <a:tc>
                  <a:txBody>
                    <a:bodyPr/>
                    <a:lstStyle/>
                    <a:p>
                      <a:r>
                        <a:rPr lang="en-US" dirty="0" smtClean="0"/>
                        <a:t>75 um</a:t>
                      </a:r>
                      <a:endParaRPr lang="en-US" dirty="0"/>
                    </a:p>
                  </a:txBody>
                  <a:tcPr/>
                </a:tc>
                <a:tc>
                  <a:txBody>
                    <a:bodyPr/>
                    <a:lstStyle/>
                    <a:p>
                      <a:r>
                        <a:rPr lang="en-US" dirty="0" smtClean="0"/>
                        <a:t>0.0899</a:t>
                      </a:r>
                      <a:endParaRPr lang="en-US" dirty="0"/>
                    </a:p>
                  </a:txBody>
                  <a:tcPr/>
                </a:tc>
                <a:tc>
                  <a:txBody>
                    <a:bodyPr/>
                    <a:lstStyle/>
                    <a:p>
                      <a:endParaRPr lang="en-US" dirty="0"/>
                    </a:p>
                  </a:txBody>
                  <a:tcPr/>
                </a:tc>
                <a:tc>
                  <a:txBody>
                    <a:bodyPr/>
                    <a:lstStyle/>
                    <a:p>
                      <a:endParaRPr lang="en-US" dirty="0"/>
                    </a:p>
                  </a:txBody>
                  <a:tcPr/>
                </a:tc>
              </a:tr>
              <a:tr h="370840">
                <a:tc>
                  <a:txBody>
                    <a:bodyPr/>
                    <a:lstStyle/>
                    <a:p>
                      <a:r>
                        <a:rPr lang="en-US" dirty="0" smtClean="0"/>
                        <a:t>100 um</a:t>
                      </a:r>
                      <a:endParaRPr lang="en-US" dirty="0"/>
                    </a:p>
                  </a:txBody>
                  <a:tcPr/>
                </a:tc>
                <a:tc>
                  <a:txBody>
                    <a:bodyPr/>
                    <a:lstStyle/>
                    <a:p>
                      <a:r>
                        <a:rPr lang="en-US" dirty="0" smtClean="0"/>
                        <a:t>0.1181</a:t>
                      </a:r>
                      <a:endParaRPr lang="en-US" dirty="0"/>
                    </a:p>
                  </a:txBody>
                  <a:tcPr/>
                </a:tc>
                <a:tc>
                  <a:txBody>
                    <a:bodyPr/>
                    <a:lstStyle/>
                    <a:p>
                      <a:endParaRPr lang="en-US" dirty="0"/>
                    </a:p>
                  </a:txBody>
                  <a:tcPr/>
                </a:tc>
                <a:tc>
                  <a:txBody>
                    <a:bodyPr/>
                    <a:lstStyle/>
                    <a:p>
                      <a:endParaRPr lang="en-US" dirty="0"/>
                    </a:p>
                  </a:txBody>
                  <a:tcPr/>
                </a:tc>
              </a:tr>
              <a:tr h="370840">
                <a:tc>
                  <a:txBody>
                    <a:bodyPr/>
                    <a:lstStyle/>
                    <a:p>
                      <a:r>
                        <a:rPr lang="en-US" dirty="0" smtClean="0"/>
                        <a:t>150 um</a:t>
                      </a:r>
                      <a:endParaRPr lang="en-US" dirty="0"/>
                    </a:p>
                  </a:txBody>
                  <a:tcPr/>
                </a:tc>
                <a:tc>
                  <a:txBody>
                    <a:bodyPr/>
                    <a:lstStyle/>
                    <a:p>
                      <a:r>
                        <a:rPr lang="en-US" dirty="0" smtClean="0"/>
                        <a:t>0.1718</a:t>
                      </a:r>
                      <a:endParaRPr lang="en-US" dirty="0"/>
                    </a:p>
                  </a:txBody>
                  <a:tcPr/>
                </a:tc>
                <a:tc>
                  <a:txBody>
                    <a:bodyPr/>
                    <a:lstStyle/>
                    <a:p>
                      <a:endParaRPr lang="en-US" dirty="0"/>
                    </a:p>
                  </a:txBody>
                  <a:tcPr/>
                </a:tc>
                <a:tc>
                  <a:txBody>
                    <a:bodyPr/>
                    <a:lstStyle/>
                    <a:p>
                      <a:endParaRPr lang="en-US" dirty="0"/>
                    </a:p>
                  </a:txBody>
                  <a:tcPr/>
                </a:tc>
              </a:tr>
              <a:tr h="370840">
                <a:tc>
                  <a:txBody>
                    <a:bodyPr/>
                    <a:lstStyle/>
                    <a:p>
                      <a:r>
                        <a:rPr lang="en-US" dirty="0" smtClean="0"/>
                        <a:t>200 um</a:t>
                      </a:r>
                      <a:endParaRPr lang="en-US" dirty="0"/>
                    </a:p>
                  </a:txBody>
                  <a:tcPr/>
                </a:tc>
                <a:tc>
                  <a:txBody>
                    <a:bodyPr/>
                    <a:lstStyle/>
                    <a:p>
                      <a:r>
                        <a:rPr lang="en-US" dirty="0" smtClean="0"/>
                        <a:t>0.2222</a:t>
                      </a:r>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6" name="TextBox 5"/>
          <p:cNvSpPr txBox="1"/>
          <p:nvPr/>
        </p:nvSpPr>
        <p:spPr>
          <a:xfrm>
            <a:off x="2743200" y="5638800"/>
            <a:ext cx="2895216" cy="369332"/>
          </a:xfrm>
          <a:prstGeom prst="rect">
            <a:avLst/>
          </a:prstGeom>
          <a:noFill/>
        </p:spPr>
        <p:txBody>
          <a:bodyPr wrap="none" rtlCol="0">
            <a:spAutoFit/>
          </a:bodyPr>
          <a:lstStyle/>
          <a:p>
            <a:r>
              <a:rPr lang="en-US" dirty="0" smtClean="0">
                <a:solidFill>
                  <a:srgbClr val="FF0000"/>
                </a:solidFill>
              </a:rPr>
              <a:t>Need FIMMWAVE simulation</a:t>
            </a:r>
            <a:endParaRPr lang="en-US" dirty="0">
              <a:solidFill>
                <a:srgbClr val="FF0000"/>
              </a:solidFill>
            </a:endParaRPr>
          </a:p>
        </p:txBody>
      </p:sp>
      <p:sp>
        <p:nvSpPr>
          <p:cNvPr id="7" name="TextBox 6"/>
          <p:cNvSpPr txBox="1"/>
          <p:nvPr/>
        </p:nvSpPr>
        <p:spPr>
          <a:xfrm>
            <a:off x="304800" y="1600200"/>
            <a:ext cx="2569678" cy="646331"/>
          </a:xfrm>
          <a:prstGeom prst="rect">
            <a:avLst/>
          </a:prstGeom>
          <a:noFill/>
        </p:spPr>
        <p:txBody>
          <a:bodyPr wrap="none" rtlCol="0">
            <a:spAutoFit/>
          </a:bodyPr>
          <a:lstStyle/>
          <a:p>
            <a:r>
              <a:rPr lang="en-US" dirty="0" smtClean="0"/>
              <a:t>Confinement of MO: 20%</a:t>
            </a:r>
          </a:p>
          <a:p>
            <a:r>
              <a:rPr lang="en-US" dirty="0" smtClean="0"/>
              <a:t>Loss of MO: 1000/m</a:t>
            </a:r>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Table 3"/>
          <p:cNvGraphicFramePr>
            <a:graphicFrameLocks noGrp="1"/>
          </p:cNvGraphicFramePr>
          <p:nvPr/>
        </p:nvGraphicFramePr>
        <p:xfrm>
          <a:off x="457200" y="2971800"/>
          <a:ext cx="8382000" cy="1483360"/>
        </p:xfrm>
        <a:graphic>
          <a:graphicData uri="http://schemas.openxmlformats.org/drawingml/2006/table">
            <a:tbl>
              <a:tblPr firstRow="1" bandRow="1">
                <a:tableStyleId>{5C22544A-7EE6-4342-B048-85BDC9FD1C3A}</a:tableStyleId>
              </a:tblPr>
              <a:tblGrid>
                <a:gridCol w="1676400"/>
                <a:gridCol w="1295400"/>
                <a:gridCol w="1600200"/>
                <a:gridCol w="2133600"/>
                <a:gridCol w="1676400"/>
              </a:tblGrid>
              <a:tr h="370840">
                <a:tc>
                  <a:txBody>
                    <a:bodyPr/>
                    <a:lstStyle/>
                    <a:p>
                      <a:endParaRPr lang="en-US" dirty="0"/>
                    </a:p>
                  </a:txBody>
                  <a:tcPr/>
                </a:tc>
                <a:tc>
                  <a:txBody>
                    <a:bodyPr/>
                    <a:lstStyle/>
                    <a:p>
                      <a:r>
                        <a:rPr lang="en-US" dirty="0" smtClean="0"/>
                        <a:t>0.2um gap</a:t>
                      </a:r>
                      <a:endParaRPr lang="en-US" dirty="0"/>
                    </a:p>
                  </a:txBody>
                  <a:tcPr/>
                </a:tc>
                <a:tc>
                  <a:txBody>
                    <a:bodyPr/>
                    <a:lstStyle/>
                    <a:p>
                      <a:r>
                        <a:rPr lang="en-US" dirty="0" smtClean="0"/>
                        <a:t>0.4um</a:t>
                      </a:r>
                      <a:r>
                        <a:rPr lang="en-US" baseline="0" dirty="0" smtClean="0"/>
                        <a:t> gap</a:t>
                      </a:r>
                      <a:endParaRPr lang="en-US" dirty="0"/>
                    </a:p>
                  </a:txBody>
                  <a:tcPr/>
                </a:tc>
                <a:tc>
                  <a:txBody>
                    <a:bodyPr/>
                    <a:lstStyle/>
                    <a:p>
                      <a:r>
                        <a:rPr lang="en-US" dirty="0" smtClean="0"/>
                        <a:t>0.5um gap</a:t>
                      </a:r>
                      <a:endParaRPr lang="en-US" dirty="0"/>
                    </a:p>
                  </a:txBody>
                  <a:tcPr/>
                </a:tc>
                <a:tc>
                  <a:txBody>
                    <a:bodyPr/>
                    <a:lstStyle/>
                    <a:p>
                      <a:r>
                        <a:rPr lang="en-US" dirty="0" smtClean="0"/>
                        <a:t>0.6um gap</a:t>
                      </a:r>
                      <a:endParaRPr lang="en-US" dirty="0"/>
                    </a:p>
                  </a:txBody>
                  <a:tcPr/>
                </a:tc>
              </a:tr>
              <a:tr h="370840">
                <a:tc>
                  <a:txBody>
                    <a:bodyPr/>
                    <a:lstStyle/>
                    <a:p>
                      <a:r>
                        <a:rPr lang="en-US" dirty="0" smtClean="0"/>
                        <a:t>50um</a:t>
                      </a:r>
                      <a:endParaRPr lang="en-US" dirty="0"/>
                    </a:p>
                  </a:txBody>
                  <a:tcPr/>
                </a:tc>
                <a:tc>
                  <a:txBody>
                    <a:bodyPr/>
                    <a:lstStyle/>
                    <a:p>
                      <a:r>
                        <a:rPr lang="en-US" sz="1400" dirty="0" smtClean="0"/>
                        <a:t>0.5/0.128</a:t>
                      </a:r>
                      <a:endParaRPr lang="en-US" sz="1400" dirty="0"/>
                    </a:p>
                  </a:txBody>
                  <a:tcPr/>
                </a:tc>
                <a:tc>
                  <a:txBody>
                    <a:bodyPr/>
                    <a:lstStyle/>
                    <a:p>
                      <a:r>
                        <a:rPr lang="en-US" sz="1400" dirty="0" smtClean="0"/>
                        <a:t>0.1128/0.002</a:t>
                      </a:r>
                      <a:endParaRPr lang="en-US" sz="1400" dirty="0"/>
                    </a:p>
                  </a:txBody>
                  <a:tcPr/>
                </a:tc>
                <a:tc>
                  <a:txBody>
                    <a:bodyPr/>
                    <a:lstStyle/>
                    <a:p>
                      <a:r>
                        <a:rPr lang="en-US" sz="1400" dirty="0" smtClean="0"/>
                        <a:t>0.0509/2.46*10^-4</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0.0229/3*10^-5</a:t>
                      </a:r>
                    </a:p>
                  </a:txBody>
                  <a:tcPr/>
                </a:tc>
              </a:tr>
              <a:tr h="370840">
                <a:tc>
                  <a:txBody>
                    <a:bodyPr/>
                    <a:lstStyle/>
                    <a:p>
                      <a:r>
                        <a:rPr lang="en-US" dirty="0" smtClean="0"/>
                        <a:t>75um</a:t>
                      </a:r>
                      <a:endParaRPr lang="en-US" dirty="0"/>
                    </a:p>
                  </a:txBody>
                  <a:tcPr/>
                </a:tc>
                <a:tc>
                  <a:txBody>
                    <a:bodyPr/>
                    <a:lstStyle/>
                    <a:p>
                      <a:r>
                        <a:rPr lang="en-US" sz="1400" dirty="0" smtClean="0"/>
                        <a:t>0.651/0.1772</a:t>
                      </a:r>
                      <a:endParaRPr lang="en-US" sz="1400" dirty="0"/>
                    </a:p>
                  </a:txBody>
                  <a:tcPr/>
                </a:tc>
                <a:tc>
                  <a:txBody>
                    <a:bodyPr/>
                    <a:lstStyle/>
                    <a:p>
                      <a:r>
                        <a:rPr lang="en-US" sz="1400" dirty="0" smtClean="0"/>
                        <a:t>0.162/2.83*10^-3</a:t>
                      </a:r>
                      <a:endParaRPr lang="en-US" sz="1400" dirty="0"/>
                    </a:p>
                  </a:txBody>
                  <a:tcPr/>
                </a:tc>
                <a:tc>
                  <a:txBody>
                    <a:bodyPr/>
                    <a:lstStyle/>
                    <a:p>
                      <a:r>
                        <a:rPr lang="en-US" sz="1400" dirty="0" smtClean="0"/>
                        <a:t>0.07/3.47*10^-4</a:t>
                      </a:r>
                      <a:endParaRPr lang="en-US" sz="1400" dirty="0"/>
                    </a:p>
                  </a:txBody>
                  <a:tcPr/>
                </a:tc>
                <a:tc>
                  <a:txBody>
                    <a:bodyPr/>
                    <a:lstStyle/>
                    <a:p>
                      <a:r>
                        <a:rPr lang="en-US" sz="1400" dirty="0" smtClean="0"/>
                        <a:t>0.0297/4.2*10^-5</a:t>
                      </a:r>
                      <a:endParaRPr lang="en-US" sz="1400" dirty="0"/>
                    </a:p>
                  </a:txBody>
                  <a:tcPr/>
                </a:tc>
              </a:tr>
              <a:tr h="370840">
                <a:tc>
                  <a:txBody>
                    <a:bodyPr/>
                    <a:lstStyle/>
                    <a:p>
                      <a:r>
                        <a:rPr lang="en-US" dirty="0" smtClean="0"/>
                        <a:t>100um</a:t>
                      </a:r>
                      <a:endParaRPr lang="en-US" dirty="0"/>
                    </a:p>
                  </a:txBody>
                  <a:tcPr/>
                </a:tc>
                <a:tc>
                  <a:txBody>
                    <a:bodyPr/>
                    <a:lstStyle/>
                    <a:p>
                      <a:r>
                        <a:rPr lang="en-US" sz="1400" dirty="0" smtClean="0"/>
                        <a:t>0.766/0.253</a:t>
                      </a:r>
                      <a:endParaRPr lang="en-US" sz="1400" dirty="0"/>
                    </a:p>
                  </a:txBody>
                  <a:tcPr/>
                </a:tc>
                <a:tc>
                  <a:txBody>
                    <a:bodyPr/>
                    <a:lstStyle/>
                    <a:p>
                      <a:endParaRPr lang="en-US" sz="1400"/>
                    </a:p>
                  </a:txBody>
                  <a:tcPr/>
                </a:tc>
                <a:tc>
                  <a:txBody>
                    <a:bodyPr/>
                    <a:lstStyle/>
                    <a:p>
                      <a:endParaRPr lang="en-US" sz="1400"/>
                    </a:p>
                  </a:txBody>
                  <a:tcPr/>
                </a:tc>
                <a:tc>
                  <a:txBody>
                    <a:bodyPr/>
                    <a:lstStyle/>
                    <a:p>
                      <a:endParaRPr lang="en-US" sz="1400" dirty="0"/>
                    </a:p>
                  </a:txBody>
                  <a:tcPr/>
                </a:tc>
              </a:tr>
            </a:tbl>
          </a:graphicData>
        </a:graphic>
      </p:graphicFrame>
      <p:sp>
        <p:nvSpPr>
          <p:cNvPr id="5" name="TextBox 4"/>
          <p:cNvSpPr txBox="1"/>
          <p:nvPr/>
        </p:nvSpPr>
        <p:spPr>
          <a:xfrm>
            <a:off x="381000" y="1371600"/>
            <a:ext cx="3349828" cy="1754326"/>
          </a:xfrm>
          <a:prstGeom prst="rect">
            <a:avLst/>
          </a:prstGeom>
          <a:noFill/>
        </p:spPr>
        <p:txBody>
          <a:bodyPr wrap="none" rtlCol="0">
            <a:spAutoFit/>
          </a:bodyPr>
          <a:lstStyle/>
          <a:p>
            <a:r>
              <a:rPr lang="en-US" dirty="0" smtClean="0"/>
              <a:t>0.4um WG width</a:t>
            </a:r>
          </a:p>
          <a:p>
            <a:r>
              <a:rPr lang="en-US" dirty="0" smtClean="0"/>
              <a:t>0.7um WG height</a:t>
            </a:r>
          </a:p>
          <a:p>
            <a:r>
              <a:rPr lang="en-US" dirty="0" smtClean="0"/>
              <a:t>0.2um rib height</a:t>
            </a:r>
          </a:p>
          <a:p>
            <a:r>
              <a:rPr lang="en-US" dirty="0" smtClean="0"/>
              <a:t>Confinement of MO: 20%</a:t>
            </a:r>
          </a:p>
          <a:p>
            <a:r>
              <a:rPr lang="en-US" dirty="0" smtClean="0"/>
              <a:t>Simulation coupling length: 15um</a:t>
            </a:r>
          </a:p>
          <a:p>
            <a:endParaRPr lang="en-US" dirty="0"/>
          </a:p>
        </p:txBody>
      </p:sp>
      <p:graphicFrame>
        <p:nvGraphicFramePr>
          <p:cNvPr id="6" name="Table 5"/>
          <p:cNvGraphicFramePr>
            <a:graphicFrameLocks noGrp="1"/>
          </p:cNvGraphicFramePr>
          <p:nvPr/>
        </p:nvGraphicFramePr>
        <p:xfrm>
          <a:off x="228600" y="5105400"/>
          <a:ext cx="8686800" cy="1478280"/>
        </p:xfrm>
        <a:graphic>
          <a:graphicData uri="http://schemas.openxmlformats.org/drawingml/2006/table">
            <a:tbl>
              <a:tblPr firstRow="1" bandRow="1">
                <a:tableStyleId>{5C22544A-7EE6-4342-B048-85BDC9FD1C3A}</a:tableStyleId>
              </a:tblPr>
              <a:tblGrid>
                <a:gridCol w="1500447"/>
                <a:gridCol w="1579418"/>
                <a:gridCol w="1974273"/>
                <a:gridCol w="1895302"/>
                <a:gridCol w="1737360"/>
              </a:tblGrid>
              <a:tr h="142240">
                <a:tc>
                  <a:txBody>
                    <a:bodyPr/>
                    <a:lstStyle/>
                    <a:p>
                      <a:endParaRPr lang="en-US" dirty="0"/>
                    </a:p>
                  </a:txBody>
                  <a:tcPr/>
                </a:tc>
                <a:tc>
                  <a:txBody>
                    <a:bodyPr/>
                    <a:lstStyle/>
                    <a:p>
                      <a:r>
                        <a:rPr lang="en-US" dirty="0" smtClean="0"/>
                        <a:t>0.2um gap</a:t>
                      </a:r>
                      <a:endParaRPr lang="en-US" dirty="0"/>
                    </a:p>
                  </a:txBody>
                  <a:tcPr/>
                </a:tc>
                <a:tc>
                  <a:txBody>
                    <a:bodyPr/>
                    <a:lstStyle/>
                    <a:p>
                      <a:r>
                        <a:rPr lang="en-US" dirty="0" smtClean="0"/>
                        <a:t>0.3um</a:t>
                      </a:r>
                      <a:r>
                        <a:rPr lang="en-US" baseline="0" dirty="0" smtClean="0"/>
                        <a:t> gap</a:t>
                      </a:r>
                      <a:endParaRPr lang="en-US" dirty="0"/>
                    </a:p>
                  </a:txBody>
                  <a:tcPr/>
                </a:tc>
                <a:tc>
                  <a:txBody>
                    <a:bodyPr/>
                    <a:lstStyle/>
                    <a:p>
                      <a:r>
                        <a:rPr lang="en-US" dirty="0" smtClean="0"/>
                        <a:t>0.4um gap</a:t>
                      </a:r>
                      <a:endParaRPr lang="en-US" dirty="0"/>
                    </a:p>
                  </a:txBody>
                  <a:tcPr/>
                </a:tc>
                <a:tc>
                  <a:txBody>
                    <a:bodyPr/>
                    <a:lstStyle/>
                    <a:p>
                      <a:r>
                        <a:rPr lang="en-US" dirty="0" smtClean="0"/>
                        <a:t>0.5um gap</a:t>
                      </a:r>
                      <a:endParaRPr lang="en-US" dirty="0"/>
                    </a:p>
                  </a:txBody>
                  <a:tcPr/>
                </a:tc>
              </a:tr>
              <a:tr h="370840">
                <a:tc>
                  <a:txBody>
                    <a:bodyPr/>
                    <a:lstStyle/>
                    <a:p>
                      <a:r>
                        <a:rPr lang="en-US" dirty="0" smtClean="0"/>
                        <a:t>50um</a:t>
                      </a:r>
                      <a:endParaRPr lang="en-US" dirty="0"/>
                    </a:p>
                  </a:txBody>
                  <a:tcPr/>
                </a:tc>
                <a:tc>
                  <a:txBody>
                    <a:bodyPr/>
                    <a:lstStyle/>
                    <a:p>
                      <a:r>
                        <a:rPr lang="en-US" sz="1400" dirty="0" smtClean="0"/>
                        <a:t>0.35/0.0556</a:t>
                      </a:r>
                      <a:endParaRPr lang="en-US" sz="1400" dirty="0"/>
                    </a:p>
                  </a:txBody>
                  <a:tcPr/>
                </a:tc>
                <a:tc>
                  <a:txBody>
                    <a:bodyPr/>
                    <a:lstStyle/>
                    <a:p>
                      <a:r>
                        <a:rPr lang="en-US" sz="1400" dirty="0" smtClean="0"/>
                        <a:t>0.157/0.007</a:t>
                      </a:r>
                      <a:endParaRPr lang="en-US" sz="1400" dirty="0"/>
                    </a:p>
                  </a:txBody>
                  <a:tcPr/>
                </a:tc>
                <a:tc>
                  <a:txBody>
                    <a:bodyPr/>
                    <a:lstStyle/>
                    <a:p>
                      <a:r>
                        <a:rPr lang="en-US" sz="1400" dirty="0" smtClean="0"/>
                        <a:t>0.0475/9.9*10^-4</a:t>
                      </a:r>
                      <a:endParaRPr lang="en-US" sz="1400" dirty="0"/>
                    </a:p>
                  </a:txBody>
                  <a:tcPr/>
                </a:tc>
                <a:tc>
                  <a:txBody>
                    <a:bodyPr/>
                    <a:lstStyle/>
                    <a:p>
                      <a:r>
                        <a:rPr lang="en-US" sz="1400" dirty="0" smtClean="0"/>
                        <a:t>7*10^-3/1.57*10^-4</a:t>
                      </a:r>
                      <a:endParaRPr lang="en-US" sz="1400" dirty="0"/>
                    </a:p>
                  </a:txBody>
                  <a:tcPr/>
                </a:tc>
              </a:tr>
              <a:tr h="370840">
                <a:tc>
                  <a:txBody>
                    <a:bodyPr/>
                    <a:lstStyle/>
                    <a:p>
                      <a:r>
                        <a:rPr lang="en-US" dirty="0" smtClean="0"/>
                        <a:t>75um</a:t>
                      </a:r>
                      <a:endParaRPr lang="en-US" dirty="0"/>
                    </a:p>
                  </a:txBody>
                  <a:tcPr/>
                </a:tc>
                <a:tc>
                  <a:txBody>
                    <a:bodyPr/>
                    <a:lstStyle/>
                    <a:p>
                      <a:r>
                        <a:rPr lang="en-US" sz="1400" dirty="0" smtClean="0"/>
                        <a:t>0.399/0.074</a:t>
                      </a:r>
                      <a:endParaRPr lang="en-US" sz="1400" dirty="0"/>
                    </a:p>
                  </a:txBody>
                  <a:tcPr/>
                </a:tc>
                <a:tc>
                  <a:txBody>
                    <a:bodyPr/>
                    <a:lstStyle/>
                    <a:p>
                      <a:r>
                        <a:rPr lang="en-US" sz="1400" dirty="0" smtClean="0"/>
                        <a:t>0.267/0.0125</a:t>
                      </a:r>
                      <a:endParaRPr lang="en-US" sz="1400" dirty="0"/>
                    </a:p>
                  </a:txBody>
                  <a:tcPr/>
                </a:tc>
                <a:tc>
                  <a:txBody>
                    <a:bodyPr/>
                    <a:lstStyle/>
                    <a:p>
                      <a:r>
                        <a:rPr lang="en-US" sz="1400" dirty="0" smtClean="0"/>
                        <a:t>0.0618/0.00128</a:t>
                      </a:r>
                      <a:endParaRPr lang="en-US" sz="1400" dirty="0"/>
                    </a:p>
                  </a:txBody>
                  <a:tcPr/>
                </a:tc>
                <a:tc>
                  <a:txBody>
                    <a:bodyPr/>
                    <a:lstStyle/>
                    <a:p>
                      <a:r>
                        <a:rPr lang="en-US" sz="1400" dirty="0" smtClean="0"/>
                        <a:t>0.0342/1.81*10^-4</a:t>
                      </a:r>
                      <a:endParaRPr lang="en-US" sz="1400" dirty="0"/>
                    </a:p>
                  </a:txBody>
                  <a:tcPr/>
                </a:tc>
              </a:tr>
              <a:tr h="370840">
                <a:tc>
                  <a:txBody>
                    <a:bodyPr/>
                    <a:lstStyle/>
                    <a:p>
                      <a:r>
                        <a:rPr lang="en-US" dirty="0" smtClean="0"/>
                        <a:t>100um</a:t>
                      </a:r>
                      <a:endParaRPr lang="en-US" dirty="0"/>
                    </a:p>
                  </a:txBody>
                  <a:tcPr/>
                </a:tc>
                <a:tc>
                  <a:txBody>
                    <a:bodyPr/>
                    <a:lstStyle/>
                    <a:p>
                      <a:endParaRPr lang="en-US" sz="1400"/>
                    </a:p>
                  </a:txBody>
                  <a:tcPr/>
                </a:tc>
                <a:tc>
                  <a:txBody>
                    <a:bodyPr/>
                    <a:lstStyle/>
                    <a:p>
                      <a:endParaRPr lang="en-US" sz="1400" dirty="0"/>
                    </a:p>
                  </a:txBody>
                  <a:tcPr/>
                </a:tc>
                <a:tc>
                  <a:txBody>
                    <a:bodyPr/>
                    <a:lstStyle/>
                    <a:p>
                      <a:endParaRPr lang="en-US" sz="1400"/>
                    </a:p>
                  </a:txBody>
                  <a:tcPr/>
                </a:tc>
                <a:tc>
                  <a:txBody>
                    <a:bodyPr/>
                    <a:lstStyle/>
                    <a:p>
                      <a:endParaRPr lang="en-US" sz="1400" dirty="0"/>
                    </a:p>
                  </a:txBody>
                  <a:tcPr/>
                </a:tc>
              </a:tr>
            </a:tbl>
          </a:graphicData>
        </a:graphic>
      </p:graphicFrame>
      <p:sp>
        <p:nvSpPr>
          <p:cNvPr id="7" name="TextBox 6"/>
          <p:cNvSpPr txBox="1"/>
          <p:nvPr/>
        </p:nvSpPr>
        <p:spPr>
          <a:xfrm>
            <a:off x="3733800" y="2514600"/>
            <a:ext cx="967637" cy="369332"/>
          </a:xfrm>
          <a:prstGeom prst="rect">
            <a:avLst/>
          </a:prstGeom>
          <a:noFill/>
        </p:spPr>
        <p:txBody>
          <a:bodyPr wrap="none" rtlCol="0">
            <a:spAutoFit/>
          </a:bodyPr>
          <a:lstStyle/>
          <a:p>
            <a:r>
              <a:rPr lang="en-US" dirty="0" smtClean="0"/>
              <a:t>WG-ring</a:t>
            </a:r>
            <a:endParaRPr lang="en-US" dirty="0"/>
          </a:p>
        </p:txBody>
      </p:sp>
      <p:sp>
        <p:nvSpPr>
          <p:cNvPr id="8" name="TextBox 7"/>
          <p:cNvSpPr txBox="1"/>
          <p:nvPr/>
        </p:nvSpPr>
        <p:spPr>
          <a:xfrm>
            <a:off x="3810000" y="4648200"/>
            <a:ext cx="982961" cy="369332"/>
          </a:xfrm>
          <a:prstGeom prst="rect">
            <a:avLst/>
          </a:prstGeom>
          <a:noFill/>
        </p:spPr>
        <p:txBody>
          <a:bodyPr wrap="none" rtlCol="0">
            <a:spAutoFit/>
          </a:bodyPr>
          <a:lstStyle/>
          <a:p>
            <a:r>
              <a:rPr lang="en-US" dirty="0" smtClean="0"/>
              <a:t>ring-ring</a:t>
            </a:r>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Influence of Confinement Factors</a:t>
            </a:r>
            <a:endParaRPr lang="en-US" dirty="0"/>
          </a:p>
        </p:txBody>
      </p:sp>
      <p:pic>
        <p:nvPicPr>
          <p:cNvPr id="7170" name="Picture 2"/>
          <p:cNvPicPr>
            <a:picLocks noChangeAspect="1" noChangeArrowheads="1"/>
          </p:cNvPicPr>
          <p:nvPr/>
        </p:nvPicPr>
        <p:blipFill>
          <a:blip r:embed="rId2" cstate="print"/>
          <a:srcRect/>
          <a:stretch>
            <a:fillRect/>
          </a:stretch>
        </p:blipFill>
        <p:spPr bwMode="auto">
          <a:xfrm>
            <a:off x="838200" y="1600200"/>
            <a:ext cx="5638800" cy="4229100"/>
          </a:xfrm>
          <a:prstGeom prst="rect">
            <a:avLst/>
          </a:prstGeom>
          <a:noFill/>
          <a:ln w="9525">
            <a:noFill/>
            <a:miter lim="800000"/>
            <a:headEnd/>
            <a:tailEnd/>
          </a:ln>
          <a:effectLst/>
        </p:spPr>
      </p:pic>
      <p:sp>
        <p:nvSpPr>
          <p:cNvPr id="5" name="TextBox 4"/>
          <p:cNvSpPr txBox="1"/>
          <p:nvPr/>
        </p:nvSpPr>
        <p:spPr>
          <a:xfrm>
            <a:off x="609600" y="5943600"/>
            <a:ext cx="7939674" cy="400110"/>
          </a:xfrm>
          <a:prstGeom prst="rect">
            <a:avLst/>
          </a:prstGeom>
          <a:noFill/>
        </p:spPr>
        <p:txBody>
          <a:bodyPr wrap="none" rtlCol="0">
            <a:spAutoFit/>
          </a:bodyPr>
          <a:lstStyle/>
          <a:p>
            <a:r>
              <a:rPr lang="en-US" sz="2000" b="1" dirty="0" smtClean="0"/>
              <a:t>Large confinement factor of magnetic film results in higher isolation ratio</a:t>
            </a:r>
          </a:p>
        </p:txBody>
      </p:sp>
      <p:sp>
        <p:nvSpPr>
          <p:cNvPr id="6" name="TextBox 5"/>
          <p:cNvSpPr txBox="1"/>
          <p:nvPr/>
        </p:nvSpPr>
        <p:spPr>
          <a:xfrm>
            <a:off x="6172200" y="1524000"/>
            <a:ext cx="2743200" cy="923330"/>
          </a:xfrm>
          <a:prstGeom prst="rect">
            <a:avLst/>
          </a:prstGeom>
          <a:noFill/>
        </p:spPr>
        <p:txBody>
          <a:bodyPr wrap="square" rtlCol="0">
            <a:spAutoFit/>
          </a:bodyPr>
          <a:lstStyle/>
          <a:p>
            <a:r>
              <a:rPr lang="en-US" b="1" dirty="0" smtClean="0"/>
              <a:t>Parameters for calculation</a:t>
            </a:r>
            <a:endParaRPr lang="en-US" b="1" dirty="0"/>
          </a:p>
          <a:p>
            <a:r>
              <a:rPr lang="en-US" b="1" dirty="0" err="1" smtClean="0"/>
              <a:t>Kapa</a:t>
            </a:r>
            <a:r>
              <a:rPr lang="en-US" b="1" baseline="-25000" dirty="0" err="1" smtClean="0"/>
              <a:t>WG</a:t>
            </a:r>
            <a:r>
              <a:rPr lang="en-US" b="1" dirty="0" smtClean="0"/>
              <a:t>=</a:t>
            </a:r>
            <a:r>
              <a:rPr lang="en-US" b="1" dirty="0" err="1" smtClean="0"/>
              <a:t>gama</a:t>
            </a:r>
            <a:r>
              <a:rPr lang="en-US" b="1" baseline="-25000" dirty="0" err="1" smtClean="0"/>
              <a:t>ring</a:t>
            </a:r>
            <a:endParaRPr lang="en-US" b="1" baseline="-25000" dirty="0" smtClean="0"/>
          </a:p>
          <a:p>
            <a:r>
              <a:rPr lang="en-US" b="1" dirty="0" err="1" smtClean="0"/>
              <a:t>Kapa</a:t>
            </a:r>
            <a:r>
              <a:rPr lang="en-US" b="1" baseline="-25000" dirty="0" err="1" smtClean="0"/>
              <a:t>ring</a:t>
            </a:r>
            <a:r>
              <a:rPr lang="en-US" b="1" dirty="0" smtClean="0"/>
              <a:t>= </a:t>
            </a:r>
            <a:r>
              <a:rPr lang="en-US" b="1" dirty="0" err="1" smtClean="0"/>
              <a:t>gama</a:t>
            </a:r>
            <a:r>
              <a:rPr lang="en-US" b="1" baseline="-25000" dirty="0" err="1" smtClean="0"/>
              <a:t>ring</a:t>
            </a:r>
            <a:endParaRPr lang="en-US" b="1" baseline="-25000" dirty="0"/>
          </a:p>
        </p:txBody>
      </p:sp>
      <p:sp>
        <p:nvSpPr>
          <p:cNvPr id="7" name="TextBox 6"/>
          <p:cNvSpPr txBox="1"/>
          <p:nvPr/>
        </p:nvSpPr>
        <p:spPr>
          <a:xfrm>
            <a:off x="6324600" y="2743200"/>
            <a:ext cx="2227661" cy="646331"/>
          </a:xfrm>
          <a:prstGeom prst="rect">
            <a:avLst/>
          </a:prstGeom>
          <a:noFill/>
        </p:spPr>
        <p:txBody>
          <a:bodyPr wrap="none" rtlCol="0">
            <a:spAutoFit/>
          </a:bodyPr>
          <a:lstStyle/>
          <a:p>
            <a:r>
              <a:rPr lang="en-US" dirty="0" smtClean="0"/>
              <a:t>Loss=1000 *</a:t>
            </a:r>
            <a:r>
              <a:rPr lang="az-Cyrl-AZ" dirty="0" smtClean="0"/>
              <a:t>Г</a:t>
            </a:r>
            <a:r>
              <a:rPr lang="en-US" baseline="-25000" dirty="0" smtClean="0"/>
              <a:t>MO </a:t>
            </a:r>
            <a:endParaRPr lang="en-US" dirty="0" smtClean="0"/>
          </a:p>
          <a:p>
            <a:r>
              <a:rPr lang="en-US" dirty="0" smtClean="0"/>
              <a:t>Faraday: 0.24nm*</a:t>
            </a:r>
            <a:r>
              <a:rPr lang="az-Cyrl-AZ" dirty="0" smtClean="0"/>
              <a:t>Г</a:t>
            </a:r>
            <a:r>
              <a:rPr lang="en-US" baseline="-25000" dirty="0" smtClean="0"/>
              <a:t>MO </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Single ring optimization</a:t>
            </a:r>
            <a:endParaRPr lang="en-US" dirty="0"/>
          </a:p>
        </p:txBody>
      </p:sp>
      <p:pic>
        <p:nvPicPr>
          <p:cNvPr id="161795" name="Picture 3"/>
          <p:cNvPicPr>
            <a:picLocks noChangeAspect="1" noChangeArrowheads="1"/>
          </p:cNvPicPr>
          <p:nvPr/>
        </p:nvPicPr>
        <p:blipFill>
          <a:blip r:embed="rId2" cstate="print"/>
          <a:srcRect/>
          <a:stretch>
            <a:fillRect/>
          </a:stretch>
        </p:blipFill>
        <p:spPr bwMode="auto">
          <a:xfrm>
            <a:off x="457200" y="2038350"/>
            <a:ext cx="5867400" cy="4400550"/>
          </a:xfrm>
          <a:prstGeom prst="rect">
            <a:avLst/>
          </a:prstGeom>
          <a:noFill/>
          <a:ln w="9525">
            <a:noFill/>
            <a:miter lim="800000"/>
            <a:headEnd/>
            <a:tailEnd/>
          </a:ln>
          <a:effectLst/>
        </p:spPr>
      </p:pic>
      <p:sp>
        <p:nvSpPr>
          <p:cNvPr id="6" name="TextBox 5"/>
          <p:cNvSpPr txBox="1"/>
          <p:nvPr/>
        </p:nvSpPr>
        <p:spPr>
          <a:xfrm>
            <a:off x="6324600" y="1524000"/>
            <a:ext cx="2227661" cy="646331"/>
          </a:xfrm>
          <a:prstGeom prst="rect">
            <a:avLst/>
          </a:prstGeom>
          <a:noFill/>
        </p:spPr>
        <p:txBody>
          <a:bodyPr wrap="none" rtlCol="0">
            <a:spAutoFit/>
          </a:bodyPr>
          <a:lstStyle/>
          <a:p>
            <a:r>
              <a:rPr lang="en-US" dirty="0" smtClean="0"/>
              <a:t>Faraday: 0.24nm*</a:t>
            </a:r>
            <a:r>
              <a:rPr lang="az-Cyrl-AZ" dirty="0" smtClean="0"/>
              <a:t>Г</a:t>
            </a:r>
            <a:r>
              <a:rPr lang="en-US" baseline="-25000" dirty="0" smtClean="0"/>
              <a:t>MO </a:t>
            </a:r>
          </a:p>
          <a:p>
            <a:r>
              <a:rPr lang="az-Cyrl-AZ" dirty="0" smtClean="0"/>
              <a:t>Г</a:t>
            </a:r>
            <a:r>
              <a:rPr lang="en-US" baseline="-25000" dirty="0" smtClean="0"/>
              <a:t>MO </a:t>
            </a:r>
            <a:r>
              <a:rPr lang="en-US" dirty="0" smtClean="0"/>
              <a:t>=20%</a:t>
            </a:r>
            <a:endParaRPr lang="en-US" dirty="0"/>
          </a:p>
        </p:txBody>
      </p:sp>
      <p:sp>
        <p:nvSpPr>
          <p:cNvPr id="7" name="TextBox 6"/>
          <p:cNvSpPr txBox="1"/>
          <p:nvPr/>
        </p:nvSpPr>
        <p:spPr>
          <a:xfrm>
            <a:off x="5867400" y="2286000"/>
            <a:ext cx="1033296" cy="369332"/>
          </a:xfrm>
          <a:prstGeom prst="rect">
            <a:avLst/>
          </a:prstGeom>
          <a:noFill/>
        </p:spPr>
        <p:txBody>
          <a:bodyPr wrap="none" rtlCol="0">
            <a:spAutoFit/>
          </a:bodyPr>
          <a:lstStyle/>
          <a:p>
            <a:r>
              <a:rPr lang="en-US" dirty="0" smtClean="0"/>
              <a:t>20dB/cm</a:t>
            </a:r>
            <a:endParaRPr lang="en-US" dirty="0"/>
          </a:p>
        </p:txBody>
      </p:sp>
      <p:sp>
        <p:nvSpPr>
          <p:cNvPr id="8" name="TextBox 7"/>
          <p:cNvSpPr txBox="1"/>
          <p:nvPr/>
        </p:nvSpPr>
        <p:spPr>
          <a:xfrm>
            <a:off x="5867400" y="2819400"/>
            <a:ext cx="1033296" cy="369332"/>
          </a:xfrm>
          <a:prstGeom prst="rect">
            <a:avLst/>
          </a:prstGeom>
          <a:noFill/>
        </p:spPr>
        <p:txBody>
          <a:bodyPr wrap="none" rtlCol="0">
            <a:spAutoFit/>
          </a:bodyPr>
          <a:lstStyle/>
          <a:p>
            <a:r>
              <a:rPr lang="en-US" dirty="0" smtClean="0"/>
              <a:t>30dB/cm</a:t>
            </a:r>
            <a:endParaRPr lang="en-US" dirty="0"/>
          </a:p>
        </p:txBody>
      </p:sp>
      <p:sp>
        <p:nvSpPr>
          <p:cNvPr id="9" name="TextBox 8"/>
          <p:cNvSpPr txBox="1"/>
          <p:nvPr/>
        </p:nvSpPr>
        <p:spPr>
          <a:xfrm>
            <a:off x="5867400" y="3276600"/>
            <a:ext cx="1033296" cy="369332"/>
          </a:xfrm>
          <a:prstGeom prst="rect">
            <a:avLst/>
          </a:prstGeom>
          <a:noFill/>
        </p:spPr>
        <p:txBody>
          <a:bodyPr wrap="none" rtlCol="0">
            <a:spAutoFit/>
          </a:bodyPr>
          <a:lstStyle/>
          <a:p>
            <a:r>
              <a:rPr lang="en-US" dirty="0" smtClean="0"/>
              <a:t>40dB/cm</a:t>
            </a:r>
            <a:endParaRPr lang="en-US" dirty="0"/>
          </a:p>
        </p:txBody>
      </p:sp>
      <p:sp>
        <p:nvSpPr>
          <p:cNvPr id="10" name="TextBox 9"/>
          <p:cNvSpPr txBox="1"/>
          <p:nvPr/>
        </p:nvSpPr>
        <p:spPr>
          <a:xfrm>
            <a:off x="5867400" y="3657600"/>
            <a:ext cx="1033296" cy="369332"/>
          </a:xfrm>
          <a:prstGeom prst="rect">
            <a:avLst/>
          </a:prstGeom>
          <a:noFill/>
        </p:spPr>
        <p:txBody>
          <a:bodyPr wrap="none" rtlCol="0">
            <a:spAutoFit/>
          </a:bodyPr>
          <a:lstStyle/>
          <a:p>
            <a:r>
              <a:rPr lang="en-US" dirty="0" smtClean="0"/>
              <a:t>50dB/cm</a:t>
            </a:r>
            <a:endParaRPr lang="en-US" dirty="0"/>
          </a:p>
        </p:txBody>
      </p:sp>
      <p:sp>
        <p:nvSpPr>
          <p:cNvPr id="11" name="TextBox 10"/>
          <p:cNvSpPr txBox="1"/>
          <p:nvPr/>
        </p:nvSpPr>
        <p:spPr>
          <a:xfrm>
            <a:off x="3657600" y="3962400"/>
            <a:ext cx="1441805" cy="369332"/>
          </a:xfrm>
          <a:prstGeom prst="rect">
            <a:avLst/>
          </a:prstGeom>
          <a:noFill/>
        </p:spPr>
        <p:txBody>
          <a:bodyPr wrap="none" rtlCol="0">
            <a:spAutoFit/>
          </a:bodyPr>
          <a:lstStyle/>
          <a:p>
            <a:r>
              <a:rPr lang="en-US" b="1" dirty="0" smtClean="0"/>
              <a:t>Through port</a:t>
            </a:r>
            <a:endParaRPr lang="en-US" b="1" dirty="0"/>
          </a:p>
        </p:txBody>
      </p:sp>
      <p:sp>
        <p:nvSpPr>
          <p:cNvPr id="12" name="TextBox 11"/>
          <p:cNvSpPr txBox="1"/>
          <p:nvPr/>
        </p:nvSpPr>
        <p:spPr>
          <a:xfrm>
            <a:off x="3733800" y="4953000"/>
            <a:ext cx="1117998" cy="369332"/>
          </a:xfrm>
          <a:prstGeom prst="rect">
            <a:avLst/>
          </a:prstGeom>
          <a:noFill/>
        </p:spPr>
        <p:txBody>
          <a:bodyPr wrap="none" rtlCol="0">
            <a:spAutoFit/>
          </a:bodyPr>
          <a:lstStyle/>
          <a:p>
            <a:r>
              <a:rPr lang="en-US" b="1" dirty="0" smtClean="0"/>
              <a:t>Drop port</a:t>
            </a:r>
            <a:endParaRPr lang="en-US" b="1"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Single ring optimization</a:t>
            </a:r>
            <a:endParaRPr lang="en-US" dirty="0"/>
          </a:p>
        </p:txBody>
      </p:sp>
      <p:pic>
        <p:nvPicPr>
          <p:cNvPr id="162818" name="Picture 2"/>
          <p:cNvPicPr>
            <a:picLocks noChangeAspect="1" noChangeArrowheads="1"/>
          </p:cNvPicPr>
          <p:nvPr/>
        </p:nvPicPr>
        <p:blipFill>
          <a:blip r:embed="rId2" cstate="print"/>
          <a:srcRect/>
          <a:stretch>
            <a:fillRect/>
          </a:stretch>
        </p:blipFill>
        <p:spPr bwMode="auto">
          <a:xfrm>
            <a:off x="457200" y="1828800"/>
            <a:ext cx="6248400" cy="4686300"/>
          </a:xfrm>
          <a:prstGeom prst="rect">
            <a:avLst/>
          </a:prstGeom>
          <a:noFill/>
          <a:ln w="9525">
            <a:noFill/>
            <a:miter lim="800000"/>
            <a:headEnd/>
            <a:tailEnd/>
          </a:ln>
          <a:effectLst/>
        </p:spPr>
      </p:pic>
      <p:sp>
        <p:nvSpPr>
          <p:cNvPr id="5" name="TextBox 4"/>
          <p:cNvSpPr txBox="1"/>
          <p:nvPr/>
        </p:nvSpPr>
        <p:spPr>
          <a:xfrm>
            <a:off x="228600" y="1371600"/>
            <a:ext cx="2227661" cy="646331"/>
          </a:xfrm>
          <a:prstGeom prst="rect">
            <a:avLst/>
          </a:prstGeom>
          <a:noFill/>
        </p:spPr>
        <p:txBody>
          <a:bodyPr wrap="none" rtlCol="0">
            <a:spAutoFit/>
          </a:bodyPr>
          <a:lstStyle/>
          <a:p>
            <a:r>
              <a:rPr lang="en-US" dirty="0" smtClean="0"/>
              <a:t>Faraday: 0.24nm*</a:t>
            </a:r>
            <a:r>
              <a:rPr lang="az-Cyrl-AZ" dirty="0" smtClean="0"/>
              <a:t>Г</a:t>
            </a:r>
            <a:r>
              <a:rPr lang="en-US" baseline="-25000" dirty="0" smtClean="0"/>
              <a:t>MO </a:t>
            </a:r>
          </a:p>
          <a:p>
            <a:r>
              <a:rPr lang="az-Cyrl-AZ" dirty="0" smtClean="0"/>
              <a:t>Г</a:t>
            </a:r>
            <a:r>
              <a:rPr lang="en-US" baseline="-25000" dirty="0" smtClean="0"/>
              <a:t>MO </a:t>
            </a:r>
            <a:r>
              <a:rPr lang="en-US" dirty="0" smtClean="0"/>
              <a:t>=20%</a:t>
            </a:r>
            <a:endParaRPr lang="en-US" dirty="0"/>
          </a:p>
        </p:txBody>
      </p:sp>
      <p:sp>
        <p:nvSpPr>
          <p:cNvPr id="6" name="TextBox 5"/>
          <p:cNvSpPr txBox="1"/>
          <p:nvPr/>
        </p:nvSpPr>
        <p:spPr>
          <a:xfrm>
            <a:off x="6324600" y="2602468"/>
            <a:ext cx="1033296" cy="369332"/>
          </a:xfrm>
          <a:prstGeom prst="rect">
            <a:avLst/>
          </a:prstGeom>
          <a:noFill/>
        </p:spPr>
        <p:txBody>
          <a:bodyPr wrap="none" rtlCol="0">
            <a:spAutoFit/>
          </a:bodyPr>
          <a:lstStyle/>
          <a:p>
            <a:r>
              <a:rPr lang="en-US" dirty="0" smtClean="0"/>
              <a:t>20dB/cm</a:t>
            </a:r>
            <a:endParaRPr lang="en-US" dirty="0"/>
          </a:p>
        </p:txBody>
      </p:sp>
      <p:sp>
        <p:nvSpPr>
          <p:cNvPr id="7" name="TextBox 6"/>
          <p:cNvSpPr txBox="1"/>
          <p:nvPr/>
        </p:nvSpPr>
        <p:spPr>
          <a:xfrm>
            <a:off x="6324600" y="2971800"/>
            <a:ext cx="1033296" cy="369332"/>
          </a:xfrm>
          <a:prstGeom prst="rect">
            <a:avLst/>
          </a:prstGeom>
          <a:noFill/>
        </p:spPr>
        <p:txBody>
          <a:bodyPr wrap="none" rtlCol="0">
            <a:spAutoFit/>
          </a:bodyPr>
          <a:lstStyle/>
          <a:p>
            <a:r>
              <a:rPr lang="en-US" dirty="0" smtClean="0"/>
              <a:t>30dB/cm</a:t>
            </a:r>
            <a:endParaRPr lang="en-US" dirty="0"/>
          </a:p>
        </p:txBody>
      </p:sp>
      <p:sp>
        <p:nvSpPr>
          <p:cNvPr id="8" name="TextBox 7"/>
          <p:cNvSpPr txBox="1"/>
          <p:nvPr/>
        </p:nvSpPr>
        <p:spPr>
          <a:xfrm>
            <a:off x="6324600" y="3429000"/>
            <a:ext cx="1033296" cy="369332"/>
          </a:xfrm>
          <a:prstGeom prst="rect">
            <a:avLst/>
          </a:prstGeom>
          <a:noFill/>
        </p:spPr>
        <p:txBody>
          <a:bodyPr wrap="none" rtlCol="0">
            <a:spAutoFit/>
          </a:bodyPr>
          <a:lstStyle/>
          <a:p>
            <a:r>
              <a:rPr lang="en-US" dirty="0" smtClean="0"/>
              <a:t>40dB/cm</a:t>
            </a:r>
            <a:endParaRPr lang="en-US" dirty="0"/>
          </a:p>
        </p:txBody>
      </p:sp>
      <p:sp>
        <p:nvSpPr>
          <p:cNvPr id="9" name="TextBox 8"/>
          <p:cNvSpPr txBox="1"/>
          <p:nvPr/>
        </p:nvSpPr>
        <p:spPr>
          <a:xfrm>
            <a:off x="6324600" y="3810000"/>
            <a:ext cx="1033296" cy="369332"/>
          </a:xfrm>
          <a:prstGeom prst="rect">
            <a:avLst/>
          </a:prstGeom>
          <a:noFill/>
        </p:spPr>
        <p:txBody>
          <a:bodyPr wrap="none" rtlCol="0">
            <a:spAutoFit/>
          </a:bodyPr>
          <a:lstStyle/>
          <a:p>
            <a:r>
              <a:rPr lang="en-US" dirty="0" smtClean="0"/>
              <a:t>50dB/cm</a:t>
            </a:r>
            <a:endParaRPr lang="en-US" dirty="0"/>
          </a:p>
        </p:txBody>
      </p:sp>
      <p:sp>
        <p:nvSpPr>
          <p:cNvPr id="10" name="TextBox 9"/>
          <p:cNvSpPr txBox="1"/>
          <p:nvPr/>
        </p:nvSpPr>
        <p:spPr>
          <a:xfrm>
            <a:off x="6324600" y="2209800"/>
            <a:ext cx="1033296" cy="369332"/>
          </a:xfrm>
          <a:prstGeom prst="rect">
            <a:avLst/>
          </a:prstGeom>
          <a:noFill/>
        </p:spPr>
        <p:txBody>
          <a:bodyPr wrap="none" rtlCol="0">
            <a:spAutoFit/>
          </a:bodyPr>
          <a:lstStyle/>
          <a:p>
            <a:r>
              <a:rPr lang="en-US" dirty="0" smtClean="0"/>
              <a:t>10dB/cm</a:t>
            </a:r>
            <a:endParaRPr lang="en-US" dirty="0"/>
          </a:p>
        </p:txBody>
      </p:sp>
      <p:sp>
        <p:nvSpPr>
          <p:cNvPr id="13" name="TextBox 12"/>
          <p:cNvSpPr txBox="1"/>
          <p:nvPr/>
        </p:nvSpPr>
        <p:spPr>
          <a:xfrm>
            <a:off x="2667000" y="2831068"/>
            <a:ext cx="1117998" cy="369332"/>
          </a:xfrm>
          <a:prstGeom prst="rect">
            <a:avLst/>
          </a:prstGeom>
          <a:noFill/>
        </p:spPr>
        <p:txBody>
          <a:bodyPr wrap="none" rtlCol="0">
            <a:spAutoFit/>
          </a:bodyPr>
          <a:lstStyle/>
          <a:p>
            <a:r>
              <a:rPr lang="en-US" b="1" dirty="0" smtClean="0"/>
              <a:t>Drop port</a:t>
            </a:r>
            <a:endParaRPr lang="en-US" b="1"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Influence of confinement factor</a:t>
            </a:r>
            <a:endParaRPr lang="en-US" dirty="0"/>
          </a:p>
        </p:txBody>
      </p:sp>
      <p:pic>
        <p:nvPicPr>
          <p:cNvPr id="163842" name="Picture 2"/>
          <p:cNvPicPr>
            <a:picLocks noChangeAspect="1" noChangeArrowheads="1"/>
          </p:cNvPicPr>
          <p:nvPr/>
        </p:nvPicPr>
        <p:blipFill>
          <a:blip r:embed="rId2" cstate="print"/>
          <a:srcRect/>
          <a:stretch>
            <a:fillRect/>
          </a:stretch>
        </p:blipFill>
        <p:spPr bwMode="auto">
          <a:xfrm>
            <a:off x="609600" y="2133600"/>
            <a:ext cx="5943600" cy="4457700"/>
          </a:xfrm>
          <a:prstGeom prst="rect">
            <a:avLst/>
          </a:prstGeom>
          <a:noFill/>
          <a:ln w="9525">
            <a:noFill/>
            <a:miter lim="800000"/>
            <a:headEnd/>
            <a:tailEnd/>
          </a:ln>
          <a:effectLst/>
        </p:spPr>
      </p:pic>
      <p:sp>
        <p:nvSpPr>
          <p:cNvPr id="5" name="TextBox 4"/>
          <p:cNvSpPr txBox="1"/>
          <p:nvPr/>
        </p:nvSpPr>
        <p:spPr>
          <a:xfrm>
            <a:off x="6477000" y="1524000"/>
            <a:ext cx="2227661" cy="646331"/>
          </a:xfrm>
          <a:prstGeom prst="rect">
            <a:avLst/>
          </a:prstGeom>
          <a:noFill/>
        </p:spPr>
        <p:txBody>
          <a:bodyPr wrap="none" rtlCol="0">
            <a:spAutoFit/>
          </a:bodyPr>
          <a:lstStyle/>
          <a:p>
            <a:r>
              <a:rPr lang="en-US" dirty="0" smtClean="0"/>
              <a:t>Faraday: 0.24nm*</a:t>
            </a:r>
            <a:r>
              <a:rPr lang="az-Cyrl-AZ" dirty="0" smtClean="0"/>
              <a:t>Г</a:t>
            </a:r>
            <a:r>
              <a:rPr lang="en-US" baseline="-25000" dirty="0" smtClean="0"/>
              <a:t>MO </a:t>
            </a:r>
          </a:p>
          <a:p>
            <a:r>
              <a:rPr lang="en-US" dirty="0" smtClean="0"/>
              <a:t>Loss=2000*</a:t>
            </a:r>
            <a:r>
              <a:rPr lang="az-Cyrl-AZ" dirty="0" smtClean="0"/>
              <a:t> Г</a:t>
            </a:r>
            <a:r>
              <a:rPr lang="en-US" baseline="-25000" dirty="0" smtClean="0"/>
              <a:t>MO </a:t>
            </a:r>
            <a:endParaRPr lang="en-US" dirty="0"/>
          </a:p>
        </p:txBody>
      </p:sp>
      <p:sp>
        <p:nvSpPr>
          <p:cNvPr id="10" name="TextBox 9"/>
          <p:cNvSpPr txBox="1"/>
          <p:nvPr/>
        </p:nvSpPr>
        <p:spPr>
          <a:xfrm>
            <a:off x="6096000" y="3276600"/>
            <a:ext cx="583814" cy="369332"/>
          </a:xfrm>
          <a:prstGeom prst="rect">
            <a:avLst/>
          </a:prstGeom>
          <a:noFill/>
        </p:spPr>
        <p:txBody>
          <a:bodyPr wrap="none" rtlCol="0">
            <a:spAutoFit/>
          </a:bodyPr>
          <a:lstStyle/>
          <a:p>
            <a:r>
              <a:rPr lang="en-US" dirty="0" smtClean="0"/>
              <a:t>10%</a:t>
            </a:r>
            <a:endParaRPr lang="en-US" dirty="0"/>
          </a:p>
        </p:txBody>
      </p:sp>
      <p:sp>
        <p:nvSpPr>
          <p:cNvPr id="11" name="TextBox 10"/>
          <p:cNvSpPr txBox="1"/>
          <p:nvPr/>
        </p:nvSpPr>
        <p:spPr>
          <a:xfrm>
            <a:off x="6096000" y="2895600"/>
            <a:ext cx="583814" cy="369332"/>
          </a:xfrm>
          <a:prstGeom prst="rect">
            <a:avLst/>
          </a:prstGeom>
          <a:noFill/>
        </p:spPr>
        <p:txBody>
          <a:bodyPr wrap="none" rtlCol="0">
            <a:spAutoFit/>
          </a:bodyPr>
          <a:lstStyle/>
          <a:p>
            <a:r>
              <a:rPr lang="en-US" dirty="0" smtClean="0"/>
              <a:t>20%</a:t>
            </a:r>
            <a:endParaRPr lang="en-US" dirty="0"/>
          </a:p>
        </p:txBody>
      </p:sp>
      <p:sp>
        <p:nvSpPr>
          <p:cNvPr id="12" name="TextBox 11"/>
          <p:cNvSpPr txBox="1"/>
          <p:nvPr/>
        </p:nvSpPr>
        <p:spPr>
          <a:xfrm>
            <a:off x="6096000" y="2590800"/>
            <a:ext cx="583814" cy="369332"/>
          </a:xfrm>
          <a:prstGeom prst="rect">
            <a:avLst/>
          </a:prstGeom>
          <a:noFill/>
        </p:spPr>
        <p:txBody>
          <a:bodyPr wrap="none" rtlCol="0">
            <a:spAutoFit/>
          </a:bodyPr>
          <a:lstStyle/>
          <a:p>
            <a:r>
              <a:rPr lang="en-US" dirty="0" smtClean="0"/>
              <a:t>30%</a:t>
            </a:r>
            <a:endParaRPr lang="en-US" dirty="0"/>
          </a:p>
        </p:txBody>
      </p:sp>
      <p:sp>
        <p:nvSpPr>
          <p:cNvPr id="13" name="TextBox 12"/>
          <p:cNvSpPr txBox="1"/>
          <p:nvPr/>
        </p:nvSpPr>
        <p:spPr>
          <a:xfrm>
            <a:off x="6096000" y="2286000"/>
            <a:ext cx="583814" cy="369332"/>
          </a:xfrm>
          <a:prstGeom prst="rect">
            <a:avLst/>
          </a:prstGeom>
          <a:noFill/>
        </p:spPr>
        <p:txBody>
          <a:bodyPr wrap="none" rtlCol="0">
            <a:spAutoFit/>
          </a:bodyPr>
          <a:lstStyle/>
          <a:p>
            <a:r>
              <a:rPr lang="en-US" dirty="0" smtClean="0"/>
              <a:t>40%</a:t>
            </a:r>
            <a:endParaRPr lang="en-US" dirty="0"/>
          </a:p>
        </p:txBody>
      </p:sp>
      <p:sp>
        <p:nvSpPr>
          <p:cNvPr id="14" name="TextBox 13"/>
          <p:cNvSpPr txBox="1"/>
          <p:nvPr/>
        </p:nvSpPr>
        <p:spPr>
          <a:xfrm>
            <a:off x="3657600" y="3657600"/>
            <a:ext cx="1441805" cy="369332"/>
          </a:xfrm>
          <a:prstGeom prst="rect">
            <a:avLst/>
          </a:prstGeom>
          <a:noFill/>
        </p:spPr>
        <p:txBody>
          <a:bodyPr wrap="none" rtlCol="0">
            <a:spAutoFit/>
          </a:bodyPr>
          <a:lstStyle/>
          <a:p>
            <a:r>
              <a:rPr lang="en-US" b="1" dirty="0" smtClean="0"/>
              <a:t>Through port</a:t>
            </a:r>
            <a:endParaRPr lang="en-US" b="1" dirty="0"/>
          </a:p>
        </p:txBody>
      </p:sp>
      <p:sp>
        <p:nvSpPr>
          <p:cNvPr id="15" name="TextBox 14"/>
          <p:cNvSpPr txBox="1"/>
          <p:nvPr/>
        </p:nvSpPr>
        <p:spPr>
          <a:xfrm>
            <a:off x="3733800" y="4953000"/>
            <a:ext cx="1117998" cy="369332"/>
          </a:xfrm>
          <a:prstGeom prst="rect">
            <a:avLst/>
          </a:prstGeom>
          <a:noFill/>
        </p:spPr>
        <p:txBody>
          <a:bodyPr wrap="none" rtlCol="0">
            <a:spAutoFit/>
          </a:bodyPr>
          <a:lstStyle/>
          <a:p>
            <a:r>
              <a:rPr lang="en-US" b="1" dirty="0" smtClean="0"/>
              <a:t>Drop port</a:t>
            </a:r>
            <a:endParaRPr lang="en-US" b="1"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1" name="Picture 5"/>
          <p:cNvPicPr>
            <a:picLocks noChangeAspect="1" noChangeArrowheads="1"/>
          </p:cNvPicPr>
          <p:nvPr/>
        </p:nvPicPr>
        <p:blipFill>
          <a:blip r:embed="rId2" cstate="print"/>
          <a:srcRect/>
          <a:stretch>
            <a:fillRect/>
          </a:stretch>
        </p:blipFill>
        <p:spPr bwMode="auto">
          <a:xfrm>
            <a:off x="4899986" y="3352800"/>
            <a:ext cx="4267200" cy="3200400"/>
          </a:xfrm>
          <a:prstGeom prst="rect">
            <a:avLst/>
          </a:prstGeom>
          <a:noFill/>
          <a:ln w="9525">
            <a:noFill/>
            <a:miter lim="800000"/>
            <a:headEnd/>
            <a:tailEnd/>
          </a:ln>
          <a:effectLst/>
        </p:spPr>
      </p:pic>
      <p:pic>
        <p:nvPicPr>
          <p:cNvPr id="126984" name="Picture 8"/>
          <p:cNvPicPr>
            <a:picLocks noChangeAspect="1" noChangeArrowheads="1"/>
          </p:cNvPicPr>
          <p:nvPr/>
        </p:nvPicPr>
        <p:blipFill>
          <a:blip r:embed="rId3" cstate="print"/>
          <a:srcRect/>
          <a:stretch>
            <a:fillRect/>
          </a:stretch>
        </p:blipFill>
        <p:spPr bwMode="auto">
          <a:xfrm>
            <a:off x="228600" y="57150"/>
            <a:ext cx="4495800" cy="3371850"/>
          </a:xfrm>
          <a:prstGeom prst="rect">
            <a:avLst/>
          </a:prstGeom>
          <a:noFill/>
          <a:ln w="9525">
            <a:noFill/>
            <a:miter lim="800000"/>
            <a:headEnd/>
            <a:tailEnd/>
          </a:ln>
          <a:effectLst/>
        </p:spPr>
      </p:pic>
      <p:sp>
        <p:nvSpPr>
          <p:cNvPr id="2" name="Title 1"/>
          <p:cNvSpPr>
            <a:spLocks noGrp="1"/>
          </p:cNvSpPr>
          <p:nvPr>
            <p:ph type="title"/>
          </p:nvPr>
        </p:nvSpPr>
        <p:spPr>
          <a:xfrm>
            <a:off x="4442786" y="274638"/>
            <a:ext cx="4267200" cy="563562"/>
          </a:xfrm>
        </p:spPr>
        <p:txBody>
          <a:bodyPr>
            <a:normAutofit fontScale="90000"/>
          </a:bodyPr>
          <a:lstStyle/>
          <a:p>
            <a:r>
              <a:rPr lang="en-US" dirty="0" smtClean="0">
                <a:latin typeface="Times New Roman" pitchFamily="18" charset="0"/>
                <a:cs typeface="Times New Roman" pitchFamily="18" charset="0"/>
              </a:rPr>
              <a:t>Single-ring</a:t>
            </a:r>
            <a:endParaRPr lang="en-US" dirty="0">
              <a:latin typeface="Times New Roman" pitchFamily="18" charset="0"/>
              <a:cs typeface="Times New Roman" pitchFamily="18" charset="0"/>
            </a:endParaRPr>
          </a:p>
        </p:txBody>
      </p:sp>
      <p:sp>
        <p:nvSpPr>
          <p:cNvPr id="6" name="TextBox 5"/>
          <p:cNvSpPr txBox="1"/>
          <p:nvPr/>
        </p:nvSpPr>
        <p:spPr>
          <a:xfrm>
            <a:off x="2084274" y="3200400"/>
            <a:ext cx="1063112" cy="369332"/>
          </a:xfrm>
          <a:prstGeom prst="rect">
            <a:avLst/>
          </a:prstGeom>
          <a:noFill/>
        </p:spPr>
        <p:txBody>
          <a:bodyPr wrap="none" rtlCol="0">
            <a:spAutoFit/>
          </a:bodyPr>
          <a:lstStyle/>
          <a:p>
            <a:r>
              <a:rPr lang="el-GR" b="1" dirty="0" smtClean="0">
                <a:latin typeface="Times New Roman" pitchFamily="18" charset="0"/>
                <a:cs typeface="Times New Roman" pitchFamily="18" charset="0"/>
              </a:rPr>
              <a:t>κ</a:t>
            </a:r>
            <a:r>
              <a:rPr lang="en-US" b="1" baseline="-25000" dirty="0" smtClean="0">
                <a:latin typeface="Times New Roman" pitchFamily="18" charset="0"/>
                <a:cs typeface="Times New Roman" pitchFamily="18" charset="0"/>
              </a:rPr>
              <a:t>WG</a:t>
            </a:r>
            <a:r>
              <a:rPr lang="en-US" b="1" dirty="0" smtClean="0">
                <a:latin typeface="Times New Roman" pitchFamily="18" charset="0"/>
                <a:cs typeface="Times New Roman" pitchFamily="18" charset="0"/>
              </a:rPr>
              <a:t>/</a:t>
            </a:r>
            <a:r>
              <a:rPr lang="el-GR" b="1" dirty="0" smtClean="0">
                <a:latin typeface="Times New Roman" pitchFamily="18" charset="0"/>
                <a:cs typeface="Times New Roman" pitchFamily="18" charset="0"/>
              </a:rPr>
              <a:t>γ</a:t>
            </a:r>
            <a:r>
              <a:rPr lang="en-US" b="1" baseline="-25000" dirty="0" smtClean="0">
                <a:latin typeface="Times New Roman" pitchFamily="18" charset="0"/>
                <a:cs typeface="Times New Roman" pitchFamily="18" charset="0"/>
              </a:rPr>
              <a:t>ring</a:t>
            </a:r>
            <a:endParaRPr lang="en-US" b="1" baseline="-25000" dirty="0">
              <a:latin typeface="Times New Roman" pitchFamily="18" charset="0"/>
              <a:cs typeface="Times New Roman" pitchFamily="18" charset="0"/>
            </a:endParaRPr>
          </a:p>
        </p:txBody>
      </p:sp>
      <p:sp>
        <p:nvSpPr>
          <p:cNvPr id="7" name="TextBox 6"/>
          <p:cNvSpPr txBox="1"/>
          <p:nvPr/>
        </p:nvSpPr>
        <p:spPr>
          <a:xfrm rot="16200000">
            <a:off x="-598446" y="1615090"/>
            <a:ext cx="2069797"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Isolation ratio (dB)</a:t>
            </a:r>
            <a:endParaRPr lang="en-US" b="1" dirty="0">
              <a:latin typeface="Times New Roman" pitchFamily="18" charset="0"/>
              <a:cs typeface="Times New Roman" pitchFamily="18" charset="0"/>
            </a:endParaRPr>
          </a:p>
        </p:txBody>
      </p:sp>
      <p:sp>
        <p:nvSpPr>
          <p:cNvPr id="8" name="TextBox 7"/>
          <p:cNvSpPr txBox="1"/>
          <p:nvPr/>
        </p:nvSpPr>
        <p:spPr>
          <a:xfrm>
            <a:off x="1089986" y="2514600"/>
            <a:ext cx="803425"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Q=10</a:t>
            </a:r>
            <a:r>
              <a:rPr lang="en-US" b="1" baseline="30000" dirty="0" smtClean="0">
                <a:latin typeface="Times New Roman" pitchFamily="18" charset="0"/>
                <a:cs typeface="Times New Roman" pitchFamily="18" charset="0"/>
              </a:rPr>
              <a:t>4</a:t>
            </a:r>
            <a:endParaRPr lang="en-US" b="1" baseline="30000" dirty="0">
              <a:latin typeface="Times New Roman" pitchFamily="18" charset="0"/>
              <a:cs typeface="Times New Roman" pitchFamily="18" charset="0"/>
            </a:endParaRPr>
          </a:p>
        </p:txBody>
      </p:sp>
      <p:sp>
        <p:nvSpPr>
          <p:cNvPr id="9" name="TextBox 8"/>
          <p:cNvSpPr txBox="1"/>
          <p:nvPr/>
        </p:nvSpPr>
        <p:spPr>
          <a:xfrm>
            <a:off x="1547186" y="1905000"/>
            <a:ext cx="803425"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Q=10</a:t>
            </a:r>
            <a:r>
              <a:rPr lang="en-US" b="1" baseline="30000" dirty="0" smtClean="0">
                <a:latin typeface="Times New Roman" pitchFamily="18" charset="0"/>
                <a:cs typeface="Times New Roman" pitchFamily="18" charset="0"/>
              </a:rPr>
              <a:t>5</a:t>
            </a:r>
            <a:endParaRPr lang="en-US" b="1" baseline="30000" dirty="0">
              <a:latin typeface="Times New Roman" pitchFamily="18" charset="0"/>
              <a:cs typeface="Times New Roman" pitchFamily="18" charset="0"/>
            </a:endParaRPr>
          </a:p>
        </p:txBody>
      </p:sp>
      <p:sp>
        <p:nvSpPr>
          <p:cNvPr id="10" name="TextBox 9"/>
          <p:cNvSpPr txBox="1"/>
          <p:nvPr/>
        </p:nvSpPr>
        <p:spPr>
          <a:xfrm>
            <a:off x="2309186" y="838200"/>
            <a:ext cx="803425"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Q=10</a:t>
            </a:r>
            <a:r>
              <a:rPr lang="en-US" b="1" baseline="30000" dirty="0" smtClean="0">
                <a:latin typeface="Times New Roman" pitchFamily="18" charset="0"/>
                <a:cs typeface="Times New Roman" pitchFamily="18" charset="0"/>
              </a:rPr>
              <a:t>6</a:t>
            </a:r>
            <a:endParaRPr lang="en-US" b="1" baseline="30000" dirty="0">
              <a:latin typeface="Times New Roman" pitchFamily="18" charset="0"/>
              <a:cs typeface="Times New Roman" pitchFamily="18" charset="0"/>
            </a:endParaRPr>
          </a:p>
        </p:txBody>
      </p:sp>
      <p:sp>
        <p:nvSpPr>
          <p:cNvPr id="11" name="Rectangle 10"/>
          <p:cNvSpPr/>
          <p:nvPr/>
        </p:nvSpPr>
        <p:spPr>
          <a:xfrm>
            <a:off x="6371734" y="1371600"/>
            <a:ext cx="304800" cy="5334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latin typeface="Times New Roman" pitchFamily="18" charset="0"/>
                <a:cs typeface="Times New Roman" pitchFamily="18" charset="0"/>
              </a:rPr>
              <a:t>Si</a:t>
            </a:r>
            <a:endParaRPr lang="en-US" sz="1200" b="1" dirty="0">
              <a:solidFill>
                <a:schemeClr val="tx1"/>
              </a:solidFill>
              <a:latin typeface="Times New Roman" pitchFamily="18" charset="0"/>
              <a:cs typeface="Times New Roman" pitchFamily="18" charset="0"/>
            </a:endParaRPr>
          </a:p>
        </p:txBody>
      </p:sp>
      <p:sp>
        <p:nvSpPr>
          <p:cNvPr id="12" name="Rectangle 11"/>
          <p:cNvSpPr/>
          <p:nvPr/>
        </p:nvSpPr>
        <p:spPr>
          <a:xfrm>
            <a:off x="5433386" y="1905000"/>
            <a:ext cx="2133600" cy="6858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Times New Roman" pitchFamily="18" charset="0"/>
                <a:cs typeface="Times New Roman" pitchFamily="18" charset="0"/>
              </a:rPr>
              <a:t>BOX</a:t>
            </a:r>
            <a:endParaRPr lang="en-US" b="1" dirty="0">
              <a:solidFill>
                <a:schemeClr val="tx1"/>
              </a:solidFill>
              <a:latin typeface="Times New Roman" pitchFamily="18" charset="0"/>
              <a:cs typeface="Times New Roman" pitchFamily="18" charset="0"/>
            </a:endParaRPr>
          </a:p>
        </p:txBody>
      </p:sp>
      <p:sp>
        <p:nvSpPr>
          <p:cNvPr id="13" name="Rectangle 12"/>
          <p:cNvSpPr/>
          <p:nvPr/>
        </p:nvSpPr>
        <p:spPr>
          <a:xfrm>
            <a:off x="6219334" y="1371600"/>
            <a:ext cx="152400" cy="5334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cxnSp>
        <p:nvCxnSpPr>
          <p:cNvPr id="14" name="Straight Arrow Connector 13"/>
          <p:cNvCxnSpPr/>
          <p:nvPr/>
        </p:nvCxnSpPr>
        <p:spPr>
          <a:xfrm rot="5400000">
            <a:off x="6539080" y="1638300"/>
            <a:ext cx="533400" cy="158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365598" y="1245326"/>
            <a:ext cx="304800" cy="158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805780" y="1447800"/>
            <a:ext cx="894797" cy="369332"/>
          </a:xfrm>
          <a:prstGeom prst="rect">
            <a:avLst/>
          </a:prstGeom>
          <a:noFill/>
        </p:spPr>
        <p:txBody>
          <a:bodyPr wrap="none" rtlCol="0">
            <a:spAutoFit/>
          </a:bodyPr>
          <a:lstStyle/>
          <a:p>
            <a:r>
              <a:rPr lang="en-US" dirty="0" smtClean="0">
                <a:latin typeface="Times New Roman" pitchFamily="18" charset="0"/>
                <a:cs typeface="Times New Roman" pitchFamily="18" charset="0"/>
              </a:rPr>
              <a:t>700 nm</a:t>
            </a:r>
            <a:endParaRPr lang="en-US" dirty="0">
              <a:latin typeface="Times New Roman" pitchFamily="18" charset="0"/>
              <a:cs typeface="Times New Roman" pitchFamily="18" charset="0"/>
            </a:endParaRPr>
          </a:p>
        </p:txBody>
      </p:sp>
      <p:sp>
        <p:nvSpPr>
          <p:cNvPr id="17" name="TextBox 16"/>
          <p:cNvSpPr txBox="1"/>
          <p:nvPr/>
        </p:nvSpPr>
        <p:spPr>
          <a:xfrm>
            <a:off x="6250209" y="903515"/>
            <a:ext cx="894797" cy="369332"/>
          </a:xfrm>
          <a:prstGeom prst="rect">
            <a:avLst/>
          </a:prstGeom>
          <a:noFill/>
        </p:spPr>
        <p:txBody>
          <a:bodyPr wrap="none" rtlCol="0">
            <a:spAutoFit/>
          </a:bodyPr>
          <a:lstStyle/>
          <a:p>
            <a:r>
              <a:rPr lang="en-US" dirty="0" smtClean="0">
                <a:latin typeface="Times New Roman" pitchFamily="18" charset="0"/>
                <a:cs typeface="Times New Roman" pitchFamily="18" charset="0"/>
              </a:rPr>
              <a:t>300 nm</a:t>
            </a:r>
            <a:endParaRPr lang="en-US" dirty="0">
              <a:latin typeface="Times New Roman" pitchFamily="18" charset="0"/>
              <a:cs typeface="Times New Roman" pitchFamily="18" charset="0"/>
            </a:endParaRPr>
          </a:p>
        </p:txBody>
      </p:sp>
      <p:sp>
        <p:nvSpPr>
          <p:cNvPr id="18" name="TextBox 17"/>
          <p:cNvSpPr txBox="1"/>
          <p:nvPr/>
        </p:nvSpPr>
        <p:spPr>
          <a:xfrm>
            <a:off x="5335809" y="990600"/>
            <a:ext cx="915635" cy="369332"/>
          </a:xfrm>
          <a:prstGeom prst="rect">
            <a:avLst/>
          </a:prstGeom>
          <a:noFill/>
        </p:spPr>
        <p:txBody>
          <a:bodyPr wrap="none" rtlCol="0">
            <a:spAutoFit/>
          </a:bodyPr>
          <a:lstStyle/>
          <a:p>
            <a:r>
              <a:rPr lang="en-US" dirty="0" err="1" smtClean="0">
                <a:latin typeface="Times New Roman" pitchFamily="18" charset="0"/>
                <a:cs typeface="Times New Roman" pitchFamily="18" charset="0"/>
              </a:rPr>
              <a:t>Ce:YIG</a:t>
            </a:r>
            <a:endParaRPr lang="en-US" dirty="0">
              <a:latin typeface="Times New Roman" pitchFamily="18" charset="0"/>
              <a:cs typeface="Times New Roman" pitchFamily="18" charset="0"/>
            </a:endParaRPr>
          </a:p>
        </p:txBody>
      </p:sp>
      <p:cxnSp>
        <p:nvCxnSpPr>
          <p:cNvPr id="19" name="Straight Arrow Connector 18"/>
          <p:cNvCxnSpPr>
            <a:stCxn id="18" idx="2"/>
            <a:endCxn id="13" idx="1"/>
          </p:cNvCxnSpPr>
          <p:nvPr/>
        </p:nvCxnSpPr>
        <p:spPr>
          <a:xfrm rot="16200000" flipH="1">
            <a:off x="5867296" y="1286262"/>
            <a:ext cx="278368" cy="4257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850409" y="2514600"/>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5400000" flipH="1" flipV="1">
            <a:off x="7621809" y="2286000"/>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231409" y="2209800"/>
            <a:ext cx="300082" cy="369332"/>
          </a:xfrm>
          <a:prstGeom prst="rect">
            <a:avLst/>
          </a:prstGeom>
          <a:noFill/>
        </p:spPr>
        <p:txBody>
          <a:bodyPr wrap="none" rtlCol="0">
            <a:spAutoFit/>
          </a:bodyPr>
          <a:lstStyle/>
          <a:p>
            <a:r>
              <a:rPr lang="en-US" dirty="0" smtClean="0">
                <a:latin typeface="Times New Roman" pitchFamily="18" charset="0"/>
                <a:cs typeface="Times New Roman" pitchFamily="18" charset="0"/>
              </a:rPr>
              <a:t>x</a:t>
            </a:r>
            <a:endParaRPr lang="en-US" dirty="0">
              <a:latin typeface="Times New Roman" pitchFamily="18" charset="0"/>
              <a:cs typeface="Times New Roman" pitchFamily="18" charset="0"/>
            </a:endParaRPr>
          </a:p>
        </p:txBody>
      </p:sp>
      <p:sp>
        <p:nvSpPr>
          <p:cNvPr id="23" name="TextBox 22"/>
          <p:cNvSpPr txBox="1"/>
          <p:nvPr/>
        </p:nvSpPr>
        <p:spPr>
          <a:xfrm>
            <a:off x="7850409" y="1828800"/>
            <a:ext cx="300082" cy="369332"/>
          </a:xfrm>
          <a:prstGeom prst="rect">
            <a:avLst/>
          </a:prstGeom>
          <a:noFill/>
        </p:spPr>
        <p:txBody>
          <a:bodyPr wrap="none" rtlCol="0">
            <a:spAutoFit/>
          </a:bodyPr>
          <a:lstStyle/>
          <a:p>
            <a:r>
              <a:rPr lang="en-US" dirty="0" smtClean="0">
                <a:latin typeface="Times New Roman" pitchFamily="18" charset="0"/>
                <a:cs typeface="Times New Roman" pitchFamily="18" charset="0"/>
              </a:rPr>
              <a:t>y</a:t>
            </a:r>
            <a:endParaRPr lang="en-US" dirty="0">
              <a:latin typeface="Times New Roman" pitchFamily="18" charset="0"/>
              <a:cs typeface="Times New Roman" pitchFamily="18" charset="0"/>
            </a:endParaRPr>
          </a:p>
        </p:txBody>
      </p:sp>
      <p:sp>
        <p:nvSpPr>
          <p:cNvPr id="24" name="TextBox 23"/>
          <p:cNvSpPr txBox="1"/>
          <p:nvPr/>
        </p:nvSpPr>
        <p:spPr>
          <a:xfrm>
            <a:off x="6119186" y="2819400"/>
            <a:ext cx="1101584" cy="369332"/>
          </a:xfrm>
          <a:prstGeom prst="rect">
            <a:avLst/>
          </a:prstGeom>
          <a:noFill/>
        </p:spPr>
        <p:txBody>
          <a:bodyPr wrap="none" rtlCol="0">
            <a:spAutoFit/>
          </a:bodyPr>
          <a:lstStyle/>
          <a:p>
            <a:r>
              <a:rPr lang="el-GR" dirty="0" smtClean="0">
                <a:latin typeface="Times New Roman" pitchFamily="18" charset="0"/>
                <a:cs typeface="Times New Roman" pitchFamily="18" charset="0"/>
              </a:rPr>
              <a:t>Δλ</a:t>
            </a:r>
            <a:r>
              <a:rPr lang="en-US" dirty="0" smtClean="0">
                <a:latin typeface="Times New Roman" pitchFamily="18" charset="0"/>
                <a:cs typeface="Times New Roman" pitchFamily="18" charset="0"/>
              </a:rPr>
              <a:t>=78pm</a:t>
            </a:r>
            <a:endParaRPr lang="en-US" dirty="0">
              <a:latin typeface="Times New Roman" pitchFamily="18" charset="0"/>
              <a:cs typeface="Times New Roman" pitchFamily="18" charset="0"/>
            </a:endParaRPr>
          </a:p>
        </p:txBody>
      </p:sp>
      <p:sp>
        <p:nvSpPr>
          <p:cNvPr id="26" name="TextBox 25"/>
          <p:cNvSpPr txBox="1"/>
          <p:nvPr/>
        </p:nvSpPr>
        <p:spPr>
          <a:xfrm>
            <a:off x="2004386" y="6324600"/>
            <a:ext cx="1063112" cy="369332"/>
          </a:xfrm>
          <a:prstGeom prst="rect">
            <a:avLst/>
          </a:prstGeom>
          <a:noFill/>
        </p:spPr>
        <p:txBody>
          <a:bodyPr wrap="none" rtlCol="0">
            <a:spAutoFit/>
          </a:bodyPr>
          <a:lstStyle/>
          <a:p>
            <a:r>
              <a:rPr lang="el-GR" b="1" dirty="0" smtClean="0">
                <a:latin typeface="Times New Roman" pitchFamily="18" charset="0"/>
                <a:cs typeface="Times New Roman" pitchFamily="18" charset="0"/>
              </a:rPr>
              <a:t>κ</a:t>
            </a:r>
            <a:r>
              <a:rPr lang="en-US" b="1" baseline="-25000" dirty="0" smtClean="0">
                <a:latin typeface="Times New Roman" pitchFamily="18" charset="0"/>
                <a:cs typeface="Times New Roman" pitchFamily="18" charset="0"/>
              </a:rPr>
              <a:t>WG</a:t>
            </a:r>
            <a:r>
              <a:rPr lang="en-US" b="1" dirty="0" smtClean="0">
                <a:latin typeface="Times New Roman" pitchFamily="18" charset="0"/>
                <a:cs typeface="Times New Roman" pitchFamily="18" charset="0"/>
              </a:rPr>
              <a:t>/</a:t>
            </a:r>
            <a:r>
              <a:rPr lang="el-GR" b="1" dirty="0" smtClean="0">
                <a:latin typeface="Times New Roman" pitchFamily="18" charset="0"/>
                <a:cs typeface="Times New Roman" pitchFamily="18" charset="0"/>
              </a:rPr>
              <a:t>γ</a:t>
            </a:r>
            <a:r>
              <a:rPr lang="en-US" b="1" baseline="-25000" dirty="0" smtClean="0">
                <a:latin typeface="Times New Roman" pitchFamily="18" charset="0"/>
                <a:cs typeface="Times New Roman" pitchFamily="18" charset="0"/>
              </a:rPr>
              <a:t>ring</a:t>
            </a:r>
            <a:endParaRPr lang="en-US" b="1" baseline="-25000" dirty="0">
              <a:latin typeface="Times New Roman" pitchFamily="18" charset="0"/>
              <a:cs typeface="Times New Roman" pitchFamily="18" charset="0"/>
            </a:endParaRPr>
          </a:p>
        </p:txBody>
      </p:sp>
      <p:sp>
        <p:nvSpPr>
          <p:cNvPr id="27" name="TextBox 26"/>
          <p:cNvSpPr txBox="1"/>
          <p:nvPr/>
        </p:nvSpPr>
        <p:spPr>
          <a:xfrm rot="16200000">
            <a:off x="-483774" y="4683649"/>
            <a:ext cx="1992853"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Insertion loss (dB)</a:t>
            </a:r>
            <a:endParaRPr lang="en-US" b="1" dirty="0">
              <a:latin typeface="Times New Roman" pitchFamily="18" charset="0"/>
              <a:cs typeface="Times New Roman" pitchFamily="18" charset="0"/>
            </a:endParaRPr>
          </a:p>
        </p:txBody>
      </p:sp>
      <p:sp>
        <p:nvSpPr>
          <p:cNvPr id="29" name="TextBox 28"/>
          <p:cNvSpPr txBox="1"/>
          <p:nvPr/>
        </p:nvSpPr>
        <p:spPr>
          <a:xfrm rot="16200000">
            <a:off x="3897354" y="4759849"/>
            <a:ext cx="2069797"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Isolation ratio (dB)</a:t>
            </a:r>
            <a:endParaRPr lang="en-US" b="1" dirty="0">
              <a:latin typeface="Times New Roman" pitchFamily="18" charset="0"/>
              <a:cs typeface="Times New Roman" pitchFamily="18" charset="0"/>
            </a:endParaRPr>
          </a:p>
        </p:txBody>
      </p:sp>
      <p:sp>
        <p:nvSpPr>
          <p:cNvPr id="30" name="TextBox 29"/>
          <p:cNvSpPr txBox="1"/>
          <p:nvPr/>
        </p:nvSpPr>
        <p:spPr>
          <a:xfrm>
            <a:off x="6423986" y="6412468"/>
            <a:ext cx="1011815"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Q factor</a:t>
            </a:r>
            <a:endParaRPr lang="en-US" b="1" baseline="-25000" dirty="0">
              <a:latin typeface="Times New Roman" pitchFamily="18" charset="0"/>
              <a:cs typeface="Times New Roman" pitchFamily="18" charset="0"/>
            </a:endParaRPr>
          </a:p>
        </p:txBody>
      </p:sp>
      <p:pic>
        <p:nvPicPr>
          <p:cNvPr id="126983" name="Picture 7"/>
          <p:cNvPicPr>
            <a:picLocks noChangeAspect="1" noChangeArrowheads="1"/>
          </p:cNvPicPr>
          <p:nvPr/>
        </p:nvPicPr>
        <p:blipFill>
          <a:blip r:embed="rId4" cstate="print"/>
          <a:srcRect/>
          <a:stretch>
            <a:fillRect/>
          </a:stretch>
        </p:blipFill>
        <p:spPr bwMode="auto">
          <a:xfrm>
            <a:off x="327986" y="3371850"/>
            <a:ext cx="4343400" cy="3257550"/>
          </a:xfrm>
          <a:prstGeom prst="rect">
            <a:avLst/>
          </a:prstGeom>
          <a:noFill/>
          <a:ln w="9525">
            <a:noFill/>
            <a:miter lim="800000"/>
            <a:headEnd/>
            <a:tailEnd/>
          </a:ln>
          <a:effectLst/>
        </p:spPr>
      </p:pic>
      <p:sp>
        <p:nvSpPr>
          <p:cNvPr id="36" name="TextBox 35"/>
          <p:cNvSpPr txBox="1"/>
          <p:nvPr/>
        </p:nvSpPr>
        <p:spPr>
          <a:xfrm rot="16200000">
            <a:off x="8240753" y="4836049"/>
            <a:ext cx="2069797"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Isolation ratio (dB)</a:t>
            </a:r>
            <a:endParaRPr lang="en-US" b="1" dirty="0">
              <a:latin typeface="Times New Roman" pitchFamily="18" charset="0"/>
              <a:cs typeface="Times New Roman" pitchFamily="18" charset="0"/>
            </a:endParaRPr>
          </a:p>
        </p:txBody>
      </p:sp>
      <p:sp>
        <p:nvSpPr>
          <p:cNvPr id="37" name="TextBox 36"/>
          <p:cNvSpPr txBox="1"/>
          <p:nvPr/>
        </p:nvSpPr>
        <p:spPr>
          <a:xfrm>
            <a:off x="10919785" y="6488668"/>
            <a:ext cx="1011815"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Q factor</a:t>
            </a:r>
            <a:endParaRPr lang="en-US" b="1" baseline="-25000" dirty="0">
              <a:latin typeface="Times New Roman" pitchFamily="18" charset="0"/>
              <a:cs typeface="Times New Roman" pitchFamily="18" charset="0"/>
            </a:endParaRPr>
          </a:p>
        </p:txBody>
      </p:sp>
      <p:sp>
        <p:nvSpPr>
          <p:cNvPr id="40" name="Rectangle 39"/>
          <p:cNvSpPr/>
          <p:nvPr/>
        </p:nvSpPr>
        <p:spPr>
          <a:xfrm>
            <a:off x="6093276" y="3581400"/>
            <a:ext cx="1120820" cy="307777"/>
          </a:xfrm>
          <a:prstGeom prst="rect">
            <a:avLst/>
          </a:prstGeom>
        </p:spPr>
        <p:txBody>
          <a:bodyPr wrap="none">
            <a:spAutoFit/>
          </a:bodyPr>
          <a:lstStyle/>
          <a:p>
            <a:r>
              <a:rPr lang="el-GR" sz="1400" b="1" dirty="0" smtClean="0">
                <a:latin typeface="Times New Roman" pitchFamily="18" charset="0"/>
                <a:cs typeface="Times New Roman" pitchFamily="18" charset="0"/>
              </a:rPr>
              <a:t>κ</a:t>
            </a:r>
            <a:r>
              <a:rPr lang="en-US" sz="1400" b="1" baseline="-25000" dirty="0" smtClean="0">
                <a:latin typeface="Times New Roman" pitchFamily="18" charset="0"/>
                <a:cs typeface="Times New Roman" pitchFamily="18" charset="0"/>
              </a:rPr>
              <a:t>WG</a:t>
            </a:r>
            <a:r>
              <a:rPr lang="en-US" sz="1400" b="1" dirty="0" smtClean="0">
                <a:latin typeface="Times New Roman" pitchFamily="18" charset="0"/>
                <a:cs typeface="Times New Roman" pitchFamily="18" charset="0"/>
              </a:rPr>
              <a:t>=0.5</a:t>
            </a:r>
            <a:r>
              <a:rPr lang="el-GR" sz="1400" b="1" dirty="0" smtClean="0">
                <a:latin typeface="Times New Roman" pitchFamily="18" charset="0"/>
                <a:cs typeface="Times New Roman" pitchFamily="18" charset="0"/>
              </a:rPr>
              <a:t>γ</a:t>
            </a:r>
            <a:r>
              <a:rPr lang="en-US" sz="1400" b="1" baseline="-25000" dirty="0" smtClean="0">
                <a:latin typeface="Times New Roman" pitchFamily="18" charset="0"/>
                <a:cs typeface="Times New Roman" pitchFamily="18" charset="0"/>
              </a:rPr>
              <a:t>ring</a:t>
            </a:r>
          </a:p>
        </p:txBody>
      </p:sp>
      <p:sp>
        <p:nvSpPr>
          <p:cNvPr id="41" name="Rectangle 40"/>
          <p:cNvSpPr/>
          <p:nvPr/>
        </p:nvSpPr>
        <p:spPr>
          <a:xfrm>
            <a:off x="6093276" y="3886200"/>
            <a:ext cx="970137" cy="307777"/>
          </a:xfrm>
          <a:prstGeom prst="rect">
            <a:avLst/>
          </a:prstGeom>
        </p:spPr>
        <p:txBody>
          <a:bodyPr wrap="none">
            <a:spAutoFit/>
          </a:bodyPr>
          <a:lstStyle/>
          <a:p>
            <a:r>
              <a:rPr lang="el-GR" sz="1400" b="1" dirty="0" smtClean="0">
                <a:latin typeface="Times New Roman" pitchFamily="18" charset="0"/>
                <a:cs typeface="Times New Roman" pitchFamily="18" charset="0"/>
              </a:rPr>
              <a:t>κ</a:t>
            </a:r>
            <a:r>
              <a:rPr lang="en-US" sz="1400" b="1" baseline="-25000" dirty="0" smtClean="0">
                <a:latin typeface="Times New Roman" pitchFamily="18" charset="0"/>
                <a:cs typeface="Times New Roman" pitchFamily="18" charset="0"/>
              </a:rPr>
              <a:t>WG</a:t>
            </a:r>
            <a:r>
              <a:rPr lang="en-US" sz="1400" b="1" dirty="0" smtClean="0">
                <a:latin typeface="Times New Roman" pitchFamily="18" charset="0"/>
                <a:cs typeface="Times New Roman" pitchFamily="18" charset="0"/>
              </a:rPr>
              <a:t>= </a:t>
            </a:r>
            <a:r>
              <a:rPr lang="el-GR" sz="1400" b="1" dirty="0" smtClean="0">
                <a:latin typeface="Times New Roman" pitchFamily="18" charset="0"/>
                <a:cs typeface="Times New Roman" pitchFamily="18" charset="0"/>
              </a:rPr>
              <a:t>γ</a:t>
            </a:r>
            <a:r>
              <a:rPr lang="en-US" sz="1400" b="1" baseline="-25000" dirty="0" smtClean="0">
                <a:latin typeface="Times New Roman" pitchFamily="18" charset="0"/>
                <a:cs typeface="Times New Roman" pitchFamily="18" charset="0"/>
              </a:rPr>
              <a:t>ring</a:t>
            </a:r>
          </a:p>
        </p:txBody>
      </p:sp>
      <p:sp>
        <p:nvSpPr>
          <p:cNvPr id="42" name="Rectangle 41"/>
          <p:cNvSpPr/>
          <p:nvPr/>
        </p:nvSpPr>
        <p:spPr>
          <a:xfrm>
            <a:off x="6093276" y="4191000"/>
            <a:ext cx="1019831" cy="307777"/>
          </a:xfrm>
          <a:prstGeom prst="rect">
            <a:avLst/>
          </a:prstGeom>
        </p:spPr>
        <p:txBody>
          <a:bodyPr wrap="none">
            <a:spAutoFit/>
          </a:bodyPr>
          <a:lstStyle/>
          <a:p>
            <a:r>
              <a:rPr lang="el-GR" sz="1400" b="1" dirty="0" smtClean="0">
                <a:latin typeface="Times New Roman" pitchFamily="18" charset="0"/>
                <a:cs typeface="Times New Roman" pitchFamily="18" charset="0"/>
              </a:rPr>
              <a:t>κ</a:t>
            </a:r>
            <a:r>
              <a:rPr lang="en-US" sz="1400" b="1" baseline="-25000" dirty="0" smtClean="0">
                <a:latin typeface="Times New Roman" pitchFamily="18" charset="0"/>
                <a:cs typeface="Times New Roman" pitchFamily="18" charset="0"/>
              </a:rPr>
              <a:t>WG</a:t>
            </a:r>
            <a:r>
              <a:rPr lang="en-US" sz="1400" b="1" dirty="0" smtClean="0">
                <a:latin typeface="Times New Roman" pitchFamily="18" charset="0"/>
                <a:cs typeface="Times New Roman" pitchFamily="18" charset="0"/>
              </a:rPr>
              <a:t>=2</a:t>
            </a:r>
            <a:r>
              <a:rPr lang="el-GR" sz="1400" b="1" dirty="0" smtClean="0">
                <a:latin typeface="Times New Roman" pitchFamily="18" charset="0"/>
                <a:cs typeface="Times New Roman" pitchFamily="18" charset="0"/>
              </a:rPr>
              <a:t>γ</a:t>
            </a:r>
            <a:r>
              <a:rPr lang="en-US" sz="1400" b="1" baseline="-25000" dirty="0" smtClean="0">
                <a:latin typeface="Times New Roman" pitchFamily="18" charset="0"/>
                <a:cs typeface="Times New Roman" pitchFamily="18" charset="0"/>
              </a:rPr>
              <a:t>ring</a:t>
            </a:r>
          </a:p>
        </p:txBody>
      </p:sp>
      <p:cxnSp>
        <p:nvCxnSpPr>
          <p:cNvPr id="43" name="Straight Connector 42"/>
          <p:cNvCxnSpPr/>
          <p:nvPr/>
        </p:nvCxnSpPr>
        <p:spPr>
          <a:xfrm>
            <a:off x="5636076" y="3810000"/>
            <a:ext cx="457200" cy="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636076" y="4114800"/>
            <a:ext cx="4572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638800" y="4384965"/>
            <a:ext cx="457200" cy="0"/>
          </a:xfrm>
          <a:prstGeom prst="line">
            <a:avLst/>
          </a:prstGeom>
          <a:ln w="25400">
            <a:solidFill>
              <a:srgbClr val="00FF00"/>
            </a:solidFill>
          </a:ln>
        </p:spPr>
        <p:style>
          <a:lnRef idx="1">
            <a:schemeClr val="accent1"/>
          </a:lnRef>
          <a:fillRef idx="0">
            <a:schemeClr val="accent1"/>
          </a:fillRef>
          <a:effectRef idx="0">
            <a:schemeClr val="accent1"/>
          </a:effectRef>
          <a:fontRef idx="minor">
            <a:schemeClr val="tx1"/>
          </a:fontRef>
        </p:style>
      </p:cxnSp>
      <p:pic>
        <p:nvPicPr>
          <p:cNvPr id="55302" name="Picture 6"/>
          <p:cNvPicPr>
            <a:picLocks noChangeAspect="1" noChangeArrowheads="1"/>
          </p:cNvPicPr>
          <p:nvPr/>
        </p:nvPicPr>
        <p:blipFill>
          <a:blip r:embed="rId5" cstate="print"/>
          <a:srcRect/>
          <a:stretch>
            <a:fillRect/>
          </a:stretch>
        </p:blipFill>
        <p:spPr bwMode="auto">
          <a:xfrm>
            <a:off x="9144000" y="3276600"/>
            <a:ext cx="4495800" cy="3371850"/>
          </a:xfrm>
          <a:prstGeom prst="rect">
            <a:avLst/>
          </a:prstGeom>
          <a:noFill/>
          <a:ln w="9525">
            <a:noFill/>
            <a:miter lim="800000"/>
            <a:headEnd/>
            <a:tailEnd/>
          </a:ln>
          <a:effectLst/>
        </p:spPr>
      </p:pic>
      <p:sp>
        <p:nvSpPr>
          <p:cNvPr id="48" name="Rectangle 47"/>
          <p:cNvSpPr/>
          <p:nvPr/>
        </p:nvSpPr>
        <p:spPr>
          <a:xfrm>
            <a:off x="12013690" y="5105400"/>
            <a:ext cx="1120820" cy="307777"/>
          </a:xfrm>
          <a:prstGeom prst="rect">
            <a:avLst/>
          </a:prstGeom>
        </p:spPr>
        <p:txBody>
          <a:bodyPr wrap="none">
            <a:spAutoFit/>
          </a:bodyPr>
          <a:lstStyle/>
          <a:p>
            <a:r>
              <a:rPr lang="el-GR" sz="1400" b="1" dirty="0" smtClean="0">
                <a:latin typeface="Times New Roman" pitchFamily="18" charset="0"/>
                <a:cs typeface="Times New Roman" pitchFamily="18" charset="0"/>
              </a:rPr>
              <a:t>κ</a:t>
            </a:r>
            <a:r>
              <a:rPr lang="en-US" sz="1400" b="1" baseline="-25000" dirty="0" smtClean="0">
                <a:latin typeface="Times New Roman" pitchFamily="18" charset="0"/>
                <a:cs typeface="Times New Roman" pitchFamily="18" charset="0"/>
              </a:rPr>
              <a:t>WG</a:t>
            </a:r>
            <a:r>
              <a:rPr lang="en-US" sz="1400" b="1" dirty="0" smtClean="0">
                <a:latin typeface="Times New Roman" pitchFamily="18" charset="0"/>
                <a:cs typeface="Times New Roman" pitchFamily="18" charset="0"/>
              </a:rPr>
              <a:t>=0.5</a:t>
            </a:r>
            <a:r>
              <a:rPr lang="el-GR" sz="1400" b="1" dirty="0" smtClean="0">
                <a:latin typeface="Times New Roman" pitchFamily="18" charset="0"/>
                <a:cs typeface="Times New Roman" pitchFamily="18" charset="0"/>
              </a:rPr>
              <a:t>γ</a:t>
            </a:r>
            <a:r>
              <a:rPr lang="en-US" sz="1400" b="1" baseline="-25000" dirty="0" smtClean="0">
                <a:latin typeface="Times New Roman" pitchFamily="18" charset="0"/>
                <a:cs typeface="Times New Roman" pitchFamily="18" charset="0"/>
              </a:rPr>
              <a:t>ring</a:t>
            </a:r>
          </a:p>
        </p:txBody>
      </p:sp>
      <p:sp>
        <p:nvSpPr>
          <p:cNvPr id="49" name="Rectangle 48"/>
          <p:cNvSpPr/>
          <p:nvPr/>
        </p:nvSpPr>
        <p:spPr>
          <a:xfrm>
            <a:off x="12013690" y="5410200"/>
            <a:ext cx="970137" cy="307777"/>
          </a:xfrm>
          <a:prstGeom prst="rect">
            <a:avLst/>
          </a:prstGeom>
        </p:spPr>
        <p:txBody>
          <a:bodyPr wrap="none">
            <a:spAutoFit/>
          </a:bodyPr>
          <a:lstStyle/>
          <a:p>
            <a:r>
              <a:rPr lang="el-GR" sz="1400" b="1" dirty="0" smtClean="0">
                <a:latin typeface="Times New Roman" pitchFamily="18" charset="0"/>
                <a:cs typeface="Times New Roman" pitchFamily="18" charset="0"/>
              </a:rPr>
              <a:t>κ</a:t>
            </a:r>
            <a:r>
              <a:rPr lang="en-US" sz="1400" b="1" baseline="-25000" dirty="0" smtClean="0">
                <a:latin typeface="Times New Roman" pitchFamily="18" charset="0"/>
                <a:cs typeface="Times New Roman" pitchFamily="18" charset="0"/>
              </a:rPr>
              <a:t>WG</a:t>
            </a:r>
            <a:r>
              <a:rPr lang="en-US" sz="1400" b="1" dirty="0" smtClean="0">
                <a:latin typeface="Times New Roman" pitchFamily="18" charset="0"/>
                <a:cs typeface="Times New Roman" pitchFamily="18" charset="0"/>
              </a:rPr>
              <a:t>= </a:t>
            </a:r>
            <a:r>
              <a:rPr lang="el-GR" sz="1400" b="1" dirty="0" smtClean="0">
                <a:latin typeface="Times New Roman" pitchFamily="18" charset="0"/>
                <a:cs typeface="Times New Roman" pitchFamily="18" charset="0"/>
              </a:rPr>
              <a:t>γ</a:t>
            </a:r>
            <a:r>
              <a:rPr lang="en-US" sz="1400" b="1" baseline="-25000" dirty="0" smtClean="0">
                <a:latin typeface="Times New Roman" pitchFamily="18" charset="0"/>
                <a:cs typeface="Times New Roman" pitchFamily="18" charset="0"/>
              </a:rPr>
              <a:t>ring</a:t>
            </a:r>
          </a:p>
        </p:txBody>
      </p:sp>
      <p:sp>
        <p:nvSpPr>
          <p:cNvPr id="50" name="Rectangle 49"/>
          <p:cNvSpPr/>
          <p:nvPr/>
        </p:nvSpPr>
        <p:spPr>
          <a:xfrm>
            <a:off x="12013690" y="5715000"/>
            <a:ext cx="1019831" cy="307777"/>
          </a:xfrm>
          <a:prstGeom prst="rect">
            <a:avLst/>
          </a:prstGeom>
        </p:spPr>
        <p:txBody>
          <a:bodyPr wrap="none">
            <a:spAutoFit/>
          </a:bodyPr>
          <a:lstStyle/>
          <a:p>
            <a:r>
              <a:rPr lang="el-GR" sz="1400" b="1" dirty="0" smtClean="0">
                <a:latin typeface="Times New Roman" pitchFamily="18" charset="0"/>
                <a:cs typeface="Times New Roman" pitchFamily="18" charset="0"/>
              </a:rPr>
              <a:t>κ</a:t>
            </a:r>
            <a:r>
              <a:rPr lang="en-US" sz="1400" b="1" baseline="-25000" dirty="0" smtClean="0">
                <a:latin typeface="Times New Roman" pitchFamily="18" charset="0"/>
                <a:cs typeface="Times New Roman" pitchFamily="18" charset="0"/>
              </a:rPr>
              <a:t>WG</a:t>
            </a:r>
            <a:r>
              <a:rPr lang="en-US" sz="1400" b="1" dirty="0" smtClean="0">
                <a:latin typeface="Times New Roman" pitchFamily="18" charset="0"/>
                <a:cs typeface="Times New Roman" pitchFamily="18" charset="0"/>
              </a:rPr>
              <a:t>=2</a:t>
            </a:r>
            <a:r>
              <a:rPr lang="el-GR" sz="1400" b="1" dirty="0" smtClean="0">
                <a:latin typeface="Times New Roman" pitchFamily="18" charset="0"/>
                <a:cs typeface="Times New Roman" pitchFamily="18" charset="0"/>
              </a:rPr>
              <a:t>γ</a:t>
            </a:r>
            <a:r>
              <a:rPr lang="en-US" sz="1400" b="1" baseline="-25000" dirty="0" smtClean="0">
                <a:latin typeface="Times New Roman" pitchFamily="18" charset="0"/>
                <a:cs typeface="Times New Roman" pitchFamily="18" charset="0"/>
              </a:rPr>
              <a:t>ring</a:t>
            </a:r>
          </a:p>
        </p:txBody>
      </p:sp>
      <p:cxnSp>
        <p:nvCxnSpPr>
          <p:cNvPr id="51" name="Straight Connector 50"/>
          <p:cNvCxnSpPr/>
          <p:nvPr/>
        </p:nvCxnSpPr>
        <p:spPr>
          <a:xfrm>
            <a:off x="11579676" y="5334000"/>
            <a:ext cx="457200" cy="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1579676" y="5638800"/>
            <a:ext cx="4572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1582400" y="5908965"/>
            <a:ext cx="457200" cy="0"/>
          </a:xfrm>
          <a:prstGeom prst="line">
            <a:avLst/>
          </a:prstGeom>
          <a:ln w="25400">
            <a:solidFill>
              <a:srgbClr val="00FF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Isolation Bandwidth</a:t>
            </a:r>
            <a:endParaRPr lang="en-US" dirty="0"/>
          </a:p>
        </p:txBody>
      </p:sp>
      <p:pic>
        <p:nvPicPr>
          <p:cNvPr id="4" name="Picture 4"/>
          <p:cNvPicPr>
            <a:picLocks noChangeAspect="1" noChangeArrowheads="1"/>
          </p:cNvPicPr>
          <p:nvPr/>
        </p:nvPicPr>
        <p:blipFill>
          <a:blip r:embed="rId2" cstate="print"/>
          <a:srcRect/>
          <a:stretch>
            <a:fillRect/>
          </a:stretch>
        </p:blipFill>
        <p:spPr bwMode="auto">
          <a:xfrm>
            <a:off x="1676400" y="1752600"/>
            <a:ext cx="5410200" cy="4057650"/>
          </a:xfrm>
          <a:prstGeom prst="rect">
            <a:avLst/>
          </a:prstGeom>
          <a:noFill/>
          <a:ln w="9525">
            <a:noFill/>
            <a:miter lim="800000"/>
            <a:headEnd/>
            <a:tailEnd/>
          </a:ln>
          <a:effectLst/>
        </p:spPr>
      </p:pic>
      <p:sp>
        <p:nvSpPr>
          <p:cNvPr id="5" name="TextBox 4"/>
          <p:cNvSpPr txBox="1"/>
          <p:nvPr/>
        </p:nvSpPr>
        <p:spPr>
          <a:xfrm>
            <a:off x="1295400" y="6096000"/>
            <a:ext cx="6575070" cy="369332"/>
          </a:xfrm>
          <a:prstGeom prst="rect">
            <a:avLst/>
          </a:prstGeom>
          <a:noFill/>
        </p:spPr>
        <p:txBody>
          <a:bodyPr wrap="none" rtlCol="0">
            <a:spAutoFit/>
          </a:bodyPr>
          <a:lstStyle/>
          <a:p>
            <a:r>
              <a:rPr lang="en-US" b="1" dirty="0" smtClean="0"/>
              <a:t>Narrower bandwidth means higher wavelength accuracy  required!</a:t>
            </a:r>
            <a:endParaRPr lang="en-US" b="1"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4" name="Picture 4"/>
          <p:cNvPicPr>
            <a:picLocks noChangeAspect="1" noChangeArrowheads="1"/>
          </p:cNvPicPr>
          <p:nvPr/>
        </p:nvPicPr>
        <p:blipFill>
          <a:blip r:embed="rId2" cstate="print"/>
          <a:srcRect/>
          <a:stretch>
            <a:fillRect/>
          </a:stretch>
        </p:blipFill>
        <p:spPr bwMode="auto">
          <a:xfrm>
            <a:off x="457200" y="2667000"/>
            <a:ext cx="4089400" cy="306705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Double-ring</a:t>
            </a:r>
            <a:endParaRPr lang="en-US" dirty="0"/>
          </a:p>
        </p:txBody>
      </p:sp>
      <p:sp>
        <p:nvSpPr>
          <p:cNvPr id="5" name="TextBox 4"/>
          <p:cNvSpPr txBox="1"/>
          <p:nvPr/>
        </p:nvSpPr>
        <p:spPr>
          <a:xfrm>
            <a:off x="2057401" y="5574268"/>
            <a:ext cx="1088760" cy="369332"/>
          </a:xfrm>
          <a:prstGeom prst="rect">
            <a:avLst/>
          </a:prstGeom>
          <a:noFill/>
        </p:spPr>
        <p:txBody>
          <a:bodyPr wrap="none" rtlCol="0">
            <a:spAutoFit/>
          </a:bodyPr>
          <a:lstStyle/>
          <a:p>
            <a:r>
              <a:rPr lang="el-GR" b="1" dirty="0" smtClean="0">
                <a:latin typeface="Arial" pitchFamily="34" charset="0"/>
                <a:cs typeface="Arial" pitchFamily="34" charset="0"/>
              </a:rPr>
              <a:t>κ</a:t>
            </a:r>
            <a:r>
              <a:rPr lang="en-US" b="1" baseline="-25000" dirty="0" smtClean="0">
                <a:latin typeface="Arial" pitchFamily="34" charset="0"/>
                <a:cs typeface="Arial" pitchFamily="34" charset="0"/>
              </a:rPr>
              <a:t>ring</a:t>
            </a:r>
            <a:r>
              <a:rPr lang="en-US" b="1" dirty="0" smtClean="0">
                <a:latin typeface="Arial" pitchFamily="34" charset="0"/>
                <a:cs typeface="Arial" pitchFamily="34" charset="0"/>
              </a:rPr>
              <a:t>/</a:t>
            </a:r>
            <a:r>
              <a:rPr lang="el-GR" b="1" dirty="0" smtClean="0">
                <a:latin typeface="Arial" pitchFamily="34" charset="0"/>
                <a:cs typeface="Arial" pitchFamily="34" charset="0"/>
              </a:rPr>
              <a:t>γ</a:t>
            </a:r>
            <a:r>
              <a:rPr lang="en-US" b="1" baseline="-25000" dirty="0" smtClean="0">
                <a:latin typeface="Arial" pitchFamily="34" charset="0"/>
                <a:cs typeface="Arial" pitchFamily="34" charset="0"/>
              </a:rPr>
              <a:t>ring</a:t>
            </a:r>
            <a:endParaRPr lang="en-US" b="1" baseline="-25000" dirty="0">
              <a:latin typeface="Arial" pitchFamily="34" charset="0"/>
              <a:cs typeface="Arial" pitchFamily="34" charset="0"/>
            </a:endParaRPr>
          </a:p>
        </p:txBody>
      </p:sp>
      <p:sp>
        <p:nvSpPr>
          <p:cNvPr id="6" name="TextBox 5"/>
          <p:cNvSpPr txBox="1"/>
          <p:nvPr/>
        </p:nvSpPr>
        <p:spPr>
          <a:xfrm rot="16200000">
            <a:off x="-622376" y="3921649"/>
            <a:ext cx="2223686" cy="369332"/>
          </a:xfrm>
          <a:prstGeom prst="rect">
            <a:avLst/>
          </a:prstGeom>
          <a:noFill/>
        </p:spPr>
        <p:txBody>
          <a:bodyPr wrap="none" rtlCol="0">
            <a:spAutoFit/>
          </a:bodyPr>
          <a:lstStyle/>
          <a:p>
            <a:r>
              <a:rPr lang="en-US" b="1" dirty="0" smtClean="0">
                <a:latin typeface="Arial" pitchFamily="34" charset="0"/>
                <a:cs typeface="Arial" pitchFamily="34" charset="0"/>
              </a:rPr>
              <a:t>Isolation ratio (dB)</a:t>
            </a:r>
            <a:endParaRPr lang="en-US" b="1" dirty="0">
              <a:latin typeface="Arial" pitchFamily="34" charset="0"/>
              <a:cs typeface="Arial" pitchFamily="34" charset="0"/>
            </a:endParaRPr>
          </a:p>
        </p:txBody>
      </p:sp>
      <p:pic>
        <p:nvPicPr>
          <p:cNvPr id="128003" name="Picture 3"/>
          <p:cNvPicPr>
            <a:picLocks noChangeAspect="1" noChangeArrowheads="1"/>
          </p:cNvPicPr>
          <p:nvPr/>
        </p:nvPicPr>
        <p:blipFill>
          <a:blip r:embed="rId3" cstate="print"/>
          <a:srcRect/>
          <a:stretch>
            <a:fillRect/>
          </a:stretch>
        </p:blipFill>
        <p:spPr bwMode="auto">
          <a:xfrm>
            <a:off x="5003800" y="2590800"/>
            <a:ext cx="4140200" cy="3105150"/>
          </a:xfrm>
          <a:prstGeom prst="rect">
            <a:avLst/>
          </a:prstGeom>
          <a:noFill/>
          <a:ln w="9525">
            <a:noFill/>
            <a:miter lim="800000"/>
            <a:headEnd/>
            <a:tailEnd/>
          </a:ln>
          <a:effectLst/>
        </p:spPr>
      </p:pic>
      <p:sp>
        <p:nvSpPr>
          <p:cNvPr id="11" name="TextBox 10"/>
          <p:cNvSpPr txBox="1"/>
          <p:nvPr/>
        </p:nvSpPr>
        <p:spPr>
          <a:xfrm>
            <a:off x="6629401" y="5498068"/>
            <a:ext cx="1088760" cy="369332"/>
          </a:xfrm>
          <a:prstGeom prst="rect">
            <a:avLst/>
          </a:prstGeom>
          <a:noFill/>
        </p:spPr>
        <p:txBody>
          <a:bodyPr wrap="none" rtlCol="0">
            <a:spAutoFit/>
          </a:bodyPr>
          <a:lstStyle/>
          <a:p>
            <a:r>
              <a:rPr lang="el-GR" b="1" dirty="0" smtClean="0">
                <a:latin typeface="Arial" pitchFamily="34" charset="0"/>
                <a:cs typeface="Arial" pitchFamily="34" charset="0"/>
              </a:rPr>
              <a:t>κ</a:t>
            </a:r>
            <a:r>
              <a:rPr lang="en-US" b="1" baseline="-25000" dirty="0" smtClean="0">
                <a:latin typeface="Arial" pitchFamily="34" charset="0"/>
                <a:cs typeface="Arial" pitchFamily="34" charset="0"/>
              </a:rPr>
              <a:t>ring</a:t>
            </a:r>
            <a:r>
              <a:rPr lang="en-US" b="1" dirty="0" smtClean="0">
                <a:latin typeface="Arial" pitchFamily="34" charset="0"/>
                <a:cs typeface="Arial" pitchFamily="34" charset="0"/>
              </a:rPr>
              <a:t>/</a:t>
            </a:r>
            <a:r>
              <a:rPr lang="el-GR" b="1" dirty="0" smtClean="0">
                <a:latin typeface="Arial" pitchFamily="34" charset="0"/>
                <a:cs typeface="Arial" pitchFamily="34" charset="0"/>
              </a:rPr>
              <a:t>γ</a:t>
            </a:r>
            <a:r>
              <a:rPr lang="en-US" b="1" baseline="-25000" dirty="0" smtClean="0">
                <a:latin typeface="Arial" pitchFamily="34" charset="0"/>
                <a:cs typeface="Arial" pitchFamily="34" charset="0"/>
              </a:rPr>
              <a:t>ring</a:t>
            </a:r>
            <a:endParaRPr lang="en-US" b="1" baseline="-25000" dirty="0">
              <a:latin typeface="Arial" pitchFamily="34" charset="0"/>
              <a:cs typeface="Arial" pitchFamily="34" charset="0"/>
            </a:endParaRPr>
          </a:p>
        </p:txBody>
      </p:sp>
      <p:sp>
        <p:nvSpPr>
          <p:cNvPr id="12" name="TextBox 11"/>
          <p:cNvSpPr txBox="1"/>
          <p:nvPr/>
        </p:nvSpPr>
        <p:spPr>
          <a:xfrm rot="16200000">
            <a:off x="3956037" y="3845449"/>
            <a:ext cx="2210862" cy="369332"/>
          </a:xfrm>
          <a:prstGeom prst="rect">
            <a:avLst/>
          </a:prstGeom>
          <a:noFill/>
        </p:spPr>
        <p:txBody>
          <a:bodyPr wrap="none" rtlCol="0">
            <a:spAutoFit/>
          </a:bodyPr>
          <a:lstStyle/>
          <a:p>
            <a:r>
              <a:rPr lang="en-US" b="1" dirty="0" smtClean="0">
                <a:latin typeface="Arial" pitchFamily="34" charset="0"/>
                <a:cs typeface="Arial" pitchFamily="34" charset="0"/>
              </a:rPr>
              <a:t>Insertion loss (dB)</a:t>
            </a:r>
            <a:endParaRPr lang="en-US" b="1" dirty="0">
              <a:latin typeface="Arial" pitchFamily="34" charset="0"/>
              <a:cs typeface="Arial" pitchFamily="34" charset="0"/>
            </a:endParaRPr>
          </a:p>
        </p:txBody>
      </p:sp>
      <p:sp>
        <p:nvSpPr>
          <p:cNvPr id="13" name="Rectangle 12"/>
          <p:cNvSpPr/>
          <p:nvPr/>
        </p:nvSpPr>
        <p:spPr>
          <a:xfrm>
            <a:off x="7693476" y="2895600"/>
            <a:ext cx="920445" cy="307777"/>
          </a:xfrm>
          <a:prstGeom prst="rect">
            <a:avLst/>
          </a:prstGeom>
        </p:spPr>
        <p:txBody>
          <a:bodyPr wrap="none">
            <a:spAutoFit/>
          </a:bodyPr>
          <a:lstStyle/>
          <a:p>
            <a:r>
              <a:rPr lang="el-GR" sz="1400" b="1" dirty="0" smtClean="0">
                <a:latin typeface="Arial" pitchFamily="34" charset="0"/>
                <a:cs typeface="Arial" pitchFamily="34" charset="0"/>
              </a:rPr>
              <a:t>κ</a:t>
            </a:r>
            <a:r>
              <a:rPr lang="en-US" sz="1400" b="1" baseline="-25000" dirty="0" smtClean="0">
                <a:latin typeface="Arial" pitchFamily="34" charset="0"/>
                <a:cs typeface="Arial" pitchFamily="34" charset="0"/>
              </a:rPr>
              <a:t>WG</a:t>
            </a:r>
            <a:r>
              <a:rPr lang="en-US" sz="1400" b="1" dirty="0" smtClean="0">
                <a:latin typeface="Arial" pitchFamily="34" charset="0"/>
                <a:cs typeface="Arial" pitchFamily="34" charset="0"/>
              </a:rPr>
              <a:t>=</a:t>
            </a:r>
            <a:r>
              <a:rPr lang="el-GR" sz="1400" b="1" dirty="0" smtClean="0">
                <a:latin typeface="Arial" pitchFamily="34" charset="0"/>
                <a:cs typeface="Arial" pitchFamily="34" charset="0"/>
              </a:rPr>
              <a:t>γ</a:t>
            </a:r>
            <a:r>
              <a:rPr lang="en-US" sz="1400" b="1" baseline="-25000" dirty="0" smtClean="0">
                <a:latin typeface="Arial" pitchFamily="34" charset="0"/>
                <a:cs typeface="Arial" pitchFamily="34" charset="0"/>
              </a:rPr>
              <a:t>ring</a:t>
            </a:r>
          </a:p>
        </p:txBody>
      </p:sp>
      <p:sp>
        <p:nvSpPr>
          <p:cNvPr id="14" name="Rectangle 13"/>
          <p:cNvSpPr/>
          <p:nvPr/>
        </p:nvSpPr>
        <p:spPr>
          <a:xfrm>
            <a:off x="7693476" y="3200400"/>
            <a:ext cx="1069524" cy="307777"/>
          </a:xfrm>
          <a:prstGeom prst="rect">
            <a:avLst/>
          </a:prstGeom>
        </p:spPr>
        <p:txBody>
          <a:bodyPr wrap="none">
            <a:spAutoFit/>
          </a:bodyPr>
          <a:lstStyle/>
          <a:p>
            <a:r>
              <a:rPr lang="el-GR" sz="1400" b="1" dirty="0" smtClean="0">
                <a:latin typeface="Arial" pitchFamily="34" charset="0"/>
                <a:cs typeface="Arial" pitchFamily="34" charset="0"/>
              </a:rPr>
              <a:t>κ</a:t>
            </a:r>
            <a:r>
              <a:rPr lang="en-US" sz="1400" b="1" baseline="-25000" dirty="0" smtClean="0">
                <a:latin typeface="Arial" pitchFamily="34" charset="0"/>
                <a:cs typeface="Arial" pitchFamily="34" charset="0"/>
              </a:rPr>
              <a:t>WG</a:t>
            </a:r>
            <a:r>
              <a:rPr lang="en-US" sz="1400" b="1" dirty="0" smtClean="0">
                <a:latin typeface="Arial" pitchFamily="34" charset="0"/>
                <a:cs typeface="Arial" pitchFamily="34" charset="0"/>
              </a:rPr>
              <a:t>=2 </a:t>
            </a:r>
            <a:r>
              <a:rPr lang="el-GR" sz="1400" b="1" dirty="0" smtClean="0">
                <a:latin typeface="Arial" pitchFamily="34" charset="0"/>
                <a:cs typeface="Arial" pitchFamily="34" charset="0"/>
              </a:rPr>
              <a:t>γ</a:t>
            </a:r>
            <a:r>
              <a:rPr lang="en-US" sz="1400" b="1" baseline="-25000" dirty="0" smtClean="0">
                <a:latin typeface="Arial" pitchFamily="34" charset="0"/>
                <a:cs typeface="Arial" pitchFamily="34" charset="0"/>
              </a:rPr>
              <a:t>ring</a:t>
            </a:r>
          </a:p>
        </p:txBody>
      </p:sp>
      <p:sp>
        <p:nvSpPr>
          <p:cNvPr id="15" name="Rectangle 14"/>
          <p:cNvSpPr/>
          <p:nvPr/>
        </p:nvSpPr>
        <p:spPr>
          <a:xfrm>
            <a:off x="7693476" y="3505200"/>
            <a:ext cx="1069524" cy="307777"/>
          </a:xfrm>
          <a:prstGeom prst="rect">
            <a:avLst/>
          </a:prstGeom>
        </p:spPr>
        <p:txBody>
          <a:bodyPr wrap="none">
            <a:spAutoFit/>
          </a:bodyPr>
          <a:lstStyle/>
          <a:p>
            <a:r>
              <a:rPr lang="el-GR" sz="1400" b="1" dirty="0" smtClean="0">
                <a:latin typeface="Arial" pitchFamily="34" charset="0"/>
                <a:cs typeface="Arial" pitchFamily="34" charset="0"/>
              </a:rPr>
              <a:t>κ</a:t>
            </a:r>
            <a:r>
              <a:rPr lang="en-US" sz="1400" b="1" baseline="-25000" dirty="0" smtClean="0">
                <a:latin typeface="Arial" pitchFamily="34" charset="0"/>
                <a:cs typeface="Arial" pitchFamily="34" charset="0"/>
              </a:rPr>
              <a:t>WG</a:t>
            </a:r>
            <a:r>
              <a:rPr lang="en-US" sz="1400" b="1" dirty="0" smtClean="0">
                <a:latin typeface="Arial" pitchFamily="34" charset="0"/>
                <a:cs typeface="Arial" pitchFamily="34" charset="0"/>
              </a:rPr>
              <a:t>=3 </a:t>
            </a:r>
            <a:r>
              <a:rPr lang="el-GR" sz="1400" b="1" dirty="0" smtClean="0">
                <a:latin typeface="Arial" pitchFamily="34" charset="0"/>
                <a:cs typeface="Arial" pitchFamily="34" charset="0"/>
              </a:rPr>
              <a:t>γ</a:t>
            </a:r>
            <a:r>
              <a:rPr lang="en-US" sz="1400" b="1" baseline="-25000" dirty="0" smtClean="0">
                <a:latin typeface="Arial" pitchFamily="34" charset="0"/>
                <a:cs typeface="Arial" pitchFamily="34" charset="0"/>
              </a:rPr>
              <a:t>ring</a:t>
            </a:r>
          </a:p>
        </p:txBody>
      </p:sp>
      <p:cxnSp>
        <p:nvCxnSpPr>
          <p:cNvPr id="17" name="Straight Connector 16"/>
          <p:cNvCxnSpPr/>
          <p:nvPr/>
        </p:nvCxnSpPr>
        <p:spPr>
          <a:xfrm>
            <a:off x="7236276" y="3124200"/>
            <a:ext cx="457200" cy="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236276" y="3429000"/>
            <a:ext cx="4572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239000" y="3699165"/>
            <a:ext cx="457200" cy="0"/>
          </a:xfrm>
          <a:prstGeom prst="line">
            <a:avLst/>
          </a:prstGeom>
          <a:ln w="25400">
            <a:solidFill>
              <a:srgbClr val="00FF00"/>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048000" y="3048000"/>
            <a:ext cx="920445" cy="307777"/>
          </a:xfrm>
          <a:prstGeom prst="rect">
            <a:avLst/>
          </a:prstGeom>
        </p:spPr>
        <p:txBody>
          <a:bodyPr wrap="none">
            <a:spAutoFit/>
          </a:bodyPr>
          <a:lstStyle/>
          <a:p>
            <a:r>
              <a:rPr lang="el-GR" sz="1400" b="1" dirty="0" smtClean="0">
                <a:latin typeface="Arial" pitchFamily="34" charset="0"/>
                <a:cs typeface="Arial" pitchFamily="34" charset="0"/>
              </a:rPr>
              <a:t>κ</a:t>
            </a:r>
            <a:r>
              <a:rPr lang="en-US" sz="1400" b="1" baseline="-25000" dirty="0" smtClean="0">
                <a:latin typeface="Arial" pitchFamily="34" charset="0"/>
                <a:cs typeface="Arial" pitchFamily="34" charset="0"/>
              </a:rPr>
              <a:t>WG</a:t>
            </a:r>
            <a:r>
              <a:rPr lang="en-US" sz="1400" b="1" dirty="0" smtClean="0">
                <a:latin typeface="Arial" pitchFamily="34" charset="0"/>
                <a:cs typeface="Arial" pitchFamily="34" charset="0"/>
              </a:rPr>
              <a:t>=</a:t>
            </a:r>
            <a:r>
              <a:rPr lang="el-GR" sz="1400" b="1" dirty="0" smtClean="0">
                <a:latin typeface="Arial" pitchFamily="34" charset="0"/>
                <a:cs typeface="Arial" pitchFamily="34" charset="0"/>
              </a:rPr>
              <a:t>γ</a:t>
            </a:r>
            <a:r>
              <a:rPr lang="en-US" sz="1400" b="1" baseline="-25000" dirty="0" smtClean="0">
                <a:latin typeface="Arial" pitchFamily="34" charset="0"/>
                <a:cs typeface="Arial" pitchFamily="34" charset="0"/>
              </a:rPr>
              <a:t>ring</a:t>
            </a:r>
          </a:p>
        </p:txBody>
      </p:sp>
      <p:sp>
        <p:nvSpPr>
          <p:cNvPr id="23" name="Rectangle 22"/>
          <p:cNvSpPr/>
          <p:nvPr/>
        </p:nvSpPr>
        <p:spPr>
          <a:xfrm>
            <a:off x="3048000" y="3352800"/>
            <a:ext cx="1069524" cy="307777"/>
          </a:xfrm>
          <a:prstGeom prst="rect">
            <a:avLst/>
          </a:prstGeom>
        </p:spPr>
        <p:txBody>
          <a:bodyPr wrap="none">
            <a:spAutoFit/>
          </a:bodyPr>
          <a:lstStyle/>
          <a:p>
            <a:r>
              <a:rPr lang="el-GR" sz="1400" b="1" dirty="0" smtClean="0">
                <a:latin typeface="Arial" pitchFamily="34" charset="0"/>
                <a:cs typeface="Arial" pitchFamily="34" charset="0"/>
              </a:rPr>
              <a:t>κ</a:t>
            </a:r>
            <a:r>
              <a:rPr lang="en-US" sz="1400" b="1" baseline="-25000" dirty="0" smtClean="0">
                <a:latin typeface="Arial" pitchFamily="34" charset="0"/>
                <a:cs typeface="Arial" pitchFamily="34" charset="0"/>
              </a:rPr>
              <a:t>WG</a:t>
            </a:r>
            <a:r>
              <a:rPr lang="en-US" sz="1400" b="1" dirty="0" smtClean="0">
                <a:latin typeface="Arial" pitchFamily="34" charset="0"/>
                <a:cs typeface="Arial" pitchFamily="34" charset="0"/>
              </a:rPr>
              <a:t>=2 </a:t>
            </a:r>
            <a:r>
              <a:rPr lang="el-GR" sz="1400" b="1" dirty="0" smtClean="0">
                <a:latin typeface="Arial" pitchFamily="34" charset="0"/>
                <a:cs typeface="Arial" pitchFamily="34" charset="0"/>
              </a:rPr>
              <a:t>γ</a:t>
            </a:r>
            <a:r>
              <a:rPr lang="en-US" sz="1400" b="1" baseline="-25000" dirty="0" smtClean="0">
                <a:latin typeface="Arial" pitchFamily="34" charset="0"/>
                <a:cs typeface="Arial" pitchFamily="34" charset="0"/>
              </a:rPr>
              <a:t>ring</a:t>
            </a:r>
          </a:p>
        </p:txBody>
      </p:sp>
      <p:sp>
        <p:nvSpPr>
          <p:cNvPr id="24" name="Rectangle 23"/>
          <p:cNvSpPr/>
          <p:nvPr/>
        </p:nvSpPr>
        <p:spPr>
          <a:xfrm>
            <a:off x="3048000" y="3657600"/>
            <a:ext cx="1069524" cy="307777"/>
          </a:xfrm>
          <a:prstGeom prst="rect">
            <a:avLst/>
          </a:prstGeom>
        </p:spPr>
        <p:txBody>
          <a:bodyPr wrap="none">
            <a:spAutoFit/>
          </a:bodyPr>
          <a:lstStyle/>
          <a:p>
            <a:r>
              <a:rPr lang="el-GR" sz="1400" b="1" dirty="0" smtClean="0">
                <a:latin typeface="Arial" pitchFamily="34" charset="0"/>
                <a:cs typeface="Arial" pitchFamily="34" charset="0"/>
              </a:rPr>
              <a:t>κ</a:t>
            </a:r>
            <a:r>
              <a:rPr lang="en-US" sz="1400" b="1" baseline="-25000" dirty="0" smtClean="0">
                <a:latin typeface="Arial" pitchFamily="34" charset="0"/>
                <a:cs typeface="Arial" pitchFamily="34" charset="0"/>
              </a:rPr>
              <a:t>WG</a:t>
            </a:r>
            <a:r>
              <a:rPr lang="en-US" sz="1400" b="1" dirty="0" smtClean="0">
                <a:latin typeface="Arial" pitchFamily="34" charset="0"/>
                <a:cs typeface="Arial" pitchFamily="34" charset="0"/>
              </a:rPr>
              <a:t>=3 </a:t>
            </a:r>
            <a:r>
              <a:rPr lang="el-GR" sz="1400" b="1" dirty="0" smtClean="0">
                <a:latin typeface="Arial" pitchFamily="34" charset="0"/>
                <a:cs typeface="Arial" pitchFamily="34" charset="0"/>
              </a:rPr>
              <a:t>γ</a:t>
            </a:r>
            <a:r>
              <a:rPr lang="en-US" sz="1400" b="1" baseline="-25000" dirty="0" smtClean="0">
                <a:latin typeface="Arial" pitchFamily="34" charset="0"/>
                <a:cs typeface="Arial" pitchFamily="34" charset="0"/>
              </a:rPr>
              <a:t>ring</a:t>
            </a:r>
          </a:p>
        </p:txBody>
      </p:sp>
      <p:cxnSp>
        <p:nvCxnSpPr>
          <p:cNvPr id="25" name="Straight Connector 24"/>
          <p:cNvCxnSpPr/>
          <p:nvPr/>
        </p:nvCxnSpPr>
        <p:spPr>
          <a:xfrm>
            <a:off x="2590800" y="3276600"/>
            <a:ext cx="457200" cy="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590800" y="3581400"/>
            <a:ext cx="4572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625435" y="3851565"/>
            <a:ext cx="457200" cy="0"/>
          </a:xfrm>
          <a:prstGeom prst="line">
            <a:avLst/>
          </a:prstGeom>
          <a:ln w="25400">
            <a:solidFill>
              <a:srgbClr val="00FF00"/>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62000" y="1524000"/>
            <a:ext cx="1077539" cy="646331"/>
          </a:xfrm>
          <a:prstGeom prst="rect">
            <a:avLst/>
          </a:prstGeom>
          <a:noFill/>
        </p:spPr>
        <p:txBody>
          <a:bodyPr wrap="none" rtlCol="0">
            <a:spAutoFit/>
          </a:bodyPr>
          <a:lstStyle/>
          <a:p>
            <a:r>
              <a:rPr lang="en-US" dirty="0" smtClean="0"/>
              <a:t>Q=10^5</a:t>
            </a:r>
          </a:p>
          <a:p>
            <a:r>
              <a:rPr lang="el-GR" dirty="0" smtClean="0"/>
              <a:t>Δλ</a:t>
            </a:r>
            <a:r>
              <a:rPr lang="en-US" dirty="0" smtClean="0"/>
              <a:t>=78pm</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Double-ring</a:t>
            </a:r>
            <a:endParaRPr lang="en-US" dirty="0"/>
          </a:p>
        </p:txBody>
      </p:sp>
      <p:sp>
        <p:nvSpPr>
          <p:cNvPr id="5" name="Rectangle 4"/>
          <p:cNvSpPr/>
          <p:nvPr/>
        </p:nvSpPr>
        <p:spPr>
          <a:xfrm>
            <a:off x="457200" y="1905000"/>
            <a:ext cx="1524776" cy="646331"/>
          </a:xfrm>
          <a:prstGeom prst="rect">
            <a:avLst/>
          </a:prstGeom>
        </p:spPr>
        <p:txBody>
          <a:bodyPr wrap="none">
            <a:spAutoFit/>
          </a:bodyPr>
          <a:lstStyle/>
          <a:p>
            <a:r>
              <a:rPr lang="el-GR" b="1" dirty="0" smtClean="0">
                <a:latin typeface="Arial" pitchFamily="34" charset="0"/>
                <a:cs typeface="Arial" pitchFamily="34" charset="0"/>
              </a:rPr>
              <a:t>Δλ</a:t>
            </a:r>
            <a:r>
              <a:rPr lang="en-US" b="1" dirty="0" smtClean="0">
                <a:latin typeface="Arial" pitchFamily="34" charset="0"/>
                <a:cs typeface="Arial" pitchFamily="34" charset="0"/>
              </a:rPr>
              <a:t>=78pm</a:t>
            </a:r>
          </a:p>
          <a:p>
            <a:r>
              <a:rPr lang="el-GR" b="1" dirty="0" smtClean="0">
                <a:latin typeface="Arial" pitchFamily="34" charset="0"/>
                <a:cs typeface="Arial" pitchFamily="34" charset="0"/>
              </a:rPr>
              <a:t>κ</a:t>
            </a:r>
            <a:r>
              <a:rPr lang="en-US" b="1" baseline="-25000" dirty="0" smtClean="0">
                <a:latin typeface="Arial" pitchFamily="34" charset="0"/>
                <a:cs typeface="Arial" pitchFamily="34" charset="0"/>
              </a:rPr>
              <a:t>WG</a:t>
            </a:r>
            <a:r>
              <a:rPr lang="en-US" b="1" dirty="0" smtClean="0">
                <a:latin typeface="Arial" pitchFamily="34" charset="0"/>
                <a:cs typeface="Arial" pitchFamily="34" charset="0"/>
              </a:rPr>
              <a:t>=</a:t>
            </a:r>
            <a:r>
              <a:rPr lang="el-GR" b="1" dirty="0" smtClean="0">
                <a:latin typeface="Arial" pitchFamily="34" charset="0"/>
                <a:cs typeface="Arial" pitchFamily="34" charset="0"/>
              </a:rPr>
              <a:t> κ</a:t>
            </a:r>
            <a:r>
              <a:rPr lang="en-US" b="1" baseline="-25000" dirty="0" smtClean="0">
                <a:latin typeface="Arial" pitchFamily="34" charset="0"/>
                <a:cs typeface="Arial" pitchFamily="34" charset="0"/>
              </a:rPr>
              <a:t>ring</a:t>
            </a:r>
            <a:r>
              <a:rPr lang="en-US" b="1" dirty="0" smtClean="0">
                <a:latin typeface="Arial" pitchFamily="34" charset="0"/>
                <a:cs typeface="Arial" pitchFamily="34" charset="0"/>
              </a:rPr>
              <a:t>=</a:t>
            </a:r>
            <a:r>
              <a:rPr lang="el-GR" b="1" dirty="0" smtClean="0">
                <a:latin typeface="Arial" pitchFamily="34" charset="0"/>
                <a:cs typeface="Arial" pitchFamily="34" charset="0"/>
              </a:rPr>
              <a:t> κ</a:t>
            </a:r>
            <a:endParaRPr lang="en-US" b="1" baseline="-25000" dirty="0" smtClean="0">
              <a:latin typeface="Arial" pitchFamily="34" charset="0"/>
              <a:cs typeface="Arial" pitchFamily="34" charset="0"/>
            </a:endParaRPr>
          </a:p>
        </p:txBody>
      </p:sp>
      <p:pic>
        <p:nvPicPr>
          <p:cNvPr id="128002" name="Picture 2"/>
          <p:cNvPicPr>
            <a:picLocks noChangeAspect="1" noChangeArrowheads="1"/>
          </p:cNvPicPr>
          <p:nvPr/>
        </p:nvPicPr>
        <p:blipFill>
          <a:blip r:embed="rId2" cstate="print"/>
          <a:srcRect/>
          <a:stretch>
            <a:fillRect/>
          </a:stretch>
        </p:blipFill>
        <p:spPr bwMode="auto">
          <a:xfrm>
            <a:off x="381000" y="3276600"/>
            <a:ext cx="4216400" cy="3162300"/>
          </a:xfrm>
          <a:prstGeom prst="rect">
            <a:avLst/>
          </a:prstGeom>
          <a:noFill/>
          <a:ln w="9525">
            <a:noFill/>
            <a:miter lim="800000"/>
            <a:headEnd/>
            <a:tailEnd/>
          </a:ln>
          <a:effectLst/>
        </p:spPr>
      </p:pic>
      <p:graphicFrame>
        <p:nvGraphicFramePr>
          <p:cNvPr id="7" name="Table 6"/>
          <p:cNvGraphicFramePr>
            <a:graphicFrameLocks noGrp="1"/>
          </p:cNvGraphicFramePr>
          <p:nvPr/>
        </p:nvGraphicFramePr>
        <p:xfrm>
          <a:off x="4953000" y="3581400"/>
          <a:ext cx="2590800" cy="2494280"/>
        </p:xfrm>
        <a:graphic>
          <a:graphicData uri="http://schemas.openxmlformats.org/drawingml/2006/table">
            <a:tbl>
              <a:tblPr firstRow="1" bandRow="1">
                <a:tableStyleId>{5C22544A-7EE6-4342-B048-85BDC9FD1C3A}</a:tableStyleId>
              </a:tblPr>
              <a:tblGrid>
                <a:gridCol w="1295400"/>
                <a:gridCol w="129540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b="1" dirty="0" smtClean="0">
                          <a:solidFill>
                            <a:schemeClr val="tx1"/>
                          </a:solidFill>
                          <a:latin typeface="Times New Roman" pitchFamily="18" charset="0"/>
                          <a:cs typeface="Times New Roman" pitchFamily="18" charset="0"/>
                        </a:rPr>
                        <a:t>κ</a:t>
                      </a:r>
                      <a:r>
                        <a:rPr lang="en-US" b="1" baseline="-25000" dirty="0" smtClean="0">
                          <a:solidFill>
                            <a:schemeClr val="tx1"/>
                          </a:solidFill>
                          <a:latin typeface="Times New Roman" pitchFamily="18" charset="0"/>
                          <a:cs typeface="Times New Roman" pitchFamily="18" charset="0"/>
                        </a:rPr>
                        <a:t> </a:t>
                      </a:r>
                      <a:r>
                        <a:rPr lang="en-US" b="1" baseline="0" dirty="0" smtClean="0">
                          <a:solidFill>
                            <a:schemeClr val="tx1"/>
                          </a:solidFill>
                          <a:latin typeface="Times New Roman" pitchFamily="18" charset="0"/>
                          <a:cs typeface="Times New Roman" pitchFamily="18" charset="0"/>
                        </a:rPr>
                        <a:t>/ </a:t>
                      </a:r>
                      <a:r>
                        <a:rPr lang="el-GR" b="1" dirty="0" smtClean="0">
                          <a:solidFill>
                            <a:schemeClr val="tx1"/>
                          </a:solidFill>
                          <a:latin typeface="Times New Roman" pitchFamily="18" charset="0"/>
                          <a:cs typeface="Times New Roman" pitchFamily="18" charset="0"/>
                        </a:rPr>
                        <a:t>γ</a:t>
                      </a:r>
                      <a:r>
                        <a:rPr lang="en-US" b="1" baseline="-25000" dirty="0" smtClean="0">
                          <a:solidFill>
                            <a:schemeClr val="tx1"/>
                          </a:solidFill>
                          <a:latin typeface="Times New Roman" pitchFamily="18" charset="0"/>
                          <a:cs typeface="Times New Roman" pitchFamily="18" charset="0"/>
                        </a:rPr>
                        <a:t>ring</a:t>
                      </a:r>
                    </a:p>
                    <a:p>
                      <a:endParaRPr lang="en-US"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1" dirty="0" smtClean="0">
                          <a:solidFill>
                            <a:schemeClr val="tx1"/>
                          </a:solidFill>
                          <a:latin typeface="Times New Roman" pitchFamily="18" charset="0"/>
                          <a:cs typeface="Times New Roman" pitchFamily="18" charset="0"/>
                        </a:rPr>
                        <a:t>IL (dB)</a:t>
                      </a:r>
                      <a:endParaRPr lang="en-US"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r>
                        <a:rPr lang="en-US" b="1" dirty="0" smtClean="0">
                          <a:latin typeface="Times New Roman" pitchFamily="18" charset="0"/>
                          <a:cs typeface="Times New Roman" pitchFamily="18" charset="0"/>
                        </a:rPr>
                        <a:t>1</a:t>
                      </a:r>
                      <a:endParaRPr lang="en-US"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1" dirty="0" smtClean="0">
                          <a:latin typeface="Times New Roman" pitchFamily="18" charset="0"/>
                          <a:cs typeface="Times New Roman" pitchFamily="18" charset="0"/>
                        </a:rPr>
                        <a:t>7.96</a:t>
                      </a:r>
                      <a:endParaRPr lang="en-US"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r>
                        <a:rPr lang="en-US" b="1" dirty="0" smtClean="0">
                          <a:latin typeface="Times New Roman" pitchFamily="18" charset="0"/>
                          <a:cs typeface="Times New Roman" pitchFamily="18" charset="0"/>
                        </a:rPr>
                        <a:t>2</a:t>
                      </a:r>
                      <a:endParaRPr lang="en-US"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1" dirty="0" smtClean="0">
                          <a:latin typeface="Times New Roman" pitchFamily="18" charset="0"/>
                          <a:cs typeface="Times New Roman" pitchFamily="18" charset="0"/>
                        </a:rPr>
                        <a:t>4.22</a:t>
                      </a:r>
                      <a:endParaRPr lang="en-US"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r>
                        <a:rPr lang="en-US" b="1" dirty="0" smtClean="0">
                          <a:latin typeface="Times New Roman" pitchFamily="18" charset="0"/>
                          <a:cs typeface="Times New Roman" pitchFamily="18" charset="0"/>
                        </a:rPr>
                        <a:t>3</a:t>
                      </a:r>
                      <a:endParaRPr lang="en-US"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1" dirty="0" smtClean="0">
                          <a:latin typeface="Times New Roman" pitchFamily="18" charset="0"/>
                          <a:cs typeface="Times New Roman" pitchFamily="18" charset="0"/>
                        </a:rPr>
                        <a:t>2.85</a:t>
                      </a:r>
                      <a:endParaRPr lang="en-US"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r>
                        <a:rPr lang="en-US" b="1" dirty="0" smtClean="0">
                          <a:latin typeface="Times New Roman" pitchFamily="18" charset="0"/>
                          <a:cs typeface="Times New Roman" pitchFamily="18" charset="0"/>
                        </a:rPr>
                        <a:t>4</a:t>
                      </a:r>
                      <a:endParaRPr lang="en-US"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1" dirty="0" smtClean="0">
                          <a:latin typeface="Times New Roman" pitchFamily="18" charset="0"/>
                          <a:cs typeface="Times New Roman" pitchFamily="18" charset="0"/>
                        </a:rPr>
                        <a:t>2.15</a:t>
                      </a:r>
                      <a:endParaRPr lang="en-US"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r>
                        <a:rPr lang="en-US" b="1" dirty="0" smtClean="0">
                          <a:latin typeface="Times New Roman" pitchFamily="18" charset="0"/>
                          <a:cs typeface="Times New Roman" pitchFamily="18" charset="0"/>
                        </a:rPr>
                        <a:t>5</a:t>
                      </a:r>
                      <a:endParaRPr lang="en-US"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b="1" dirty="0" smtClean="0">
                          <a:latin typeface="Times New Roman" pitchFamily="18" charset="0"/>
                          <a:cs typeface="Times New Roman" pitchFamily="18" charset="0"/>
                        </a:rPr>
                        <a:t>1.73</a:t>
                      </a:r>
                      <a:endParaRPr lang="en-US"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12" name="Rectangle 11"/>
          <p:cNvSpPr/>
          <p:nvPr/>
        </p:nvSpPr>
        <p:spPr>
          <a:xfrm>
            <a:off x="3326661" y="4724400"/>
            <a:ext cx="715260" cy="307777"/>
          </a:xfrm>
          <a:prstGeom prst="rect">
            <a:avLst/>
          </a:prstGeom>
        </p:spPr>
        <p:txBody>
          <a:bodyPr wrap="none">
            <a:spAutoFit/>
          </a:bodyPr>
          <a:lstStyle/>
          <a:p>
            <a:r>
              <a:rPr lang="el-GR" sz="1400" b="1" dirty="0" smtClean="0">
                <a:latin typeface="Arial" pitchFamily="34" charset="0"/>
                <a:cs typeface="Arial" pitchFamily="34" charset="0"/>
              </a:rPr>
              <a:t>κ</a:t>
            </a:r>
            <a:r>
              <a:rPr lang="en-US" sz="1400" b="1" dirty="0" smtClean="0">
                <a:latin typeface="Arial" pitchFamily="34" charset="0"/>
                <a:cs typeface="Arial" pitchFamily="34" charset="0"/>
              </a:rPr>
              <a:t>=</a:t>
            </a:r>
            <a:r>
              <a:rPr lang="el-GR" sz="1400" b="1" dirty="0" smtClean="0">
                <a:latin typeface="Arial" pitchFamily="34" charset="0"/>
                <a:cs typeface="Arial" pitchFamily="34" charset="0"/>
              </a:rPr>
              <a:t>γ</a:t>
            </a:r>
            <a:r>
              <a:rPr lang="en-US" sz="1400" b="1" baseline="-25000" dirty="0" smtClean="0">
                <a:latin typeface="Arial" pitchFamily="34" charset="0"/>
                <a:cs typeface="Arial" pitchFamily="34" charset="0"/>
              </a:rPr>
              <a:t>ring</a:t>
            </a:r>
          </a:p>
        </p:txBody>
      </p:sp>
      <p:sp>
        <p:nvSpPr>
          <p:cNvPr id="13" name="Rectangle 12"/>
          <p:cNvSpPr/>
          <p:nvPr/>
        </p:nvSpPr>
        <p:spPr>
          <a:xfrm>
            <a:off x="3326661" y="4953000"/>
            <a:ext cx="864339" cy="307777"/>
          </a:xfrm>
          <a:prstGeom prst="rect">
            <a:avLst/>
          </a:prstGeom>
        </p:spPr>
        <p:txBody>
          <a:bodyPr wrap="none">
            <a:spAutoFit/>
          </a:bodyPr>
          <a:lstStyle/>
          <a:p>
            <a:r>
              <a:rPr lang="el-GR" sz="1400" b="1" dirty="0" smtClean="0">
                <a:latin typeface="Arial" pitchFamily="34" charset="0"/>
                <a:cs typeface="Arial" pitchFamily="34" charset="0"/>
              </a:rPr>
              <a:t>κ</a:t>
            </a:r>
            <a:r>
              <a:rPr lang="en-US" sz="1400" b="1" dirty="0" smtClean="0">
                <a:latin typeface="Arial" pitchFamily="34" charset="0"/>
                <a:cs typeface="Arial" pitchFamily="34" charset="0"/>
              </a:rPr>
              <a:t>=2 </a:t>
            </a:r>
            <a:r>
              <a:rPr lang="el-GR" sz="1400" b="1" dirty="0" smtClean="0">
                <a:latin typeface="Arial" pitchFamily="34" charset="0"/>
                <a:cs typeface="Arial" pitchFamily="34" charset="0"/>
              </a:rPr>
              <a:t>γ</a:t>
            </a:r>
            <a:r>
              <a:rPr lang="en-US" sz="1400" b="1" baseline="-25000" dirty="0" smtClean="0">
                <a:latin typeface="Arial" pitchFamily="34" charset="0"/>
                <a:cs typeface="Arial" pitchFamily="34" charset="0"/>
              </a:rPr>
              <a:t>ring</a:t>
            </a:r>
          </a:p>
        </p:txBody>
      </p:sp>
      <p:sp>
        <p:nvSpPr>
          <p:cNvPr id="14" name="Rectangle 13"/>
          <p:cNvSpPr/>
          <p:nvPr/>
        </p:nvSpPr>
        <p:spPr>
          <a:xfrm>
            <a:off x="3326661" y="5181600"/>
            <a:ext cx="864339" cy="307777"/>
          </a:xfrm>
          <a:prstGeom prst="rect">
            <a:avLst/>
          </a:prstGeom>
        </p:spPr>
        <p:txBody>
          <a:bodyPr wrap="none">
            <a:spAutoFit/>
          </a:bodyPr>
          <a:lstStyle/>
          <a:p>
            <a:r>
              <a:rPr lang="el-GR" sz="1400" b="1" dirty="0" smtClean="0">
                <a:latin typeface="Arial" pitchFamily="34" charset="0"/>
                <a:cs typeface="Arial" pitchFamily="34" charset="0"/>
              </a:rPr>
              <a:t>κ</a:t>
            </a:r>
            <a:r>
              <a:rPr lang="en-US" sz="1400" b="1" dirty="0" smtClean="0">
                <a:latin typeface="Arial" pitchFamily="34" charset="0"/>
                <a:cs typeface="Arial" pitchFamily="34" charset="0"/>
              </a:rPr>
              <a:t>=3 </a:t>
            </a:r>
            <a:r>
              <a:rPr lang="el-GR" sz="1400" b="1" dirty="0" smtClean="0">
                <a:latin typeface="Arial" pitchFamily="34" charset="0"/>
                <a:cs typeface="Arial" pitchFamily="34" charset="0"/>
              </a:rPr>
              <a:t>γ</a:t>
            </a:r>
            <a:r>
              <a:rPr lang="en-US" sz="1400" b="1" baseline="-25000" dirty="0" smtClean="0">
                <a:latin typeface="Arial" pitchFamily="34" charset="0"/>
                <a:cs typeface="Arial" pitchFamily="34" charset="0"/>
              </a:rPr>
              <a:t>ring</a:t>
            </a:r>
          </a:p>
        </p:txBody>
      </p:sp>
      <p:cxnSp>
        <p:nvCxnSpPr>
          <p:cNvPr id="15" name="Straight Connector 14"/>
          <p:cNvCxnSpPr/>
          <p:nvPr/>
        </p:nvCxnSpPr>
        <p:spPr>
          <a:xfrm>
            <a:off x="2894238" y="4918365"/>
            <a:ext cx="457200" cy="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894238" y="5133110"/>
            <a:ext cx="4572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894238" y="5334000"/>
            <a:ext cx="457200" cy="0"/>
          </a:xfrm>
          <a:prstGeom prst="line">
            <a:avLst/>
          </a:prstGeom>
          <a:ln w="25400">
            <a:solidFill>
              <a:srgbClr val="00FF0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326661" y="5407223"/>
            <a:ext cx="864339" cy="307777"/>
          </a:xfrm>
          <a:prstGeom prst="rect">
            <a:avLst/>
          </a:prstGeom>
        </p:spPr>
        <p:txBody>
          <a:bodyPr wrap="none">
            <a:spAutoFit/>
          </a:bodyPr>
          <a:lstStyle/>
          <a:p>
            <a:r>
              <a:rPr lang="el-GR" sz="1400" b="1" dirty="0" smtClean="0">
                <a:latin typeface="Arial" pitchFamily="34" charset="0"/>
                <a:cs typeface="Arial" pitchFamily="34" charset="0"/>
              </a:rPr>
              <a:t>κ</a:t>
            </a:r>
            <a:r>
              <a:rPr lang="en-US" sz="1400" b="1" dirty="0" smtClean="0">
                <a:latin typeface="Arial" pitchFamily="34" charset="0"/>
                <a:cs typeface="Arial" pitchFamily="34" charset="0"/>
              </a:rPr>
              <a:t>=4 </a:t>
            </a:r>
            <a:r>
              <a:rPr lang="el-GR" sz="1400" b="1" dirty="0" smtClean="0">
                <a:latin typeface="Arial" pitchFamily="34" charset="0"/>
                <a:cs typeface="Arial" pitchFamily="34" charset="0"/>
              </a:rPr>
              <a:t>γ</a:t>
            </a:r>
            <a:r>
              <a:rPr lang="en-US" sz="1400" b="1" baseline="-25000" dirty="0" smtClean="0">
                <a:latin typeface="Arial" pitchFamily="34" charset="0"/>
                <a:cs typeface="Arial" pitchFamily="34" charset="0"/>
              </a:rPr>
              <a:t>ring</a:t>
            </a:r>
          </a:p>
        </p:txBody>
      </p:sp>
      <p:sp>
        <p:nvSpPr>
          <p:cNvPr id="19" name="Rectangle 18"/>
          <p:cNvSpPr/>
          <p:nvPr/>
        </p:nvSpPr>
        <p:spPr>
          <a:xfrm>
            <a:off x="3326661" y="5635823"/>
            <a:ext cx="864339" cy="307777"/>
          </a:xfrm>
          <a:prstGeom prst="rect">
            <a:avLst/>
          </a:prstGeom>
        </p:spPr>
        <p:txBody>
          <a:bodyPr wrap="none">
            <a:spAutoFit/>
          </a:bodyPr>
          <a:lstStyle/>
          <a:p>
            <a:r>
              <a:rPr lang="el-GR" sz="1400" b="1" dirty="0" smtClean="0">
                <a:latin typeface="Arial" pitchFamily="34" charset="0"/>
                <a:cs typeface="Arial" pitchFamily="34" charset="0"/>
              </a:rPr>
              <a:t>κ</a:t>
            </a:r>
            <a:r>
              <a:rPr lang="en-US" sz="1400" b="1" dirty="0" smtClean="0">
                <a:latin typeface="Arial" pitchFamily="34" charset="0"/>
                <a:cs typeface="Arial" pitchFamily="34" charset="0"/>
              </a:rPr>
              <a:t>=5 </a:t>
            </a:r>
            <a:r>
              <a:rPr lang="el-GR" sz="1400" b="1" dirty="0" smtClean="0">
                <a:latin typeface="Arial" pitchFamily="34" charset="0"/>
                <a:cs typeface="Arial" pitchFamily="34" charset="0"/>
              </a:rPr>
              <a:t>γ</a:t>
            </a:r>
            <a:r>
              <a:rPr lang="en-US" sz="1400" b="1" baseline="-25000" dirty="0" smtClean="0">
                <a:latin typeface="Arial" pitchFamily="34" charset="0"/>
                <a:cs typeface="Arial" pitchFamily="34" charset="0"/>
              </a:rPr>
              <a:t>ring</a:t>
            </a:r>
          </a:p>
        </p:txBody>
      </p:sp>
      <p:cxnSp>
        <p:nvCxnSpPr>
          <p:cNvPr id="21" name="Straight Connector 20"/>
          <p:cNvCxnSpPr/>
          <p:nvPr/>
        </p:nvCxnSpPr>
        <p:spPr>
          <a:xfrm>
            <a:off x="2894238" y="5569525"/>
            <a:ext cx="457200" cy="0"/>
          </a:xfrm>
          <a:prstGeom prst="line">
            <a:avLst/>
          </a:prstGeom>
          <a:ln w="254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894238" y="5791200"/>
            <a:ext cx="457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rot="16200000">
            <a:off x="-698577" y="4508577"/>
            <a:ext cx="2223686" cy="369332"/>
          </a:xfrm>
          <a:prstGeom prst="rect">
            <a:avLst/>
          </a:prstGeom>
          <a:noFill/>
        </p:spPr>
        <p:txBody>
          <a:bodyPr wrap="none" rtlCol="0">
            <a:spAutoFit/>
          </a:bodyPr>
          <a:lstStyle/>
          <a:p>
            <a:r>
              <a:rPr lang="en-US" b="1" dirty="0" smtClean="0">
                <a:latin typeface="Arial" pitchFamily="34" charset="0"/>
                <a:cs typeface="Arial" pitchFamily="34" charset="0"/>
              </a:rPr>
              <a:t>Isolation ratio (dB)</a:t>
            </a:r>
            <a:endParaRPr lang="en-US" b="1" dirty="0">
              <a:latin typeface="Arial" pitchFamily="34" charset="0"/>
              <a:cs typeface="Arial" pitchFamily="34" charset="0"/>
            </a:endParaRPr>
          </a:p>
        </p:txBody>
      </p:sp>
      <p:sp>
        <p:nvSpPr>
          <p:cNvPr id="24" name="TextBox 23"/>
          <p:cNvSpPr txBox="1"/>
          <p:nvPr/>
        </p:nvSpPr>
        <p:spPr>
          <a:xfrm>
            <a:off x="2057399" y="6260068"/>
            <a:ext cx="1069524" cy="369332"/>
          </a:xfrm>
          <a:prstGeom prst="rect">
            <a:avLst/>
          </a:prstGeom>
          <a:noFill/>
        </p:spPr>
        <p:txBody>
          <a:bodyPr wrap="none" rtlCol="0">
            <a:spAutoFit/>
          </a:bodyPr>
          <a:lstStyle/>
          <a:p>
            <a:r>
              <a:rPr lang="en-US" b="1" dirty="0" smtClean="0">
                <a:latin typeface="Arial" pitchFamily="34" charset="0"/>
                <a:cs typeface="Arial" pitchFamily="34" charset="0"/>
              </a:rPr>
              <a:t>Q factor</a:t>
            </a:r>
            <a:endParaRPr lang="en-US" b="1" baseline="-25000" dirty="0">
              <a:latin typeface="Arial" pitchFamily="34" charset="0"/>
              <a:cs typeface="Arial" pitchFamily="34" charset="0"/>
            </a:endParaRPr>
          </a:p>
        </p:txBody>
      </p:sp>
      <p:sp>
        <p:nvSpPr>
          <p:cNvPr id="25" name="Rectangle 24"/>
          <p:cNvSpPr/>
          <p:nvPr/>
        </p:nvSpPr>
        <p:spPr>
          <a:xfrm>
            <a:off x="6805748" y="1371600"/>
            <a:ext cx="304800" cy="5334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Si</a:t>
            </a:r>
            <a:endParaRPr lang="en-US" sz="1200" b="1" dirty="0">
              <a:solidFill>
                <a:schemeClr val="tx1"/>
              </a:solidFill>
            </a:endParaRPr>
          </a:p>
        </p:txBody>
      </p:sp>
      <p:sp>
        <p:nvSpPr>
          <p:cNvPr id="26" name="Rectangle 25"/>
          <p:cNvSpPr/>
          <p:nvPr/>
        </p:nvSpPr>
        <p:spPr>
          <a:xfrm>
            <a:off x="5867400" y="1905000"/>
            <a:ext cx="2133600" cy="6858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BOX</a:t>
            </a:r>
            <a:endParaRPr lang="en-US" b="1" dirty="0">
              <a:solidFill>
                <a:schemeClr val="tx1"/>
              </a:solidFill>
            </a:endParaRPr>
          </a:p>
        </p:txBody>
      </p:sp>
      <p:sp>
        <p:nvSpPr>
          <p:cNvPr id="27" name="Rectangle 26"/>
          <p:cNvSpPr/>
          <p:nvPr/>
        </p:nvSpPr>
        <p:spPr>
          <a:xfrm>
            <a:off x="6653348" y="1371600"/>
            <a:ext cx="152400" cy="5334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rot="5400000">
            <a:off x="6973094" y="1638300"/>
            <a:ext cx="533400" cy="158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6799612" y="1245326"/>
            <a:ext cx="304800" cy="158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239794" y="1447800"/>
            <a:ext cx="894797" cy="369332"/>
          </a:xfrm>
          <a:prstGeom prst="rect">
            <a:avLst/>
          </a:prstGeom>
          <a:noFill/>
        </p:spPr>
        <p:txBody>
          <a:bodyPr wrap="none" rtlCol="0">
            <a:spAutoFit/>
          </a:bodyPr>
          <a:lstStyle/>
          <a:p>
            <a:r>
              <a:rPr lang="en-US" dirty="0" smtClean="0"/>
              <a:t>700 nm</a:t>
            </a:r>
            <a:endParaRPr lang="en-US" dirty="0"/>
          </a:p>
        </p:txBody>
      </p:sp>
      <p:sp>
        <p:nvSpPr>
          <p:cNvPr id="31" name="TextBox 30"/>
          <p:cNvSpPr txBox="1"/>
          <p:nvPr/>
        </p:nvSpPr>
        <p:spPr>
          <a:xfrm>
            <a:off x="6684223" y="903515"/>
            <a:ext cx="894797" cy="369332"/>
          </a:xfrm>
          <a:prstGeom prst="rect">
            <a:avLst/>
          </a:prstGeom>
          <a:noFill/>
        </p:spPr>
        <p:txBody>
          <a:bodyPr wrap="none" rtlCol="0">
            <a:spAutoFit/>
          </a:bodyPr>
          <a:lstStyle/>
          <a:p>
            <a:r>
              <a:rPr lang="en-US" dirty="0" smtClean="0"/>
              <a:t>300 nm</a:t>
            </a:r>
            <a:endParaRPr lang="en-US" dirty="0"/>
          </a:p>
        </p:txBody>
      </p:sp>
      <p:sp>
        <p:nvSpPr>
          <p:cNvPr id="32" name="TextBox 31"/>
          <p:cNvSpPr txBox="1"/>
          <p:nvPr/>
        </p:nvSpPr>
        <p:spPr>
          <a:xfrm>
            <a:off x="5410200" y="1371600"/>
            <a:ext cx="801823" cy="369332"/>
          </a:xfrm>
          <a:prstGeom prst="rect">
            <a:avLst/>
          </a:prstGeom>
          <a:noFill/>
        </p:spPr>
        <p:txBody>
          <a:bodyPr wrap="none" rtlCol="0">
            <a:spAutoFit/>
          </a:bodyPr>
          <a:lstStyle/>
          <a:p>
            <a:r>
              <a:rPr lang="en-US" dirty="0" err="1" smtClean="0"/>
              <a:t>Ce:YIG</a:t>
            </a:r>
            <a:endParaRPr lang="en-US" dirty="0"/>
          </a:p>
        </p:txBody>
      </p:sp>
      <p:cxnSp>
        <p:nvCxnSpPr>
          <p:cNvPr id="33" name="Straight Arrow Connector 32"/>
          <p:cNvCxnSpPr>
            <a:stCxn id="32" idx="3"/>
            <a:endCxn id="27" idx="1"/>
          </p:cNvCxnSpPr>
          <p:nvPr/>
        </p:nvCxnSpPr>
        <p:spPr>
          <a:xfrm>
            <a:off x="6212023" y="1556266"/>
            <a:ext cx="441325" cy="820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8284423" y="2514600"/>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flipH="1" flipV="1">
            <a:off x="8055823" y="2286000"/>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8665423" y="2209800"/>
            <a:ext cx="284052" cy="369332"/>
          </a:xfrm>
          <a:prstGeom prst="rect">
            <a:avLst/>
          </a:prstGeom>
          <a:noFill/>
        </p:spPr>
        <p:txBody>
          <a:bodyPr wrap="none" rtlCol="0">
            <a:spAutoFit/>
          </a:bodyPr>
          <a:lstStyle/>
          <a:p>
            <a:r>
              <a:rPr lang="en-US" dirty="0" smtClean="0"/>
              <a:t>x</a:t>
            </a:r>
            <a:endParaRPr lang="en-US" dirty="0"/>
          </a:p>
        </p:txBody>
      </p:sp>
      <p:sp>
        <p:nvSpPr>
          <p:cNvPr id="37" name="TextBox 36"/>
          <p:cNvSpPr txBox="1"/>
          <p:nvPr/>
        </p:nvSpPr>
        <p:spPr>
          <a:xfrm>
            <a:off x="8284423" y="1828800"/>
            <a:ext cx="288862" cy="369332"/>
          </a:xfrm>
          <a:prstGeom prst="rect">
            <a:avLst/>
          </a:prstGeom>
          <a:noFill/>
        </p:spPr>
        <p:txBody>
          <a:bodyPr wrap="none" rtlCol="0">
            <a:spAutoFit/>
          </a:bodyPr>
          <a:lstStyle/>
          <a:p>
            <a:r>
              <a:rPr lang="en-US" dirty="0" smtClean="0"/>
              <a:t>y</a:t>
            </a:r>
            <a:endParaRPr lang="en-US" dirty="0"/>
          </a:p>
        </p:txBody>
      </p:sp>
      <p:sp>
        <p:nvSpPr>
          <p:cNvPr id="38" name="TextBox 37"/>
          <p:cNvSpPr txBox="1"/>
          <p:nvPr/>
        </p:nvSpPr>
        <p:spPr>
          <a:xfrm>
            <a:off x="6553200" y="2819400"/>
            <a:ext cx="1077539" cy="369332"/>
          </a:xfrm>
          <a:prstGeom prst="rect">
            <a:avLst/>
          </a:prstGeom>
          <a:noFill/>
        </p:spPr>
        <p:txBody>
          <a:bodyPr wrap="none" rtlCol="0">
            <a:spAutoFit/>
          </a:bodyPr>
          <a:lstStyle/>
          <a:p>
            <a:r>
              <a:rPr lang="el-GR" dirty="0" smtClean="0"/>
              <a:t>Δλ</a:t>
            </a:r>
            <a:r>
              <a:rPr lang="en-US" dirty="0" smtClean="0"/>
              <a:t>=78pm</a:t>
            </a:r>
            <a:endParaRPr lang="en-US" dirty="0"/>
          </a:p>
        </p:txBody>
      </p:sp>
      <p:pic>
        <p:nvPicPr>
          <p:cNvPr id="128003" name="Picture 3"/>
          <p:cNvPicPr>
            <a:picLocks noChangeAspect="1" noChangeArrowheads="1"/>
          </p:cNvPicPr>
          <p:nvPr/>
        </p:nvPicPr>
        <p:blipFill>
          <a:blip r:embed="rId3" cstate="print"/>
          <a:srcRect/>
          <a:stretch>
            <a:fillRect/>
          </a:stretch>
        </p:blipFill>
        <p:spPr bwMode="auto">
          <a:xfrm>
            <a:off x="7924800" y="3276600"/>
            <a:ext cx="4191000" cy="3143250"/>
          </a:xfrm>
          <a:prstGeom prst="rect">
            <a:avLst/>
          </a:prstGeom>
          <a:noFill/>
          <a:ln w="9525">
            <a:noFill/>
            <a:miter lim="800000"/>
            <a:headEnd/>
            <a:tailEnd/>
          </a:ln>
          <a:effectLst/>
        </p:spPr>
      </p:pic>
      <p:sp>
        <p:nvSpPr>
          <p:cNvPr id="42" name="Rectangle 41"/>
          <p:cNvSpPr/>
          <p:nvPr/>
        </p:nvSpPr>
        <p:spPr>
          <a:xfrm>
            <a:off x="9117861" y="3581400"/>
            <a:ext cx="683200" cy="307777"/>
          </a:xfrm>
          <a:prstGeom prst="rect">
            <a:avLst/>
          </a:prstGeom>
        </p:spPr>
        <p:txBody>
          <a:bodyPr wrap="none">
            <a:spAutoFit/>
          </a:bodyPr>
          <a:lstStyle/>
          <a:p>
            <a:r>
              <a:rPr lang="el-GR" sz="1400" b="1" dirty="0" smtClean="0">
                <a:latin typeface="Times New Roman" pitchFamily="18" charset="0"/>
                <a:cs typeface="Times New Roman" pitchFamily="18" charset="0"/>
              </a:rPr>
              <a:t>κ</a:t>
            </a:r>
            <a:r>
              <a:rPr lang="en-US" sz="1400" b="1" dirty="0" smtClean="0">
                <a:latin typeface="Times New Roman" pitchFamily="18" charset="0"/>
                <a:cs typeface="Times New Roman" pitchFamily="18" charset="0"/>
              </a:rPr>
              <a:t>=</a:t>
            </a:r>
            <a:r>
              <a:rPr lang="el-GR" sz="1400" b="1" dirty="0" smtClean="0">
                <a:latin typeface="Times New Roman" pitchFamily="18" charset="0"/>
                <a:cs typeface="Times New Roman" pitchFamily="18" charset="0"/>
              </a:rPr>
              <a:t>γ</a:t>
            </a:r>
            <a:r>
              <a:rPr lang="en-US" sz="1400" b="1" baseline="-25000" dirty="0" smtClean="0">
                <a:latin typeface="Times New Roman" pitchFamily="18" charset="0"/>
                <a:cs typeface="Times New Roman" pitchFamily="18" charset="0"/>
              </a:rPr>
              <a:t>ring</a:t>
            </a:r>
          </a:p>
        </p:txBody>
      </p:sp>
      <p:sp>
        <p:nvSpPr>
          <p:cNvPr id="43" name="Rectangle 42"/>
          <p:cNvSpPr/>
          <p:nvPr/>
        </p:nvSpPr>
        <p:spPr>
          <a:xfrm>
            <a:off x="9117861" y="3810000"/>
            <a:ext cx="817853" cy="307777"/>
          </a:xfrm>
          <a:prstGeom prst="rect">
            <a:avLst/>
          </a:prstGeom>
        </p:spPr>
        <p:txBody>
          <a:bodyPr wrap="none">
            <a:spAutoFit/>
          </a:bodyPr>
          <a:lstStyle/>
          <a:p>
            <a:r>
              <a:rPr lang="el-GR" sz="1400" b="1" dirty="0" smtClean="0">
                <a:latin typeface="Times New Roman" pitchFamily="18" charset="0"/>
                <a:cs typeface="Times New Roman" pitchFamily="18" charset="0"/>
              </a:rPr>
              <a:t>κ</a:t>
            </a:r>
            <a:r>
              <a:rPr lang="en-US" sz="1400" b="1" dirty="0" smtClean="0">
                <a:latin typeface="Times New Roman" pitchFamily="18" charset="0"/>
                <a:cs typeface="Times New Roman" pitchFamily="18" charset="0"/>
              </a:rPr>
              <a:t>=2 </a:t>
            </a:r>
            <a:r>
              <a:rPr lang="el-GR" sz="1400" b="1" dirty="0" smtClean="0">
                <a:latin typeface="Times New Roman" pitchFamily="18" charset="0"/>
                <a:cs typeface="Times New Roman" pitchFamily="18" charset="0"/>
              </a:rPr>
              <a:t>γ</a:t>
            </a:r>
            <a:r>
              <a:rPr lang="en-US" sz="1400" b="1" baseline="-25000" dirty="0" smtClean="0">
                <a:latin typeface="Times New Roman" pitchFamily="18" charset="0"/>
                <a:cs typeface="Times New Roman" pitchFamily="18" charset="0"/>
              </a:rPr>
              <a:t>ring</a:t>
            </a:r>
          </a:p>
        </p:txBody>
      </p:sp>
      <p:sp>
        <p:nvSpPr>
          <p:cNvPr id="44" name="Rectangle 43"/>
          <p:cNvSpPr/>
          <p:nvPr/>
        </p:nvSpPr>
        <p:spPr>
          <a:xfrm>
            <a:off x="9117861" y="4038600"/>
            <a:ext cx="817853" cy="307777"/>
          </a:xfrm>
          <a:prstGeom prst="rect">
            <a:avLst/>
          </a:prstGeom>
        </p:spPr>
        <p:txBody>
          <a:bodyPr wrap="none">
            <a:spAutoFit/>
          </a:bodyPr>
          <a:lstStyle/>
          <a:p>
            <a:r>
              <a:rPr lang="el-GR" sz="1400" b="1" dirty="0" smtClean="0">
                <a:latin typeface="Times New Roman" pitchFamily="18" charset="0"/>
                <a:cs typeface="Times New Roman" pitchFamily="18" charset="0"/>
              </a:rPr>
              <a:t>κ</a:t>
            </a:r>
            <a:r>
              <a:rPr lang="en-US" sz="1400" b="1" dirty="0" smtClean="0">
                <a:latin typeface="Times New Roman" pitchFamily="18" charset="0"/>
                <a:cs typeface="Times New Roman" pitchFamily="18" charset="0"/>
              </a:rPr>
              <a:t>=3 </a:t>
            </a:r>
            <a:r>
              <a:rPr lang="el-GR" sz="1400" b="1" dirty="0" smtClean="0">
                <a:latin typeface="Times New Roman" pitchFamily="18" charset="0"/>
                <a:cs typeface="Times New Roman" pitchFamily="18" charset="0"/>
              </a:rPr>
              <a:t>γ</a:t>
            </a:r>
            <a:r>
              <a:rPr lang="en-US" sz="1400" b="1" baseline="-25000" dirty="0" smtClean="0">
                <a:latin typeface="Times New Roman" pitchFamily="18" charset="0"/>
                <a:cs typeface="Times New Roman" pitchFamily="18" charset="0"/>
              </a:rPr>
              <a:t>ring</a:t>
            </a:r>
          </a:p>
        </p:txBody>
      </p:sp>
      <p:cxnSp>
        <p:nvCxnSpPr>
          <p:cNvPr id="45" name="Straight Connector 44"/>
          <p:cNvCxnSpPr/>
          <p:nvPr/>
        </p:nvCxnSpPr>
        <p:spPr>
          <a:xfrm>
            <a:off x="8685438" y="3775365"/>
            <a:ext cx="457200" cy="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8685438" y="3990110"/>
            <a:ext cx="4572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8685438" y="4191000"/>
            <a:ext cx="457200" cy="0"/>
          </a:xfrm>
          <a:prstGeom prst="line">
            <a:avLst/>
          </a:prstGeom>
          <a:ln w="25400">
            <a:solidFill>
              <a:srgbClr val="00FF00"/>
            </a:solidFill>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9117861" y="4264223"/>
            <a:ext cx="817853" cy="307777"/>
          </a:xfrm>
          <a:prstGeom prst="rect">
            <a:avLst/>
          </a:prstGeom>
        </p:spPr>
        <p:txBody>
          <a:bodyPr wrap="none">
            <a:spAutoFit/>
          </a:bodyPr>
          <a:lstStyle/>
          <a:p>
            <a:r>
              <a:rPr lang="el-GR" sz="1400" b="1" dirty="0" smtClean="0">
                <a:latin typeface="Times New Roman" pitchFamily="18" charset="0"/>
                <a:cs typeface="Times New Roman" pitchFamily="18" charset="0"/>
              </a:rPr>
              <a:t>κ</a:t>
            </a:r>
            <a:r>
              <a:rPr lang="en-US" sz="1400" b="1" dirty="0" smtClean="0">
                <a:latin typeface="Times New Roman" pitchFamily="18" charset="0"/>
                <a:cs typeface="Times New Roman" pitchFamily="18" charset="0"/>
              </a:rPr>
              <a:t>=4 </a:t>
            </a:r>
            <a:r>
              <a:rPr lang="el-GR" sz="1400" b="1" dirty="0" smtClean="0">
                <a:latin typeface="Times New Roman" pitchFamily="18" charset="0"/>
                <a:cs typeface="Times New Roman" pitchFamily="18" charset="0"/>
              </a:rPr>
              <a:t>γ</a:t>
            </a:r>
            <a:r>
              <a:rPr lang="en-US" sz="1400" b="1" baseline="-25000" dirty="0" smtClean="0">
                <a:latin typeface="Times New Roman" pitchFamily="18" charset="0"/>
                <a:cs typeface="Times New Roman" pitchFamily="18" charset="0"/>
              </a:rPr>
              <a:t>ring</a:t>
            </a:r>
          </a:p>
        </p:txBody>
      </p:sp>
      <p:sp>
        <p:nvSpPr>
          <p:cNvPr id="49" name="Rectangle 48"/>
          <p:cNvSpPr/>
          <p:nvPr/>
        </p:nvSpPr>
        <p:spPr>
          <a:xfrm>
            <a:off x="9117861" y="4492823"/>
            <a:ext cx="817853" cy="307777"/>
          </a:xfrm>
          <a:prstGeom prst="rect">
            <a:avLst/>
          </a:prstGeom>
        </p:spPr>
        <p:txBody>
          <a:bodyPr wrap="none">
            <a:spAutoFit/>
          </a:bodyPr>
          <a:lstStyle/>
          <a:p>
            <a:r>
              <a:rPr lang="el-GR" sz="1400" b="1" dirty="0" smtClean="0">
                <a:latin typeface="Times New Roman" pitchFamily="18" charset="0"/>
                <a:cs typeface="Times New Roman" pitchFamily="18" charset="0"/>
              </a:rPr>
              <a:t>κ</a:t>
            </a:r>
            <a:r>
              <a:rPr lang="en-US" sz="1400" b="1" dirty="0" smtClean="0">
                <a:latin typeface="Times New Roman" pitchFamily="18" charset="0"/>
                <a:cs typeface="Times New Roman" pitchFamily="18" charset="0"/>
              </a:rPr>
              <a:t>=5 </a:t>
            </a:r>
            <a:r>
              <a:rPr lang="el-GR" sz="1400" b="1" dirty="0" smtClean="0">
                <a:latin typeface="Times New Roman" pitchFamily="18" charset="0"/>
                <a:cs typeface="Times New Roman" pitchFamily="18" charset="0"/>
              </a:rPr>
              <a:t>γ</a:t>
            </a:r>
            <a:r>
              <a:rPr lang="en-US" sz="1400" b="1" baseline="-25000" dirty="0" smtClean="0">
                <a:latin typeface="Times New Roman" pitchFamily="18" charset="0"/>
                <a:cs typeface="Times New Roman" pitchFamily="18" charset="0"/>
              </a:rPr>
              <a:t>ring</a:t>
            </a:r>
          </a:p>
        </p:txBody>
      </p:sp>
      <p:cxnSp>
        <p:nvCxnSpPr>
          <p:cNvPr id="50" name="Straight Connector 49"/>
          <p:cNvCxnSpPr/>
          <p:nvPr/>
        </p:nvCxnSpPr>
        <p:spPr>
          <a:xfrm>
            <a:off x="8685438" y="4426525"/>
            <a:ext cx="457200" cy="0"/>
          </a:xfrm>
          <a:prstGeom prst="line">
            <a:avLst/>
          </a:prstGeom>
          <a:ln w="254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8685438" y="4648200"/>
            <a:ext cx="457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rot="16200000">
            <a:off x="6922167" y="4660977"/>
            <a:ext cx="2069797"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Isolation ratio (dB)</a:t>
            </a:r>
            <a:endParaRPr lang="en-US" b="1" dirty="0">
              <a:latin typeface="Times New Roman" pitchFamily="18" charset="0"/>
              <a:cs typeface="Times New Roman" pitchFamily="18" charset="0"/>
            </a:endParaRPr>
          </a:p>
        </p:txBody>
      </p:sp>
      <p:sp>
        <p:nvSpPr>
          <p:cNvPr id="53" name="TextBox 52"/>
          <p:cNvSpPr txBox="1"/>
          <p:nvPr/>
        </p:nvSpPr>
        <p:spPr>
          <a:xfrm>
            <a:off x="9525000" y="6324600"/>
            <a:ext cx="1011815"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Q factor</a:t>
            </a:r>
            <a:endParaRPr lang="en-US" b="1" baseline="-25000" dirty="0">
              <a:latin typeface="Times New Roman" pitchFamily="18" charset="0"/>
              <a:cs typeface="Times New Roman" pitchFamily="18"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Influence of Q factor</a:t>
            </a:r>
            <a:endParaRPr lang="en-US" dirty="0"/>
          </a:p>
        </p:txBody>
      </p:sp>
      <p:pic>
        <p:nvPicPr>
          <p:cNvPr id="130050" name="Picture 2"/>
          <p:cNvPicPr>
            <a:picLocks noChangeAspect="1" noChangeArrowheads="1"/>
          </p:cNvPicPr>
          <p:nvPr/>
        </p:nvPicPr>
        <p:blipFill>
          <a:blip r:embed="rId2" cstate="print"/>
          <a:srcRect/>
          <a:stretch>
            <a:fillRect/>
          </a:stretch>
        </p:blipFill>
        <p:spPr bwMode="auto">
          <a:xfrm>
            <a:off x="304800" y="3124200"/>
            <a:ext cx="4318000" cy="3238500"/>
          </a:xfrm>
          <a:prstGeom prst="rect">
            <a:avLst/>
          </a:prstGeom>
          <a:noFill/>
          <a:ln w="9525">
            <a:noFill/>
            <a:miter lim="800000"/>
            <a:headEnd/>
            <a:tailEnd/>
          </a:ln>
          <a:effectLst/>
        </p:spPr>
      </p:pic>
      <p:sp>
        <p:nvSpPr>
          <p:cNvPr id="5" name="TextBox 4"/>
          <p:cNvSpPr txBox="1"/>
          <p:nvPr/>
        </p:nvSpPr>
        <p:spPr>
          <a:xfrm rot="16200000">
            <a:off x="-698577" y="4508577"/>
            <a:ext cx="2223686" cy="369332"/>
          </a:xfrm>
          <a:prstGeom prst="rect">
            <a:avLst/>
          </a:prstGeom>
          <a:noFill/>
        </p:spPr>
        <p:txBody>
          <a:bodyPr wrap="none" rtlCol="0">
            <a:spAutoFit/>
          </a:bodyPr>
          <a:lstStyle/>
          <a:p>
            <a:r>
              <a:rPr lang="en-US" b="1" dirty="0" smtClean="0">
                <a:latin typeface="Arial" pitchFamily="34" charset="0"/>
                <a:cs typeface="Arial" pitchFamily="34" charset="0"/>
              </a:rPr>
              <a:t>Isolation ratio (dB)</a:t>
            </a:r>
            <a:endParaRPr lang="en-US" b="1" dirty="0">
              <a:latin typeface="Arial" pitchFamily="34" charset="0"/>
              <a:cs typeface="Arial" pitchFamily="34" charset="0"/>
            </a:endParaRPr>
          </a:p>
        </p:txBody>
      </p:sp>
      <p:sp>
        <p:nvSpPr>
          <p:cNvPr id="6" name="TextBox 5"/>
          <p:cNvSpPr txBox="1"/>
          <p:nvPr/>
        </p:nvSpPr>
        <p:spPr>
          <a:xfrm>
            <a:off x="2057399" y="6260068"/>
            <a:ext cx="1069524" cy="369332"/>
          </a:xfrm>
          <a:prstGeom prst="rect">
            <a:avLst/>
          </a:prstGeom>
          <a:noFill/>
        </p:spPr>
        <p:txBody>
          <a:bodyPr wrap="none" rtlCol="0">
            <a:spAutoFit/>
          </a:bodyPr>
          <a:lstStyle/>
          <a:p>
            <a:r>
              <a:rPr lang="en-US" b="1" dirty="0" smtClean="0">
                <a:latin typeface="Arial" pitchFamily="34" charset="0"/>
                <a:cs typeface="Arial" pitchFamily="34" charset="0"/>
              </a:rPr>
              <a:t>Q factor</a:t>
            </a:r>
            <a:endParaRPr lang="en-US" b="1" baseline="-25000" dirty="0">
              <a:latin typeface="Arial" pitchFamily="34" charset="0"/>
              <a:cs typeface="Arial" pitchFamily="34" charset="0"/>
            </a:endParaRPr>
          </a:p>
        </p:txBody>
      </p:sp>
      <p:sp>
        <p:nvSpPr>
          <p:cNvPr id="7" name="Rectangle 6"/>
          <p:cNvSpPr/>
          <p:nvPr/>
        </p:nvSpPr>
        <p:spPr>
          <a:xfrm>
            <a:off x="1524000" y="3429000"/>
            <a:ext cx="1188146" cy="307777"/>
          </a:xfrm>
          <a:prstGeom prst="rect">
            <a:avLst/>
          </a:prstGeom>
        </p:spPr>
        <p:txBody>
          <a:bodyPr wrap="none">
            <a:spAutoFit/>
          </a:bodyPr>
          <a:lstStyle/>
          <a:p>
            <a:r>
              <a:rPr lang="en-US" sz="1400" b="1" dirty="0" smtClean="0">
                <a:latin typeface="Arial" pitchFamily="34" charset="0"/>
                <a:cs typeface="Arial" pitchFamily="34" charset="0"/>
              </a:rPr>
              <a:t>Double-ring</a:t>
            </a:r>
            <a:endParaRPr lang="en-US" sz="1400" b="1" baseline="-25000" dirty="0" smtClean="0">
              <a:latin typeface="Arial" pitchFamily="34" charset="0"/>
              <a:cs typeface="Arial" pitchFamily="34" charset="0"/>
            </a:endParaRPr>
          </a:p>
        </p:txBody>
      </p:sp>
      <p:sp>
        <p:nvSpPr>
          <p:cNvPr id="8" name="Rectangle 7"/>
          <p:cNvSpPr/>
          <p:nvPr/>
        </p:nvSpPr>
        <p:spPr>
          <a:xfrm>
            <a:off x="1524000" y="3657600"/>
            <a:ext cx="1119217" cy="307777"/>
          </a:xfrm>
          <a:prstGeom prst="rect">
            <a:avLst/>
          </a:prstGeom>
        </p:spPr>
        <p:txBody>
          <a:bodyPr wrap="none">
            <a:spAutoFit/>
          </a:bodyPr>
          <a:lstStyle/>
          <a:p>
            <a:r>
              <a:rPr lang="en-US" sz="1400" b="1" dirty="0" smtClean="0">
                <a:latin typeface="Arial" pitchFamily="34" charset="0"/>
                <a:cs typeface="Arial" pitchFamily="34" charset="0"/>
              </a:rPr>
              <a:t>Single-ring</a:t>
            </a:r>
            <a:endParaRPr lang="en-US" sz="1400" b="1" baseline="-25000" dirty="0" smtClean="0">
              <a:latin typeface="Arial" pitchFamily="34" charset="0"/>
              <a:cs typeface="Arial" pitchFamily="34" charset="0"/>
            </a:endParaRPr>
          </a:p>
        </p:txBody>
      </p:sp>
      <p:cxnSp>
        <p:nvCxnSpPr>
          <p:cNvPr id="9" name="Straight Connector 8"/>
          <p:cNvCxnSpPr/>
          <p:nvPr/>
        </p:nvCxnSpPr>
        <p:spPr>
          <a:xfrm>
            <a:off x="1091577" y="3622965"/>
            <a:ext cx="457200" cy="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91577" y="3837710"/>
            <a:ext cx="4572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30051" name="Picture 3"/>
          <p:cNvPicPr>
            <a:picLocks noChangeAspect="1" noChangeArrowheads="1"/>
          </p:cNvPicPr>
          <p:nvPr/>
        </p:nvPicPr>
        <p:blipFill>
          <a:blip r:embed="rId3" cstate="print"/>
          <a:srcRect/>
          <a:stretch>
            <a:fillRect/>
          </a:stretch>
        </p:blipFill>
        <p:spPr bwMode="auto">
          <a:xfrm>
            <a:off x="4648200" y="3048000"/>
            <a:ext cx="4495800" cy="3371850"/>
          </a:xfrm>
          <a:prstGeom prst="rect">
            <a:avLst/>
          </a:prstGeom>
          <a:noFill/>
          <a:ln w="9525">
            <a:noFill/>
            <a:miter lim="800000"/>
            <a:headEnd/>
            <a:tailEnd/>
          </a:ln>
          <a:effectLst/>
        </p:spPr>
      </p:pic>
      <p:sp>
        <p:nvSpPr>
          <p:cNvPr id="12" name="TextBox 11"/>
          <p:cNvSpPr txBox="1"/>
          <p:nvPr/>
        </p:nvSpPr>
        <p:spPr>
          <a:xfrm rot="16200000">
            <a:off x="3644823" y="4432377"/>
            <a:ext cx="2223686" cy="369332"/>
          </a:xfrm>
          <a:prstGeom prst="rect">
            <a:avLst/>
          </a:prstGeom>
          <a:noFill/>
        </p:spPr>
        <p:txBody>
          <a:bodyPr wrap="none" rtlCol="0">
            <a:spAutoFit/>
          </a:bodyPr>
          <a:lstStyle/>
          <a:p>
            <a:r>
              <a:rPr lang="en-US" b="1" dirty="0" smtClean="0">
                <a:latin typeface="Arial" pitchFamily="34" charset="0"/>
                <a:cs typeface="Arial" pitchFamily="34" charset="0"/>
              </a:rPr>
              <a:t>Isolation ratio (dB)</a:t>
            </a:r>
            <a:endParaRPr lang="en-US" b="1" dirty="0">
              <a:latin typeface="Arial" pitchFamily="34" charset="0"/>
              <a:cs typeface="Arial" pitchFamily="34" charset="0"/>
            </a:endParaRPr>
          </a:p>
        </p:txBody>
      </p:sp>
      <p:sp>
        <p:nvSpPr>
          <p:cNvPr id="13" name="TextBox 12"/>
          <p:cNvSpPr txBox="1"/>
          <p:nvPr/>
        </p:nvSpPr>
        <p:spPr>
          <a:xfrm>
            <a:off x="6400799" y="6183868"/>
            <a:ext cx="1069524" cy="369332"/>
          </a:xfrm>
          <a:prstGeom prst="rect">
            <a:avLst/>
          </a:prstGeom>
          <a:noFill/>
        </p:spPr>
        <p:txBody>
          <a:bodyPr wrap="none" rtlCol="0">
            <a:spAutoFit/>
          </a:bodyPr>
          <a:lstStyle/>
          <a:p>
            <a:r>
              <a:rPr lang="en-US" b="1" dirty="0" smtClean="0">
                <a:latin typeface="Arial" pitchFamily="34" charset="0"/>
                <a:cs typeface="Arial" pitchFamily="34" charset="0"/>
              </a:rPr>
              <a:t>Q factor</a:t>
            </a:r>
            <a:endParaRPr lang="en-US" b="1" baseline="-25000" dirty="0">
              <a:latin typeface="Arial" pitchFamily="34" charset="0"/>
              <a:cs typeface="Arial" pitchFamily="34" charset="0"/>
            </a:endParaRPr>
          </a:p>
        </p:txBody>
      </p:sp>
      <p:sp>
        <p:nvSpPr>
          <p:cNvPr id="14" name="Rectangle 13"/>
          <p:cNvSpPr/>
          <p:nvPr/>
        </p:nvSpPr>
        <p:spPr>
          <a:xfrm>
            <a:off x="5867400" y="3352800"/>
            <a:ext cx="1188146" cy="307777"/>
          </a:xfrm>
          <a:prstGeom prst="rect">
            <a:avLst/>
          </a:prstGeom>
        </p:spPr>
        <p:txBody>
          <a:bodyPr wrap="none">
            <a:spAutoFit/>
          </a:bodyPr>
          <a:lstStyle/>
          <a:p>
            <a:r>
              <a:rPr lang="en-US" sz="1400" b="1" dirty="0" smtClean="0">
                <a:latin typeface="Arial" pitchFamily="34" charset="0"/>
                <a:cs typeface="Arial" pitchFamily="34" charset="0"/>
              </a:rPr>
              <a:t>Double-ring</a:t>
            </a:r>
            <a:endParaRPr lang="en-US" sz="1400" b="1" baseline="-25000" dirty="0" smtClean="0">
              <a:latin typeface="Arial" pitchFamily="34" charset="0"/>
              <a:cs typeface="Arial" pitchFamily="34" charset="0"/>
            </a:endParaRPr>
          </a:p>
        </p:txBody>
      </p:sp>
      <p:sp>
        <p:nvSpPr>
          <p:cNvPr id="15" name="Rectangle 14"/>
          <p:cNvSpPr/>
          <p:nvPr/>
        </p:nvSpPr>
        <p:spPr>
          <a:xfrm>
            <a:off x="5867400" y="3581400"/>
            <a:ext cx="1119217" cy="307777"/>
          </a:xfrm>
          <a:prstGeom prst="rect">
            <a:avLst/>
          </a:prstGeom>
        </p:spPr>
        <p:txBody>
          <a:bodyPr wrap="none">
            <a:spAutoFit/>
          </a:bodyPr>
          <a:lstStyle/>
          <a:p>
            <a:r>
              <a:rPr lang="en-US" sz="1400" b="1" dirty="0" smtClean="0">
                <a:latin typeface="Arial" pitchFamily="34" charset="0"/>
                <a:cs typeface="Arial" pitchFamily="34" charset="0"/>
              </a:rPr>
              <a:t>Single-ring</a:t>
            </a:r>
            <a:endParaRPr lang="en-US" sz="1400" b="1" baseline="-25000" dirty="0" smtClean="0">
              <a:latin typeface="Arial" pitchFamily="34" charset="0"/>
              <a:cs typeface="Arial" pitchFamily="34" charset="0"/>
            </a:endParaRPr>
          </a:p>
        </p:txBody>
      </p:sp>
      <p:cxnSp>
        <p:nvCxnSpPr>
          <p:cNvPr id="16" name="Straight Connector 15"/>
          <p:cNvCxnSpPr/>
          <p:nvPr/>
        </p:nvCxnSpPr>
        <p:spPr>
          <a:xfrm>
            <a:off x="5434977" y="3546765"/>
            <a:ext cx="457200" cy="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434977" y="3761510"/>
            <a:ext cx="4572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04800" y="1663005"/>
            <a:ext cx="3188693" cy="1384995"/>
          </a:xfrm>
          <a:prstGeom prst="rect">
            <a:avLst/>
          </a:prstGeom>
        </p:spPr>
        <p:txBody>
          <a:bodyPr wrap="none">
            <a:spAutoFit/>
          </a:bodyPr>
          <a:lstStyle/>
          <a:p>
            <a:r>
              <a:rPr lang="el-GR" b="1" dirty="0" smtClean="0">
                <a:latin typeface="Arial" pitchFamily="34" charset="0"/>
                <a:cs typeface="Arial" pitchFamily="34" charset="0"/>
              </a:rPr>
              <a:t>Δλ</a:t>
            </a:r>
            <a:r>
              <a:rPr lang="en-US" b="1" dirty="0" smtClean="0">
                <a:latin typeface="Arial" pitchFamily="34" charset="0"/>
                <a:cs typeface="Arial" pitchFamily="34" charset="0"/>
              </a:rPr>
              <a:t>=78pm</a:t>
            </a:r>
          </a:p>
          <a:p>
            <a:r>
              <a:rPr lang="en-US" b="1" dirty="0" smtClean="0">
                <a:latin typeface="Arial" pitchFamily="34" charset="0"/>
                <a:cs typeface="Arial" pitchFamily="34" charset="0"/>
              </a:rPr>
              <a:t>Q=10^5</a:t>
            </a:r>
          </a:p>
          <a:p>
            <a:r>
              <a:rPr lang="en-US" b="1" dirty="0" smtClean="0">
                <a:latin typeface="Arial" pitchFamily="34" charset="0"/>
                <a:cs typeface="Arial" pitchFamily="34" charset="0"/>
              </a:rPr>
              <a:t>Double-ring:</a:t>
            </a:r>
            <a:r>
              <a:rPr lang="el-GR" b="1" dirty="0" smtClean="0">
                <a:latin typeface="Arial" pitchFamily="34" charset="0"/>
                <a:cs typeface="Arial" pitchFamily="34" charset="0"/>
              </a:rPr>
              <a:t>κ</a:t>
            </a:r>
            <a:r>
              <a:rPr lang="en-US" b="1" baseline="-25000" dirty="0" smtClean="0">
                <a:latin typeface="Arial" pitchFamily="34" charset="0"/>
                <a:cs typeface="Arial" pitchFamily="34" charset="0"/>
              </a:rPr>
              <a:t>WG</a:t>
            </a:r>
            <a:r>
              <a:rPr lang="en-US" b="1" dirty="0" smtClean="0">
                <a:latin typeface="Arial" pitchFamily="34" charset="0"/>
                <a:cs typeface="Arial" pitchFamily="34" charset="0"/>
              </a:rPr>
              <a:t>=</a:t>
            </a:r>
            <a:r>
              <a:rPr lang="el-GR" b="1" dirty="0" smtClean="0">
                <a:latin typeface="Arial" pitchFamily="34" charset="0"/>
                <a:cs typeface="Arial" pitchFamily="34" charset="0"/>
              </a:rPr>
              <a:t> κ</a:t>
            </a:r>
            <a:r>
              <a:rPr lang="en-US" b="1" baseline="-25000" dirty="0" smtClean="0">
                <a:latin typeface="Arial" pitchFamily="34" charset="0"/>
                <a:cs typeface="Arial" pitchFamily="34" charset="0"/>
              </a:rPr>
              <a:t>ring</a:t>
            </a:r>
            <a:r>
              <a:rPr lang="en-US" b="1" dirty="0" smtClean="0">
                <a:latin typeface="Arial" pitchFamily="34" charset="0"/>
                <a:cs typeface="Arial" pitchFamily="34" charset="0"/>
              </a:rPr>
              <a:t>=</a:t>
            </a:r>
            <a:r>
              <a:rPr lang="el-GR" b="1" dirty="0" smtClean="0">
                <a:latin typeface="Arial" pitchFamily="34" charset="0"/>
                <a:cs typeface="Arial" pitchFamily="34" charset="0"/>
              </a:rPr>
              <a:t>γ</a:t>
            </a:r>
            <a:r>
              <a:rPr lang="en-US" b="1" baseline="-25000" dirty="0" smtClean="0">
                <a:latin typeface="Arial" pitchFamily="34" charset="0"/>
                <a:cs typeface="Arial" pitchFamily="34" charset="0"/>
              </a:rPr>
              <a:t>ring</a:t>
            </a:r>
            <a:r>
              <a:rPr lang="el-GR" b="1" dirty="0" smtClean="0">
                <a:latin typeface="Arial" pitchFamily="34" charset="0"/>
                <a:cs typeface="Arial" pitchFamily="34" charset="0"/>
              </a:rPr>
              <a:t> </a:t>
            </a:r>
            <a:endParaRPr lang="en-US" b="1" dirty="0" smtClean="0">
              <a:latin typeface="Arial" pitchFamily="34" charset="0"/>
              <a:cs typeface="Arial" pitchFamily="34" charset="0"/>
            </a:endParaRPr>
          </a:p>
          <a:p>
            <a:r>
              <a:rPr lang="en-US" b="1" dirty="0" smtClean="0">
                <a:latin typeface="Arial" pitchFamily="34" charset="0"/>
                <a:cs typeface="Arial" pitchFamily="34" charset="0"/>
              </a:rPr>
              <a:t>Single-ring:</a:t>
            </a:r>
            <a:r>
              <a:rPr lang="el-GR" b="1" dirty="0" smtClean="0">
                <a:latin typeface="Arial" pitchFamily="34" charset="0"/>
                <a:cs typeface="Arial" pitchFamily="34" charset="0"/>
              </a:rPr>
              <a:t>κ</a:t>
            </a:r>
            <a:r>
              <a:rPr lang="en-US" b="1" baseline="-25000" dirty="0" smtClean="0">
                <a:latin typeface="Arial" pitchFamily="34" charset="0"/>
                <a:cs typeface="Arial" pitchFamily="34" charset="0"/>
              </a:rPr>
              <a:t>WG</a:t>
            </a:r>
            <a:r>
              <a:rPr lang="en-US" b="1" dirty="0" smtClean="0">
                <a:latin typeface="Arial" pitchFamily="34" charset="0"/>
                <a:cs typeface="Arial" pitchFamily="34" charset="0"/>
              </a:rPr>
              <a:t>=</a:t>
            </a:r>
            <a:r>
              <a:rPr lang="el-GR" b="1" dirty="0" smtClean="0">
                <a:latin typeface="Arial" pitchFamily="34" charset="0"/>
                <a:cs typeface="Arial" pitchFamily="34" charset="0"/>
              </a:rPr>
              <a:t> γ</a:t>
            </a:r>
            <a:r>
              <a:rPr lang="en-US" b="1" baseline="-25000" dirty="0" smtClean="0">
                <a:latin typeface="Arial" pitchFamily="34" charset="0"/>
                <a:cs typeface="Arial" pitchFamily="34" charset="0"/>
              </a:rPr>
              <a:t>ring</a:t>
            </a:r>
            <a:r>
              <a:rPr lang="el-GR" b="1" dirty="0" smtClean="0">
                <a:latin typeface="Arial" pitchFamily="34" charset="0"/>
                <a:cs typeface="Arial" pitchFamily="34" charset="0"/>
              </a:rPr>
              <a:t> </a:t>
            </a:r>
            <a:endParaRPr lang="en-US" b="1" baseline="-25000" dirty="0" smtClean="0">
              <a:latin typeface="Arial" pitchFamily="34" charset="0"/>
              <a:cs typeface="Arial" pitchFamily="34" charset="0"/>
            </a:endParaRPr>
          </a:p>
          <a:p>
            <a:endParaRPr lang="en-US" b="1" baseline="-25000" dirty="0" smtClean="0">
              <a:latin typeface="Arial" pitchFamily="34" charset="0"/>
              <a:cs typeface="Arial"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Influence of Faraday coefficient</a:t>
            </a:r>
            <a:endParaRPr lang="en-US" dirty="0"/>
          </a:p>
        </p:txBody>
      </p:sp>
      <p:pic>
        <p:nvPicPr>
          <p:cNvPr id="129026" name="Picture 2"/>
          <p:cNvPicPr>
            <a:picLocks noChangeAspect="1" noChangeArrowheads="1"/>
          </p:cNvPicPr>
          <p:nvPr/>
        </p:nvPicPr>
        <p:blipFill>
          <a:blip r:embed="rId2" cstate="print"/>
          <a:srcRect/>
          <a:stretch>
            <a:fillRect/>
          </a:stretch>
        </p:blipFill>
        <p:spPr bwMode="auto">
          <a:xfrm>
            <a:off x="-152400" y="2628900"/>
            <a:ext cx="4419600" cy="3314700"/>
          </a:xfrm>
          <a:prstGeom prst="rect">
            <a:avLst/>
          </a:prstGeom>
          <a:noFill/>
          <a:ln w="9525">
            <a:noFill/>
            <a:miter lim="800000"/>
            <a:headEnd/>
            <a:tailEnd/>
          </a:ln>
          <a:effectLst/>
        </p:spPr>
      </p:pic>
      <p:pic>
        <p:nvPicPr>
          <p:cNvPr id="129027" name="Picture 3"/>
          <p:cNvPicPr>
            <a:picLocks noChangeAspect="1" noChangeArrowheads="1"/>
          </p:cNvPicPr>
          <p:nvPr/>
        </p:nvPicPr>
        <p:blipFill>
          <a:blip r:embed="rId3" cstate="print"/>
          <a:srcRect/>
          <a:stretch>
            <a:fillRect/>
          </a:stretch>
        </p:blipFill>
        <p:spPr bwMode="auto">
          <a:xfrm>
            <a:off x="4191000" y="2667000"/>
            <a:ext cx="4368800" cy="3276600"/>
          </a:xfrm>
          <a:prstGeom prst="rect">
            <a:avLst/>
          </a:prstGeom>
          <a:noFill/>
          <a:ln w="9525">
            <a:noFill/>
            <a:miter lim="800000"/>
            <a:headEnd/>
            <a:tailEnd/>
          </a:ln>
          <a:effectLst/>
        </p:spPr>
      </p:pic>
      <p:pic>
        <p:nvPicPr>
          <p:cNvPr id="129028" name="Picture 4"/>
          <p:cNvPicPr>
            <a:picLocks noChangeAspect="1" noChangeArrowheads="1"/>
          </p:cNvPicPr>
          <p:nvPr/>
        </p:nvPicPr>
        <p:blipFill>
          <a:blip r:embed="rId4" cstate="print"/>
          <a:srcRect/>
          <a:stretch>
            <a:fillRect/>
          </a:stretch>
        </p:blipFill>
        <p:spPr bwMode="auto">
          <a:xfrm>
            <a:off x="8509000" y="2667000"/>
            <a:ext cx="4368800" cy="3276600"/>
          </a:xfrm>
          <a:prstGeom prst="rect">
            <a:avLst/>
          </a:prstGeom>
          <a:noFill/>
          <a:ln w="9525">
            <a:noFill/>
            <a:miter lim="800000"/>
            <a:headEnd/>
            <a:tailEnd/>
          </a:ln>
          <a:effectLst/>
        </p:spPr>
      </p:pic>
      <p:sp>
        <p:nvSpPr>
          <p:cNvPr id="7" name="TextBox 6"/>
          <p:cNvSpPr txBox="1"/>
          <p:nvPr/>
        </p:nvSpPr>
        <p:spPr>
          <a:xfrm rot="16200000">
            <a:off x="-1296509" y="3975177"/>
            <a:ext cx="2223686" cy="369332"/>
          </a:xfrm>
          <a:prstGeom prst="rect">
            <a:avLst/>
          </a:prstGeom>
          <a:noFill/>
        </p:spPr>
        <p:txBody>
          <a:bodyPr wrap="none" rtlCol="0">
            <a:spAutoFit/>
          </a:bodyPr>
          <a:lstStyle/>
          <a:p>
            <a:r>
              <a:rPr lang="en-US" b="1" dirty="0" smtClean="0">
                <a:latin typeface="Arial" pitchFamily="34" charset="0"/>
                <a:cs typeface="Arial" pitchFamily="34" charset="0"/>
              </a:rPr>
              <a:t>Isolation ratio (dB)</a:t>
            </a:r>
            <a:endParaRPr lang="en-US" b="1" dirty="0">
              <a:latin typeface="Arial" pitchFamily="34" charset="0"/>
              <a:cs typeface="Arial" pitchFamily="34" charset="0"/>
            </a:endParaRPr>
          </a:p>
        </p:txBody>
      </p:sp>
      <p:sp>
        <p:nvSpPr>
          <p:cNvPr id="8" name="TextBox 7"/>
          <p:cNvSpPr txBox="1"/>
          <p:nvPr/>
        </p:nvSpPr>
        <p:spPr>
          <a:xfrm>
            <a:off x="609600" y="5867400"/>
            <a:ext cx="3313728" cy="369332"/>
          </a:xfrm>
          <a:prstGeom prst="rect">
            <a:avLst/>
          </a:prstGeom>
          <a:noFill/>
        </p:spPr>
        <p:txBody>
          <a:bodyPr wrap="none" rtlCol="0">
            <a:spAutoFit/>
          </a:bodyPr>
          <a:lstStyle/>
          <a:p>
            <a:r>
              <a:rPr lang="en-US" b="1" dirty="0" smtClean="0">
                <a:latin typeface="Arial" pitchFamily="34" charset="0"/>
                <a:cs typeface="Arial" pitchFamily="34" charset="0"/>
              </a:rPr>
              <a:t>Faraday coefficient (deg/cm)</a:t>
            </a:r>
            <a:endParaRPr lang="en-US" b="1" baseline="-25000" dirty="0">
              <a:latin typeface="Arial" pitchFamily="34" charset="0"/>
              <a:cs typeface="Arial" pitchFamily="34" charset="0"/>
            </a:endParaRPr>
          </a:p>
        </p:txBody>
      </p:sp>
      <p:sp>
        <p:nvSpPr>
          <p:cNvPr id="9" name="TextBox 8"/>
          <p:cNvSpPr txBox="1"/>
          <p:nvPr/>
        </p:nvSpPr>
        <p:spPr>
          <a:xfrm rot="16200000">
            <a:off x="3085963" y="3975178"/>
            <a:ext cx="2223686" cy="369332"/>
          </a:xfrm>
          <a:prstGeom prst="rect">
            <a:avLst/>
          </a:prstGeom>
          <a:noFill/>
        </p:spPr>
        <p:txBody>
          <a:bodyPr wrap="none" rtlCol="0">
            <a:spAutoFit/>
          </a:bodyPr>
          <a:lstStyle/>
          <a:p>
            <a:r>
              <a:rPr lang="en-US" b="1" dirty="0" smtClean="0">
                <a:latin typeface="Arial" pitchFamily="34" charset="0"/>
                <a:cs typeface="Arial" pitchFamily="34" charset="0"/>
              </a:rPr>
              <a:t>Isolation ratio (dB)</a:t>
            </a:r>
            <a:endParaRPr lang="en-US" b="1" dirty="0">
              <a:latin typeface="Arial" pitchFamily="34" charset="0"/>
              <a:cs typeface="Arial" pitchFamily="34" charset="0"/>
            </a:endParaRPr>
          </a:p>
        </p:txBody>
      </p:sp>
      <p:sp>
        <p:nvSpPr>
          <p:cNvPr id="10" name="TextBox 9"/>
          <p:cNvSpPr txBox="1"/>
          <p:nvPr/>
        </p:nvSpPr>
        <p:spPr>
          <a:xfrm>
            <a:off x="4992072" y="5867401"/>
            <a:ext cx="3313728" cy="369332"/>
          </a:xfrm>
          <a:prstGeom prst="rect">
            <a:avLst/>
          </a:prstGeom>
          <a:noFill/>
        </p:spPr>
        <p:txBody>
          <a:bodyPr wrap="none" rtlCol="0">
            <a:spAutoFit/>
          </a:bodyPr>
          <a:lstStyle/>
          <a:p>
            <a:r>
              <a:rPr lang="en-US" b="1" dirty="0" smtClean="0">
                <a:latin typeface="Arial" pitchFamily="34" charset="0"/>
                <a:cs typeface="Arial" pitchFamily="34" charset="0"/>
              </a:rPr>
              <a:t>Faraday coefficient (deg/cm)</a:t>
            </a:r>
            <a:endParaRPr lang="en-US" b="1" baseline="-25000" dirty="0">
              <a:latin typeface="Arial" pitchFamily="34" charset="0"/>
              <a:cs typeface="Arial" pitchFamily="34" charset="0"/>
            </a:endParaRPr>
          </a:p>
        </p:txBody>
      </p:sp>
      <p:sp>
        <p:nvSpPr>
          <p:cNvPr id="11" name="TextBox 10"/>
          <p:cNvSpPr txBox="1"/>
          <p:nvPr/>
        </p:nvSpPr>
        <p:spPr>
          <a:xfrm rot="16200000">
            <a:off x="7505563" y="4063045"/>
            <a:ext cx="2223686" cy="369332"/>
          </a:xfrm>
          <a:prstGeom prst="rect">
            <a:avLst/>
          </a:prstGeom>
          <a:noFill/>
        </p:spPr>
        <p:txBody>
          <a:bodyPr wrap="none" rtlCol="0">
            <a:spAutoFit/>
          </a:bodyPr>
          <a:lstStyle/>
          <a:p>
            <a:r>
              <a:rPr lang="en-US" b="1" dirty="0" smtClean="0">
                <a:latin typeface="Arial" pitchFamily="34" charset="0"/>
                <a:cs typeface="Arial" pitchFamily="34" charset="0"/>
              </a:rPr>
              <a:t>Isolation ratio (dB)</a:t>
            </a:r>
            <a:endParaRPr lang="en-US" b="1" dirty="0">
              <a:latin typeface="Arial" pitchFamily="34" charset="0"/>
              <a:cs typeface="Arial" pitchFamily="34" charset="0"/>
            </a:endParaRPr>
          </a:p>
        </p:txBody>
      </p:sp>
      <p:sp>
        <p:nvSpPr>
          <p:cNvPr id="12" name="TextBox 11"/>
          <p:cNvSpPr txBox="1"/>
          <p:nvPr/>
        </p:nvSpPr>
        <p:spPr>
          <a:xfrm>
            <a:off x="9144000" y="5867400"/>
            <a:ext cx="3313728" cy="369332"/>
          </a:xfrm>
          <a:prstGeom prst="rect">
            <a:avLst/>
          </a:prstGeom>
          <a:noFill/>
        </p:spPr>
        <p:txBody>
          <a:bodyPr wrap="none" rtlCol="0">
            <a:spAutoFit/>
          </a:bodyPr>
          <a:lstStyle/>
          <a:p>
            <a:r>
              <a:rPr lang="en-US" b="1" dirty="0" smtClean="0">
                <a:latin typeface="Arial" pitchFamily="34" charset="0"/>
                <a:cs typeface="Arial" pitchFamily="34" charset="0"/>
              </a:rPr>
              <a:t>Faraday coefficient (deg/cm)</a:t>
            </a:r>
            <a:endParaRPr lang="en-US" b="1" baseline="-25000" dirty="0">
              <a:latin typeface="Arial" pitchFamily="34" charset="0"/>
              <a:cs typeface="Arial" pitchFamily="34" charset="0"/>
            </a:endParaRPr>
          </a:p>
        </p:txBody>
      </p:sp>
      <p:sp>
        <p:nvSpPr>
          <p:cNvPr id="13" name="Rectangle 12"/>
          <p:cNvSpPr/>
          <p:nvPr/>
        </p:nvSpPr>
        <p:spPr>
          <a:xfrm>
            <a:off x="9829800" y="3124200"/>
            <a:ext cx="1188146" cy="307777"/>
          </a:xfrm>
          <a:prstGeom prst="rect">
            <a:avLst/>
          </a:prstGeom>
        </p:spPr>
        <p:txBody>
          <a:bodyPr wrap="none">
            <a:spAutoFit/>
          </a:bodyPr>
          <a:lstStyle/>
          <a:p>
            <a:r>
              <a:rPr lang="en-US" sz="1400" b="1" dirty="0" smtClean="0">
                <a:latin typeface="Arial" pitchFamily="34" charset="0"/>
                <a:cs typeface="Arial" pitchFamily="34" charset="0"/>
              </a:rPr>
              <a:t>Double-ring</a:t>
            </a:r>
            <a:endParaRPr lang="en-US" sz="1400" b="1" baseline="-25000" dirty="0" smtClean="0">
              <a:latin typeface="Arial" pitchFamily="34" charset="0"/>
              <a:cs typeface="Arial" pitchFamily="34" charset="0"/>
            </a:endParaRPr>
          </a:p>
        </p:txBody>
      </p:sp>
      <p:sp>
        <p:nvSpPr>
          <p:cNvPr id="14" name="Rectangle 13"/>
          <p:cNvSpPr/>
          <p:nvPr/>
        </p:nvSpPr>
        <p:spPr>
          <a:xfrm>
            <a:off x="9829800" y="3352800"/>
            <a:ext cx="1119217" cy="307777"/>
          </a:xfrm>
          <a:prstGeom prst="rect">
            <a:avLst/>
          </a:prstGeom>
        </p:spPr>
        <p:txBody>
          <a:bodyPr wrap="none">
            <a:spAutoFit/>
          </a:bodyPr>
          <a:lstStyle/>
          <a:p>
            <a:r>
              <a:rPr lang="en-US" sz="1400" b="1" dirty="0" smtClean="0">
                <a:latin typeface="Arial" pitchFamily="34" charset="0"/>
                <a:cs typeface="Arial" pitchFamily="34" charset="0"/>
              </a:rPr>
              <a:t>Single-ring</a:t>
            </a:r>
            <a:endParaRPr lang="en-US" sz="1400" b="1" baseline="-25000" dirty="0" smtClean="0">
              <a:latin typeface="Arial" pitchFamily="34" charset="0"/>
              <a:cs typeface="Arial" pitchFamily="34" charset="0"/>
            </a:endParaRPr>
          </a:p>
        </p:txBody>
      </p:sp>
      <p:cxnSp>
        <p:nvCxnSpPr>
          <p:cNvPr id="15" name="Straight Connector 14"/>
          <p:cNvCxnSpPr/>
          <p:nvPr/>
        </p:nvCxnSpPr>
        <p:spPr>
          <a:xfrm>
            <a:off x="9397377" y="3318165"/>
            <a:ext cx="457200" cy="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397377" y="3532910"/>
            <a:ext cx="4572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304800" y="1600200"/>
            <a:ext cx="3188693" cy="1384995"/>
          </a:xfrm>
          <a:prstGeom prst="rect">
            <a:avLst/>
          </a:prstGeom>
        </p:spPr>
        <p:txBody>
          <a:bodyPr wrap="none">
            <a:spAutoFit/>
          </a:bodyPr>
          <a:lstStyle/>
          <a:p>
            <a:r>
              <a:rPr lang="el-GR" b="1" dirty="0" smtClean="0">
                <a:latin typeface="Arial" pitchFamily="34" charset="0"/>
                <a:cs typeface="Arial" pitchFamily="34" charset="0"/>
              </a:rPr>
              <a:t>Δλ</a:t>
            </a:r>
            <a:r>
              <a:rPr lang="en-US" b="1" dirty="0" smtClean="0">
                <a:latin typeface="Arial" pitchFamily="34" charset="0"/>
                <a:cs typeface="Arial" pitchFamily="34" charset="0"/>
              </a:rPr>
              <a:t>=78pm</a:t>
            </a:r>
          </a:p>
          <a:p>
            <a:r>
              <a:rPr lang="en-US" b="1" dirty="0" smtClean="0">
                <a:latin typeface="Arial" pitchFamily="34" charset="0"/>
                <a:cs typeface="Arial" pitchFamily="34" charset="0"/>
              </a:rPr>
              <a:t>Q=10^5</a:t>
            </a:r>
          </a:p>
          <a:p>
            <a:r>
              <a:rPr lang="en-US" b="1" dirty="0" smtClean="0">
                <a:latin typeface="Arial" pitchFamily="34" charset="0"/>
                <a:cs typeface="Arial" pitchFamily="34" charset="0"/>
              </a:rPr>
              <a:t>Double-ring:</a:t>
            </a:r>
            <a:r>
              <a:rPr lang="el-GR" b="1" dirty="0" smtClean="0">
                <a:latin typeface="Arial" pitchFamily="34" charset="0"/>
                <a:cs typeface="Arial" pitchFamily="34" charset="0"/>
              </a:rPr>
              <a:t>κ</a:t>
            </a:r>
            <a:r>
              <a:rPr lang="en-US" b="1" baseline="-25000" dirty="0" smtClean="0">
                <a:latin typeface="Arial" pitchFamily="34" charset="0"/>
                <a:cs typeface="Arial" pitchFamily="34" charset="0"/>
              </a:rPr>
              <a:t>WG</a:t>
            </a:r>
            <a:r>
              <a:rPr lang="en-US" b="1" dirty="0" smtClean="0">
                <a:latin typeface="Arial" pitchFamily="34" charset="0"/>
                <a:cs typeface="Arial" pitchFamily="34" charset="0"/>
              </a:rPr>
              <a:t>=</a:t>
            </a:r>
            <a:r>
              <a:rPr lang="el-GR" b="1" dirty="0" smtClean="0">
                <a:latin typeface="Arial" pitchFamily="34" charset="0"/>
                <a:cs typeface="Arial" pitchFamily="34" charset="0"/>
              </a:rPr>
              <a:t> κ</a:t>
            </a:r>
            <a:r>
              <a:rPr lang="en-US" b="1" baseline="-25000" dirty="0" smtClean="0">
                <a:latin typeface="Arial" pitchFamily="34" charset="0"/>
                <a:cs typeface="Arial" pitchFamily="34" charset="0"/>
              </a:rPr>
              <a:t>ring</a:t>
            </a:r>
            <a:r>
              <a:rPr lang="en-US" b="1" dirty="0" smtClean="0">
                <a:latin typeface="Arial" pitchFamily="34" charset="0"/>
                <a:cs typeface="Arial" pitchFamily="34" charset="0"/>
              </a:rPr>
              <a:t>=</a:t>
            </a:r>
            <a:r>
              <a:rPr lang="el-GR" b="1" dirty="0" smtClean="0">
                <a:latin typeface="Arial" pitchFamily="34" charset="0"/>
                <a:cs typeface="Arial" pitchFamily="34" charset="0"/>
              </a:rPr>
              <a:t>γ</a:t>
            </a:r>
            <a:r>
              <a:rPr lang="en-US" b="1" baseline="-25000" dirty="0" smtClean="0">
                <a:latin typeface="Arial" pitchFamily="34" charset="0"/>
                <a:cs typeface="Arial" pitchFamily="34" charset="0"/>
              </a:rPr>
              <a:t>ring</a:t>
            </a:r>
            <a:r>
              <a:rPr lang="el-GR" b="1" dirty="0" smtClean="0">
                <a:latin typeface="Arial" pitchFamily="34" charset="0"/>
                <a:cs typeface="Arial" pitchFamily="34" charset="0"/>
              </a:rPr>
              <a:t> </a:t>
            </a:r>
            <a:endParaRPr lang="en-US" b="1" dirty="0" smtClean="0">
              <a:latin typeface="Arial" pitchFamily="34" charset="0"/>
              <a:cs typeface="Arial" pitchFamily="34" charset="0"/>
            </a:endParaRPr>
          </a:p>
          <a:p>
            <a:r>
              <a:rPr lang="en-US" b="1" dirty="0" smtClean="0">
                <a:latin typeface="Arial" pitchFamily="34" charset="0"/>
                <a:cs typeface="Arial" pitchFamily="34" charset="0"/>
              </a:rPr>
              <a:t>Single-ring:</a:t>
            </a:r>
            <a:r>
              <a:rPr lang="el-GR" b="1" dirty="0" smtClean="0">
                <a:latin typeface="Arial" pitchFamily="34" charset="0"/>
                <a:cs typeface="Arial" pitchFamily="34" charset="0"/>
              </a:rPr>
              <a:t>κ</a:t>
            </a:r>
            <a:r>
              <a:rPr lang="en-US" b="1" baseline="-25000" dirty="0" smtClean="0">
                <a:latin typeface="Arial" pitchFamily="34" charset="0"/>
                <a:cs typeface="Arial" pitchFamily="34" charset="0"/>
              </a:rPr>
              <a:t>WG</a:t>
            </a:r>
            <a:r>
              <a:rPr lang="en-US" b="1" dirty="0" smtClean="0">
                <a:latin typeface="Arial" pitchFamily="34" charset="0"/>
                <a:cs typeface="Arial" pitchFamily="34" charset="0"/>
              </a:rPr>
              <a:t>=</a:t>
            </a:r>
            <a:r>
              <a:rPr lang="el-GR" b="1" dirty="0" smtClean="0">
                <a:latin typeface="Arial" pitchFamily="34" charset="0"/>
                <a:cs typeface="Arial" pitchFamily="34" charset="0"/>
              </a:rPr>
              <a:t> γ</a:t>
            </a:r>
            <a:r>
              <a:rPr lang="en-US" b="1" baseline="-25000" dirty="0" smtClean="0">
                <a:latin typeface="Arial" pitchFamily="34" charset="0"/>
                <a:cs typeface="Arial" pitchFamily="34" charset="0"/>
              </a:rPr>
              <a:t>ring</a:t>
            </a:r>
            <a:r>
              <a:rPr lang="el-GR" b="1" dirty="0" smtClean="0">
                <a:latin typeface="Arial" pitchFamily="34" charset="0"/>
                <a:cs typeface="Arial" pitchFamily="34" charset="0"/>
              </a:rPr>
              <a:t> </a:t>
            </a:r>
            <a:endParaRPr lang="en-US" b="1" baseline="-25000" dirty="0" smtClean="0">
              <a:latin typeface="Arial" pitchFamily="34" charset="0"/>
              <a:cs typeface="Arial" pitchFamily="34" charset="0"/>
            </a:endParaRPr>
          </a:p>
          <a:p>
            <a:endParaRPr lang="en-US" b="1" baseline="-25000" dirty="0" smtClean="0">
              <a:latin typeface="Arial" pitchFamily="34" charset="0"/>
              <a:cs typeface="Arial"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Ce:YIG</a:t>
            </a:r>
            <a:r>
              <a:rPr lang="en-US" dirty="0" smtClean="0"/>
              <a:t> Characterization</a:t>
            </a:r>
            <a:endParaRPr lang="en-US" dirty="0"/>
          </a:p>
        </p:txBody>
      </p:sp>
      <p:graphicFrame>
        <p:nvGraphicFramePr>
          <p:cNvPr id="126978" name="Object 2"/>
          <p:cNvGraphicFramePr>
            <a:graphicFrameLocks noChangeAspect="1"/>
          </p:cNvGraphicFramePr>
          <p:nvPr/>
        </p:nvGraphicFramePr>
        <p:xfrm>
          <a:off x="2590800" y="1766888"/>
          <a:ext cx="6097588" cy="5072062"/>
        </p:xfrm>
        <a:graphic>
          <a:graphicData uri="http://schemas.openxmlformats.org/presentationml/2006/ole">
            <p:oleObj spid="_x0000_s126978" name="Graph" r:id="rId3" imgW="3895200" imgH="3240000" progId="Origin50.Graph">
              <p:embed/>
            </p:oleObj>
          </a:graphicData>
        </a:graphic>
      </p:graphicFrame>
      <p:sp>
        <p:nvSpPr>
          <p:cNvPr id="5" name="TextBox 4"/>
          <p:cNvSpPr txBox="1"/>
          <p:nvPr/>
        </p:nvSpPr>
        <p:spPr>
          <a:xfrm>
            <a:off x="533400" y="1905000"/>
            <a:ext cx="1853392" cy="1754326"/>
          </a:xfrm>
          <a:prstGeom prst="rect">
            <a:avLst/>
          </a:prstGeom>
          <a:noFill/>
        </p:spPr>
        <p:txBody>
          <a:bodyPr wrap="none" rtlCol="0">
            <a:spAutoFit/>
          </a:bodyPr>
          <a:lstStyle/>
          <a:p>
            <a:r>
              <a:rPr lang="en-US" dirty="0" smtClean="0"/>
              <a:t>Sample 1)</a:t>
            </a:r>
          </a:p>
          <a:p>
            <a:pPr>
              <a:buFontTx/>
              <a:buChar char="-"/>
            </a:pPr>
            <a:r>
              <a:rPr lang="en-US" dirty="0" smtClean="0"/>
              <a:t>400C</a:t>
            </a:r>
          </a:p>
          <a:p>
            <a:pPr>
              <a:buFontTx/>
              <a:buChar char="-"/>
            </a:pPr>
            <a:r>
              <a:rPr lang="en-US" dirty="0" err="1" smtClean="0"/>
              <a:t>Ar</a:t>
            </a:r>
            <a:r>
              <a:rPr lang="en-US" dirty="0" smtClean="0"/>
              <a:t>/O2=20/0sccm</a:t>
            </a:r>
          </a:p>
          <a:p>
            <a:pPr>
              <a:buFontTx/>
              <a:buChar char="-"/>
            </a:pPr>
            <a:r>
              <a:rPr lang="en-US" dirty="0" smtClean="0"/>
              <a:t>Power: 300W</a:t>
            </a:r>
          </a:p>
          <a:p>
            <a:pPr>
              <a:buFontTx/>
              <a:buChar char="-"/>
            </a:pPr>
            <a:r>
              <a:rPr lang="en-US" dirty="0" smtClean="0"/>
              <a:t>Pressure: 6mT</a:t>
            </a:r>
          </a:p>
          <a:p>
            <a:pPr>
              <a:buFontTx/>
              <a:buChar char="-"/>
            </a:pPr>
            <a:r>
              <a:rPr lang="en-US" dirty="0" smtClean="0"/>
              <a:t>Time: 2hr</a:t>
            </a:r>
            <a:endParaRPr lang="en-US" dirty="0"/>
          </a:p>
        </p:txBody>
      </p:sp>
      <p:sp>
        <p:nvSpPr>
          <p:cNvPr id="6" name="TextBox 5"/>
          <p:cNvSpPr txBox="1"/>
          <p:nvPr/>
        </p:nvSpPr>
        <p:spPr>
          <a:xfrm>
            <a:off x="609600" y="4267200"/>
            <a:ext cx="2145139" cy="1754326"/>
          </a:xfrm>
          <a:prstGeom prst="rect">
            <a:avLst/>
          </a:prstGeom>
          <a:noFill/>
        </p:spPr>
        <p:txBody>
          <a:bodyPr wrap="none" rtlCol="0">
            <a:spAutoFit/>
          </a:bodyPr>
          <a:lstStyle/>
          <a:p>
            <a:r>
              <a:rPr lang="en-US" dirty="0" smtClean="0"/>
              <a:t>Sample 2)</a:t>
            </a:r>
          </a:p>
          <a:p>
            <a:pPr>
              <a:buFontTx/>
              <a:buChar char="-"/>
            </a:pPr>
            <a:r>
              <a:rPr lang="en-US" dirty="0" smtClean="0"/>
              <a:t>500C</a:t>
            </a:r>
          </a:p>
          <a:p>
            <a:pPr>
              <a:buFontTx/>
              <a:buChar char="-"/>
            </a:pPr>
            <a:r>
              <a:rPr lang="en-US" dirty="0" err="1" smtClean="0"/>
              <a:t>Ar</a:t>
            </a:r>
            <a:r>
              <a:rPr lang="en-US" dirty="0" smtClean="0"/>
              <a:t>/O2=50/0.25sccm</a:t>
            </a:r>
          </a:p>
          <a:p>
            <a:pPr>
              <a:buFontTx/>
              <a:buChar char="-"/>
            </a:pPr>
            <a:r>
              <a:rPr lang="en-US" dirty="0" smtClean="0"/>
              <a:t>Power: 300W</a:t>
            </a:r>
          </a:p>
          <a:p>
            <a:pPr>
              <a:buFontTx/>
              <a:buChar char="-"/>
            </a:pPr>
            <a:r>
              <a:rPr lang="en-US" dirty="0" smtClean="0"/>
              <a:t>Pressure: 6mT</a:t>
            </a:r>
          </a:p>
          <a:p>
            <a:pPr>
              <a:buFontTx/>
              <a:buChar char="-"/>
            </a:pPr>
            <a:r>
              <a:rPr lang="en-US" dirty="0" smtClean="0"/>
              <a:t>Time: 2hr</a:t>
            </a:r>
            <a:endParaRPr lang="en-US" dirty="0"/>
          </a:p>
        </p:txBody>
      </p:sp>
      <p:sp>
        <p:nvSpPr>
          <p:cNvPr id="7" name="TextBox 6"/>
          <p:cNvSpPr txBox="1"/>
          <p:nvPr/>
        </p:nvSpPr>
        <p:spPr>
          <a:xfrm>
            <a:off x="4876800" y="4038600"/>
            <a:ext cx="676788" cy="369332"/>
          </a:xfrm>
          <a:prstGeom prst="rect">
            <a:avLst/>
          </a:prstGeom>
          <a:noFill/>
        </p:spPr>
        <p:txBody>
          <a:bodyPr wrap="none" rtlCol="0">
            <a:spAutoFit/>
          </a:bodyPr>
          <a:lstStyle/>
          <a:p>
            <a:r>
              <a:rPr lang="en-US" dirty="0" smtClean="0"/>
              <a:t>(400)</a:t>
            </a:r>
            <a:endParaRPr lang="en-US" dirty="0"/>
          </a:p>
        </p:txBody>
      </p:sp>
      <p:sp>
        <p:nvSpPr>
          <p:cNvPr id="12" name="TextBox 11"/>
          <p:cNvSpPr txBox="1"/>
          <p:nvPr/>
        </p:nvSpPr>
        <p:spPr>
          <a:xfrm>
            <a:off x="6858000" y="4876800"/>
            <a:ext cx="676788" cy="369332"/>
          </a:xfrm>
          <a:prstGeom prst="rect">
            <a:avLst/>
          </a:prstGeom>
          <a:noFill/>
        </p:spPr>
        <p:txBody>
          <a:bodyPr wrap="none" rtlCol="0">
            <a:spAutoFit/>
          </a:bodyPr>
          <a:lstStyle/>
          <a:p>
            <a:r>
              <a:rPr lang="en-US" dirty="0" smtClean="0"/>
              <a:t>(620)</a:t>
            </a:r>
            <a:endParaRPr lang="en-US" dirty="0"/>
          </a:p>
        </p:txBody>
      </p:sp>
      <p:cxnSp>
        <p:nvCxnSpPr>
          <p:cNvPr id="14" name="Straight Arrow Connector 13"/>
          <p:cNvCxnSpPr/>
          <p:nvPr/>
        </p:nvCxnSpPr>
        <p:spPr>
          <a:xfrm rot="5400000">
            <a:off x="5524500" y="2171700"/>
            <a:ext cx="990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019800" y="1524000"/>
            <a:ext cx="1807739" cy="369332"/>
          </a:xfrm>
          <a:prstGeom prst="rect">
            <a:avLst/>
          </a:prstGeom>
          <a:noFill/>
        </p:spPr>
        <p:txBody>
          <a:bodyPr wrap="none" rtlCol="0">
            <a:spAutoFit/>
          </a:bodyPr>
          <a:lstStyle/>
          <a:p>
            <a:r>
              <a:rPr lang="en-US" dirty="0" smtClean="0"/>
              <a:t>From Si substrate</a:t>
            </a:r>
            <a:endParaRPr 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Ce:YIG</a:t>
            </a:r>
            <a:r>
              <a:rPr lang="en-US" dirty="0" smtClean="0"/>
              <a:t> Characterization</a:t>
            </a:r>
            <a:endParaRPr lang="en-US" dirty="0"/>
          </a:p>
        </p:txBody>
      </p:sp>
      <p:graphicFrame>
        <p:nvGraphicFramePr>
          <p:cNvPr id="182273" name="Object 1"/>
          <p:cNvGraphicFramePr>
            <a:graphicFrameLocks noChangeAspect="1"/>
          </p:cNvGraphicFramePr>
          <p:nvPr/>
        </p:nvGraphicFramePr>
        <p:xfrm>
          <a:off x="1752600" y="1151853"/>
          <a:ext cx="6858000" cy="5706147"/>
        </p:xfrm>
        <a:graphic>
          <a:graphicData uri="http://schemas.openxmlformats.org/presentationml/2006/ole">
            <p:oleObj spid="_x0000_s182273" name="Graph" r:id="rId3" imgW="3893760" imgH="3240000" progId="Origin50.Graph">
              <p:embed/>
            </p:oleObj>
          </a:graphicData>
        </a:graphic>
      </p:graphicFrame>
      <p:sp>
        <p:nvSpPr>
          <p:cNvPr id="5" name="TextBox 4"/>
          <p:cNvSpPr txBox="1"/>
          <p:nvPr/>
        </p:nvSpPr>
        <p:spPr>
          <a:xfrm>
            <a:off x="381000" y="1905000"/>
            <a:ext cx="1567032" cy="923330"/>
          </a:xfrm>
          <a:prstGeom prst="rect">
            <a:avLst/>
          </a:prstGeom>
          <a:noFill/>
        </p:spPr>
        <p:txBody>
          <a:bodyPr wrap="none" rtlCol="0">
            <a:spAutoFit/>
          </a:bodyPr>
          <a:lstStyle/>
          <a:p>
            <a:r>
              <a:rPr lang="en-US" dirty="0" smtClean="0"/>
              <a:t>RTA annealing:</a:t>
            </a:r>
          </a:p>
          <a:p>
            <a:r>
              <a:rPr lang="en-US" dirty="0" smtClean="0"/>
              <a:t>800C 5 min</a:t>
            </a:r>
          </a:p>
          <a:p>
            <a:r>
              <a:rPr lang="en-US" dirty="0" smtClean="0"/>
              <a:t>Ramp: 2 min</a:t>
            </a:r>
            <a:endParaRPr lang="en-US" dirty="0"/>
          </a:p>
        </p:txBody>
      </p:sp>
      <p:sp>
        <p:nvSpPr>
          <p:cNvPr id="6" name="TextBox 5"/>
          <p:cNvSpPr txBox="1"/>
          <p:nvPr/>
        </p:nvSpPr>
        <p:spPr>
          <a:xfrm>
            <a:off x="4191000" y="2895600"/>
            <a:ext cx="676788" cy="369332"/>
          </a:xfrm>
          <a:prstGeom prst="rect">
            <a:avLst/>
          </a:prstGeom>
          <a:noFill/>
        </p:spPr>
        <p:txBody>
          <a:bodyPr wrap="none" rtlCol="0">
            <a:spAutoFit/>
          </a:bodyPr>
          <a:lstStyle/>
          <a:p>
            <a:r>
              <a:rPr lang="en-US" dirty="0" smtClean="0"/>
              <a:t>(400)</a:t>
            </a:r>
            <a:endParaRPr lang="en-US" dirty="0"/>
          </a:p>
        </p:txBody>
      </p:sp>
      <p:sp>
        <p:nvSpPr>
          <p:cNvPr id="7" name="TextBox 6"/>
          <p:cNvSpPr txBox="1"/>
          <p:nvPr/>
        </p:nvSpPr>
        <p:spPr>
          <a:xfrm>
            <a:off x="6096000" y="4648200"/>
            <a:ext cx="676788" cy="369332"/>
          </a:xfrm>
          <a:prstGeom prst="rect">
            <a:avLst/>
          </a:prstGeom>
          <a:noFill/>
        </p:spPr>
        <p:txBody>
          <a:bodyPr wrap="none" rtlCol="0">
            <a:spAutoFit/>
          </a:bodyPr>
          <a:lstStyle/>
          <a:p>
            <a:r>
              <a:rPr lang="en-US" dirty="0" smtClean="0"/>
              <a:t>(620)</a:t>
            </a:r>
            <a:endParaRPr lang="en-US" dirty="0"/>
          </a:p>
        </p:txBody>
      </p:sp>
      <p:sp>
        <p:nvSpPr>
          <p:cNvPr id="8" name="TextBox 7"/>
          <p:cNvSpPr txBox="1"/>
          <p:nvPr/>
        </p:nvSpPr>
        <p:spPr>
          <a:xfrm>
            <a:off x="0" y="6488668"/>
            <a:ext cx="5162119" cy="369332"/>
          </a:xfrm>
          <a:prstGeom prst="rect">
            <a:avLst/>
          </a:prstGeom>
          <a:noFill/>
        </p:spPr>
        <p:txBody>
          <a:bodyPr wrap="none" rtlCol="0">
            <a:spAutoFit/>
          </a:bodyPr>
          <a:lstStyle/>
          <a:p>
            <a:r>
              <a:rPr lang="en-US" dirty="0" smtClean="0"/>
              <a:t>Ps: extra RTA annealing at 800C for 30 min does help.</a:t>
            </a:r>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193539" name="Object 3"/>
          <p:cNvGraphicFramePr>
            <a:graphicFrameLocks noChangeAspect="1"/>
          </p:cNvGraphicFramePr>
          <p:nvPr/>
        </p:nvGraphicFramePr>
        <p:xfrm>
          <a:off x="3276600" y="1712913"/>
          <a:ext cx="6160997" cy="5145087"/>
        </p:xfrm>
        <a:graphic>
          <a:graphicData uri="http://schemas.openxmlformats.org/presentationml/2006/ole">
            <p:oleObj spid="_x0000_s193539" name="Graph" r:id="rId3" imgW="3879360" imgH="3240000" progId="Origin50.Graph">
              <p:embed/>
            </p:oleObj>
          </a:graphicData>
        </a:graphic>
      </p:graphicFrame>
      <p:sp>
        <p:nvSpPr>
          <p:cNvPr id="6" name="Rectangle 5"/>
          <p:cNvSpPr/>
          <p:nvPr/>
        </p:nvSpPr>
        <p:spPr>
          <a:xfrm>
            <a:off x="152400" y="2057400"/>
            <a:ext cx="3429000" cy="1754326"/>
          </a:xfrm>
          <a:prstGeom prst="rect">
            <a:avLst/>
          </a:prstGeom>
        </p:spPr>
        <p:txBody>
          <a:bodyPr wrap="square">
            <a:spAutoFit/>
          </a:bodyPr>
          <a:lstStyle/>
          <a:p>
            <a:pPr>
              <a:buFontTx/>
              <a:buChar char="-"/>
            </a:pPr>
            <a:r>
              <a:rPr lang="en-US" dirty="0" smtClean="0"/>
              <a:t>450C</a:t>
            </a:r>
          </a:p>
          <a:p>
            <a:pPr>
              <a:buFontTx/>
              <a:buChar char="-"/>
            </a:pPr>
            <a:r>
              <a:rPr lang="en-US" dirty="0" err="1" smtClean="0"/>
              <a:t>Ar</a:t>
            </a:r>
            <a:r>
              <a:rPr lang="en-US" dirty="0" smtClean="0"/>
              <a:t>/O2=20/0sccm</a:t>
            </a:r>
          </a:p>
          <a:p>
            <a:pPr>
              <a:buFontTx/>
              <a:buChar char="-"/>
            </a:pPr>
            <a:r>
              <a:rPr lang="en-US" dirty="0" smtClean="0"/>
              <a:t>Power: 300W</a:t>
            </a:r>
          </a:p>
          <a:p>
            <a:pPr>
              <a:buFontTx/>
              <a:buChar char="-"/>
            </a:pPr>
            <a:r>
              <a:rPr lang="en-US" dirty="0" smtClean="0"/>
              <a:t>Pressure: 6mT</a:t>
            </a:r>
          </a:p>
          <a:p>
            <a:pPr>
              <a:buFontTx/>
              <a:buChar char="-"/>
            </a:pPr>
            <a:r>
              <a:rPr lang="en-US" dirty="0" smtClean="0"/>
              <a:t>Time: 2hr</a:t>
            </a:r>
          </a:p>
          <a:p>
            <a:pPr>
              <a:buFontTx/>
              <a:buChar char="-"/>
            </a:pPr>
            <a:r>
              <a:rPr lang="en-US" dirty="0" smtClean="0"/>
              <a:t> chamber pressure: 1.5e-6 -&gt; 7e-7</a:t>
            </a:r>
            <a:endParaRPr lang="en-US" dirty="0"/>
          </a:p>
        </p:txBody>
      </p:sp>
      <p:sp>
        <p:nvSpPr>
          <p:cNvPr id="7" name="TextBox 6"/>
          <p:cNvSpPr txBox="1"/>
          <p:nvPr/>
        </p:nvSpPr>
        <p:spPr>
          <a:xfrm>
            <a:off x="304800" y="4343400"/>
            <a:ext cx="1567032" cy="923330"/>
          </a:xfrm>
          <a:prstGeom prst="rect">
            <a:avLst/>
          </a:prstGeom>
          <a:noFill/>
        </p:spPr>
        <p:txBody>
          <a:bodyPr wrap="none" rtlCol="0">
            <a:spAutoFit/>
          </a:bodyPr>
          <a:lstStyle/>
          <a:p>
            <a:r>
              <a:rPr lang="en-US" dirty="0" smtClean="0"/>
              <a:t>RTA annealing:</a:t>
            </a:r>
          </a:p>
          <a:p>
            <a:r>
              <a:rPr lang="en-US" dirty="0" smtClean="0"/>
              <a:t>800C 5min +</a:t>
            </a:r>
          </a:p>
          <a:p>
            <a:r>
              <a:rPr lang="en-US" dirty="0" smtClean="0"/>
              <a:t>900C 10min</a:t>
            </a:r>
            <a:endParaRPr 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CeYIG</a:t>
            </a:r>
            <a:r>
              <a:rPr lang="en-US" dirty="0" smtClean="0"/>
              <a:t> at room temperature</a:t>
            </a:r>
            <a:endParaRPr lang="en-US" dirty="0"/>
          </a:p>
        </p:txBody>
      </p:sp>
      <p:graphicFrame>
        <p:nvGraphicFramePr>
          <p:cNvPr id="250882" name="Object 2"/>
          <p:cNvGraphicFramePr>
            <a:graphicFrameLocks noChangeAspect="1"/>
          </p:cNvGraphicFramePr>
          <p:nvPr/>
        </p:nvGraphicFramePr>
        <p:xfrm>
          <a:off x="3276599" y="1600201"/>
          <a:ext cx="5759167" cy="4809516"/>
        </p:xfrm>
        <a:graphic>
          <a:graphicData uri="http://schemas.openxmlformats.org/presentationml/2006/ole">
            <p:oleObj spid="_x0000_s250882" name="Graph" r:id="rId3" imgW="3879360" imgH="3240000" progId="Origin50.Graph">
              <p:embed/>
            </p:oleObj>
          </a:graphicData>
        </a:graphic>
      </p:graphicFrame>
      <p:sp>
        <p:nvSpPr>
          <p:cNvPr id="5" name="Rectangle 4"/>
          <p:cNvSpPr/>
          <p:nvPr/>
        </p:nvSpPr>
        <p:spPr>
          <a:xfrm>
            <a:off x="381000" y="2057400"/>
            <a:ext cx="3733800" cy="1754326"/>
          </a:xfrm>
          <a:prstGeom prst="rect">
            <a:avLst/>
          </a:prstGeom>
        </p:spPr>
        <p:txBody>
          <a:bodyPr wrap="square">
            <a:spAutoFit/>
          </a:bodyPr>
          <a:lstStyle/>
          <a:p>
            <a:pPr>
              <a:buFontTx/>
              <a:buChar char="-"/>
            </a:pPr>
            <a:r>
              <a:rPr lang="en-US" dirty="0" smtClean="0"/>
              <a:t>Room temperature</a:t>
            </a:r>
          </a:p>
          <a:p>
            <a:pPr>
              <a:buFontTx/>
              <a:buChar char="-"/>
            </a:pPr>
            <a:r>
              <a:rPr lang="en-US" dirty="0" err="1" smtClean="0"/>
              <a:t>Ar</a:t>
            </a:r>
            <a:r>
              <a:rPr lang="en-US" dirty="0" smtClean="0"/>
              <a:t>/O2=16/0sccm</a:t>
            </a:r>
          </a:p>
          <a:p>
            <a:pPr>
              <a:buFontTx/>
              <a:buChar char="-"/>
            </a:pPr>
            <a:r>
              <a:rPr lang="en-US" dirty="0" smtClean="0"/>
              <a:t>Power: 200W</a:t>
            </a:r>
          </a:p>
          <a:p>
            <a:pPr>
              <a:buFontTx/>
              <a:buChar char="-"/>
            </a:pPr>
            <a:r>
              <a:rPr lang="en-US" dirty="0" smtClean="0"/>
              <a:t>Pressure: 3mT</a:t>
            </a:r>
          </a:p>
          <a:p>
            <a:pPr>
              <a:buFontTx/>
              <a:buChar char="-"/>
            </a:pPr>
            <a:r>
              <a:rPr lang="en-US" dirty="0" smtClean="0"/>
              <a:t>Time: 2hr</a:t>
            </a:r>
          </a:p>
          <a:p>
            <a:pPr>
              <a:buFontTx/>
              <a:buChar char="-"/>
            </a:pPr>
            <a:r>
              <a:rPr lang="en-US" dirty="0" smtClean="0"/>
              <a:t> chamber pressure: 3.5e-7 </a:t>
            </a:r>
            <a:r>
              <a:rPr lang="en-US" dirty="0" err="1" smtClean="0"/>
              <a:t>Torr</a:t>
            </a:r>
            <a:endParaRPr lang="en-US" dirty="0"/>
          </a:p>
        </p:txBody>
      </p:sp>
      <p:sp>
        <p:nvSpPr>
          <p:cNvPr id="6" name="TextBox 5"/>
          <p:cNvSpPr txBox="1"/>
          <p:nvPr/>
        </p:nvSpPr>
        <p:spPr>
          <a:xfrm>
            <a:off x="457200" y="4800600"/>
            <a:ext cx="2986267" cy="923330"/>
          </a:xfrm>
          <a:prstGeom prst="rect">
            <a:avLst/>
          </a:prstGeom>
          <a:noFill/>
        </p:spPr>
        <p:txBody>
          <a:bodyPr wrap="none" rtlCol="0">
            <a:spAutoFit/>
          </a:bodyPr>
          <a:lstStyle/>
          <a:p>
            <a:r>
              <a:rPr lang="en-US" dirty="0" smtClean="0"/>
              <a:t>RTA annealing:</a:t>
            </a:r>
          </a:p>
          <a:p>
            <a:r>
              <a:rPr lang="en-US" dirty="0" smtClean="0"/>
              <a:t>800C,  850C, and 900C 10 min</a:t>
            </a:r>
          </a:p>
          <a:p>
            <a:r>
              <a:rPr lang="en-US" dirty="0" smtClean="0"/>
              <a:t>Ramp: 5 min</a:t>
            </a:r>
            <a:endParaRPr lang="en-US" dirty="0"/>
          </a:p>
        </p:txBody>
      </p:sp>
      <p:graphicFrame>
        <p:nvGraphicFramePr>
          <p:cNvPr id="250883" name="Object 3"/>
          <p:cNvGraphicFramePr>
            <a:graphicFrameLocks noChangeAspect="1"/>
          </p:cNvGraphicFramePr>
          <p:nvPr/>
        </p:nvGraphicFramePr>
        <p:xfrm>
          <a:off x="8459788" y="1676400"/>
          <a:ext cx="5786437" cy="4724400"/>
        </p:xfrm>
        <a:graphic>
          <a:graphicData uri="http://schemas.openxmlformats.org/presentationml/2006/ole">
            <p:oleObj spid="_x0000_s250883" name="Graph" r:id="rId4" imgW="3970080" imgH="3240000" progId="Origin50.Graph">
              <p:embed/>
            </p:oleObj>
          </a:graphicData>
        </a:graphic>
      </p:graphicFrame>
      <p:sp>
        <p:nvSpPr>
          <p:cNvPr id="8" name="TextBox 7"/>
          <p:cNvSpPr txBox="1"/>
          <p:nvPr/>
        </p:nvSpPr>
        <p:spPr>
          <a:xfrm>
            <a:off x="10287000" y="1600200"/>
            <a:ext cx="2819618" cy="369332"/>
          </a:xfrm>
          <a:prstGeom prst="rect">
            <a:avLst/>
          </a:prstGeom>
          <a:noFill/>
        </p:spPr>
        <p:txBody>
          <a:bodyPr wrap="none" rtlCol="0">
            <a:spAutoFit/>
          </a:bodyPr>
          <a:lstStyle/>
          <a:p>
            <a:r>
              <a:rPr lang="en-US" dirty="0" smtClean="0"/>
              <a:t>Res: 0.05deg, int. time: 2sec</a:t>
            </a:r>
            <a:endParaRPr lang="en-US" dirty="0"/>
          </a:p>
        </p:txBody>
      </p:sp>
      <p:sp>
        <p:nvSpPr>
          <p:cNvPr id="9" name="TextBox 8"/>
          <p:cNvSpPr txBox="1"/>
          <p:nvPr/>
        </p:nvSpPr>
        <p:spPr>
          <a:xfrm>
            <a:off x="5029200" y="1524000"/>
            <a:ext cx="2994346" cy="369332"/>
          </a:xfrm>
          <a:prstGeom prst="rect">
            <a:avLst/>
          </a:prstGeom>
          <a:noFill/>
        </p:spPr>
        <p:txBody>
          <a:bodyPr wrap="none" rtlCol="0">
            <a:spAutoFit/>
          </a:bodyPr>
          <a:lstStyle/>
          <a:p>
            <a:r>
              <a:rPr lang="en-US" dirty="0" smtClean="0"/>
              <a:t>Res: 0.02deg, int. time: 0.3sec</a:t>
            </a:r>
            <a:endParaRPr lang="en-US"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Sputtering recipe for Si disks</a:t>
            </a:r>
            <a:br>
              <a:rPr lang="en-US" dirty="0" smtClean="0"/>
            </a:br>
            <a:endParaRPr lang="en-US" dirty="0"/>
          </a:p>
        </p:txBody>
      </p:sp>
      <p:graphicFrame>
        <p:nvGraphicFramePr>
          <p:cNvPr id="261122" name="Object 2"/>
          <p:cNvGraphicFramePr>
            <a:graphicFrameLocks noChangeAspect="1"/>
          </p:cNvGraphicFramePr>
          <p:nvPr/>
        </p:nvGraphicFramePr>
        <p:xfrm>
          <a:off x="3429000" y="2093913"/>
          <a:ext cx="5557694" cy="4535487"/>
        </p:xfrm>
        <a:graphic>
          <a:graphicData uri="http://schemas.openxmlformats.org/presentationml/2006/ole">
            <p:oleObj spid="_x0000_s261122" name="Graph" r:id="rId3" imgW="3970080" imgH="3240000" progId="Origin50.Graph">
              <p:embed/>
            </p:oleObj>
          </a:graphicData>
        </a:graphic>
      </p:graphicFrame>
      <p:sp>
        <p:nvSpPr>
          <p:cNvPr id="5" name="Rectangle 4"/>
          <p:cNvSpPr/>
          <p:nvPr/>
        </p:nvSpPr>
        <p:spPr>
          <a:xfrm>
            <a:off x="152400" y="2492276"/>
            <a:ext cx="3733800" cy="2308324"/>
          </a:xfrm>
          <a:prstGeom prst="rect">
            <a:avLst/>
          </a:prstGeom>
        </p:spPr>
        <p:txBody>
          <a:bodyPr wrap="square">
            <a:spAutoFit/>
          </a:bodyPr>
          <a:lstStyle/>
          <a:p>
            <a:pPr>
              <a:buFontTx/>
              <a:buChar char="-"/>
            </a:pPr>
            <a:r>
              <a:rPr lang="en-US" dirty="0" smtClean="0"/>
              <a:t>Sample clean: BHF/Piranha</a:t>
            </a:r>
          </a:p>
          <a:p>
            <a:pPr>
              <a:buFontTx/>
              <a:buChar char="-"/>
            </a:pPr>
            <a:r>
              <a:rPr lang="en-US" dirty="0" smtClean="0"/>
              <a:t>Room temperature sputtering </a:t>
            </a:r>
          </a:p>
          <a:p>
            <a:pPr>
              <a:buFontTx/>
              <a:buChar char="-"/>
            </a:pPr>
            <a:r>
              <a:rPr lang="en-US" dirty="0" err="1" smtClean="0"/>
              <a:t>Ar</a:t>
            </a:r>
            <a:r>
              <a:rPr lang="en-US" dirty="0" smtClean="0"/>
              <a:t>/O2=16/0sccm</a:t>
            </a:r>
          </a:p>
          <a:p>
            <a:pPr>
              <a:buFontTx/>
              <a:buChar char="-"/>
            </a:pPr>
            <a:r>
              <a:rPr lang="en-US" dirty="0" smtClean="0"/>
              <a:t>Power: 200W</a:t>
            </a:r>
          </a:p>
          <a:p>
            <a:pPr>
              <a:buFontTx/>
              <a:buChar char="-"/>
            </a:pPr>
            <a:r>
              <a:rPr lang="en-US" dirty="0" smtClean="0"/>
              <a:t>Pressure: 3mT</a:t>
            </a:r>
          </a:p>
          <a:p>
            <a:pPr>
              <a:buFontTx/>
              <a:buChar char="-"/>
            </a:pPr>
            <a:r>
              <a:rPr lang="en-US" dirty="0" smtClean="0"/>
              <a:t>Time: 3min/2hr</a:t>
            </a:r>
          </a:p>
          <a:p>
            <a:pPr>
              <a:buFontTx/>
              <a:buChar char="-"/>
            </a:pPr>
            <a:r>
              <a:rPr lang="en-US" dirty="0" smtClean="0"/>
              <a:t> chamber pressure: 4.6e-7 </a:t>
            </a:r>
            <a:r>
              <a:rPr lang="en-US" dirty="0" err="1" smtClean="0"/>
              <a:t>Torr</a:t>
            </a:r>
            <a:endParaRPr lang="en-US" dirty="0" smtClean="0"/>
          </a:p>
          <a:p>
            <a:pPr>
              <a:buFontTx/>
              <a:buChar char="-"/>
            </a:pPr>
            <a:r>
              <a:rPr lang="en-US" dirty="0" smtClean="0"/>
              <a:t> 900C RTA annealing for 10 min</a:t>
            </a:r>
            <a:endParaRPr lang="en-US" dirty="0"/>
          </a:p>
        </p:txBody>
      </p:sp>
      <p:sp>
        <p:nvSpPr>
          <p:cNvPr id="7" name="TextBox 6"/>
          <p:cNvSpPr txBox="1"/>
          <p:nvPr/>
        </p:nvSpPr>
        <p:spPr>
          <a:xfrm>
            <a:off x="152400" y="5029200"/>
            <a:ext cx="3515834" cy="369332"/>
          </a:xfrm>
          <a:prstGeom prst="rect">
            <a:avLst/>
          </a:prstGeom>
          <a:noFill/>
        </p:spPr>
        <p:txBody>
          <a:bodyPr wrap="none" rtlCol="0">
            <a:spAutoFit/>
          </a:bodyPr>
          <a:lstStyle/>
          <a:p>
            <a:r>
              <a:rPr lang="en-US" dirty="0" smtClean="0"/>
              <a:t>Run seasoning recipe for 10/20 min</a:t>
            </a:r>
            <a:endParaRPr lang="en-US" dirty="0"/>
          </a:p>
        </p:txBody>
      </p:sp>
      <p:sp>
        <p:nvSpPr>
          <p:cNvPr id="8" name="TextBox 7"/>
          <p:cNvSpPr txBox="1"/>
          <p:nvPr/>
        </p:nvSpPr>
        <p:spPr>
          <a:xfrm>
            <a:off x="5029200" y="2057400"/>
            <a:ext cx="2819618" cy="369332"/>
          </a:xfrm>
          <a:prstGeom prst="rect">
            <a:avLst/>
          </a:prstGeom>
          <a:noFill/>
        </p:spPr>
        <p:txBody>
          <a:bodyPr wrap="none" rtlCol="0">
            <a:spAutoFit/>
          </a:bodyPr>
          <a:lstStyle/>
          <a:p>
            <a:r>
              <a:rPr lang="en-US" dirty="0" smtClean="0"/>
              <a:t>Res: 0.05deg, int. time: 2sec</a:t>
            </a:r>
            <a:endParaRPr lang="en-US" dirty="0"/>
          </a:p>
        </p:txBody>
      </p:sp>
      <p:sp>
        <p:nvSpPr>
          <p:cNvPr id="9" name="TextBox 8"/>
          <p:cNvSpPr txBox="1"/>
          <p:nvPr/>
        </p:nvSpPr>
        <p:spPr>
          <a:xfrm>
            <a:off x="152400" y="1447800"/>
            <a:ext cx="2836289" cy="369332"/>
          </a:xfrm>
          <a:prstGeom prst="rect">
            <a:avLst/>
          </a:prstGeom>
          <a:noFill/>
        </p:spPr>
        <p:txBody>
          <a:bodyPr wrap="none" rtlCol="0">
            <a:spAutoFit/>
          </a:bodyPr>
          <a:lstStyle/>
          <a:p>
            <a:r>
              <a:rPr lang="en-US" dirty="0" smtClean="0"/>
              <a:t>Sputtering recipe for Si disks</a:t>
            </a:r>
            <a:endParaRPr lang="en-US" dirty="0"/>
          </a:p>
        </p:txBody>
      </p:sp>
      <p:sp>
        <p:nvSpPr>
          <p:cNvPr id="10" name="TextBox 9"/>
          <p:cNvSpPr txBox="1"/>
          <p:nvPr/>
        </p:nvSpPr>
        <p:spPr>
          <a:xfrm>
            <a:off x="5867400" y="4876800"/>
            <a:ext cx="676788" cy="369332"/>
          </a:xfrm>
          <a:prstGeom prst="rect">
            <a:avLst/>
          </a:prstGeom>
          <a:noFill/>
        </p:spPr>
        <p:txBody>
          <a:bodyPr wrap="none" rtlCol="0">
            <a:spAutoFit/>
          </a:bodyPr>
          <a:lstStyle/>
          <a:p>
            <a:r>
              <a:rPr lang="en-US" dirty="0" smtClean="0"/>
              <a:t>(400)</a:t>
            </a:r>
            <a:endParaRPr lang="en-US" dirty="0"/>
          </a:p>
        </p:txBody>
      </p:sp>
      <p:sp>
        <p:nvSpPr>
          <p:cNvPr id="11" name="TextBox 10"/>
          <p:cNvSpPr txBox="1"/>
          <p:nvPr/>
        </p:nvSpPr>
        <p:spPr>
          <a:xfrm>
            <a:off x="7391400" y="2895600"/>
            <a:ext cx="676788" cy="369332"/>
          </a:xfrm>
          <a:prstGeom prst="rect">
            <a:avLst/>
          </a:prstGeom>
          <a:noFill/>
        </p:spPr>
        <p:txBody>
          <a:bodyPr wrap="none" rtlCol="0">
            <a:spAutoFit/>
          </a:bodyPr>
          <a:lstStyle/>
          <a:p>
            <a:r>
              <a:rPr lang="en-US" dirty="0" smtClean="0"/>
              <a:t>(420)</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srcRect/>
          <a:stretch>
            <a:fillRect/>
          </a:stretch>
        </p:blipFill>
        <p:spPr bwMode="auto">
          <a:xfrm>
            <a:off x="228600" y="2628900"/>
            <a:ext cx="4521200" cy="33909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Influence of Faraday Coefficient</a:t>
            </a:r>
            <a:endParaRPr lang="en-US" dirty="0"/>
          </a:p>
        </p:txBody>
      </p:sp>
      <p:sp>
        <p:nvSpPr>
          <p:cNvPr id="5" name="TextBox 4"/>
          <p:cNvSpPr txBox="1"/>
          <p:nvPr/>
        </p:nvSpPr>
        <p:spPr>
          <a:xfrm>
            <a:off x="831942" y="2145268"/>
            <a:ext cx="2098716" cy="369332"/>
          </a:xfrm>
          <a:prstGeom prst="rect">
            <a:avLst/>
          </a:prstGeom>
          <a:noFill/>
        </p:spPr>
        <p:txBody>
          <a:bodyPr wrap="none" rtlCol="0">
            <a:spAutoFit/>
          </a:bodyPr>
          <a:lstStyle/>
          <a:p>
            <a:r>
              <a:rPr lang="en-US" dirty="0" err="1" smtClean="0"/>
              <a:t>Ce:YIG</a:t>
            </a:r>
            <a:r>
              <a:rPr lang="en-US" dirty="0" smtClean="0"/>
              <a:t> (7850 </a:t>
            </a:r>
            <a:r>
              <a:rPr lang="en-US" dirty="0" err="1" smtClean="0"/>
              <a:t>rad</a:t>
            </a:r>
            <a:r>
              <a:rPr lang="en-US" dirty="0" smtClean="0"/>
              <a:t>/m)</a:t>
            </a:r>
            <a:endParaRPr lang="en-US" dirty="0"/>
          </a:p>
        </p:txBody>
      </p:sp>
      <p:sp>
        <p:nvSpPr>
          <p:cNvPr id="6" name="TextBox 5"/>
          <p:cNvSpPr txBox="1"/>
          <p:nvPr/>
        </p:nvSpPr>
        <p:spPr>
          <a:xfrm>
            <a:off x="831942" y="1535668"/>
            <a:ext cx="2369431" cy="369332"/>
          </a:xfrm>
          <a:prstGeom prst="rect">
            <a:avLst/>
          </a:prstGeom>
          <a:noFill/>
        </p:spPr>
        <p:txBody>
          <a:bodyPr wrap="none" rtlCol="0">
            <a:spAutoFit/>
          </a:bodyPr>
          <a:lstStyle/>
          <a:p>
            <a:r>
              <a:rPr lang="en-US" dirty="0" err="1" smtClean="0"/>
              <a:t>Fe:InGaAsP</a:t>
            </a:r>
            <a:r>
              <a:rPr lang="en-US" dirty="0" smtClean="0"/>
              <a:t>(218 </a:t>
            </a:r>
            <a:r>
              <a:rPr lang="en-US" dirty="0" err="1" smtClean="0"/>
              <a:t>rad</a:t>
            </a:r>
            <a:r>
              <a:rPr lang="en-US" dirty="0" smtClean="0"/>
              <a:t>/m)</a:t>
            </a:r>
            <a:endParaRPr lang="en-US" dirty="0"/>
          </a:p>
        </p:txBody>
      </p:sp>
      <p:sp>
        <p:nvSpPr>
          <p:cNvPr id="7" name="TextBox 6"/>
          <p:cNvSpPr txBox="1"/>
          <p:nvPr/>
        </p:nvSpPr>
        <p:spPr>
          <a:xfrm>
            <a:off x="831942" y="1840468"/>
            <a:ext cx="2637132" cy="369332"/>
          </a:xfrm>
          <a:prstGeom prst="rect">
            <a:avLst/>
          </a:prstGeom>
          <a:noFill/>
        </p:spPr>
        <p:txBody>
          <a:bodyPr wrap="none" rtlCol="0">
            <a:spAutoFit/>
          </a:bodyPr>
          <a:lstStyle/>
          <a:p>
            <a:r>
              <a:rPr lang="en-US" dirty="0" smtClean="0"/>
              <a:t>Gd</a:t>
            </a:r>
            <a:r>
              <a:rPr lang="en-US" baseline="-25000" dirty="0" smtClean="0"/>
              <a:t>2</a:t>
            </a:r>
            <a:r>
              <a:rPr lang="en-US" dirty="0" smtClean="0"/>
              <a:t>Bi</a:t>
            </a:r>
            <a:r>
              <a:rPr lang="en-US" baseline="-25000" dirty="0" smtClean="0"/>
              <a:t>1</a:t>
            </a:r>
            <a:r>
              <a:rPr lang="en-US" dirty="0" smtClean="0"/>
              <a:t>Fe</a:t>
            </a:r>
            <a:r>
              <a:rPr lang="en-US" baseline="-25000" dirty="0" smtClean="0"/>
              <a:t>5</a:t>
            </a:r>
            <a:r>
              <a:rPr lang="en-US" dirty="0" smtClean="0"/>
              <a:t>O</a:t>
            </a:r>
            <a:r>
              <a:rPr lang="en-US" baseline="-25000" dirty="0" smtClean="0"/>
              <a:t>12</a:t>
            </a:r>
            <a:r>
              <a:rPr lang="en-US" dirty="0" smtClean="0"/>
              <a:t>(1745 </a:t>
            </a:r>
            <a:r>
              <a:rPr lang="en-US" dirty="0" err="1" smtClean="0"/>
              <a:t>rad</a:t>
            </a:r>
            <a:r>
              <a:rPr lang="en-US" dirty="0" smtClean="0"/>
              <a:t>/m)</a:t>
            </a:r>
            <a:endParaRPr lang="en-US" dirty="0"/>
          </a:p>
        </p:txBody>
      </p:sp>
      <p:sp>
        <p:nvSpPr>
          <p:cNvPr id="13" name="TextBox 12"/>
          <p:cNvSpPr txBox="1"/>
          <p:nvPr/>
        </p:nvSpPr>
        <p:spPr>
          <a:xfrm>
            <a:off x="1143000" y="2819400"/>
            <a:ext cx="768159" cy="369332"/>
          </a:xfrm>
          <a:prstGeom prst="rect">
            <a:avLst/>
          </a:prstGeom>
          <a:noFill/>
        </p:spPr>
        <p:txBody>
          <a:bodyPr wrap="none" rtlCol="0">
            <a:spAutoFit/>
          </a:bodyPr>
          <a:lstStyle/>
          <a:p>
            <a:r>
              <a:rPr lang="en-US" dirty="0" smtClean="0"/>
              <a:t>Q=10</a:t>
            </a:r>
            <a:r>
              <a:rPr lang="en-US" baseline="30000" dirty="0"/>
              <a:t>5</a:t>
            </a:r>
          </a:p>
        </p:txBody>
      </p:sp>
      <p:sp>
        <p:nvSpPr>
          <p:cNvPr id="14" name="TextBox 13"/>
          <p:cNvSpPr txBox="1"/>
          <p:nvPr/>
        </p:nvSpPr>
        <p:spPr>
          <a:xfrm>
            <a:off x="1752600" y="3810000"/>
            <a:ext cx="768159" cy="369332"/>
          </a:xfrm>
          <a:prstGeom prst="rect">
            <a:avLst/>
          </a:prstGeom>
          <a:noFill/>
        </p:spPr>
        <p:txBody>
          <a:bodyPr wrap="none" rtlCol="0">
            <a:spAutoFit/>
          </a:bodyPr>
          <a:lstStyle/>
          <a:p>
            <a:r>
              <a:rPr lang="en-US" dirty="0" smtClean="0"/>
              <a:t>Q=10</a:t>
            </a:r>
            <a:r>
              <a:rPr lang="en-US" baseline="30000" dirty="0" smtClean="0"/>
              <a:t>4</a:t>
            </a:r>
            <a:endParaRPr lang="en-US" baseline="30000" dirty="0"/>
          </a:p>
        </p:txBody>
      </p:sp>
      <p:pic>
        <p:nvPicPr>
          <p:cNvPr id="5124" name="Picture 4"/>
          <p:cNvPicPr>
            <a:picLocks noChangeAspect="1" noChangeArrowheads="1"/>
          </p:cNvPicPr>
          <p:nvPr/>
        </p:nvPicPr>
        <p:blipFill>
          <a:blip r:embed="rId3" cstate="print"/>
          <a:srcRect/>
          <a:stretch>
            <a:fillRect/>
          </a:stretch>
        </p:blipFill>
        <p:spPr bwMode="auto">
          <a:xfrm>
            <a:off x="4622800" y="2590800"/>
            <a:ext cx="4521200" cy="3390900"/>
          </a:xfrm>
          <a:prstGeom prst="rect">
            <a:avLst/>
          </a:prstGeom>
          <a:noFill/>
          <a:ln w="9525">
            <a:noFill/>
            <a:miter lim="800000"/>
            <a:headEnd/>
            <a:tailEnd/>
          </a:ln>
          <a:effectLst/>
        </p:spPr>
      </p:pic>
      <p:sp>
        <p:nvSpPr>
          <p:cNvPr id="17" name="TextBox 16"/>
          <p:cNvSpPr txBox="1"/>
          <p:nvPr/>
        </p:nvSpPr>
        <p:spPr>
          <a:xfrm>
            <a:off x="1371600" y="3200400"/>
            <a:ext cx="984565" cy="369332"/>
          </a:xfrm>
          <a:prstGeom prst="rect">
            <a:avLst/>
          </a:prstGeom>
          <a:noFill/>
        </p:spPr>
        <p:txBody>
          <a:bodyPr wrap="none" rtlCol="0">
            <a:spAutoFit/>
          </a:bodyPr>
          <a:lstStyle/>
          <a:p>
            <a:r>
              <a:rPr lang="en-US" dirty="0" smtClean="0"/>
              <a:t>Q=5x10</a:t>
            </a:r>
            <a:r>
              <a:rPr lang="en-US" baseline="30000" dirty="0"/>
              <a:t>4</a:t>
            </a:r>
          </a:p>
        </p:txBody>
      </p:sp>
      <p:sp>
        <p:nvSpPr>
          <p:cNvPr id="18" name="TextBox 17"/>
          <p:cNvSpPr txBox="1"/>
          <p:nvPr/>
        </p:nvSpPr>
        <p:spPr>
          <a:xfrm>
            <a:off x="5181600" y="5867400"/>
            <a:ext cx="768159" cy="369332"/>
          </a:xfrm>
          <a:prstGeom prst="rect">
            <a:avLst/>
          </a:prstGeom>
          <a:noFill/>
        </p:spPr>
        <p:txBody>
          <a:bodyPr wrap="none" rtlCol="0">
            <a:spAutoFit/>
          </a:bodyPr>
          <a:lstStyle/>
          <a:p>
            <a:r>
              <a:rPr lang="en-US" dirty="0" smtClean="0"/>
              <a:t>Q=10</a:t>
            </a:r>
            <a:r>
              <a:rPr lang="en-US" baseline="30000" dirty="0"/>
              <a:t>5</a:t>
            </a:r>
          </a:p>
        </p:txBody>
      </p:sp>
      <p:sp>
        <p:nvSpPr>
          <p:cNvPr id="19" name="TextBox 18"/>
          <p:cNvSpPr txBox="1"/>
          <p:nvPr/>
        </p:nvSpPr>
        <p:spPr>
          <a:xfrm>
            <a:off x="6781800" y="4572000"/>
            <a:ext cx="768159" cy="369332"/>
          </a:xfrm>
          <a:prstGeom prst="rect">
            <a:avLst/>
          </a:prstGeom>
          <a:noFill/>
        </p:spPr>
        <p:txBody>
          <a:bodyPr wrap="none" rtlCol="0">
            <a:spAutoFit/>
          </a:bodyPr>
          <a:lstStyle/>
          <a:p>
            <a:r>
              <a:rPr lang="en-US" dirty="0" smtClean="0"/>
              <a:t>Q=10</a:t>
            </a:r>
            <a:r>
              <a:rPr lang="en-US" baseline="30000" dirty="0" smtClean="0"/>
              <a:t>4</a:t>
            </a:r>
            <a:endParaRPr lang="en-US" baseline="30000" dirty="0"/>
          </a:p>
        </p:txBody>
      </p:sp>
      <p:sp>
        <p:nvSpPr>
          <p:cNvPr id="20" name="TextBox 19"/>
          <p:cNvSpPr txBox="1"/>
          <p:nvPr/>
        </p:nvSpPr>
        <p:spPr>
          <a:xfrm>
            <a:off x="5867400" y="4953000"/>
            <a:ext cx="984565" cy="369332"/>
          </a:xfrm>
          <a:prstGeom prst="rect">
            <a:avLst/>
          </a:prstGeom>
          <a:noFill/>
        </p:spPr>
        <p:txBody>
          <a:bodyPr wrap="none" rtlCol="0">
            <a:spAutoFit/>
          </a:bodyPr>
          <a:lstStyle/>
          <a:p>
            <a:r>
              <a:rPr lang="en-US" dirty="0" smtClean="0"/>
              <a:t>Q=5x10</a:t>
            </a:r>
            <a:r>
              <a:rPr lang="en-US" baseline="30000" dirty="0"/>
              <a:t>4</a:t>
            </a:r>
          </a:p>
        </p:txBody>
      </p:sp>
      <p:cxnSp>
        <p:nvCxnSpPr>
          <p:cNvPr id="22" name="Straight Arrow Connector 21"/>
          <p:cNvCxnSpPr>
            <a:stCxn id="18" idx="0"/>
          </p:cNvCxnSpPr>
          <p:nvPr/>
        </p:nvCxnSpPr>
        <p:spPr>
          <a:xfrm rot="16200000" flipV="1">
            <a:off x="5297440" y="5599160"/>
            <a:ext cx="533400" cy="3080"/>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CeYIG</a:t>
            </a:r>
            <a:r>
              <a:rPr lang="en-US" dirty="0" smtClean="0"/>
              <a:t>: 500C</a:t>
            </a:r>
            <a:endParaRPr lang="en-US" dirty="0"/>
          </a:p>
        </p:txBody>
      </p:sp>
      <p:graphicFrame>
        <p:nvGraphicFramePr>
          <p:cNvPr id="204802" name="Object 2"/>
          <p:cNvGraphicFramePr>
            <a:graphicFrameLocks noChangeAspect="1"/>
          </p:cNvGraphicFramePr>
          <p:nvPr/>
        </p:nvGraphicFramePr>
        <p:xfrm>
          <a:off x="3159096" y="2057400"/>
          <a:ext cx="5827741" cy="4598987"/>
        </p:xfrm>
        <a:graphic>
          <a:graphicData uri="http://schemas.openxmlformats.org/presentationml/2006/ole">
            <p:oleObj spid="_x0000_s204802" name="Graph" r:id="rId3" imgW="4186080" imgH="3303360" progId="Origin50.Graph">
              <p:embed/>
            </p:oleObj>
          </a:graphicData>
        </a:graphic>
      </p:graphicFrame>
      <p:sp>
        <p:nvSpPr>
          <p:cNvPr id="5" name="Rectangle 4"/>
          <p:cNvSpPr/>
          <p:nvPr/>
        </p:nvSpPr>
        <p:spPr>
          <a:xfrm>
            <a:off x="152400" y="2057400"/>
            <a:ext cx="3429000" cy="1754326"/>
          </a:xfrm>
          <a:prstGeom prst="rect">
            <a:avLst/>
          </a:prstGeom>
        </p:spPr>
        <p:txBody>
          <a:bodyPr wrap="square">
            <a:spAutoFit/>
          </a:bodyPr>
          <a:lstStyle/>
          <a:p>
            <a:pPr>
              <a:buFontTx/>
              <a:buChar char="-"/>
            </a:pPr>
            <a:r>
              <a:rPr lang="en-US" dirty="0" smtClean="0"/>
              <a:t>500C</a:t>
            </a:r>
          </a:p>
          <a:p>
            <a:pPr>
              <a:buFontTx/>
              <a:buChar char="-"/>
            </a:pPr>
            <a:r>
              <a:rPr lang="en-US" dirty="0" err="1" smtClean="0"/>
              <a:t>Ar</a:t>
            </a:r>
            <a:r>
              <a:rPr lang="en-US" dirty="0" smtClean="0"/>
              <a:t>/O2=50/0.25sccm</a:t>
            </a:r>
          </a:p>
          <a:p>
            <a:pPr>
              <a:buFontTx/>
              <a:buChar char="-"/>
            </a:pPr>
            <a:r>
              <a:rPr lang="en-US" dirty="0" smtClean="0"/>
              <a:t>Power: 300W</a:t>
            </a:r>
          </a:p>
          <a:p>
            <a:pPr>
              <a:buFontTx/>
              <a:buChar char="-"/>
            </a:pPr>
            <a:r>
              <a:rPr lang="en-US" dirty="0" smtClean="0"/>
              <a:t>Pressure: 6mT</a:t>
            </a:r>
          </a:p>
          <a:p>
            <a:pPr>
              <a:buFontTx/>
              <a:buChar char="-"/>
            </a:pPr>
            <a:r>
              <a:rPr lang="en-US" dirty="0" smtClean="0"/>
              <a:t>Time: 2hr</a:t>
            </a:r>
          </a:p>
          <a:p>
            <a:pPr>
              <a:buFontTx/>
              <a:buChar char="-"/>
            </a:pPr>
            <a:r>
              <a:rPr lang="en-US" dirty="0" smtClean="0"/>
              <a:t> chamber pressure:1.6e-6-&gt;7.8e-7</a:t>
            </a:r>
            <a:endParaRPr lang="en-US" dirty="0"/>
          </a:p>
        </p:txBody>
      </p:sp>
      <p:sp>
        <p:nvSpPr>
          <p:cNvPr id="9" name="TextBox 8"/>
          <p:cNvSpPr txBox="1"/>
          <p:nvPr/>
        </p:nvSpPr>
        <p:spPr>
          <a:xfrm>
            <a:off x="381000" y="4419600"/>
            <a:ext cx="2986267" cy="923330"/>
          </a:xfrm>
          <a:prstGeom prst="rect">
            <a:avLst/>
          </a:prstGeom>
          <a:noFill/>
        </p:spPr>
        <p:txBody>
          <a:bodyPr wrap="none" rtlCol="0">
            <a:spAutoFit/>
          </a:bodyPr>
          <a:lstStyle/>
          <a:p>
            <a:r>
              <a:rPr lang="en-US" dirty="0" smtClean="0"/>
              <a:t>RTA annealing:</a:t>
            </a:r>
          </a:p>
          <a:p>
            <a:r>
              <a:rPr lang="en-US" dirty="0" smtClean="0"/>
              <a:t>800C,  850C, and 900C 10 min</a:t>
            </a:r>
          </a:p>
          <a:p>
            <a:r>
              <a:rPr lang="en-US" dirty="0" smtClean="0"/>
              <a:t>Ramp: 5 min</a:t>
            </a:r>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CeYIG</a:t>
            </a:r>
            <a:r>
              <a:rPr lang="en-US" dirty="0" smtClean="0"/>
              <a:t>: 520C</a:t>
            </a:r>
            <a:endParaRPr lang="en-US" dirty="0"/>
          </a:p>
        </p:txBody>
      </p:sp>
      <p:graphicFrame>
        <p:nvGraphicFramePr>
          <p:cNvPr id="195586" name="Object 2"/>
          <p:cNvGraphicFramePr>
            <a:graphicFrameLocks noChangeAspect="1"/>
          </p:cNvGraphicFramePr>
          <p:nvPr/>
        </p:nvGraphicFramePr>
        <p:xfrm>
          <a:off x="3374343" y="1905000"/>
          <a:ext cx="5769657" cy="4800600"/>
        </p:xfrm>
        <a:graphic>
          <a:graphicData uri="http://schemas.openxmlformats.org/presentationml/2006/ole">
            <p:oleObj spid="_x0000_s195586" name="Graph" r:id="rId3" imgW="3893760" imgH="3240000" progId="Origin50.Graph">
              <p:embed/>
            </p:oleObj>
          </a:graphicData>
        </a:graphic>
      </p:graphicFrame>
      <p:sp>
        <p:nvSpPr>
          <p:cNvPr id="5" name="Rectangle 4"/>
          <p:cNvSpPr/>
          <p:nvPr/>
        </p:nvSpPr>
        <p:spPr>
          <a:xfrm>
            <a:off x="152400" y="2057400"/>
            <a:ext cx="3733800" cy="1754326"/>
          </a:xfrm>
          <a:prstGeom prst="rect">
            <a:avLst/>
          </a:prstGeom>
        </p:spPr>
        <p:txBody>
          <a:bodyPr wrap="square">
            <a:spAutoFit/>
          </a:bodyPr>
          <a:lstStyle/>
          <a:p>
            <a:pPr>
              <a:buFontTx/>
              <a:buChar char="-"/>
            </a:pPr>
            <a:r>
              <a:rPr lang="en-US" dirty="0" smtClean="0"/>
              <a:t>520C</a:t>
            </a:r>
          </a:p>
          <a:p>
            <a:pPr>
              <a:buFontTx/>
              <a:buChar char="-"/>
            </a:pPr>
            <a:r>
              <a:rPr lang="en-US" dirty="0" err="1" smtClean="0"/>
              <a:t>Ar</a:t>
            </a:r>
            <a:r>
              <a:rPr lang="en-US" dirty="0" smtClean="0"/>
              <a:t>/O2=50/0.25sccm</a:t>
            </a:r>
          </a:p>
          <a:p>
            <a:pPr>
              <a:buFontTx/>
              <a:buChar char="-"/>
            </a:pPr>
            <a:r>
              <a:rPr lang="en-US" dirty="0" smtClean="0"/>
              <a:t>Power: 300W</a:t>
            </a:r>
          </a:p>
          <a:p>
            <a:pPr>
              <a:buFontTx/>
              <a:buChar char="-"/>
            </a:pPr>
            <a:r>
              <a:rPr lang="en-US" dirty="0" smtClean="0"/>
              <a:t>Pressure: 6mT</a:t>
            </a:r>
          </a:p>
          <a:p>
            <a:pPr>
              <a:buFontTx/>
              <a:buChar char="-"/>
            </a:pPr>
            <a:r>
              <a:rPr lang="en-US" dirty="0" smtClean="0"/>
              <a:t>Time: 2hr</a:t>
            </a:r>
          </a:p>
          <a:p>
            <a:pPr>
              <a:buFontTx/>
              <a:buChar char="-"/>
            </a:pPr>
            <a:r>
              <a:rPr lang="en-US" dirty="0" smtClean="0"/>
              <a:t> chamber pressure: 1.3e-6 -&gt; 8.5e-7</a:t>
            </a:r>
            <a:endParaRPr lang="en-US" dirty="0"/>
          </a:p>
        </p:txBody>
      </p:sp>
      <p:sp>
        <p:nvSpPr>
          <p:cNvPr id="6" name="TextBox 5"/>
          <p:cNvSpPr txBox="1"/>
          <p:nvPr/>
        </p:nvSpPr>
        <p:spPr>
          <a:xfrm>
            <a:off x="304800" y="4343400"/>
            <a:ext cx="1567032" cy="923330"/>
          </a:xfrm>
          <a:prstGeom prst="rect">
            <a:avLst/>
          </a:prstGeom>
          <a:noFill/>
        </p:spPr>
        <p:txBody>
          <a:bodyPr wrap="none" rtlCol="0">
            <a:spAutoFit/>
          </a:bodyPr>
          <a:lstStyle/>
          <a:p>
            <a:r>
              <a:rPr lang="en-US" dirty="0" smtClean="0"/>
              <a:t>RTA annealing:</a:t>
            </a:r>
          </a:p>
          <a:p>
            <a:r>
              <a:rPr lang="en-US" dirty="0" smtClean="0"/>
              <a:t>800C 5min +</a:t>
            </a:r>
          </a:p>
          <a:p>
            <a:r>
              <a:rPr lang="en-US" dirty="0" smtClean="0"/>
              <a:t>900C 5min</a:t>
            </a:r>
            <a:endParaRPr lang="en-US"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CeYIG:520C</a:t>
            </a:r>
            <a:endParaRPr lang="en-US" dirty="0"/>
          </a:p>
        </p:txBody>
      </p:sp>
      <p:graphicFrame>
        <p:nvGraphicFramePr>
          <p:cNvPr id="231426" name="Object 2"/>
          <p:cNvGraphicFramePr>
            <a:graphicFrameLocks noChangeAspect="1"/>
          </p:cNvGraphicFramePr>
          <p:nvPr/>
        </p:nvGraphicFramePr>
        <p:xfrm>
          <a:off x="228600" y="914400"/>
          <a:ext cx="3894137" cy="3240087"/>
        </p:xfrm>
        <a:graphic>
          <a:graphicData uri="http://schemas.openxmlformats.org/presentationml/2006/ole">
            <p:oleObj spid="_x0000_s231426" name="Graph" r:id="rId3" imgW="3893760" imgH="3240000" progId="Origin50.Graph">
              <p:embed/>
            </p:oleObj>
          </a:graphicData>
        </a:graphic>
      </p:graphicFrame>
      <p:graphicFrame>
        <p:nvGraphicFramePr>
          <p:cNvPr id="231428" name="Object 4"/>
          <p:cNvGraphicFramePr>
            <a:graphicFrameLocks noChangeAspect="1"/>
          </p:cNvGraphicFramePr>
          <p:nvPr/>
        </p:nvGraphicFramePr>
        <p:xfrm>
          <a:off x="304800" y="3695700"/>
          <a:ext cx="3741737" cy="3162300"/>
        </p:xfrm>
        <a:graphic>
          <a:graphicData uri="http://schemas.openxmlformats.org/presentationml/2006/ole">
            <p:oleObj spid="_x0000_s231428" name="Graph" r:id="rId4" imgW="3741120" imgH="3162240" progId="Origin50.Graph">
              <p:embed/>
            </p:oleObj>
          </a:graphicData>
        </a:graphic>
      </p:graphicFrame>
      <p:graphicFrame>
        <p:nvGraphicFramePr>
          <p:cNvPr id="231429" name="Object 5"/>
          <p:cNvGraphicFramePr>
            <a:graphicFrameLocks noChangeAspect="1"/>
          </p:cNvGraphicFramePr>
          <p:nvPr/>
        </p:nvGraphicFramePr>
        <p:xfrm>
          <a:off x="4191000" y="914400"/>
          <a:ext cx="3894137" cy="3240087"/>
        </p:xfrm>
        <a:graphic>
          <a:graphicData uri="http://schemas.openxmlformats.org/presentationml/2006/ole">
            <p:oleObj spid="_x0000_s231429" name="Graph" r:id="rId5" imgW="3893760" imgH="3240000" progId="Origin50.Graph">
              <p:embed/>
            </p:oleObj>
          </a:graphicData>
        </a:graphic>
      </p:graphicFrame>
      <p:graphicFrame>
        <p:nvGraphicFramePr>
          <p:cNvPr id="231430" name="Object 6"/>
          <p:cNvGraphicFramePr>
            <a:graphicFrameLocks noChangeAspect="1"/>
          </p:cNvGraphicFramePr>
          <p:nvPr/>
        </p:nvGraphicFramePr>
        <p:xfrm>
          <a:off x="4267200" y="3617913"/>
          <a:ext cx="3879850" cy="3240087"/>
        </p:xfrm>
        <a:graphic>
          <a:graphicData uri="http://schemas.openxmlformats.org/presentationml/2006/ole">
            <p:oleObj spid="_x0000_s231430" name="Graph" r:id="rId6" imgW="3879360" imgH="3240000" progId="Origin50.Graph">
              <p:embed/>
            </p:oleObj>
          </a:graphicData>
        </a:graphic>
      </p:graphicFrame>
      <p:sp>
        <p:nvSpPr>
          <p:cNvPr id="9" name="Rectangle 8"/>
          <p:cNvSpPr/>
          <p:nvPr/>
        </p:nvSpPr>
        <p:spPr>
          <a:xfrm>
            <a:off x="9372600" y="1295400"/>
            <a:ext cx="3733800" cy="1754326"/>
          </a:xfrm>
          <a:prstGeom prst="rect">
            <a:avLst/>
          </a:prstGeom>
        </p:spPr>
        <p:txBody>
          <a:bodyPr wrap="square">
            <a:spAutoFit/>
          </a:bodyPr>
          <a:lstStyle/>
          <a:p>
            <a:pPr>
              <a:buFontTx/>
              <a:buChar char="-"/>
            </a:pPr>
            <a:r>
              <a:rPr lang="en-US" dirty="0" smtClean="0"/>
              <a:t>520C</a:t>
            </a:r>
          </a:p>
          <a:p>
            <a:pPr>
              <a:buFontTx/>
              <a:buChar char="-"/>
            </a:pPr>
            <a:r>
              <a:rPr lang="en-US" dirty="0" err="1" smtClean="0"/>
              <a:t>Ar</a:t>
            </a:r>
            <a:r>
              <a:rPr lang="en-US" dirty="0" smtClean="0"/>
              <a:t>/O2=50/0.25sccm</a:t>
            </a:r>
          </a:p>
          <a:p>
            <a:pPr>
              <a:buFontTx/>
              <a:buChar char="-"/>
            </a:pPr>
            <a:r>
              <a:rPr lang="en-US" dirty="0" smtClean="0"/>
              <a:t>Power: 300W</a:t>
            </a:r>
          </a:p>
          <a:p>
            <a:pPr>
              <a:buFontTx/>
              <a:buChar char="-"/>
            </a:pPr>
            <a:r>
              <a:rPr lang="en-US" dirty="0" smtClean="0"/>
              <a:t>Pressure: 6mT</a:t>
            </a:r>
          </a:p>
          <a:p>
            <a:pPr>
              <a:buFontTx/>
              <a:buChar char="-"/>
            </a:pPr>
            <a:r>
              <a:rPr lang="en-US" dirty="0" smtClean="0"/>
              <a:t>Time: 2hr</a:t>
            </a:r>
          </a:p>
          <a:p>
            <a:pPr>
              <a:buFontTx/>
              <a:buChar char="-"/>
            </a:pPr>
            <a:r>
              <a:rPr lang="en-US" dirty="0" smtClean="0"/>
              <a:t> chamber pressure: 1.4e-6 -&gt; 6.3e-7</a:t>
            </a:r>
            <a:endParaRPr lang="en-US" dirty="0"/>
          </a:p>
        </p:txBody>
      </p:sp>
      <p:sp>
        <p:nvSpPr>
          <p:cNvPr id="10" name="TextBox 9"/>
          <p:cNvSpPr txBox="1"/>
          <p:nvPr/>
        </p:nvSpPr>
        <p:spPr>
          <a:xfrm>
            <a:off x="9448800" y="4038600"/>
            <a:ext cx="2986267" cy="923330"/>
          </a:xfrm>
          <a:prstGeom prst="rect">
            <a:avLst/>
          </a:prstGeom>
          <a:noFill/>
        </p:spPr>
        <p:txBody>
          <a:bodyPr wrap="none" rtlCol="0">
            <a:spAutoFit/>
          </a:bodyPr>
          <a:lstStyle/>
          <a:p>
            <a:r>
              <a:rPr lang="en-US" dirty="0" smtClean="0"/>
              <a:t>RTA annealing:</a:t>
            </a:r>
          </a:p>
          <a:p>
            <a:r>
              <a:rPr lang="en-US" dirty="0" smtClean="0"/>
              <a:t>800C,  850C, and 900C 10 min</a:t>
            </a:r>
          </a:p>
          <a:p>
            <a:r>
              <a:rPr lang="en-US" dirty="0" smtClean="0"/>
              <a:t>Ramp: 5 min</a:t>
            </a:r>
            <a:endParaRPr lang="en-US"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CeYIG</a:t>
            </a:r>
            <a:r>
              <a:rPr lang="en-US" dirty="0" smtClean="0"/>
              <a:t>: 550C</a:t>
            </a:r>
            <a:endParaRPr lang="en-US" dirty="0"/>
          </a:p>
        </p:txBody>
      </p:sp>
      <p:graphicFrame>
        <p:nvGraphicFramePr>
          <p:cNvPr id="184322" name="Object 2"/>
          <p:cNvGraphicFramePr>
            <a:graphicFrameLocks noChangeAspect="1"/>
          </p:cNvGraphicFramePr>
          <p:nvPr/>
        </p:nvGraphicFramePr>
        <p:xfrm>
          <a:off x="3200400" y="1828800"/>
          <a:ext cx="5562600" cy="4628319"/>
        </p:xfrm>
        <a:graphic>
          <a:graphicData uri="http://schemas.openxmlformats.org/presentationml/2006/ole">
            <p:oleObj spid="_x0000_s184322" name="Graph" r:id="rId3" imgW="3893760" imgH="3240000" progId="Origin50.Graph">
              <p:embed/>
            </p:oleObj>
          </a:graphicData>
        </a:graphic>
      </p:graphicFrame>
      <p:sp>
        <p:nvSpPr>
          <p:cNvPr id="5" name="Rectangle 4"/>
          <p:cNvSpPr/>
          <p:nvPr/>
        </p:nvSpPr>
        <p:spPr>
          <a:xfrm>
            <a:off x="304800" y="2057400"/>
            <a:ext cx="3124200" cy="2031325"/>
          </a:xfrm>
          <a:prstGeom prst="rect">
            <a:avLst/>
          </a:prstGeom>
        </p:spPr>
        <p:txBody>
          <a:bodyPr wrap="square">
            <a:spAutoFit/>
          </a:bodyPr>
          <a:lstStyle/>
          <a:p>
            <a:pPr>
              <a:buFontTx/>
              <a:buChar char="-"/>
            </a:pPr>
            <a:r>
              <a:rPr lang="en-US" dirty="0" smtClean="0"/>
              <a:t>550C</a:t>
            </a:r>
          </a:p>
          <a:p>
            <a:pPr>
              <a:buFontTx/>
              <a:buChar char="-"/>
            </a:pPr>
            <a:r>
              <a:rPr lang="en-US" dirty="0" err="1" smtClean="0"/>
              <a:t>Ar</a:t>
            </a:r>
            <a:r>
              <a:rPr lang="en-US" dirty="0" smtClean="0"/>
              <a:t>/O2=50/0.25sccm</a:t>
            </a:r>
          </a:p>
          <a:p>
            <a:pPr>
              <a:buFontTx/>
              <a:buChar char="-"/>
            </a:pPr>
            <a:r>
              <a:rPr lang="en-US" dirty="0" smtClean="0"/>
              <a:t>Power: 300W</a:t>
            </a:r>
          </a:p>
          <a:p>
            <a:pPr>
              <a:buFontTx/>
              <a:buChar char="-"/>
            </a:pPr>
            <a:r>
              <a:rPr lang="en-US" dirty="0" smtClean="0"/>
              <a:t>Pressure: 6mT</a:t>
            </a:r>
          </a:p>
          <a:p>
            <a:pPr>
              <a:buFontTx/>
              <a:buChar char="-"/>
            </a:pPr>
            <a:r>
              <a:rPr lang="en-US" dirty="0" smtClean="0"/>
              <a:t>Time: 2hr</a:t>
            </a:r>
          </a:p>
          <a:p>
            <a:pPr>
              <a:buFontTx/>
              <a:buChar char="-"/>
            </a:pPr>
            <a:r>
              <a:rPr lang="en-US" dirty="0" smtClean="0"/>
              <a:t> Note: chamber pressure was high during heating (10</a:t>
            </a:r>
            <a:r>
              <a:rPr lang="en-US" baseline="30000" dirty="0" smtClean="0"/>
              <a:t>-5</a:t>
            </a:r>
            <a:r>
              <a:rPr lang="en-US" dirty="0" smtClean="0"/>
              <a:t> </a:t>
            </a:r>
            <a:r>
              <a:rPr lang="en-US" dirty="0" err="1" smtClean="0"/>
              <a:t>Torr</a:t>
            </a:r>
            <a:r>
              <a:rPr lang="en-US" dirty="0" smtClean="0"/>
              <a:t>)!</a:t>
            </a:r>
            <a:endParaRPr lang="en-US" dirty="0"/>
          </a:p>
        </p:txBody>
      </p:sp>
      <p:sp>
        <p:nvSpPr>
          <p:cNvPr id="6" name="TextBox 5"/>
          <p:cNvSpPr txBox="1"/>
          <p:nvPr/>
        </p:nvSpPr>
        <p:spPr>
          <a:xfrm>
            <a:off x="381000" y="4419600"/>
            <a:ext cx="2986267" cy="923330"/>
          </a:xfrm>
          <a:prstGeom prst="rect">
            <a:avLst/>
          </a:prstGeom>
          <a:noFill/>
        </p:spPr>
        <p:txBody>
          <a:bodyPr wrap="none" rtlCol="0">
            <a:spAutoFit/>
          </a:bodyPr>
          <a:lstStyle/>
          <a:p>
            <a:r>
              <a:rPr lang="en-US" dirty="0" smtClean="0"/>
              <a:t>RTA annealing:</a:t>
            </a:r>
          </a:p>
          <a:p>
            <a:r>
              <a:rPr lang="en-US" dirty="0" smtClean="0"/>
              <a:t>750C,  850C, and 1000C 5 min</a:t>
            </a:r>
          </a:p>
          <a:p>
            <a:r>
              <a:rPr lang="en-US" dirty="0" smtClean="0"/>
              <a:t>Ramp: 2 min</a:t>
            </a:r>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err="1" smtClean="0"/>
              <a:t>CeYIG</a:t>
            </a:r>
            <a:r>
              <a:rPr lang="en-US" dirty="0" smtClean="0"/>
              <a:t>: 550C</a:t>
            </a:r>
            <a:endParaRPr lang="en-US" dirty="0"/>
          </a:p>
        </p:txBody>
      </p:sp>
      <p:graphicFrame>
        <p:nvGraphicFramePr>
          <p:cNvPr id="232450" name="Object 2"/>
          <p:cNvGraphicFramePr>
            <a:graphicFrameLocks noChangeAspect="1"/>
          </p:cNvGraphicFramePr>
          <p:nvPr/>
        </p:nvGraphicFramePr>
        <p:xfrm>
          <a:off x="76200" y="762000"/>
          <a:ext cx="3879850" cy="3240087"/>
        </p:xfrm>
        <a:graphic>
          <a:graphicData uri="http://schemas.openxmlformats.org/presentationml/2006/ole">
            <p:oleObj spid="_x0000_s232450" name="Graph" r:id="rId3" imgW="3879360" imgH="3240000" progId="Origin50.Graph">
              <p:embed/>
            </p:oleObj>
          </a:graphicData>
        </a:graphic>
      </p:graphicFrame>
      <p:graphicFrame>
        <p:nvGraphicFramePr>
          <p:cNvPr id="232451" name="Object 3"/>
          <p:cNvGraphicFramePr>
            <a:graphicFrameLocks noChangeAspect="1"/>
          </p:cNvGraphicFramePr>
          <p:nvPr/>
        </p:nvGraphicFramePr>
        <p:xfrm>
          <a:off x="76200" y="3617913"/>
          <a:ext cx="3879850" cy="3240087"/>
        </p:xfrm>
        <a:graphic>
          <a:graphicData uri="http://schemas.openxmlformats.org/presentationml/2006/ole">
            <p:oleObj spid="_x0000_s232451" name="Graph" r:id="rId4" imgW="3879360" imgH="3240000" progId="Origin50.Graph">
              <p:embed/>
            </p:oleObj>
          </a:graphicData>
        </a:graphic>
      </p:graphicFrame>
      <p:graphicFrame>
        <p:nvGraphicFramePr>
          <p:cNvPr id="232452" name="Object 4"/>
          <p:cNvGraphicFramePr>
            <a:graphicFrameLocks noChangeAspect="1"/>
          </p:cNvGraphicFramePr>
          <p:nvPr/>
        </p:nvGraphicFramePr>
        <p:xfrm>
          <a:off x="4572000" y="762000"/>
          <a:ext cx="3879850" cy="3240087"/>
        </p:xfrm>
        <a:graphic>
          <a:graphicData uri="http://schemas.openxmlformats.org/presentationml/2006/ole">
            <p:oleObj spid="_x0000_s232452" name="Graph" r:id="rId5" imgW="3879360" imgH="3240000" progId="Origin50.Graph">
              <p:embed/>
            </p:oleObj>
          </a:graphicData>
        </a:graphic>
      </p:graphicFrame>
      <p:graphicFrame>
        <p:nvGraphicFramePr>
          <p:cNvPr id="232453" name="Object 5"/>
          <p:cNvGraphicFramePr>
            <a:graphicFrameLocks noChangeAspect="1"/>
          </p:cNvGraphicFramePr>
          <p:nvPr/>
        </p:nvGraphicFramePr>
        <p:xfrm>
          <a:off x="4648200" y="3694113"/>
          <a:ext cx="3879850" cy="3240087"/>
        </p:xfrm>
        <a:graphic>
          <a:graphicData uri="http://schemas.openxmlformats.org/presentationml/2006/ole">
            <p:oleObj spid="_x0000_s232453" name="Graph" r:id="rId6" imgW="3879360" imgH="3240000" progId="Origin50.Graph">
              <p:embed/>
            </p:oleObj>
          </a:graphicData>
        </a:graphic>
      </p:graphicFrame>
      <p:sp>
        <p:nvSpPr>
          <p:cNvPr id="8" name="Rectangle 7"/>
          <p:cNvSpPr/>
          <p:nvPr/>
        </p:nvSpPr>
        <p:spPr>
          <a:xfrm>
            <a:off x="9372600" y="1295400"/>
            <a:ext cx="3733800" cy="1754326"/>
          </a:xfrm>
          <a:prstGeom prst="rect">
            <a:avLst/>
          </a:prstGeom>
        </p:spPr>
        <p:txBody>
          <a:bodyPr wrap="square">
            <a:spAutoFit/>
          </a:bodyPr>
          <a:lstStyle/>
          <a:p>
            <a:pPr>
              <a:buFontTx/>
              <a:buChar char="-"/>
            </a:pPr>
            <a:r>
              <a:rPr lang="en-US" dirty="0" smtClean="0"/>
              <a:t>550C</a:t>
            </a:r>
          </a:p>
          <a:p>
            <a:pPr>
              <a:buFontTx/>
              <a:buChar char="-"/>
            </a:pPr>
            <a:r>
              <a:rPr lang="en-US" dirty="0" err="1" smtClean="0"/>
              <a:t>Ar</a:t>
            </a:r>
            <a:r>
              <a:rPr lang="en-US" dirty="0" smtClean="0"/>
              <a:t>/O2=50/0.25sccm</a:t>
            </a:r>
          </a:p>
          <a:p>
            <a:pPr>
              <a:buFontTx/>
              <a:buChar char="-"/>
            </a:pPr>
            <a:r>
              <a:rPr lang="en-US" dirty="0" smtClean="0"/>
              <a:t>Power: 300W</a:t>
            </a:r>
          </a:p>
          <a:p>
            <a:pPr>
              <a:buFontTx/>
              <a:buChar char="-"/>
            </a:pPr>
            <a:r>
              <a:rPr lang="en-US" dirty="0" smtClean="0"/>
              <a:t>Pressure: 6mT</a:t>
            </a:r>
          </a:p>
          <a:p>
            <a:pPr>
              <a:buFontTx/>
              <a:buChar char="-"/>
            </a:pPr>
            <a:r>
              <a:rPr lang="en-US" dirty="0" smtClean="0"/>
              <a:t>Time: 2hr</a:t>
            </a:r>
          </a:p>
          <a:p>
            <a:pPr>
              <a:buFontTx/>
              <a:buChar char="-"/>
            </a:pPr>
            <a:r>
              <a:rPr lang="en-US" dirty="0" smtClean="0"/>
              <a:t> chamber pressure:4.5e-6 -&gt; 7.5e-7</a:t>
            </a:r>
            <a:endParaRPr lang="en-US" dirty="0"/>
          </a:p>
        </p:txBody>
      </p:sp>
      <p:sp>
        <p:nvSpPr>
          <p:cNvPr id="9" name="TextBox 8"/>
          <p:cNvSpPr txBox="1"/>
          <p:nvPr/>
        </p:nvSpPr>
        <p:spPr>
          <a:xfrm>
            <a:off x="9448800" y="4038600"/>
            <a:ext cx="2986267" cy="923330"/>
          </a:xfrm>
          <a:prstGeom prst="rect">
            <a:avLst/>
          </a:prstGeom>
          <a:noFill/>
        </p:spPr>
        <p:txBody>
          <a:bodyPr wrap="none" rtlCol="0">
            <a:spAutoFit/>
          </a:bodyPr>
          <a:lstStyle/>
          <a:p>
            <a:r>
              <a:rPr lang="en-US" dirty="0" smtClean="0"/>
              <a:t>RTA annealing:</a:t>
            </a:r>
          </a:p>
          <a:p>
            <a:r>
              <a:rPr lang="en-US" dirty="0" smtClean="0"/>
              <a:t>800C,  850C, and 900C 10 min</a:t>
            </a:r>
          </a:p>
          <a:p>
            <a:r>
              <a:rPr lang="en-US" dirty="0" smtClean="0"/>
              <a:t>Ramp: 5 min</a:t>
            </a:r>
            <a:endParaRPr 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err="1" smtClean="0"/>
              <a:t>CeYIG</a:t>
            </a:r>
            <a:r>
              <a:rPr lang="en-US" dirty="0" smtClean="0"/>
              <a:t>: 600C</a:t>
            </a:r>
            <a:endParaRPr lang="en-US" dirty="0"/>
          </a:p>
        </p:txBody>
      </p:sp>
      <p:sp>
        <p:nvSpPr>
          <p:cNvPr id="5" name="Rectangle 4"/>
          <p:cNvSpPr/>
          <p:nvPr/>
        </p:nvSpPr>
        <p:spPr>
          <a:xfrm>
            <a:off x="9372600" y="2057400"/>
            <a:ext cx="3200400" cy="1754326"/>
          </a:xfrm>
          <a:prstGeom prst="rect">
            <a:avLst/>
          </a:prstGeom>
        </p:spPr>
        <p:txBody>
          <a:bodyPr wrap="square">
            <a:spAutoFit/>
          </a:bodyPr>
          <a:lstStyle/>
          <a:p>
            <a:pPr>
              <a:buFontTx/>
              <a:buChar char="-"/>
            </a:pPr>
            <a:r>
              <a:rPr lang="en-US" dirty="0" smtClean="0"/>
              <a:t>600C</a:t>
            </a:r>
          </a:p>
          <a:p>
            <a:pPr>
              <a:buFontTx/>
              <a:buChar char="-"/>
            </a:pPr>
            <a:r>
              <a:rPr lang="en-US" dirty="0" err="1" smtClean="0"/>
              <a:t>Ar</a:t>
            </a:r>
            <a:r>
              <a:rPr lang="en-US" dirty="0" smtClean="0"/>
              <a:t>/O2=50/0.25sccm</a:t>
            </a:r>
          </a:p>
          <a:p>
            <a:pPr>
              <a:buFontTx/>
              <a:buChar char="-"/>
            </a:pPr>
            <a:r>
              <a:rPr lang="en-US" dirty="0" smtClean="0"/>
              <a:t>Power: 300W</a:t>
            </a:r>
          </a:p>
          <a:p>
            <a:pPr>
              <a:buFontTx/>
              <a:buChar char="-"/>
            </a:pPr>
            <a:r>
              <a:rPr lang="en-US" dirty="0" smtClean="0"/>
              <a:t>Pressure: 6mT</a:t>
            </a:r>
          </a:p>
          <a:p>
            <a:pPr>
              <a:buFontTx/>
              <a:buChar char="-"/>
            </a:pPr>
            <a:r>
              <a:rPr lang="en-US" dirty="0" smtClean="0"/>
              <a:t>Time: 2hr</a:t>
            </a:r>
          </a:p>
          <a:p>
            <a:pPr>
              <a:buFontTx/>
              <a:buChar char="-"/>
            </a:pPr>
            <a:r>
              <a:rPr lang="en-US" dirty="0" smtClean="0"/>
              <a:t>chamber pressure: 5e-6 -&gt; 2e-6</a:t>
            </a:r>
            <a:endParaRPr lang="en-US" dirty="0"/>
          </a:p>
        </p:txBody>
      </p:sp>
      <p:sp>
        <p:nvSpPr>
          <p:cNvPr id="6" name="TextBox 5"/>
          <p:cNvSpPr txBox="1"/>
          <p:nvPr/>
        </p:nvSpPr>
        <p:spPr>
          <a:xfrm>
            <a:off x="9525000" y="4419600"/>
            <a:ext cx="2986267" cy="923330"/>
          </a:xfrm>
          <a:prstGeom prst="rect">
            <a:avLst/>
          </a:prstGeom>
          <a:noFill/>
        </p:spPr>
        <p:txBody>
          <a:bodyPr wrap="none" rtlCol="0">
            <a:spAutoFit/>
          </a:bodyPr>
          <a:lstStyle/>
          <a:p>
            <a:r>
              <a:rPr lang="en-US" dirty="0" smtClean="0"/>
              <a:t>RTA annealing:</a:t>
            </a:r>
          </a:p>
          <a:p>
            <a:r>
              <a:rPr lang="en-US" dirty="0" smtClean="0"/>
              <a:t>800C,  850C, and 900C 10 min</a:t>
            </a:r>
          </a:p>
          <a:p>
            <a:r>
              <a:rPr lang="en-US" dirty="0" smtClean="0"/>
              <a:t>Ramp: 5 min</a:t>
            </a:r>
            <a:endParaRPr lang="en-US" dirty="0"/>
          </a:p>
        </p:txBody>
      </p:sp>
      <p:graphicFrame>
        <p:nvGraphicFramePr>
          <p:cNvPr id="194563" name="Object 3"/>
          <p:cNvGraphicFramePr>
            <a:graphicFrameLocks noChangeAspect="1"/>
          </p:cNvGraphicFramePr>
          <p:nvPr/>
        </p:nvGraphicFramePr>
        <p:xfrm>
          <a:off x="228600" y="838200"/>
          <a:ext cx="3879850" cy="3240087"/>
        </p:xfrm>
        <a:graphic>
          <a:graphicData uri="http://schemas.openxmlformats.org/presentationml/2006/ole">
            <p:oleObj spid="_x0000_s194563" name="Graph" r:id="rId3" imgW="3879360" imgH="3240000" progId="Origin50.Graph">
              <p:embed/>
            </p:oleObj>
          </a:graphicData>
        </a:graphic>
      </p:graphicFrame>
      <p:graphicFrame>
        <p:nvGraphicFramePr>
          <p:cNvPr id="194564" name="Object 4"/>
          <p:cNvGraphicFramePr>
            <a:graphicFrameLocks noChangeAspect="1"/>
          </p:cNvGraphicFramePr>
          <p:nvPr/>
        </p:nvGraphicFramePr>
        <p:xfrm>
          <a:off x="228600" y="3617913"/>
          <a:ext cx="3879850" cy="3240087"/>
        </p:xfrm>
        <a:graphic>
          <a:graphicData uri="http://schemas.openxmlformats.org/presentationml/2006/ole">
            <p:oleObj spid="_x0000_s194564" name="Graph" r:id="rId4" imgW="3879360" imgH="3240000" progId="Origin50.Graph">
              <p:embed/>
            </p:oleObj>
          </a:graphicData>
        </a:graphic>
      </p:graphicFrame>
      <p:graphicFrame>
        <p:nvGraphicFramePr>
          <p:cNvPr id="194565" name="Object 5"/>
          <p:cNvGraphicFramePr>
            <a:graphicFrameLocks noChangeAspect="1"/>
          </p:cNvGraphicFramePr>
          <p:nvPr/>
        </p:nvGraphicFramePr>
        <p:xfrm>
          <a:off x="4502150" y="874713"/>
          <a:ext cx="3879850" cy="3240087"/>
        </p:xfrm>
        <a:graphic>
          <a:graphicData uri="http://schemas.openxmlformats.org/presentationml/2006/ole">
            <p:oleObj spid="_x0000_s194565" name="Graph" r:id="rId5" imgW="3879360" imgH="3240000" progId="Origin50.Graph">
              <p:embed/>
            </p:oleObj>
          </a:graphicData>
        </a:graphic>
      </p:graphicFrame>
      <p:graphicFrame>
        <p:nvGraphicFramePr>
          <p:cNvPr id="194566" name="Object 6"/>
          <p:cNvGraphicFramePr>
            <a:graphicFrameLocks noChangeAspect="1"/>
          </p:cNvGraphicFramePr>
          <p:nvPr/>
        </p:nvGraphicFramePr>
        <p:xfrm>
          <a:off x="4495800" y="3657600"/>
          <a:ext cx="3879850" cy="3240087"/>
        </p:xfrm>
        <a:graphic>
          <a:graphicData uri="http://schemas.openxmlformats.org/presentationml/2006/ole">
            <p:oleObj spid="_x0000_s194566" name="Graph" r:id="rId6" imgW="3879360" imgH="3240000" progId="Origin50.Graph">
              <p:embed/>
            </p:oleObj>
          </a:graphicData>
        </a:graphic>
      </p:graphicFrame>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Annealing Time</a:t>
            </a:r>
            <a:endParaRPr lang="en-US" dirty="0"/>
          </a:p>
        </p:txBody>
      </p:sp>
      <p:graphicFrame>
        <p:nvGraphicFramePr>
          <p:cNvPr id="241666" name="Object 2"/>
          <p:cNvGraphicFramePr>
            <a:graphicFrameLocks noChangeAspect="1"/>
          </p:cNvGraphicFramePr>
          <p:nvPr/>
        </p:nvGraphicFramePr>
        <p:xfrm>
          <a:off x="0" y="1484313"/>
          <a:ext cx="4609817" cy="3849687"/>
        </p:xfrm>
        <a:graphic>
          <a:graphicData uri="http://schemas.openxmlformats.org/presentationml/2006/ole">
            <p:oleObj spid="_x0000_s241666" name="Graph" r:id="rId3" imgW="3879360" imgH="3240000" progId="Origin50.Graph">
              <p:embed/>
            </p:oleObj>
          </a:graphicData>
        </a:graphic>
      </p:graphicFrame>
      <p:graphicFrame>
        <p:nvGraphicFramePr>
          <p:cNvPr id="241667" name="Object 3"/>
          <p:cNvGraphicFramePr>
            <a:graphicFrameLocks noChangeAspect="1"/>
          </p:cNvGraphicFramePr>
          <p:nvPr/>
        </p:nvGraphicFramePr>
        <p:xfrm>
          <a:off x="4267200" y="1484313"/>
          <a:ext cx="4495800" cy="3754471"/>
        </p:xfrm>
        <a:graphic>
          <a:graphicData uri="http://schemas.openxmlformats.org/presentationml/2006/ole">
            <p:oleObj spid="_x0000_s241667" name="Graph" r:id="rId4" imgW="3879360" imgH="3240000" progId="Origin50.Graph">
              <p:embed/>
            </p:oleObj>
          </a:graphicData>
        </a:graphic>
      </p:graphicFrame>
      <p:sp>
        <p:nvSpPr>
          <p:cNvPr id="6" name="TextBox 5"/>
          <p:cNvSpPr txBox="1"/>
          <p:nvPr/>
        </p:nvSpPr>
        <p:spPr>
          <a:xfrm>
            <a:off x="1143000" y="5562600"/>
            <a:ext cx="7160358" cy="461665"/>
          </a:xfrm>
          <a:prstGeom prst="rect">
            <a:avLst/>
          </a:prstGeom>
          <a:noFill/>
        </p:spPr>
        <p:txBody>
          <a:bodyPr wrap="none" rtlCol="0">
            <a:spAutoFit/>
          </a:bodyPr>
          <a:lstStyle/>
          <a:p>
            <a:r>
              <a:rPr lang="en-US" sz="2400" b="1" dirty="0" smtClean="0"/>
              <a:t>10 min of annealing time is sufficient for crystallization</a:t>
            </a:r>
            <a:endParaRPr lang="en-US" sz="2400" b="1"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NRPS in </a:t>
            </a:r>
            <a:r>
              <a:rPr lang="en-US" dirty="0" err="1" smtClean="0"/>
              <a:t>Microdisk</a:t>
            </a:r>
            <a:r>
              <a:rPr lang="en-US" dirty="0" smtClean="0"/>
              <a:t> Resonator</a:t>
            </a:r>
            <a:endParaRPr lang="en-US" dirty="0"/>
          </a:p>
        </p:txBody>
      </p:sp>
      <p:cxnSp>
        <p:nvCxnSpPr>
          <p:cNvPr id="9" name="Straight Arrow Connector 8"/>
          <p:cNvCxnSpPr/>
          <p:nvPr/>
        </p:nvCxnSpPr>
        <p:spPr>
          <a:xfrm rot="5400000" flipH="1" flipV="1">
            <a:off x="5334794" y="2743200"/>
            <a:ext cx="1370806"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019800" y="2590800"/>
            <a:ext cx="314510" cy="369332"/>
          </a:xfrm>
          <a:prstGeom prst="rect">
            <a:avLst/>
          </a:prstGeom>
          <a:noFill/>
        </p:spPr>
        <p:txBody>
          <a:bodyPr wrap="none" rtlCol="0">
            <a:spAutoFit/>
          </a:bodyPr>
          <a:lstStyle/>
          <a:p>
            <a:r>
              <a:rPr lang="en-US" b="1" dirty="0" smtClean="0"/>
              <a:t>B</a:t>
            </a:r>
            <a:endParaRPr lang="en-US" b="1" dirty="0"/>
          </a:p>
        </p:txBody>
      </p:sp>
      <p:sp>
        <p:nvSpPr>
          <p:cNvPr id="14" name="TextBox 13"/>
          <p:cNvSpPr txBox="1"/>
          <p:nvPr/>
        </p:nvSpPr>
        <p:spPr>
          <a:xfrm>
            <a:off x="533400" y="4114800"/>
            <a:ext cx="7239000" cy="2031325"/>
          </a:xfrm>
          <a:prstGeom prst="rect">
            <a:avLst/>
          </a:prstGeom>
          <a:noFill/>
        </p:spPr>
        <p:txBody>
          <a:bodyPr wrap="square" rtlCol="0">
            <a:spAutoFit/>
          </a:bodyPr>
          <a:lstStyle/>
          <a:p>
            <a:pPr>
              <a:buFont typeface="Arial" pitchFamily="34" charset="0"/>
              <a:buChar char="•"/>
            </a:pPr>
            <a:r>
              <a:rPr lang="en-US" dirty="0" smtClean="0"/>
              <a:t>Disks with smaller radius push the optical mode outward and thus increase confinement factor of MO.</a:t>
            </a:r>
          </a:p>
          <a:p>
            <a:pPr>
              <a:buFont typeface="Arial" pitchFamily="34" charset="0"/>
              <a:buChar char="•"/>
            </a:pPr>
            <a:r>
              <a:rPr lang="en-US" dirty="0" smtClean="0"/>
              <a:t>Trade-off between the bend loss and confinement factor of MO</a:t>
            </a:r>
          </a:p>
          <a:p>
            <a:pPr>
              <a:buFont typeface="Arial" pitchFamily="34" charset="0"/>
              <a:buChar char="•"/>
            </a:pPr>
            <a:r>
              <a:rPr lang="en-US" dirty="0" smtClean="0"/>
              <a:t> One step litho and no need to etch MO</a:t>
            </a:r>
          </a:p>
          <a:p>
            <a:pPr>
              <a:buFont typeface="Arial" pitchFamily="34" charset="0"/>
              <a:buChar char="•"/>
            </a:pPr>
            <a:r>
              <a:rPr lang="en-US" dirty="0" smtClean="0"/>
              <a:t> Oxide </a:t>
            </a:r>
            <a:r>
              <a:rPr lang="en-US" dirty="0" err="1" smtClean="0"/>
              <a:t>hardmask</a:t>
            </a:r>
            <a:r>
              <a:rPr lang="en-US" dirty="0" smtClean="0"/>
              <a:t> is used to prevent mode overlap with the top  MO, which increases optical loss</a:t>
            </a:r>
          </a:p>
          <a:p>
            <a:endParaRPr lang="en-US" dirty="0"/>
          </a:p>
        </p:txBody>
      </p:sp>
      <p:grpSp>
        <p:nvGrpSpPr>
          <p:cNvPr id="19" name="Group 18"/>
          <p:cNvGrpSpPr/>
          <p:nvPr/>
        </p:nvGrpSpPr>
        <p:grpSpPr>
          <a:xfrm>
            <a:off x="2590800" y="1981200"/>
            <a:ext cx="3361536" cy="1371600"/>
            <a:chOff x="2590800" y="1981200"/>
            <a:chExt cx="3361536" cy="1371600"/>
          </a:xfrm>
        </p:grpSpPr>
        <p:sp>
          <p:nvSpPr>
            <p:cNvPr id="5" name="Rectangle 4"/>
            <p:cNvSpPr/>
            <p:nvPr/>
          </p:nvSpPr>
          <p:spPr>
            <a:xfrm>
              <a:off x="2590800" y="2667000"/>
              <a:ext cx="3200400" cy="6858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BOX</a:t>
              </a:r>
              <a:endParaRPr lang="en-US" b="1" dirty="0">
                <a:solidFill>
                  <a:schemeClr val="tx1"/>
                </a:solidFill>
              </a:endParaRPr>
            </a:p>
          </p:txBody>
        </p:sp>
        <p:sp>
          <p:nvSpPr>
            <p:cNvPr id="6" name="Rectangle 5"/>
            <p:cNvSpPr/>
            <p:nvPr/>
          </p:nvSpPr>
          <p:spPr>
            <a:xfrm>
              <a:off x="2971800" y="1981200"/>
              <a:ext cx="152400" cy="685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410200" y="2057400"/>
              <a:ext cx="542136" cy="369332"/>
            </a:xfrm>
            <a:prstGeom prst="rect">
              <a:avLst/>
            </a:prstGeom>
            <a:noFill/>
          </p:spPr>
          <p:txBody>
            <a:bodyPr wrap="none" rtlCol="0">
              <a:spAutoFit/>
            </a:bodyPr>
            <a:lstStyle/>
            <a:p>
              <a:r>
                <a:rPr lang="en-US" b="1" dirty="0" smtClean="0"/>
                <a:t>MO</a:t>
              </a:r>
              <a:endParaRPr lang="en-US" b="1" dirty="0"/>
            </a:p>
          </p:txBody>
        </p:sp>
        <p:sp>
          <p:nvSpPr>
            <p:cNvPr id="15" name="Rectangle 14"/>
            <p:cNvSpPr/>
            <p:nvPr/>
          </p:nvSpPr>
          <p:spPr>
            <a:xfrm>
              <a:off x="3124200" y="2133600"/>
              <a:ext cx="2133600" cy="1524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16" name="Rectangle 15"/>
            <p:cNvSpPr/>
            <p:nvPr/>
          </p:nvSpPr>
          <p:spPr>
            <a:xfrm>
              <a:off x="3082635" y="1981733"/>
              <a:ext cx="2209800" cy="152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257800" y="1981200"/>
              <a:ext cx="152400" cy="685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590800" y="2514600"/>
              <a:ext cx="3200400" cy="152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124200" y="2286000"/>
              <a:ext cx="2133600" cy="381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Si</a:t>
              </a:r>
              <a:endParaRPr lang="en-US" b="1" dirty="0">
                <a:solidFill>
                  <a:schemeClr val="tx1"/>
                </a:solidFill>
              </a:endParaRPr>
            </a:p>
          </p:txBody>
        </p:sp>
        <p:sp>
          <p:nvSpPr>
            <p:cNvPr id="20" name="Oval 19"/>
            <p:cNvSpPr/>
            <p:nvPr/>
          </p:nvSpPr>
          <p:spPr>
            <a:xfrm>
              <a:off x="3048000" y="2237510"/>
              <a:ext cx="304800" cy="457200"/>
            </a:xfrm>
            <a:prstGeom prst="ellipse">
              <a:avLst/>
            </a:prstGeom>
            <a:gradFill flip="none" rotWithShape="1">
              <a:gsLst>
                <a:gs pos="100000">
                  <a:srgbClr val="FBEAC7">
                    <a:alpha val="33000"/>
                  </a:srgbClr>
                </a:gs>
                <a:gs pos="17999">
                  <a:srgbClr val="FEE7F2"/>
                </a:gs>
                <a:gs pos="36000">
                  <a:srgbClr val="FAC77D"/>
                </a:gs>
                <a:gs pos="61000">
                  <a:srgbClr val="FBA97D"/>
                </a:gs>
                <a:gs pos="82001">
                  <a:srgbClr val="FBD49C"/>
                </a:gs>
                <a:gs pos="100000">
                  <a:srgbClr val="FEE7F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5029200" y="2258290"/>
              <a:ext cx="304800" cy="457200"/>
            </a:xfrm>
            <a:prstGeom prst="ellipse">
              <a:avLst/>
            </a:prstGeom>
            <a:gradFill flip="none" rotWithShape="1">
              <a:gsLst>
                <a:gs pos="100000">
                  <a:srgbClr val="FBEAC7">
                    <a:alpha val="33000"/>
                  </a:srgbClr>
                </a:gs>
                <a:gs pos="17999">
                  <a:srgbClr val="FEE7F2"/>
                </a:gs>
                <a:gs pos="36000">
                  <a:srgbClr val="FAC77D"/>
                </a:gs>
                <a:gs pos="61000">
                  <a:srgbClr val="FBA97D"/>
                </a:gs>
                <a:gs pos="82001">
                  <a:srgbClr val="FBD49C"/>
                </a:gs>
                <a:gs pos="100000">
                  <a:srgbClr val="FEE7F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Fabrication process- disk isolator</a:t>
            </a:r>
            <a:endParaRPr lang="en-US" dirty="0"/>
          </a:p>
        </p:txBody>
      </p:sp>
      <p:sp>
        <p:nvSpPr>
          <p:cNvPr id="4" name="Rectangle 3"/>
          <p:cNvSpPr/>
          <p:nvPr/>
        </p:nvSpPr>
        <p:spPr>
          <a:xfrm>
            <a:off x="457200" y="2667000"/>
            <a:ext cx="3200400" cy="6858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BOX</a:t>
            </a:r>
            <a:endParaRPr lang="en-US" b="1" dirty="0">
              <a:solidFill>
                <a:schemeClr val="tx1"/>
              </a:solidFill>
            </a:endParaRPr>
          </a:p>
        </p:txBody>
      </p:sp>
      <p:sp>
        <p:nvSpPr>
          <p:cNvPr id="5" name="Rectangle 4"/>
          <p:cNvSpPr/>
          <p:nvPr/>
        </p:nvSpPr>
        <p:spPr>
          <a:xfrm>
            <a:off x="1447800" y="2286000"/>
            <a:ext cx="1143000" cy="381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Si</a:t>
            </a:r>
            <a:endParaRPr lang="en-US" b="1" dirty="0">
              <a:solidFill>
                <a:schemeClr val="tx1"/>
              </a:solidFill>
            </a:endParaRPr>
          </a:p>
        </p:txBody>
      </p:sp>
      <p:sp>
        <p:nvSpPr>
          <p:cNvPr id="8" name="Rectangle 7"/>
          <p:cNvSpPr/>
          <p:nvPr/>
        </p:nvSpPr>
        <p:spPr>
          <a:xfrm>
            <a:off x="1447800" y="2133600"/>
            <a:ext cx="1143000" cy="1524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9" name="Rectangle 8"/>
          <p:cNvSpPr/>
          <p:nvPr/>
        </p:nvSpPr>
        <p:spPr>
          <a:xfrm flipV="1">
            <a:off x="990600" y="2133600"/>
            <a:ext cx="228600" cy="1524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11" name="Rectangle 10"/>
          <p:cNvSpPr/>
          <p:nvPr/>
        </p:nvSpPr>
        <p:spPr>
          <a:xfrm flipV="1">
            <a:off x="2819400" y="2133600"/>
            <a:ext cx="228600" cy="1524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18" name="Rectangle 17"/>
          <p:cNvSpPr/>
          <p:nvPr/>
        </p:nvSpPr>
        <p:spPr>
          <a:xfrm>
            <a:off x="2819400" y="2286000"/>
            <a:ext cx="228600" cy="381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19" name="Rectangle 18"/>
          <p:cNvSpPr/>
          <p:nvPr/>
        </p:nvSpPr>
        <p:spPr>
          <a:xfrm>
            <a:off x="990600" y="2286000"/>
            <a:ext cx="228600" cy="381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20" name="Rectangle 19"/>
          <p:cNvSpPr/>
          <p:nvPr/>
        </p:nvSpPr>
        <p:spPr>
          <a:xfrm>
            <a:off x="4953000" y="2667000"/>
            <a:ext cx="3200400" cy="6858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BOX</a:t>
            </a:r>
            <a:endParaRPr lang="en-US" b="1" dirty="0">
              <a:solidFill>
                <a:schemeClr val="tx1"/>
              </a:solidFill>
            </a:endParaRPr>
          </a:p>
        </p:txBody>
      </p:sp>
      <p:sp>
        <p:nvSpPr>
          <p:cNvPr id="21" name="Rectangle 20"/>
          <p:cNvSpPr/>
          <p:nvPr/>
        </p:nvSpPr>
        <p:spPr>
          <a:xfrm>
            <a:off x="5943600" y="2286000"/>
            <a:ext cx="1143000" cy="381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Si</a:t>
            </a:r>
            <a:endParaRPr lang="en-US" b="1" dirty="0">
              <a:solidFill>
                <a:schemeClr val="tx1"/>
              </a:solidFill>
            </a:endParaRPr>
          </a:p>
        </p:txBody>
      </p:sp>
      <p:sp>
        <p:nvSpPr>
          <p:cNvPr id="22" name="Rectangle 21"/>
          <p:cNvSpPr/>
          <p:nvPr/>
        </p:nvSpPr>
        <p:spPr>
          <a:xfrm>
            <a:off x="5943600" y="2133600"/>
            <a:ext cx="1143000" cy="1524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23" name="Rectangle 22"/>
          <p:cNvSpPr/>
          <p:nvPr/>
        </p:nvSpPr>
        <p:spPr>
          <a:xfrm flipV="1">
            <a:off x="5486400" y="2133600"/>
            <a:ext cx="228600" cy="1524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24" name="Rectangle 23"/>
          <p:cNvSpPr/>
          <p:nvPr/>
        </p:nvSpPr>
        <p:spPr>
          <a:xfrm flipV="1">
            <a:off x="7315200" y="2133600"/>
            <a:ext cx="228600" cy="1524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25" name="Rectangle 24"/>
          <p:cNvSpPr/>
          <p:nvPr/>
        </p:nvSpPr>
        <p:spPr>
          <a:xfrm>
            <a:off x="7315200" y="2286000"/>
            <a:ext cx="228600" cy="381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26" name="Rectangle 25"/>
          <p:cNvSpPr/>
          <p:nvPr/>
        </p:nvSpPr>
        <p:spPr>
          <a:xfrm>
            <a:off x="5486400" y="2286000"/>
            <a:ext cx="228600" cy="381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28" name="Rectangle 27"/>
          <p:cNvSpPr/>
          <p:nvPr/>
        </p:nvSpPr>
        <p:spPr>
          <a:xfrm>
            <a:off x="5410200" y="1981200"/>
            <a:ext cx="2209800" cy="152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953000" y="2514600"/>
            <a:ext cx="533400" cy="152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334000" y="1981200"/>
            <a:ext cx="1524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7543800" y="1981200"/>
            <a:ext cx="1524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7543800" y="2514600"/>
            <a:ext cx="609600" cy="152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5715000" y="2057400"/>
            <a:ext cx="2286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7086600" y="2057400"/>
            <a:ext cx="2286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p:cNvSpPr/>
          <p:nvPr/>
        </p:nvSpPr>
        <p:spPr>
          <a:xfrm>
            <a:off x="4191000" y="25908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685800" y="3733800"/>
            <a:ext cx="2596673" cy="646331"/>
          </a:xfrm>
          <a:prstGeom prst="rect">
            <a:avLst/>
          </a:prstGeom>
          <a:noFill/>
        </p:spPr>
        <p:txBody>
          <a:bodyPr wrap="none" rtlCol="0">
            <a:spAutoFit/>
          </a:bodyPr>
          <a:lstStyle/>
          <a:p>
            <a:pPr>
              <a:buFont typeface="Arial" pitchFamily="34" charset="0"/>
              <a:buChar char="•"/>
            </a:pPr>
            <a:r>
              <a:rPr lang="en-US" dirty="0" err="1" smtClean="0"/>
              <a:t>Ebeam</a:t>
            </a:r>
            <a:r>
              <a:rPr lang="en-US" dirty="0" smtClean="0"/>
              <a:t> lithography</a:t>
            </a:r>
          </a:p>
          <a:p>
            <a:pPr>
              <a:buFont typeface="Arial" pitchFamily="34" charset="0"/>
              <a:buChar char="•"/>
            </a:pPr>
            <a:r>
              <a:rPr lang="en-US" dirty="0" smtClean="0"/>
              <a:t>Waveguide and disk etch</a:t>
            </a:r>
            <a:endParaRPr lang="en-US" dirty="0"/>
          </a:p>
        </p:txBody>
      </p:sp>
      <p:sp>
        <p:nvSpPr>
          <p:cNvPr id="38" name="TextBox 37"/>
          <p:cNvSpPr txBox="1"/>
          <p:nvPr/>
        </p:nvSpPr>
        <p:spPr>
          <a:xfrm>
            <a:off x="5105400" y="3733800"/>
            <a:ext cx="3684470" cy="646331"/>
          </a:xfrm>
          <a:prstGeom prst="rect">
            <a:avLst/>
          </a:prstGeom>
          <a:noFill/>
        </p:spPr>
        <p:txBody>
          <a:bodyPr wrap="none" rtlCol="0">
            <a:spAutoFit/>
          </a:bodyPr>
          <a:lstStyle/>
          <a:p>
            <a:pPr>
              <a:buFont typeface="Arial" pitchFamily="34" charset="0"/>
              <a:buChar char="•"/>
            </a:pPr>
            <a:r>
              <a:rPr lang="en-US" dirty="0" err="1" smtClean="0"/>
              <a:t>Ce:YIG</a:t>
            </a:r>
            <a:r>
              <a:rPr lang="en-US" dirty="0" smtClean="0"/>
              <a:t> MO sputtering</a:t>
            </a:r>
          </a:p>
          <a:p>
            <a:pPr>
              <a:buFont typeface="Arial" pitchFamily="34" charset="0"/>
              <a:buChar char="•"/>
            </a:pPr>
            <a:r>
              <a:rPr lang="en-US" dirty="0" smtClean="0"/>
              <a:t> thermal annealing for crystallization</a:t>
            </a:r>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Fabrication process- ring isolator</a:t>
            </a:r>
            <a:endParaRPr lang="en-US" dirty="0"/>
          </a:p>
        </p:txBody>
      </p:sp>
      <p:sp>
        <p:nvSpPr>
          <p:cNvPr id="4" name="Rectangle 3"/>
          <p:cNvSpPr/>
          <p:nvPr/>
        </p:nvSpPr>
        <p:spPr>
          <a:xfrm>
            <a:off x="457200" y="2667000"/>
            <a:ext cx="3200400" cy="6858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BOX</a:t>
            </a:r>
            <a:endParaRPr lang="en-US" b="1" dirty="0">
              <a:solidFill>
                <a:schemeClr val="tx1"/>
              </a:solidFill>
            </a:endParaRPr>
          </a:p>
        </p:txBody>
      </p:sp>
      <p:sp>
        <p:nvSpPr>
          <p:cNvPr id="7" name="Rectangle 6"/>
          <p:cNvSpPr/>
          <p:nvPr/>
        </p:nvSpPr>
        <p:spPr>
          <a:xfrm flipV="1">
            <a:off x="990600" y="2133600"/>
            <a:ext cx="228600" cy="1524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8" name="Rectangle 7"/>
          <p:cNvSpPr/>
          <p:nvPr/>
        </p:nvSpPr>
        <p:spPr>
          <a:xfrm flipV="1">
            <a:off x="2819400" y="2133600"/>
            <a:ext cx="228600" cy="1524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9" name="Rectangle 8"/>
          <p:cNvSpPr/>
          <p:nvPr/>
        </p:nvSpPr>
        <p:spPr>
          <a:xfrm>
            <a:off x="2819400" y="2286000"/>
            <a:ext cx="228600" cy="381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10" name="Rectangle 9"/>
          <p:cNvSpPr/>
          <p:nvPr/>
        </p:nvSpPr>
        <p:spPr>
          <a:xfrm>
            <a:off x="990600" y="2286000"/>
            <a:ext cx="228600" cy="381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11" name="Rectangle 10"/>
          <p:cNvSpPr/>
          <p:nvPr/>
        </p:nvSpPr>
        <p:spPr>
          <a:xfrm>
            <a:off x="1447800" y="2286000"/>
            <a:ext cx="228600" cy="381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12" name="Rectangle 11"/>
          <p:cNvSpPr/>
          <p:nvPr/>
        </p:nvSpPr>
        <p:spPr>
          <a:xfrm>
            <a:off x="2362200" y="2286000"/>
            <a:ext cx="228600" cy="381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13" name="Rectangle 12"/>
          <p:cNvSpPr/>
          <p:nvPr/>
        </p:nvSpPr>
        <p:spPr>
          <a:xfrm flipV="1">
            <a:off x="1447800" y="2133600"/>
            <a:ext cx="228600" cy="1524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14" name="Rectangle 13"/>
          <p:cNvSpPr/>
          <p:nvPr/>
        </p:nvSpPr>
        <p:spPr>
          <a:xfrm flipV="1">
            <a:off x="2362200" y="2133600"/>
            <a:ext cx="228600" cy="1524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15" name="Rectangle 14"/>
          <p:cNvSpPr/>
          <p:nvPr/>
        </p:nvSpPr>
        <p:spPr>
          <a:xfrm>
            <a:off x="4953000" y="2667000"/>
            <a:ext cx="3200400" cy="6858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BOX</a:t>
            </a:r>
            <a:endParaRPr lang="en-US" b="1" dirty="0">
              <a:solidFill>
                <a:schemeClr val="tx1"/>
              </a:solidFill>
            </a:endParaRPr>
          </a:p>
        </p:txBody>
      </p:sp>
      <p:sp>
        <p:nvSpPr>
          <p:cNvPr id="16" name="Rectangle 15"/>
          <p:cNvSpPr/>
          <p:nvPr/>
        </p:nvSpPr>
        <p:spPr>
          <a:xfrm flipV="1">
            <a:off x="5486400" y="2133600"/>
            <a:ext cx="228600" cy="1524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17" name="Rectangle 16"/>
          <p:cNvSpPr/>
          <p:nvPr/>
        </p:nvSpPr>
        <p:spPr>
          <a:xfrm flipV="1">
            <a:off x="7315200" y="2133600"/>
            <a:ext cx="228600" cy="1524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18" name="Rectangle 17"/>
          <p:cNvSpPr/>
          <p:nvPr/>
        </p:nvSpPr>
        <p:spPr>
          <a:xfrm>
            <a:off x="7315200" y="2286000"/>
            <a:ext cx="228600" cy="381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19" name="Rectangle 18"/>
          <p:cNvSpPr/>
          <p:nvPr/>
        </p:nvSpPr>
        <p:spPr>
          <a:xfrm>
            <a:off x="5486400" y="2286000"/>
            <a:ext cx="228600" cy="381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20" name="Rectangle 19"/>
          <p:cNvSpPr/>
          <p:nvPr/>
        </p:nvSpPr>
        <p:spPr>
          <a:xfrm>
            <a:off x="5943600" y="2286000"/>
            <a:ext cx="228600" cy="381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21" name="Rectangle 20"/>
          <p:cNvSpPr/>
          <p:nvPr/>
        </p:nvSpPr>
        <p:spPr>
          <a:xfrm>
            <a:off x="6858000" y="2286000"/>
            <a:ext cx="228600" cy="381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22" name="Rectangle 21"/>
          <p:cNvSpPr/>
          <p:nvPr/>
        </p:nvSpPr>
        <p:spPr>
          <a:xfrm flipV="1">
            <a:off x="5943600" y="2133600"/>
            <a:ext cx="228600" cy="1524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23" name="Rectangle 22"/>
          <p:cNvSpPr/>
          <p:nvPr/>
        </p:nvSpPr>
        <p:spPr>
          <a:xfrm flipV="1">
            <a:off x="6858000" y="2133600"/>
            <a:ext cx="228600" cy="1524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24" name="Rectangle 23"/>
          <p:cNvSpPr/>
          <p:nvPr/>
        </p:nvSpPr>
        <p:spPr>
          <a:xfrm>
            <a:off x="5410200" y="1981200"/>
            <a:ext cx="762000" cy="152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953000" y="2514600"/>
            <a:ext cx="533400" cy="152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334000" y="1981200"/>
            <a:ext cx="1524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543800" y="1981200"/>
            <a:ext cx="1524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7543800" y="2514600"/>
            <a:ext cx="609600" cy="152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5715000" y="2057400"/>
            <a:ext cx="2286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7086600" y="2057400"/>
            <a:ext cx="2286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6858000" y="1981200"/>
            <a:ext cx="762000" cy="152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6172200" y="2514600"/>
            <a:ext cx="685800" cy="152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6172200" y="1981200"/>
            <a:ext cx="1524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6705600" y="1981200"/>
            <a:ext cx="152400" cy="609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5029200" y="5105400"/>
            <a:ext cx="3200400" cy="6858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BOX</a:t>
            </a:r>
            <a:endParaRPr lang="en-US" b="1" dirty="0">
              <a:solidFill>
                <a:schemeClr val="tx1"/>
              </a:solidFill>
            </a:endParaRPr>
          </a:p>
        </p:txBody>
      </p:sp>
      <p:sp>
        <p:nvSpPr>
          <p:cNvPr id="36" name="Rectangle 35"/>
          <p:cNvSpPr/>
          <p:nvPr/>
        </p:nvSpPr>
        <p:spPr>
          <a:xfrm flipV="1">
            <a:off x="5562600" y="4572000"/>
            <a:ext cx="228600" cy="1524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37" name="Rectangle 36"/>
          <p:cNvSpPr/>
          <p:nvPr/>
        </p:nvSpPr>
        <p:spPr>
          <a:xfrm flipV="1">
            <a:off x="7391400" y="4572000"/>
            <a:ext cx="228600" cy="1524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38" name="Rectangle 37"/>
          <p:cNvSpPr/>
          <p:nvPr/>
        </p:nvSpPr>
        <p:spPr>
          <a:xfrm>
            <a:off x="7391400" y="4724400"/>
            <a:ext cx="228600" cy="381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39" name="Rectangle 38"/>
          <p:cNvSpPr/>
          <p:nvPr/>
        </p:nvSpPr>
        <p:spPr>
          <a:xfrm>
            <a:off x="5562600" y="4724400"/>
            <a:ext cx="228600" cy="381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40" name="Rectangle 39"/>
          <p:cNvSpPr/>
          <p:nvPr/>
        </p:nvSpPr>
        <p:spPr>
          <a:xfrm>
            <a:off x="6019800" y="4724400"/>
            <a:ext cx="228600" cy="381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41" name="Rectangle 40"/>
          <p:cNvSpPr/>
          <p:nvPr/>
        </p:nvSpPr>
        <p:spPr>
          <a:xfrm>
            <a:off x="6934200" y="4724400"/>
            <a:ext cx="228600" cy="381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42" name="Rectangle 41"/>
          <p:cNvSpPr/>
          <p:nvPr/>
        </p:nvSpPr>
        <p:spPr>
          <a:xfrm flipV="1">
            <a:off x="6019800" y="4572000"/>
            <a:ext cx="228600" cy="1524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43" name="Rectangle 42"/>
          <p:cNvSpPr/>
          <p:nvPr/>
        </p:nvSpPr>
        <p:spPr>
          <a:xfrm flipV="1">
            <a:off x="6934200" y="4572000"/>
            <a:ext cx="228600" cy="1524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52" name="Rectangle 51"/>
          <p:cNvSpPr/>
          <p:nvPr/>
        </p:nvSpPr>
        <p:spPr>
          <a:xfrm>
            <a:off x="6248400" y="4953000"/>
            <a:ext cx="685800" cy="152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6248400" y="4572000"/>
            <a:ext cx="152400" cy="457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6781800" y="4572000"/>
            <a:ext cx="152400" cy="457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1752600" y="2057400"/>
            <a:ext cx="593432" cy="369332"/>
          </a:xfrm>
          <a:prstGeom prst="rect">
            <a:avLst/>
          </a:prstGeom>
          <a:noFill/>
        </p:spPr>
        <p:txBody>
          <a:bodyPr wrap="none" rtlCol="0">
            <a:spAutoFit/>
          </a:bodyPr>
          <a:lstStyle/>
          <a:p>
            <a:r>
              <a:rPr lang="en-US" dirty="0" smtClean="0"/>
              <a:t>Ring</a:t>
            </a:r>
            <a:endParaRPr lang="en-US" dirty="0"/>
          </a:p>
        </p:txBody>
      </p:sp>
      <p:sp>
        <p:nvSpPr>
          <p:cNvPr id="56" name="TextBox 55"/>
          <p:cNvSpPr txBox="1"/>
          <p:nvPr/>
        </p:nvSpPr>
        <p:spPr>
          <a:xfrm>
            <a:off x="2667000" y="1295400"/>
            <a:ext cx="1226939" cy="369332"/>
          </a:xfrm>
          <a:prstGeom prst="rect">
            <a:avLst/>
          </a:prstGeom>
          <a:noFill/>
        </p:spPr>
        <p:txBody>
          <a:bodyPr wrap="none" rtlCol="0">
            <a:spAutoFit/>
          </a:bodyPr>
          <a:lstStyle/>
          <a:p>
            <a:r>
              <a:rPr lang="en-US" dirty="0" smtClean="0"/>
              <a:t>Waveguide</a:t>
            </a:r>
            <a:endParaRPr lang="en-US" dirty="0"/>
          </a:p>
        </p:txBody>
      </p:sp>
      <p:cxnSp>
        <p:nvCxnSpPr>
          <p:cNvPr id="58" name="Straight Arrow Connector 57"/>
          <p:cNvCxnSpPr>
            <a:endCxn id="8" idx="2"/>
          </p:cNvCxnSpPr>
          <p:nvPr/>
        </p:nvCxnSpPr>
        <p:spPr>
          <a:xfrm rot="16200000" flipH="1">
            <a:off x="2609850" y="1809750"/>
            <a:ext cx="533400" cy="1143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endCxn id="7" idx="2"/>
          </p:cNvCxnSpPr>
          <p:nvPr/>
        </p:nvCxnSpPr>
        <p:spPr>
          <a:xfrm rot="10800000" flipV="1">
            <a:off x="1104900" y="1600200"/>
            <a:ext cx="17145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228600" y="4724400"/>
            <a:ext cx="4215128" cy="923330"/>
          </a:xfrm>
          <a:prstGeom prst="rect">
            <a:avLst/>
          </a:prstGeom>
          <a:noFill/>
        </p:spPr>
        <p:txBody>
          <a:bodyPr wrap="none" rtlCol="0">
            <a:spAutoFit/>
          </a:bodyPr>
          <a:lstStyle/>
          <a:p>
            <a:pPr>
              <a:buFont typeface="Arial" pitchFamily="34" charset="0"/>
              <a:buChar char="•"/>
            </a:pPr>
            <a:r>
              <a:rPr lang="en-US" dirty="0" smtClean="0"/>
              <a:t> Two-step e-beam lithography and etching</a:t>
            </a:r>
          </a:p>
          <a:p>
            <a:pPr>
              <a:buFont typeface="Arial" pitchFamily="34" charset="0"/>
              <a:buChar char="•"/>
            </a:pPr>
            <a:r>
              <a:rPr lang="en-US" dirty="0" smtClean="0"/>
              <a:t> </a:t>
            </a:r>
            <a:r>
              <a:rPr lang="en-US" dirty="0" err="1" smtClean="0"/>
              <a:t>Ce:YIG</a:t>
            </a:r>
            <a:r>
              <a:rPr lang="en-US" dirty="0" smtClean="0"/>
              <a:t> etching - </a:t>
            </a:r>
          </a:p>
          <a:p>
            <a:r>
              <a:rPr lang="en-US" dirty="0" smtClean="0"/>
              <a:t> </a:t>
            </a:r>
            <a:endParaRPr lang="en-US" dirty="0"/>
          </a:p>
        </p:txBody>
      </p:sp>
      <p:sp>
        <p:nvSpPr>
          <p:cNvPr id="65" name="TextBox 64"/>
          <p:cNvSpPr txBox="1"/>
          <p:nvPr/>
        </p:nvSpPr>
        <p:spPr>
          <a:xfrm>
            <a:off x="533400" y="3581400"/>
            <a:ext cx="3352800" cy="646331"/>
          </a:xfrm>
          <a:prstGeom prst="rect">
            <a:avLst/>
          </a:prstGeom>
          <a:noFill/>
        </p:spPr>
        <p:txBody>
          <a:bodyPr wrap="square" rtlCol="0">
            <a:spAutoFit/>
          </a:bodyPr>
          <a:lstStyle/>
          <a:p>
            <a:r>
              <a:rPr lang="en-US" dirty="0" smtClean="0"/>
              <a:t>Ring and waveguide Patterning by e-beam and dry etch</a:t>
            </a:r>
            <a:endParaRPr lang="en-US" dirty="0"/>
          </a:p>
        </p:txBody>
      </p:sp>
      <p:sp>
        <p:nvSpPr>
          <p:cNvPr id="66" name="TextBox 65"/>
          <p:cNvSpPr txBox="1"/>
          <p:nvPr/>
        </p:nvSpPr>
        <p:spPr>
          <a:xfrm>
            <a:off x="5410200" y="3581400"/>
            <a:ext cx="2217915" cy="369332"/>
          </a:xfrm>
          <a:prstGeom prst="rect">
            <a:avLst/>
          </a:prstGeom>
          <a:noFill/>
        </p:spPr>
        <p:txBody>
          <a:bodyPr wrap="none" rtlCol="0">
            <a:spAutoFit/>
          </a:bodyPr>
          <a:lstStyle/>
          <a:p>
            <a:r>
              <a:rPr lang="en-US" dirty="0" err="1" smtClean="0"/>
              <a:t>Ce:YIG</a:t>
            </a:r>
            <a:r>
              <a:rPr lang="en-US" dirty="0" smtClean="0"/>
              <a:t> MO sputtering</a:t>
            </a:r>
            <a:endParaRPr lang="en-US" dirty="0"/>
          </a:p>
        </p:txBody>
      </p:sp>
      <p:sp>
        <p:nvSpPr>
          <p:cNvPr id="67" name="TextBox 66"/>
          <p:cNvSpPr txBox="1"/>
          <p:nvPr/>
        </p:nvSpPr>
        <p:spPr>
          <a:xfrm>
            <a:off x="5181600" y="5943600"/>
            <a:ext cx="3216778" cy="369332"/>
          </a:xfrm>
          <a:prstGeom prst="rect">
            <a:avLst/>
          </a:prstGeom>
          <a:noFill/>
        </p:spPr>
        <p:txBody>
          <a:bodyPr wrap="none" rtlCol="0">
            <a:spAutoFit/>
          </a:bodyPr>
          <a:lstStyle/>
          <a:p>
            <a:r>
              <a:rPr lang="en-US" dirty="0" smtClean="0"/>
              <a:t>remove </a:t>
            </a:r>
            <a:r>
              <a:rPr lang="en-US" dirty="0" err="1" smtClean="0"/>
              <a:t>Ce:YIG</a:t>
            </a:r>
            <a:r>
              <a:rPr lang="en-US" dirty="0" smtClean="0"/>
              <a:t> on the outer ring</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Isolation at Drop Port</a:t>
            </a:r>
            <a:endParaRPr lang="en-US" dirty="0"/>
          </a:p>
        </p:txBody>
      </p:sp>
      <p:sp>
        <p:nvSpPr>
          <p:cNvPr id="4" name="Content Placeholder 2"/>
          <p:cNvSpPr>
            <a:spLocks noGrp="1"/>
          </p:cNvSpPr>
          <p:nvPr>
            <p:ph idx="1"/>
          </p:nvPr>
        </p:nvSpPr>
        <p:spPr>
          <a:xfrm>
            <a:off x="228600" y="1676400"/>
            <a:ext cx="3886200" cy="3505200"/>
          </a:xfrm>
        </p:spPr>
        <p:txBody>
          <a:bodyPr>
            <a:normAutofit fontScale="92500" lnSpcReduction="20000"/>
          </a:bodyPr>
          <a:lstStyle/>
          <a:p>
            <a:pPr>
              <a:spcBef>
                <a:spcPts val="600"/>
              </a:spcBef>
              <a:buFont typeface="Wingdings" pitchFamily="2" charset="2"/>
              <a:buChar char="§"/>
            </a:pPr>
            <a:r>
              <a:rPr lang="en-US" sz="2600" dirty="0" smtClean="0"/>
              <a:t>Q of the ring: 10</a:t>
            </a:r>
            <a:r>
              <a:rPr lang="en-US" sz="2600" baseline="30000" dirty="0" smtClean="0"/>
              <a:t>7</a:t>
            </a:r>
          </a:p>
          <a:p>
            <a:pPr>
              <a:spcBef>
                <a:spcPts val="600"/>
              </a:spcBef>
              <a:buFont typeface="Wingdings" pitchFamily="2" charset="2"/>
              <a:buChar char="§"/>
            </a:pPr>
            <a:r>
              <a:rPr lang="en-US" sz="2600" dirty="0" smtClean="0"/>
              <a:t>Power coupling = resonator loss</a:t>
            </a:r>
          </a:p>
          <a:p>
            <a:pPr>
              <a:spcBef>
                <a:spcPts val="600"/>
              </a:spcBef>
              <a:buFont typeface="Wingdings" pitchFamily="2" charset="2"/>
              <a:buChar char="§"/>
            </a:pPr>
            <a:r>
              <a:rPr lang="en-US" sz="2600" dirty="0" smtClean="0"/>
              <a:t>Isolation Ratio ~ 45dB</a:t>
            </a:r>
          </a:p>
          <a:p>
            <a:pPr>
              <a:spcBef>
                <a:spcPts val="600"/>
              </a:spcBef>
              <a:buFont typeface="Wingdings" pitchFamily="2" charset="2"/>
              <a:buChar char="§"/>
            </a:pPr>
            <a:r>
              <a:rPr lang="en-US" sz="2600" dirty="0" smtClean="0"/>
              <a:t>Insertion loss : 3.5dB</a:t>
            </a:r>
          </a:p>
          <a:p>
            <a:pPr>
              <a:spcBef>
                <a:spcPts val="600"/>
              </a:spcBef>
              <a:buFont typeface="Wingdings" pitchFamily="2" charset="2"/>
              <a:buChar char="§"/>
            </a:pPr>
            <a:r>
              <a:rPr lang="en-US" sz="2600" dirty="0" smtClean="0"/>
              <a:t> Isolation bandwidth</a:t>
            </a:r>
          </a:p>
          <a:p>
            <a:pPr lvl="1">
              <a:spcBef>
                <a:spcPts val="600"/>
              </a:spcBef>
              <a:buFont typeface="Wingdings" pitchFamily="2" charset="2"/>
              <a:buChar char="§"/>
            </a:pPr>
            <a:r>
              <a:rPr lang="en-US" sz="2400" dirty="0" smtClean="0">
                <a:solidFill>
                  <a:srgbClr val="FF0000"/>
                </a:solidFill>
              </a:rPr>
              <a:t>Narrow </a:t>
            </a:r>
            <a:r>
              <a:rPr lang="en-US" sz="2400" dirty="0" err="1" smtClean="0">
                <a:solidFill>
                  <a:srgbClr val="FF0000"/>
                </a:solidFill>
              </a:rPr>
              <a:t>passband</a:t>
            </a:r>
            <a:endParaRPr lang="en-US" sz="2400" dirty="0" smtClean="0">
              <a:solidFill>
                <a:srgbClr val="FF0000"/>
              </a:solidFill>
            </a:endParaRPr>
          </a:p>
          <a:p>
            <a:pPr lvl="1">
              <a:spcBef>
                <a:spcPts val="600"/>
              </a:spcBef>
              <a:buFont typeface="Wingdings" pitchFamily="2" charset="2"/>
              <a:buChar char="§"/>
            </a:pPr>
            <a:r>
              <a:rPr lang="en-US" sz="2600" dirty="0" smtClean="0"/>
              <a:t> </a:t>
            </a:r>
            <a:r>
              <a:rPr lang="en-US" sz="2400" dirty="0" smtClean="0"/>
              <a:t>&gt; 20dB isolation: 9pm</a:t>
            </a:r>
          </a:p>
          <a:p>
            <a:pPr lvl="1">
              <a:spcBef>
                <a:spcPts val="600"/>
              </a:spcBef>
              <a:buFont typeface="Wingdings" pitchFamily="2" charset="2"/>
              <a:buChar char="§"/>
            </a:pPr>
            <a:r>
              <a:rPr lang="en-US" sz="2400" dirty="0" smtClean="0"/>
              <a:t> &gt; 10dB isolation: 32pm</a:t>
            </a:r>
          </a:p>
          <a:p>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4191000" y="1905000"/>
            <a:ext cx="4622800" cy="3467100"/>
          </a:xfrm>
          <a:prstGeom prst="rect">
            <a:avLst/>
          </a:prstGeom>
          <a:noFill/>
          <a:ln w="9525">
            <a:noFill/>
            <a:miter lim="800000"/>
            <a:headEnd/>
            <a:tailEnd/>
          </a:ln>
          <a:effectLst/>
        </p:spPr>
      </p:pic>
      <p:sp>
        <p:nvSpPr>
          <p:cNvPr id="6" name="TextBox 5"/>
          <p:cNvSpPr txBox="1"/>
          <p:nvPr/>
        </p:nvSpPr>
        <p:spPr>
          <a:xfrm>
            <a:off x="304800" y="5334000"/>
            <a:ext cx="6886309" cy="1431161"/>
          </a:xfrm>
          <a:prstGeom prst="rect">
            <a:avLst/>
          </a:prstGeom>
          <a:noFill/>
        </p:spPr>
        <p:txBody>
          <a:bodyPr wrap="none" rtlCol="0">
            <a:spAutoFit/>
          </a:bodyPr>
          <a:lstStyle/>
          <a:p>
            <a:pPr>
              <a:spcBef>
                <a:spcPts val="600"/>
              </a:spcBef>
              <a:buFont typeface="Arial" pitchFamily="34" charset="0"/>
              <a:buChar char="•"/>
            </a:pPr>
            <a:r>
              <a:rPr lang="en-US" b="1" dirty="0" smtClean="0"/>
              <a:t> High Q resonator is required!</a:t>
            </a:r>
          </a:p>
          <a:p>
            <a:pPr>
              <a:spcBef>
                <a:spcPts val="600"/>
              </a:spcBef>
              <a:buFont typeface="Arial" pitchFamily="34" charset="0"/>
              <a:buChar char="•"/>
            </a:pPr>
            <a:r>
              <a:rPr lang="en-US" b="1" dirty="0" smtClean="0"/>
              <a:t> broadband rejection </a:t>
            </a:r>
          </a:p>
          <a:p>
            <a:pPr>
              <a:spcBef>
                <a:spcPts val="600"/>
              </a:spcBef>
              <a:buFont typeface="Arial" pitchFamily="34" charset="0"/>
              <a:buChar char="•"/>
            </a:pPr>
            <a:r>
              <a:rPr lang="en-US" b="1" dirty="0" smtClean="0"/>
              <a:t> Insertion loss is usually higher</a:t>
            </a:r>
          </a:p>
          <a:p>
            <a:pPr>
              <a:spcBef>
                <a:spcPts val="600"/>
              </a:spcBef>
              <a:buFont typeface="Arial" pitchFamily="34" charset="0"/>
              <a:buChar char="•"/>
            </a:pPr>
            <a:r>
              <a:rPr lang="en-US" b="1" dirty="0"/>
              <a:t> </a:t>
            </a:r>
            <a:r>
              <a:rPr lang="en-US" b="1" dirty="0" smtClean="0"/>
              <a:t>high-order resonator can increase </a:t>
            </a:r>
            <a:r>
              <a:rPr lang="en-US" b="1" dirty="0" err="1" smtClean="0"/>
              <a:t>passband</a:t>
            </a:r>
            <a:r>
              <a:rPr lang="en-US" b="1" dirty="0" smtClean="0"/>
              <a:t> width and isolation ratio</a:t>
            </a:r>
            <a:endParaRPr lang="en-US" b="1"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image003.jpg"/>
          <p:cNvPicPr>
            <a:picLocks noChangeAspect="1"/>
          </p:cNvPicPr>
          <p:nvPr/>
        </p:nvPicPr>
        <p:blipFill>
          <a:blip r:embed="rId2" cstate="print"/>
          <a:stretch>
            <a:fillRect/>
          </a:stretch>
        </p:blipFill>
        <p:spPr>
          <a:xfrm>
            <a:off x="304800" y="914400"/>
            <a:ext cx="8382000" cy="5699760"/>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image004.jpg"/>
          <p:cNvPicPr>
            <a:picLocks noChangeAspect="1"/>
          </p:cNvPicPr>
          <p:nvPr/>
        </p:nvPicPr>
        <p:blipFill>
          <a:blip r:embed="rId2" cstate="print"/>
          <a:stretch>
            <a:fillRect/>
          </a:stretch>
        </p:blipFill>
        <p:spPr>
          <a:xfrm>
            <a:off x="152400" y="685800"/>
            <a:ext cx="8839200" cy="6010655"/>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image005.jpg"/>
          <p:cNvPicPr>
            <a:picLocks noChangeAspect="1"/>
          </p:cNvPicPr>
          <p:nvPr/>
        </p:nvPicPr>
        <p:blipFill>
          <a:blip r:embed="rId2" cstate="print"/>
          <a:stretch>
            <a:fillRect/>
          </a:stretch>
        </p:blipFill>
        <p:spPr>
          <a:xfrm>
            <a:off x="228600" y="950977"/>
            <a:ext cx="8686800" cy="5907023"/>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a:stCxn id="4" idx="3"/>
            <a:endCxn id="36" idx="1"/>
          </p:cNvCxnSpPr>
          <p:nvPr/>
        </p:nvCxnSpPr>
        <p:spPr>
          <a:xfrm flipV="1">
            <a:off x="1752600" y="2851666"/>
            <a:ext cx="5715000" cy="5834"/>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dirty="0" smtClean="0"/>
              <a:t>Polarization controlling setup:</a:t>
            </a:r>
            <a:br>
              <a:rPr lang="en-US" dirty="0" smtClean="0"/>
            </a:br>
            <a:r>
              <a:rPr lang="en-US" dirty="0" smtClean="0"/>
              <a:t>Free space  </a:t>
            </a:r>
            <a:endParaRPr lang="en-US" dirty="0"/>
          </a:p>
        </p:txBody>
      </p:sp>
      <p:sp>
        <p:nvSpPr>
          <p:cNvPr id="4" name="Rectangle 3"/>
          <p:cNvSpPr/>
          <p:nvPr/>
        </p:nvSpPr>
        <p:spPr>
          <a:xfrm>
            <a:off x="685800" y="2667000"/>
            <a:ext cx="10668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38200" y="2667000"/>
            <a:ext cx="678391" cy="369332"/>
          </a:xfrm>
          <a:prstGeom prst="rect">
            <a:avLst/>
          </a:prstGeom>
          <a:noFill/>
        </p:spPr>
        <p:txBody>
          <a:bodyPr wrap="none" rtlCol="0">
            <a:spAutoFit/>
          </a:bodyPr>
          <a:lstStyle/>
          <a:p>
            <a:r>
              <a:rPr lang="en-US" dirty="0" smtClean="0"/>
              <a:t>Laser</a:t>
            </a:r>
            <a:endParaRPr lang="en-US" dirty="0"/>
          </a:p>
        </p:txBody>
      </p:sp>
      <p:sp>
        <p:nvSpPr>
          <p:cNvPr id="6" name="Oval 5"/>
          <p:cNvSpPr/>
          <p:nvPr/>
        </p:nvSpPr>
        <p:spPr>
          <a:xfrm>
            <a:off x="1981200" y="2556165"/>
            <a:ext cx="2286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209800" y="2556165"/>
            <a:ext cx="2286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438400" y="2556165"/>
            <a:ext cx="2286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2971800" y="2362200"/>
            <a:ext cx="381000" cy="914400"/>
            <a:chOff x="2971800" y="1981200"/>
            <a:chExt cx="381000" cy="914400"/>
          </a:xfrm>
        </p:grpSpPr>
        <p:sp>
          <p:nvSpPr>
            <p:cNvPr id="10" name="Oval 9"/>
            <p:cNvSpPr/>
            <p:nvPr/>
          </p:nvSpPr>
          <p:spPr>
            <a:xfrm>
              <a:off x="2971800" y="1981200"/>
              <a:ext cx="3810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a:stCxn id="10" idx="0"/>
              <a:endCxn id="10" idx="4"/>
            </p:cNvCxnSpPr>
            <p:nvPr/>
          </p:nvCxnSpPr>
          <p:spPr>
            <a:xfrm rot="16200000" flipH="1">
              <a:off x="2705100" y="2438400"/>
              <a:ext cx="91440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10" idx="1"/>
              <a:endCxn id="10" idx="3"/>
            </p:cNvCxnSpPr>
            <p:nvPr/>
          </p:nvCxnSpPr>
          <p:spPr>
            <a:xfrm rot="16200000" flipH="1">
              <a:off x="2704307" y="2438400"/>
              <a:ext cx="646578"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0" idx="7"/>
              <a:endCxn id="10" idx="5"/>
            </p:cNvCxnSpPr>
            <p:nvPr/>
          </p:nvCxnSpPr>
          <p:spPr>
            <a:xfrm rot="16200000" flipH="1">
              <a:off x="2973715" y="2438400"/>
              <a:ext cx="646578" cy="0"/>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18" name="Rectangle 17"/>
          <p:cNvSpPr/>
          <p:nvPr/>
        </p:nvSpPr>
        <p:spPr>
          <a:xfrm>
            <a:off x="3733800" y="2493820"/>
            <a:ext cx="2286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rot="5400000">
            <a:off x="3505200" y="2722420"/>
            <a:ext cx="685800" cy="228600"/>
          </a:xfrm>
          <a:prstGeom prst="line">
            <a:avLst/>
          </a:prstGeom>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4267200" y="2694710"/>
            <a:ext cx="533400" cy="304800"/>
            <a:chOff x="4495800" y="2209800"/>
            <a:chExt cx="533400" cy="304800"/>
          </a:xfrm>
        </p:grpSpPr>
        <p:sp>
          <p:nvSpPr>
            <p:cNvPr id="22" name="Rectangle 21"/>
            <p:cNvSpPr/>
            <p:nvPr/>
          </p:nvSpPr>
          <p:spPr>
            <a:xfrm>
              <a:off x="4495800" y="2209800"/>
              <a:ext cx="3810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p:cNvSpPr/>
            <p:nvPr/>
          </p:nvSpPr>
          <p:spPr>
            <a:xfrm rot="5400000">
              <a:off x="4800600" y="2286000"/>
              <a:ext cx="304800" cy="152400"/>
            </a:xfrm>
            <a:prstGeom prst="trapezoi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p:cNvSpPr/>
          <p:nvPr/>
        </p:nvSpPr>
        <p:spPr>
          <a:xfrm>
            <a:off x="5029200" y="2667000"/>
            <a:ext cx="685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rot="10800000">
            <a:off x="5867400" y="2694710"/>
            <a:ext cx="533400" cy="304800"/>
            <a:chOff x="4495800" y="2209800"/>
            <a:chExt cx="533400" cy="304800"/>
          </a:xfrm>
        </p:grpSpPr>
        <p:sp>
          <p:nvSpPr>
            <p:cNvPr id="28" name="Rectangle 27"/>
            <p:cNvSpPr/>
            <p:nvPr/>
          </p:nvSpPr>
          <p:spPr>
            <a:xfrm>
              <a:off x="4495800" y="2209800"/>
              <a:ext cx="3810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28"/>
            <p:cNvSpPr/>
            <p:nvPr/>
          </p:nvSpPr>
          <p:spPr>
            <a:xfrm rot="5400000">
              <a:off x="4800600" y="2286000"/>
              <a:ext cx="304800" cy="152400"/>
            </a:xfrm>
            <a:prstGeom prst="trapezoi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6705600" y="2396840"/>
            <a:ext cx="381000" cy="914400"/>
            <a:chOff x="2971800" y="1981200"/>
            <a:chExt cx="381000" cy="914400"/>
          </a:xfrm>
        </p:grpSpPr>
        <p:sp>
          <p:nvSpPr>
            <p:cNvPr id="31" name="Oval 30"/>
            <p:cNvSpPr/>
            <p:nvPr/>
          </p:nvSpPr>
          <p:spPr>
            <a:xfrm>
              <a:off x="2971800" y="1981200"/>
              <a:ext cx="3810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p:cNvCxnSpPr>
              <a:stCxn id="31" idx="0"/>
              <a:endCxn id="31" idx="4"/>
            </p:cNvCxnSpPr>
            <p:nvPr/>
          </p:nvCxnSpPr>
          <p:spPr>
            <a:xfrm rot="16200000" flipH="1">
              <a:off x="2705100" y="2438400"/>
              <a:ext cx="91440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31" idx="1"/>
              <a:endCxn id="31" idx="3"/>
            </p:cNvCxnSpPr>
            <p:nvPr/>
          </p:nvCxnSpPr>
          <p:spPr>
            <a:xfrm rot="16200000" flipH="1">
              <a:off x="2704307" y="2438400"/>
              <a:ext cx="646578"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31" idx="7"/>
              <a:endCxn id="31" idx="5"/>
            </p:cNvCxnSpPr>
            <p:nvPr/>
          </p:nvCxnSpPr>
          <p:spPr>
            <a:xfrm rot="16200000" flipH="1">
              <a:off x="2973715" y="2438400"/>
              <a:ext cx="646578" cy="0"/>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35" name="Rectangle 34"/>
          <p:cNvSpPr/>
          <p:nvPr/>
        </p:nvSpPr>
        <p:spPr>
          <a:xfrm>
            <a:off x="7467600" y="2667000"/>
            <a:ext cx="5334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PD</a:t>
            </a:r>
            <a:endParaRPr lang="en-US" dirty="0"/>
          </a:p>
        </p:txBody>
      </p:sp>
      <p:sp>
        <p:nvSpPr>
          <p:cNvPr id="36" name="TextBox 35"/>
          <p:cNvSpPr txBox="1"/>
          <p:nvPr/>
        </p:nvSpPr>
        <p:spPr>
          <a:xfrm>
            <a:off x="7467600" y="2667000"/>
            <a:ext cx="445956" cy="369332"/>
          </a:xfrm>
          <a:prstGeom prst="rect">
            <a:avLst/>
          </a:prstGeom>
          <a:noFill/>
        </p:spPr>
        <p:txBody>
          <a:bodyPr wrap="none" rtlCol="0">
            <a:spAutoFit/>
          </a:bodyPr>
          <a:lstStyle/>
          <a:p>
            <a:r>
              <a:rPr lang="en-US" dirty="0" smtClean="0"/>
              <a:t>PD</a:t>
            </a:r>
            <a:endParaRPr lang="en-US" dirty="0"/>
          </a:p>
        </p:txBody>
      </p:sp>
      <p:sp>
        <p:nvSpPr>
          <p:cNvPr id="40" name="TextBox 39"/>
          <p:cNvSpPr txBox="1"/>
          <p:nvPr/>
        </p:nvSpPr>
        <p:spPr>
          <a:xfrm>
            <a:off x="2133600" y="2971800"/>
            <a:ext cx="426720" cy="369332"/>
          </a:xfrm>
          <a:prstGeom prst="rect">
            <a:avLst/>
          </a:prstGeom>
          <a:noFill/>
        </p:spPr>
        <p:txBody>
          <a:bodyPr wrap="none" rtlCol="0">
            <a:spAutoFit/>
          </a:bodyPr>
          <a:lstStyle/>
          <a:p>
            <a:r>
              <a:rPr lang="en-US" dirty="0" smtClean="0"/>
              <a:t>PC</a:t>
            </a:r>
            <a:endParaRPr lang="en-US" dirty="0"/>
          </a:p>
        </p:txBody>
      </p:sp>
      <p:sp>
        <p:nvSpPr>
          <p:cNvPr id="41" name="TextBox 40"/>
          <p:cNvSpPr txBox="1"/>
          <p:nvPr/>
        </p:nvSpPr>
        <p:spPr>
          <a:xfrm>
            <a:off x="2590800" y="3352800"/>
            <a:ext cx="1006622" cy="369332"/>
          </a:xfrm>
          <a:prstGeom prst="rect">
            <a:avLst/>
          </a:prstGeom>
          <a:noFill/>
        </p:spPr>
        <p:txBody>
          <a:bodyPr wrap="none" rtlCol="0">
            <a:spAutoFit/>
          </a:bodyPr>
          <a:lstStyle/>
          <a:p>
            <a:r>
              <a:rPr lang="en-US" dirty="0" smtClean="0"/>
              <a:t>polarizer</a:t>
            </a:r>
            <a:endParaRPr lang="en-US" dirty="0"/>
          </a:p>
        </p:txBody>
      </p:sp>
      <p:sp>
        <p:nvSpPr>
          <p:cNvPr id="42" name="TextBox 41"/>
          <p:cNvSpPr txBox="1"/>
          <p:nvPr/>
        </p:nvSpPr>
        <p:spPr>
          <a:xfrm>
            <a:off x="3581400" y="3352800"/>
            <a:ext cx="1026435" cy="369332"/>
          </a:xfrm>
          <a:prstGeom prst="rect">
            <a:avLst/>
          </a:prstGeom>
          <a:noFill/>
        </p:spPr>
        <p:txBody>
          <a:bodyPr wrap="none" rtlCol="0">
            <a:spAutoFit/>
          </a:bodyPr>
          <a:lstStyle/>
          <a:p>
            <a:r>
              <a:rPr lang="en-US" dirty="0" smtClean="0"/>
              <a:t>½ </a:t>
            </a:r>
            <a:r>
              <a:rPr lang="el-GR" dirty="0" smtClean="0"/>
              <a:t>λ</a:t>
            </a:r>
            <a:r>
              <a:rPr lang="en-US" dirty="0" smtClean="0"/>
              <a:t> plate</a:t>
            </a:r>
            <a:endParaRPr lang="en-US" dirty="0"/>
          </a:p>
        </p:txBody>
      </p:sp>
      <p:sp>
        <p:nvSpPr>
          <p:cNvPr id="43" name="TextBox 42"/>
          <p:cNvSpPr txBox="1"/>
          <p:nvPr/>
        </p:nvSpPr>
        <p:spPr>
          <a:xfrm>
            <a:off x="5105400" y="3124200"/>
            <a:ext cx="587020" cy="369332"/>
          </a:xfrm>
          <a:prstGeom prst="rect">
            <a:avLst/>
          </a:prstGeom>
          <a:noFill/>
        </p:spPr>
        <p:txBody>
          <a:bodyPr wrap="none" rtlCol="0">
            <a:spAutoFit/>
          </a:bodyPr>
          <a:lstStyle/>
          <a:p>
            <a:r>
              <a:rPr lang="en-US" dirty="0" smtClean="0"/>
              <a:t>DUT</a:t>
            </a:r>
            <a:endParaRPr lang="en-US" dirty="0"/>
          </a:p>
        </p:txBody>
      </p:sp>
      <p:sp>
        <p:nvSpPr>
          <p:cNvPr id="44" name="TextBox 43"/>
          <p:cNvSpPr txBox="1"/>
          <p:nvPr/>
        </p:nvSpPr>
        <p:spPr>
          <a:xfrm>
            <a:off x="6477000" y="3352800"/>
            <a:ext cx="964623" cy="369332"/>
          </a:xfrm>
          <a:prstGeom prst="rect">
            <a:avLst/>
          </a:prstGeom>
          <a:noFill/>
        </p:spPr>
        <p:txBody>
          <a:bodyPr wrap="none" rtlCol="0">
            <a:spAutoFit/>
          </a:bodyPr>
          <a:lstStyle/>
          <a:p>
            <a:r>
              <a:rPr lang="en-US" dirty="0" smtClean="0"/>
              <a:t>analyzer</a:t>
            </a:r>
            <a:endParaRPr lang="en-US" dirty="0"/>
          </a:p>
        </p:txBody>
      </p:sp>
      <p:sp>
        <p:nvSpPr>
          <p:cNvPr id="45" name="TextBox 44"/>
          <p:cNvSpPr txBox="1"/>
          <p:nvPr/>
        </p:nvSpPr>
        <p:spPr>
          <a:xfrm>
            <a:off x="4191000" y="2057400"/>
            <a:ext cx="1524000" cy="646331"/>
          </a:xfrm>
          <a:prstGeom prst="rect">
            <a:avLst/>
          </a:prstGeom>
          <a:noFill/>
        </p:spPr>
        <p:txBody>
          <a:bodyPr wrap="square" rtlCol="0">
            <a:spAutoFit/>
          </a:bodyPr>
          <a:lstStyle/>
          <a:p>
            <a:r>
              <a:rPr lang="en-US" dirty="0" smtClean="0"/>
              <a:t>Objective or lens</a:t>
            </a:r>
            <a:endParaRPr lang="en-US" dirty="0"/>
          </a:p>
        </p:txBody>
      </p:sp>
      <p:sp>
        <p:nvSpPr>
          <p:cNvPr id="47" name="Rectangle 46"/>
          <p:cNvSpPr/>
          <p:nvPr/>
        </p:nvSpPr>
        <p:spPr>
          <a:xfrm>
            <a:off x="2819400" y="2057400"/>
            <a:ext cx="1295400" cy="1371600"/>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2438400" y="1676400"/>
            <a:ext cx="1997022" cy="369332"/>
          </a:xfrm>
          <a:prstGeom prst="rect">
            <a:avLst/>
          </a:prstGeom>
          <a:noFill/>
        </p:spPr>
        <p:txBody>
          <a:bodyPr wrap="none" rtlCol="0">
            <a:spAutoFit/>
          </a:bodyPr>
          <a:lstStyle/>
          <a:p>
            <a:r>
              <a:rPr lang="en-US" dirty="0" smtClean="0"/>
              <a:t>Polarization rotator</a:t>
            </a:r>
            <a:endParaRPr lang="en-US" dirty="0"/>
          </a:p>
        </p:txBody>
      </p:sp>
      <p:sp>
        <p:nvSpPr>
          <p:cNvPr id="46" name="TextBox 45"/>
          <p:cNvSpPr txBox="1"/>
          <p:nvPr/>
        </p:nvSpPr>
        <p:spPr>
          <a:xfrm>
            <a:off x="457200" y="4038600"/>
            <a:ext cx="4991431" cy="1754326"/>
          </a:xfrm>
          <a:prstGeom prst="rect">
            <a:avLst/>
          </a:prstGeom>
          <a:noFill/>
        </p:spPr>
        <p:txBody>
          <a:bodyPr wrap="none" rtlCol="0">
            <a:spAutoFit/>
          </a:bodyPr>
          <a:lstStyle/>
          <a:p>
            <a:r>
              <a:rPr lang="en-US" dirty="0" smtClean="0"/>
              <a:t>Order list:</a:t>
            </a:r>
          </a:p>
          <a:p>
            <a:pPr marL="342900" indent="-342900">
              <a:buAutoNum type="arabicParenR"/>
            </a:pPr>
            <a:r>
              <a:rPr lang="en-US" dirty="0" smtClean="0"/>
              <a:t>Two Thin film </a:t>
            </a:r>
            <a:r>
              <a:rPr lang="en-US" dirty="0" err="1" smtClean="0"/>
              <a:t>polarizers</a:t>
            </a:r>
            <a:r>
              <a:rPr lang="en-US" dirty="0" smtClean="0"/>
              <a:t> mounted on rotators</a:t>
            </a:r>
          </a:p>
          <a:p>
            <a:pPr marL="342900" indent="-342900">
              <a:buAutoNum type="arabicParenR"/>
            </a:pPr>
            <a:r>
              <a:rPr lang="en-US" dirty="0" smtClean="0"/>
              <a:t> Half-lambda plate mounted on a rotator</a:t>
            </a:r>
          </a:p>
          <a:p>
            <a:pPr marL="342900" indent="-342900">
              <a:buAutoNum type="arabicParenR"/>
            </a:pPr>
            <a:r>
              <a:rPr lang="en-US" dirty="0" smtClean="0"/>
              <a:t>Large-area PD</a:t>
            </a:r>
          </a:p>
          <a:p>
            <a:pPr marL="342900" indent="-342900">
              <a:buAutoNum type="arabicParenR"/>
            </a:pPr>
            <a:r>
              <a:rPr lang="en-US" dirty="0" smtClean="0"/>
              <a:t>Two objectives and lens for waveguide coupling</a:t>
            </a:r>
          </a:p>
          <a:p>
            <a:pPr marL="342900" indent="-342900">
              <a:buAutoNum type="arabicParenR"/>
            </a:pPr>
            <a:r>
              <a:rPr lang="en-US" dirty="0" smtClean="0"/>
              <a:t>Two collimators for fiber-free space coupling </a:t>
            </a:r>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Polarization controlling setup:</a:t>
            </a:r>
            <a:br>
              <a:rPr lang="en-US" dirty="0" smtClean="0"/>
            </a:br>
            <a:r>
              <a:rPr lang="en-US" dirty="0" smtClean="0"/>
              <a:t>In-fiber</a:t>
            </a:r>
            <a:endParaRPr lang="en-US" dirty="0"/>
          </a:p>
        </p:txBody>
      </p:sp>
      <p:sp>
        <p:nvSpPr>
          <p:cNvPr id="5" name="Rectangle 4"/>
          <p:cNvSpPr/>
          <p:nvPr/>
        </p:nvSpPr>
        <p:spPr>
          <a:xfrm>
            <a:off x="457200" y="2337137"/>
            <a:ext cx="10668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09600" y="2337137"/>
            <a:ext cx="678391" cy="369332"/>
          </a:xfrm>
          <a:prstGeom prst="rect">
            <a:avLst/>
          </a:prstGeom>
          <a:noFill/>
        </p:spPr>
        <p:txBody>
          <a:bodyPr wrap="none" rtlCol="0">
            <a:spAutoFit/>
          </a:bodyPr>
          <a:lstStyle/>
          <a:p>
            <a:r>
              <a:rPr lang="en-US" dirty="0" smtClean="0"/>
              <a:t>Laser</a:t>
            </a:r>
            <a:endParaRPr lang="en-US" dirty="0"/>
          </a:p>
        </p:txBody>
      </p:sp>
      <p:sp>
        <p:nvSpPr>
          <p:cNvPr id="7" name="Oval 6"/>
          <p:cNvSpPr/>
          <p:nvPr/>
        </p:nvSpPr>
        <p:spPr>
          <a:xfrm>
            <a:off x="1752600" y="2226302"/>
            <a:ext cx="2286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981200" y="2226302"/>
            <a:ext cx="2286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00600" y="2413337"/>
            <a:ext cx="685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1905000" y="2641937"/>
            <a:ext cx="426720" cy="369332"/>
          </a:xfrm>
          <a:prstGeom prst="rect">
            <a:avLst/>
          </a:prstGeom>
          <a:noFill/>
        </p:spPr>
        <p:txBody>
          <a:bodyPr wrap="none" rtlCol="0">
            <a:spAutoFit/>
          </a:bodyPr>
          <a:lstStyle/>
          <a:p>
            <a:r>
              <a:rPr lang="en-US" dirty="0" smtClean="0"/>
              <a:t>PC</a:t>
            </a:r>
            <a:endParaRPr lang="en-US" dirty="0"/>
          </a:p>
        </p:txBody>
      </p:sp>
      <p:sp>
        <p:nvSpPr>
          <p:cNvPr id="34" name="TextBox 33"/>
          <p:cNvSpPr txBox="1"/>
          <p:nvPr/>
        </p:nvSpPr>
        <p:spPr>
          <a:xfrm>
            <a:off x="4876800" y="2870537"/>
            <a:ext cx="587020" cy="369332"/>
          </a:xfrm>
          <a:prstGeom prst="rect">
            <a:avLst/>
          </a:prstGeom>
          <a:noFill/>
        </p:spPr>
        <p:txBody>
          <a:bodyPr wrap="none" rtlCol="0">
            <a:spAutoFit/>
          </a:bodyPr>
          <a:lstStyle/>
          <a:p>
            <a:r>
              <a:rPr lang="en-US" dirty="0" smtClean="0"/>
              <a:t>DUT</a:t>
            </a:r>
            <a:endParaRPr lang="en-US" dirty="0"/>
          </a:p>
        </p:txBody>
      </p:sp>
      <p:grpSp>
        <p:nvGrpSpPr>
          <p:cNvPr id="54" name="Group 53"/>
          <p:cNvGrpSpPr/>
          <p:nvPr/>
        </p:nvGrpSpPr>
        <p:grpSpPr>
          <a:xfrm>
            <a:off x="6096000" y="4736068"/>
            <a:ext cx="2666994" cy="1325292"/>
            <a:chOff x="5638800" y="2713308"/>
            <a:chExt cx="2666994" cy="1325292"/>
          </a:xfrm>
        </p:grpSpPr>
        <p:grpSp>
          <p:nvGrpSpPr>
            <p:cNvPr id="21" name="Group 20"/>
            <p:cNvGrpSpPr/>
            <p:nvPr/>
          </p:nvGrpSpPr>
          <p:grpSpPr>
            <a:xfrm rot="10800000">
              <a:off x="5638800" y="3011178"/>
              <a:ext cx="533400" cy="304800"/>
              <a:chOff x="4495800" y="2209800"/>
              <a:chExt cx="533400" cy="304800"/>
            </a:xfrm>
          </p:grpSpPr>
          <p:sp>
            <p:nvSpPr>
              <p:cNvPr id="22" name="Rectangle 21"/>
              <p:cNvSpPr/>
              <p:nvPr/>
            </p:nvSpPr>
            <p:spPr>
              <a:xfrm>
                <a:off x="4495800" y="2209800"/>
                <a:ext cx="3810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p:cNvSpPr/>
              <p:nvPr/>
            </p:nvSpPr>
            <p:spPr>
              <a:xfrm rot="5400000">
                <a:off x="4800600" y="2286000"/>
                <a:ext cx="304800" cy="152400"/>
              </a:xfrm>
              <a:prstGeom prst="trapezoi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6477000" y="2713308"/>
              <a:ext cx="381000" cy="914400"/>
              <a:chOff x="2971800" y="1981200"/>
              <a:chExt cx="381000" cy="914400"/>
            </a:xfrm>
          </p:grpSpPr>
          <p:sp>
            <p:nvSpPr>
              <p:cNvPr id="25" name="Oval 24"/>
              <p:cNvSpPr/>
              <p:nvPr/>
            </p:nvSpPr>
            <p:spPr>
              <a:xfrm>
                <a:off x="2971800" y="1981200"/>
                <a:ext cx="3810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a:stCxn id="25" idx="0"/>
                <a:endCxn id="25" idx="4"/>
              </p:cNvCxnSpPr>
              <p:nvPr/>
            </p:nvCxnSpPr>
            <p:spPr>
              <a:xfrm rot="16200000" flipH="1">
                <a:off x="2705100" y="2438400"/>
                <a:ext cx="91440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25" idx="1"/>
                <a:endCxn id="25" idx="3"/>
              </p:cNvCxnSpPr>
              <p:nvPr/>
            </p:nvCxnSpPr>
            <p:spPr>
              <a:xfrm rot="16200000" flipH="1">
                <a:off x="2704307" y="2438400"/>
                <a:ext cx="646578"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25" idx="7"/>
                <a:endCxn id="25" idx="5"/>
              </p:cNvCxnSpPr>
              <p:nvPr/>
            </p:nvCxnSpPr>
            <p:spPr>
              <a:xfrm rot="16200000" flipH="1">
                <a:off x="2973715" y="2438400"/>
                <a:ext cx="646578" cy="0"/>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29" name="Rectangle 28"/>
            <p:cNvSpPr/>
            <p:nvPr/>
          </p:nvSpPr>
          <p:spPr>
            <a:xfrm>
              <a:off x="7086595" y="2750135"/>
              <a:ext cx="1143000" cy="7736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PD</a:t>
              </a:r>
              <a:endParaRPr lang="en-US" dirty="0"/>
            </a:p>
          </p:txBody>
        </p:sp>
        <p:sp>
          <p:nvSpPr>
            <p:cNvPr id="30" name="TextBox 29"/>
            <p:cNvSpPr txBox="1"/>
            <p:nvPr/>
          </p:nvSpPr>
          <p:spPr>
            <a:xfrm>
              <a:off x="7086595" y="2826335"/>
              <a:ext cx="1219199" cy="646331"/>
            </a:xfrm>
            <a:prstGeom prst="rect">
              <a:avLst/>
            </a:prstGeom>
            <a:noFill/>
          </p:spPr>
          <p:txBody>
            <a:bodyPr wrap="square" rtlCol="0">
              <a:spAutoFit/>
            </a:bodyPr>
            <a:lstStyle/>
            <a:p>
              <a:pPr algn="ctr"/>
              <a:r>
                <a:rPr lang="en-US" dirty="0" smtClean="0"/>
                <a:t> large-area PD</a:t>
              </a:r>
              <a:endParaRPr lang="en-US" dirty="0"/>
            </a:p>
          </p:txBody>
        </p:sp>
        <p:sp>
          <p:nvSpPr>
            <p:cNvPr id="35" name="TextBox 34"/>
            <p:cNvSpPr txBox="1"/>
            <p:nvPr/>
          </p:nvSpPr>
          <p:spPr>
            <a:xfrm>
              <a:off x="6248400" y="3669268"/>
              <a:ext cx="964623" cy="369332"/>
            </a:xfrm>
            <a:prstGeom prst="rect">
              <a:avLst/>
            </a:prstGeom>
            <a:noFill/>
          </p:spPr>
          <p:txBody>
            <a:bodyPr wrap="none" rtlCol="0">
              <a:spAutoFit/>
            </a:bodyPr>
            <a:lstStyle/>
            <a:p>
              <a:r>
                <a:rPr lang="en-US" dirty="0" smtClean="0"/>
                <a:t>analyzer</a:t>
              </a:r>
              <a:endParaRPr lang="en-US" dirty="0"/>
            </a:p>
          </p:txBody>
        </p:sp>
      </p:grpSp>
      <p:sp>
        <p:nvSpPr>
          <p:cNvPr id="36" name="TextBox 35"/>
          <p:cNvSpPr txBox="1"/>
          <p:nvPr/>
        </p:nvSpPr>
        <p:spPr>
          <a:xfrm>
            <a:off x="3574475" y="1895979"/>
            <a:ext cx="1295400" cy="646331"/>
          </a:xfrm>
          <a:prstGeom prst="rect">
            <a:avLst/>
          </a:prstGeom>
          <a:noFill/>
        </p:spPr>
        <p:txBody>
          <a:bodyPr wrap="square" rtlCol="0">
            <a:spAutoFit/>
          </a:bodyPr>
          <a:lstStyle/>
          <a:p>
            <a:pPr algn="ctr"/>
            <a:r>
              <a:rPr lang="en-US" dirty="0" smtClean="0"/>
              <a:t>PM </a:t>
            </a:r>
            <a:r>
              <a:rPr lang="en-US" dirty="0" err="1" smtClean="0"/>
              <a:t>lensed</a:t>
            </a:r>
            <a:r>
              <a:rPr lang="en-US" dirty="0" smtClean="0"/>
              <a:t> fiber</a:t>
            </a:r>
            <a:endParaRPr lang="en-US" dirty="0"/>
          </a:p>
        </p:txBody>
      </p:sp>
      <p:sp>
        <p:nvSpPr>
          <p:cNvPr id="39" name="Oval 38"/>
          <p:cNvSpPr/>
          <p:nvPr/>
        </p:nvSpPr>
        <p:spPr>
          <a:xfrm>
            <a:off x="2223655" y="2221559"/>
            <a:ext cx="2286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3048000" y="2325469"/>
            <a:ext cx="304800" cy="427308"/>
            <a:chOff x="2971800" y="1981200"/>
            <a:chExt cx="381000" cy="914400"/>
          </a:xfrm>
        </p:grpSpPr>
        <p:sp>
          <p:nvSpPr>
            <p:cNvPr id="41" name="Oval 40"/>
            <p:cNvSpPr/>
            <p:nvPr/>
          </p:nvSpPr>
          <p:spPr>
            <a:xfrm>
              <a:off x="2971800" y="1981200"/>
              <a:ext cx="3810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p:cNvCxnSpPr>
              <a:stCxn id="41" idx="0"/>
              <a:endCxn id="41" idx="4"/>
            </p:cNvCxnSpPr>
            <p:nvPr/>
          </p:nvCxnSpPr>
          <p:spPr>
            <a:xfrm rot="16200000" flipH="1">
              <a:off x="2705100" y="2438400"/>
              <a:ext cx="91440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41" idx="1"/>
              <a:endCxn id="41" idx="3"/>
            </p:cNvCxnSpPr>
            <p:nvPr/>
          </p:nvCxnSpPr>
          <p:spPr>
            <a:xfrm rot="16200000" flipH="1">
              <a:off x="2704307" y="2438400"/>
              <a:ext cx="646578"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41" idx="7"/>
              <a:endCxn id="41" idx="5"/>
            </p:cNvCxnSpPr>
            <p:nvPr/>
          </p:nvCxnSpPr>
          <p:spPr>
            <a:xfrm rot="16200000" flipH="1">
              <a:off x="2973715" y="2438400"/>
              <a:ext cx="646578" cy="0"/>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45" name="Oval 44"/>
          <p:cNvSpPr/>
          <p:nvPr/>
        </p:nvSpPr>
        <p:spPr>
          <a:xfrm>
            <a:off x="2639290" y="2464014"/>
            <a:ext cx="152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3581400" y="2464014"/>
            <a:ext cx="152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Arrow Connector 51"/>
          <p:cNvCxnSpPr>
            <a:stCxn id="5" idx="3"/>
          </p:cNvCxnSpPr>
          <p:nvPr/>
        </p:nvCxnSpPr>
        <p:spPr>
          <a:xfrm>
            <a:off x="1524000" y="2527637"/>
            <a:ext cx="3200400" cy="264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59" idx="1"/>
            <a:endCxn id="20" idx="3"/>
          </p:cNvCxnSpPr>
          <p:nvPr/>
        </p:nvCxnSpPr>
        <p:spPr>
          <a:xfrm rot="10800000" flipV="1">
            <a:off x="5486400" y="2564459"/>
            <a:ext cx="1066800" cy="12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6553200" y="2373959"/>
            <a:ext cx="7620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6629400" y="2373959"/>
            <a:ext cx="574132" cy="369332"/>
          </a:xfrm>
          <a:prstGeom prst="rect">
            <a:avLst/>
          </a:prstGeom>
          <a:noFill/>
        </p:spPr>
        <p:txBody>
          <a:bodyPr wrap="none" rtlCol="0">
            <a:spAutoFit/>
          </a:bodyPr>
          <a:lstStyle/>
          <a:p>
            <a:r>
              <a:rPr lang="en-US" dirty="0" smtClean="0"/>
              <a:t>OSA</a:t>
            </a:r>
            <a:endParaRPr lang="en-US" dirty="0"/>
          </a:p>
        </p:txBody>
      </p:sp>
      <p:sp>
        <p:nvSpPr>
          <p:cNvPr id="62" name="Rectangle 61"/>
          <p:cNvSpPr/>
          <p:nvPr/>
        </p:nvSpPr>
        <p:spPr>
          <a:xfrm>
            <a:off x="4038600" y="2554069"/>
            <a:ext cx="3810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3810000" y="2858869"/>
            <a:ext cx="842218" cy="369332"/>
          </a:xfrm>
          <a:prstGeom prst="rect">
            <a:avLst/>
          </a:prstGeom>
          <a:noFill/>
        </p:spPr>
        <p:txBody>
          <a:bodyPr wrap="none" rtlCol="0">
            <a:spAutoFit/>
          </a:bodyPr>
          <a:lstStyle/>
          <a:p>
            <a:r>
              <a:rPr lang="en-US" dirty="0" smtClean="0"/>
              <a:t>rotator</a:t>
            </a:r>
            <a:endParaRPr lang="en-US" dirty="0"/>
          </a:p>
        </p:txBody>
      </p:sp>
      <p:sp>
        <p:nvSpPr>
          <p:cNvPr id="64" name="TextBox 63"/>
          <p:cNvSpPr txBox="1"/>
          <p:nvPr/>
        </p:nvSpPr>
        <p:spPr>
          <a:xfrm>
            <a:off x="2590800" y="2782669"/>
            <a:ext cx="1295400" cy="646331"/>
          </a:xfrm>
          <a:prstGeom prst="rect">
            <a:avLst/>
          </a:prstGeom>
          <a:noFill/>
        </p:spPr>
        <p:txBody>
          <a:bodyPr wrap="square" rtlCol="0">
            <a:spAutoFit/>
          </a:bodyPr>
          <a:lstStyle/>
          <a:p>
            <a:pPr algn="ctr"/>
            <a:r>
              <a:rPr lang="en-US" dirty="0" smtClean="0"/>
              <a:t>In-line polarizer</a:t>
            </a:r>
            <a:endParaRPr lang="en-US" dirty="0"/>
          </a:p>
        </p:txBody>
      </p:sp>
      <p:sp>
        <p:nvSpPr>
          <p:cNvPr id="65" name="TextBox 64"/>
          <p:cNvSpPr txBox="1"/>
          <p:nvPr/>
        </p:nvSpPr>
        <p:spPr>
          <a:xfrm>
            <a:off x="5562600" y="2096869"/>
            <a:ext cx="981359" cy="369332"/>
          </a:xfrm>
          <a:prstGeom prst="rect">
            <a:avLst/>
          </a:prstGeom>
          <a:noFill/>
        </p:spPr>
        <p:txBody>
          <a:bodyPr wrap="none" rtlCol="0">
            <a:spAutoFit/>
          </a:bodyPr>
          <a:lstStyle/>
          <a:p>
            <a:r>
              <a:rPr lang="en-US" dirty="0" smtClean="0"/>
              <a:t>SM fiber</a:t>
            </a:r>
            <a:endParaRPr lang="en-US" dirty="0"/>
          </a:p>
        </p:txBody>
      </p:sp>
      <p:cxnSp>
        <p:nvCxnSpPr>
          <p:cNvPr id="67" name="Straight Arrow Connector 66"/>
          <p:cNvCxnSpPr>
            <a:stCxn id="46" idx="4"/>
          </p:cNvCxnSpPr>
          <p:nvPr/>
        </p:nvCxnSpPr>
        <p:spPr>
          <a:xfrm rot="5400000">
            <a:off x="3079173" y="3194841"/>
            <a:ext cx="1156855"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2824010" y="3697069"/>
            <a:ext cx="1816716" cy="646331"/>
          </a:xfrm>
          <a:prstGeom prst="rect">
            <a:avLst/>
          </a:prstGeom>
          <a:noFill/>
        </p:spPr>
        <p:txBody>
          <a:bodyPr wrap="none" rtlCol="0">
            <a:spAutoFit/>
          </a:bodyPr>
          <a:lstStyle/>
          <a:p>
            <a:pPr algn="ctr"/>
            <a:r>
              <a:rPr lang="en-US" dirty="0" smtClean="0"/>
              <a:t>Precisely-aligned </a:t>
            </a:r>
          </a:p>
          <a:p>
            <a:pPr algn="ctr"/>
            <a:r>
              <a:rPr lang="en-US" dirty="0" smtClean="0"/>
              <a:t>PM-PM adapter</a:t>
            </a:r>
            <a:endParaRPr lang="en-US" dirty="0"/>
          </a:p>
        </p:txBody>
      </p:sp>
      <p:sp>
        <p:nvSpPr>
          <p:cNvPr id="69" name="Rectangle 68"/>
          <p:cNvSpPr/>
          <p:nvPr/>
        </p:nvSpPr>
        <p:spPr>
          <a:xfrm>
            <a:off x="5791200" y="4355068"/>
            <a:ext cx="3276600" cy="1828800"/>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6400800" y="6260068"/>
            <a:ext cx="2119426" cy="369332"/>
          </a:xfrm>
          <a:prstGeom prst="rect">
            <a:avLst/>
          </a:prstGeom>
          <a:noFill/>
        </p:spPr>
        <p:txBody>
          <a:bodyPr wrap="none" rtlCol="0">
            <a:spAutoFit/>
          </a:bodyPr>
          <a:lstStyle/>
          <a:p>
            <a:r>
              <a:rPr lang="en-US" dirty="0" smtClean="0"/>
              <a:t>Polarization analyzer</a:t>
            </a:r>
            <a:endParaRPr lang="en-US" dirty="0"/>
          </a:p>
        </p:txBody>
      </p:sp>
      <p:sp>
        <p:nvSpPr>
          <p:cNvPr id="71" name="TextBox 70"/>
          <p:cNvSpPr txBox="1"/>
          <p:nvPr/>
        </p:nvSpPr>
        <p:spPr>
          <a:xfrm>
            <a:off x="533400" y="4419600"/>
            <a:ext cx="4328557" cy="2031325"/>
          </a:xfrm>
          <a:prstGeom prst="rect">
            <a:avLst/>
          </a:prstGeom>
          <a:noFill/>
        </p:spPr>
        <p:txBody>
          <a:bodyPr wrap="none" rtlCol="0">
            <a:spAutoFit/>
          </a:bodyPr>
          <a:lstStyle/>
          <a:p>
            <a:r>
              <a:rPr lang="en-US" dirty="0" smtClean="0"/>
              <a:t>Order list:</a:t>
            </a:r>
          </a:p>
          <a:p>
            <a:pPr marL="342900" indent="-342900">
              <a:buAutoNum type="arabicParenR"/>
            </a:pPr>
            <a:r>
              <a:rPr lang="en-US" dirty="0" smtClean="0"/>
              <a:t>in-fiber polarizer: </a:t>
            </a:r>
            <a:r>
              <a:rPr lang="en-US" dirty="0" err="1" smtClean="0"/>
              <a:t>Thorlabs</a:t>
            </a:r>
            <a:r>
              <a:rPr lang="en-US" dirty="0" smtClean="0"/>
              <a:t>, Oz Optics </a:t>
            </a:r>
          </a:p>
          <a:p>
            <a:pPr marL="342900" indent="-342900">
              <a:buAutoNum type="arabicParenR"/>
            </a:pPr>
            <a:r>
              <a:rPr lang="en-US" dirty="0" smtClean="0"/>
              <a:t>PM </a:t>
            </a:r>
            <a:r>
              <a:rPr lang="en-US" dirty="0" err="1" smtClean="0"/>
              <a:t>lensed</a:t>
            </a:r>
            <a:r>
              <a:rPr lang="en-US" dirty="0" smtClean="0"/>
              <a:t> fiber: OZ-optics</a:t>
            </a:r>
          </a:p>
          <a:p>
            <a:pPr marL="342900" indent="-342900">
              <a:buAutoNum type="arabicParenR"/>
            </a:pPr>
            <a:r>
              <a:rPr lang="en-US" dirty="0" smtClean="0"/>
              <a:t>Rotator stage: </a:t>
            </a:r>
            <a:r>
              <a:rPr lang="en-US" dirty="0" err="1" smtClean="0"/>
              <a:t>Thorlabs</a:t>
            </a:r>
            <a:endParaRPr lang="en-US" dirty="0" smtClean="0"/>
          </a:p>
          <a:p>
            <a:pPr marL="342900" indent="-342900">
              <a:buAutoNum type="arabicParenR"/>
            </a:pPr>
            <a:r>
              <a:rPr lang="en-US" dirty="0" smtClean="0"/>
              <a:t>Precisely-aligned adapter</a:t>
            </a:r>
          </a:p>
          <a:p>
            <a:pPr marL="342900" indent="-342900">
              <a:buAutoNum type="arabicParenR"/>
            </a:pPr>
            <a:r>
              <a:rPr lang="en-US" dirty="0" smtClean="0"/>
              <a:t>Thin-film polarizer mounted on a rotator</a:t>
            </a:r>
          </a:p>
          <a:p>
            <a:pPr marL="342900" indent="-342900">
              <a:buAutoNum type="arabicParenR"/>
            </a:pPr>
            <a:r>
              <a:rPr lang="en-US" dirty="0" smtClean="0"/>
              <a:t>Large-area PD</a:t>
            </a:r>
            <a:endParaRPr 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Uni</a:t>
            </a:r>
            <a:r>
              <a:rPr lang="en-US" dirty="0" smtClean="0"/>
              <a:t>-directional ring laser</a:t>
            </a:r>
            <a:endParaRPr lang="en-US" dirty="0"/>
          </a:p>
        </p:txBody>
      </p:sp>
      <p:sp>
        <p:nvSpPr>
          <p:cNvPr id="5" name="Rectangle 4"/>
          <p:cNvSpPr/>
          <p:nvPr/>
        </p:nvSpPr>
        <p:spPr>
          <a:xfrm flipV="1">
            <a:off x="-223434" y="3184902"/>
            <a:ext cx="4038600" cy="320298"/>
          </a:xfrm>
          <a:prstGeom prst="rect">
            <a:avLst/>
          </a:prstGeom>
          <a:ln>
            <a:noFill/>
          </a:ln>
          <a:scene3d>
            <a:camera prst="orthographicFront">
              <a:rot lat="948875" lon="2880540" rev="111802"/>
            </a:camera>
            <a:lightRig rig="flat" dir="t"/>
          </a:scene3d>
          <a:sp3d extrusionH="2540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flipV="1">
            <a:off x="-228600" y="3050024"/>
            <a:ext cx="4038600" cy="152400"/>
          </a:xfrm>
          <a:prstGeom prst="rect">
            <a:avLst/>
          </a:prstGeom>
          <a:solidFill>
            <a:schemeClr val="accent6">
              <a:lumMod val="20000"/>
              <a:lumOff val="80000"/>
            </a:schemeClr>
          </a:solidFill>
          <a:ln>
            <a:noFill/>
          </a:ln>
          <a:scene3d>
            <a:camera prst="orthographicFront">
              <a:rot lat="948875" lon="2880540" rev="111802"/>
            </a:camera>
            <a:lightRig rig="flat" dir="t"/>
          </a:scene3d>
          <a:sp3d extrusionH="2540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flipV="1">
            <a:off x="-228600" y="2978990"/>
            <a:ext cx="4038600" cy="76200"/>
          </a:xfrm>
          <a:prstGeom prst="rect">
            <a:avLst/>
          </a:prstGeom>
          <a:solidFill>
            <a:schemeClr val="tx2">
              <a:lumMod val="60000"/>
              <a:lumOff val="40000"/>
            </a:schemeClr>
          </a:solidFill>
          <a:ln>
            <a:noFill/>
          </a:ln>
          <a:scene3d>
            <a:camera prst="orthographicFront">
              <a:rot lat="948875" lon="2880540" rev="111802"/>
            </a:camera>
            <a:lightRig rig="flat" dir="t"/>
          </a:scene3d>
          <a:sp3d extrusionH="2540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85899" y="2752671"/>
            <a:ext cx="228600" cy="76200"/>
          </a:xfrm>
          <a:prstGeom prst="rect">
            <a:avLst/>
          </a:prstGeom>
          <a:ln>
            <a:noFill/>
          </a:ln>
          <a:scene3d>
            <a:camera prst="orthographicFront">
              <a:rot lat="948875" lon="2880540" rev="111802"/>
            </a:camera>
            <a:lightRig rig="chilly" dir="t"/>
          </a:scene3d>
          <a:sp3d extrusionH="2540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143000" y="3055190"/>
            <a:ext cx="894797" cy="276999"/>
          </a:xfrm>
          <a:prstGeom prst="rect">
            <a:avLst/>
          </a:prstGeom>
          <a:noFill/>
        </p:spPr>
        <p:txBody>
          <a:bodyPr wrap="none" rtlCol="0">
            <a:spAutoFit/>
          </a:bodyPr>
          <a:lstStyle/>
          <a:p>
            <a:r>
              <a:rPr lang="en-US" sz="1200" b="1" dirty="0" smtClean="0">
                <a:latin typeface="Arial" pitchFamily="34" charset="0"/>
                <a:cs typeface="Arial" pitchFamily="34" charset="0"/>
              </a:rPr>
              <a:t>SOI wafer</a:t>
            </a:r>
            <a:endParaRPr lang="en-US" sz="1200" b="1" dirty="0">
              <a:latin typeface="Arial" pitchFamily="34" charset="0"/>
              <a:cs typeface="Arial" pitchFamily="34" charset="0"/>
            </a:endParaRPr>
          </a:p>
        </p:txBody>
      </p:sp>
      <p:sp>
        <p:nvSpPr>
          <p:cNvPr id="17" name="Oval 16"/>
          <p:cNvSpPr/>
          <p:nvPr/>
        </p:nvSpPr>
        <p:spPr>
          <a:xfrm>
            <a:off x="2209800" y="2293190"/>
            <a:ext cx="898360" cy="566824"/>
          </a:xfrm>
          <a:prstGeom prst="ellipse">
            <a:avLst/>
          </a:prstGeom>
          <a:solidFill>
            <a:schemeClr val="accent2"/>
          </a:solidFill>
          <a:ln>
            <a:noFill/>
          </a:ln>
          <a:scene3d>
            <a:camera prst="orthographicFront">
              <a:rot lat="17699975" lon="0" rev="0"/>
            </a:camera>
            <a:lightRig rig="chilly" dir="t"/>
          </a:scene3d>
          <a:sp3d extrusionH="38100">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600200" y="2597990"/>
            <a:ext cx="1295400" cy="76200"/>
          </a:xfrm>
          <a:prstGeom prst="rect">
            <a:avLst/>
          </a:prstGeom>
          <a:solidFill>
            <a:schemeClr val="accent3">
              <a:lumMod val="50000"/>
            </a:schemeClr>
          </a:solidFill>
          <a:ln>
            <a:noFill/>
          </a:ln>
          <a:effectLst>
            <a:outerShdw blurRad="50800" dist="50800" dir="5400000" sx="1000" sy="1000" algn="ctr" rotWithShape="0">
              <a:srgbClr val="000000"/>
            </a:outerShdw>
          </a:effectLst>
          <a:scene3d>
            <a:camera prst="orthographicFront">
              <a:rot lat="948875" lon="2880540" rev="111802"/>
            </a:camera>
            <a:lightRig rig="sunset" dir="t"/>
          </a:scene3d>
          <a:sp3d extrusionH="1016000" prstMaterial="clea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057400" y="2745925"/>
            <a:ext cx="1600200" cy="461665"/>
          </a:xfrm>
          <a:prstGeom prst="rect">
            <a:avLst/>
          </a:prstGeom>
          <a:noFill/>
        </p:spPr>
        <p:txBody>
          <a:bodyPr wrap="square" rtlCol="0">
            <a:spAutoFit/>
          </a:bodyPr>
          <a:lstStyle/>
          <a:p>
            <a:pPr algn="ctr"/>
            <a:r>
              <a:rPr lang="en-US" sz="1200" b="1" dirty="0" smtClean="0">
                <a:latin typeface="Arial" pitchFamily="34" charset="0"/>
                <a:cs typeface="Arial" pitchFamily="34" charset="0"/>
              </a:rPr>
              <a:t>Non-reciprocal ring resonator</a:t>
            </a:r>
            <a:endParaRPr lang="en-US" sz="1200" b="1" dirty="0">
              <a:latin typeface="Arial" pitchFamily="34" charset="0"/>
              <a:cs typeface="Arial" pitchFamily="34" charset="0"/>
            </a:endParaRPr>
          </a:p>
        </p:txBody>
      </p:sp>
      <p:sp>
        <p:nvSpPr>
          <p:cNvPr id="20" name="TextBox 19"/>
          <p:cNvSpPr txBox="1"/>
          <p:nvPr/>
        </p:nvSpPr>
        <p:spPr>
          <a:xfrm>
            <a:off x="1752600" y="2293190"/>
            <a:ext cx="1600200" cy="276999"/>
          </a:xfrm>
          <a:prstGeom prst="rect">
            <a:avLst/>
          </a:prstGeom>
          <a:noFill/>
        </p:spPr>
        <p:txBody>
          <a:bodyPr wrap="square" rtlCol="0">
            <a:spAutoFit/>
          </a:bodyPr>
          <a:lstStyle/>
          <a:p>
            <a:pPr algn="ctr"/>
            <a:r>
              <a:rPr lang="en-US" sz="1200" b="1" dirty="0" smtClean="0">
                <a:solidFill>
                  <a:schemeClr val="bg1"/>
                </a:solidFill>
                <a:latin typeface="Arial" pitchFamily="34" charset="0"/>
                <a:cs typeface="Arial" pitchFamily="34" charset="0"/>
              </a:rPr>
              <a:t>III-V gain medium</a:t>
            </a:r>
            <a:endParaRPr lang="en-US" sz="1200" b="1" dirty="0">
              <a:solidFill>
                <a:schemeClr val="bg1"/>
              </a:solidFill>
              <a:latin typeface="Arial" pitchFamily="34" charset="0"/>
              <a:cs typeface="Arial" pitchFamily="34" charset="0"/>
            </a:endParaRPr>
          </a:p>
        </p:txBody>
      </p:sp>
      <p:sp>
        <p:nvSpPr>
          <p:cNvPr id="21" name="Rectangle 20"/>
          <p:cNvSpPr/>
          <p:nvPr/>
        </p:nvSpPr>
        <p:spPr>
          <a:xfrm>
            <a:off x="5410200" y="3276600"/>
            <a:ext cx="3200400" cy="6858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BOX</a:t>
            </a:r>
            <a:endParaRPr lang="en-US" b="1" dirty="0">
              <a:solidFill>
                <a:schemeClr val="tx1"/>
              </a:solidFill>
            </a:endParaRPr>
          </a:p>
        </p:txBody>
      </p:sp>
      <p:sp>
        <p:nvSpPr>
          <p:cNvPr id="22" name="Rectangle 21"/>
          <p:cNvSpPr/>
          <p:nvPr/>
        </p:nvSpPr>
        <p:spPr>
          <a:xfrm>
            <a:off x="6019800" y="2895600"/>
            <a:ext cx="152400" cy="381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8001000" y="2895600"/>
            <a:ext cx="542136" cy="369332"/>
          </a:xfrm>
          <a:prstGeom prst="rect">
            <a:avLst/>
          </a:prstGeom>
          <a:noFill/>
        </p:spPr>
        <p:txBody>
          <a:bodyPr wrap="none" rtlCol="0">
            <a:spAutoFit/>
          </a:bodyPr>
          <a:lstStyle/>
          <a:p>
            <a:r>
              <a:rPr lang="en-US" b="1" dirty="0" smtClean="0"/>
              <a:t>MO</a:t>
            </a:r>
            <a:endParaRPr lang="en-US" b="1" dirty="0"/>
          </a:p>
        </p:txBody>
      </p:sp>
      <p:sp>
        <p:nvSpPr>
          <p:cNvPr id="24" name="Rectangle 23"/>
          <p:cNvSpPr/>
          <p:nvPr/>
        </p:nvSpPr>
        <p:spPr>
          <a:xfrm>
            <a:off x="7848600" y="2895600"/>
            <a:ext cx="152400" cy="381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172200" y="2895600"/>
            <a:ext cx="304800" cy="381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26" name="Rectangle 25"/>
          <p:cNvSpPr/>
          <p:nvPr/>
        </p:nvSpPr>
        <p:spPr>
          <a:xfrm>
            <a:off x="7543800" y="2895600"/>
            <a:ext cx="304800" cy="381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28" name="TextBox 27"/>
          <p:cNvSpPr txBox="1"/>
          <p:nvPr/>
        </p:nvSpPr>
        <p:spPr>
          <a:xfrm>
            <a:off x="6096000" y="2450068"/>
            <a:ext cx="1871859" cy="369332"/>
          </a:xfrm>
          <a:prstGeom prst="rect">
            <a:avLst/>
          </a:prstGeom>
          <a:noFill/>
        </p:spPr>
        <p:txBody>
          <a:bodyPr wrap="none" rtlCol="0">
            <a:spAutoFit/>
          </a:bodyPr>
          <a:lstStyle/>
          <a:p>
            <a:r>
              <a:rPr lang="en-US" b="1" dirty="0" smtClean="0">
                <a:solidFill>
                  <a:schemeClr val="bg1"/>
                </a:solidFill>
              </a:rPr>
              <a:t>III-V gain medium</a:t>
            </a:r>
            <a:endParaRPr lang="en-US" b="1" dirty="0">
              <a:solidFill>
                <a:schemeClr val="bg1"/>
              </a:solidFill>
            </a:endParaRPr>
          </a:p>
        </p:txBody>
      </p:sp>
      <p:sp>
        <p:nvSpPr>
          <p:cNvPr id="29" name="TextBox 28"/>
          <p:cNvSpPr txBox="1"/>
          <p:nvPr/>
        </p:nvSpPr>
        <p:spPr>
          <a:xfrm>
            <a:off x="5638800" y="1752600"/>
            <a:ext cx="2781082" cy="461665"/>
          </a:xfrm>
          <a:prstGeom prst="rect">
            <a:avLst/>
          </a:prstGeom>
          <a:noFill/>
        </p:spPr>
        <p:txBody>
          <a:bodyPr wrap="none" rtlCol="0">
            <a:spAutoFit/>
          </a:bodyPr>
          <a:lstStyle/>
          <a:p>
            <a:r>
              <a:rPr lang="en-US" sz="2400" b="1" dirty="0" smtClean="0"/>
              <a:t>Cross-sectional view</a:t>
            </a:r>
            <a:endParaRPr lang="en-US" sz="2400" b="1" dirty="0"/>
          </a:p>
        </p:txBody>
      </p:sp>
      <p:sp>
        <p:nvSpPr>
          <p:cNvPr id="30" name="Content Placeholder 2"/>
          <p:cNvSpPr>
            <a:spLocks noGrp="1"/>
          </p:cNvSpPr>
          <p:nvPr>
            <p:ph idx="1"/>
          </p:nvPr>
        </p:nvSpPr>
        <p:spPr>
          <a:xfrm>
            <a:off x="457200" y="4495800"/>
            <a:ext cx="8229600" cy="1981200"/>
          </a:xfrm>
        </p:spPr>
        <p:txBody>
          <a:bodyPr>
            <a:normAutofit lnSpcReduction="10000"/>
          </a:bodyPr>
          <a:lstStyle/>
          <a:p>
            <a:r>
              <a:rPr lang="en-US" sz="2400" dirty="0" smtClean="0"/>
              <a:t>Nonreciprocal ring resonator with different gain/loss in different directions</a:t>
            </a:r>
          </a:p>
          <a:p>
            <a:r>
              <a:rPr lang="en-US" sz="2400" dirty="0" smtClean="0"/>
              <a:t>Bonded III-V material provides the required gain.</a:t>
            </a:r>
          </a:p>
          <a:p>
            <a:r>
              <a:rPr lang="en-US" sz="2400" dirty="0" smtClean="0"/>
              <a:t>Lasing only happens in either clockwise or counterclockwise direction</a:t>
            </a:r>
            <a:endParaRPr lang="en-US" sz="2400" dirty="0"/>
          </a:p>
        </p:txBody>
      </p:sp>
      <p:cxnSp>
        <p:nvCxnSpPr>
          <p:cNvPr id="32" name="Straight Arrow Connector 31"/>
          <p:cNvCxnSpPr/>
          <p:nvPr/>
        </p:nvCxnSpPr>
        <p:spPr>
          <a:xfrm>
            <a:off x="5334000" y="4038600"/>
            <a:ext cx="685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flipH="1" flipV="1">
            <a:off x="5029200" y="3733800"/>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096000" y="3962400"/>
            <a:ext cx="284052" cy="369332"/>
          </a:xfrm>
          <a:prstGeom prst="rect">
            <a:avLst/>
          </a:prstGeom>
          <a:noFill/>
        </p:spPr>
        <p:txBody>
          <a:bodyPr wrap="none" rtlCol="0">
            <a:spAutoFit/>
          </a:bodyPr>
          <a:lstStyle/>
          <a:p>
            <a:r>
              <a:rPr lang="en-US" dirty="0" smtClean="0"/>
              <a:t>x</a:t>
            </a:r>
            <a:endParaRPr lang="en-US" dirty="0"/>
          </a:p>
        </p:txBody>
      </p:sp>
      <p:sp>
        <p:nvSpPr>
          <p:cNvPr id="36" name="TextBox 35"/>
          <p:cNvSpPr txBox="1"/>
          <p:nvPr/>
        </p:nvSpPr>
        <p:spPr>
          <a:xfrm>
            <a:off x="5334000" y="3124200"/>
            <a:ext cx="288862" cy="369332"/>
          </a:xfrm>
          <a:prstGeom prst="rect">
            <a:avLst/>
          </a:prstGeom>
          <a:noFill/>
        </p:spPr>
        <p:txBody>
          <a:bodyPr wrap="none" rtlCol="0">
            <a:spAutoFit/>
          </a:bodyPr>
          <a:lstStyle/>
          <a:p>
            <a:r>
              <a:rPr lang="en-US" dirty="0" smtClean="0"/>
              <a:t>y</a:t>
            </a:r>
            <a:endParaRPr lang="en-US" dirty="0"/>
          </a:p>
        </p:txBody>
      </p:sp>
      <p:sp>
        <p:nvSpPr>
          <p:cNvPr id="37" name="Rectangle 36"/>
          <p:cNvSpPr/>
          <p:nvPr/>
        </p:nvSpPr>
        <p:spPr>
          <a:xfrm>
            <a:off x="5410200" y="2362200"/>
            <a:ext cx="3276600" cy="533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39" name="Rectangle 38"/>
          <p:cNvSpPr/>
          <p:nvPr/>
        </p:nvSpPr>
        <p:spPr>
          <a:xfrm>
            <a:off x="6096000" y="2438400"/>
            <a:ext cx="2067041" cy="400110"/>
          </a:xfrm>
          <a:prstGeom prst="rect">
            <a:avLst/>
          </a:prstGeom>
        </p:spPr>
        <p:txBody>
          <a:bodyPr wrap="none">
            <a:spAutoFit/>
          </a:bodyPr>
          <a:lstStyle/>
          <a:p>
            <a:r>
              <a:rPr lang="en-US" sz="2000" b="1" dirty="0" smtClean="0">
                <a:solidFill>
                  <a:schemeClr val="bg1"/>
                </a:solidFill>
              </a:rPr>
              <a:t>III-V gain medium</a:t>
            </a:r>
            <a:endParaRPr lang="en-US" sz="2000" b="1" dirty="0">
              <a:solidFill>
                <a:schemeClr val="bg1"/>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Uni</a:t>
            </a:r>
            <a:r>
              <a:rPr lang="en-US" dirty="0" smtClean="0"/>
              <a:t>-directional ring laser</a:t>
            </a:r>
            <a:endParaRPr lang="en-US" dirty="0"/>
          </a:p>
        </p:txBody>
      </p:sp>
      <p:sp>
        <p:nvSpPr>
          <p:cNvPr id="4" name="Rectangle 3"/>
          <p:cNvSpPr/>
          <p:nvPr/>
        </p:nvSpPr>
        <p:spPr>
          <a:xfrm>
            <a:off x="2133600" y="3810000"/>
            <a:ext cx="3886200" cy="6858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BOX</a:t>
            </a:r>
            <a:endParaRPr lang="en-US" b="1" dirty="0">
              <a:solidFill>
                <a:schemeClr val="tx1"/>
              </a:solidFill>
            </a:endParaRPr>
          </a:p>
        </p:txBody>
      </p:sp>
      <p:sp>
        <p:nvSpPr>
          <p:cNvPr id="5" name="Rectangle 4"/>
          <p:cNvSpPr/>
          <p:nvPr/>
        </p:nvSpPr>
        <p:spPr>
          <a:xfrm>
            <a:off x="2743200" y="2971800"/>
            <a:ext cx="152400" cy="838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410200" y="3429000"/>
            <a:ext cx="542136" cy="369332"/>
          </a:xfrm>
          <a:prstGeom prst="rect">
            <a:avLst/>
          </a:prstGeom>
          <a:noFill/>
        </p:spPr>
        <p:txBody>
          <a:bodyPr wrap="none" rtlCol="0">
            <a:spAutoFit/>
          </a:bodyPr>
          <a:lstStyle/>
          <a:p>
            <a:r>
              <a:rPr lang="en-US" b="1" dirty="0" smtClean="0"/>
              <a:t>MO</a:t>
            </a:r>
            <a:endParaRPr lang="en-US" b="1" dirty="0"/>
          </a:p>
        </p:txBody>
      </p:sp>
      <p:sp>
        <p:nvSpPr>
          <p:cNvPr id="7" name="Rectangle 6"/>
          <p:cNvSpPr/>
          <p:nvPr/>
        </p:nvSpPr>
        <p:spPr>
          <a:xfrm>
            <a:off x="5181600" y="2971800"/>
            <a:ext cx="152400" cy="838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895600" y="3505200"/>
            <a:ext cx="2286000" cy="3048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cxnSp>
        <p:nvCxnSpPr>
          <p:cNvPr id="12" name="Straight Arrow Connector 11"/>
          <p:cNvCxnSpPr/>
          <p:nvPr/>
        </p:nvCxnSpPr>
        <p:spPr>
          <a:xfrm>
            <a:off x="6325394" y="4114006"/>
            <a:ext cx="685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flipH="1" flipV="1">
            <a:off x="6020594" y="3809206"/>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087394" y="4037806"/>
            <a:ext cx="284052" cy="369332"/>
          </a:xfrm>
          <a:prstGeom prst="rect">
            <a:avLst/>
          </a:prstGeom>
          <a:noFill/>
        </p:spPr>
        <p:txBody>
          <a:bodyPr wrap="none" rtlCol="0">
            <a:spAutoFit/>
          </a:bodyPr>
          <a:lstStyle/>
          <a:p>
            <a:r>
              <a:rPr lang="en-US" dirty="0" smtClean="0"/>
              <a:t>x</a:t>
            </a:r>
            <a:endParaRPr lang="en-US" dirty="0"/>
          </a:p>
        </p:txBody>
      </p:sp>
      <p:sp>
        <p:nvSpPr>
          <p:cNvPr id="15" name="TextBox 14"/>
          <p:cNvSpPr txBox="1"/>
          <p:nvPr/>
        </p:nvSpPr>
        <p:spPr>
          <a:xfrm>
            <a:off x="6325394" y="3199606"/>
            <a:ext cx="288862" cy="369332"/>
          </a:xfrm>
          <a:prstGeom prst="rect">
            <a:avLst/>
          </a:prstGeom>
          <a:noFill/>
        </p:spPr>
        <p:txBody>
          <a:bodyPr wrap="none" rtlCol="0">
            <a:spAutoFit/>
          </a:bodyPr>
          <a:lstStyle/>
          <a:p>
            <a:r>
              <a:rPr lang="en-US" dirty="0" smtClean="0"/>
              <a:t>y</a:t>
            </a:r>
            <a:endParaRPr lang="en-US" dirty="0"/>
          </a:p>
        </p:txBody>
      </p:sp>
      <p:sp>
        <p:nvSpPr>
          <p:cNvPr id="16" name="Rectangle 15"/>
          <p:cNvSpPr/>
          <p:nvPr/>
        </p:nvSpPr>
        <p:spPr>
          <a:xfrm>
            <a:off x="2895600" y="2971800"/>
            <a:ext cx="381000" cy="533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18" name="Rectangle 17"/>
          <p:cNvSpPr/>
          <p:nvPr/>
        </p:nvSpPr>
        <p:spPr>
          <a:xfrm>
            <a:off x="4800600" y="2971800"/>
            <a:ext cx="381000" cy="533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19" name="Rectangle 18"/>
          <p:cNvSpPr/>
          <p:nvPr/>
        </p:nvSpPr>
        <p:spPr>
          <a:xfrm>
            <a:off x="3276600" y="3352800"/>
            <a:ext cx="1524000" cy="152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20" name="Rectangle 19"/>
          <p:cNvSpPr/>
          <p:nvPr/>
        </p:nvSpPr>
        <p:spPr>
          <a:xfrm>
            <a:off x="2895599" y="2819400"/>
            <a:ext cx="394855" cy="1801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21" name="Rectangle 20"/>
          <p:cNvSpPr/>
          <p:nvPr/>
        </p:nvSpPr>
        <p:spPr>
          <a:xfrm>
            <a:off x="4800600" y="2819400"/>
            <a:ext cx="394855" cy="1801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22" name="Rectangle 21"/>
          <p:cNvSpPr/>
          <p:nvPr/>
        </p:nvSpPr>
        <p:spPr>
          <a:xfrm>
            <a:off x="3733800" y="3200400"/>
            <a:ext cx="609600" cy="15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23" name="TextBox 22"/>
          <p:cNvSpPr txBox="1"/>
          <p:nvPr/>
        </p:nvSpPr>
        <p:spPr>
          <a:xfrm>
            <a:off x="4495800" y="2362200"/>
            <a:ext cx="1068819" cy="369332"/>
          </a:xfrm>
          <a:prstGeom prst="rect">
            <a:avLst/>
          </a:prstGeom>
        </p:spPr>
        <p:txBody>
          <a:bodyPr wrap="none" rtlCol="0">
            <a:spAutoFit/>
          </a:bodyPr>
          <a:lstStyle/>
          <a:p>
            <a:r>
              <a:rPr lang="en-US" b="1" dirty="0" smtClean="0"/>
              <a:t>P contact</a:t>
            </a:r>
            <a:endParaRPr lang="en-US" b="1" dirty="0"/>
          </a:p>
        </p:txBody>
      </p:sp>
      <p:sp>
        <p:nvSpPr>
          <p:cNvPr id="25" name="TextBox 24"/>
          <p:cNvSpPr txBox="1"/>
          <p:nvPr/>
        </p:nvSpPr>
        <p:spPr>
          <a:xfrm>
            <a:off x="3581400" y="2798620"/>
            <a:ext cx="1097673" cy="369332"/>
          </a:xfrm>
          <a:prstGeom prst="rect">
            <a:avLst/>
          </a:prstGeom>
          <a:noFill/>
        </p:spPr>
        <p:txBody>
          <a:bodyPr wrap="none" rtlCol="0">
            <a:spAutoFit/>
          </a:bodyPr>
          <a:lstStyle/>
          <a:p>
            <a:r>
              <a:rPr lang="en-US" b="1" dirty="0" smtClean="0"/>
              <a:t>N contact</a:t>
            </a:r>
            <a:endParaRPr lang="en-US" b="1" dirty="0"/>
          </a:p>
        </p:txBody>
      </p:sp>
      <p:sp>
        <p:nvSpPr>
          <p:cNvPr id="27" name="Content Placeholder 2"/>
          <p:cNvSpPr>
            <a:spLocks noGrp="1"/>
          </p:cNvSpPr>
          <p:nvPr>
            <p:ph idx="1"/>
          </p:nvPr>
        </p:nvSpPr>
        <p:spPr>
          <a:xfrm>
            <a:off x="457200" y="5029200"/>
            <a:ext cx="8229600" cy="1143000"/>
          </a:xfrm>
        </p:spPr>
        <p:txBody>
          <a:bodyPr>
            <a:normAutofit fontScale="92500" lnSpcReduction="10000"/>
          </a:bodyPr>
          <a:lstStyle/>
          <a:p>
            <a:r>
              <a:rPr lang="en-US" sz="2400" dirty="0" smtClean="0"/>
              <a:t>Based on Di’s ring laser structure</a:t>
            </a:r>
          </a:p>
          <a:p>
            <a:r>
              <a:rPr lang="en-US" sz="2400" dirty="0" smtClean="0"/>
              <a:t>More optical confinement for small ring laser</a:t>
            </a:r>
          </a:p>
          <a:p>
            <a:r>
              <a:rPr lang="en-US" sz="2400" dirty="0" smtClean="0"/>
              <a:t>Cavity is defined by III-V region </a:t>
            </a:r>
            <a:endParaRPr lang="en-US" sz="2400"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6199910" y="1600200"/>
            <a:ext cx="1676400" cy="457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2" name="Title 1"/>
          <p:cNvSpPr>
            <a:spLocks noGrp="1"/>
          </p:cNvSpPr>
          <p:nvPr>
            <p:ph type="title"/>
          </p:nvPr>
        </p:nvSpPr>
        <p:spPr/>
        <p:txBody>
          <a:bodyPr/>
          <a:lstStyle/>
          <a:p>
            <a:r>
              <a:rPr lang="en-US" dirty="0" smtClean="0"/>
              <a:t>Nonreciprocal Loss	</a:t>
            </a:r>
            <a:endParaRPr lang="en-US" dirty="0"/>
          </a:p>
        </p:txBody>
      </p:sp>
      <p:sp>
        <p:nvSpPr>
          <p:cNvPr id="3" name="Content Placeholder 2"/>
          <p:cNvSpPr>
            <a:spLocks noGrp="1"/>
          </p:cNvSpPr>
          <p:nvPr>
            <p:ph idx="1"/>
          </p:nvPr>
        </p:nvSpPr>
        <p:spPr>
          <a:xfrm>
            <a:off x="457200" y="3505200"/>
            <a:ext cx="5334000" cy="2620963"/>
          </a:xfrm>
        </p:spPr>
        <p:txBody>
          <a:bodyPr>
            <a:normAutofit/>
          </a:bodyPr>
          <a:lstStyle/>
          <a:p>
            <a:r>
              <a:rPr lang="en-US" sz="2400" dirty="0" smtClean="0"/>
              <a:t>Non-diagonal dielectric tensor</a:t>
            </a:r>
          </a:p>
          <a:p>
            <a:pPr lvl="1"/>
            <a:r>
              <a:rPr lang="en-US" sz="2000" dirty="0" err="1" smtClean="0"/>
              <a:t>Ce:YIG</a:t>
            </a:r>
            <a:r>
              <a:rPr lang="en-US" sz="2000" dirty="0" smtClean="0"/>
              <a:t>: i8.6E-3</a:t>
            </a:r>
          </a:p>
          <a:p>
            <a:pPr lvl="1"/>
            <a:r>
              <a:rPr lang="en-US" sz="2000" dirty="0" err="1" smtClean="0"/>
              <a:t>InGaAs</a:t>
            </a:r>
            <a:r>
              <a:rPr lang="en-US" sz="2000" dirty="0" smtClean="0"/>
              <a:t>: i2.7E-4</a:t>
            </a:r>
          </a:p>
          <a:p>
            <a:pPr lvl="1"/>
            <a:r>
              <a:rPr lang="en-US" sz="2000" dirty="0" smtClean="0"/>
              <a:t>Fe: 3.15+1.8i</a:t>
            </a:r>
            <a:endParaRPr lang="en-US" sz="2000" dirty="0"/>
          </a:p>
        </p:txBody>
      </p:sp>
      <p:graphicFrame>
        <p:nvGraphicFramePr>
          <p:cNvPr id="183298" name="Object 2"/>
          <p:cNvGraphicFramePr>
            <a:graphicFrameLocks noChangeAspect="1"/>
          </p:cNvGraphicFramePr>
          <p:nvPr/>
        </p:nvGraphicFramePr>
        <p:xfrm>
          <a:off x="973138" y="1600200"/>
          <a:ext cx="3616325" cy="1609725"/>
        </p:xfrm>
        <a:graphic>
          <a:graphicData uri="http://schemas.openxmlformats.org/presentationml/2006/ole">
            <p:oleObj spid="_x0000_s183298" name="Equation" r:id="rId3" imgW="2450880" imgH="1091880" progId="Equation.3">
              <p:embed/>
            </p:oleObj>
          </a:graphicData>
        </a:graphic>
      </p:graphicFrame>
      <p:cxnSp>
        <p:nvCxnSpPr>
          <p:cNvPr id="5" name="Straight Arrow Connector 4"/>
          <p:cNvCxnSpPr/>
          <p:nvPr/>
        </p:nvCxnSpPr>
        <p:spPr>
          <a:xfrm>
            <a:off x="5715794" y="3275806"/>
            <a:ext cx="685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rot="5400000" flipH="1" flipV="1">
            <a:off x="5410994" y="2971006"/>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477794" y="3199606"/>
            <a:ext cx="284052" cy="369332"/>
          </a:xfrm>
          <a:prstGeom prst="rect">
            <a:avLst/>
          </a:prstGeom>
          <a:noFill/>
        </p:spPr>
        <p:txBody>
          <a:bodyPr wrap="none" rtlCol="0">
            <a:spAutoFit/>
          </a:bodyPr>
          <a:lstStyle/>
          <a:p>
            <a:r>
              <a:rPr lang="en-US" dirty="0" smtClean="0"/>
              <a:t>x</a:t>
            </a:r>
            <a:endParaRPr lang="en-US" dirty="0"/>
          </a:p>
        </p:txBody>
      </p:sp>
      <p:sp>
        <p:nvSpPr>
          <p:cNvPr id="8" name="TextBox 7"/>
          <p:cNvSpPr txBox="1"/>
          <p:nvPr/>
        </p:nvSpPr>
        <p:spPr>
          <a:xfrm>
            <a:off x="5715794" y="2361406"/>
            <a:ext cx="288862" cy="369332"/>
          </a:xfrm>
          <a:prstGeom prst="rect">
            <a:avLst/>
          </a:prstGeom>
          <a:noFill/>
        </p:spPr>
        <p:txBody>
          <a:bodyPr wrap="none" rtlCol="0">
            <a:spAutoFit/>
          </a:bodyPr>
          <a:lstStyle/>
          <a:p>
            <a:r>
              <a:rPr lang="en-US" dirty="0" smtClean="0"/>
              <a:t>y</a:t>
            </a:r>
            <a:endParaRPr lang="en-US" dirty="0"/>
          </a:p>
        </p:txBody>
      </p:sp>
      <p:sp>
        <p:nvSpPr>
          <p:cNvPr id="9" name="Rectangle 8"/>
          <p:cNvSpPr/>
          <p:nvPr/>
        </p:nvSpPr>
        <p:spPr>
          <a:xfrm>
            <a:off x="6172200" y="2438400"/>
            <a:ext cx="1905000" cy="6858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BOX</a:t>
            </a:r>
            <a:endParaRPr lang="en-US" b="1" dirty="0">
              <a:solidFill>
                <a:schemeClr val="tx1"/>
              </a:solidFill>
            </a:endParaRPr>
          </a:p>
        </p:txBody>
      </p:sp>
      <p:sp>
        <p:nvSpPr>
          <p:cNvPr id="10" name="Rectangle 9"/>
          <p:cNvSpPr/>
          <p:nvPr/>
        </p:nvSpPr>
        <p:spPr>
          <a:xfrm>
            <a:off x="6781800" y="2057400"/>
            <a:ext cx="152400" cy="381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934200" y="2057400"/>
            <a:ext cx="304800" cy="381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cxnSp>
        <p:nvCxnSpPr>
          <p:cNvPr id="13" name="Straight Arrow Connector 12"/>
          <p:cNvCxnSpPr/>
          <p:nvPr/>
        </p:nvCxnSpPr>
        <p:spPr>
          <a:xfrm rot="5400000" flipH="1" flipV="1">
            <a:off x="7810500" y="2400300"/>
            <a:ext cx="1143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305800" y="1447800"/>
            <a:ext cx="314510" cy="369332"/>
          </a:xfrm>
          <a:prstGeom prst="rect">
            <a:avLst/>
          </a:prstGeom>
          <a:noFill/>
        </p:spPr>
        <p:txBody>
          <a:bodyPr wrap="none" rtlCol="0">
            <a:spAutoFit/>
          </a:bodyPr>
          <a:lstStyle/>
          <a:p>
            <a:r>
              <a:rPr lang="en-US" b="1" dirty="0" smtClean="0"/>
              <a:t>B</a:t>
            </a:r>
            <a:endParaRPr lang="en-US" b="1" dirty="0"/>
          </a:p>
        </p:txBody>
      </p:sp>
      <p:sp>
        <p:nvSpPr>
          <p:cNvPr id="18" name="TextBox 17"/>
          <p:cNvSpPr txBox="1"/>
          <p:nvPr/>
        </p:nvSpPr>
        <p:spPr>
          <a:xfrm>
            <a:off x="6324600" y="1690255"/>
            <a:ext cx="1752600" cy="307777"/>
          </a:xfrm>
          <a:prstGeom prst="rect">
            <a:avLst/>
          </a:prstGeom>
          <a:noFill/>
        </p:spPr>
        <p:txBody>
          <a:bodyPr wrap="square" rtlCol="0">
            <a:spAutoFit/>
          </a:bodyPr>
          <a:lstStyle/>
          <a:p>
            <a:r>
              <a:rPr lang="en-US" sz="1400" b="1" dirty="0" smtClean="0">
                <a:solidFill>
                  <a:schemeClr val="bg1"/>
                </a:solidFill>
              </a:rPr>
              <a:t>III-V gain medium</a:t>
            </a:r>
            <a:endParaRPr lang="en-US" sz="1400" b="1" dirty="0">
              <a:solidFill>
                <a:schemeClr val="bg1"/>
              </a:solidFill>
            </a:endParaRPr>
          </a:p>
        </p:txBody>
      </p:sp>
      <p:sp>
        <p:nvSpPr>
          <p:cNvPr id="19" name="TextBox 18"/>
          <p:cNvSpPr txBox="1"/>
          <p:nvPr/>
        </p:nvSpPr>
        <p:spPr>
          <a:xfrm>
            <a:off x="457200" y="5181600"/>
            <a:ext cx="8305800" cy="1200329"/>
          </a:xfrm>
          <a:prstGeom prst="rect">
            <a:avLst/>
          </a:prstGeom>
          <a:noFill/>
        </p:spPr>
        <p:txBody>
          <a:bodyPr wrap="square" rtlCol="0">
            <a:spAutoFit/>
          </a:bodyPr>
          <a:lstStyle/>
          <a:p>
            <a:pPr>
              <a:buFont typeface="Arial" pitchFamily="34" charset="0"/>
              <a:buChar char="•"/>
            </a:pPr>
            <a:r>
              <a:rPr lang="az-Cyrl-AZ" dirty="0" smtClean="0"/>
              <a:t>Г</a:t>
            </a:r>
            <a:r>
              <a:rPr lang="en-US" baseline="-25000" dirty="0" smtClean="0"/>
              <a:t>MO</a:t>
            </a:r>
            <a:r>
              <a:rPr lang="en-US" dirty="0" smtClean="0"/>
              <a:t> increases </a:t>
            </a:r>
            <a:r>
              <a:rPr lang="en-US" dirty="0" smtClean="0">
                <a:sym typeface="Wingdings" pitchFamily="2" charset="2"/>
              </a:rPr>
              <a:t> </a:t>
            </a:r>
            <a:r>
              <a:rPr lang="el-GR" dirty="0" smtClean="0">
                <a:sym typeface="Wingdings" pitchFamily="2" charset="2"/>
              </a:rPr>
              <a:t>Δα</a:t>
            </a:r>
            <a:r>
              <a:rPr lang="en-US" dirty="0" smtClean="0">
                <a:sym typeface="Wingdings" pitchFamily="2" charset="2"/>
              </a:rPr>
              <a:t> increases  propagation loss increases</a:t>
            </a:r>
          </a:p>
          <a:p>
            <a:r>
              <a:rPr lang="en-US" dirty="0" smtClean="0">
                <a:sym typeface="Wingdings" pitchFamily="2" charset="2"/>
              </a:rPr>
              <a:t> but </a:t>
            </a:r>
            <a:r>
              <a:rPr lang="az-Cyrl-AZ" dirty="0" smtClean="0"/>
              <a:t>Г</a:t>
            </a:r>
            <a:r>
              <a:rPr lang="en-US" baseline="-25000" dirty="0" smtClean="0"/>
              <a:t>QW</a:t>
            </a:r>
            <a:r>
              <a:rPr lang="en-US" dirty="0" smtClean="0"/>
              <a:t> increases  </a:t>
            </a:r>
            <a:r>
              <a:rPr lang="en-US" dirty="0" smtClean="0">
                <a:sym typeface="Wingdings" pitchFamily="2" charset="2"/>
              </a:rPr>
              <a:t> modal gain decreases </a:t>
            </a:r>
          </a:p>
          <a:p>
            <a:pPr>
              <a:buFont typeface="Arial" pitchFamily="34" charset="0"/>
              <a:buChar char="•"/>
            </a:pPr>
            <a:r>
              <a:rPr lang="en-US" dirty="0" smtClean="0">
                <a:sym typeface="Wingdings" pitchFamily="2" charset="2"/>
              </a:rPr>
              <a:t> Trade-off between </a:t>
            </a:r>
            <a:r>
              <a:rPr lang="az-Cyrl-AZ" dirty="0" smtClean="0"/>
              <a:t>Г</a:t>
            </a:r>
            <a:r>
              <a:rPr lang="en-US" baseline="-25000" dirty="0" smtClean="0"/>
              <a:t>MO</a:t>
            </a:r>
            <a:r>
              <a:rPr lang="en-US" dirty="0" smtClean="0"/>
              <a:t> </a:t>
            </a:r>
            <a:r>
              <a:rPr lang="en-US" dirty="0" smtClean="0">
                <a:sym typeface="Wingdings" pitchFamily="2" charset="2"/>
              </a:rPr>
              <a:t>and </a:t>
            </a:r>
            <a:r>
              <a:rPr lang="az-Cyrl-AZ" dirty="0" smtClean="0"/>
              <a:t>Г</a:t>
            </a:r>
            <a:r>
              <a:rPr lang="en-US" baseline="-25000" dirty="0" smtClean="0"/>
              <a:t>QW</a:t>
            </a:r>
            <a:r>
              <a:rPr lang="en-US" dirty="0" smtClean="0"/>
              <a:t> </a:t>
            </a:r>
            <a:r>
              <a:rPr lang="en-US" dirty="0" smtClean="0">
                <a:sym typeface="Wingdings" pitchFamily="2" charset="2"/>
              </a:rPr>
              <a:t>.</a:t>
            </a:r>
          </a:p>
          <a:p>
            <a:pPr>
              <a:buFont typeface="Arial" pitchFamily="34" charset="0"/>
              <a:buChar char="•"/>
            </a:pPr>
            <a:r>
              <a:rPr lang="en-US" dirty="0" smtClean="0">
                <a:sym typeface="Wingdings" pitchFamily="2" charset="2"/>
              </a:rPr>
              <a:t> Calculate the relation between </a:t>
            </a:r>
            <a:r>
              <a:rPr lang="el-GR" dirty="0" smtClean="0">
                <a:sym typeface="Wingdings" pitchFamily="2" charset="2"/>
              </a:rPr>
              <a:t>Δα</a:t>
            </a:r>
            <a:r>
              <a:rPr lang="en-US" dirty="0" smtClean="0">
                <a:sym typeface="Wingdings" pitchFamily="2" charset="2"/>
              </a:rPr>
              <a:t> and threshold  by adjusting the waveguide width</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Sputtering recipe for Si disks</a:t>
            </a:r>
            <a:br>
              <a:rPr lang="en-US" dirty="0" smtClean="0"/>
            </a:br>
            <a:endParaRPr lang="en-US" dirty="0"/>
          </a:p>
        </p:txBody>
      </p:sp>
      <p:graphicFrame>
        <p:nvGraphicFramePr>
          <p:cNvPr id="261122" name="Object 2"/>
          <p:cNvGraphicFramePr>
            <a:graphicFrameLocks noChangeAspect="1"/>
          </p:cNvGraphicFramePr>
          <p:nvPr/>
        </p:nvGraphicFramePr>
        <p:xfrm>
          <a:off x="3429000" y="2093913"/>
          <a:ext cx="5557694" cy="4535487"/>
        </p:xfrm>
        <a:graphic>
          <a:graphicData uri="http://schemas.openxmlformats.org/presentationml/2006/ole">
            <p:oleObj spid="_x0000_s271362" name="Graph" r:id="rId3" imgW="3970080" imgH="3240000" progId="Origin50.Graph">
              <p:embed/>
            </p:oleObj>
          </a:graphicData>
        </a:graphic>
      </p:graphicFrame>
      <p:sp>
        <p:nvSpPr>
          <p:cNvPr id="5" name="Rectangle 4"/>
          <p:cNvSpPr/>
          <p:nvPr/>
        </p:nvSpPr>
        <p:spPr>
          <a:xfrm>
            <a:off x="152400" y="2492276"/>
            <a:ext cx="3733800" cy="2308324"/>
          </a:xfrm>
          <a:prstGeom prst="rect">
            <a:avLst/>
          </a:prstGeom>
        </p:spPr>
        <p:txBody>
          <a:bodyPr wrap="square">
            <a:spAutoFit/>
          </a:bodyPr>
          <a:lstStyle/>
          <a:p>
            <a:pPr>
              <a:buFontTx/>
              <a:buChar char="-"/>
            </a:pPr>
            <a:r>
              <a:rPr lang="en-US" dirty="0" smtClean="0"/>
              <a:t>Sample clean: BHF/Piranha</a:t>
            </a:r>
          </a:p>
          <a:p>
            <a:pPr>
              <a:buFontTx/>
              <a:buChar char="-"/>
            </a:pPr>
            <a:r>
              <a:rPr lang="en-US" dirty="0" smtClean="0"/>
              <a:t>Room temperature sputtering </a:t>
            </a:r>
          </a:p>
          <a:p>
            <a:pPr>
              <a:buFontTx/>
              <a:buChar char="-"/>
            </a:pPr>
            <a:r>
              <a:rPr lang="en-US" dirty="0" err="1" smtClean="0"/>
              <a:t>Ar</a:t>
            </a:r>
            <a:r>
              <a:rPr lang="en-US" dirty="0" smtClean="0"/>
              <a:t>/O2=16/0sccm</a:t>
            </a:r>
          </a:p>
          <a:p>
            <a:pPr>
              <a:buFontTx/>
              <a:buChar char="-"/>
            </a:pPr>
            <a:r>
              <a:rPr lang="en-US" dirty="0" smtClean="0"/>
              <a:t>Power: 200W</a:t>
            </a:r>
          </a:p>
          <a:p>
            <a:pPr>
              <a:buFontTx/>
              <a:buChar char="-"/>
            </a:pPr>
            <a:r>
              <a:rPr lang="en-US" dirty="0" smtClean="0"/>
              <a:t>Pressure: 3mT</a:t>
            </a:r>
          </a:p>
          <a:p>
            <a:pPr>
              <a:buFontTx/>
              <a:buChar char="-"/>
            </a:pPr>
            <a:r>
              <a:rPr lang="en-US" dirty="0" smtClean="0"/>
              <a:t>Time: 3min/2hr</a:t>
            </a:r>
          </a:p>
          <a:p>
            <a:pPr>
              <a:buFontTx/>
              <a:buChar char="-"/>
            </a:pPr>
            <a:r>
              <a:rPr lang="en-US" dirty="0" smtClean="0"/>
              <a:t> chamber pressure: 4.6e-7 </a:t>
            </a:r>
            <a:r>
              <a:rPr lang="en-US" dirty="0" err="1" smtClean="0"/>
              <a:t>Torr</a:t>
            </a:r>
            <a:endParaRPr lang="en-US" dirty="0" smtClean="0"/>
          </a:p>
          <a:p>
            <a:pPr>
              <a:buFontTx/>
              <a:buChar char="-"/>
            </a:pPr>
            <a:r>
              <a:rPr lang="en-US" dirty="0" smtClean="0"/>
              <a:t> 900C RTA annealing for 10 min</a:t>
            </a:r>
            <a:endParaRPr lang="en-US" dirty="0"/>
          </a:p>
        </p:txBody>
      </p:sp>
      <p:sp>
        <p:nvSpPr>
          <p:cNvPr id="7" name="TextBox 6"/>
          <p:cNvSpPr txBox="1"/>
          <p:nvPr/>
        </p:nvSpPr>
        <p:spPr>
          <a:xfrm>
            <a:off x="152400" y="5029200"/>
            <a:ext cx="3515834" cy="369332"/>
          </a:xfrm>
          <a:prstGeom prst="rect">
            <a:avLst/>
          </a:prstGeom>
          <a:noFill/>
        </p:spPr>
        <p:txBody>
          <a:bodyPr wrap="none" rtlCol="0">
            <a:spAutoFit/>
          </a:bodyPr>
          <a:lstStyle/>
          <a:p>
            <a:r>
              <a:rPr lang="en-US" dirty="0" smtClean="0"/>
              <a:t>Run seasoning recipe for 10/20 min</a:t>
            </a:r>
            <a:endParaRPr lang="en-US" dirty="0"/>
          </a:p>
        </p:txBody>
      </p:sp>
      <p:sp>
        <p:nvSpPr>
          <p:cNvPr id="8" name="TextBox 7"/>
          <p:cNvSpPr txBox="1"/>
          <p:nvPr/>
        </p:nvSpPr>
        <p:spPr>
          <a:xfrm>
            <a:off x="5029200" y="2057400"/>
            <a:ext cx="2819618" cy="369332"/>
          </a:xfrm>
          <a:prstGeom prst="rect">
            <a:avLst/>
          </a:prstGeom>
          <a:noFill/>
        </p:spPr>
        <p:txBody>
          <a:bodyPr wrap="none" rtlCol="0">
            <a:spAutoFit/>
          </a:bodyPr>
          <a:lstStyle/>
          <a:p>
            <a:r>
              <a:rPr lang="en-US" dirty="0" smtClean="0"/>
              <a:t>Res: 0.05deg, int. time: 2sec</a:t>
            </a:r>
            <a:endParaRPr lang="en-US" dirty="0"/>
          </a:p>
        </p:txBody>
      </p:sp>
      <p:sp>
        <p:nvSpPr>
          <p:cNvPr id="9" name="TextBox 8"/>
          <p:cNvSpPr txBox="1"/>
          <p:nvPr/>
        </p:nvSpPr>
        <p:spPr>
          <a:xfrm>
            <a:off x="152400" y="1447800"/>
            <a:ext cx="2836289" cy="369332"/>
          </a:xfrm>
          <a:prstGeom prst="rect">
            <a:avLst/>
          </a:prstGeom>
          <a:noFill/>
        </p:spPr>
        <p:txBody>
          <a:bodyPr wrap="none" rtlCol="0">
            <a:spAutoFit/>
          </a:bodyPr>
          <a:lstStyle/>
          <a:p>
            <a:r>
              <a:rPr lang="en-US" dirty="0" smtClean="0"/>
              <a:t>Sputtering recipe for Si disks</a:t>
            </a:r>
            <a:endParaRPr lang="en-US" dirty="0"/>
          </a:p>
        </p:txBody>
      </p:sp>
      <p:sp>
        <p:nvSpPr>
          <p:cNvPr id="10" name="TextBox 9"/>
          <p:cNvSpPr txBox="1"/>
          <p:nvPr/>
        </p:nvSpPr>
        <p:spPr>
          <a:xfrm>
            <a:off x="5867400" y="4876800"/>
            <a:ext cx="676788" cy="369332"/>
          </a:xfrm>
          <a:prstGeom prst="rect">
            <a:avLst/>
          </a:prstGeom>
          <a:noFill/>
        </p:spPr>
        <p:txBody>
          <a:bodyPr wrap="none" rtlCol="0">
            <a:spAutoFit/>
          </a:bodyPr>
          <a:lstStyle/>
          <a:p>
            <a:r>
              <a:rPr lang="en-US" dirty="0" smtClean="0"/>
              <a:t>(400)</a:t>
            </a:r>
            <a:endParaRPr lang="en-US" dirty="0"/>
          </a:p>
        </p:txBody>
      </p:sp>
      <p:sp>
        <p:nvSpPr>
          <p:cNvPr id="11" name="TextBox 10"/>
          <p:cNvSpPr txBox="1"/>
          <p:nvPr/>
        </p:nvSpPr>
        <p:spPr>
          <a:xfrm>
            <a:off x="7391400" y="2895600"/>
            <a:ext cx="676788" cy="369332"/>
          </a:xfrm>
          <a:prstGeom prst="rect">
            <a:avLst/>
          </a:prstGeom>
          <a:noFill/>
        </p:spPr>
        <p:txBody>
          <a:bodyPr wrap="none" rtlCol="0">
            <a:spAutoFit/>
          </a:bodyPr>
          <a:lstStyle/>
          <a:p>
            <a:r>
              <a:rPr lang="en-US" dirty="0" smtClean="0"/>
              <a:t>(420)</a:t>
            </a:r>
            <a:endParaRPr lang="en-US" dirty="0"/>
          </a:p>
        </p:txBody>
      </p:sp>
      <p:sp>
        <p:nvSpPr>
          <p:cNvPr id="12" name="TextBox 11"/>
          <p:cNvSpPr txBox="1"/>
          <p:nvPr/>
        </p:nvSpPr>
        <p:spPr>
          <a:xfrm>
            <a:off x="4800600" y="3581400"/>
            <a:ext cx="2076209" cy="338554"/>
          </a:xfrm>
          <a:prstGeom prst="rect">
            <a:avLst/>
          </a:prstGeom>
          <a:noFill/>
        </p:spPr>
        <p:txBody>
          <a:bodyPr wrap="none" rtlCol="0">
            <a:spAutoFit/>
          </a:bodyPr>
          <a:lstStyle/>
          <a:p>
            <a:r>
              <a:rPr lang="en-US" sz="1600" b="1" dirty="0" smtClean="0"/>
              <a:t>Film thickness: 180nm</a:t>
            </a:r>
            <a:endParaRPr lang="en-US" sz="1600" b="1"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Measurement setup</a:t>
            </a:r>
            <a:endParaRPr lang="en-US" dirty="0"/>
          </a:p>
        </p:txBody>
      </p:sp>
      <p:sp>
        <p:nvSpPr>
          <p:cNvPr id="4" name="Rectangle 3"/>
          <p:cNvSpPr/>
          <p:nvPr/>
        </p:nvSpPr>
        <p:spPr>
          <a:xfrm>
            <a:off x="3810000" y="3177485"/>
            <a:ext cx="1066800" cy="708715"/>
          </a:xfrm>
          <a:prstGeom prst="rect">
            <a:avLst/>
          </a:prstGeom>
          <a:scene3d>
            <a:camera prst="orthographicFront">
              <a:rot lat="18180845" lon="2011384" rev="19704000"/>
            </a:camera>
            <a:lightRig rig="threePt" dir="t"/>
          </a:scene3d>
          <a:sp3d extrusionH="508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stCxn id="17" idx="3"/>
          </p:cNvCxnSpPr>
          <p:nvPr/>
        </p:nvCxnSpPr>
        <p:spPr>
          <a:xfrm flipV="1">
            <a:off x="1676400" y="3505200"/>
            <a:ext cx="2514600" cy="183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0800000" flipV="1">
            <a:off x="4481946" y="3505199"/>
            <a:ext cx="928255" cy="47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267200" y="3329885"/>
            <a:ext cx="152400" cy="304800"/>
          </a:xfrm>
          <a:prstGeom prst="rect">
            <a:avLst/>
          </a:prstGeom>
          <a:solidFill>
            <a:schemeClr val="tx1">
              <a:lumMod val="50000"/>
              <a:lumOff val="50000"/>
            </a:schemeClr>
          </a:solidFill>
          <a:ln>
            <a:solidFill>
              <a:schemeClr val="tx1">
                <a:lumMod val="50000"/>
                <a:lumOff val="50000"/>
              </a:schemeClr>
            </a:solidFill>
          </a:ln>
          <a:scene3d>
            <a:camera prst="orthographicFront">
              <a:rot lat="18180845" lon="2011384" rev="19824000"/>
            </a:camera>
            <a:lightRig rig="threePt" dir="t"/>
          </a:scene3d>
          <a:sp3d extrusionH="63500" contourW="12700">
            <a:contourClr>
              <a:schemeClr val="tx1">
                <a:lumMod val="65000"/>
                <a:lumOff val="3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133600" y="3200400"/>
            <a:ext cx="2286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362200" y="3200400"/>
            <a:ext cx="2286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590800" y="3200400"/>
            <a:ext cx="2286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85800" y="3200400"/>
            <a:ext cx="990600" cy="646331"/>
          </a:xfrm>
          <a:prstGeom prst="rect">
            <a:avLst/>
          </a:prstGeom>
          <a:noFill/>
          <a:ln>
            <a:solidFill>
              <a:schemeClr val="tx1"/>
            </a:solidFill>
          </a:ln>
        </p:spPr>
        <p:txBody>
          <a:bodyPr wrap="square" rtlCol="0">
            <a:spAutoFit/>
          </a:bodyPr>
          <a:lstStyle/>
          <a:p>
            <a:pPr algn="ctr"/>
            <a:r>
              <a:rPr lang="en-US" dirty="0" smtClean="0"/>
              <a:t>Tunable laser</a:t>
            </a:r>
            <a:endParaRPr lang="en-US" dirty="0"/>
          </a:p>
        </p:txBody>
      </p:sp>
      <p:sp>
        <p:nvSpPr>
          <p:cNvPr id="22" name="TextBox 21"/>
          <p:cNvSpPr txBox="1"/>
          <p:nvPr/>
        </p:nvSpPr>
        <p:spPr>
          <a:xfrm>
            <a:off x="685800" y="4343400"/>
            <a:ext cx="990600" cy="646331"/>
          </a:xfrm>
          <a:prstGeom prst="rect">
            <a:avLst/>
          </a:prstGeom>
          <a:noFill/>
          <a:ln>
            <a:solidFill>
              <a:schemeClr val="tx1"/>
            </a:solidFill>
          </a:ln>
        </p:spPr>
        <p:txBody>
          <a:bodyPr wrap="square" rtlCol="0">
            <a:spAutoFit/>
          </a:bodyPr>
          <a:lstStyle/>
          <a:p>
            <a:pPr algn="ctr"/>
            <a:r>
              <a:rPr lang="en-US" dirty="0" smtClean="0"/>
              <a:t>Power meter</a:t>
            </a:r>
            <a:endParaRPr lang="en-US" dirty="0"/>
          </a:p>
        </p:txBody>
      </p:sp>
      <p:pic>
        <p:nvPicPr>
          <p:cNvPr id="292866" name="Picture 2"/>
          <p:cNvPicPr>
            <a:picLocks noChangeAspect="1" noChangeArrowheads="1"/>
          </p:cNvPicPr>
          <p:nvPr/>
        </p:nvPicPr>
        <p:blipFill>
          <a:blip r:embed="rId2" cstate="print"/>
          <a:srcRect/>
          <a:stretch>
            <a:fillRect/>
          </a:stretch>
        </p:blipFill>
        <p:spPr bwMode="auto">
          <a:xfrm>
            <a:off x="5791200" y="1447800"/>
            <a:ext cx="2678853" cy="1088985"/>
          </a:xfrm>
          <a:prstGeom prst="rect">
            <a:avLst/>
          </a:prstGeom>
          <a:noFill/>
          <a:ln w="9525">
            <a:noFill/>
            <a:miter lim="800000"/>
            <a:headEnd/>
            <a:tailEnd/>
          </a:ln>
          <a:effectLst/>
        </p:spPr>
      </p:pic>
      <p:cxnSp>
        <p:nvCxnSpPr>
          <p:cNvPr id="37" name="Straight Connector 36"/>
          <p:cNvCxnSpPr/>
          <p:nvPr/>
        </p:nvCxnSpPr>
        <p:spPr>
          <a:xfrm rot="5400000">
            <a:off x="4076700" y="1638300"/>
            <a:ext cx="1905000" cy="1524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flipV="1">
            <a:off x="4495800" y="2590800"/>
            <a:ext cx="3810000" cy="838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905000" y="3657600"/>
            <a:ext cx="1371601" cy="646331"/>
          </a:xfrm>
          <a:prstGeom prst="rect">
            <a:avLst/>
          </a:prstGeom>
          <a:noFill/>
        </p:spPr>
        <p:txBody>
          <a:bodyPr wrap="square" rtlCol="0">
            <a:spAutoFit/>
          </a:bodyPr>
          <a:lstStyle/>
          <a:p>
            <a:pPr algn="ctr"/>
            <a:r>
              <a:rPr lang="en-US" dirty="0" smtClean="0"/>
              <a:t>Polarization controller</a:t>
            </a:r>
            <a:endParaRPr lang="en-US" dirty="0"/>
          </a:p>
        </p:txBody>
      </p:sp>
      <p:pic>
        <p:nvPicPr>
          <p:cNvPr id="42" name="Picture 2"/>
          <p:cNvPicPr>
            <a:picLocks noChangeAspect="1" noChangeArrowheads="1"/>
          </p:cNvPicPr>
          <p:nvPr/>
        </p:nvPicPr>
        <p:blipFill>
          <a:blip r:embed="rId3" cstate="print"/>
          <a:srcRect l="20625" t="26000" r="22500" b="7000"/>
          <a:stretch>
            <a:fillRect/>
          </a:stretch>
        </p:blipFill>
        <p:spPr bwMode="auto">
          <a:xfrm>
            <a:off x="5546678" y="4377732"/>
            <a:ext cx="3368722" cy="2480268"/>
          </a:xfrm>
          <a:prstGeom prst="rect">
            <a:avLst/>
          </a:prstGeom>
          <a:noFill/>
          <a:ln w="9525">
            <a:noFill/>
            <a:miter lim="800000"/>
            <a:headEnd/>
            <a:tailEnd/>
          </a:ln>
        </p:spPr>
      </p:pic>
      <p:cxnSp>
        <p:nvCxnSpPr>
          <p:cNvPr id="43" name="Straight Arrow Connector 42"/>
          <p:cNvCxnSpPr/>
          <p:nvPr/>
        </p:nvCxnSpPr>
        <p:spPr>
          <a:xfrm rot="5400000">
            <a:off x="6994765" y="5638513"/>
            <a:ext cx="609600" cy="574"/>
          </a:xfrm>
          <a:prstGeom prst="straightConnector1">
            <a:avLst/>
          </a:prstGeom>
          <a:ln w="19050">
            <a:solidFill>
              <a:schemeClr val="tx1"/>
            </a:solidFill>
            <a:headEnd type="triangle"/>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7223078" y="5498068"/>
            <a:ext cx="898478" cy="369332"/>
          </a:xfrm>
          <a:prstGeom prst="rect">
            <a:avLst/>
          </a:prstGeom>
          <a:noFill/>
        </p:spPr>
        <p:txBody>
          <a:bodyPr wrap="square" rtlCol="0">
            <a:spAutoFit/>
          </a:bodyPr>
          <a:lstStyle/>
          <a:p>
            <a:r>
              <a:rPr lang="en-US" b="1" dirty="0" smtClean="0"/>
              <a:t>0.5”</a:t>
            </a:r>
            <a:endParaRPr lang="en-US" b="1" dirty="0"/>
          </a:p>
        </p:txBody>
      </p:sp>
      <p:sp>
        <p:nvSpPr>
          <p:cNvPr id="45" name="TextBox 44"/>
          <p:cNvSpPr txBox="1"/>
          <p:nvPr/>
        </p:nvSpPr>
        <p:spPr>
          <a:xfrm>
            <a:off x="6537278" y="6172200"/>
            <a:ext cx="904278" cy="369332"/>
          </a:xfrm>
          <a:prstGeom prst="rect">
            <a:avLst/>
          </a:prstGeom>
          <a:noFill/>
        </p:spPr>
        <p:txBody>
          <a:bodyPr wrap="square" rtlCol="0">
            <a:spAutoFit/>
          </a:bodyPr>
          <a:lstStyle/>
          <a:p>
            <a:r>
              <a:rPr lang="en-US" b="1" dirty="0" smtClean="0"/>
              <a:t>0.5”</a:t>
            </a:r>
            <a:endParaRPr lang="en-US" b="1" dirty="0"/>
          </a:p>
        </p:txBody>
      </p:sp>
      <p:cxnSp>
        <p:nvCxnSpPr>
          <p:cNvPr id="46" name="Straight Arrow Connector 45"/>
          <p:cNvCxnSpPr/>
          <p:nvPr/>
        </p:nvCxnSpPr>
        <p:spPr>
          <a:xfrm>
            <a:off x="6537278" y="6096000"/>
            <a:ext cx="583082" cy="717"/>
          </a:xfrm>
          <a:prstGeom prst="straightConnector1">
            <a:avLst/>
          </a:prstGeom>
          <a:ln w="19050">
            <a:solidFill>
              <a:schemeClr val="tx1"/>
            </a:solidFill>
            <a:headEnd type="triangle"/>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5943600" y="3733800"/>
            <a:ext cx="2362200" cy="646331"/>
          </a:xfrm>
          <a:prstGeom prst="rect">
            <a:avLst/>
          </a:prstGeom>
          <a:noFill/>
        </p:spPr>
        <p:txBody>
          <a:bodyPr wrap="square" rtlCol="0">
            <a:spAutoFit/>
          </a:bodyPr>
          <a:lstStyle/>
          <a:p>
            <a:pPr algn="ctr"/>
            <a:r>
              <a:rPr lang="en-US" dirty="0" smtClean="0"/>
              <a:t>Field distribution of the permanent magnet</a:t>
            </a:r>
            <a:endParaRPr lang="en-US" dirty="0"/>
          </a:p>
        </p:txBody>
      </p:sp>
      <p:sp>
        <p:nvSpPr>
          <p:cNvPr id="51" name="TextBox 50"/>
          <p:cNvSpPr txBox="1"/>
          <p:nvPr/>
        </p:nvSpPr>
        <p:spPr>
          <a:xfrm>
            <a:off x="3581400" y="3505200"/>
            <a:ext cx="333746" cy="369332"/>
          </a:xfrm>
          <a:prstGeom prst="rect">
            <a:avLst/>
          </a:prstGeom>
          <a:noFill/>
        </p:spPr>
        <p:txBody>
          <a:bodyPr wrap="none" rtlCol="0">
            <a:spAutoFit/>
          </a:bodyPr>
          <a:lstStyle/>
          <a:p>
            <a:r>
              <a:rPr lang="en-US" b="1" dirty="0" smtClean="0"/>
              <a:t>N</a:t>
            </a:r>
            <a:endParaRPr lang="en-US" b="1" dirty="0"/>
          </a:p>
        </p:txBody>
      </p:sp>
      <p:sp>
        <p:nvSpPr>
          <p:cNvPr id="57" name="TextBox 56"/>
          <p:cNvSpPr txBox="1"/>
          <p:nvPr/>
        </p:nvSpPr>
        <p:spPr>
          <a:xfrm>
            <a:off x="3609110" y="4038600"/>
            <a:ext cx="293670" cy="369332"/>
          </a:xfrm>
          <a:prstGeom prst="rect">
            <a:avLst/>
          </a:prstGeom>
          <a:noFill/>
        </p:spPr>
        <p:txBody>
          <a:bodyPr wrap="none" rtlCol="0">
            <a:spAutoFit/>
          </a:bodyPr>
          <a:lstStyle/>
          <a:p>
            <a:r>
              <a:rPr lang="en-US" b="1" dirty="0" smtClean="0"/>
              <a:t>S</a:t>
            </a:r>
            <a:endParaRPr lang="en-US" b="1" dirty="0"/>
          </a:p>
        </p:txBody>
      </p:sp>
      <p:sp>
        <p:nvSpPr>
          <p:cNvPr id="58" name="TextBox 57"/>
          <p:cNvSpPr txBox="1"/>
          <p:nvPr/>
        </p:nvSpPr>
        <p:spPr>
          <a:xfrm>
            <a:off x="3822807" y="3733800"/>
            <a:ext cx="901593" cy="369332"/>
          </a:xfrm>
          <a:prstGeom prst="rect">
            <a:avLst/>
          </a:prstGeom>
          <a:noFill/>
        </p:spPr>
        <p:txBody>
          <a:bodyPr wrap="none" rtlCol="0">
            <a:spAutoFit/>
          </a:bodyPr>
          <a:lstStyle/>
          <a:p>
            <a:r>
              <a:rPr lang="en-US" dirty="0" smtClean="0"/>
              <a:t>magnet</a:t>
            </a:r>
            <a:endParaRPr lang="en-US" dirty="0"/>
          </a:p>
        </p:txBody>
      </p:sp>
      <p:cxnSp>
        <p:nvCxnSpPr>
          <p:cNvPr id="61" name="Straight Connector 60"/>
          <p:cNvCxnSpPr/>
          <p:nvPr/>
        </p:nvCxnSpPr>
        <p:spPr>
          <a:xfrm rot="5400000">
            <a:off x="4838700" y="4076700"/>
            <a:ext cx="1143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a:stCxn id="22" idx="3"/>
          </p:cNvCxnSpPr>
          <p:nvPr/>
        </p:nvCxnSpPr>
        <p:spPr>
          <a:xfrm flipV="1">
            <a:off x="1676400" y="4648200"/>
            <a:ext cx="3733800" cy="18366"/>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17" idx="2"/>
            <a:endCxn id="22" idx="0"/>
          </p:cNvCxnSpPr>
          <p:nvPr/>
        </p:nvCxnSpPr>
        <p:spPr>
          <a:xfrm rot="5400000">
            <a:off x="932766" y="4095065"/>
            <a:ext cx="49666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457200" y="3962400"/>
            <a:ext cx="1412310" cy="369332"/>
          </a:xfrm>
          <a:prstGeom prst="rect">
            <a:avLst/>
          </a:prstGeom>
          <a:noFill/>
        </p:spPr>
        <p:txBody>
          <a:bodyPr wrap="none" rtlCol="0">
            <a:spAutoFit/>
          </a:bodyPr>
          <a:lstStyle/>
          <a:p>
            <a:r>
              <a:rPr lang="en-US" dirty="0" smtClean="0"/>
              <a:t>synchronized</a:t>
            </a:r>
            <a:endParaRPr lang="en-US" dirty="0"/>
          </a:p>
        </p:txBody>
      </p:sp>
      <p:sp>
        <p:nvSpPr>
          <p:cNvPr id="71" name="TextBox 70"/>
          <p:cNvSpPr txBox="1"/>
          <p:nvPr/>
        </p:nvSpPr>
        <p:spPr>
          <a:xfrm>
            <a:off x="3886200" y="5486400"/>
            <a:ext cx="1828800" cy="646331"/>
          </a:xfrm>
          <a:prstGeom prst="rect">
            <a:avLst/>
          </a:prstGeom>
          <a:noFill/>
        </p:spPr>
        <p:txBody>
          <a:bodyPr wrap="square" rtlCol="0">
            <a:spAutoFit/>
          </a:bodyPr>
          <a:lstStyle/>
          <a:p>
            <a:r>
              <a:rPr lang="en-US" dirty="0" smtClean="0"/>
              <a:t>Surface intensity: 5754 Gauss</a:t>
            </a: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91936</TotalTime>
  <Words>5847</Words>
  <Application>Microsoft Office PowerPoint</Application>
  <PresentationFormat>On-screen Show (4:3)</PresentationFormat>
  <Paragraphs>1592</Paragraphs>
  <Slides>192</Slides>
  <Notes>20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192</vt:i4>
      </vt:variant>
    </vt:vector>
  </HeadingPairs>
  <TitlesOfParts>
    <vt:vector size="195" baseType="lpstr">
      <vt:lpstr>Office Theme</vt:lpstr>
      <vt:lpstr>Equation</vt:lpstr>
      <vt:lpstr>Graph</vt:lpstr>
      <vt:lpstr>Integrated Microring Optical Isolator by Magneto-optic Effect</vt:lpstr>
      <vt:lpstr>Concept of Microring Isolator</vt:lpstr>
      <vt:lpstr>Design of Optical Isolator</vt:lpstr>
      <vt:lpstr>Optical Isolator based on High-index Contrast Waveguides</vt:lpstr>
      <vt:lpstr>Isolation at Through Port</vt:lpstr>
      <vt:lpstr>Influence of Q</vt:lpstr>
      <vt:lpstr>Isolation Bandwidth</vt:lpstr>
      <vt:lpstr>Influence of Faraday Coefficient</vt:lpstr>
      <vt:lpstr>Isolation at Drop Port</vt:lpstr>
      <vt:lpstr>Influence of Q on Isolation Ratio</vt:lpstr>
      <vt:lpstr>Influence of Faraday Coefficient</vt:lpstr>
      <vt:lpstr>Coupled-ring design </vt:lpstr>
      <vt:lpstr>Double-ring design: Q factor</vt:lpstr>
      <vt:lpstr>Double-ring design: Faraday coefficient</vt:lpstr>
      <vt:lpstr>Conclusions</vt:lpstr>
      <vt:lpstr>Nonreciprocal Phase Shift for TM modes</vt:lpstr>
      <vt:lpstr>Nonreciprocal Phase Shift for TE modes</vt:lpstr>
      <vt:lpstr>Magnetic field direction (I)</vt:lpstr>
      <vt:lpstr>Magnetic field direction (II)</vt:lpstr>
      <vt:lpstr>Magnetic field direction (III)</vt:lpstr>
      <vt:lpstr>Optical circulator based on ring resonators</vt:lpstr>
      <vt:lpstr>Single mode condition for rib waveguides</vt:lpstr>
      <vt:lpstr>TE mode isolator</vt:lpstr>
      <vt:lpstr>Waveguide design </vt:lpstr>
      <vt:lpstr>Single mode condition for rectangular waveguides</vt:lpstr>
      <vt:lpstr>TM mode isolator</vt:lpstr>
      <vt:lpstr>Integrated Optical Isolator</vt:lpstr>
      <vt:lpstr>Integrated Optical Circulator</vt:lpstr>
      <vt:lpstr>Conventional Optical Isolator</vt:lpstr>
      <vt:lpstr>Nonreciprocal propagation constant</vt:lpstr>
      <vt:lpstr>Literature example</vt:lpstr>
      <vt:lpstr>Slide 32</vt:lpstr>
      <vt:lpstr>Literature of nonreciprocal loss</vt:lpstr>
      <vt:lpstr>Summary of Nonreciprocal Propagation</vt:lpstr>
      <vt:lpstr>Nonreciprocal propagation constant in ring resonators</vt:lpstr>
      <vt:lpstr>Nonreciprocal propagation constant in ring resonators</vt:lpstr>
      <vt:lpstr>Maximize the propagation constant difference</vt:lpstr>
      <vt:lpstr>YIG/nitride Waveguides</vt:lpstr>
      <vt:lpstr>YIG/nitride waveguide design </vt:lpstr>
      <vt:lpstr>Rib waveguide design </vt:lpstr>
      <vt:lpstr>SOI rib waveguide with YIG on the sidewall</vt:lpstr>
      <vt:lpstr>Plans for optical ring isolators</vt:lpstr>
      <vt:lpstr>Magneto-optic material – Ce:YIG </vt:lpstr>
      <vt:lpstr>Ce:YIG on SiO2</vt:lpstr>
      <vt:lpstr>Epitaxially sputter Ce:YIG on GGG</vt:lpstr>
      <vt:lpstr>Epitaxially sputter Ce:YIG on GGG</vt:lpstr>
      <vt:lpstr>Epitaxially sputter Ce:YIG on GCGMZG</vt:lpstr>
      <vt:lpstr>Epitaxially sputter Ce:YIG on GSGG(111)</vt:lpstr>
      <vt:lpstr>Epitaxially sputter Ce:YIG on Si &amp; GGG(111)</vt:lpstr>
      <vt:lpstr>Epitaxially sputter YIG on GGG(111)</vt:lpstr>
      <vt:lpstr>Epitaxially sputter YIG on GGG(111)</vt:lpstr>
      <vt:lpstr>BIG sputtering on NGG</vt:lpstr>
      <vt:lpstr>Amorphous BIG on SiO2</vt:lpstr>
      <vt:lpstr>Slide 54</vt:lpstr>
      <vt:lpstr>Slide 55</vt:lpstr>
      <vt:lpstr>Slide 56</vt:lpstr>
      <vt:lpstr>Process flow –post LioniX</vt:lpstr>
      <vt:lpstr>Optical modes in Si3N4 waveguides</vt:lpstr>
      <vt:lpstr>Design plot for magnetic film thickness</vt:lpstr>
      <vt:lpstr>Design of Si waveguide</vt:lpstr>
      <vt:lpstr>Comparison between confinement factor and wavelength splitting</vt:lpstr>
      <vt:lpstr>Optimization of Coupling</vt:lpstr>
      <vt:lpstr>Table of coupling gap</vt:lpstr>
      <vt:lpstr>Slide 64</vt:lpstr>
      <vt:lpstr>Influence of Confinement Factors</vt:lpstr>
      <vt:lpstr>Single ring optimization</vt:lpstr>
      <vt:lpstr>Single ring optimization</vt:lpstr>
      <vt:lpstr>Influence of confinement factor</vt:lpstr>
      <vt:lpstr>Single-ring</vt:lpstr>
      <vt:lpstr>Double-ring</vt:lpstr>
      <vt:lpstr>Double-ring</vt:lpstr>
      <vt:lpstr>Influence of Q factor</vt:lpstr>
      <vt:lpstr>Influence of Faraday coefficient</vt:lpstr>
      <vt:lpstr>Ce:YIG Characterization</vt:lpstr>
      <vt:lpstr>Ce:YIG Characterization</vt:lpstr>
      <vt:lpstr>Slide 76</vt:lpstr>
      <vt:lpstr>Slide 77</vt:lpstr>
      <vt:lpstr>CeYIG at room temperature</vt:lpstr>
      <vt:lpstr>Sputtering recipe for Si disks </vt:lpstr>
      <vt:lpstr>CeYIG: 500C</vt:lpstr>
      <vt:lpstr>CeYIG: 520C</vt:lpstr>
      <vt:lpstr>CeYIG:520C</vt:lpstr>
      <vt:lpstr>CeYIG: 550C</vt:lpstr>
      <vt:lpstr>CeYIG: 550C</vt:lpstr>
      <vt:lpstr>CeYIG: 600C</vt:lpstr>
      <vt:lpstr>Annealing Time</vt:lpstr>
      <vt:lpstr>NRPS in Microdisk Resonator</vt:lpstr>
      <vt:lpstr>Fabrication process- disk isolator</vt:lpstr>
      <vt:lpstr>Fabrication process- ring isolator</vt:lpstr>
      <vt:lpstr>Slide 90</vt:lpstr>
      <vt:lpstr>Slide 91</vt:lpstr>
      <vt:lpstr>Slide 92</vt:lpstr>
      <vt:lpstr>Polarization controlling setup: Free space  </vt:lpstr>
      <vt:lpstr>Polarization controlling setup: In-fiber</vt:lpstr>
      <vt:lpstr>Uni-directional ring laser</vt:lpstr>
      <vt:lpstr>Uni-directional ring laser</vt:lpstr>
      <vt:lpstr>Nonreciprocal Loss </vt:lpstr>
      <vt:lpstr>Sputtering recipe for Si disks </vt:lpstr>
      <vt:lpstr>Measurement setup</vt:lpstr>
      <vt:lpstr>Transmission spectrum of disk</vt:lpstr>
      <vt:lpstr>Two resonance spectra</vt:lpstr>
      <vt:lpstr>Permanent magnet specification</vt:lpstr>
      <vt:lpstr>Spectra with magnetic field</vt:lpstr>
      <vt:lpstr>Conclusions</vt:lpstr>
      <vt:lpstr>SiN isolator</vt:lpstr>
      <vt:lpstr>Confinement in YIG layer</vt:lpstr>
      <vt:lpstr>Confinement in YIG layer</vt:lpstr>
      <vt:lpstr>Transmission spectrum comparison before and after thinning the top cladding</vt:lpstr>
      <vt:lpstr>Nonreciprocal propagation constant in ring resonators</vt:lpstr>
      <vt:lpstr>How to apply radial magnetic field?</vt:lpstr>
      <vt:lpstr>Ring resonators with horizontal YIG film</vt:lpstr>
      <vt:lpstr>Optical Mode Calculation</vt:lpstr>
      <vt:lpstr>a-Si waveguide on Ce:YIG</vt:lpstr>
      <vt:lpstr>Ce:YIG bonded to SOI</vt:lpstr>
      <vt:lpstr>Ce:YIG bonded to SOI</vt:lpstr>
      <vt:lpstr>Ce:YIG bonded to SOI</vt:lpstr>
      <vt:lpstr>Slide 117</vt:lpstr>
      <vt:lpstr>Faraday Effect</vt:lpstr>
      <vt:lpstr>Coupling calculation by FIMMPROP</vt:lpstr>
      <vt:lpstr>Device layout</vt:lpstr>
      <vt:lpstr>Slide 121</vt:lpstr>
      <vt:lpstr>Slide 122</vt:lpstr>
      <vt:lpstr>Slide 123</vt:lpstr>
      <vt:lpstr>Slide 124</vt:lpstr>
      <vt:lpstr>Slide 125</vt:lpstr>
      <vt:lpstr>Im-balanced MZI Test Structure</vt:lpstr>
      <vt:lpstr>3dB MMI</vt:lpstr>
      <vt:lpstr>3dB directional coupler</vt:lpstr>
      <vt:lpstr>240 nm thick Si layer</vt:lpstr>
      <vt:lpstr>240 nm thick Si layer</vt:lpstr>
      <vt:lpstr>236nm</vt:lpstr>
      <vt:lpstr>236nm</vt:lpstr>
      <vt:lpstr>295 nm thick Si layer</vt:lpstr>
      <vt:lpstr>295 nm thick Si layer</vt:lpstr>
      <vt:lpstr>295 nm thick Si layer</vt:lpstr>
      <vt:lpstr>295nm</vt:lpstr>
      <vt:lpstr>295nm</vt:lpstr>
      <vt:lpstr>SOI bonded with CeYIG</vt:lpstr>
      <vt:lpstr>SOI bonded with CeYIG</vt:lpstr>
      <vt:lpstr>SOI bonded with CeYIG</vt:lpstr>
      <vt:lpstr>SOI bonded with CeYIG</vt:lpstr>
      <vt:lpstr>MMI design</vt:lpstr>
      <vt:lpstr>MMI design</vt:lpstr>
      <vt:lpstr>Process of isolator on 90-nm-thick SiN ring</vt:lpstr>
      <vt:lpstr>Process of isolator on 90-nm-thick SiN ring (cont.)</vt:lpstr>
      <vt:lpstr>Deep etch single side of rings</vt:lpstr>
      <vt:lpstr>Deep etch single side of rings</vt:lpstr>
      <vt:lpstr>Deep etch single side of rings</vt:lpstr>
      <vt:lpstr>Failure Mode Analysis</vt:lpstr>
      <vt:lpstr>90nm</vt:lpstr>
      <vt:lpstr>120nm</vt:lpstr>
      <vt:lpstr>150nm</vt:lpstr>
      <vt:lpstr>900um ring</vt:lpstr>
      <vt:lpstr>Chip 2 – Asymmetric MZI</vt:lpstr>
      <vt:lpstr>Chip 2 – Asymmetric MZI</vt:lpstr>
      <vt:lpstr>After sputtering Ce:YIG</vt:lpstr>
      <vt:lpstr>Asymmetric MZI-295nm</vt:lpstr>
      <vt:lpstr>Asymmetric MZI-236nm</vt:lpstr>
      <vt:lpstr>Asymmetric MZI-236nm</vt:lpstr>
      <vt:lpstr>20um rings -236nm</vt:lpstr>
      <vt:lpstr>Asymmetric MZI- 295nm</vt:lpstr>
      <vt:lpstr>Asymmetric MZI- 295nm</vt:lpstr>
      <vt:lpstr>20um rings – 295nm</vt:lpstr>
      <vt:lpstr>Waveguide Loss</vt:lpstr>
      <vt:lpstr>GGG vs SGGG</vt:lpstr>
      <vt:lpstr>Ce:YIG on GGG</vt:lpstr>
      <vt:lpstr>Ce:YIG on GGG</vt:lpstr>
      <vt:lpstr>Ce:YIG on SGGG</vt:lpstr>
      <vt:lpstr>Magnetization of Ce:YIG</vt:lpstr>
      <vt:lpstr>IR Camera </vt:lpstr>
      <vt:lpstr>IR image at MZI output</vt:lpstr>
      <vt:lpstr>Transmission spectra of MZI</vt:lpstr>
      <vt:lpstr>Temporal response of MZI</vt:lpstr>
      <vt:lpstr>Slide 174</vt:lpstr>
      <vt:lpstr>X-ray Diffraction of Ce:YIG</vt:lpstr>
      <vt:lpstr>Magnetization of Ce:YIG</vt:lpstr>
      <vt:lpstr>Slide 177</vt:lpstr>
      <vt:lpstr>MZI-type Isolator</vt:lpstr>
      <vt:lpstr>Slide 179</vt:lpstr>
      <vt:lpstr>Slide 180</vt:lpstr>
      <vt:lpstr>Design plot for coupling gap</vt:lpstr>
      <vt:lpstr>Slide 182</vt:lpstr>
      <vt:lpstr>900um ring 144 nm gap</vt:lpstr>
      <vt:lpstr>900um ring 192 nm gap</vt:lpstr>
      <vt:lpstr>Magnetic optical switch</vt:lpstr>
      <vt:lpstr>Tunable magnetic optical filter</vt:lpstr>
      <vt:lpstr>Tunable magnetic optical filter</vt:lpstr>
      <vt:lpstr>Ring isolator</vt:lpstr>
      <vt:lpstr>NRPS calculation</vt:lpstr>
      <vt:lpstr>NRPS calculation </vt:lpstr>
      <vt:lpstr>NRPS calculation </vt:lpstr>
      <vt:lpstr>Slide 192</vt:lpstr>
    </vt:vector>
  </TitlesOfParts>
  <Company>EECS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Integrated Microring Optical Isolator by Magneto-optic Effect</dc:title>
  <dc:creator>Jason Tien</dc:creator>
  <cp:lastModifiedBy>Jason Tien</cp:lastModifiedBy>
  <cp:revision>255</cp:revision>
  <dcterms:created xsi:type="dcterms:W3CDTF">2009-12-18T20:10:09Z</dcterms:created>
  <dcterms:modified xsi:type="dcterms:W3CDTF">2011-03-16T17:17:20Z</dcterms:modified>
</cp:coreProperties>
</file>