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57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iels\Documents\HSPPD_UCSB\DQPSK_data\S_param_fi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iels\Documents\HSPPD_UCSB\DQPSK_data\S_param_fi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7020266240789245"/>
          <c:y val="8.3427189402371829E-2"/>
          <c:w val="0.77842150323169501"/>
          <c:h val="0.70680718617983362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3366FF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969696"/>
                </a:solidFill>
                <a:prstDash val="solid"/>
              </a:ln>
            </c:spPr>
            <c:trendlineType val="linear"/>
          </c:trendline>
          <c:trendline>
            <c:spPr>
              <a:ln w="25400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/>
              <c:numFmt formatCode="General" sourceLinked="0"/>
            </c:trendlineLbl>
          </c:trendline>
          <c:errBars>
            <c:errDir val="y"/>
            <c:errBarType val="both"/>
            <c:errValType val="cust"/>
            <c:plus>
              <c:numRef>
                <c:f>'pcntact Square_pad'!$M$18:$M$22</c:f>
                <c:numCache>
                  <c:formatCode>General</c:formatCode>
                  <c:ptCount val="5"/>
                  <c:pt idx="0">
                    <c:v>173.7259335850579</c:v>
                  </c:pt>
                  <c:pt idx="1">
                    <c:v>216.6755639198839</c:v>
                  </c:pt>
                  <c:pt idx="2">
                    <c:v>222.80484734403805</c:v>
                  </c:pt>
                  <c:pt idx="3">
                    <c:v>372.97385967383832</c:v>
                  </c:pt>
                </c:numCache>
              </c:numRef>
            </c:plus>
            <c:minus>
              <c:numRef>
                <c:f>'pcntact Square_pad'!$M$18:$M$22</c:f>
                <c:numCache>
                  <c:formatCode>General</c:formatCode>
                  <c:ptCount val="5"/>
                  <c:pt idx="0">
                    <c:v>173.7259335850579</c:v>
                  </c:pt>
                  <c:pt idx="1">
                    <c:v>216.6755639198839</c:v>
                  </c:pt>
                  <c:pt idx="2">
                    <c:v>222.80484734403805</c:v>
                  </c:pt>
                  <c:pt idx="3">
                    <c:v>372.97385967383832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'pcntact Square_pad'!$K$18:$K$22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30</c:v>
                </c:pt>
              </c:numCache>
            </c:numRef>
          </c:xVal>
          <c:yVal>
            <c:numRef>
              <c:f>'pcntact Square_pad'!$L$18:$L$22</c:f>
              <c:numCache>
                <c:formatCode>0.00</c:formatCode>
                <c:ptCount val="5"/>
                <c:pt idx="0">
                  <c:v>841.2</c:v>
                </c:pt>
                <c:pt idx="1">
                  <c:v>1307.4000000000001</c:v>
                </c:pt>
                <c:pt idx="2">
                  <c:v>1591</c:v>
                </c:pt>
                <c:pt idx="3">
                  <c:v>2583</c:v>
                </c:pt>
              </c:numCache>
            </c:numRef>
          </c:yVal>
        </c:ser>
        <c:axId val="79440896"/>
        <c:axId val="79455360"/>
      </c:scatterChart>
      <c:valAx>
        <c:axId val="79440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50"/>
                  <a:t>Gap (um)</a:t>
                </a:r>
              </a:p>
            </c:rich>
          </c:tx>
          <c:layout>
            <c:manualLayout>
              <c:xMode val="edge"/>
              <c:yMode val="edge"/>
              <c:x val="0.50096433376297056"/>
              <c:y val="0.8848178849214203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in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455360"/>
        <c:crosses val="autoZero"/>
        <c:crossBetween val="midCat"/>
      </c:valAx>
      <c:valAx>
        <c:axId val="79455360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50"/>
                  <a:t>Resistance (</a:t>
                </a:r>
                <a:r>
                  <a:rPr lang="el-GR" sz="1050"/>
                  <a:t>Ω)</a:t>
                </a:r>
              </a:p>
            </c:rich>
          </c:tx>
          <c:layout>
            <c:manualLayout>
              <c:xMode val="edge"/>
              <c:yMode val="edge"/>
              <c:x val="3.0828574385413646E-2"/>
              <c:y val="0.29842970083148573"/>
            </c:manualLayout>
          </c:layout>
          <c:spPr>
            <a:noFill/>
            <a:ln w="25400">
              <a:noFill/>
            </a:ln>
          </c:spPr>
        </c:title>
        <c:numFmt formatCode="0" sourceLinked="0"/>
        <c:majorTickMark val="in"/>
        <c:tickLblPos val="nextTo"/>
        <c:spPr>
          <a:ln w="3175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44089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450887280708424"/>
          <c:y val="6.1954624781849911E-2"/>
          <c:w val="0.80925007761710865"/>
          <c:h val="0.70680718617983362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3366FF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969696"/>
                </a:solidFill>
                <a:prstDash val="solid"/>
              </a:ln>
            </c:spPr>
            <c:trendlineType val="linear"/>
          </c:trendline>
          <c:trendline>
            <c:trendlineType val="linear"/>
          </c:trendline>
          <c:trendline>
            <c:trendlineType val="linear"/>
          </c:trendline>
          <c:trendline>
            <c:trendlineType val="linear"/>
            <c:dispRSqr val="1"/>
            <c:dispEq val="1"/>
            <c:trendlineLbl>
              <c:layout>
                <c:manualLayout>
                  <c:x val="-0.10490904154222112"/>
                  <c:y val="-1.1139857517810294E-2"/>
                </c:manualLayout>
              </c:layout>
              <c:numFmt formatCode="General" sourceLinked="0"/>
            </c:trendlineLbl>
          </c:trendline>
          <c:errBars>
            <c:errDir val="y"/>
            <c:errBarType val="both"/>
            <c:errValType val="cust"/>
            <c:plus>
              <c:numRef>
                <c:f>'n-contact_squarePad'!$M$18:$M$22</c:f>
                <c:numCache>
                  <c:formatCode>General</c:formatCode>
                  <c:ptCount val="5"/>
                  <c:pt idx="0">
                    <c:v>0.32503845926290076</c:v>
                  </c:pt>
                  <c:pt idx="1">
                    <c:v>0.56782039413885121</c:v>
                  </c:pt>
                  <c:pt idx="2">
                    <c:v>1.8341292211837201</c:v>
                  </c:pt>
                  <c:pt idx="3">
                    <c:v>11.594365010642051</c:v>
                  </c:pt>
                </c:numCache>
              </c:numRef>
            </c:plus>
            <c:minus>
              <c:numRef>
                <c:f>'n-contact_squarePad'!$M$18:$M$22</c:f>
                <c:numCache>
                  <c:formatCode>General</c:formatCode>
                  <c:ptCount val="5"/>
                  <c:pt idx="0">
                    <c:v>0.32503845926290076</c:v>
                  </c:pt>
                  <c:pt idx="1">
                    <c:v>0.56782039413885121</c:v>
                  </c:pt>
                  <c:pt idx="2">
                    <c:v>1.8341292211837201</c:v>
                  </c:pt>
                  <c:pt idx="3">
                    <c:v>11.594365010642051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'n-contact_squarePad'!$K$18:$K$22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30</c:v>
                </c:pt>
              </c:numCache>
            </c:numRef>
          </c:xVal>
          <c:yVal>
            <c:numRef>
              <c:f>'n-contact_squarePad'!$L$18:$L$22</c:f>
              <c:numCache>
                <c:formatCode>0.00</c:formatCode>
                <c:ptCount val="5"/>
                <c:pt idx="0">
                  <c:v>9.5400000000000009</c:v>
                </c:pt>
                <c:pt idx="1">
                  <c:v>15.982000000000006</c:v>
                </c:pt>
                <c:pt idx="2">
                  <c:v>23.065999999999967</c:v>
                </c:pt>
                <c:pt idx="3">
                  <c:v>50.17</c:v>
                </c:pt>
              </c:numCache>
            </c:numRef>
          </c:yVal>
        </c:ser>
        <c:axId val="79376384"/>
        <c:axId val="79378304"/>
      </c:scatterChart>
      <c:valAx>
        <c:axId val="79376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00"/>
                  <a:t>Gap (um)</a:t>
                </a:r>
              </a:p>
            </c:rich>
          </c:tx>
          <c:layout>
            <c:manualLayout>
              <c:xMode val="edge"/>
              <c:yMode val="edge"/>
              <c:x val="0.48555004657026468"/>
              <c:y val="0.8848178849214202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in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378304"/>
        <c:crosses val="autoZero"/>
        <c:crossBetween val="midCat"/>
      </c:valAx>
      <c:valAx>
        <c:axId val="79378304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000"/>
                  <a:t>Resistance (</a:t>
                </a:r>
                <a:r>
                  <a:rPr lang="el-GR" sz="1000"/>
                  <a:t>Ω)</a:t>
                </a:r>
              </a:p>
            </c:rich>
          </c:tx>
          <c:layout>
            <c:manualLayout>
              <c:xMode val="edge"/>
              <c:yMode val="edge"/>
              <c:x val="1.2842859570611249E-2"/>
              <c:y val="0.29842953841296188"/>
            </c:manualLayout>
          </c:layout>
          <c:spPr>
            <a:noFill/>
            <a:ln w="25400">
              <a:noFill/>
            </a:ln>
          </c:spPr>
        </c:title>
        <c:numFmt formatCode="0" sourceLinked="0"/>
        <c:majorTickMark val="in"/>
        <c:tickLblPos val="nextTo"/>
        <c:spPr>
          <a:ln w="3175">
            <a:solidFill>
              <a:srgbClr val="969696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937638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497462817147871"/>
          <c:y val="5.1400554097404488E-2"/>
          <c:w val="0.78476837270341204"/>
          <c:h val="0.73444808982210552"/>
        </c:manualLayout>
      </c:layout>
      <c:scatterChart>
        <c:scatterStyle val="lineMarker"/>
        <c:ser>
          <c:idx val="0"/>
          <c:order val="0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Eq val="1"/>
            <c:trendlineLbl>
              <c:layout/>
              <c:numFmt formatCode="General" sourceLinked="0"/>
            </c:trendlineLbl>
          </c:trendline>
          <c:xVal>
            <c:numRef>
              <c:f>Sheet1!$A$2:$A$6</c:f>
              <c:numCache>
                <c:formatCode>General</c:formatCode>
                <c:ptCount val="5"/>
                <c:pt idx="0">
                  <c:v>30</c:v>
                </c:pt>
                <c:pt idx="1">
                  <c:v>35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</c:numCache>
            </c:numRef>
          </c:xVal>
          <c:yVal>
            <c:numRef>
              <c:f>Sheet1!$D$2:$D$6</c:f>
              <c:numCache>
                <c:formatCode>General</c:formatCode>
                <c:ptCount val="5"/>
                <c:pt idx="0">
                  <c:v>95.5</c:v>
                </c:pt>
                <c:pt idx="1">
                  <c:v>106</c:v>
                </c:pt>
                <c:pt idx="2">
                  <c:v>128</c:v>
                </c:pt>
                <c:pt idx="3">
                  <c:v>157</c:v>
                </c:pt>
                <c:pt idx="4">
                  <c:v>187</c:v>
                </c:pt>
              </c:numCache>
            </c:numRef>
          </c:yVal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Expected C</c:v>
                </c:pt>
              </c:strCache>
            </c:strRef>
          </c:tx>
          <c:marker>
            <c:symbol val="none"/>
          </c:marker>
          <c:xVal>
            <c:numRef>
              <c:f>Sheet1!$A$2:$A$6</c:f>
              <c:numCache>
                <c:formatCode>General</c:formatCode>
                <c:ptCount val="5"/>
                <c:pt idx="0">
                  <c:v>30</c:v>
                </c:pt>
                <c:pt idx="1">
                  <c:v>35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</c:numCache>
            </c:numRef>
          </c:xVal>
          <c:yVal>
            <c:numRef>
              <c:f>Sheet1!$E$2:$E$6</c:f>
              <c:numCache>
                <c:formatCode>General</c:formatCode>
                <c:ptCount val="5"/>
                <c:pt idx="0">
                  <c:v>84.878999999999948</c:v>
                </c:pt>
                <c:pt idx="1">
                  <c:v>99.025500000000008</c:v>
                </c:pt>
                <c:pt idx="2">
                  <c:v>113.17199999999998</c:v>
                </c:pt>
                <c:pt idx="3">
                  <c:v>141.465</c:v>
                </c:pt>
                <c:pt idx="4">
                  <c:v>169.75800000000001</c:v>
                </c:pt>
              </c:numCache>
            </c:numRef>
          </c:yVal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Expected C: d=550</c:v>
                </c:pt>
              </c:strCache>
            </c:strRef>
          </c:tx>
          <c:marker>
            <c:symbol val="none"/>
          </c:marker>
          <c:xVal>
            <c:numRef>
              <c:f>Sheet1!$A$2:$A$6</c:f>
              <c:numCache>
                <c:formatCode>General</c:formatCode>
                <c:ptCount val="5"/>
                <c:pt idx="0">
                  <c:v>30</c:v>
                </c:pt>
                <c:pt idx="1">
                  <c:v>35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</c:numCache>
            </c:numRef>
          </c:xVal>
          <c:yVal>
            <c:numRef>
              <c:f>Sheet1!$F$2:$F$6</c:f>
              <c:numCache>
                <c:formatCode>General</c:formatCode>
                <c:ptCount val="5"/>
                <c:pt idx="0">
                  <c:v>77.162999999999982</c:v>
                </c:pt>
                <c:pt idx="1">
                  <c:v>90.023499999999999</c:v>
                </c:pt>
                <c:pt idx="2">
                  <c:v>102.884</c:v>
                </c:pt>
                <c:pt idx="3">
                  <c:v>128.60500000000002</c:v>
                </c:pt>
                <c:pt idx="4">
                  <c:v>154.32600000000014</c:v>
                </c:pt>
              </c:numCache>
            </c:numRef>
          </c:yVal>
        </c:ser>
        <c:axId val="75392896"/>
        <c:axId val="75411456"/>
      </c:scatterChart>
      <c:valAx>
        <c:axId val="75392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PD length (um)</a:t>
                </a:r>
              </a:p>
            </c:rich>
          </c:tx>
          <c:layout/>
        </c:title>
        <c:numFmt formatCode="General" sourceLinked="1"/>
        <c:tickLblPos val="nextTo"/>
        <c:crossAx val="75411456"/>
        <c:crosses val="autoZero"/>
        <c:crossBetween val="midCat"/>
      </c:valAx>
      <c:valAx>
        <c:axId val="754114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Capacitance (fF)</a:t>
                </a:r>
              </a:p>
            </c:rich>
          </c:tx>
          <c:layout/>
        </c:title>
        <c:numFmt formatCode="General" sourceLinked="1"/>
        <c:tickLblPos val="nextTo"/>
        <c:crossAx val="753928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604155730533698"/>
          <c:y val="0.43441746864975295"/>
          <c:w val="0.2922917760279965"/>
          <c:h val="0.33486876640420021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Rs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Sheet1!$A$2:$A$6</c:f>
              <c:numCache>
                <c:formatCode>General</c:formatCode>
                <c:ptCount val="5"/>
                <c:pt idx="0">
                  <c:v>30</c:v>
                </c:pt>
                <c:pt idx="1">
                  <c:v>35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20.399999999999999</c:v>
                </c:pt>
                <c:pt idx="1">
                  <c:v>19</c:v>
                </c:pt>
                <c:pt idx="2">
                  <c:v>14.4</c:v>
                </c:pt>
                <c:pt idx="3">
                  <c:v>14</c:v>
                </c:pt>
                <c:pt idx="4">
                  <c:v>10.9</c:v>
                </c:pt>
              </c:numCache>
            </c:numRef>
          </c:yVal>
        </c:ser>
        <c:axId val="75419008"/>
        <c:axId val="64099840"/>
      </c:scatterChart>
      <c:valAx>
        <c:axId val="754190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PD length</a:t>
                </a:r>
              </a:p>
            </c:rich>
          </c:tx>
          <c:layout/>
        </c:title>
        <c:numFmt formatCode="General" sourceLinked="1"/>
        <c:tickLblPos val="nextTo"/>
        <c:crossAx val="64099840"/>
        <c:crosses val="autoZero"/>
        <c:crossBetween val="midCat"/>
      </c:valAx>
      <c:valAx>
        <c:axId val="64099840"/>
        <c:scaling>
          <c:orientation val="minMax"/>
        </c:scaling>
        <c:axPos val="l"/>
        <c:majorGridlines/>
        <c:numFmt formatCode="General" sourceLinked="1"/>
        <c:tickLblPos val="nextTo"/>
        <c:crossAx val="7541900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E739D-D383-495A-B1D3-7394A17EC3B4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DB008-C108-4311-A966-9CD837525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DB008-C108-4311-A966-9CD837525A9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E0AEA-5EC6-40AF-80DA-07F004CFAF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DB008-C108-4311-A966-9CD837525A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DB008-C108-4311-A966-9CD837525A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DB008-C108-4311-A966-9CD837525A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DB008-C108-4311-A966-9CD837525A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DB008-C108-4311-A966-9CD837525A9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78E9-C0C5-4434-B844-1702BF3B153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C516-96E8-4230-A38D-5D00F8CAF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78E9-C0C5-4434-B844-1702BF3B153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C516-96E8-4230-A38D-5D00F8CAF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78E9-C0C5-4434-B844-1702BF3B153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C516-96E8-4230-A38D-5D00F8CAF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78E9-C0C5-4434-B844-1702BF3B153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C516-96E8-4230-A38D-5D00F8CAF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78E9-C0C5-4434-B844-1702BF3B153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C516-96E8-4230-A38D-5D00F8CAF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78E9-C0C5-4434-B844-1702BF3B153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C516-96E8-4230-A38D-5D00F8CAF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78E9-C0C5-4434-B844-1702BF3B153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C516-96E8-4230-A38D-5D00F8CAF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78E9-C0C5-4434-B844-1702BF3B153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C516-96E8-4230-A38D-5D00F8CAF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78E9-C0C5-4434-B844-1702BF3B153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C516-96E8-4230-A38D-5D00F8CAF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78E9-C0C5-4434-B844-1702BF3B153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C516-96E8-4230-A38D-5D00F8CAF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78E9-C0C5-4434-B844-1702BF3B153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C516-96E8-4230-A38D-5D00F8CAF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78E9-C0C5-4434-B844-1702BF3B153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DC516-96E8-4230-A38D-5D00F8CAF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Useful DQPSK experimental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by Stefano and Kim</a:t>
            </a:r>
          </a:p>
          <a:p>
            <a:r>
              <a:rPr lang="en-US" dirty="0" smtClean="0"/>
              <a:t>Compiled by Molly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/>
              <a:t>PIN Photodetector Epi Order</a:t>
            </a:r>
          </a:p>
        </p:txBody>
      </p:sp>
      <p:graphicFrame>
        <p:nvGraphicFramePr>
          <p:cNvPr id="15691" name="Group 331"/>
          <p:cNvGraphicFramePr>
            <a:graphicFrameLocks noGrp="1"/>
          </p:cNvGraphicFramePr>
          <p:nvPr/>
        </p:nvGraphicFramePr>
        <p:xfrm>
          <a:off x="307975" y="1336675"/>
          <a:ext cx="8378825" cy="4286568"/>
        </p:xfrm>
        <a:graphic>
          <a:graphicData uri="http://schemas.openxmlformats.org/drawingml/2006/table">
            <a:tbl>
              <a:tblPr/>
              <a:tblGrid>
                <a:gridCol w="1831975"/>
                <a:gridCol w="3252788"/>
                <a:gridCol w="1866900"/>
                <a:gridCol w="1427162"/>
              </a:tblGrid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Composition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Doping Concentration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Thickness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Substrate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InP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P - 2-8x10</a:t>
                      </a:r>
                      <a:r>
                        <a:rPr kumimoji="0" lang="en-US" altLang="zh-TW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18 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cm</a:t>
                      </a:r>
                      <a:r>
                        <a:rPr kumimoji="0" lang="en-US" altLang="zh-TW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Buffer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InP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N.I.D</a:t>
                      </a:r>
                      <a:endParaRPr kumimoji="0" lang="en-US" altLang="zh-TW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0.2 </a:t>
                      </a:r>
                      <a:r>
                        <a:rPr kumimoji="0" lang="el-GR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P-contact 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In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0.53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Ga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0.47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P - 1x10</a:t>
                      </a:r>
                      <a:r>
                        <a:rPr kumimoji="0" lang="en-US" altLang="zh-TW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18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 cm</a:t>
                      </a:r>
                      <a:r>
                        <a:rPr kumimoji="0" lang="en-US" altLang="zh-TW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0.1 </a:t>
                      </a:r>
                      <a:r>
                        <a:rPr kumimoji="0" lang="el-GR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m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Absorption 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In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0.53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Ga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0.47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N.I.D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0.5 </a:t>
                      </a:r>
                      <a:r>
                        <a:rPr kumimoji="0" lang="el-GR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m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N 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InP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N - 1x10</a:t>
                      </a:r>
                      <a:r>
                        <a:rPr kumimoji="0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18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 cm</a:t>
                      </a:r>
                      <a:r>
                        <a:rPr kumimoji="0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200 nm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Super lattice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In</a:t>
                      </a:r>
                      <a:r>
                        <a:rPr kumimoji="0" lang="en-US" altLang="zh-TW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0.794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Ga</a:t>
                      </a:r>
                      <a:r>
                        <a:rPr kumimoji="0" lang="en-US" altLang="zh-TW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0.206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As</a:t>
                      </a:r>
                      <a:r>
                        <a:rPr kumimoji="0" lang="en-US" altLang="zh-TW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0.145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P</a:t>
                      </a:r>
                      <a:r>
                        <a:rPr kumimoji="0" lang="en-US" altLang="zh-TW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0.855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(3x)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N - 1x10</a:t>
                      </a:r>
                      <a:r>
                        <a:rPr kumimoji="0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18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 cm</a:t>
                      </a:r>
                      <a:r>
                        <a:rPr kumimoji="0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10 nm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InAs</a:t>
                      </a:r>
                      <a:r>
                        <a:rPr kumimoji="0" lang="en-US" altLang="zh-TW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0.312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P</a:t>
                      </a:r>
                      <a:r>
                        <a:rPr kumimoji="0" lang="en-US" altLang="zh-TW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0.6873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(3x)</a:t>
                      </a:r>
                      <a:endParaRPr kumimoji="0" lang="en-US" altLang="zh-TW" sz="1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N - 1x10</a:t>
                      </a:r>
                      <a:r>
                        <a:rPr kumimoji="0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18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 cm</a:t>
                      </a:r>
                      <a:r>
                        <a:rPr kumimoji="0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10 nm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N bonding 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InP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N - 1x10</a:t>
                      </a:r>
                      <a:r>
                        <a:rPr kumimoji="0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18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 cm</a:t>
                      </a:r>
                      <a:r>
                        <a:rPr kumimoji="0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10 nm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Cap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In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0.53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Ga</a:t>
                      </a:r>
                      <a:r>
                        <a:rPr kumimoji="0" lang="en-US" altLang="zh-TW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0.47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N - 1x10</a:t>
                      </a:r>
                      <a:r>
                        <a:rPr kumimoji="0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18</a:t>
                      </a: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 cm</a:t>
                      </a:r>
                      <a:r>
                        <a:rPr kumimoji="0" lang="en-US" altLang="zh-TW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0.2 </a:t>
                      </a:r>
                      <a:r>
                        <a:rPr kumimoji="0" lang="el-GR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m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57912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1 wafer of this left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PD layout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096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General dimensions:</a:t>
            </a:r>
          </a:p>
          <a:p>
            <a:pPr lvl="1"/>
            <a:r>
              <a:rPr lang="en-US" dirty="0" smtClean="0"/>
              <a:t>Si waveguide: 2um wide</a:t>
            </a:r>
          </a:p>
          <a:p>
            <a:pPr lvl="1"/>
            <a:r>
              <a:rPr lang="en-US" dirty="0" smtClean="0"/>
              <a:t>Mesa: 11.5um wide, varying lengths</a:t>
            </a:r>
          </a:p>
          <a:p>
            <a:pPr lvl="1"/>
            <a:r>
              <a:rPr lang="en-US" dirty="0" smtClean="0"/>
              <a:t>Pads: GSG 125, 80 um center pad with 30um gap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4167" t="25000" r="34375" b="30000"/>
          <a:stretch>
            <a:fillRect/>
          </a:stretch>
        </p:blipFill>
        <p:spPr bwMode="auto">
          <a:xfrm>
            <a:off x="2861733" y="1600200"/>
            <a:ext cx="399626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61733" y="29718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Input WG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471333" y="1371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r>
              <a:rPr lang="en-US" sz="1600" baseline="30000" dirty="0" smtClean="0"/>
              <a:t>o</a:t>
            </a:r>
            <a:r>
              <a:rPr lang="en-US" sz="1600" dirty="0" smtClean="0"/>
              <a:t> angled mesa</a:t>
            </a:r>
            <a:endParaRPr lang="en-US" sz="1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080933" y="1600200"/>
            <a:ext cx="6096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61733" y="34290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At input: </a:t>
            </a:r>
          </a:p>
          <a:p>
            <a:r>
              <a:rPr lang="en-US" sz="1600" dirty="0" smtClean="0"/>
              <a:t>n-InP to mesa: 1um</a:t>
            </a:r>
          </a:p>
          <a:p>
            <a:r>
              <a:rPr lang="en-US" sz="1600" dirty="0" smtClean="0"/>
              <a:t>Mesa edge to p-metal: 1um</a:t>
            </a:r>
          </a:p>
          <a:p>
            <a:r>
              <a:rPr lang="en-US" sz="1600" u="sng" dirty="0" smtClean="0"/>
              <a:t>On sides:</a:t>
            </a:r>
          </a:p>
          <a:p>
            <a:r>
              <a:rPr lang="en-US" sz="1600" dirty="0" smtClean="0"/>
              <a:t>Mesa to n-metal: 4um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resistance – spin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86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 isn’t very highly doped, but this is implausibly high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676400"/>
          <a:ext cx="3346450" cy="261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927600" y="1828800"/>
          <a:ext cx="3530600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1524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564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26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libri"/>
              </a:rPr>
              <a:t>ρ</a:t>
            </a:r>
            <a:r>
              <a:rPr lang="en-US" baseline="-25000" dirty="0" err="1" smtClean="0"/>
              <a:t>c</a:t>
            </a:r>
            <a:r>
              <a:rPr lang="en-US" dirty="0" smtClean="0"/>
              <a:t>=1e-3 </a:t>
            </a:r>
            <a:r>
              <a:rPr lang="el-GR" dirty="0" smtClean="0">
                <a:latin typeface="Calibri"/>
              </a:rPr>
              <a:t>Ω</a:t>
            </a:r>
            <a:r>
              <a:rPr lang="en-US" dirty="0" smtClean="0">
                <a:latin typeface="Calibri"/>
              </a:rPr>
              <a:t>cm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, Lt=4um, </a:t>
            </a:r>
            <a:r>
              <a:rPr lang="en-US" dirty="0" err="1" smtClean="0">
                <a:latin typeface="Calibri"/>
              </a:rPr>
              <a:t>Rsh</a:t>
            </a:r>
            <a:r>
              <a:rPr lang="en-US" dirty="0" smtClean="0">
                <a:latin typeface="Calibri"/>
              </a:rPr>
              <a:t>=6.8k</a:t>
            </a:r>
            <a:r>
              <a:rPr lang="el-GR" dirty="0" smtClean="0"/>
              <a:t>Ω</a:t>
            </a:r>
            <a:r>
              <a:rPr lang="en-US" dirty="0" smtClean="0"/>
              <a:t>/</a:t>
            </a:r>
            <a:r>
              <a:rPr lang="en-US" dirty="0" smtClean="0">
                <a:sym typeface="Symbol"/>
              </a:rPr>
              <a:t>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426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alibri"/>
              </a:rPr>
              <a:t>ρ</a:t>
            </a:r>
            <a:r>
              <a:rPr lang="en-US" baseline="-25000" dirty="0" err="1" smtClean="0"/>
              <a:t>c</a:t>
            </a:r>
            <a:r>
              <a:rPr lang="en-US" dirty="0" smtClean="0"/>
              <a:t>=negligible</a:t>
            </a:r>
            <a:r>
              <a:rPr lang="en-US" dirty="0" smtClean="0">
                <a:latin typeface="Calibri"/>
              </a:rPr>
              <a:t>, Lt&lt;1um, </a:t>
            </a:r>
            <a:r>
              <a:rPr lang="en-US" dirty="0" err="1" smtClean="0">
                <a:latin typeface="Calibri"/>
              </a:rPr>
              <a:t>Rsh</a:t>
            </a:r>
            <a:r>
              <a:rPr lang="en-US" dirty="0" smtClean="0">
                <a:latin typeface="Calibri"/>
              </a:rPr>
              <a:t>=165</a:t>
            </a:r>
            <a:r>
              <a:rPr lang="el-GR" dirty="0" smtClean="0"/>
              <a:t>Ω</a:t>
            </a:r>
            <a:r>
              <a:rPr lang="en-US" dirty="0" smtClean="0"/>
              <a:t>/</a:t>
            </a:r>
            <a:r>
              <a:rPr lang="en-US" dirty="0" smtClean="0">
                <a:sym typeface="Symbol"/>
              </a:rPr>
              <a:t>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parameters – spin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20574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For 11.5um wide PDs, from S11 data</a:t>
            </a:r>
          </a:p>
          <a:p>
            <a:r>
              <a:rPr lang="en-US" dirty="0" smtClean="0"/>
              <a:t>P-contact resistance is at most 8e-5</a:t>
            </a:r>
            <a:r>
              <a:rPr lang="el-GR" dirty="0" smtClean="0"/>
              <a:t> </a:t>
            </a:r>
            <a:r>
              <a:rPr lang="el-GR" dirty="0"/>
              <a:t>Ω</a:t>
            </a:r>
            <a:r>
              <a:rPr lang="en-US" dirty="0"/>
              <a:t>cm</a:t>
            </a:r>
            <a:r>
              <a:rPr lang="en-US" baseline="30000" dirty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Parasitic C ~10fF (seems low…)</a:t>
            </a:r>
          </a:p>
          <a:p>
            <a:r>
              <a:rPr lang="en-US" dirty="0" smtClean="0"/>
              <a:t>Transit time ~</a:t>
            </a:r>
            <a:r>
              <a:rPr lang="en-US" dirty="0" smtClean="0"/>
              <a:t>2.4ps (f3dB from transit time = 66GHz)</a:t>
            </a:r>
          </a:p>
          <a:p>
            <a:pPr lvl="1"/>
            <a:r>
              <a:rPr lang="en-US" dirty="0" smtClean="0"/>
              <a:t>Assuming: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latin typeface="+mj-lt"/>
              </a:rPr>
              <a:t>R and C come from S11 data, and H(j</a:t>
            </a:r>
            <a:r>
              <a:rPr lang="el-GR" dirty="0" smtClean="0">
                <a:latin typeface="+mj-lt"/>
                <a:cs typeface="Times New Roman"/>
              </a:rPr>
              <a:t>ω</a:t>
            </a:r>
            <a:r>
              <a:rPr lang="en-US" dirty="0" smtClean="0">
                <a:latin typeface="+mj-lt"/>
                <a:cs typeface="Times New Roman"/>
              </a:rPr>
              <a:t>) is the bandwidth (S</a:t>
            </a:r>
            <a:r>
              <a:rPr lang="en-US" baseline="-25000" dirty="0" smtClean="0">
                <a:latin typeface="+mj-lt"/>
                <a:cs typeface="Times New Roman"/>
              </a:rPr>
              <a:t>21</a:t>
            </a:r>
            <a:r>
              <a:rPr lang="en-US" dirty="0" smtClean="0">
                <a:latin typeface="+mj-lt"/>
                <a:cs typeface="Times New Roman"/>
              </a:rPr>
              <a:t>), so we can fit for tau.</a:t>
            </a:r>
          </a:p>
          <a:p>
            <a:pPr lvl="1"/>
            <a:r>
              <a:rPr lang="en-US" dirty="0" smtClean="0">
                <a:latin typeface="+mj-lt"/>
                <a:cs typeface="Times New Roman"/>
              </a:rPr>
              <a:t>The PDs were mostly RC limited, so this number is not very accurate, though it agrees reasonably well with </a:t>
            </a:r>
            <a:r>
              <a:rPr lang="en-US" dirty="0" err="1" smtClean="0">
                <a:latin typeface="+mj-lt"/>
                <a:cs typeface="Times New Roman"/>
              </a:rPr>
              <a:t>Silvaco</a:t>
            </a:r>
            <a:r>
              <a:rPr lang="en-US" dirty="0" smtClean="0">
                <a:latin typeface="+mj-lt"/>
                <a:cs typeface="Times New Roman"/>
              </a:rPr>
              <a:t> simulations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4419600" y="1874520"/>
          <a:ext cx="4114800" cy="246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838200" y="1874520"/>
          <a:ext cx="35560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47800" y="5715000"/>
          <a:ext cx="1993900" cy="457200"/>
        </p:xfrm>
        <a:graphic>
          <a:graphicData uri="http://schemas.openxmlformats.org/presentationml/2006/ole">
            <p:oleObj spid="_x0000_s2050" name="Equation" r:id="rId6" imgW="19936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parameters – spin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Series</a:t>
                      </a:r>
                      <a:r>
                        <a:rPr lang="en-US" baseline="0" dirty="0" smtClean="0"/>
                        <a:t> resistance (</a:t>
                      </a:r>
                      <a:r>
                        <a:rPr lang="el-GR" baseline="0" dirty="0" smtClean="0">
                          <a:latin typeface="Arial"/>
                          <a:cs typeface="Arial"/>
                        </a:rPr>
                        <a:t>Ω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Capacitance (</a:t>
                      </a:r>
                      <a:r>
                        <a:rPr lang="en-US" dirty="0" err="1" smtClean="0"/>
                        <a:t>fF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-3dB bandwidth (electrical)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current – all HSP PDs 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Hyundai (laser-like </a:t>
            </a:r>
            <a:r>
              <a:rPr lang="en-US" dirty="0" err="1" smtClean="0"/>
              <a:t>epi</a:t>
            </a:r>
            <a:r>
              <a:rPr lang="en-US" dirty="0" smtClean="0"/>
              <a:t> and structure, 100um long x 2um wide) </a:t>
            </a:r>
            <a:br>
              <a:rPr lang="en-US" dirty="0" smtClean="0"/>
            </a:br>
            <a:r>
              <a:rPr lang="en-US" dirty="0" smtClean="0"/>
              <a:t>1V 6.20E-08</a:t>
            </a:r>
            <a:br>
              <a:rPr lang="en-US" dirty="0" smtClean="0"/>
            </a:br>
            <a:r>
              <a:rPr lang="en-US" dirty="0" smtClean="0"/>
              <a:t>4V 4.22E-07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PIN (DQPSK </a:t>
            </a:r>
            <a:r>
              <a:rPr lang="en-US" dirty="0" err="1" smtClean="0"/>
              <a:t>fab</a:t>
            </a:r>
            <a:r>
              <a:rPr lang="en-US" dirty="0" smtClean="0"/>
              <a:t> run, ~25x10 um, probably)</a:t>
            </a:r>
            <a:br>
              <a:rPr lang="en-US" dirty="0" smtClean="0"/>
            </a:br>
            <a:r>
              <a:rPr lang="en-US" dirty="0" smtClean="0"/>
              <a:t>3V 2.00E-05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UVA/PICO (UTC, 7x100um - 700nm thick </a:t>
            </a:r>
            <a:r>
              <a:rPr lang="en-US" dirty="0" err="1" smtClean="0"/>
              <a:t>i</a:t>
            </a:r>
            <a:r>
              <a:rPr lang="en-US" dirty="0" smtClean="0"/>
              <a:t>-region around 400nm away from the bonded interface) </a:t>
            </a:r>
            <a:br>
              <a:rPr lang="en-US" dirty="0" smtClean="0"/>
            </a:br>
            <a:r>
              <a:rPr lang="en-US" dirty="0" smtClean="0"/>
              <a:t>5V 1.00E-09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382</Words>
  <Application>Microsoft Office PowerPoint</Application>
  <PresentationFormat>On-screen Show (4:3)</PresentationFormat>
  <Paragraphs>115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Equation 3.0</vt:lpstr>
      <vt:lpstr>Useful DQPSK experimental results</vt:lpstr>
      <vt:lpstr>PIN Photodetector Epi Order</vt:lpstr>
      <vt:lpstr>PD layout</vt:lpstr>
      <vt:lpstr>Contact resistance – spin 1</vt:lpstr>
      <vt:lpstr>RF parameters – spin 2</vt:lpstr>
      <vt:lpstr>RF parameters – spin 2</vt:lpstr>
      <vt:lpstr>Dark current – all HSP PDs ever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DQPSK experimental results</dc:title>
  <dc:creator>Molly Piels</dc:creator>
  <cp:lastModifiedBy>Molly Piels</cp:lastModifiedBy>
  <cp:revision>49</cp:revision>
  <dcterms:created xsi:type="dcterms:W3CDTF">2012-10-16T18:32:24Z</dcterms:created>
  <dcterms:modified xsi:type="dcterms:W3CDTF">2013-01-21T21:38:37Z</dcterms:modified>
</cp:coreProperties>
</file>