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79" r:id="rId4"/>
    <p:sldId id="276" r:id="rId5"/>
    <p:sldId id="277" r:id="rId6"/>
    <p:sldId id="278" r:id="rId7"/>
    <p:sldId id="280" r:id="rId8"/>
    <p:sldId id="281" r:id="rId9"/>
    <p:sldId id="28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ED960-1FD1-4290-9F0A-0BBFBB64B6D3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834FB-0387-410C-9AC8-A2B6473A0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834FB-0387-410C-9AC8-A2B6473A08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EABB-5613-4828-A461-055EB154E16A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SiP</a:t>
            </a:r>
            <a:r>
              <a:rPr lang="en-US" dirty="0" smtClean="0"/>
              <a:t> Meeting – Isolator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</a:t>
            </a:r>
          </a:p>
          <a:p>
            <a:r>
              <a:rPr lang="en-US" dirty="0" smtClean="0"/>
              <a:t>3/30/2010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Double-ring isolator has larger isolation ratio at the expense of increased insertion loss.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Insertion loss can be compensated by stronger coupling.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Higher Q and larger Faraday coefficient is always better.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Magneto-optic material with low loss and high Faraday coefficient is the key.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Experiment plan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out the right sputtering and annealing recipe for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Ce:YIG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1600" dirty="0" smtClean="0">
                <a:latin typeface="Arial" pitchFamily="34" charset="0"/>
                <a:cs typeface="Arial" pitchFamily="34" charset="0"/>
              </a:rPr>
              <a:t>Film characterization by X-ray diffraction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Fabricate waveguides on SOI by E-beam lithography (2-layer litho)</a:t>
            </a:r>
          </a:p>
          <a:p>
            <a:pPr lvl="2"/>
            <a:r>
              <a:rPr lang="en-US" sz="1600" dirty="0" smtClean="0">
                <a:latin typeface="Arial" pitchFamily="34" charset="0"/>
                <a:cs typeface="Arial" pitchFamily="34" charset="0"/>
              </a:rPr>
              <a:t>Single ring with Through Port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Permanent magnets are here.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Waveguide Design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668485"/>
          <a:ext cx="5791199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133600"/>
                <a:gridCol w="198119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Width of the ring</a:t>
                      </a:r>
                      <a:endParaRPr lang="en-US" sz="1600" b="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Resonance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wavelength splitting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Confinement factor of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Ce:YIG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200 nm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pm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65.42%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nm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pm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29.34 %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nm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30.2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pm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12.35 %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nm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14.7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pm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6.21 %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52748" y="1915885"/>
            <a:ext cx="3048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endParaRPr lang="en-US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449285"/>
            <a:ext cx="21336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BOX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00348" y="1915885"/>
            <a:ext cx="1524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020094" y="2182585"/>
            <a:ext cx="533400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46612" y="1789611"/>
            <a:ext cx="304800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794" y="1992085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700 nm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8422" y="1447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823" y="153488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Ce:YIG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12" idx="2"/>
            <a:endCxn id="7" idx="1"/>
          </p:cNvCxnSpPr>
          <p:nvPr/>
        </p:nvCxnSpPr>
        <p:spPr>
          <a:xfrm rot="16200000" flipH="1">
            <a:off x="1348310" y="1830547"/>
            <a:ext cx="278368" cy="425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5800" y="1839685"/>
            <a:ext cx="41976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Ce:YIG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Thickness: 200 nm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n=2.22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Faraday coefficient: 4500 deg/cm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6096000"/>
            <a:ext cx="765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Wavelength splitting is linearly proportional to confinement factor of MO !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0800000">
            <a:off x="6781800" y="4724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86600" y="4495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Parameters used for the following calculation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Isolation Ratio and Insertion Loss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66800" y="2286000"/>
            <a:ext cx="5562600" cy="4242403"/>
            <a:chOff x="8850868" y="2450068"/>
            <a:chExt cx="4407932" cy="3623603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8038049" y="3848656"/>
              <a:ext cx="1994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Transmission (dB)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8197"/>
            <a:stretch>
              <a:fillRect/>
            </a:stretch>
          </p:blipFill>
          <p:spPr bwMode="auto">
            <a:xfrm>
              <a:off x="8991600" y="2514600"/>
              <a:ext cx="4267200" cy="331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10360434" y="5704339"/>
              <a:ext cx="1883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Wavelength (nm)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9918653" y="3760694"/>
              <a:ext cx="1677194" cy="794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0531288" y="2856706"/>
              <a:ext cx="229394" cy="794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058521" y="4532801"/>
              <a:ext cx="1576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Isolation ratio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525000" y="2450068"/>
              <a:ext cx="1499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Insertion loss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524000"/>
            <a:ext cx="2286000" cy="105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943600" y="15240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133600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Coupling between the Ring and Waveguide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95800" y="2888218"/>
            <a:ext cx="4343400" cy="3322082"/>
            <a:chOff x="4355067" y="2590800"/>
            <a:chExt cx="4343400" cy="3322082"/>
          </a:xfrm>
        </p:grpSpPr>
        <p:sp>
          <p:nvSpPr>
            <p:cNvPr id="5" name="TextBox 4"/>
            <p:cNvSpPr txBox="1"/>
            <p:nvPr/>
          </p:nvSpPr>
          <p:spPr>
            <a:xfrm>
              <a:off x="6031467" y="5543550"/>
              <a:ext cx="1063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WG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3543307" y="3902599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Insertion loss (dB)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55067" y="2590800"/>
              <a:ext cx="4343400" cy="325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Group 7"/>
          <p:cNvGrpSpPr/>
          <p:nvPr/>
        </p:nvGrpSpPr>
        <p:grpSpPr>
          <a:xfrm>
            <a:off x="152400" y="2812018"/>
            <a:ext cx="4495800" cy="3512582"/>
            <a:chOff x="152400" y="2514600"/>
            <a:chExt cx="4495800" cy="351258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2514600"/>
              <a:ext cx="4495800" cy="3371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2008074" y="5657850"/>
              <a:ext cx="1063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WG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3786" y="4972050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Q=10</a:t>
              </a:r>
              <a:r>
                <a:rPr lang="en-US" b="1" baseline="30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70986" y="4362450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Q=10</a:t>
              </a:r>
              <a:r>
                <a:rPr lang="en-US" b="1" baseline="30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32986" y="3295650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Q=10</a:t>
              </a:r>
              <a:r>
                <a:rPr lang="en-US" b="1" baseline="30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b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-686165" y="3962035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Isolation ratio (dB)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4800" y="152400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Single-ring isolator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828800"/>
            <a:ext cx="2286000" cy="105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7642580" y="182880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WG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553200" y="2133600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ring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20574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round-trip loss 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power coupling ratio between the WG and the ring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396270" y="6400800"/>
            <a:ext cx="6410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Larger coupling </a:t>
            </a:r>
            <a:r>
              <a:rPr lang="en-US" b="1" dirty="0" smtClean="0">
                <a:sym typeface="Wingdings" pitchFamily="2" charset="2"/>
              </a:rPr>
              <a:t> larger isolation ratio and smaller insertion loss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Q factor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1" y="1981200"/>
            <a:ext cx="5714999" cy="4176998"/>
            <a:chOff x="1505954" y="2590800"/>
            <a:chExt cx="4361446" cy="3480832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2590800"/>
              <a:ext cx="4267200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655721" y="3885532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Isolation ratio (dB)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3617" y="5702300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Q factor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93490" y="2819400"/>
              <a:ext cx="112082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WG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=0.5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93490" y="3124200"/>
              <a:ext cx="9701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WG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93490" y="3429000"/>
              <a:ext cx="101983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WG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=2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336290" y="3048000"/>
              <a:ext cx="4572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36290" y="3352800"/>
              <a:ext cx="4572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39014" y="3622965"/>
              <a:ext cx="457200" cy="0"/>
            </a:xfrm>
            <a:prstGeom prst="line">
              <a:avLst/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1000" y="167640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Single-ring isolator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6096000"/>
            <a:ext cx="6805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Higher Q  </a:t>
            </a:r>
            <a:r>
              <a:rPr lang="en-US" b="1" dirty="0" smtClean="0">
                <a:sym typeface="Wingdings" pitchFamily="2" charset="2"/>
              </a:rPr>
              <a:t> larger isolation ratio</a:t>
            </a:r>
          </a:p>
          <a:p>
            <a:r>
              <a:rPr lang="en-US" b="1" dirty="0" smtClean="0">
                <a:sym typeface="Wingdings" pitchFamily="2" charset="2"/>
              </a:rPr>
              <a:t>	 require smaller coupling to reach the same insertion loss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Coupling between the Ring and Waveguide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3124200"/>
            <a:ext cx="8381999" cy="3200400"/>
            <a:chOff x="635001" y="2667000"/>
            <a:chExt cx="8381999" cy="32766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3000" y="2667000"/>
              <a:ext cx="4064000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6629401" y="5498068"/>
              <a:ext cx="1032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4065041" y="3845449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Insertion loss (dB)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543800" y="2895600"/>
              <a:ext cx="92044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WG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543800" y="3200400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WG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=2 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43800" y="3505200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WG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=3 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086600" y="3124200"/>
              <a:ext cx="4572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086600" y="3429000"/>
              <a:ext cx="4572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89324" y="3699165"/>
              <a:ext cx="457200" cy="0"/>
            </a:xfrm>
            <a:prstGeom prst="line">
              <a:avLst/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21"/>
            <p:cNvGrpSpPr/>
            <p:nvPr/>
          </p:nvGrpSpPr>
          <p:grpSpPr>
            <a:xfrm>
              <a:off x="635001" y="2667000"/>
              <a:ext cx="4241799" cy="3276600"/>
              <a:chOff x="304801" y="2667000"/>
              <a:chExt cx="4241799" cy="3276600"/>
            </a:xfrm>
          </p:grpSpPr>
          <p:pic>
            <p:nvPicPr>
              <p:cNvPr id="15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7200" y="2667000"/>
                <a:ext cx="4089400" cy="3067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2057401" y="5574268"/>
                <a:ext cx="10326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latin typeface="Times New Roman" pitchFamily="18" charset="0"/>
                    <a:cs typeface="Times New Roman" pitchFamily="18" charset="0"/>
                  </a:rPr>
                  <a:t>κ</a:t>
                </a:r>
                <a:r>
                  <a:rPr lang="en-US" b="1" baseline="-25000" dirty="0" smtClean="0">
                    <a:latin typeface="Times New Roman" pitchFamily="18" charset="0"/>
                    <a:cs typeface="Times New Roman" pitchFamily="18" charset="0"/>
                  </a:rPr>
                  <a:t>ring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l-GR" b="1" dirty="0" smtClean="0">
                    <a:latin typeface="Times New Roman" pitchFamily="18" charset="0"/>
                    <a:cs typeface="Times New Roman" pitchFamily="18" charset="0"/>
                  </a:rPr>
                  <a:t>γ</a:t>
                </a:r>
                <a:r>
                  <a:rPr lang="en-US" b="1" baseline="-25000" dirty="0" smtClean="0">
                    <a:latin typeface="Times New Roman" pitchFamily="18" charset="0"/>
                    <a:cs typeface="Times New Roman" pitchFamily="18" charset="0"/>
                  </a:rPr>
                  <a:t>ring</a:t>
                </a:r>
                <a:endParaRPr lang="en-US" b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6200000">
                <a:off x="-545432" y="3921649"/>
                <a:ext cx="2069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Isolation ratio (dB)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Rectangle 15"/>
              <p:cNvSpPr/>
              <p:nvPr/>
            </p:nvSpPr>
            <p:spPr>
              <a:xfrm>
                <a:off x="3121476" y="2895600"/>
                <a:ext cx="92044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dirty="0" smtClean="0">
                    <a:latin typeface="Times New Roman" pitchFamily="18" charset="0"/>
                    <a:cs typeface="Times New Roman" pitchFamily="18" charset="0"/>
                  </a:rPr>
                  <a:t>κ</a:t>
                </a:r>
                <a:r>
                  <a:rPr lang="en-US" sz="1400" b="1" baseline="-25000" dirty="0" smtClean="0">
                    <a:latin typeface="Times New Roman" pitchFamily="18" charset="0"/>
                    <a:cs typeface="Times New Roman" pitchFamily="18" charset="0"/>
                  </a:rPr>
                  <a:t>WG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l-GR" sz="1400" b="1" dirty="0" smtClean="0">
                    <a:latin typeface="Times New Roman" pitchFamily="18" charset="0"/>
                    <a:cs typeface="Times New Roman" pitchFamily="18" charset="0"/>
                  </a:rPr>
                  <a:t>γ</a:t>
                </a:r>
                <a:r>
                  <a:rPr lang="en-US" sz="1400" b="1" baseline="-25000" dirty="0" smtClean="0">
                    <a:latin typeface="Times New Roman" pitchFamily="18" charset="0"/>
                    <a:cs typeface="Times New Roman" pitchFamily="18" charset="0"/>
                  </a:rPr>
                  <a:t>ring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121476" y="3200400"/>
                <a:ext cx="10695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dirty="0" smtClean="0">
                    <a:latin typeface="Times New Roman" pitchFamily="18" charset="0"/>
                    <a:cs typeface="Times New Roman" pitchFamily="18" charset="0"/>
                  </a:rPr>
                  <a:t>κ</a:t>
                </a:r>
                <a:r>
                  <a:rPr lang="en-US" sz="1400" b="1" baseline="-25000" dirty="0" smtClean="0">
                    <a:latin typeface="Times New Roman" pitchFamily="18" charset="0"/>
                    <a:cs typeface="Times New Roman" pitchFamily="18" charset="0"/>
                  </a:rPr>
                  <a:t>WG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=2 </a:t>
                </a:r>
                <a:r>
                  <a:rPr lang="el-GR" sz="1400" b="1" dirty="0" smtClean="0">
                    <a:latin typeface="Times New Roman" pitchFamily="18" charset="0"/>
                    <a:cs typeface="Times New Roman" pitchFamily="18" charset="0"/>
                  </a:rPr>
                  <a:t>γ</a:t>
                </a:r>
                <a:r>
                  <a:rPr lang="en-US" sz="1400" b="1" baseline="-25000" dirty="0" smtClean="0">
                    <a:latin typeface="Times New Roman" pitchFamily="18" charset="0"/>
                    <a:cs typeface="Times New Roman" pitchFamily="18" charset="0"/>
                  </a:rPr>
                  <a:t>ring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121476" y="3505200"/>
                <a:ext cx="10695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dirty="0" smtClean="0">
                    <a:latin typeface="Times New Roman" pitchFamily="18" charset="0"/>
                    <a:cs typeface="Times New Roman" pitchFamily="18" charset="0"/>
                  </a:rPr>
                  <a:t>κ</a:t>
                </a:r>
                <a:r>
                  <a:rPr lang="en-US" sz="1400" b="1" baseline="-25000" dirty="0" smtClean="0">
                    <a:latin typeface="Times New Roman" pitchFamily="18" charset="0"/>
                    <a:cs typeface="Times New Roman" pitchFamily="18" charset="0"/>
                  </a:rPr>
                  <a:t>WG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=3 </a:t>
                </a:r>
                <a:r>
                  <a:rPr lang="el-GR" sz="1400" b="1" dirty="0" smtClean="0">
                    <a:latin typeface="Times New Roman" pitchFamily="18" charset="0"/>
                    <a:cs typeface="Times New Roman" pitchFamily="18" charset="0"/>
                  </a:rPr>
                  <a:t>γ</a:t>
                </a:r>
                <a:r>
                  <a:rPr lang="en-US" sz="1400" b="1" baseline="-25000" dirty="0" smtClean="0">
                    <a:latin typeface="Times New Roman" pitchFamily="18" charset="0"/>
                    <a:cs typeface="Times New Roman" pitchFamily="18" charset="0"/>
                  </a:rPr>
                  <a:t>ring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664276" y="3124200"/>
                <a:ext cx="457200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664276" y="3429000"/>
                <a:ext cx="457200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698911" y="3699165"/>
                <a:ext cx="457200" cy="0"/>
              </a:xfrm>
              <a:prstGeom prst="line">
                <a:avLst/>
              </a:prstGeom>
              <a:ln w="2540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/>
          <p:cNvGrpSpPr/>
          <p:nvPr/>
        </p:nvGrpSpPr>
        <p:grpSpPr>
          <a:xfrm>
            <a:off x="7153549" y="2133600"/>
            <a:ext cx="924560" cy="924560"/>
            <a:chOff x="4229425" y="3996021"/>
            <a:chExt cx="924560" cy="924560"/>
          </a:xfrm>
        </p:grpSpPr>
        <p:sp>
          <p:nvSpPr>
            <p:cNvPr id="25" name="Oval 24"/>
            <p:cNvSpPr/>
            <p:nvPr/>
          </p:nvSpPr>
          <p:spPr>
            <a:xfrm>
              <a:off x="4229425" y="3996021"/>
              <a:ext cx="924560" cy="92456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302880" y="4074280"/>
              <a:ext cx="777240" cy="7772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336840" y="4105880"/>
              <a:ext cx="706120" cy="7061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15349" y="1524000"/>
            <a:ext cx="990600" cy="990600"/>
            <a:chOff x="3810000" y="4038600"/>
            <a:chExt cx="1143000" cy="1143000"/>
          </a:xfrm>
        </p:grpSpPr>
        <p:sp>
          <p:nvSpPr>
            <p:cNvPr id="29" name="Oval 28"/>
            <p:cNvSpPr/>
            <p:nvPr/>
          </p:nvSpPr>
          <p:spPr>
            <a:xfrm>
              <a:off x="3810000" y="4038600"/>
              <a:ext cx="1143000" cy="1143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54336" y="4077394"/>
              <a:ext cx="1066800" cy="1066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962400" y="4191000"/>
              <a:ext cx="838200" cy="838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5705749" y="1371600"/>
            <a:ext cx="16764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924949" y="3059575"/>
            <a:ext cx="1828800" cy="1408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33400" y="1828800"/>
            <a:ext cx="3179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is assumed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calculation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889980" y="144780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WG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553200" y="1828800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ring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337780" y="1764268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ring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33400" y="2133600"/>
            <a:ext cx="54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round-trip loss 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power coupling ratio between the WG and the ring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power coupling ratio between the two rings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0" y="121920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Double-ring isolator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400" y="6248400"/>
            <a:ext cx="7538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Stronger inter-ring coupling   </a:t>
            </a:r>
            <a:r>
              <a:rPr lang="en-US" b="1" dirty="0" smtClean="0">
                <a:sym typeface="Wingdings" pitchFamily="2" charset="2"/>
              </a:rPr>
              <a:t> wider top flat band  smaller isolation ratio</a:t>
            </a:r>
          </a:p>
          <a:p>
            <a:r>
              <a:rPr lang="en-US" b="1" dirty="0" smtClean="0"/>
              <a:t>			</a:t>
            </a:r>
            <a:r>
              <a:rPr lang="en-US" b="1" dirty="0" smtClean="0">
                <a:sym typeface="Wingdings" pitchFamily="2" charset="2"/>
              </a:rPr>
              <a:t> smaller insertion loss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Q factor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65405" y="2438400"/>
            <a:ext cx="4497195" cy="3506595"/>
            <a:chOff x="379605" y="2438400"/>
            <a:chExt cx="4497195" cy="3506595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2438400"/>
              <a:ext cx="4419600" cy="3314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>
              <a:off x="1651623" y="2743200"/>
              <a:ext cx="683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51623" y="2971800"/>
              <a:ext cx="81785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=2 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51623" y="3200400"/>
              <a:ext cx="81785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=3 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219200" y="2937165"/>
              <a:ext cx="4572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219200" y="3151910"/>
              <a:ext cx="4572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219200" y="3352800"/>
              <a:ext cx="457200" cy="0"/>
            </a:xfrm>
            <a:prstGeom prst="line">
              <a:avLst/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651623" y="3426023"/>
              <a:ext cx="81785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=4 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51623" y="3654623"/>
              <a:ext cx="81785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=5 </a:t>
              </a:r>
              <a:r>
                <a:rPr lang="el-GR" sz="1400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sz="1400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219200" y="3588325"/>
              <a:ext cx="457200" cy="0"/>
            </a:xfrm>
            <a:prstGeom prst="line">
              <a:avLst/>
            </a:prstGeom>
            <a:ln w="254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219200" y="381000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16200000">
              <a:off x="-470628" y="3835096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Isolation ratio (dB)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09800" y="5575663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Q factor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791200" y="2667000"/>
          <a:ext cx="21336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88"/>
                <a:gridCol w="131781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κ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el-GR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γ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ring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Insertion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loss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7.96 dB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4.22 dB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2.85 dB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2.15 dB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1.73 dB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533400" y="1676400"/>
            <a:ext cx="3063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is assume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calculation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ring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Double-ring isolator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6019800"/>
            <a:ext cx="6832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Higher Q </a:t>
            </a:r>
            <a:r>
              <a:rPr lang="en-US" b="1" dirty="0" smtClean="0">
                <a:sym typeface="Wingdings" pitchFamily="2" charset="2"/>
              </a:rPr>
              <a:t> larger isolation ratio</a:t>
            </a:r>
          </a:p>
          <a:p>
            <a:r>
              <a:rPr lang="en-US" b="1" dirty="0" smtClean="0">
                <a:sym typeface="Wingdings" pitchFamily="2" charset="2"/>
              </a:rPr>
              <a:t>Lager coupling  smaller isolation ratio but also smaller insertion loss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between the Single- and Double-Ring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133600"/>
            <a:ext cx="8763000" cy="3569732"/>
            <a:chOff x="381000" y="2514600"/>
            <a:chExt cx="8763000" cy="356973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2514600"/>
              <a:ext cx="4318000" cy="32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-469233" y="3898977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Isolation ratio (dB)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5650468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Q factor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2819400"/>
              <a:ext cx="1111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Double-ring</a:t>
              </a:r>
              <a:endParaRPr lang="en-US" sz="1400" b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76400" y="3048000"/>
              <a:ext cx="1031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Single-ring</a:t>
              </a:r>
              <a:endParaRPr lang="en-US" sz="1400" b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243977" y="3013365"/>
              <a:ext cx="4572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243977" y="3228110"/>
              <a:ext cx="4572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75200" y="2514600"/>
              <a:ext cx="4368800" cy="327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 rot="16200000">
              <a:off x="3848707" y="3910645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Isolation ratio (dB)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95023" y="2819400"/>
              <a:ext cx="1111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Double-ring</a:t>
              </a:r>
              <a:endParaRPr lang="en-US" sz="1400" b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95023" y="3048000"/>
              <a:ext cx="1031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Single-ring</a:t>
              </a:r>
              <a:endParaRPr lang="en-US" sz="1400" b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562600" y="3013365"/>
              <a:ext cx="4572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562600" y="3228110"/>
              <a:ext cx="4572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562600" y="5715000"/>
              <a:ext cx="3005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Faraday coefficient (deg/cm)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905000" y="6096000"/>
            <a:ext cx="478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Double-ring isolator can enhance isolation ratio!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Confinement Factor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81200" y="2209800"/>
            <a:ext cx="4703987" cy="3722132"/>
            <a:chOff x="731613" y="2438400"/>
            <a:chExt cx="4703987" cy="3722132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00" y="2438400"/>
              <a:ext cx="4597400" cy="344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-118620" y="3898233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Isolation ratio (dB)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7000" y="5791200"/>
              <a:ext cx="1032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κ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l-GR" b="1" dirty="0" smtClean="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ring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114800" y="2743200"/>
              <a:ext cx="7601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z-Cyrl-AZ" sz="1400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=10%</a:t>
              </a:r>
              <a:endParaRPr lang="en-US" sz="1400" b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114800" y="2971800"/>
              <a:ext cx="7601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z-Cyrl-AZ" sz="1400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=20%</a:t>
              </a:r>
              <a:endParaRPr lang="en-US" sz="1400" b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14800" y="3200400"/>
              <a:ext cx="7601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z-Cyrl-AZ" sz="1400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=30%</a:t>
              </a:r>
              <a:endParaRPr lang="en-US" sz="1400" b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682377" y="2937165"/>
              <a:ext cx="4572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682377" y="3151910"/>
              <a:ext cx="4572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682377" y="3352800"/>
              <a:ext cx="457200" cy="0"/>
            </a:xfrm>
            <a:prstGeom prst="line">
              <a:avLst/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114800" y="3426023"/>
              <a:ext cx="7601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z-Cyrl-AZ" sz="1400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=40%</a:t>
              </a:r>
              <a:endParaRPr lang="en-US" sz="1400" b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14800" y="3654623"/>
              <a:ext cx="7601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z-Cyrl-AZ" sz="1400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=50%</a:t>
              </a:r>
              <a:endParaRPr lang="en-US" sz="1400" b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682377" y="3588325"/>
              <a:ext cx="457200" cy="0"/>
            </a:xfrm>
            <a:prstGeom prst="line">
              <a:avLst/>
            </a:prstGeom>
            <a:ln w="254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682377" y="381000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28600" y="1447800"/>
            <a:ext cx="3472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Loss=10 (1/cm)*</a:t>
            </a:r>
            <a:r>
              <a:rPr lang="az-Cyrl-AZ" dirty="0" smtClean="0"/>
              <a:t>Г</a:t>
            </a:r>
            <a:r>
              <a:rPr lang="en-US" baseline="-25000" dirty="0" smtClean="0"/>
              <a:t>MO </a:t>
            </a:r>
            <a:endParaRPr lang="en-US" dirty="0" smtClean="0"/>
          </a:p>
          <a:p>
            <a:r>
              <a:rPr lang="en-US" dirty="0" smtClean="0"/>
              <a:t>Wavelength splitting : 0.24nm*</a:t>
            </a:r>
            <a:r>
              <a:rPr lang="az-Cyrl-AZ" dirty="0" smtClean="0"/>
              <a:t>Г</a:t>
            </a:r>
            <a:r>
              <a:rPr lang="en-US" baseline="-25000" dirty="0" smtClean="0"/>
              <a:t>MO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6019800"/>
            <a:ext cx="6141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Confinement factor has little effect on isolation ratio  because:</a:t>
            </a:r>
          </a:p>
          <a:p>
            <a:r>
              <a:rPr lang="en-US" b="1" dirty="0" smtClean="0"/>
              <a:t> larger </a:t>
            </a:r>
            <a:r>
              <a:rPr lang="az-Cyrl-AZ" b="1" dirty="0" smtClean="0"/>
              <a:t>Г</a:t>
            </a:r>
            <a:r>
              <a:rPr lang="en-US" b="1" baseline="-25000" dirty="0" smtClean="0"/>
              <a:t>MO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 larger wavelength splitting but smaller Q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559</Words>
  <Application>Microsoft Office PowerPoint</Application>
  <PresentationFormat>On-screen Show (4:3)</PresentationFormat>
  <Paragraphs>140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SiP Meeting – Isolator</vt:lpstr>
      <vt:lpstr>Waveguide Design</vt:lpstr>
      <vt:lpstr>Definition of Isolation Ratio and Insertion Loss</vt:lpstr>
      <vt:lpstr>Coupling between the Ring and Waveguide</vt:lpstr>
      <vt:lpstr>Influence of Q factor</vt:lpstr>
      <vt:lpstr>Coupling between the Ring and Waveguide</vt:lpstr>
      <vt:lpstr>Influence of Q factor</vt:lpstr>
      <vt:lpstr>Comparison between the Single- and Double-Ring</vt:lpstr>
      <vt:lpstr>Influence of Confinement Factor</vt:lpstr>
      <vt:lpstr>Summary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 Meeting – Isolator</dc:title>
  <dc:creator>Jason Tien</dc:creator>
  <cp:lastModifiedBy>Jason Tien</cp:lastModifiedBy>
  <cp:revision>12</cp:revision>
  <dcterms:created xsi:type="dcterms:W3CDTF">2010-02-11T08:15:54Z</dcterms:created>
  <dcterms:modified xsi:type="dcterms:W3CDTF">2010-04-08T01:22:31Z</dcterms:modified>
</cp:coreProperties>
</file>