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339B5-1DFF-4FB7-883F-FE7E5774E0E3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BC1E3-4A35-4715-B6CF-4D50655CC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BC1E3-4A35-4715-B6CF-4D50655CCFE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545F6-FF69-442F-877E-FF37D838FF5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545F6-FF69-442F-877E-FF37D838FF5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545F6-FF69-442F-877E-FF37D838FF5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545F6-FF69-442F-877E-FF37D838FF5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545F6-FF69-442F-877E-FF37D838FF5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545F6-FF69-442F-877E-FF37D838FF5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545F6-FF69-442F-877E-FF37D838FF5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545F6-FF69-442F-877E-FF37D838FF5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545F6-FF69-442F-877E-FF37D838FF5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545F6-FF69-442F-877E-FF37D838FF5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84F7-620A-434F-AF3A-B0089E25BAE9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D01-0E3D-4126-B7B8-5941E5527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84F7-620A-434F-AF3A-B0089E25BAE9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D01-0E3D-4126-B7B8-5941E5527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84F7-620A-434F-AF3A-B0089E25BAE9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D01-0E3D-4126-B7B8-5941E5527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84F7-620A-434F-AF3A-B0089E25BAE9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D01-0E3D-4126-B7B8-5941E5527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84F7-620A-434F-AF3A-B0089E25BAE9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D01-0E3D-4126-B7B8-5941E5527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84F7-620A-434F-AF3A-B0089E25BAE9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D01-0E3D-4126-B7B8-5941E5527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84F7-620A-434F-AF3A-B0089E25BAE9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D01-0E3D-4126-B7B8-5941E5527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84F7-620A-434F-AF3A-B0089E25BAE9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D01-0E3D-4126-B7B8-5941E5527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84F7-620A-434F-AF3A-B0089E25BAE9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D01-0E3D-4126-B7B8-5941E5527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84F7-620A-434F-AF3A-B0089E25BAE9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D01-0E3D-4126-B7B8-5941E5527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84F7-620A-434F-AF3A-B0089E25BAE9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D01-0E3D-4126-B7B8-5941E5527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184F7-620A-434F-AF3A-B0089E25BAE9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C4D01-0E3D-4126-B7B8-5941E5527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if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Si/</a:t>
            </a:r>
            <a:r>
              <a:rPr lang="en-US" dirty="0" err="1" smtClean="0"/>
              <a:t>Ge</a:t>
            </a:r>
            <a:r>
              <a:rPr lang="en-US" dirty="0" smtClean="0"/>
              <a:t> PD v.2 process flow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6/2/11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5334000" y="2590800"/>
            <a:ext cx="29718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19200" y="1905000"/>
            <a:ext cx="609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124200" y="1905000"/>
            <a:ext cx="609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SU8 sticking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388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Positive resist liftoff – 25nm IBD SiN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600" y="3352800"/>
            <a:ext cx="2971800" cy="120032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Si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76400" y="2678668"/>
            <a:ext cx="1600200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Ge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76400" y="3048000"/>
            <a:ext cx="1600200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16"/>
          <p:cNvGrpSpPr/>
          <p:nvPr/>
        </p:nvGrpSpPr>
        <p:grpSpPr>
          <a:xfrm>
            <a:off x="990600" y="2286000"/>
            <a:ext cx="2971800" cy="1066800"/>
            <a:chOff x="2819400" y="2286000"/>
            <a:chExt cx="2971800" cy="1066800"/>
          </a:xfrm>
        </p:grpSpPr>
        <p:sp>
          <p:nvSpPr>
            <p:cNvPr id="13" name="Rectangle 12"/>
            <p:cNvSpPr/>
            <p:nvPr/>
          </p:nvSpPr>
          <p:spPr>
            <a:xfrm>
              <a:off x="2819400" y="2971800"/>
              <a:ext cx="6858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105400" y="2971800"/>
              <a:ext cx="6858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200400" y="2286000"/>
              <a:ext cx="304800" cy="762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105400" y="2286000"/>
              <a:ext cx="304800" cy="762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990600" y="2590800"/>
            <a:ext cx="3810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581400" y="2590800"/>
            <a:ext cx="3810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990600" y="1905000"/>
            <a:ext cx="381000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581400" y="1905000"/>
            <a:ext cx="381000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nip Single Corner Rectangle 27"/>
          <p:cNvSpPr/>
          <p:nvPr/>
        </p:nvSpPr>
        <p:spPr>
          <a:xfrm flipH="1" flipV="1">
            <a:off x="3124200" y="2286000"/>
            <a:ext cx="228600" cy="381000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nip Single Corner Rectangle 29"/>
          <p:cNvSpPr/>
          <p:nvPr/>
        </p:nvSpPr>
        <p:spPr>
          <a:xfrm flipV="1">
            <a:off x="1600200" y="2286000"/>
            <a:ext cx="228600" cy="381000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133600" y="2590800"/>
            <a:ext cx="685800" cy="76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990600" y="1828800"/>
            <a:ext cx="914400" cy="76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048000" y="1828800"/>
            <a:ext cx="914400" cy="76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828800" y="2438400"/>
            <a:ext cx="304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819400" y="2438400"/>
            <a:ext cx="304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5334000" y="3352800"/>
            <a:ext cx="2971800" cy="120032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Si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5334000" y="2971800"/>
            <a:ext cx="2971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334000" y="2514600"/>
            <a:ext cx="2971800" cy="76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1752600" y="4876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PD area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6324600" y="4724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Pad area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086600" y="2133600"/>
            <a:ext cx="121920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SU8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219200" y="1905000"/>
            <a:ext cx="609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124200" y="1905000"/>
            <a:ext cx="609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990600" y="3352800"/>
            <a:ext cx="2971800" cy="120032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Si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676400" y="2678668"/>
            <a:ext cx="1600200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Ge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1676400" y="3048000"/>
            <a:ext cx="1600200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16"/>
          <p:cNvGrpSpPr/>
          <p:nvPr/>
        </p:nvGrpSpPr>
        <p:grpSpPr>
          <a:xfrm>
            <a:off x="990600" y="2286000"/>
            <a:ext cx="2971800" cy="1066800"/>
            <a:chOff x="2819400" y="2286000"/>
            <a:chExt cx="2971800" cy="1066800"/>
          </a:xfrm>
        </p:grpSpPr>
        <p:sp>
          <p:nvSpPr>
            <p:cNvPr id="43" name="Rectangle 42"/>
            <p:cNvSpPr/>
            <p:nvPr/>
          </p:nvSpPr>
          <p:spPr>
            <a:xfrm>
              <a:off x="2819400" y="2971800"/>
              <a:ext cx="6858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105400" y="2971800"/>
              <a:ext cx="6858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200400" y="2286000"/>
              <a:ext cx="304800" cy="762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105400" y="2286000"/>
              <a:ext cx="304800" cy="762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Rectangle 47"/>
          <p:cNvSpPr/>
          <p:nvPr/>
        </p:nvSpPr>
        <p:spPr>
          <a:xfrm>
            <a:off x="990600" y="2590800"/>
            <a:ext cx="3810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581400" y="2590800"/>
            <a:ext cx="3810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990600" y="1905000"/>
            <a:ext cx="381000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581400" y="1905000"/>
            <a:ext cx="381000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nip Single Corner Rectangle 52"/>
          <p:cNvSpPr/>
          <p:nvPr/>
        </p:nvSpPr>
        <p:spPr>
          <a:xfrm flipH="1" flipV="1">
            <a:off x="3124200" y="2286000"/>
            <a:ext cx="228600" cy="381000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nip Single Corner Rectangle 53"/>
          <p:cNvSpPr/>
          <p:nvPr/>
        </p:nvSpPr>
        <p:spPr>
          <a:xfrm flipV="1">
            <a:off x="1600200" y="2286000"/>
            <a:ext cx="228600" cy="381000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133600" y="2590800"/>
            <a:ext cx="685800" cy="76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990600" y="1828800"/>
            <a:ext cx="914400" cy="76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048000" y="1828800"/>
            <a:ext cx="914400" cy="76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990600" y="1447800"/>
            <a:ext cx="91440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</a:t>
            </a:r>
            <a:endParaRPr lang="en-US" baseline="-25000" dirty="0"/>
          </a:p>
        </p:txBody>
      </p:sp>
      <p:sp>
        <p:nvSpPr>
          <p:cNvPr id="60" name="TextBox 59"/>
          <p:cNvSpPr txBox="1"/>
          <p:nvPr/>
        </p:nvSpPr>
        <p:spPr>
          <a:xfrm>
            <a:off x="3048000" y="1447800"/>
            <a:ext cx="91440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</a:t>
            </a:r>
            <a:endParaRPr lang="en-US" baseline="-25000" dirty="0"/>
          </a:p>
        </p:txBody>
      </p:sp>
      <p:sp>
        <p:nvSpPr>
          <p:cNvPr id="65" name="Rectangle 64"/>
          <p:cNvSpPr/>
          <p:nvPr/>
        </p:nvSpPr>
        <p:spPr>
          <a:xfrm>
            <a:off x="1828800" y="2438400"/>
            <a:ext cx="304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2819400" y="2438400"/>
            <a:ext cx="304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1905000" y="1447800"/>
            <a:ext cx="304800" cy="990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2743200" y="1447800"/>
            <a:ext cx="304800" cy="990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2133600" y="2286000"/>
            <a:ext cx="685800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5334000" y="2133600"/>
            <a:ext cx="175260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</a:t>
            </a:r>
            <a:endParaRPr lang="en-US" baseline="-25000" dirty="0"/>
          </a:p>
        </p:txBody>
      </p:sp>
      <p:sp>
        <p:nvSpPr>
          <p:cNvPr id="74" name="Rectangle 73"/>
          <p:cNvSpPr/>
          <p:nvPr/>
        </p:nvSpPr>
        <p:spPr>
          <a:xfrm>
            <a:off x="990600" y="1371600"/>
            <a:ext cx="1219200" cy="76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743200" y="1371600"/>
            <a:ext cx="1219200" cy="76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2209800" y="1371600"/>
            <a:ext cx="762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209800" y="2209800"/>
            <a:ext cx="533400" cy="76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5334000" y="2057400"/>
            <a:ext cx="2971800" cy="76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667000" y="1371600"/>
            <a:ext cx="762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5334000" y="2590800"/>
            <a:ext cx="29718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19200" y="1905000"/>
            <a:ext cx="609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124200" y="1905000"/>
            <a:ext cx="609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Probe metal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388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w/rotation for sidewall coverage (resist </a:t>
            </a:r>
            <a:r>
              <a:rPr lang="en-US" smtClean="0"/>
              <a:t>not shown)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990600" y="3352800"/>
            <a:ext cx="2971800" cy="120032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Si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76400" y="2678668"/>
            <a:ext cx="1600200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Ge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76400" y="3048000"/>
            <a:ext cx="1600200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16"/>
          <p:cNvGrpSpPr/>
          <p:nvPr/>
        </p:nvGrpSpPr>
        <p:grpSpPr>
          <a:xfrm>
            <a:off x="990600" y="2286000"/>
            <a:ext cx="2971800" cy="1066800"/>
            <a:chOff x="2819400" y="2286000"/>
            <a:chExt cx="2971800" cy="1066800"/>
          </a:xfrm>
        </p:grpSpPr>
        <p:sp>
          <p:nvSpPr>
            <p:cNvPr id="13" name="Rectangle 12"/>
            <p:cNvSpPr/>
            <p:nvPr/>
          </p:nvSpPr>
          <p:spPr>
            <a:xfrm>
              <a:off x="2819400" y="2971800"/>
              <a:ext cx="6858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105400" y="2971800"/>
              <a:ext cx="6858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200400" y="2286000"/>
              <a:ext cx="304800" cy="762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105400" y="2286000"/>
              <a:ext cx="304800" cy="762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990600" y="2590800"/>
            <a:ext cx="3810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581400" y="2590800"/>
            <a:ext cx="3810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990600" y="1905000"/>
            <a:ext cx="381000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581400" y="1905000"/>
            <a:ext cx="381000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nip Single Corner Rectangle 27"/>
          <p:cNvSpPr/>
          <p:nvPr/>
        </p:nvSpPr>
        <p:spPr>
          <a:xfrm flipH="1" flipV="1">
            <a:off x="3124200" y="2286000"/>
            <a:ext cx="228600" cy="381000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nip Single Corner Rectangle 29"/>
          <p:cNvSpPr/>
          <p:nvPr/>
        </p:nvSpPr>
        <p:spPr>
          <a:xfrm flipV="1">
            <a:off x="1600200" y="2286000"/>
            <a:ext cx="228600" cy="381000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133600" y="2590800"/>
            <a:ext cx="685800" cy="76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990600" y="1828800"/>
            <a:ext cx="914400" cy="76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048000" y="1828800"/>
            <a:ext cx="914400" cy="76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828800" y="2438400"/>
            <a:ext cx="304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819400" y="2438400"/>
            <a:ext cx="304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5334000" y="3352800"/>
            <a:ext cx="2971800" cy="120032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Si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5334000" y="2971800"/>
            <a:ext cx="2971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334000" y="2514600"/>
            <a:ext cx="2971800" cy="76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1752600" y="4876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PD area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6324600" y="4724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Pad area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086600" y="2133600"/>
            <a:ext cx="121920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SU8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219200" y="1905000"/>
            <a:ext cx="609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124200" y="1905000"/>
            <a:ext cx="609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990600" y="3352800"/>
            <a:ext cx="2971800" cy="120032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Si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676400" y="2678668"/>
            <a:ext cx="1600200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Ge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1676400" y="3048000"/>
            <a:ext cx="1600200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16"/>
          <p:cNvGrpSpPr/>
          <p:nvPr/>
        </p:nvGrpSpPr>
        <p:grpSpPr>
          <a:xfrm>
            <a:off x="990600" y="2286000"/>
            <a:ext cx="2971800" cy="1066800"/>
            <a:chOff x="2819400" y="2286000"/>
            <a:chExt cx="2971800" cy="1066800"/>
          </a:xfrm>
        </p:grpSpPr>
        <p:sp>
          <p:nvSpPr>
            <p:cNvPr id="43" name="Rectangle 42"/>
            <p:cNvSpPr/>
            <p:nvPr/>
          </p:nvSpPr>
          <p:spPr>
            <a:xfrm>
              <a:off x="2819400" y="2971800"/>
              <a:ext cx="6858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105400" y="2971800"/>
              <a:ext cx="6858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200400" y="2286000"/>
              <a:ext cx="304800" cy="762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105400" y="2286000"/>
              <a:ext cx="304800" cy="762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Rectangle 47"/>
          <p:cNvSpPr/>
          <p:nvPr/>
        </p:nvSpPr>
        <p:spPr>
          <a:xfrm>
            <a:off x="990600" y="2590800"/>
            <a:ext cx="3810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581400" y="2590800"/>
            <a:ext cx="3810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990600" y="1905000"/>
            <a:ext cx="381000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581400" y="1905000"/>
            <a:ext cx="381000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nip Single Corner Rectangle 52"/>
          <p:cNvSpPr/>
          <p:nvPr/>
        </p:nvSpPr>
        <p:spPr>
          <a:xfrm flipH="1" flipV="1">
            <a:off x="3124200" y="2286000"/>
            <a:ext cx="228600" cy="381000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nip Single Corner Rectangle 53"/>
          <p:cNvSpPr/>
          <p:nvPr/>
        </p:nvSpPr>
        <p:spPr>
          <a:xfrm flipV="1">
            <a:off x="1600200" y="2286000"/>
            <a:ext cx="228600" cy="381000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133600" y="2590800"/>
            <a:ext cx="685800" cy="76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990600" y="1828800"/>
            <a:ext cx="914400" cy="76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048000" y="1828800"/>
            <a:ext cx="914400" cy="76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1828800" y="2438400"/>
            <a:ext cx="304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2819400" y="2438400"/>
            <a:ext cx="304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7086600" y="2057400"/>
            <a:ext cx="1219200" cy="76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2895600" y="1676400"/>
            <a:ext cx="2286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3124200" y="1676400"/>
            <a:ext cx="8382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5334000" y="2362200"/>
            <a:ext cx="1752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7010400" y="1981200"/>
            <a:ext cx="76200" cy="533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7010400" y="1905000"/>
            <a:ext cx="990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Hard mask deposition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106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Clean, then deposit </a:t>
            </a:r>
            <a:r>
              <a:rPr lang="en-US" dirty="0" smtClean="0"/>
              <a:t>100nm </a:t>
            </a:r>
            <a:r>
              <a:rPr lang="en-US" dirty="0" smtClean="0"/>
              <a:t>SiO2 in </a:t>
            </a:r>
            <a:r>
              <a:rPr lang="en-US" dirty="0" smtClean="0"/>
              <a:t>PECVD</a:t>
            </a:r>
          </a:p>
          <a:p>
            <a:r>
              <a:rPr lang="en-US" dirty="0" smtClean="0"/>
              <a:t>Then 60nm Cr in </a:t>
            </a:r>
            <a:r>
              <a:rPr lang="en-US" dirty="0" err="1" smtClean="0"/>
              <a:t>Ebeam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2983468"/>
            <a:ext cx="2971800" cy="14773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Si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19400" y="2678668"/>
            <a:ext cx="2971800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Ge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2819400" y="2286000"/>
            <a:ext cx="29718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250 </a:t>
            </a:r>
            <a:r>
              <a:rPr lang="en-US" dirty="0" smtClean="0"/>
              <a:t>nm SiO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2819400" y="1905000"/>
            <a:ext cx="2971800" cy="36933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6</a:t>
            </a:r>
            <a:r>
              <a:rPr lang="en-US" dirty="0" smtClean="0">
                <a:solidFill>
                  <a:schemeClr val="bg1"/>
                </a:solidFill>
              </a:rPr>
              <a:t>0 </a:t>
            </a:r>
            <a:r>
              <a:rPr lang="en-US" dirty="0" smtClean="0">
                <a:solidFill>
                  <a:schemeClr val="bg1"/>
                </a:solidFill>
              </a:rPr>
              <a:t>nm </a:t>
            </a:r>
            <a:r>
              <a:rPr lang="en-US" dirty="0" smtClean="0">
                <a:solidFill>
                  <a:schemeClr val="bg1"/>
                </a:solidFill>
              </a:rPr>
              <a:t>Cr</a:t>
            </a:r>
            <a:endParaRPr lang="en-US" baseline="-25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HM patterning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800600"/>
            <a:ext cx="8686800" cy="1066800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Stepper: SPR 220-3</a:t>
            </a:r>
          </a:p>
          <a:p>
            <a:r>
              <a:rPr lang="en-US" dirty="0" smtClean="0"/>
              <a:t>Etch in ICP 2 </a:t>
            </a:r>
            <a:r>
              <a:rPr lang="en-US" dirty="0" smtClean="0"/>
              <a:t>(</a:t>
            </a:r>
            <a:r>
              <a:rPr lang="en-US" dirty="0" err="1" smtClean="0"/>
              <a:t>Coldren</a:t>
            </a:r>
            <a:r>
              <a:rPr lang="en-US" dirty="0" smtClean="0"/>
              <a:t> recipe for </a:t>
            </a:r>
            <a:r>
              <a:rPr lang="en-US" dirty="0" smtClean="0"/>
              <a:t>the CR)</a:t>
            </a:r>
          </a:p>
          <a:p>
            <a:r>
              <a:rPr lang="en-US" dirty="0" smtClean="0"/>
              <a:t>Remove PR</a:t>
            </a:r>
          </a:p>
          <a:p>
            <a:r>
              <a:rPr lang="en-US" dirty="0" smtClean="0"/>
              <a:t>Ben’s recipe in ICP2 (as </a:t>
            </a:r>
            <a:r>
              <a:rPr lang="en-US" dirty="0" smtClean="0"/>
              <a:t>vertical as </a:t>
            </a:r>
            <a:r>
              <a:rPr lang="en-US" dirty="0" err="1" smtClean="0"/>
              <a:t>SiOvert</a:t>
            </a:r>
            <a:r>
              <a:rPr lang="en-US" dirty="0" smtClean="0"/>
              <a:t>, </a:t>
            </a:r>
            <a:r>
              <a:rPr lang="en-US" dirty="0" smtClean="0"/>
              <a:t>less </a:t>
            </a:r>
            <a:r>
              <a:rPr lang="en-US" dirty="0" smtClean="0"/>
              <a:t>damage to </a:t>
            </a:r>
            <a:r>
              <a:rPr lang="en-US" dirty="0" smtClean="0"/>
              <a:t>Ge, but sometimes PR ends up everywhere when a Cr mask isn’t used)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52800" y="2971800"/>
            <a:ext cx="2971800" cy="14773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Si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52800" y="2667000"/>
            <a:ext cx="2971800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Ge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4038600" y="2274332"/>
            <a:ext cx="16002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250 </a:t>
            </a:r>
            <a:r>
              <a:rPr lang="en-US" dirty="0" smtClean="0"/>
              <a:t>nm SiO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pic>
        <p:nvPicPr>
          <p:cNvPr id="11" name="Picture 10" descr="280411_5.TIF"/>
          <p:cNvPicPr>
            <a:picLocks noChangeAspect="1"/>
          </p:cNvPicPr>
          <p:nvPr/>
        </p:nvPicPr>
        <p:blipFill>
          <a:blip r:embed="rId3" cstate="print"/>
          <a:srcRect l="32489" t="30435" r="25025" b="21739"/>
          <a:stretch>
            <a:fillRect/>
          </a:stretch>
        </p:blipFill>
        <p:spPr>
          <a:xfrm>
            <a:off x="6400800" y="1524000"/>
            <a:ext cx="2390104" cy="1676400"/>
          </a:xfrm>
          <a:prstGeom prst="rect">
            <a:avLst/>
          </a:prstGeom>
        </p:spPr>
      </p:pic>
      <p:pic>
        <p:nvPicPr>
          <p:cNvPr id="12" name="Content Placeholder 3" descr="280411_1.TIF"/>
          <p:cNvPicPr>
            <a:picLocks noChangeAspect="1"/>
          </p:cNvPicPr>
          <p:nvPr/>
        </p:nvPicPr>
        <p:blipFill>
          <a:blip r:embed="rId4" cstate="print"/>
          <a:srcRect l="32489" t="32609" r="30023"/>
          <a:stretch>
            <a:fillRect/>
          </a:stretch>
        </p:blipFill>
        <p:spPr>
          <a:xfrm>
            <a:off x="6400800" y="3200400"/>
            <a:ext cx="2108915" cy="23622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629400" y="4419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53200" y="2362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0" y="1676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SiO2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96200" y="3429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SiO2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7000" y="1676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Ben’s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77000" y="3429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SiO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vert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38600" y="1893332"/>
            <a:ext cx="1600200" cy="36933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6</a:t>
            </a:r>
            <a:r>
              <a:rPr lang="en-US" dirty="0" smtClean="0">
                <a:solidFill>
                  <a:schemeClr val="bg1"/>
                </a:solidFill>
              </a:rPr>
              <a:t>0 </a:t>
            </a:r>
            <a:r>
              <a:rPr lang="en-US" dirty="0" smtClean="0">
                <a:solidFill>
                  <a:schemeClr val="bg1"/>
                </a:solidFill>
              </a:rPr>
              <a:t>nm </a:t>
            </a:r>
            <a:r>
              <a:rPr lang="en-US" dirty="0" smtClean="0">
                <a:solidFill>
                  <a:schemeClr val="bg1"/>
                </a:solidFill>
              </a:rPr>
              <a:t>Cr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2971800"/>
            <a:ext cx="2971800" cy="14773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Si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0" y="2667000"/>
            <a:ext cx="2971800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Ge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2274332"/>
            <a:ext cx="29718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250 </a:t>
            </a:r>
            <a:r>
              <a:rPr lang="en-US" dirty="0" smtClean="0"/>
              <a:t>nm SiO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685800" y="1524000"/>
            <a:ext cx="160020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</a:t>
            </a:r>
            <a:endParaRPr lang="en-US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685800" y="1893332"/>
            <a:ext cx="1600200" cy="36933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6</a:t>
            </a:r>
            <a:r>
              <a:rPr lang="en-US" dirty="0" smtClean="0">
                <a:solidFill>
                  <a:schemeClr val="bg1"/>
                </a:solidFill>
              </a:rPr>
              <a:t>0 </a:t>
            </a:r>
            <a:r>
              <a:rPr lang="en-US" dirty="0" smtClean="0">
                <a:solidFill>
                  <a:schemeClr val="bg1"/>
                </a:solidFill>
              </a:rPr>
              <a:t>nm </a:t>
            </a:r>
            <a:r>
              <a:rPr lang="en-US" dirty="0" smtClean="0">
                <a:solidFill>
                  <a:schemeClr val="bg1"/>
                </a:solidFill>
              </a:rPr>
              <a:t>Cr</a:t>
            </a:r>
            <a:endParaRPr lang="en-US" baseline="-25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Mesa 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38800"/>
            <a:ext cx="8229600" cy="106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Strip </a:t>
            </a:r>
            <a:r>
              <a:rPr lang="en-US" dirty="0" smtClean="0"/>
              <a:t>Cr, </a:t>
            </a:r>
            <a:r>
              <a:rPr lang="en-US" dirty="0" smtClean="0"/>
              <a:t>then</a:t>
            </a:r>
          </a:p>
          <a:p>
            <a:r>
              <a:rPr lang="en-US" dirty="0" smtClean="0"/>
              <a:t>Etch in ICP 2 (standard Si photonics WG etch recipe)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3352800"/>
            <a:ext cx="2971800" cy="120032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Si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05200" y="2678668"/>
            <a:ext cx="1600200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Ge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505200" y="2286000"/>
            <a:ext cx="16002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250 nm SiO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1" name="Rectangle 20"/>
          <p:cNvSpPr/>
          <p:nvPr/>
        </p:nvSpPr>
        <p:spPr>
          <a:xfrm>
            <a:off x="3505200" y="3048000"/>
            <a:ext cx="1600200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Passivation deposition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38800"/>
            <a:ext cx="8229600" cy="106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Strip </a:t>
            </a:r>
            <a:r>
              <a:rPr lang="en-US" dirty="0" err="1" smtClean="0"/>
              <a:t>hardmask</a:t>
            </a:r>
            <a:endParaRPr lang="en-US" dirty="0" smtClean="0"/>
          </a:p>
          <a:p>
            <a:r>
              <a:rPr lang="en-US" dirty="0" smtClean="0"/>
              <a:t>Clean thoroughly then deposit in PECVD: 500nm SiO2+250nm SiO2 + 250nm SiN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3352800"/>
            <a:ext cx="2971800" cy="120032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Si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05200" y="2678668"/>
            <a:ext cx="1600200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Ge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505200" y="3048000"/>
            <a:ext cx="1600200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2819400" y="2286000"/>
            <a:ext cx="2971800" cy="1066800"/>
            <a:chOff x="2819400" y="2286000"/>
            <a:chExt cx="2971800" cy="1066800"/>
          </a:xfrm>
        </p:grpSpPr>
        <p:sp>
          <p:nvSpPr>
            <p:cNvPr id="10" name="TextBox 9"/>
            <p:cNvSpPr txBox="1"/>
            <p:nvPr/>
          </p:nvSpPr>
          <p:spPr>
            <a:xfrm>
              <a:off x="3505200" y="2286000"/>
              <a:ext cx="1600200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750 nm SiO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819400" y="2971800"/>
              <a:ext cx="6858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105400" y="2971800"/>
              <a:ext cx="6858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200400" y="2286000"/>
              <a:ext cx="304800" cy="762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105400" y="2286000"/>
              <a:ext cx="304800" cy="762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200400" y="1905000"/>
            <a:ext cx="22098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250 nm SiN</a:t>
            </a:r>
            <a:endParaRPr lang="en-US" baseline="-25000" dirty="0"/>
          </a:p>
        </p:txBody>
      </p:sp>
      <p:sp>
        <p:nvSpPr>
          <p:cNvPr id="20" name="Rectangle 19"/>
          <p:cNvSpPr/>
          <p:nvPr/>
        </p:nvSpPr>
        <p:spPr>
          <a:xfrm>
            <a:off x="2819400" y="2590800"/>
            <a:ext cx="3810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410200" y="2590800"/>
            <a:ext cx="3810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819400" y="1905000"/>
            <a:ext cx="381000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410200" y="1905000"/>
            <a:ext cx="381000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3048000" y="1905000"/>
            <a:ext cx="609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953000" y="1905000"/>
            <a:ext cx="609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Via 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38800"/>
            <a:ext cx="8229600" cy="106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Pattern PR</a:t>
            </a:r>
            <a:r>
              <a:rPr lang="en-US" dirty="0"/>
              <a:t> </a:t>
            </a:r>
            <a:r>
              <a:rPr lang="en-US" dirty="0" smtClean="0"/>
              <a:t>(SPR 220-3)</a:t>
            </a:r>
          </a:p>
          <a:p>
            <a:r>
              <a:rPr lang="en-US" dirty="0" smtClean="0"/>
              <a:t>Dry etch to last 100nm</a:t>
            </a:r>
          </a:p>
          <a:p>
            <a:r>
              <a:rPr lang="en-US" dirty="0" smtClean="0"/>
              <a:t>Wet etch remaining 100nm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19400" y="3352800"/>
            <a:ext cx="2971800" cy="120032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Si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05200" y="2678668"/>
            <a:ext cx="1600200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Ge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505200" y="3048000"/>
            <a:ext cx="1600200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16"/>
          <p:cNvGrpSpPr/>
          <p:nvPr/>
        </p:nvGrpSpPr>
        <p:grpSpPr>
          <a:xfrm>
            <a:off x="2819400" y="2286000"/>
            <a:ext cx="2971800" cy="1066800"/>
            <a:chOff x="2819400" y="2286000"/>
            <a:chExt cx="2971800" cy="1066800"/>
          </a:xfrm>
        </p:grpSpPr>
        <p:sp>
          <p:nvSpPr>
            <p:cNvPr id="13" name="Rectangle 12"/>
            <p:cNvSpPr/>
            <p:nvPr/>
          </p:nvSpPr>
          <p:spPr>
            <a:xfrm>
              <a:off x="2819400" y="2971800"/>
              <a:ext cx="6858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105400" y="2971800"/>
              <a:ext cx="6858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200400" y="2286000"/>
              <a:ext cx="304800" cy="762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105400" y="2286000"/>
              <a:ext cx="304800" cy="762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2819400" y="2590800"/>
            <a:ext cx="3810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410200" y="2590800"/>
            <a:ext cx="3810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819400" y="1905000"/>
            <a:ext cx="381000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410200" y="1905000"/>
            <a:ext cx="381000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819400" y="1600200"/>
            <a:ext cx="91440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</a:t>
            </a:r>
            <a:endParaRPr lang="en-US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4876800" y="1600200"/>
            <a:ext cx="91440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</a:t>
            </a:r>
            <a:endParaRPr lang="en-US" baseline="-25000" dirty="0"/>
          </a:p>
        </p:txBody>
      </p:sp>
      <p:sp>
        <p:nvSpPr>
          <p:cNvPr id="28" name="Snip Single Corner Rectangle 27"/>
          <p:cNvSpPr/>
          <p:nvPr/>
        </p:nvSpPr>
        <p:spPr>
          <a:xfrm flipH="1" flipV="1">
            <a:off x="4953000" y="2286000"/>
            <a:ext cx="228600" cy="381000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nip Single Corner Rectangle 29"/>
          <p:cNvSpPr/>
          <p:nvPr/>
        </p:nvSpPr>
        <p:spPr>
          <a:xfrm flipV="1">
            <a:off x="3429000" y="2286000"/>
            <a:ext cx="228600" cy="381000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3048000" y="1905000"/>
            <a:ext cx="609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953000" y="1905000"/>
            <a:ext cx="609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Pre-metal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388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Strip PR, pre-metal clean, deposit </a:t>
            </a:r>
            <a:r>
              <a:rPr lang="en-US" dirty="0" smtClean="0"/>
              <a:t>5nm SiO2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819400" y="3352800"/>
            <a:ext cx="2971800" cy="120032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Si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05200" y="2678668"/>
            <a:ext cx="1600200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Ge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505200" y="3048000"/>
            <a:ext cx="1600200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16"/>
          <p:cNvGrpSpPr/>
          <p:nvPr/>
        </p:nvGrpSpPr>
        <p:grpSpPr>
          <a:xfrm>
            <a:off x="2819400" y="2286000"/>
            <a:ext cx="2971800" cy="1066800"/>
            <a:chOff x="2819400" y="2286000"/>
            <a:chExt cx="2971800" cy="1066800"/>
          </a:xfrm>
        </p:grpSpPr>
        <p:sp>
          <p:nvSpPr>
            <p:cNvPr id="13" name="Rectangle 12"/>
            <p:cNvSpPr/>
            <p:nvPr/>
          </p:nvSpPr>
          <p:spPr>
            <a:xfrm>
              <a:off x="2819400" y="2971800"/>
              <a:ext cx="6858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105400" y="2971800"/>
              <a:ext cx="6858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200400" y="2286000"/>
              <a:ext cx="304800" cy="762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105400" y="2286000"/>
              <a:ext cx="304800" cy="762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2819400" y="2590800"/>
            <a:ext cx="3810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410200" y="2590800"/>
            <a:ext cx="3810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819400" y="1905000"/>
            <a:ext cx="381000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410200" y="1905000"/>
            <a:ext cx="381000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nip Single Corner Rectangle 27"/>
          <p:cNvSpPr/>
          <p:nvPr/>
        </p:nvSpPr>
        <p:spPr>
          <a:xfrm flipH="1" flipV="1">
            <a:off x="4953000" y="2286000"/>
            <a:ext cx="228600" cy="381000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nip Single Corner Rectangle 29"/>
          <p:cNvSpPr/>
          <p:nvPr/>
        </p:nvSpPr>
        <p:spPr>
          <a:xfrm flipV="1">
            <a:off x="3429000" y="2286000"/>
            <a:ext cx="228600" cy="381000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657600" y="2590800"/>
            <a:ext cx="1295400" cy="76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 rot="5400000">
            <a:off x="3352800" y="2209800"/>
            <a:ext cx="685800" cy="76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rot="5400000">
            <a:off x="4572000" y="2209800"/>
            <a:ext cx="685800" cy="76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819400" y="1828800"/>
            <a:ext cx="914400" cy="76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876800" y="1828800"/>
            <a:ext cx="914400" cy="76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3048000" y="1905000"/>
            <a:ext cx="609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953000" y="1905000"/>
            <a:ext cx="609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Thin metal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38800"/>
            <a:ext cx="8229600" cy="106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2-layer </a:t>
            </a:r>
            <a:r>
              <a:rPr lang="en-US" dirty="0" smtClean="0"/>
              <a:t>resist (LOL2000+nLOF2020), </a:t>
            </a:r>
            <a:r>
              <a:rPr lang="en-US" dirty="0" smtClean="0"/>
              <a:t>etch thin </a:t>
            </a:r>
            <a:r>
              <a:rPr lang="en-US" dirty="0" smtClean="0"/>
              <a:t>SiO2 in dilute HF, </a:t>
            </a:r>
            <a:r>
              <a:rPr lang="en-US" dirty="0" smtClean="0"/>
              <a:t>deposit 30nm Ni/50nm Ti/400nm Au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19400" y="3352800"/>
            <a:ext cx="2971800" cy="120032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Si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05200" y="2678668"/>
            <a:ext cx="1600200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Ge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505200" y="3048000"/>
            <a:ext cx="1600200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16"/>
          <p:cNvGrpSpPr/>
          <p:nvPr/>
        </p:nvGrpSpPr>
        <p:grpSpPr>
          <a:xfrm>
            <a:off x="2819400" y="2286000"/>
            <a:ext cx="2971800" cy="1066800"/>
            <a:chOff x="2819400" y="2286000"/>
            <a:chExt cx="2971800" cy="1066800"/>
          </a:xfrm>
        </p:grpSpPr>
        <p:sp>
          <p:nvSpPr>
            <p:cNvPr id="13" name="Rectangle 12"/>
            <p:cNvSpPr/>
            <p:nvPr/>
          </p:nvSpPr>
          <p:spPr>
            <a:xfrm>
              <a:off x="2819400" y="2971800"/>
              <a:ext cx="6858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105400" y="2971800"/>
              <a:ext cx="6858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200400" y="2286000"/>
              <a:ext cx="304800" cy="762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105400" y="2286000"/>
              <a:ext cx="304800" cy="762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2819400" y="2590800"/>
            <a:ext cx="3810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410200" y="2590800"/>
            <a:ext cx="3810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819400" y="1905000"/>
            <a:ext cx="381000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410200" y="1905000"/>
            <a:ext cx="381000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nip Single Corner Rectangle 27"/>
          <p:cNvSpPr/>
          <p:nvPr/>
        </p:nvSpPr>
        <p:spPr>
          <a:xfrm flipH="1" flipV="1">
            <a:off x="4953000" y="2286000"/>
            <a:ext cx="228600" cy="381000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nip Single Corner Rectangle 29"/>
          <p:cNvSpPr/>
          <p:nvPr/>
        </p:nvSpPr>
        <p:spPr>
          <a:xfrm flipV="1">
            <a:off x="3429000" y="2286000"/>
            <a:ext cx="228600" cy="381000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962400" y="2590800"/>
            <a:ext cx="685800" cy="76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819400" y="1828800"/>
            <a:ext cx="914400" cy="76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876800" y="1828800"/>
            <a:ext cx="914400" cy="76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819400" y="1447800"/>
            <a:ext cx="91440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</a:t>
            </a:r>
            <a:endParaRPr lang="en-US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4876800" y="1447800"/>
            <a:ext cx="91440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</a:t>
            </a:r>
            <a:endParaRPr lang="en-US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3962400" y="2209800"/>
            <a:ext cx="68580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</a:t>
            </a:r>
            <a:endParaRPr lang="en-US" baseline="-25000" dirty="0"/>
          </a:p>
        </p:txBody>
      </p:sp>
      <p:sp>
        <p:nvSpPr>
          <p:cNvPr id="37" name="Rectangle 36"/>
          <p:cNvSpPr/>
          <p:nvPr/>
        </p:nvSpPr>
        <p:spPr>
          <a:xfrm>
            <a:off x="3657600" y="2438400"/>
            <a:ext cx="304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962400" y="1981200"/>
            <a:ext cx="685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876800" y="1219200"/>
            <a:ext cx="9144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819400" y="1219200"/>
            <a:ext cx="9144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648200" y="2438400"/>
            <a:ext cx="304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5334000" y="2590800"/>
            <a:ext cx="29718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19200" y="1905000"/>
            <a:ext cx="609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124200" y="1905000"/>
            <a:ext cx="609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388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Spin and pattern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600" y="3352800"/>
            <a:ext cx="2971800" cy="120032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Si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76400" y="2678668"/>
            <a:ext cx="1600200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Ge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76400" y="3048000"/>
            <a:ext cx="1600200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16"/>
          <p:cNvGrpSpPr/>
          <p:nvPr/>
        </p:nvGrpSpPr>
        <p:grpSpPr>
          <a:xfrm>
            <a:off x="990600" y="2286000"/>
            <a:ext cx="2971800" cy="1066800"/>
            <a:chOff x="2819400" y="2286000"/>
            <a:chExt cx="2971800" cy="1066800"/>
          </a:xfrm>
        </p:grpSpPr>
        <p:sp>
          <p:nvSpPr>
            <p:cNvPr id="13" name="Rectangle 12"/>
            <p:cNvSpPr/>
            <p:nvPr/>
          </p:nvSpPr>
          <p:spPr>
            <a:xfrm>
              <a:off x="2819400" y="2971800"/>
              <a:ext cx="6858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105400" y="2971800"/>
              <a:ext cx="6858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200400" y="2286000"/>
              <a:ext cx="304800" cy="762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105400" y="2286000"/>
              <a:ext cx="304800" cy="762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990600" y="2590800"/>
            <a:ext cx="3810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581400" y="2590800"/>
            <a:ext cx="3810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990600" y="1905000"/>
            <a:ext cx="381000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581400" y="1905000"/>
            <a:ext cx="381000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nip Single Corner Rectangle 27"/>
          <p:cNvSpPr/>
          <p:nvPr/>
        </p:nvSpPr>
        <p:spPr>
          <a:xfrm flipH="1" flipV="1">
            <a:off x="3124200" y="2286000"/>
            <a:ext cx="228600" cy="381000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nip Single Corner Rectangle 29"/>
          <p:cNvSpPr/>
          <p:nvPr/>
        </p:nvSpPr>
        <p:spPr>
          <a:xfrm flipV="1">
            <a:off x="1600200" y="2286000"/>
            <a:ext cx="228600" cy="381000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133600" y="2590800"/>
            <a:ext cx="685800" cy="76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990600" y="1828800"/>
            <a:ext cx="914400" cy="76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048000" y="1828800"/>
            <a:ext cx="914400" cy="76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828800" y="2438400"/>
            <a:ext cx="304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819400" y="2438400"/>
            <a:ext cx="304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5334000" y="3352800"/>
            <a:ext cx="2971800" cy="120032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Si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5334000" y="2971800"/>
            <a:ext cx="2971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334000" y="2514600"/>
            <a:ext cx="2971800" cy="76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1752600" y="4876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PD area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6324600" y="4724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Pad area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086600" y="2133600"/>
            <a:ext cx="121920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SU8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274</Words>
  <Application>Microsoft Office PowerPoint</Application>
  <PresentationFormat>On-screen Show (4:3)</PresentationFormat>
  <Paragraphs>122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Si/Ge PD v.2 process flow</vt:lpstr>
      <vt:lpstr>Hard mask deposition</vt:lpstr>
      <vt:lpstr>HM patterning</vt:lpstr>
      <vt:lpstr>Mesa etch</vt:lpstr>
      <vt:lpstr>Passivation deposition</vt:lpstr>
      <vt:lpstr>Via etch</vt:lpstr>
      <vt:lpstr>Pre-metal</vt:lpstr>
      <vt:lpstr>Thin metal</vt:lpstr>
      <vt:lpstr>SU8</vt:lpstr>
      <vt:lpstr>SU8 sticking layer</vt:lpstr>
      <vt:lpstr>Probe metal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Molly Piels</dc:creator>
  <cp:lastModifiedBy>Molly Piels 2</cp:lastModifiedBy>
  <cp:revision>21</cp:revision>
  <dcterms:created xsi:type="dcterms:W3CDTF">2011-06-02T18:42:23Z</dcterms:created>
  <dcterms:modified xsi:type="dcterms:W3CDTF">2012-01-18T19:36:58Z</dcterms:modified>
</cp:coreProperties>
</file>