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"/>
  </p:notesMasterIdLst>
  <p:handoutMasterIdLst>
    <p:handoutMasterId r:id="rId8"/>
  </p:handoutMasterIdLst>
  <p:sldIdLst>
    <p:sldId id="305" r:id="rId5"/>
    <p:sldId id="308" r:id="rId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4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22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7FB1-0130-4677-B835-714A8AE84B08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8248-71B0-472B-969D-45C22A0EA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utoShape 2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2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5465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47" name="Rectangle 27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76963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0" y="0"/>
            <a:ext cx="33353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4398963" y="0"/>
            <a:ext cx="33353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0" y="9555163"/>
            <a:ext cx="33353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3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3D89208F-FB6D-4832-B93D-5CBF4C2B0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772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E9C8D1-2F23-47A8-ADF9-200F22688C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5EDD3F-2F62-4BE0-BB8E-3A3FBAE92B6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70481CE-07C4-41AB-A2EC-72BCB4E84C3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398963" y="9555163"/>
            <a:ext cx="333216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BB84E80-97C9-4B92-AF3C-2A0BC86EB0C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4398963" y="9555163"/>
            <a:ext cx="3335337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C8F771E-5EEA-41B2-B351-964502F6EA7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4402138" y="9553575"/>
            <a:ext cx="336232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40" tIns="52200" rIns="100440" bIns="522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E0C7395-669D-4891-815A-6EE7362FE6E5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4402138" y="9553575"/>
            <a:ext cx="33655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40" tIns="52200" rIns="100440" bIns="522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84BFB6-5D50-4920-9793-ED528B12172F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402138" y="9553575"/>
            <a:ext cx="33670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40" tIns="52200" rIns="100440" bIns="522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4CE13E8-71F2-484D-B263-FB557D2B82A9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50" name="Rectangle 8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78550" cy="44862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E9C8D1-2F23-47A8-ADF9-200F22688CF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5EDD3F-2F62-4BE0-BB8E-3A3FBAE92B6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70481CE-07C4-41AB-A2EC-72BCB4E84C3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398963" y="9555163"/>
            <a:ext cx="333216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BB84E80-97C9-4B92-AF3C-2A0BC86EB0C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4398963" y="9555163"/>
            <a:ext cx="3335337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C8F771E-5EEA-41B2-B351-964502F6EA7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4402138" y="9553575"/>
            <a:ext cx="336232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40" tIns="52200" rIns="100440" bIns="522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E0C7395-669D-4891-815A-6EE7362FE6E5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4402138" y="9553575"/>
            <a:ext cx="33655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40" tIns="52200" rIns="100440" bIns="522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84BFB6-5D50-4920-9793-ED528B12172F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402138" y="9553575"/>
            <a:ext cx="33670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40" tIns="52200" rIns="100440" bIns="522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4CE13E8-71F2-484D-B263-FB557D2B82A9}" type="slidenum">
              <a:rPr lang="en-US" sz="1300">
                <a:solidFill>
                  <a:srgbClr val="000000"/>
                </a:solidFill>
                <a:latin typeface="Calibri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50" name="Rectangle 8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78550" cy="44862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FE5E-B80D-48C6-B06E-950B6A951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2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636F-58DD-4945-B45D-C4B38FC8F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6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134938"/>
            <a:ext cx="2266950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34938"/>
            <a:ext cx="6653212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8E6C-E88E-4C43-836B-7E36A6811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67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1834-8E1E-48A4-89D8-F037DF75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54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9496E-752D-46D3-A39C-FBD8E035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44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6DEF-E8D8-41D7-8B31-884698F8B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6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3713"/>
            <a:ext cx="44608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9ED-BF7E-4E45-8E99-DA4D8856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73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F318-D67A-4FF8-ABB8-931B3399A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92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C6FA-C84F-423F-9D75-D3BC71149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356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9EBF-5327-4F65-94B0-54304076C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85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C07A-C489-4E85-B233-8C47D823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34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470B-8A37-4B3D-B1B2-704980E09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92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C74E-CBE3-43C5-8E0F-086DA9D02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214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4258-36B4-419B-AB5B-FABD48DA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203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134938"/>
            <a:ext cx="2266950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34938"/>
            <a:ext cx="6653212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8025-AEEF-426F-AC27-8ED59F46E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302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D92B06D1-5956-47DF-9C6B-2C1EC04E49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4835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3180220E-11B3-4ACE-A429-E9347444FC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83156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185281AB-23C9-4495-9FC3-CA5E08058B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2271311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3713"/>
            <a:ext cx="44608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A7B41E9B-3CDF-4B49-906D-3EC368BC20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868667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7E4D43D9-5328-4EC1-96DD-C236B4BE684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8473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D7EA57C6-5D73-43A9-A143-C43799EC18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4099745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090A3341-00AA-4E26-BAA8-D4E82B6092E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5210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956F-CE8A-4628-8EBB-20E93C082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59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7ED3A996-9605-4EFC-8B7D-6F957FD180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485380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A60A1780-91CC-4B2A-A425-C7007496FB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862663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F8A2BC72-36C4-4752-8697-97EA9B58089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30387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134938"/>
            <a:ext cx="2266950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34938"/>
            <a:ext cx="6653212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14A47BB5-A00E-4240-9AE2-FD11F8C4A24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2147770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B45944CF-8E8E-4BC4-A8B5-EF05796694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409953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357B61EA-720A-4B84-AFCB-200A8BC68C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54720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FE1D9AB8-D176-4256-8DD5-1BEDE601F8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791454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3713"/>
            <a:ext cx="44608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37941E3A-71CF-45C1-BD1E-D407B8DBD8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937053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B120B42D-789E-401B-90CB-2513F53F8F2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985098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81C307F6-7652-4A5D-ADCB-EFAFBB09E9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1066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3713"/>
            <a:ext cx="44608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F5BF-6A76-4BF5-8A5E-CFC6B7C0C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435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6F201091-BB5A-47E3-B862-F75557F678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843198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D5E35FDE-9745-4A97-9CDB-8412D6A897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832931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750C3BD3-888F-4023-A7E8-724F0F6876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84454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496984BC-B873-413A-9830-A99EF22024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950470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134938"/>
            <a:ext cx="2266950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34938"/>
            <a:ext cx="6653212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xl 4-</a:t>
            </a:r>
            <a:fld id="{CD659CD4-7D28-4892-8E5D-B99E0A1BEA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9092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B8AC-6282-463D-A11E-65B976885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73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13EC-078C-442F-A6F7-D68E95F92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5718-44B6-4E12-9178-674011B29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4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52C4-B7E6-4C25-8A67-3C427F77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64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9D43-234D-4B49-9F64-3E247AFDB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69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34938"/>
            <a:ext cx="9072562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256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51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7007225"/>
            <a:ext cx="2351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6F2DD4DE-A26A-4FBA-BE6D-88C49B004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6888163"/>
            <a:ext cx="13446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4038" y="7210425"/>
            <a:ext cx="14747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Pietro Binetti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602038" y="7208838"/>
            <a:ext cx="2981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Group meeting  07-20-2011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34938"/>
            <a:ext cx="9072562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256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51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3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7007225"/>
            <a:ext cx="2351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3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E668DE3C-5935-4A10-B573-02AEC7695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34938"/>
            <a:ext cx="9072562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256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98438" y="7172325"/>
            <a:ext cx="31734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946900" y="7094538"/>
            <a:ext cx="633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defRPr sz="13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nl-NL"/>
              <a:t>xl 4-</a:t>
            </a:r>
            <a:fld id="{3498AB5F-EACA-480A-8B4A-249146520D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770313" y="7094538"/>
            <a:ext cx="1744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3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34938"/>
            <a:ext cx="9072562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256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98438" y="7172325"/>
            <a:ext cx="31734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946900" y="7094538"/>
            <a:ext cx="633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defRPr sz="13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nl-NL"/>
              <a:t>xl 4-</a:t>
            </a:r>
            <a:fld id="{7A4DF56F-7FBC-429B-B661-171345531F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770313" y="7094538"/>
            <a:ext cx="1744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3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nl-NL"/>
              <a:t>JePPIX 2010 - Photonic IC design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-30163"/>
            <a:ext cx="10080625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360" tIns="51480" rIns="99360" bIns="5148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3100" dirty="0" smtClean="0">
                <a:solidFill>
                  <a:srgbClr val="000000"/>
                </a:solidFill>
                <a:latin typeface="Calibri" charset="0"/>
              </a:rPr>
              <a:t>BCB planarization</a:t>
            </a:r>
            <a:endParaRPr lang="en-US" sz="3100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83314" y="1036579"/>
            <a:ext cx="3886198" cy="2913121"/>
            <a:chOff x="5221289" y="1534801"/>
            <a:chExt cx="3886199" cy="2913685"/>
          </a:xfrm>
        </p:grpSpPr>
        <p:pic>
          <p:nvPicPr>
            <p:cNvPr id="51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1289" y="1534801"/>
              <a:ext cx="3886199" cy="29136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3" name="Rectangle 8"/>
            <p:cNvSpPr>
              <a:spLocks noChangeArrowheads="1"/>
            </p:cNvSpPr>
            <p:nvPr/>
          </p:nvSpPr>
          <p:spPr bwMode="auto">
            <a:xfrm>
              <a:off x="7478712" y="1722437"/>
              <a:ext cx="1611313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9840" rIns="90000" bIns="45000"/>
            <a:lstStyle/>
            <a:p>
              <a:pPr marL="342900" indent="-341313">
                <a:buClrTx/>
                <a:buFontTx/>
                <a:buNone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Cleave Bar</a:t>
              </a:r>
            </a:p>
            <a:p>
              <a:pPr marL="342900" indent="-341313">
                <a:buFont typeface="Arial" charset="0"/>
                <a:buNone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</a:pPr>
              <a:endParaRPr lang="en-US" sz="1600" b="1">
                <a:solidFill>
                  <a:srgbClr val="000000"/>
                </a:solidFill>
              </a:endParaRPr>
            </a:p>
            <a:p>
              <a:pPr marL="342900" indent="-341313">
                <a:buFont typeface="Arial" charset="0"/>
                <a:buNone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5134" name="Rectangle 8"/>
            <p:cNvSpPr>
              <a:spLocks noChangeArrowheads="1"/>
            </p:cNvSpPr>
            <p:nvPr/>
          </p:nvSpPr>
          <p:spPr bwMode="auto">
            <a:xfrm>
              <a:off x="5268912" y="2865437"/>
              <a:ext cx="19812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9840" rIns="90000" bIns="45000"/>
            <a:lstStyle/>
            <a:p>
              <a:pPr marL="342900" indent="-341313">
                <a:buClrTx/>
                <a:buFontTx/>
                <a:buNone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BCB etched back</a:t>
              </a:r>
            </a:p>
            <a:p>
              <a:pPr marL="342900" indent="-341313">
                <a:buFont typeface="Arial" charset="0"/>
                <a:buNone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</a:pPr>
              <a:endParaRPr lang="en-US" sz="1600" b="1">
                <a:solidFill>
                  <a:srgbClr val="000000"/>
                </a:solidFill>
              </a:endParaRPr>
            </a:p>
            <a:p>
              <a:pPr marL="342900" indent="-341313">
                <a:buFont typeface="Arial" charset="0"/>
                <a:buNone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6183313" y="731838"/>
            <a:ext cx="3897312" cy="45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>
                <a:solidFill>
                  <a:srgbClr val="000000"/>
                </a:solidFill>
              </a:rPr>
              <a:t>After 15min etch back in RIE#3</a:t>
            </a: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313" y="4371975"/>
            <a:ext cx="3886200" cy="291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488113" y="6294438"/>
            <a:ext cx="16113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>
                <a:solidFill>
                  <a:srgbClr val="000000"/>
                </a:solidFill>
              </a:rPr>
              <a:t>Cleave Bar</a:t>
            </a: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8316913" y="5151438"/>
            <a:ext cx="1981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BCB etched back</a:t>
            </a: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97112" y="4067175"/>
            <a:ext cx="77835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After 2.5min extra in </a:t>
            </a:r>
            <a:r>
              <a:rPr lang="en-US" sz="1600" b="1" dirty="0" smtClean="0">
                <a:solidFill>
                  <a:srgbClr val="000000"/>
                </a:solidFill>
              </a:rPr>
              <a:t>ICP#1 to try to clean the sample and redo the process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0913" y="4389438"/>
            <a:ext cx="3886200" cy="291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112" y="1570037"/>
            <a:ext cx="6248401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b="1" dirty="0" smtClean="0">
                <a:solidFill>
                  <a:schemeClr val="tx1"/>
                </a:solidFill>
              </a:rPr>
              <a:t>Our recipe:</a:t>
            </a:r>
            <a:endParaRPr lang="en-US" sz="1600" b="1" dirty="0">
              <a:solidFill>
                <a:schemeClr val="tx1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BCB </a:t>
            </a:r>
            <a:r>
              <a:rPr lang="en-US" sz="1600" dirty="0" smtClean="0">
                <a:solidFill>
                  <a:srgbClr val="000000"/>
                </a:solidFill>
              </a:rPr>
              <a:t>4024 series, photosensitive, 3.7µm </a:t>
            </a:r>
            <a:r>
              <a:rPr lang="en-US" sz="1600" dirty="0">
                <a:solidFill>
                  <a:srgbClr val="000000"/>
                </a:solidFill>
              </a:rPr>
              <a:t>thick after </a:t>
            </a:r>
            <a:r>
              <a:rPr lang="en-US" sz="1600" dirty="0" smtClean="0">
                <a:solidFill>
                  <a:srgbClr val="000000"/>
                </a:solidFill>
              </a:rPr>
              <a:t>spin at 5krpm</a:t>
            </a:r>
            <a:endParaRPr lang="en-US" sz="1600" dirty="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Ridges ~1.5µm thick after cure (planarization)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Etch back: RIE#3; CF4/O2=4/16sccm, 20mT, </a:t>
            </a:r>
            <a:r>
              <a:rPr lang="en-US" sz="1600" dirty="0" smtClean="0">
                <a:solidFill>
                  <a:srgbClr val="000000"/>
                </a:solidFill>
              </a:rPr>
              <a:t>350V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Etch rate: 100-150nm/min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3690" y="1036579"/>
            <a:ext cx="3885444" cy="291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-30163"/>
            <a:ext cx="10080625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360" tIns="51480" rIns="99360" bIns="5148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3100" dirty="0" smtClean="0">
                <a:solidFill>
                  <a:srgbClr val="000000"/>
                </a:solidFill>
                <a:latin typeface="Calibri" charset="0"/>
              </a:rPr>
              <a:t>BCB planarization</a:t>
            </a:r>
            <a:endParaRPr lang="en-US" sz="31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65088" y="884237"/>
            <a:ext cx="6248401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(My) final recipe: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Our photosensitive BCB-4024 + our development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Curing at 250C for 2hrs (pretty standard)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Etch back with </a:t>
            </a:r>
            <a:r>
              <a:rPr lang="en-US" sz="1600" dirty="0" err="1" smtClean="0">
                <a:solidFill>
                  <a:srgbClr val="000000"/>
                </a:solidFill>
              </a:rPr>
              <a:t>Rodwell’s</a:t>
            </a:r>
            <a:r>
              <a:rPr lang="en-US" sz="1600" dirty="0" smtClean="0">
                <a:solidFill>
                  <a:srgbClr val="000000"/>
                </a:solidFill>
              </a:rPr>
              <a:t> recipe-1: ICP#1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pl-PL" sz="1600" dirty="0" smtClean="0">
                <a:solidFill>
                  <a:srgbClr val="000000"/>
                </a:solidFill>
              </a:rPr>
              <a:t>50°C</a:t>
            </a:r>
            <a:r>
              <a:rPr lang="pl-PL" sz="1600" dirty="0">
                <a:solidFill>
                  <a:srgbClr val="000000"/>
                </a:solidFill>
              </a:rPr>
              <a:t>, CF4/O2=50/200sccm, 40 Pa, 1000 </a:t>
            </a:r>
            <a:r>
              <a:rPr lang="pl-PL" sz="1600" dirty="0" smtClean="0">
                <a:solidFill>
                  <a:srgbClr val="000000"/>
                </a:solidFill>
              </a:rPr>
              <a:t>W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ICP-1 much faster than RIE-3 (pump down) and gives much more uniform BCB etch back.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Etch rate is different than for </a:t>
            </a:r>
            <a:r>
              <a:rPr lang="en-US" sz="1600" dirty="0" err="1" smtClean="0">
                <a:solidFill>
                  <a:srgbClr val="000000"/>
                </a:solidFill>
              </a:rPr>
              <a:t>Rodwell’s</a:t>
            </a:r>
            <a:r>
              <a:rPr lang="en-US" sz="1600" dirty="0" smtClean="0">
                <a:solidFill>
                  <a:srgbClr val="000000"/>
                </a:solidFill>
              </a:rPr>
              <a:t> guys! 500-600nm/min (open areas) and 350-400nm/min (small openings, like Sweeper waveguide array)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Work on PIC-1 dummy: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Will try ICP-1 to open the </a:t>
            </a:r>
            <a:r>
              <a:rPr lang="en-US" sz="1600" dirty="0" err="1" smtClean="0">
                <a:solidFill>
                  <a:srgbClr val="000000"/>
                </a:solidFill>
              </a:rPr>
              <a:t>SiN</a:t>
            </a:r>
            <a:r>
              <a:rPr lang="en-US" sz="1600" dirty="0" smtClean="0">
                <a:solidFill>
                  <a:srgbClr val="000000"/>
                </a:solidFill>
              </a:rPr>
              <a:t> as well for following p-contact via step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 probably this week.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6230937" y="1341437"/>
            <a:ext cx="1981199" cy="45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BCB etched back</a:t>
            </a: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83730" y="4371975"/>
            <a:ext cx="3885366" cy="291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107112" y="5761037"/>
            <a:ext cx="1981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BCB etched back</a:t>
            </a: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21330" y="4389438"/>
            <a:ext cx="3885365" cy="2913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373313" y="4541837"/>
            <a:ext cx="1981199" cy="45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1313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BCB etched back</a:t>
            </a: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342900" indent="-341313">
              <a:buFont typeface="Arial" charset="0"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48573</TotalTime>
  <Words>203</Words>
  <Application>Microsoft Office PowerPoint</Application>
  <PresentationFormat>Custom</PresentationFormat>
  <Paragraphs>42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Office Theme</vt:lpstr>
      <vt:lpstr>1_Office Theme</vt:lpstr>
      <vt:lpstr>2_Office Theme</vt:lpstr>
      <vt:lpstr>3_Office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RMLL for ONR</dc:title>
  <dc:creator>Pietro Binetti</dc:creator>
  <cp:lastModifiedBy>mheck</cp:lastModifiedBy>
  <cp:revision>766</cp:revision>
  <cp:lastPrinted>1601-01-01T00:00:00Z</cp:lastPrinted>
  <dcterms:created xsi:type="dcterms:W3CDTF">2009-07-08T01:40:30Z</dcterms:created>
  <dcterms:modified xsi:type="dcterms:W3CDTF">2011-07-26T22:46:36Z</dcterms:modified>
</cp:coreProperties>
</file>