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2" r:id="rId2"/>
    <p:sldId id="273" r:id="rId3"/>
    <p:sldId id="257" r:id="rId4"/>
    <p:sldId id="269" r:id="rId5"/>
    <p:sldId id="258" r:id="rId6"/>
    <p:sldId id="259" r:id="rId7"/>
    <p:sldId id="260" r:id="rId8"/>
    <p:sldId id="261" r:id="rId9"/>
    <p:sldId id="262" r:id="rId10"/>
    <p:sldId id="270" r:id="rId11"/>
    <p:sldId id="263" r:id="rId12"/>
    <p:sldId id="264" r:id="rId13"/>
    <p:sldId id="265" r:id="rId14"/>
    <p:sldId id="266" r:id="rId15"/>
    <p:sldId id="267" r:id="rId16"/>
    <p:sldId id="268" r:id="rId17"/>
    <p:sldId id="271"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C8A08-9C6B-4A3B-AAF5-D47A067ED3B1}" type="datetimeFigureOut">
              <a:rPr lang="en-US" smtClean="0"/>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0F18E-BCA4-42CF-B7F3-3F9269F9DD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2DAEBF-8579-4C0F-A181-9A1A7398493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B4F1F6-B2C7-4E8A-98F6-8F61CD92A542}" type="datetimeFigureOut">
              <a:rPr lang="en-US" smtClean="0"/>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4F1F6-B2C7-4E8A-98F6-8F61CD92A542}" type="datetimeFigureOut">
              <a:rPr lang="en-US" smtClean="0"/>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4F1F6-B2C7-4E8A-98F6-8F61CD92A542}" type="datetimeFigureOut">
              <a:rPr lang="en-US" smtClean="0"/>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4F1F6-B2C7-4E8A-98F6-8F61CD92A542}" type="datetimeFigureOut">
              <a:rPr lang="en-US" smtClean="0"/>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4F1F6-B2C7-4E8A-98F6-8F61CD92A542}" type="datetimeFigureOut">
              <a:rPr lang="en-US" smtClean="0"/>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B4F1F6-B2C7-4E8A-98F6-8F61CD92A542}" type="datetimeFigureOut">
              <a:rPr lang="en-US" smtClean="0"/>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4F1F6-B2C7-4E8A-98F6-8F61CD92A542}" type="datetimeFigureOut">
              <a:rPr lang="en-US" smtClean="0"/>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B4F1F6-B2C7-4E8A-98F6-8F61CD92A542}" type="datetimeFigureOut">
              <a:rPr lang="en-US" smtClean="0"/>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4F1F6-B2C7-4E8A-98F6-8F61CD92A542}" type="datetimeFigureOut">
              <a:rPr lang="en-US" smtClean="0"/>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4F1F6-B2C7-4E8A-98F6-8F61CD92A542}" type="datetimeFigureOut">
              <a:rPr lang="en-US" smtClean="0"/>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4F1F6-B2C7-4E8A-98F6-8F61CD92A542}" type="datetimeFigureOut">
              <a:rPr lang="en-US" smtClean="0"/>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1455-6AAE-45D5-927B-1C8669E076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4F1F6-B2C7-4E8A-98F6-8F61CD92A542}" type="datetimeFigureOut">
              <a:rPr lang="en-US" smtClean="0"/>
              <a:t>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1455-6AAE-45D5-927B-1C8669E076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 Photonics Meeting</a:t>
            </a:r>
            <a:br>
              <a:rPr lang="en-US" dirty="0" smtClean="0"/>
            </a:br>
            <a:r>
              <a:rPr lang="en-US" dirty="0" smtClean="0"/>
              <a:t>- Isolator</a:t>
            </a:r>
            <a:endParaRPr lang="en-US" dirty="0"/>
          </a:p>
        </p:txBody>
      </p:sp>
      <p:sp>
        <p:nvSpPr>
          <p:cNvPr id="3" name="Subtitle 2"/>
          <p:cNvSpPr>
            <a:spLocks noGrp="1"/>
          </p:cNvSpPr>
          <p:nvPr>
            <p:ph type="subTitle" idx="1"/>
          </p:nvPr>
        </p:nvSpPr>
        <p:spPr/>
        <p:txBody>
          <a:bodyPr/>
          <a:lstStyle/>
          <a:p>
            <a:r>
              <a:rPr lang="en-US" dirty="0" smtClean="0"/>
              <a:t>Jason</a:t>
            </a:r>
          </a:p>
          <a:p>
            <a:r>
              <a:rPr lang="en-US" dirty="0" smtClean="0"/>
              <a:t>1/19/2010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cstate="print"/>
          <a:srcRect t="8804" b="8232"/>
          <a:stretch>
            <a:fillRect/>
          </a:stretch>
        </p:blipFill>
        <p:spPr bwMode="auto">
          <a:xfrm>
            <a:off x="2667000" y="2057400"/>
            <a:ext cx="1285875" cy="10668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Concept of isolators based on ring resonators</a:t>
            </a:r>
            <a:endParaRPr lang="en-US" dirty="0"/>
          </a:p>
        </p:txBody>
      </p:sp>
      <p:sp>
        <p:nvSpPr>
          <p:cNvPr id="7" name="Rectangle 6"/>
          <p:cNvSpPr/>
          <p:nvPr/>
        </p:nvSpPr>
        <p:spPr>
          <a:xfrm>
            <a:off x="1828800" y="1905000"/>
            <a:ext cx="29718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124200" y="2362200"/>
            <a:ext cx="357790" cy="461665"/>
          </a:xfrm>
          <a:prstGeom prst="rect">
            <a:avLst/>
          </a:prstGeom>
          <a:noFill/>
        </p:spPr>
        <p:txBody>
          <a:bodyPr wrap="square" rtlCol="0">
            <a:spAutoFit/>
          </a:bodyPr>
          <a:lstStyle/>
          <a:p>
            <a:r>
              <a:rPr lang="en-US" sz="2400" b="1" dirty="0" smtClean="0"/>
              <a:t>B</a:t>
            </a:r>
            <a:endParaRPr lang="en-US" sz="2400" b="1" dirty="0"/>
          </a:p>
        </p:txBody>
      </p:sp>
      <p:cxnSp>
        <p:nvCxnSpPr>
          <p:cNvPr id="9" name="Straight Arrow Connector 8"/>
          <p:cNvCxnSpPr/>
          <p:nvPr/>
        </p:nvCxnSpPr>
        <p:spPr>
          <a:xfrm rot="16200000" flipV="1">
            <a:off x="724694" y="17899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1981200"/>
            <a:ext cx="3794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 y="1371600"/>
            <a:ext cx="284052" cy="369332"/>
          </a:xfrm>
          <a:prstGeom prst="rect">
            <a:avLst/>
          </a:prstGeom>
          <a:noFill/>
        </p:spPr>
        <p:txBody>
          <a:bodyPr wrap="none" rtlCol="0">
            <a:spAutoFit/>
          </a:bodyPr>
          <a:lstStyle/>
          <a:p>
            <a:r>
              <a:rPr lang="en-US" dirty="0" smtClean="0"/>
              <a:t>x</a:t>
            </a:r>
            <a:endParaRPr lang="en-US" dirty="0"/>
          </a:p>
        </p:txBody>
      </p:sp>
      <p:sp>
        <p:nvSpPr>
          <p:cNvPr id="12" name="TextBox 11"/>
          <p:cNvSpPr txBox="1"/>
          <p:nvPr/>
        </p:nvSpPr>
        <p:spPr>
          <a:xfrm>
            <a:off x="609600" y="1905000"/>
            <a:ext cx="288862" cy="369332"/>
          </a:xfrm>
          <a:prstGeom prst="rect">
            <a:avLst/>
          </a:prstGeom>
          <a:noFill/>
        </p:spPr>
        <p:txBody>
          <a:bodyPr wrap="none" rtlCol="0">
            <a:spAutoFit/>
          </a:bodyPr>
          <a:lstStyle/>
          <a:p>
            <a:r>
              <a:rPr lang="en-US" dirty="0" smtClean="0"/>
              <a:t>y</a:t>
            </a:r>
            <a:endParaRPr lang="en-US" dirty="0"/>
          </a:p>
        </p:txBody>
      </p:sp>
      <p:sp>
        <p:nvSpPr>
          <p:cNvPr id="13" name="TextBox 12"/>
          <p:cNvSpPr txBox="1"/>
          <p:nvPr/>
        </p:nvSpPr>
        <p:spPr>
          <a:xfrm>
            <a:off x="1295400" y="1828800"/>
            <a:ext cx="276038" cy="369332"/>
          </a:xfrm>
          <a:prstGeom prst="rect">
            <a:avLst/>
          </a:prstGeom>
          <a:noFill/>
        </p:spPr>
        <p:txBody>
          <a:bodyPr wrap="none" rtlCol="0">
            <a:spAutoFit/>
          </a:bodyPr>
          <a:lstStyle/>
          <a:p>
            <a:r>
              <a:rPr lang="en-US" dirty="0" smtClean="0"/>
              <a:t>z</a:t>
            </a:r>
            <a:endParaRPr lang="en-US" dirty="0"/>
          </a:p>
        </p:txBody>
      </p:sp>
      <p:sp>
        <p:nvSpPr>
          <p:cNvPr id="14" name="Oval 13"/>
          <p:cNvSpPr/>
          <p:nvPr/>
        </p:nvSpPr>
        <p:spPr>
          <a:xfrm>
            <a:off x="838200" y="1905000"/>
            <a:ext cx="15240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3048000" y="2133600"/>
            <a:ext cx="914400" cy="919715"/>
            <a:chOff x="2606164" y="2423036"/>
            <a:chExt cx="914400" cy="919715"/>
          </a:xfrm>
        </p:grpSpPr>
        <p:sp>
          <p:nvSpPr>
            <p:cNvPr id="16" name="Arc 15"/>
            <p:cNvSpPr/>
            <p:nvPr/>
          </p:nvSpPr>
          <p:spPr>
            <a:xfrm rot="4092776">
              <a:off x="2606164" y="2423036"/>
              <a:ext cx="914400" cy="914400"/>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rot="10800000" flipV="1">
              <a:off x="3159954" y="3294729"/>
              <a:ext cx="78129" cy="4802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590800" y="2133600"/>
            <a:ext cx="914400" cy="914400"/>
            <a:chOff x="2180342" y="2408942"/>
            <a:chExt cx="914400" cy="914400"/>
          </a:xfrm>
        </p:grpSpPr>
        <p:sp>
          <p:nvSpPr>
            <p:cNvPr id="19" name="Arc 18"/>
            <p:cNvSpPr/>
            <p:nvPr/>
          </p:nvSpPr>
          <p:spPr>
            <a:xfrm rot="11927927">
              <a:off x="2180342" y="2408942"/>
              <a:ext cx="914400" cy="914400"/>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Arrow Connector 19"/>
            <p:cNvCxnSpPr/>
            <p:nvPr/>
          </p:nvCxnSpPr>
          <p:spPr>
            <a:xfrm>
              <a:off x="2371626" y="3241888"/>
              <a:ext cx="128010" cy="6177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a:xfrm>
            <a:off x="1828800" y="3124200"/>
            <a:ext cx="29718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3" cstate="print"/>
          <a:srcRect/>
          <a:stretch>
            <a:fillRect/>
          </a:stretch>
        </p:blipFill>
        <p:spPr bwMode="auto">
          <a:xfrm>
            <a:off x="381000" y="2743200"/>
            <a:ext cx="1584806" cy="1189038"/>
          </a:xfrm>
          <a:prstGeom prst="rect">
            <a:avLst/>
          </a:prstGeom>
          <a:noFill/>
          <a:ln w="9525">
            <a:noFill/>
            <a:miter lim="800000"/>
            <a:headEnd/>
            <a:tailEnd/>
          </a:ln>
        </p:spPr>
      </p:pic>
      <p:pic>
        <p:nvPicPr>
          <p:cNvPr id="23" name="Picture 2"/>
          <p:cNvPicPr>
            <a:picLocks noChangeAspect="1" noChangeArrowheads="1"/>
          </p:cNvPicPr>
          <p:nvPr/>
        </p:nvPicPr>
        <p:blipFill>
          <a:blip r:embed="rId4" cstate="print"/>
          <a:srcRect/>
          <a:stretch>
            <a:fillRect/>
          </a:stretch>
        </p:blipFill>
        <p:spPr bwMode="auto">
          <a:xfrm>
            <a:off x="4800600" y="1447800"/>
            <a:ext cx="1523946" cy="1142756"/>
          </a:xfrm>
          <a:prstGeom prst="rect">
            <a:avLst/>
          </a:prstGeom>
          <a:noFill/>
          <a:ln w="9525">
            <a:noFill/>
            <a:miter lim="800000"/>
            <a:headEnd/>
            <a:tailEnd/>
          </a:ln>
        </p:spPr>
      </p:pic>
      <p:pic>
        <p:nvPicPr>
          <p:cNvPr id="24" name="Picture 2"/>
          <p:cNvPicPr>
            <a:picLocks noChangeAspect="1" noChangeArrowheads="1"/>
          </p:cNvPicPr>
          <p:nvPr/>
        </p:nvPicPr>
        <p:blipFill>
          <a:blip r:embed="rId5" cstate="print"/>
          <a:srcRect/>
          <a:stretch>
            <a:fillRect/>
          </a:stretch>
        </p:blipFill>
        <p:spPr bwMode="auto">
          <a:xfrm>
            <a:off x="4419600" y="3314700"/>
            <a:ext cx="4724400" cy="3543300"/>
          </a:xfrm>
          <a:prstGeom prst="rect">
            <a:avLst/>
          </a:prstGeom>
          <a:noFill/>
          <a:ln w="9525">
            <a:noFill/>
            <a:miter lim="800000"/>
            <a:headEnd/>
            <a:tailEnd/>
          </a:ln>
          <a:effectLst/>
        </p:spPr>
      </p:pic>
      <p:sp>
        <p:nvSpPr>
          <p:cNvPr id="25" name="TextBox 24"/>
          <p:cNvSpPr txBox="1"/>
          <p:nvPr/>
        </p:nvSpPr>
        <p:spPr>
          <a:xfrm>
            <a:off x="5105400" y="4012168"/>
            <a:ext cx="1176925" cy="369332"/>
          </a:xfrm>
          <a:prstGeom prst="rect">
            <a:avLst/>
          </a:prstGeom>
          <a:noFill/>
        </p:spPr>
        <p:txBody>
          <a:bodyPr wrap="none" rtlCol="0">
            <a:spAutoFit/>
          </a:bodyPr>
          <a:lstStyle/>
          <a:p>
            <a:r>
              <a:rPr lang="en-US" b="1" dirty="0" smtClean="0"/>
              <a:t>Single ring</a:t>
            </a:r>
            <a:endParaRPr lang="en-US" b="1" dirty="0"/>
          </a:p>
        </p:txBody>
      </p:sp>
      <p:sp>
        <p:nvSpPr>
          <p:cNvPr id="26" name="TextBox 25"/>
          <p:cNvSpPr txBox="1"/>
          <p:nvPr/>
        </p:nvSpPr>
        <p:spPr>
          <a:xfrm>
            <a:off x="5334000" y="5905500"/>
            <a:ext cx="1295547" cy="369332"/>
          </a:xfrm>
          <a:prstGeom prst="rect">
            <a:avLst/>
          </a:prstGeom>
          <a:noFill/>
        </p:spPr>
        <p:txBody>
          <a:bodyPr wrap="none" rtlCol="0">
            <a:spAutoFit/>
          </a:bodyPr>
          <a:lstStyle/>
          <a:p>
            <a:r>
              <a:rPr lang="en-US" b="1" dirty="0" smtClean="0"/>
              <a:t>Double ring</a:t>
            </a:r>
            <a:endParaRPr lang="en-US" b="1" dirty="0"/>
          </a:p>
        </p:txBody>
      </p:sp>
      <p:sp>
        <p:nvSpPr>
          <p:cNvPr id="30" name="Content Placeholder 2"/>
          <p:cNvSpPr>
            <a:spLocks noGrp="1"/>
          </p:cNvSpPr>
          <p:nvPr>
            <p:ph idx="1"/>
          </p:nvPr>
        </p:nvSpPr>
        <p:spPr>
          <a:xfrm>
            <a:off x="152400" y="3886200"/>
            <a:ext cx="3962400" cy="2590800"/>
          </a:xfrm>
        </p:spPr>
        <p:txBody>
          <a:bodyPr>
            <a:noAutofit/>
          </a:bodyPr>
          <a:lstStyle/>
          <a:p>
            <a:r>
              <a:rPr lang="en-US" sz="1800" b="1" dirty="0" smtClean="0">
                <a:latin typeface="Arial" pitchFamily="34" charset="0"/>
                <a:cs typeface="Arial" pitchFamily="34" charset="0"/>
              </a:rPr>
              <a:t>Nonreciprocal phase shift</a:t>
            </a:r>
          </a:p>
          <a:p>
            <a:pPr lvl="1">
              <a:spcBef>
                <a:spcPts val="600"/>
              </a:spcBef>
            </a:pPr>
            <a:r>
              <a:rPr lang="en-US" sz="1400" b="1" dirty="0" smtClean="0">
                <a:latin typeface="Arial" pitchFamily="34" charset="0"/>
                <a:cs typeface="Arial" pitchFamily="34" charset="0"/>
              </a:rPr>
              <a:t>Magnetic field </a:t>
            </a:r>
            <a:r>
              <a:rPr lang="en-US" sz="1400" b="1" dirty="0" smtClean="0">
                <a:latin typeface="Arial" pitchFamily="34" charset="0"/>
                <a:cs typeface="Arial" pitchFamily="34" charset="0"/>
              </a:rPr>
              <a:t>transverse to </a:t>
            </a:r>
            <a:r>
              <a:rPr lang="en-US" sz="1400" b="1" dirty="0" smtClean="0">
                <a:latin typeface="Arial" pitchFamily="34" charset="0"/>
                <a:cs typeface="Arial" pitchFamily="34" charset="0"/>
              </a:rPr>
              <a:t>the propagation direction</a:t>
            </a:r>
          </a:p>
          <a:p>
            <a:pPr lvl="1">
              <a:spcBef>
                <a:spcPts val="600"/>
              </a:spcBef>
            </a:pPr>
            <a:r>
              <a:rPr lang="en-US" sz="1400" b="1" dirty="0">
                <a:latin typeface="Arial" pitchFamily="34" charset="0"/>
                <a:cs typeface="Arial" pitchFamily="34" charset="0"/>
              </a:rPr>
              <a:t>L</a:t>
            </a:r>
            <a:r>
              <a:rPr lang="en-US" sz="1400" b="1" dirty="0" smtClean="0">
                <a:latin typeface="Arial" pitchFamily="34" charset="0"/>
                <a:cs typeface="Arial" pitchFamily="34" charset="0"/>
              </a:rPr>
              <a:t>ight </a:t>
            </a:r>
            <a:r>
              <a:rPr lang="en-US" sz="1400" b="1" dirty="0" smtClean="0">
                <a:latin typeface="Arial" pitchFamily="34" charset="0"/>
                <a:cs typeface="Arial" pitchFamily="34" charset="0"/>
              </a:rPr>
              <a:t>propagating in clockwise (CW) and counterclockwise (CCW) directions has different propagation constants </a:t>
            </a:r>
          </a:p>
          <a:p>
            <a:pPr lvl="1">
              <a:spcBef>
                <a:spcPts val="600"/>
              </a:spcBef>
            </a:pPr>
            <a:r>
              <a:rPr lang="en-US" sz="1400" b="1" dirty="0" smtClean="0">
                <a:latin typeface="Arial" pitchFamily="34" charset="0"/>
                <a:cs typeface="Arial" pitchFamily="34" charset="0"/>
              </a:rPr>
              <a:t>Optical input with resonance wavelength will be blocked while the other direction input will not.</a:t>
            </a:r>
          </a:p>
        </p:txBody>
      </p:sp>
      <p:sp>
        <p:nvSpPr>
          <p:cNvPr id="32" name="Rectangle 31"/>
          <p:cNvSpPr/>
          <p:nvPr/>
        </p:nvSpPr>
        <p:spPr>
          <a:xfrm>
            <a:off x="7162800" y="5862191"/>
            <a:ext cx="1676400" cy="538609"/>
          </a:xfrm>
          <a:prstGeom prst="rect">
            <a:avLst/>
          </a:prstGeom>
        </p:spPr>
        <p:txBody>
          <a:bodyPr wrap="square">
            <a:spAutoFit/>
          </a:bodyPr>
          <a:lstStyle/>
          <a:p>
            <a:pPr>
              <a:spcBef>
                <a:spcPts val="600"/>
              </a:spcBef>
            </a:pPr>
            <a:r>
              <a:rPr lang="en-US" sz="1200" dirty="0" smtClean="0"/>
              <a:t>Q of the ring: 10</a:t>
            </a:r>
            <a:r>
              <a:rPr lang="en-US" sz="1200" baseline="30000" dirty="0" smtClean="0"/>
              <a:t>6</a:t>
            </a:r>
          </a:p>
          <a:p>
            <a:pPr>
              <a:spcBef>
                <a:spcPts val="600"/>
              </a:spcBef>
            </a:pPr>
            <a:r>
              <a:rPr lang="el-GR" sz="1200" dirty="0" smtClean="0"/>
              <a:t>κ1 =κ2=</a:t>
            </a:r>
            <a:r>
              <a:rPr lang="en-US" sz="1200" dirty="0" smtClean="0"/>
              <a:t>3</a:t>
            </a:r>
            <a:r>
              <a:rPr lang="el-GR" sz="1200" dirty="0" smtClean="0"/>
              <a:t>γ</a:t>
            </a:r>
            <a:r>
              <a:rPr lang="en-US" sz="1200" dirty="0" smtClean="0"/>
              <a:t>, </a:t>
            </a:r>
            <a:r>
              <a:rPr lang="el-GR" sz="1200" dirty="0" smtClean="0"/>
              <a:t>κ</a:t>
            </a:r>
            <a:r>
              <a:rPr lang="en-US" sz="1200" dirty="0" smtClean="0"/>
              <a:t>_ring=4</a:t>
            </a:r>
            <a:r>
              <a:rPr lang="el-GR" sz="1200" dirty="0">
                <a:solidFill>
                  <a:prstClr val="black"/>
                </a:solidFill>
              </a:rPr>
              <a:t> γ</a:t>
            </a:r>
            <a:endParaRPr lang="en-US" sz="1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2"/>
          <p:cNvGrpSpPr/>
          <p:nvPr/>
        </p:nvGrpSpPr>
        <p:grpSpPr>
          <a:xfrm>
            <a:off x="1905000" y="2438400"/>
            <a:ext cx="914400" cy="914400"/>
            <a:chOff x="6553200" y="2895600"/>
            <a:chExt cx="914400" cy="914400"/>
          </a:xfrm>
          <a:scene3d>
            <a:camera prst="orthographicFront">
              <a:rot lat="0" lon="0" rev="1365630"/>
            </a:camera>
            <a:lightRig rig="threePt" dir="t"/>
          </a:scene3d>
        </p:grpSpPr>
        <p:sp>
          <p:nvSpPr>
            <p:cNvPr id="64" name="Oval 63"/>
            <p:cNvSpPr/>
            <p:nvPr/>
          </p:nvSpPr>
          <p:spPr>
            <a:xfrm>
              <a:off x="6553200" y="2895600"/>
              <a:ext cx="914400" cy="914400"/>
            </a:xfrm>
            <a:prstGeom prst="ellipse">
              <a:avLst/>
            </a:prstGeom>
            <a:solidFill>
              <a:schemeClr val="tx2">
                <a:lumMod val="40000"/>
                <a:lumOff val="60000"/>
              </a:schemeClr>
            </a:solidFill>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668589" y="3010989"/>
              <a:ext cx="685800" cy="685800"/>
            </a:xfrm>
            <a:prstGeom prst="ellipse">
              <a:avLst/>
            </a:prstGeom>
            <a:solidFill>
              <a:schemeClr val="bg1"/>
            </a:solidFill>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normAutofit fontScale="90000"/>
          </a:bodyPr>
          <a:lstStyle/>
          <a:p>
            <a:r>
              <a:rPr lang="en-US" dirty="0" smtClean="0"/>
              <a:t>Nonreciprocal propagation constant in ring resonators</a:t>
            </a:r>
            <a:endParaRPr lang="en-US" dirty="0"/>
          </a:p>
        </p:txBody>
      </p:sp>
      <p:sp>
        <p:nvSpPr>
          <p:cNvPr id="4" name="Rectangle 3"/>
          <p:cNvSpPr/>
          <p:nvPr/>
        </p:nvSpPr>
        <p:spPr>
          <a:xfrm>
            <a:off x="990600" y="2209800"/>
            <a:ext cx="29718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3429000"/>
            <a:ext cx="29718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2667000"/>
            <a:ext cx="357790" cy="461665"/>
          </a:xfrm>
          <a:prstGeom prst="rect">
            <a:avLst/>
          </a:prstGeom>
          <a:noFill/>
        </p:spPr>
        <p:txBody>
          <a:bodyPr wrap="square" rtlCol="0">
            <a:spAutoFit/>
          </a:bodyPr>
          <a:lstStyle/>
          <a:p>
            <a:r>
              <a:rPr lang="en-US" sz="2400" b="1" dirty="0" smtClean="0"/>
              <a:t>B</a:t>
            </a:r>
            <a:endParaRPr lang="en-US" sz="2400" b="1" dirty="0"/>
          </a:p>
        </p:txBody>
      </p:sp>
      <p:sp>
        <p:nvSpPr>
          <p:cNvPr id="11" name="TextBox 10"/>
          <p:cNvSpPr txBox="1"/>
          <p:nvPr/>
        </p:nvSpPr>
        <p:spPr>
          <a:xfrm>
            <a:off x="2971800" y="1752600"/>
            <a:ext cx="762000" cy="369332"/>
          </a:xfrm>
          <a:prstGeom prst="rect">
            <a:avLst/>
          </a:prstGeom>
          <a:noFill/>
        </p:spPr>
        <p:txBody>
          <a:bodyPr wrap="square" rtlCol="0">
            <a:spAutoFit/>
          </a:bodyPr>
          <a:lstStyle/>
          <a:p>
            <a:pPr algn="ctr"/>
            <a:r>
              <a:rPr lang="en-US" b="1" dirty="0" smtClean="0"/>
              <a:t>YIG</a:t>
            </a:r>
            <a:endParaRPr lang="en-US" b="1" dirty="0"/>
          </a:p>
        </p:txBody>
      </p:sp>
      <p:cxnSp>
        <p:nvCxnSpPr>
          <p:cNvPr id="13" name="Straight Arrow Connector 12"/>
          <p:cNvCxnSpPr/>
          <p:nvPr/>
        </p:nvCxnSpPr>
        <p:spPr>
          <a:xfrm rot="10800000">
            <a:off x="2514600" y="2895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H="1">
            <a:off x="1718198" y="2895600"/>
            <a:ext cx="49160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095500" y="2400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2133600" y="3276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2464526" y="2464526"/>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V="1">
            <a:off x="2438400" y="29718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852748" y="2997926"/>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1881052" y="2412274"/>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486400" y="2819400"/>
            <a:ext cx="457200" cy="381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itchFamily="34" charset="0"/>
                <a:cs typeface="Arial" pitchFamily="34" charset="0"/>
              </a:rPr>
              <a:t>Si</a:t>
            </a:r>
            <a:endParaRPr lang="en-US" sz="1200" b="1" dirty="0">
              <a:solidFill>
                <a:schemeClr val="tx1"/>
              </a:solidFill>
              <a:latin typeface="Arial" pitchFamily="34" charset="0"/>
              <a:cs typeface="Arial" pitchFamily="34" charset="0"/>
            </a:endParaRPr>
          </a:p>
        </p:txBody>
      </p:sp>
      <p:sp>
        <p:nvSpPr>
          <p:cNvPr id="29" name="Rectangle 28"/>
          <p:cNvSpPr/>
          <p:nvPr/>
        </p:nvSpPr>
        <p:spPr>
          <a:xfrm>
            <a:off x="4953000" y="3200400"/>
            <a:ext cx="3200400" cy="685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BOX</a:t>
            </a:r>
            <a:endParaRPr lang="en-US" b="1" dirty="0">
              <a:solidFill>
                <a:schemeClr val="tx1"/>
              </a:solidFill>
              <a:latin typeface="Arial" pitchFamily="34" charset="0"/>
              <a:cs typeface="Arial" pitchFamily="34" charset="0"/>
            </a:endParaRPr>
          </a:p>
        </p:txBody>
      </p:sp>
      <p:sp>
        <p:nvSpPr>
          <p:cNvPr id="32" name="Rectangle 31"/>
          <p:cNvSpPr/>
          <p:nvPr/>
        </p:nvSpPr>
        <p:spPr>
          <a:xfrm>
            <a:off x="4953000" y="2438400"/>
            <a:ext cx="31242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4" name="Rectangle 33"/>
          <p:cNvSpPr/>
          <p:nvPr/>
        </p:nvSpPr>
        <p:spPr>
          <a:xfrm>
            <a:off x="7162800" y="2819400"/>
            <a:ext cx="457200" cy="381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itchFamily="34" charset="0"/>
                <a:cs typeface="Arial" pitchFamily="34" charset="0"/>
              </a:rPr>
              <a:t>Si</a:t>
            </a:r>
            <a:endParaRPr lang="en-US" sz="1200" b="1" dirty="0">
              <a:solidFill>
                <a:schemeClr val="tx1"/>
              </a:solidFill>
              <a:latin typeface="Arial" pitchFamily="34" charset="0"/>
              <a:cs typeface="Arial" pitchFamily="34" charset="0"/>
            </a:endParaRPr>
          </a:p>
        </p:txBody>
      </p:sp>
      <p:sp>
        <p:nvSpPr>
          <p:cNvPr id="36" name="Rectangle 35"/>
          <p:cNvSpPr/>
          <p:nvPr/>
        </p:nvSpPr>
        <p:spPr>
          <a:xfrm>
            <a:off x="6971211"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nvGrpSpPr>
          <p:cNvPr id="6" name="Group 45"/>
          <p:cNvGrpSpPr/>
          <p:nvPr/>
        </p:nvGrpSpPr>
        <p:grpSpPr>
          <a:xfrm>
            <a:off x="7315200" y="2057400"/>
            <a:ext cx="152400" cy="152400"/>
            <a:chOff x="7315200" y="1676400"/>
            <a:chExt cx="152400" cy="152400"/>
          </a:xfrm>
        </p:grpSpPr>
        <p:sp>
          <p:nvSpPr>
            <p:cNvPr id="37" name="Oval 36"/>
            <p:cNvSpPr/>
            <p:nvPr/>
          </p:nvSpPr>
          <p:spPr>
            <a:xfrm>
              <a:off x="7315200" y="1676400"/>
              <a:ext cx="15240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8" name="Straight Connector 37"/>
            <p:cNvCxnSpPr>
              <a:stCxn id="37" idx="1"/>
              <a:endCxn id="37" idx="5"/>
            </p:cNvCxnSpPr>
            <p:nvPr/>
          </p:nvCxnSpPr>
          <p:spPr>
            <a:xfrm rot="16200000" flipH="1">
              <a:off x="7337518" y="1698718"/>
              <a:ext cx="107764" cy="1077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7" idx="7"/>
              <a:endCxn id="37" idx="3"/>
            </p:cNvCxnSpPr>
            <p:nvPr/>
          </p:nvCxnSpPr>
          <p:spPr>
            <a:xfrm rot="16200000" flipH="1" flipV="1">
              <a:off x="7337518" y="1698718"/>
              <a:ext cx="107764" cy="1077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44"/>
          <p:cNvGrpSpPr/>
          <p:nvPr/>
        </p:nvGrpSpPr>
        <p:grpSpPr>
          <a:xfrm>
            <a:off x="5638800" y="2057400"/>
            <a:ext cx="152400" cy="152400"/>
            <a:chOff x="5638800" y="1676400"/>
            <a:chExt cx="152400" cy="152400"/>
          </a:xfrm>
        </p:grpSpPr>
        <p:sp>
          <p:nvSpPr>
            <p:cNvPr id="40" name="Oval 39"/>
            <p:cNvSpPr/>
            <p:nvPr/>
          </p:nvSpPr>
          <p:spPr>
            <a:xfrm>
              <a:off x="5638800" y="1676400"/>
              <a:ext cx="15240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42" name="Straight Connector 41"/>
            <p:cNvCxnSpPr/>
            <p:nvPr/>
          </p:nvCxnSpPr>
          <p:spPr>
            <a:xfrm rot="5400000" flipH="1" flipV="1">
              <a:off x="5715000" y="17526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Oval 43"/>
            <p:cNvSpPr/>
            <p:nvPr/>
          </p:nvSpPr>
          <p:spPr>
            <a:xfrm flipV="1">
              <a:off x="5698374" y="1729049"/>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47" name="TextBox 46"/>
          <p:cNvSpPr txBox="1"/>
          <p:nvPr/>
        </p:nvSpPr>
        <p:spPr>
          <a:xfrm>
            <a:off x="5867400" y="1905000"/>
            <a:ext cx="248786" cy="369332"/>
          </a:xfrm>
          <a:prstGeom prst="rect">
            <a:avLst/>
          </a:prstGeom>
          <a:noFill/>
        </p:spPr>
        <p:txBody>
          <a:bodyPr wrap="none" rtlCol="0">
            <a:spAutoFit/>
          </a:bodyPr>
          <a:lstStyle/>
          <a:p>
            <a:r>
              <a:rPr lang="en-US" b="1" dirty="0" smtClean="0">
                <a:latin typeface="Arial" pitchFamily="34" charset="0"/>
                <a:cs typeface="Arial" pitchFamily="34" charset="0"/>
              </a:rPr>
              <a:t>I</a:t>
            </a:r>
            <a:endParaRPr lang="en-US" b="1" dirty="0">
              <a:latin typeface="Arial" pitchFamily="34" charset="0"/>
              <a:cs typeface="Arial" pitchFamily="34" charset="0"/>
            </a:endParaRPr>
          </a:p>
        </p:txBody>
      </p:sp>
      <p:sp>
        <p:nvSpPr>
          <p:cNvPr id="48" name="TextBox 47"/>
          <p:cNvSpPr txBox="1"/>
          <p:nvPr/>
        </p:nvSpPr>
        <p:spPr>
          <a:xfrm>
            <a:off x="8077200" y="2438400"/>
            <a:ext cx="582211" cy="369332"/>
          </a:xfrm>
          <a:prstGeom prst="rect">
            <a:avLst/>
          </a:prstGeom>
          <a:noFill/>
        </p:spPr>
        <p:txBody>
          <a:bodyPr wrap="none" rtlCol="0">
            <a:spAutoFit/>
          </a:bodyPr>
          <a:lstStyle/>
          <a:p>
            <a:r>
              <a:rPr lang="en-US" b="1" dirty="0" smtClean="0">
                <a:latin typeface="Arial" pitchFamily="34" charset="0"/>
                <a:cs typeface="Arial" pitchFamily="34" charset="0"/>
              </a:rPr>
              <a:t>YIG</a:t>
            </a:r>
            <a:endParaRPr lang="en-US" b="1" dirty="0">
              <a:latin typeface="Arial" pitchFamily="34" charset="0"/>
              <a:cs typeface="Arial" pitchFamily="34" charset="0"/>
            </a:endParaRPr>
          </a:p>
        </p:txBody>
      </p:sp>
      <p:sp>
        <p:nvSpPr>
          <p:cNvPr id="49" name="TextBox 48"/>
          <p:cNvSpPr txBox="1"/>
          <p:nvPr/>
        </p:nvSpPr>
        <p:spPr>
          <a:xfrm>
            <a:off x="7848600" y="2057400"/>
            <a:ext cx="1300356" cy="369332"/>
          </a:xfrm>
          <a:prstGeom prst="rect">
            <a:avLst/>
          </a:prstGeom>
          <a:noFill/>
        </p:spPr>
        <p:txBody>
          <a:bodyPr wrap="none" rtlCol="0">
            <a:spAutoFit/>
          </a:bodyPr>
          <a:lstStyle/>
          <a:p>
            <a:r>
              <a:rPr lang="en-US" b="1" dirty="0" smtClean="0">
                <a:latin typeface="Arial" pitchFamily="34" charset="0"/>
                <a:cs typeface="Arial" pitchFamily="34" charset="0"/>
              </a:rPr>
              <a:t>Metal wire</a:t>
            </a:r>
            <a:endParaRPr lang="en-US" b="1" dirty="0">
              <a:latin typeface="Arial" pitchFamily="34" charset="0"/>
              <a:cs typeface="Arial" pitchFamily="34" charset="0"/>
            </a:endParaRPr>
          </a:p>
        </p:txBody>
      </p:sp>
      <p:cxnSp>
        <p:nvCxnSpPr>
          <p:cNvPr id="51" name="Straight Arrow Connector 50"/>
          <p:cNvCxnSpPr/>
          <p:nvPr/>
        </p:nvCxnSpPr>
        <p:spPr>
          <a:xfrm>
            <a:off x="5257800" y="2514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257800" y="26670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6934200" y="2514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00000">
            <a:off x="6934200" y="26670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400800" y="2362200"/>
            <a:ext cx="357790" cy="461665"/>
          </a:xfrm>
          <a:prstGeom prst="rect">
            <a:avLst/>
          </a:prstGeom>
          <a:noFill/>
        </p:spPr>
        <p:txBody>
          <a:bodyPr wrap="square" rtlCol="0">
            <a:spAutoFit/>
          </a:bodyPr>
          <a:lstStyle/>
          <a:p>
            <a:r>
              <a:rPr lang="en-US" sz="2400" b="1" dirty="0" smtClean="0">
                <a:latin typeface="Arial" pitchFamily="34" charset="0"/>
                <a:cs typeface="Arial" pitchFamily="34" charset="0"/>
              </a:rPr>
              <a:t>B</a:t>
            </a:r>
            <a:endParaRPr lang="en-US" sz="2400" b="1" dirty="0">
              <a:latin typeface="Arial" pitchFamily="34" charset="0"/>
              <a:cs typeface="Arial" pitchFamily="34" charset="0"/>
            </a:endParaRPr>
          </a:p>
        </p:txBody>
      </p:sp>
      <p:sp>
        <p:nvSpPr>
          <p:cNvPr id="41" name="TextBox 40"/>
          <p:cNvSpPr txBox="1"/>
          <p:nvPr/>
        </p:nvSpPr>
        <p:spPr>
          <a:xfrm>
            <a:off x="1752600" y="1447800"/>
            <a:ext cx="1154996" cy="369332"/>
          </a:xfrm>
          <a:prstGeom prst="rect">
            <a:avLst/>
          </a:prstGeom>
          <a:noFill/>
        </p:spPr>
        <p:txBody>
          <a:bodyPr wrap="none" rtlCol="0">
            <a:spAutoFit/>
          </a:bodyPr>
          <a:lstStyle/>
          <a:p>
            <a:r>
              <a:rPr lang="en-US" b="1" dirty="0" smtClean="0">
                <a:latin typeface="Arial" pitchFamily="34" charset="0"/>
                <a:cs typeface="Arial" pitchFamily="34" charset="0"/>
              </a:rPr>
              <a:t>Top view</a:t>
            </a:r>
            <a:endParaRPr lang="en-US" b="1" dirty="0">
              <a:latin typeface="Arial" pitchFamily="34" charset="0"/>
              <a:cs typeface="Arial" pitchFamily="34" charset="0"/>
            </a:endParaRPr>
          </a:p>
        </p:txBody>
      </p:sp>
      <p:sp>
        <p:nvSpPr>
          <p:cNvPr id="43" name="TextBox 42"/>
          <p:cNvSpPr txBox="1"/>
          <p:nvPr/>
        </p:nvSpPr>
        <p:spPr>
          <a:xfrm>
            <a:off x="5867400" y="1447800"/>
            <a:ext cx="1723549" cy="369332"/>
          </a:xfrm>
          <a:prstGeom prst="rect">
            <a:avLst/>
          </a:prstGeom>
          <a:noFill/>
        </p:spPr>
        <p:txBody>
          <a:bodyPr wrap="none" rtlCol="0">
            <a:spAutoFit/>
          </a:bodyPr>
          <a:lstStyle/>
          <a:p>
            <a:r>
              <a:rPr lang="en-US" b="1" dirty="0" smtClean="0">
                <a:latin typeface="Arial" pitchFamily="34" charset="0"/>
                <a:cs typeface="Arial" pitchFamily="34" charset="0"/>
              </a:rPr>
              <a:t>Cross-section</a:t>
            </a:r>
            <a:endParaRPr lang="en-US" b="1" dirty="0">
              <a:latin typeface="Arial" pitchFamily="34" charset="0"/>
              <a:cs typeface="Arial" pitchFamily="34" charset="0"/>
            </a:endParaRPr>
          </a:p>
        </p:txBody>
      </p:sp>
      <p:cxnSp>
        <p:nvCxnSpPr>
          <p:cNvPr id="45" name="Straight Arrow Connector 44"/>
          <p:cNvCxnSpPr/>
          <p:nvPr/>
        </p:nvCxnSpPr>
        <p:spPr>
          <a:xfrm>
            <a:off x="4725194" y="3656806"/>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4495800" y="3429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419600" y="3048000"/>
            <a:ext cx="293670" cy="369332"/>
          </a:xfrm>
          <a:prstGeom prst="rect">
            <a:avLst/>
          </a:prstGeom>
          <a:noFill/>
        </p:spPr>
        <p:txBody>
          <a:bodyPr wrap="none" rtlCol="0">
            <a:spAutoFit/>
          </a:bodyPr>
          <a:lstStyle/>
          <a:p>
            <a:r>
              <a:rPr lang="en-US" b="1" dirty="0" smtClean="0"/>
              <a:t>y</a:t>
            </a:r>
            <a:endParaRPr lang="en-US" b="1" dirty="0"/>
          </a:p>
        </p:txBody>
      </p:sp>
      <p:sp>
        <p:nvSpPr>
          <p:cNvPr id="52" name="TextBox 51"/>
          <p:cNvSpPr txBox="1"/>
          <p:nvPr/>
        </p:nvSpPr>
        <p:spPr>
          <a:xfrm>
            <a:off x="5334000" y="3505200"/>
            <a:ext cx="290464" cy="369332"/>
          </a:xfrm>
          <a:prstGeom prst="rect">
            <a:avLst/>
          </a:prstGeom>
          <a:noFill/>
        </p:spPr>
        <p:txBody>
          <a:bodyPr wrap="none" rtlCol="0">
            <a:spAutoFit/>
          </a:bodyPr>
          <a:lstStyle/>
          <a:p>
            <a:r>
              <a:rPr lang="en-US" b="1" dirty="0" smtClean="0"/>
              <a:t>x</a:t>
            </a:r>
            <a:endParaRPr lang="en-US" b="1" dirty="0"/>
          </a:p>
        </p:txBody>
      </p:sp>
      <p:graphicFrame>
        <p:nvGraphicFramePr>
          <p:cNvPr id="71682" name="Object 2"/>
          <p:cNvGraphicFramePr>
            <a:graphicFrameLocks noChangeAspect="1"/>
          </p:cNvGraphicFramePr>
          <p:nvPr/>
        </p:nvGraphicFramePr>
        <p:xfrm>
          <a:off x="1905000" y="4114800"/>
          <a:ext cx="4894263" cy="1185863"/>
        </p:xfrm>
        <a:graphic>
          <a:graphicData uri="http://schemas.openxmlformats.org/presentationml/2006/ole">
            <p:oleObj spid="_x0000_s3074" name="Equation" r:id="rId3" imgW="3085920" imgH="749160" progId="Equation.3">
              <p:embed/>
            </p:oleObj>
          </a:graphicData>
        </a:graphic>
      </p:graphicFrame>
      <p:sp>
        <p:nvSpPr>
          <p:cNvPr id="58" name="TextBox 57"/>
          <p:cNvSpPr txBox="1"/>
          <p:nvPr/>
        </p:nvSpPr>
        <p:spPr>
          <a:xfrm>
            <a:off x="381000" y="5715000"/>
            <a:ext cx="8763000" cy="923330"/>
          </a:xfrm>
          <a:prstGeom prst="rect">
            <a:avLst/>
          </a:prstGeom>
          <a:noFill/>
        </p:spPr>
        <p:txBody>
          <a:bodyPr wrap="square" rtlCol="0">
            <a:spAutoFit/>
          </a:bodyPr>
          <a:lstStyle/>
          <a:p>
            <a:pPr>
              <a:buFont typeface="Arial" pitchFamily="34" charset="0"/>
              <a:buChar char="•"/>
            </a:pPr>
            <a:r>
              <a:rPr lang="en-US" b="1" dirty="0" smtClean="0">
                <a:latin typeface="Arial" pitchFamily="34" charset="0"/>
                <a:cs typeface="Arial" pitchFamily="34" charset="0"/>
              </a:rPr>
              <a:t> </a:t>
            </a:r>
            <a:r>
              <a:rPr lang="en-US" b="1" dirty="0" smtClean="0">
                <a:latin typeface="Arial" pitchFamily="34" charset="0"/>
                <a:cs typeface="Arial" pitchFamily="34" charset="0"/>
              </a:rPr>
              <a:t>Radial magnetic </a:t>
            </a:r>
            <a:r>
              <a:rPr lang="en-US" b="1" dirty="0" smtClean="0">
                <a:latin typeface="Arial" pitchFamily="34" charset="0"/>
                <a:cs typeface="Arial" pitchFamily="34" charset="0"/>
              </a:rPr>
              <a:t>field </a:t>
            </a:r>
            <a:r>
              <a:rPr lang="en-US" b="1" dirty="0" smtClean="0">
                <a:latin typeface="Arial" pitchFamily="34" charset="0"/>
                <a:cs typeface="Arial" pitchFamily="34" charset="0"/>
              </a:rPr>
              <a:t>direction </a:t>
            </a:r>
            <a:r>
              <a:rPr lang="en-US" b="1" dirty="0" smtClean="0">
                <a:latin typeface="Arial" pitchFamily="34" charset="0"/>
                <a:cs typeface="Arial" pitchFamily="34" charset="0"/>
              </a:rPr>
              <a:t>toward the center of the ring (or outward)</a:t>
            </a:r>
          </a:p>
          <a:p>
            <a:pPr>
              <a:buFont typeface="Arial" pitchFamily="34" charset="0"/>
              <a:buChar char="•"/>
            </a:pPr>
            <a:r>
              <a:rPr lang="en-US" b="1" dirty="0" smtClean="0">
                <a:latin typeface="Arial" pitchFamily="34" charset="0"/>
                <a:cs typeface="Arial" pitchFamily="34" charset="0"/>
              </a:rPr>
              <a:t> Propagation constant change is proportional to </a:t>
            </a:r>
            <a:r>
              <a:rPr lang="en-US" b="1" dirty="0" smtClean="0">
                <a:solidFill>
                  <a:srgbClr val="FF0000"/>
                </a:solidFill>
                <a:latin typeface="Arial" pitchFamily="34" charset="0"/>
                <a:cs typeface="Arial" pitchFamily="34" charset="0"/>
              </a:rPr>
              <a:t>field intensity difference</a:t>
            </a:r>
            <a:r>
              <a:rPr lang="en-US" b="1" dirty="0" smtClean="0">
                <a:latin typeface="Arial" pitchFamily="34" charset="0"/>
                <a:cs typeface="Arial" pitchFamily="34" charset="0"/>
              </a:rPr>
              <a:t> at the boundary of the YIG layer </a:t>
            </a:r>
            <a:endParaRPr lang="en-US" b="1" dirty="0">
              <a:latin typeface="Arial" pitchFamily="34" charset="0"/>
              <a:cs typeface="Arial" pitchFamily="34" charset="0"/>
            </a:endParaRPr>
          </a:p>
        </p:txBody>
      </p:sp>
      <p:sp>
        <p:nvSpPr>
          <p:cNvPr id="60" name="TextBox 59"/>
          <p:cNvSpPr txBox="1"/>
          <p:nvPr/>
        </p:nvSpPr>
        <p:spPr>
          <a:xfrm>
            <a:off x="4572000" y="2590800"/>
            <a:ext cx="367408" cy="369332"/>
          </a:xfrm>
          <a:prstGeom prst="rect">
            <a:avLst/>
          </a:prstGeom>
          <a:noFill/>
        </p:spPr>
        <p:txBody>
          <a:bodyPr wrap="none" rtlCol="0">
            <a:spAutoFit/>
          </a:bodyPr>
          <a:lstStyle/>
          <a:p>
            <a:r>
              <a:rPr lang="en-US" dirty="0" smtClean="0"/>
              <a:t>y</a:t>
            </a:r>
            <a:r>
              <a:rPr lang="en-US" baseline="-25000" dirty="0" smtClean="0"/>
              <a:t>0</a:t>
            </a:r>
            <a:endParaRPr lang="en-US" baseline="-25000" dirty="0"/>
          </a:p>
        </p:txBody>
      </p:sp>
      <p:sp>
        <p:nvSpPr>
          <p:cNvPr id="61" name="TextBox 60"/>
          <p:cNvSpPr txBox="1"/>
          <p:nvPr/>
        </p:nvSpPr>
        <p:spPr>
          <a:xfrm>
            <a:off x="4572000" y="2209800"/>
            <a:ext cx="367408" cy="369332"/>
          </a:xfrm>
          <a:prstGeom prst="rect">
            <a:avLst/>
          </a:prstGeom>
          <a:noFill/>
        </p:spPr>
        <p:txBody>
          <a:bodyPr wrap="none" rtlCol="0">
            <a:spAutoFit/>
          </a:bodyPr>
          <a:lstStyle/>
          <a:p>
            <a:r>
              <a:rPr lang="en-US" dirty="0" smtClean="0"/>
              <a:t>y</a:t>
            </a:r>
            <a:r>
              <a:rPr lang="en-US" baseline="-25000" dirty="0" smtClean="0"/>
              <a:t>1</a:t>
            </a:r>
            <a:endParaRPr lang="en-US" baseline="-25000" dirty="0"/>
          </a:p>
        </p:txBody>
      </p:sp>
      <p:sp>
        <p:nvSpPr>
          <p:cNvPr id="62" name="TextBox 61"/>
          <p:cNvSpPr txBox="1"/>
          <p:nvPr/>
        </p:nvSpPr>
        <p:spPr>
          <a:xfrm>
            <a:off x="1519126" y="5334000"/>
            <a:ext cx="6172524" cy="369332"/>
          </a:xfrm>
          <a:prstGeom prst="rect">
            <a:avLst/>
          </a:prstGeom>
          <a:noFill/>
        </p:spPr>
        <p:txBody>
          <a:bodyPr wrap="none" rtlCol="0">
            <a:spAutoFit/>
          </a:bodyPr>
          <a:lstStyle/>
          <a:p>
            <a:r>
              <a:rPr lang="en-US" i="1" dirty="0" smtClean="0">
                <a:latin typeface="Arial" pitchFamily="34" charset="0"/>
                <a:cs typeface="Arial" pitchFamily="34" charset="0"/>
              </a:rPr>
              <a:t>y</a:t>
            </a:r>
            <a:r>
              <a:rPr lang="en-US" i="1" baseline="-25000" dirty="0" smtClean="0">
                <a:latin typeface="Arial" pitchFamily="34" charset="0"/>
                <a:cs typeface="Arial" pitchFamily="34" charset="0"/>
              </a:rPr>
              <a:t>0</a:t>
            </a:r>
            <a:r>
              <a:rPr lang="en-US" dirty="0" smtClean="0">
                <a:latin typeface="Arial" pitchFamily="34" charset="0"/>
                <a:cs typeface="Arial" pitchFamily="34" charset="0"/>
              </a:rPr>
              <a:t> and </a:t>
            </a:r>
            <a:r>
              <a:rPr lang="en-US" i="1" dirty="0" smtClean="0">
                <a:latin typeface="Arial" pitchFamily="34" charset="0"/>
                <a:cs typeface="Arial" pitchFamily="34" charset="0"/>
              </a:rPr>
              <a:t>y</a:t>
            </a:r>
            <a:r>
              <a:rPr lang="en-US" i="1" baseline="-25000" dirty="0" smtClean="0">
                <a:latin typeface="Arial" pitchFamily="34" charset="0"/>
                <a:cs typeface="Arial" pitchFamily="34" charset="0"/>
              </a:rPr>
              <a:t>1</a:t>
            </a:r>
            <a:r>
              <a:rPr lang="en-US" dirty="0" smtClean="0">
                <a:latin typeface="Arial" pitchFamily="34" charset="0"/>
                <a:cs typeface="Arial" pitchFamily="34" charset="0"/>
              </a:rPr>
              <a:t> are the bottom and top boundary of the YIG layer</a:t>
            </a:r>
            <a:endParaRPr lang="en-US" dirty="0">
              <a:latin typeface="Arial" pitchFamily="34" charset="0"/>
              <a:cs typeface="Arial" pitchFamily="34" charset="0"/>
            </a:endParaRPr>
          </a:p>
        </p:txBody>
      </p:sp>
      <p:sp>
        <p:nvSpPr>
          <p:cNvPr id="66" name="Rectangle 65"/>
          <p:cNvSpPr/>
          <p:nvPr/>
        </p:nvSpPr>
        <p:spPr>
          <a:xfrm>
            <a:off x="1752600" y="1981200"/>
            <a:ext cx="1219200" cy="17526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162800"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55" name="Rectangle 54"/>
          <p:cNvSpPr/>
          <p:nvPr/>
        </p:nvSpPr>
        <p:spPr>
          <a:xfrm>
            <a:off x="7352211"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56" name="Rectangle 55"/>
          <p:cNvSpPr/>
          <p:nvPr/>
        </p:nvSpPr>
        <p:spPr>
          <a:xfrm>
            <a:off x="7543800"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8" name="Rectangle 67"/>
          <p:cNvSpPr/>
          <p:nvPr/>
        </p:nvSpPr>
        <p:spPr>
          <a:xfrm>
            <a:off x="7733211"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9" name="Rectangle 68"/>
          <p:cNvSpPr/>
          <p:nvPr/>
        </p:nvSpPr>
        <p:spPr>
          <a:xfrm>
            <a:off x="5334000"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0" name="Rectangle 69"/>
          <p:cNvSpPr/>
          <p:nvPr/>
        </p:nvSpPr>
        <p:spPr>
          <a:xfrm>
            <a:off x="5525589"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1" name="Rectangle 70"/>
          <p:cNvSpPr/>
          <p:nvPr/>
        </p:nvSpPr>
        <p:spPr>
          <a:xfrm>
            <a:off x="5715000"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2" name="Rectangle 71"/>
          <p:cNvSpPr/>
          <p:nvPr/>
        </p:nvSpPr>
        <p:spPr>
          <a:xfrm>
            <a:off x="5906589"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3" name="Rectangle 72"/>
          <p:cNvSpPr/>
          <p:nvPr/>
        </p:nvSpPr>
        <p:spPr>
          <a:xfrm>
            <a:off x="6096000" y="2286000"/>
            <a:ext cx="115389" cy="1524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Nonreciprocal propagation constant in ring resonators</a:t>
            </a:r>
            <a:endParaRPr lang="en-US" dirty="0"/>
          </a:p>
        </p:txBody>
      </p:sp>
      <p:sp>
        <p:nvSpPr>
          <p:cNvPr id="8" name="Rectangle 7"/>
          <p:cNvSpPr/>
          <p:nvPr/>
        </p:nvSpPr>
        <p:spPr>
          <a:xfrm>
            <a:off x="1371600" y="1981200"/>
            <a:ext cx="25146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2"/>
          <p:cNvGrpSpPr/>
          <p:nvPr/>
        </p:nvGrpSpPr>
        <p:grpSpPr>
          <a:xfrm>
            <a:off x="2057400" y="2173944"/>
            <a:ext cx="1066800" cy="1066800"/>
            <a:chOff x="1716744" y="2173944"/>
            <a:chExt cx="1066800" cy="1066800"/>
          </a:xfrm>
        </p:grpSpPr>
        <p:sp>
          <p:nvSpPr>
            <p:cNvPr id="5" name="Oval 4"/>
            <p:cNvSpPr/>
            <p:nvPr/>
          </p:nvSpPr>
          <p:spPr>
            <a:xfrm>
              <a:off x="1716744" y="2173944"/>
              <a:ext cx="1066800" cy="1066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791025" y="2243421"/>
              <a:ext cx="924560" cy="92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884680" y="2341880"/>
              <a:ext cx="726440" cy="7264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8"/>
            <p:cNvGrpSpPr/>
            <p:nvPr/>
          </p:nvGrpSpPr>
          <p:grpSpPr>
            <a:xfrm rot="19603363">
              <a:off x="1867152" y="2383937"/>
              <a:ext cx="656492" cy="664239"/>
              <a:chOff x="2606164" y="2423036"/>
              <a:chExt cx="914400" cy="919715"/>
            </a:xfrm>
          </p:grpSpPr>
          <p:sp>
            <p:nvSpPr>
              <p:cNvPr id="10" name="Arc 9"/>
              <p:cNvSpPr/>
              <p:nvPr/>
            </p:nvSpPr>
            <p:spPr>
              <a:xfrm rot="4092776">
                <a:off x="2606164" y="2423036"/>
                <a:ext cx="914400" cy="914400"/>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rot="10800000" flipV="1">
                <a:off x="3159954" y="3294729"/>
                <a:ext cx="78129" cy="4802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grpSp>
      <p:sp>
        <p:nvSpPr>
          <p:cNvPr id="12" name="TextBox 11"/>
          <p:cNvSpPr txBox="1"/>
          <p:nvPr/>
        </p:nvSpPr>
        <p:spPr>
          <a:xfrm>
            <a:off x="533400" y="1752600"/>
            <a:ext cx="813043" cy="369332"/>
          </a:xfrm>
          <a:prstGeom prst="rect">
            <a:avLst/>
          </a:prstGeom>
          <a:noFill/>
        </p:spPr>
        <p:txBody>
          <a:bodyPr wrap="none" rtlCol="0">
            <a:spAutoFit/>
          </a:bodyPr>
          <a:lstStyle/>
          <a:p>
            <a:r>
              <a:rPr lang="en-US" b="1" dirty="0" smtClean="0">
                <a:latin typeface="Arial" pitchFamily="34" charset="0"/>
                <a:cs typeface="Arial" pitchFamily="34" charset="0"/>
              </a:rPr>
              <a:t>Input </a:t>
            </a:r>
            <a:endParaRPr lang="en-US" b="1" dirty="0">
              <a:latin typeface="Arial" pitchFamily="34" charset="0"/>
              <a:cs typeface="Arial" pitchFamily="34" charset="0"/>
            </a:endParaRPr>
          </a:p>
        </p:txBody>
      </p:sp>
      <p:sp>
        <p:nvSpPr>
          <p:cNvPr id="14" name="Rectangle 13"/>
          <p:cNvSpPr/>
          <p:nvPr/>
        </p:nvSpPr>
        <p:spPr>
          <a:xfrm>
            <a:off x="1371600" y="3276600"/>
            <a:ext cx="2514600" cy="1524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33400" y="3048000"/>
            <a:ext cx="966931" cy="369332"/>
          </a:xfrm>
          <a:prstGeom prst="rect">
            <a:avLst/>
          </a:prstGeom>
          <a:noFill/>
        </p:spPr>
        <p:txBody>
          <a:bodyPr wrap="none" rtlCol="0">
            <a:spAutoFit/>
          </a:bodyPr>
          <a:lstStyle/>
          <a:p>
            <a:r>
              <a:rPr lang="en-US" b="1" dirty="0" smtClean="0">
                <a:latin typeface="Arial" pitchFamily="34" charset="0"/>
                <a:cs typeface="Arial" pitchFamily="34" charset="0"/>
              </a:rPr>
              <a:t>output </a:t>
            </a:r>
            <a:endParaRPr lang="en-US" b="1" dirty="0">
              <a:latin typeface="Arial" pitchFamily="34" charset="0"/>
              <a:cs typeface="Arial" pitchFamily="34" charset="0"/>
            </a:endParaRPr>
          </a:p>
        </p:txBody>
      </p:sp>
      <p:sp>
        <p:nvSpPr>
          <p:cNvPr id="16" name="TextBox 15"/>
          <p:cNvSpPr txBox="1"/>
          <p:nvPr/>
        </p:nvSpPr>
        <p:spPr>
          <a:xfrm>
            <a:off x="2209800" y="2514600"/>
            <a:ext cx="357790" cy="461665"/>
          </a:xfrm>
          <a:prstGeom prst="rect">
            <a:avLst/>
          </a:prstGeom>
          <a:noFill/>
        </p:spPr>
        <p:txBody>
          <a:bodyPr wrap="square" rtlCol="0">
            <a:spAutoFit/>
          </a:bodyPr>
          <a:lstStyle/>
          <a:p>
            <a:r>
              <a:rPr lang="en-US" sz="2400" b="1" dirty="0" smtClean="0"/>
              <a:t>B</a:t>
            </a:r>
            <a:endParaRPr lang="en-US" sz="2400" b="1" dirty="0"/>
          </a:p>
        </p:txBody>
      </p:sp>
      <p:sp>
        <p:nvSpPr>
          <p:cNvPr id="17" name="Oval 16"/>
          <p:cNvSpPr/>
          <p:nvPr/>
        </p:nvSpPr>
        <p:spPr>
          <a:xfrm>
            <a:off x="2514600" y="2667000"/>
            <a:ext cx="15240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7" idx="1"/>
            <a:endCxn id="17" idx="5"/>
          </p:cNvCxnSpPr>
          <p:nvPr/>
        </p:nvCxnSpPr>
        <p:spPr>
          <a:xfrm rot="16200000" flipH="1">
            <a:off x="2536918" y="2689318"/>
            <a:ext cx="107764" cy="1077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7" idx="7"/>
            <a:endCxn id="17" idx="3"/>
          </p:cNvCxnSpPr>
          <p:nvPr/>
        </p:nvCxnSpPr>
        <p:spPr>
          <a:xfrm rot="16200000" flipH="1" flipV="1">
            <a:off x="2536918" y="2689318"/>
            <a:ext cx="107764" cy="1077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486400" y="2285206"/>
            <a:ext cx="457200" cy="381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Si</a:t>
            </a:r>
            <a:endParaRPr lang="en-US" sz="1200" b="1" dirty="0">
              <a:solidFill>
                <a:schemeClr val="tx1"/>
              </a:solidFill>
            </a:endParaRPr>
          </a:p>
        </p:txBody>
      </p:sp>
      <p:sp>
        <p:nvSpPr>
          <p:cNvPr id="21" name="Rectangle 20"/>
          <p:cNvSpPr/>
          <p:nvPr/>
        </p:nvSpPr>
        <p:spPr>
          <a:xfrm>
            <a:off x="4953000" y="2666206"/>
            <a:ext cx="3200400" cy="685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BOX</a:t>
            </a:r>
            <a:endParaRPr lang="en-US" b="1" dirty="0">
              <a:solidFill>
                <a:schemeClr val="tx1"/>
              </a:solidFill>
            </a:endParaRPr>
          </a:p>
        </p:txBody>
      </p:sp>
      <p:sp>
        <p:nvSpPr>
          <p:cNvPr id="22" name="Rectangle 21"/>
          <p:cNvSpPr/>
          <p:nvPr/>
        </p:nvSpPr>
        <p:spPr>
          <a:xfrm>
            <a:off x="5334000" y="2285206"/>
            <a:ext cx="1524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62800" y="2285206"/>
            <a:ext cx="457200" cy="381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Si</a:t>
            </a:r>
            <a:endParaRPr lang="en-US" sz="1200" b="1" dirty="0">
              <a:solidFill>
                <a:schemeClr val="tx1"/>
              </a:solidFill>
            </a:endParaRPr>
          </a:p>
        </p:txBody>
      </p:sp>
      <p:sp>
        <p:nvSpPr>
          <p:cNvPr id="24" name="TextBox 23"/>
          <p:cNvSpPr txBox="1"/>
          <p:nvPr/>
        </p:nvSpPr>
        <p:spPr>
          <a:xfrm>
            <a:off x="7696200" y="2285206"/>
            <a:ext cx="542136" cy="369332"/>
          </a:xfrm>
          <a:prstGeom prst="rect">
            <a:avLst/>
          </a:prstGeom>
          <a:noFill/>
        </p:spPr>
        <p:txBody>
          <a:bodyPr wrap="none" rtlCol="0">
            <a:spAutoFit/>
          </a:bodyPr>
          <a:lstStyle/>
          <a:p>
            <a:r>
              <a:rPr lang="en-US" b="1" dirty="0" smtClean="0"/>
              <a:t>MO</a:t>
            </a:r>
            <a:endParaRPr lang="en-US" b="1" dirty="0"/>
          </a:p>
        </p:txBody>
      </p:sp>
      <p:cxnSp>
        <p:nvCxnSpPr>
          <p:cNvPr id="25" name="Straight Arrow Connector 24"/>
          <p:cNvCxnSpPr/>
          <p:nvPr/>
        </p:nvCxnSpPr>
        <p:spPr>
          <a:xfrm rot="5400000" flipH="1" flipV="1">
            <a:off x="7696994" y="2742406"/>
            <a:ext cx="1370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606552" y="2285206"/>
            <a:ext cx="165847"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382000" y="2590006"/>
            <a:ext cx="314510" cy="369332"/>
          </a:xfrm>
          <a:prstGeom prst="rect">
            <a:avLst/>
          </a:prstGeom>
          <a:noFill/>
        </p:spPr>
        <p:txBody>
          <a:bodyPr wrap="none" rtlCol="0">
            <a:spAutoFit/>
          </a:bodyPr>
          <a:lstStyle/>
          <a:p>
            <a:r>
              <a:rPr lang="en-US" b="1" dirty="0" smtClean="0"/>
              <a:t>B</a:t>
            </a:r>
            <a:endParaRPr lang="en-US" b="1" dirty="0"/>
          </a:p>
        </p:txBody>
      </p:sp>
      <p:cxnSp>
        <p:nvCxnSpPr>
          <p:cNvPr id="29" name="Straight Arrow Connector 28"/>
          <p:cNvCxnSpPr/>
          <p:nvPr/>
        </p:nvCxnSpPr>
        <p:spPr>
          <a:xfrm>
            <a:off x="4724400" y="3200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4495800" y="2971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105400" y="2895600"/>
            <a:ext cx="284052" cy="369332"/>
          </a:xfrm>
          <a:prstGeom prst="rect">
            <a:avLst/>
          </a:prstGeom>
          <a:noFill/>
        </p:spPr>
        <p:txBody>
          <a:bodyPr wrap="none" rtlCol="0">
            <a:spAutoFit/>
          </a:bodyPr>
          <a:lstStyle/>
          <a:p>
            <a:r>
              <a:rPr lang="en-US" dirty="0" smtClean="0"/>
              <a:t>x</a:t>
            </a:r>
            <a:endParaRPr lang="en-US" dirty="0"/>
          </a:p>
        </p:txBody>
      </p:sp>
      <p:sp>
        <p:nvSpPr>
          <p:cNvPr id="32" name="TextBox 31"/>
          <p:cNvSpPr txBox="1"/>
          <p:nvPr/>
        </p:nvSpPr>
        <p:spPr>
          <a:xfrm>
            <a:off x="4724400" y="2514600"/>
            <a:ext cx="288862" cy="369332"/>
          </a:xfrm>
          <a:prstGeom prst="rect">
            <a:avLst/>
          </a:prstGeom>
          <a:noFill/>
        </p:spPr>
        <p:txBody>
          <a:bodyPr wrap="none" rtlCol="0">
            <a:spAutoFit/>
          </a:bodyPr>
          <a:lstStyle/>
          <a:p>
            <a:r>
              <a:rPr lang="en-US" dirty="0" smtClean="0"/>
              <a:t>y</a:t>
            </a:r>
            <a:endParaRPr lang="en-US" dirty="0"/>
          </a:p>
        </p:txBody>
      </p:sp>
      <p:graphicFrame>
        <p:nvGraphicFramePr>
          <p:cNvPr id="72706" name="Object 2"/>
          <p:cNvGraphicFramePr>
            <a:graphicFrameLocks noChangeAspect="1"/>
          </p:cNvGraphicFramePr>
          <p:nvPr/>
        </p:nvGraphicFramePr>
        <p:xfrm>
          <a:off x="1905000" y="3962400"/>
          <a:ext cx="4873625" cy="1146175"/>
        </p:xfrm>
        <a:graphic>
          <a:graphicData uri="http://schemas.openxmlformats.org/presentationml/2006/ole">
            <p:oleObj spid="_x0000_s4098" name="Equation" r:id="rId3" imgW="3073320" imgH="723600" progId="Equation.3">
              <p:embed/>
            </p:oleObj>
          </a:graphicData>
        </a:graphic>
      </p:graphicFrame>
      <p:cxnSp>
        <p:nvCxnSpPr>
          <p:cNvPr id="39" name="Straight Arrow Connector 38"/>
          <p:cNvCxnSpPr>
            <a:endCxn id="40" idx="2"/>
          </p:cNvCxnSpPr>
          <p:nvPr/>
        </p:nvCxnSpPr>
        <p:spPr>
          <a:xfrm rot="16200000" flipV="1">
            <a:off x="7394994" y="2071038"/>
            <a:ext cx="315674" cy="1126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315200" y="1600200"/>
            <a:ext cx="362600" cy="369332"/>
          </a:xfrm>
          <a:prstGeom prst="rect">
            <a:avLst/>
          </a:prstGeom>
          <a:noFill/>
        </p:spPr>
        <p:txBody>
          <a:bodyPr wrap="none" rtlCol="0">
            <a:spAutoFit/>
          </a:bodyPr>
          <a:lstStyle/>
          <a:p>
            <a:r>
              <a:rPr lang="en-US" dirty="0" smtClean="0"/>
              <a:t>x</a:t>
            </a:r>
            <a:r>
              <a:rPr lang="en-US" baseline="-25000" dirty="0" smtClean="0"/>
              <a:t>0</a:t>
            </a:r>
            <a:endParaRPr lang="en-US" baseline="-25000" dirty="0"/>
          </a:p>
        </p:txBody>
      </p:sp>
      <p:sp>
        <p:nvSpPr>
          <p:cNvPr id="41" name="TextBox 40"/>
          <p:cNvSpPr txBox="1"/>
          <p:nvPr/>
        </p:nvSpPr>
        <p:spPr>
          <a:xfrm>
            <a:off x="7620000" y="1600200"/>
            <a:ext cx="362600" cy="369332"/>
          </a:xfrm>
          <a:prstGeom prst="rect">
            <a:avLst/>
          </a:prstGeom>
          <a:noFill/>
        </p:spPr>
        <p:txBody>
          <a:bodyPr wrap="none" rtlCol="0">
            <a:spAutoFit/>
          </a:bodyPr>
          <a:lstStyle/>
          <a:p>
            <a:r>
              <a:rPr lang="en-US" dirty="0" smtClean="0"/>
              <a:t>x</a:t>
            </a:r>
            <a:r>
              <a:rPr lang="en-US" baseline="-25000" dirty="0" smtClean="0"/>
              <a:t>1</a:t>
            </a:r>
            <a:endParaRPr lang="en-US" baseline="-25000" dirty="0"/>
          </a:p>
        </p:txBody>
      </p:sp>
      <p:cxnSp>
        <p:nvCxnSpPr>
          <p:cNvPr id="43" name="Straight Arrow Connector 42"/>
          <p:cNvCxnSpPr/>
          <p:nvPr/>
        </p:nvCxnSpPr>
        <p:spPr>
          <a:xfrm rot="5400000" flipH="1" flipV="1">
            <a:off x="7581900" y="2095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752600" y="5257800"/>
            <a:ext cx="5903219" cy="369332"/>
          </a:xfrm>
          <a:prstGeom prst="rect">
            <a:avLst/>
          </a:prstGeom>
          <a:noFill/>
        </p:spPr>
        <p:txBody>
          <a:bodyPr wrap="none" rtlCol="0">
            <a:spAutoFit/>
          </a:bodyPr>
          <a:lstStyle/>
          <a:p>
            <a:r>
              <a:rPr lang="en-US" i="1" dirty="0" smtClean="0">
                <a:latin typeface="Arial" pitchFamily="34" charset="0"/>
                <a:cs typeface="Arial" pitchFamily="34" charset="0"/>
              </a:rPr>
              <a:t>x</a:t>
            </a:r>
            <a:r>
              <a:rPr lang="en-US" i="1" baseline="-25000" dirty="0" smtClean="0">
                <a:latin typeface="Arial" pitchFamily="34" charset="0"/>
                <a:cs typeface="Arial" pitchFamily="34" charset="0"/>
              </a:rPr>
              <a:t>0</a:t>
            </a:r>
            <a:r>
              <a:rPr lang="en-US" dirty="0" smtClean="0">
                <a:latin typeface="Arial" pitchFamily="34" charset="0"/>
                <a:cs typeface="Arial" pitchFamily="34" charset="0"/>
              </a:rPr>
              <a:t> and </a:t>
            </a:r>
            <a:r>
              <a:rPr lang="en-US" i="1" dirty="0" smtClean="0">
                <a:latin typeface="Arial" pitchFamily="34" charset="0"/>
                <a:cs typeface="Arial" pitchFamily="34" charset="0"/>
              </a:rPr>
              <a:t>x</a:t>
            </a:r>
            <a:r>
              <a:rPr lang="en-US" i="1" baseline="-25000" dirty="0" smtClean="0">
                <a:latin typeface="Arial" pitchFamily="34" charset="0"/>
                <a:cs typeface="Arial" pitchFamily="34" charset="0"/>
              </a:rPr>
              <a:t>1</a:t>
            </a:r>
            <a:r>
              <a:rPr lang="en-US" dirty="0" smtClean="0">
                <a:latin typeface="Arial" pitchFamily="34" charset="0"/>
                <a:cs typeface="Arial" pitchFamily="34" charset="0"/>
              </a:rPr>
              <a:t> are the left and right boundary of the YIG layer</a:t>
            </a:r>
            <a:endParaRPr lang="en-US" dirty="0">
              <a:latin typeface="Arial" pitchFamily="34" charset="0"/>
              <a:cs typeface="Arial" pitchFamily="34" charset="0"/>
            </a:endParaRPr>
          </a:p>
        </p:txBody>
      </p:sp>
      <p:sp>
        <p:nvSpPr>
          <p:cNvPr id="46" name="Rectangle 45"/>
          <p:cNvSpPr/>
          <p:nvPr/>
        </p:nvSpPr>
        <p:spPr>
          <a:xfrm>
            <a:off x="381000" y="5715000"/>
            <a:ext cx="8229600" cy="923330"/>
          </a:xfrm>
          <a:prstGeom prst="rect">
            <a:avLst/>
          </a:prstGeom>
        </p:spPr>
        <p:txBody>
          <a:bodyPr wrap="square">
            <a:spAutoFit/>
          </a:bodyPr>
          <a:lstStyle/>
          <a:p>
            <a:pPr>
              <a:buFont typeface="Arial" pitchFamily="34" charset="0"/>
              <a:buChar char="•"/>
            </a:pPr>
            <a:r>
              <a:rPr lang="en-US" b="1" dirty="0" smtClean="0">
                <a:latin typeface="Arial" pitchFamily="34" charset="0"/>
                <a:cs typeface="Arial" pitchFamily="34" charset="0"/>
              </a:rPr>
              <a:t> Magnetic field direction has to be perpendicular to the wafer (the device)</a:t>
            </a:r>
          </a:p>
          <a:p>
            <a:pPr>
              <a:buFont typeface="Arial" pitchFamily="34" charset="0"/>
              <a:buChar char="•"/>
            </a:pPr>
            <a:r>
              <a:rPr lang="en-US" b="1" dirty="0" smtClean="0">
                <a:latin typeface="Arial" pitchFamily="34" charset="0"/>
                <a:cs typeface="Arial" pitchFamily="34" charset="0"/>
              </a:rPr>
              <a:t> Propagation constant change is proportional to </a:t>
            </a:r>
            <a:r>
              <a:rPr lang="en-US" b="1" dirty="0" smtClean="0">
                <a:solidFill>
                  <a:srgbClr val="FF0000"/>
                </a:solidFill>
                <a:latin typeface="Arial" pitchFamily="34" charset="0"/>
                <a:cs typeface="Arial" pitchFamily="34" charset="0"/>
              </a:rPr>
              <a:t>field intensity difference</a:t>
            </a:r>
            <a:r>
              <a:rPr lang="en-US" b="1" dirty="0" smtClean="0">
                <a:latin typeface="Arial" pitchFamily="34" charset="0"/>
                <a:cs typeface="Arial" pitchFamily="34" charset="0"/>
              </a:rPr>
              <a:t> at the boundary of the YIG layer </a:t>
            </a:r>
            <a:endParaRPr lang="en-US"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Maximize the propagation constant difference</a:t>
            </a:r>
            <a:endParaRPr lang="en-US" dirty="0"/>
          </a:p>
        </p:txBody>
      </p:sp>
      <p:sp>
        <p:nvSpPr>
          <p:cNvPr id="3" name="Content Placeholder 2"/>
          <p:cNvSpPr>
            <a:spLocks noGrp="1"/>
          </p:cNvSpPr>
          <p:nvPr>
            <p:ph idx="1"/>
          </p:nvPr>
        </p:nvSpPr>
        <p:spPr>
          <a:xfrm>
            <a:off x="381000" y="1447800"/>
            <a:ext cx="8229600" cy="1981200"/>
          </a:xfrm>
        </p:spPr>
        <p:txBody>
          <a:bodyPr/>
          <a:lstStyle/>
          <a:p>
            <a:r>
              <a:rPr lang="en-US" sz="2400" dirty="0" smtClean="0"/>
              <a:t>Larger Faraday rotation (</a:t>
            </a:r>
            <a:r>
              <a:rPr lang="el-GR" sz="2400" dirty="0" smtClean="0"/>
              <a:t>θ</a:t>
            </a:r>
            <a:r>
              <a:rPr lang="en-US" sz="2400" baseline="-25000" dirty="0" smtClean="0"/>
              <a:t>F</a:t>
            </a:r>
            <a:r>
              <a:rPr lang="en-US" sz="2400" dirty="0" smtClean="0"/>
              <a:t>)</a:t>
            </a:r>
          </a:p>
          <a:p>
            <a:r>
              <a:rPr lang="en-US" sz="2400" dirty="0" smtClean="0"/>
              <a:t>Place the YIG layer in the region where field intensity is maximal</a:t>
            </a:r>
          </a:p>
          <a:p>
            <a:r>
              <a:rPr lang="en-US" sz="2400" dirty="0" smtClean="0"/>
              <a:t>Double magneto-optic layers (+</a:t>
            </a:r>
            <a:r>
              <a:rPr lang="el-GR" sz="2400" dirty="0" smtClean="0"/>
              <a:t>θ</a:t>
            </a:r>
            <a:r>
              <a:rPr lang="en-US" sz="2400" baseline="-25000" dirty="0" smtClean="0"/>
              <a:t>F</a:t>
            </a:r>
            <a:r>
              <a:rPr lang="en-US" sz="2400" dirty="0" smtClean="0"/>
              <a:t> &amp;</a:t>
            </a:r>
            <a:r>
              <a:rPr lang="el-GR" sz="2400" dirty="0" smtClean="0"/>
              <a:t> </a:t>
            </a:r>
            <a:r>
              <a:rPr lang="en-US" sz="2400" dirty="0" smtClean="0"/>
              <a:t>-</a:t>
            </a:r>
            <a:r>
              <a:rPr lang="el-GR" sz="2400" dirty="0" smtClean="0"/>
              <a:t>θ</a:t>
            </a:r>
            <a:r>
              <a:rPr lang="en-US" sz="2400" baseline="-25000" dirty="0" smtClean="0"/>
              <a:t>F</a:t>
            </a:r>
            <a:r>
              <a:rPr lang="en-US" sz="2400" dirty="0" smtClean="0"/>
              <a:t>)</a:t>
            </a:r>
          </a:p>
          <a:p>
            <a:endParaRPr lang="en-US" dirty="0"/>
          </a:p>
        </p:txBody>
      </p:sp>
      <p:pic>
        <p:nvPicPr>
          <p:cNvPr id="73730" name="Picture 2"/>
          <p:cNvPicPr>
            <a:picLocks noChangeAspect="1" noChangeArrowheads="1"/>
          </p:cNvPicPr>
          <p:nvPr/>
        </p:nvPicPr>
        <p:blipFill>
          <a:blip r:embed="rId2" cstate="print"/>
          <a:srcRect/>
          <a:stretch>
            <a:fillRect/>
          </a:stretch>
        </p:blipFill>
        <p:spPr bwMode="auto">
          <a:xfrm>
            <a:off x="1143000" y="3162300"/>
            <a:ext cx="4505325" cy="3695700"/>
          </a:xfrm>
          <a:prstGeom prst="rect">
            <a:avLst/>
          </a:prstGeom>
          <a:noFill/>
          <a:ln w="9525">
            <a:noFill/>
            <a:miter lim="800000"/>
            <a:headEnd/>
            <a:tailEnd/>
          </a:ln>
        </p:spPr>
      </p:pic>
      <p:sp>
        <p:nvSpPr>
          <p:cNvPr id="5" name="TextBox 4"/>
          <p:cNvSpPr txBox="1"/>
          <p:nvPr/>
        </p:nvSpPr>
        <p:spPr>
          <a:xfrm>
            <a:off x="5791200" y="6488668"/>
            <a:ext cx="2935162" cy="369332"/>
          </a:xfrm>
          <a:prstGeom prst="rect">
            <a:avLst/>
          </a:prstGeom>
          <a:noFill/>
        </p:spPr>
        <p:txBody>
          <a:bodyPr wrap="none" rtlCol="0">
            <a:spAutoFit/>
          </a:bodyPr>
          <a:lstStyle/>
          <a:p>
            <a:r>
              <a:rPr lang="en-US" dirty="0" err="1" smtClean="0"/>
              <a:t>Wallenhorst</a:t>
            </a:r>
            <a:r>
              <a:rPr lang="en-US" dirty="0" smtClean="0"/>
              <a:t>, et. al., JAP, 1995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YIG/nitride waveguide design </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28600" y="3409950"/>
            <a:ext cx="4495800" cy="3371850"/>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4572000" y="3390900"/>
            <a:ext cx="4419600" cy="3314700"/>
          </a:xfrm>
          <a:prstGeom prst="rect">
            <a:avLst/>
          </a:prstGeom>
          <a:noFill/>
          <a:ln w="9525">
            <a:noFill/>
            <a:miter lim="800000"/>
            <a:headEnd/>
            <a:tailEnd/>
          </a:ln>
          <a:effectLst/>
        </p:spPr>
      </p:pic>
      <p:sp>
        <p:nvSpPr>
          <p:cNvPr id="6" name="Rectangle 5"/>
          <p:cNvSpPr/>
          <p:nvPr/>
        </p:nvSpPr>
        <p:spPr>
          <a:xfrm>
            <a:off x="1219200" y="1752600"/>
            <a:ext cx="2362200" cy="1143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801906" y="2326341"/>
            <a:ext cx="12192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1801906" y="1945341"/>
            <a:ext cx="1243727"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54306" y="1488141"/>
            <a:ext cx="938077" cy="369332"/>
          </a:xfrm>
          <a:prstGeom prst="rect">
            <a:avLst/>
          </a:prstGeom>
          <a:noFill/>
        </p:spPr>
        <p:txBody>
          <a:bodyPr wrap="none" rtlCol="0">
            <a:spAutoFit/>
          </a:bodyPr>
          <a:lstStyle/>
          <a:p>
            <a:r>
              <a:rPr lang="en-US" b="1" dirty="0" smtClean="0"/>
              <a:t>W=1um</a:t>
            </a:r>
            <a:endParaRPr lang="en-US" b="1" dirty="0"/>
          </a:p>
        </p:txBody>
      </p:sp>
      <p:cxnSp>
        <p:nvCxnSpPr>
          <p:cNvPr id="10" name="Straight Arrow Connector 9"/>
          <p:cNvCxnSpPr/>
          <p:nvPr/>
        </p:nvCxnSpPr>
        <p:spPr>
          <a:xfrm rot="5400000">
            <a:off x="1421700" y="2326341"/>
            <a:ext cx="4572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6506" y="2173941"/>
            <a:ext cx="1051891" cy="369332"/>
          </a:xfrm>
          <a:prstGeom prst="rect">
            <a:avLst/>
          </a:prstGeom>
          <a:noFill/>
        </p:spPr>
        <p:txBody>
          <a:bodyPr wrap="none" rtlCol="0">
            <a:spAutoFit/>
          </a:bodyPr>
          <a:lstStyle/>
          <a:p>
            <a:r>
              <a:rPr lang="en-US" b="1" dirty="0" smtClean="0"/>
              <a:t>H=0.4um</a:t>
            </a:r>
            <a:endParaRPr lang="en-US" b="1" dirty="0"/>
          </a:p>
        </p:txBody>
      </p:sp>
      <p:sp>
        <p:nvSpPr>
          <p:cNvPr id="12" name="Rectangle 11"/>
          <p:cNvSpPr/>
          <p:nvPr/>
        </p:nvSpPr>
        <p:spPr>
          <a:xfrm>
            <a:off x="1801906" y="2097741"/>
            <a:ext cx="12192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3325906" y="2631141"/>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06906" y="2947609"/>
            <a:ext cx="574196" cy="369332"/>
          </a:xfrm>
          <a:prstGeom prst="rect">
            <a:avLst/>
          </a:prstGeom>
          <a:noFill/>
        </p:spPr>
        <p:txBody>
          <a:bodyPr wrap="none" rtlCol="0">
            <a:spAutoFit/>
          </a:bodyPr>
          <a:lstStyle/>
          <a:p>
            <a:r>
              <a:rPr lang="en-US" dirty="0" smtClean="0"/>
              <a:t>SiO</a:t>
            </a:r>
            <a:r>
              <a:rPr lang="en-US" baseline="-25000" dirty="0" smtClean="0"/>
              <a:t>2</a:t>
            </a:r>
            <a:endParaRPr lang="en-US" baseline="-25000" dirty="0"/>
          </a:p>
        </p:txBody>
      </p:sp>
      <p:cxnSp>
        <p:nvCxnSpPr>
          <p:cNvPr id="15" name="Straight Arrow Connector 14"/>
          <p:cNvCxnSpPr/>
          <p:nvPr/>
        </p:nvCxnSpPr>
        <p:spPr>
          <a:xfrm rot="10800000" flipV="1">
            <a:off x="2894380" y="1945341"/>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61180" y="1792941"/>
            <a:ext cx="500458" cy="369332"/>
          </a:xfrm>
          <a:prstGeom prst="rect">
            <a:avLst/>
          </a:prstGeom>
          <a:noFill/>
        </p:spPr>
        <p:txBody>
          <a:bodyPr wrap="none" rtlCol="0">
            <a:spAutoFit/>
          </a:bodyPr>
          <a:lstStyle/>
          <a:p>
            <a:r>
              <a:rPr lang="en-US" dirty="0" smtClean="0"/>
              <a:t>YIG</a:t>
            </a:r>
            <a:endParaRPr lang="en-US" dirty="0"/>
          </a:p>
        </p:txBody>
      </p:sp>
      <p:cxnSp>
        <p:nvCxnSpPr>
          <p:cNvPr id="17" name="Straight Arrow Connector 16"/>
          <p:cNvCxnSpPr/>
          <p:nvPr/>
        </p:nvCxnSpPr>
        <p:spPr>
          <a:xfrm rot="10800000" flipV="1">
            <a:off x="2970580" y="2402541"/>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1180" y="2250141"/>
            <a:ext cx="806631" cy="369332"/>
          </a:xfrm>
          <a:prstGeom prst="rect">
            <a:avLst/>
          </a:prstGeom>
          <a:noFill/>
        </p:spPr>
        <p:txBody>
          <a:bodyPr wrap="none" rtlCol="0">
            <a:spAutoFit/>
          </a:bodyPr>
          <a:lstStyle/>
          <a:p>
            <a:r>
              <a:rPr lang="en-US" dirty="0" smtClean="0"/>
              <a:t>nitride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SOI rib waveguide with YIG on the sidewall</a:t>
            </a:r>
            <a:endParaRPr lang="en-US" dirty="0"/>
          </a:p>
        </p:txBody>
      </p:sp>
      <p:graphicFrame>
        <p:nvGraphicFramePr>
          <p:cNvPr id="18434" name="Object 2"/>
          <p:cNvGraphicFramePr>
            <a:graphicFrameLocks noChangeAspect="1"/>
          </p:cNvGraphicFramePr>
          <p:nvPr/>
        </p:nvGraphicFramePr>
        <p:xfrm>
          <a:off x="3581400" y="1828800"/>
          <a:ext cx="5334721" cy="4449763"/>
        </p:xfrm>
        <a:graphic>
          <a:graphicData uri="http://schemas.openxmlformats.org/presentationml/2006/ole">
            <p:oleObj spid="_x0000_s5122" name="Graph" r:id="rId4" imgW="4400640" imgH="3229920" progId="Origin50.Graph">
              <p:embed/>
            </p:oleObj>
          </a:graphicData>
        </a:graphic>
      </p:graphicFrame>
      <p:sp>
        <p:nvSpPr>
          <p:cNvPr id="5" name="Rectangle 4"/>
          <p:cNvSpPr/>
          <p:nvPr/>
        </p:nvSpPr>
        <p:spPr>
          <a:xfrm>
            <a:off x="762000" y="3048000"/>
            <a:ext cx="19812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2590800"/>
            <a:ext cx="7620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1371600" y="2438400"/>
            <a:ext cx="7620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95400" y="1981200"/>
            <a:ext cx="1116011" cy="369332"/>
          </a:xfrm>
          <a:prstGeom prst="rect">
            <a:avLst/>
          </a:prstGeom>
          <a:noFill/>
        </p:spPr>
        <p:txBody>
          <a:bodyPr wrap="none" rtlCol="0">
            <a:spAutoFit/>
          </a:bodyPr>
          <a:lstStyle/>
          <a:p>
            <a:r>
              <a:rPr lang="en-US" b="1" dirty="0" smtClean="0"/>
              <a:t>W=0.5um</a:t>
            </a:r>
            <a:endParaRPr lang="en-US" b="1" dirty="0"/>
          </a:p>
        </p:txBody>
      </p:sp>
      <p:cxnSp>
        <p:nvCxnSpPr>
          <p:cNvPr id="10" name="Straight Arrow Connector 9"/>
          <p:cNvCxnSpPr/>
          <p:nvPr/>
        </p:nvCxnSpPr>
        <p:spPr>
          <a:xfrm rot="5400000">
            <a:off x="647700" y="3086100"/>
            <a:ext cx="9906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2286000"/>
            <a:ext cx="1042273" cy="369332"/>
          </a:xfrm>
          <a:prstGeom prst="rect">
            <a:avLst/>
          </a:prstGeom>
          <a:noFill/>
        </p:spPr>
        <p:txBody>
          <a:bodyPr wrap="none" rtlCol="0">
            <a:spAutoFit/>
          </a:bodyPr>
          <a:lstStyle/>
          <a:p>
            <a:r>
              <a:rPr lang="en-US" b="1" dirty="0" smtClean="0"/>
              <a:t>H=0.7um</a:t>
            </a:r>
            <a:endParaRPr lang="en-US" b="1" dirty="0"/>
          </a:p>
        </p:txBody>
      </p:sp>
      <p:cxnSp>
        <p:nvCxnSpPr>
          <p:cNvPr id="14" name="Straight Arrow Connector 13"/>
          <p:cNvCxnSpPr/>
          <p:nvPr/>
        </p:nvCxnSpPr>
        <p:spPr>
          <a:xfrm rot="5400000">
            <a:off x="2172494" y="3314700"/>
            <a:ext cx="532606" cy="794"/>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81200" y="3733800"/>
            <a:ext cx="1245341" cy="369332"/>
          </a:xfrm>
          <a:prstGeom prst="rect">
            <a:avLst/>
          </a:prstGeom>
          <a:noFill/>
        </p:spPr>
        <p:txBody>
          <a:bodyPr wrap="none" rtlCol="0">
            <a:spAutoFit/>
          </a:bodyPr>
          <a:lstStyle/>
          <a:p>
            <a:r>
              <a:rPr lang="en-US" b="1" dirty="0" smtClean="0"/>
              <a:t>Slab height</a:t>
            </a:r>
            <a:endParaRPr lang="en-US" b="1" dirty="0"/>
          </a:p>
        </p:txBody>
      </p:sp>
      <p:sp>
        <p:nvSpPr>
          <p:cNvPr id="18" name="Rectangle 17"/>
          <p:cNvSpPr/>
          <p:nvPr/>
        </p:nvSpPr>
        <p:spPr>
          <a:xfrm>
            <a:off x="2133600" y="2590800"/>
            <a:ext cx="152400"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286000" y="2590800"/>
            <a:ext cx="1524000" cy="369332"/>
          </a:xfrm>
          <a:prstGeom prst="rect">
            <a:avLst/>
          </a:prstGeom>
          <a:noFill/>
        </p:spPr>
        <p:txBody>
          <a:bodyPr wrap="square" rtlCol="0">
            <a:spAutoFit/>
          </a:bodyPr>
          <a:lstStyle/>
          <a:p>
            <a:r>
              <a:rPr lang="en-US" b="1" dirty="0" smtClean="0"/>
              <a:t>YIG</a:t>
            </a:r>
            <a:endParaRPr lang="en-US" b="1" dirty="0"/>
          </a:p>
        </p:txBody>
      </p:sp>
      <p:sp>
        <p:nvSpPr>
          <p:cNvPr id="20" name="TextBox 19"/>
          <p:cNvSpPr txBox="1"/>
          <p:nvPr/>
        </p:nvSpPr>
        <p:spPr>
          <a:xfrm>
            <a:off x="381000" y="4648200"/>
            <a:ext cx="2845074" cy="1200329"/>
          </a:xfrm>
          <a:prstGeom prst="rect">
            <a:avLst/>
          </a:prstGeom>
          <a:noFill/>
        </p:spPr>
        <p:txBody>
          <a:bodyPr wrap="none" rtlCol="0">
            <a:spAutoFit/>
          </a:bodyPr>
          <a:lstStyle/>
          <a:p>
            <a:pPr>
              <a:buFont typeface="Arial" pitchFamily="34" charset="0"/>
              <a:buChar char="•"/>
            </a:pPr>
            <a:r>
              <a:rPr lang="en-US" b="1" dirty="0" smtClean="0"/>
              <a:t>MO material : </a:t>
            </a:r>
            <a:r>
              <a:rPr lang="en-US" b="1" dirty="0" err="1" smtClean="0"/>
              <a:t>Ce:YIG</a:t>
            </a:r>
            <a:endParaRPr lang="en-US" b="1" dirty="0" smtClean="0"/>
          </a:p>
          <a:p>
            <a:pPr lvl="1">
              <a:buFont typeface="Arial" pitchFamily="34" charset="0"/>
              <a:buChar char="•"/>
            </a:pPr>
            <a:r>
              <a:rPr lang="en-US" b="1" dirty="0" smtClean="0"/>
              <a:t> refractive index =2.22</a:t>
            </a:r>
          </a:p>
          <a:p>
            <a:pPr lvl="1">
              <a:buFont typeface="Arial" pitchFamily="34" charset="0"/>
              <a:buChar char="•"/>
            </a:pPr>
            <a:r>
              <a:rPr lang="en-US" b="1" dirty="0" smtClean="0"/>
              <a:t> Loss: </a:t>
            </a:r>
            <a:r>
              <a:rPr lang="en-US" b="1" dirty="0" smtClean="0"/>
              <a:t>20 </a:t>
            </a:r>
            <a:r>
              <a:rPr lang="en-US" b="1" dirty="0" smtClean="0"/>
              <a:t>cm-1</a:t>
            </a:r>
          </a:p>
          <a:p>
            <a:pPr lvl="1">
              <a:buFont typeface="Arial" pitchFamily="34" charset="0"/>
              <a:buChar char="•"/>
            </a:pPr>
            <a:r>
              <a:rPr lang="en-US" b="1" dirty="0" smtClean="0"/>
              <a:t> thickness: 200nm</a:t>
            </a:r>
            <a:endParaRPr lang="en-US" b="1" dirty="0"/>
          </a:p>
        </p:txBody>
      </p:sp>
      <p:cxnSp>
        <p:nvCxnSpPr>
          <p:cNvPr id="24" name="Straight Arrow Connector 23"/>
          <p:cNvCxnSpPr/>
          <p:nvPr/>
        </p:nvCxnSpPr>
        <p:spPr>
          <a:xfrm rot="10800000">
            <a:off x="4648200" y="312420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858000" y="4419600"/>
            <a:ext cx="10668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 rib </a:t>
            </a:r>
            <a:r>
              <a:rPr lang="en-US" dirty="0" smtClean="0"/>
              <a:t>waveguide design </a:t>
            </a:r>
            <a:endParaRPr lang="en-US" dirty="0"/>
          </a:p>
        </p:txBody>
      </p:sp>
      <p:pic>
        <p:nvPicPr>
          <p:cNvPr id="27651" name="Picture 3"/>
          <p:cNvPicPr>
            <a:picLocks noChangeAspect="1" noChangeArrowheads="1"/>
          </p:cNvPicPr>
          <p:nvPr/>
        </p:nvPicPr>
        <p:blipFill>
          <a:blip r:embed="rId2" cstate="print"/>
          <a:srcRect/>
          <a:stretch>
            <a:fillRect/>
          </a:stretch>
        </p:blipFill>
        <p:spPr bwMode="auto">
          <a:xfrm>
            <a:off x="3276600" y="2286000"/>
            <a:ext cx="5334000" cy="4000500"/>
          </a:xfrm>
          <a:prstGeom prst="rect">
            <a:avLst/>
          </a:prstGeom>
          <a:noFill/>
          <a:ln w="9525">
            <a:noFill/>
            <a:miter lim="800000"/>
            <a:headEnd/>
            <a:tailEnd/>
          </a:ln>
          <a:effectLst/>
        </p:spPr>
      </p:pic>
      <p:sp>
        <p:nvSpPr>
          <p:cNvPr id="6" name="TextBox 5"/>
          <p:cNvSpPr txBox="1"/>
          <p:nvPr/>
        </p:nvSpPr>
        <p:spPr>
          <a:xfrm>
            <a:off x="4876800" y="2895600"/>
            <a:ext cx="1116011" cy="369332"/>
          </a:xfrm>
          <a:prstGeom prst="rect">
            <a:avLst/>
          </a:prstGeom>
          <a:noFill/>
        </p:spPr>
        <p:txBody>
          <a:bodyPr wrap="none" rtlCol="0">
            <a:spAutoFit/>
          </a:bodyPr>
          <a:lstStyle/>
          <a:p>
            <a:r>
              <a:rPr lang="en-US" b="1" dirty="0" smtClean="0"/>
              <a:t>W=0.3um</a:t>
            </a:r>
            <a:endParaRPr lang="en-US" b="1" dirty="0"/>
          </a:p>
        </p:txBody>
      </p:sp>
      <p:sp>
        <p:nvSpPr>
          <p:cNvPr id="7" name="TextBox 6"/>
          <p:cNvSpPr txBox="1"/>
          <p:nvPr/>
        </p:nvSpPr>
        <p:spPr>
          <a:xfrm>
            <a:off x="4419600" y="4267200"/>
            <a:ext cx="1116011" cy="369332"/>
          </a:xfrm>
          <a:prstGeom prst="rect">
            <a:avLst/>
          </a:prstGeom>
          <a:noFill/>
        </p:spPr>
        <p:txBody>
          <a:bodyPr wrap="none" rtlCol="0">
            <a:spAutoFit/>
          </a:bodyPr>
          <a:lstStyle/>
          <a:p>
            <a:r>
              <a:rPr lang="en-US" b="1" dirty="0" smtClean="0"/>
              <a:t>W=0.4um</a:t>
            </a:r>
            <a:endParaRPr lang="en-US" b="1" dirty="0"/>
          </a:p>
        </p:txBody>
      </p:sp>
      <p:sp>
        <p:nvSpPr>
          <p:cNvPr id="8" name="TextBox 7"/>
          <p:cNvSpPr txBox="1"/>
          <p:nvPr/>
        </p:nvSpPr>
        <p:spPr>
          <a:xfrm>
            <a:off x="4343400" y="4876800"/>
            <a:ext cx="1116011" cy="369332"/>
          </a:xfrm>
          <a:prstGeom prst="rect">
            <a:avLst/>
          </a:prstGeom>
          <a:noFill/>
        </p:spPr>
        <p:txBody>
          <a:bodyPr wrap="none" rtlCol="0">
            <a:spAutoFit/>
          </a:bodyPr>
          <a:lstStyle/>
          <a:p>
            <a:r>
              <a:rPr lang="en-US" b="1" dirty="0" smtClean="0"/>
              <a:t>W=0.5um</a:t>
            </a:r>
            <a:endParaRPr lang="en-US" b="1" dirty="0"/>
          </a:p>
        </p:txBody>
      </p:sp>
      <p:sp>
        <p:nvSpPr>
          <p:cNvPr id="9" name="TextBox 8"/>
          <p:cNvSpPr txBox="1"/>
          <p:nvPr/>
        </p:nvSpPr>
        <p:spPr>
          <a:xfrm>
            <a:off x="4191000" y="5410200"/>
            <a:ext cx="1116011" cy="369332"/>
          </a:xfrm>
          <a:prstGeom prst="rect">
            <a:avLst/>
          </a:prstGeom>
          <a:noFill/>
        </p:spPr>
        <p:txBody>
          <a:bodyPr wrap="none" rtlCol="0">
            <a:spAutoFit/>
          </a:bodyPr>
          <a:lstStyle/>
          <a:p>
            <a:r>
              <a:rPr lang="en-US" b="1" dirty="0" smtClean="0"/>
              <a:t>W=0.6um</a:t>
            </a:r>
            <a:endParaRPr lang="en-US" b="1" dirty="0"/>
          </a:p>
        </p:txBody>
      </p:sp>
      <p:sp>
        <p:nvSpPr>
          <p:cNvPr id="10" name="Rectangle 9"/>
          <p:cNvSpPr/>
          <p:nvPr/>
        </p:nvSpPr>
        <p:spPr>
          <a:xfrm>
            <a:off x="762000" y="3048000"/>
            <a:ext cx="19812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71600" y="2590800"/>
            <a:ext cx="7620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1371600" y="2438400"/>
            <a:ext cx="7620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0" y="1981200"/>
            <a:ext cx="394660" cy="369332"/>
          </a:xfrm>
          <a:prstGeom prst="rect">
            <a:avLst/>
          </a:prstGeom>
          <a:noFill/>
        </p:spPr>
        <p:txBody>
          <a:bodyPr wrap="none" rtlCol="0">
            <a:spAutoFit/>
          </a:bodyPr>
          <a:lstStyle/>
          <a:p>
            <a:r>
              <a:rPr lang="en-US" b="1" dirty="0" smtClean="0"/>
              <a:t>W</a:t>
            </a:r>
            <a:endParaRPr lang="en-US" b="1" dirty="0"/>
          </a:p>
        </p:txBody>
      </p:sp>
      <p:cxnSp>
        <p:nvCxnSpPr>
          <p:cNvPr id="14" name="Straight Arrow Connector 13"/>
          <p:cNvCxnSpPr/>
          <p:nvPr/>
        </p:nvCxnSpPr>
        <p:spPr>
          <a:xfrm rot="5400000">
            <a:off x="647700" y="3086100"/>
            <a:ext cx="9906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 y="2286000"/>
            <a:ext cx="1042273" cy="369332"/>
          </a:xfrm>
          <a:prstGeom prst="rect">
            <a:avLst/>
          </a:prstGeom>
          <a:noFill/>
        </p:spPr>
        <p:txBody>
          <a:bodyPr wrap="none" rtlCol="0">
            <a:spAutoFit/>
          </a:bodyPr>
          <a:lstStyle/>
          <a:p>
            <a:r>
              <a:rPr lang="en-US" b="1" dirty="0" smtClean="0"/>
              <a:t>H=0.7um</a:t>
            </a:r>
            <a:endParaRPr lang="en-US" b="1" dirty="0"/>
          </a:p>
        </p:txBody>
      </p:sp>
      <p:cxnSp>
        <p:nvCxnSpPr>
          <p:cNvPr id="16" name="Straight Arrow Connector 15"/>
          <p:cNvCxnSpPr/>
          <p:nvPr/>
        </p:nvCxnSpPr>
        <p:spPr>
          <a:xfrm rot="5400000">
            <a:off x="2172494" y="3314700"/>
            <a:ext cx="532606" cy="794"/>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52600" y="3581400"/>
            <a:ext cx="1245341" cy="369332"/>
          </a:xfrm>
          <a:prstGeom prst="rect">
            <a:avLst/>
          </a:prstGeom>
          <a:noFill/>
        </p:spPr>
        <p:txBody>
          <a:bodyPr wrap="none" rtlCol="0">
            <a:spAutoFit/>
          </a:bodyPr>
          <a:lstStyle/>
          <a:p>
            <a:r>
              <a:rPr lang="en-US" b="1" dirty="0" smtClean="0"/>
              <a:t>Slab height</a:t>
            </a:r>
            <a:endParaRPr lang="en-US" b="1" dirty="0"/>
          </a:p>
        </p:txBody>
      </p:sp>
      <p:sp>
        <p:nvSpPr>
          <p:cNvPr id="18" name="Rectangle 17"/>
          <p:cNvSpPr/>
          <p:nvPr/>
        </p:nvSpPr>
        <p:spPr>
          <a:xfrm>
            <a:off x="2133600" y="2590800"/>
            <a:ext cx="152400"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133600" y="2514600"/>
            <a:ext cx="990600" cy="369332"/>
          </a:xfrm>
          <a:prstGeom prst="rect">
            <a:avLst/>
          </a:prstGeom>
          <a:noFill/>
        </p:spPr>
        <p:txBody>
          <a:bodyPr wrap="square" rtlCol="0">
            <a:spAutoFit/>
          </a:bodyPr>
          <a:lstStyle/>
          <a:p>
            <a:pPr algn="ctr"/>
            <a:r>
              <a:rPr lang="en-US" b="1" dirty="0" smtClean="0"/>
              <a:t>YIG</a:t>
            </a:r>
            <a:endParaRPr lang="en-US" b="1" dirty="0"/>
          </a:p>
        </p:txBody>
      </p:sp>
      <p:sp>
        <p:nvSpPr>
          <p:cNvPr id="20" name="TextBox 19"/>
          <p:cNvSpPr txBox="1"/>
          <p:nvPr/>
        </p:nvSpPr>
        <p:spPr>
          <a:xfrm>
            <a:off x="381000" y="4648200"/>
            <a:ext cx="2845074" cy="1200329"/>
          </a:xfrm>
          <a:prstGeom prst="rect">
            <a:avLst/>
          </a:prstGeom>
          <a:noFill/>
        </p:spPr>
        <p:txBody>
          <a:bodyPr wrap="none" rtlCol="0">
            <a:spAutoFit/>
          </a:bodyPr>
          <a:lstStyle/>
          <a:p>
            <a:pPr>
              <a:buFont typeface="Arial" pitchFamily="34" charset="0"/>
              <a:buChar char="•"/>
            </a:pPr>
            <a:r>
              <a:rPr lang="en-US" b="1" dirty="0" smtClean="0"/>
              <a:t>MO material : </a:t>
            </a:r>
            <a:r>
              <a:rPr lang="en-US" b="1" dirty="0" err="1" smtClean="0"/>
              <a:t>Ce:YIG</a:t>
            </a:r>
            <a:endParaRPr lang="en-US" b="1" dirty="0" smtClean="0"/>
          </a:p>
          <a:p>
            <a:pPr lvl="1">
              <a:buFont typeface="Arial" pitchFamily="34" charset="0"/>
              <a:buChar char="•"/>
            </a:pPr>
            <a:r>
              <a:rPr lang="en-US" b="1" dirty="0" smtClean="0"/>
              <a:t> refractive index =2.22</a:t>
            </a:r>
          </a:p>
          <a:p>
            <a:pPr lvl="1">
              <a:buFont typeface="Arial" pitchFamily="34" charset="0"/>
              <a:buChar char="•"/>
            </a:pPr>
            <a:r>
              <a:rPr lang="en-US" b="1" dirty="0" smtClean="0"/>
              <a:t> Loss: </a:t>
            </a:r>
            <a:r>
              <a:rPr lang="en-US" b="1" dirty="0" smtClean="0"/>
              <a:t>20 </a:t>
            </a:r>
            <a:r>
              <a:rPr lang="en-US" b="1" dirty="0" smtClean="0"/>
              <a:t>cm-1</a:t>
            </a:r>
          </a:p>
          <a:p>
            <a:pPr lvl="1">
              <a:buFont typeface="Arial" pitchFamily="34" charset="0"/>
              <a:buChar char="•"/>
            </a:pPr>
            <a:r>
              <a:rPr lang="en-US" b="1" dirty="0" smtClean="0"/>
              <a:t> thickness: 200nm</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3" cstate="print"/>
          <a:srcRect/>
          <a:stretch>
            <a:fillRect/>
          </a:stretch>
        </p:blipFill>
        <p:spPr bwMode="auto">
          <a:xfrm>
            <a:off x="3505200" y="1981200"/>
            <a:ext cx="5638800" cy="42291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Single mode condition for rib waveguides</a:t>
            </a:r>
            <a:endParaRPr lang="en-US" dirty="0"/>
          </a:p>
        </p:txBody>
      </p:sp>
      <p:sp>
        <p:nvSpPr>
          <p:cNvPr id="5" name="Rectangle 4"/>
          <p:cNvSpPr/>
          <p:nvPr/>
        </p:nvSpPr>
        <p:spPr>
          <a:xfrm>
            <a:off x="762000" y="3048000"/>
            <a:ext cx="19812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2590800"/>
            <a:ext cx="7620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2438400"/>
            <a:ext cx="7620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0" y="2069068"/>
            <a:ext cx="533400" cy="369332"/>
          </a:xfrm>
          <a:prstGeom prst="rect">
            <a:avLst/>
          </a:prstGeom>
          <a:noFill/>
        </p:spPr>
        <p:txBody>
          <a:bodyPr wrap="square" rtlCol="0">
            <a:spAutoFit/>
          </a:bodyPr>
          <a:lstStyle/>
          <a:p>
            <a:r>
              <a:rPr lang="en-US" b="1" dirty="0" smtClean="0"/>
              <a:t>W</a:t>
            </a:r>
            <a:endParaRPr lang="en-US" b="1" dirty="0"/>
          </a:p>
        </p:txBody>
      </p:sp>
      <p:cxnSp>
        <p:nvCxnSpPr>
          <p:cNvPr id="9" name="Straight Arrow Connector 8"/>
          <p:cNvCxnSpPr/>
          <p:nvPr/>
        </p:nvCxnSpPr>
        <p:spPr>
          <a:xfrm rot="5400000">
            <a:off x="647700" y="3086100"/>
            <a:ext cx="990600" cy="1588"/>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286000"/>
            <a:ext cx="1042273" cy="369332"/>
          </a:xfrm>
          <a:prstGeom prst="rect">
            <a:avLst/>
          </a:prstGeom>
          <a:noFill/>
        </p:spPr>
        <p:txBody>
          <a:bodyPr wrap="none" rtlCol="0">
            <a:spAutoFit/>
          </a:bodyPr>
          <a:lstStyle/>
          <a:p>
            <a:r>
              <a:rPr lang="en-US" b="1" dirty="0" smtClean="0"/>
              <a:t>H=0.7um</a:t>
            </a:r>
            <a:endParaRPr lang="en-US" b="1" dirty="0"/>
          </a:p>
        </p:txBody>
      </p:sp>
      <p:cxnSp>
        <p:nvCxnSpPr>
          <p:cNvPr id="11" name="Straight Arrow Connector 10"/>
          <p:cNvCxnSpPr/>
          <p:nvPr/>
        </p:nvCxnSpPr>
        <p:spPr>
          <a:xfrm rot="5400000">
            <a:off x="2172494" y="3314700"/>
            <a:ext cx="532606" cy="794"/>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1200" y="3733800"/>
            <a:ext cx="1245341" cy="369332"/>
          </a:xfrm>
          <a:prstGeom prst="rect">
            <a:avLst/>
          </a:prstGeom>
          <a:noFill/>
        </p:spPr>
        <p:txBody>
          <a:bodyPr wrap="none" rtlCol="0">
            <a:spAutoFit/>
          </a:bodyPr>
          <a:lstStyle/>
          <a:p>
            <a:r>
              <a:rPr lang="en-US" b="1" dirty="0" smtClean="0"/>
              <a:t>Slab height</a:t>
            </a:r>
            <a:endParaRPr lang="en-US" b="1" dirty="0"/>
          </a:p>
        </p:txBody>
      </p:sp>
      <p:sp>
        <p:nvSpPr>
          <p:cNvPr id="15" name="TextBox 14"/>
          <p:cNvSpPr txBox="1"/>
          <p:nvPr/>
        </p:nvSpPr>
        <p:spPr>
          <a:xfrm>
            <a:off x="6477000" y="4648200"/>
            <a:ext cx="2013693" cy="523220"/>
          </a:xfrm>
          <a:prstGeom prst="rect">
            <a:avLst/>
          </a:prstGeom>
          <a:noFill/>
        </p:spPr>
        <p:txBody>
          <a:bodyPr wrap="none" rtlCol="0">
            <a:spAutoFit/>
          </a:bodyPr>
          <a:lstStyle/>
          <a:p>
            <a:r>
              <a:rPr lang="en-US" sz="2800" b="1" dirty="0" smtClean="0">
                <a:solidFill>
                  <a:srgbClr val="FF0000"/>
                </a:solidFill>
              </a:rPr>
              <a:t>Single mode</a:t>
            </a:r>
            <a:endParaRPr lang="en-US" sz="2800" b="1" dirty="0">
              <a:solidFill>
                <a:srgbClr val="FF0000"/>
              </a:solidFill>
            </a:endParaRPr>
          </a:p>
        </p:txBody>
      </p:sp>
      <p:sp>
        <p:nvSpPr>
          <p:cNvPr id="16" name="TextBox 15"/>
          <p:cNvSpPr txBox="1"/>
          <p:nvPr/>
        </p:nvSpPr>
        <p:spPr>
          <a:xfrm>
            <a:off x="5029200" y="3200400"/>
            <a:ext cx="1960793" cy="523220"/>
          </a:xfrm>
          <a:prstGeom prst="rect">
            <a:avLst/>
          </a:prstGeom>
          <a:noFill/>
        </p:spPr>
        <p:txBody>
          <a:bodyPr wrap="none" rtlCol="0">
            <a:spAutoFit/>
          </a:bodyPr>
          <a:lstStyle/>
          <a:p>
            <a:r>
              <a:rPr lang="en-US" sz="2800" b="1" dirty="0" smtClean="0">
                <a:solidFill>
                  <a:srgbClr val="FF0000"/>
                </a:solidFill>
              </a:rPr>
              <a:t>Multi-mode</a:t>
            </a:r>
            <a:endParaRPr lang="en-US" sz="2800" b="1" dirty="0">
              <a:solidFill>
                <a:srgbClr val="FF0000"/>
              </a:solidFill>
            </a:endParaRPr>
          </a:p>
        </p:txBody>
      </p:sp>
      <p:sp>
        <p:nvSpPr>
          <p:cNvPr id="18" name="TextBox 17"/>
          <p:cNvSpPr txBox="1"/>
          <p:nvPr/>
        </p:nvSpPr>
        <p:spPr>
          <a:xfrm>
            <a:off x="5257800" y="6248400"/>
            <a:ext cx="2270558" cy="369332"/>
          </a:xfrm>
          <a:prstGeom prst="rect">
            <a:avLst/>
          </a:prstGeom>
          <a:noFill/>
        </p:spPr>
        <p:txBody>
          <a:bodyPr wrap="none" rtlCol="0">
            <a:spAutoFit/>
          </a:bodyPr>
          <a:lstStyle/>
          <a:p>
            <a:r>
              <a:rPr lang="en-US" dirty="0" err="1" smtClean="0"/>
              <a:t>Soref</a:t>
            </a:r>
            <a:r>
              <a:rPr lang="en-US" dirty="0" smtClean="0"/>
              <a:t>, et.al., JQE, 1991</a:t>
            </a:r>
            <a:endParaRPr lang="en-US" dirty="0"/>
          </a:p>
        </p:txBody>
      </p:sp>
      <p:graphicFrame>
        <p:nvGraphicFramePr>
          <p:cNvPr id="38916" name="Object 2"/>
          <p:cNvGraphicFramePr>
            <a:graphicFrameLocks noChangeAspect="1"/>
          </p:cNvGraphicFramePr>
          <p:nvPr/>
        </p:nvGraphicFramePr>
        <p:xfrm>
          <a:off x="381000" y="4953000"/>
          <a:ext cx="2789237" cy="977900"/>
        </p:xfrm>
        <a:graphic>
          <a:graphicData uri="http://schemas.openxmlformats.org/presentationml/2006/ole">
            <p:oleObj spid="_x0000_s6146" name="Equation" r:id="rId4" imgW="1663560" imgH="583920" progId="Equation.3">
              <p:embed/>
            </p:oleObj>
          </a:graphicData>
        </a:graphic>
      </p:graphicFrame>
      <p:sp>
        <p:nvSpPr>
          <p:cNvPr id="20" name="TextBox 19"/>
          <p:cNvSpPr txBox="1"/>
          <p:nvPr/>
        </p:nvSpPr>
        <p:spPr>
          <a:xfrm>
            <a:off x="609600" y="4495800"/>
            <a:ext cx="2313903" cy="369332"/>
          </a:xfrm>
          <a:prstGeom prst="rect">
            <a:avLst/>
          </a:prstGeom>
          <a:noFill/>
        </p:spPr>
        <p:txBody>
          <a:bodyPr wrap="none" rtlCol="0">
            <a:spAutoFit/>
          </a:bodyPr>
          <a:lstStyle/>
          <a:p>
            <a:r>
              <a:rPr lang="en-US" b="1" dirty="0" smtClean="0"/>
              <a:t>Single mode condition</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next </a:t>
            </a:r>
            <a:endParaRPr lang="en-US" dirty="0"/>
          </a:p>
        </p:txBody>
      </p:sp>
      <p:sp>
        <p:nvSpPr>
          <p:cNvPr id="3" name="Content Placeholder 2"/>
          <p:cNvSpPr>
            <a:spLocks noGrp="1"/>
          </p:cNvSpPr>
          <p:nvPr>
            <p:ph idx="1"/>
          </p:nvPr>
        </p:nvSpPr>
        <p:spPr/>
        <p:txBody>
          <a:bodyPr/>
          <a:lstStyle/>
          <a:p>
            <a:r>
              <a:rPr lang="en-US" dirty="0"/>
              <a:t>D</a:t>
            </a:r>
            <a:r>
              <a:rPr lang="en-US" dirty="0" smtClean="0"/>
              <a:t>esign </a:t>
            </a:r>
            <a:r>
              <a:rPr lang="en-US" dirty="0"/>
              <a:t>r</a:t>
            </a:r>
            <a:r>
              <a:rPr lang="en-US" dirty="0" smtClean="0"/>
              <a:t>esonator &amp; waveguide</a:t>
            </a:r>
          </a:p>
          <a:p>
            <a:r>
              <a:rPr lang="en-US" dirty="0" smtClean="0"/>
              <a:t>Material preparation</a:t>
            </a:r>
          </a:p>
          <a:p>
            <a:pPr lvl="1"/>
            <a:r>
              <a:rPr lang="en-US" dirty="0" err="1" smtClean="0"/>
              <a:t>Ce:YIG</a:t>
            </a:r>
            <a:r>
              <a:rPr lang="en-US" dirty="0" smtClean="0"/>
              <a:t> (CeY</a:t>
            </a:r>
            <a:r>
              <a:rPr lang="en-US" baseline="-25000" dirty="0" smtClean="0"/>
              <a:t>2</a:t>
            </a:r>
            <a:r>
              <a:rPr lang="en-US" dirty="0" smtClean="0"/>
              <a:t>Fe</a:t>
            </a:r>
            <a:r>
              <a:rPr lang="en-US" baseline="-25000" dirty="0" smtClean="0"/>
              <a:t>5</a:t>
            </a:r>
            <a:r>
              <a:rPr lang="en-US" dirty="0" smtClean="0"/>
              <a:t>O</a:t>
            </a:r>
            <a:r>
              <a:rPr lang="en-US" baseline="-25000" dirty="0" smtClean="0"/>
              <a:t>12</a:t>
            </a:r>
            <a:r>
              <a:rPr lang="en-US" dirty="0" smtClean="0"/>
              <a:t>)</a:t>
            </a:r>
          </a:p>
          <a:p>
            <a:pPr lvl="1"/>
            <a:r>
              <a:rPr lang="en-US" dirty="0" smtClean="0"/>
              <a:t>BIG (Bi</a:t>
            </a:r>
            <a:r>
              <a:rPr lang="en-US" baseline="-25000" dirty="0" smtClean="0"/>
              <a:t>3</a:t>
            </a:r>
            <a:r>
              <a:rPr lang="en-US" dirty="0" smtClean="0"/>
              <a:t>Fe</a:t>
            </a:r>
            <a:r>
              <a:rPr lang="en-US" baseline="-25000" dirty="0" smtClean="0"/>
              <a:t>5</a:t>
            </a:r>
            <a:r>
              <a:rPr lang="en-US" dirty="0" smtClean="0"/>
              <a:t>O</a:t>
            </a:r>
            <a:r>
              <a:rPr lang="en-US" baseline="-25000" dirty="0" smtClean="0"/>
              <a:t>12</a:t>
            </a:r>
            <a:r>
              <a:rPr lang="en-US" dirty="0" smtClean="0"/>
              <a:t>)</a:t>
            </a:r>
          </a:p>
          <a:p>
            <a:r>
              <a:rPr lang="en-US" dirty="0" smtClean="0"/>
              <a:t>Process flow based on silicon or silica waveguides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Optical isolator literature review</a:t>
            </a:r>
          </a:p>
          <a:p>
            <a:pPr lvl="1"/>
            <a:r>
              <a:rPr lang="en-US" dirty="0" smtClean="0"/>
              <a:t>Faraday rotation</a:t>
            </a:r>
          </a:p>
          <a:p>
            <a:pPr lvl="1"/>
            <a:r>
              <a:rPr lang="en-US" dirty="0" smtClean="0"/>
              <a:t>Nonreciprocal phase shift and optical loss</a:t>
            </a:r>
          </a:p>
          <a:p>
            <a:r>
              <a:rPr lang="en-US" dirty="0" smtClean="0"/>
              <a:t>Optical isolator design based on ring resonators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a:t>
            </a:r>
            <a:r>
              <a:rPr lang="en-US" dirty="0" smtClean="0"/>
              <a:t>optical </a:t>
            </a:r>
            <a:r>
              <a:rPr lang="en-US" dirty="0"/>
              <a:t>i</a:t>
            </a:r>
            <a:r>
              <a:rPr lang="en-US" dirty="0" smtClean="0"/>
              <a:t>solator</a:t>
            </a:r>
            <a:endParaRPr lang="en-US" dirty="0"/>
          </a:p>
        </p:txBody>
      </p:sp>
      <p:sp>
        <p:nvSpPr>
          <p:cNvPr id="3" name="Content Placeholder 2"/>
          <p:cNvSpPr>
            <a:spLocks noGrp="1"/>
          </p:cNvSpPr>
          <p:nvPr>
            <p:ph idx="1"/>
          </p:nvPr>
        </p:nvSpPr>
        <p:spPr>
          <a:xfrm>
            <a:off x="457200" y="4572000"/>
            <a:ext cx="8229600" cy="1554163"/>
          </a:xfrm>
        </p:spPr>
        <p:txBody>
          <a:bodyPr>
            <a:normAutofit/>
          </a:bodyPr>
          <a:lstStyle/>
          <a:p>
            <a:r>
              <a:rPr lang="en-US" sz="1400" dirty="0" smtClean="0">
                <a:latin typeface="Arial" pitchFamily="34" charset="0"/>
                <a:cs typeface="Arial" pitchFamily="34" charset="0"/>
              </a:rPr>
              <a:t>With magnetic field parallel to the light propagation direction, right-hand and left-hand circular polarized light has different propagation constants, and thus the polarization rotates. This is so called Faraday rotator. The rotation direction is independent of propagation direction, which is always counterclockwise (or clockwise).</a:t>
            </a:r>
          </a:p>
          <a:p>
            <a:r>
              <a:rPr lang="en-US" sz="1400" dirty="0" smtClean="0">
                <a:latin typeface="Arial" pitchFamily="34" charset="0"/>
                <a:cs typeface="Arial" pitchFamily="34" charset="0"/>
              </a:rPr>
              <a:t>Placing the two </a:t>
            </a:r>
            <a:r>
              <a:rPr lang="en-US" sz="1400" dirty="0" err="1" smtClean="0">
                <a:latin typeface="Arial" pitchFamily="34" charset="0"/>
                <a:cs typeface="Arial" pitchFamily="34" charset="0"/>
              </a:rPr>
              <a:t>polarizers</a:t>
            </a:r>
            <a:r>
              <a:rPr lang="en-US" sz="1400" dirty="0" smtClean="0">
                <a:latin typeface="Arial" pitchFamily="34" charset="0"/>
                <a:cs typeface="Arial" pitchFamily="34" charset="0"/>
              </a:rPr>
              <a:t> in 45 degree with a </a:t>
            </a:r>
            <a:r>
              <a:rPr lang="en-US" sz="1400" b="1" dirty="0" smtClean="0">
                <a:latin typeface="Arial" pitchFamily="34" charset="0"/>
                <a:cs typeface="Arial" pitchFamily="34" charset="0"/>
              </a:rPr>
              <a:t>45-degree Faraday rotator </a:t>
            </a:r>
            <a:r>
              <a:rPr lang="en-US" sz="1400" dirty="0" smtClean="0">
                <a:latin typeface="Arial" pitchFamily="34" charset="0"/>
                <a:cs typeface="Arial" pitchFamily="34" charset="0"/>
              </a:rPr>
              <a:t>in-between, only one direction of light can pass.</a:t>
            </a:r>
            <a:endParaRPr lang="en-US" sz="1400" dirty="0">
              <a:latin typeface="Arial" pitchFamily="34" charset="0"/>
              <a:cs typeface="Arial" pitchFamily="34" charset="0"/>
            </a:endParaRPr>
          </a:p>
        </p:txBody>
      </p:sp>
      <p:cxnSp>
        <p:nvCxnSpPr>
          <p:cNvPr id="5" name="Straight Connector 4"/>
          <p:cNvCxnSpPr/>
          <p:nvPr/>
        </p:nvCxnSpPr>
        <p:spPr>
          <a:xfrm flipV="1">
            <a:off x="1447800" y="1600200"/>
            <a:ext cx="5181600" cy="2438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124200" y="2514600"/>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362200" y="2895600"/>
            <a:ext cx="457200" cy="12192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0"/>
            <a:endCxn id="9" idx="4"/>
          </p:cNvCxnSpPr>
          <p:nvPr/>
        </p:nvCxnSpPr>
        <p:spPr>
          <a:xfrm rot="16200000" flipH="1">
            <a:off x="1981200" y="3505200"/>
            <a:ext cx="1219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1"/>
            <a:endCxn id="9" idx="3"/>
          </p:cNvCxnSpPr>
          <p:nvPr/>
        </p:nvCxnSpPr>
        <p:spPr>
          <a:xfrm rot="16200000" flipH="1">
            <a:off x="1998103" y="3505200"/>
            <a:ext cx="8621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7"/>
            <a:endCxn id="9" idx="5"/>
          </p:cNvCxnSpPr>
          <p:nvPr/>
        </p:nvCxnSpPr>
        <p:spPr>
          <a:xfrm rot="16200000" flipH="1">
            <a:off x="2321393" y="3505200"/>
            <a:ext cx="862104"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4" name="Group 27"/>
          <p:cNvGrpSpPr/>
          <p:nvPr/>
        </p:nvGrpSpPr>
        <p:grpSpPr>
          <a:xfrm rot="15053984">
            <a:off x="5181600" y="1752600"/>
            <a:ext cx="1066800" cy="533400"/>
            <a:chOff x="5181600" y="1752600"/>
            <a:chExt cx="1066800" cy="533400"/>
          </a:xfrm>
        </p:grpSpPr>
        <p:sp>
          <p:nvSpPr>
            <p:cNvPr id="20" name="Oval 19"/>
            <p:cNvSpPr/>
            <p:nvPr/>
          </p:nvSpPr>
          <p:spPr>
            <a:xfrm>
              <a:off x="5181600" y="1752600"/>
              <a:ext cx="1066800" cy="5334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20" idx="1"/>
              <a:endCxn id="20" idx="7"/>
            </p:cNvCxnSpPr>
            <p:nvPr/>
          </p:nvCxnSpPr>
          <p:spPr>
            <a:xfrm rot="5400000" flipH="1" flipV="1">
              <a:off x="5715000" y="1453544"/>
              <a:ext cx="0" cy="75434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2"/>
              <a:endCxn id="20" idx="6"/>
            </p:cNvCxnSpPr>
            <p:nvPr/>
          </p:nvCxnSpPr>
          <p:spPr>
            <a:xfrm rot="10800000" flipH="1">
              <a:off x="5181600" y="2019300"/>
              <a:ext cx="1066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 idx="3"/>
              <a:endCxn id="20" idx="5"/>
            </p:cNvCxnSpPr>
            <p:nvPr/>
          </p:nvCxnSpPr>
          <p:spPr>
            <a:xfrm rot="16200000" flipH="1">
              <a:off x="5715000" y="1830714"/>
              <a:ext cx="0" cy="754342"/>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3581400" y="3392269"/>
            <a:ext cx="3142912" cy="646331"/>
          </a:xfrm>
          <a:prstGeom prst="rect">
            <a:avLst/>
          </a:prstGeom>
          <a:noFill/>
        </p:spPr>
        <p:txBody>
          <a:bodyPr wrap="none" rtlCol="0">
            <a:spAutoFit/>
          </a:bodyPr>
          <a:lstStyle/>
          <a:p>
            <a:r>
              <a:rPr lang="en-US" dirty="0" smtClean="0"/>
              <a:t>Magneto-optic material</a:t>
            </a:r>
          </a:p>
          <a:p>
            <a:r>
              <a:rPr lang="en-US" dirty="0" smtClean="0"/>
              <a:t>(polarization rotates 45 degree)</a:t>
            </a:r>
            <a:endParaRPr lang="en-US" dirty="0"/>
          </a:p>
        </p:txBody>
      </p:sp>
      <p:cxnSp>
        <p:nvCxnSpPr>
          <p:cNvPr id="34" name="Straight Arrow Connector 33"/>
          <p:cNvCxnSpPr/>
          <p:nvPr/>
        </p:nvCxnSpPr>
        <p:spPr>
          <a:xfrm flipV="1">
            <a:off x="1905000" y="1905000"/>
            <a:ext cx="2133600" cy="990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20106232">
            <a:off x="1398944" y="2004132"/>
            <a:ext cx="2724592" cy="369332"/>
          </a:xfrm>
          <a:prstGeom prst="rect">
            <a:avLst/>
          </a:prstGeom>
          <a:noFill/>
        </p:spPr>
        <p:txBody>
          <a:bodyPr wrap="none" rtlCol="0">
            <a:spAutoFit/>
          </a:bodyPr>
          <a:lstStyle/>
          <a:p>
            <a:r>
              <a:rPr lang="en-US" dirty="0" smtClean="0"/>
              <a:t>Light propagation direction</a:t>
            </a:r>
            <a:endParaRPr lang="en-US" dirty="0"/>
          </a:p>
        </p:txBody>
      </p:sp>
      <p:cxnSp>
        <p:nvCxnSpPr>
          <p:cNvPr id="37" name="Straight Arrow Connector 36"/>
          <p:cNvCxnSpPr/>
          <p:nvPr/>
        </p:nvCxnSpPr>
        <p:spPr>
          <a:xfrm flipV="1">
            <a:off x="3886200" y="2895600"/>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029200" y="2743200"/>
            <a:ext cx="314510" cy="369332"/>
          </a:xfrm>
          <a:prstGeom prst="rect">
            <a:avLst/>
          </a:prstGeom>
          <a:noFill/>
        </p:spPr>
        <p:txBody>
          <a:bodyPr wrap="none" rtlCol="0">
            <a:spAutoFit/>
          </a:bodyPr>
          <a:lstStyle/>
          <a:p>
            <a:r>
              <a:rPr lang="en-US" b="1" dirty="0" smtClean="0"/>
              <a:t>B</a:t>
            </a:r>
            <a:endParaRPr lang="en-US" b="1" dirty="0"/>
          </a:p>
        </p:txBody>
      </p:sp>
      <p:cxnSp>
        <p:nvCxnSpPr>
          <p:cNvPr id="40" name="Straight Arrow Connector 39"/>
          <p:cNvCxnSpPr/>
          <p:nvPr/>
        </p:nvCxnSpPr>
        <p:spPr>
          <a:xfrm rot="5400000" flipH="1" flipV="1">
            <a:off x="1295400" y="3581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V="1">
            <a:off x="5791200" y="13716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V="1">
            <a:off x="5219700" y="24003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0800000">
            <a:off x="2971800" y="3505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Nonreciprocal phase shift and optical loss</a:t>
            </a:r>
            <a:endParaRPr lang="en-US" dirty="0"/>
          </a:p>
        </p:txBody>
      </p:sp>
      <p:sp>
        <p:nvSpPr>
          <p:cNvPr id="4" name="Rectangle 3"/>
          <p:cNvSpPr/>
          <p:nvPr/>
        </p:nvSpPr>
        <p:spPr>
          <a:xfrm>
            <a:off x="1676400" y="2438400"/>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438400" y="2743200"/>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67000" y="3048000"/>
            <a:ext cx="2032929" cy="307777"/>
          </a:xfrm>
          <a:prstGeom prst="rect">
            <a:avLst/>
          </a:prstGeom>
          <a:noFill/>
        </p:spPr>
        <p:txBody>
          <a:bodyPr wrap="none" rtlCol="0">
            <a:spAutoFit/>
          </a:bodyPr>
          <a:lstStyle/>
          <a:p>
            <a:r>
              <a:rPr lang="en-US" sz="1400" b="1" dirty="0" smtClean="0">
                <a:latin typeface="Arial" pitchFamily="34" charset="0"/>
                <a:cs typeface="Arial" pitchFamily="34" charset="0"/>
              </a:rPr>
              <a:t>Propagation direction</a:t>
            </a:r>
            <a:endParaRPr lang="en-US" sz="1400" b="1" dirty="0">
              <a:latin typeface="Arial" pitchFamily="34" charset="0"/>
              <a:cs typeface="Arial" pitchFamily="34" charset="0"/>
            </a:endParaRPr>
          </a:p>
        </p:txBody>
      </p:sp>
      <p:cxnSp>
        <p:nvCxnSpPr>
          <p:cNvPr id="14" name="Straight Arrow Connector 13"/>
          <p:cNvCxnSpPr/>
          <p:nvPr/>
        </p:nvCxnSpPr>
        <p:spPr>
          <a:xfrm rot="10800000">
            <a:off x="1371600" y="2971800"/>
            <a:ext cx="9144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1000" y="2514600"/>
            <a:ext cx="1375698" cy="307777"/>
          </a:xfrm>
          <a:prstGeom prst="rect">
            <a:avLst/>
          </a:prstGeom>
          <a:noFill/>
        </p:spPr>
        <p:txBody>
          <a:bodyPr wrap="none" rtlCol="0">
            <a:spAutoFit/>
          </a:bodyPr>
          <a:lstStyle/>
          <a:p>
            <a:r>
              <a:rPr lang="en-US" sz="1400" b="1" dirty="0" smtClean="0">
                <a:latin typeface="Arial" pitchFamily="34" charset="0"/>
                <a:cs typeface="Arial" pitchFamily="34" charset="0"/>
              </a:rPr>
              <a:t>Magnetic field</a:t>
            </a:r>
            <a:endParaRPr lang="en-US" sz="1400" b="1" dirty="0">
              <a:latin typeface="Arial" pitchFamily="34" charset="0"/>
              <a:cs typeface="Arial" pitchFamily="34" charset="0"/>
            </a:endParaRPr>
          </a:p>
        </p:txBody>
      </p:sp>
      <p:cxnSp>
        <p:nvCxnSpPr>
          <p:cNvPr id="17" name="Straight Arrow Connector 16"/>
          <p:cNvCxnSpPr/>
          <p:nvPr/>
        </p:nvCxnSpPr>
        <p:spPr>
          <a:xfrm rot="5400000" flipH="1" flipV="1">
            <a:off x="4838700" y="2781300"/>
            <a:ext cx="1905000"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10200" y="3581400"/>
            <a:ext cx="2667000"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705600" y="2590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flipV="1">
            <a:off x="6858000" y="2286000"/>
            <a:ext cx="6096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205402" y="2570661"/>
            <a:ext cx="304800" cy="5715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5090966" y="1843234"/>
            <a:ext cx="550600" cy="369332"/>
          </a:xfrm>
          <a:prstGeom prst="rect">
            <a:avLst/>
          </a:prstGeom>
          <a:noFill/>
        </p:spPr>
        <p:txBody>
          <a:bodyPr wrap="none" rtlCol="0">
            <a:spAutoFit/>
          </a:bodyPr>
          <a:lstStyle/>
          <a:p>
            <a:r>
              <a:rPr lang="el-GR" dirty="0" smtClean="0">
                <a:latin typeface="Arial" pitchFamily="34" charset="0"/>
                <a:cs typeface="Arial" pitchFamily="34" charset="0"/>
              </a:rPr>
              <a:t>α</a:t>
            </a:r>
            <a:r>
              <a:rPr lang="en-US" baseline="-25000" dirty="0" err="1" smtClean="0">
                <a:latin typeface="Arial" pitchFamily="34" charset="0"/>
                <a:cs typeface="Arial" pitchFamily="34" charset="0"/>
              </a:rPr>
              <a:t>eff</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26" name="TextBox 25"/>
          <p:cNvSpPr txBox="1"/>
          <p:nvPr/>
        </p:nvSpPr>
        <p:spPr>
          <a:xfrm>
            <a:off x="7772400" y="3657600"/>
            <a:ext cx="685800" cy="369332"/>
          </a:xfrm>
          <a:prstGeom prst="rect">
            <a:avLst/>
          </a:prstGeom>
          <a:noFill/>
        </p:spPr>
        <p:txBody>
          <a:bodyPr wrap="square" rtlCol="0">
            <a:spAutoFit/>
          </a:bodyPr>
          <a:lstStyle/>
          <a:p>
            <a:r>
              <a:rPr lang="en-US" dirty="0" err="1" smtClean="0">
                <a:latin typeface="Arial" pitchFamily="34" charset="0"/>
                <a:cs typeface="Arial" pitchFamily="34" charset="0"/>
              </a:rPr>
              <a:t>n</a:t>
            </a:r>
            <a:r>
              <a:rPr lang="en-US" baseline="-25000" dirty="0" err="1" smtClean="0">
                <a:latin typeface="Arial" pitchFamily="34" charset="0"/>
                <a:cs typeface="Arial" pitchFamily="34" charset="0"/>
              </a:rPr>
              <a:t>eff</a:t>
            </a:r>
            <a:endParaRPr lang="en-US" baseline="-25000" dirty="0">
              <a:latin typeface="Arial" pitchFamily="34" charset="0"/>
              <a:cs typeface="Arial" pitchFamily="34" charset="0"/>
            </a:endParaRPr>
          </a:p>
        </p:txBody>
      </p:sp>
      <p:sp>
        <p:nvSpPr>
          <p:cNvPr id="27" name="Oval 26"/>
          <p:cNvSpPr/>
          <p:nvPr/>
        </p:nvSpPr>
        <p:spPr>
          <a:xfrm>
            <a:off x="7467600" y="2209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943600" y="2971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553200" y="2743200"/>
            <a:ext cx="614271" cy="369332"/>
          </a:xfrm>
          <a:prstGeom prst="rect">
            <a:avLst/>
          </a:prstGeom>
          <a:noFill/>
        </p:spPr>
        <p:txBody>
          <a:bodyPr wrap="none" rtlCol="0">
            <a:spAutoFit/>
          </a:bodyPr>
          <a:lstStyle/>
          <a:p>
            <a:r>
              <a:rPr lang="en-US" dirty="0" smtClean="0"/>
              <a:t>M=0</a:t>
            </a:r>
            <a:endParaRPr lang="en-US" dirty="0"/>
          </a:p>
        </p:txBody>
      </p:sp>
      <p:sp>
        <p:nvSpPr>
          <p:cNvPr id="31" name="TextBox 30"/>
          <p:cNvSpPr txBox="1"/>
          <p:nvPr/>
        </p:nvSpPr>
        <p:spPr>
          <a:xfrm>
            <a:off x="6096000" y="1219200"/>
            <a:ext cx="1981199" cy="646331"/>
          </a:xfrm>
          <a:prstGeom prst="rect">
            <a:avLst/>
          </a:prstGeom>
          <a:noFill/>
        </p:spPr>
        <p:txBody>
          <a:bodyPr wrap="square" rtlCol="0">
            <a:spAutoFit/>
          </a:bodyPr>
          <a:lstStyle/>
          <a:p>
            <a:r>
              <a:rPr lang="en-US" dirty="0" smtClean="0"/>
              <a:t>M≠0 for backward and forward light</a:t>
            </a:r>
            <a:endParaRPr lang="en-US" dirty="0"/>
          </a:p>
        </p:txBody>
      </p:sp>
      <p:cxnSp>
        <p:nvCxnSpPr>
          <p:cNvPr id="33" name="Straight Arrow Connector 32"/>
          <p:cNvCxnSpPr/>
          <p:nvPr/>
        </p:nvCxnSpPr>
        <p:spPr>
          <a:xfrm rot="5400000">
            <a:off x="5867400" y="1981200"/>
            <a:ext cx="9144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705600" y="1905000"/>
            <a:ext cx="609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Content Placeholder 2"/>
          <p:cNvSpPr>
            <a:spLocks noGrp="1"/>
          </p:cNvSpPr>
          <p:nvPr>
            <p:ph idx="1"/>
          </p:nvPr>
        </p:nvSpPr>
        <p:spPr>
          <a:xfrm>
            <a:off x="228600" y="4419600"/>
            <a:ext cx="8153400" cy="2438400"/>
          </a:xfrm>
        </p:spPr>
        <p:txBody>
          <a:bodyPr>
            <a:noAutofit/>
          </a:bodyPr>
          <a:lstStyle/>
          <a:p>
            <a:r>
              <a:rPr lang="en-US" sz="2000" b="1" dirty="0" smtClean="0">
                <a:latin typeface="Arial" pitchFamily="34" charset="0"/>
                <a:cs typeface="Arial" pitchFamily="34" charset="0"/>
              </a:rPr>
              <a:t>Magnetic field </a:t>
            </a:r>
            <a:r>
              <a:rPr lang="en-US" sz="2000" b="1" dirty="0" smtClean="0">
                <a:solidFill>
                  <a:srgbClr val="FF0000"/>
                </a:solidFill>
                <a:latin typeface="Arial" pitchFamily="34" charset="0"/>
                <a:cs typeface="Arial" pitchFamily="34" charset="0"/>
              </a:rPr>
              <a:t>transverse </a:t>
            </a:r>
            <a:r>
              <a:rPr lang="en-US" sz="2000" b="1" dirty="0" smtClean="0">
                <a:latin typeface="Arial" pitchFamily="34" charset="0"/>
                <a:cs typeface="Arial" pitchFamily="34" charset="0"/>
              </a:rPr>
              <a:t>to the light propagation </a:t>
            </a:r>
            <a:r>
              <a:rPr lang="en-US" sz="2000" b="1" dirty="0" smtClean="0">
                <a:latin typeface="Arial" pitchFamily="34" charset="0"/>
                <a:cs typeface="Arial" pitchFamily="34" charset="0"/>
              </a:rPr>
              <a:t>direction</a:t>
            </a:r>
          </a:p>
          <a:p>
            <a:pPr lvl="1"/>
            <a:r>
              <a:rPr lang="en-US" sz="1800" b="1" dirty="0" smtClean="0">
                <a:latin typeface="Arial" pitchFamily="34" charset="0"/>
                <a:cs typeface="Arial" pitchFamily="34" charset="0"/>
              </a:rPr>
              <a:t>Nonreciprocal phase shift</a:t>
            </a:r>
          </a:p>
          <a:p>
            <a:pPr lvl="2"/>
            <a:r>
              <a:rPr lang="en-US" sz="1600" b="1" dirty="0" smtClean="0">
                <a:latin typeface="Arial" pitchFamily="34" charset="0"/>
                <a:cs typeface="Arial" pitchFamily="34" charset="0"/>
              </a:rPr>
              <a:t>Different propagation constant </a:t>
            </a:r>
            <a:r>
              <a:rPr lang="en-US" sz="1600" b="1" dirty="0" err="1" smtClean="0">
                <a:latin typeface="Arial" pitchFamily="34" charset="0"/>
                <a:cs typeface="Arial" pitchFamily="34" charset="0"/>
              </a:rPr>
              <a:t>sfor</a:t>
            </a:r>
            <a:r>
              <a:rPr lang="en-US" sz="1600" b="1" dirty="0" smtClean="0">
                <a:latin typeface="Arial" pitchFamily="34" charset="0"/>
                <a:cs typeface="Arial" pitchFamily="34" charset="0"/>
              </a:rPr>
              <a:t> forward and backward light</a:t>
            </a:r>
          </a:p>
          <a:p>
            <a:pPr lvl="1"/>
            <a:r>
              <a:rPr lang="en-US" sz="1800" b="1" dirty="0" smtClean="0">
                <a:latin typeface="Arial" pitchFamily="34" charset="0"/>
                <a:cs typeface="Arial" pitchFamily="34" charset="0"/>
              </a:rPr>
              <a:t>Nonreciprocal optical loss</a:t>
            </a:r>
          </a:p>
          <a:p>
            <a:pPr lvl="2"/>
            <a:r>
              <a:rPr lang="en-US" sz="1600" b="1" dirty="0" smtClean="0">
                <a:latin typeface="Arial" pitchFamily="34" charset="0"/>
                <a:cs typeface="Arial" pitchFamily="34" charset="0"/>
              </a:rPr>
              <a:t>Different  absorption coefficients for forward and backward light</a:t>
            </a:r>
          </a:p>
          <a:p>
            <a:pPr lvl="2"/>
            <a:endParaRPr lang="en-US" sz="1000" b="1"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Nonreciprocal propagation constant</a:t>
            </a:r>
            <a:endParaRPr lang="en-US" dirty="0"/>
          </a:p>
        </p:txBody>
      </p:sp>
      <p:sp>
        <p:nvSpPr>
          <p:cNvPr id="6" name="Rectangle 5"/>
          <p:cNvSpPr/>
          <p:nvPr/>
        </p:nvSpPr>
        <p:spPr>
          <a:xfrm>
            <a:off x="1905000" y="1447800"/>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0800000">
            <a:off x="381794" y="1904206"/>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48494" y="17899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067594" y="1904206"/>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448594" y="1599406"/>
            <a:ext cx="276038" cy="369332"/>
          </a:xfrm>
          <a:prstGeom prst="rect">
            <a:avLst/>
          </a:prstGeom>
          <a:noFill/>
        </p:spPr>
        <p:txBody>
          <a:bodyPr wrap="none" rtlCol="0">
            <a:spAutoFit/>
          </a:bodyPr>
          <a:lstStyle/>
          <a:p>
            <a:r>
              <a:rPr lang="en-US" b="1" dirty="0" smtClean="0"/>
              <a:t>z</a:t>
            </a:r>
            <a:endParaRPr lang="en-US" b="1" dirty="0"/>
          </a:p>
        </p:txBody>
      </p:sp>
      <p:sp>
        <p:nvSpPr>
          <p:cNvPr id="17" name="TextBox 16"/>
          <p:cNvSpPr txBox="1"/>
          <p:nvPr/>
        </p:nvSpPr>
        <p:spPr>
          <a:xfrm>
            <a:off x="838994" y="989806"/>
            <a:ext cx="293670" cy="369332"/>
          </a:xfrm>
          <a:prstGeom prst="rect">
            <a:avLst/>
          </a:prstGeom>
          <a:noFill/>
        </p:spPr>
        <p:txBody>
          <a:bodyPr wrap="none" rtlCol="0">
            <a:spAutoFit/>
          </a:bodyPr>
          <a:lstStyle/>
          <a:p>
            <a:r>
              <a:rPr lang="en-US" b="1" dirty="0" smtClean="0"/>
              <a:t>y</a:t>
            </a:r>
            <a:endParaRPr lang="en-US" b="1" dirty="0"/>
          </a:p>
        </p:txBody>
      </p:sp>
      <p:sp>
        <p:nvSpPr>
          <p:cNvPr id="18" name="TextBox 17"/>
          <p:cNvSpPr txBox="1"/>
          <p:nvPr/>
        </p:nvSpPr>
        <p:spPr>
          <a:xfrm>
            <a:off x="381794" y="1675606"/>
            <a:ext cx="290464" cy="369332"/>
          </a:xfrm>
          <a:prstGeom prst="rect">
            <a:avLst/>
          </a:prstGeom>
          <a:noFill/>
        </p:spPr>
        <p:txBody>
          <a:bodyPr wrap="none" rtlCol="0">
            <a:spAutoFit/>
          </a:bodyPr>
          <a:lstStyle/>
          <a:p>
            <a:r>
              <a:rPr lang="en-US" b="1" dirty="0" smtClean="0"/>
              <a:t>x</a:t>
            </a:r>
            <a:endParaRPr lang="en-US" b="1" dirty="0"/>
          </a:p>
        </p:txBody>
      </p:sp>
      <p:graphicFrame>
        <p:nvGraphicFramePr>
          <p:cNvPr id="64514" name="Object 2"/>
          <p:cNvGraphicFramePr>
            <a:graphicFrameLocks noChangeAspect="1"/>
          </p:cNvGraphicFramePr>
          <p:nvPr/>
        </p:nvGraphicFramePr>
        <p:xfrm>
          <a:off x="280987" y="3100387"/>
          <a:ext cx="3370263" cy="1090613"/>
        </p:xfrm>
        <a:graphic>
          <a:graphicData uri="http://schemas.openxmlformats.org/presentationml/2006/ole">
            <p:oleObj spid="_x0000_s1026" name="Equation" r:id="rId3" imgW="2273040" imgH="736560" progId="Equation.3">
              <p:embed/>
            </p:oleObj>
          </a:graphicData>
        </a:graphic>
      </p:graphicFrame>
      <p:sp>
        <p:nvSpPr>
          <p:cNvPr id="20" name="TextBox 19"/>
          <p:cNvSpPr txBox="1"/>
          <p:nvPr/>
        </p:nvSpPr>
        <p:spPr>
          <a:xfrm>
            <a:off x="533400" y="2514600"/>
            <a:ext cx="2878288" cy="369332"/>
          </a:xfrm>
          <a:prstGeom prst="rect">
            <a:avLst/>
          </a:prstGeom>
          <a:noFill/>
        </p:spPr>
        <p:txBody>
          <a:bodyPr wrap="none" rtlCol="0">
            <a:spAutoFit/>
          </a:bodyPr>
          <a:lstStyle/>
          <a:p>
            <a:r>
              <a:rPr lang="en-US" dirty="0" smtClean="0"/>
              <a:t>Magnetic field  in y-direction</a:t>
            </a:r>
            <a:endParaRPr lang="en-US" dirty="0"/>
          </a:p>
        </p:txBody>
      </p:sp>
      <p:graphicFrame>
        <p:nvGraphicFramePr>
          <p:cNvPr id="64515" name="Object 2"/>
          <p:cNvGraphicFramePr>
            <a:graphicFrameLocks noChangeAspect="1"/>
          </p:cNvGraphicFramePr>
          <p:nvPr/>
        </p:nvGraphicFramePr>
        <p:xfrm>
          <a:off x="381000" y="4267200"/>
          <a:ext cx="2698750" cy="2051050"/>
        </p:xfrm>
        <a:graphic>
          <a:graphicData uri="http://schemas.openxmlformats.org/presentationml/2006/ole">
            <p:oleObj spid="_x0000_s1027" name="Equation" r:id="rId4" imgW="1701720" imgH="1295280" progId="Equation.3">
              <p:embed/>
            </p:oleObj>
          </a:graphicData>
        </a:graphic>
      </p:graphicFrame>
      <p:graphicFrame>
        <p:nvGraphicFramePr>
          <p:cNvPr id="19" name="Object 2"/>
          <p:cNvGraphicFramePr>
            <a:graphicFrameLocks noChangeAspect="1"/>
          </p:cNvGraphicFramePr>
          <p:nvPr/>
        </p:nvGraphicFramePr>
        <p:xfrm>
          <a:off x="4687887" y="3024187"/>
          <a:ext cx="3389313" cy="1090613"/>
        </p:xfrm>
        <a:graphic>
          <a:graphicData uri="http://schemas.openxmlformats.org/presentationml/2006/ole">
            <p:oleObj spid="_x0000_s1028" name="Equation" r:id="rId5" imgW="2286000" imgH="736560" progId="Equation.3">
              <p:embed/>
            </p:oleObj>
          </a:graphicData>
        </a:graphic>
      </p:graphicFrame>
      <p:sp>
        <p:nvSpPr>
          <p:cNvPr id="21" name="TextBox 20"/>
          <p:cNvSpPr txBox="1"/>
          <p:nvPr/>
        </p:nvSpPr>
        <p:spPr>
          <a:xfrm>
            <a:off x="4949825" y="2514600"/>
            <a:ext cx="2878288" cy="369332"/>
          </a:xfrm>
          <a:prstGeom prst="rect">
            <a:avLst/>
          </a:prstGeom>
          <a:noFill/>
        </p:spPr>
        <p:txBody>
          <a:bodyPr wrap="none" rtlCol="0">
            <a:spAutoFit/>
          </a:bodyPr>
          <a:lstStyle/>
          <a:p>
            <a:r>
              <a:rPr lang="en-US" dirty="0" smtClean="0"/>
              <a:t>Magnetic field  in x-direction</a:t>
            </a:r>
            <a:endParaRPr lang="en-US" dirty="0"/>
          </a:p>
        </p:txBody>
      </p:sp>
      <p:cxnSp>
        <p:nvCxnSpPr>
          <p:cNvPr id="26" name="Straight Connector 25"/>
          <p:cNvCxnSpPr/>
          <p:nvPr/>
        </p:nvCxnSpPr>
        <p:spPr>
          <a:xfrm>
            <a:off x="152400" y="2438400"/>
            <a:ext cx="853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6625" y="4648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667000" y="1752600"/>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438400" y="2133600"/>
            <a:ext cx="1875835" cy="307777"/>
          </a:xfrm>
          <a:prstGeom prst="rect">
            <a:avLst/>
          </a:prstGeom>
          <a:noFill/>
        </p:spPr>
        <p:txBody>
          <a:bodyPr wrap="none" rtlCol="0">
            <a:spAutoFit/>
          </a:bodyPr>
          <a:lstStyle/>
          <a:p>
            <a:r>
              <a:rPr lang="en-US" sz="1400" dirty="0" smtClean="0">
                <a:latin typeface="Arial" pitchFamily="34" charset="0"/>
                <a:cs typeface="Arial" pitchFamily="34" charset="0"/>
              </a:rPr>
              <a:t>Propagation direction</a:t>
            </a:r>
            <a:endParaRPr lang="en-US" sz="1400" dirty="0">
              <a:latin typeface="Arial" pitchFamily="34" charset="0"/>
              <a:cs typeface="Arial" pitchFamily="34" charset="0"/>
            </a:endParaRPr>
          </a:p>
        </p:txBody>
      </p:sp>
      <p:graphicFrame>
        <p:nvGraphicFramePr>
          <p:cNvPr id="64520" name="Object 8"/>
          <p:cNvGraphicFramePr>
            <a:graphicFrameLocks noChangeAspect="1"/>
          </p:cNvGraphicFramePr>
          <p:nvPr/>
        </p:nvGraphicFramePr>
        <p:xfrm>
          <a:off x="5029200" y="4267200"/>
          <a:ext cx="2698750" cy="2090738"/>
        </p:xfrm>
        <a:graphic>
          <a:graphicData uri="http://schemas.openxmlformats.org/presentationml/2006/ole">
            <p:oleObj spid="_x0000_s1029" name="Equation" r:id="rId6" imgW="1701720" imgH="13204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example</a:t>
            </a:r>
            <a:endParaRPr lang="en-US" dirty="0"/>
          </a:p>
        </p:txBody>
      </p:sp>
      <p:sp>
        <p:nvSpPr>
          <p:cNvPr id="3" name="Content Placeholder 2"/>
          <p:cNvSpPr>
            <a:spLocks noGrp="1"/>
          </p:cNvSpPr>
          <p:nvPr>
            <p:ph idx="1"/>
          </p:nvPr>
        </p:nvSpPr>
        <p:spPr>
          <a:xfrm>
            <a:off x="457200" y="4648200"/>
            <a:ext cx="8229600" cy="1828800"/>
          </a:xfrm>
        </p:spPr>
        <p:txBody>
          <a:bodyPr>
            <a:normAutofit fontScale="55000" lnSpcReduction="20000"/>
          </a:bodyPr>
          <a:lstStyle/>
          <a:p>
            <a:r>
              <a:rPr lang="en-US" dirty="0" smtClean="0">
                <a:latin typeface="Arial" pitchFamily="34" charset="0"/>
                <a:cs typeface="Arial" pitchFamily="34" charset="0"/>
              </a:rPr>
              <a:t>Lateral magnetic field</a:t>
            </a:r>
          </a:p>
          <a:p>
            <a:r>
              <a:rPr lang="en-US" dirty="0" smtClean="0">
                <a:latin typeface="Arial" pitchFamily="34" charset="0"/>
                <a:cs typeface="Arial" pitchFamily="34" charset="0"/>
              </a:rPr>
              <a:t>TM-polarized light has nonreciprocal phase shift</a:t>
            </a:r>
          </a:p>
          <a:p>
            <a:r>
              <a:rPr lang="en-US" dirty="0" smtClean="0">
                <a:latin typeface="Arial" pitchFamily="34" charset="0"/>
                <a:cs typeface="Arial" pitchFamily="34" charset="0"/>
              </a:rPr>
              <a:t>Interferometer structure</a:t>
            </a:r>
          </a:p>
          <a:p>
            <a:pPr lvl="1"/>
            <a:r>
              <a:rPr lang="en-US" dirty="0" smtClean="0">
                <a:latin typeface="Arial" pitchFamily="34" charset="0"/>
                <a:cs typeface="Arial" pitchFamily="34" charset="0"/>
              </a:rPr>
              <a:t>Forward: construction interference</a:t>
            </a:r>
          </a:p>
          <a:p>
            <a:pPr lvl="1"/>
            <a:r>
              <a:rPr lang="en-US" dirty="0" smtClean="0">
                <a:latin typeface="Arial" pitchFamily="34" charset="0"/>
                <a:cs typeface="Arial" pitchFamily="34" charset="0"/>
              </a:rPr>
              <a:t>Backward: destructive interference</a:t>
            </a:r>
          </a:p>
          <a:p>
            <a:r>
              <a:rPr lang="en-US" dirty="0" smtClean="0">
                <a:latin typeface="Arial" pitchFamily="34" charset="0"/>
                <a:cs typeface="Arial" pitchFamily="34" charset="0"/>
              </a:rPr>
              <a:t>Different directions of magnetic fields on both arms shorten the required length to half</a:t>
            </a:r>
            <a:endParaRPr lang="en-US" dirty="0">
              <a:latin typeface="Arial" pitchFamily="34" charset="0"/>
              <a:cs typeface="Arial" pitchFamily="34" charset="0"/>
            </a:endParaRPr>
          </a:p>
        </p:txBody>
      </p:sp>
      <p:pic>
        <p:nvPicPr>
          <p:cNvPr id="68610" name="Picture 2"/>
          <p:cNvPicPr>
            <a:picLocks noChangeAspect="1" noChangeArrowheads="1"/>
          </p:cNvPicPr>
          <p:nvPr/>
        </p:nvPicPr>
        <p:blipFill>
          <a:blip r:embed="rId2" cstate="print"/>
          <a:srcRect/>
          <a:stretch>
            <a:fillRect/>
          </a:stretch>
        </p:blipFill>
        <p:spPr bwMode="auto">
          <a:xfrm>
            <a:off x="1447800" y="1295400"/>
            <a:ext cx="6443409" cy="3190875"/>
          </a:xfrm>
          <a:prstGeom prst="rect">
            <a:avLst/>
          </a:prstGeom>
          <a:noFill/>
          <a:ln w="9525">
            <a:noFill/>
            <a:miter lim="800000"/>
            <a:headEnd/>
            <a:tailEnd/>
          </a:ln>
        </p:spPr>
      </p:pic>
      <p:sp>
        <p:nvSpPr>
          <p:cNvPr id="5" name="TextBox 4"/>
          <p:cNvSpPr txBox="1"/>
          <p:nvPr/>
        </p:nvSpPr>
        <p:spPr>
          <a:xfrm>
            <a:off x="2667000" y="6488668"/>
            <a:ext cx="3358612" cy="369332"/>
          </a:xfrm>
          <a:prstGeom prst="rect">
            <a:avLst/>
          </a:prstGeom>
          <a:noFill/>
        </p:spPr>
        <p:txBody>
          <a:bodyPr wrap="none" rtlCol="0">
            <a:spAutoFit/>
          </a:bodyPr>
          <a:lstStyle/>
          <a:p>
            <a:r>
              <a:rPr lang="en-US" dirty="0" smtClean="0"/>
              <a:t>Yokoi, et. al., Applied Optics, 2003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457200" y="533400"/>
            <a:ext cx="8267840" cy="5715000"/>
          </a:xfrm>
          <a:prstGeom prst="rect">
            <a:avLst/>
          </a:prstGeom>
          <a:noFill/>
          <a:ln w="9525">
            <a:noFill/>
            <a:miter lim="800000"/>
            <a:headEnd/>
            <a:tailEnd/>
          </a:ln>
        </p:spPr>
      </p:pic>
      <p:sp>
        <p:nvSpPr>
          <p:cNvPr id="5" name="TextBox 4"/>
          <p:cNvSpPr txBox="1"/>
          <p:nvPr/>
        </p:nvSpPr>
        <p:spPr>
          <a:xfrm>
            <a:off x="2819400" y="6488668"/>
            <a:ext cx="3358612" cy="369332"/>
          </a:xfrm>
          <a:prstGeom prst="rect">
            <a:avLst/>
          </a:prstGeom>
          <a:noFill/>
        </p:spPr>
        <p:txBody>
          <a:bodyPr wrap="none" rtlCol="0">
            <a:spAutoFit/>
          </a:bodyPr>
          <a:lstStyle/>
          <a:p>
            <a:r>
              <a:rPr lang="en-US" dirty="0" smtClean="0"/>
              <a:t>Yokoi, et. al., Applied Optics, 2000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of nonreciprocal loss</a:t>
            </a:r>
            <a:endParaRPr lang="en-US" dirty="0"/>
          </a:p>
        </p:txBody>
      </p:sp>
      <p:pic>
        <p:nvPicPr>
          <p:cNvPr id="75778" name="Picture 2"/>
          <p:cNvPicPr>
            <a:picLocks noChangeAspect="1" noChangeArrowheads="1"/>
          </p:cNvPicPr>
          <p:nvPr/>
        </p:nvPicPr>
        <p:blipFill>
          <a:blip r:embed="rId2" cstate="print"/>
          <a:srcRect/>
          <a:stretch>
            <a:fillRect/>
          </a:stretch>
        </p:blipFill>
        <p:spPr bwMode="auto">
          <a:xfrm>
            <a:off x="381000" y="1828800"/>
            <a:ext cx="4503347" cy="4162425"/>
          </a:xfrm>
          <a:prstGeom prst="rect">
            <a:avLst/>
          </a:prstGeom>
          <a:noFill/>
          <a:ln w="9525">
            <a:noFill/>
            <a:miter lim="800000"/>
            <a:headEnd/>
            <a:tailEnd/>
          </a:ln>
        </p:spPr>
      </p:pic>
      <p:pic>
        <p:nvPicPr>
          <p:cNvPr id="75779" name="Picture 3"/>
          <p:cNvPicPr>
            <a:picLocks noChangeAspect="1" noChangeArrowheads="1"/>
          </p:cNvPicPr>
          <p:nvPr/>
        </p:nvPicPr>
        <p:blipFill>
          <a:blip r:embed="rId3" cstate="print"/>
          <a:srcRect/>
          <a:stretch>
            <a:fillRect/>
          </a:stretch>
        </p:blipFill>
        <p:spPr bwMode="auto">
          <a:xfrm>
            <a:off x="4953000" y="1295400"/>
            <a:ext cx="3429000" cy="5391150"/>
          </a:xfrm>
          <a:prstGeom prst="rect">
            <a:avLst/>
          </a:prstGeom>
          <a:noFill/>
          <a:ln w="9525">
            <a:noFill/>
            <a:miter lim="800000"/>
            <a:headEnd/>
            <a:tailEnd/>
          </a:ln>
        </p:spPr>
      </p:pic>
      <p:sp>
        <p:nvSpPr>
          <p:cNvPr id="6" name="TextBox 5"/>
          <p:cNvSpPr txBox="1"/>
          <p:nvPr/>
        </p:nvSpPr>
        <p:spPr>
          <a:xfrm>
            <a:off x="990600" y="6324600"/>
            <a:ext cx="2480487" cy="369332"/>
          </a:xfrm>
          <a:prstGeom prst="rect">
            <a:avLst/>
          </a:prstGeom>
          <a:noFill/>
        </p:spPr>
        <p:txBody>
          <a:bodyPr wrap="none" rtlCol="0">
            <a:spAutoFit/>
          </a:bodyPr>
          <a:lstStyle/>
          <a:p>
            <a:r>
              <a:rPr lang="en-US" dirty="0" smtClean="0"/>
              <a:t>Shimizu, et. al., JLT, 2006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5611090" y="5193268"/>
            <a:ext cx="2057400" cy="381000"/>
          </a:xfrm>
          <a:prstGeom prst="rect">
            <a:avLst/>
          </a:prstGeom>
          <a:solidFill>
            <a:srgbClr val="FF0000"/>
          </a:solidFill>
          <a:ln>
            <a:solidFill>
              <a:srgbClr val="FF0000"/>
            </a:solidFill>
          </a:ln>
          <a:scene3d>
            <a:camera prst="orthographicFront">
              <a:rot lat="19535396" lon="17786842" rev="4254679"/>
            </a:camera>
            <a:lightRig rig="threePt" dir="t"/>
          </a:scene3d>
          <a:sp3d extrusionH="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Summary of </a:t>
            </a:r>
            <a:r>
              <a:rPr lang="en-US" dirty="0" smtClean="0"/>
              <a:t>nonreciprocal </a:t>
            </a:r>
            <a:r>
              <a:rPr lang="en-US" dirty="0"/>
              <a:t>p</a:t>
            </a:r>
            <a:r>
              <a:rPr lang="en-US" dirty="0" smtClean="0"/>
              <a:t>ropagation</a:t>
            </a:r>
            <a:endParaRPr lang="en-US" dirty="0"/>
          </a:p>
        </p:txBody>
      </p:sp>
      <p:sp>
        <p:nvSpPr>
          <p:cNvPr id="3" name="Content Placeholder 2"/>
          <p:cNvSpPr>
            <a:spLocks noGrp="1"/>
          </p:cNvSpPr>
          <p:nvPr>
            <p:ph idx="1"/>
          </p:nvPr>
        </p:nvSpPr>
        <p:spPr>
          <a:xfrm>
            <a:off x="228600" y="5562600"/>
            <a:ext cx="3962400" cy="1143000"/>
          </a:xfrm>
        </p:spPr>
        <p:txBody>
          <a:bodyPr>
            <a:normAutofit fontScale="62500" lnSpcReduction="20000"/>
          </a:bodyPr>
          <a:lstStyle/>
          <a:p>
            <a:r>
              <a:rPr lang="en-US" b="1" dirty="0" smtClean="0">
                <a:solidFill>
                  <a:srgbClr val="FF0000"/>
                </a:solidFill>
              </a:rPr>
              <a:t>The 3 right configurations all have opposite propagation constant shift compared to the original one</a:t>
            </a:r>
            <a:endParaRPr lang="en-US" b="1" dirty="0">
              <a:solidFill>
                <a:srgbClr val="FF0000"/>
              </a:solidFill>
            </a:endParaRPr>
          </a:p>
        </p:txBody>
      </p:sp>
      <p:sp>
        <p:nvSpPr>
          <p:cNvPr id="4" name="Rectangle 3"/>
          <p:cNvSpPr/>
          <p:nvPr/>
        </p:nvSpPr>
        <p:spPr>
          <a:xfrm>
            <a:off x="1066800" y="1676400"/>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2209800" y="1905000"/>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600200" y="2362200"/>
            <a:ext cx="2364750" cy="369332"/>
          </a:xfrm>
          <a:prstGeom prst="rect">
            <a:avLst/>
          </a:prstGeom>
          <a:noFill/>
        </p:spPr>
        <p:txBody>
          <a:bodyPr wrap="none" rtlCol="0">
            <a:spAutoFit/>
          </a:bodyPr>
          <a:lstStyle/>
          <a:p>
            <a:r>
              <a:rPr lang="en-US" dirty="0" smtClean="0">
                <a:latin typeface="Arial" pitchFamily="34" charset="0"/>
                <a:cs typeface="Arial" pitchFamily="34" charset="0"/>
              </a:rPr>
              <a:t>Propagation direction</a:t>
            </a:r>
            <a:endParaRPr lang="en-US" dirty="0">
              <a:latin typeface="Arial" pitchFamily="34" charset="0"/>
              <a:cs typeface="Arial" pitchFamily="34" charset="0"/>
            </a:endParaRPr>
          </a:p>
        </p:txBody>
      </p:sp>
      <p:cxnSp>
        <p:nvCxnSpPr>
          <p:cNvPr id="9" name="Straight Arrow Connector 8"/>
          <p:cNvCxnSpPr/>
          <p:nvPr/>
        </p:nvCxnSpPr>
        <p:spPr>
          <a:xfrm>
            <a:off x="685800" y="2209800"/>
            <a:ext cx="685800" cy="3048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066800" y="1600200"/>
            <a:ext cx="2057400" cy="381000"/>
          </a:xfrm>
          <a:prstGeom prst="rect">
            <a:avLst/>
          </a:prstGeom>
          <a:solidFill>
            <a:srgbClr val="FF0000"/>
          </a:solidFill>
          <a:ln>
            <a:solidFill>
              <a:srgbClr val="FF0000"/>
            </a:solidFill>
          </a:ln>
          <a:scene3d>
            <a:camera prst="orthographicFront">
              <a:rot lat="19535396" lon="17786842" rev="4254679"/>
            </a:camera>
            <a:lightRig rig="threePt" dir="t"/>
          </a:scene3d>
          <a:sp3d extrusionH="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638800" y="1840468"/>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6629400" y="1992868"/>
            <a:ext cx="1219200" cy="533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72200" y="2526268"/>
            <a:ext cx="2364750" cy="369332"/>
          </a:xfrm>
          <a:prstGeom prst="rect">
            <a:avLst/>
          </a:prstGeom>
          <a:noFill/>
        </p:spPr>
        <p:txBody>
          <a:bodyPr wrap="none" rtlCol="0">
            <a:spAutoFit/>
          </a:bodyPr>
          <a:lstStyle/>
          <a:p>
            <a:r>
              <a:rPr lang="en-US" dirty="0" smtClean="0">
                <a:latin typeface="Arial" pitchFamily="34" charset="0"/>
                <a:cs typeface="Arial" pitchFamily="34" charset="0"/>
              </a:rPr>
              <a:t>Propagation direction</a:t>
            </a:r>
            <a:endParaRPr lang="en-US" dirty="0">
              <a:latin typeface="Arial" pitchFamily="34" charset="0"/>
              <a:cs typeface="Arial" pitchFamily="34" charset="0"/>
            </a:endParaRPr>
          </a:p>
        </p:txBody>
      </p:sp>
      <p:cxnSp>
        <p:nvCxnSpPr>
          <p:cNvPr id="23" name="Straight Arrow Connector 22"/>
          <p:cNvCxnSpPr/>
          <p:nvPr/>
        </p:nvCxnSpPr>
        <p:spPr>
          <a:xfrm>
            <a:off x="5334000" y="2438400"/>
            <a:ext cx="609600" cy="216932"/>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638800" y="1764268"/>
            <a:ext cx="2057400" cy="381000"/>
          </a:xfrm>
          <a:prstGeom prst="rect">
            <a:avLst/>
          </a:prstGeom>
          <a:solidFill>
            <a:srgbClr val="FF0000"/>
          </a:solidFill>
          <a:ln>
            <a:solidFill>
              <a:srgbClr val="FF0000"/>
            </a:solidFill>
          </a:ln>
          <a:scene3d>
            <a:camera prst="orthographicFront">
              <a:rot lat="19535396" lon="17786842" rev="4254679"/>
            </a:camera>
            <a:lightRig rig="threePt" dir="t"/>
          </a:scene3d>
          <a:sp3d extrusionH="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638800" y="3364468"/>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6781800" y="3593068"/>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172200" y="4050268"/>
            <a:ext cx="2364750" cy="369332"/>
          </a:xfrm>
          <a:prstGeom prst="rect">
            <a:avLst/>
          </a:prstGeom>
          <a:noFill/>
        </p:spPr>
        <p:txBody>
          <a:bodyPr wrap="none" rtlCol="0">
            <a:spAutoFit/>
          </a:bodyPr>
          <a:lstStyle/>
          <a:p>
            <a:r>
              <a:rPr lang="en-US" dirty="0" smtClean="0">
                <a:latin typeface="Arial" pitchFamily="34" charset="0"/>
                <a:cs typeface="Arial" pitchFamily="34" charset="0"/>
              </a:rPr>
              <a:t>Propagation direction</a:t>
            </a:r>
            <a:endParaRPr lang="en-US" dirty="0">
              <a:latin typeface="Arial" pitchFamily="34" charset="0"/>
              <a:cs typeface="Arial" pitchFamily="34" charset="0"/>
            </a:endParaRPr>
          </a:p>
        </p:txBody>
      </p:sp>
      <p:cxnSp>
        <p:nvCxnSpPr>
          <p:cNvPr id="30" name="Straight Arrow Connector 29"/>
          <p:cNvCxnSpPr/>
          <p:nvPr/>
        </p:nvCxnSpPr>
        <p:spPr>
          <a:xfrm rot="10800000">
            <a:off x="5105400" y="3810000"/>
            <a:ext cx="762000" cy="34873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3276600"/>
            <a:ext cx="1608133" cy="369332"/>
          </a:xfrm>
          <a:prstGeom prst="rect">
            <a:avLst/>
          </a:prstGeom>
          <a:noFill/>
        </p:spPr>
        <p:txBody>
          <a:bodyPr wrap="none" rtlCol="0">
            <a:spAutoFit/>
          </a:bodyPr>
          <a:lstStyle/>
          <a:p>
            <a:r>
              <a:rPr lang="en-US" dirty="0" smtClean="0">
                <a:latin typeface="Arial" pitchFamily="34" charset="0"/>
                <a:cs typeface="Arial" pitchFamily="34" charset="0"/>
              </a:rPr>
              <a:t>Magnetic field</a:t>
            </a:r>
            <a:endParaRPr lang="en-US" dirty="0">
              <a:latin typeface="Arial" pitchFamily="34" charset="0"/>
              <a:cs typeface="Arial" pitchFamily="34" charset="0"/>
            </a:endParaRPr>
          </a:p>
        </p:txBody>
      </p:sp>
      <p:sp>
        <p:nvSpPr>
          <p:cNvPr id="32" name="Rectangle 31"/>
          <p:cNvSpPr/>
          <p:nvPr/>
        </p:nvSpPr>
        <p:spPr>
          <a:xfrm>
            <a:off x="5638800" y="3288268"/>
            <a:ext cx="2057400" cy="381000"/>
          </a:xfrm>
          <a:prstGeom prst="rect">
            <a:avLst/>
          </a:prstGeom>
          <a:solidFill>
            <a:srgbClr val="FF0000"/>
          </a:solidFill>
          <a:ln>
            <a:solidFill>
              <a:srgbClr val="FF0000"/>
            </a:solidFill>
          </a:ln>
          <a:scene3d>
            <a:camera prst="orthographicFront">
              <a:rot lat="19535396" lon="17786842" rev="4254679"/>
            </a:camera>
            <a:lightRig rig="threePt" dir="t"/>
          </a:scene3d>
          <a:sp3d extrusionH="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638800" y="4964668"/>
            <a:ext cx="2057400" cy="381000"/>
          </a:xfrm>
          <a:prstGeom prst="rect">
            <a:avLst/>
          </a:prstGeom>
          <a:scene3d>
            <a:camera prst="orthographicFront">
              <a:rot lat="19535396" lon="17786842" rev="4254679"/>
            </a:camera>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flipV="1">
            <a:off x="6781800" y="5193268"/>
            <a:ext cx="1143000"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172200" y="5650468"/>
            <a:ext cx="2364750" cy="369332"/>
          </a:xfrm>
          <a:prstGeom prst="rect">
            <a:avLst/>
          </a:prstGeom>
          <a:noFill/>
        </p:spPr>
        <p:txBody>
          <a:bodyPr wrap="none" rtlCol="0">
            <a:spAutoFit/>
          </a:bodyPr>
          <a:lstStyle/>
          <a:p>
            <a:r>
              <a:rPr lang="en-US" dirty="0" smtClean="0">
                <a:latin typeface="Arial" pitchFamily="34" charset="0"/>
                <a:cs typeface="Arial" pitchFamily="34" charset="0"/>
              </a:rPr>
              <a:t>Propagation direction</a:t>
            </a:r>
            <a:endParaRPr lang="en-US" dirty="0">
              <a:latin typeface="Arial" pitchFamily="34" charset="0"/>
              <a:cs typeface="Arial" pitchFamily="34" charset="0"/>
            </a:endParaRPr>
          </a:p>
        </p:txBody>
      </p:sp>
      <p:cxnSp>
        <p:nvCxnSpPr>
          <p:cNvPr id="37" name="Straight Arrow Connector 36"/>
          <p:cNvCxnSpPr/>
          <p:nvPr/>
        </p:nvCxnSpPr>
        <p:spPr>
          <a:xfrm>
            <a:off x="5334000" y="5638800"/>
            <a:ext cx="685800" cy="3048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343400" y="4953000"/>
            <a:ext cx="1608133" cy="369332"/>
          </a:xfrm>
          <a:prstGeom prst="rect">
            <a:avLst/>
          </a:prstGeom>
          <a:noFill/>
        </p:spPr>
        <p:txBody>
          <a:bodyPr wrap="none" rtlCol="0">
            <a:spAutoFit/>
          </a:bodyPr>
          <a:lstStyle/>
          <a:p>
            <a:r>
              <a:rPr lang="en-US" dirty="0" smtClean="0">
                <a:latin typeface="Arial" pitchFamily="34" charset="0"/>
                <a:cs typeface="Arial" pitchFamily="34" charset="0"/>
              </a:rPr>
              <a:t>Magnetic field</a:t>
            </a:r>
            <a:endParaRPr lang="en-US" dirty="0">
              <a:latin typeface="Arial" pitchFamily="34" charset="0"/>
              <a:cs typeface="Arial" pitchFamily="34" charset="0"/>
            </a:endParaRPr>
          </a:p>
        </p:txBody>
      </p:sp>
      <p:cxnSp>
        <p:nvCxnSpPr>
          <p:cNvPr id="44" name="Straight Connector 43"/>
          <p:cNvCxnSpPr/>
          <p:nvPr/>
        </p:nvCxnSpPr>
        <p:spPr>
          <a:xfrm>
            <a:off x="4343400" y="1371600"/>
            <a:ext cx="464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43400" y="2895600"/>
            <a:ext cx="464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981200" y="3733800"/>
            <a:ext cx="4724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343400" y="4495800"/>
            <a:ext cx="464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629400" y="3733800"/>
            <a:ext cx="4724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343400" y="6096000"/>
            <a:ext cx="46482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70660" name="Object 2"/>
          <p:cNvGraphicFramePr>
            <a:graphicFrameLocks noChangeAspect="1"/>
          </p:cNvGraphicFramePr>
          <p:nvPr/>
        </p:nvGraphicFramePr>
        <p:xfrm>
          <a:off x="381000" y="3581400"/>
          <a:ext cx="1828800" cy="1122011"/>
        </p:xfrm>
        <a:graphic>
          <a:graphicData uri="http://schemas.openxmlformats.org/presentationml/2006/ole">
            <p:oleObj spid="_x0000_s2050" name="Equation" r:id="rId3" imgW="1282680" imgH="787320" progId="Equation.3">
              <p:embed/>
            </p:oleObj>
          </a:graphicData>
        </a:graphic>
      </p:graphicFrame>
      <p:cxnSp>
        <p:nvCxnSpPr>
          <p:cNvPr id="66" name="Straight Arrow Connector 65"/>
          <p:cNvCxnSpPr/>
          <p:nvPr/>
        </p:nvCxnSpPr>
        <p:spPr>
          <a:xfrm rot="10800000">
            <a:off x="1981200" y="1295400"/>
            <a:ext cx="381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2170906" y="12573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2362200" y="12954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667000" y="990600"/>
            <a:ext cx="276038" cy="369332"/>
          </a:xfrm>
          <a:prstGeom prst="rect">
            <a:avLst/>
          </a:prstGeom>
          <a:noFill/>
        </p:spPr>
        <p:txBody>
          <a:bodyPr wrap="none" rtlCol="0">
            <a:spAutoFit/>
          </a:bodyPr>
          <a:lstStyle/>
          <a:p>
            <a:r>
              <a:rPr lang="en-US" b="1" dirty="0" smtClean="0"/>
              <a:t>z</a:t>
            </a:r>
            <a:endParaRPr lang="en-US" b="1" dirty="0"/>
          </a:p>
        </p:txBody>
      </p:sp>
      <p:sp>
        <p:nvSpPr>
          <p:cNvPr id="70" name="TextBox 69"/>
          <p:cNvSpPr txBox="1"/>
          <p:nvPr/>
        </p:nvSpPr>
        <p:spPr>
          <a:xfrm>
            <a:off x="2209800" y="762000"/>
            <a:ext cx="293670" cy="369332"/>
          </a:xfrm>
          <a:prstGeom prst="rect">
            <a:avLst/>
          </a:prstGeom>
          <a:noFill/>
        </p:spPr>
        <p:txBody>
          <a:bodyPr wrap="none" rtlCol="0">
            <a:spAutoFit/>
          </a:bodyPr>
          <a:lstStyle/>
          <a:p>
            <a:r>
              <a:rPr lang="en-US" b="1" dirty="0" smtClean="0"/>
              <a:t>y</a:t>
            </a:r>
            <a:endParaRPr lang="en-US" b="1" dirty="0"/>
          </a:p>
        </p:txBody>
      </p:sp>
      <p:sp>
        <p:nvSpPr>
          <p:cNvPr id="71" name="TextBox 70"/>
          <p:cNvSpPr txBox="1"/>
          <p:nvPr/>
        </p:nvSpPr>
        <p:spPr>
          <a:xfrm>
            <a:off x="1752600" y="1066800"/>
            <a:ext cx="290464" cy="369332"/>
          </a:xfrm>
          <a:prstGeom prst="rect">
            <a:avLst/>
          </a:prstGeom>
          <a:noFill/>
        </p:spPr>
        <p:txBody>
          <a:bodyPr wrap="none" rtlCol="0">
            <a:spAutoFit/>
          </a:bodyPr>
          <a:lstStyle/>
          <a:p>
            <a:r>
              <a:rPr lang="en-US" b="1" dirty="0" smtClean="0"/>
              <a:t>x</a:t>
            </a:r>
            <a:endParaRPr lang="en-US" b="1" dirty="0"/>
          </a:p>
        </p:txBody>
      </p:sp>
      <p:sp>
        <p:nvSpPr>
          <p:cNvPr id="10" name="TextBox 9"/>
          <p:cNvSpPr txBox="1"/>
          <p:nvPr/>
        </p:nvSpPr>
        <p:spPr>
          <a:xfrm>
            <a:off x="0" y="1676400"/>
            <a:ext cx="1608133" cy="369332"/>
          </a:xfrm>
          <a:prstGeom prst="rect">
            <a:avLst/>
          </a:prstGeom>
          <a:noFill/>
        </p:spPr>
        <p:txBody>
          <a:bodyPr wrap="none" rtlCol="0">
            <a:spAutoFit/>
          </a:bodyPr>
          <a:lstStyle/>
          <a:p>
            <a:r>
              <a:rPr lang="en-US" dirty="0" smtClean="0">
                <a:latin typeface="Arial" pitchFamily="34" charset="0"/>
                <a:cs typeface="Arial" pitchFamily="34" charset="0"/>
              </a:rPr>
              <a:t>Magnetic field</a:t>
            </a:r>
            <a:endParaRPr lang="en-US" dirty="0">
              <a:latin typeface="Arial" pitchFamily="34" charset="0"/>
              <a:cs typeface="Arial" pitchFamily="34" charset="0"/>
            </a:endParaRPr>
          </a:p>
        </p:txBody>
      </p:sp>
      <p:sp>
        <p:nvSpPr>
          <p:cNvPr id="24" name="TextBox 23"/>
          <p:cNvSpPr txBox="1"/>
          <p:nvPr/>
        </p:nvSpPr>
        <p:spPr>
          <a:xfrm>
            <a:off x="4419600" y="1905000"/>
            <a:ext cx="1608133" cy="369332"/>
          </a:xfrm>
          <a:prstGeom prst="rect">
            <a:avLst/>
          </a:prstGeom>
          <a:noFill/>
        </p:spPr>
        <p:txBody>
          <a:bodyPr wrap="none" rtlCol="0">
            <a:spAutoFit/>
          </a:bodyPr>
          <a:lstStyle/>
          <a:p>
            <a:r>
              <a:rPr lang="en-US" dirty="0" smtClean="0">
                <a:latin typeface="Arial" pitchFamily="34" charset="0"/>
                <a:cs typeface="Arial" pitchFamily="34" charset="0"/>
              </a:rPr>
              <a:t>Magnetic field</a:t>
            </a:r>
            <a:endParaRPr lang="en-US" dirty="0">
              <a:latin typeface="Arial" pitchFamily="34" charset="0"/>
              <a:cs typeface="Arial" pitchFamily="34" charset="0"/>
            </a:endParaRPr>
          </a:p>
        </p:txBody>
      </p:sp>
      <p:graphicFrame>
        <p:nvGraphicFramePr>
          <p:cNvPr id="70662" name="Object 6"/>
          <p:cNvGraphicFramePr>
            <a:graphicFrameLocks noChangeAspect="1"/>
          </p:cNvGraphicFramePr>
          <p:nvPr/>
        </p:nvGraphicFramePr>
        <p:xfrm>
          <a:off x="304800" y="2819400"/>
          <a:ext cx="2578100" cy="763588"/>
        </p:xfrm>
        <a:graphic>
          <a:graphicData uri="http://schemas.openxmlformats.org/presentationml/2006/ole">
            <p:oleObj spid="_x0000_s2051" name="Equation" r:id="rId4" imgW="1625400" imgH="482400" progId="Equation.3">
              <p:embed/>
            </p:oleObj>
          </a:graphicData>
        </a:graphic>
      </p:graphicFrame>
      <p:sp>
        <p:nvSpPr>
          <p:cNvPr id="84" name="TextBox 83"/>
          <p:cNvSpPr txBox="1"/>
          <p:nvPr/>
        </p:nvSpPr>
        <p:spPr>
          <a:xfrm>
            <a:off x="304800" y="4724400"/>
            <a:ext cx="3886199" cy="646331"/>
          </a:xfrm>
          <a:prstGeom prst="rect">
            <a:avLst/>
          </a:prstGeom>
          <a:noFill/>
        </p:spPr>
        <p:txBody>
          <a:bodyPr wrap="square" rtlCol="0">
            <a:spAutoFit/>
          </a:bodyPr>
          <a:lstStyle/>
          <a:p>
            <a:r>
              <a:rPr lang="el-GR" dirty="0" smtClean="0"/>
              <a:t>θ</a:t>
            </a:r>
            <a:r>
              <a:rPr lang="en-US" baseline="-25000" dirty="0" smtClean="0"/>
              <a:t>F</a:t>
            </a:r>
            <a:r>
              <a:rPr lang="en-US" dirty="0" smtClean="0"/>
              <a:t> Can be parallel or </a:t>
            </a:r>
            <a:r>
              <a:rPr lang="en-US" dirty="0" err="1" smtClean="0"/>
              <a:t>antiparallel</a:t>
            </a:r>
            <a:r>
              <a:rPr lang="en-US" dirty="0" smtClean="0"/>
              <a:t> to the magnetization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663</Words>
  <Application>Microsoft Office PowerPoint</Application>
  <PresentationFormat>On-screen Show (4:3)</PresentationFormat>
  <Paragraphs>155</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Office Theme</vt:lpstr>
      <vt:lpstr>Equation</vt:lpstr>
      <vt:lpstr>Origin Graph</vt:lpstr>
      <vt:lpstr>Si Photonics Meeting - Isolator</vt:lpstr>
      <vt:lpstr>Outline</vt:lpstr>
      <vt:lpstr>Conventional optical isolator</vt:lpstr>
      <vt:lpstr>Nonreciprocal phase shift and optical loss</vt:lpstr>
      <vt:lpstr>Nonreciprocal propagation constant</vt:lpstr>
      <vt:lpstr>Literature example</vt:lpstr>
      <vt:lpstr>Slide 7</vt:lpstr>
      <vt:lpstr>Literature of nonreciprocal loss</vt:lpstr>
      <vt:lpstr>Summary of nonreciprocal propagation</vt:lpstr>
      <vt:lpstr>Concept of isolators based on ring resonators</vt:lpstr>
      <vt:lpstr>Nonreciprocal propagation constant in ring resonators</vt:lpstr>
      <vt:lpstr>Nonreciprocal propagation constant in ring resonators</vt:lpstr>
      <vt:lpstr>Maximize the propagation constant difference</vt:lpstr>
      <vt:lpstr>YIG/nitride waveguide design </vt:lpstr>
      <vt:lpstr>SOI rib waveguide with YIG on the sidewall</vt:lpstr>
      <vt:lpstr>SOI rib waveguide design </vt:lpstr>
      <vt:lpstr>Single mode condition for rib waveguides</vt:lpstr>
      <vt:lpstr>Coming next </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Conventional Optical Isolator</dc:title>
  <dc:creator>Jason Tien</dc:creator>
  <cp:lastModifiedBy>Jason Tien</cp:lastModifiedBy>
  <cp:revision>3</cp:revision>
  <dcterms:created xsi:type="dcterms:W3CDTF">2010-01-19T00:47:03Z</dcterms:created>
  <dcterms:modified xsi:type="dcterms:W3CDTF">2010-01-19T01:49:43Z</dcterms:modified>
</cp:coreProperties>
</file>