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3" d="100"/>
          <a:sy n="123" d="100"/>
        </p:scale>
        <p:origin x="-6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C41E84-8881-4AB0-86FC-BFBEB274531B}" type="datetimeFigureOut">
              <a:rPr lang="en-US" smtClean="0"/>
              <a:pPr/>
              <a:t>5/6/2013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91885C-5F18-4532-B138-C88C26DF491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91885C-5F18-4532-B138-C88C26DF491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91885C-5F18-4532-B138-C88C26DF491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91885C-5F18-4532-B138-C88C26DF491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91885C-5F18-4532-B138-C88C26DF491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91885C-5F18-4532-B138-C88C26DF491D}"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C7756A-7FC2-4FC5-AEF5-E20A01003DB5}"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25B38-5407-4AE5-B93F-4F10C6F6434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C7756A-7FC2-4FC5-AEF5-E20A01003DB5}"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25B38-5407-4AE5-B93F-4F10C6F643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C7756A-7FC2-4FC5-AEF5-E20A01003DB5}"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25B38-5407-4AE5-B93F-4F10C6F643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C7756A-7FC2-4FC5-AEF5-E20A01003DB5}"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25B38-5407-4AE5-B93F-4F10C6F643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C7756A-7FC2-4FC5-AEF5-E20A01003DB5}"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25B38-5407-4AE5-B93F-4F10C6F643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C7756A-7FC2-4FC5-AEF5-E20A01003DB5}"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25B38-5407-4AE5-B93F-4F10C6F643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C7756A-7FC2-4FC5-AEF5-E20A01003DB5}" type="datetimeFigureOut">
              <a:rPr lang="en-US" smtClean="0"/>
              <a:pPr/>
              <a:t>5/6/2013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625B38-5407-4AE5-B93F-4F10C6F643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C7756A-7FC2-4FC5-AEF5-E20A01003DB5}" type="datetimeFigureOut">
              <a:rPr lang="en-US" smtClean="0"/>
              <a:pPr/>
              <a:t>5/6/2013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625B38-5407-4AE5-B93F-4F10C6F643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7756A-7FC2-4FC5-AEF5-E20A01003DB5}" type="datetimeFigureOut">
              <a:rPr lang="en-US" smtClean="0"/>
              <a:pPr/>
              <a:t>5/6/2013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625B38-5407-4AE5-B93F-4F10C6F643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C7756A-7FC2-4FC5-AEF5-E20A01003DB5}"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25B38-5407-4AE5-B93F-4F10C6F643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C7756A-7FC2-4FC5-AEF5-E20A01003DB5}"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25B38-5407-4AE5-B93F-4F10C6F643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C7756A-7FC2-4FC5-AEF5-E20A01003DB5}" type="datetimeFigureOut">
              <a:rPr lang="en-US" smtClean="0"/>
              <a:pPr/>
              <a:t>5/6/2013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625B38-5407-4AE5-B93F-4F10C6F643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l="29166" t="31667" r="37500" b="15000"/>
          <a:stretch>
            <a:fillRect/>
          </a:stretch>
        </p:blipFill>
        <p:spPr bwMode="auto">
          <a:xfrm rot="5400000">
            <a:off x="5410200" y="2057400"/>
            <a:ext cx="2438400" cy="2438400"/>
          </a:xfrm>
          <a:prstGeom prst="rect">
            <a:avLst/>
          </a:prstGeom>
          <a:noFill/>
          <a:ln w="9525">
            <a:noFill/>
            <a:miter lim="800000"/>
            <a:headEnd/>
            <a:tailEnd/>
          </a:ln>
        </p:spPr>
      </p:pic>
      <p:sp>
        <p:nvSpPr>
          <p:cNvPr id="19" name="Rectangle 18"/>
          <p:cNvSpPr/>
          <p:nvPr/>
        </p:nvSpPr>
        <p:spPr>
          <a:xfrm rot="5400000">
            <a:off x="6019800" y="2667000"/>
            <a:ext cx="2438400" cy="1219200"/>
          </a:xfrm>
          <a:prstGeom prst="rect">
            <a:avLst/>
          </a:prstGeom>
          <a:solidFill>
            <a:schemeClr val="dk1">
              <a:alpha val="2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0" name="Rectangle 19"/>
          <p:cNvSpPr/>
          <p:nvPr/>
        </p:nvSpPr>
        <p:spPr>
          <a:xfrm rot="5400000">
            <a:off x="5410200" y="3276600"/>
            <a:ext cx="1219200" cy="1219200"/>
          </a:xfrm>
          <a:prstGeom prst="rect">
            <a:avLst/>
          </a:prstGeom>
          <a:solidFill>
            <a:schemeClr val="dk1">
              <a:alpha val="2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How the stepper focuses</a:t>
            </a:r>
            <a:endParaRPr lang="en-US" dirty="0"/>
          </a:p>
        </p:txBody>
      </p:sp>
      <p:sp>
        <p:nvSpPr>
          <p:cNvPr id="3" name="Content Placeholder 2"/>
          <p:cNvSpPr>
            <a:spLocks noGrp="1"/>
          </p:cNvSpPr>
          <p:nvPr>
            <p:ph idx="1"/>
          </p:nvPr>
        </p:nvSpPr>
        <p:spPr>
          <a:xfrm>
            <a:off x="4191000" y="5105400"/>
            <a:ext cx="4800600" cy="990600"/>
          </a:xfrm>
        </p:spPr>
        <p:txBody>
          <a:bodyPr>
            <a:normAutofit fontScale="40000" lnSpcReduction="20000"/>
          </a:bodyPr>
          <a:lstStyle/>
          <a:p>
            <a:r>
              <a:rPr lang="en-US" dirty="0" smtClean="0"/>
              <a:t>If you have four layers on the mask, the stepper will try to focus on a spot that isn’t even on your die.  This may be a problem.</a:t>
            </a:r>
          </a:p>
          <a:p>
            <a:r>
              <a:rPr lang="en-US" dirty="0" smtClean="0"/>
              <a:t>This </a:t>
            </a:r>
            <a:r>
              <a:rPr lang="en-US" dirty="0" err="1" smtClean="0"/>
              <a:t>powerpoint</a:t>
            </a:r>
            <a:r>
              <a:rPr lang="en-US" dirty="0" smtClean="0"/>
              <a:t> explains how to make the stepper focus on the center of your die, regardless of where it is on your mask</a:t>
            </a:r>
          </a:p>
          <a:p>
            <a:r>
              <a:rPr lang="en-US" dirty="0" smtClean="0"/>
              <a:t>If you have 1 layer per plate, this will not help </a:t>
            </a:r>
            <a:r>
              <a:rPr lang="en-US" dirty="0" smtClean="0"/>
              <a:t>you</a:t>
            </a:r>
          </a:p>
        </p:txBody>
      </p:sp>
      <p:sp>
        <p:nvSpPr>
          <p:cNvPr id="4" name="Sun 3"/>
          <p:cNvSpPr/>
          <p:nvPr/>
        </p:nvSpPr>
        <p:spPr>
          <a:xfrm>
            <a:off x="1832616" y="1967805"/>
            <a:ext cx="685800" cy="685800"/>
          </a:xfrm>
          <a:prstGeom prst="sun">
            <a:avLst/>
          </a:prstGeom>
          <a:solidFill>
            <a:srgbClr val="FFFF0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337316" y="2806005"/>
            <a:ext cx="16764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718316" y="3187005"/>
            <a:ext cx="914400" cy="152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Rectangle 6"/>
          <p:cNvSpPr/>
          <p:nvPr/>
        </p:nvSpPr>
        <p:spPr>
          <a:xfrm>
            <a:off x="1756416" y="3949005"/>
            <a:ext cx="838200" cy="76200"/>
          </a:xfrm>
          <a:prstGeom prst="rect">
            <a:avLst/>
          </a:prstGeom>
          <a:solidFill>
            <a:schemeClr val="bg1">
              <a:lumMod val="50000"/>
            </a:schemeClr>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8" name="TextBox 7"/>
          <p:cNvSpPr txBox="1"/>
          <p:nvPr/>
        </p:nvSpPr>
        <p:spPr>
          <a:xfrm>
            <a:off x="547548" y="2044005"/>
            <a:ext cx="699230" cy="369332"/>
          </a:xfrm>
          <a:prstGeom prst="rect">
            <a:avLst/>
          </a:prstGeom>
          <a:noFill/>
        </p:spPr>
        <p:txBody>
          <a:bodyPr wrap="none" rtlCol="0">
            <a:spAutoFit/>
          </a:bodyPr>
          <a:lstStyle/>
          <a:p>
            <a:r>
              <a:rPr lang="en-US" dirty="0" smtClean="0"/>
              <a:t>Lamp</a:t>
            </a:r>
            <a:endParaRPr lang="en-US" dirty="0"/>
          </a:p>
        </p:txBody>
      </p:sp>
      <p:sp>
        <p:nvSpPr>
          <p:cNvPr id="9" name="TextBox 8"/>
          <p:cNvSpPr txBox="1"/>
          <p:nvPr/>
        </p:nvSpPr>
        <p:spPr>
          <a:xfrm>
            <a:off x="592432" y="2741473"/>
            <a:ext cx="609462" cy="369332"/>
          </a:xfrm>
          <a:prstGeom prst="rect">
            <a:avLst/>
          </a:prstGeom>
          <a:noFill/>
        </p:spPr>
        <p:txBody>
          <a:bodyPr wrap="none" rtlCol="0">
            <a:spAutoFit/>
          </a:bodyPr>
          <a:lstStyle/>
          <a:p>
            <a:r>
              <a:rPr lang="en-US" dirty="0" smtClean="0"/>
              <a:t>Lens</a:t>
            </a:r>
            <a:endParaRPr lang="en-US" dirty="0"/>
          </a:p>
        </p:txBody>
      </p:sp>
      <p:sp>
        <p:nvSpPr>
          <p:cNvPr id="10" name="TextBox 9"/>
          <p:cNvSpPr txBox="1"/>
          <p:nvPr/>
        </p:nvSpPr>
        <p:spPr>
          <a:xfrm>
            <a:off x="553960" y="3034605"/>
            <a:ext cx="686406" cy="369332"/>
          </a:xfrm>
          <a:prstGeom prst="rect">
            <a:avLst/>
          </a:prstGeom>
          <a:noFill/>
        </p:spPr>
        <p:txBody>
          <a:bodyPr wrap="none" rtlCol="0">
            <a:spAutoFit/>
          </a:bodyPr>
          <a:lstStyle/>
          <a:p>
            <a:r>
              <a:rPr lang="en-US" dirty="0" smtClean="0"/>
              <a:t>Mask</a:t>
            </a:r>
            <a:endParaRPr lang="en-US" dirty="0"/>
          </a:p>
        </p:txBody>
      </p:sp>
      <p:sp>
        <p:nvSpPr>
          <p:cNvPr id="11" name="TextBox 10"/>
          <p:cNvSpPr txBox="1"/>
          <p:nvPr/>
        </p:nvSpPr>
        <p:spPr>
          <a:xfrm>
            <a:off x="594837" y="3808273"/>
            <a:ext cx="604653" cy="369332"/>
          </a:xfrm>
          <a:prstGeom prst="rect">
            <a:avLst/>
          </a:prstGeom>
          <a:noFill/>
        </p:spPr>
        <p:txBody>
          <a:bodyPr wrap="none" rtlCol="0">
            <a:spAutoFit/>
          </a:bodyPr>
          <a:lstStyle/>
          <a:p>
            <a:r>
              <a:rPr lang="en-US" dirty="0" smtClean="0"/>
              <a:t>Chip</a:t>
            </a:r>
            <a:endParaRPr lang="en-US" dirty="0"/>
          </a:p>
        </p:txBody>
      </p:sp>
      <p:cxnSp>
        <p:nvCxnSpPr>
          <p:cNvPr id="13" name="Straight Connector 12"/>
          <p:cNvCxnSpPr>
            <a:stCxn id="4" idx="2"/>
          </p:cNvCxnSpPr>
          <p:nvPr/>
        </p:nvCxnSpPr>
        <p:spPr>
          <a:xfrm>
            <a:off x="2175516" y="2653605"/>
            <a:ext cx="10332" cy="1905000"/>
          </a:xfrm>
          <a:prstGeom prst="line">
            <a:avLst/>
          </a:prstGeom>
        </p:spPr>
        <p:style>
          <a:lnRef idx="1">
            <a:schemeClr val="accent2"/>
          </a:lnRef>
          <a:fillRef idx="0">
            <a:schemeClr val="accent2"/>
          </a:fillRef>
          <a:effectRef idx="0">
            <a:schemeClr val="accent2"/>
          </a:effectRef>
          <a:fontRef idx="minor">
            <a:schemeClr val="tx1"/>
          </a:fontRef>
        </p:style>
      </p:cxnSp>
      <p:sp>
        <p:nvSpPr>
          <p:cNvPr id="14" name="TextBox 13"/>
          <p:cNvSpPr txBox="1"/>
          <p:nvPr/>
        </p:nvSpPr>
        <p:spPr>
          <a:xfrm>
            <a:off x="730298" y="4558605"/>
            <a:ext cx="2851102" cy="1384995"/>
          </a:xfrm>
          <a:prstGeom prst="rect">
            <a:avLst/>
          </a:prstGeom>
          <a:noFill/>
        </p:spPr>
        <p:txBody>
          <a:bodyPr wrap="square" rtlCol="0">
            <a:spAutoFit/>
          </a:bodyPr>
          <a:lstStyle/>
          <a:p>
            <a:pPr algn="ctr"/>
            <a:r>
              <a:rPr lang="en-US" sz="1200" dirty="0" smtClean="0"/>
              <a:t>Autofocus axis: </a:t>
            </a:r>
          </a:p>
          <a:p>
            <a:pPr algn="ctr"/>
            <a:r>
              <a:rPr lang="en-US" sz="1200" dirty="0" smtClean="0"/>
              <a:t>right on the center of the lens and mask plate</a:t>
            </a:r>
          </a:p>
          <a:p>
            <a:pPr algn="ctr"/>
            <a:r>
              <a:rPr lang="en-US" sz="1200" dirty="0" smtClean="0"/>
              <a:t>Optics probably don’t go through center of mask plate, but they are aligned to the center of it.  There is no way you can change this in your program</a:t>
            </a:r>
            <a:endParaRPr lang="en-US" sz="1200" dirty="0"/>
          </a:p>
        </p:txBody>
      </p:sp>
      <p:sp>
        <p:nvSpPr>
          <p:cNvPr id="15" name="TextBox 14"/>
          <p:cNvSpPr txBox="1"/>
          <p:nvPr/>
        </p:nvSpPr>
        <p:spPr>
          <a:xfrm>
            <a:off x="1752600" y="1371600"/>
            <a:ext cx="1069973" cy="369332"/>
          </a:xfrm>
          <a:prstGeom prst="rect">
            <a:avLst/>
          </a:prstGeom>
          <a:noFill/>
        </p:spPr>
        <p:txBody>
          <a:bodyPr wrap="none" rtlCol="0">
            <a:spAutoFit/>
          </a:bodyPr>
          <a:lstStyle/>
          <a:p>
            <a:r>
              <a:rPr lang="en-US" dirty="0" smtClean="0"/>
              <a:t>Side view</a:t>
            </a:r>
            <a:endParaRPr lang="en-US" dirty="0"/>
          </a:p>
        </p:txBody>
      </p:sp>
      <p:sp>
        <p:nvSpPr>
          <p:cNvPr id="16" name="TextBox 15"/>
          <p:cNvSpPr txBox="1"/>
          <p:nvPr/>
        </p:nvSpPr>
        <p:spPr>
          <a:xfrm>
            <a:off x="5943600" y="1447800"/>
            <a:ext cx="1009379" cy="369332"/>
          </a:xfrm>
          <a:prstGeom prst="rect">
            <a:avLst/>
          </a:prstGeom>
          <a:noFill/>
        </p:spPr>
        <p:txBody>
          <a:bodyPr wrap="none" rtlCol="0">
            <a:spAutoFit/>
          </a:bodyPr>
          <a:lstStyle/>
          <a:p>
            <a:r>
              <a:rPr lang="en-US" dirty="0" smtClean="0"/>
              <a:t>Top view</a:t>
            </a:r>
            <a:endParaRPr lang="en-US" dirty="0"/>
          </a:p>
        </p:txBody>
      </p:sp>
      <p:sp>
        <p:nvSpPr>
          <p:cNvPr id="17" name="Oval 16"/>
          <p:cNvSpPr/>
          <p:nvPr/>
        </p:nvSpPr>
        <p:spPr>
          <a:xfrm rot="16200000">
            <a:off x="5257800" y="1981200"/>
            <a:ext cx="2667000" cy="2667000"/>
          </a:xfrm>
          <a:prstGeom prst="ellipse">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6200000">
            <a:off x="5486400" y="2133600"/>
            <a:ext cx="1066800" cy="1066800"/>
          </a:xfrm>
          <a:prstGeom prst="rect">
            <a:avLst/>
          </a:prstGeom>
          <a:noFill/>
          <a:ln>
            <a:solidFill>
              <a:schemeClr val="accent3"/>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8001000" y="3124200"/>
            <a:ext cx="762000" cy="369332"/>
          </a:xfrm>
          <a:prstGeom prst="rect">
            <a:avLst/>
          </a:prstGeom>
          <a:noFill/>
        </p:spPr>
        <p:txBody>
          <a:bodyPr wrap="square" rtlCol="0">
            <a:spAutoFit/>
          </a:bodyPr>
          <a:lstStyle/>
          <a:p>
            <a:r>
              <a:rPr lang="en-US" dirty="0" smtClean="0">
                <a:solidFill>
                  <a:schemeClr val="tx2"/>
                </a:solidFill>
              </a:rPr>
              <a:t>lens</a:t>
            </a:r>
            <a:endParaRPr lang="en-US" dirty="0">
              <a:solidFill>
                <a:schemeClr val="tx2"/>
              </a:solidFill>
            </a:endParaRPr>
          </a:p>
        </p:txBody>
      </p:sp>
      <p:sp>
        <p:nvSpPr>
          <p:cNvPr id="25" name="TextBox 24"/>
          <p:cNvSpPr txBox="1"/>
          <p:nvPr/>
        </p:nvSpPr>
        <p:spPr>
          <a:xfrm>
            <a:off x="7543800" y="1752600"/>
            <a:ext cx="1524000" cy="646331"/>
          </a:xfrm>
          <a:prstGeom prst="rect">
            <a:avLst/>
          </a:prstGeom>
          <a:noFill/>
        </p:spPr>
        <p:txBody>
          <a:bodyPr wrap="square" rtlCol="0">
            <a:spAutoFit/>
          </a:bodyPr>
          <a:lstStyle/>
          <a:p>
            <a:r>
              <a:rPr lang="en-US" dirty="0" smtClean="0"/>
              <a:t>Shuttered mask</a:t>
            </a:r>
            <a:endParaRPr lang="en-US" dirty="0"/>
          </a:p>
        </p:txBody>
      </p:sp>
      <p:sp>
        <p:nvSpPr>
          <p:cNvPr id="26" name="TextBox 25"/>
          <p:cNvSpPr txBox="1"/>
          <p:nvPr/>
        </p:nvSpPr>
        <p:spPr>
          <a:xfrm>
            <a:off x="4114800" y="1972270"/>
            <a:ext cx="1600200" cy="923330"/>
          </a:xfrm>
          <a:prstGeom prst="rect">
            <a:avLst/>
          </a:prstGeom>
          <a:noFill/>
          <a:ln>
            <a:noFill/>
          </a:ln>
        </p:spPr>
        <p:txBody>
          <a:bodyPr wrap="square" rtlCol="0">
            <a:spAutoFit/>
          </a:bodyPr>
          <a:lstStyle/>
          <a:p>
            <a:r>
              <a:rPr lang="en-US" dirty="0" smtClean="0">
                <a:solidFill>
                  <a:schemeClr val="accent3"/>
                </a:solidFill>
              </a:rPr>
              <a:t>Die you are trying to expose</a:t>
            </a:r>
            <a:endParaRPr lang="en-US" dirty="0">
              <a:solidFill>
                <a:schemeClr val="accent3"/>
              </a:solidFill>
            </a:endParaRPr>
          </a:p>
        </p:txBody>
      </p:sp>
      <p:sp>
        <p:nvSpPr>
          <p:cNvPr id="27" name="TextBox 26"/>
          <p:cNvSpPr txBox="1"/>
          <p:nvPr/>
        </p:nvSpPr>
        <p:spPr>
          <a:xfrm>
            <a:off x="6477000" y="3124200"/>
            <a:ext cx="609600" cy="369332"/>
          </a:xfrm>
          <a:prstGeom prst="rect">
            <a:avLst/>
          </a:prstGeom>
          <a:noFill/>
        </p:spPr>
        <p:txBody>
          <a:bodyPr wrap="square" rtlCol="0">
            <a:spAutoFit/>
          </a:bodyPr>
          <a:lstStyle/>
          <a:p>
            <a:r>
              <a:rPr lang="en-US" dirty="0" smtClean="0">
                <a:solidFill>
                  <a:schemeClr val="accent2"/>
                </a:solidFill>
              </a:rPr>
              <a:t>X</a:t>
            </a:r>
            <a:endParaRPr lang="en-US" dirty="0">
              <a:solidFill>
                <a:schemeClr val="accent2"/>
              </a:solidFill>
            </a:endParaRPr>
          </a:p>
        </p:txBody>
      </p:sp>
      <p:sp>
        <p:nvSpPr>
          <p:cNvPr id="28" name="TextBox 27"/>
          <p:cNvSpPr txBox="1"/>
          <p:nvPr/>
        </p:nvSpPr>
        <p:spPr>
          <a:xfrm>
            <a:off x="3962400" y="3059668"/>
            <a:ext cx="1676400" cy="369332"/>
          </a:xfrm>
          <a:prstGeom prst="rect">
            <a:avLst/>
          </a:prstGeom>
          <a:noFill/>
        </p:spPr>
        <p:txBody>
          <a:bodyPr wrap="square" rtlCol="0">
            <a:spAutoFit/>
          </a:bodyPr>
          <a:lstStyle/>
          <a:p>
            <a:r>
              <a:rPr lang="en-US" dirty="0" smtClean="0">
                <a:solidFill>
                  <a:schemeClr val="accent2"/>
                </a:solidFill>
              </a:rPr>
              <a:t>Focus point</a:t>
            </a:r>
            <a:endParaRPr lang="en-US" dirty="0">
              <a:solidFill>
                <a:schemeClr val="accent2"/>
              </a:solidFill>
            </a:endParaRPr>
          </a:p>
        </p:txBody>
      </p:sp>
      <p:cxnSp>
        <p:nvCxnSpPr>
          <p:cNvPr id="30" name="Straight Arrow Connector 29"/>
          <p:cNvCxnSpPr/>
          <p:nvPr/>
        </p:nvCxnSpPr>
        <p:spPr>
          <a:xfrm>
            <a:off x="5181600" y="3276600"/>
            <a:ext cx="1219200"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picture</a:t>
            </a:r>
            <a:endParaRPr lang="en-US" dirty="0"/>
          </a:p>
        </p:txBody>
      </p:sp>
      <p:sp>
        <p:nvSpPr>
          <p:cNvPr id="3" name="Content Placeholder 2"/>
          <p:cNvSpPr>
            <a:spLocks noGrp="1"/>
          </p:cNvSpPr>
          <p:nvPr>
            <p:ph idx="1"/>
          </p:nvPr>
        </p:nvSpPr>
        <p:spPr>
          <a:xfrm>
            <a:off x="457200" y="5410200"/>
            <a:ext cx="8229600" cy="1020763"/>
          </a:xfrm>
        </p:spPr>
        <p:txBody>
          <a:bodyPr>
            <a:normAutofit fontScale="70000" lnSpcReduction="20000"/>
          </a:bodyPr>
          <a:lstStyle/>
          <a:p>
            <a:r>
              <a:rPr lang="en-US" dirty="0" smtClean="0"/>
              <a:t>2 step procedure:</a:t>
            </a:r>
          </a:p>
          <a:p>
            <a:pPr lvl="1"/>
            <a:r>
              <a:rPr lang="en-US" dirty="0" smtClean="0"/>
              <a:t>1) Calibration of focus w/ dummy exposure</a:t>
            </a:r>
          </a:p>
          <a:p>
            <a:pPr lvl="1"/>
            <a:r>
              <a:rPr lang="en-US" dirty="0" smtClean="0"/>
              <a:t>2) Use calibration values for real exposure, overriding autofocus</a:t>
            </a:r>
            <a:endParaRPr lang="en-US" dirty="0"/>
          </a:p>
        </p:txBody>
      </p:sp>
      <p:pic>
        <p:nvPicPr>
          <p:cNvPr id="4" name="Picture 2"/>
          <p:cNvPicPr>
            <a:picLocks noChangeAspect="1" noChangeArrowheads="1"/>
          </p:cNvPicPr>
          <p:nvPr/>
        </p:nvPicPr>
        <p:blipFill>
          <a:blip r:embed="rId3" cstate="print"/>
          <a:srcRect l="29166" t="31667" r="37500" b="15000"/>
          <a:stretch>
            <a:fillRect/>
          </a:stretch>
        </p:blipFill>
        <p:spPr bwMode="auto">
          <a:xfrm rot="5400000">
            <a:off x="5715000" y="2133600"/>
            <a:ext cx="2438400" cy="2438400"/>
          </a:xfrm>
          <a:prstGeom prst="rect">
            <a:avLst/>
          </a:prstGeom>
          <a:noFill/>
          <a:ln w="9525">
            <a:noFill/>
            <a:miter lim="800000"/>
            <a:headEnd/>
            <a:tailEnd/>
          </a:ln>
        </p:spPr>
      </p:pic>
      <p:sp>
        <p:nvSpPr>
          <p:cNvPr id="5" name="Rectangle 4"/>
          <p:cNvSpPr/>
          <p:nvPr/>
        </p:nvSpPr>
        <p:spPr>
          <a:xfrm rot="5400000">
            <a:off x="6324600" y="2743200"/>
            <a:ext cx="2438400" cy="1219200"/>
          </a:xfrm>
          <a:prstGeom prst="rect">
            <a:avLst/>
          </a:prstGeom>
          <a:solidFill>
            <a:schemeClr val="dk1">
              <a:alpha val="2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Rectangle 5"/>
          <p:cNvSpPr/>
          <p:nvPr/>
        </p:nvSpPr>
        <p:spPr>
          <a:xfrm rot="5400000">
            <a:off x="5715000" y="3352800"/>
            <a:ext cx="1219200" cy="1219200"/>
          </a:xfrm>
          <a:prstGeom prst="rect">
            <a:avLst/>
          </a:prstGeom>
          <a:solidFill>
            <a:schemeClr val="dk1">
              <a:alpha val="2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6248400" y="1524000"/>
            <a:ext cx="1508939" cy="369332"/>
          </a:xfrm>
          <a:prstGeom prst="rect">
            <a:avLst/>
          </a:prstGeom>
          <a:noFill/>
        </p:spPr>
        <p:txBody>
          <a:bodyPr wrap="none" rtlCol="0">
            <a:spAutoFit/>
          </a:bodyPr>
          <a:lstStyle/>
          <a:p>
            <a:r>
              <a:rPr lang="en-US" dirty="0" smtClean="0"/>
              <a:t>Exposure pass</a:t>
            </a:r>
            <a:endParaRPr lang="en-US" dirty="0"/>
          </a:p>
        </p:txBody>
      </p:sp>
      <p:sp>
        <p:nvSpPr>
          <p:cNvPr id="8" name="Oval 7"/>
          <p:cNvSpPr/>
          <p:nvPr/>
        </p:nvSpPr>
        <p:spPr>
          <a:xfrm rot="16200000">
            <a:off x="5562600" y="2057400"/>
            <a:ext cx="2667000" cy="2667000"/>
          </a:xfrm>
          <a:prstGeom prst="ellipse">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16200000">
            <a:off x="5791200" y="2209800"/>
            <a:ext cx="1066800" cy="1066800"/>
          </a:xfrm>
          <a:prstGeom prst="rect">
            <a:avLst/>
          </a:prstGeom>
          <a:noFill/>
          <a:ln>
            <a:solidFill>
              <a:schemeClr val="accent3"/>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848600" y="1828800"/>
            <a:ext cx="1524000" cy="646331"/>
          </a:xfrm>
          <a:prstGeom prst="rect">
            <a:avLst/>
          </a:prstGeom>
          <a:noFill/>
        </p:spPr>
        <p:txBody>
          <a:bodyPr wrap="square" rtlCol="0">
            <a:spAutoFit/>
          </a:bodyPr>
          <a:lstStyle/>
          <a:p>
            <a:r>
              <a:rPr lang="en-US" dirty="0" smtClean="0"/>
              <a:t>Shuttered mask</a:t>
            </a:r>
            <a:endParaRPr lang="en-US" dirty="0"/>
          </a:p>
        </p:txBody>
      </p:sp>
      <p:sp>
        <p:nvSpPr>
          <p:cNvPr id="12" name="TextBox 11"/>
          <p:cNvSpPr txBox="1"/>
          <p:nvPr/>
        </p:nvSpPr>
        <p:spPr>
          <a:xfrm>
            <a:off x="4572000" y="2057400"/>
            <a:ext cx="1600200" cy="923330"/>
          </a:xfrm>
          <a:prstGeom prst="rect">
            <a:avLst/>
          </a:prstGeom>
          <a:noFill/>
          <a:ln>
            <a:noFill/>
          </a:ln>
        </p:spPr>
        <p:txBody>
          <a:bodyPr wrap="square" rtlCol="0">
            <a:spAutoFit/>
          </a:bodyPr>
          <a:lstStyle/>
          <a:p>
            <a:r>
              <a:rPr lang="en-US" dirty="0" smtClean="0">
                <a:solidFill>
                  <a:schemeClr val="accent3"/>
                </a:solidFill>
              </a:rPr>
              <a:t>Die you are trying to expose</a:t>
            </a:r>
            <a:endParaRPr lang="en-US" dirty="0">
              <a:solidFill>
                <a:schemeClr val="accent3"/>
              </a:solidFill>
            </a:endParaRPr>
          </a:p>
        </p:txBody>
      </p:sp>
      <p:pic>
        <p:nvPicPr>
          <p:cNvPr id="16" name="Picture 2"/>
          <p:cNvPicPr>
            <a:picLocks noChangeAspect="1" noChangeArrowheads="1"/>
          </p:cNvPicPr>
          <p:nvPr/>
        </p:nvPicPr>
        <p:blipFill>
          <a:blip r:embed="rId3" cstate="print"/>
          <a:srcRect l="29166" t="31667" r="37500" b="15000"/>
          <a:stretch>
            <a:fillRect/>
          </a:stretch>
        </p:blipFill>
        <p:spPr bwMode="auto">
          <a:xfrm rot="5400000">
            <a:off x="1524000" y="2133600"/>
            <a:ext cx="2438400" cy="2438400"/>
          </a:xfrm>
          <a:prstGeom prst="rect">
            <a:avLst/>
          </a:prstGeom>
          <a:noFill/>
          <a:ln w="9525">
            <a:noFill/>
            <a:miter lim="800000"/>
            <a:headEnd/>
            <a:tailEnd/>
          </a:ln>
        </p:spPr>
      </p:pic>
      <p:sp>
        <p:nvSpPr>
          <p:cNvPr id="17" name="Rectangle 16"/>
          <p:cNvSpPr/>
          <p:nvPr/>
        </p:nvSpPr>
        <p:spPr>
          <a:xfrm rot="5400000">
            <a:off x="1524000" y="2133600"/>
            <a:ext cx="2438400" cy="2438400"/>
          </a:xfrm>
          <a:prstGeom prst="rect">
            <a:avLst/>
          </a:prstGeom>
          <a:solidFill>
            <a:schemeClr val="dk1">
              <a:alpha val="2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9" name="TextBox 18"/>
          <p:cNvSpPr txBox="1"/>
          <p:nvPr/>
        </p:nvSpPr>
        <p:spPr>
          <a:xfrm>
            <a:off x="1905000" y="1524000"/>
            <a:ext cx="1668598" cy="369332"/>
          </a:xfrm>
          <a:prstGeom prst="rect">
            <a:avLst/>
          </a:prstGeom>
          <a:noFill/>
        </p:spPr>
        <p:txBody>
          <a:bodyPr wrap="none" rtlCol="0">
            <a:spAutoFit/>
          </a:bodyPr>
          <a:lstStyle/>
          <a:p>
            <a:r>
              <a:rPr lang="en-US" dirty="0" smtClean="0"/>
              <a:t>Calibration pass</a:t>
            </a:r>
            <a:endParaRPr lang="en-US" dirty="0"/>
          </a:p>
        </p:txBody>
      </p:sp>
      <p:sp>
        <p:nvSpPr>
          <p:cNvPr id="20" name="Oval 19"/>
          <p:cNvSpPr/>
          <p:nvPr/>
        </p:nvSpPr>
        <p:spPr>
          <a:xfrm rot="16200000">
            <a:off x="1371600" y="2057400"/>
            <a:ext cx="2667000" cy="2667000"/>
          </a:xfrm>
          <a:prstGeom prst="ellipse">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rot="16200000">
            <a:off x="2209800" y="2819400"/>
            <a:ext cx="1066800" cy="1066800"/>
          </a:xfrm>
          <a:prstGeom prst="rect">
            <a:avLst/>
          </a:prstGeom>
          <a:noFill/>
          <a:ln>
            <a:solidFill>
              <a:schemeClr val="accent3"/>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33400" y="3962400"/>
            <a:ext cx="1524000" cy="646331"/>
          </a:xfrm>
          <a:prstGeom prst="rect">
            <a:avLst/>
          </a:prstGeom>
          <a:noFill/>
        </p:spPr>
        <p:txBody>
          <a:bodyPr wrap="square" rtlCol="0">
            <a:spAutoFit/>
          </a:bodyPr>
          <a:lstStyle/>
          <a:p>
            <a:r>
              <a:rPr lang="en-US" dirty="0" smtClean="0"/>
              <a:t>Shuttered mask</a:t>
            </a:r>
            <a:endParaRPr lang="en-US" dirty="0"/>
          </a:p>
        </p:txBody>
      </p:sp>
      <p:sp>
        <p:nvSpPr>
          <p:cNvPr id="25" name="TextBox 24"/>
          <p:cNvSpPr txBox="1"/>
          <p:nvPr/>
        </p:nvSpPr>
        <p:spPr>
          <a:xfrm>
            <a:off x="2590800" y="3200400"/>
            <a:ext cx="609600" cy="369332"/>
          </a:xfrm>
          <a:prstGeom prst="rect">
            <a:avLst/>
          </a:prstGeom>
          <a:noFill/>
        </p:spPr>
        <p:txBody>
          <a:bodyPr wrap="square" rtlCol="0">
            <a:spAutoFit/>
          </a:bodyPr>
          <a:lstStyle/>
          <a:p>
            <a:r>
              <a:rPr lang="en-US" dirty="0" smtClean="0">
                <a:solidFill>
                  <a:schemeClr val="accent2"/>
                </a:solidFill>
              </a:rPr>
              <a:t>X</a:t>
            </a:r>
            <a:endParaRPr lang="en-US" dirty="0">
              <a:solidFill>
                <a:schemeClr val="accent2"/>
              </a:solidFill>
            </a:endParaRPr>
          </a:p>
        </p:txBody>
      </p:sp>
      <p:sp>
        <p:nvSpPr>
          <p:cNvPr id="26" name="TextBox 25"/>
          <p:cNvSpPr txBox="1"/>
          <p:nvPr/>
        </p:nvSpPr>
        <p:spPr>
          <a:xfrm>
            <a:off x="76200" y="3135868"/>
            <a:ext cx="1676400" cy="369332"/>
          </a:xfrm>
          <a:prstGeom prst="rect">
            <a:avLst/>
          </a:prstGeom>
          <a:noFill/>
        </p:spPr>
        <p:txBody>
          <a:bodyPr wrap="square" rtlCol="0">
            <a:spAutoFit/>
          </a:bodyPr>
          <a:lstStyle/>
          <a:p>
            <a:r>
              <a:rPr lang="en-US" dirty="0" smtClean="0">
                <a:solidFill>
                  <a:schemeClr val="accent2"/>
                </a:solidFill>
              </a:rPr>
              <a:t>Focus point</a:t>
            </a:r>
            <a:endParaRPr lang="en-US" dirty="0">
              <a:solidFill>
                <a:schemeClr val="accent2"/>
              </a:solidFill>
            </a:endParaRPr>
          </a:p>
        </p:txBody>
      </p:sp>
      <p:cxnSp>
        <p:nvCxnSpPr>
          <p:cNvPr id="27" name="Straight Arrow Connector 26"/>
          <p:cNvCxnSpPr/>
          <p:nvPr/>
        </p:nvCxnSpPr>
        <p:spPr>
          <a:xfrm>
            <a:off x="1295400" y="3352800"/>
            <a:ext cx="1219200"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28" name="TextBox 27"/>
          <p:cNvSpPr txBox="1"/>
          <p:nvPr/>
        </p:nvSpPr>
        <p:spPr>
          <a:xfrm>
            <a:off x="6019800" y="4724400"/>
            <a:ext cx="1676400" cy="369332"/>
          </a:xfrm>
          <a:prstGeom prst="rect">
            <a:avLst/>
          </a:prstGeom>
          <a:noFill/>
        </p:spPr>
        <p:txBody>
          <a:bodyPr wrap="square" rtlCol="0">
            <a:spAutoFit/>
          </a:bodyPr>
          <a:lstStyle/>
          <a:p>
            <a:r>
              <a:rPr lang="en-US" dirty="0" smtClean="0">
                <a:solidFill>
                  <a:schemeClr val="accent2"/>
                </a:solidFill>
              </a:rPr>
              <a:t>No autofocus!</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setup</a:t>
            </a:r>
            <a:endParaRPr lang="en-US" dirty="0"/>
          </a:p>
        </p:txBody>
      </p:sp>
      <p:sp>
        <p:nvSpPr>
          <p:cNvPr id="3" name="Content Placeholder 2"/>
          <p:cNvSpPr>
            <a:spLocks noGrp="1"/>
          </p:cNvSpPr>
          <p:nvPr>
            <p:ph idx="1"/>
          </p:nvPr>
        </p:nvSpPr>
        <p:spPr/>
        <p:txBody>
          <a:bodyPr>
            <a:normAutofit fontScale="55000" lnSpcReduction="20000"/>
          </a:bodyPr>
          <a:lstStyle/>
          <a:p>
            <a:pPr marL="514350" indent="-514350">
              <a:buAutoNum type="arabicParenR"/>
            </a:pPr>
            <a:r>
              <a:rPr lang="en-US" dirty="0" smtClean="0"/>
              <a:t>Set up your program normally.  Add a dummy die that is not on your wafer so that autofocus is guaranteed to fail.  </a:t>
            </a:r>
          </a:p>
          <a:p>
            <a:pPr marL="914400" lvl="1" indent="-514350">
              <a:buAutoNum type="arabicParenR"/>
            </a:pPr>
            <a:r>
              <a:rPr lang="en-US" dirty="0" smtClean="0"/>
              <a:t>The die should be the first one exposed, so in the upper left if you do not use mapping, and either the lower right or left if you do, depending on how many rows you have.  You can add as many extra dies as you want to guarantee autofocus fails on the first attempt, but this can get really tedious.</a:t>
            </a:r>
          </a:p>
          <a:p>
            <a:pPr marL="514350" indent="-514350">
              <a:buAutoNum type="arabicParenR"/>
            </a:pPr>
            <a:r>
              <a:rPr lang="en-US" dirty="0" smtClean="0"/>
              <a:t>Add another exposure pass.  If your normal exposure pass has a pass shift, the pass shift for this pass should be 0.  If your normal exposure pass does not have a shift, and you expose the upper left quadrant (like in the previous slide) it should be +4.1 +4.1, so that your die is moved to the center of the lens during this pass</a:t>
            </a:r>
          </a:p>
          <a:p>
            <a:pPr marL="514350" indent="-514350">
              <a:buAutoNum type="arabicParenR"/>
            </a:pPr>
            <a:r>
              <a:rPr lang="en-US" dirty="0" smtClean="0"/>
              <a:t>Set the exposure time to several seconds, find a mostly-dark mask, and figure out how to shutter it so that no actual features are exposed</a:t>
            </a:r>
          </a:p>
          <a:p>
            <a:pPr marL="914400" lvl="1" indent="-514350">
              <a:buAutoNum type="arabicParenR"/>
            </a:pPr>
            <a:r>
              <a:rPr lang="en-US" dirty="0" smtClean="0"/>
              <a:t>I have one of these, it is called Ge/Si WGPD plate 1, shutter positions are 23 and 70 depending on which quadrant it’s in</a:t>
            </a:r>
          </a:p>
          <a:p>
            <a:pPr marL="514350" indent="-514350">
              <a:buAutoNum type="arabicParenR"/>
            </a:pPr>
            <a:r>
              <a:rPr lang="en-US" dirty="0" smtClean="0"/>
              <a:t>If you use matching, make sure your match program runs every 1 wafer</a:t>
            </a:r>
          </a:p>
          <a:p>
            <a:pPr marL="514350" indent="-514350">
              <a:buAutoNum type="arabicParenR"/>
            </a:pPr>
            <a:r>
              <a:rPr lang="en-US" dirty="0" smtClean="0"/>
              <a:t>If you use mapping, your mapping pass should be set up like normal.  Make sure to drop out all the dummy dies you added in step 1</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Running an exposure</a:t>
            </a:r>
            <a:endParaRPr lang="en-US" dirty="0"/>
          </a:p>
        </p:txBody>
      </p:sp>
      <p:sp>
        <p:nvSpPr>
          <p:cNvPr id="3" name="Content Placeholder 2"/>
          <p:cNvSpPr>
            <a:spLocks noGrp="1"/>
          </p:cNvSpPr>
          <p:nvPr>
            <p:ph idx="1"/>
          </p:nvPr>
        </p:nvSpPr>
        <p:spPr>
          <a:xfrm>
            <a:off x="457200" y="1295400"/>
            <a:ext cx="8229600" cy="4830763"/>
          </a:xfrm>
        </p:spPr>
        <p:txBody>
          <a:bodyPr>
            <a:normAutofit fontScale="47500" lnSpcReduction="20000"/>
          </a:bodyPr>
          <a:lstStyle/>
          <a:p>
            <a:pPr marL="514350" indent="-514350">
              <a:buAutoNum type="arabicParenR"/>
            </a:pPr>
            <a:r>
              <a:rPr lang="en-US" dirty="0" smtClean="0"/>
              <a:t>Make sure focus is in auto mode (on the black box near the left of the alignment screen, the green LED should be lit)</a:t>
            </a:r>
          </a:p>
          <a:p>
            <a:pPr marL="514350" indent="-514350">
              <a:buAutoNum type="arabicParenR"/>
            </a:pPr>
            <a:r>
              <a:rPr lang="en-US" dirty="0" smtClean="0"/>
              <a:t>Make sure you have a pen and paper handy</a:t>
            </a:r>
          </a:p>
          <a:p>
            <a:pPr marL="514350" indent="-514350">
              <a:buAutoNum type="arabicParenR"/>
            </a:pPr>
            <a:r>
              <a:rPr lang="en-US" dirty="0" smtClean="0"/>
              <a:t>Type EXPO\JOBNAME,CAL,EXP</a:t>
            </a:r>
          </a:p>
          <a:p>
            <a:pPr marL="914400" lvl="1" indent="-514350">
              <a:buAutoNum type="arabicParenR"/>
            </a:pPr>
            <a:r>
              <a:rPr lang="en-US" dirty="0" smtClean="0"/>
              <a:t>Or MAP\JOBNAME,MAP,CAL,EXP</a:t>
            </a:r>
          </a:p>
          <a:p>
            <a:pPr marL="514350" indent="-514350">
              <a:buAutoNum type="arabicParenR"/>
            </a:pPr>
            <a:r>
              <a:rPr lang="en-US" dirty="0" smtClean="0"/>
              <a:t>At the prompts, enter the appropriate floors for both masks.  The focus offset should go on the calibration pass, anything you put on the exposure pass will be ignored</a:t>
            </a:r>
          </a:p>
          <a:p>
            <a:pPr marL="514350" indent="-514350">
              <a:buAutoNum type="arabicParenR"/>
            </a:pPr>
            <a:r>
              <a:rPr lang="en-US" dirty="0" smtClean="0"/>
              <a:t>Align your mask as normal, hit expose</a:t>
            </a:r>
          </a:p>
          <a:p>
            <a:pPr marL="514350" indent="-514350">
              <a:buAutoNum type="arabicParenR"/>
            </a:pPr>
            <a:r>
              <a:rPr lang="en-US" dirty="0" smtClean="0"/>
              <a:t>The calibration mask will load and the pass will run.  The first die will have an autofocus failure, hit enter through all of these.  If it does not, abort immediately and edit your program so that the first die is even farther from the wafer.</a:t>
            </a:r>
          </a:p>
          <a:p>
            <a:pPr marL="514350" indent="-514350">
              <a:buAutoNum type="arabicParenR"/>
            </a:pPr>
            <a:r>
              <a:rPr lang="en-US" dirty="0" smtClean="0"/>
              <a:t>When the voltage on the black box starts reading normal-seeming numbers (close to what you saw during AWLT, not zero), write them down in the appropriate place on your paper.  I’m pretty sure the calibration and exposure passes expose the same dies in the same order, but pay attention to be safe.  The screen on top of the stepper shows you where on the wafer you are.  The blue boxes show up AFTER a die has been exposed.</a:t>
            </a:r>
          </a:p>
          <a:p>
            <a:pPr marL="514350" indent="-514350">
              <a:buAutoNum type="arabicParenR"/>
            </a:pPr>
            <a:r>
              <a:rPr lang="en-US" dirty="0" smtClean="0"/>
              <a:t>The exposure mask will load.  If you use matching, the matching routine will run.  Wait for the first autofocus failure before you do anything</a:t>
            </a:r>
          </a:p>
          <a:p>
            <a:pPr marL="514350" indent="-514350">
              <a:buAutoNum type="arabicParenR"/>
            </a:pPr>
            <a:r>
              <a:rPr lang="en-US" dirty="0" smtClean="0"/>
              <a:t>When autofocus fails on your dummy die, turn the bottom black knob to MANUAL (red LED).  Change the voltage to whatever you recorded for your first die, then hit enter.</a:t>
            </a:r>
          </a:p>
          <a:p>
            <a:pPr marL="514350" indent="-514350">
              <a:buAutoNum type="arabicParenR"/>
            </a:pPr>
            <a:r>
              <a:rPr lang="en-US" dirty="0" smtClean="0"/>
              <a:t>The stepper will expose your first die, but it will also return an autofocus fail.  Change the voltage to what you recorded for your second die, and hit enter.  Continue until the whole wafer is exposed.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notes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40 mV on the focus meter corresponds to 2</a:t>
            </a:r>
            <a:r>
              <a:rPr lang="el-GR" dirty="0" smtClean="0">
                <a:latin typeface="Calibri"/>
              </a:rPr>
              <a:t>μ</a:t>
            </a:r>
            <a:r>
              <a:rPr lang="en-US" dirty="0" smtClean="0">
                <a:latin typeface="Calibri"/>
              </a:rPr>
              <a:t>m, or one depth-of-focus:  </a:t>
            </a:r>
          </a:p>
          <a:p>
            <a:pPr lvl="1"/>
            <a:r>
              <a:rPr lang="en-US" dirty="0" smtClean="0">
                <a:latin typeface="Calibri"/>
              </a:rPr>
              <a:t>You don’t need to get the last digit right when entering numbers back in, but you should probably be correct within 10mV</a:t>
            </a:r>
          </a:p>
          <a:p>
            <a:pPr lvl="1"/>
            <a:r>
              <a:rPr lang="en-US" dirty="0" smtClean="0">
                <a:latin typeface="Calibri"/>
              </a:rPr>
              <a:t>It’s substantially less painful to do an exposure array manually than with the program</a:t>
            </a:r>
          </a:p>
          <a:p>
            <a:r>
              <a:rPr lang="en-US" dirty="0" smtClean="0">
                <a:latin typeface="Calibri"/>
              </a:rPr>
              <a:t>If you touch the chuck during alignment (due to theta issues), you should re-start your program so the auto-level runs with the moved chuck.  </a:t>
            </a:r>
          </a:p>
          <a:p>
            <a:r>
              <a:rPr lang="en-US" dirty="0" smtClean="0">
                <a:latin typeface="Calibri"/>
              </a:rPr>
              <a:t>If it is a non-critical feature, you can run AWLT, record the voltage left on the voltmeter at the end, and then use that to expose all your dies.</a:t>
            </a:r>
          </a:p>
          <a:p>
            <a:pPr lvl="1"/>
            <a:r>
              <a:rPr lang="en-US" dirty="0" smtClean="0">
                <a:latin typeface="Calibri"/>
              </a:rPr>
              <a:t>If you touch the chuck after running AWLT, run it again to get an updated voltage</a:t>
            </a:r>
          </a:p>
          <a:p>
            <a:r>
              <a:rPr lang="en-US" dirty="0" smtClean="0">
                <a:latin typeface="Calibri"/>
              </a:rPr>
              <a:t>Don’t use CEM when doing this for the first time</a:t>
            </a:r>
            <a:endParaRPr lang="en-US" dirty="0" smtClean="0">
              <a:latin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912</Words>
  <Application>Microsoft Office PowerPoint</Application>
  <PresentationFormat>On-screen Show (4:3)</PresentationFormat>
  <Paragraphs>63</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How the stepper focuses</vt:lpstr>
      <vt:lpstr>Big picture</vt:lpstr>
      <vt:lpstr>Program setup</vt:lpstr>
      <vt:lpstr>Running an exposure</vt:lpstr>
      <vt:lpstr>Some notes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Molly Piels</dc:creator>
  <cp:lastModifiedBy>Molly Piels</cp:lastModifiedBy>
  <cp:revision>25</cp:revision>
  <dcterms:created xsi:type="dcterms:W3CDTF">2013-05-06T23:27:37Z</dcterms:created>
  <dcterms:modified xsi:type="dcterms:W3CDTF">2013-05-07T00:14:47Z</dcterms:modified>
</cp:coreProperties>
</file>