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86" r:id="rId2"/>
    <p:sldId id="291" r:id="rId3"/>
    <p:sldId id="292" r:id="rId4"/>
    <p:sldId id="293" r:id="rId5"/>
    <p:sldId id="294" r:id="rId6"/>
    <p:sldId id="295" r:id="rId7"/>
    <p:sldId id="296" r:id="rId8"/>
    <p:sldId id="297" r:id="rId9"/>
    <p:sldId id="298" r:id="rId10"/>
    <p:sldId id="287" r:id="rId11"/>
    <p:sldId id="288" r:id="rId12"/>
    <p:sldId id="289" r:id="rId13"/>
    <p:sldId id="301" r:id="rId14"/>
    <p:sldId id="302" r:id="rId15"/>
    <p:sldId id="305" r:id="rId16"/>
    <p:sldId id="306" r:id="rId17"/>
    <p:sldId id="290" r:id="rId18"/>
    <p:sldId id="300" r:id="rId19"/>
    <p:sldId id="303" r:id="rId20"/>
    <p:sldId id="308" r:id="rId21"/>
    <p:sldId id="309" r:id="rId22"/>
    <p:sldId id="304" r:id="rId23"/>
    <p:sldId id="299" r:id="rId24"/>
    <p:sldId id="307"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33"/>
    <a:srgbClr val="000066"/>
    <a:srgbClr val="003399"/>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30" autoAdjust="0"/>
    <p:restoredTop sz="94660"/>
  </p:normalViewPr>
  <p:slideViewPr>
    <p:cSldViewPr>
      <p:cViewPr varScale="1">
        <p:scale>
          <a:sx n="109" d="100"/>
          <a:sy n="109" d="100"/>
        </p:scale>
        <p:origin x="-3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84" charset="0"/>
                <a:ea typeface="ＭＳ Ｐゴシック" pitchFamily="84" charset="-128"/>
                <a:cs typeface="ＭＳ Ｐゴシック" pitchFamily="84" charset="-128"/>
              </a:defRPr>
            </a:lvl1pPr>
          </a:lstStyle>
          <a:p>
            <a:pPr>
              <a:defRPr/>
            </a:pPr>
            <a:endParaRPr lang="en-US"/>
          </a:p>
        </p:txBody>
      </p:sp>
      <p:sp>
        <p:nvSpPr>
          <p:cNvPr id="171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84" charset="0"/>
                <a:ea typeface="ＭＳ Ｐゴシック" pitchFamily="84" charset="-128"/>
                <a:cs typeface="ＭＳ Ｐゴシック" pitchFamily="84" charset="-128"/>
              </a:defRPr>
            </a:lvl1pPr>
          </a:lstStyle>
          <a:p>
            <a:pPr>
              <a:defRPr/>
            </a:pPr>
            <a:fld id="{8CE2AD9C-6FFC-45E2-8222-58FAACACA66F}" type="datetime1">
              <a:rPr lang="en-US"/>
              <a:pPr>
                <a:defRPr/>
              </a:pPr>
              <a:t>12/9/2010</a:t>
            </a:fld>
            <a:endParaRPr lang="en-US"/>
          </a:p>
        </p:txBody>
      </p:sp>
      <p:sp>
        <p:nvSpPr>
          <p:cNvPr id="171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84" charset="0"/>
                <a:ea typeface="ＭＳ Ｐゴシック" pitchFamily="84" charset="-128"/>
                <a:cs typeface="ＭＳ Ｐゴシック" pitchFamily="84" charset="-128"/>
              </a:defRPr>
            </a:lvl1pPr>
          </a:lstStyle>
          <a:p>
            <a:pPr>
              <a:defRPr/>
            </a:pPr>
            <a:endParaRPr lang="en-US"/>
          </a:p>
        </p:txBody>
      </p:sp>
      <p:sp>
        <p:nvSpPr>
          <p:cNvPr id="171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84" charset="0"/>
                <a:ea typeface="ＭＳ Ｐゴシック" pitchFamily="84" charset="-128"/>
                <a:cs typeface="ＭＳ Ｐゴシック" pitchFamily="84" charset="-128"/>
              </a:defRPr>
            </a:lvl1pPr>
          </a:lstStyle>
          <a:p>
            <a:pPr>
              <a:defRPr/>
            </a:pPr>
            <a:fld id="{02CB8AF2-2C0A-42D8-9B58-E63161B6B85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048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CBEC91F3-3E99-4A3C-9EB5-9177A605F0C4}" type="datetime1">
              <a:rPr lang="en-US"/>
              <a:pPr>
                <a:defRPr/>
              </a:pPr>
              <a:t>12/9/2010</a:t>
            </a:fld>
            <a:endParaRPr lang="en-US"/>
          </a:p>
        </p:txBody>
      </p:sp>
      <p:sp>
        <p:nvSpPr>
          <p:cNvPr id="15364" name="Placeholder 1028"/>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048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64B3B9AC-DB9E-46FC-82F8-2B4EF914CBE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ceholder 2"/>
          <p:cNvSpPr>
            <a:spLocks noGrp="1" noRot="1" noChangeArrowheads="1" noTextEdit="1"/>
          </p:cNvSpPr>
          <p:nvPr>
            <p:ph type="sldImg"/>
          </p:nvPr>
        </p:nvSpPr>
        <p:spPr>
          <a:ln/>
        </p:spPr>
      </p:sp>
      <p:sp>
        <p:nvSpPr>
          <p:cNvPr id="58371" name="Placeholder 3"/>
          <p:cNvSpPr>
            <a:spLocks noGrp="1" noChangeArrowheads="1"/>
          </p:cNvSpPr>
          <p:nvPr>
            <p:ph type="body" idx="1"/>
          </p:nvPr>
        </p:nvSpPr>
        <p:spPr>
          <a:noFill/>
          <a:ln/>
        </p:spPr>
        <p:txBody>
          <a:bodyPr/>
          <a:lstStyle/>
          <a:p>
            <a:endParaRPr lang="en-US" smtClean="0">
              <a:latin typeface="Calibri" pitchFamily="34"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ceholder 2"/>
          <p:cNvSpPr>
            <a:spLocks noGrp="1" noRot="1" noChangeArrowheads="1" noTextEdit="1"/>
          </p:cNvSpPr>
          <p:nvPr>
            <p:ph type="sldImg"/>
          </p:nvPr>
        </p:nvSpPr>
        <p:spPr>
          <a:ln/>
        </p:spPr>
      </p:sp>
      <p:sp>
        <p:nvSpPr>
          <p:cNvPr id="60419" name="Placeholder 3"/>
          <p:cNvSpPr>
            <a:spLocks noGrp="1" noChangeArrowheads="1"/>
          </p:cNvSpPr>
          <p:nvPr>
            <p:ph type="body" idx="1"/>
          </p:nvPr>
        </p:nvSpPr>
        <p:spPr>
          <a:noFill/>
          <a:ln/>
        </p:spPr>
        <p:txBody>
          <a:bodyPr/>
          <a:lstStyle/>
          <a:p>
            <a:endParaRPr lang="en-US" smtClean="0">
              <a:latin typeface="Calibri"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ceholder 2"/>
          <p:cNvSpPr>
            <a:spLocks noGrp="1" noRot="1" noChangeArrowheads="1" noTextEdit="1"/>
          </p:cNvSpPr>
          <p:nvPr>
            <p:ph type="sldImg"/>
          </p:nvPr>
        </p:nvSpPr>
        <p:spPr>
          <a:ln/>
        </p:spPr>
      </p:sp>
      <p:sp>
        <p:nvSpPr>
          <p:cNvPr id="62467" name="Placeholder 3"/>
          <p:cNvSpPr>
            <a:spLocks noGrp="1" noChangeArrowheads="1"/>
          </p:cNvSpPr>
          <p:nvPr>
            <p:ph type="body" idx="1"/>
          </p:nvPr>
        </p:nvSpPr>
        <p:spPr>
          <a:noFill/>
          <a:ln/>
        </p:spPr>
        <p:txBody>
          <a:bodyPr/>
          <a:lstStyle/>
          <a:p>
            <a:endParaRPr lang="en-US" smtClean="0">
              <a:latin typeface="Calibri"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ceholder 2"/>
          <p:cNvSpPr>
            <a:spLocks noGrp="1" noRot="1" noChangeArrowheads="1" noTextEdit="1"/>
          </p:cNvSpPr>
          <p:nvPr>
            <p:ph type="sldImg"/>
          </p:nvPr>
        </p:nvSpPr>
        <p:spPr>
          <a:ln/>
        </p:spPr>
      </p:sp>
      <p:sp>
        <p:nvSpPr>
          <p:cNvPr id="64515" name="Placeholder 3"/>
          <p:cNvSpPr>
            <a:spLocks noGrp="1" noChangeArrowheads="1"/>
          </p:cNvSpPr>
          <p:nvPr>
            <p:ph type="body" idx="1"/>
          </p:nvPr>
        </p:nvSpPr>
        <p:spPr>
          <a:noFill/>
          <a:ln/>
        </p:spPr>
        <p:txBody>
          <a:bodyPr/>
          <a:lstStyle/>
          <a:p>
            <a:endParaRPr lang="en-US" smtClean="0">
              <a:latin typeface="Calibri"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ceholder 2"/>
          <p:cNvSpPr>
            <a:spLocks noGrp="1" noRot="1" noChangeArrowheads="1" noTextEdit="1"/>
          </p:cNvSpPr>
          <p:nvPr>
            <p:ph type="sldImg"/>
          </p:nvPr>
        </p:nvSpPr>
        <p:spPr>
          <a:solidFill>
            <a:srgbClr val="FFFFFF"/>
          </a:solidFill>
          <a:ln/>
        </p:spPr>
      </p:sp>
      <p:sp>
        <p:nvSpPr>
          <p:cNvPr id="66563" name="Placeholder 3"/>
          <p:cNvSpPr>
            <a:spLocks noGrp="1" noChangeArrowheads="1"/>
          </p:cNvSpPr>
          <p:nvPr>
            <p:ph type="body" idx="1"/>
          </p:nvPr>
        </p:nvSpPr>
        <p:spPr>
          <a:solidFill>
            <a:srgbClr val="FFFFFF"/>
          </a:solidFill>
          <a:ln>
            <a:solidFill>
              <a:srgbClr val="000000"/>
            </a:solidFill>
          </a:ln>
        </p:spPr>
        <p:txBody>
          <a:bodyPr/>
          <a:lstStyle/>
          <a:p>
            <a:endParaRPr lang="en-US" smtClean="0">
              <a:latin typeface="Calibri" pitchFamily="34"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ceholder 2"/>
          <p:cNvSpPr>
            <a:spLocks noGrp="1" noRot="1" noChangeArrowheads="1" noTextEdit="1"/>
          </p:cNvSpPr>
          <p:nvPr>
            <p:ph type="sldImg"/>
          </p:nvPr>
        </p:nvSpPr>
        <p:spPr>
          <a:solidFill>
            <a:srgbClr val="FFFFFF"/>
          </a:solidFill>
          <a:ln/>
        </p:spPr>
      </p:sp>
      <p:sp>
        <p:nvSpPr>
          <p:cNvPr id="68611" name="Placeholder 3"/>
          <p:cNvSpPr>
            <a:spLocks noGrp="1" noChangeArrowheads="1"/>
          </p:cNvSpPr>
          <p:nvPr>
            <p:ph type="body" idx="1"/>
          </p:nvPr>
        </p:nvSpPr>
        <p:spPr>
          <a:solidFill>
            <a:srgbClr val="FFFFFF"/>
          </a:solidFill>
          <a:ln>
            <a:solidFill>
              <a:srgbClr val="000000"/>
            </a:solidFill>
          </a:ln>
        </p:spPr>
        <p:txBody>
          <a:bodyPr/>
          <a:lstStyle/>
          <a:p>
            <a:endParaRPr lang="en-US" smtClean="0">
              <a:latin typeface="Calibri" pitchFamily="34"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AF9B56B-DDD0-44DC-8F59-2936F7704912}" type="datetimeFigureOut">
              <a:rPr lang="en-US"/>
              <a:pPr>
                <a:defRPr/>
              </a:pPr>
              <a:t>12/9/2010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6BA4D9-8B3F-45FF-BE4E-42E0CEDA8E0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9C4ACD-6EC6-4BEE-8362-71C0AF5FB17A}" type="datetimeFigureOut">
              <a:rPr lang="en-US"/>
              <a:pPr>
                <a:defRPr/>
              </a:pPr>
              <a:t>12/9/2010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77E9A1-3FE2-4EB6-A283-2EDFF70733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C63A9F-DD0F-41C0-94FA-E18FD03A6BCC}" type="datetimeFigureOut">
              <a:rPr lang="en-US"/>
              <a:pPr>
                <a:defRPr/>
              </a:pPr>
              <a:t>12/9/2010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08C764-4B61-4C38-BA7E-9D1EA4A3744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162800" cy="838200"/>
          </a:xfrm>
        </p:spPr>
        <p:txBody>
          <a:bodyPr/>
          <a:lstStyle/>
          <a:p>
            <a:r>
              <a:rPr lang="en-US"/>
              <a:t>Click to edit Master title style</a:t>
            </a:r>
          </a:p>
        </p:txBody>
      </p:sp>
      <p:sp>
        <p:nvSpPr>
          <p:cNvPr id="3" name="Chart Placeholder 2"/>
          <p:cNvSpPr>
            <a:spLocks noGrp="1"/>
          </p:cNvSpPr>
          <p:nvPr>
            <p:ph type="chart" sz="half" idx="1"/>
          </p:nvPr>
        </p:nvSpPr>
        <p:spPr>
          <a:xfrm>
            <a:off x="457200" y="1295400"/>
            <a:ext cx="4038600" cy="4830763"/>
          </a:xfrm>
        </p:spPr>
        <p:txBody>
          <a:bodyPr/>
          <a:lstStyle/>
          <a:p>
            <a:pPr lvl="0"/>
            <a:endParaRPr lang="en-US" noProof="0"/>
          </a:p>
        </p:txBody>
      </p:sp>
      <p:sp>
        <p:nvSpPr>
          <p:cNvPr id="4" name="Text Placeholder 3"/>
          <p:cNvSpPr>
            <a:spLocks noGrp="1"/>
          </p:cNvSpPr>
          <p:nvPr>
            <p:ph type="body" sz="half" idx="2"/>
          </p:nvPr>
        </p:nvSpPr>
        <p:spPr>
          <a:xfrm>
            <a:off x="4648200" y="1295400"/>
            <a:ext cx="40386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2C05AAD-CC1A-4266-B755-CB77EA1FDAB1}" type="datetimeFigureOut">
              <a:rPr lang="en-US"/>
              <a:pPr>
                <a:defRPr/>
              </a:pPr>
              <a:t>12/9/2010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F72395-DB14-4EF7-84C8-2BE241925B0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162800" cy="838200"/>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3E07E4E-284F-40A8-91D1-51FDE8233D7F}" type="datetimeFigureOut">
              <a:rPr lang="en-US"/>
              <a:pPr>
                <a:defRPr/>
              </a:pPr>
              <a:t>12/9/2010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4C59D0-0D59-4F45-8274-11EA0840F2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05DEA1-12BD-4BD5-949E-1B845C6FA00E}" type="datetimeFigureOut">
              <a:rPr lang="en-US"/>
              <a:pPr>
                <a:defRPr/>
              </a:pPr>
              <a:t>12/9/2010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10FB5B-A7A1-4640-8535-82616311C6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C8E06E-E12E-420F-8DB8-A15CF6F171CF}" type="datetimeFigureOut">
              <a:rPr lang="en-US"/>
              <a:pPr>
                <a:defRPr/>
              </a:pPr>
              <a:t>12/9/2010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3C5165-1366-47AD-95A1-4923BD572F2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C5B04C-C09A-48F8-9CDD-FF3D6B03DD26}" type="datetimeFigureOut">
              <a:rPr lang="en-US"/>
              <a:pPr>
                <a:defRPr/>
              </a:pPr>
              <a:t>12/9/2010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12C65F-C862-4A02-BCA8-14F9BDC44B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6E73591-EDEF-43DF-A9F0-B35C29114276}" type="datetimeFigureOut">
              <a:rPr lang="en-US"/>
              <a:pPr>
                <a:defRPr/>
              </a:pPr>
              <a:t>12/9/2010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C650C8-AE37-4CEE-B59D-90257878B3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124A8D-9D5D-4F11-91CD-92077F722C5E}" type="datetimeFigureOut">
              <a:rPr lang="en-US"/>
              <a:pPr>
                <a:defRPr/>
              </a:pPr>
              <a:t>12/9/2010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B0185FD-06C2-4D2F-A336-89CBEF7717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36182F-FCFE-4DFF-A73C-FB904BBBEC84}" type="datetimeFigureOut">
              <a:rPr lang="en-US"/>
              <a:pPr>
                <a:defRPr/>
              </a:pPr>
              <a:t>12/9/2010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700CF1-5F38-4843-A9E3-928BBCC258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05DD32-D263-479B-A089-95C718A525B0}" type="datetimeFigureOut">
              <a:rPr lang="en-US"/>
              <a:pPr>
                <a:defRPr/>
              </a:pPr>
              <a:t>12/9/2010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1911F8-FF9B-4613-AFD8-F3814B84F4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142A34-31CF-4715-8A0A-7C1C5AAC72A5}" type="datetimeFigureOut">
              <a:rPr lang="en-US"/>
              <a:pPr>
                <a:defRPr/>
              </a:pPr>
              <a:t>12/9/2010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B72926-E199-40B4-813A-58674C15E4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0" y="76200"/>
            <a:ext cx="7162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AEBB721B-E24D-441F-869A-837CE433502B}" type="datetimeFigureOut">
              <a:rPr lang="en-US"/>
              <a:pPr>
                <a:defRPr/>
              </a:pPr>
              <a:t>12/9/2010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2B8885C-A18C-46FB-9A51-2B0835F0A33F}" type="slidenum">
              <a:rPr lang="en-US"/>
              <a:pPr>
                <a:defRPr/>
              </a:pPr>
              <a:t>‹#›</a:t>
            </a:fld>
            <a:endParaRPr lang="en-US"/>
          </a:p>
        </p:txBody>
      </p:sp>
      <p:sp>
        <p:nvSpPr>
          <p:cNvPr id="7" name="Line 9"/>
          <p:cNvSpPr>
            <a:spLocks noChangeShapeType="1"/>
          </p:cNvSpPr>
          <p:nvPr userDrawn="1"/>
        </p:nvSpPr>
        <p:spPr bwMode="auto">
          <a:xfrm>
            <a:off x="452438" y="914400"/>
            <a:ext cx="8226425" cy="0"/>
          </a:xfrm>
          <a:prstGeom prst="line">
            <a:avLst/>
          </a:prstGeom>
          <a:noFill/>
          <a:ln w="38100">
            <a:solidFill>
              <a:srgbClr val="000099"/>
            </a:solidFill>
            <a:round/>
            <a:headEnd/>
            <a:tailEnd/>
          </a:ln>
          <a:effectLst/>
        </p:spPr>
        <p:txBody>
          <a:bodyPr/>
          <a:lstStyle/>
          <a:p>
            <a:pPr fontAlgn="auto">
              <a:spcBef>
                <a:spcPts val="0"/>
              </a:spcBef>
              <a:spcAft>
                <a:spcPts val="0"/>
              </a:spcAft>
              <a:defRPr/>
            </a:pPr>
            <a:endParaRPr lang="en-US" sz="1800">
              <a:latin typeface="+mn-lt"/>
              <a:ea typeface="+mn-ea"/>
              <a:cs typeface="+mn-cs"/>
            </a:endParaRPr>
          </a:p>
        </p:txBody>
      </p:sp>
      <p:pic>
        <p:nvPicPr>
          <p:cNvPr id="1032" name="Picture 13"/>
          <p:cNvPicPr>
            <a:picLocks noChangeArrowheads="1"/>
          </p:cNvPicPr>
          <p:nvPr userDrawn="1"/>
        </p:nvPicPr>
        <p:blipFill>
          <a:blip r:embed="rId15"/>
          <a:srcRect/>
          <a:stretch>
            <a:fillRect/>
          </a:stretch>
        </p:blipFill>
        <p:spPr bwMode="auto">
          <a:xfrm>
            <a:off x="76200" y="268288"/>
            <a:ext cx="1219200" cy="525462"/>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3200" kern="1200">
          <a:solidFill>
            <a:srgbClr val="000066"/>
          </a:solidFill>
          <a:latin typeface="Arial" pitchFamily="34" charset="0"/>
          <a:ea typeface="ＭＳ Ｐゴシック" charset="-128"/>
          <a:cs typeface="ＭＳ Ｐゴシック" charset="-128"/>
        </a:defRPr>
      </a:lvl1pPr>
      <a:lvl2pPr algn="ctr" rtl="0" eaLnBrk="0" fontAlgn="base" hangingPunct="0">
        <a:spcBef>
          <a:spcPct val="0"/>
        </a:spcBef>
        <a:spcAft>
          <a:spcPct val="0"/>
        </a:spcAft>
        <a:defRPr sz="3200">
          <a:solidFill>
            <a:srgbClr val="000066"/>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a:solidFill>
            <a:srgbClr val="000066"/>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a:solidFill>
            <a:srgbClr val="000066"/>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a:solidFill>
            <a:srgbClr val="000066"/>
          </a:solidFill>
          <a:latin typeface="Arial" charset="0"/>
          <a:ea typeface="ＭＳ Ｐゴシック" charset="-128"/>
          <a:cs typeface="ＭＳ Ｐゴシック" charset="-128"/>
        </a:defRPr>
      </a:lvl5pPr>
      <a:lvl6pPr marL="457200" algn="ctr" rtl="0" fontAlgn="base">
        <a:spcBef>
          <a:spcPct val="0"/>
        </a:spcBef>
        <a:spcAft>
          <a:spcPct val="0"/>
        </a:spcAft>
        <a:defRPr sz="3200">
          <a:solidFill>
            <a:srgbClr val="000066"/>
          </a:solidFill>
          <a:latin typeface="Arial" charset="0"/>
          <a:ea typeface="ＭＳ Ｐゴシック" charset="-128"/>
          <a:cs typeface="ＭＳ Ｐゴシック" charset="-128"/>
        </a:defRPr>
      </a:lvl6pPr>
      <a:lvl7pPr marL="914400" algn="ctr" rtl="0" fontAlgn="base">
        <a:spcBef>
          <a:spcPct val="0"/>
        </a:spcBef>
        <a:spcAft>
          <a:spcPct val="0"/>
        </a:spcAft>
        <a:defRPr sz="3200">
          <a:solidFill>
            <a:srgbClr val="000066"/>
          </a:solidFill>
          <a:latin typeface="Arial" charset="0"/>
          <a:ea typeface="ＭＳ Ｐゴシック" charset="-128"/>
          <a:cs typeface="ＭＳ Ｐゴシック" charset="-128"/>
        </a:defRPr>
      </a:lvl7pPr>
      <a:lvl8pPr marL="1371600" algn="ctr" rtl="0" fontAlgn="base">
        <a:spcBef>
          <a:spcPct val="0"/>
        </a:spcBef>
        <a:spcAft>
          <a:spcPct val="0"/>
        </a:spcAft>
        <a:defRPr sz="3200">
          <a:solidFill>
            <a:srgbClr val="000066"/>
          </a:solidFill>
          <a:latin typeface="Arial" charset="0"/>
          <a:ea typeface="ＭＳ Ｐゴシック" charset="-128"/>
          <a:cs typeface="ＭＳ Ｐゴシック" charset="-128"/>
        </a:defRPr>
      </a:lvl8pPr>
      <a:lvl9pPr marL="1828800" algn="ctr" rtl="0" fontAlgn="base">
        <a:spcBef>
          <a:spcPct val="0"/>
        </a:spcBef>
        <a:spcAft>
          <a:spcPct val="0"/>
        </a:spcAft>
        <a:defRPr sz="3200">
          <a:solidFill>
            <a:srgbClr val="000066"/>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2600" kern="1200">
          <a:solidFill>
            <a:schemeClr val="tx1"/>
          </a:solidFill>
          <a:latin typeface="Arial" pitchFamily="34"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itchFamily="34" charset="0"/>
          <a:ea typeface="ＭＳ Ｐゴシック" charset="-128"/>
          <a:cs typeface="ＭＳ Ｐゴシック" charset="-128"/>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Arial" pitchFamily="34" charset="0"/>
          <a:ea typeface="ＭＳ Ｐゴシック" charset="-128"/>
          <a:cs typeface="ＭＳ Ｐゴシック" charset="-128"/>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ＭＳ Ｐゴシック" charset="-128"/>
          <a:cs typeface="ＭＳ Ｐゴシック" charset="-128"/>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ＭＳ Ｐゴシック" charset="-128"/>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ctrTitle"/>
          </p:nvPr>
        </p:nvSpPr>
        <p:spPr/>
        <p:txBody>
          <a:bodyPr/>
          <a:lstStyle/>
          <a:p>
            <a:r>
              <a:rPr lang="en-US" smtClean="0">
                <a:latin typeface="Arial" charset="0"/>
                <a:ea typeface="ＭＳ Ｐゴシック"/>
                <a:cs typeface="ＭＳ Ｐゴシック"/>
              </a:rPr>
              <a:t>Grating Analysis</a:t>
            </a:r>
            <a:br>
              <a:rPr lang="en-US" smtClean="0">
                <a:latin typeface="Arial" charset="0"/>
                <a:ea typeface="ＭＳ Ｐゴシック"/>
                <a:cs typeface="ＭＳ Ｐゴシック"/>
              </a:rPr>
            </a:br>
            <a:r>
              <a:rPr lang="en-US" smtClean="0">
                <a:latin typeface="Arial" charset="0"/>
                <a:ea typeface="ＭＳ Ｐゴシック"/>
                <a:cs typeface="ＭＳ Ｐゴシック"/>
              </a:rPr>
              <a:t>2010-12-01</a:t>
            </a:r>
          </a:p>
        </p:txBody>
      </p:sp>
      <p:sp>
        <p:nvSpPr>
          <p:cNvPr id="51203" name="Rectangle 3"/>
          <p:cNvSpPr>
            <a:spLocks noGrp="1"/>
          </p:cNvSpPr>
          <p:nvPr>
            <p:ph type="subTitle" idx="1"/>
          </p:nvPr>
        </p:nvSpPr>
        <p:spPr/>
        <p:txBody>
          <a:bodyPr/>
          <a:lstStyle/>
          <a:p>
            <a:r>
              <a:rPr lang="en-US" smtClean="0">
                <a:solidFill>
                  <a:schemeClr val="tx1"/>
                </a:solidFill>
                <a:latin typeface="Arial" charset="0"/>
                <a:ea typeface="ＭＳ Ｐゴシック"/>
                <a:cs typeface="ＭＳ Ｐゴシック"/>
              </a:rPr>
              <a:t>Jock Bovington</a:t>
            </a:r>
          </a:p>
          <a:p>
            <a:r>
              <a:rPr lang="en-US" smtClean="0">
                <a:solidFill>
                  <a:schemeClr val="tx1"/>
                </a:solidFill>
                <a:latin typeface="Arial" charset="0"/>
                <a:ea typeface="ＭＳ Ｐゴシック"/>
                <a:cs typeface="ＭＳ Ｐゴシック"/>
              </a:rPr>
              <a:t>Wenzao Li</a:t>
            </a:r>
          </a:p>
          <a:p>
            <a:r>
              <a:rPr lang="en-US" smtClean="0">
                <a:solidFill>
                  <a:schemeClr val="tx1"/>
                </a:solidFill>
                <a:latin typeface="Arial" charset="0"/>
                <a:ea typeface="ＭＳ Ｐゴシック"/>
                <a:cs typeface="ＭＳ Ｐゴシック"/>
              </a:rPr>
              <a:t>Jared Bauters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p:cNvSpPr>
          <p:nvPr>
            <p:ph type="title" idx="4294967295"/>
          </p:nvPr>
        </p:nvSpPr>
        <p:spPr/>
        <p:txBody>
          <a:bodyPr/>
          <a:lstStyle/>
          <a:p>
            <a:r>
              <a:rPr lang="en-US" smtClean="0">
                <a:latin typeface="Arial" charset="0"/>
                <a:ea typeface="ＭＳ Ｐゴシック"/>
                <a:cs typeface="ＭＳ Ｐゴシック"/>
              </a:rPr>
              <a:t>Low Dose, Proximity Effects</a:t>
            </a:r>
          </a:p>
        </p:txBody>
      </p:sp>
      <p:pic>
        <p:nvPicPr>
          <p:cNvPr id="52227" name="Picture 5" descr="I_C2R1E"/>
          <p:cNvPicPr>
            <a:picLocks noChangeAspect="1" noChangeArrowheads="1"/>
          </p:cNvPicPr>
          <p:nvPr/>
        </p:nvPicPr>
        <p:blipFill>
          <a:blip r:embed="rId2"/>
          <a:srcRect/>
          <a:stretch>
            <a:fillRect/>
          </a:stretch>
        </p:blipFill>
        <p:spPr bwMode="auto">
          <a:xfrm>
            <a:off x="4935538" y="1019175"/>
            <a:ext cx="3636962" cy="2728913"/>
          </a:xfrm>
          <a:prstGeom prst="rect">
            <a:avLst/>
          </a:prstGeom>
          <a:noFill/>
          <a:ln w="9525">
            <a:noFill/>
            <a:miter lim="800000"/>
            <a:headEnd/>
            <a:tailEnd/>
          </a:ln>
        </p:spPr>
      </p:pic>
      <p:pic>
        <p:nvPicPr>
          <p:cNvPr id="52228" name="Picture 6" descr="I_C2R1M"/>
          <p:cNvPicPr>
            <a:picLocks noChangeAspect="1" noChangeArrowheads="1"/>
          </p:cNvPicPr>
          <p:nvPr/>
        </p:nvPicPr>
        <p:blipFill>
          <a:blip r:embed="rId3"/>
          <a:srcRect/>
          <a:stretch>
            <a:fillRect/>
          </a:stretch>
        </p:blipFill>
        <p:spPr bwMode="auto">
          <a:xfrm>
            <a:off x="539750" y="1028700"/>
            <a:ext cx="3635375" cy="2725738"/>
          </a:xfrm>
          <a:prstGeom prst="rect">
            <a:avLst/>
          </a:prstGeom>
          <a:noFill/>
          <a:ln w="9525">
            <a:noFill/>
            <a:miter lim="800000"/>
            <a:headEnd/>
            <a:tailEnd/>
          </a:ln>
        </p:spPr>
      </p:pic>
      <p:pic>
        <p:nvPicPr>
          <p:cNvPr id="52229" name="Picture 7" descr="S_C4R8M"/>
          <p:cNvPicPr>
            <a:picLocks noChangeAspect="1" noChangeArrowheads="1"/>
          </p:cNvPicPr>
          <p:nvPr/>
        </p:nvPicPr>
        <p:blipFill>
          <a:blip r:embed="rId4"/>
          <a:srcRect/>
          <a:stretch>
            <a:fillRect/>
          </a:stretch>
        </p:blipFill>
        <p:spPr bwMode="auto">
          <a:xfrm>
            <a:off x="539750" y="3860800"/>
            <a:ext cx="3600450" cy="2698750"/>
          </a:xfrm>
          <a:prstGeom prst="rect">
            <a:avLst/>
          </a:prstGeom>
          <a:noFill/>
          <a:ln w="9525">
            <a:noFill/>
            <a:miter lim="800000"/>
            <a:headEnd/>
            <a:tailEnd/>
          </a:ln>
        </p:spPr>
      </p:pic>
      <p:pic>
        <p:nvPicPr>
          <p:cNvPr id="52230" name="Picture 8" descr="S_C4R9E"/>
          <p:cNvPicPr>
            <a:picLocks noChangeAspect="1" noChangeArrowheads="1"/>
          </p:cNvPicPr>
          <p:nvPr/>
        </p:nvPicPr>
        <p:blipFill>
          <a:blip r:embed="rId5"/>
          <a:srcRect/>
          <a:stretch>
            <a:fillRect/>
          </a:stretch>
        </p:blipFill>
        <p:spPr bwMode="auto">
          <a:xfrm>
            <a:off x="4932363" y="3851275"/>
            <a:ext cx="3671887" cy="27527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p:cNvSpPr>
          <p:nvPr>
            <p:ph type="title" idx="4294967295"/>
          </p:nvPr>
        </p:nvSpPr>
        <p:spPr/>
        <p:txBody>
          <a:bodyPr/>
          <a:lstStyle/>
          <a:p>
            <a:r>
              <a:rPr lang="en-US" smtClean="0">
                <a:latin typeface="Arial" charset="0"/>
                <a:ea typeface="ＭＳ Ｐゴシック"/>
                <a:cs typeface="ＭＳ Ｐゴシック"/>
              </a:rPr>
              <a:t>Higher Dose, Uniform Gratings</a:t>
            </a:r>
          </a:p>
        </p:txBody>
      </p:sp>
      <p:pic>
        <p:nvPicPr>
          <p:cNvPr id="53251" name="Picture 8" descr="S_C7R5E"/>
          <p:cNvPicPr>
            <a:picLocks noChangeAspect="1" noChangeArrowheads="1"/>
          </p:cNvPicPr>
          <p:nvPr/>
        </p:nvPicPr>
        <p:blipFill>
          <a:blip r:embed="rId2"/>
          <a:srcRect/>
          <a:stretch>
            <a:fillRect/>
          </a:stretch>
        </p:blipFill>
        <p:spPr bwMode="auto">
          <a:xfrm>
            <a:off x="4878388" y="3867150"/>
            <a:ext cx="3581400" cy="2686050"/>
          </a:xfrm>
          <a:prstGeom prst="rect">
            <a:avLst/>
          </a:prstGeom>
          <a:noFill/>
          <a:ln w="9525">
            <a:noFill/>
            <a:miter lim="800000"/>
            <a:headEnd/>
            <a:tailEnd/>
          </a:ln>
        </p:spPr>
      </p:pic>
      <p:pic>
        <p:nvPicPr>
          <p:cNvPr id="53252" name="Picture 9" descr="S_C7R5M"/>
          <p:cNvPicPr>
            <a:picLocks noChangeAspect="1" noChangeArrowheads="1"/>
          </p:cNvPicPr>
          <p:nvPr/>
        </p:nvPicPr>
        <p:blipFill>
          <a:blip r:embed="rId3"/>
          <a:srcRect/>
          <a:stretch>
            <a:fillRect/>
          </a:stretch>
        </p:blipFill>
        <p:spPr bwMode="auto">
          <a:xfrm>
            <a:off x="539750" y="3852863"/>
            <a:ext cx="3579813" cy="2686050"/>
          </a:xfrm>
          <a:prstGeom prst="rect">
            <a:avLst/>
          </a:prstGeom>
          <a:noFill/>
          <a:ln w="9525">
            <a:noFill/>
            <a:miter lim="800000"/>
            <a:headEnd/>
            <a:tailEnd/>
          </a:ln>
        </p:spPr>
      </p:pic>
      <p:pic>
        <p:nvPicPr>
          <p:cNvPr id="53253" name="Picture 10" descr="I_C7R2E"/>
          <p:cNvPicPr>
            <a:picLocks noChangeAspect="1" noChangeArrowheads="1"/>
          </p:cNvPicPr>
          <p:nvPr/>
        </p:nvPicPr>
        <p:blipFill>
          <a:blip r:embed="rId4"/>
          <a:srcRect/>
          <a:stretch>
            <a:fillRect/>
          </a:stretch>
        </p:blipFill>
        <p:spPr bwMode="auto">
          <a:xfrm>
            <a:off x="4859338" y="1008063"/>
            <a:ext cx="3563937" cy="2673350"/>
          </a:xfrm>
          <a:prstGeom prst="rect">
            <a:avLst/>
          </a:prstGeom>
          <a:noFill/>
          <a:ln w="9525">
            <a:noFill/>
            <a:miter lim="800000"/>
            <a:headEnd/>
            <a:tailEnd/>
          </a:ln>
        </p:spPr>
      </p:pic>
      <p:pic>
        <p:nvPicPr>
          <p:cNvPr id="53254" name="Picture 11" descr="I_C7R2M"/>
          <p:cNvPicPr>
            <a:picLocks noChangeAspect="1" noChangeArrowheads="1"/>
          </p:cNvPicPr>
          <p:nvPr/>
        </p:nvPicPr>
        <p:blipFill>
          <a:blip r:embed="rId5"/>
          <a:srcRect/>
          <a:stretch>
            <a:fillRect/>
          </a:stretch>
        </p:blipFill>
        <p:spPr bwMode="auto">
          <a:xfrm>
            <a:off x="539750" y="1008063"/>
            <a:ext cx="3563938" cy="26733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en-US" smtClean="0">
                <a:latin typeface="Arial" charset="0"/>
                <a:ea typeface="ＭＳ Ｐゴシック"/>
                <a:cs typeface="ＭＳ Ｐゴシック"/>
              </a:rPr>
              <a:t>SOI Image Analysis Results</a:t>
            </a:r>
          </a:p>
        </p:txBody>
      </p:sp>
      <p:graphicFrame>
        <p:nvGraphicFramePr>
          <p:cNvPr id="54275" name="Object 3"/>
          <p:cNvGraphicFramePr>
            <a:graphicFrameLocks noChangeAspect="1"/>
          </p:cNvGraphicFramePr>
          <p:nvPr>
            <p:ph idx="1"/>
          </p:nvPr>
        </p:nvGraphicFramePr>
        <p:xfrm>
          <a:off x="838200" y="1438275"/>
          <a:ext cx="7391400" cy="5114925"/>
        </p:xfrm>
        <a:graphic>
          <a:graphicData uri="http://schemas.openxmlformats.org/presentationml/2006/ole">
            <p:oleObj spid="_x0000_s54275" name="Chart" r:id="rId3" imgW="6591300" imgH="4562475" progId="Excel.Char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p:cNvSpPr>
          <p:nvPr>
            <p:ph type="title"/>
          </p:nvPr>
        </p:nvSpPr>
        <p:spPr/>
        <p:txBody>
          <a:bodyPr/>
          <a:lstStyle/>
          <a:p>
            <a:r>
              <a:rPr lang="en-US" smtClean="0">
                <a:latin typeface="Arial" charset="0"/>
                <a:ea typeface="ＭＳ Ｐゴシック"/>
                <a:cs typeface="ＭＳ Ｐゴシック"/>
              </a:rPr>
              <a:t>SOI Image Analysis Results</a:t>
            </a:r>
          </a:p>
        </p:txBody>
      </p:sp>
      <p:pic>
        <p:nvPicPr>
          <p:cNvPr id="74759" name="Picture 7"/>
          <p:cNvPicPr>
            <a:picLocks noChangeAspect="1" noChangeArrowheads="1"/>
          </p:cNvPicPr>
          <p:nvPr/>
        </p:nvPicPr>
        <p:blipFill>
          <a:blip r:embed="rId2"/>
          <a:srcRect l="4141" t="35889" r="39740" b="11687"/>
          <a:stretch>
            <a:fillRect/>
          </a:stretch>
        </p:blipFill>
        <p:spPr bwMode="auto">
          <a:xfrm>
            <a:off x="1187450" y="1196975"/>
            <a:ext cx="6842125" cy="511333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p:cNvSpPr>
          <p:nvPr>
            <p:ph type="title"/>
          </p:nvPr>
        </p:nvSpPr>
        <p:spPr/>
        <p:txBody>
          <a:bodyPr/>
          <a:lstStyle/>
          <a:p>
            <a:r>
              <a:rPr lang="en-US" smtClean="0">
                <a:latin typeface="Arial" charset="0"/>
                <a:ea typeface="ＭＳ Ｐゴシック"/>
                <a:cs typeface="ＭＳ Ｐゴシック"/>
              </a:rPr>
              <a:t>SOI Image Analysis Results</a:t>
            </a:r>
          </a:p>
        </p:txBody>
      </p:sp>
      <p:pic>
        <p:nvPicPr>
          <p:cNvPr id="76807" name="Picture 7"/>
          <p:cNvPicPr>
            <a:picLocks noChangeAspect="1" noChangeArrowheads="1"/>
          </p:cNvPicPr>
          <p:nvPr/>
        </p:nvPicPr>
        <p:blipFill>
          <a:blip r:embed="rId2"/>
          <a:srcRect l="31902" t="36165" r="11693" b="11702"/>
          <a:stretch>
            <a:fillRect/>
          </a:stretch>
        </p:blipFill>
        <p:spPr bwMode="auto">
          <a:xfrm>
            <a:off x="1187450" y="1196975"/>
            <a:ext cx="6877050" cy="508476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p:cNvSpPr>
          <p:nvPr>
            <p:ph type="title"/>
          </p:nvPr>
        </p:nvSpPr>
        <p:spPr/>
        <p:txBody>
          <a:bodyPr/>
          <a:lstStyle/>
          <a:p>
            <a:r>
              <a:rPr lang="en-US" smtClean="0">
                <a:latin typeface="Arial" charset="0"/>
                <a:ea typeface="ＭＳ Ｐゴシック"/>
                <a:cs typeface="ＭＳ Ｐゴシック"/>
              </a:rPr>
              <a:t>SOI Image Analysis Results</a:t>
            </a:r>
          </a:p>
        </p:txBody>
      </p:sp>
      <p:pic>
        <p:nvPicPr>
          <p:cNvPr id="85000" name="Picture 8"/>
          <p:cNvPicPr>
            <a:picLocks noChangeAspect="1" noChangeArrowheads="1"/>
          </p:cNvPicPr>
          <p:nvPr/>
        </p:nvPicPr>
        <p:blipFill>
          <a:blip r:embed="rId2"/>
          <a:srcRect/>
          <a:stretch>
            <a:fillRect/>
          </a:stretch>
        </p:blipFill>
        <p:spPr bwMode="auto">
          <a:xfrm>
            <a:off x="468313" y="1268413"/>
            <a:ext cx="8208962" cy="51054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p:cNvSpPr>
          <p:nvPr>
            <p:ph type="title"/>
          </p:nvPr>
        </p:nvSpPr>
        <p:spPr/>
        <p:txBody>
          <a:bodyPr/>
          <a:lstStyle/>
          <a:p>
            <a:r>
              <a:rPr lang="en-US" smtClean="0">
                <a:latin typeface="Arial" charset="0"/>
                <a:ea typeface="ＭＳ Ｐゴシック"/>
                <a:cs typeface="ＭＳ Ｐゴシック"/>
              </a:rPr>
              <a:t>SOI Image Analysis Results</a:t>
            </a:r>
          </a:p>
        </p:txBody>
      </p:sp>
      <p:pic>
        <p:nvPicPr>
          <p:cNvPr id="87048" name="Picture 8"/>
          <p:cNvPicPr>
            <a:picLocks noChangeAspect="1" noChangeArrowheads="1"/>
          </p:cNvPicPr>
          <p:nvPr/>
        </p:nvPicPr>
        <p:blipFill>
          <a:blip r:embed="rId2"/>
          <a:srcRect/>
          <a:stretch>
            <a:fillRect/>
          </a:stretch>
        </p:blipFill>
        <p:spPr bwMode="auto">
          <a:xfrm>
            <a:off x="468313" y="1173163"/>
            <a:ext cx="8135937" cy="50641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smtClean="0">
                <a:latin typeface="Arial" charset="0"/>
                <a:ea typeface="ＭＳ Ｐゴシック"/>
                <a:cs typeface="ＭＳ Ｐゴシック"/>
              </a:rPr>
              <a:t>InP Image Analysis Results</a:t>
            </a:r>
          </a:p>
        </p:txBody>
      </p:sp>
      <p:graphicFrame>
        <p:nvGraphicFramePr>
          <p:cNvPr id="55299" name="Object 3"/>
          <p:cNvGraphicFramePr>
            <a:graphicFrameLocks noGrp="1" noChangeAspect="1"/>
          </p:cNvGraphicFramePr>
          <p:nvPr>
            <p:ph idx="1"/>
          </p:nvPr>
        </p:nvGraphicFramePr>
        <p:xfrm>
          <a:off x="609600" y="1466850"/>
          <a:ext cx="7848600" cy="4838700"/>
        </p:xfrm>
        <a:graphic>
          <a:graphicData uri="http://schemas.openxmlformats.org/presentationml/2006/ole">
            <p:oleObj spid="_x0000_s55299" name="Chart" r:id="rId3" imgW="5886450" imgH="3629025" progId="Excel.Char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p:cNvSpPr>
          <p:nvPr>
            <p:ph type="title"/>
          </p:nvPr>
        </p:nvSpPr>
        <p:spPr/>
        <p:txBody>
          <a:bodyPr/>
          <a:lstStyle/>
          <a:p>
            <a:r>
              <a:rPr lang="en-US" smtClean="0">
                <a:latin typeface="Arial" charset="0"/>
                <a:ea typeface="ＭＳ Ｐゴシック"/>
                <a:cs typeface="ＭＳ Ｐゴシック"/>
              </a:rPr>
              <a:t>InP Image Analysis Results</a:t>
            </a:r>
          </a:p>
        </p:txBody>
      </p:sp>
      <p:pic>
        <p:nvPicPr>
          <p:cNvPr id="72723" name="Picture 19"/>
          <p:cNvPicPr>
            <a:picLocks noChangeAspect="1" noChangeArrowheads="1"/>
          </p:cNvPicPr>
          <p:nvPr/>
        </p:nvPicPr>
        <p:blipFill>
          <a:blip r:embed="rId2"/>
          <a:srcRect l="5911" t="32487" r="31589" b="11409"/>
          <a:stretch>
            <a:fillRect/>
          </a:stretch>
        </p:blipFill>
        <p:spPr bwMode="auto">
          <a:xfrm>
            <a:off x="684213" y="1125538"/>
            <a:ext cx="7620000" cy="547211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p:cNvSpPr>
          <p:nvPr>
            <p:ph type="title"/>
          </p:nvPr>
        </p:nvSpPr>
        <p:spPr/>
        <p:txBody>
          <a:bodyPr/>
          <a:lstStyle/>
          <a:p>
            <a:r>
              <a:rPr lang="en-US" smtClean="0">
                <a:latin typeface="Arial" charset="0"/>
                <a:ea typeface="ＭＳ Ｐゴシック"/>
                <a:cs typeface="ＭＳ Ｐゴシック"/>
              </a:rPr>
              <a:t>InP Image Analysis Results</a:t>
            </a:r>
          </a:p>
        </p:txBody>
      </p:sp>
      <p:graphicFrame>
        <p:nvGraphicFramePr>
          <p:cNvPr id="78857" name="Object 9"/>
          <p:cNvGraphicFramePr>
            <a:graphicFrameLocks noChangeAspect="1"/>
          </p:cNvGraphicFramePr>
          <p:nvPr>
            <p:ph idx="1"/>
          </p:nvPr>
        </p:nvGraphicFramePr>
        <p:xfrm>
          <a:off x="395288" y="1306513"/>
          <a:ext cx="8280400" cy="4764087"/>
        </p:xfrm>
        <a:graphic>
          <a:graphicData uri="http://schemas.openxmlformats.org/presentationml/2006/ole">
            <p:oleObj spid="_x0000_s78857" name="Chart" r:id="rId3" imgW="5114925" imgH="2943225" progId="Excel.Chart.8">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r>
              <a:rPr lang="en-US" smtClean="0">
                <a:latin typeface="Arial" charset="0"/>
                <a:ea typeface="ＭＳ Ｐゴシック"/>
                <a:cs typeface="ＭＳ Ｐゴシック"/>
              </a:rPr>
              <a:t>Outline</a:t>
            </a:r>
          </a:p>
        </p:txBody>
      </p:sp>
      <p:sp>
        <p:nvSpPr>
          <p:cNvPr id="56323" name="Rectangle 3"/>
          <p:cNvSpPr>
            <a:spLocks noGrp="1"/>
          </p:cNvSpPr>
          <p:nvPr>
            <p:ph type="body" idx="1"/>
          </p:nvPr>
        </p:nvSpPr>
        <p:spPr/>
        <p:txBody>
          <a:bodyPr/>
          <a:lstStyle/>
          <a:p>
            <a:r>
              <a:rPr lang="en-US" smtClean="0">
                <a:latin typeface="Arial" charset="0"/>
                <a:ea typeface="ＭＳ Ｐゴシック"/>
                <a:cs typeface="ＭＳ Ｐゴシック"/>
              </a:rPr>
              <a:t>Experiment design with Process flow</a:t>
            </a:r>
          </a:p>
          <a:p>
            <a:r>
              <a:rPr lang="en-US" smtClean="0">
                <a:latin typeface="Arial" charset="0"/>
                <a:ea typeface="ＭＳ Ｐゴシック"/>
                <a:cs typeface="ＭＳ Ｐゴシック"/>
              </a:rPr>
              <a:t>Brief summary of AFM analysis</a:t>
            </a:r>
          </a:p>
          <a:p>
            <a:r>
              <a:rPr lang="en-US" smtClean="0">
                <a:latin typeface="Arial" charset="0"/>
                <a:ea typeface="ＭＳ Ｐゴシック"/>
                <a:cs typeface="ＭＳ Ｐゴシック"/>
              </a:rPr>
              <a:t>Characteristic SEM images</a:t>
            </a:r>
          </a:p>
          <a:p>
            <a:r>
              <a:rPr lang="en-US" smtClean="0">
                <a:latin typeface="Arial" charset="0"/>
                <a:ea typeface="ＭＳ Ｐゴシック"/>
                <a:cs typeface="ＭＳ Ｐゴシック"/>
              </a:rPr>
              <a:t>Dose/Duty Cycle analysis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Rectangle 6"/>
          <p:cNvSpPr>
            <a:spLocks noGrp="1"/>
          </p:cNvSpPr>
          <p:nvPr>
            <p:ph type="title"/>
          </p:nvPr>
        </p:nvSpPr>
        <p:spPr/>
        <p:txBody>
          <a:bodyPr/>
          <a:lstStyle/>
          <a:p>
            <a:endParaRPr lang="en-US" smtClean="0">
              <a:latin typeface="Arial" charset="0"/>
              <a:ea typeface="ＭＳ Ｐゴシック"/>
              <a:cs typeface="ＭＳ Ｐゴシック"/>
            </a:endParaRPr>
          </a:p>
        </p:txBody>
      </p:sp>
      <p:graphicFrame>
        <p:nvGraphicFramePr>
          <p:cNvPr id="94213" name="Object 5"/>
          <p:cNvGraphicFramePr>
            <a:graphicFrameLocks noChangeAspect="1"/>
          </p:cNvGraphicFramePr>
          <p:nvPr>
            <p:ph idx="1"/>
          </p:nvPr>
        </p:nvGraphicFramePr>
        <p:xfrm>
          <a:off x="539750" y="908050"/>
          <a:ext cx="8135938" cy="5762625"/>
        </p:xfrm>
        <a:graphic>
          <a:graphicData uri="http://schemas.openxmlformats.org/presentationml/2006/ole">
            <p:oleObj spid="_x0000_s94213" name="Chart" r:id="rId3" imgW="5419725" imgH="3838575" progId="Excel.Chart.8">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Rectangle 6"/>
          <p:cNvSpPr>
            <a:spLocks noGrp="1"/>
          </p:cNvSpPr>
          <p:nvPr>
            <p:ph type="title"/>
          </p:nvPr>
        </p:nvSpPr>
        <p:spPr/>
        <p:txBody>
          <a:bodyPr/>
          <a:lstStyle/>
          <a:p>
            <a:endParaRPr lang="en-US" smtClean="0">
              <a:latin typeface="Arial" charset="0"/>
              <a:ea typeface="ＭＳ Ｐゴシック"/>
              <a:cs typeface="ＭＳ Ｐゴシック"/>
            </a:endParaRPr>
          </a:p>
        </p:txBody>
      </p:sp>
      <p:graphicFrame>
        <p:nvGraphicFramePr>
          <p:cNvPr id="97285" name="Object 5"/>
          <p:cNvGraphicFramePr>
            <a:graphicFrameLocks noChangeAspect="1"/>
          </p:cNvGraphicFramePr>
          <p:nvPr>
            <p:ph idx="1"/>
          </p:nvPr>
        </p:nvGraphicFramePr>
        <p:xfrm>
          <a:off x="539750" y="908050"/>
          <a:ext cx="8064500" cy="5713413"/>
        </p:xfrm>
        <a:graphic>
          <a:graphicData uri="http://schemas.openxmlformats.org/presentationml/2006/ole">
            <p:oleObj spid="_x0000_s97285" name="Chart" r:id="rId3" imgW="5419725" imgH="3838575" progId="Excel.Chart.8">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p:cNvSpPr>
          <p:nvPr>
            <p:ph type="title"/>
          </p:nvPr>
        </p:nvSpPr>
        <p:spPr/>
        <p:txBody>
          <a:bodyPr/>
          <a:lstStyle/>
          <a:p>
            <a:r>
              <a:rPr lang="en-US" smtClean="0">
                <a:latin typeface="Arial" charset="0"/>
                <a:ea typeface="ＭＳ Ｐゴシック"/>
                <a:cs typeface="ＭＳ Ｐゴシック"/>
              </a:rPr>
              <a:t>InP Image Analysis Results</a:t>
            </a:r>
          </a:p>
        </p:txBody>
      </p:sp>
      <p:graphicFrame>
        <p:nvGraphicFramePr>
          <p:cNvPr id="81929" name="Object 9"/>
          <p:cNvGraphicFramePr>
            <a:graphicFrameLocks noChangeAspect="1"/>
          </p:cNvGraphicFramePr>
          <p:nvPr>
            <p:ph idx="1"/>
          </p:nvPr>
        </p:nvGraphicFramePr>
        <p:xfrm>
          <a:off x="539750" y="1233488"/>
          <a:ext cx="8064500" cy="4781550"/>
        </p:xfrm>
        <a:graphic>
          <a:graphicData uri="http://schemas.openxmlformats.org/presentationml/2006/ole">
            <p:oleObj spid="_x0000_s81929" name="Chart" r:id="rId3" imgW="5895975" imgH="3495675" progId="Excel.Chart.8">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r>
              <a:rPr lang="en-US" smtClean="0">
                <a:latin typeface="Arial" charset="0"/>
                <a:ea typeface="ＭＳ Ｐゴシック"/>
                <a:cs typeface="ＭＳ Ｐゴシック"/>
              </a:rPr>
              <a:t>Conclusion</a:t>
            </a:r>
          </a:p>
        </p:txBody>
      </p:sp>
      <p:sp>
        <p:nvSpPr>
          <p:cNvPr id="70659" name="Rectangle 3"/>
          <p:cNvSpPr>
            <a:spLocks noGrp="1"/>
          </p:cNvSpPr>
          <p:nvPr>
            <p:ph type="body" idx="1"/>
          </p:nvPr>
        </p:nvSpPr>
        <p:spPr/>
        <p:txBody>
          <a:bodyPr/>
          <a:lstStyle/>
          <a:p>
            <a:r>
              <a:rPr lang="en-US" smtClean="0">
                <a:latin typeface="Arial" charset="0"/>
                <a:ea typeface="ＭＳ Ｐゴシック"/>
                <a:cs typeface="ＭＳ Ｐゴシック"/>
              </a:rPr>
              <a:t>Nearly half of the gratings were under exposed.</a:t>
            </a:r>
          </a:p>
          <a:p>
            <a:r>
              <a:rPr lang="en-US" smtClean="0">
                <a:latin typeface="Arial" charset="0"/>
                <a:ea typeface="ＭＳ Ｐゴシック"/>
                <a:cs typeface="ＭＳ Ｐゴシック"/>
              </a:rPr>
              <a:t>No gratings were overexposed</a:t>
            </a:r>
          </a:p>
          <a:p>
            <a:r>
              <a:rPr lang="en-US" smtClean="0">
                <a:latin typeface="Arial" charset="0"/>
                <a:ea typeface="ＭＳ Ｐゴシック"/>
                <a:cs typeface="ＭＳ Ｐゴシック"/>
              </a:rPr>
              <a:t>In general cleanest of the gratings had smaller patterns than those in the mask, which is counter to the underlying assumption of the pattern bias design of the DC split. Possible explanations include:</a:t>
            </a:r>
          </a:p>
          <a:p>
            <a:pPr lvl="1"/>
            <a:r>
              <a:rPr lang="en-US" smtClean="0">
                <a:latin typeface="Arial" charset="0"/>
                <a:ea typeface="ＭＳ Ｐゴシック"/>
                <a:cs typeface="ＭＳ Ｐゴシック"/>
              </a:rPr>
              <a:t>A programming error</a:t>
            </a:r>
          </a:p>
          <a:p>
            <a:pPr lvl="1"/>
            <a:r>
              <a:rPr lang="en-US" smtClean="0">
                <a:latin typeface="Arial" charset="0"/>
                <a:ea typeface="ＭＳ Ｐゴシック"/>
                <a:cs typeface="ＭＳ Ｐゴシック"/>
              </a:rPr>
              <a:t>Thick resist</a:t>
            </a:r>
          </a:p>
          <a:p>
            <a:pPr lvl="1"/>
            <a:r>
              <a:rPr lang="en-US" smtClean="0">
                <a:latin typeface="Arial" charset="0"/>
                <a:ea typeface="ＭＳ Ｐゴシック"/>
                <a:cs typeface="ＭＳ Ｐゴシック"/>
              </a:rPr>
              <a:t>Dose is too low to see backscattering effect.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p:txBody>
          <a:bodyPr/>
          <a:lstStyle/>
          <a:p>
            <a:r>
              <a:rPr lang="en-US" smtClean="0">
                <a:latin typeface="Arial" charset="0"/>
                <a:ea typeface="ＭＳ Ｐゴシック"/>
                <a:cs typeface="ＭＳ Ｐゴシック"/>
              </a:rPr>
              <a:t>Next EB Litho Run</a:t>
            </a:r>
          </a:p>
        </p:txBody>
      </p:sp>
      <p:sp>
        <p:nvSpPr>
          <p:cNvPr id="93187" name="Rectangle 3"/>
          <p:cNvSpPr>
            <a:spLocks noGrp="1"/>
          </p:cNvSpPr>
          <p:nvPr>
            <p:ph type="body" idx="1"/>
          </p:nvPr>
        </p:nvSpPr>
        <p:spPr/>
        <p:txBody>
          <a:bodyPr/>
          <a:lstStyle/>
          <a:p>
            <a:r>
              <a:rPr lang="en-US" smtClean="0">
                <a:latin typeface="Arial" charset="0"/>
                <a:ea typeface="ＭＳ Ｐゴシック"/>
                <a:cs typeface="ＭＳ Ｐゴシック"/>
              </a:rPr>
              <a:t>Sweeper – ~5 characteristic patterns from first mask with thinner resist over 5-8 doses. 50% DC pattern repeated with different pattern bias </a:t>
            </a:r>
          </a:p>
          <a:p>
            <a:pPr lvl="1"/>
            <a:r>
              <a:rPr lang="en-US" smtClean="0">
                <a:latin typeface="Arial" charset="0"/>
                <a:ea typeface="ＭＳ Ｐゴシック"/>
                <a:cs typeface="ＭＳ Ｐゴシック"/>
              </a:rPr>
              <a:t>Total: ~100 gratings</a:t>
            </a:r>
          </a:p>
          <a:p>
            <a:r>
              <a:rPr lang="en-US" smtClean="0">
                <a:latin typeface="Arial" charset="0"/>
                <a:ea typeface="ＭＳ Ｐゴシック"/>
                <a:cs typeface="ＭＳ Ｐゴシック"/>
              </a:rPr>
              <a:t>InP &amp; GaAs Grating Coupler – We were happy with the results of the initial calibration. Next will be a dry run of the first mask with different lengths and flip-chip bonding alignment marks.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p:txBody>
          <a:bodyPr/>
          <a:lstStyle/>
          <a:p>
            <a:r>
              <a:rPr lang="en-US" smtClean="0">
                <a:latin typeface="Arial" charset="0"/>
                <a:ea typeface="ＭＳ Ｐゴシック"/>
                <a:cs typeface="ＭＳ Ｐゴシック"/>
              </a:rPr>
              <a:t>Experiment design with Process flow</a:t>
            </a:r>
          </a:p>
        </p:txBody>
      </p:sp>
      <p:sp>
        <p:nvSpPr>
          <p:cNvPr id="57347" name="Rectangle 3"/>
          <p:cNvSpPr>
            <a:spLocks noGrp="1"/>
          </p:cNvSpPr>
          <p:nvPr>
            <p:ph type="body" idx="4294967295"/>
          </p:nvPr>
        </p:nvSpPr>
        <p:spPr/>
        <p:txBody>
          <a:bodyPr/>
          <a:lstStyle/>
          <a:p>
            <a:pPr>
              <a:lnSpc>
                <a:spcPct val="90000"/>
              </a:lnSpc>
            </a:pPr>
            <a:r>
              <a:rPr lang="en-US" sz="2200" smtClean="0">
                <a:latin typeface="Arial" charset="0"/>
                <a:ea typeface="ＭＳ Ｐゴシック"/>
                <a:cs typeface="ＭＳ Ｐゴシック"/>
              </a:rPr>
              <a:t>Two initial calibration samples were run</a:t>
            </a:r>
          </a:p>
          <a:p>
            <a:pPr lvl="1">
              <a:lnSpc>
                <a:spcPct val="90000"/>
              </a:lnSpc>
            </a:pPr>
            <a:r>
              <a:rPr lang="en-US" sz="2000" smtClean="0">
                <a:latin typeface="Arial" charset="0"/>
                <a:ea typeface="ＭＳ Ｐゴシック"/>
                <a:cs typeface="ＭＳ Ｐゴシック"/>
              </a:rPr>
              <a:t>InP Epi (epump2) with IBD SiO</a:t>
            </a:r>
            <a:r>
              <a:rPr lang="en-US" sz="2000" baseline="-25000" smtClean="0">
                <a:latin typeface="Arial" charset="0"/>
                <a:ea typeface="ＭＳ Ｐゴシック"/>
                <a:cs typeface="ＭＳ Ｐゴシック"/>
              </a:rPr>
              <a:t>2 </a:t>
            </a:r>
            <a:r>
              <a:rPr lang="en-US" sz="2000" smtClean="0">
                <a:latin typeface="Arial" charset="0"/>
                <a:ea typeface="ＭＳ Ｐゴシック"/>
                <a:cs typeface="ＭＳ Ｐゴシック"/>
              </a:rPr>
              <a:t>(88nm)</a:t>
            </a:r>
          </a:p>
          <a:p>
            <a:pPr lvl="2">
              <a:lnSpc>
                <a:spcPct val="90000"/>
              </a:lnSpc>
            </a:pPr>
            <a:r>
              <a:rPr lang="en-US" sz="2000" smtClean="0">
                <a:latin typeface="Arial" charset="0"/>
                <a:ea typeface="ＭＳ Ｐゴシック"/>
                <a:cs typeface="ＭＳ Ｐゴシック"/>
              </a:rPr>
              <a:t>11nm Au Thermal Evaporated</a:t>
            </a:r>
          </a:p>
          <a:p>
            <a:pPr lvl="2">
              <a:lnSpc>
                <a:spcPct val="90000"/>
              </a:lnSpc>
            </a:pPr>
            <a:r>
              <a:rPr lang="en-US" sz="2000" smtClean="0">
                <a:latin typeface="Arial" charset="0"/>
                <a:ea typeface="ＭＳ Ｐゴシック"/>
                <a:cs typeface="ＭＳ Ｐゴシック"/>
              </a:rPr>
              <a:t>Developed</a:t>
            </a:r>
          </a:p>
          <a:p>
            <a:pPr lvl="2">
              <a:lnSpc>
                <a:spcPct val="90000"/>
              </a:lnSpc>
            </a:pPr>
            <a:r>
              <a:rPr lang="en-US" sz="2000" smtClean="0">
                <a:latin typeface="Arial" charset="0"/>
                <a:ea typeface="ＭＳ Ｐゴシック"/>
                <a:cs typeface="ＭＳ Ｐゴシック"/>
              </a:rPr>
              <a:t>ICP #2 (Oxide Etch)</a:t>
            </a:r>
          </a:p>
          <a:p>
            <a:pPr lvl="2">
              <a:lnSpc>
                <a:spcPct val="90000"/>
              </a:lnSpc>
            </a:pPr>
            <a:r>
              <a:rPr lang="en-US" sz="2000" smtClean="0">
                <a:latin typeface="Arial" charset="0"/>
                <a:ea typeface="ＭＳ Ｐゴシック"/>
                <a:cs typeface="ＭＳ Ｐゴシック"/>
              </a:rPr>
              <a:t>AFM</a:t>
            </a:r>
          </a:p>
          <a:p>
            <a:pPr lvl="2">
              <a:lnSpc>
                <a:spcPct val="90000"/>
              </a:lnSpc>
            </a:pPr>
            <a:r>
              <a:rPr lang="en-US" sz="2000" smtClean="0">
                <a:latin typeface="Arial" charset="0"/>
                <a:ea typeface="ＭＳ Ｐゴシック"/>
                <a:cs typeface="ＭＳ Ｐゴシック"/>
              </a:rPr>
              <a:t>RIE #2 (InP/SL Etch)  - Thanks Mike and Jared</a:t>
            </a:r>
          </a:p>
          <a:p>
            <a:pPr lvl="2">
              <a:lnSpc>
                <a:spcPct val="90000"/>
              </a:lnSpc>
            </a:pPr>
            <a:r>
              <a:rPr lang="en-US" sz="2000" smtClean="0">
                <a:latin typeface="Arial" charset="0"/>
                <a:ea typeface="ＭＳ Ｐゴシック"/>
                <a:cs typeface="ＭＳ Ｐゴシック"/>
              </a:rPr>
              <a:t>AFM</a:t>
            </a:r>
          </a:p>
          <a:p>
            <a:pPr lvl="1">
              <a:lnSpc>
                <a:spcPct val="90000"/>
              </a:lnSpc>
            </a:pPr>
            <a:r>
              <a:rPr lang="en-US" sz="2000" smtClean="0">
                <a:latin typeface="Arial" charset="0"/>
                <a:ea typeface="ＭＳ Ｐゴシック"/>
                <a:cs typeface="ＭＳ Ｐゴシック"/>
              </a:rPr>
              <a:t>SOI (700nm Si, 1um BOx)</a:t>
            </a:r>
          </a:p>
          <a:p>
            <a:pPr lvl="2">
              <a:lnSpc>
                <a:spcPct val="90000"/>
              </a:lnSpc>
            </a:pPr>
            <a:r>
              <a:rPr lang="en-US" sz="2000" smtClean="0">
                <a:latin typeface="Arial" charset="0"/>
                <a:ea typeface="ＭＳ Ｐゴシック"/>
                <a:cs typeface="ＭＳ Ｐゴシック"/>
              </a:rPr>
              <a:t>11nm Au Thermal Evaporated</a:t>
            </a:r>
          </a:p>
          <a:p>
            <a:pPr lvl="2">
              <a:lnSpc>
                <a:spcPct val="90000"/>
              </a:lnSpc>
            </a:pPr>
            <a:r>
              <a:rPr lang="en-US" sz="2000" smtClean="0">
                <a:latin typeface="Arial" charset="0"/>
                <a:ea typeface="ＭＳ Ｐゴシック"/>
                <a:cs typeface="ＭＳ Ｐゴシック"/>
              </a:rPr>
              <a:t>Developed</a:t>
            </a:r>
          </a:p>
          <a:p>
            <a:pPr lvl="2">
              <a:lnSpc>
                <a:spcPct val="90000"/>
              </a:lnSpc>
            </a:pPr>
            <a:r>
              <a:rPr lang="en-US" sz="2000" smtClean="0">
                <a:latin typeface="Arial" charset="0"/>
                <a:ea typeface="ＭＳ Ｐゴシック"/>
                <a:cs typeface="ＭＳ Ｐゴシック"/>
              </a:rPr>
              <a:t>AFM (~393+/-7nm)</a:t>
            </a:r>
          </a:p>
          <a:p>
            <a:pPr lvl="2">
              <a:lnSpc>
                <a:spcPct val="90000"/>
              </a:lnSpc>
            </a:pPr>
            <a:r>
              <a:rPr lang="en-US" sz="2000" smtClean="0">
                <a:latin typeface="Arial" charset="0"/>
                <a:ea typeface="ＭＳ Ｐゴシック"/>
                <a:cs typeface="ＭＳ Ｐゴシック"/>
              </a:rPr>
              <a:t>Deep Si RIE “Bosch” (Si Etch)  - Thanks Jason</a:t>
            </a:r>
          </a:p>
          <a:p>
            <a:pPr lvl="2">
              <a:lnSpc>
                <a:spcPct val="90000"/>
              </a:lnSpc>
            </a:pPr>
            <a:r>
              <a:rPr lang="en-US" sz="2000" smtClean="0">
                <a:latin typeface="Arial" charset="0"/>
                <a:ea typeface="ＭＳ Ｐゴシック"/>
                <a:cs typeface="ＭＳ Ｐゴシック"/>
              </a:rPr>
              <a:t>AFM</a:t>
            </a:r>
          </a:p>
          <a:p>
            <a:pPr>
              <a:lnSpc>
                <a:spcPct val="90000"/>
              </a:lnSpc>
            </a:pPr>
            <a:r>
              <a:rPr lang="en-US" sz="2200" smtClean="0">
                <a:latin typeface="Arial" charset="0"/>
                <a:ea typeface="ＭＳ Ｐゴシック"/>
                <a:cs typeface="ＭＳ Ｐゴシック"/>
              </a:rPr>
              <a:t>Calibration includes </a:t>
            </a:r>
            <a:r>
              <a:rPr lang="en-US" sz="2200" u="sng" smtClean="0">
                <a:latin typeface="Arial" charset="0"/>
                <a:ea typeface="ＭＳ Ｐゴシック"/>
                <a:cs typeface="ＭＳ Ｐゴシック"/>
              </a:rPr>
              <a:t>dose and duty cycle</a:t>
            </a:r>
            <a:r>
              <a:rPr lang="en-US" sz="2200" smtClean="0">
                <a:latin typeface="Arial" charset="0"/>
                <a:ea typeface="ＭＳ Ｐゴシック"/>
                <a:cs typeface="ＭＳ Ｐゴシック"/>
              </a:rPr>
              <a:t> splits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ctrTitle" idx="4294967295"/>
          </p:nvPr>
        </p:nvSpPr>
        <p:spPr>
          <a:xfrm>
            <a:off x="685800" y="990600"/>
            <a:ext cx="7772400" cy="1143000"/>
          </a:xfrm>
        </p:spPr>
        <p:txBody>
          <a:bodyPr/>
          <a:lstStyle/>
          <a:p>
            <a:r>
              <a:rPr lang="en-US" smtClean="0">
                <a:latin typeface="Arial" charset="0"/>
                <a:ea typeface="ＭＳ Ｐゴシック"/>
                <a:cs typeface="ＭＳ Ｐゴシック"/>
              </a:rPr>
              <a:t>Grating Analysis</a:t>
            </a:r>
          </a:p>
        </p:txBody>
      </p:sp>
      <p:sp>
        <p:nvSpPr>
          <p:cNvPr id="59395" name="Rectangle 3"/>
          <p:cNvSpPr>
            <a:spLocks noGrp="1"/>
          </p:cNvSpPr>
          <p:nvPr>
            <p:ph type="subTitle" idx="4294967295"/>
          </p:nvPr>
        </p:nvSpPr>
        <p:spPr>
          <a:xfrm>
            <a:off x="0" y="6400800"/>
            <a:ext cx="6400800" cy="457200"/>
          </a:xfrm>
        </p:spPr>
        <p:txBody>
          <a:bodyPr/>
          <a:lstStyle/>
          <a:p>
            <a:pPr marL="0" indent="0">
              <a:buFont typeface="Arial" charset="0"/>
              <a:buNone/>
            </a:pPr>
            <a:r>
              <a:rPr lang="en-US" sz="1800" smtClean="0">
                <a:latin typeface="Arial" charset="0"/>
                <a:ea typeface="ＭＳ Ｐゴシック"/>
                <a:cs typeface="ＭＳ Ｐゴシック"/>
              </a:rPr>
              <a:t>with assistance from Bill Michell, Jared and Wenzao</a:t>
            </a:r>
          </a:p>
        </p:txBody>
      </p:sp>
      <p:pic>
        <p:nvPicPr>
          <p:cNvPr id="59396" name="Picture 5" descr="S_C5R8M"/>
          <p:cNvPicPr>
            <a:picLocks noChangeAspect="1" noChangeArrowheads="1"/>
          </p:cNvPicPr>
          <p:nvPr/>
        </p:nvPicPr>
        <p:blipFill>
          <a:blip r:embed="rId3"/>
          <a:srcRect/>
          <a:stretch>
            <a:fillRect/>
          </a:stretch>
        </p:blipFill>
        <p:spPr bwMode="auto">
          <a:xfrm>
            <a:off x="381000" y="1905000"/>
            <a:ext cx="2795588" cy="2097088"/>
          </a:xfrm>
          <a:prstGeom prst="rect">
            <a:avLst/>
          </a:prstGeom>
          <a:noFill/>
          <a:ln w="9525">
            <a:noFill/>
            <a:miter lim="800000"/>
            <a:headEnd/>
            <a:tailEnd/>
          </a:ln>
        </p:spPr>
      </p:pic>
      <p:pic>
        <p:nvPicPr>
          <p:cNvPr id="59397" name="Picture 6" descr="I_C4R3M"/>
          <p:cNvPicPr>
            <a:picLocks noChangeAspect="1" noChangeArrowheads="1"/>
          </p:cNvPicPr>
          <p:nvPr/>
        </p:nvPicPr>
        <p:blipFill>
          <a:blip r:embed="rId4"/>
          <a:srcRect/>
          <a:stretch>
            <a:fillRect/>
          </a:stretch>
        </p:blipFill>
        <p:spPr bwMode="auto">
          <a:xfrm>
            <a:off x="1295400" y="3276600"/>
            <a:ext cx="3481388" cy="2611438"/>
          </a:xfrm>
          <a:prstGeom prst="rect">
            <a:avLst/>
          </a:prstGeom>
          <a:noFill/>
          <a:ln w="9525">
            <a:noFill/>
            <a:miter lim="800000"/>
            <a:headEnd/>
            <a:tailEnd/>
          </a:ln>
        </p:spPr>
      </p:pic>
      <p:pic>
        <p:nvPicPr>
          <p:cNvPr id="59398" name="Picture 4" descr="SOI dev"/>
          <p:cNvPicPr>
            <a:picLocks noChangeAspect="1" noChangeArrowheads="1"/>
          </p:cNvPicPr>
          <p:nvPr/>
        </p:nvPicPr>
        <p:blipFill>
          <a:blip r:embed="rId5"/>
          <a:srcRect l="14999" t="14999" r="29630" b="11658"/>
          <a:stretch>
            <a:fillRect/>
          </a:stretch>
        </p:blipFill>
        <p:spPr bwMode="auto">
          <a:xfrm>
            <a:off x="3733800" y="2209800"/>
            <a:ext cx="4800600" cy="39735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p:txBody>
          <a:bodyPr/>
          <a:lstStyle/>
          <a:p>
            <a:r>
              <a:rPr lang="en-US" smtClean="0">
                <a:latin typeface="Arial" charset="0"/>
                <a:ea typeface="ＭＳ Ｐゴシック"/>
                <a:cs typeface="ＭＳ Ｐゴシック"/>
              </a:rPr>
              <a:t>AFM Analysis</a:t>
            </a:r>
          </a:p>
        </p:txBody>
      </p:sp>
      <p:sp>
        <p:nvSpPr>
          <p:cNvPr id="61443" name="Rectangle 3"/>
          <p:cNvSpPr>
            <a:spLocks noGrp="1"/>
          </p:cNvSpPr>
          <p:nvPr>
            <p:ph type="body" idx="4294967295"/>
          </p:nvPr>
        </p:nvSpPr>
        <p:spPr>
          <a:xfrm>
            <a:off x="457200" y="5989638"/>
            <a:ext cx="8229600" cy="868362"/>
          </a:xfrm>
        </p:spPr>
        <p:txBody>
          <a:bodyPr/>
          <a:lstStyle/>
          <a:p>
            <a:pPr>
              <a:lnSpc>
                <a:spcPct val="90000"/>
              </a:lnSpc>
            </a:pPr>
            <a:r>
              <a:rPr lang="en-US" smtClean="0">
                <a:latin typeface="Arial" charset="0"/>
                <a:ea typeface="ＭＳ Ｐゴシック"/>
                <a:cs typeface="ＭＳ Ｐゴシック"/>
              </a:rPr>
              <a:t>AFM gives valuable information about the quality of a grating, but can only take a small snap shot.</a:t>
            </a:r>
          </a:p>
        </p:txBody>
      </p:sp>
      <p:pic>
        <p:nvPicPr>
          <p:cNvPr id="61444" name="Picture 5" descr="SOI dev"/>
          <p:cNvPicPr>
            <a:picLocks noChangeAspect="1" noChangeArrowheads="1"/>
          </p:cNvPicPr>
          <p:nvPr/>
        </p:nvPicPr>
        <p:blipFill>
          <a:blip r:embed="rId3"/>
          <a:srcRect l="14999" t="14999" r="29630" b="11658"/>
          <a:stretch>
            <a:fillRect/>
          </a:stretch>
        </p:blipFill>
        <p:spPr bwMode="auto">
          <a:xfrm>
            <a:off x="1447800" y="990600"/>
            <a:ext cx="6096000" cy="50466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Picture 1"/>
          <p:cNvPicPr>
            <a:picLocks noChangeAspect="1" noChangeArrowheads="1"/>
          </p:cNvPicPr>
          <p:nvPr/>
        </p:nvPicPr>
        <p:blipFill>
          <a:blip r:embed="rId3"/>
          <a:srcRect l="56000" t="9155" r="2667" b="62703"/>
          <a:stretch>
            <a:fillRect/>
          </a:stretch>
        </p:blipFill>
        <p:spPr bwMode="auto">
          <a:xfrm>
            <a:off x="4572000" y="2362200"/>
            <a:ext cx="3657600" cy="2047875"/>
          </a:xfrm>
          <a:prstGeom prst="rect">
            <a:avLst/>
          </a:prstGeom>
          <a:noFill/>
          <a:ln w="9525">
            <a:noFill/>
            <a:miter lim="800000"/>
            <a:headEnd/>
            <a:tailEnd/>
          </a:ln>
        </p:spPr>
      </p:pic>
      <p:pic>
        <p:nvPicPr>
          <p:cNvPr id="63491" name="Picture 4" descr="SOI dev"/>
          <p:cNvPicPr>
            <a:picLocks noChangeAspect="1" noChangeArrowheads="1"/>
          </p:cNvPicPr>
          <p:nvPr/>
        </p:nvPicPr>
        <p:blipFill>
          <a:blip r:embed="rId4"/>
          <a:srcRect l="46187" t="21764" r="31082" b="57442"/>
          <a:stretch>
            <a:fillRect/>
          </a:stretch>
        </p:blipFill>
        <p:spPr bwMode="auto">
          <a:xfrm>
            <a:off x="762000" y="2362200"/>
            <a:ext cx="3581400" cy="2047875"/>
          </a:xfrm>
          <a:prstGeom prst="rect">
            <a:avLst/>
          </a:prstGeom>
          <a:noFill/>
          <a:ln w="9525">
            <a:noFill/>
            <a:miter lim="800000"/>
            <a:headEnd/>
            <a:tailEnd/>
          </a:ln>
        </p:spPr>
      </p:pic>
      <p:sp>
        <p:nvSpPr>
          <p:cNvPr id="63492" name="Text Box 7"/>
          <p:cNvSpPr txBox="1">
            <a:spLocks noChangeArrowheads="1"/>
          </p:cNvSpPr>
          <p:nvPr/>
        </p:nvSpPr>
        <p:spPr bwMode="auto">
          <a:xfrm>
            <a:off x="1219200" y="4648200"/>
            <a:ext cx="2133600" cy="457200"/>
          </a:xfrm>
          <a:prstGeom prst="rect">
            <a:avLst/>
          </a:prstGeom>
          <a:noFill/>
          <a:ln w="9525">
            <a:noFill/>
            <a:miter lim="800000"/>
            <a:headEnd/>
            <a:tailEnd/>
          </a:ln>
        </p:spPr>
        <p:txBody>
          <a:bodyPr>
            <a:spAutoFit/>
          </a:bodyPr>
          <a:lstStyle/>
          <a:p>
            <a:pPr algn="ctr">
              <a:spcBef>
                <a:spcPct val="50000"/>
              </a:spcBef>
            </a:pPr>
            <a:r>
              <a:rPr lang="en-US"/>
              <a:t>390nm</a:t>
            </a:r>
          </a:p>
        </p:txBody>
      </p:sp>
      <p:sp>
        <p:nvSpPr>
          <p:cNvPr id="63493" name="Text Box 8"/>
          <p:cNvSpPr txBox="1">
            <a:spLocks noChangeArrowheads="1"/>
          </p:cNvSpPr>
          <p:nvPr/>
        </p:nvSpPr>
        <p:spPr bwMode="auto">
          <a:xfrm>
            <a:off x="5486400" y="4648200"/>
            <a:ext cx="2133600" cy="457200"/>
          </a:xfrm>
          <a:prstGeom prst="rect">
            <a:avLst/>
          </a:prstGeom>
          <a:noFill/>
          <a:ln w="9525">
            <a:noFill/>
            <a:miter lim="800000"/>
            <a:headEnd/>
            <a:tailEnd/>
          </a:ln>
        </p:spPr>
        <p:txBody>
          <a:bodyPr>
            <a:spAutoFit/>
          </a:bodyPr>
          <a:lstStyle/>
          <a:p>
            <a:pPr algn="ctr">
              <a:spcBef>
                <a:spcPct val="50000"/>
              </a:spcBef>
            </a:pPr>
            <a:r>
              <a:rPr lang="en-US"/>
              <a:t>425nm</a:t>
            </a:r>
          </a:p>
        </p:txBody>
      </p:sp>
      <p:sp>
        <p:nvSpPr>
          <p:cNvPr id="63494" name="Text Box 9"/>
          <p:cNvSpPr txBox="1">
            <a:spLocks noChangeArrowheads="1"/>
          </p:cNvSpPr>
          <p:nvPr/>
        </p:nvSpPr>
        <p:spPr bwMode="auto">
          <a:xfrm>
            <a:off x="1371600" y="1752600"/>
            <a:ext cx="2133600" cy="457200"/>
          </a:xfrm>
          <a:prstGeom prst="rect">
            <a:avLst/>
          </a:prstGeom>
          <a:noFill/>
          <a:ln w="9525">
            <a:noFill/>
            <a:miter lim="800000"/>
            <a:headEnd/>
            <a:tailEnd/>
          </a:ln>
        </p:spPr>
        <p:txBody>
          <a:bodyPr>
            <a:spAutoFit/>
          </a:bodyPr>
          <a:lstStyle/>
          <a:p>
            <a:pPr algn="ctr">
              <a:spcBef>
                <a:spcPct val="50000"/>
              </a:spcBef>
            </a:pPr>
            <a:r>
              <a:rPr lang="en-US"/>
              <a:t>Before Etch</a:t>
            </a:r>
          </a:p>
        </p:txBody>
      </p:sp>
      <p:sp>
        <p:nvSpPr>
          <p:cNvPr id="63495" name="Text Box 10"/>
          <p:cNvSpPr txBox="1">
            <a:spLocks noChangeArrowheads="1"/>
          </p:cNvSpPr>
          <p:nvPr/>
        </p:nvSpPr>
        <p:spPr bwMode="auto">
          <a:xfrm>
            <a:off x="5638800" y="1752600"/>
            <a:ext cx="2133600" cy="457200"/>
          </a:xfrm>
          <a:prstGeom prst="rect">
            <a:avLst/>
          </a:prstGeom>
          <a:noFill/>
          <a:ln w="9525">
            <a:noFill/>
            <a:miter lim="800000"/>
            <a:headEnd/>
            <a:tailEnd/>
          </a:ln>
        </p:spPr>
        <p:txBody>
          <a:bodyPr>
            <a:spAutoFit/>
          </a:bodyPr>
          <a:lstStyle/>
          <a:p>
            <a:pPr algn="ctr">
              <a:spcBef>
                <a:spcPct val="50000"/>
              </a:spcBef>
            </a:pPr>
            <a:r>
              <a:rPr lang="en-US"/>
              <a:t>After Etch</a:t>
            </a:r>
          </a:p>
        </p:txBody>
      </p:sp>
      <p:sp>
        <p:nvSpPr>
          <p:cNvPr id="63496" name="Rectangle 11"/>
          <p:cNvSpPr>
            <a:spLocks noGrp="1"/>
          </p:cNvSpPr>
          <p:nvPr>
            <p:ph type="title" idx="4294967295"/>
          </p:nvPr>
        </p:nvSpPr>
        <p:spPr/>
        <p:txBody>
          <a:bodyPr/>
          <a:lstStyle/>
          <a:p>
            <a:r>
              <a:rPr lang="en-US" smtClean="0">
                <a:latin typeface="Arial" charset="0"/>
                <a:ea typeface="ＭＳ Ｐゴシック"/>
                <a:cs typeface="ＭＳ Ｐゴシック"/>
              </a:rPr>
              <a:t>SOI AFM Analysis</a:t>
            </a:r>
          </a:p>
        </p:txBody>
      </p:sp>
      <p:sp>
        <p:nvSpPr>
          <p:cNvPr id="63497" name="Rectangle 12"/>
          <p:cNvSpPr>
            <a:spLocks/>
          </p:cNvSpPr>
          <p:nvPr/>
        </p:nvSpPr>
        <p:spPr bwMode="auto">
          <a:xfrm>
            <a:off x="457200" y="6137275"/>
            <a:ext cx="8229600" cy="71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600"/>
              <a:t>fd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1295400" y="3048000"/>
            <a:ext cx="2133600" cy="457200"/>
          </a:xfrm>
          <a:prstGeom prst="rect">
            <a:avLst/>
          </a:prstGeom>
          <a:noFill/>
          <a:ln w="9525">
            <a:noFill/>
            <a:miter lim="800000"/>
            <a:headEnd/>
            <a:tailEnd/>
          </a:ln>
        </p:spPr>
        <p:txBody>
          <a:bodyPr>
            <a:spAutoFit/>
          </a:bodyPr>
          <a:lstStyle/>
          <a:p>
            <a:pPr algn="ctr">
              <a:spcBef>
                <a:spcPct val="50000"/>
              </a:spcBef>
            </a:pPr>
            <a:r>
              <a:rPr lang="en-US"/>
              <a:t>~350nm</a:t>
            </a:r>
          </a:p>
        </p:txBody>
      </p:sp>
      <p:sp>
        <p:nvSpPr>
          <p:cNvPr id="65539" name="Text Box 5"/>
          <p:cNvSpPr txBox="1">
            <a:spLocks noChangeArrowheads="1"/>
          </p:cNvSpPr>
          <p:nvPr/>
        </p:nvSpPr>
        <p:spPr bwMode="auto">
          <a:xfrm>
            <a:off x="5410200" y="3048000"/>
            <a:ext cx="2133600" cy="457200"/>
          </a:xfrm>
          <a:prstGeom prst="rect">
            <a:avLst/>
          </a:prstGeom>
          <a:noFill/>
          <a:ln w="9525">
            <a:noFill/>
            <a:miter lim="800000"/>
            <a:headEnd/>
            <a:tailEnd/>
          </a:ln>
        </p:spPr>
        <p:txBody>
          <a:bodyPr>
            <a:spAutoFit/>
          </a:bodyPr>
          <a:lstStyle/>
          <a:p>
            <a:pPr algn="ctr">
              <a:spcBef>
                <a:spcPct val="50000"/>
              </a:spcBef>
            </a:pPr>
            <a:r>
              <a:rPr lang="en-US"/>
              <a:t>~347nm</a:t>
            </a:r>
          </a:p>
        </p:txBody>
      </p:sp>
      <p:sp>
        <p:nvSpPr>
          <p:cNvPr id="65540" name="Text Box 6"/>
          <p:cNvSpPr txBox="1">
            <a:spLocks noChangeArrowheads="1"/>
          </p:cNvSpPr>
          <p:nvPr/>
        </p:nvSpPr>
        <p:spPr bwMode="auto">
          <a:xfrm>
            <a:off x="1371600" y="1066800"/>
            <a:ext cx="2133600" cy="457200"/>
          </a:xfrm>
          <a:prstGeom prst="rect">
            <a:avLst/>
          </a:prstGeom>
          <a:noFill/>
          <a:ln w="9525">
            <a:noFill/>
            <a:miter lim="800000"/>
            <a:headEnd/>
            <a:tailEnd/>
          </a:ln>
        </p:spPr>
        <p:txBody>
          <a:bodyPr>
            <a:spAutoFit/>
          </a:bodyPr>
          <a:lstStyle/>
          <a:p>
            <a:pPr algn="ctr">
              <a:spcBef>
                <a:spcPct val="50000"/>
              </a:spcBef>
            </a:pPr>
            <a:r>
              <a:rPr lang="en-US"/>
              <a:t>Before Etch</a:t>
            </a:r>
          </a:p>
        </p:txBody>
      </p:sp>
      <p:sp>
        <p:nvSpPr>
          <p:cNvPr id="65541" name="Text Box 7"/>
          <p:cNvSpPr txBox="1">
            <a:spLocks noChangeArrowheads="1"/>
          </p:cNvSpPr>
          <p:nvPr/>
        </p:nvSpPr>
        <p:spPr bwMode="auto">
          <a:xfrm>
            <a:off x="4572000" y="1066800"/>
            <a:ext cx="3505200" cy="457200"/>
          </a:xfrm>
          <a:prstGeom prst="rect">
            <a:avLst/>
          </a:prstGeom>
          <a:noFill/>
          <a:ln w="9525">
            <a:noFill/>
            <a:miter lim="800000"/>
            <a:headEnd/>
            <a:tailEnd/>
          </a:ln>
        </p:spPr>
        <p:txBody>
          <a:bodyPr>
            <a:spAutoFit/>
          </a:bodyPr>
          <a:lstStyle/>
          <a:p>
            <a:pPr algn="ctr">
              <a:spcBef>
                <a:spcPct val="50000"/>
              </a:spcBef>
            </a:pPr>
            <a:r>
              <a:rPr lang="en-US"/>
              <a:t>After 20s Oxide Etch</a:t>
            </a:r>
          </a:p>
        </p:txBody>
      </p:sp>
      <p:sp>
        <p:nvSpPr>
          <p:cNvPr id="65542" name="Rectangle 8"/>
          <p:cNvSpPr>
            <a:spLocks noGrp="1"/>
          </p:cNvSpPr>
          <p:nvPr>
            <p:ph type="title" idx="4294967295"/>
          </p:nvPr>
        </p:nvSpPr>
        <p:spPr/>
        <p:txBody>
          <a:bodyPr/>
          <a:lstStyle/>
          <a:p>
            <a:r>
              <a:rPr lang="en-US" smtClean="0">
                <a:latin typeface="Arial" charset="0"/>
                <a:ea typeface="ＭＳ Ｐゴシック"/>
                <a:cs typeface="ＭＳ Ｐゴシック"/>
              </a:rPr>
              <a:t>InP AFM Analysis</a:t>
            </a:r>
          </a:p>
        </p:txBody>
      </p:sp>
      <p:pic>
        <p:nvPicPr>
          <p:cNvPr id="65543" name="Picture 10" descr="Picture 5"/>
          <p:cNvPicPr>
            <a:picLocks noChangeAspect="1" noChangeArrowheads="1"/>
          </p:cNvPicPr>
          <p:nvPr/>
        </p:nvPicPr>
        <p:blipFill>
          <a:blip r:embed="rId3"/>
          <a:srcRect l="56471" t="10251" r="2353" b="61928"/>
          <a:stretch>
            <a:fillRect/>
          </a:stretch>
        </p:blipFill>
        <p:spPr bwMode="auto">
          <a:xfrm>
            <a:off x="838200" y="1447800"/>
            <a:ext cx="2895600" cy="1571625"/>
          </a:xfrm>
          <a:prstGeom prst="rect">
            <a:avLst/>
          </a:prstGeom>
          <a:noFill/>
          <a:ln w="9525">
            <a:noFill/>
            <a:miter lim="800000"/>
            <a:headEnd/>
            <a:tailEnd/>
          </a:ln>
        </p:spPr>
      </p:pic>
      <p:pic>
        <p:nvPicPr>
          <p:cNvPr id="65544" name="Picture 11" descr="Picture 3"/>
          <p:cNvPicPr>
            <a:picLocks noChangeAspect="1" noChangeArrowheads="1"/>
          </p:cNvPicPr>
          <p:nvPr/>
        </p:nvPicPr>
        <p:blipFill>
          <a:blip r:embed="rId4"/>
          <a:srcRect l="55782" t="9508" r="2040" b="61140"/>
          <a:stretch>
            <a:fillRect/>
          </a:stretch>
        </p:blipFill>
        <p:spPr bwMode="auto">
          <a:xfrm>
            <a:off x="4876800" y="1447800"/>
            <a:ext cx="2819400" cy="1581150"/>
          </a:xfrm>
          <a:prstGeom prst="rect">
            <a:avLst/>
          </a:prstGeom>
          <a:noFill/>
          <a:ln w="9525">
            <a:noFill/>
            <a:miter lim="800000"/>
            <a:headEnd/>
            <a:tailEnd/>
          </a:ln>
        </p:spPr>
      </p:pic>
      <p:sp>
        <p:nvSpPr>
          <p:cNvPr id="65545" name="Text Box 12"/>
          <p:cNvSpPr txBox="1">
            <a:spLocks noChangeArrowheads="1"/>
          </p:cNvSpPr>
          <p:nvPr/>
        </p:nvSpPr>
        <p:spPr bwMode="auto">
          <a:xfrm>
            <a:off x="1295400" y="6019800"/>
            <a:ext cx="2133600" cy="457200"/>
          </a:xfrm>
          <a:prstGeom prst="rect">
            <a:avLst/>
          </a:prstGeom>
          <a:noFill/>
          <a:ln w="9525">
            <a:noFill/>
            <a:miter lim="800000"/>
            <a:headEnd/>
            <a:tailEnd/>
          </a:ln>
        </p:spPr>
        <p:txBody>
          <a:bodyPr>
            <a:spAutoFit/>
          </a:bodyPr>
          <a:lstStyle/>
          <a:p>
            <a:pPr algn="ctr">
              <a:spcBef>
                <a:spcPct val="50000"/>
              </a:spcBef>
            </a:pPr>
            <a:r>
              <a:rPr lang="en-US"/>
              <a:t>~344nm</a:t>
            </a:r>
          </a:p>
        </p:txBody>
      </p:sp>
      <p:sp>
        <p:nvSpPr>
          <p:cNvPr id="65546" name="Text Box 13"/>
          <p:cNvSpPr txBox="1">
            <a:spLocks noChangeArrowheads="1"/>
          </p:cNvSpPr>
          <p:nvPr/>
        </p:nvSpPr>
        <p:spPr bwMode="auto">
          <a:xfrm>
            <a:off x="5410200" y="6019800"/>
            <a:ext cx="2133600" cy="457200"/>
          </a:xfrm>
          <a:prstGeom prst="rect">
            <a:avLst/>
          </a:prstGeom>
          <a:noFill/>
          <a:ln w="9525">
            <a:noFill/>
            <a:miter lim="800000"/>
            <a:headEnd/>
            <a:tailEnd/>
          </a:ln>
        </p:spPr>
        <p:txBody>
          <a:bodyPr>
            <a:spAutoFit/>
          </a:bodyPr>
          <a:lstStyle/>
          <a:p>
            <a:pPr algn="ctr">
              <a:spcBef>
                <a:spcPct val="50000"/>
              </a:spcBef>
            </a:pPr>
            <a:r>
              <a:rPr lang="en-US"/>
              <a:t>~317nm</a:t>
            </a:r>
          </a:p>
        </p:txBody>
      </p:sp>
      <p:sp>
        <p:nvSpPr>
          <p:cNvPr id="65547" name="Text Box 14"/>
          <p:cNvSpPr txBox="1">
            <a:spLocks noChangeArrowheads="1"/>
          </p:cNvSpPr>
          <p:nvPr/>
        </p:nvSpPr>
        <p:spPr bwMode="auto">
          <a:xfrm>
            <a:off x="762000" y="4038600"/>
            <a:ext cx="3276600" cy="457200"/>
          </a:xfrm>
          <a:prstGeom prst="rect">
            <a:avLst/>
          </a:prstGeom>
          <a:noFill/>
          <a:ln w="9525">
            <a:noFill/>
            <a:miter lim="800000"/>
            <a:headEnd/>
            <a:tailEnd/>
          </a:ln>
        </p:spPr>
        <p:txBody>
          <a:bodyPr>
            <a:spAutoFit/>
          </a:bodyPr>
          <a:lstStyle/>
          <a:p>
            <a:pPr>
              <a:spcBef>
                <a:spcPct val="50000"/>
              </a:spcBef>
            </a:pPr>
            <a:r>
              <a:rPr lang="en-US"/>
              <a:t>After 40s Oxide Etch</a:t>
            </a:r>
          </a:p>
        </p:txBody>
      </p:sp>
      <p:sp>
        <p:nvSpPr>
          <p:cNvPr id="65548" name="Text Box 15"/>
          <p:cNvSpPr txBox="1">
            <a:spLocks noChangeArrowheads="1"/>
          </p:cNvSpPr>
          <p:nvPr/>
        </p:nvSpPr>
        <p:spPr bwMode="auto">
          <a:xfrm>
            <a:off x="4572000" y="4038600"/>
            <a:ext cx="3505200" cy="457200"/>
          </a:xfrm>
          <a:prstGeom prst="rect">
            <a:avLst/>
          </a:prstGeom>
          <a:noFill/>
          <a:ln w="9525">
            <a:noFill/>
            <a:miter lim="800000"/>
            <a:headEnd/>
            <a:tailEnd/>
          </a:ln>
        </p:spPr>
        <p:txBody>
          <a:bodyPr>
            <a:spAutoFit/>
          </a:bodyPr>
          <a:lstStyle/>
          <a:p>
            <a:pPr algn="ctr">
              <a:spcBef>
                <a:spcPct val="50000"/>
              </a:spcBef>
            </a:pPr>
            <a:r>
              <a:rPr lang="en-US"/>
              <a:t>After 105s Oxide Etch</a:t>
            </a:r>
          </a:p>
        </p:txBody>
      </p:sp>
      <p:pic>
        <p:nvPicPr>
          <p:cNvPr id="65549" name="Picture 18" descr="Picture 4"/>
          <p:cNvPicPr>
            <a:picLocks noChangeAspect="1" noChangeArrowheads="1"/>
          </p:cNvPicPr>
          <p:nvPr/>
        </p:nvPicPr>
        <p:blipFill>
          <a:blip r:embed="rId5"/>
          <a:srcRect l="56592" t="9622" r="2203" b="63113"/>
          <a:stretch>
            <a:fillRect/>
          </a:stretch>
        </p:blipFill>
        <p:spPr bwMode="auto">
          <a:xfrm>
            <a:off x="838200" y="4419600"/>
            <a:ext cx="2895600" cy="1579563"/>
          </a:xfrm>
          <a:prstGeom prst="rect">
            <a:avLst/>
          </a:prstGeom>
          <a:noFill/>
          <a:ln w="9525">
            <a:noFill/>
            <a:miter lim="800000"/>
            <a:headEnd/>
            <a:tailEnd/>
          </a:ln>
        </p:spPr>
      </p:pic>
      <p:pic>
        <p:nvPicPr>
          <p:cNvPr id="65550" name="Picture 19" descr="Picture 6"/>
          <p:cNvPicPr>
            <a:picLocks noChangeAspect="1" noChangeArrowheads="1"/>
          </p:cNvPicPr>
          <p:nvPr/>
        </p:nvPicPr>
        <p:blipFill>
          <a:blip r:embed="rId6"/>
          <a:srcRect l="55847" t="10422" r="2626" b="63519"/>
          <a:stretch>
            <a:fillRect/>
          </a:stretch>
        </p:blipFill>
        <p:spPr bwMode="auto">
          <a:xfrm>
            <a:off x="4724400" y="4419600"/>
            <a:ext cx="3124200" cy="161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5410200" y="3048000"/>
            <a:ext cx="2133600" cy="457200"/>
          </a:xfrm>
          <a:prstGeom prst="rect">
            <a:avLst/>
          </a:prstGeom>
          <a:noFill/>
          <a:ln w="9525">
            <a:noFill/>
            <a:miter lim="800000"/>
            <a:headEnd/>
            <a:tailEnd/>
          </a:ln>
        </p:spPr>
        <p:txBody>
          <a:bodyPr>
            <a:spAutoFit/>
          </a:bodyPr>
          <a:lstStyle/>
          <a:p>
            <a:pPr algn="ctr">
              <a:spcBef>
                <a:spcPct val="50000"/>
              </a:spcBef>
            </a:pPr>
            <a:r>
              <a:rPr lang="en-US"/>
              <a:t>~181nm</a:t>
            </a:r>
          </a:p>
        </p:txBody>
      </p:sp>
      <p:sp>
        <p:nvSpPr>
          <p:cNvPr id="67587" name="Text Box 4"/>
          <p:cNvSpPr txBox="1">
            <a:spLocks noChangeArrowheads="1"/>
          </p:cNvSpPr>
          <p:nvPr/>
        </p:nvSpPr>
        <p:spPr bwMode="auto">
          <a:xfrm>
            <a:off x="1371600" y="1066800"/>
            <a:ext cx="2133600" cy="457200"/>
          </a:xfrm>
          <a:prstGeom prst="rect">
            <a:avLst/>
          </a:prstGeom>
          <a:noFill/>
          <a:ln w="9525">
            <a:noFill/>
            <a:miter lim="800000"/>
            <a:headEnd/>
            <a:tailEnd/>
          </a:ln>
        </p:spPr>
        <p:txBody>
          <a:bodyPr>
            <a:spAutoFit/>
          </a:bodyPr>
          <a:lstStyle/>
          <a:p>
            <a:pPr algn="ctr">
              <a:spcBef>
                <a:spcPct val="50000"/>
              </a:spcBef>
            </a:pPr>
            <a:r>
              <a:rPr lang="en-US"/>
              <a:t>Before Etch</a:t>
            </a:r>
          </a:p>
        </p:txBody>
      </p:sp>
      <p:sp>
        <p:nvSpPr>
          <p:cNvPr id="67588" name="Text Box 5"/>
          <p:cNvSpPr txBox="1">
            <a:spLocks noChangeArrowheads="1"/>
          </p:cNvSpPr>
          <p:nvPr/>
        </p:nvSpPr>
        <p:spPr bwMode="auto">
          <a:xfrm>
            <a:off x="4572000" y="1066800"/>
            <a:ext cx="3810000" cy="457200"/>
          </a:xfrm>
          <a:prstGeom prst="rect">
            <a:avLst/>
          </a:prstGeom>
          <a:noFill/>
          <a:ln w="9525">
            <a:noFill/>
            <a:miter lim="800000"/>
            <a:headEnd/>
            <a:tailEnd/>
          </a:ln>
        </p:spPr>
        <p:txBody>
          <a:bodyPr>
            <a:spAutoFit/>
          </a:bodyPr>
          <a:lstStyle/>
          <a:p>
            <a:pPr algn="ctr">
              <a:spcBef>
                <a:spcPct val="50000"/>
              </a:spcBef>
            </a:pPr>
            <a:r>
              <a:rPr lang="en-US"/>
              <a:t>After Strip &amp; 52s InP Etch</a:t>
            </a:r>
          </a:p>
        </p:txBody>
      </p:sp>
      <p:sp>
        <p:nvSpPr>
          <p:cNvPr id="67589" name="Rectangle 6"/>
          <p:cNvSpPr>
            <a:spLocks noGrp="1"/>
          </p:cNvSpPr>
          <p:nvPr>
            <p:ph type="title" idx="4294967295"/>
          </p:nvPr>
        </p:nvSpPr>
        <p:spPr/>
        <p:txBody>
          <a:bodyPr/>
          <a:lstStyle/>
          <a:p>
            <a:r>
              <a:rPr lang="en-US" smtClean="0">
                <a:latin typeface="Arial" charset="0"/>
                <a:ea typeface="ＭＳ Ｐゴシック"/>
                <a:cs typeface="ＭＳ Ｐゴシック"/>
              </a:rPr>
              <a:t>InP AFM Analysis</a:t>
            </a:r>
          </a:p>
        </p:txBody>
      </p:sp>
      <p:sp>
        <p:nvSpPr>
          <p:cNvPr id="67590" name="Text Box 10"/>
          <p:cNvSpPr txBox="1">
            <a:spLocks noChangeArrowheads="1"/>
          </p:cNvSpPr>
          <p:nvPr/>
        </p:nvSpPr>
        <p:spPr bwMode="auto">
          <a:xfrm>
            <a:off x="1447800" y="3048000"/>
            <a:ext cx="2133600" cy="457200"/>
          </a:xfrm>
          <a:prstGeom prst="rect">
            <a:avLst/>
          </a:prstGeom>
          <a:noFill/>
          <a:ln w="9525">
            <a:noFill/>
            <a:miter lim="800000"/>
            <a:headEnd/>
            <a:tailEnd/>
          </a:ln>
        </p:spPr>
        <p:txBody>
          <a:bodyPr>
            <a:spAutoFit/>
          </a:bodyPr>
          <a:lstStyle/>
          <a:p>
            <a:pPr algn="ctr">
              <a:spcBef>
                <a:spcPct val="50000"/>
              </a:spcBef>
            </a:pPr>
            <a:r>
              <a:rPr lang="en-US"/>
              <a:t>~317nm</a:t>
            </a:r>
          </a:p>
        </p:txBody>
      </p:sp>
      <p:pic>
        <p:nvPicPr>
          <p:cNvPr id="67591" name="Picture 14" descr="Picture 6"/>
          <p:cNvPicPr>
            <a:picLocks noChangeAspect="1" noChangeArrowheads="1"/>
          </p:cNvPicPr>
          <p:nvPr/>
        </p:nvPicPr>
        <p:blipFill>
          <a:blip r:embed="rId3"/>
          <a:srcRect l="55847" t="10422" r="2626" b="63519"/>
          <a:stretch>
            <a:fillRect/>
          </a:stretch>
        </p:blipFill>
        <p:spPr bwMode="auto">
          <a:xfrm>
            <a:off x="762000" y="1447800"/>
            <a:ext cx="3124200" cy="1616075"/>
          </a:xfrm>
          <a:prstGeom prst="rect">
            <a:avLst/>
          </a:prstGeom>
          <a:noFill/>
          <a:ln w="9525">
            <a:noFill/>
            <a:miter lim="800000"/>
            <a:headEnd/>
            <a:tailEnd/>
          </a:ln>
        </p:spPr>
      </p:pic>
      <p:pic>
        <p:nvPicPr>
          <p:cNvPr id="67592" name="Picture 15" descr="Picture 2"/>
          <p:cNvPicPr>
            <a:picLocks noChangeAspect="1" noChangeArrowheads="1"/>
          </p:cNvPicPr>
          <p:nvPr/>
        </p:nvPicPr>
        <p:blipFill>
          <a:blip r:embed="rId4"/>
          <a:srcRect/>
          <a:stretch>
            <a:fillRect/>
          </a:stretch>
        </p:blipFill>
        <p:spPr bwMode="auto">
          <a:xfrm>
            <a:off x="4800600" y="1414463"/>
            <a:ext cx="2971800" cy="1673225"/>
          </a:xfrm>
          <a:prstGeom prst="rect">
            <a:avLst/>
          </a:prstGeom>
          <a:noFill/>
          <a:ln w="9525">
            <a:noFill/>
            <a:miter lim="800000"/>
            <a:headEnd/>
            <a:tailEnd/>
          </a:ln>
        </p:spPr>
      </p:pic>
      <p:pic>
        <p:nvPicPr>
          <p:cNvPr id="67593" name="Picture 16" descr="Picture 3"/>
          <p:cNvPicPr>
            <a:picLocks noChangeAspect="1" noChangeArrowheads="1"/>
          </p:cNvPicPr>
          <p:nvPr/>
        </p:nvPicPr>
        <p:blipFill>
          <a:blip r:embed="rId5"/>
          <a:srcRect/>
          <a:stretch>
            <a:fillRect/>
          </a:stretch>
        </p:blipFill>
        <p:spPr bwMode="auto">
          <a:xfrm>
            <a:off x="2743200" y="4038600"/>
            <a:ext cx="2971800" cy="1685925"/>
          </a:xfrm>
          <a:prstGeom prst="rect">
            <a:avLst/>
          </a:prstGeom>
          <a:noFill/>
          <a:ln w="9525">
            <a:noFill/>
            <a:miter lim="800000"/>
            <a:headEnd/>
            <a:tailEnd/>
          </a:ln>
        </p:spPr>
      </p:pic>
      <p:sp>
        <p:nvSpPr>
          <p:cNvPr id="67594" name="Text Box 17"/>
          <p:cNvSpPr txBox="1">
            <a:spLocks noChangeArrowheads="1"/>
          </p:cNvSpPr>
          <p:nvPr/>
        </p:nvSpPr>
        <p:spPr bwMode="auto">
          <a:xfrm>
            <a:off x="3200400" y="5715000"/>
            <a:ext cx="2133600" cy="457200"/>
          </a:xfrm>
          <a:prstGeom prst="rect">
            <a:avLst/>
          </a:prstGeom>
          <a:noFill/>
          <a:ln w="9525">
            <a:noFill/>
            <a:miter lim="800000"/>
            <a:headEnd/>
            <a:tailEnd/>
          </a:ln>
        </p:spPr>
        <p:txBody>
          <a:bodyPr>
            <a:spAutoFit/>
          </a:bodyPr>
          <a:lstStyle/>
          <a:p>
            <a:pPr algn="ctr">
              <a:spcBef>
                <a:spcPct val="50000"/>
              </a:spcBef>
            </a:pPr>
            <a:r>
              <a:rPr lang="en-US"/>
              <a:t>~189nm</a:t>
            </a:r>
          </a:p>
        </p:txBody>
      </p:sp>
      <p:sp>
        <p:nvSpPr>
          <p:cNvPr id="67595" name="Text Box 18"/>
          <p:cNvSpPr txBox="1">
            <a:spLocks noChangeArrowheads="1"/>
          </p:cNvSpPr>
          <p:nvPr/>
        </p:nvSpPr>
        <p:spPr bwMode="auto">
          <a:xfrm>
            <a:off x="1981200" y="3733800"/>
            <a:ext cx="4648200" cy="457200"/>
          </a:xfrm>
          <a:prstGeom prst="rect">
            <a:avLst/>
          </a:prstGeom>
          <a:noFill/>
          <a:ln w="9525">
            <a:noFill/>
            <a:miter lim="800000"/>
            <a:headEnd/>
            <a:tailEnd/>
          </a:ln>
        </p:spPr>
        <p:txBody>
          <a:bodyPr>
            <a:spAutoFit/>
          </a:bodyPr>
          <a:lstStyle/>
          <a:p>
            <a:pPr algn="ctr">
              <a:spcBef>
                <a:spcPct val="50000"/>
              </a:spcBef>
            </a:pPr>
            <a:r>
              <a:rPr lang="en-US"/>
              <a:t>After Strip, 52s InP Etch, H2SO4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p:txBody>
          <a:bodyPr/>
          <a:lstStyle/>
          <a:p>
            <a:r>
              <a:rPr lang="en-US" smtClean="0">
                <a:latin typeface="Arial" charset="0"/>
                <a:ea typeface="ＭＳ Ｐゴシック"/>
                <a:cs typeface="ＭＳ Ｐゴシック"/>
              </a:rPr>
              <a:t>SEM Analysis</a:t>
            </a:r>
          </a:p>
        </p:txBody>
      </p:sp>
      <p:sp>
        <p:nvSpPr>
          <p:cNvPr id="69635" name="Rectangle 3"/>
          <p:cNvSpPr>
            <a:spLocks noGrp="1"/>
          </p:cNvSpPr>
          <p:nvPr>
            <p:ph type="body" idx="4294967295"/>
          </p:nvPr>
        </p:nvSpPr>
        <p:spPr/>
        <p:txBody>
          <a:bodyPr/>
          <a:lstStyle/>
          <a:p>
            <a:r>
              <a:rPr lang="en-US" smtClean="0">
                <a:latin typeface="Arial" charset="0"/>
                <a:ea typeface="ＭＳ Ｐゴシック"/>
                <a:cs typeface="ＭＳ Ｐゴシック"/>
              </a:rPr>
              <a:t>Top down SEM is an excellent way to gain understanding about gratings.</a:t>
            </a:r>
          </a:p>
          <a:p>
            <a:pPr lvl="1"/>
            <a:r>
              <a:rPr lang="en-US" smtClean="0">
                <a:latin typeface="Arial" charset="0"/>
                <a:ea typeface="ＭＳ Ｐゴシック"/>
                <a:cs typeface="ＭＳ Ｐゴシック"/>
              </a:rPr>
              <a:t>Dose</a:t>
            </a:r>
          </a:p>
          <a:p>
            <a:pPr lvl="1"/>
            <a:r>
              <a:rPr lang="en-US" smtClean="0">
                <a:latin typeface="Arial" charset="0"/>
                <a:ea typeface="ＭＳ Ｐゴシック"/>
                <a:cs typeface="ＭＳ Ｐゴシック"/>
              </a:rPr>
              <a:t>Proximity Effects</a:t>
            </a:r>
          </a:p>
          <a:p>
            <a:pPr lvl="1"/>
            <a:r>
              <a:rPr lang="en-US" smtClean="0">
                <a:latin typeface="Arial" charset="0"/>
                <a:ea typeface="ＭＳ Ｐゴシック"/>
                <a:cs typeface="ＭＳ Ｐゴシック"/>
              </a:rPr>
              <a:t>Duty cycle</a:t>
            </a:r>
          </a:p>
          <a:p>
            <a:pPr lvl="1"/>
            <a:r>
              <a:rPr lang="en-US" smtClean="0">
                <a:latin typeface="Arial" charset="0"/>
                <a:ea typeface="ＭＳ Ｐゴシック"/>
                <a:cs typeface="ＭＳ Ｐゴシック"/>
              </a:rPr>
              <a:t>Qualitative information about pattern distortion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2540</TotalTime>
  <Words>359</Words>
  <Application>Microsoft Office PowerPoint</Application>
  <PresentationFormat>On-screen Show (4:3)</PresentationFormat>
  <Paragraphs>79</Paragraphs>
  <Slides>24</Slides>
  <Notes>6</Notes>
  <HiddenSlides>0</HiddenSlides>
  <MMClips>0</MMClips>
  <ScaleCrop>false</ScaleCrop>
  <HeadingPairs>
    <vt:vector size="8" baseType="variant">
      <vt:variant>
        <vt:lpstr>Fonts Used</vt:lpstr>
      </vt:variant>
      <vt:variant>
        <vt:i4>3</vt:i4>
      </vt:variant>
      <vt:variant>
        <vt:lpstr>Design Template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ＭＳ Ｐゴシック</vt:lpstr>
      <vt:lpstr>Calibri</vt:lpstr>
      <vt:lpstr>Office Theme</vt:lpstr>
      <vt:lpstr>Microsoft Office Excel Chart</vt:lpstr>
      <vt:lpstr>Grating Analysis 2010-12-01</vt:lpstr>
      <vt:lpstr>Outline</vt:lpstr>
      <vt:lpstr>Experiment design with Process flow</vt:lpstr>
      <vt:lpstr>Grating Analysis</vt:lpstr>
      <vt:lpstr>AFM Analysis</vt:lpstr>
      <vt:lpstr>SOI AFM Analysis</vt:lpstr>
      <vt:lpstr>InP AFM Analysis</vt:lpstr>
      <vt:lpstr>InP AFM Analysis</vt:lpstr>
      <vt:lpstr>SEM Analysis</vt:lpstr>
      <vt:lpstr>Low Dose, Proximity Effects</vt:lpstr>
      <vt:lpstr>Higher Dose, Uniform Gratings</vt:lpstr>
      <vt:lpstr>SOI Image Analysis Results</vt:lpstr>
      <vt:lpstr>SOI Image Analysis Results</vt:lpstr>
      <vt:lpstr>SOI Image Analysis Results</vt:lpstr>
      <vt:lpstr>SOI Image Analysis Results</vt:lpstr>
      <vt:lpstr>SOI Image Analysis Results</vt:lpstr>
      <vt:lpstr>InP Image Analysis Results</vt:lpstr>
      <vt:lpstr>InP Image Analysis Results</vt:lpstr>
      <vt:lpstr>InP Image Analysis Results</vt:lpstr>
      <vt:lpstr>Slide 20</vt:lpstr>
      <vt:lpstr>Slide 21</vt:lpstr>
      <vt:lpstr>InP Image Analysis Results</vt:lpstr>
      <vt:lpstr>Conclusion</vt:lpstr>
      <vt:lpstr>Next EB Litho Run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fgh g ghjghj ghkhjkhjk fhjkg hjkfhjkk</dc:title>
  <dc:creator>Martijn Heck</dc:creator>
  <cp:lastModifiedBy>Jon</cp:lastModifiedBy>
  <cp:revision>32</cp:revision>
  <dcterms:created xsi:type="dcterms:W3CDTF">2006-08-16T00:00:00Z</dcterms:created>
  <dcterms:modified xsi:type="dcterms:W3CDTF">2010-12-09T20:58:34Z</dcterms:modified>
</cp:coreProperties>
</file>