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69" r:id="rId3"/>
    <p:sldId id="270" r:id="rId4"/>
    <p:sldId id="272" r:id="rId5"/>
    <p:sldId id="271" r:id="rId6"/>
    <p:sldId id="267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E35B-6842-426B-B9F1-163C816CC66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F14A2-1E40-4443-BE6E-8ED16038D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Sputter 4 W deposition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Geza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Sputtering W on bonded samples resulted in a lot of III-V </a:t>
            </a:r>
            <a:r>
              <a:rPr lang="en-US" dirty="0" err="1" smtClean="0"/>
              <a:t>delamination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Stress?</a:t>
            </a:r>
          </a:p>
          <a:p>
            <a:r>
              <a:rPr lang="en-US" dirty="0" smtClean="0">
                <a:sym typeface="Wingdings" pitchFamily="2" charset="2"/>
              </a:rPr>
              <a:t>Deposition pressure was 5.3 </a:t>
            </a:r>
            <a:r>
              <a:rPr lang="en-US" dirty="0" err="1" smtClean="0">
                <a:sym typeface="Wingdings" pitchFamily="2" charset="2"/>
              </a:rPr>
              <a:t>mT</a:t>
            </a:r>
            <a:r>
              <a:rPr lang="en-US" dirty="0" smtClean="0">
                <a:sym typeface="Wingdings" pitchFamily="2" charset="2"/>
              </a:rPr>
              <a:t> even though recipe name suggested 3 </a:t>
            </a:r>
            <a:r>
              <a:rPr lang="en-US" dirty="0" err="1" smtClean="0">
                <a:sym typeface="Wingdings" pitchFamily="2" charset="2"/>
              </a:rPr>
              <a:t>mT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At what </a:t>
            </a:r>
            <a:r>
              <a:rPr lang="en-US" dirty="0" err="1" smtClean="0">
                <a:sym typeface="Wingdings" pitchFamily="2" charset="2"/>
              </a:rPr>
              <a:t>dep</a:t>
            </a:r>
            <a:r>
              <a:rPr lang="en-US" dirty="0" smtClean="0">
                <a:sym typeface="Wingdings" pitchFamily="2" charset="2"/>
              </a:rPr>
              <a:t> pressure is film stress zero?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Deposit W on 4” Si wafers at different </a:t>
            </a:r>
            <a:r>
              <a:rPr lang="en-US" dirty="0" smtClean="0"/>
              <a:t>dep. </a:t>
            </a:r>
            <a:r>
              <a:rPr lang="en-US" dirty="0" smtClean="0"/>
              <a:t>pressures</a:t>
            </a:r>
          </a:p>
          <a:p>
            <a:pPr lvl="1"/>
            <a:r>
              <a:rPr lang="en-US" dirty="0" smtClean="0"/>
              <a:t>All wafers have 100 nm SiO2 for easy, residue-free film removal</a:t>
            </a:r>
          </a:p>
          <a:p>
            <a:pPr lvl="2"/>
            <a:r>
              <a:rPr lang="en-US" dirty="0" smtClean="0"/>
              <a:t>W: H2O2</a:t>
            </a:r>
          </a:p>
          <a:p>
            <a:pPr lvl="2"/>
            <a:r>
              <a:rPr lang="en-US" dirty="0" smtClean="0"/>
              <a:t>SiO2: BHF</a:t>
            </a:r>
          </a:p>
          <a:p>
            <a:r>
              <a:rPr lang="en-US" dirty="0" smtClean="0"/>
              <a:t>Measure wafer bow before (</a:t>
            </a:r>
            <a:r>
              <a:rPr lang="en-US" dirty="0" err="1" smtClean="0"/>
              <a:t>bow_i</a:t>
            </a:r>
            <a:r>
              <a:rPr lang="en-US" dirty="0" smtClean="0"/>
              <a:t>) and after (</a:t>
            </a:r>
            <a:r>
              <a:rPr lang="en-US" dirty="0" err="1" smtClean="0"/>
              <a:t>bow_f</a:t>
            </a:r>
            <a:r>
              <a:rPr lang="en-US" dirty="0" smtClean="0"/>
              <a:t>) deposition </a:t>
            </a:r>
            <a:r>
              <a:rPr lang="en-US" dirty="0" smtClean="0">
                <a:sym typeface="Wingdings" pitchFamily="2" charset="2"/>
              </a:rPr>
              <a:t> induced bow = </a:t>
            </a:r>
            <a:r>
              <a:rPr lang="en-US" dirty="0" err="1" smtClean="0"/>
              <a:t>bow_f</a:t>
            </a:r>
            <a:r>
              <a:rPr lang="en-US" dirty="0" smtClean="0">
                <a:sym typeface="Wingdings" pitchFamily="2" charset="2"/>
              </a:rPr>
              <a:t> - </a:t>
            </a:r>
            <a:r>
              <a:rPr lang="en-US" dirty="0" err="1" smtClean="0"/>
              <a:t>bow_i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Induced bow is zero when film stress is zero</a:t>
            </a:r>
          </a:p>
          <a:p>
            <a:r>
              <a:rPr lang="en-US" dirty="0" smtClean="0">
                <a:sym typeface="Wingdings" pitchFamily="2" charset="2"/>
              </a:rPr>
              <a:t>Wafer bow measured using </a:t>
            </a:r>
            <a:r>
              <a:rPr lang="en-US" dirty="0" err="1" smtClean="0">
                <a:sym typeface="Wingdings" pitchFamily="2" charset="2"/>
              </a:rPr>
              <a:t>Tencor</a:t>
            </a:r>
            <a:r>
              <a:rPr lang="en-US" dirty="0" smtClean="0">
                <a:sym typeface="Wingdings" pitchFamily="2" charset="2"/>
              </a:rPr>
              <a:t> film stress tool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wafer measured twice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Wafer removed from tool between measurements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Wafer bow reproducible to within 0.5 </a:t>
            </a:r>
            <a:r>
              <a:rPr lang="el-GR" dirty="0" smtClean="0">
                <a:latin typeface="Calibri"/>
                <a:cs typeface="Calibri"/>
                <a:sym typeface="Wingdings" pitchFamily="2" charset="2"/>
              </a:rPr>
              <a:t>μ</a:t>
            </a:r>
            <a:r>
              <a:rPr lang="en-US" dirty="0" smtClean="0">
                <a:latin typeface="Calibri"/>
                <a:cs typeface="Calibri"/>
                <a:sym typeface="Wingdings" pitchFamily="2" charset="2"/>
              </a:rPr>
              <a:t>m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Power: 300W</a:t>
            </a:r>
          </a:p>
          <a:p>
            <a:r>
              <a:rPr lang="en-US" dirty="0" smtClean="0"/>
              <a:t>Gun angle: </a:t>
            </a:r>
            <a:r>
              <a:rPr lang="en-US" dirty="0" smtClean="0"/>
              <a:t>5</a:t>
            </a:r>
            <a:r>
              <a:rPr lang="en-US" dirty="0" smtClean="0">
                <a:latin typeface="Calibri"/>
                <a:cs typeface="Calibri"/>
              </a:rPr>
              <a:t> mm</a:t>
            </a:r>
            <a:endParaRPr lang="en-US" dirty="0" smtClean="0"/>
          </a:p>
          <a:p>
            <a:r>
              <a:rPr lang="en-US" dirty="0" smtClean="0"/>
              <a:t>Gas flow: </a:t>
            </a:r>
            <a:r>
              <a:rPr lang="en-US" dirty="0" err="1" smtClean="0"/>
              <a:t>Ar</a:t>
            </a:r>
            <a:r>
              <a:rPr lang="en-US" dirty="0" smtClean="0"/>
              <a:t>, 45 </a:t>
            </a:r>
            <a:r>
              <a:rPr lang="en-US" dirty="0" err="1" smtClean="0"/>
              <a:t>sccm</a:t>
            </a:r>
            <a:endParaRPr lang="en-US" dirty="0" smtClean="0"/>
          </a:p>
          <a:p>
            <a:r>
              <a:rPr lang="en-US" dirty="0" smtClean="0"/>
              <a:t>Temperature: 50 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</a:t>
            </a:r>
          </a:p>
          <a:p>
            <a:r>
              <a:rPr lang="en-US" dirty="0" smtClean="0"/>
              <a:t>5 min source conditioning before each </a:t>
            </a:r>
            <a:r>
              <a:rPr lang="en-US" dirty="0" smtClean="0"/>
              <a:t>deposition (done at 5.3 </a:t>
            </a:r>
            <a:r>
              <a:rPr lang="en-US" dirty="0" err="1" smtClean="0"/>
              <a:t>mT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Deposition time: 600 s (~100 nm</a:t>
            </a:r>
            <a:r>
              <a:rPr lang="en-US" dirty="0" smtClean="0"/>
              <a:t>) at </a:t>
            </a:r>
            <a:r>
              <a:rPr lang="en-US" dirty="0" err="1" smtClean="0"/>
              <a:t>varous</a:t>
            </a:r>
            <a:r>
              <a:rPr lang="en-US" dirty="0" smtClean="0"/>
              <a:t> dep. pressures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1752599"/>
          <a:ext cx="9143999" cy="2488476"/>
        </p:xfrm>
        <a:graphic>
          <a:graphicData uri="http://schemas.openxmlformats.org/drawingml/2006/table">
            <a:tbl>
              <a:tblPr/>
              <a:tblGrid>
                <a:gridCol w="2667000"/>
                <a:gridCol w="1600200"/>
                <a:gridCol w="1447800"/>
                <a:gridCol w="1447800"/>
                <a:gridCol w="1981199"/>
              </a:tblGrid>
              <a:tr h="533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Deposition Pressure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Bow_i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Bow_f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m]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Induced Bow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μ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m]</a:t>
                      </a:r>
                      <a:r>
                        <a:rPr lang="en-US" sz="20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Wafer 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Wafer 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Wafer 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Wafer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</a:t>
                      </a:r>
                      <a:r>
                        <a:rPr lang="en-US" sz="20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W layer was etched)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0" y="4572000"/>
            <a:ext cx="9144000" cy="1828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5.3 </a:t>
            </a:r>
            <a:r>
              <a:rPr lang="en-US" sz="1800" dirty="0" err="1" smtClean="0"/>
              <a:t>mT</a:t>
            </a:r>
            <a:r>
              <a:rPr lang="en-US" sz="1800" dirty="0" smtClean="0"/>
              <a:t>: This was the </a:t>
            </a:r>
            <a:r>
              <a:rPr lang="en-US" sz="1800" dirty="0" err="1" smtClean="0"/>
              <a:t>dep</a:t>
            </a:r>
            <a:r>
              <a:rPr lang="en-US" sz="1800" dirty="0" smtClean="0"/>
              <a:t> pressure which resulted in III-V flaking off bonded samples</a:t>
            </a:r>
          </a:p>
          <a:p>
            <a:r>
              <a:rPr lang="en-US" sz="1800" dirty="0" smtClean="0">
                <a:sym typeface="Wingdings" pitchFamily="2" charset="2"/>
              </a:rPr>
              <a:t>4 </a:t>
            </a:r>
            <a:r>
              <a:rPr lang="en-US" sz="1800" dirty="0" err="1" smtClean="0">
                <a:sym typeface="Wingdings" pitchFamily="2" charset="2"/>
              </a:rPr>
              <a:t>mT</a:t>
            </a:r>
            <a:r>
              <a:rPr lang="en-US" sz="1800" dirty="0" smtClean="0">
                <a:sym typeface="Wingdings" pitchFamily="2" charset="2"/>
              </a:rPr>
              <a:t>: This is what Johann suggested I try for zero stress</a:t>
            </a:r>
          </a:p>
          <a:p>
            <a:r>
              <a:rPr lang="en-US" sz="1800" dirty="0" smtClean="0">
                <a:sym typeface="Wingdings" pitchFamily="2" charset="2"/>
              </a:rPr>
              <a:t>3 </a:t>
            </a:r>
            <a:r>
              <a:rPr lang="en-US" sz="1800" dirty="0" err="1" smtClean="0">
                <a:sym typeface="Wingdings" pitchFamily="2" charset="2"/>
              </a:rPr>
              <a:t>mT</a:t>
            </a:r>
            <a:r>
              <a:rPr lang="en-US" sz="1800" dirty="0" smtClean="0">
                <a:sym typeface="Wingdings" pitchFamily="2" charset="2"/>
              </a:rPr>
              <a:t>: This is the pressure that the deposition recipe name suggested the </a:t>
            </a:r>
            <a:r>
              <a:rPr lang="en-US" sz="1800" dirty="0" err="1" smtClean="0">
                <a:sym typeface="Wingdings" pitchFamily="2" charset="2"/>
              </a:rPr>
              <a:t>dep</a:t>
            </a:r>
            <a:r>
              <a:rPr lang="en-US" sz="1800" dirty="0" smtClean="0">
                <a:sym typeface="Wingdings" pitchFamily="2" charset="2"/>
              </a:rPr>
              <a:t> should be done at</a:t>
            </a:r>
          </a:p>
          <a:p>
            <a:r>
              <a:rPr lang="en-US" sz="1800" dirty="0" smtClean="0">
                <a:sym typeface="Wingdings" pitchFamily="2" charset="2"/>
              </a:rPr>
              <a:t>2.8 </a:t>
            </a:r>
            <a:r>
              <a:rPr lang="en-US" sz="1800" dirty="0" err="1" smtClean="0">
                <a:sym typeface="Wingdings" pitchFamily="2" charset="2"/>
              </a:rPr>
              <a:t>mT</a:t>
            </a:r>
            <a:r>
              <a:rPr lang="en-US" sz="1800" dirty="0" smtClean="0">
                <a:sym typeface="Wingdings" pitchFamily="2" charset="2"/>
              </a:rPr>
              <a:t>: This is one of the nulls when a parabola is fit to the above three data points.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9538" y="304800"/>
            <a:ext cx="6383337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91440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Depositions at 5.3, 4, and 3 </a:t>
            </a:r>
            <a:r>
              <a:rPr lang="en-US" dirty="0" err="1" smtClean="0"/>
              <a:t>mT</a:t>
            </a:r>
            <a:r>
              <a:rPr lang="en-US" dirty="0" smtClean="0"/>
              <a:t> were performed on 9/11/13, 2.8 </a:t>
            </a:r>
            <a:r>
              <a:rPr lang="en-US" dirty="0" err="1" smtClean="0"/>
              <a:t>mT</a:t>
            </a:r>
            <a:r>
              <a:rPr lang="en-US" dirty="0" smtClean="0"/>
              <a:t> on 9/16/13</a:t>
            </a:r>
          </a:p>
          <a:p>
            <a:r>
              <a:rPr lang="en-US" dirty="0" smtClean="0">
                <a:sym typeface="Wingdings" pitchFamily="2" charset="2"/>
              </a:rPr>
              <a:t>Quadratic trend also seen in </a:t>
            </a:r>
            <a:r>
              <a:rPr lang="en-US" dirty="0" smtClean="0"/>
              <a:t>Y. G. </a:t>
            </a:r>
            <a:r>
              <a:rPr lang="en-US" dirty="0" err="1" smtClean="0"/>
              <a:t>Shen</a:t>
            </a:r>
            <a:r>
              <a:rPr lang="en-US" dirty="0" smtClean="0"/>
              <a:t> et al., “Residual stress, microstructure, and structure of tungsten thin films deposited by magnetron sputtering,” J. Appl. Physics, vol. 87, number 1, 2000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Parabolic trend believable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Si substrates</a:t>
            </a:r>
            <a:r>
              <a:rPr lang="en-US" dirty="0" smtClean="0"/>
              <a:t>, W in sputter 4 is stress-free ~2.85 and ~5.95 </a:t>
            </a:r>
            <a:r>
              <a:rPr lang="en-US" dirty="0" err="1" smtClean="0"/>
              <a:t>mT</a:t>
            </a:r>
            <a:endParaRPr lang="en-US" dirty="0" smtClean="0"/>
          </a:p>
          <a:p>
            <a:pPr lvl="1"/>
            <a:r>
              <a:rPr lang="en-US" dirty="0" smtClean="0"/>
              <a:t>Film resistivity at 2.85 </a:t>
            </a:r>
            <a:r>
              <a:rPr lang="en-US" dirty="0" err="1" smtClean="0"/>
              <a:t>mT</a:t>
            </a:r>
            <a:r>
              <a:rPr lang="en-US" dirty="0" smtClean="0"/>
              <a:t>: 1.6 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l-GR" dirty="0" smtClean="0">
                <a:latin typeface="Calibri"/>
                <a:cs typeface="Calibri"/>
              </a:rPr>
              <a:t>□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No data on film properties at 5.95 </a:t>
            </a:r>
            <a:r>
              <a:rPr lang="en-US" dirty="0" err="1" smtClean="0">
                <a:latin typeface="Calibri"/>
                <a:cs typeface="Calibri"/>
              </a:rPr>
              <a:t>mT</a:t>
            </a:r>
            <a:endParaRPr lang="en-US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400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Sputter 4 W deposition optimization</vt:lpstr>
      <vt:lpstr>Problem</vt:lpstr>
      <vt:lpstr>Experiment</vt:lpstr>
      <vt:lpstr>Deposition conditions</vt:lpstr>
      <vt:lpstr>Data</vt:lpstr>
      <vt:lpstr>Slide 6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Kurczveil, Geza</dc:creator>
  <cp:lastModifiedBy>Geza Kurczveil</cp:lastModifiedBy>
  <cp:revision>90</cp:revision>
  <dcterms:created xsi:type="dcterms:W3CDTF">2006-08-16T00:00:00Z</dcterms:created>
  <dcterms:modified xsi:type="dcterms:W3CDTF">2013-09-19T00:33:39Z</dcterms:modified>
</cp:coreProperties>
</file>