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0" r:id="rId3"/>
    <p:sldId id="291" r:id="rId4"/>
    <p:sldId id="292" r:id="rId5"/>
    <p:sldId id="293" r:id="rId6"/>
    <p:sldId id="265" r:id="rId7"/>
    <p:sldId id="272" r:id="rId8"/>
    <p:sldId id="266" r:id="rId9"/>
    <p:sldId id="267" r:id="rId10"/>
    <p:sldId id="269" r:id="rId11"/>
    <p:sldId id="273" r:id="rId12"/>
    <p:sldId id="285" r:id="rId13"/>
    <p:sldId id="286" r:id="rId14"/>
    <p:sldId id="289" r:id="rId15"/>
    <p:sldId id="277" r:id="rId16"/>
    <p:sldId id="281" r:id="rId17"/>
    <p:sldId id="282" r:id="rId18"/>
    <p:sldId id="283" r:id="rId19"/>
    <p:sldId id="284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8F838-278C-4BFE-AC8B-9171CA608D62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01292-9FAD-4B9F-A99E-F87C1540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6DC3D-AFC9-4364-8FA9-3F44F78A7850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WGUTC </a:t>
            </a:r>
            <a:r>
              <a:rPr lang="en-US" dirty="0" smtClean="0"/>
              <a:t>process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Mesa wet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4191000" cy="190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 have an OK wet etch for this (heated H2O2), would like a faster one</a:t>
            </a:r>
          </a:p>
          <a:p>
            <a:r>
              <a:rPr lang="en-US" dirty="0" smtClean="0"/>
              <a:t>I have qualified the undercut for both H2O2 and dilute SC1 etches, it’s ~700nm for an 800nm deep etch – this is OK for me (only undercuts from the input, not from the side or back)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21336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21" name="Rounded Rectangle 20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 l="41406" t="45833" r="36719" b="36459"/>
          <a:stretch>
            <a:fillRect/>
          </a:stretch>
        </p:blipFill>
        <p:spPr bwMode="auto">
          <a:xfrm>
            <a:off x="5791200" y="5181600"/>
            <a:ext cx="213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Passivation </a:t>
            </a:r>
            <a:r>
              <a:rPr lang="en-US" dirty="0" err="1" smtClean="0"/>
              <a:t>dep</a:t>
            </a:r>
            <a:r>
              <a:rPr lang="en-US" dirty="0" smtClean="0"/>
              <a:t>/via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41910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500nm to protect waveguides and </a:t>
            </a:r>
            <a:r>
              <a:rPr lang="en-US" dirty="0" err="1" smtClean="0"/>
              <a:t>passivate</a:t>
            </a:r>
            <a:r>
              <a:rPr lang="en-US" dirty="0" smtClean="0"/>
              <a:t> PD sidewalls, via etch to open n-contacts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971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2476500" y="3162300"/>
            <a:ext cx="609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3352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52800" y="3124200"/>
            <a:ext cx="1066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533900" y="2933700"/>
            <a:ext cx="6858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26670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28" name="Rounded Rectangle 27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 l="41406" t="46875" r="34375" b="38542"/>
          <a:stretch>
            <a:fillRect/>
          </a:stretch>
        </p:blipFill>
        <p:spPr bwMode="auto">
          <a:xfrm>
            <a:off x="5715000" y="52578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5410200" y="4953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rectangles: 2n, 1p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096000" y="54864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943600" y="55626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38800" y="55626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Heater metal </a:t>
            </a:r>
            <a:r>
              <a:rPr lang="en-US" dirty="0" err="1" smtClean="0"/>
              <a:t>dep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Only shown on this slide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971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2476500" y="3162300"/>
            <a:ext cx="609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3352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52800" y="3048000"/>
            <a:ext cx="14478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533900" y="2933700"/>
            <a:ext cx="6858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2667000"/>
            <a:ext cx="2133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2895600"/>
            <a:ext cx="685800" cy="76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32" name="Rounded Rectangle 31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 l="41406" t="46875" r="34375" b="38542"/>
          <a:stretch>
            <a:fillRect/>
          </a:stretch>
        </p:blipFill>
        <p:spPr bwMode="auto">
          <a:xfrm>
            <a:off x="5715000" y="52578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5410200" y="4953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 in PD area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505200" y="2819401"/>
            <a:ext cx="1066800" cy="3047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N-metal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44196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Thick (~700nm) (want to level with p-metal)</a:t>
            </a:r>
          </a:p>
          <a:p>
            <a:r>
              <a:rPr lang="en-US" dirty="0" smtClean="0"/>
              <a:t>Forms ground plane for </a:t>
            </a:r>
            <a:r>
              <a:rPr lang="en-US" dirty="0" err="1" smtClean="0"/>
              <a:t>microstrip</a:t>
            </a:r>
            <a:r>
              <a:rPr lang="en-US" dirty="0" smtClean="0"/>
              <a:t> lines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971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2476500" y="3162300"/>
            <a:ext cx="609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3352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52800" y="3124200"/>
            <a:ext cx="1066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533900" y="2933700"/>
            <a:ext cx="6858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26670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19600" y="3124200"/>
            <a:ext cx="381000" cy="2285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 l="16406" t="31250" r="8594" b="9375"/>
          <a:stretch>
            <a:fillRect/>
          </a:stretch>
        </p:blipFill>
        <p:spPr bwMode="auto">
          <a:xfrm>
            <a:off x="5334000" y="4953000"/>
            <a:ext cx="300789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30" name="Rounded Rectangle 29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105400" y="2819400"/>
            <a:ext cx="685800" cy="761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Cap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828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Liftoff process in ALD/</a:t>
            </a:r>
            <a:r>
              <a:rPr lang="en-US" dirty="0" err="1" smtClean="0"/>
              <a:t>Ebeam</a:t>
            </a:r>
            <a:r>
              <a:rPr lang="en-US" dirty="0" smtClean="0"/>
              <a:t> for dielectric/metal</a:t>
            </a:r>
          </a:p>
          <a:p>
            <a:r>
              <a:rPr lang="en-US" dirty="0" smtClean="0"/>
              <a:t>Shown on this slide only</a:t>
            </a:r>
          </a:p>
          <a:p>
            <a:r>
              <a:rPr lang="en-US" dirty="0" smtClean="0"/>
              <a:t>MIS caps – preferred due to lower surface roughness on semiconductor – but raises difficulties with contacting</a:t>
            </a:r>
          </a:p>
          <a:p>
            <a:pPr lvl="1"/>
            <a:r>
              <a:rPr lang="en-US" dirty="0" smtClean="0"/>
              <a:t>If cap shorts, it is not so bad – it just means I have to bias PDs in coherent receiver at -2V</a:t>
            </a:r>
          </a:p>
          <a:p>
            <a:r>
              <a:rPr lang="en-US" dirty="0" smtClean="0"/>
              <a:t>Via is “large” because it goes past the edge of the p-metal by 2.5um (whereas it is typically the same size as the p-metal)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286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 area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81200" y="3352800"/>
            <a:ext cx="51054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81200" y="3124200"/>
            <a:ext cx="15240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52800" y="3124200"/>
            <a:ext cx="3733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19800" y="2743200"/>
            <a:ext cx="10668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Same Side Corner Rectangle 18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2819401"/>
            <a:ext cx="14478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00600" y="2590800"/>
            <a:ext cx="990600" cy="2285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43800" y="3886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P-metal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90800" y="18288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N-metal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200400" y="20574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486400" y="2895600"/>
            <a:ext cx="2057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648200" y="2362200"/>
            <a:ext cx="1295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76800" y="19050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Large* via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Post </a:t>
            </a:r>
            <a:r>
              <a:rPr lang="en-US" dirty="0" err="1" smtClean="0"/>
              <a:t>dep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1"/>
            <a:ext cx="3962400" cy="182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Post </a:t>
            </a:r>
            <a:r>
              <a:rPr lang="en-US" dirty="0" err="1" smtClean="0"/>
              <a:t>dep</a:t>
            </a:r>
            <a:r>
              <a:rPr lang="en-US" dirty="0" smtClean="0"/>
              <a:t> (~3um tall x 2um wide, 1um minimum spacing)</a:t>
            </a:r>
          </a:p>
          <a:p>
            <a:r>
              <a:rPr lang="en-US" dirty="0" smtClean="0"/>
              <a:t>Design rules from </a:t>
            </a:r>
            <a:r>
              <a:rPr lang="en-US" dirty="0" err="1" smtClean="0"/>
              <a:t>Rodwell</a:t>
            </a:r>
            <a:r>
              <a:rPr lang="en-US" dirty="0" smtClean="0"/>
              <a:t> group – probably </a:t>
            </a:r>
            <a:r>
              <a:rPr lang="en-US" dirty="0" smtClean="0"/>
              <a:t>fine</a:t>
            </a:r>
          </a:p>
          <a:p>
            <a:r>
              <a:rPr lang="en-US" dirty="0" smtClean="0"/>
              <a:t>Posts on n-type material are far from PD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8382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2819400"/>
            <a:ext cx="1295400" cy="533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2743200"/>
            <a:ext cx="152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00600" y="2743200"/>
            <a:ext cx="8382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3200400"/>
            <a:ext cx="76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908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3124200"/>
            <a:ext cx="6858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8382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172200" y="1600201"/>
            <a:ext cx="9144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30" name="Rounded Rectangle 29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 l="16406" t="31250" r="8594" b="9375"/>
          <a:stretch>
            <a:fillRect/>
          </a:stretch>
        </p:blipFill>
        <p:spPr bwMode="auto">
          <a:xfrm>
            <a:off x="5334000" y="4953000"/>
            <a:ext cx="300789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6477000" y="5638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Posts </a:t>
            </a:r>
          </a:p>
          <a:p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10200" y="5943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Posts </a:t>
            </a:r>
          </a:p>
          <a:p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467600" y="5867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Posts </a:t>
            </a:r>
          </a:p>
          <a:p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 flipV="1">
            <a:off x="3429000" y="3200400"/>
            <a:ext cx="3048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981200" y="1828800"/>
            <a:ext cx="5105400" cy="1752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BCB/planarization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29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2.5um final height (measured from top of n-metal)</a:t>
            </a:r>
          </a:p>
          <a:p>
            <a:pPr lvl="1"/>
            <a:r>
              <a:rPr lang="en-US" dirty="0" smtClean="0"/>
              <a:t>Given post height and spun BCB height, this may take two coats</a:t>
            </a:r>
          </a:p>
          <a:p>
            <a:r>
              <a:rPr lang="en-US" dirty="0" smtClean="0"/>
              <a:t>Preceded by sticking layer deposition (blanket)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8382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2819400"/>
            <a:ext cx="1295400" cy="533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2743200"/>
            <a:ext cx="152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48200" y="2743200"/>
            <a:ext cx="9906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2743200"/>
            <a:ext cx="762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908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3124200"/>
            <a:ext cx="6858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8382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172200" y="1600201"/>
            <a:ext cx="9144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981200" y="1828800"/>
            <a:ext cx="5105400" cy="1752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Probe 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1"/>
            <a:ext cx="42672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Preceded by blanket sticking layer deposition and etching (both) sticking layer(s) around posts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8382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2819400"/>
            <a:ext cx="1295400" cy="533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2743200"/>
            <a:ext cx="152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48200" y="2743200"/>
            <a:ext cx="9906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2743200"/>
            <a:ext cx="762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908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3124200"/>
            <a:ext cx="6858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8382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172200" y="1600201"/>
            <a:ext cx="9144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029200" y="1295400"/>
            <a:ext cx="2057400" cy="533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 l="17188" t="30208" r="10156" b="9375"/>
          <a:stretch>
            <a:fillRect/>
          </a:stretch>
        </p:blipFill>
        <p:spPr bwMode="auto">
          <a:xfrm>
            <a:off x="5562600" y="5029200"/>
            <a:ext cx="2590800" cy="161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30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33" name="Rounded Rectangle 32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>
          <a:xfrm>
            <a:off x="304800" y="4495800"/>
            <a:ext cx="8305800" cy="1752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676400" y="1295400"/>
            <a:ext cx="2514600" cy="2362200"/>
            <a:chOff x="914400" y="1828800"/>
            <a:chExt cx="2514600" cy="2362200"/>
          </a:xfrm>
        </p:grpSpPr>
        <p:grpSp>
          <p:nvGrpSpPr>
            <p:cNvPr id="31" name="Group 30"/>
            <p:cNvGrpSpPr/>
            <p:nvPr/>
          </p:nvGrpSpPr>
          <p:grpSpPr>
            <a:xfrm>
              <a:off x="1981200" y="1828800"/>
              <a:ext cx="1447800" cy="2362200"/>
              <a:chOff x="1981200" y="1828800"/>
              <a:chExt cx="1447800" cy="2362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981200" y="1828800"/>
                <a:ext cx="1447800" cy="17526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981200" y="3200400"/>
                <a:ext cx="6858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981200" y="3821668"/>
                <a:ext cx="1447800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981200" y="3657599"/>
                <a:ext cx="1447800" cy="152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 flipV="1">
                <a:off x="1981200" y="3566161"/>
                <a:ext cx="1447800" cy="16763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590800" y="3124200"/>
                <a:ext cx="76200" cy="457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981200" y="3124200"/>
                <a:ext cx="6858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590800" y="3505200"/>
                <a:ext cx="8382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 flipH="1">
              <a:off x="914400" y="1828800"/>
              <a:ext cx="1447800" cy="2362200"/>
              <a:chOff x="1981200" y="1828800"/>
              <a:chExt cx="1447800" cy="23622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981200" y="1828800"/>
                <a:ext cx="1447800" cy="17526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981200" y="3200400"/>
                <a:ext cx="6858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981200" y="3821668"/>
                <a:ext cx="1447800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81200" y="3657599"/>
                <a:ext cx="1447800" cy="152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 flipV="1">
                <a:off x="1981200" y="3566161"/>
                <a:ext cx="1447800" cy="16763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590800" y="3124200"/>
                <a:ext cx="76200" cy="457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981200" y="3124200"/>
                <a:ext cx="6858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590800" y="3505200"/>
                <a:ext cx="8382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14400"/>
          </a:xfrm>
        </p:spPr>
        <p:txBody>
          <a:bodyPr/>
          <a:lstStyle/>
          <a:p>
            <a:r>
              <a:rPr lang="en-US" dirty="0" smtClean="0"/>
              <a:t>Final cross-sections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16118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648200" y="1295400"/>
            <a:ext cx="2514600" cy="2362200"/>
            <a:chOff x="914400" y="1828800"/>
            <a:chExt cx="2514600" cy="2362200"/>
          </a:xfrm>
        </p:grpSpPr>
        <p:grpSp>
          <p:nvGrpSpPr>
            <p:cNvPr id="44" name="Group 30"/>
            <p:cNvGrpSpPr/>
            <p:nvPr/>
          </p:nvGrpSpPr>
          <p:grpSpPr>
            <a:xfrm>
              <a:off x="1981200" y="1828800"/>
              <a:ext cx="1447800" cy="2362200"/>
              <a:chOff x="1981200" y="1828800"/>
              <a:chExt cx="1447800" cy="23622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981200" y="1828800"/>
                <a:ext cx="1447800" cy="17526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981200" y="3200400"/>
                <a:ext cx="6858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981200" y="3821668"/>
                <a:ext cx="1447800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981200" y="3657599"/>
                <a:ext cx="1447800" cy="152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 flipV="1">
                <a:off x="1981200" y="3566161"/>
                <a:ext cx="1447800" cy="16763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590800" y="3124200"/>
                <a:ext cx="76200" cy="457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981200" y="3124200"/>
                <a:ext cx="6858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590800" y="3505200"/>
                <a:ext cx="8382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32"/>
            <p:cNvGrpSpPr/>
            <p:nvPr/>
          </p:nvGrpSpPr>
          <p:grpSpPr>
            <a:xfrm flipH="1">
              <a:off x="914400" y="1828800"/>
              <a:ext cx="1447800" cy="2362200"/>
              <a:chOff x="1981200" y="1828800"/>
              <a:chExt cx="1447800" cy="23622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981200" y="1828800"/>
                <a:ext cx="1447800" cy="17526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981200" y="3200400"/>
                <a:ext cx="6858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981200" y="3821668"/>
                <a:ext cx="1447800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981200" y="3657599"/>
                <a:ext cx="1447800" cy="152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 flipV="1">
                <a:off x="1981200" y="3566161"/>
                <a:ext cx="1447800" cy="16763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0800" y="3124200"/>
                <a:ext cx="76200" cy="457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981200" y="3124200"/>
                <a:ext cx="6858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590800" y="3505200"/>
                <a:ext cx="8382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5181600" y="1611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 w/ heater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5410200" y="2514600"/>
            <a:ext cx="990600" cy="76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400800" y="2895600"/>
            <a:ext cx="762000" cy="76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 rot="16200000">
            <a:off x="6248400" y="2667000"/>
            <a:ext cx="381000" cy="76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781800" y="1143000"/>
            <a:ext cx="381000" cy="17526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867400" y="990600"/>
            <a:ext cx="1295400" cy="3048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1371600" y="3962400"/>
            <a:ext cx="6172200" cy="2286000"/>
            <a:chOff x="2209800" y="4343400"/>
            <a:chExt cx="6172200" cy="2286000"/>
          </a:xfrm>
        </p:grpSpPr>
        <p:grpSp>
          <p:nvGrpSpPr>
            <p:cNvPr id="88" name="Group 87"/>
            <p:cNvGrpSpPr/>
            <p:nvPr/>
          </p:nvGrpSpPr>
          <p:grpSpPr>
            <a:xfrm>
              <a:off x="2209800" y="4343400"/>
              <a:ext cx="3657600" cy="2286000"/>
              <a:chOff x="2209800" y="4343400"/>
              <a:chExt cx="3657600" cy="22860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2286000" y="6400800"/>
                <a:ext cx="3581400" cy="2286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733800" y="6248400"/>
                <a:ext cx="2133600" cy="381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819400" y="6400800"/>
                <a:ext cx="3048000" cy="2286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Snip Same Side Corner Rectangle 74"/>
              <p:cNvSpPr/>
              <p:nvPr/>
            </p:nvSpPr>
            <p:spPr>
              <a:xfrm>
                <a:off x="3733800" y="5943600"/>
                <a:ext cx="2133600" cy="304800"/>
              </a:xfrm>
              <a:prstGeom prst="snip2SameRect">
                <a:avLst>
                  <a:gd name="adj1" fmla="val 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733800" y="5791200"/>
                <a:ext cx="838200" cy="1524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191000" y="5897881"/>
                <a:ext cx="1676400" cy="4571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286000" y="5867400"/>
                <a:ext cx="1295400" cy="53340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581400" y="5791200"/>
                <a:ext cx="152400" cy="609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429000" y="5791200"/>
                <a:ext cx="9906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09800" y="5791200"/>
                <a:ext cx="76200" cy="838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953000" y="4648201"/>
                <a:ext cx="914400" cy="1295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810000" y="4343400"/>
                <a:ext cx="2057400" cy="53340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 flipH="1">
              <a:off x="4724400" y="4343400"/>
              <a:ext cx="3657600" cy="2286000"/>
              <a:chOff x="2209800" y="4343400"/>
              <a:chExt cx="3657600" cy="22860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2286000" y="6400800"/>
                <a:ext cx="3581400" cy="2286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733800" y="6248400"/>
                <a:ext cx="2133600" cy="381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819400" y="6400800"/>
                <a:ext cx="3048000" cy="2286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Snip Same Side Corner Rectangle 92"/>
              <p:cNvSpPr/>
              <p:nvPr/>
            </p:nvSpPr>
            <p:spPr>
              <a:xfrm>
                <a:off x="3733800" y="5943600"/>
                <a:ext cx="2133600" cy="304800"/>
              </a:xfrm>
              <a:prstGeom prst="snip2SameRect">
                <a:avLst>
                  <a:gd name="adj1" fmla="val 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733800" y="5791200"/>
                <a:ext cx="838200" cy="1524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5897881"/>
                <a:ext cx="1676400" cy="4571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286000" y="5867400"/>
                <a:ext cx="1295400" cy="53340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581400" y="5791200"/>
                <a:ext cx="152400" cy="609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429000" y="5791200"/>
                <a:ext cx="990600" cy="76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209800" y="5791200"/>
                <a:ext cx="76200" cy="838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953000" y="4648201"/>
                <a:ext cx="914400" cy="1295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810000" y="4343400"/>
                <a:ext cx="2057400" cy="53340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6" name="TextBox 105"/>
          <p:cNvSpPr txBox="1"/>
          <p:nvPr/>
        </p:nvSpPr>
        <p:spPr>
          <a:xfrm>
            <a:off x="304800" y="6488668"/>
            <a:ext cx="83058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304800" y="6324599"/>
            <a:ext cx="8305800" cy="152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04800" y="6248400"/>
            <a:ext cx="83058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91000" y="4038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Final cross-sections</a:t>
            </a:r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228600" y="1371600"/>
            <a:ext cx="8305800" cy="1752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228600" y="3364468"/>
            <a:ext cx="83058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>
            <a:off x="228600" y="3200399"/>
            <a:ext cx="8305800" cy="152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28600" y="3124200"/>
            <a:ext cx="83058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3733800" y="914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capacitor</a:t>
            </a:r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1371600" y="28956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1371600" y="2743200"/>
            <a:ext cx="3581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1371600" y="2286000"/>
            <a:ext cx="9906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1295400" y="2286000"/>
            <a:ext cx="762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 flipH="1">
            <a:off x="2438400" y="1371600"/>
            <a:ext cx="6858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 flipH="1">
            <a:off x="1066800" y="838200"/>
            <a:ext cx="2057400" cy="533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 flipH="1">
            <a:off x="3657600" y="28956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 flipH="1">
            <a:off x="3657600" y="2743200"/>
            <a:ext cx="3581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 flipH="1">
            <a:off x="6400800" y="2286000"/>
            <a:ext cx="8382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 flipH="1">
            <a:off x="6324600" y="2286000"/>
            <a:ext cx="9906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 flipH="1">
            <a:off x="7239000" y="2286000"/>
            <a:ext cx="762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5486400" y="1143000"/>
            <a:ext cx="7620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5486400" y="838200"/>
            <a:ext cx="2057400" cy="533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 flipH="1">
            <a:off x="5181600" y="2392681"/>
            <a:ext cx="12192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362200" y="2362200"/>
            <a:ext cx="28194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1371600" y="2438401"/>
            <a:ext cx="58674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9" name="Group 30"/>
          <p:cNvGrpSpPr/>
          <p:nvPr/>
        </p:nvGrpSpPr>
        <p:grpSpPr>
          <a:xfrm>
            <a:off x="1371600" y="4191000"/>
            <a:ext cx="1447800" cy="2362200"/>
            <a:chOff x="1981200" y="1828800"/>
            <a:chExt cx="1447800" cy="2362200"/>
          </a:xfrm>
        </p:grpSpPr>
        <p:sp>
          <p:nvSpPr>
            <p:cNvPr id="189" name="Rectangle 188"/>
            <p:cNvSpPr/>
            <p:nvPr/>
          </p:nvSpPr>
          <p:spPr>
            <a:xfrm>
              <a:off x="1981200" y="1828800"/>
              <a:ext cx="1447800" cy="1752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981200" y="3200400"/>
              <a:ext cx="6858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981200" y="3821668"/>
              <a:ext cx="1447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981200" y="3657599"/>
              <a:ext cx="1447800" cy="1524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 flipV="1">
              <a:off x="1981200" y="3200400"/>
              <a:ext cx="1447800" cy="533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981200" y="3124200"/>
              <a:ext cx="1447800" cy="76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32"/>
          <p:cNvGrpSpPr/>
          <p:nvPr/>
        </p:nvGrpSpPr>
        <p:grpSpPr>
          <a:xfrm flipH="1">
            <a:off x="304800" y="4191000"/>
            <a:ext cx="1447800" cy="2362200"/>
            <a:chOff x="1981200" y="1828800"/>
            <a:chExt cx="1447800" cy="2362200"/>
          </a:xfrm>
        </p:grpSpPr>
        <p:sp>
          <p:nvSpPr>
            <p:cNvPr id="181" name="Rectangle 180"/>
            <p:cNvSpPr/>
            <p:nvPr/>
          </p:nvSpPr>
          <p:spPr>
            <a:xfrm>
              <a:off x="1981200" y="1828800"/>
              <a:ext cx="1447800" cy="1752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981200" y="3200400"/>
              <a:ext cx="6858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1981200" y="3821668"/>
              <a:ext cx="1447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981200" y="3657599"/>
              <a:ext cx="1447800" cy="1524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 flipV="1">
              <a:off x="1981200" y="3200400"/>
              <a:ext cx="1447800" cy="533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981200" y="3124200"/>
              <a:ext cx="1447800" cy="76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7" name="TextBox 196"/>
          <p:cNvSpPr txBox="1"/>
          <p:nvPr/>
        </p:nvSpPr>
        <p:spPr>
          <a:xfrm>
            <a:off x="533400" y="4495800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Probe pad (signal)</a:t>
            </a:r>
          </a:p>
          <a:p>
            <a:endParaRPr lang="en-US" dirty="0" smtClean="0"/>
          </a:p>
          <a:p>
            <a:r>
              <a:rPr lang="en-US" dirty="0" smtClean="0"/>
              <a:t>(slightly different for coherent receivers due to </a:t>
            </a:r>
            <a:r>
              <a:rPr lang="en-US" dirty="0" err="1" smtClean="0"/>
              <a:t>wirebonding</a:t>
            </a:r>
            <a:r>
              <a:rPr lang="en-US" dirty="0" smtClean="0"/>
              <a:t>-related concerns)</a:t>
            </a:r>
            <a:endParaRPr lang="en-US" dirty="0"/>
          </a:p>
        </p:txBody>
      </p:sp>
      <p:sp>
        <p:nvSpPr>
          <p:cNvPr id="202" name="Rectangle 201"/>
          <p:cNvSpPr/>
          <p:nvPr/>
        </p:nvSpPr>
        <p:spPr>
          <a:xfrm>
            <a:off x="914400" y="3886200"/>
            <a:ext cx="1295400" cy="3048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3" name="Group 30"/>
          <p:cNvGrpSpPr/>
          <p:nvPr/>
        </p:nvGrpSpPr>
        <p:grpSpPr>
          <a:xfrm>
            <a:off x="4419600" y="4267200"/>
            <a:ext cx="1447800" cy="2362200"/>
            <a:chOff x="1981200" y="1828800"/>
            <a:chExt cx="1447800" cy="2362200"/>
          </a:xfrm>
        </p:grpSpPr>
        <p:sp>
          <p:nvSpPr>
            <p:cNvPr id="204" name="Rectangle 203"/>
            <p:cNvSpPr/>
            <p:nvPr/>
          </p:nvSpPr>
          <p:spPr>
            <a:xfrm>
              <a:off x="1981200" y="1828800"/>
              <a:ext cx="1447800" cy="1752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981200" y="3200400"/>
              <a:ext cx="6858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81200" y="3821668"/>
              <a:ext cx="1447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981200" y="3657599"/>
              <a:ext cx="1447800" cy="1524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 flipV="1">
              <a:off x="1981200" y="3200400"/>
              <a:ext cx="1447800" cy="533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981200" y="3124200"/>
              <a:ext cx="1447800" cy="76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32"/>
          <p:cNvGrpSpPr/>
          <p:nvPr/>
        </p:nvGrpSpPr>
        <p:grpSpPr>
          <a:xfrm flipH="1">
            <a:off x="3352800" y="4267200"/>
            <a:ext cx="1447800" cy="2362200"/>
            <a:chOff x="1981200" y="1828800"/>
            <a:chExt cx="1447800" cy="2362200"/>
          </a:xfrm>
        </p:grpSpPr>
        <p:sp>
          <p:nvSpPr>
            <p:cNvPr id="211" name="Rectangle 210"/>
            <p:cNvSpPr/>
            <p:nvPr/>
          </p:nvSpPr>
          <p:spPr>
            <a:xfrm>
              <a:off x="1981200" y="1828800"/>
              <a:ext cx="1447800" cy="1752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981200" y="3200400"/>
              <a:ext cx="6858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81200" y="3821668"/>
              <a:ext cx="1447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981200" y="3657599"/>
              <a:ext cx="1447800" cy="1524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 flipV="1">
              <a:off x="1981200" y="3200400"/>
              <a:ext cx="1447800" cy="533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981200" y="3124200"/>
              <a:ext cx="1447800" cy="76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8" name="Rectangle 217"/>
          <p:cNvSpPr/>
          <p:nvPr/>
        </p:nvSpPr>
        <p:spPr>
          <a:xfrm>
            <a:off x="3962400" y="3962400"/>
            <a:ext cx="1295400" cy="3048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352800" y="5257800"/>
            <a:ext cx="2514600" cy="3048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4572000" y="4038600"/>
            <a:ext cx="762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4114800" y="4114800"/>
            <a:ext cx="762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4343400" y="4191000"/>
            <a:ext cx="762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5029200" y="4114800"/>
            <a:ext cx="762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4800600" y="4114800"/>
            <a:ext cx="762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3581400" y="4495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Probe pad (ground)</a:t>
            </a:r>
            <a:endParaRPr lang="en-US" dirty="0"/>
          </a:p>
        </p:txBody>
      </p:sp>
      <p:grpSp>
        <p:nvGrpSpPr>
          <p:cNvPr id="225" name="Group 30"/>
          <p:cNvGrpSpPr/>
          <p:nvPr/>
        </p:nvGrpSpPr>
        <p:grpSpPr>
          <a:xfrm>
            <a:off x="7315200" y="4267200"/>
            <a:ext cx="1447800" cy="2362200"/>
            <a:chOff x="1981200" y="1828800"/>
            <a:chExt cx="1447800" cy="2362200"/>
          </a:xfrm>
        </p:grpSpPr>
        <p:sp>
          <p:nvSpPr>
            <p:cNvPr id="226" name="Rectangle 225"/>
            <p:cNvSpPr/>
            <p:nvPr/>
          </p:nvSpPr>
          <p:spPr>
            <a:xfrm>
              <a:off x="1981200" y="1828800"/>
              <a:ext cx="1447800" cy="1752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981200" y="3200400"/>
              <a:ext cx="6858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981200" y="3821668"/>
              <a:ext cx="1447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981200" y="3657599"/>
              <a:ext cx="1447800" cy="1524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 flipV="1">
              <a:off x="1981200" y="3200400"/>
              <a:ext cx="1447800" cy="533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981200" y="3124200"/>
              <a:ext cx="1447800" cy="76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32"/>
          <p:cNvGrpSpPr/>
          <p:nvPr/>
        </p:nvGrpSpPr>
        <p:grpSpPr>
          <a:xfrm flipH="1">
            <a:off x="6248400" y="4267200"/>
            <a:ext cx="1447800" cy="2362200"/>
            <a:chOff x="1981200" y="1828800"/>
            <a:chExt cx="1447800" cy="2362200"/>
          </a:xfrm>
        </p:grpSpPr>
        <p:sp>
          <p:nvSpPr>
            <p:cNvPr id="233" name="Rectangle 232"/>
            <p:cNvSpPr/>
            <p:nvPr/>
          </p:nvSpPr>
          <p:spPr>
            <a:xfrm>
              <a:off x="1981200" y="1828800"/>
              <a:ext cx="1447800" cy="1752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981200" y="3200400"/>
              <a:ext cx="6858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981200" y="3821668"/>
              <a:ext cx="1447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1981200" y="3657599"/>
              <a:ext cx="1447800" cy="1524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 flipV="1">
              <a:off x="1981200" y="3200400"/>
              <a:ext cx="1447800" cy="533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981200" y="3124200"/>
              <a:ext cx="1447800" cy="76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9" name="Rectangle 238"/>
          <p:cNvSpPr/>
          <p:nvPr/>
        </p:nvSpPr>
        <p:spPr>
          <a:xfrm>
            <a:off x="7315200" y="3962400"/>
            <a:ext cx="381000" cy="3048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248400" y="5257800"/>
            <a:ext cx="2514600" cy="3048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TextBox 245"/>
          <p:cNvSpPr txBox="1"/>
          <p:nvPr/>
        </p:nvSpPr>
        <p:spPr>
          <a:xfrm>
            <a:off x="6477000" y="4495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line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038600" y="243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038600" y="2819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1200" y="3429000"/>
            <a:ext cx="5105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Starting wafer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237"/>
            <a:ext cx="3048000" cy="944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3886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Handle wafer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352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layer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mask layers (</a:t>
            </a:r>
            <a:r>
              <a:rPr lang="en-US" dirty="0" err="1" smtClean="0"/>
              <a:t>lithographies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Implant alignment</a:t>
            </a:r>
          </a:p>
          <a:p>
            <a:r>
              <a:rPr lang="en-US" dirty="0" smtClean="0"/>
              <a:t>N++ implant</a:t>
            </a:r>
          </a:p>
          <a:p>
            <a:r>
              <a:rPr lang="en-US" dirty="0" smtClean="0"/>
              <a:t>N implant</a:t>
            </a:r>
          </a:p>
          <a:p>
            <a:pPr>
              <a:buNone/>
            </a:pPr>
            <a:r>
              <a:rPr lang="en-US" dirty="0" smtClean="0"/>
              <a:t>- Ge growth -</a:t>
            </a:r>
          </a:p>
          <a:p>
            <a:r>
              <a:rPr lang="en-US" dirty="0" smtClean="0"/>
              <a:t>P-metal</a:t>
            </a:r>
            <a:endParaRPr lang="en-US" dirty="0" smtClean="0"/>
          </a:p>
          <a:p>
            <a:r>
              <a:rPr lang="en-US" dirty="0" smtClean="0"/>
              <a:t>Trench</a:t>
            </a:r>
          </a:p>
          <a:p>
            <a:r>
              <a:rPr lang="en-US" dirty="0" smtClean="0"/>
              <a:t>Deep Si etch</a:t>
            </a:r>
          </a:p>
          <a:p>
            <a:r>
              <a:rPr lang="en-US" dirty="0" smtClean="0"/>
              <a:t>Mesa</a:t>
            </a:r>
          </a:p>
          <a:p>
            <a:r>
              <a:rPr lang="en-US" dirty="0" smtClean="0"/>
              <a:t>Heater metal</a:t>
            </a:r>
          </a:p>
          <a:p>
            <a:r>
              <a:rPr lang="en-US" dirty="0" smtClean="0"/>
              <a:t>Via etch (to n-contacts and p-contact metal)</a:t>
            </a:r>
          </a:p>
          <a:p>
            <a:r>
              <a:rPr lang="en-US" dirty="0" smtClean="0"/>
              <a:t>N-metal</a:t>
            </a:r>
          </a:p>
          <a:p>
            <a:r>
              <a:rPr lang="en-US" dirty="0" smtClean="0"/>
              <a:t>Capacitor (incl. top metal)</a:t>
            </a:r>
          </a:p>
          <a:p>
            <a:r>
              <a:rPr lang="en-US" dirty="0" smtClean="0"/>
              <a:t>Post </a:t>
            </a:r>
            <a:r>
              <a:rPr lang="en-US" dirty="0" err="1" smtClean="0"/>
              <a:t>dep</a:t>
            </a:r>
            <a:endParaRPr lang="en-US" dirty="0" smtClean="0"/>
          </a:p>
          <a:p>
            <a:r>
              <a:rPr lang="en-US" dirty="0" smtClean="0"/>
              <a:t>BCB (not actually a lithography)</a:t>
            </a:r>
          </a:p>
          <a:p>
            <a:r>
              <a:rPr lang="en-US" dirty="0" smtClean="0"/>
              <a:t>(re-do post litho for etch)</a:t>
            </a:r>
          </a:p>
          <a:p>
            <a:r>
              <a:rPr lang="en-US" dirty="0" smtClean="0"/>
              <a:t>Probe metal</a:t>
            </a:r>
          </a:p>
          <a:p>
            <a:pPr>
              <a:buNone/>
            </a:pPr>
            <a:r>
              <a:rPr lang="en-US" dirty="0" smtClean="0"/>
              <a:t>11 layers, probably 12-14 </a:t>
            </a:r>
            <a:r>
              <a:rPr lang="en-US" dirty="0" err="1" smtClean="0"/>
              <a:t>lithographies</a:t>
            </a:r>
            <a:r>
              <a:rPr lang="en-US" dirty="0" smtClean="0"/>
              <a:t> total (may need to do mesa and capacitor twice)</a:t>
            </a:r>
          </a:p>
          <a:p>
            <a:pPr>
              <a:buNone/>
            </a:pPr>
            <a:r>
              <a:rPr lang="en-US" dirty="0" smtClean="0"/>
              <a:t>Only P-metal, trench, via, and post </a:t>
            </a:r>
            <a:r>
              <a:rPr lang="en-US" dirty="0" err="1" smtClean="0"/>
              <a:t>lithographies</a:t>
            </a:r>
            <a:r>
              <a:rPr lang="en-US" dirty="0" smtClean="0"/>
              <a:t> need good alignment, everything else is +/- at least 1um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1200" y="3429000"/>
            <a:ext cx="5105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Implant alignment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24400"/>
            <a:ext cx="4191000" cy="167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SiO2 mask from Si thinning </a:t>
            </a:r>
            <a:r>
              <a:rPr lang="en-US" dirty="0" smtClean="0"/>
              <a:t>by wet oxidation - ~1um thick</a:t>
            </a:r>
          </a:p>
          <a:p>
            <a:pPr>
              <a:buNone/>
            </a:pPr>
            <a:r>
              <a:rPr lang="en-US" dirty="0" smtClean="0"/>
              <a:t>Mask used for standard  </a:t>
            </a:r>
            <a:r>
              <a:rPr lang="en-US" dirty="0" err="1" smtClean="0"/>
              <a:t>Cl</a:t>
            </a:r>
            <a:r>
              <a:rPr lang="en-US" dirty="0" smtClean="0"/>
              <a:t>/BCl3 ICP etch – alignment marks only in corners of die</a:t>
            </a:r>
          </a:p>
          <a:p>
            <a:pPr>
              <a:buNone/>
            </a:pPr>
            <a:r>
              <a:rPr lang="en-US" dirty="0" smtClean="0"/>
              <a:t>Not removed after etch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Alignment marks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2819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areas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3048000"/>
            <a:ext cx="457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90800" y="3048000"/>
            <a:ext cx="44958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 l="42188" t="51042" r="41406" b="34375"/>
          <a:stretch>
            <a:fillRect/>
          </a:stretch>
        </p:blipFill>
        <p:spPr bwMode="auto">
          <a:xfrm>
            <a:off x="5943600" y="52578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981200" y="3429000"/>
            <a:ext cx="5105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N++ implant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24400"/>
            <a:ext cx="4191000" cy="1676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SiO2 mask from Si thinning </a:t>
            </a:r>
            <a:r>
              <a:rPr lang="en-US" dirty="0" smtClean="0"/>
              <a:t>by wet oxidation - ~1um thick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Alignment marks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2362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029200" y="4800600"/>
            <a:ext cx="35814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49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layout – top view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N++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15000" y="5334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15000" y="53340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3048000"/>
            <a:ext cx="457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90800" y="3048000"/>
            <a:ext cx="2743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248400" y="3048000"/>
            <a:ext cx="838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34000" y="3429000"/>
            <a:ext cx="914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438400" y="3429000"/>
            <a:ext cx="152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 l="42969" t="50000" r="39844" b="38542"/>
          <a:stretch>
            <a:fillRect/>
          </a:stretch>
        </p:blipFill>
        <p:spPr bwMode="auto">
          <a:xfrm>
            <a:off x="5943600" y="54864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981200" y="3429000"/>
            <a:ext cx="5105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 implant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4191000" cy="129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New PECVD SiO2 mask</a:t>
            </a:r>
          </a:p>
          <a:p>
            <a:pPr>
              <a:buNone/>
            </a:pPr>
            <a:r>
              <a:rPr lang="en-US" dirty="0" smtClean="0"/>
              <a:t>Followed by: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Strip SiO2, clean, </a:t>
            </a:r>
            <a:r>
              <a:rPr lang="en-US" dirty="0" err="1" smtClean="0"/>
              <a:t>dep</a:t>
            </a:r>
            <a:r>
              <a:rPr lang="en-US" dirty="0" smtClean="0"/>
              <a:t> 50nm SiO2,  5’ RTA at 900C in graphite </a:t>
            </a:r>
            <a:r>
              <a:rPr lang="en-US" dirty="0" err="1" smtClean="0"/>
              <a:t>susceptor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Then Ge growth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Alignment marks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2362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029200" y="4800600"/>
            <a:ext cx="35814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49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layout – top view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N++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15000" y="5334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15000" y="53340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3276600"/>
            <a:ext cx="7620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90800" y="3276600"/>
            <a:ext cx="27432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34000" y="3429000"/>
            <a:ext cx="914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438400" y="3429000"/>
            <a:ext cx="152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248400" y="3429000"/>
            <a:ext cx="8382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7724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flipH="1" flipV="1">
            <a:off x="7239000" y="5867400"/>
            <a:ext cx="5334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1200" y="3200400"/>
            <a:ext cx="5105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Material after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237"/>
            <a:ext cx="3048000" cy="944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ame Side Corner Rectangle 9"/>
          <p:cNvSpPr/>
          <p:nvPr/>
        </p:nvSpPr>
        <p:spPr>
          <a:xfrm>
            <a:off x="1981200" y="2895600"/>
            <a:ext cx="51054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3400" y="2907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Elsewhere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3352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Doped Si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l="42969" t="50000" r="39844" b="38542"/>
          <a:stretch>
            <a:fillRect/>
          </a:stretch>
        </p:blipFill>
        <p:spPr bwMode="auto">
          <a:xfrm>
            <a:off x="5943600" y="54864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ounded Rectangle 14"/>
          <p:cNvSpPr/>
          <p:nvPr/>
        </p:nvSpPr>
        <p:spPr>
          <a:xfrm>
            <a:off x="5029200" y="4800600"/>
            <a:ext cx="35814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49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layout – top view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N++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7724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15000" y="5334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15000" y="53340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1"/>
          </p:cNvCxnSpPr>
          <p:nvPr/>
        </p:nvCxnSpPr>
        <p:spPr>
          <a:xfrm flipH="1" flipV="1">
            <a:off x="7239000" y="5867400"/>
            <a:ext cx="5334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1200" y="3200400"/>
            <a:ext cx="5105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P-metal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237"/>
            <a:ext cx="8229600" cy="944563"/>
          </a:xfrm>
        </p:spPr>
        <p:txBody>
          <a:bodyPr/>
          <a:lstStyle/>
          <a:p>
            <a:r>
              <a:rPr lang="en-US" dirty="0" smtClean="0"/>
              <a:t>Single layer liftoff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1981200" y="2895600"/>
            <a:ext cx="51054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3400" y="2907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Elsewhere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15" name="Rounded Rectangle 14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l="42969" t="45833" r="40625" b="37500"/>
          <a:stretch>
            <a:fillRect/>
          </a:stretch>
        </p:blipFill>
        <p:spPr bwMode="auto">
          <a:xfrm>
            <a:off x="5943600" y="5181600"/>
            <a:ext cx="1600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81200" y="3352800"/>
            <a:ext cx="51054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Waveguide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953000"/>
            <a:ext cx="4267200" cy="167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WG etch (SF6/O2 in ICP1 with Cr/SiO2 </a:t>
            </a:r>
            <a:r>
              <a:rPr lang="en-US" dirty="0" err="1" smtClean="0"/>
              <a:t>hardmask</a:t>
            </a:r>
            <a:r>
              <a:rPr lang="en-US" dirty="0" smtClean="0"/>
              <a:t>)</a:t>
            </a:r>
          </a:p>
          <a:p>
            <a:r>
              <a:rPr lang="en-US" dirty="0" smtClean="0"/>
              <a:t>Etch 300nm into Si</a:t>
            </a:r>
          </a:p>
          <a:p>
            <a:r>
              <a:rPr lang="en-US" dirty="0" smtClean="0"/>
              <a:t>Final WG dimensions achieved using this process have already been verified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1981200" y="2895600"/>
            <a:ext cx="6858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2743200"/>
            <a:ext cx="6858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53000" y="2743200"/>
            <a:ext cx="21336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53000" y="2590800"/>
            <a:ext cx="21336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590800"/>
            <a:ext cx="6858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24" name="Rounded Rectangle 23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 l="40625" t="46875" r="31250" b="37500"/>
          <a:stretch>
            <a:fillRect/>
          </a:stretch>
        </p:blipFill>
        <p:spPr bwMode="auto">
          <a:xfrm>
            <a:off x="5638800" y="525780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7620000" y="502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Optical input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Deep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1"/>
            <a:ext cx="4038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Deep etch (self-aligned to previous step - similar to what </a:t>
            </a:r>
            <a:r>
              <a:rPr lang="en-US" dirty="0" err="1" smtClean="0"/>
              <a:t>Hui-Wen</a:t>
            </a:r>
            <a:r>
              <a:rPr lang="en-US" dirty="0" smtClean="0"/>
              <a:t> used to do)</a:t>
            </a:r>
          </a:p>
          <a:p>
            <a:r>
              <a:rPr lang="en-US" dirty="0" smtClean="0"/>
              <a:t>Without this step, minimum bend radius becomes huge, MMI design becomes difficult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1981200" y="2895600"/>
            <a:ext cx="6858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2743200"/>
            <a:ext cx="6858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21336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53000" y="2590800"/>
            <a:ext cx="21336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590800"/>
            <a:ext cx="6858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24" name="Rounded Rectangle 23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 l="40625" t="46875" r="31250" b="37500"/>
          <a:stretch>
            <a:fillRect/>
          </a:stretch>
        </p:blipFill>
        <p:spPr bwMode="auto">
          <a:xfrm>
            <a:off x="5638800" y="525780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5867400" y="5029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 in PD area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20452</TotalTime>
  <Words>746</Words>
  <Application>Microsoft Office PowerPoint</Application>
  <PresentationFormat>On-screen Show (4:3)</PresentationFormat>
  <Paragraphs>209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WGUTC process flow</vt:lpstr>
      <vt:lpstr>Starting wafer</vt:lpstr>
      <vt:lpstr>Implant alignment etch</vt:lpstr>
      <vt:lpstr>N++ implant</vt:lpstr>
      <vt:lpstr>N implant</vt:lpstr>
      <vt:lpstr>Material after growth</vt:lpstr>
      <vt:lpstr>P-metal</vt:lpstr>
      <vt:lpstr>Waveguide etch</vt:lpstr>
      <vt:lpstr>Deep etch</vt:lpstr>
      <vt:lpstr>Mesa wet etch</vt:lpstr>
      <vt:lpstr>Passivation dep/via etch</vt:lpstr>
      <vt:lpstr>Heater metal dep</vt:lpstr>
      <vt:lpstr>N-metal</vt:lpstr>
      <vt:lpstr>Cap deposition</vt:lpstr>
      <vt:lpstr>Post dep</vt:lpstr>
      <vt:lpstr>BCB/planarization</vt:lpstr>
      <vt:lpstr>Probe metal</vt:lpstr>
      <vt:lpstr>Final cross-sections</vt:lpstr>
      <vt:lpstr>Final cross-sections</vt:lpstr>
      <vt:lpstr>Total mask layers (lithographies)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Piels 2</dc:creator>
  <cp:lastModifiedBy>Molly Piels 2</cp:lastModifiedBy>
  <cp:revision>1002</cp:revision>
  <dcterms:created xsi:type="dcterms:W3CDTF">2011-12-08T21:59:23Z</dcterms:created>
  <dcterms:modified xsi:type="dcterms:W3CDTF">2012-01-18T19:22:16Z</dcterms:modified>
</cp:coreProperties>
</file>