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F9E96-2E00-44F8-8B83-0F3DE52D7FC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BA4D9-8B3F-45FF-BE4E-42E0CEDA8E0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19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40427-62FB-4632-88EA-45693C07B96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7E9A1-3FE2-4EB6-A283-2EDFF70733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644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19A0B-17FC-4E9D-887F-F08D67371FB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8C764-4B61-4C38-BA7E-9D1EA4A3744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752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6200"/>
            <a:ext cx="71628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288F9-CA2E-4160-9530-1DDD41823DB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72395-DB14-4EF7-84C8-2BE241925B0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441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6200"/>
            <a:ext cx="71628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DA0DA-2837-4231-ADDC-4D65916AF19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C59D0-0D59-4F45-8274-11EA0840F23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702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7E0B3-39DE-443F-9801-76C2B950ADB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0FB5B-A7A1-4640-8535-82616311C68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543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27647-54DB-4AAA-BFF9-C74487E1A01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C5165-1366-47AD-95A1-4923BD572F2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483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0DB51-9312-41D2-8095-03E1B8D0E3F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2C65F-C862-4A02-BCA8-14F9BDC44B9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59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7E6DA-60A4-4D79-8B3A-90DE16F2AAE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650C8-AE37-4CEE-B59D-90257878B3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837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89E42-7ADD-46AB-861E-CF4953428CE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185FD-06C2-4D2F-A336-89CBEF7717D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237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EFCB9-25D9-4360-BCB4-FAF37E2459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00CF1-5F38-4843-A9E3-928BBCC2584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30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65EC3-6734-468C-9162-E503ADF08A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911F8-FF9B-4613-AFD8-F3814B84F45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876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D9C79-8BD0-4BBB-B33D-6549A715662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72926-E199-40B4-813A-58674C15E43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374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0" y="76200"/>
            <a:ext cx="7162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FF469D4-6C5E-4ED3-8B29-8A52699DFBB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2B8885C-A18C-46FB-9A51-2B0835F0A33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452438" y="914400"/>
            <a:ext cx="8226425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pic>
        <p:nvPicPr>
          <p:cNvPr id="1032" name="Picture 13"/>
          <p:cNvPicPr>
            <a:picLocks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200" y="268288"/>
            <a:ext cx="1219200" cy="525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13593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000066"/>
          </a:solidFill>
          <a:latin typeface="Arial" pitchFamily="34" charset="0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DUV Stepper Tutorial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Jock Bovington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09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only order from TOPPAN</a:t>
            </a:r>
          </a:p>
          <a:p>
            <a:r>
              <a:rPr lang="en-US" dirty="0" smtClean="0"/>
              <a:t>Masks are all shipped to the </a:t>
            </a:r>
            <a:r>
              <a:rPr lang="en-US" dirty="0" err="1" smtClean="0"/>
              <a:t>Nanofab</a:t>
            </a:r>
            <a:endParaRPr lang="en-US" dirty="0" smtClean="0"/>
          </a:p>
          <a:p>
            <a:r>
              <a:rPr lang="en-US" dirty="0" smtClean="0"/>
              <a:t>Quotes, Order form, and PO Template are on the wiki.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10FB5B-A7A1-4640-8535-82616311C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667" y="3429000"/>
            <a:ext cx="2951333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69456"/>
            <a:ext cx="3684683" cy="228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311674"/>
            <a:ext cx="1828800" cy="2358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920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Wafer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4” Wafers Only (SEMI Standard)</a:t>
            </a:r>
          </a:p>
          <a:p>
            <a:pPr lvl="1"/>
            <a:r>
              <a:rPr lang="en-US" sz="1800" dirty="0" smtClean="0"/>
              <a:t>(Smaller die on 4” carrier later)</a:t>
            </a:r>
          </a:p>
          <a:p>
            <a:r>
              <a:rPr lang="en-US" sz="2000" dirty="0" smtClean="0"/>
              <a:t>Wafer can be rotated in increments of 90° </a:t>
            </a:r>
          </a:p>
          <a:p>
            <a:r>
              <a:rPr lang="en-US" sz="2000" dirty="0" smtClean="0"/>
              <a:t>Mask can not be rotated.</a:t>
            </a:r>
          </a:p>
          <a:p>
            <a:r>
              <a:rPr lang="en-US" sz="2000" dirty="0" smtClean="0"/>
              <a:t>Alignment </a:t>
            </a:r>
            <a:r>
              <a:rPr lang="en-US" sz="2000" dirty="0"/>
              <a:t>is done wafer level with 2 global alignment marks placed in 2 different areas of the wafer</a:t>
            </a:r>
            <a:r>
              <a:rPr lang="en-US" sz="2000" dirty="0" smtClean="0"/>
              <a:t>. </a:t>
            </a:r>
            <a:r>
              <a:rPr lang="en-US" sz="2000" u="sng" dirty="0" smtClean="0"/>
              <a:t>Allowable areas are in </a:t>
            </a:r>
            <a:r>
              <a:rPr lang="en-US" sz="2000" u="sng" dirty="0" smtClean="0">
                <a:solidFill>
                  <a:srgbClr val="C00000"/>
                </a:solidFill>
              </a:rPr>
              <a:t>red</a:t>
            </a:r>
            <a:r>
              <a:rPr lang="en-US" sz="2000" u="sng" dirty="0" smtClean="0"/>
              <a:t> below.</a:t>
            </a:r>
          </a:p>
          <a:p>
            <a:r>
              <a:rPr lang="en-US" sz="2000" dirty="0" smtClean="0"/>
              <a:t>Marks placed on wafers by tools other than the DUV stepper must both fit in these red areas and have a &lt;0.5°rotational alignment to the major flat.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10FB5B-A7A1-4640-8535-82616311C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224780" y="4567509"/>
            <a:ext cx="2827850" cy="1924051"/>
            <a:chOff x="3847025" y="1920906"/>
            <a:chExt cx="4924425" cy="4171950"/>
          </a:xfrm>
        </p:grpSpPr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7025" y="1920906"/>
              <a:ext cx="4924425" cy="4171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rapezoid 4"/>
            <p:cNvSpPr/>
            <p:nvPr/>
          </p:nvSpPr>
          <p:spPr>
            <a:xfrm>
              <a:off x="6019800" y="5030390"/>
              <a:ext cx="762000" cy="227410"/>
            </a:xfrm>
            <a:prstGeom prst="trapezoid">
              <a:avLst>
                <a:gd name="adj" fmla="val 60135"/>
              </a:avLst>
            </a:prstGeom>
            <a:solidFill>
              <a:schemeClr val="accent2">
                <a:lumMod val="7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Trapezoid 10"/>
            <p:cNvSpPr/>
            <p:nvPr/>
          </p:nvSpPr>
          <p:spPr>
            <a:xfrm flipV="1">
              <a:off x="6084164" y="4006881"/>
              <a:ext cx="621436" cy="161924"/>
            </a:xfrm>
            <a:prstGeom prst="trapezoid">
              <a:avLst/>
            </a:prstGeom>
            <a:solidFill>
              <a:schemeClr val="accent2">
                <a:lumMod val="7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Trapezoid 11"/>
            <p:cNvSpPr/>
            <p:nvPr/>
          </p:nvSpPr>
          <p:spPr>
            <a:xfrm rot="16200000">
              <a:off x="7543798" y="4343398"/>
              <a:ext cx="304802" cy="304800"/>
            </a:xfrm>
            <a:prstGeom prst="trapezoid">
              <a:avLst/>
            </a:prstGeom>
            <a:solidFill>
              <a:schemeClr val="accent2">
                <a:lumMod val="7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Trapezoid 12"/>
            <p:cNvSpPr/>
            <p:nvPr/>
          </p:nvSpPr>
          <p:spPr>
            <a:xfrm rot="16200000" flipV="1">
              <a:off x="4908610" y="4398140"/>
              <a:ext cx="304802" cy="241178"/>
            </a:xfrm>
            <a:prstGeom prst="trapezoid">
              <a:avLst/>
            </a:prstGeom>
            <a:solidFill>
              <a:schemeClr val="accent2">
                <a:lumMod val="7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7" name="Oval 6"/>
          <p:cNvSpPr/>
          <p:nvPr/>
        </p:nvSpPr>
        <p:spPr>
          <a:xfrm>
            <a:off x="3657600" y="4648200"/>
            <a:ext cx="2057400" cy="20574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Trapezoid 18"/>
          <p:cNvSpPr/>
          <p:nvPr/>
        </p:nvSpPr>
        <p:spPr>
          <a:xfrm rot="5400000">
            <a:off x="3429000" y="5520603"/>
            <a:ext cx="762000" cy="304799"/>
          </a:xfrm>
          <a:prstGeom prst="trapezoid">
            <a:avLst>
              <a:gd name="adj" fmla="val 32143"/>
            </a:avLst>
          </a:prstGeom>
          <a:solidFill>
            <a:schemeClr val="accent2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695525" y="5676056"/>
            <a:ext cx="737741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24400" y="5468509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31mm</a:t>
            </a:r>
            <a:endParaRPr lang="en-US" sz="1400" b="1" dirty="0">
              <a:solidFill>
                <a:prstClr val="black"/>
              </a:solidFill>
            </a:endParaRPr>
          </a:p>
        </p:txBody>
      </p:sp>
      <p:cxnSp>
        <p:nvCxnSpPr>
          <p:cNvPr id="20" name="Straight Connector 19"/>
          <p:cNvCxnSpPr>
            <a:stCxn id="19" idx="1"/>
          </p:cNvCxnSpPr>
          <p:nvPr/>
        </p:nvCxnSpPr>
        <p:spPr>
          <a:xfrm>
            <a:off x="3810000" y="5340989"/>
            <a:ext cx="876300" cy="33201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9" idx="3"/>
          </p:cNvCxnSpPr>
          <p:nvPr/>
        </p:nvCxnSpPr>
        <p:spPr>
          <a:xfrm flipV="1">
            <a:off x="3810000" y="5673002"/>
            <a:ext cx="876300" cy="33201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81" name="Arc 3080"/>
          <p:cNvSpPr/>
          <p:nvPr/>
        </p:nvSpPr>
        <p:spPr>
          <a:xfrm>
            <a:off x="4343400" y="5529535"/>
            <a:ext cx="304800" cy="295768"/>
          </a:xfrm>
          <a:prstGeom prst="arc">
            <a:avLst>
              <a:gd name="adj1" fmla="val 8441847"/>
              <a:gd name="adj2" fmla="val 14174653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962400" y="5531232"/>
            <a:ext cx="6332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38°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43" name="Trapezoid 42"/>
          <p:cNvSpPr/>
          <p:nvPr/>
        </p:nvSpPr>
        <p:spPr>
          <a:xfrm rot="5400000" flipV="1">
            <a:off x="5187816" y="5549122"/>
            <a:ext cx="762000" cy="292368"/>
          </a:xfrm>
          <a:prstGeom prst="trapezoid">
            <a:avLst>
              <a:gd name="adj" fmla="val 32143"/>
            </a:avLst>
          </a:prstGeom>
          <a:solidFill>
            <a:schemeClr val="accent2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5" name="Trapezoid 44"/>
          <p:cNvSpPr/>
          <p:nvPr/>
        </p:nvSpPr>
        <p:spPr>
          <a:xfrm flipV="1">
            <a:off x="4302395" y="4648200"/>
            <a:ext cx="762000" cy="292368"/>
          </a:xfrm>
          <a:prstGeom prst="trapezoid">
            <a:avLst>
              <a:gd name="adj" fmla="val 32143"/>
            </a:avLst>
          </a:prstGeom>
          <a:solidFill>
            <a:schemeClr val="accent2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82" name="Chord 3081"/>
          <p:cNvSpPr/>
          <p:nvPr/>
        </p:nvSpPr>
        <p:spPr>
          <a:xfrm>
            <a:off x="3657600" y="4567509"/>
            <a:ext cx="2057400" cy="2138092"/>
          </a:xfrm>
          <a:prstGeom prst="chord">
            <a:avLst>
              <a:gd name="adj1" fmla="val 3794811"/>
              <a:gd name="adj2" fmla="val 698243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4" name="Trapezoid 43"/>
          <p:cNvSpPr/>
          <p:nvPr/>
        </p:nvSpPr>
        <p:spPr>
          <a:xfrm rot="10800000" flipV="1">
            <a:off x="4343400" y="6400800"/>
            <a:ext cx="762000" cy="292368"/>
          </a:xfrm>
          <a:prstGeom prst="trapezoid">
            <a:avLst>
              <a:gd name="adj" fmla="val 32143"/>
            </a:avLst>
          </a:prstGeom>
          <a:solidFill>
            <a:schemeClr val="accent2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5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Mask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masks must have unique bar-codes.</a:t>
            </a:r>
          </a:p>
          <a:p>
            <a:r>
              <a:rPr lang="en-US" dirty="0" smtClean="0"/>
              <a:t>Low NA field is 22x27.4mm (die scale).</a:t>
            </a:r>
          </a:p>
          <a:p>
            <a:r>
              <a:rPr lang="en-US" dirty="0" smtClean="0"/>
              <a:t>High NA field is 21x21mm (die scale).</a:t>
            </a:r>
          </a:p>
          <a:p>
            <a:r>
              <a:rPr lang="en-US" dirty="0" smtClean="0"/>
              <a:t>Mask can not be rotated.</a:t>
            </a:r>
          </a:p>
          <a:p>
            <a:r>
              <a:rPr lang="en-US" dirty="0"/>
              <a:t>Wafer can be </a:t>
            </a:r>
            <a:r>
              <a:rPr lang="en-US" dirty="0" smtClean="0"/>
              <a:t>rotated, but only in 90 degree steps.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10FB5B-A7A1-4640-8535-82616311C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574256"/>
            <a:ext cx="2331074" cy="2921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4434679" y="4267200"/>
            <a:ext cx="2827850" cy="1924051"/>
            <a:chOff x="3847025" y="1920906"/>
            <a:chExt cx="4924425" cy="4171950"/>
          </a:xfrm>
        </p:grpSpPr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7025" y="1920906"/>
              <a:ext cx="4924425" cy="4171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rapezoid 4"/>
            <p:cNvSpPr/>
            <p:nvPr/>
          </p:nvSpPr>
          <p:spPr>
            <a:xfrm>
              <a:off x="6019800" y="5030390"/>
              <a:ext cx="762000" cy="227410"/>
            </a:xfrm>
            <a:prstGeom prst="trapezoid">
              <a:avLst>
                <a:gd name="adj" fmla="val 60135"/>
              </a:avLst>
            </a:prstGeom>
            <a:solidFill>
              <a:schemeClr val="accent2">
                <a:lumMod val="7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Trapezoid 10"/>
            <p:cNvSpPr/>
            <p:nvPr/>
          </p:nvSpPr>
          <p:spPr>
            <a:xfrm flipV="1">
              <a:off x="6084164" y="4006881"/>
              <a:ext cx="621436" cy="161924"/>
            </a:xfrm>
            <a:prstGeom prst="trapezoid">
              <a:avLst/>
            </a:prstGeom>
            <a:solidFill>
              <a:schemeClr val="accent2">
                <a:lumMod val="7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Trapezoid 11"/>
            <p:cNvSpPr/>
            <p:nvPr/>
          </p:nvSpPr>
          <p:spPr>
            <a:xfrm rot="16200000">
              <a:off x="7543798" y="4343398"/>
              <a:ext cx="304802" cy="304800"/>
            </a:xfrm>
            <a:prstGeom prst="trapezoid">
              <a:avLst/>
            </a:prstGeom>
            <a:solidFill>
              <a:schemeClr val="accent2">
                <a:lumMod val="7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Trapezoid 12"/>
            <p:cNvSpPr/>
            <p:nvPr/>
          </p:nvSpPr>
          <p:spPr>
            <a:xfrm rot="16200000" flipV="1">
              <a:off x="4908610" y="4398140"/>
              <a:ext cx="304802" cy="241178"/>
            </a:xfrm>
            <a:prstGeom prst="trapezoid">
              <a:avLst/>
            </a:prstGeom>
            <a:solidFill>
              <a:schemeClr val="accent2">
                <a:lumMod val="7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485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Alignment Mark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mark on right</a:t>
            </a:r>
          </a:p>
          <a:p>
            <a:pPr marL="457200" lvl="1" indent="0">
              <a:buNone/>
            </a:pPr>
            <a:r>
              <a:rPr lang="en-US" dirty="0" smtClean="0"/>
              <a:t>(mask scale)</a:t>
            </a:r>
          </a:p>
          <a:p>
            <a:r>
              <a:rPr lang="en-US" dirty="0" smtClean="0"/>
              <a:t>8 and 8.8um pitch</a:t>
            </a:r>
          </a:p>
          <a:p>
            <a:pPr marL="457200" lvl="1" indent="0">
              <a:buNone/>
            </a:pPr>
            <a:r>
              <a:rPr lang="en-US" dirty="0" smtClean="0"/>
              <a:t>(die scale)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10FB5B-A7A1-4640-8535-82616311C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219200"/>
            <a:ext cx="4267200" cy="5032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3174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Resolution</a:t>
            </a:r>
          </a:p>
          <a:p>
            <a:pPr lvl="1"/>
            <a:r>
              <a:rPr lang="en-US" dirty="0" smtClean="0"/>
              <a:t>Minimum mask resolution 100nm</a:t>
            </a:r>
          </a:p>
          <a:p>
            <a:pPr lvl="1"/>
            <a:r>
              <a:rPr lang="en-US" dirty="0" smtClean="0"/>
              <a:t>Low NA resolution &lt;250nm</a:t>
            </a:r>
          </a:p>
          <a:p>
            <a:pPr lvl="1"/>
            <a:r>
              <a:rPr lang="en-US" dirty="0" smtClean="0"/>
              <a:t>High NA &lt;200nm (~150nm, bur pattern dependent)</a:t>
            </a:r>
          </a:p>
          <a:p>
            <a:pPr lvl="1"/>
            <a:r>
              <a:rPr lang="en-US" dirty="0" smtClean="0"/>
              <a:t>This does not mean that you will always get 100nm. We will need to test the limits. That is the purpose of the first mask.</a:t>
            </a:r>
          </a:p>
          <a:p>
            <a:r>
              <a:rPr lang="en-US" dirty="0"/>
              <a:t>Low NA field is 22x27.4mm (die scale).</a:t>
            </a:r>
          </a:p>
          <a:p>
            <a:r>
              <a:rPr lang="en-US" dirty="0"/>
              <a:t>High NA field is 21x21mm (die scale</a:t>
            </a:r>
            <a:r>
              <a:rPr lang="en-US" dirty="0" smtClean="0"/>
              <a:t>).</a:t>
            </a:r>
          </a:p>
          <a:p>
            <a:r>
              <a:rPr lang="en-US" dirty="0" smtClean="0"/>
              <a:t>Alignment &lt; 45nm</a:t>
            </a:r>
          </a:p>
          <a:p>
            <a:r>
              <a:rPr lang="en-US" dirty="0" smtClean="0"/>
              <a:t>Throughput &gt;88 wafers per hour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10FB5B-A7A1-4640-8535-82616311C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70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CSB stand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UCSB standard</vt:lpstr>
      <vt:lpstr>DUV Stepper Tutorial</vt:lpstr>
      <vt:lpstr>Ordering</vt:lpstr>
      <vt:lpstr>Wafer Level</vt:lpstr>
      <vt:lpstr>Mask Level</vt:lpstr>
      <vt:lpstr>Global Alignment Mark</vt:lpstr>
      <vt:lpstr>Specifications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DUV Stepper Tutorial</dc:title>
  <dc:creator>Jock Bovington</dc:creator>
  <cp:lastModifiedBy>Jock Bovington</cp:lastModifiedBy>
  <cp:revision>1</cp:revision>
  <dcterms:created xsi:type="dcterms:W3CDTF">2012-06-20T18:34:20Z</dcterms:created>
  <dcterms:modified xsi:type="dcterms:W3CDTF">2012-06-20T18:34:37Z</dcterms:modified>
</cp:coreProperties>
</file>