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9" r:id="rId9"/>
    <p:sldId id="263" r:id="rId10"/>
    <p:sldId id="264" r:id="rId11"/>
    <p:sldId id="270" r:id="rId12"/>
    <p:sldId id="271" r:id="rId13"/>
    <p:sldId id="265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3AB37-0BF2-46CE-8A15-501D0B4492B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2195-C433-4E2C-8A6F-8BFA60C475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Dev2 III-V Mesa 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 Davenport, S Jain, S </a:t>
            </a:r>
            <a:r>
              <a:rPr lang="en-US" dirty="0" err="1" smtClean="0"/>
              <a:t>Srinavasan</a:t>
            </a:r>
            <a:r>
              <a:rPr lang="en-US" dirty="0" smtClean="0"/>
              <a:t>, M. Heck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 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66800" y="1213008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Wet etch in H3PO4:H2O2:DI (1:5:15)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Color should change from grey to pink; </a:t>
            </a:r>
            <a:r>
              <a:rPr lang="en-US" dirty="0" smtClean="0">
                <a:solidFill>
                  <a:srgbClr val="FF0000"/>
                </a:solidFill>
              </a:rPr>
              <a:t>~30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pPr marL="342900" indent="-342900">
              <a:buAutoNum type="arabicPeriod"/>
            </a:pPr>
            <a:r>
              <a:rPr lang="en-US" dirty="0" smtClean="0"/>
              <a:t>Strip PR in 1165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 metric: </a:t>
            </a:r>
            <a:r>
              <a:rPr lang="en-US" dirty="0" err="1" smtClean="0"/>
              <a:t>Dektak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Remove p-mesa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BHF dip, 10s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Dry etch </a:t>
            </a:r>
            <a:r>
              <a:rPr lang="en-US" dirty="0" err="1" smtClean="0"/>
              <a:t>SiN</a:t>
            </a:r>
            <a:r>
              <a:rPr lang="en-US" dirty="0" smtClean="0"/>
              <a:t> in ICP2 (recipe 181)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ke Davenport\My Documents\My Dropbox\school post intel\Processing\dev2 SOA1\DQWETC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48" y="3126872"/>
            <a:ext cx="4340352" cy="3254188"/>
          </a:xfrm>
          <a:prstGeom prst="rect">
            <a:avLst/>
          </a:prstGeom>
          <a:noFill/>
        </p:spPr>
      </p:pic>
      <p:pic>
        <p:nvPicPr>
          <p:cNvPr id="3075" name="Picture 3" descr="C:\Documents and Settings\Mike Davenport\My Documents\My Dropbox\school post intel\Processing\dev2 SOA1\DQWETCH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8948"/>
            <a:ext cx="4340352" cy="32541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7290" y="521293"/>
            <a:ext cx="2785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of post-QW etch devices</a:t>
            </a:r>
          </a:p>
          <a:p>
            <a:endParaRPr lang="en-US" dirty="0"/>
          </a:p>
          <a:p>
            <a:r>
              <a:rPr lang="en-US" dirty="0" smtClean="0"/>
              <a:t>Note smooth n-</a:t>
            </a:r>
            <a:r>
              <a:rPr lang="en-US" dirty="0" err="1" smtClean="0"/>
              <a:t>InP</a:t>
            </a:r>
            <a:r>
              <a:rPr lang="en-US" dirty="0" smtClean="0"/>
              <a:t> layer, ridiculously sharp QW taper tip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ike Davenport\My Documents\My Dropbox\school post intel\Processing\dev2 SOA1\HMETCHB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48" y="3603812"/>
            <a:ext cx="4340352" cy="3254188"/>
          </a:xfrm>
          <a:prstGeom prst="rect">
            <a:avLst/>
          </a:prstGeom>
          <a:noFill/>
        </p:spPr>
      </p:pic>
      <p:pic>
        <p:nvPicPr>
          <p:cNvPr id="4100" name="Picture 4" descr="C:\Documents and Settings\Mike Davenport\My Documents\My Dropbox\school post intel\Processing\dev2 SOA1\HMETCH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812"/>
            <a:ext cx="4340352" cy="3254188"/>
          </a:xfrm>
          <a:prstGeom prst="rect">
            <a:avLst/>
          </a:prstGeom>
          <a:noFill/>
        </p:spPr>
      </p:pic>
      <p:pic>
        <p:nvPicPr>
          <p:cNvPr id="4101" name="Picture 5" descr="C:\Documents and Settings\Mike Davenport\My Documents\My Dropbox\school post intel\Processing\dev2 SOA1\HMETCH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0352" cy="3254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5824" y="179462"/>
            <a:ext cx="4170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Dry </a:t>
            </a:r>
            <a:r>
              <a:rPr lang="en-US" dirty="0" err="1" smtClean="0"/>
              <a:t>Hardmask</a:t>
            </a:r>
            <a:r>
              <a:rPr lang="en-US" dirty="0" smtClean="0"/>
              <a:t> Removal</a:t>
            </a:r>
          </a:p>
          <a:p>
            <a:endParaRPr lang="en-US" dirty="0" smtClean="0"/>
          </a:p>
          <a:p>
            <a:r>
              <a:rPr lang="en-US" dirty="0" smtClean="0"/>
              <a:t>This is what you get with just CF4</a:t>
            </a:r>
          </a:p>
          <a:p>
            <a:endParaRPr lang="en-US" dirty="0" smtClean="0"/>
          </a:p>
          <a:p>
            <a:r>
              <a:rPr lang="en-US" dirty="0" smtClean="0"/>
              <a:t>This is what you get with BHF dip then CF4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83993" y="886557"/>
            <a:ext cx="413873" cy="1645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72897" y="963470"/>
            <a:ext cx="524970" cy="26343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099" idx="0"/>
          </p:cNvCxnSpPr>
          <p:nvPr/>
        </p:nvCxnSpPr>
        <p:spPr>
          <a:xfrm flipH="1">
            <a:off x="6973824" y="1698408"/>
            <a:ext cx="165591" cy="19054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774474" y="5486401"/>
            <a:ext cx="358698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95600" y="5491976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14400" y="5486401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1000" y="6134100"/>
            <a:ext cx="8382000" cy="1942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N-layer etch </a:t>
            </a:r>
            <a:r>
              <a:rPr lang="en-US" dirty="0" err="1" smtClean="0"/>
              <a:t>hardmask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clean: Certainly necessary after PR strip. ACE/ISO/DI. No sonic.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. PE2 because there’s no signup, fast, easy</a:t>
            </a:r>
          </a:p>
          <a:p>
            <a:pPr marL="342900" indent="-342900">
              <a:buAutoNum type="arabicPeriod"/>
            </a:pPr>
            <a:r>
              <a:rPr lang="en-US" dirty="0" smtClean="0"/>
              <a:t>Dehydration bake, 5min @150C to drive water out of trench, channel</a:t>
            </a:r>
          </a:p>
          <a:p>
            <a:pPr marL="342900" indent="-342900">
              <a:buAutoNum type="arabi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in PECVD1.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Use </a:t>
            </a:r>
            <a:r>
              <a:rPr lang="en-US" dirty="0" smtClean="0"/>
              <a:t>300nm </a:t>
            </a:r>
            <a:r>
              <a:rPr lang="en-US" dirty="0" smtClean="0">
                <a:solidFill>
                  <a:srgbClr val="FF0000"/>
                </a:solidFill>
              </a:rPr>
              <a:t>(Used sputtered SiO2 on one chip)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Measure film thickness with dummy Si on </a:t>
            </a:r>
            <a:r>
              <a:rPr lang="en-US" dirty="0" err="1" smtClean="0"/>
              <a:t>Nanometrics</a:t>
            </a:r>
            <a:r>
              <a:rPr lang="en-US" dirty="0" smtClean="0"/>
              <a:t> or </a:t>
            </a:r>
            <a:r>
              <a:rPr lang="en-US" dirty="0" err="1" smtClean="0"/>
              <a:t>ellipsomter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Output metric: Film thickness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181600" y="5123056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67000" y="5123056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67000" y="6096000"/>
            <a:ext cx="1524000" cy="24997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81600" y="6096000"/>
            <a:ext cx="1524000" cy="2323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800" y="5123056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74474" y="5486401"/>
            <a:ext cx="358698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895600" y="5491976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14400" y="5486401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85800" y="6096000"/>
            <a:ext cx="1524000" cy="2323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N-layer etch </a:t>
            </a:r>
            <a:r>
              <a:rPr lang="en-US" dirty="0" err="1" smtClean="0"/>
              <a:t>litho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81000" y="12954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clean, O2 </a:t>
            </a:r>
            <a:r>
              <a:rPr lang="en-US" dirty="0" err="1" smtClean="0"/>
              <a:t>descum</a:t>
            </a:r>
            <a:r>
              <a:rPr lang="en-US" dirty="0" smtClean="0"/>
              <a:t>, dehydration bake as above</a:t>
            </a:r>
          </a:p>
          <a:p>
            <a:pPr marL="342900" indent="-342900">
              <a:buAutoNum type="arabicPeriod"/>
            </a:pPr>
            <a:r>
              <a:rPr lang="en-US" dirty="0" smtClean="0"/>
              <a:t>Spin PR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HDMS: Allow to puddle for 20”. Spin at 4k RPM (recipe 7).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SPR 955CM 0.9 for 30” at 2.5k (recipe 4) for 2um thickness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Remove from tape and bake. 90” at 90C.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Expose in </a:t>
            </a:r>
            <a:r>
              <a:rPr lang="en-US" dirty="0" err="1" smtClean="0">
                <a:solidFill>
                  <a:srgbClr val="FF0000"/>
                </a:solidFill>
              </a:rPr>
              <a:t>Autostep</a:t>
            </a:r>
            <a:r>
              <a:rPr lang="en-US" dirty="0" smtClean="0">
                <a:solidFill>
                  <a:srgbClr val="FF0000"/>
                </a:solidFill>
              </a:rPr>
              <a:t> 0.5sec (best resolution)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Post expose bake: 90” @110C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30s</a:t>
            </a:r>
          </a:p>
          <a:p>
            <a:pPr marL="342900" indent="-342900">
              <a:buAutoNum type="arabicPeriod"/>
            </a:pPr>
            <a:r>
              <a:rPr lang="en-US" dirty="0" smtClean="0"/>
              <a:t>Check </a:t>
            </a:r>
            <a:r>
              <a:rPr lang="en-US" dirty="0" smtClean="0"/>
              <a:t>taper patterns in microscope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85800" y="9144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hardmask</a:t>
            </a:r>
            <a:r>
              <a:rPr lang="en-US" dirty="0" smtClean="0"/>
              <a:t> in ICP2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Strip PR: O2 ash for as long as etch (PE2), then 30’ in 1165 at 80C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Etch n-layer in </a:t>
            </a:r>
            <a:r>
              <a:rPr lang="en-US" dirty="0" smtClean="0"/>
              <a:t>RIE#2</a:t>
            </a:r>
          </a:p>
          <a:p>
            <a:pPr marL="342900" indent="-342900">
              <a:buAutoNum type="arabicPeriod"/>
            </a:pPr>
            <a:r>
              <a:rPr lang="en-US" dirty="0" smtClean="0"/>
              <a:t>Used etch monitor; etch was ~3 minutes every time</a:t>
            </a:r>
            <a:endParaRPr lang="en-US" dirty="0"/>
          </a:p>
          <a:p>
            <a:pPr marL="342900" indent="-34290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-18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n-mesa etch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667000" y="6096002"/>
            <a:ext cx="1524000" cy="24997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6096001"/>
            <a:ext cx="1524000" cy="2286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774474" y="5486401"/>
            <a:ext cx="358698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95600" y="5491976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14400" y="5486401"/>
            <a:ext cx="1066800" cy="69788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800" y="6096002"/>
            <a:ext cx="1524000" cy="232316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181600" y="6324600"/>
            <a:ext cx="152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667000" y="6324600"/>
            <a:ext cx="152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85800" y="6324600"/>
            <a:ext cx="152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91200" y="6248400"/>
            <a:ext cx="3048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791200" y="61722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906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971800" y="6172200"/>
            <a:ext cx="914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906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66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9624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858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9812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1816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477000" y="6174789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6670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62400" y="617072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858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981200" y="616924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CEM for p-mesa etching</a:t>
            </a:r>
          </a:p>
          <a:p>
            <a:r>
              <a:rPr lang="en-US" dirty="0" smtClean="0"/>
              <a:t>Must be aware of HMDS buildup in spinner bowl</a:t>
            </a:r>
          </a:p>
          <a:p>
            <a:r>
              <a:rPr lang="en-US" dirty="0" smtClean="0"/>
              <a:t>Crystallographic </a:t>
            </a:r>
            <a:r>
              <a:rPr lang="en-US" dirty="0" err="1" smtClean="0"/>
              <a:t>InP</a:t>
            </a:r>
            <a:r>
              <a:rPr lang="en-US" dirty="0" smtClean="0"/>
              <a:t> etch can produce really sharp taper tips</a:t>
            </a:r>
          </a:p>
          <a:p>
            <a:r>
              <a:rPr lang="en-US" dirty="0" smtClean="0"/>
              <a:t>BHF must be done before removing deep RIE </a:t>
            </a:r>
            <a:r>
              <a:rPr lang="en-US" smtClean="0"/>
              <a:t>hardmask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P-mesa etch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Pattern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Dry etch P-mesa</a:t>
            </a:r>
          </a:p>
          <a:p>
            <a:pPr marL="514350" indent="-514350">
              <a:buAutoNum type="arabicPeriod"/>
            </a:pPr>
            <a:r>
              <a:rPr lang="en-US" dirty="0" smtClean="0"/>
              <a:t>Taper Q etch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Pattern PR mask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Wet etch Q layer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Strip P-mesa </a:t>
            </a:r>
            <a:r>
              <a:rPr lang="en-US" dirty="0" err="1" smtClean="0"/>
              <a:t>hardmask</a:t>
            </a:r>
            <a:r>
              <a:rPr lang="en-US" dirty="0" smtClean="0"/>
              <a:t> (CF4 etches </a:t>
            </a:r>
            <a:r>
              <a:rPr lang="en-US" dirty="0" err="1" smtClean="0"/>
              <a:t>AlGaInAs</a:t>
            </a:r>
            <a:r>
              <a:rPr lang="en-US" dirty="0" smtClean="0"/>
              <a:t>?)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N-layer etch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Pattern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Dry etch N-layer</a:t>
            </a:r>
          </a:p>
          <a:p>
            <a:pPr marL="971550" lvl="1" indent="-57150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1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P-mesa 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Hardmask</a:t>
            </a:r>
            <a:r>
              <a:rPr lang="en-US" dirty="0" smtClean="0"/>
              <a:t> Deposition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Etch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Etch Mesa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3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err="1" smtClean="0"/>
              <a:t>Hardmask</a:t>
            </a:r>
            <a:r>
              <a:rPr lang="en-US" dirty="0" smtClean="0"/>
              <a:t> deposition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81000" y="5105400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85800" y="59436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752600" y="58674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81000" y="60198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85800" y="58674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3716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3528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674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72400" y="58674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53400" y="58674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733800" y="58674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48400" y="58674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53000" y="58674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953000" y="59436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81000" y="5181600"/>
            <a:ext cx="838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81000" y="57912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81000" y="5638800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81000" y="5562600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" y="5715000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50292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" y="4945092"/>
            <a:ext cx="8382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742" y="738094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clean: It’s dirty from substrate removal. ACE/ISO/DI. No </a:t>
            </a:r>
            <a:r>
              <a:rPr lang="en-US" dirty="0" smtClean="0"/>
              <a:t>sonic (Ultrasonic possible).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. PE2 because there’s no signup, fast, easy</a:t>
            </a:r>
          </a:p>
          <a:p>
            <a:pPr marL="342900" indent="-342900">
              <a:buAutoNum type="arabicPeriod"/>
            </a:pPr>
            <a:r>
              <a:rPr lang="en-US" dirty="0" smtClean="0"/>
              <a:t>Dehydration bake, 5min @150C to drive water out of trench, channel</a:t>
            </a:r>
          </a:p>
          <a:p>
            <a:pPr marL="342900" indent="-342900">
              <a:buAutoNum type="arabicPeriod"/>
            </a:pPr>
            <a:r>
              <a:rPr lang="en-US" dirty="0" smtClean="0"/>
              <a:t>Deposit </a:t>
            </a:r>
            <a:r>
              <a:rPr lang="en-US" dirty="0" err="1" smtClean="0"/>
              <a:t>SiN</a:t>
            </a:r>
            <a:r>
              <a:rPr lang="en-US" dirty="0" smtClean="0"/>
              <a:t> in PECVD1. </a:t>
            </a:r>
            <a:r>
              <a:rPr lang="en-US" dirty="0" smtClean="0"/>
              <a:t>No glass slide.</a:t>
            </a:r>
            <a:endParaRPr lang="en-US" dirty="0" smtClean="0">
              <a:solidFill>
                <a:srgbClr val="FF0000"/>
              </a:solidFill>
            </a:endParaRPr>
          </a:p>
          <a:p>
            <a:pPr marL="800100" lvl="1" indent="-342900">
              <a:buAutoNum type="arabicPeriod"/>
            </a:pPr>
            <a:r>
              <a:rPr lang="en-US" dirty="0" smtClean="0"/>
              <a:t>Use </a:t>
            </a:r>
            <a:r>
              <a:rPr lang="en-US" dirty="0" smtClean="0"/>
              <a:t>300nm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Measure film thickness with dummy Si on </a:t>
            </a:r>
            <a:r>
              <a:rPr lang="en-US" dirty="0" err="1" smtClean="0"/>
              <a:t>Nanometrics</a:t>
            </a:r>
            <a:r>
              <a:rPr lang="en-US" dirty="0" smtClean="0"/>
              <a:t> or </a:t>
            </a:r>
            <a:r>
              <a:rPr lang="en-US" dirty="0" err="1" smtClean="0"/>
              <a:t>ellipsometer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Output metric: Film thickness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1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02" y="0"/>
            <a:ext cx="8229600" cy="762000"/>
          </a:xfrm>
        </p:spPr>
        <p:txBody>
          <a:bodyPr/>
          <a:lstStyle/>
          <a:p>
            <a:r>
              <a:rPr lang="en-US" dirty="0" smtClean="0"/>
              <a:t>P-mesa lithography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62414" y="5666678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67214" y="6504878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734014" y="6428678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62414" y="6581078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67214" y="6428678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3530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3342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48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53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34814" y="6428678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7152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29814" y="6428678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344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934414" y="6504878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62414" y="5742878"/>
            <a:ext cx="838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62414" y="6352478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62414" y="6200078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62414" y="6123878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2414" y="6276278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48214" y="5361878"/>
            <a:ext cx="7620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29414" y="5361878"/>
            <a:ext cx="7620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48814" y="5361878"/>
            <a:ext cx="1524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2414" y="5590478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1804" y="665633"/>
            <a:ext cx="7798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clean: Purely out of paranoia</a:t>
            </a:r>
          </a:p>
          <a:p>
            <a:pPr marL="342900" indent="-342900">
              <a:buAutoNum type="arabicPeriod"/>
            </a:pPr>
            <a:r>
              <a:rPr lang="en-US" dirty="0" smtClean="0"/>
              <a:t>Dehydration </a:t>
            </a:r>
            <a:r>
              <a:rPr lang="en-US" dirty="0" smtClean="0"/>
              <a:t>bake, 5min @150C to drive water out of trench, channel</a:t>
            </a:r>
          </a:p>
          <a:p>
            <a:pPr marL="342900" indent="-342900">
              <a:buAutoNum type="arabicPeriod"/>
            </a:pPr>
            <a:r>
              <a:rPr lang="en-US" dirty="0" smtClean="0"/>
              <a:t>Spin </a:t>
            </a:r>
            <a:r>
              <a:rPr lang="en-US" dirty="0" smtClean="0"/>
              <a:t>PR (Use blue tape, always)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HDMS: Allow to puddle for 20”. Spin at 4k RPM (recipe 7).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Replace wipe in spinner bowl</a:t>
            </a:r>
            <a:endParaRPr lang="en-US" dirty="0" smtClean="0">
              <a:solidFill>
                <a:srgbClr val="FF0000"/>
              </a:solidFill>
            </a:endParaRPr>
          </a:p>
          <a:p>
            <a:pPr marL="800100" lvl="1" indent="-342900">
              <a:buAutoNum type="arabicPeriod"/>
            </a:pPr>
            <a:r>
              <a:rPr lang="en-US" dirty="0" smtClean="0"/>
              <a:t>Spin SPR 955CM </a:t>
            </a:r>
            <a:r>
              <a:rPr lang="en-US" dirty="0" smtClean="0"/>
              <a:t>0.9 for 30” at 2.5k (recipe 5)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Remove from tape and bake</a:t>
            </a:r>
            <a:r>
              <a:rPr lang="en-US" dirty="0" smtClean="0"/>
              <a:t>. SPR recommends 90” at 90C</a:t>
            </a:r>
            <a:r>
              <a:rPr lang="en-US" dirty="0" smtClean="0"/>
              <a:t>.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Place on blue tape and spin CEM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Expose in stepper for 0.4s. HP, </a:t>
            </a:r>
            <a:r>
              <a:rPr lang="en-US" dirty="0" err="1" smtClean="0"/>
              <a:t>Hui</a:t>
            </a:r>
            <a:r>
              <a:rPr lang="en-US" dirty="0" smtClean="0"/>
              <a:t> used this </a:t>
            </a:r>
            <a:r>
              <a:rPr lang="en-US" dirty="0" smtClean="0"/>
              <a:t>value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 Rinse to remove CEM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Bake. SPR recommends 90” at 110C. </a:t>
            </a:r>
          </a:p>
          <a:p>
            <a:pPr marL="342900" indent="-342900">
              <a:buAutoNum type="arabicPeriod"/>
            </a:pPr>
            <a:r>
              <a:rPr lang="en-US" dirty="0" smtClean="0"/>
              <a:t>Develop: MF726 for 40s. </a:t>
            </a:r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to remove residue from pattern</a:t>
            </a:r>
          </a:p>
          <a:p>
            <a:pPr marL="342900" indent="-342900">
              <a:buAutoNum type="arabicPeriod"/>
            </a:pPr>
            <a:r>
              <a:rPr lang="en-US" dirty="0" smtClean="0"/>
              <a:t>Flood expose in contact aligner for 1’. This will make PR easier to remove</a:t>
            </a:r>
          </a:p>
          <a:p>
            <a:pPr marL="342900" indent="-342900">
              <a:buAutoNum type="arabicPeriod"/>
            </a:pPr>
            <a:r>
              <a:rPr lang="en-US" dirty="0" smtClean="0"/>
              <a:t>Output metric: </a:t>
            </a:r>
            <a:r>
              <a:rPr lang="en-US" dirty="0" err="1" smtClean="0"/>
              <a:t>Dektak</a:t>
            </a:r>
            <a:r>
              <a:rPr lang="en-US" dirty="0"/>
              <a:t> </a:t>
            </a:r>
            <a:r>
              <a:rPr lang="en-US" dirty="0" smtClean="0"/>
              <a:t>PR? At least the first time. Microscope of </a:t>
            </a:r>
            <a:r>
              <a:rPr lang="en-US" dirty="0" err="1" smtClean="0"/>
              <a:t>nonius</a:t>
            </a:r>
            <a:r>
              <a:rPr lang="en-US" dirty="0" smtClean="0"/>
              <a:t> marks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2414" y="5514278"/>
            <a:ext cx="8382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56760" y="5281301"/>
            <a:ext cx="762000" cy="86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30839" y="5272755"/>
            <a:ext cx="762000" cy="86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5324" y="5281301"/>
            <a:ext cx="145278" cy="76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193" y="0"/>
            <a:ext cx="5369404" cy="1143000"/>
          </a:xfrm>
        </p:spPr>
        <p:txBody>
          <a:bodyPr/>
          <a:lstStyle/>
          <a:p>
            <a:r>
              <a:rPr lang="en-US" dirty="0" smtClean="0"/>
              <a:t>CEM</a:t>
            </a:r>
            <a:endParaRPr lang="en-US" dirty="0"/>
          </a:p>
        </p:txBody>
      </p:sp>
      <p:pic>
        <p:nvPicPr>
          <p:cNvPr id="1026" name="Picture 2" descr="C:\Documents and Settings\Mike Davenport\My Documents\My Dropbox\school post intel\Processing\dev2 SOA1\LEXT\soi1C p mesa etched mesa taper tip CEM good iso.tif"/>
          <p:cNvPicPr>
            <a:picLocks noChangeAspect="1" noChangeArrowheads="1"/>
          </p:cNvPicPr>
          <p:nvPr/>
        </p:nvPicPr>
        <p:blipFill>
          <a:blip r:embed="rId2" cstate="print"/>
          <a:srcRect t="10965" r="8770" b="41718"/>
          <a:stretch>
            <a:fillRect/>
          </a:stretch>
        </p:blipFill>
        <p:spPr bwMode="auto">
          <a:xfrm>
            <a:off x="0" y="1136591"/>
            <a:ext cx="4547603" cy="2358639"/>
          </a:xfrm>
          <a:prstGeom prst="rect">
            <a:avLst/>
          </a:prstGeom>
          <a:noFill/>
        </p:spPr>
      </p:pic>
      <p:pic>
        <p:nvPicPr>
          <p:cNvPr id="1027" name="Picture 3" descr="C:\Documents and Settings\Mike Davenport\My Documents\My Dropbox\school post intel\Processing\dev2 SOA1\LEXT\SOI1D p mesa etched tip hardmask still present iso.tif"/>
          <p:cNvPicPr>
            <a:picLocks noChangeAspect="1" noChangeArrowheads="1"/>
          </p:cNvPicPr>
          <p:nvPr/>
        </p:nvPicPr>
        <p:blipFill>
          <a:blip r:embed="rId3" cstate="print"/>
          <a:srcRect l="13595" t="15251" b="38460"/>
          <a:stretch>
            <a:fillRect/>
          </a:stretch>
        </p:blipFill>
        <p:spPr bwMode="auto">
          <a:xfrm>
            <a:off x="4836920" y="1179320"/>
            <a:ext cx="4307080" cy="23073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64430" y="3087698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30um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64429" y="3016665"/>
            <a:ext cx="1394068" cy="220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7885" y="3062060"/>
            <a:ext cx="248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30um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27884" y="2991028"/>
            <a:ext cx="1223152" cy="220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645" y="4076344"/>
            <a:ext cx="7426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After P-mesa etch. Height of mesa=1.8um+300nm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r>
              <a:rPr lang="en-US" dirty="0" smtClean="0"/>
              <a:t> still remains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Notch on CEM sample is 110nm deep – not through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Notch on non CEM sample is 500nm deep – etched through </a:t>
            </a:r>
            <a:r>
              <a:rPr lang="en-US" dirty="0" err="1" smtClean="0"/>
              <a:t>hardmask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InGaAs</a:t>
            </a:r>
            <a:r>
              <a:rPr lang="en-US" dirty="0" smtClean="0"/>
              <a:t> contact.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02961" y="0"/>
            <a:ext cx="30428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 CEM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05313" y="1250795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Pattern </a:t>
            </a:r>
            <a:r>
              <a:rPr lang="en-US" dirty="0" err="1" smtClean="0"/>
              <a:t>hardmask</a:t>
            </a:r>
            <a:r>
              <a:rPr lang="en-US" dirty="0" smtClean="0"/>
              <a:t> in </a:t>
            </a:r>
            <a:r>
              <a:rPr lang="en-US" dirty="0" smtClean="0"/>
              <a:t>ICP2 CF4 etch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Strip </a:t>
            </a:r>
            <a:r>
              <a:rPr lang="en-US" dirty="0" smtClean="0"/>
              <a:t>PR: O2 ash for as long as etch (PE2), then 30’ in 1165 at 80C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Etch mesa in </a:t>
            </a:r>
            <a:r>
              <a:rPr lang="en-US" dirty="0" smtClean="0"/>
              <a:t>RIE#2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Uniformity across ¼ </a:t>
            </a:r>
            <a:r>
              <a:rPr lang="en-US" dirty="0" err="1" smtClean="0"/>
              <a:t>InP</a:t>
            </a:r>
            <a:r>
              <a:rPr lang="en-US" dirty="0" smtClean="0"/>
              <a:t> bonded dies was 20-50nm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Scrubbed electrode, increased clean to 60’, etched 1 chip at a time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No grassing observed during this run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in </a:t>
            </a:r>
            <a:r>
              <a:rPr lang="en-US" dirty="0" smtClean="0"/>
              <a:t>RIE#2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Output metric: </a:t>
            </a:r>
            <a:r>
              <a:rPr lang="en-US" dirty="0" err="1" smtClean="0"/>
              <a:t>Dektak</a:t>
            </a:r>
            <a:r>
              <a:rPr lang="en-US" dirty="0" smtClean="0"/>
              <a:t> of mesa patterns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-18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P-mesa etch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8214" y="5666678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7214" y="6504878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4014" y="6428678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414" y="6581078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7214" y="6428678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0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342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8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53814" y="6428678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34814" y="6428678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152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9814" y="6428678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4414" y="6428678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4414" y="6504878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8214" y="5742878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2414" y="6352478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2414" y="6200078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8214" y="6123878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414" y="6276278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8214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29414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48814" y="5476178"/>
            <a:ext cx="1524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48214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29414" y="5666678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29414" y="5742878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29414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8814" y="5666678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48814" y="5742878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48814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29414" y="6200078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29414" y="6123878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48814" y="6200078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48814" y="6123878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ike Davenport\My Documents\My Dropbox\school post intel\Processing\dev2 SOA1\SOA1DEC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648" y="3603812"/>
            <a:ext cx="4340352" cy="3254188"/>
          </a:xfrm>
          <a:prstGeom prst="rect">
            <a:avLst/>
          </a:prstGeom>
          <a:noFill/>
        </p:spPr>
      </p:pic>
      <p:pic>
        <p:nvPicPr>
          <p:cNvPr id="2052" name="Picture 4" descr="C:\Documents and Settings\Mike Davenport\My Documents\My Dropbox\school post intel\Processing\dev2 SOA1\SOA1D1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648" y="0"/>
            <a:ext cx="4340352" cy="3254188"/>
          </a:xfrm>
          <a:prstGeom prst="rect">
            <a:avLst/>
          </a:prstGeom>
          <a:noFill/>
        </p:spPr>
      </p:pic>
      <p:pic>
        <p:nvPicPr>
          <p:cNvPr id="2055" name="Picture 7" descr="C:\Documents and Settings\Mike Davenport\My Documents\My Dropbox\school post intel\Processing\dev2 SOA1\SOA1D19q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3812"/>
            <a:ext cx="4340352" cy="32541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6553" y="162370"/>
            <a:ext cx="326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after P-mesa dry etch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hardmask</a:t>
            </a:r>
            <a:r>
              <a:rPr lang="en-US" dirty="0" smtClean="0"/>
              <a:t> still present</a:t>
            </a:r>
            <a:endParaRPr lang="en-US" dirty="0"/>
          </a:p>
        </p:txBody>
      </p:sp>
      <p:pic>
        <p:nvPicPr>
          <p:cNvPr id="12" name="Picture 2" descr="C:\Documents and Settings\Mike Davenport\My Documents\My Dropbox\school post intel\figures\Tape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9062" t="29273" r="19540" b="24346"/>
          <a:stretch>
            <a:fillRect/>
          </a:stretch>
        </p:blipFill>
        <p:spPr bwMode="auto">
          <a:xfrm>
            <a:off x="1281042" y="1272129"/>
            <a:ext cx="2939845" cy="209918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72655" y="1503187"/>
            <a:ext cx="471949" cy="698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00243" y="1748993"/>
            <a:ext cx="471949" cy="698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1222049" y="1852232"/>
            <a:ext cx="550606" cy="17199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3"/>
            <a:endCxn id="2052" idx="1"/>
          </p:cNvCxnSpPr>
          <p:nvPr/>
        </p:nvCxnSpPr>
        <p:spPr>
          <a:xfrm flipV="1">
            <a:off x="2972192" y="1627094"/>
            <a:ext cx="1831456" cy="4709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2972192" y="2098038"/>
            <a:ext cx="1787815" cy="14911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971800" y="5181600"/>
            <a:ext cx="9144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181600" y="5181600"/>
            <a:ext cx="2286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477000" y="5181600"/>
            <a:ext cx="2286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791200" y="5181600"/>
            <a:ext cx="3048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5800" y="5181600"/>
            <a:ext cx="1524000" cy="10668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76"/>
            <a:ext cx="8229600" cy="1143000"/>
          </a:xfrm>
        </p:spPr>
        <p:txBody>
          <a:bodyPr/>
          <a:lstStyle/>
          <a:p>
            <a:r>
              <a:rPr lang="en-US" dirty="0" smtClean="0"/>
              <a:t>Q </a:t>
            </a:r>
            <a:r>
              <a:rPr lang="en-US" dirty="0" err="1" smtClean="0"/>
              <a:t>litho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0668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85800" y="6477000"/>
            <a:ext cx="37338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752600" y="6400800"/>
            <a:ext cx="1371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81000" y="6553200"/>
            <a:ext cx="8382000" cy="2286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85800" y="6400800"/>
            <a:ext cx="4572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3716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3528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867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772400" y="6400800"/>
            <a:ext cx="152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53400" y="6400800"/>
            <a:ext cx="6096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37338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48400" y="6400800"/>
            <a:ext cx="12954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953000" y="6400800"/>
            <a:ext cx="685800" cy="762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953000" y="6477000"/>
            <a:ext cx="3810000" cy="762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0668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81000" y="6324600"/>
            <a:ext cx="838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867400" y="62484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867400" y="61722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867400" y="6096000"/>
            <a:ext cx="152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81000" y="6172200"/>
            <a:ext cx="838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0668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867400" y="5715000"/>
            <a:ext cx="1524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048000" y="5715000"/>
            <a:ext cx="7620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971800" y="6248400"/>
            <a:ext cx="9144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048000" y="61722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048000" y="6096000"/>
            <a:ext cx="76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867400" y="5638800"/>
            <a:ext cx="1524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48000" y="5638800"/>
            <a:ext cx="762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816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77000" y="6248400"/>
            <a:ext cx="2286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" y="6248400"/>
            <a:ext cx="8382000" cy="76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58083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Solvent clean, O2 </a:t>
            </a:r>
            <a:r>
              <a:rPr lang="en-US" dirty="0" err="1" smtClean="0"/>
              <a:t>descum</a:t>
            </a:r>
            <a:r>
              <a:rPr lang="en-US" dirty="0" smtClean="0"/>
              <a:t>, dehydration bake as </a:t>
            </a:r>
            <a:r>
              <a:rPr lang="en-US" dirty="0" smtClean="0"/>
              <a:t>above</a:t>
            </a:r>
          </a:p>
          <a:p>
            <a:pPr marL="342900" indent="-342900">
              <a:buAutoNum type="arabicPeriod"/>
            </a:pPr>
            <a:r>
              <a:rPr lang="en-US" dirty="0" smtClean="0"/>
              <a:t>Spin PR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HDMS: Allow to puddle for 20”. Spin at 4k RPM (recipe 7). 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Spin SPR 955CM 0.9 for 30” at 2.5k (recipe 4) for 2um thickness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Remove from tape and bake. 90” at 90C.</a:t>
            </a:r>
          </a:p>
          <a:p>
            <a:pPr marL="800100" lvl="1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Expose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Autostep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0.5sec (best resolution)</a:t>
            </a:r>
            <a:endParaRPr lang="en-US" dirty="0" smtClean="0">
              <a:solidFill>
                <a:srgbClr val="FF0000"/>
              </a:solidFill>
            </a:endParaRPr>
          </a:p>
          <a:p>
            <a:pPr marL="800100" lvl="1" indent="-342900">
              <a:buAutoNum type="arabicPeriod"/>
            </a:pPr>
            <a:r>
              <a:rPr lang="en-US" dirty="0" smtClean="0"/>
              <a:t>Post expose bake: 90” @</a:t>
            </a:r>
            <a:r>
              <a:rPr lang="en-US" dirty="0" smtClean="0"/>
              <a:t>110C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O2 </a:t>
            </a:r>
            <a:r>
              <a:rPr lang="en-US" dirty="0" err="1" smtClean="0"/>
              <a:t>descum</a:t>
            </a:r>
            <a:r>
              <a:rPr lang="en-US" dirty="0" smtClean="0"/>
              <a:t> </a:t>
            </a:r>
            <a:r>
              <a:rPr lang="en-US" dirty="0" smtClean="0"/>
              <a:t>30s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 taper patterns in microscope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66800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0" y="5476178"/>
            <a:ext cx="76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67400" y="5476178"/>
            <a:ext cx="1524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68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48000" y="5590478"/>
            <a:ext cx="762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67400" y="5590478"/>
            <a:ext cx="1524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820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Dev2 III-V Mesa Etching</vt:lpstr>
      <vt:lpstr>Process overview</vt:lpstr>
      <vt:lpstr>P-mesa etch</vt:lpstr>
      <vt:lpstr>Hardmask deposition</vt:lpstr>
      <vt:lpstr>P-mesa lithography</vt:lpstr>
      <vt:lpstr>CEM</vt:lpstr>
      <vt:lpstr>P-mesa etch</vt:lpstr>
      <vt:lpstr>Slide 8</vt:lpstr>
      <vt:lpstr>Q litho</vt:lpstr>
      <vt:lpstr>Q etch</vt:lpstr>
      <vt:lpstr>Slide 11</vt:lpstr>
      <vt:lpstr>Slide 12</vt:lpstr>
      <vt:lpstr>N-layer etch hardmask deposition</vt:lpstr>
      <vt:lpstr>N-layer etch litho</vt:lpstr>
      <vt:lpstr>n-mesa etch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Dev2 III-V Mesa Etching</dc:title>
  <dc:creator> </dc:creator>
  <cp:lastModifiedBy> </cp:lastModifiedBy>
  <cp:revision>2</cp:revision>
  <dcterms:created xsi:type="dcterms:W3CDTF">2012-07-12T21:26:29Z</dcterms:created>
  <dcterms:modified xsi:type="dcterms:W3CDTF">2012-07-13T03:39:51Z</dcterms:modified>
</cp:coreProperties>
</file>