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8" r:id="rId3"/>
    <p:sldId id="259" r:id="rId4"/>
    <p:sldId id="261" r:id="rId5"/>
    <p:sldId id="263" r:id="rId6"/>
    <p:sldId id="264" r:id="rId7"/>
    <p:sldId id="268"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F2668-1FC6-406F-98DC-5D29473A710F}" type="datetimeFigureOut">
              <a:rPr lang="en-US" smtClean="0"/>
              <a:pPr/>
              <a:t>2/10/2012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1A840-92D1-4799-A5FC-D100A60A15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9216ED-0710-42FE-B6BE-E545A92C3C9B}" type="datetime1">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66864-6E07-4E65-822E-A19A20C6AD5C}" type="datetime1">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9E19B4-114B-46CB-8AEE-57058C6F961A}" type="datetime1">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8FFA3-FE1E-4913-9572-BC391EA41E93}" type="datetime1">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5B3BB-89A4-4C99-9D51-54116A0D98DA}" type="datetime1">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90830A-E01E-48ED-B0AE-B0C0F15D0D2F}" type="datetime1">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558E4-8EF2-4139-A7BC-B4C275AB7A5A}" type="datetime1">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7FB87-6394-4673-B802-A5D1B8C05947}" type="datetime1">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EB766A-1761-4FA0-B0D3-4AA2B49C6628}" type="datetime1">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81853-E1A1-40E5-993F-42059EA224B9}" type="datetime1">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521BCA-73BD-4C5A-95CC-B1EF2571460A}" type="datetime1">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4901D-6C42-462D-9679-22FF6391C00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A579A-D17F-43D6-94A9-78F1D2EAB352}" type="datetime1">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94901D-6C42-462D-9679-22FF6391C0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BCB Planarization Process</a:t>
            </a:r>
            <a:endParaRPr lang="en-US" dirty="0"/>
          </a:p>
        </p:txBody>
      </p:sp>
      <p:sp>
        <p:nvSpPr>
          <p:cNvPr id="3" name="Subtitle 2"/>
          <p:cNvSpPr>
            <a:spLocks noGrp="1"/>
          </p:cNvSpPr>
          <p:nvPr>
            <p:ph type="subTitle" idx="1"/>
          </p:nvPr>
        </p:nvSpPr>
        <p:spPr/>
        <p:txBody>
          <a:bodyPr/>
          <a:lstStyle/>
          <a:p>
            <a:r>
              <a:rPr lang="en-US" dirty="0" smtClean="0"/>
              <a:t>Jared </a:t>
            </a:r>
            <a:r>
              <a:rPr lang="en-US" dirty="0" err="1" smtClean="0"/>
              <a:t>Hulme</a:t>
            </a:r>
            <a:endParaRPr lang="en-US" dirty="0" smtClean="0"/>
          </a:p>
          <a:p>
            <a:r>
              <a:rPr lang="en-US" dirty="0" smtClean="0"/>
              <a:t>2/10/12</a:t>
            </a:r>
            <a:endParaRPr lang="en-US" dirty="0"/>
          </a:p>
        </p:txBody>
      </p:sp>
      <p:sp>
        <p:nvSpPr>
          <p:cNvPr id="4" name="Slide Number Placeholder 3"/>
          <p:cNvSpPr>
            <a:spLocks noGrp="1"/>
          </p:cNvSpPr>
          <p:nvPr>
            <p:ph type="sldNum" sz="quarter" idx="12"/>
          </p:nvPr>
        </p:nvSpPr>
        <p:spPr/>
        <p:txBody>
          <a:bodyPr/>
          <a:lstStyle/>
          <a:p>
            <a:fld id="{2E94901D-6C42-462D-9679-22FF6391C00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a:t>
            </a:r>
            <a:endParaRPr lang="en-US" dirty="0"/>
          </a:p>
        </p:txBody>
      </p:sp>
      <p:sp>
        <p:nvSpPr>
          <p:cNvPr id="3" name="Content Placeholder 2"/>
          <p:cNvSpPr>
            <a:spLocks noGrp="1"/>
          </p:cNvSpPr>
          <p:nvPr>
            <p:ph idx="1"/>
          </p:nvPr>
        </p:nvSpPr>
        <p:spPr/>
        <p:txBody>
          <a:bodyPr/>
          <a:lstStyle/>
          <a:p>
            <a:r>
              <a:rPr lang="en-US" dirty="0" smtClean="0"/>
              <a:t>If grassing becomes a problem I could potentially use recipe 332 as a cool down/cleanout step in between 5 min etches</a:t>
            </a:r>
          </a:p>
          <a:p>
            <a:endParaRPr lang="en-US" dirty="0"/>
          </a:p>
        </p:txBody>
      </p:sp>
      <p:sp>
        <p:nvSpPr>
          <p:cNvPr id="4" name="Slide Number Placeholder 3"/>
          <p:cNvSpPr>
            <a:spLocks noGrp="1"/>
          </p:cNvSpPr>
          <p:nvPr>
            <p:ph type="sldNum" sz="quarter" idx="12"/>
          </p:nvPr>
        </p:nvSpPr>
        <p:spPr/>
        <p:txBody>
          <a:bodyPr/>
          <a:lstStyle/>
          <a:p>
            <a:fld id="{2E94901D-6C42-462D-9679-22FF6391C003}"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 Mask </a:t>
            </a:r>
            <a:r>
              <a:rPr lang="en-US" dirty="0" err="1" smtClean="0"/>
              <a:t>Dep</a:t>
            </a:r>
            <a:r>
              <a:rPr lang="en-US" dirty="0" smtClean="0"/>
              <a:t> &amp; Lithography</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b="1" dirty="0" smtClean="0"/>
              <a:t>Hard Mask Deposition</a:t>
            </a:r>
          </a:p>
          <a:p>
            <a:pPr lvl="1"/>
            <a:r>
              <a:rPr lang="en-US" dirty="0" smtClean="0"/>
              <a:t>Clean - ACE/ISO/DI</a:t>
            </a:r>
          </a:p>
          <a:p>
            <a:pPr lvl="1"/>
            <a:r>
              <a:rPr lang="en-US" dirty="0" smtClean="0"/>
              <a:t>Deposit Oxide</a:t>
            </a:r>
          </a:p>
          <a:p>
            <a:pPr lvl="2"/>
            <a:r>
              <a:rPr lang="en-US" dirty="0" err="1" smtClean="0"/>
              <a:t>PlasmaTherm</a:t>
            </a:r>
            <a:r>
              <a:rPr lang="en-US" dirty="0" smtClean="0"/>
              <a:t> PECVD 400nm</a:t>
            </a:r>
          </a:p>
          <a:p>
            <a:r>
              <a:rPr lang="en-US" b="1" dirty="0" smtClean="0"/>
              <a:t>Lithography</a:t>
            </a:r>
          </a:p>
          <a:p>
            <a:pPr lvl="1"/>
            <a:r>
              <a:rPr lang="en-US" dirty="0" smtClean="0"/>
              <a:t>Clean</a:t>
            </a:r>
          </a:p>
          <a:p>
            <a:pPr lvl="2"/>
            <a:r>
              <a:rPr lang="en-US" dirty="0" smtClean="0"/>
              <a:t>ACE/ISO/DI/PEII</a:t>
            </a:r>
          </a:p>
          <a:p>
            <a:pPr lvl="2"/>
            <a:r>
              <a:rPr lang="en-US" dirty="0" smtClean="0"/>
              <a:t>O2 </a:t>
            </a:r>
            <a:r>
              <a:rPr lang="en-US" dirty="0" err="1" smtClean="0"/>
              <a:t>Decsum</a:t>
            </a:r>
            <a:r>
              <a:rPr lang="en-US" dirty="0" smtClean="0"/>
              <a:t> 30s, 300mT, 100W)</a:t>
            </a:r>
          </a:p>
          <a:p>
            <a:pPr lvl="2"/>
            <a:r>
              <a:rPr lang="en-US" dirty="0" smtClean="0"/>
              <a:t>Dehydration bake: Hotplate </a:t>
            </a:r>
            <a:r>
              <a:rPr lang="en-US" b="1" dirty="0" smtClean="0"/>
              <a:t>150C, 2-5min</a:t>
            </a:r>
          </a:p>
          <a:p>
            <a:pPr lvl="1"/>
            <a:r>
              <a:rPr lang="en-US" dirty="0" smtClean="0"/>
              <a:t>Spin HMDS (5000rpm, 30s) (let sit for 30s on chip before spinning)</a:t>
            </a:r>
          </a:p>
          <a:p>
            <a:pPr lvl="1"/>
            <a:r>
              <a:rPr lang="en-US" dirty="0" smtClean="0"/>
              <a:t>Spin AZ4210 (4000rpm, 30s)</a:t>
            </a:r>
          </a:p>
          <a:p>
            <a:pPr lvl="1"/>
            <a:r>
              <a:rPr lang="en-US" dirty="0" smtClean="0"/>
              <a:t>Pre-Exposure Bake (</a:t>
            </a:r>
            <a:r>
              <a:rPr lang="en-US" b="1" dirty="0" smtClean="0"/>
              <a:t>95C, 1min</a:t>
            </a:r>
            <a:r>
              <a:rPr lang="en-US" dirty="0" smtClean="0"/>
              <a:t>)</a:t>
            </a:r>
          </a:p>
          <a:p>
            <a:pPr lvl="1"/>
            <a:r>
              <a:rPr lang="en-US" dirty="0" smtClean="0"/>
              <a:t>Lithography - Pattern a window in the deep etch region </a:t>
            </a:r>
          </a:p>
          <a:p>
            <a:pPr lvl="2"/>
            <a:r>
              <a:rPr lang="en-US" dirty="0" smtClean="0"/>
              <a:t>Litho Tool: GCA Stepper / </a:t>
            </a:r>
            <a:r>
              <a:rPr lang="en-US" dirty="0" err="1" smtClean="0"/>
              <a:t>Autostepper</a:t>
            </a:r>
            <a:r>
              <a:rPr lang="en-US" dirty="0" smtClean="0"/>
              <a:t> / I-Line filtered contact aligner</a:t>
            </a:r>
          </a:p>
          <a:p>
            <a:pPr lvl="2"/>
            <a:r>
              <a:rPr lang="en-US" dirty="0" smtClean="0"/>
              <a:t>Exposure: 3sec / 1sec / 13sec</a:t>
            </a:r>
          </a:p>
          <a:p>
            <a:pPr lvl="2"/>
            <a:r>
              <a:rPr lang="en-US" dirty="0" smtClean="0"/>
              <a:t>Focus Offset: 0 / 0 / NA</a:t>
            </a:r>
          </a:p>
          <a:p>
            <a:pPr lvl="2"/>
            <a:r>
              <a:rPr lang="en-US" dirty="0" smtClean="0"/>
              <a:t>NO POST-EXPOSURE BAKE</a:t>
            </a:r>
          </a:p>
          <a:p>
            <a:pPr lvl="2"/>
            <a:r>
              <a:rPr lang="en-US" dirty="0" smtClean="0"/>
              <a:t>Develop (AZ400K 1:4 diluted, 70sec) (actual is more like 2 min 20 sec)</a:t>
            </a:r>
          </a:p>
          <a:p>
            <a:pPr lvl="2"/>
            <a:r>
              <a:rPr lang="en-US" dirty="0" smtClean="0"/>
              <a:t>DI Rinse</a:t>
            </a:r>
          </a:p>
          <a:p>
            <a:pPr lvl="1"/>
            <a:r>
              <a:rPr lang="en-US" dirty="0" smtClean="0"/>
              <a:t>Inspect in microscope</a:t>
            </a:r>
          </a:p>
          <a:p>
            <a:pPr lvl="1"/>
            <a:r>
              <a:rPr lang="en-US" dirty="0" err="1" smtClean="0"/>
              <a:t>Dektak</a:t>
            </a:r>
            <a:r>
              <a:rPr lang="en-US" dirty="0" smtClean="0"/>
              <a:t> height: = ______nm</a:t>
            </a:r>
          </a:p>
        </p:txBody>
      </p:sp>
      <p:sp>
        <p:nvSpPr>
          <p:cNvPr id="4" name="Slide Number Placeholder 3"/>
          <p:cNvSpPr>
            <a:spLocks noGrp="1"/>
          </p:cNvSpPr>
          <p:nvPr>
            <p:ph type="sldNum" sz="quarter" idx="12"/>
          </p:nvPr>
        </p:nvSpPr>
        <p:spPr/>
        <p:txBody>
          <a:bodyPr/>
          <a:lstStyle/>
          <a:p>
            <a:fld id="{2E94901D-6C42-462D-9679-22FF6391C003}" type="slidenum">
              <a:rPr lang="en-US" smtClean="0"/>
              <a:pPr/>
              <a:t>2</a:t>
            </a:fld>
            <a:endParaRPr lang="en-US"/>
          </a:p>
        </p:txBody>
      </p:sp>
      <p:cxnSp>
        <p:nvCxnSpPr>
          <p:cNvPr id="5" name="Straight Connector 4"/>
          <p:cNvCxnSpPr/>
          <p:nvPr/>
        </p:nvCxnSpPr>
        <p:spPr>
          <a:xfrm>
            <a:off x="457200" y="2334768"/>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1371600"/>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Etch and Inspect</a:t>
            </a:r>
            <a:endParaRPr lang="en-US" dirty="0"/>
          </a:p>
        </p:txBody>
      </p:sp>
      <p:sp>
        <p:nvSpPr>
          <p:cNvPr id="3" name="Content Placeholder 2"/>
          <p:cNvSpPr>
            <a:spLocks noGrp="1"/>
          </p:cNvSpPr>
          <p:nvPr>
            <p:ph idx="1"/>
          </p:nvPr>
        </p:nvSpPr>
        <p:spPr>
          <a:xfrm>
            <a:off x="457200" y="1295400"/>
            <a:ext cx="8229600" cy="5181600"/>
          </a:xfrm>
        </p:spPr>
        <p:txBody>
          <a:bodyPr>
            <a:normAutofit fontScale="40000" lnSpcReduction="20000"/>
          </a:bodyPr>
          <a:lstStyle/>
          <a:p>
            <a:r>
              <a:rPr lang="en-US" b="1" dirty="0" err="1" smtClean="0"/>
              <a:t>Hardmask</a:t>
            </a:r>
            <a:r>
              <a:rPr lang="en-US" b="1" dirty="0" smtClean="0"/>
              <a:t> Etch - </a:t>
            </a:r>
            <a:r>
              <a:rPr lang="en-US" dirty="0" smtClean="0"/>
              <a:t>SiO2 Etch</a:t>
            </a:r>
            <a:r>
              <a:rPr lang="en-US" b="1" dirty="0" smtClean="0"/>
              <a:t> </a:t>
            </a:r>
            <a:r>
              <a:rPr lang="en-US" dirty="0" smtClean="0"/>
              <a:t>target 400nm</a:t>
            </a:r>
          </a:p>
          <a:p>
            <a:pPr lvl="1"/>
            <a:r>
              <a:rPr lang="en-US" dirty="0" smtClean="0"/>
              <a:t>Etch Tool: ICP#2</a:t>
            </a:r>
          </a:p>
          <a:p>
            <a:pPr lvl="1"/>
            <a:r>
              <a:rPr lang="en-US" dirty="0" smtClean="0"/>
              <a:t>Clean: O2 Clean, 5min</a:t>
            </a:r>
          </a:p>
          <a:p>
            <a:pPr lvl="1"/>
            <a:r>
              <a:rPr lang="en-US" dirty="0" smtClean="0"/>
              <a:t>Season (Recipe, Time): Bowers </a:t>
            </a:r>
            <a:r>
              <a:rPr lang="en-US" b="1" dirty="0" err="1" smtClean="0"/>
              <a:t>Sioxvert</a:t>
            </a:r>
            <a:r>
              <a:rPr lang="en-US" b="1" dirty="0" smtClean="0"/>
              <a:t> </a:t>
            </a:r>
            <a:r>
              <a:rPr lang="en-US" dirty="0" smtClean="0"/>
              <a:t>etch # 101, </a:t>
            </a:r>
            <a:r>
              <a:rPr lang="en-US" b="1" dirty="0" smtClean="0"/>
              <a:t>5min</a:t>
            </a:r>
            <a:r>
              <a:rPr lang="en-US" dirty="0" smtClean="0"/>
              <a:t> (CHF3 etch so check gases)</a:t>
            </a:r>
          </a:p>
          <a:p>
            <a:pPr lvl="1"/>
            <a:r>
              <a:rPr lang="en-US" dirty="0" smtClean="0"/>
              <a:t>Etch(Recipe, Rate): (Bowers </a:t>
            </a:r>
            <a:r>
              <a:rPr lang="en-US" b="1" dirty="0" err="1" smtClean="0"/>
              <a:t>Sioxvert</a:t>
            </a:r>
            <a:r>
              <a:rPr lang="en-US" dirty="0" smtClean="0"/>
              <a:t> etch # 101, 250nm/min = 4.16nm/s) over etch by 20% =&gt; </a:t>
            </a:r>
            <a:r>
              <a:rPr lang="en-US" b="1" dirty="0" smtClean="0"/>
              <a:t>Etch for 2’</a:t>
            </a:r>
          </a:p>
          <a:p>
            <a:r>
              <a:rPr lang="en-US" dirty="0" smtClean="0"/>
              <a:t>Inspect in microscope</a:t>
            </a:r>
          </a:p>
          <a:p>
            <a:r>
              <a:rPr lang="en-US" dirty="0" err="1" smtClean="0"/>
              <a:t>Dektak</a:t>
            </a:r>
            <a:r>
              <a:rPr lang="en-US" dirty="0" smtClean="0"/>
              <a:t> height: = ______nm</a:t>
            </a:r>
          </a:p>
          <a:p>
            <a:r>
              <a:rPr lang="en-US" b="1" dirty="0" smtClean="0"/>
              <a:t>Strip PR</a:t>
            </a:r>
          </a:p>
          <a:p>
            <a:pPr lvl="1"/>
            <a:r>
              <a:rPr lang="en-US" dirty="0" smtClean="0"/>
              <a:t>ACE/ISO/DI  Rinse</a:t>
            </a:r>
          </a:p>
          <a:p>
            <a:pPr lvl="1"/>
            <a:r>
              <a:rPr lang="en-US" dirty="0" smtClean="0"/>
              <a:t>1165 Soak at 80C in covered bath - 10min</a:t>
            </a:r>
          </a:p>
          <a:p>
            <a:pPr lvl="1"/>
            <a:r>
              <a:rPr lang="en-US" dirty="0" smtClean="0"/>
              <a:t>ISO/DI  Rinse</a:t>
            </a:r>
          </a:p>
          <a:p>
            <a:pPr lvl="1"/>
            <a:r>
              <a:rPr lang="en-US" dirty="0" smtClean="0"/>
              <a:t>PEII - O2 </a:t>
            </a:r>
            <a:r>
              <a:rPr lang="en-US" dirty="0" err="1" smtClean="0"/>
              <a:t>Descum</a:t>
            </a:r>
            <a:r>
              <a:rPr lang="en-US" dirty="0" smtClean="0"/>
              <a:t> (100W, 300mTorr, 60-120sec)</a:t>
            </a:r>
          </a:p>
          <a:p>
            <a:r>
              <a:rPr lang="en-US" dirty="0" err="1" smtClean="0"/>
              <a:t>Dektak</a:t>
            </a:r>
            <a:r>
              <a:rPr lang="en-US" dirty="0" smtClean="0"/>
              <a:t> height: = ______nm</a:t>
            </a:r>
          </a:p>
          <a:p>
            <a:r>
              <a:rPr lang="en-US" b="1" dirty="0" smtClean="0"/>
              <a:t>Si Etch </a:t>
            </a:r>
            <a:r>
              <a:rPr lang="en-US" dirty="0" smtClean="0"/>
              <a:t>target 2um</a:t>
            </a:r>
          </a:p>
          <a:p>
            <a:pPr lvl="1"/>
            <a:r>
              <a:rPr lang="en-US" dirty="0" smtClean="0"/>
              <a:t>Etch Tool: ICP#2 or Deep Si RIE</a:t>
            </a:r>
          </a:p>
          <a:p>
            <a:pPr lvl="1"/>
            <a:r>
              <a:rPr lang="en-US" dirty="0" smtClean="0"/>
              <a:t>Clean: O2 Clean, 5min</a:t>
            </a:r>
          </a:p>
          <a:p>
            <a:pPr lvl="1"/>
            <a:r>
              <a:rPr lang="en-US" dirty="0" smtClean="0"/>
              <a:t>Season (Recipe, Time): Bowers </a:t>
            </a:r>
            <a:r>
              <a:rPr lang="en-US" dirty="0" err="1" smtClean="0"/>
              <a:t>si</a:t>
            </a:r>
            <a:r>
              <a:rPr lang="en-US" dirty="0" smtClean="0"/>
              <a:t> etch # 127, </a:t>
            </a:r>
            <a:r>
              <a:rPr lang="en-US" b="1" dirty="0" smtClean="0"/>
              <a:t>5min</a:t>
            </a:r>
          </a:p>
          <a:p>
            <a:pPr lvl="1"/>
            <a:r>
              <a:rPr lang="en-US" dirty="0" smtClean="0"/>
              <a:t>Etch (Recipe, Rate): (Bowers </a:t>
            </a:r>
            <a:r>
              <a:rPr lang="en-US" dirty="0" err="1" smtClean="0"/>
              <a:t>si</a:t>
            </a:r>
            <a:r>
              <a:rPr lang="en-US" dirty="0" smtClean="0"/>
              <a:t> etch # 127, 4nm/s) :  2 um / (4 nm/s) = 500s = 8’ 20” =&gt;  </a:t>
            </a:r>
            <a:r>
              <a:rPr lang="en-US" b="1" dirty="0" smtClean="0"/>
              <a:t>Etch for 8’ 30”</a:t>
            </a:r>
          </a:p>
          <a:p>
            <a:pPr lvl="2"/>
            <a:r>
              <a:rPr lang="en-US" dirty="0" smtClean="0"/>
              <a:t>Selectivity -   1:10 (SiO2:Si)</a:t>
            </a:r>
          </a:p>
          <a:p>
            <a:r>
              <a:rPr lang="en-US" dirty="0" smtClean="0"/>
              <a:t>Inspect in microscope</a:t>
            </a:r>
          </a:p>
          <a:p>
            <a:r>
              <a:rPr lang="en-US" dirty="0" err="1" smtClean="0"/>
              <a:t>Dektak</a:t>
            </a:r>
            <a:r>
              <a:rPr lang="en-US" dirty="0" smtClean="0"/>
              <a:t> height: = ______nm</a:t>
            </a:r>
          </a:p>
          <a:p>
            <a:r>
              <a:rPr lang="en-US" b="1" dirty="0" smtClean="0"/>
              <a:t>Remove Oxide</a:t>
            </a:r>
          </a:p>
          <a:p>
            <a:pPr lvl="1"/>
            <a:r>
              <a:rPr lang="en-US" dirty="0" smtClean="0"/>
              <a:t>BHF dip (100 nm/min) :  400 nm / (100nm/min) = 4 min =&gt;  Dip for 5’</a:t>
            </a:r>
          </a:p>
          <a:p>
            <a:pPr lvl="1"/>
            <a:r>
              <a:rPr lang="en-US" dirty="0" smtClean="0"/>
              <a:t>DI Rinse</a:t>
            </a:r>
          </a:p>
          <a:p>
            <a:r>
              <a:rPr lang="en-US" dirty="0" smtClean="0"/>
              <a:t>Inspect in microscope</a:t>
            </a:r>
          </a:p>
          <a:p>
            <a:r>
              <a:rPr lang="en-US" dirty="0" smtClean="0"/>
              <a:t>Deposit Nitride or Oxide </a:t>
            </a:r>
            <a:r>
              <a:rPr lang="en-US" dirty="0" err="1" smtClean="0"/>
              <a:t>PlasmaTherm</a:t>
            </a:r>
            <a:r>
              <a:rPr lang="en-US" dirty="0" smtClean="0"/>
              <a:t> PECVD 40nm</a:t>
            </a:r>
          </a:p>
        </p:txBody>
      </p:sp>
      <p:cxnSp>
        <p:nvCxnSpPr>
          <p:cNvPr id="5" name="Straight Connector 4"/>
          <p:cNvCxnSpPr/>
          <p:nvPr/>
        </p:nvCxnSpPr>
        <p:spPr>
          <a:xfrm>
            <a:off x="457200" y="2590800"/>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57200" y="3657600"/>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7200" y="5077968"/>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5809488"/>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57200" y="1313688"/>
            <a:ext cx="61722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2E94901D-6C42-462D-9679-22FF6391C003}"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Autofit/>
          </a:bodyPr>
          <a:lstStyle/>
          <a:p>
            <a:r>
              <a:rPr lang="en-US" sz="2800" dirty="0" smtClean="0"/>
              <a:t>BCB Application and Cure</a:t>
            </a:r>
            <a:endParaRPr lang="en-US" sz="2800" dirty="0"/>
          </a:p>
        </p:txBody>
      </p:sp>
      <p:sp>
        <p:nvSpPr>
          <p:cNvPr id="3" name="Content Placeholder 2"/>
          <p:cNvSpPr>
            <a:spLocks noGrp="1"/>
          </p:cNvSpPr>
          <p:nvPr>
            <p:ph idx="1"/>
          </p:nvPr>
        </p:nvSpPr>
        <p:spPr>
          <a:xfrm>
            <a:off x="457200" y="685800"/>
            <a:ext cx="8229600" cy="6096000"/>
          </a:xfrm>
        </p:spPr>
        <p:txBody>
          <a:bodyPr>
            <a:normAutofit fontScale="32500" lnSpcReduction="20000"/>
          </a:bodyPr>
          <a:lstStyle/>
          <a:p>
            <a:pPr>
              <a:buNone/>
            </a:pPr>
            <a:r>
              <a:rPr lang="en-US" sz="3400" b="1" dirty="0" smtClean="0"/>
              <a:t>BCB </a:t>
            </a:r>
            <a:r>
              <a:rPr lang="en-US" sz="3400" b="1" dirty="0" smtClean="0"/>
              <a:t>application</a:t>
            </a:r>
            <a:endParaRPr lang="en-US" sz="3400" dirty="0" smtClean="0"/>
          </a:p>
          <a:p>
            <a:r>
              <a:rPr lang="en-US" sz="3400" dirty="0" smtClean="0"/>
              <a:t> The ‘Blue Oven’ must be at room temperature 25_C or less before beginning</a:t>
            </a:r>
          </a:p>
          <a:p>
            <a:pPr>
              <a:buNone/>
            </a:pPr>
            <a:r>
              <a:rPr lang="en-US" sz="3400" b="1" dirty="0" smtClean="0"/>
              <a:t>	– </a:t>
            </a:r>
            <a:r>
              <a:rPr lang="en-US" sz="3400" dirty="0" smtClean="0"/>
              <a:t>Otherwise, BCB will bubble during the cure and the sample will be ruined</a:t>
            </a:r>
          </a:p>
          <a:p>
            <a:r>
              <a:rPr lang="en-US" sz="3400" dirty="0" smtClean="0"/>
              <a:t>NOTE: there must not be any stops in the steps from sample surface preparation to loading the spun sample w/ BCB into the Blue oven</a:t>
            </a:r>
          </a:p>
          <a:p>
            <a:pPr>
              <a:buNone/>
            </a:pPr>
            <a:r>
              <a:rPr lang="en-US" sz="3400" b="1" dirty="0" smtClean="0"/>
              <a:t>	– </a:t>
            </a:r>
            <a:r>
              <a:rPr lang="en-US" sz="3400" dirty="0" smtClean="0"/>
              <a:t>Any delays will allow increased surface oxide to regenerate on the semiconductor, increasing leakage currents</a:t>
            </a:r>
          </a:p>
          <a:p>
            <a:pPr>
              <a:buNone/>
            </a:pPr>
            <a:r>
              <a:rPr lang="en-US" sz="3400" b="1" dirty="0" smtClean="0"/>
              <a:t>	– </a:t>
            </a:r>
            <a:r>
              <a:rPr lang="en-US" sz="3400" dirty="0" smtClean="0"/>
              <a:t>Oxygen contaminates BCB and prolonged exposure will compromise the cure and ruin the sample</a:t>
            </a:r>
          </a:p>
          <a:p>
            <a:r>
              <a:rPr lang="en-US" sz="3400" dirty="0" smtClean="0"/>
              <a:t>Prepare the ‘Blue Oven’ – run N2 through chamber at 100%</a:t>
            </a:r>
          </a:p>
          <a:p>
            <a:r>
              <a:rPr lang="en-US" sz="3400" dirty="0" smtClean="0"/>
              <a:t>Solvent clean sample (if necessary), PEII 30s</a:t>
            </a:r>
          </a:p>
          <a:p>
            <a:r>
              <a:rPr lang="en-US" sz="3400" dirty="0" smtClean="0"/>
              <a:t>Coat wafer with BCB 3022-46 – let sit on surface for 30 sec</a:t>
            </a:r>
          </a:p>
          <a:p>
            <a:r>
              <a:rPr lang="en-US" sz="3400" dirty="0" smtClean="0"/>
              <a:t>Spin BCB 500 rpm, ramp 100, 5 sec</a:t>
            </a:r>
          </a:p>
          <a:p>
            <a:r>
              <a:rPr lang="en-US" sz="3400" dirty="0" smtClean="0"/>
              <a:t>Spin BCB 1500 rpm, </a:t>
            </a:r>
            <a:r>
              <a:rPr lang="en-US" sz="3400" dirty="0"/>
              <a:t>150rpm/s </a:t>
            </a:r>
            <a:r>
              <a:rPr lang="en-US" sz="3400" dirty="0" smtClean="0"/>
              <a:t>ramping, 30 sec – BCB thickness _ 3-4 </a:t>
            </a:r>
            <a:r>
              <a:rPr lang="en-US" sz="3400" i="1" dirty="0" err="1" smtClean="0"/>
              <a:t>μ</a:t>
            </a:r>
            <a:r>
              <a:rPr lang="en-US" sz="3400" dirty="0" err="1" smtClean="0"/>
              <a:t>m</a:t>
            </a:r>
            <a:endParaRPr lang="en-US" sz="3400" dirty="0" smtClean="0"/>
          </a:p>
          <a:p>
            <a:pPr>
              <a:buNone/>
            </a:pPr>
            <a:r>
              <a:rPr lang="en-US" sz="3400" b="1" dirty="0" smtClean="0"/>
              <a:t>BCB Cure</a:t>
            </a:r>
          </a:p>
          <a:p>
            <a:r>
              <a:rPr lang="en-US" sz="3400" dirty="0" smtClean="0"/>
              <a:t>Place sample into Al cup holder</a:t>
            </a:r>
          </a:p>
          <a:p>
            <a:pPr>
              <a:buNone/>
            </a:pPr>
            <a:r>
              <a:rPr lang="en-US" sz="3400" b="1" dirty="0" smtClean="0"/>
              <a:t>	– </a:t>
            </a:r>
            <a:r>
              <a:rPr lang="en-US" sz="3400" dirty="0" smtClean="0"/>
              <a:t>The holder should be deformed such that the sample is completely level, yet has minimal contact with the bottom holder surface</a:t>
            </a:r>
          </a:p>
          <a:p>
            <a:pPr>
              <a:buNone/>
            </a:pPr>
            <a:r>
              <a:rPr lang="en-US" sz="3400" b="1" dirty="0" smtClean="0"/>
              <a:t>	– </a:t>
            </a:r>
            <a:r>
              <a:rPr lang="en-US" sz="3400" dirty="0" smtClean="0"/>
              <a:t>Otherwise, cured BCB that has crept onto the bottom surface may prevent the sample from being removed from the holder</a:t>
            </a:r>
          </a:p>
          <a:p>
            <a:r>
              <a:rPr lang="en-US" sz="3400" dirty="0" smtClean="0"/>
              <a:t>Place sample (in holder) into the ‘Blue Oven’</a:t>
            </a:r>
          </a:p>
          <a:p>
            <a:r>
              <a:rPr lang="en-US" sz="3400" dirty="0" smtClean="0"/>
              <a:t>Reduce N2 flow to 60% after 3 min</a:t>
            </a:r>
          </a:p>
          <a:p>
            <a:r>
              <a:rPr lang="en-US" sz="3400" dirty="0" smtClean="0"/>
              <a:t>Load and run Program 5 (confirm in case it has been altered)</a:t>
            </a:r>
          </a:p>
          <a:p>
            <a:r>
              <a:rPr lang="en-US" sz="3400" dirty="0" smtClean="0"/>
              <a:t>Program sequence for SOFT CURE (used only for first layer for double layer BCB):</a:t>
            </a:r>
          </a:p>
          <a:p>
            <a:pPr lvl="1"/>
            <a:r>
              <a:rPr lang="en-US" sz="3000" dirty="0" smtClean="0"/>
              <a:t>(a) 5 min ramp to 50_C, 5 min soak</a:t>
            </a:r>
          </a:p>
          <a:p>
            <a:pPr lvl="1"/>
            <a:r>
              <a:rPr lang="en-US" sz="3000" dirty="0" smtClean="0"/>
              <a:t>(b) 15 min ramp to 100_C, 15 min soak</a:t>
            </a:r>
          </a:p>
          <a:p>
            <a:pPr lvl="1"/>
            <a:r>
              <a:rPr lang="en-US" sz="3000" dirty="0" smtClean="0"/>
              <a:t>(c) 15 min ramp to 150_C, 15 min soak</a:t>
            </a:r>
          </a:p>
          <a:p>
            <a:pPr lvl="1"/>
            <a:r>
              <a:rPr lang="en-US" sz="3000" dirty="0" smtClean="0"/>
              <a:t>(d) 20 min ramp to 210_C, 40 min soak</a:t>
            </a:r>
          </a:p>
          <a:p>
            <a:pPr lvl="1"/>
            <a:r>
              <a:rPr lang="en-US" sz="3000" dirty="0" smtClean="0"/>
              <a:t>(e) Natural cool down (NOTE TIME OF COOL DOWN)</a:t>
            </a:r>
          </a:p>
          <a:p>
            <a:pPr lvl="1"/>
            <a:r>
              <a:rPr lang="en-US" sz="3000" dirty="0" smtClean="0"/>
              <a:t>(f) Oven off</a:t>
            </a:r>
            <a:endParaRPr lang="en-US" sz="3400" dirty="0" smtClean="0"/>
          </a:p>
          <a:p>
            <a:r>
              <a:rPr lang="en-US" sz="3400" dirty="0" smtClean="0"/>
              <a:t>Program sequence for HARD CURE:</a:t>
            </a:r>
          </a:p>
          <a:p>
            <a:pPr lvl="1"/>
            <a:r>
              <a:rPr lang="en-US" sz="3000" dirty="0" smtClean="0"/>
              <a:t>(a) 5 min ramp to 50_C, 5 min soak</a:t>
            </a:r>
          </a:p>
          <a:p>
            <a:pPr lvl="1"/>
            <a:r>
              <a:rPr lang="en-US" sz="3000" dirty="0" smtClean="0"/>
              <a:t>(b) 15 min ramp to 100_C, 15 min soak</a:t>
            </a:r>
          </a:p>
          <a:p>
            <a:pPr lvl="1"/>
            <a:r>
              <a:rPr lang="en-US" sz="3000" dirty="0" smtClean="0"/>
              <a:t>(c) 15 min ramp to 150_C, 15 min soak</a:t>
            </a:r>
          </a:p>
          <a:p>
            <a:pPr lvl="1"/>
            <a:r>
              <a:rPr lang="en-US" sz="3000" dirty="0" smtClean="0"/>
              <a:t>(d) 60 min ramp to 250_C, 60 min soak</a:t>
            </a:r>
          </a:p>
          <a:p>
            <a:pPr lvl="1"/>
            <a:r>
              <a:rPr lang="en-US" sz="3000" dirty="0" smtClean="0"/>
              <a:t>(e) Natural cool down (NOTE TIME OF COOL DOWN: 3 Hours)</a:t>
            </a:r>
          </a:p>
          <a:p>
            <a:pPr lvl="1"/>
            <a:r>
              <a:rPr lang="en-US" sz="3000" dirty="0" smtClean="0"/>
              <a:t>(f) Oven off</a:t>
            </a:r>
          </a:p>
          <a:p>
            <a:r>
              <a:rPr lang="en-US" sz="3400" dirty="0" smtClean="0"/>
              <a:t>Remove sample and inspect under the microscope</a:t>
            </a:r>
          </a:p>
          <a:p>
            <a:r>
              <a:rPr lang="en-US" sz="3400" dirty="0" smtClean="0"/>
              <a:t>Turn off the ‘Blue Oven’ </a:t>
            </a:r>
            <a:endParaRPr lang="en-US" dirty="0"/>
          </a:p>
        </p:txBody>
      </p:sp>
      <p:sp>
        <p:nvSpPr>
          <p:cNvPr id="4" name="Slide Number Placeholder 3"/>
          <p:cNvSpPr>
            <a:spLocks noGrp="1"/>
          </p:cNvSpPr>
          <p:nvPr>
            <p:ph type="sldNum" sz="quarter" idx="12"/>
          </p:nvPr>
        </p:nvSpPr>
        <p:spPr/>
        <p:txBody>
          <a:bodyPr/>
          <a:lstStyle/>
          <a:p>
            <a:fld id="{2E94901D-6C42-462D-9679-22FF6391C003}" type="slidenum">
              <a:rPr lang="en-US" smtClean="0"/>
              <a:pPr/>
              <a:t>4</a:t>
            </a:fld>
            <a:endParaRPr lang="en-US"/>
          </a:p>
        </p:txBody>
      </p:sp>
    </p:spTree>
    <p:extLst>
      <p:ext uri="{BB962C8B-B14F-4D97-AF65-F5344CB8AC3E}">
        <p14:creationId xmlns="" xmlns:p14="http://schemas.microsoft.com/office/powerpoint/2010/main" val="2294630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fontScale="77500" lnSpcReduction="20000"/>
          </a:bodyPr>
          <a:lstStyle/>
          <a:p>
            <a:r>
              <a:rPr lang="en-US" sz="3400" b="1" dirty="0" smtClean="0"/>
              <a:t>Wafer planarization etch back</a:t>
            </a:r>
            <a:endParaRPr lang="en-US" sz="3400" dirty="0" smtClean="0"/>
          </a:p>
          <a:p>
            <a:pPr lvl="1"/>
            <a:r>
              <a:rPr lang="en-US" sz="3000" dirty="0" smtClean="0"/>
              <a:t>Clean carrier wafer in Panasonic ICP (Recipe 308: CF4/O2 50:200 </a:t>
            </a:r>
            <a:r>
              <a:rPr lang="en-US" sz="3000" dirty="0" err="1" smtClean="0"/>
              <a:t>sccm</a:t>
            </a:r>
            <a:r>
              <a:rPr lang="en-US" sz="3000" dirty="0" smtClean="0"/>
              <a:t>, 40 Pa, 1000W) 5 min</a:t>
            </a:r>
          </a:p>
          <a:p>
            <a:pPr lvl="1"/>
            <a:r>
              <a:rPr lang="en-US" sz="3000" dirty="0" smtClean="0"/>
              <a:t>(a) Load sample on carrier wafer, BCB ICP etch (Recipe 308: CF4/O2 50:200 </a:t>
            </a:r>
            <a:r>
              <a:rPr lang="en-US" sz="3000" dirty="0" err="1" smtClean="0"/>
              <a:t>sccm</a:t>
            </a:r>
            <a:r>
              <a:rPr lang="en-US" sz="3000" dirty="0" smtClean="0"/>
              <a:t>, 40 Pa, 1000W) </a:t>
            </a:r>
            <a:r>
              <a:rPr lang="en-US" sz="3000" b="1" dirty="0" smtClean="0"/>
              <a:t>5 </a:t>
            </a:r>
            <a:r>
              <a:rPr lang="en-US" sz="3000" b="1" dirty="0" smtClean="0"/>
              <a:t>min</a:t>
            </a:r>
          </a:p>
          <a:p>
            <a:pPr lvl="1"/>
            <a:r>
              <a:rPr lang="en-US" sz="3000" dirty="0" smtClean="0"/>
              <a:t>(b) Inspect sample in FEI SEM to see if both large and small mesas and are exposed</a:t>
            </a:r>
          </a:p>
          <a:p>
            <a:pPr lvl="1"/>
            <a:r>
              <a:rPr lang="en-US" sz="3000" dirty="0" smtClean="0"/>
              <a:t>Repeat the above etch (1 min increments) and inspection until all mesas are exposed</a:t>
            </a:r>
          </a:p>
          <a:p>
            <a:pPr lvl="2"/>
            <a:r>
              <a:rPr lang="en-US" dirty="0" smtClean="0"/>
              <a:t>Be sure to run the wafer clean program in between each etch cycle</a:t>
            </a:r>
          </a:p>
          <a:p>
            <a:pPr lvl="1"/>
            <a:r>
              <a:rPr lang="en-US" sz="3000" dirty="0" smtClean="0"/>
              <a:t>Repeat the </a:t>
            </a:r>
            <a:r>
              <a:rPr lang="en-US" sz="3000" b="1" dirty="0" smtClean="0"/>
              <a:t>BCB passivation</a:t>
            </a:r>
            <a:r>
              <a:rPr lang="en-US" sz="3000" dirty="0"/>
              <a:t> </a:t>
            </a:r>
            <a:r>
              <a:rPr lang="en-US" sz="3000" dirty="0" smtClean="0"/>
              <a:t>and </a:t>
            </a:r>
            <a:r>
              <a:rPr lang="en-US" sz="3000" b="1" dirty="0" smtClean="0"/>
              <a:t>Wafer planarization etch back </a:t>
            </a:r>
            <a:r>
              <a:rPr lang="en-US" sz="3000" dirty="0" smtClean="0"/>
              <a:t>step for further sample planarization</a:t>
            </a:r>
          </a:p>
          <a:p>
            <a:r>
              <a:rPr lang="en-US" sz="3400" b="1" dirty="0" smtClean="0"/>
              <a:t>P/Probe metal deposition (to be determined)</a:t>
            </a:r>
          </a:p>
          <a:p>
            <a:pPr>
              <a:buNone/>
            </a:pPr>
            <a:r>
              <a:rPr lang="en-US" sz="3400" b="1" dirty="0" smtClean="0"/>
              <a:t> </a:t>
            </a:r>
            <a:endParaRPr lang="en-US" sz="3400" dirty="0" smtClean="0"/>
          </a:p>
          <a:p>
            <a:pPr>
              <a:buNone/>
            </a:pPr>
            <a:endParaRPr lang="en-US" sz="3400"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E94901D-6C42-462D-9679-22FF6391C003}" type="slidenum">
              <a:rPr lang="en-US" smtClean="0"/>
              <a:pPr/>
              <a:t>5</a:t>
            </a:fld>
            <a:endParaRPr lang="en-US"/>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BCB Etch</a:t>
            </a:r>
          </a:p>
        </p:txBody>
      </p:sp>
    </p:spTree>
    <p:extLst>
      <p:ext uri="{BB962C8B-B14F-4D97-AF65-F5344CB8AC3E}">
        <p14:creationId xmlns="" xmlns:p14="http://schemas.microsoft.com/office/powerpoint/2010/main" val="229463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p:txBody>
          <a:bodyPr/>
          <a:lstStyle/>
          <a:p>
            <a:fld id="{2E94901D-6C42-462D-9679-22FF6391C003}" type="slidenum">
              <a:rPr lang="en-US" smtClean="0"/>
              <a:pPr/>
              <a:t>6</a:t>
            </a:fld>
            <a:endParaRPr lang="en-US"/>
          </a:p>
        </p:txBody>
      </p:sp>
      <p:graphicFrame>
        <p:nvGraphicFramePr>
          <p:cNvPr id="9" name="Table 8"/>
          <p:cNvGraphicFramePr>
            <a:graphicFrameLocks noGrp="1"/>
          </p:cNvGraphicFramePr>
          <p:nvPr/>
        </p:nvGraphicFramePr>
        <p:xfrm>
          <a:off x="838197" y="533400"/>
          <a:ext cx="7543803" cy="5974494"/>
        </p:xfrm>
        <a:graphic>
          <a:graphicData uri="http://schemas.openxmlformats.org/drawingml/2006/table">
            <a:tbl>
              <a:tblPr/>
              <a:tblGrid>
                <a:gridCol w="772780"/>
                <a:gridCol w="410568"/>
                <a:gridCol w="521675"/>
                <a:gridCol w="466121"/>
                <a:gridCol w="466121"/>
                <a:gridCol w="466121"/>
                <a:gridCol w="466121"/>
                <a:gridCol w="466121"/>
                <a:gridCol w="466121"/>
                <a:gridCol w="466121"/>
                <a:gridCol w="466121"/>
                <a:gridCol w="466121"/>
                <a:gridCol w="466121"/>
                <a:gridCol w="588785"/>
                <a:gridCol w="588785"/>
              </a:tblGrid>
              <a:tr h="272747">
                <a:tc gridSpan="15">
                  <a:txBody>
                    <a:bodyPr/>
                    <a:lstStyle/>
                    <a:p>
                      <a:pPr algn="l" fontAlgn="b"/>
                      <a:r>
                        <a:rPr lang="en-US" sz="800" b="0" i="0" u="none" strike="noStrike" dirty="0">
                          <a:solidFill>
                            <a:srgbClr val="000000"/>
                          </a:solidFill>
                          <a:latin typeface="Calibri"/>
                        </a:rPr>
                        <a:t> </a:t>
                      </a:r>
                    </a:p>
                    <a:p>
                      <a:pPr algn="ctr" rtl="0" fontAlgn="b"/>
                      <a:r>
                        <a:rPr lang="en-US" sz="1200" b="1" i="0" u="none" strike="noStrike" dirty="0">
                          <a:solidFill>
                            <a:srgbClr val="000000"/>
                          </a:solidFill>
                          <a:latin typeface="Calibri"/>
                        </a:rPr>
                        <a:t>BCB Planarization Wafer Split and Results </a:t>
                      </a:r>
                      <a:r>
                        <a:rPr lang="en-US" sz="1200" b="1" i="0" u="none" strike="noStrike" dirty="0" smtClean="0">
                          <a:solidFill>
                            <a:srgbClr val="000000"/>
                          </a:solidFill>
                          <a:latin typeface="Calibri"/>
                        </a:rPr>
                        <a:t>–</a:t>
                      </a:r>
                      <a:r>
                        <a:rPr lang="en-US" sz="1200" b="1" i="0" u="none" strike="noStrike" baseline="0" dirty="0" smtClean="0">
                          <a:solidFill>
                            <a:srgbClr val="000000"/>
                          </a:solidFill>
                          <a:latin typeface="Calibri"/>
                        </a:rPr>
                        <a:t> RUN 1</a:t>
                      </a:r>
                      <a:endParaRPr lang="en-US" sz="1200" b="1"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rtl="0" fontAlgn="b"/>
                      <a:endParaRPr lang="en-US" sz="1200" b="1" i="0" u="none" strike="noStrike" dirty="0">
                        <a:solidFill>
                          <a:srgbClr val="000000"/>
                        </a:solidFill>
                        <a:latin typeface="Calibri"/>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275">
                <a:tc gridSpan="2">
                  <a:txBody>
                    <a:bodyPr/>
                    <a:lstStyle/>
                    <a:p>
                      <a:pPr algn="ctr" rtl="0" fontAlgn="ctr"/>
                      <a:r>
                        <a:rPr lang="en-US" sz="1000" b="1" i="0" u="none" strike="noStrike" dirty="0">
                          <a:solidFill>
                            <a:srgbClr val="000000"/>
                          </a:solidFill>
                          <a:latin typeface="Calibri"/>
                        </a:rPr>
                        <a:t>Wafer Size</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ctr" rtl="0" fontAlgn="b"/>
                      <a:r>
                        <a:rPr lang="en-US" sz="1000" b="1" i="0" u="none" strike="noStrike" dirty="0" smtClean="0">
                          <a:solidFill>
                            <a:srgbClr val="000000"/>
                          </a:solidFill>
                          <a:latin typeface="+mn-lt"/>
                        </a:rPr>
                        <a:t>(Qty 6) 2" Silicon Wafers</a:t>
                      </a:r>
                      <a:endParaRPr lang="en-US" sz="1000" b="1" i="0" u="none" strike="noStrike" dirty="0">
                        <a:solidFill>
                          <a:srgbClr val="000000"/>
                        </a:solidFill>
                        <a:latin typeface="+mn-lt"/>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275">
                <a:tc gridSpan="2">
                  <a:txBody>
                    <a:bodyPr/>
                    <a:lstStyle/>
                    <a:p>
                      <a:pPr algn="ctr" rtl="0" fontAlgn="ctr"/>
                      <a:r>
                        <a:rPr lang="en-US" sz="1000" b="1" i="0" u="none" strike="noStrike">
                          <a:solidFill>
                            <a:srgbClr val="000000"/>
                          </a:solidFill>
                          <a:latin typeface="Calibri"/>
                        </a:rPr>
                        <a:t>Features</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ctr" rtl="0" fontAlgn="b"/>
                      <a:r>
                        <a:rPr lang="pt-BR" sz="1000" b="1" i="0" u="none" strike="noStrike">
                          <a:solidFill>
                            <a:srgbClr val="000000"/>
                          </a:solidFill>
                          <a:latin typeface="Calibri"/>
                        </a:rPr>
                        <a:t>2 um deep mesas etched</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
                      <a:r>
                        <a:rPr lang="en-US" sz="1000" b="1" i="0" u="none" strike="noStrike">
                          <a:solidFill>
                            <a:srgbClr val="000000"/>
                          </a:solidFill>
                          <a:latin typeface="Calibri"/>
                        </a:rPr>
                        <a:t>Blank Silicon</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SiO2/Nx</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5">
                  <a:txBody>
                    <a:bodyPr/>
                    <a:lstStyle/>
                    <a:p>
                      <a:pPr algn="ctr" rtl="0" fontAlgn="b"/>
                      <a:r>
                        <a:rPr lang="en-US" sz="1000" b="1" i="0" u="none" strike="noStrike">
                          <a:solidFill>
                            <a:srgbClr val="000000"/>
                          </a:solidFill>
                          <a:latin typeface="Calibri"/>
                        </a:rPr>
                        <a:t>Oxide - 40nm</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
                      <a:r>
                        <a:rPr lang="en-US" sz="1000" b="1" i="0" u="none" strike="noStrike">
                          <a:solidFill>
                            <a:srgbClr val="000000"/>
                          </a:solidFill>
                          <a:latin typeface="Calibri"/>
                        </a:rPr>
                        <a:t>Nitride - 40nm</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
                      <a:r>
                        <a:rPr lang="en-US" sz="1000" b="1" i="0" u="none" strike="noStrike">
                          <a:solidFill>
                            <a:srgbClr val="000000"/>
                          </a:solidFill>
                          <a:latin typeface="Calibri"/>
                        </a:rPr>
                        <a:t>No oxide</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Layers BCB</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1000" b="1" i="0" u="none" strike="noStrike" dirty="0" smtClean="0">
                          <a:solidFill>
                            <a:srgbClr val="000000"/>
                          </a:solidFill>
                          <a:latin typeface="Calibri"/>
                        </a:rPr>
                        <a:t>2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1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2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1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2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1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Wafer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
                      <a:r>
                        <a:rPr lang="en-US" sz="1000" b="1" i="0" u="none" strike="noStrike" dirty="0">
                          <a:solidFill>
                            <a:srgbClr val="000000"/>
                          </a:solidFill>
                          <a:latin typeface="Calibri"/>
                        </a:rPr>
                        <a:t>1-1</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a:solidFill>
                            <a:srgbClr val="000000"/>
                          </a:solidFill>
                          <a:latin typeface="Calibri"/>
                        </a:rPr>
                        <a:t>1-2</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1-3</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2-1</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dirty="0" smtClean="0">
                          <a:solidFill>
                            <a:srgbClr val="000000"/>
                          </a:solidFill>
                          <a:latin typeface="Calibri"/>
                        </a:rPr>
                        <a:t>2-2</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3a</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3b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4a</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4b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5a</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5b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6-1</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6b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179">
                <a:tc gridSpan="2">
                  <a:txBody>
                    <a:bodyPr/>
                    <a:lstStyle/>
                    <a:p>
                      <a:pPr algn="ctr" rtl="0" fontAlgn="ctr"/>
                      <a:r>
                        <a:rPr lang="en-US" sz="1000" b="1" i="0" u="none" strike="noStrike" dirty="0">
                          <a:solidFill>
                            <a:srgbClr val="000000"/>
                          </a:solidFill>
                          <a:latin typeface="Calibri"/>
                        </a:rPr>
                        <a:t>Etch Time (s)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
                      <a:r>
                        <a:rPr lang="en-US" sz="1000" b="0" i="0" u="none" strike="noStrike" dirty="0">
                          <a:solidFill>
                            <a:srgbClr val="000000"/>
                          </a:solidFill>
                          <a:latin typeface="Calibri"/>
                        </a:rPr>
                        <a:t>2+2+2+2+17+10</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Calibri"/>
                        </a:rPr>
                        <a:t>2</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Calibri"/>
                        </a:rPr>
                        <a:t>10+10</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Calibri"/>
                        </a:rPr>
                        <a:t>10</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000000"/>
                          </a:solidFill>
                          <a:latin typeface="Calibri"/>
                        </a:rPr>
                        <a:t> </a:t>
                      </a:r>
                      <a:r>
                        <a:rPr lang="en-US" sz="1000" b="0" i="0" u="none" strike="noStrike" dirty="0" smtClean="0">
                          <a:solidFill>
                            <a:srgbClr val="000000"/>
                          </a:solidFill>
                          <a:latin typeface="Calibri"/>
                        </a:rPr>
                        <a:t>3+2+2+2</a:t>
                      </a:r>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Calibri"/>
                        </a:rPr>
                        <a:t>10+10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179">
                <a:tc gridSpan="2">
                  <a:txBody>
                    <a:bodyPr/>
                    <a:lstStyle/>
                    <a:p>
                      <a:pPr algn="ctr" rtl="0" fontAlgn="ctr"/>
                      <a:r>
                        <a:rPr lang="en-US" sz="1000" b="1" i="0" u="none" strike="noStrike" dirty="0" smtClean="0">
                          <a:solidFill>
                            <a:srgbClr val="000000"/>
                          </a:solidFill>
                          <a:latin typeface="Calibri"/>
                        </a:rPr>
                        <a:t>Etch Rate Measured</a:t>
                      </a:r>
                    </a:p>
                    <a:p>
                      <a:pPr algn="ctr" rtl="0" fontAlgn="ctr"/>
                      <a:r>
                        <a:rPr lang="en-US" sz="1000" b="1" i="0" u="none" strike="noStrike" dirty="0" smtClean="0">
                          <a:solidFill>
                            <a:srgbClr val="000000"/>
                          </a:solidFill>
                          <a:latin typeface="Calibri"/>
                        </a:rPr>
                        <a:t>nm/min</a:t>
                      </a: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r>
                        <a:rPr lang="en-US" sz="1000" b="0" i="0" u="none" strike="noStrike" dirty="0" smtClean="0">
                          <a:solidFill>
                            <a:srgbClr val="000000"/>
                          </a:solidFill>
                          <a:latin typeface="Calibri"/>
                        </a:rPr>
                        <a:t>L – 347</a:t>
                      </a:r>
                    </a:p>
                    <a:p>
                      <a:pPr algn="ctr" rtl="0" fontAlgn="t"/>
                      <a:r>
                        <a:rPr lang="en-US" sz="1000" b="0" i="0" u="none" strike="noStrike" dirty="0" smtClean="0">
                          <a:solidFill>
                            <a:srgbClr val="000000"/>
                          </a:solidFill>
                          <a:latin typeface="Calibri"/>
                        </a:rPr>
                        <a:t>S - 315</a:t>
                      </a:r>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smtClean="0">
                          <a:solidFill>
                            <a:srgbClr val="000000"/>
                          </a:solidFill>
                          <a:latin typeface="Calibri"/>
                        </a:rPr>
                        <a:t>L- </a:t>
                      </a:r>
                    </a:p>
                    <a:p>
                      <a:pPr algn="ctr" fontAlgn="t"/>
                      <a:r>
                        <a:rPr lang="en-US" sz="1000" b="0" i="0" u="none" strike="noStrike" dirty="0" smtClean="0">
                          <a:solidFill>
                            <a:srgbClr val="000000"/>
                          </a:solidFill>
                          <a:latin typeface="Calibri"/>
                        </a:rPr>
                        <a:t>S- </a:t>
                      </a:r>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668">
                <a:tc gridSpan="2">
                  <a:txBody>
                    <a:bodyPr/>
                    <a:lstStyle/>
                    <a:p>
                      <a:pPr algn="ctr" rtl="0" fontAlgn="ctr"/>
                      <a:r>
                        <a:rPr lang="en-US" sz="1000" b="1" i="0" u="none" strike="noStrike">
                          <a:solidFill>
                            <a:srgbClr val="000000"/>
                          </a:solidFill>
                          <a:latin typeface="Calibri"/>
                        </a:rPr>
                        <a:t>Notes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t"/>
                      <a:r>
                        <a:rPr lang="en-US" sz="1000" b="0" i="0" u="none" strike="noStrike" dirty="0">
                          <a:solidFill>
                            <a:srgbClr val="000000"/>
                          </a:solidFill>
                          <a:latin typeface="Calibri"/>
                        </a:rPr>
                        <a:t>Unless specified all </a:t>
                      </a:r>
                      <a:r>
                        <a:rPr lang="en-US" sz="1000" b="0" i="0" u="none" strike="noStrike" dirty="0" err="1">
                          <a:solidFill>
                            <a:srgbClr val="000000"/>
                          </a:solidFill>
                          <a:latin typeface="Calibri"/>
                        </a:rPr>
                        <a:t>ashing</a:t>
                      </a:r>
                      <a:r>
                        <a:rPr lang="en-US" sz="1000" b="0" i="0" u="none" strike="noStrike" dirty="0">
                          <a:solidFill>
                            <a:srgbClr val="000000"/>
                          </a:solidFill>
                          <a:latin typeface="Calibri"/>
                        </a:rPr>
                        <a:t> is done on recipe 308 – CF4/O2 50:200 </a:t>
                      </a:r>
                      <a:r>
                        <a:rPr lang="en-US" sz="1000" b="0" i="0" u="none" strike="noStrike" dirty="0" err="1">
                          <a:solidFill>
                            <a:srgbClr val="000000"/>
                          </a:solidFill>
                          <a:latin typeface="Calibri"/>
                        </a:rPr>
                        <a:t>sccm</a:t>
                      </a:r>
                      <a:r>
                        <a:rPr lang="en-US" sz="1000" b="0" i="0" u="none" strike="noStrike" dirty="0">
                          <a:solidFill>
                            <a:srgbClr val="000000"/>
                          </a:solidFill>
                          <a:latin typeface="Calibri"/>
                        </a:rPr>
                        <a:t>, 40 Pa, 1000W.  After first etch it is not measurable in the </a:t>
                      </a:r>
                      <a:r>
                        <a:rPr lang="en-US" sz="1000" b="0" i="0" u="none" strike="noStrike" dirty="0" err="1">
                          <a:solidFill>
                            <a:srgbClr val="000000"/>
                          </a:solidFill>
                          <a:latin typeface="Calibri"/>
                        </a:rPr>
                        <a:t>Filmetrics</a:t>
                      </a:r>
                      <a:r>
                        <a:rPr lang="en-US" sz="1000" b="0" i="0" u="none" strike="noStrike" dirty="0">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5003">
                <a:tc gridSpan="2">
                  <a:txBody>
                    <a:bodyPr/>
                    <a:lstStyle/>
                    <a:p>
                      <a:pPr algn="ctr" rtl="0" fontAlgn="ctr"/>
                      <a:r>
                        <a:rPr lang="en-US" sz="1000" b="1" i="0" u="none" strike="noStrike">
                          <a:solidFill>
                            <a:srgbClr val="000000"/>
                          </a:solidFill>
                          <a:latin typeface="Calibri"/>
                        </a:rPr>
                        <a:t>1-1</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b"/>
                      <a:r>
                        <a:rPr lang="en-US" sz="1000" b="0" i="0" u="none" strike="noStrike" dirty="0">
                          <a:solidFill>
                            <a:srgbClr val="000000"/>
                          </a:solidFill>
                          <a:latin typeface="Calibri"/>
                        </a:rPr>
                        <a:t>Used 250W bias for all but the last etch.  This should give a slower etch.  It became opaque after a couple of etches, but I also was not cleaning the correct chamber, so it makes sense.   After all etches it finally appears to have stripped all the BCB, but there either the surface is very rough now, or there is still a bumpy film of BCB left on it.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1-2</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b"/>
                      <a:r>
                        <a:rPr lang="en-US" sz="1000" b="0" i="0" u="none" strike="noStrike" dirty="0">
                          <a:solidFill>
                            <a:srgbClr val="000000"/>
                          </a:solidFill>
                          <a:latin typeface="Calibri"/>
                        </a:rPr>
                        <a:t>Recipe 328 for a 2 min etch. 850W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rowSpan="4">
                  <a:txBody>
                    <a:bodyPr/>
                    <a:lstStyle/>
                    <a:p>
                      <a:pPr algn="ctr" rtl="0" fontAlgn="ctr"/>
                      <a:r>
                        <a:rPr lang="en-US" sz="1000" b="1" i="0" u="none" strike="noStrike">
                          <a:solidFill>
                            <a:srgbClr val="000000"/>
                          </a:solidFill>
                          <a:latin typeface="Calibri"/>
                        </a:rPr>
                        <a:t>1-3</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rtl="0" fontAlgn="ctr"/>
                      <a:r>
                        <a:rPr lang="en-US" sz="1000" b="1" i="0" u="none" strike="noStrike">
                          <a:solidFill>
                            <a:srgbClr val="000000"/>
                          </a:solidFill>
                          <a:latin typeface="Calibri"/>
                        </a:rPr>
                        <a:t>Etch 1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3">
                  <a:txBody>
                    <a:bodyPr/>
                    <a:lstStyle/>
                    <a:p>
                      <a:pPr algn="l" rtl="0" fontAlgn="b"/>
                      <a:r>
                        <a:rPr lang="en-US" sz="1000" b="0" i="0" u="none" strike="noStrike" dirty="0">
                          <a:solidFill>
                            <a:srgbClr val="000000"/>
                          </a:solidFill>
                          <a:latin typeface="Calibri"/>
                        </a:rPr>
                        <a:t>The area with features looks very uniform (50nm hills), although not yet uncovered.  The non-featured areas show “topological lines.”  There is a 1.3um drop after the featured areas.</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vMerge="1">
                  <a:txBody>
                    <a:bodyPr/>
                    <a:lstStyle/>
                    <a:p>
                      <a:endParaRPr lang="en-US"/>
                    </a:p>
                  </a:txBody>
                  <a:tcPr/>
                </a:tc>
                <a:tc vMerge="1">
                  <a:txBody>
                    <a:bodyPr/>
                    <a:lstStyle/>
                    <a:p>
                      <a:endParaRPr lang="en-US"/>
                    </a:p>
                  </a:txBody>
                  <a:tcPr/>
                </a:tc>
                <a:tc gridSpan="13">
                  <a:txBody>
                    <a:bodyPr/>
                    <a:lstStyle/>
                    <a:p>
                      <a:pPr algn="l" rtl="0" fontAlgn="b"/>
                      <a:r>
                        <a:rPr lang="en-US" sz="1000" b="0" i="0" u="none" strike="noStrike" dirty="0">
                          <a:solidFill>
                            <a:srgbClr val="000000"/>
                          </a:solidFill>
                          <a:latin typeface="Calibri"/>
                        </a:rPr>
                        <a:t>Area 1)  9092-5599nm= 3493 nm etched  -&gt; 349 nm/min</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vMerge="1">
                  <a:txBody>
                    <a:bodyPr/>
                    <a:lstStyle/>
                    <a:p>
                      <a:endParaRPr lang="en-US"/>
                    </a:p>
                  </a:txBody>
                  <a:tcPr/>
                </a:tc>
                <a:tc vMerge="1">
                  <a:txBody>
                    <a:bodyPr/>
                    <a:lstStyle/>
                    <a:p>
                      <a:endParaRPr lang="en-US"/>
                    </a:p>
                  </a:txBody>
                  <a:tcPr/>
                </a:tc>
                <a:tc gridSpan="13">
                  <a:txBody>
                    <a:bodyPr/>
                    <a:lstStyle/>
                    <a:p>
                      <a:pPr algn="l" rtl="0" fontAlgn="b"/>
                      <a:r>
                        <a:rPr lang="en-US" sz="1000" b="0" i="0" u="none" strike="noStrike" dirty="0">
                          <a:solidFill>
                            <a:srgbClr val="000000"/>
                          </a:solidFill>
                          <a:latin typeface="Calibri"/>
                        </a:rPr>
                        <a:t>Area 2)  9090-6198nm= 2892 nm etched  -&gt; 290 nm/min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5003">
                <a:tc vMerge="1">
                  <a:txBody>
                    <a:bodyPr/>
                    <a:lstStyle/>
                    <a:p>
                      <a:endParaRPr lang="en-US"/>
                    </a:p>
                  </a:txBody>
                  <a:tcPr/>
                </a:tc>
                <a:tc>
                  <a:txBody>
                    <a:bodyPr/>
                    <a:lstStyle/>
                    <a:p>
                      <a:pPr algn="ctr" rtl="0" fontAlgn="ctr"/>
                      <a:r>
                        <a:rPr lang="en-US" sz="1000" b="1" i="0" u="none" strike="noStrike">
                          <a:solidFill>
                            <a:srgbClr val="000000"/>
                          </a:solidFill>
                          <a:latin typeface="Calibri"/>
                        </a:rPr>
                        <a:t>Etch 2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3">
                  <a:txBody>
                    <a:bodyPr/>
                    <a:lstStyle/>
                    <a:p>
                      <a:pPr algn="l" rtl="0" fontAlgn="b"/>
                      <a:r>
                        <a:rPr lang="en-US" sz="1000" b="0" i="0" u="none" strike="noStrike" dirty="0">
                          <a:solidFill>
                            <a:srgbClr val="000000"/>
                          </a:solidFill>
                          <a:latin typeface="Calibri"/>
                        </a:rPr>
                        <a:t>All features exposed (1.21um).  Little flecks of material in the trenches, but it looks pretty good.  Based on my calculations this is a 412nm/min etch within the feature area, and 452nm/min in the non-featured area.  Reality is probably in between them.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gridSpan="2">
                  <a:txBody>
                    <a:bodyPr/>
                    <a:lstStyle/>
                    <a:p>
                      <a:pPr algn="ctr" rtl="0" fontAlgn="ctr"/>
                      <a:r>
                        <a:rPr lang="en-US" sz="1000" b="1" i="0" u="none" strike="noStrike" dirty="0">
                          <a:solidFill>
                            <a:srgbClr val="000000"/>
                          </a:solidFill>
                          <a:latin typeface="Calibri"/>
                        </a:rPr>
                        <a:t>2-1</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b"/>
                      <a:r>
                        <a:rPr lang="en-US" sz="1000" b="0" i="0" u="none" strike="noStrike" dirty="0">
                          <a:solidFill>
                            <a:srgbClr val="000000"/>
                          </a:solidFill>
                          <a:latin typeface="Calibri"/>
                        </a:rPr>
                        <a:t>All features exposed after 10 min etch.  BCB is somewhat non-uniform within trenches.  You can see “topological lines” and the edges of the feature area appears to be fully etched away.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gridSpan="2">
                  <a:txBody>
                    <a:bodyPr/>
                    <a:lstStyle/>
                    <a:p>
                      <a:pPr algn="ctr" rtl="0" fontAlgn="ctr"/>
                      <a:r>
                        <a:rPr lang="en-US" sz="1000" b="1" i="0" u="none" strike="noStrike" dirty="0" smtClean="0">
                          <a:solidFill>
                            <a:srgbClr val="000000"/>
                          </a:solidFill>
                          <a:latin typeface="Calibri"/>
                        </a:rPr>
                        <a:t>2-2</a:t>
                      </a: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b"/>
                      <a:r>
                        <a:rPr lang="en-US" sz="1000" b="0" i="0" u="none" strike="noStrike" dirty="0" smtClean="0">
                          <a:solidFill>
                            <a:srgbClr val="000000"/>
                          </a:solidFill>
                          <a:latin typeface="Calibri"/>
                        </a:rPr>
                        <a:t>All</a:t>
                      </a:r>
                      <a:r>
                        <a:rPr lang="en-US" sz="1000" b="0" i="0" u="none" strike="noStrike" baseline="0" dirty="0" smtClean="0">
                          <a:solidFill>
                            <a:srgbClr val="000000"/>
                          </a:solidFill>
                          <a:latin typeface="Calibri"/>
                        </a:rPr>
                        <a:t> features exposed after total 9 min etch.  It may have been exposed at 7 min – I’m not sure that I was looking at it properly at that point.</a:t>
                      </a:r>
                      <a:endParaRPr lang="en-US" sz="1000" b="0"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dirty="0" smtClean="0">
                          <a:solidFill>
                            <a:srgbClr val="000000"/>
                          </a:solidFill>
                          <a:latin typeface="+mn-lt"/>
                        </a:rPr>
                        <a:t>6-1</a:t>
                      </a:r>
                      <a:endParaRPr lang="en-US" sz="1000" b="1" i="0" u="none" strike="noStrike" dirty="0">
                        <a:solidFill>
                          <a:srgbClr val="000000"/>
                        </a:solidFill>
                        <a:latin typeface="+mn-lt"/>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rtl="0" fontAlgn="b"/>
                      <a:r>
                        <a:rPr lang="en-US" sz="1000" b="0" i="0" u="none" strike="noStrike" dirty="0">
                          <a:solidFill>
                            <a:srgbClr val="000000"/>
                          </a:solidFill>
                          <a:latin typeface="Calibri"/>
                        </a:rPr>
                        <a:t>After 20 min etch everything is gone except some of the edge bead.  There is some residue, but that might be from improper handling.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fontAlgn="ctr"/>
                      <a:r>
                        <a:rPr lang="en-US" sz="1000" b="1" i="0" u="none" strike="noStrike" dirty="0">
                          <a:solidFill>
                            <a:srgbClr val="000000"/>
                          </a:solidFill>
                          <a:latin typeface="Calibri"/>
                        </a:rPr>
                        <a:t>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fontAlgn="b"/>
                      <a:r>
                        <a:rPr lang="en-US" sz="800" b="0" i="0" u="none" strike="noStrike" dirty="0">
                          <a:solidFill>
                            <a:srgbClr val="000000"/>
                          </a:solidFill>
                          <a:latin typeface="Calibri"/>
                        </a:rPr>
                        <a:t>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fontAlgn="ctr"/>
                      <a:r>
                        <a:rPr lang="en-US" sz="1000" b="1" i="0" u="none" strike="noStrike" dirty="0">
                          <a:solidFill>
                            <a:srgbClr val="000000"/>
                          </a:solidFill>
                          <a:latin typeface="Calibri"/>
                        </a:rPr>
                        <a:t>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13">
                  <a:txBody>
                    <a:bodyPr/>
                    <a:lstStyle/>
                    <a:p>
                      <a:pPr algn="l" fontAlgn="b"/>
                      <a:r>
                        <a:rPr lang="en-US" sz="800" b="0" i="0" u="none" strike="noStrike" dirty="0">
                          <a:solidFill>
                            <a:srgbClr val="000000"/>
                          </a:solidFill>
                          <a:latin typeface="Calibri"/>
                        </a:rPr>
                        <a:t>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13"/>
          <p:cNvSpPr>
            <a:spLocks noGrp="1"/>
          </p:cNvSpPr>
          <p:nvPr>
            <p:ph type="sldNum" sz="quarter" idx="12"/>
          </p:nvPr>
        </p:nvSpPr>
        <p:spPr/>
        <p:txBody>
          <a:bodyPr/>
          <a:lstStyle/>
          <a:p>
            <a:fld id="{2E94901D-6C42-462D-9679-22FF6391C003}" type="slidenum">
              <a:rPr lang="en-US" smtClean="0"/>
              <a:pPr/>
              <a:t>7</a:t>
            </a:fld>
            <a:endParaRPr lang="en-US"/>
          </a:p>
        </p:txBody>
      </p:sp>
      <p:graphicFrame>
        <p:nvGraphicFramePr>
          <p:cNvPr id="9" name="Table 8"/>
          <p:cNvGraphicFramePr>
            <a:graphicFrameLocks noGrp="1"/>
          </p:cNvGraphicFramePr>
          <p:nvPr/>
        </p:nvGraphicFramePr>
        <p:xfrm>
          <a:off x="838197" y="533400"/>
          <a:ext cx="7543803" cy="5525886"/>
        </p:xfrm>
        <a:graphic>
          <a:graphicData uri="http://schemas.openxmlformats.org/drawingml/2006/table">
            <a:tbl>
              <a:tblPr/>
              <a:tblGrid>
                <a:gridCol w="772780"/>
                <a:gridCol w="410568"/>
                <a:gridCol w="521675"/>
                <a:gridCol w="466121"/>
                <a:gridCol w="466121"/>
                <a:gridCol w="466121"/>
                <a:gridCol w="859017"/>
                <a:gridCol w="499078"/>
                <a:gridCol w="466121"/>
                <a:gridCol w="558801"/>
                <a:gridCol w="2057400"/>
              </a:tblGrid>
              <a:tr h="272747">
                <a:tc gridSpan="11">
                  <a:txBody>
                    <a:bodyPr/>
                    <a:lstStyle/>
                    <a:p>
                      <a:pPr algn="l" fontAlgn="b"/>
                      <a:r>
                        <a:rPr lang="en-US" sz="800" b="0" i="0" u="none" strike="noStrike" dirty="0">
                          <a:solidFill>
                            <a:srgbClr val="000000"/>
                          </a:solidFill>
                          <a:latin typeface="Calibri"/>
                        </a:rPr>
                        <a:t> </a:t>
                      </a:r>
                    </a:p>
                    <a:p>
                      <a:pPr algn="ctr" rtl="0" fontAlgn="b"/>
                      <a:r>
                        <a:rPr lang="en-US" sz="1200" b="1" i="0" u="none" strike="noStrike" dirty="0">
                          <a:solidFill>
                            <a:srgbClr val="000000"/>
                          </a:solidFill>
                          <a:latin typeface="Calibri"/>
                        </a:rPr>
                        <a:t>BCB Planarization Wafer Split and Results </a:t>
                      </a:r>
                      <a:r>
                        <a:rPr lang="en-US" sz="1200" b="1" i="0" u="none" strike="noStrike" dirty="0" smtClean="0">
                          <a:solidFill>
                            <a:srgbClr val="000000"/>
                          </a:solidFill>
                          <a:latin typeface="Calibri"/>
                        </a:rPr>
                        <a:t>–</a:t>
                      </a:r>
                      <a:r>
                        <a:rPr lang="en-US" sz="1200" b="1" i="0" u="none" strike="noStrike" baseline="0" dirty="0" smtClean="0">
                          <a:solidFill>
                            <a:srgbClr val="000000"/>
                          </a:solidFill>
                          <a:latin typeface="Calibri"/>
                        </a:rPr>
                        <a:t> RUN 2</a:t>
                      </a:r>
                      <a:endParaRPr lang="en-US" sz="1200" b="1"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pPr algn="ctr" rtl="0" fontAlgn="b"/>
                      <a:endParaRPr lang="en-US" sz="1200" b="1" i="0" u="none" strike="noStrike" dirty="0">
                        <a:solidFill>
                          <a:srgbClr val="000000"/>
                        </a:solidFill>
                        <a:latin typeface="Calibri"/>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275">
                <a:tc gridSpan="2">
                  <a:txBody>
                    <a:bodyPr/>
                    <a:lstStyle/>
                    <a:p>
                      <a:pPr algn="ctr" rtl="0" fontAlgn="ctr"/>
                      <a:r>
                        <a:rPr lang="en-US" sz="1000" b="1" i="0" u="none" strike="noStrike" dirty="0">
                          <a:solidFill>
                            <a:srgbClr val="000000"/>
                          </a:solidFill>
                          <a:latin typeface="Calibri"/>
                        </a:rPr>
                        <a:t>Wafer Size</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ctr" rtl="0" fontAlgn="b"/>
                      <a:r>
                        <a:rPr lang="en-US" sz="1000" b="1" i="0" u="none" strike="noStrike" dirty="0" smtClean="0">
                          <a:solidFill>
                            <a:srgbClr val="000000"/>
                          </a:solidFill>
                          <a:latin typeface="Calibri"/>
                        </a:rPr>
                        <a:t>(Qty 4) 2</a:t>
                      </a:r>
                      <a:r>
                        <a:rPr lang="en-US" sz="1000" b="1" i="0" u="none" strike="noStrike" dirty="0">
                          <a:solidFill>
                            <a:srgbClr val="000000"/>
                          </a:solidFill>
                          <a:latin typeface="Calibri"/>
                        </a:rPr>
                        <a:t>" Silicon Wafers</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1275">
                <a:tc gridSpan="2">
                  <a:txBody>
                    <a:bodyPr/>
                    <a:lstStyle/>
                    <a:p>
                      <a:pPr algn="ctr" rtl="0" fontAlgn="ctr"/>
                      <a:r>
                        <a:rPr lang="en-US" sz="1000" b="1" i="0" u="none" strike="noStrike">
                          <a:solidFill>
                            <a:srgbClr val="000000"/>
                          </a:solidFill>
                          <a:latin typeface="Calibri"/>
                        </a:rPr>
                        <a:t>Features</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ctr" rtl="0" fontAlgn="b"/>
                      <a:r>
                        <a:rPr lang="pt-BR" sz="1000" b="1" i="0" u="none" strike="noStrike" dirty="0">
                          <a:solidFill>
                            <a:srgbClr val="000000"/>
                          </a:solidFill>
                          <a:latin typeface="Calibri"/>
                        </a:rPr>
                        <a:t>2 um deep mesas etched</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SiO2/Nx</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5">
                  <a:txBody>
                    <a:bodyPr/>
                    <a:lstStyle/>
                    <a:p>
                      <a:pPr algn="ctr" rtl="0" fontAlgn="b"/>
                      <a:r>
                        <a:rPr lang="en-US" sz="1000" b="1" i="0" u="none" strike="noStrike" dirty="0">
                          <a:solidFill>
                            <a:srgbClr val="000000"/>
                          </a:solidFill>
                          <a:latin typeface="Calibri"/>
                        </a:rPr>
                        <a:t>Oxide - 40nm</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algn="ctr" rtl="0" fontAlgn="b"/>
                      <a:r>
                        <a:rPr lang="en-US" sz="1000" b="1" i="0" u="none" strike="noStrike" dirty="0">
                          <a:solidFill>
                            <a:srgbClr val="000000"/>
                          </a:solidFill>
                          <a:latin typeface="Calibri"/>
                        </a:rPr>
                        <a:t>Nitride - 40nm</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Layers BCB</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3">
                  <a:txBody>
                    <a:bodyPr/>
                    <a:lstStyle/>
                    <a:p>
                      <a:pPr algn="ctr" fontAlgn="b"/>
                      <a:r>
                        <a:rPr lang="en-US" sz="1000" b="1" i="0" u="none" strike="noStrike" dirty="0" smtClean="0">
                          <a:solidFill>
                            <a:srgbClr val="000000"/>
                          </a:solidFill>
                          <a:latin typeface="Calibri"/>
                        </a:rPr>
                        <a:t>2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1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2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000" b="1" i="0" u="none" strike="noStrike" dirty="0" smtClean="0">
                          <a:solidFill>
                            <a:srgbClr val="000000"/>
                          </a:solidFill>
                          <a:latin typeface="Calibri"/>
                        </a:rPr>
                        <a:t>1 </a:t>
                      </a:r>
                      <a:r>
                        <a:rPr lang="en-US" sz="1000" b="1" i="0" u="none" strike="noStrike" dirty="0">
                          <a:solidFill>
                            <a:srgbClr val="000000"/>
                          </a:solidFill>
                          <a:latin typeface="Calibri"/>
                        </a:rPr>
                        <a:t>Layer</a:t>
                      </a:r>
                    </a:p>
                  </a:txBody>
                  <a:tcPr marL="8809" marR="8809" marT="8809"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r>
              <a:tr h="209805">
                <a:tc gridSpan="2">
                  <a:txBody>
                    <a:bodyPr/>
                    <a:lstStyle/>
                    <a:p>
                      <a:pPr algn="ctr" rtl="0" fontAlgn="ctr"/>
                      <a:r>
                        <a:rPr lang="en-US" sz="1000" b="1" i="0" u="none" strike="noStrike">
                          <a:solidFill>
                            <a:srgbClr val="000000"/>
                          </a:solidFill>
                          <a:latin typeface="Calibri"/>
                        </a:rPr>
                        <a:t>Wafer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
                      <a:r>
                        <a:rPr lang="en-US" sz="1000" b="1" i="0" u="none" strike="noStrike" dirty="0">
                          <a:solidFill>
                            <a:srgbClr val="000000"/>
                          </a:solidFill>
                          <a:latin typeface="Calibri"/>
                        </a:rPr>
                        <a:t>1-1</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000" b="1" i="0" u="none" strike="noStrike" dirty="0">
                          <a:solidFill>
                            <a:srgbClr val="000000"/>
                          </a:solidFill>
                          <a:latin typeface="Calibri"/>
                        </a:rPr>
                        <a:t>1-2</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1-3</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2-1</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dirty="0" smtClean="0">
                          <a:solidFill>
                            <a:srgbClr val="000000"/>
                          </a:solidFill>
                          <a:latin typeface="Calibri"/>
                        </a:rPr>
                        <a:t>2-2</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3a</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dirty="0">
                          <a:solidFill>
                            <a:srgbClr val="000000"/>
                          </a:solidFill>
                          <a:latin typeface="Calibri"/>
                        </a:rPr>
                        <a:t>3b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a:solidFill>
                            <a:srgbClr val="000000"/>
                          </a:solidFill>
                          <a:latin typeface="Calibri"/>
                        </a:rPr>
                        <a:t>4a</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n-US" sz="1000" b="1" i="0" u="none" strike="noStrike" dirty="0">
                          <a:solidFill>
                            <a:srgbClr val="000000"/>
                          </a:solidFill>
                          <a:latin typeface="Calibri"/>
                        </a:rPr>
                        <a:t>4b</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6179">
                <a:tc gridSpan="2">
                  <a:txBody>
                    <a:bodyPr/>
                    <a:lstStyle/>
                    <a:p>
                      <a:pPr algn="ctr" rtl="0" fontAlgn="ctr"/>
                      <a:r>
                        <a:rPr lang="en-US" sz="1000" b="1" i="0" u="none" strike="noStrike" dirty="0">
                          <a:solidFill>
                            <a:srgbClr val="000000"/>
                          </a:solidFill>
                          <a:latin typeface="Calibri"/>
                        </a:rPr>
                        <a:t>Etch Time (s)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algn="ctr"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endParaRPr lang="en-US" sz="1000" b="0" i="0" u="none" strike="noStrike" dirty="0">
                        <a:solidFill>
                          <a:srgbClr val="000000"/>
                        </a:solidFill>
                        <a:latin typeface="Calibri"/>
                      </a:endParaRP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6668">
                <a:tc gridSpan="2">
                  <a:txBody>
                    <a:bodyPr/>
                    <a:lstStyle/>
                    <a:p>
                      <a:pPr algn="ctr" rtl="0" fontAlgn="ctr"/>
                      <a:r>
                        <a:rPr lang="en-US" sz="1000" b="1" i="0" u="none" strike="noStrike">
                          <a:solidFill>
                            <a:srgbClr val="000000"/>
                          </a:solidFill>
                          <a:latin typeface="Calibri"/>
                        </a:rPr>
                        <a:t>Notes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t"/>
                      <a:r>
                        <a:rPr lang="en-US" sz="1000" b="0" i="0" u="none" strike="noStrike" dirty="0">
                          <a:solidFill>
                            <a:srgbClr val="000000"/>
                          </a:solidFill>
                          <a:latin typeface="Calibri"/>
                        </a:rPr>
                        <a:t>Unless specified all </a:t>
                      </a:r>
                      <a:r>
                        <a:rPr lang="en-US" sz="1000" b="0" i="0" u="none" strike="noStrike" dirty="0" err="1">
                          <a:solidFill>
                            <a:srgbClr val="000000"/>
                          </a:solidFill>
                          <a:latin typeface="Calibri"/>
                        </a:rPr>
                        <a:t>ashing</a:t>
                      </a:r>
                      <a:r>
                        <a:rPr lang="en-US" sz="1000" b="0" i="0" u="none" strike="noStrike" dirty="0">
                          <a:solidFill>
                            <a:srgbClr val="000000"/>
                          </a:solidFill>
                          <a:latin typeface="Calibri"/>
                        </a:rPr>
                        <a:t> is done on recipe 308 – CF4/O2 50:200 </a:t>
                      </a:r>
                      <a:r>
                        <a:rPr lang="en-US" sz="1000" b="0" i="0" u="none" strike="noStrike" dirty="0" err="1">
                          <a:solidFill>
                            <a:srgbClr val="000000"/>
                          </a:solidFill>
                          <a:latin typeface="Calibri"/>
                        </a:rPr>
                        <a:t>sccm</a:t>
                      </a:r>
                      <a:r>
                        <a:rPr lang="en-US" sz="1000" b="0" i="0" u="none" strike="noStrike" dirty="0">
                          <a:solidFill>
                            <a:srgbClr val="000000"/>
                          </a:solidFill>
                          <a:latin typeface="Calibri"/>
                        </a:rPr>
                        <a:t>, 40 Pa, 1000W.  After first etch it is not measurable in the </a:t>
                      </a:r>
                      <a:r>
                        <a:rPr lang="en-US" sz="1000" b="0" i="0" u="none" strike="noStrike" dirty="0" err="1">
                          <a:solidFill>
                            <a:srgbClr val="000000"/>
                          </a:solidFill>
                          <a:latin typeface="Calibri"/>
                        </a:rPr>
                        <a:t>Filmetrics</a:t>
                      </a:r>
                      <a:r>
                        <a:rPr lang="en-US" sz="1000" b="0" i="0" u="none" strike="noStrike" dirty="0">
                          <a:solidFill>
                            <a:srgbClr val="000000"/>
                          </a:solidFill>
                          <a:latin typeface="Calibri"/>
                        </a:rPr>
                        <a:t> </a:t>
                      </a:r>
                    </a:p>
                  </a:txBody>
                  <a:tcPr marL="7434" marR="7434" marT="743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5003">
                <a:tc gridSpan="2">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rowSpan="4">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vMerge="1">
                  <a:txBody>
                    <a:bodyPr/>
                    <a:lstStyle/>
                    <a:p>
                      <a:endParaRPr lang="en-US"/>
                    </a:p>
                  </a:txBody>
                  <a:tcPr/>
                </a:tc>
                <a:tc v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vMerge="1">
                  <a:txBody>
                    <a:bodyPr/>
                    <a:lstStyle/>
                    <a:p>
                      <a:endParaRPr lang="en-US"/>
                    </a:p>
                  </a:txBody>
                  <a:tcPr/>
                </a:tc>
                <a:tc v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5003">
                <a:tc vMerge="1">
                  <a:txBody>
                    <a:bodyPr/>
                    <a:lstStyle/>
                    <a:p>
                      <a:endParaRPr lang="en-US"/>
                    </a:p>
                  </a:txBody>
                  <a:tcPr/>
                </a:tc>
                <a:tc>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gridSpan="2">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56668">
                <a:tc gridSpan="2">
                  <a:txBody>
                    <a:bodyPr/>
                    <a:lstStyle/>
                    <a:p>
                      <a:pPr algn="ctr" rtl="0" fontAlgn="ctr"/>
                      <a:endParaRPr lang="en-US" sz="1000" b="1"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rtl="0" fontAlgn="ctr"/>
                      <a:endParaRPr lang="en-US" sz="1000" b="1" i="0" u="none" strike="noStrike" dirty="0">
                        <a:solidFill>
                          <a:srgbClr val="000000"/>
                        </a:solidFill>
                        <a:latin typeface="+mn-lt"/>
                      </a:endParaRP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rtl="0" fontAlgn="b"/>
                      <a:endParaRPr lang="en-US" sz="1000" b="0" i="0" u="none" strike="noStrike" dirty="0">
                        <a:solidFill>
                          <a:srgbClr val="000000"/>
                        </a:solidFill>
                        <a:latin typeface="Calibri"/>
                      </a:endParaRP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fontAlgn="ctr"/>
                      <a:r>
                        <a:rPr lang="en-US" sz="1000" b="1" i="0" u="none" strike="noStrike" dirty="0">
                          <a:solidFill>
                            <a:srgbClr val="000000"/>
                          </a:solidFill>
                          <a:latin typeface="Calibri"/>
                        </a:rPr>
                        <a:t>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fontAlgn="b"/>
                      <a:r>
                        <a:rPr lang="en-US" sz="800" b="0" i="0" u="none" strike="noStrike" dirty="0">
                          <a:solidFill>
                            <a:srgbClr val="000000"/>
                          </a:solidFill>
                          <a:latin typeface="Calibri"/>
                        </a:rPr>
                        <a:t>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9805">
                <a:tc gridSpan="2">
                  <a:txBody>
                    <a:bodyPr/>
                    <a:lstStyle/>
                    <a:p>
                      <a:pPr algn="ctr" fontAlgn="ctr"/>
                      <a:r>
                        <a:rPr lang="en-US" sz="1000" b="1" i="0" u="none" strike="noStrike" dirty="0">
                          <a:solidFill>
                            <a:srgbClr val="000000"/>
                          </a:solidFill>
                          <a:latin typeface="Calibri"/>
                        </a:rPr>
                        <a:t> </a:t>
                      </a:r>
                    </a:p>
                  </a:txBody>
                  <a:tcPr marL="7434" marR="7434" marT="74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gridSpan="9">
                  <a:txBody>
                    <a:bodyPr/>
                    <a:lstStyle/>
                    <a:p>
                      <a:pPr algn="l" fontAlgn="b"/>
                      <a:r>
                        <a:rPr lang="en-US" sz="800" b="0" i="0" u="none" strike="noStrike" dirty="0">
                          <a:solidFill>
                            <a:srgbClr val="000000"/>
                          </a:solidFill>
                          <a:latin typeface="Calibri"/>
                        </a:rPr>
                        <a:t> </a:t>
                      </a:r>
                    </a:p>
                  </a:txBody>
                  <a:tcPr marL="7434" marR="7434" marT="743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1-3, 20 min total etch</a:t>
            </a:r>
            <a:br>
              <a:rPr lang="en-US" dirty="0" smtClean="0"/>
            </a:br>
            <a:r>
              <a:rPr lang="en-US" dirty="0" smtClean="0"/>
              <a:t>All features exposed</a:t>
            </a:r>
            <a:endParaRPr lang="en-US" dirty="0"/>
          </a:p>
        </p:txBody>
      </p:sp>
      <p:sp>
        <p:nvSpPr>
          <p:cNvPr id="4" name="Slide Number Placeholder 3"/>
          <p:cNvSpPr>
            <a:spLocks noGrp="1"/>
          </p:cNvSpPr>
          <p:nvPr>
            <p:ph type="sldNum" sz="quarter" idx="12"/>
          </p:nvPr>
        </p:nvSpPr>
        <p:spPr/>
        <p:txBody>
          <a:bodyPr/>
          <a:lstStyle/>
          <a:p>
            <a:fld id="{2E94901D-6C42-462D-9679-22FF6391C003}" type="slidenum">
              <a:rPr lang="en-US" smtClean="0"/>
              <a:pPr/>
              <a:t>8</a:t>
            </a:fld>
            <a:endParaRPr lang="en-US"/>
          </a:p>
        </p:txBody>
      </p:sp>
      <p:pic>
        <p:nvPicPr>
          <p:cNvPr id="7" name="Content Placeholder 4" descr="2_1_12_BCB_W1-3_20minAsh_2.jpg"/>
          <p:cNvPicPr>
            <a:picLocks noChangeAspect="1"/>
          </p:cNvPicPr>
          <p:nvPr/>
        </p:nvPicPr>
        <p:blipFill>
          <a:blip r:embed="rId2" cstate="print"/>
          <a:stretch>
            <a:fillRect/>
          </a:stretch>
        </p:blipFill>
        <p:spPr>
          <a:xfrm>
            <a:off x="533400" y="1447800"/>
            <a:ext cx="3962400" cy="2937511"/>
          </a:xfrm>
          <a:prstGeom prst="rect">
            <a:avLst/>
          </a:prstGeom>
        </p:spPr>
      </p:pic>
      <p:pic>
        <p:nvPicPr>
          <p:cNvPr id="8" name="Picture 7" descr="2_1_12_BCB_W1-3_20minAsh_1.jpg"/>
          <p:cNvPicPr>
            <a:picLocks noChangeAspect="1"/>
          </p:cNvPicPr>
          <p:nvPr/>
        </p:nvPicPr>
        <p:blipFill>
          <a:blip r:embed="rId3" cstate="print"/>
          <a:stretch>
            <a:fillRect/>
          </a:stretch>
        </p:blipFill>
        <p:spPr>
          <a:xfrm>
            <a:off x="4572000" y="2895600"/>
            <a:ext cx="3992544" cy="295985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Characterize etch rate more precisely on </a:t>
            </a:r>
            <a:r>
              <a:rPr lang="en-US" dirty="0" err="1" smtClean="0"/>
              <a:t>unfeatured</a:t>
            </a:r>
            <a:r>
              <a:rPr lang="en-US" dirty="0" smtClean="0"/>
              <a:t> wafers – 2/3/12</a:t>
            </a:r>
          </a:p>
          <a:p>
            <a:r>
              <a:rPr lang="en-US" dirty="0" smtClean="0"/>
              <a:t>Etch single-layer features and measure uniformity – 2/3/12</a:t>
            </a:r>
          </a:p>
          <a:p>
            <a:r>
              <a:rPr lang="en-US" dirty="0" smtClean="0"/>
              <a:t>Check uniformity in SEM 2/6/12</a:t>
            </a:r>
          </a:p>
          <a:p>
            <a:pPr lvl="1"/>
            <a:r>
              <a:rPr lang="en-US" dirty="0" err="1" smtClean="0"/>
              <a:t>Unetched</a:t>
            </a:r>
            <a:r>
              <a:rPr lang="en-US" dirty="0" smtClean="0"/>
              <a:t> samples</a:t>
            </a:r>
          </a:p>
          <a:p>
            <a:pPr lvl="1"/>
            <a:r>
              <a:rPr lang="en-US" dirty="0" smtClean="0"/>
              <a:t>Etch-back samples</a:t>
            </a:r>
          </a:p>
          <a:p>
            <a:r>
              <a:rPr lang="en-US" dirty="0" smtClean="0"/>
              <a:t>Try intermediate etching</a:t>
            </a:r>
          </a:p>
          <a:p>
            <a:pPr lvl="1"/>
            <a:r>
              <a:rPr lang="en-US" dirty="0" smtClean="0"/>
              <a:t>BCB-etch-measure + BCB-etch-measure instead of using the soft cure method</a:t>
            </a:r>
          </a:p>
        </p:txBody>
      </p:sp>
      <p:sp>
        <p:nvSpPr>
          <p:cNvPr id="4" name="Slide Number Placeholder 3"/>
          <p:cNvSpPr>
            <a:spLocks noGrp="1"/>
          </p:cNvSpPr>
          <p:nvPr>
            <p:ph type="sldNum" sz="quarter" idx="12"/>
          </p:nvPr>
        </p:nvSpPr>
        <p:spPr/>
        <p:txBody>
          <a:bodyPr/>
          <a:lstStyle/>
          <a:p>
            <a:fld id="{2E94901D-6C42-462D-9679-22FF6391C003}"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5957</TotalTime>
  <Words>1074</Words>
  <Application>Microsoft Office PowerPoint</Application>
  <PresentationFormat>On-screen Show (4:3)</PresentationFormat>
  <Paragraphs>224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BCB Planarization Process</vt:lpstr>
      <vt:lpstr>Hard Mask Dep &amp; Lithography</vt:lpstr>
      <vt:lpstr>Etch and Inspect</vt:lpstr>
      <vt:lpstr>BCB Application and Cure</vt:lpstr>
      <vt:lpstr>Slide 5</vt:lpstr>
      <vt:lpstr>Slide 6</vt:lpstr>
      <vt:lpstr>Slide 7</vt:lpstr>
      <vt:lpstr>Sample 1-3, 20 min total etch All features exposed</vt:lpstr>
      <vt:lpstr>Next Steps</vt:lpstr>
      <vt:lpstr>Notes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BCB Planarization Process</dc:title>
  <dc:creator>Jared Hulme</dc:creator>
  <cp:lastModifiedBy>Jared Hulme</cp:lastModifiedBy>
  <cp:revision>262</cp:revision>
  <dcterms:created xsi:type="dcterms:W3CDTF">2012-01-18T16:03:07Z</dcterms:created>
  <dcterms:modified xsi:type="dcterms:W3CDTF">2012-02-10T18:26:34Z</dcterms:modified>
</cp:coreProperties>
</file>