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DUV positive/negative PR metal liftoff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 – Negative 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DBARC</a:t>
            </a:r>
          </a:p>
          <a:p>
            <a:pPr lvl="1"/>
            <a:r>
              <a:rPr lang="en-US" dirty="0" smtClean="0"/>
              <a:t>5k, 30 s</a:t>
            </a:r>
          </a:p>
          <a:p>
            <a:pPr lvl="1"/>
            <a:r>
              <a:rPr lang="en-US" dirty="0" smtClean="0"/>
              <a:t>170C, 60 s</a:t>
            </a:r>
          </a:p>
          <a:p>
            <a:r>
              <a:rPr lang="en-US" dirty="0" smtClean="0"/>
              <a:t>UVN 2300-0.5 (this recipe comes from UVN 30-0.5 spec sheet)</a:t>
            </a:r>
          </a:p>
          <a:p>
            <a:pPr lvl="1"/>
            <a:r>
              <a:rPr lang="en-US" dirty="0" smtClean="0"/>
              <a:t>3k, 30 s (550 nm thick)</a:t>
            </a:r>
          </a:p>
          <a:p>
            <a:pPr lvl="1"/>
            <a:r>
              <a:rPr lang="en-US" dirty="0" smtClean="0"/>
              <a:t>110 C, 60 s</a:t>
            </a:r>
          </a:p>
          <a:p>
            <a:pPr lvl="1"/>
            <a:r>
              <a:rPr lang="en-US" dirty="0" smtClean="0"/>
              <a:t>Expose (~25 </a:t>
            </a:r>
            <a:r>
              <a:rPr lang="en-US" dirty="0" err="1" smtClean="0"/>
              <a:t>mJ</a:t>
            </a:r>
            <a:r>
              <a:rPr lang="en-US" dirty="0" smtClean="0"/>
              <a:t>/cm2, -0.15 focus, NA=0.63, annular </a:t>
            </a:r>
            <a:r>
              <a:rPr lang="el-GR" dirty="0" smtClean="0">
                <a:latin typeface="Calibri"/>
                <a:cs typeface="Calibri"/>
              </a:rPr>
              <a:t>σ</a:t>
            </a:r>
            <a:r>
              <a:rPr lang="en-US" dirty="0" smtClean="0">
                <a:latin typeface="Calibri"/>
                <a:cs typeface="Calibri"/>
              </a:rPr>
              <a:t>=0.4/0.8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105 C, 60 s</a:t>
            </a:r>
          </a:p>
          <a:p>
            <a:pPr lvl="1"/>
            <a:r>
              <a:rPr lang="en-US" dirty="0" smtClean="0"/>
              <a:t>AZ300MIF, 60 s</a:t>
            </a:r>
          </a:p>
          <a:p>
            <a:r>
              <a:rPr lang="en-US" dirty="0" err="1" smtClean="0"/>
              <a:t>Descum</a:t>
            </a:r>
            <a:endParaRPr lang="en-US" dirty="0" smtClean="0"/>
          </a:p>
          <a:p>
            <a:pPr lvl="1"/>
            <a:r>
              <a:rPr lang="en-US" dirty="0" smtClean="0"/>
              <a:t>30 s, 100 W</a:t>
            </a:r>
          </a:p>
          <a:p>
            <a:r>
              <a:rPr lang="en-US" dirty="0" smtClean="0"/>
              <a:t>Metal </a:t>
            </a:r>
            <a:r>
              <a:rPr lang="en-US" dirty="0" err="1" smtClean="0"/>
              <a:t>dep</a:t>
            </a:r>
            <a:r>
              <a:rPr lang="en-US" dirty="0" smtClean="0"/>
              <a:t> (E-Beam 1)</a:t>
            </a:r>
          </a:p>
          <a:p>
            <a:pPr lvl="1"/>
            <a:r>
              <a:rPr lang="en-US" dirty="0" smtClean="0"/>
              <a:t>100 nm, 1 </a:t>
            </a:r>
            <a:r>
              <a:rPr lang="en-US" dirty="0" smtClean="0">
                <a:latin typeface="Calibri"/>
                <a:cs typeface="Calibri"/>
              </a:rPr>
              <a:t>Å/s with occasional spike at 2 </a:t>
            </a:r>
            <a:r>
              <a:rPr lang="en-US" dirty="0" smtClean="0">
                <a:cs typeface="Calibri"/>
              </a:rPr>
              <a:t>Å/s</a:t>
            </a:r>
          </a:p>
          <a:p>
            <a:r>
              <a:rPr lang="en-US" dirty="0" smtClean="0"/>
              <a:t>Liftoff</a:t>
            </a:r>
          </a:p>
          <a:p>
            <a:pPr lvl="1"/>
            <a:r>
              <a:rPr lang="en-US" dirty="0" smtClean="0"/>
              <a:t>1165, 30 min, </a:t>
            </a:r>
            <a:r>
              <a:rPr lang="en-US" dirty="0" err="1" smtClean="0"/>
              <a:t>sonication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SEMs</a:t>
            </a:r>
            <a:endParaRPr lang="en-US" dirty="0"/>
          </a:p>
        </p:txBody>
      </p:sp>
      <p:pic>
        <p:nvPicPr>
          <p:cNvPr id="1026" name="Picture 2" descr="E:\ge\liftoff\LO_0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658493" cy="2743200"/>
          </a:xfrm>
          <a:prstGeom prst="rect">
            <a:avLst/>
          </a:prstGeom>
          <a:noFill/>
        </p:spPr>
      </p:pic>
      <p:pic>
        <p:nvPicPr>
          <p:cNvPr id="1027" name="Picture 3" descr="E:\ge\liftoff\LO_0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114800"/>
            <a:ext cx="3658493" cy="2743200"/>
          </a:xfrm>
          <a:prstGeom prst="rect">
            <a:avLst/>
          </a:prstGeom>
          <a:noFill/>
        </p:spPr>
      </p:pic>
      <p:pic>
        <p:nvPicPr>
          <p:cNvPr id="1028" name="Picture 4" descr="E:\ge\liftoff\LO_03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3658493" cy="2743200"/>
          </a:xfrm>
          <a:prstGeom prst="rect">
            <a:avLst/>
          </a:prstGeom>
          <a:noFill/>
        </p:spPr>
      </p:pic>
      <p:pic>
        <p:nvPicPr>
          <p:cNvPr id="1029" name="Picture 5" descr="E:\ge\liftoff\LO_04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371600"/>
            <a:ext cx="3658493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 – Positive 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DBARC</a:t>
            </a:r>
          </a:p>
          <a:p>
            <a:pPr lvl="1"/>
            <a:r>
              <a:rPr lang="en-US" dirty="0" smtClean="0"/>
              <a:t>5k, 30 s</a:t>
            </a:r>
          </a:p>
          <a:p>
            <a:pPr lvl="1"/>
            <a:r>
              <a:rPr lang="en-US" dirty="0" smtClean="0"/>
              <a:t>170C, 60 s</a:t>
            </a:r>
          </a:p>
          <a:p>
            <a:r>
              <a:rPr lang="en-US" dirty="0" smtClean="0"/>
              <a:t>UV 210-0.3</a:t>
            </a:r>
          </a:p>
          <a:p>
            <a:pPr lvl="1"/>
            <a:r>
              <a:rPr lang="en-US" dirty="0" smtClean="0"/>
              <a:t>1k, 30 s </a:t>
            </a:r>
            <a:r>
              <a:rPr lang="en-US" dirty="0" smtClean="0"/>
              <a:t>(~500 </a:t>
            </a:r>
            <a:r>
              <a:rPr lang="en-US" dirty="0" smtClean="0"/>
              <a:t>nm according to spec sheet)</a:t>
            </a:r>
          </a:p>
          <a:p>
            <a:pPr lvl="1"/>
            <a:r>
              <a:rPr lang="en-US" dirty="0" smtClean="0"/>
              <a:t>135 C, 60 s</a:t>
            </a:r>
          </a:p>
          <a:p>
            <a:pPr lvl="1"/>
            <a:r>
              <a:rPr lang="en-US" dirty="0" smtClean="0"/>
              <a:t>Expose (~25 </a:t>
            </a:r>
            <a:r>
              <a:rPr lang="en-US" dirty="0" err="1" smtClean="0"/>
              <a:t>mJ</a:t>
            </a:r>
            <a:r>
              <a:rPr lang="en-US" dirty="0" smtClean="0"/>
              <a:t>/cm2, -0.15 focus, NA=0.63, annular </a:t>
            </a:r>
            <a:r>
              <a:rPr lang="el-GR" dirty="0" smtClean="0">
                <a:latin typeface="Calibri"/>
                <a:cs typeface="Calibri"/>
              </a:rPr>
              <a:t>σ</a:t>
            </a:r>
            <a:r>
              <a:rPr lang="en-US" dirty="0" smtClean="0">
                <a:latin typeface="Calibri"/>
                <a:cs typeface="Calibri"/>
              </a:rPr>
              <a:t>=0.4/0.8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135 C, 90 s</a:t>
            </a:r>
          </a:p>
          <a:p>
            <a:pPr lvl="1"/>
            <a:r>
              <a:rPr lang="en-US" dirty="0" smtClean="0"/>
              <a:t>AZ300MIF, 45 s</a:t>
            </a:r>
          </a:p>
          <a:p>
            <a:r>
              <a:rPr lang="en-US" dirty="0" err="1" smtClean="0"/>
              <a:t>Descum</a:t>
            </a:r>
            <a:endParaRPr lang="en-US" dirty="0" smtClean="0"/>
          </a:p>
          <a:p>
            <a:pPr lvl="1"/>
            <a:r>
              <a:rPr lang="en-US" dirty="0" smtClean="0"/>
              <a:t>15 s, 100 W</a:t>
            </a:r>
          </a:p>
          <a:p>
            <a:r>
              <a:rPr lang="en-US" dirty="0" smtClean="0"/>
              <a:t>Metal </a:t>
            </a:r>
            <a:r>
              <a:rPr lang="en-US" dirty="0" err="1" smtClean="0"/>
              <a:t>dep</a:t>
            </a:r>
            <a:r>
              <a:rPr lang="en-US" dirty="0" smtClean="0"/>
              <a:t> (E-Beam </a:t>
            </a:r>
            <a:r>
              <a:rPr lang="en-US" dirty="0" smtClean="0"/>
              <a:t>3)</a:t>
            </a:r>
            <a:endParaRPr lang="en-US" dirty="0" smtClean="0"/>
          </a:p>
          <a:p>
            <a:pPr lvl="1"/>
            <a:r>
              <a:rPr lang="en-US" dirty="0" smtClean="0"/>
              <a:t>20/80 nm (Ti/Au)</a:t>
            </a:r>
            <a:endParaRPr lang="en-US" dirty="0" smtClean="0">
              <a:cs typeface="Calibri"/>
            </a:endParaRPr>
          </a:p>
          <a:p>
            <a:r>
              <a:rPr lang="en-US" dirty="0" smtClean="0"/>
              <a:t>Liftoff</a:t>
            </a:r>
          </a:p>
          <a:p>
            <a:pPr lvl="1"/>
            <a:r>
              <a:rPr lang="en-US" dirty="0" smtClean="0"/>
              <a:t>1165, 30 min, </a:t>
            </a:r>
            <a:r>
              <a:rPr lang="en-US" dirty="0" err="1" smtClean="0"/>
              <a:t>sonication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urczvei\Desktop\DU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5756015" cy="42672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Optical microscope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181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DUV positive/negative PR metal liftoff</vt:lpstr>
      <vt:lpstr>Recipe – Negative PR</vt:lpstr>
      <vt:lpstr>SEMs</vt:lpstr>
      <vt:lpstr>Recipe – Positive PR</vt:lpstr>
      <vt:lpstr>Optical microscope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Kurczveil, Geza</dc:creator>
  <cp:lastModifiedBy>Geza Kurczveil</cp:lastModifiedBy>
  <cp:revision>9</cp:revision>
  <dcterms:created xsi:type="dcterms:W3CDTF">2006-08-16T00:00:00Z</dcterms:created>
  <dcterms:modified xsi:type="dcterms:W3CDTF">2012-10-23T00:45:23Z</dcterms:modified>
</cp:coreProperties>
</file>