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56" r:id="rId2"/>
    <p:sldId id="317" r:id="rId3"/>
    <p:sldId id="477" r:id="rId4"/>
    <p:sldId id="474" r:id="rId5"/>
    <p:sldId id="472" r:id="rId6"/>
    <p:sldId id="473" r:id="rId7"/>
    <p:sldId id="475" r:id="rId8"/>
    <p:sldId id="552" r:id="rId9"/>
    <p:sldId id="553" r:id="rId10"/>
    <p:sldId id="554" r:id="rId11"/>
    <p:sldId id="557" r:id="rId12"/>
    <p:sldId id="476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07" r:id="rId43"/>
    <p:sldId id="529" r:id="rId44"/>
    <p:sldId id="508" r:id="rId45"/>
    <p:sldId id="509" r:id="rId46"/>
    <p:sldId id="510" r:id="rId47"/>
    <p:sldId id="511" r:id="rId48"/>
    <p:sldId id="512" r:id="rId49"/>
    <p:sldId id="513" r:id="rId50"/>
    <p:sldId id="514" r:id="rId51"/>
    <p:sldId id="515" r:id="rId52"/>
    <p:sldId id="516" r:id="rId53"/>
    <p:sldId id="517" r:id="rId54"/>
    <p:sldId id="518" r:id="rId55"/>
    <p:sldId id="530" r:id="rId56"/>
    <p:sldId id="543" r:id="rId57"/>
    <p:sldId id="544" r:id="rId58"/>
    <p:sldId id="545" r:id="rId59"/>
    <p:sldId id="547" r:id="rId60"/>
    <p:sldId id="546" r:id="rId61"/>
    <p:sldId id="548" r:id="rId62"/>
    <p:sldId id="549" r:id="rId63"/>
    <p:sldId id="550" r:id="rId64"/>
    <p:sldId id="551" r:id="rId65"/>
    <p:sldId id="542" r:id="rId66"/>
    <p:sldId id="519" r:id="rId67"/>
    <p:sldId id="520" r:id="rId68"/>
    <p:sldId id="521" r:id="rId69"/>
    <p:sldId id="522" r:id="rId70"/>
    <p:sldId id="523" r:id="rId71"/>
    <p:sldId id="524" r:id="rId72"/>
    <p:sldId id="525" r:id="rId73"/>
    <p:sldId id="526" r:id="rId74"/>
    <p:sldId id="527" r:id="rId75"/>
    <p:sldId id="528" r:id="rId76"/>
    <p:sldId id="555" r:id="rId77"/>
    <p:sldId id="556" r:id="rId78"/>
  </p:sldIdLst>
  <p:sldSz cx="9144000" cy="6858000" type="screen4x3"/>
  <p:notesSz cx="6672263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FF"/>
    <a:srgbClr val="FFC000"/>
    <a:srgbClr val="3366FF"/>
    <a:srgbClr val="FFFF00"/>
    <a:srgbClr val="00FF00"/>
    <a:srgbClr val="FF6699"/>
    <a:srgbClr val="A50021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14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9405" y="0"/>
            <a:ext cx="2891314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CE3CF-D7C1-42BF-A8A1-DAA1070BA5B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91314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9405" y="9285338"/>
            <a:ext cx="2891314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1DDD4-1BD5-47B6-9360-8370F1BCA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892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80048" y="0"/>
            <a:ext cx="2890626" cy="4892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0C839-D96F-4205-903F-0A419F1D1FFA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79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44065"/>
            <a:ext cx="5338128" cy="439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002"/>
            <a:ext cx="2890626" cy="489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80048" y="9285002"/>
            <a:ext cx="2890626" cy="489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C43B-9C66-44EE-B11D-85A090870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Dev-2 (SOA test run)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Martijn</a:t>
            </a:r>
          </a:p>
          <a:p>
            <a:r>
              <a:rPr lang="en-US" dirty="0" smtClean="0"/>
              <a:t>March 18.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waveguide </a:t>
            </a:r>
            <a:r>
              <a:rPr lang="en-US" dirty="0" smtClean="0"/>
              <a:t>etch;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VC </a:t>
            </a:r>
            <a:r>
              <a:rPr lang="en-US" dirty="0" smtClean="0"/>
              <a:t>etch;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</a:t>
            </a:r>
            <a:r>
              <a:rPr lang="en-US" dirty="0" err="1" smtClean="0"/>
              <a:t>InP</a:t>
            </a:r>
            <a:r>
              <a:rPr lang="en-US" dirty="0" smtClean="0"/>
              <a:t> </a:t>
            </a:r>
            <a:r>
              <a:rPr lang="en-US" dirty="0" smtClean="0"/>
              <a:t>etch;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QW </a:t>
            </a:r>
            <a:r>
              <a:rPr lang="en-US" dirty="0" smtClean="0"/>
              <a:t>etch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w/ n-metal protection;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w/o n-metal protection (i.e. standard up to now);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</a:t>
            </a:r>
            <a:r>
              <a:rPr lang="en-US" dirty="0" smtClean="0"/>
              <a:t>etch;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n-metal </a:t>
            </a:r>
            <a:r>
              <a:rPr lang="en-US" dirty="0" smtClean="0"/>
              <a:t>deposition;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p-metal </a:t>
            </a:r>
            <a:r>
              <a:rPr lang="en-US" dirty="0" smtClean="0"/>
              <a:t>deposition;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ion </a:t>
            </a:r>
            <a:r>
              <a:rPr lang="en-US" dirty="0" smtClean="0"/>
              <a:t>implant;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via </a:t>
            </a:r>
            <a:r>
              <a:rPr lang="en-US" dirty="0" smtClean="0"/>
              <a:t>open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BCB </a:t>
            </a:r>
            <a:r>
              <a:rPr lang="en-US" dirty="0" smtClean="0"/>
              <a:t>w/ nitride: positive </a:t>
            </a:r>
            <a:r>
              <a:rPr lang="en-US" dirty="0" smtClean="0"/>
              <a:t>resist</a:t>
            </a:r>
            <a:r>
              <a:rPr lang="en-US" dirty="0" smtClean="0"/>
              <a:t>;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negative tone </a:t>
            </a:r>
            <a:r>
              <a:rPr lang="en-US" dirty="0" smtClean="0"/>
              <a:t>SU8;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probe metal </a:t>
            </a:r>
            <a:r>
              <a:rPr lang="en-US" dirty="0" smtClean="0"/>
              <a:t>deposition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layout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38200" y="1981200"/>
            <a:ext cx="2286000" cy="2286000"/>
            <a:chOff x="-685800" y="914400"/>
            <a:chExt cx="2286000" cy="2286000"/>
          </a:xfrm>
        </p:grpSpPr>
        <p:sp>
          <p:nvSpPr>
            <p:cNvPr id="4" name="Rectangle 3"/>
            <p:cNvSpPr/>
            <p:nvPr/>
          </p:nvSpPr>
          <p:spPr>
            <a:xfrm>
              <a:off x="457200" y="20574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1. Si wave-guides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9144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3. p-mesa etch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-685800" y="9144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4a. QW </a:t>
              </a:r>
              <a:r>
                <a:rPr lang="en-US" sz="1600" dirty="0" smtClean="0">
                  <a:solidFill>
                    <a:schemeClr val="tx1"/>
                  </a:solidFill>
                </a:rPr>
                <a:t>etch w/ protection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685800" y="20574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4b. </a:t>
              </a:r>
              <a:r>
                <a:rPr lang="en-US" sz="1600" dirty="0" smtClean="0">
                  <a:solidFill>
                    <a:schemeClr val="tx1"/>
                  </a:solidFill>
                </a:rPr>
                <a:t>QW etch w/o protection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05200" y="1981200"/>
            <a:ext cx="2286000" cy="2286000"/>
            <a:chOff x="4724400" y="1905000"/>
            <a:chExt cx="2286000" cy="2286000"/>
          </a:xfrm>
        </p:grpSpPr>
        <p:sp>
          <p:nvSpPr>
            <p:cNvPr id="6" name="Rectangle 5"/>
            <p:cNvSpPr/>
            <p:nvPr/>
          </p:nvSpPr>
          <p:spPr>
            <a:xfrm>
              <a:off x="5867400" y="30480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2. VC etch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00" y="19050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5.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substr</a:t>
              </a:r>
              <a:r>
                <a:rPr lang="en-US" sz="1600" dirty="0" smtClean="0">
                  <a:solidFill>
                    <a:schemeClr val="tx1"/>
                  </a:solidFill>
                </a:rPr>
                <a:t>. etch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19050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6. n-metal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24400" y="30480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7. p-metal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72200" y="1981200"/>
            <a:ext cx="2286000" cy="2286000"/>
            <a:chOff x="1676400" y="2743200"/>
            <a:chExt cx="2286000" cy="2286000"/>
          </a:xfrm>
        </p:grpSpPr>
        <p:sp>
          <p:nvSpPr>
            <p:cNvPr id="13" name="Rectangle 12"/>
            <p:cNvSpPr/>
            <p:nvPr/>
          </p:nvSpPr>
          <p:spPr>
            <a:xfrm>
              <a:off x="1676400" y="38862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10. probe metal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19400" y="38862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8. ion implant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19400" y="27432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9a. via </a:t>
              </a:r>
              <a:r>
                <a:rPr lang="en-US" sz="1600" dirty="0" smtClean="0">
                  <a:solidFill>
                    <a:schemeClr val="tx1"/>
                  </a:solidFill>
                </a:rPr>
                <a:t>etch – positive resist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76400" y="2743200"/>
              <a:ext cx="1143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9b. via </a:t>
              </a:r>
              <a:r>
                <a:rPr lang="en-US" sz="1600" dirty="0" smtClean="0">
                  <a:solidFill>
                    <a:schemeClr val="tx1"/>
                  </a:solidFill>
                </a:rPr>
                <a:t>etch – negative resist (SU8)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test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loss test;</a:t>
            </a:r>
          </a:p>
          <a:p>
            <a:r>
              <a:rPr lang="en-US" dirty="0" smtClean="0"/>
              <a:t>TLM structures;</a:t>
            </a:r>
          </a:p>
          <a:p>
            <a:r>
              <a:rPr lang="en-US" dirty="0" smtClean="0"/>
              <a:t>Resolution test structures;</a:t>
            </a:r>
          </a:p>
          <a:p>
            <a:r>
              <a:rPr lang="en-US" dirty="0" smtClean="0"/>
              <a:t>Resistance ion implanted waveguide (for electrical isolation);</a:t>
            </a:r>
          </a:p>
          <a:p>
            <a:r>
              <a:rPr lang="en-US" dirty="0" smtClean="0"/>
              <a:t>Metal lines resistance;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follower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Adjusted for self-aligned metallization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</a:t>
            </a:r>
            <a:r>
              <a:rPr lang="en-US" dirty="0" err="1" smtClean="0"/>
              <a:t>epi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added in detail...</a:t>
            </a:r>
          </a:p>
          <a:p>
            <a:pPr lvl="1"/>
            <a:r>
              <a:rPr lang="en-US" dirty="0" smtClean="0"/>
              <a:t>UCSB standard;</a:t>
            </a:r>
          </a:p>
          <a:p>
            <a:pPr lvl="1"/>
            <a:r>
              <a:rPr lang="en-US" dirty="0" smtClean="0"/>
              <a:t>Landmark standard.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 flow -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Silicon waveguide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VC / thermal shunt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n-metal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p-metal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ion implant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via 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probe-metal deposition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wafer quality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 wafer</a:t>
            </a:r>
          </a:p>
          <a:p>
            <a:pPr lvl="1"/>
            <a:r>
              <a:rPr lang="en-US" dirty="0" smtClean="0"/>
              <a:t>check: surface roughness &lt; 1 nm RMS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Hardmask</a:t>
            </a:r>
            <a:r>
              <a:rPr lang="en-US" dirty="0" smtClean="0"/>
              <a:t> deposition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 PECVD / IBD (?) oxide or grow thermal oxide → </a:t>
            </a:r>
            <a:r>
              <a:rPr lang="en-US" dirty="0" smtClean="0">
                <a:solidFill>
                  <a:srgbClr val="FF0000"/>
                </a:solidFill>
              </a:rPr>
              <a:t>to be decided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waveguide litho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thin resist &lt; 0.8 um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638800"/>
            <a:ext cx="762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5638800"/>
            <a:ext cx="1371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5638800"/>
            <a:ext cx="1295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5638800"/>
            <a:ext cx="1905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5638800"/>
            <a:ext cx="609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Hardmask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638800"/>
            <a:ext cx="762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5638800"/>
            <a:ext cx="1371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5638800"/>
            <a:ext cx="1295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5638800"/>
            <a:ext cx="1905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5638800"/>
            <a:ext cx="609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Dev-2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Optimize hybrid silicon SOA and laser performance</a:t>
            </a:r>
          </a:p>
          <a:p>
            <a:endParaRPr lang="en-US" dirty="0" smtClean="0"/>
          </a:p>
          <a:p>
            <a:r>
              <a:rPr lang="en-US" dirty="0" smtClean="0"/>
              <a:t>Vary SOA designs and </a:t>
            </a:r>
            <a:r>
              <a:rPr lang="en-US" dirty="0" err="1" smtClean="0"/>
              <a:t>epi’s</a:t>
            </a:r>
            <a:r>
              <a:rPr lang="en-US" dirty="0" smtClean="0"/>
              <a:t>;</a:t>
            </a:r>
          </a:p>
          <a:p>
            <a:r>
              <a:rPr lang="en-US" dirty="0" smtClean="0"/>
              <a:t>Fabricate lots of devices to be able to </a:t>
            </a:r>
            <a:r>
              <a:rPr lang="en-US" u="sng" dirty="0" smtClean="0"/>
              <a:t>accurately</a:t>
            </a:r>
            <a:r>
              <a:rPr lang="en-US" dirty="0" smtClean="0"/>
              <a:t> extract performance parameters;</a:t>
            </a:r>
          </a:p>
          <a:p>
            <a:r>
              <a:rPr lang="en-US" dirty="0" smtClean="0"/>
              <a:t>Set up a model to describe our SOA performance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Best-performing designs will flow into the first E-Phi shuttle run (EPhi-1)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waveguide etch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etch is ~ halfway the SOI, so the BOX is still covered.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</a:t>
            </a:r>
            <a:r>
              <a:rPr lang="en-US" dirty="0" err="1" smtClean="0"/>
              <a:t>hardmask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953000" y="5638800"/>
            <a:ext cx="3810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5638800"/>
            <a:ext cx="3733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and thermal shunt litho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953000" y="5638800"/>
            <a:ext cx="3810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5638800"/>
            <a:ext cx="3733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and thermal shunt etch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 </a:t>
            </a:r>
            <a:r>
              <a:rPr lang="en-US" u="sng" dirty="0" smtClean="0"/>
              <a:t>through</a:t>
            </a:r>
            <a:r>
              <a:rPr lang="en-US" dirty="0" smtClean="0"/>
              <a:t> the oxide all the way down to the substrate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wafer bonding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Check wafer surface roughness &lt; 1 nm RMS;</a:t>
            </a:r>
          </a:p>
          <a:p>
            <a:r>
              <a:rPr lang="en-US" dirty="0" smtClean="0"/>
              <a:t>Jon prefers a 3x3 or 4x3 die configuration, so he can bond the central ones and have uncovered alignment marks on all sides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3962400"/>
            <a:ext cx="8382000" cy="1143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" y="49530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substrate removal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 wet etch</a:t>
            </a:r>
            <a:r>
              <a:rPr lang="en-US" dirty="0"/>
              <a:t> </a:t>
            </a:r>
            <a:r>
              <a:rPr lang="en-US" dirty="0" smtClean="0"/>
              <a:t>of substrate, stops on </a:t>
            </a:r>
            <a:r>
              <a:rPr lang="en-US" dirty="0" err="1" smtClean="0"/>
              <a:t>InGaAs</a:t>
            </a:r>
            <a:r>
              <a:rPr lang="en-US" dirty="0" smtClean="0"/>
              <a:t> stop layer (20-30 nm);</a:t>
            </a:r>
          </a:p>
          <a:p>
            <a:r>
              <a:rPr lang="en-US" dirty="0" smtClean="0"/>
              <a:t>Selective wet etch of </a:t>
            </a:r>
            <a:r>
              <a:rPr lang="en-US" dirty="0" err="1" smtClean="0"/>
              <a:t>InGaAs</a:t>
            </a:r>
            <a:r>
              <a:rPr lang="en-US" dirty="0" smtClean="0"/>
              <a:t>, stops on </a:t>
            </a:r>
            <a:r>
              <a:rPr lang="en-US" dirty="0" err="1" smtClean="0"/>
              <a:t>InP</a:t>
            </a:r>
            <a:r>
              <a:rPr lang="en-US" dirty="0" smtClean="0"/>
              <a:t> stop layer (20-30 nm);</a:t>
            </a:r>
          </a:p>
          <a:p>
            <a:r>
              <a:rPr lang="en-US" dirty="0" smtClean="0"/>
              <a:t>Keep </a:t>
            </a:r>
            <a:r>
              <a:rPr lang="en-US" dirty="0" err="1" smtClean="0"/>
              <a:t>InP</a:t>
            </a:r>
            <a:r>
              <a:rPr lang="en-US" dirty="0" smtClean="0"/>
              <a:t> layer until p-metallization (not shown from now on)</a:t>
            </a:r>
          </a:p>
          <a:p>
            <a:endParaRPr lang="en-US" dirty="0" smtClean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5029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487680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 </a:t>
            </a:r>
            <a:r>
              <a:rPr lang="en-US" u="sng" dirty="0" smtClean="0"/>
              <a:t>through</a:t>
            </a:r>
            <a:r>
              <a:rPr lang="en-US" dirty="0" smtClean="0"/>
              <a:t> the QWs, stop in lower SCH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487680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1. Draft mask design finished; mask review;</a:t>
            </a:r>
          </a:p>
          <a:p>
            <a:r>
              <a:rPr lang="en-US" dirty="0" smtClean="0"/>
              <a:t>April 8. Send mask designs to </a:t>
            </a:r>
            <a:r>
              <a:rPr lang="en-US" dirty="0" err="1" smtClean="0"/>
              <a:t>Photronix</a:t>
            </a:r>
            <a:r>
              <a:rPr lang="en-US" dirty="0" smtClean="0"/>
              <a:t>;</a:t>
            </a:r>
          </a:p>
          <a:p>
            <a:r>
              <a:rPr lang="en-US" dirty="0" smtClean="0"/>
              <a:t>April 15. Receive mask set; start processing;</a:t>
            </a:r>
          </a:p>
          <a:p>
            <a:r>
              <a:rPr lang="en-US" dirty="0" smtClean="0"/>
              <a:t>End of April: III/V arrives (Yongbo will try to push forward this date; one week should be enough).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971800" y="4648200"/>
            <a:ext cx="914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816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67400" y="46482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971800" y="4648200"/>
            <a:ext cx="914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816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67400" y="46482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 etch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 etch → use for taper definition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1816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670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58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1816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670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5800" y="48006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6705600" y="4953000"/>
            <a:ext cx="2057400" cy="990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4102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144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09800" y="4953000"/>
            <a:ext cx="21336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litho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9530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0" y="49530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29200" y="4953000"/>
            <a:ext cx="1524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6705600" y="4953000"/>
            <a:ext cx="2057400" cy="990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4102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144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09800" y="4953000"/>
            <a:ext cx="21336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Etch SCH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9530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0" y="49530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29200" y="4953000"/>
            <a:ext cx="1524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ontent Placeholder 7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Selectively wet etch SCH immediately before n-metal deposition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6705600" y="4953000"/>
            <a:ext cx="2057400" cy="990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4102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14400" y="4953000"/>
            <a:ext cx="1066800" cy="838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09800" y="4953000"/>
            <a:ext cx="21336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deposition</a:t>
            </a:r>
            <a:endParaRPr lang="en-US" dirty="0"/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finish with a Chromium layer? Other metal? (To avoid gold surface in via dry etch)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9530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0" y="49530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29200" y="4953000"/>
            <a:ext cx="152400" cy="914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1000" y="48006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14400" y="4800600"/>
            <a:ext cx="10668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209800" y="4800600"/>
            <a:ext cx="2133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05600" y="4800600"/>
            <a:ext cx="2057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10200" y="4800600"/>
            <a:ext cx="10668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72000" y="48006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options (1)</a:t>
            </a:r>
            <a:endParaRPr lang="en-US" dirty="0"/>
          </a:p>
        </p:txBody>
      </p:sp>
      <p:sp>
        <p:nvSpPr>
          <p:cNvPr id="180" name="Content Placeholder 179"/>
          <p:cNvSpPr>
            <a:spLocks noGrp="1"/>
          </p:cNvSpPr>
          <p:nvPr>
            <p:ph idx="1"/>
          </p:nvPr>
        </p:nvSpPr>
        <p:spPr>
          <a:xfrm>
            <a:off x="3200400" y="1600200"/>
            <a:ext cx="54864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‘Standard’ design</a:t>
            </a:r>
          </a:p>
          <a:p>
            <a:r>
              <a:rPr lang="en-US" dirty="0" smtClean="0"/>
              <a:t>Ion implanted current channel definition;</a:t>
            </a:r>
          </a:p>
          <a:p>
            <a:r>
              <a:rPr lang="en-US" dirty="0" smtClean="0"/>
              <a:t>Si waveguide for optical guiding;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Etched current channel</a:t>
            </a:r>
          </a:p>
          <a:p>
            <a:r>
              <a:rPr lang="en-US" dirty="0" smtClean="0"/>
              <a:t>No ion implant </a:t>
            </a:r>
            <a:r>
              <a:rPr lang="en-US" dirty="0" smtClean="0">
                <a:latin typeface="Calibri"/>
              </a:rPr>
              <a:t>→ well-defined current channel;</a:t>
            </a:r>
            <a:endParaRPr lang="en-US" dirty="0" smtClean="0"/>
          </a:p>
          <a:p>
            <a:r>
              <a:rPr lang="en-US" dirty="0" smtClean="0"/>
              <a:t>Si waveguide for optical guiding;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152400" y="1676400"/>
            <a:ext cx="2819400" cy="1752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52400" y="3581400"/>
            <a:ext cx="2819400" cy="152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152400" y="3733800"/>
            <a:ext cx="2819400" cy="3048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990600" y="1981200"/>
            <a:ext cx="1143000" cy="106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04800" y="3276600"/>
            <a:ext cx="25146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990600" y="1828800"/>
            <a:ext cx="1143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914400" y="3124200"/>
            <a:ext cx="1295400" cy="152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914400" y="3048000"/>
            <a:ext cx="1295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362200" y="2971800"/>
            <a:ext cx="4572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04800" y="2971800"/>
            <a:ext cx="4572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914400" y="2895600"/>
            <a:ext cx="1295400" cy="152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28600" y="2895600"/>
            <a:ext cx="76200" cy="533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838200" y="2819400"/>
            <a:ext cx="76200" cy="457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762000" y="2895600"/>
            <a:ext cx="76200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04800" y="2895600"/>
            <a:ext cx="457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52400" y="3352800"/>
            <a:ext cx="152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2209800" y="2819400"/>
            <a:ext cx="76200" cy="457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2286000" y="2895600"/>
            <a:ext cx="76200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2819400"/>
            <a:ext cx="76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133600" y="2819400"/>
            <a:ext cx="76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914400" y="1905000"/>
            <a:ext cx="76200" cy="9906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133600" y="1905000"/>
            <a:ext cx="76200" cy="9906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362200" y="2895600"/>
            <a:ext cx="457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819400" y="2895600"/>
            <a:ext cx="76200" cy="533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819400" y="3352800"/>
            <a:ext cx="152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066800" y="1828800"/>
            <a:ext cx="228600" cy="11430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828800" y="1828800"/>
            <a:ext cx="228600" cy="11430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057400" y="3429000"/>
            <a:ext cx="9144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152400" y="3429000"/>
            <a:ext cx="9144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447800" y="3429000"/>
            <a:ext cx="2286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143000" y="1600200"/>
            <a:ext cx="8382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178"/>
          <p:cNvGrpSpPr/>
          <p:nvPr/>
        </p:nvGrpSpPr>
        <p:grpSpPr>
          <a:xfrm>
            <a:off x="152400" y="4267200"/>
            <a:ext cx="2819400" cy="2438400"/>
            <a:chOff x="3124200" y="4267200"/>
            <a:chExt cx="2819400" cy="2438400"/>
          </a:xfrm>
        </p:grpSpPr>
        <p:sp>
          <p:nvSpPr>
            <p:cNvPr id="94" name="Rectangle 93"/>
            <p:cNvSpPr/>
            <p:nvPr/>
          </p:nvSpPr>
          <p:spPr>
            <a:xfrm>
              <a:off x="3124200" y="4343400"/>
              <a:ext cx="2819400" cy="17526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24200" y="6248400"/>
              <a:ext cx="2819400" cy="152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124200" y="6400800"/>
              <a:ext cx="2819400" cy="3048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14800" y="4648200"/>
              <a:ext cx="838200" cy="10668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76600" y="5943600"/>
              <a:ext cx="2514600" cy="152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114800" y="4495800"/>
              <a:ext cx="8382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886200" y="5791200"/>
              <a:ext cx="12954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886200" y="5715000"/>
              <a:ext cx="12954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334000" y="56388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276600" y="56388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886200" y="5562600"/>
              <a:ext cx="12954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200400" y="55626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810000" y="54864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733800" y="55626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276600" y="55626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124200" y="60198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181600" y="54864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257800" y="55626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886200" y="54864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953000" y="5486400"/>
              <a:ext cx="2286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038600" y="45720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953000" y="45720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334000" y="55626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791200" y="55626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791200" y="60198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029200" y="6096000"/>
              <a:ext cx="9144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124200" y="6096000"/>
              <a:ext cx="9144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419600" y="6096000"/>
              <a:ext cx="2286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114800" y="4267200"/>
              <a:ext cx="838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lift-off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Nitride sticking layer</a:t>
            </a:r>
            <a:endParaRPr lang="en-US" dirty="0"/>
          </a:p>
        </p:txBody>
      </p:sp>
      <p:sp>
        <p:nvSpPr>
          <p:cNvPr id="95" name="Content Placeholder 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Actually oxide would be better for waveguide index contrast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3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029200"/>
              <a:ext cx="7239000" cy="990600"/>
              <a:chOff x="381000" y="5029200"/>
              <a:chExt cx="7239000" cy="990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9906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9718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91200" y="5029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19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7912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8100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71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28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906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4953000"/>
            <a:ext cx="3200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4953000"/>
            <a:ext cx="1447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Planarization</a:t>
            </a:r>
            <a:endParaRPr lang="en-US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decided: oxide, BCB, SU8, ...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1905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9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029200"/>
              <a:ext cx="7239000" cy="990600"/>
              <a:chOff x="381000" y="5029200"/>
              <a:chExt cx="7239000" cy="990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9906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9718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791200" y="5029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19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912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8100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971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828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9906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Planarization option 1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4953000"/>
            <a:ext cx="3200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4953000"/>
            <a:ext cx="1447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litho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1905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648200"/>
            <a:ext cx="91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00200" y="4648200"/>
            <a:ext cx="4114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72200" y="4648200"/>
            <a:ext cx="2590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029200"/>
              <a:ext cx="7239000" cy="990600"/>
              <a:chOff x="381000" y="5029200"/>
              <a:chExt cx="7239000" cy="990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9906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91200" y="5029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etch back to just above top of waveguides;</a:t>
            </a:r>
          </a:p>
          <a:p>
            <a:pPr lvl="1"/>
            <a:r>
              <a:rPr lang="en-US" dirty="0" smtClean="0"/>
              <a:t>etch back to just below top of waveguides.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00200" y="4953000"/>
            <a:ext cx="4114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etch back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 back the oxide / polymer until just below the </a:t>
            </a:r>
            <a:r>
              <a:rPr lang="en-US" dirty="0" err="1" smtClean="0"/>
              <a:t>InGaAs</a:t>
            </a:r>
            <a:endParaRPr lang="en-US" dirty="0" smtClean="0"/>
          </a:p>
          <a:p>
            <a:r>
              <a:rPr lang="en-US" dirty="0" smtClean="0"/>
              <a:t>Hereafter etch </a:t>
            </a:r>
            <a:r>
              <a:rPr lang="en-US" dirty="0" err="1" smtClean="0"/>
              <a:t>InP</a:t>
            </a:r>
            <a:r>
              <a:rPr lang="en-US" dirty="0" smtClean="0"/>
              <a:t> protection layer on </a:t>
            </a:r>
            <a:r>
              <a:rPr lang="en-US" dirty="0" err="1" smtClean="0"/>
              <a:t>InGaAs</a:t>
            </a:r>
            <a:r>
              <a:rPr lang="en-US" dirty="0" smtClean="0"/>
              <a:t> (not shown)</a:t>
            </a:r>
          </a:p>
          <a:p>
            <a:r>
              <a:rPr lang="en-US" dirty="0" smtClean="0"/>
              <a:t>How is the nitride attacked? Etched back?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914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648200"/>
            <a:ext cx="91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00200" y="4648200"/>
            <a:ext cx="4114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72200" y="4648200"/>
            <a:ext cx="2590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5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029200"/>
              <a:ext cx="7239000" cy="990600"/>
              <a:chOff x="381000" y="5029200"/>
              <a:chExt cx="7239000" cy="9906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9906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9718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91200" y="5029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019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7912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100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971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828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9906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00200" y="4953000"/>
            <a:ext cx="4114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Nitride opening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if not removed in previous step...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914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648200"/>
            <a:ext cx="91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00200" y="4648200"/>
            <a:ext cx="4114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72200" y="4648200"/>
            <a:ext cx="2590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0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Rectangle 106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00200" y="4953000"/>
            <a:ext cx="4114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deposition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new lift-off resist profile necessary (redo litho)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914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648200"/>
            <a:ext cx="91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00200" y="4648200"/>
            <a:ext cx="4114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72200" y="4648200"/>
            <a:ext cx="2590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81000" y="4343400"/>
            <a:ext cx="914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600200" y="4343400"/>
            <a:ext cx="411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172200" y="4343400"/>
            <a:ext cx="2590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2" name="Rectangle 71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00200" y="4953000"/>
            <a:ext cx="4114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lift-off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Hereafter anneal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914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3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4038600" y="4648200"/>
            <a:ext cx="472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00200" y="4953000"/>
            <a:ext cx="4114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implant litho</a:t>
            </a:r>
            <a:endParaRPr lang="en-US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implant can be done now (depending on remaining polymer/oxide thickness), it makes sense to remove </a:t>
            </a:r>
            <a:r>
              <a:rPr lang="en-US" dirty="0" err="1" smtClean="0"/>
              <a:t>InGaAs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914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52600" y="4648200"/>
            <a:ext cx="1066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648200"/>
            <a:ext cx="762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3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options (2)</a:t>
            </a:r>
            <a:endParaRPr lang="en-US" dirty="0"/>
          </a:p>
        </p:txBody>
      </p:sp>
      <p:grpSp>
        <p:nvGrpSpPr>
          <p:cNvPr id="3" name="Group 93"/>
          <p:cNvGrpSpPr/>
          <p:nvPr/>
        </p:nvGrpSpPr>
        <p:grpSpPr>
          <a:xfrm>
            <a:off x="152400" y="4267200"/>
            <a:ext cx="2819400" cy="2438400"/>
            <a:chOff x="533400" y="2057400"/>
            <a:chExt cx="2819400" cy="2438400"/>
          </a:xfrm>
        </p:grpSpPr>
        <p:sp>
          <p:nvSpPr>
            <p:cNvPr id="4" name="Rectangle 3"/>
            <p:cNvSpPr/>
            <p:nvPr/>
          </p:nvSpPr>
          <p:spPr>
            <a:xfrm>
              <a:off x="1371600" y="2057400"/>
              <a:ext cx="11430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2362200"/>
              <a:ext cx="2819400" cy="15240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4038600"/>
              <a:ext cx="2819400" cy="152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3400" y="3886200"/>
              <a:ext cx="28194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4191000"/>
              <a:ext cx="2819400" cy="3048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52600" y="2438400"/>
              <a:ext cx="381000" cy="10668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5800" y="3733800"/>
              <a:ext cx="2514600" cy="152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52600" y="2286000"/>
              <a:ext cx="3810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95400" y="3581400"/>
              <a:ext cx="12954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95400" y="3505200"/>
              <a:ext cx="12954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43200" y="34290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5800" y="34290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295400" y="3352800"/>
              <a:ext cx="12954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9600" y="33528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9200" y="32766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43000" y="33528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85800" y="33528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3400" y="38100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590800" y="32766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67000" y="33528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95400" y="32766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133600" y="32766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676400" y="23622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33600" y="23622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743200" y="33528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200400" y="33528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200400" y="38100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24"/>
          <p:cNvGrpSpPr/>
          <p:nvPr/>
        </p:nvGrpSpPr>
        <p:grpSpPr>
          <a:xfrm>
            <a:off x="152400" y="1600200"/>
            <a:ext cx="2819400" cy="2438400"/>
            <a:chOff x="4495800" y="1371600"/>
            <a:chExt cx="2819400" cy="2438400"/>
          </a:xfrm>
        </p:grpSpPr>
        <p:sp>
          <p:nvSpPr>
            <p:cNvPr id="96" name="Rectangle 95"/>
            <p:cNvSpPr/>
            <p:nvPr/>
          </p:nvSpPr>
          <p:spPr>
            <a:xfrm>
              <a:off x="5334000" y="1371600"/>
              <a:ext cx="11430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95800" y="1676400"/>
              <a:ext cx="2819400" cy="15240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95800" y="3352800"/>
              <a:ext cx="2819400" cy="152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400800" y="3200400"/>
              <a:ext cx="9144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495800" y="3505200"/>
              <a:ext cx="2819400" cy="3048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715000" y="1752600"/>
              <a:ext cx="381000" cy="10668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648200" y="3048000"/>
              <a:ext cx="2514600" cy="152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715000" y="1600200"/>
              <a:ext cx="3810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715000" y="2895600"/>
              <a:ext cx="3810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715000" y="2819400"/>
              <a:ext cx="381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705600" y="27432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648200" y="2743200"/>
              <a:ext cx="457200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715000" y="2667000"/>
              <a:ext cx="381000" cy="1524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572000" y="26670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638800" y="25908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105400" y="26670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648200" y="26670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495800" y="31242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096000" y="2590800"/>
              <a:ext cx="76200" cy="457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629400" y="2667000"/>
              <a:ext cx="76200" cy="3810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181600" y="29718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172200" y="29718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638800" y="16764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096000" y="1676400"/>
              <a:ext cx="76200" cy="9906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05600" y="2667000"/>
              <a:ext cx="4572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162800" y="2667000"/>
              <a:ext cx="76200" cy="5334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162800" y="3124200"/>
              <a:ext cx="152400" cy="7620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495800" y="3200400"/>
              <a:ext cx="9144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791200" y="3200400"/>
              <a:ext cx="228600" cy="1524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Content Placeholder 179"/>
          <p:cNvSpPr>
            <a:spLocks noGrp="1"/>
          </p:cNvSpPr>
          <p:nvPr>
            <p:ph idx="1"/>
          </p:nvPr>
        </p:nvSpPr>
        <p:spPr>
          <a:xfrm>
            <a:off x="3200400" y="1600200"/>
            <a:ext cx="5486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High-speed design</a:t>
            </a:r>
          </a:p>
          <a:p>
            <a:r>
              <a:rPr lang="en-US" dirty="0" smtClean="0"/>
              <a:t>Narrow etched mesa </a:t>
            </a:r>
            <a:r>
              <a:rPr lang="en-US" u="sng" dirty="0" smtClean="0"/>
              <a:t>through</a:t>
            </a:r>
            <a:r>
              <a:rPr lang="en-US" dirty="0" smtClean="0"/>
              <a:t> active region;</a:t>
            </a:r>
          </a:p>
          <a:p>
            <a:r>
              <a:rPr lang="en-US" dirty="0" smtClean="0"/>
              <a:t>Si waveguide </a:t>
            </a:r>
            <a:r>
              <a:rPr lang="en-US" u="sng" dirty="0" smtClean="0"/>
              <a:t>and</a:t>
            </a:r>
            <a:r>
              <a:rPr lang="en-US" dirty="0" smtClean="0"/>
              <a:t> III/V mesa for optical guiding;</a:t>
            </a:r>
          </a:p>
          <a:p>
            <a:r>
              <a:rPr lang="en-US" dirty="0" smtClean="0"/>
              <a:t>Good overlap carriers – optical mode;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High-confinement design</a:t>
            </a:r>
          </a:p>
          <a:p>
            <a:r>
              <a:rPr lang="en-US" dirty="0" smtClean="0"/>
              <a:t>Narrow etched mesa </a:t>
            </a:r>
            <a:r>
              <a:rPr lang="en-US" u="sng" dirty="0" smtClean="0"/>
              <a:t>above</a:t>
            </a:r>
            <a:r>
              <a:rPr lang="en-US" dirty="0" smtClean="0"/>
              <a:t> active region;</a:t>
            </a:r>
          </a:p>
          <a:p>
            <a:r>
              <a:rPr lang="en-US" dirty="0" smtClean="0"/>
              <a:t>III/V mesa for optical guiding;</a:t>
            </a:r>
          </a:p>
          <a:p>
            <a:r>
              <a:rPr lang="en-US" dirty="0" smtClean="0"/>
              <a:t>Good overlap carriers – optical mode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38600" y="4648200"/>
            <a:ext cx="472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ion implant regions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52600" y="4648200"/>
            <a:ext cx="1066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648200"/>
            <a:ext cx="762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38600" y="4648200"/>
            <a:ext cx="472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implant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52600" y="4648200"/>
            <a:ext cx="1066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648200"/>
            <a:ext cx="762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11430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6002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048000" y="5105400"/>
            <a:ext cx="7620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38600" y="4648200"/>
            <a:ext cx="472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Option: </a:t>
            </a:r>
            <a:r>
              <a:rPr lang="en-US" dirty="0" err="1" smtClean="0"/>
              <a:t>InGaAs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52600" y="4648200"/>
            <a:ext cx="1066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648200"/>
            <a:ext cx="762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0292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971800" y="5029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38100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971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600200" y="5029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11430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6002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048000" y="5105400"/>
            <a:ext cx="7620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Dry etch to avoid issues with metal?</a:t>
            </a:r>
          </a:p>
          <a:p>
            <a:r>
              <a:rPr lang="en-US" dirty="0" smtClean="0"/>
              <a:t>Option: mask p-metal (and make etch opening wider, possibly p-mesa wider)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38600" y="4648200"/>
            <a:ext cx="47244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Option: </a:t>
            </a:r>
            <a:r>
              <a:rPr lang="en-US" dirty="0" err="1" smtClean="0"/>
              <a:t>InGaAs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52600" y="4648200"/>
            <a:ext cx="1066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648200"/>
            <a:ext cx="762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Dry etch to avoid issues with metal?</a:t>
            </a:r>
          </a:p>
          <a:p>
            <a:r>
              <a:rPr lang="en-US" dirty="0" smtClean="0"/>
              <a:t>Increase resistivity</a:t>
            </a:r>
          </a:p>
          <a:p>
            <a:pPr lvl="1"/>
            <a:r>
              <a:rPr lang="en-US" dirty="0" smtClean="0"/>
              <a:t>between components;</a:t>
            </a:r>
          </a:p>
          <a:p>
            <a:pPr lvl="1"/>
            <a:r>
              <a:rPr lang="en-US" dirty="0" smtClean="0"/>
              <a:t>to current channel along sidewall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Planarization option 2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BCB:SiO</a:t>
            </a:r>
            <a:r>
              <a:rPr lang="en-US" baseline="-25000" dirty="0" smtClean="0"/>
              <a:t>2</a:t>
            </a:r>
            <a:r>
              <a:rPr lang="en-US" dirty="0" smtClean="0"/>
              <a:t> (or nitride) etch ratio = ?</a:t>
            </a:r>
          </a:p>
          <a:p>
            <a:r>
              <a:rPr lang="en-US" dirty="0" smtClean="0"/>
              <a:t>Etch back the BCB until just below the </a:t>
            </a:r>
            <a:r>
              <a:rPr lang="en-US" dirty="0" err="1" smtClean="0"/>
              <a:t>InGaAs</a:t>
            </a:r>
            <a:endParaRPr lang="en-US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Etch back BCB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029200"/>
              <a:ext cx="7239000" cy="990600"/>
              <a:chOff x="381000" y="5029200"/>
              <a:chExt cx="7239000" cy="990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9906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5029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91200" y="5029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05400"/>
                <a:ext cx="76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Avoid severe </a:t>
            </a:r>
            <a:r>
              <a:rPr lang="en-US" dirty="0" err="1" smtClean="0"/>
              <a:t>overetch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Etch back oxide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381000" y="46482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600200" y="4648200"/>
            <a:ext cx="4114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72200" y="4648200"/>
            <a:ext cx="2590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Wet-etch </a:t>
            </a:r>
            <a:r>
              <a:rPr lang="en-US" dirty="0" err="1" smtClean="0"/>
              <a:t>InP</a:t>
            </a:r>
            <a:r>
              <a:rPr lang="en-US" dirty="0" smtClean="0"/>
              <a:t> protection layer on </a:t>
            </a:r>
            <a:r>
              <a:rPr lang="en-US" dirty="0" err="1" smtClean="0"/>
              <a:t>InGaAs</a:t>
            </a:r>
            <a:r>
              <a:rPr lang="en-US" dirty="0" smtClean="0"/>
              <a:t> (not shown) just before metal deposition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litho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81000" y="46482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600200" y="4648200"/>
            <a:ext cx="4114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72200" y="4648200"/>
            <a:ext cx="2590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Wet-etch </a:t>
            </a:r>
            <a:r>
              <a:rPr lang="en-US" dirty="0" err="1" smtClean="0"/>
              <a:t>InP</a:t>
            </a:r>
            <a:r>
              <a:rPr lang="en-US" dirty="0" smtClean="0"/>
              <a:t> protection layer on </a:t>
            </a:r>
            <a:r>
              <a:rPr lang="en-US" dirty="0" err="1" smtClean="0"/>
              <a:t>InGaAs</a:t>
            </a:r>
            <a:r>
              <a:rPr lang="en-US" dirty="0" smtClean="0"/>
              <a:t> (not shown) just before metal deposition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litho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81000" y="4343400"/>
            <a:ext cx="914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600200" y="4343400"/>
            <a:ext cx="411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172200" y="4343400"/>
            <a:ext cx="2590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design options</a:t>
            </a:r>
            <a:endParaRPr lang="en-US" dirty="0"/>
          </a:p>
        </p:txBody>
      </p:sp>
      <p:sp>
        <p:nvSpPr>
          <p:cNvPr id="163" name="Content Placeholder 1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These designs can be implemented without additional process steps</a:t>
            </a:r>
            <a:endParaRPr lang="en-US" sz="2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1600200" y="5486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Thermal shunts at n-contacts</a:t>
            </a:r>
            <a:endParaRPr lang="en-US" i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5105400" y="5486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Thermal shunt between III/V actives to avoid crosstalk</a:t>
            </a:r>
          </a:p>
          <a:p>
            <a:r>
              <a:rPr lang="en-US" i="1" dirty="0" smtClean="0"/>
              <a:t>(probably doesn’t work well; no metal works better)</a:t>
            </a:r>
            <a:endParaRPr lang="en-US" i="1" dirty="0"/>
          </a:p>
        </p:txBody>
      </p:sp>
      <p:sp>
        <p:nvSpPr>
          <p:cNvPr id="127" name="Rectangle 126"/>
          <p:cNvSpPr/>
          <p:nvPr/>
        </p:nvSpPr>
        <p:spPr>
          <a:xfrm>
            <a:off x="2057400" y="2971800"/>
            <a:ext cx="11430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28600" y="3276600"/>
            <a:ext cx="8305800" cy="1524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28600" y="4953000"/>
            <a:ext cx="5486400" cy="152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28600" y="5105400"/>
            <a:ext cx="8305800" cy="3048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2057400" y="3352800"/>
            <a:ext cx="1143000" cy="106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371600" y="4648200"/>
            <a:ext cx="25146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057400" y="3200400"/>
            <a:ext cx="1143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981200" y="4495800"/>
            <a:ext cx="1295400" cy="152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981200" y="4419600"/>
            <a:ext cx="1295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429000" y="4343400"/>
            <a:ext cx="7620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1066800" y="4343400"/>
            <a:ext cx="7620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981200" y="4267200"/>
            <a:ext cx="1295400" cy="152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905000" y="4191000"/>
            <a:ext cx="76200" cy="457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1828800" y="4267200"/>
            <a:ext cx="76200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371600" y="4267200"/>
            <a:ext cx="457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276600" y="4191000"/>
            <a:ext cx="76200" cy="457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352800" y="4267200"/>
            <a:ext cx="76200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981200" y="4191000"/>
            <a:ext cx="76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200400" y="4191000"/>
            <a:ext cx="76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981200" y="3276600"/>
            <a:ext cx="76200" cy="9906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200400" y="3276600"/>
            <a:ext cx="76200" cy="9906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429000" y="4267200"/>
            <a:ext cx="4572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133600" y="3200400"/>
            <a:ext cx="228600" cy="11430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95600" y="3200400"/>
            <a:ext cx="228600" cy="11430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124200" y="4800600"/>
            <a:ext cx="7620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1371600" y="4800600"/>
            <a:ext cx="7620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514600" y="4800600"/>
            <a:ext cx="2286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85800" y="4648200"/>
            <a:ext cx="685800" cy="457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886200" y="4648200"/>
            <a:ext cx="685800" cy="457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28600" y="4800600"/>
            <a:ext cx="4572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572000" y="4800600"/>
            <a:ext cx="11430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715000" y="4648200"/>
            <a:ext cx="152400" cy="457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34000" y="4495800"/>
            <a:ext cx="5334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172200" y="4953000"/>
            <a:ext cx="1143000" cy="152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6172200" y="4800600"/>
            <a:ext cx="11430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6172200" y="4495800"/>
            <a:ext cx="5334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6172200" y="4648200"/>
            <a:ext cx="152400" cy="457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867400" y="4800600"/>
            <a:ext cx="304800" cy="304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772400" y="4953000"/>
            <a:ext cx="762000" cy="1524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772400" y="4800600"/>
            <a:ext cx="762000" cy="1524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315200" y="4800600"/>
            <a:ext cx="457200" cy="304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ontent Placeholder 6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Hereafter anneal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lift-off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038600" y="4724400"/>
            <a:ext cx="47244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752600" y="4724400"/>
            <a:ext cx="10668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81000" y="4724400"/>
            <a:ext cx="7620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4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itl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implant litho</a:t>
            </a:r>
            <a:endParaRPr lang="en-US" dirty="0"/>
          </a:p>
        </p:txBody>
      </p:sp>
      <p:sp>
        <p:nvSpPr>
          <p:cNvPr id="119" name="Content Placeholder 1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implant can be done now (depending on remaining polymer/oxide thickness), it makes sense to remove </a:t>
            </a:r>
            <a:r>
              <a:rPr lang="en-US" dirty="0" err="1" smtClean="0"/>
              <a:t>InGaAs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038600" y="4724400"/>
            <a:ext cx="47244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752600" y="4724400"/>
            <a:ext cx="10668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81000" y="4724400"/>
            <a:ext cx="7620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3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itl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implant</a:t>
            </a:r>
            <a:endParaRPr lang="en-US" dirty="0"/>
          </a:p>
        </p:txBody>
      </p:sp>
      <p:sp>
        <p:nvSpPr>
          <p:cNvPr id="119" name="Content Placeholder 1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1430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00200" y="5105400"/>
            <a:ext cx="1524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048000" y="5105400"/>
            <a:ext cx="762000" cy="533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038600" y="4724400"/>
            <a:ext cx="47244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752600" y="4724400"/>
            <a:ext cx="10668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81000" y="4724400"/>
            <a:ext cx="762000" cy="457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3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itl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Option: </a:t>
            </a:r>
            <a:r>
              <a:rPr lang="en-US" dirty="0" err="1" smtClean="0"/>
              <a:t>InGaAs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119" name="Content Placeholder 1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etch to avoid issues with metal?</a:t>
            </a:r>
          </a:p>
          <a:p>
            <a:r>
              <a:rPr lang="en-US" dirty="0" smtClean="0"/>
              <a:t>Option: mask p-metal (and make etch opening wider, possibly p-mesa wider)</a:t>
            </a:r>
          </a:p>
          <a:p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1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5181600"/>
            <a:ext cx="1905000" cy="762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209800" y="5181600"/>
            <a:ext cx="32004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410200" y="5181600"/>
            <a:ext cx="14478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0" y="5181600"/>
            <a:ext cx="1905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1"/>
          <p:cNvGrpSpPr/>
          <p:nvPr/>
        </p:nvGrpSpPr>
        <p:grpSpPr>
          <a:xfrm>
            <a:off x="381000" y="5181600"/>
            <a:ext cx="8382000" cy="838200"/>
            <a:chOff x="381000" y="5181600"/>
            <a:chExt cx="8382000" cy="838200"/>
          </a:xfrm>
        </p:grpSpPr>
        <p:grpSp>
          <p:nvGrpSpPr>
            <p:cNvPr id="3" name="Group 88"/>
            <p:cNvGrpSpPr/>
            <p:nvPr/>
          </p:nvGrpSpPr>
          <p:grpSpPr>
            <a:xfrm>
              <a:off x="381000" y="5181600"/>
              <a:ext cx="7239000" cy="838200"/>
              <a:chOff x="381000" y="5181600"/>
              <a:chExt cx="7239000" cy="838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705600" y="5791200"/>
                <a:ext cx="914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410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198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19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7912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100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971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90600" y="5181600"/>
                <a:ext cx="76200" cy="533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5562600"/>
                <a:ext cx="76200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90800" y="57150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7200" y="5562600"/>
                <a:ext cx="533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144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288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8956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10000" y="56388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29200" y="5638800"/>
                <a:ext cx="152400" cy="228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008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" y="59436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562600"/>
                <a:ext cx="762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886200" y="5715000"/>
                <a:ext cx="4572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791200"/>
                <a:ext cx="1524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267200" y="56388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72000" y="59436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800600" y="56388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958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800600" y="57150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5720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724400" y="57912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705600" y="5638800"/>
                <a:ext cx="76200" cy="152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00800" y="5562600"/>
                <a:ext cx="3810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8077200" y="5791200"/>
              <a:ext cx="685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43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867400"/>
              <a:ext cx="2286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96200" y="57912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itl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... end of different options...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4648200"/>
            <a:ext cx="8382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Planarize</a:t>
            </a:r>
            <a:endParaRPr lang="en-US" dirty="0"/>
          </a:p>
        </p:txBody>
      </p:sp>
      <p:sp>
        <p:nvSpPr>
          <p:cNvPr id="67" name="Content Placeholder 6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Doesn’t have to be flat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1" name="Rectangle 80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4648200"/>
            <a:ext cx="8382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Nitride sticking layer</a:t>
            </a:r>
            <a:endParaRPr lang="en-US" dirty="0"/>
          </a:p>
        </p:txBody>
      </p:sp>
      <p:sp>
        <p:nvSpPr>
          <p:cNvPr id="67" name="Content Placeholder 6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Doesn’t have to be flat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572000"/>
            <a:ext cx="838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Rectangle 81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4648200"/>
            <a:ext cx="8382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1066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172200" y="4953000"/>
            <a:ext cx="6858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litho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10200" y="4191000"/>
            <a:ext cx="381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00200" y="4191000"/>
            <a:ext cx="381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09800" y="4191000"/>
            <a:ext cx="2971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81000" y="4191000"/>
            <a:ext cx="9144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096000" y="4191000"/>
            <a:ext cx="2667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81000" y="4572000"/>
            <a:ext cx="838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9050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51054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54102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6" name="Rectangle 85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096000" y="4648200"/>
            <a:ext cx="2667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4953000"/>
            <a:ext cx="16002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09800" y="4648200"/>
            <a:ext cx="29718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09800" y="4953000"/>
            <a:ext cx="609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4648200"/>
            <a:ext cx="9144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228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143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etch</a:t>
            </a:r>
            <a:endParaRPr lang="en-US" dirty="0"/>
          </a:p>
        </p:txBody>
      </p:sp>
      <p:sp>
        <p:nvSpPr>
          <p:cNvPr id="169" name="Content Placeholder 1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dry etch down to the gold allowed;</a:t>
            </a:r>
          </a:p>
          <a:p>
            <a:r>
              <a:rPr lang="en-US" dirty="0" smtClean="0"/>
              <a:t>Can oxide act as a stopping layer? Probably not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10200" y="4191000"/>
            <a:ext cx="381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00200" y="4191000"/>
            <a:ext cx="381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09800" y="4191000"/>
            <a:ext cx="2971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81000" y="4191000"/>
            <a:ext cx="9144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096000" y="4191000"/>
            <a:ext cx="2667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81000" y="4572000"/>
            <a:ext cx="9144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209800" y="4572000"/>
            <a:ext cx="29718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096000" y="4572000"/>
            <a:ext cx="2667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41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60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9050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51054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410200" y="5562600"/>
                  <a:ext cx="762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7" name="Rectangle 96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 SOA designs 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taper designs (‘standard’ and LASOR); Also w/o taper (polish back)? (</a:t>
            </a:r>
            <a:r>
              <a:rPr lang="en-US" dirty="0" smtClean="0">
                <a:solidFill>
                  <a:srgbClr val="FF0000"/>
                </a:solidFill>
              </a:rPr>
              <a:t>cancel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SOA length (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; 200</a:t>
            </a:r>
            <a:r>
              <a:rPr lang="el-GR" dirty="0" smtClean="0"/>
              <a:t>μ</a:t>
            </a:r>
            <a:r>
              <a:rPr lang="en-US" dirty="0" smtClean="0"/>
              <a:t>m:200</a:t>
            </a:r>
            <a:r>
              <a:rPr lang="el-GR" dirty="0" smtClean="0"/>
              <a:t>μ</a:t>
            </a:r>
            <a:r>
              <a:rPr lang="en-US" dirty="0" smtClean="0"/>
              <a:t>m:1200</a:t>
            </a:r>
            <a:r>
              <a:rPr lang="el-GR" dirty="0" smtClean="0"/>
              <a:t>μ</a:t>
            </a:r>
            <a:r>
              <a:rPr lang="en-US" dirty="0" smtClean="0"/>
              <a:t>m);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 channel widths 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; 2</a:t>
            </a:r>
            <a:r>
              <a:rPr lang="el-GR" dirty="0" smtClean="0"/>
              <a:t>μ</a:t>
            </a:r>
            <a:r>
              <a:rPr lang="en-US" dirty="0" smtClean="0"/>
              <a:t>m, 3</a:t>
            </a:r>
            <a:r>
              <a:rPr lang="el-GR" dirty="0" smtClean="0"/>
              <a:t>μ</a:t>
            </a:r>
            <a:r>
              <a:rPr lang="en-US" dirty="0" smtClean="0"/>
              <a:t>m, 4</a:t>
            </a:r>
            <a:r>
              <a:rPr lang="el-GR" dirty="0" smtClean="0"/>
              <a:t>μ</a:t>
            </a:r>
            <a:r>
              <a:rPr lang="en-US" dirty="0" smtClean="0"/>
              <a:t>m);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w/ and w/o thermal shunting (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 waveguide width 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; 1</a:t>
            </a:r>
            <a:r>
              <a:rPr lang="el-GR" dirty="0" smtClean="0"/>
              <a:t>μ</a:t>
            </a:r>
            <a:r>
              <a:rPr lang="en-US" dirty="0" smtClean="0"/>
              <a:t>m, 1.5</a:t>
            </a:r>
            <a:r>
              <a:rPr lang="el-GR" dirty="0" smtClean="0"/>
              <a:t>μ</a:t>
            </a:r>
            <a:r>
              <a:rPr lang="en-US" dirty="0" smtClean="0"/>
              <a:t>m, 2</a:t>
            </a:r>
            <a:r>
              <a:rPr lang="el-GR" dirty="0" smtClean="0"/>
              <a:t>μ</a:t>
            </a:r>
            <a:r>
              <a:rPr lang="en-US" dirty="0" smtClean="0"/>
              <a:t>m);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Distance n-contact – p-mesa 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; 1</a:t>
            </a:r>
            <a:r>
              <a:rPr lang="el-GR" dirty="0" smtClean="0"/>
              <a:t>μ</a:t>
            </a:r>
            <a:r>
              <a:rPr lang="en-US" dirty="0" smtClean="0"/>
              <a:t>m, 1.5</a:t>
            </a:r>
            <a:r>
              <a:rPr lang="el-GR" dirty="0" smtClean="0"/>
              <a:t>μ</a:t>
            </a:r>
            <a:r>
              <a:rPr lang="en-US" dirty="0" smtClean="0"/>
              <a:t>m, 2</a:t>
            </a:r>
            <a:r>
              <a:rPr lang="el-GR" dirty="0" smtClean="0"/>
              <a:t>μ</a:t>
            </a:r>
            <a:r>
              <a:rPr lang="en-US" dirty="0" smtClean="0"/>
              <a:t>m);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different </a:t>
            </a:r>
            <a:r>
              <a:rPr lang="en-US" dirty="0" err="1" smtClean="0"/>
              <a:t>epi’s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taper lengths (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/>
              <a:t>; 0</a:t>
            </a:r>
            <a:r>
              <a:rPr lang="el-GR" dirty="0" smtClean="0"/>
              <a:t>μ</a:t>
            </a:r>
            <a:r>
              <a:rPr lang="en-US" dirty="0" smtClean="0"/>
              <a:t>m:20</a:t>
            </a:r>
            <a:r>
              <a:rPr lang="el-GR" dirty="0" smtClean="0"/>
              <a:t>μ</a:t>
            </a:r>
            <a:r>
              <a:rPr lang="en-US" dirty="0" smtClean="0"/>
              <a:t>m:100</a:t>
            </a:r>
            <a:r>
              <a:rPr lang="el-GR" dirty="0" smtClean="0"/>
              <a:t>μ</a:t>
            </a:r>
            <a:r>
              <a:rPr lang="en-US" dirty="0" smtClean="0"/>
              <a:t>m);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Option: taper offsets?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Option: mesa widths in ‘standard’?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Option: probe pad layouts?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Option: etch depth split?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Estimated number of structures:</a:t>
            </a:r>
            <a:br>
              <a:rPr lang="en-US" dirty="0" smtClean="0"/>
            </a:br>
            <a:r>
              <a:rPr lang="en-US" dirty="0" smtClean="0"/>
              <a:t>1.5 mm x 150 </a:t>
            </a:r>
            <a:r>
              <a:rPr lang="el-GR" dirty="0" smtClean="0"/>
              <a:t>μ</a:t>
            </a:r>
            <a:r>
              <a:rPr lang="en-US" dirty="0" smtClean="0"/>
              <a:t>m (per device)</a:t>
            </a:r>
          </a:p>
          <a:p>
            <a:pPr marL="514350" indent="-514350">
              <a:buNone/>
            </a:pPr>
            <a:r>
              <a:rPr lang="en-US" dirty="0" smtClean="0"/>
              <a:t>	8 mm x 8 mm die size (30% for test structures)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alibri"/>
              </a:rPr>
              <a:t>→ ~200 structures possible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6172200" y="4267200"/>
            <a:ext cx="2819400" cy="2438400"/>
            <a:chOff x="6172200" y="4267200"/>
            <a:chExt cx="2819400" cy="2438400"/>
          </a:xfrm>
        </p:grpSpPr>
        <p:grpSp>
          <p:nvGrpSpPr>
            <p:cNvPr id="4" name="Group 3"/>
            <p:cNvGrpSpPr/>
            <p:nvPr/>
          </p:nvGrpSpPr>
          <p:grpSpPr>
            <a:xfrm>
              <a:off x="6172200" y="4267200"/>
              <a:ext cx="2819400" cy="2438400"/>
              <a:chOff x="3124200" y="4267200"/>
              <a:chExt cx="2819400" cy="2438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124200" y="4343400"/>
                <a:ext cx="2819400" cy="1752600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24200" y="6248400"/>
                <a:ext cx="2819400" cy="1524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124200" y="6400800"/>
                <a:ext cx="2819400" cy="304800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14800" y="4648200"/>
                <a:ext cx="838200" cy="1066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276600" y="5943600"/>
                <a:ext cx="2514600" cy="1524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14800" y="4495800"/>
                <a:ext cx="8382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86200" y="5791200"/>
                <a:ext cx="1295400" cy="1524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86200" y="5715000"/>
                <a:ext cx="12954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34000" y="5638800"/>
                <a:ext cx="457200" cy="304800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276600" y="5638800"/>
                <a:ext cx="457200" cy="304800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886200" y="5562600"/>
                <a:ext cx="1295400" cy="1524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5562600"/>
                <a:ext cx="76200" cy="5334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810000" y="5486400"/>
                <a:ext cx="76200" cy="457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33800" y="5562600"/>
                <a:ext cx="76200" cy="3810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276600" y="5562600"/>
                <a:ext cx="4572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124200" y="6019800"/>
                <a:ext cx="1524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81600" y="5486400"/>
                <a:ext cx="76200" cy="457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257800" y="5562600"/>
                <a:ext cx="76200" cy="3810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886200" y="5486400"/>
                <a:ext cx="1524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53000" y="5486400"/>
                <a:ext cx="2286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038600" y="4572000"/>
                <a:ext cx="76200" cy="9906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953000" y="4572000"/>
                <a:ext cx="76200" cy="9906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34000" y="5562600"/>
                <a:ext cx="4572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791200" y="5562600"/>
                <a:ext cx="76200" cy="5334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791200" y="6019800"/>
                <a:ext cx="152400" cy="76200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029200" y="6096000"/>
                <a:ext cx="914400" cy="152400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124200" y="6096000"/>
                <a:ext cx="914400" cy="152400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419600" y="6096000"/>
                <a:ext cx="228600" cy="152400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114800" y="4267200"/>
                <a:ext cx="838200" cy="304800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>
            <a:xfrm>
              <a:off x="7162800" y="5029200"/>
              <a:ext cx="838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391400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467600" y="6324600"/>
              <a:ext cx="228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543800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229600" y="6019800"/>
              <a:ext cx="228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305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096000" y="4648200"/>
            <a:ext cx="2667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4953000"/>
            <a:ext cx="16002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09800" y="4648200"/>
            <a:ext cx="29718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09800" y="4953000"/>
            <a:ext cx="609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4648200"/>
            <a:ext cx="9144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228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143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1000" y="4572000"/>
            <a:ext cx="9144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209800" y="4572000"/>
            <a:ext cx="29718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096000" y="4572000"/>
            <a:ext cx="2667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41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60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19050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51054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5410200" y="5562600"/>
                  <a:ext cx="762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8" name="Rectangle 167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6" name="Rectangle 165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096000" y="4648200"/>
            <a:ext cx="2667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4953000"/>
            <a:ext cx="16002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09800" y="4648200"/>
            <a:ext cx="29718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09800" y="4953000"/>
            <a:ext cx="609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4648200"/>
            <a:ext cx="9144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228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143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litho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" y="4191000"/>
            <a:ext cx="304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590800" y="4191000"/>
            <a:ext cx="2286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905000" y="4191000"/>
            <a:ext cx="762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486400" y="4191000"/>
            <a:ext cx="2286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553200" y="4191000"/>
            <a:ext cx="2209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" y="4572000"/>
            <a:ext cx="9144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209800" y="4572000"/>
            <a:ext cx="29718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096000" y="4572000"/>
            <a:ext cx="2667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1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0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19050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51054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5410200" y="5562600"/>
                  <a:ext cx="762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 211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Rectangle 174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096000" y="4648200"/>
            <a:ext cx="2667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4953000"/>
            <a:ext cx="16002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09800" y="4648200"/>
            <a:ext cx="29718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09800" y="4953000"/>
            <a:ext cx="609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4648200"/>
            <a:ext cx="9144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228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143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deposition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" y="4191000"/>
            <a:ext cx="304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590800" y="4191000"/>
            <a:ext cx="22860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905000" y="4191000"/>
            <a:ext cx="762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486400" y="4191000"/>
            <a:ext cx="2286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553200" y="4191000"/>
            <a:ext cx="2209800" cy="381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85800" y="4343400"/>
            <a:ext cx="1219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715000" y="4343400"/>
            <a:ext cx="838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981200" y="4572000"/>
            <a:ext cx="228600" cy="1066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181600" y="4572000"/>
            <a:ext cx="228600" cy="1066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981200" y="4343400"/>
            <a:ext cx="6096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876800" y="4343400"/>
            <a:ext cx="6096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81000" y="3962400"/>
            <a:ext cx="3048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905000" y="3962400"/>
            <a:ext cx="76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590800" y="3962400"/>
            <a:ext cx="22860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553200" y="3962400"/>
            <a:ext cx="22098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86400" y="3962400"/>
            <a:ext cx="2286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295400" y="4572000"/>
            <a:ext cx="3048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791200" y="4572000"/>
            <a:ext cx="3048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81000" y="4572000"/>
            <a:ext cx="9144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209800" y="4572000"/>
            <a:ext cx="29718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096000" y="4572000"/>
            <a:ext cx="2667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41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0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19050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 169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ectangle 170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51054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5410200" y="5562600"/>
                  <a:ext cx="762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4" name="Rectangle 123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Rectangle 121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096000" y="4648200"/>
            <a:ext cx="2667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4953000"/>
            <a:ext cx="16002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09800" y="4648200"/>
            <a:ext cx="29718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09800" y="4953000"/>
            <a:ext cx="609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4648200"/>
            <a:ext cx="9144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648200"/>
            <a:ext cx="381000" cy="914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19400" y="5410200"/>
            <a:ext cx="1219200" cy="4572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600" y="4953000"/>
            <a:ext cx="2286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48768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38800" y="5181600"/>
            <a:ext cx="685800" cy="609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58000" y="4953000"/>
            <a:ext cx="1905000" cy="9906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38600" y="4953000"/>
            <a:ext cx="1143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lift-off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" y="4953000"/>
            <a:ext cx="762000" cy="914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1000" y="5867400"/>
            <a:ext cx="1524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572000" y="5867400"/>
            <a:ext cx="228600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95400" y="48768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752600" y="51054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5105400"/>
            <a:ext cx="304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430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600200" y="5181600"/>
            <a:ext cx="1524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048000" y="5181600"/>
            <a:ext cx="762000" cy="457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10000" y="5715000"/>
            <a:ext cx="76200" cy="1524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8194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5791200"/>
            <a:ext cx="152400" cy="762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85800" y="4343400"/>
            <a:ext cx="1219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715000" y="4343400"/>
            <a:ext cx="838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981200" y="4572000"/>
            <a:ext cx="228600" cy="1066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181600" y="4572000"/>
            <a:ext cx="228600" cy="1066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981200" y="4343400"/>
            <a:ext cx="6096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876800" y="4343400"/>
            <a:ext cx="6096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295400" y="4572000"/>
            <a:ext cx="3048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791200" y="4572000"/>
            <a:ext cx="3048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81000" y="4572000"/>
            <a:ext cx="9144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209800" y="4572000"/>
            <a:ext cx="29718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096000" y="4572000"/>
            <a:ext cx="2667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41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600200" y="4572000"/>
            <a:ext cx="381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381000" y="5029200"/>
            <a:ext cx="8382000" cy="990600"/>
            <a:chOff x="381000" y="5029200"/>
            <a:chExt cx="8382000" cy="990600"/>
          </a:xfrm>
        </p:grpSpPr>
        <p:grpSp>
          <p:nvGrpSpPr>
            <p:cNvPr id="4" name="Group 55"/>
            <p:cNvGrpSpPr/>
            <p:nvPr/>
          </p:nvGrpSpPr>
          <p:grpSpPr>
            <a:xfrm>
              <a:off x="381000" y="5029200"/>
              <a:ext cx="8382000" cy="990600"/>
              <a:chOff x="381000" y="5029200"/>
              <a:chExt cx="8382000" cy="990600"/>
            </a:xfrm>
          </p:grpSpPr>
          <p:grpSp>
            <p:nvGrpSpPr>
              <p:cNvPr id="5" name="Group 88"/>
              <p:cNvGrpSpPr/>
              <p:nvPr/>
            </p:nvGrpSpPr>
            <p:grpSpPr>
              <a:xfrm>
                <a:off x="381000" y="5029200"/>
                <a:ext cx="7239000" cy="990600"/>
                <a:chOff x="381000" y="5029200"/>
                <a:chExt cx="7239000" cy="990600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6705600" y="5791200"/>
                  <a:ext cx="914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990600" y="5029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5410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60198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60198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5791200" y="5181600"/>
                  <a:ext cx="76200" cy="533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38100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971800" y="52578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8288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990600" y="5105400"/>
                  <a:ext cx="76200" cy="609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457200" y="5562600"/>
                  <a:ext cx="76200" cy="457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590800" y="57150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2209800" y="57912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9050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457200" y="5562600"/>
                  <a:ext cx="533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9144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18288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8956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3810000" y="56388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5029200" y="5638800"/>
                  <a:ext cx="1524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5105400" y="5562600"/>
                  <a:ext cx="76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5410200" y="5562600"/>
                  <a:ext cx="762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4008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381000" y="59436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2209800" y="5562600"/>
                  <a:ext cx="76200" cy="3048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3886200" y="5715000"/>
                  <a:ext cx="4572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4191000" y="5791200"/>
                  <a:ext cx="1524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4267200" y="5638800"/>
                  <a:ext cx="3048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4572000" y="59436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4800600" y="5638800"/>
                  <a:ext cx="2286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44958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4800600" y="57150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 169"/>
                <p:cNvSpPr/>
                <p:nvPr/>
              </p:nvSpPr>
              <p:spPr>
                <a:xfrm>
                  <a:off x="45720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ectangle 170"/>
                <p:cNvSpPr/>
                <p:nvPr/>
              </p:nvSpPr>
              <p:spPr>
                <a:xfrm>
                  <a:off x="4724400" y="57912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6705600" y="5638800"/>
                  <a:ext cx="76200" cy="1524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6400800" y="5562600"/>
                  <a:ext cx="381000" cy="76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>
                <a:off x="8077200" y="5791200"/>
                <a:ext cx="685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924800" y="5867400"/>
                <a:ext cx="2286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696200" y="5791200"/>
                <a:ext cx="304800" cy="76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Rectangle 97"/>
            <p:cNvSpPr/>
            <p:nvPr/>
          </p:nvSpPr>
          <p:spPr>
            <a:xfrm>
              <a:off x="1752600" y="5029200"/>
              <a:ext cx="1524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follower open issues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decided...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etch depths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3400" y="1676400"/>
            <a:ext cx="2133600" cy="838200"/>
            <a:chOff x="533400" y="2438400"/>
            <a:chExt cx="2133600" cy="838200"/>
          </a:xfrm>
        </p:grpSpPr>
        <p:sp>
          <p:nvSpPr>
            <p:cNvPr id="5" name="Rectangle 4"/>
            <p:cNvSpPr/>
            <p:nvPr/>
          </p:nvSpPr>
          <p:spPr>
            <a:xfrm>
              <a:off x="1219200" y="25146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3124200"/>
              <a:ext cx="21336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3048000"/>
              <a:ext cx="2133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2971800"/>
              <a:ext cx="2133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2895600"/>
              <a:ext cx="2133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0" y="24384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3400" y="32004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3400" y="3048000"/>
            <a:ext cx="2133600" cy="838200"/>
            <a:chOff x="533400" y="3429000"/>
            <a:chExt cx="2133600" cy="838200"/>
          </a:xfrm>
        </p:grpSpPr>
        <p:sp>
          <p:nvSpPr>
            <p:cNvPr id="17" name="Rectangle 16"/>
            <p:cNvSpPr/>
            <p:nvPr/>
          </p:nvSpPr>
          <p:spPr>
            <a:xfrm>
              <a:off x="1219200" y="35052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4114800"/>
              <a:ext cx="21336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400" y="4038600"/>
              <a:ext cx="2133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39624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66800" y="38862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19200" y="34290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3400" y="41910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33400" y="4343400"/>
            <a:ext cx="2133600" cy="838200"/>
            <a:chOff x="533400" y="4495800"/>
            <a:chExt cx="2133600" cy="838200"/>
          </a:xfrm>
        </p:grpSpPr>
        <p:sp>
          <p:nvSpPr>
            <p:cNvPr id="24" name="Rectangle 23"/>
            <p:cNvSpPr/>
            <p:nvPr/>
          </p:nvSpPr>
          <p:spPr>
            <a:xfrm>
              <a:off x="1219200" y="45720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5181600"/>
              <a:ext cx="18288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5800" y="5105400"/>
              <a:ext cx="1828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66800" y="50292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66800" y="49530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19200" y="44958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3400" y="52578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5562600"/>
            <a:ext cx="2133600" cy="914400"/>
            <a:chOff x="533400" y="5562600"/>
            <a:chExt cx="2133600" cy="914400"/>
          </a:xfrm>
        </p:grpSpPr>
        <p:sp>
          <p:nvSpPr>
            <p:cNvPr id="43" name="Rectangle 42"/>
            <p:cNvSpPr/>
            <p:nvPr/>
          </p:nvSpPr>
          <p:spPr>
            <a:xfrm>
              <a:off x="533400" y="5562600"/>
              <a:ext cx="2286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38400" y="5562600"/>
              <a:ext cx="2286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90600" y="5562600"/>
              <a:ext cx="12192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19200" y="57150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6324600"/>
              <a:ext cx="18288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90600" y="6248400"/>
              <a:ext cx="12192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6800" y="61722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66800" y="60960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19200" y="56388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3400" y="64008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38400" y="6248400"/>
              <a:ext cx="762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5800" y="6248400"/>
              <a:ext cx="762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1676400"/>
            <a:ext cx="2133600" cy="838200"/>
            <a:chOff x="533400" y="2438400"/>
            <a:chExt cx="2133600" cy="838200"/>
          </a:xfrm>
        </p:grpSpPr>
        <p:sp>
          <p:nvSpPr>
            <p:cNvPr id="51" name="Rectangle 50"/>
            <p:cNvSpPr/>
            <p:nvPr/>
          </p:nvSpPr>
          <p:spPr>
            <a:xfrm>
              <a:off x="1219200" y="25146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33400" y="3124200"/>
              <a:ext cx="21336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3400" y="3048000"/>
              <a:ext cx="2133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3400" y="2971800"/>
              <a:ext cx="2133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33400" y="2895600"/>
              <a:ext cx="2133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19200" y="24384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33400" y="32004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953000" y="3048000"/>
            <a:ext cx="2133600" cy="838200"/>
            <a:chOff x="4267200" y="3505200"/>
            <a:chExt cx="2133600" cy="838200"/>
          </a:xfrm>
        </p:grpSpPr>
        <p:sp>
          <p:nvSpPr>
            <p:cNvPr id="59" name="Rectangle 58"/>
            <p:cNvSpPr/>
            <p:nvPr/>
          </p:nvSpPr>
          <p:spPr>
            <a:xfrm>
              <a:off x="4953000" y="35814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267200" y="4191000"/>
              <a:ext cx="21336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00600" y="41148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800600" y="40386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800600" y="39624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53000" y="35052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67200" y="42672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43600" y="41148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0386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943600" y="3962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5800" y="41148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95800" y="40386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95800" y="3962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953000" y="4343400"/>
            <a:ext cx="2133600" cy="838200"/>
            <a:chOff x="4267200" y="4495800"/>
            <a:chExt cx="2133600" cy="838200"/>
          </a:xfrm>
        </p:grpSpPr>
        <p:sp>
          <p:nvSpPr>
            <p:cNvPr id="72" name="Rectangle 71"/>
            <p:cNvSpPr/>
            <p:nvPr/>
          </p:nvSpPr>
          <p:spPr>
            <a:xfrm>
              <a:off x="4953000" y="45720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5181600"/>
              <a:ext cx="18288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00600" y="51054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800600" y="50292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800600" y="49530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953000" y="44958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67200" y="52578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43600" y="5105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43600" y="50292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943600" y="49530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495800" y="5105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5800" y="50292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495800" y="49530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953000" y="5562600"/>
            <a:ext cx="2133600" cy="914400"/>
            <a:chOff x="4267200" y="5562600"/>
            <a:chExt cx="2133600" cy="914400"/>
          </a:xfrm>
        </p:grpSpPr>
        <p:sp>
          <p:nvSpPr>
            <p:cNvPr id="98" name="Rectangle 97"/>
            <p:cNvSpPr/>
            <p:nvPr/>
          </p:nvSpPr>
          <p:spPr>
            <a:xfrm>
              <a:off x="4267200" y="5562600"/>
              <a:ext cx="2286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172200" y="5562600"/>
              <a:ext cx="2286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724400" y="5562600"/>
              <a:ext cx="1219200" cy="838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953000" y="5715000"/>
              <a:ext cx="762000" cy="381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19600" y="6324600"/>
              <a:ext cx="1828800" cy="76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800600" y="62484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800600" y="6172200"/>
              <a:ext cx="10668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800600" y="6096000"/>
              <a:ext cx="10668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953000" y="5638800"/>
              <a:ext cx="7620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67200" y="6400800"/>
              <a:ext cx="21336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943600" y="6248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43600" y="61722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943600" y="60960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5800" y="62484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495800" y="6172200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95800" y="6096000"/>
              <a:ext cx="228600" cy="762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2895600" y="160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p-</a:t>
            </a:r>
            <a:r>
              <a:rPr lang="en-US" sz="1200" b="1" dirty="0" err="1" smtClean="0"/>
              <a:t>InP</a:t>
            </a:r>
            <a:r>
              <a:rPr lang="en-US" sz="1200" b="1" dirty="0" smtClean="0"/>
              <a:t> etch</a:t>
            </a:r>
          </a:p>
          <a:p>
            <a:r>
              <a:rPr lang="en-US" sz="1200" dirty="0" smtClean="0"/>
              <a:t>Dry etch to or into upper SCH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95600" y="2971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QW etch</a:t>
            </a:r>
          </a:p>
          <a:p>
            <a:r>
              <a:rPr lang="en-US" sz="1200" dirty="0" smtClean="0"/>
              <a:t>Dry etch into the lower SCH (~50 nm accuracy required)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895600" y="4274403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 n-</a:t>
            </a:r>
            <a:r>
              <a:rPr lang="en-US" sz="1200" b="1" dirty="0" err="1" smtClean="0"/>
              <a:t>InP</a:t>
            </a:r>
            <a:r>
              <a:rPr lang="en-US" sz="1200" b="1" dirty="0" smtClean="0"/>
              <a:t> etch</a:t>
            </a:r>
          </a:p>
          <a:p>
            <a:r>
              <a:rPr lang="en-US" sz="1200" dirty="0" smtClean="0"/>
              <a:t>Dry etch n-</a:t>
            </a:r>
            <a:r>
              <a:rPr lang="en-US" sz="1200" dirty="0" err="1" smtClean="0"/>
              <a:t>InP</a:t>
            </a:r>
            <a:r>
              <a:rPr lang="en-US" sz="1200" dirty="0" smtClean="0"/>
              <a:t> (and remaining part of lower SCH) away. </a:t>
            </a:r>
            <a:r>
              <a:rPr lang="en-US" sz="1200" u="sng" dirty="0" smtClean="0"/>
              <a:t>Limited</a:t>
            </a:r>
            <a:r>
              <a:rPr lang="en-US" sz="1200" dirty="0" smtClean="0"/>
              <a:t> </a:t>
            </a:r>
            <a:r>
              <a:rPr lang="en-US" sz="1200" dirty="0" err="1" smtClean="0"/>
              <a:t>overetch</a:t>
            </a:r>
            <a:r>
              <a:rPr lang="en-US" sz="1200" dirty="0" smtClean="0"/>
              <a:t> allowed.</a:t>
            </a:r>
            <a:endParaRPr lang="en-US" sz="1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8956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4. n-metal deposition</a:t>
            </a:r>
          </a:p>
          <a:p>
            <a:r>
              <a:rPr lang="en-US" sz="1200" dirty="0" smtClean="0"/>
              <a:t>Wet etch lower SCH just before metal deposition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162800" y="160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p-</a:t>
            </a:r>
            <a:r>
              <a:rPr lang="en-US" sz="1200" b="1" dirty="0" err="1" smtClean="0"/>
              <a:t>InP</a:t>
            </a:r>
            <a:r>
              <a:rPr lang="en-US" sz="1200" b="1" dirty="0" smtClean="0"/>
              <a:t> etch</a:t>
            </a:r>
          </a:p>
          <a:p>
            <a:r>
              <a:rPr lang="en-US" sz="1200" dirty="0" smtClean="0"/>
              <a:t>Dry etch to or into upper SCH</a:t>
            </a:r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1628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QW etch</a:t>
            </a:r>
          </a:p>
          <a:p>
            <a:r>
              <a:rPr lang="en-US" sz="1200" dirty="0" smtClean="0"/>
              <a:t>Dry etch into the lower SCH; finish with wet etch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162800" y="427440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 n-</a:t>
            </a:r>
            <a:r>
              <a:rPr lang="en-US" sz="1200" b="1" dirty="0" err="1" smtClean="0"/>
              <a:t>InP</a:t>
            </a:r>
            <a:r>
              <a:rPr lang="en-US" sz="1200" b="1" dirty="0" smtClean="0"/>
              <a:t> etch</a:t>
            </a:r>
          </a:p>
          <a:p>
            <a:r>
              <a:rPr lang="en-US" sz="1200" dirty="0" smtClean="0"/>
              <a:t>Dry etch n-</a:t>
            </a:r>
            <a:r>
              <a:rPr lang="en-US" sz="1200" dirty="0" err="1" smtClean="0"/>
              <a:t>InP</a:t>
            </a:r>
            <a:r>
              <a:rPr lang="en-US" sz="1200" dirty="0" smtClean="0"/>
              <a:t> away. </a:t>
            </a:r>
            <a:r>
              <a:rPr lang="en-US" sz="1200" u="sng" dirty="0" smtClean="0"/>
              <a:t>Limited</a:t>
            </a:r>
            <a:r>
              <a:rPr lang="en-US" sz="1200" dirty="0" smtClean="0"/>
              <a:t> </a:t>
            </a:r>
            <a:r>
              <a:rPr lang="en-US" sz="1200" dirty="0" err="1" smtClean="0"/>
              <a:t>overetch</a:t>
            </a:r>
            <a:r>
              <a:rPr lang="en-US" sz="1200" dirty="0" smtClean="0"/>
              <a:t> allowed.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1628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4. n-metal deposition</a:t>
            </a:r>
          </a:p>
          <a:p>
            <a:r>
              <a:rPr lang="en-US" sz="1200" dirty="0" smtClean="0"/>
              <a:t>Wet etch SCH + QWs just before metal deposition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/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Diode w/ 2 separate n contacts;</a:t>
            </a:r>
          </a:p>
          <a:p>
            <a:r>
              <a:rPr lang="en-US" dirty="0" smtClean="0"/>
              <a:t>Implant tolerance 1.0 um </a:t>
            </a:r>
            <a:r>
              <a:rPr lang="en-US" dirty="0" err="1" smtClean="0"/>
              <a:t>ipv</a:t>
            </a:r>
            <a:r>
              <a:rPr lang="en-US" dirty="0" smtClean="0"/>
              <a:t> 1.5 um;</a:t>
            </a:r>
          </a:p>
          <a:p>
            <a:r>
              <a:rPr lang="en-US" dirty="0" smtClean="0"/>
              <a:t>Add labels / text;</a:t>
            </a:r>
          </a:p>
          <a:p>
            <a:r>
              <a:rPr lang="en-US" dirty="0" smtClean="0"/>
              <a:t>Add photodiodes?</a:t>
            </a:r>
          </a:p>
          <a:p>
            <a:r>
              <a:rPr lang="en-US" dirty="0" smtClean="0"/>
              <a:t>Widen Via </a:t>
            </a:r>
            <a:r>
              <a:rPr lang="en-US" dirty="0" err="1" smtClean="0"/>
              <a:t>Dektek</a:t>
            </a:r>
            <a:r>
              <a:rPr lang="en-US" dirty="0" smtClean="0"/>
              <a:t> test structure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between the SCH mesa and SCH n-metal protection layer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split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0"/>
          <a:ext cx="7772400" cy="51098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Splits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Ion</a:t>
                      </a:r>
                      <a:r>
                        <a:rPr lang="en-US" sz="1400" baseline="0" dirty="0" smtClean="0"/>
                        <a:t>-implanted, standard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Etched current channel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Narrow</a:t>
                      </a:r>
                      <a:r>
                        <a:rPr lang="en-US" sz="1400" baseline="0" dirty="0" smtClean="0"/>
                        <a:t> QW design (etch through QW)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Mesa-guided</a:t>
                      </a:r>
                      <a:r>
                        <a:rPr lang="en-US" sz="1400" baseline="0" dirty="0" smtClean="0"/>
                        <a:t> (no Si waveguide)</a:t>
                      </a:r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 (6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dirty="0" smtClean="0">
                          <a:sym typeface="Symbol"/>
                        </a:rPr>
                        <a:t>33=54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dirty="0" smtClean="0">
                          <a:sym typeface="Symbol"/>
                        </a:rPr>
                        <a:t>33=54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r>
                        <a:rPr lang="en-US" sz="1400" dirty="0" smtClean="0">
                          <a:sym typeface="Symbol"/>
                        </a:rPr>
                        <a:t>33=54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r>
                        <a:rPr lang="en-US" sz="1400" dirty="0" smtClean="0">
                          <a:sym typeface="Symbol"/>
                        </a:rPr>
                        <a:t>3=18</a:t>
                      </a:r>
                    </a:p>
                    <a:p>
                      <a:pPr algn="ctr"/>
                      <a:endParaRPr lang="en-US" sz="1400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1400" dirty="0" smtClean="0">
                          <a:sym typeface="Symbol"/>
                        </a:rPr>
                        <a:t>(maybe also for deep etch)</a:t>
                      </a:r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/ mesa width (3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Silicon width (3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Thermal</a:t>
                      </a:r>
                      <a:r>
                        <a:rPr lang="en-US" sz="1400" baseline="0" dirty="0" smtClean="0"/>
                        <a:t> shunt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Taper length (5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Distance n-metal to mesa (3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226 test SOAs/FP-lasers</a:t>
                      </a:r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split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0"/>
          <a:ext cx="7772400" cy="51098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Splits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Ion</a:t>
                      </a:r>
                      <a:r>
                        <a:rPr lang="en-US" sz="1400" baseline="0" dirty="0" smtClean="0"/>
                        <a:t>-implanted, standard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Etched current channel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Narrow</a:t>
                      </a:r>
                      <a:r>
                        <a:rPr lang="en-US" sz="1400" baseline="0" dirty="0" smtClean="0"/>
                        <a:t> QW design (etch through QW)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Mesa-guided</a:t>
                      </a:r>
                      <a:r>
                        <a:rPr lang="en-US" sz="1400" baseline="0" dirty="0" smtClean="0"/>
                        <a:t> (no Si waveguide)</a:t>
                      </a:r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 (5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523=30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(200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– 1000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3, 4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1, 1.5, 2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m)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23=30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(200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– 1000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3, 4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1, 1.5, 2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m)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23=30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(200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– 1000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4, 5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1, 1.5, 2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523=30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(200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– 1000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2, 3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no Si, Si-slab (deep and shallow)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/ mesa width (2,3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Silicon width (3,4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Taper length (5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– 100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– 100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Distance n-metal to mesa (3</a:t>
                      </a:r>
                      <a:r>
                        <a:rPr lang="en-US" sz="1400" dirty="0" smtClean="0">
                          <a:sym typeface="Symbol"/>
                        </a:rPr>
                        <a:t>)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- 4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sym typeface="Symbol"/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 - 4 </a:t>
                      </a:r>
                      <a:r>
                        <a:rPr lang="el-GR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μ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sym typeface="Symbol"/>
                        </a:rPr>
                        <a:t>m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Thermal</a:t>
                      </a:r>
                      <a:r>
                        <a:rPr lang="en-US" sz="1400" baseline="0" dirty="0" smtClean="0"/>
                        <a:t> shunt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5 lengths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5 lengths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150 test SOAs/FP-lasers</a:t>
                      </a:r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13337</TotalTime>
  <Words>1660</Words>
  <Application>Microsoft Office PowerPoint</Application>
  <PresentationFormat>On-screen Show (4:3)</PresentationFormat>
  <Paragraphs>314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Dev-2 (SOA test run)</vt:lpstr>
      <vt:lpstr>Rationale Dev-2</vt:lpstr>
      <vt:lpstr>Planning</vt:lpstr>
      <vt:lpstr>Design options (1)</vt:lpstr>
      <vt:lpstr>Design options (2)</vt:lpstr>
      <vt:lpstr>Thermal design options</vt:lpstr>
      <vt:lpstr>Proposed splits</vt:lpstr>
      <vt:lpstr>Preliminary split chart</vt:lpstr>
      <vt:lpstr>Final split chart</vt:lpstr>
      <vt:lpstr>Mask layers</vt:lpstr>
      <vt:lpstr>Mask layout</vt:lpstr>
      <vt:lpstr>Other test structures</vt:lpstr>
      <vt:lpstr>Process follower</vt:lpstr>
      <vt:lpstr>III/V epi design</vt:lpstr>
      <vt:lpstr>Proposed process flow - masks</vt:lpstr>
      <vt:lpstr>Check wafer quality</vt:lpstr>
      <vt:lpstr>Hardmask deposition</vt:lpstr>
      <vt:lpstr>SOI waveguide litho</vt:lpstr>
      <vt:lpstr>Hardmask etch</vt:lpstr>
      <vt:lpstr>Strip resist</vt:lpstr>
      <vt:lpstr>SOI waveguide etch</vt:lpstr>
      <vt:lpstr>Remove hardmask</vt:lpstr>
      <vt:lpstr>VC and thermal shunt litho</vt:lpstr>
      <vt:lpstr>VC and thermal shunt etch</vt:lpstr>
      <vt:lpstr>Strip resist</vt:lpstr>
      <vt:lpstr>III/V wafer bonding</vt:lpstr>
      <vt:lpstr>III/V substrate removal</vt:lpstr>
      <vt:lpstr>P-mesa litho</vt:lpstr>
      <vt:lpstr>P-mesa etch</vt:lpstr>
      <vt:lpstr>Strip resist</vt:lpstr>
      <vt:lpstr>SCH litho</vt:lpstr>
      <vt:lpstr>SCH etch</vt:lpstr>
      <vt:lpstr>Strip resist</vt:lpstr>
      <vt:lpstr>N-InP litho</vt:lpstr>
      <vt:lpstr>N-InP etch</vt:lpstr>
      <vt:lpstr>Strip resist</vt:lpstr>
      <vt:lpstr>N-metal litho</vt:lpstr>
      <vt:lpstr>Etch SCH</vt:lpstr>
      <vt:lpstr>N-metal deposition</vt:lpstr>
      <vt:lpstr>N-metal lift-off</vt:lpstr>
      <vt:lpstr>Nitride sticking layer</vt:lpstr>
      <vt:lpstr>Planarization</vt:lpstr>
      <vt:lpstr>Planarization option 1</vt:lpstr>
      <vt:lpstr>P-metal litho</vt:lpstr>
      <vt:lpstr>Selective etch back</vt:lpstr>
      <vt:lpstr>Nitride opening</vt:lpstr>
      <vt:lpstr>P-metal deposition</vt:lpstr>
      <vt:lpstr>P-metal lift-off</vt:lpstr>
      <vt:lpstr>Ion implant litho</vt:lpstr>
      <vt:lpstr>Open ion implant regions</vt:lpstr>
      <vt:lpstr>Ion implant</vt:lpstr>
      <vt:lpstr>Option: InGaAs etch</vt:lpstr>
      <vt:lpstr>Option: InGaAs etch</vt:lpstr>
      <vt:lpstr>Strip resist</vt:lpstr>
      <vt:lpstr>Planarization option 2</vt:lpstr>
      <vt:lpstr>Etch back BCB</vt:lpstr>
      <vt:lpstr>Etch back oxide</vt:lpstr>
      <vt:lpstr>P-metal litho</vt:lpstr>
      <vt:lpstr>P-metal litho</vt:lpstr>
      <vt:lpstr>P-metal lift-off</vt:lpstr>
      <vt:lpstr>Ion implant litho</vt:lpstr>
      <vt:lpstr>Ion implant</vt:lpstr>
      <vt:lpstr>Option: InGaAs etch</vt:lpstr>
      <vt:lpstr>Strip resist</vt:lpstr>
      <vt:lpstr>... end of different options...</vt:lpstr>
      <vt:lpstr>Planarize</vt:lpstr>
      <vt:lpstr>Nitride sticking layer</vt:lpstr>
      <vt:lpstr>Via litho</vt:lpstr>
      <vt:lpstr>Via etch</vt:lpstr>
      <vt:lpstr>Strip resist</vt:lpstr>
      <vt:lpstr>P-metal litho</vt:lpstr>
      <vt:lpstr>P-metal deposition</vt:lpstr>
      <vt:lpstr>P-metal lift-off</vt:lpstr>
      <vt:lpstr>Process follower open issues</vt:lpstr>
      <vt:lpstr>III/V etch depths</vt:lpstr>
      <vt:lpstr>Comments / to do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Hybrid Silicon Platform</dc:title>
  <dc:creator>Martijn Heck</dc:creator>
  <cp:lastModifiedBy>mheck</cp:lastModifiedBy>
  <cp:revision>743</cp:revision>
  <dcterms:created xsi:type="dcterms:W3CDTF">2006-08-16T00:00:00Z</dcterms:created>
  <dcterms:modified xsi:type="dcterms:W3CDTF">2012-04-12T22:57:56Z</dcterms:modified>
</cp:coreProperties>
</file>