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3" r:id="rId4"/>
    <p:sldId id="258" r:id="rId5"/>
    <p:sldId id="259" r:id="rId6"/>
    <p:sldId id="272" r:id="rId7"/>
    <p:sldId id="260" r:id="rId8"/>
    <p:sldId id="261" r:id="rId9"/>
    <p:sldId id="271" r:id="rId10"/>
    <p:sldId id="262" r:id="rId11"/>
    <p:sldId id="266" r:id="rId12"/>
    <p:sldId id="263" r:id="rId13"/>
    <p:sldId id="280" r:id="rId14"/>
    <p:sldId id="281" r:id="rId15"/>
    <p:sldId id="282" r:id="rId16"/>
    <p:sldId id="283" r:id="rId17"/>
    <p:sldId id="284" r:id="rId18"/>
    <p:sldId id="279" r:id="rId19"/>
    <p:sldId id="264" r:id="rId20"/>
    <p:sldId id="268" r:id="rId21"/>
    <p:sldId id="265" r:id="rId22"/>
    <p:sldId id="269" r:id="rId23"/>
    <p:sldId id="274" r:id="rId24"/>
    <p:sldId id="275" r:id="rId2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36" autoAdjust="0"/>
  </p:normalViewPr>
  <p:slideViewPr>
    <p:cSldViewPr>
      <p:cViewPr varScale="1">
        <p:scale>
          <a:sx n="104" d="100"/>
          <a:sy n="104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81AB16-6939-45AA-BD0D-92A9D1A13A76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266F92-D85A-45FD-8701-4E3C259EF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7199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CAC2D-9CCC-47DB-A768-39725CB37FAE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34244-8219-450E-9FF0-C7101E6FB9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34244-8219-450E-9FF0-C7101E6FB92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34244-8219-450E-9FF0-C7101E6FB92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F9E96-2E00-44F8-8B83-0F3DE52D7F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A4D9-8B3F-45FF-BE4E-42E0CEDA8E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05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0427-62FB-4632-88EA-45693C07B9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7E9A1-3FE2-4EB6-A283-2EDFF7073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5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9A0B-17FC-4E9D-887F-F08D67371F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C764-4B61-4C38-BA7E-9D1EA4A374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845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8F9-CA2E-4160-9530-1DDD41823D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2395-DB14-4EF7-84C8-2BE241925B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47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A0DA-2837-4231-ADDC-4D65916AF1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59D0-0D59-4F45-8274-11EA0840F2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86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E0B3-39DE-443F-9801-76C2B950AD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0FB5B-A7A1-4640-8535-82616311C6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20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27647-54DB-4AAA-BFF9-C74487E1A0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5165-1366-47AD-95A1-4923BD572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5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0DB51-9312-41D2-8095-03E1B8D0E3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C65F-C862-4A02-BCA8-14F9BDC44B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0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E6DA-60A4-4D79-8B3A-90DE16F2AA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650C8-AE37-4CEE-B59D-90257878B3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40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89E42-7ADD-46AB-861E-CF4953428C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185FD-06C2-4D2F-A336-89CBEF7717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80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FCB9-25D9-4360-BCB4-FAF37E2459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0CF1-5F38-4843-A9E3-928BBCC258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54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65EC3-6734-468C-9162-E503ADF08A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11F8-FF9B-4613-AFD8-F3814B84F4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48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9C79-8BD0-4BBB-B33D-6549A71566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2926-E199-40B4-813A-58674C15E4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04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F469D4-6C5E-4ED3-8B29-8A52699DFB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B8885C-A18C-46FB-9A51-2B0835F0A3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52438" y="914400"/>
            <a:ext cx="822642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13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268288"/>
            <a:ext cx="1219200" cy="525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0151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0066"/>
          </a:solidFill>
          <a:latin typeface="Arial" pitchFamily="34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DUV Stepper Waveguides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Jock</a:t>
            </a:r>
            <a:r>
              <a:rPr lang="en-US" dirty="0"/>
              <a:t> </a:t>
            </a:r>
            <a:r>
              <a:rPr lang="en-US" dirty="0" smtClean="0"/>
              <a:t>Bovington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Jared </a:t>
            </a:r>
            <a:r>
              <a:rPr lang="en-US" dirty="0" err="1" smtClean="0"/>
              <a:t>Hulme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27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PTPNSL-EPhi1.2_DUV2.gds</a:t>
            </a:r>
          </a:p>
          <a:p>
            <a:r>
              <a:rPr lang="en-US" dirty="0" err="1" smtClean="0"/>
              <a:t>EPhi</a:t>
            </a:r>
            <a:r>
              <a:rPr lang="en-US" dirty="0" smtClean="0"/>
              <a:t> 1.2 points of interest</a:t>
            </a:r>
          </a:p>
          <a:p>
            <a:pPr lvl="1"/>
            <a:r>
              <a:rPr lang="en-US" b="1" dirty="0" smtClean="0"/>
              <a:t>Coupler gaps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300nm period gratings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Star Coupler points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Taper Tips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11" t="19125" r="30977" b="13937"/>
          <a:stretch/>
        </p:blipFill>
        <p:spPr bwMode="auto">
          <a:xfrm>
            <a:off x="5029200" y="1066800"/>
            <a:ext cx="400050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029200" y="3962400"/>
            <a:ext cx="1752600" cy="7620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0" t="17778" r="70375" b="8444"/>
          <a:stretch/>
        </p:blipFill>
        <p:spPr bwMode="auto">
          <a:xfrm>
            <a:off x="2133600" y="3924300"/>
            <a:ext cx="2727960" cy="27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57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PTPNSL-EPhi1.2_DUV2.gds</a:t>
            </a:r>
          </a:p>
          <a:p>
            <a:r>
              <a:rPr lang="en-US" dirty="0" err="1" smtClean="0"/>
              <a:t>EPhi</a:t>
            </a:r>
            <a:r>
              <a:rPr lang="en-US" dirty="0" smtClean="0"/>
              <a:t> 1.2 points of interest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Coupler gaps</a:t>
            </a:r>
          </a:p>
          <a:p>
            <a:pPr lvl="1"/>
            <a:r>
              <a:rPr lang="en-US" b="1" dirty="0" smtClean="0"/>
              <a:t>300nm period gratings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Star Coupler points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Taper Tips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11" t="19125" r="30977" b="13937"/>
          <a:stretch/>
        </p:blipFill>
        <p:spPr bwMode="auto">
          <a:xfrm>
            <a:off x="5029200" y="1066800"/>
            <a:ext cx="400050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0" t="22222" r="64300" b="7557"/>
          <a:stretch/>
        </p:blipFill>
        <p:spPr bwMode="auto">
          <a:xfrm>
            <a:off x="2508069" y="4696193"/>
            <a:ext cx="2118360" cy="170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762750" y="4932608"/>
            <a:ext cx="1238250" cy="123482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9" t="20444" r="70376" b="9334"/>
          <a:stretch/>
        </p:blipFill>
        <p:spPr bwMode="auto">
          <a:xfrm>
            <a:off x="381000" y="4459780"/>
            <a:ext cx="2118360" cy="215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648200" y="6400800"/>
            <a:ext cx="25209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162800" y="6126956"/>
            <a:ext cx="0" cy="28813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6000" y="6553200"/>
            <a:ext cx="54721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751764" y="6134100"/>
            <a:ext cx="0" cy="4333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57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Gratings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1000" y="1143000"/>
            <a:ext cx="8305800" cy="5410200"/>
            <a:chOff x="381000" y="1143000"/>
            <a:chExt cx="8305800" cy="5410200"/>
          </a:xfrm>
        </p:grpSpPr>
        <p:grpSp>
          <p:nvGrpSpPr>
            <p:cNvPr id="14" name="Group 29"/>
            <p:cNvGrpSpPr/>
            <p:nvPr/>
          </p:nvGrpSpPr>
          <p:grpSpPr>
            <a:xfrm>
              <a:off x="990600" y="1143000"/>
              <a:ext cx="7696200" cy="5410200"/>
              <a:chOff x="457200" y="0"/>
              <a:chExt cx="8686801" cy="6658707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1429" t="57619" r="28095" b="5048"/>
              <a:stretch>
                <a:fillRect/>
              </a:stretch>
            </p:blipFill>
            <p:spPr bwMode="auto">
              <a:xfrm>
                <a:off x="457200" y="0"/>
                <a:ext cx="8077200" cy="373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>
                <a:off x="558800" y="838200"/>
                <a:ext cx="78359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457200" y="3733800"/>
                <a:ext cx="30480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410200" y="3733800"/>
                <a:ext cx="37338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8"/>
              <p:cNvGrpSpPr/>
              <p:nvPr/>
            </p:nvGrpSpPr>
            <p:grpSpPr>
              <a:xfrm>
                <a:off x="457201" y="4343400"/>
                <a:ext cx="8686800" cy="2315307"/>
                <a:chOff x="457201" y="4343400"/>
                <a:chExt cx="8686800" cy="2315307"/>
              </a:xfrm>
            </p:grpSpPr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10000" t="10667" r="15714" b="4762"/>
                <a:stretch>
                  <a:fillRect/>
                </a:stretch>
              </p:blipFill>
              <p:spPr bwMode="auto">
                <a:xfrm>
                  <a:off x="457201" y="4343400"/>
                  <a:ext cx="8686800" cy="2315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1253490" y="5748636"/>
                  <a:ext cx="463296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1253490" y="5102654"/>
                  <a:ext cx="923696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1258824" y="4453236"/>
                  <a:ext cx="7684008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TextBox 6"/>
            <p:cNvSpPr txBox="1"/>
            <p:nvPr/>
          </p:nvSpPr>
          <p:spPr>
            <a:xfrm>
              <a:off x="990600" y="5638800"/>
              <a:ext cx="79629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r>
                <a:rPr lang="en-US" b="1" dirty="0" smtClean="0"/>
                <a:t>15um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8710" y="5105400"/>
              <a:ext cx="796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.3um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000" y="1611868"/>
              <a:ext cx="796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12um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6140" y="4572000"/>
              <a:ext cx="1115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2.55um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457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SEMs – 160C Bake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C:\Users\Geza\Desktop\Jared\Bowers Group\DUV characterization\Pictures\VGRT21_1.TIF"/>
          <p:cNvPicPr>
            <a:picLocks noChangeAspect="1" noChangeArrowheads="1"/>
          </p:cNvPicPr>
          <p:nvPr/>
        </p:nvPicPr>
        <p:blipFill>
          <a:blip r:embed="rId2" cstate="print"/>
          <a:srcRect l="16798" r="11809" b="33607"/>
          <a:stretch>
            <a:fillRect/>
          </a:stretch>
        </p:blipFill>
        <p:spPr bwMode="auto">
          <a:xfrm>
            <a:off x="1143000" y="990600"/>
            <a:ext cx="3114675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4" descr="C:\Users\Geza\Desktop\Jared\Bowers Group\DUV characterization\Pictures\VGRT22_1.TIF"/>
          <p:cNvPicPr>
            <a:picLocks noChangeAspect="1" noChangeArrowheads="1"/>
          </p:cNvPicPr>
          <p:nvPr/>
        </p:nvPicPr>
        <p:blipFill>
          <a:blip r:embed="rId3" cstate="print"/>
          <a:srcRect l="18750" r="4167" b="33406"/>
          <a:stretch>
            <a:fillRect/>
          </a:stretch>
        </p:blipFill>
        <p:spPr bwMode="auto">
          <a:xfrm>
            <a:off x="5334000" y="990600"/>
            <a:ext cx="33528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5" descr="C:\Users\Geza\Desktop\Jared\Bowers Group\DUV characterization\Pictures\VGRT23_1.TIF"/>
          <p:cNvPicPr>
            <a:picLocks noChangeAspect="1" noChangeArrowheads="1"/>
          </p:cNvPicPr>
          <p:nvPr/>
        </p:nvPicPr>
        <p:blipFill>
          <a:blip r:embed="rId4" cstate="print"/>
          <a:srcRect l="27372" t="20833" r="11005"/>
          <a:stretch>
            <a:fillRect/>
          </a:stretch>
        </p:blipFill>
        <p:spPr bwMode="auto">
          <a:xfrm>
            <a:off x="1143000" y="3352800"/>
            <a:ext cx="3124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6" descr="C:\Users\Geza\Desktop\Jared\Bowers Group\DUV characterization\Pictures\VGRT24_1.TIF"/>
          <p:cNvPicPr>
            <a:picLocks noChangeAspect="1" noChangeArrowheads="1"/>
          </p:cNvPicPr>
          <p:nvPr/>
        </p:nvPicPr>
        <p:blipFill>
          <a:blip r:embed="rId5" cstate="print"/>
          <a:srcRect l="18783" r="20825"/>
          <a:stretch>
            <a:fillRect/>
          </a:stretch>
        </p:blipFill>
        <p:spPr bwMode="auto">
          <a:xfrm>
            <a:off x="5355336" y="3352800"/>
            <a:ext cx="3118104" cy="3248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81000" y="990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95800" y="990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3609474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3581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53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SEMs – 160C Bake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3" descr="C:\Users\Geza\Desktop\Jared\Bowers Group\DUV characterization\Pictures\VGRT21_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6301284" cy="4724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81000" y="1066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 for Vertical gratings can peel away easily.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53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Gratings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5" name="Group 24"/>
          <p:cNvGrpSpPr>
            <a:grpSpLocks noGrp="1"/>
          </p:cNvGrpSpPr>
          <p:nvPr>
            <p:ph idx="1"/>
          </p:nvPr>
        </p:nvGrpSpPr>
        <p:grpSpPr>
          <a:xfrm>
            <a:off x="457200" y="1295400"/>
            <a:ext cx="8229600" cy="4830763"/>
            <a:chOff x="0" y="338436"/>
            <a:chExt cx="9144000" cy="6214764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4286" t="12952" r="13333" b="8571"/>
            <a:stretch>
              <a:fillRect/>
            </a:stretch>
          </p:blipFill>
          <p:spPr bwMode="auto">
            <a:xfrm>
              <a:off x="0" y="356937"/>
              <a:ext cx="9144000" cy="619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Straight Arrow Connector 36"/>
            <p:cNvCxnSpPr/>
            <p:nvPr/>
          </p:nvCxnSpPr>
          <p:spPr>
            <a:xfrm>
              <a:off x="54864" y="338436"/>
              <a:ext cx="8915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67740" y="392668"/>
              <a:ext cx="979593" cy="47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12um</a:t>
              </a:r>
              <a:endParaRPr lang="en-US" b="1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389376" y="762000"/>
              <a:ext cx="22524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708910" y="609600"/>
              <a:ext cx="796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3um</a:t>
              </a:r>
              <a:endParaRPr lang="en-US" b="1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3396234" y="1230868"/>
              <a:ext cx="10843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286000" y="1078468"/>
              <a:ext cx="1253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1.425um</a:t>
              </a:r>
              <a:endParaRPr lang="en-US" b="1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460081" y="1600200"/>
              <a:ext cx="1143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604510" y="1318747"/>
              <a:ext cx="1253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.15um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78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SEMs – 160C Bake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C:\Users\Geza\Desktop\Jared\Bowers Group\DUV characterization\Pictures\VGRT21_1.TIF"/>
          <p:cNvPicPr>
            <a:picLocks noChangeAspect="1" noChangeArrowheads="1"/>
          </p:cNvPicPr>
          <p:nvPr/>
        </p:nvPicPr>
        <p:blipFill>
          <a:blip r:embed="rId2" cstate="print"/>
          <a:srcRect l="16798" r="11809" b="33607"/>
          <a:stretch>
            <a:fillRect/>
          </a:stretch>
        </p:blipFill>
        <p:spPr bwMode="auto">
          <a:xfrm>
            <a:off x="1143000" y="990600"/>
            <a:ext cx="3114675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4" descr="C:\Users\Geza\Desktop\Jared\Bowers Group\DUV characterization\Pictures\VGRT22_1.TIF"/>
          <p:cNvPicPr>
            <a:picLocks noChangeAspect="1" noChangeArrowheads="1"/>
          </p:cNvPicPr>
          <p:nvPr/>
        </p:nvPicPr>
        <p:blipFill>
          <a:blip r:embed="rId3" cstate="print"/>
          <a:srcRect l="18750" r="4167" b="33406"/>
          <a:stretch>
            <a:fillRect/>
          </a:stretch>
        </p:blipFill>
        <p:spPr bwMode="auto">
          <a:xfrm>
            <a:off x="5334000" y="990600"/>
            <a:ext cx="33528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5" descr="C:\Users\Geza\Desktop\Jared\Bowers Group\DUV characterization\Pictures\VGRT23_1.TIF"/>
          <p:cNvPicPr>
            <a:picLocks noChangeAspect="1" noChangeArrowheads="1"/>
          </p:cNvPicPr>
          <p:nvPr/>
        </p:nvPicPr>
        <p:blipFill>
          <a:blip r:embed="rId4" cstate="print"/>
          <a:srcRect l="27372" t="20833" r="11005"/>
          <a:stretch>
            <a:fillRect/>
          </a:stretch>
        </p:blipFill>
        <p:spPr bwMode="auto">
          <a:xfrm>
            <a:off x="1143000" y="3352800"/>
            <a:ext cx="3124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6" descr="C:\Users\Geza\Desktop\Jared\Bowers Group\DUV characterization\Pictures\VGRT24_1.TIF"/>
          <p:cNvPicPr>
            <a:picLocks noChangeAspect="1" noChangeArrowheads="1"/>
          </p:cNvPicPr>
          <p:nvPr/>
        </p:nvPicPr>
        <p:blipFill>
          <a:blip r:embed="rId5" cstate="print"/>
          <a:srcRect l="18783" r="20825"/>
          <a:stretch>
            <a:fillRect/>
          </a:stretch>
        </p:blipFill>
        <p:spPr bwMode="auto">
          <a:xfrm>
            <a:off x="5355336" y="3352800"/>
            <a:ext cx="3118104" cy="3248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81000" y="990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95800" y="990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3609474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95800" y="3440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53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za\Desktop\Jared\Bowers Group\DUV characterization\Pictures\HGRT21_1.TIF"/>
          <p:cNvPicPr>
            <a:picLocks noChangeAspect="1" noChangeArrowheads="1"/>
          </p:cNvPicPr>
          <p:nvPr/>
        </p:nvPicPr>
        <p:blipFill>
          <a:blip r:embed="rId2" cstate="print"/>
          <a:srcRect l="11121" r="6584"/>
          <a:stretch>
            <a:fillRect/>
          </a:stretch>
        </p:blipFill>
        <p:spPr bwMode="auto">
          <a:xfrm>
            <a:off x="1143000" y="990600"/>
            <a:ext cx="3085203" cy="2644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3" name="Picture 3" descr="C:\Users\Geza\Desktop\Jared\Bowers Group\DUV characterization\Pictures\HGRT22_1.TIF"/>
          <p:cNvPicPr>
            <a:picLocks noChangeAspect="1" noChangeArrowheads="1"/>
          </p:cNvPicPr>
          <p:nvPr/>
        </p:nvPicPr>
        <p:blipFill>
          <a:blip r:embed="rId3" cstate="print"/>
          <a:srcRect l="16204" r="63"/>
          <a:stretch>
            <a:fillRect/>
          </a:stretch>
        </p:blipFill>
        <p:spPr bwMode="auto">
          <a:xfrm>
            <a:off x="5327277" y="990601"/>
            <a:ext cx="2978523" cy="266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4" name="Picture 4" descr="C:\Users\Geza\Desktop\Jared\Bowers Group\DUV characterization\Pictures\HGRT23_1.TIF"/>
          <p:cNvPicPr>
            <a:picLocks noChangeAspect="1" noChangeArrowheads="1"/>
          </p:cNvPicPr>
          <p:nvPr/>
        </p:nvPicPr>
        <p:blipFill>
          <a:blip r:embed="rId4" cstate="print"/>
          <a:srcRect l="11111" r="4444"/>
          <a:stretch>
            <a:fillRect/>
          </a:stretch>
        </p:blipFill>
        <p:spPr bwMode="auto">
          <a:xfrm>
            <a:off x="1143000" y="3982886"/>
            <a:ext cx="3050868" cy="26465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990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990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962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23</a:t>
            </a:r>
            <a:endParaRPr lang="en-US" dirty="0"/>
          </a:p>
        </p:txBody>
      </p:sp>
      <p:pic>
        <p:nvPicPr>
          <p:cNvPr id="5125" name="Picture 5" descr="C:\Users\Geza\Desktop\Jared\Bowers Group\DUV characterization\Pictures\HGRT24_1.TIF"/>
          <p:cNvPicPr>
            <a:picLocks noChangeAspect="1" noChangeArrowheads="1"/>
          </p:cNvPicPr>
          <p:nvPr/>
        </p:nvPicPr>
        <p:blipFill>
          <a:blip r:embed="rId5" cstate="print"/>
          <a:srcRect l="12992"/>
          <a:stretch>
            <a:fillRect/>
          </a:stretch>
        </p:blipFill>
        <p:spPr bwMode="auto">
          <a:xfrm>
            <a:off x="5334000" y="3886200"/>
            <a:ext cx="312420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495800" y="3886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24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838200"/>
          </a:xfrm>
        </p:spPr>
        <p:txBody>
          <a:bodyPr/>
          <a:lstStyle/>
          <a:p>
            <a:r>
              <a:rPr lang="en-US" dirty="0" smtClean="0"/>
              <a:t>SEMs – 160C Bake time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PTPNSL-EPhi1.2_DUV2.gds</a:t>
            </a:r>
          </a:p>
          <a:p>
            <a:r>
              <a:rPr lang="en-US" dirty="0" err="1" smtClean="0"/>
              <a:t>EPhi</a:t>
            </a:r>
            <a:r>
              <a:rPr lang="en-US" dirty="0" smtClean="0"/>
              <a:t> 1.2 points of interest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Coupler gaps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300nm period gratings</a:t>
            </a:r>
          </a:p>
          <a:p>
            <a:pPr lvl="1"/>
            <a:r>
              <a:rPr lang="en-US" b="1" dirty="0" smtClean="0"/>
              <a:t>Star Coupler points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Taper Tips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11" t="19125" r="30977" b="13937"/>
          <a:stretch/>
        </p:blipFill>
        <p:spPr bwMode="auto">
          <a:xfrm>
            <a:off x="5029200" y="1066800"/>
            <a:ext cx="400050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00" t="18149" r="73625" b="5555"/>
          <a:stretch/>
        </p:blipFill>
        <p:spPr bwMode="auto">
          <a:xfrm>
            <a:off x="2895600" y="3733800"/>
            <a:ext cx="1828800" cy="279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016173" y="5272192"/>
            <a:ext cx="647700" cy="51900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7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of Experiment</a:t>
            </a:r>
          </a:p>
          <a:p>
            <a:r>
              <a:rPr lang="en-US" dirty="0" smtClean="0"/>
              <a:t>Device Layout</a:t>
            </a:r>
          </a:p>
          <a:p>
            <a:r>
              <a:rPr lang="en-US" dirty="0" smtClean="0"/>
              <a:t>SEM 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87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3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PTPNSL-EPhi1.2_DUV2.gds</a:t>
            </a:r>
          </a:p>
          <a:p>
            <a:r>
              <a:rPr lang="en-US" dirty="0" err="1" smtClean="0"/>
              <a:t>EPhi</a:t>
            </a:r>
            <a:r>
              <a:rPr lang="en-US" dirty="0" smtClean="0"/>
              <a:t> 1.2 points of interest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Coupler gaps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300nm period gratings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Star Coupler points</a:t>
            </a:r>
          </a:p>
          <a:p>
            <a:pPr lvl="1"/>
            <a:r>
              <a:rPr lang="en-US" b="1" dirty="0" smtClean="0"/>
              <a:t>Taper Tips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11" t="19125" r="30977" b="13937"/>
          <a:stretch/>
        </p:blipFill>
        <p:spPr bwMode="auto">
          <a:xfrm>
            <a:off x="5029200" y="1066800"/>
            <a:ext cx="400050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0" t="19555" r="64000" b="6666"/>
          <a:stretch/>
        </p:blipFill>
        <p:spPr bwMode="auto">
          <a:xfrm>
            <a:off x="1223974" y="4267200"/>
            <a:ext cx="307370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924800" y="5272192"/>
            <a:ext cx="647700" cy="51900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7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351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Jared </a:t>
            </a:r>
            <a:r>
              <a:rPr lang="en-US" dirty="0" err="1" smtClean="0"/>
              <a:t>Hulme</a:t>
            </a:r>
            <a:r>
              <a:rPr lang="en-US" dirty="0" smtClean="0"/>
              <a:t> &amp; Jock Bovington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C5165-1366-47AD-95A1-4923BD572F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422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00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Experiment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Jock Bovington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C5165-1366-47AD-95A1-4923BD572F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4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3 Si wafer (NOT SOI)</a:t>
            </a:r>
          </a:p>
          <a:p>
            <a:pPr lvl="1"/>
            <a:r>
              <a:rPr lang="en-US" dirty="0" smtClean="0"/>
              <a:t>Split DBARC bake temperature (160,170,180C)</a:t>
            </a:r>
          </a:p>
          <a:p>
            <a:pPr lvl="1"/>
            <a:r>
              <a:rPr lang="en-US" dirty="0" smtClean="0"/>
              <a:t>Split dose energy (16,17,18…31mJ/cm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Hold focus (-0.15um)</a:t>
            </a:r>
          </a:p>
          <a:p>
            <a:pPr lvl="1"/>
            <a:r>
              <a:rPr lang="en-US" dirty="0" smtClean="0"/>
              <a:t>Etch 250s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5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Follower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 smtClean="0"/>
                  <a:t>Clean Wafers</a:t>
                </a:r>
              </a:p>
              <a:p>
                <a:pPr lvl="1"/>
                <a:r>
                  <a:rPr lang="en-US" sz="1600" dirty="0" smtClean="0"/>
                  <a:t>Nano Strip, DI rinse, BHF, Di rinse, SRD</a:t>
                </a:r>
              </a:p>
              <a:p>
                <a:r>
                  <a:rPr lang="en-US" sz="1800" dirty="0" smtClean="0"/>
                  <a:t>Dehydration bake (132C, &gt;1min)</a:t>
                </a:r>
              </a:p>
              <a:p>
                <a:r>
                  <a:rPr lang="en-US" sz="1800" dirty="0" smtClean="0"/>
                  <a:t>Spin DBARC (5krpm, 30s) </a:t>
                </a:r>
              </a:p>
              <a:p>
                <a:r>
                  <a:rPr lang="en-US" sz="1800" dirty="0"/>
                  <a:t>H</a:t>
                </a:r>
                <a:r>
                  <a:rPr lang="en-US" sz="1800" dirty="0" smtClean="0"/>
                  <a:t>ot plate bake temp = XC, 60s</a:t>
                </a:r>
              </a:p>
              <a:p>
                <a:r>
                  <a:rPr lang="en-US" sz="1800" dirty="0" smtClean="0"/>
                  <a:t>Spin UV210 (5krpm, 30s)</a:t>
                </a:r>
              </a:p>
              <a:p>
                <a:r>
                  <a:rPr lang="en-US" sz="1800" dirty="0" smtClean="0"/>
                  <a:t>Soft </a:t>
                </a:r>
                <a:r>
                  <a:rPr lang="en-US" sz="1800" dirty="0"/>
                  <a:t>bake temp = </a:t>
                </a:r>
                <a:r>
                  <a:rPr lang="en-US" sz="1800" dirty="0" smtClean="0"/>
                  <a:t>132C</a:t>
                </a:r>
                <a:r>
                  <a:rPr lang="en-US" sz="1800" dirty="0"/>
                  <a:t>, </a:t>
                </a:r>
                <a:r>
                  <a:rPr lang="en-US" sz="1800" dirty="0" smtClean="0"/>
                  <a:t>60s</a:t>
                </a:r>
              </a:p>
              <a:p>
                <a:r>
                  <a:rPr lang="en-US" sz="1800" dirty="0" smtClean="0"/>
                  <a:t>DUV stepper exposure (</a:t>
                </a:r>
                <a:r>
                  <a:rPr lang="en-US" sz="1800" dirty="0" err="1" smtClean="0"/>
                  <a:t>YmJ</a:t>
                </a:r>
                <a:r>
                  <a:rPr lang="en-US" sz="1800" dirty="0" smtClean="0"/>
                  <a:t>/cm</a:t>
                </a:r>
                <a:r>
                  <a:rPr lang="en-US" sz="1800" baseline="30000" dirty="0" smtClean="0"/>
                  <a:t>2</a:t>
                </a:r>
                <a:r>
                  <a:rPr lang="en-US" sz="1800" dirty="0" smtClean="0"/>
                  <a:t>, -0.15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µ</m:t>
                    </m:r>
                  </m:oMath>
                </a14:m>
                <a:r>
                  <a:rPr lang="en-US" sz="1800" dirty="0" smtClean="0"/>
                  <a:t>m)</a:t>
                </a:r>
              </a:p>
              <a:p>
                <a:r>
                  <a:rPr lang="en-US" sz="1800" dirty="0" smtClean="0"/>
                  <a:t>Post exposure bake (132C, 90s)</a:t>
                </a:r>
              </a:p>
              <a:p>
                <a:r>
                  <a:rPr lang="en-US" sz="1800" dirty="0" smtClean="0"/>
                  <a:t>Develop 300MIF (120s, minimal agitation)</a:t>
                </a:r>
              </a:p>
              <a:p>
                <a:r>
                  <a:rPr lang="en-US" sz="1800" dirty="0" smtClean="0"/>
                  <a:t>PEII O2 </a:t>
                </a:r>
                <a:r>
                  <a:rPr lang="en-US" sz="1800" dirty="0" err="1" smtClean="0"/>
                  <a:t>Descum</a:t>
                </a:r>
                <a:r>
                  <a:rPr lang="en-US" sz="1800" dirty="0" smtClean="0"/>
                  <a:t> (100W, 300mT, 30s)</a:t>
                </a:r>
              </a:p>
              <a:p>
                <a:r>
                  <a:rPr lang="en-US" sz="1800" dirty="0" smtClean="0"/>
                  <a:t>Si Deep RIE “Bosch” single step etch BOV_J_01 (250s, ~250nm)</a:t>
                </a:r>
                <a:endParaRPr lang="en-US" sz="1800" dirty="0"/>
              </a:p>
              <a:p>
                <a:r>
                  <a:rPr lang="en-US" sz="1800" dirty="0" err="1" smtClean="0"/>
                  <a:t>Dektak</a:t>
                </a:r>
                <a:r>
                  <a:rPr lang="en-US" sz="1800" dirty="0" smtClean="0"/>
                  <a:t> step height</a:t>
                </a:r>
              </a:p>
              <a:p>
                <a:r>
                  <a:rPr lang="en-US" sz="1800" dirty="0" err="1" smtClean="0"/>
                  <a:t>Gasonics</a:t>
                </a:r>
                <a:r>
                  <a:rPr lang="en-US" sz="1800" dirty="0" smtClean="0"/>
                  <a:t> Strip (recipe #7, 120s, 1-3 repeats)</a:t>
                </a:r>
              </a:p>
              <a:p>
                <a:r>
                  <a:rPr lang="en-US" sz="1800" dirty="0" err="1" smtClean="0"/>
                  <a:t>Dektak</a:t>
                </a:r>
                <a:r>
                  <a:rPr lang="en-US" sz="1800" dirty="0" smtClean="0"/>
                  <a:t> step height</a:t>
                </a:r>
              </a:p>
              <a:p>
                <a:r>
                  <a:rPr lang="en-US" sz="1800" dirty="0" smtClean="0"/>
                  <a:t>SEM</a:t>
                </a: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444" t="-631" b="-10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6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Layout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Jared </a:t>
            </a:r>
            <a:r>
              <a:rPr lang="en-US" dirty="0" err="1" smtClean="0"/>
              <a:t>Hulme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C5165-1366-47AD-95A1-4923BD572F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4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Layout – Dose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ord 5"/>
          <p:cNvSpPr/>
          <p:nvPr/>
        </p:nvSpPr>
        <p:spPr>
          <a:xfrm>
            <a:off x="1679864" y="1295400"/>
            <a:ext cx="5410200" cy="5181600"/>
          </a:xfrm>
          <a:prstGeom prst="chord">
            <a:avLst>
              <a:gd name="adj1" fmla="val 6710358"/>
              <a:gd name="adj2" fmla="val 4131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4624434"/>
              </p:ext>
            </p:extLst>
          </p:nvPr>
        </p:nvGraphicFramePr>
        <p:xfrm>
          <a:off x="2667000" y="2590800"/>
          <a:ext cx="3429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44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PTPNSL-EPhi1.2_DUV2.gds</a:t>
            </a:r>
          </a:p>
          <a:p>
            <a:r>
              <a:rPr lang="en-US" dirty="0" err="1" smtClean="0"/>
              <a:t>EPhi</a:t>
            </a:r>
            <a:r>
              <a:rPr lang="en-US" dirty="0" smtClean="0"/>
              <a:t> 1.2 points of interest</a:t>
            </a:r>
          </a:p>
          <a:p>
            <a:pPr lvl="1"/>
            <a:r>
              <a:rPr lang="en-US" dirty="0" smtClean="0"/>
              <a:t>Coupler gaps</a:t>
            </a:r>
          </a:p>
          <a:p>
            <a:pPr lvl="1"/>
            <a:r>
              <a:rPr lang="en-US" dirty="0" smtClean="0"/>
              <a:t>300nm period gratings</a:t>
            </a:r>
          </a:p>
          <a:p>
            <a:pPr lvl="1"/>
            <a:r>
              <a:rPr lang="en-US" dirty="0" smtClean="0"/>
              <a:t>Star Coupler points</a:t>
            </a:r>
          </a:p>
          <a:p>
            <a:pPr lvl="1"/>
            <a:r>
              <a:rPr lang="en-US" dirty="0" smtClean="0"/>
              <a:t>Taper Tips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11" t="19125" r="30977" b="13937"/>
          <a:stretch/>
        </p:blipFill>
        <p:spPr bwMode="auto">
          <a:xfrm>
            <a:off x="5029200" y="1066800"/>
            <a:ext cx="400050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40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Jared </a:t>
            </a:r>
            <a:r>
              <a:rPr lang="en-US" dirty="0" err="1" smtClean="0"/>
              <a:t>Hulme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C5165-1366-47AD-95A1-4923BD572F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B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2614</TotalTime>
  <Words>274</Words>
  <Application>Microsoft Office PowerPoint</Application>
  <PresentationFormat>On-screen Show (4:3)</PresentationFormat>
  <Paragraphs>130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UCSB standard</vt:lpstr>
      <vt:lpstr>DUV Stepper Waveguides</vt:lpstr>
      <vt:lpstr>Overview</vt:lpstr>
      <vt:lpstr>Design of Experiment</vt:lpstr>
      <vt:lpstr>Design of Experiment</vt:lpstr>
      <vt:lpstr>Process Follower</vt:lpstr>
      <vt:lpstr>Device Layout</vt:lpstr>
      <vt:lpstr>Device Layout – Dose Energy</vt:lpstr>
      <vt:lpstr>Pattern Layout</vt:lpstr>
      <vt:lpstr>SEM Results</vt:lpstr>
      <vt:lpstr>Pattern Layout</vt:lpstr>
      <vt:lpstr>SEMs</vt:lpstr>
      <vt:lpstr>Pattern Layout</vt:lpstr>
      <vt:lpstr>Vertical Gratings</vt:lpstr>
      <vt:lpstr>SEMs – 160C Bake time</vt:lpstr>
      <vt:lpstr>SEMs – 160C Bake time</vt:lpstr>
      <vt:lpstr>Horizontal Gratings</vt:lpstr>
      <vt:lpstr>SEMs – 160C Bake time</vt:lpstr>
      <vt:lpstr>SEMs – 160C Bake time</vt:lpstr>
      <vt:lpstr>Pattern Layout</vt:lpstr>
      <vt:lpstr>SEMs</vt:lpstr>
      <vt:lpstr>Pattern Layout</vt:lpstr>
      <vt:lpstr>SEMs</vt:lpstr>
      <vt:lpstr>Conclusions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Jock Bovington</dc:creator>
  <cp:lastModifiedBy>Geza</cp:lastModifiedBy>
  <cp:revision>11</cp:revision>
  <cp:lastPrinted>2012-07-31T18:58:52Z</cp:lastPrinted>
  <dcterms:created xsi:type="dcterms:W3CDTF">2012-07-29T23:57:59Z</dcterms:created>
  <dcterms:modified xsi:type="dcterms:W3CDTF">2012-08-02T18:15:32Z</dcterms:modified>
</cp:coreProperties>
</file>