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3" r:id="rId2"/>
    <p:sldId id="291" r:id="rId3"/>
    <p:sldId id="292" r:id="rId4"/>
    <p:sldId id="293" r:id="rId5"/>
    <p:sldId id="294" r:id="rId6"/>
    <p:sldId id="311" r:id="rId7"/>
    <p:sldId id="298" r:id="rId8"/>
    <p:sldId id="315" r:id="rId9"/>
    <p:sldId id="316" r:id="rId10"/>
    <p:sldId id="314" r:id="rId11"/>
    <p:sldId id="308" r:id="rId12"/>
    <p:sldId id="309" r:id="rId13"/>
    <p:sldId id="310" r:id="rId14"/>
    <p:sldId id="29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  <a:srgbClr val="000066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30" autoAdjust="0"/>
    <p:restoredTop sz="94660"/>
  </p:normalViewPr>
  <p:slideViewPr>
    <p:cSldViewPr>
      <p:cViewPr>
        <p:scale>
          <a:sx n="75" d="100"/>
          <a:sy n="75" d="100"/>
        </p:scale>
        <p:origin x="-744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B2C5C596-1CBB-4A80-8285-605042076B73}" type="datetime1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E1913104-CB8F-46B5-B374-210AB0C06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2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D500B68-2867-471A-BA74-09BFE74C44F5}" type="datetime1">
              <a:rPr lang="en-US"/>
              <a:pPr>
                <a:defRPr/>
              </a:pPr>
              <a:t>10/27/2011</a:t>
            </a:fld>
            <a:endParaRPr lang="en-US"/>
          </a:p>
        </p:txBody>
      </p:sp>
      <p:sp>
        <p:nvSpPr>
          <p:cNvPr id="15364" name="Placeholder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286E7F5-B198-4922-BC97-B59F17A6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F432-1C82-487B-AF2D-0B29A635C20B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71FB-5EFC-4728-9613-9D0B47071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AD49C-95A3-413A-BA71-8D0EAAA70EE9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A04F9-A81A-4945-ADAA-0615C784A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2546-9FA9-4D72-90A2-419B1F36CE5E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59F2-EEDB-4ED0-B5BA-6375C48D8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81FB-F043-4B5E-9ABC-C52071B66341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62DD-2258-403B-ADF7-B844DF39D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6C123-80DF-4157-B7ED-A1B3A2BCBDB8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4AE5-9B8A-4A79-B133-3E6EE8160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5BB7-B3B7-4686-ACED-543B99FF6D3D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19C6-DB53-485B-88D6-42AB2628B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E96F-8FC8-4A4C-8BAF-D57448A08BF1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3F98-0431-4C29-8E0B-8CEDA0AB6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9CBF2-DEE1-4E9A-9B0B-9BAE088F905A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D4F7-ED1D-4115-AEAA-8C9538E88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C4B9-0AC4-48EE-8FD4-32EEA3A621FD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4BD9-5492-4E61-8A09-CD8E69245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56B5-1403-4075-86A5-64ACCDD52BE7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2F289-5FE7-4ECB-B7B6-A07D6990B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55A6-65AB-436E-9A16-1357C0321A7D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F878-593A-4163-A67E-8AEA8E7C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0198E-ED46-47BB-8B9F-4C01EAFF3574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1F6D-C771-4FA9-B8C5-8BE91A5CE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3E4F-68CE-4A2E-8666-895D2CE0AA60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3BDEA-B66F-47BB-A10D-19DCD049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36D194-4C55-480F-9B38-02B74B6C8EED}" type="datetimeFigureOut">
              <a:rPr lang="en-US"/>
              <a:pPr>
                <a:defRPr/>
              </a:pPr>
              <a:t>10/27/2011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6026DE-7DA2-4153-AF12-DC21C8AF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9"/>
          <p:cNvSpPr>
            <a:spLocks noChangeShapeType="1"/>
          </p:cNvSpPr>
          <p:nvPr userDrawn="1"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13"/>
          <p:cNvPicPr>
            <a:picLocks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Grating Analysis Update</a:t>
            </a:r>
            <a:br>
              <a:rPr lang="en-US" dirty="0" smtClean="0">
                <a:latin typeface="Arial" charset="0"/>
                <a:ea typeface="ＭＳ Ｐゴシック"/>
                <a:cs typeface="ＭＳ Ｐゴシック"/>
              </a:rPr>
            </a:b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2011-03-01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t>Jock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t>Bovington</a:t>
            </a:r>
            <a:endParaRPr lang="en-US" dirty="0" smtClean="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t>with assistance from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t>Wenzao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121337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 charset="0"/>
                <a:ea typeface="ＭＳ Ｐゴシック"/>
                <a:cs typeface="ＭＳ Ｐゴシック"/>
              </a:rPr>
              <a:t>InP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 Image Analysis Results</a:t>
            </a:r>
          </a:p>
        </p:txBody>
      </p:sp>
      <p:pic>
        <p:nvPicPr>
          <p:cNvPr id="72723" name="Picture 19"/>
          <p:cNvPicPr>
            <a:picLocks noChangeAspect="1" noChangeArrowheads="1"/>
          </p:cNvPicPr>
          <p:nvPr/>
        </p:nvPicPr>
        <p:blipFill>
          <a:blip r:embed="rId2"/>
          <a:srcRect l="5911" t="32487" r="31589" b="11409"/>
          <a:stretch>
            <a:fillRect/>
          </a:stretch>
        </p:blipFill>
        <p:spPr bwMode="auto">
          <a:xfrm>
            <a:off x="684213" y="959371"/>
            <a:ext cx="76200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958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PULSAR Grating SEMs</a:t>
            </a:r>
          </a:p>
        </p:txBody>
      </p:sp>
      <p:pic>
        <p:nvPicPr>
          <p:cNvPr id="98307" name="Picture 3" descr="C:\Documents and Settings\Jock\My Documents\Dropbox\Cleanroom\SEM\0218\P_C5R03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135123" cy="310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6" name="Picture 2" descr="C:\Documents and Settings\Jock\My Documents\Dropbox\Cleanroom\SEM\0218\P_C2R22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5309762" cy="39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5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Sweeper Grating SEMs</a:t>
            </a:r>
          </a:p>
        </p:txBody>
      </p:sp>
      <p:pic>
        <p:nvPicPr>
          <p:cNvPr id="99334" name="Picture 6" descr="C:\Documents and Settings\Jock\My Documents\Dropbox\Cleanroom\SEM\0222\S1_N0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9798"/>
            <a:ext cx="3816424" cy="28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5" name="Picture 7" descr="C:\Documents and Settings\Jock\My Documents\Dropbox\Cleanroom\SEM\0222\S1_N05_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8" y="3951757"/>
            <a:ext cx="3816424" cy="28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6" name="Picture 8" descr="C:\Documents and Settings\Jock\My Documents\Dropbox\Cleanroom\SEM\0222\S1_N05_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816424" cy="28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7" name="Picture 9" descr="C:\Documents and Settings\Jock\My Documents\Dropbox\Cleanroom\SEM\0222\S1_N05_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5572"/>
            <a:ext cx="3816424" cy="28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Sweeper Grating SEMs</a:t>
            </a:r>
          </a:p>
        </p:txBody>
      </p:sp>
      <p:pic>
        <p:nvPicPr>
          <p:cNvPr id="100354" name="Picture 2" descr="C:\Documents and Settings\Jock\My Documents\Dropbox\Cleanroom\SEM\0222\S1_TEST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559203" cy="491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051720" y="1268760"/>
            <a:ext cx="576064" cy="4248472"/>
          </a:xfrm>
          <a:prstGeom prst="ellipse">
            <a:avLst/>
          </a:prstGeom>
          <a:solidFill>
            <a:srgbClr val="C0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63888" y="1268760"/>
            <a:ext cx="576064" cy="4248472"/>
          </a:xfrm>
          <a:prstGeom prst="ellipse">
            <a:avLst/>
          </a:prstGeom>
          <a:solidFill>
            <a:srgbClr val="C0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4048" y="1268760"/>
            <a:ext cx="576064" cy="4248472"/>
          </a:xfrm>
          <a:prstGeom prst="ellipse">
            <a:avLst/>
          </a:prstGeom>
          <a:solidFill>
            <a:srgbClr val="C0000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Conclusions</a:t>
            </a:r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Honed in on the best </a:t>
            </a:r>
            <a:r>
              <a:rPr lang="en-US" dirty="0" err="1" smtClean="0">
                <a:latin typeface="Arial" charset="0"/>
                <a:ea typeface="ＭＳ Ｐゴシック"/>
                <a:cs typeface="ＭＳ Ｐゴシック"/>
              </a:rPr>
              <a:t>Ebeam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 writing conditions for large pitch gratings ~500-700nm</a:t>
            </a:r>
          </a:p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Characterized etches for these gratings for:</a:t>
            </a:r>
          </a:p>
          <a:p>
            <a:pPr lvl="1"/>
            <a:r>
              <a:rPr lang="en-US" dirty="0" err="1" smtClean="0">
                <a:latin typeface="Arial" charset="0"/>
                <a:ea typeface="ＭＳ Ｐゴシック"/>
                <a:cs typeface="ＭＳ Ｐゴシック"/>
              </a:rPr>
              <a:t>GaAs</a:t>
            </a: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  <a:p>
            <a:pPr lvl="1"/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Si/SOI</a:t>
            </a:r>
          </a:p>
          <a:p>
            <a:pPr lvl="1"/>
            <a:r>
              <a:rPr lang="en-US" dirty="0" err="1" smtClean="0">
                <a:latin typeface="Arial" charset="0"/>
                <a:ea typeface="ＭＳ Ｐゴシック"/>
                <a:cs typeface="ＭＳ Ｐゴシック"/>
              </a:rPr>
              <a:t>InP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 (Working on a polymerization issue with the MHA etch, next will try </a:t>
            </a:r>
            <a:r>
              <a:rPr lang="en-US" dirty="0" err="1" smtClean="0">
                <a:latin typeface="Arial" charset="0"/>
                <a:ea typeface="ＭＳ Ｐゴシック"/>
                <a:cs typeface="ＭＳ Ｐゴシック"/>
              </a:rPr>
              <a:t>GaSonics</a:t>
            </a: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 </a:t>
            </a:r>
            <a:r>
              <a:rPr lang="en-US" dirty="0" err="1" smtClean="0">
                <a:latin typeface="Arial" charset="0"/>
                <a:ea typeface="ＭＳ Ｐゴシック"/>
                <a:cs typeface="ＭＳ Ｐゴシック"/>
              </a:rPr>
              <a:t>Pietro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, 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Sweeper has a solution with the RIE#2)</a:t>
            </a: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  <a:p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Grating Development To-Do-List: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Cross section POR gratings to fully qualify etches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Characterize etch rate v. pattern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Outline</a:t>
            </a:r>
          </a:p>
        </p:txBody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Grating Fabrication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PULSAR Gratings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SWEEPER Gratings</a:t>
            </a:r>
          </a:p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Grating SEM Gallery</a:t>
            </a:r>
          </a:p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Image Processing Tool*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Attainment of nm resolution measurement accuracy for understanding dose and proximity effects</a:t>
            </a:r>
          </a:p>
          <a:p>
            <a:pPr lvl="1"/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Applications in fully </a:t>
            </a:r>
            <a:r>
              <a:rPr lang="en-US" dirty="0">
                <a:latin typeface="Arial" charset="0"/>
                <a:ea typeface="ＭＳ Ｐゴシック"/>
                <a:cs typeface="ＭＳ Ｐゴシック"/>
              </a:rPr>
              <a:t>controlled </a:t>
            </a:r>
            <a:r>
              <a:rPr lang="en-US" dirty="0" err="1" smtClean="0">
                <a:latin typeface="Arial" charset="0"/>
                <a:ea typeface="ＭＳ Ｐゴシック"/>
                <a:cs typeface="ＭＳ Ｐゴシック"/>
              </a:rPr>
              <a:t>apodization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 of kappa with duty cycle…and later other parameters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-9548" y="6442501"/>
            <a:ext cx="6885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*Thanks </a:t>
            </a:r>
            <a:r>
              <a:rPr lang="en-US" dirty="0"/>
              <a:t>to </a:t>
            </a:r>
            <a:r>
              <a:rPr lang="en-US" dirty="0" err="1"/>
              <a:t>Wenzao</a:t>
            </a:r>
            <a:r>
              <a:rPr lang="en-US" dirty="0"/>
              <a:t> for building this tool with </a:t>
            </a:r>
            <a:r>
              <a:rPr lang="en-US" dirty="0" smtClean="0"/>
              <a:t>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Experiment design with Process flow</a:t>
            </a:r>
          </a:p>
        </p:txBody>
      </p:sp>
      <p:sp>
        <p:nvSpPr>
          <p:cNvPr id="573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>
                <a:latin typeface="Arial" charset="0"/>
                <a:ea typeface="ＭＳ Ｐゴシック"/>
                <a:cs typeface="ＭＳ Ｐゴシック"/>
              </a:rPr>
              <a:t>Two initial device samples were run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PULSAR (GaAs) </a:t>
            </a:r>
            <a:r>
              <a:rPr lang="en-US" sz="2000" dirty="0" err="1" smtClean="0">
                <a:latin typeface="Arial" charset="0"/>
                <a:ea typeface="ＭＳ Ｐゴシック"/>
                <a:cs typeface="ＭＳ Ｐゴシック"/>
              </a:rPr>
              <a:t>Epi</a:t>
            </a: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 with IBD SiO</a:t>
            </a:r>
            <a:r>
              <a:rPr lang="en-US" sz="2000" baseline="-25000" dirty="0" smtClean="0">
                <a:latin typeface="Arial" charset="0"/>
                <a:ea typeface="ＭＳ Ｐゴシック"/>
                <a:cs typeface="ＭＳ Ｐゴシック"/>
              </a:rPr>
              <a:t>2 </a:t>
            </a: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(55nm)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11nm Au Thermal Evaporated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Developed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ICP #2 (Oxide Etch)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AFM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ICP #1 (</a:t>
            </a:r>
            <a:r>
              <a:rPr lang="en-US" sz="1600" dirty="0" err="1" smtClean="0">
                <a:latin typeface="Arial" charset="0"/>
                <a:ea typeface="ＭＳ Ｐゴシック"/>
                <a:cs typeface="ＭＳ Ｐゴシック"/>
              </a:rPr>
              <a:t>GaAs</a:t>
            </a: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 Etch</a:t>
            </a:r>
            <a:r>
              <a:rPr lang="en-US" sz="1600" dirty="0">
                <a:latin typeface="Arial" charset="0"/>
                <a:ea typeface="ＭＳ Ｐゴシック"/>
                <a:cs typeface="ＭＳ Ｐゴシック"/>
              </a:rPr>
              <a:t>)</a:t>
            </a:r>
            <a:endParaRPr lang="en-US" sz="1600" dirty="0" smtClean="0">
              <a:latin typeface="Arial" charset="0"/>
              <a:ea typeface="ＭＳ Ｐゴシック"/>
              <a:cs typeface="ＭＳ Ｐゴシック"/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AFM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SEM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Sweeper SOI (500nm Si, 1um </a:t>
            </a:r>
            <a:r>
              <a:rPr lang="en-US" sz="2000" dirty="0" err="1" smtClean="0">
                <a:latin typeface="Arial" charset="0"/>
                <a:ea typeface="ＭＳ Ｐゴシック"/>
                <a:cs typeface="ＭＳ Ｐゴシック"/>
              </a:rPr>
              <a:t>BOx</a:t>
            </a: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2 patterned die, 2 unpatterned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11nm Au Thermal Evaporated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Developed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AFM (~393+/-7nm)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Deep Si RIE “Bosch” (Si Etch)  - Thanks Jason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AFM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latin typeface="Arial" charset="0"/>
                <a:ea typeface="ＭＳ Ｐゴシック"/>
                <a:cs typeface="ＭＳ Ｐゴシック"/>
              </a:rPr>
              <a:t>SEM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DF878-593A-4163-A67E-8AEA8E7CE7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ctrTitle" idx="4294967295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Grating Analysis</a:t>
            </a:r>
          </a:p>
        </p:txBody>
      </p:sp>
      <p:pic>
        <p:nvPicPr>
          <p:cNvPr id="59396" name="Picture 5" descr="S_C5R8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05000"/>
            <a:ext cx="2795588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I_C4R3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276600"/>
            <a:ext cx="34813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 descr="SOI dev"/>
          <p:cNvPicPr>
            <a:picLocks noChangeAspect="1" noChangeArrowheads="1"/>
          </p:cNvPicPr>
          <p:nvPr/>
        </p:nvPicPr>
        <p:blipFill>
          <a:blip r:embed="rId5"/>
          <a:srcRect l="14999" t="14999" r="29630" b="11658"/>
          <a:stretch>
            <a:fillRect/>
          </a:stretch>
        </p:blipFill>
        <p:spPr bwMode="auto">
          <a:xfrm>
            <a:off x="3733800" y="2209800"/>
            <a:ext cx="48006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PULSAR AFM Analysis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1043608" y="5805264"/>
            <a:ext cx="7643192" cy="7200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with ~55nm SiO2 </a:t>
            </a:r>
            <a:r>
              <a:rPr lang="en-US" sz="2000" dirty="0" err="1" smtClean="0">
                <a:latin typeface="Arial" charset="0"/>
                <a:ea typeface="ＭＳ Ｐゴシック"/>
                <a:cs typeface="ＭＳ Ｐゴシック"/>
              </a:rPr>
              <a:t>Hardmask</a:t>
            </a:r>
            <a:endParaRPr lang="en-US" sz="2000" dirty="0" smtClean="0"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t="19612" r="20344" b="29357"/>
          <a:stretch/>
        </p:blipFill>
        <p:spPr bwMode="auto">
          <a:xfrm>
            <a:off x="1043608" y="1124744"/>
            <a:ext cx="6466281" cy="433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Sweeper </a:t>
            </a:r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AFM Analysis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4294967295"/>
          </p:nvPr>
        </p:nvSpPr>
        <p:spPr>
          <a:xfrm>
            <a:off x="1043608" y="5805264"/>
            <a:ext cx="7643192" cy="7200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  <a:ea typeface="ＭＳ Ｐゴシック"/>
                <a:cs typeface="ＭＳ Ｐゴシック"/>
              </a:rPr>
              <a:t>Final etch height (no hard mask) 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0" t="23939" r="24781" b="25436"/>
          <a:stretch/>
        </p:blipFill>
        <p:spPr bwMode="auto">
          <a:xfrm>
            <a:off x="1259632" y="1052736"/>
            <a:ext cx="6509048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1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SEM Analysis</a:t>
            </a:r>
          </a:p>
        </p:txBody>
      </p:sp>
      <p:sp>
        <p:nvSpPr>
          <p:cNvPr id="696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Top down SEM is an excellent way to gain understanding about gratings.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Dose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Proximity Effects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Duty cycle</a:t>
            </a:r>
          </a:p>
          <a:p>
            <a:pPr lvl="1"/>
            <a:r>
              <a:rPr lang="en-US" smtClean="0">
                <a:latin typeface="Arial" charset="0"/>
                <a:ea typeface="ＭＳ Ｐゴシック"/>
                <a:cs typeface="ＭＳ Ｐゴシック"/>
              </a:rPr>
              <a:t>Qualitative information about pattern distortion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/>
                <a:cs typeface="ＭＳ Ｐゴシック"/>
              </a:rPr>
              <a:t>Understanding the grating</a:t>
            </a:r>
          </a:p>
        </p:txBody>
      </p:sp>
      <p:pic>
        <p:nvPicPr>
          <p:cNvPr id="53251" name="Picture 8" descr="S_C7R5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8388" y="38671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9" descr="S_C7R5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852863"/>
            <a:ext cx="3579813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10" descr="I_C7R2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008063"/>
            <a:ext cx="3563937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11" descr="I_C7R2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008063"/>
            <a:ext cx="35639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9102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18772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Detection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7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11110</TotalTime>
  <Words>280</Words>
  <Application>Microsoft Office PowerPoint</Application>
  <PresentationFormat>On-screen Show (4:3)</PresentationFormat>
  <Paragraphs>59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Grating Analysis Update 2011-03-01</vt:lpstr>
      <vt:lpstr>Outline</vt:lpstr>
      <vt:lpstr>Experiment design with Process flow</vt:lpstr>
      <vt:lpstr>Grating Analysis</vt:lpstr>
      <vt:lpstr>PULSAR AFM Analysis</vt:lpstr>
      <vt:lpstr>Sweeper AFM Analysis</vt:lpstr>
      <vt:lpstr>SEM Analysis</vt:lpstr>
      <vt:lpstr>Understanding the grating</vt:lpstr>
      <vt:lpstr>Edge Detection Program</vt:lpstr>
      <vt:lpstr>InP Image Analysis Results</vt:lpstr>
      <vt:lpstr>PULSAR Grating SEMs</vt:lpstr>
      <vt:lpstr>Sweeper Grating SEMs</vt:lpstr>
      <vt:lpstr>Sweeper Grating SEMs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fgh g ghjghj ghkhjkhjk fhjkg hjkfhjkk</dc:title>
  <dc:creator>Martijn Heck</dc:creator>
  <cp:lastModifiedBy>Jock Bovington</cp:lastModifiedBy>
  <cp:revision>45</cp:revision>
  <dcterms:created xsi:type="dcterms:W3CDTF">2006-08-16T00:00:00Z</dcterms:created>
  <dcterms:modified xsi:type="dcterms:W3CDTF">2011-10-28T02:06:37Z</dcterms:modified>
</cp:coreProperties>
</file>