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293" r:id="rId11"/>
    <p:sldId id="294" r:id="rId12"/>
    <p:sldId id="30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660"/>
  </p:normalViewPr>
  <p:slideViewPr>
    <p:cSldViewPr>
      <p:cViewPr varScale="1">
        <p:scale>
          <a:sx n="73" d="100"/>
          <a:sy n="73" d="100"/>
        </p:scale>
        <p:origin x="-11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9EC8C-064E-4214-ADDC-F67D33B62B80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85D8D-4971-4E45-95CA-B517BC9CB9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59E19-B2A5-4AD0-81B4-CA3AFB2C87E5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A7D6-A89A-49D7-A812-A0AE5DAC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Isolator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Tien</a:t>
            </a:r>
          </a:p>
          <a:p>
            <a:r>
              <a:rPr lang="en-US" dirty="0" smtClean="0"/>
              <a:t>3</a:t>
            </a:r>
            <a:r>
              <a:rPr lang="en-US" dirty="0" smtClean="0"/>
              <a:t>/1/2011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Tunable magnetic optical filter</a:t>
            </a:r>
            <a:endParaRPr lang="en-US" dirty="0"/>
          </a:p>
        </p:txBody>
      </p:sp>
      <p:graphicFrame>
        <p:nvGraphicFramePr>
          <p:cNvPr id="1743874" name="Object 2"/>
          <p:cNvGraphicFramePr>
            <a:graphicFrameLocks noChangeAspect="1"/>
          </p:cNvGraphicFramePr>
          <p:nvPr/>
        </p:nvGraphicFramePr>
        <p:xfrm>
          <a:off x="2470150" y="1708150"/>
          <a:ext cx="6140450" cy="5024438"/>
        </p:xfrm>
        <a:graphic>
          <a:graphicData uri="http://schemas.openxmlformats.org/presentationml/2006/ole">
            <p:oleObj spid="_x0000_s109570" name="Graph" r:id="rId3" imgW="4201920" imgH="343872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1600200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Ring radius: 900um</a:t>
            </a:r>
          </a:p>
          <a:p>
            <a:r>
              <a:rPr lang="en-US" dirty="0" smtClean="0"/>
              <a:t>Coupling gap: 192nm</a:t>
            </a:r>
          </a:p>
          <a:p>
            <a:r>
              <a:rPr lang="en-US" dirty="0" smtClean="0"/>
              <a:t>Extinction ratio: 9 dB</a:t>
            </a:r>
          </a:p>
          <a:p>
            <a:r>
              <a:rPr lang="en-US" dirty="0" smtClean="0"/>
              <a:t>TM mode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Ring isolator</a:t>
            </a:r>
            <a:endParaRPr lang="en-US" dirty="0"/>
          </a:p>
        </p:txBody>
      </p:sp>
      <p:graphicFrame>
        <p:nvGraphicFramePr>
          <p:cNvPr id="1641474" name="Object 2"/>
          <p:cNvGraphicFramePr>
            <a:graphicFrameLocks noChangeAspect="1"/>
          </p:cNvGraphicFramePr>
          <p:nvPr/>
        </p:nvGraphicFramePr>
        <p:xfrm>
          <a:off x="381000" y="2514600"/>
          <a:ext cx="5029200" cy="4161039"/>
        </p:xfrm>
        <a:graphic>
          <a:graphicData uri="http://schemas.openxmlformats.org/presentationml/2006/ole">
            <p:oleObj spid="_x0000_s110594" name="Graph" r:id="rId3" imgW="3908160" imgH="3234240" progId="Origin50.Graph">
              <p:embed/>
            </p:oleObj>
          </a:graphicData>
        </a:graphic>
      </p:graphicFrame>
      <p:pic>
        <p:nvPicPr>
          <p:cNvPr id="1641476" name="Picture 4" descr="C:\Research\UCSB\Optical Isolator\measurement\20101221 27C\on3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1981200"/>
            <a:ext cx="2438400" cy="1828800"/>
          </a:xfrm>
          <a:prstGeom prst="rect">
            <a:avLst/>
          </a:prstGeom>
          <a:noFill/>
        </p:spPr>
      </p:pic>
      <p:pic>
        <p:nvPicPr>
          <p:cNvPr id="1641477" name="Picture 5" descr="C:\Research\UCSB\Optical Isolator\measurement\20101221 27C\off3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4343400"/>
            <a:ext cx="2438400" cy="1828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04800" y="1143000"/>
            <a:ext cx="495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Ring radius: 900um</a:t>
            </a:r>
          </a:p>
          <a:p>
            <a:r>
              <a:rPr lang="en-US" dirty="0" smtClean="0"/>
              <a:t>Waveguide dimension: 600 nm x 300 nm</a:t>
            </a:r>
          </a:p>
          <a:p>
            <a:r>
              <a:rPr lang="en-US" dirty="0" err="1" smtClean="0"/>
              <a:t>Ce:YIG</a:t>
            </a:r>
            <a:r>
              <a:rPr lang="en-US" dirty="0" smtClean="0"/>
              <a:t>: 0.5um</a:t>
            </a:r>
          </a:p>
          <a:p>
            <a:r>
              <a:rPr lang="en-US" dirty="0" smtClean="0"/>
              <a:t>Isolation ratio ~ 9dB</a:t>
            </a:r>
          </a:p>
          <a:p>
            <a:r>
              <a:rPr lang="en-US" dirty="0" smtClean="0"/>
              <a:t>TM mode </a:t>
            </a:r>
          </a:p>
          <a:p>
            <a:r>
              <a:rPr lang="en-US" dirty="0" smtClean="0"/>
              <a:t>Magnetic field intensity ~ 200 Gauss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343400" y="3048000"/>
            <a:ext cx="2667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43400" y="5410200"/>
            <a:ext cx="27432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096000" y="1600200"/>
            <a:ext cx="2001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Near field IR image</a:t>
            </a:r>
            <a:endParaRPr lang="en-US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Resonance wavelength is tunable by applying different magnitudes of magnetic fields</a:t>
            </a:r>
          </a:p>
          <a:p>
            <a:r>
              <a:rPr lang="en-US" dirty="0" smtClean="0"/>
              <a:t>Inward and outward radial magnetic fields show different resonance wavelengths with half of FSR of shift.</a:t>
            </a:r>
          </a:p>
          <a:p>
            <a:r>
              <a:rPr lang="en-US" dirty="0" smtClean="0"/>
              <a:t>9dB of isolation with TM input</a:t>
            </a:r>
          </a:p>
          <a:p>
            <a:r>
              <a:rPr lang="en-US" dirty="0" smtClean="0"/>
              <a:t>Better isolation can be achieved in critical coupling region.</a:t>
            </a:r>
            <a:endParaRPr lang="en-US" dirty="0" smtClean="0"/>
          </a:p>
          <a:p>
            <a:r>
              <a:rPr lang="en-US" dirty="0" smtClean="0"/>
              <a:t>Smaller ring isolator can be realized with a smaller permanent magnet or micro-electromagnet.</a:t>
            </a:r>
          </a:p>
          <a:p>
            <a:r>
              <a:rPr lang="en-US" dirty="0" smtClean="0"/>
              <a:t>Drop port isolation, circulators…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Structure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295400" y="2438400"/>
            <a:ext cx="2568033" cy="3462010"/>
            <a:chOff x="1371600" y="1752600"/>
            <a:chExt cx="2644233" cy="3462010"/>
          </a:xfrm>
        </p:grpSpPr>
        <p:grpSp>
          <p:nvGrpSpPr>
            <p:cNvPr id="5" name="Group 56"/>
            <p:cNvGrpSpPr/>
            <p:nvPr/>
          </p:nvGrpSpPr>
          <p:grpSpPr>
            <a:xfrm>
              <a:off x="1371600" y="1752605"/>
              <a:ext cx="2644233" cy="1524002"/>
              <a:chOff x="635000" y="3098800"/>
              <a:chExt cx="3525644" cy="20320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990600" y="3696789"/>
                <a:ext cx="2971800" cy="152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244600" y="4153989"/>
                <a:ext cx="357791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B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768600" y="4724399"/>
                <a:ext cx="1392044" cy="3488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b="1" dirty="0" err="1" smtClean="0">
                    <a:latin typeface="Arial" pitchFamily="34" charset="0"/>
                    <a:cs typeface="Arial" pitchFamily="34" charset="0"/>
                  </a:rPr>
                  <a:t>Ce:YIG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2" name="Group 57"/>
              <p:cNvGrpSpPr/>
              <p:nvPr/>
            </p:nvGrpSpPr>
            <p:grpSpPr>
              <a:xfrm>
                <a:off x="1718198" y="3621383"/>
                <a:ext cx="1253602" cy="1371600"/>
                <a:chOff x="1713242" y="2972594"/>
                <a:chExt cx="1253602" cy="1371600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1900044" y="3276600"/>
                  <a:ext cx="914400" cy="914400"/>
                </a:xfrm>
                <a:prstGeom prst="ellipse">
                  <a:avLst/>
                </a:prstGeom>
                <a:noFill/>
                <a:ln>
                  <a:solidFill>
                    <a:schemeClr val="tx1"/>
                  </a:solidFill>
                </a:ln>
                <a:scene3d>
                  <a:camera prst="orthographicFront">
                    <a:rot lat="0" lon="0" rev="1365630"/>
                  </a:camera>
                  <a:lightRig rig="threePt" dir="t"/>
                </a:scene3d>
                <a:sp3d extrusionH="254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2015433" y="3391989"/>
                  <a:ext cx="685800" cy="6858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  <a:scene3d>
                  <a:camera prst="orthographicFront">
                    <a:rot lat="0" lon="0" rev="1365630"/>
                  </a:camera>
                  <a:lightRig rig="threePt" dir="t"/>
                </a:scene3d>
                <a:sp3d extrusionH="2540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Arrow Connector 10"/>
                <p:cNvCxnSpPr/>
                <p:nvPr/>
              </p:nvCxnSpPr>
              <p:spPr>
                <a:xfrm rot="10800000">
                  <a:off x="2509644" y="3733800"/>
                  <a:ext cx="4572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 rot="10800000" flipH="1">
                  <a:off x="1713242" y="3733800"/>
                  <a:ext cx="491601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rot="5400000">
                  <a:off x="2090544" y="3238500"/>
                  <a:ext cx="5334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rot="5400000" flipH="1" flipV="1">
                  <a:off x="2128644" y="4114800"/>
                  <a:ext cx="457200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rot="10800000" flipV="1">
                  <a:off x="2459570" y="3302726"/>
                  <a:ext cx="457200" cy="3048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Arrow Connector 23"/>
                <p:cNvCxnSpPr/>
                <p:nvPr/>
              </p:nvCxnSpPr>
              <p:spPr>
                <a:xfrm rot="16200000" flipV="1">
                  <a:off x="2433444" y="3810000"/>
                  <a:ext cx="381000" cy="381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Arrow Connector 24"/>
                <p:cNvCxnSpPr/>
                <p:nvPr/>
              </p:nvCxnSpPr>
              <p:spPr>
                <a:xfrm flipV="1">
                  <a:off x="1847792" y="3836126"/>
                  <a:ext cx="381000" cy="3048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Arrow Connector 25"/>
                <p:cNvCxnSpPr/>
                <p:nvPr/>
              </p:nvCxnSpPr>
              <p:spPr>
                <a:xfrm rot="16200000" flipH="1">
                  <a:off x="1876096" y="3250474"/>
                  <a:ext cx="381000" cy="381000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" name="TextBox 12"/>
              <p:cNvSpPr txBox="1"/>
              <p:nvPr/>
            </p:nvSpPr>
            <p:spPr>
              <a:xfrm>
                <a:off x="1854200" y="3098800"/>
                <a:ext cx="1049860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Top view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752600" y="3505200"/>
                <a:ext cx="1219200" cy="1625600"/>
              </a:xfrm>
              <a:prstGeom prst="rect">
                <a:avLst/>
              </a:prstGeom>
              <a:solidFill>
                <a:srgbClr val="FF0000">
                  <a:alpha val="29804"/>
                </a:srgb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35000" y="3200400"/>
                <a:ext cx="705749" cy="3488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b="1" dirty="0" smtClean="0">
                    <a:latin typeface="Arial" pitchFamily="34" charset="0"/>
                    <a:cs typeface="Arial" pitchFamily="34" charset="0"/>
                  </a:rPr>
                  <a:t>Input</a:t>
                </a:r>
                <a:endParaRPr lang="en-US" sz="1100" b="1" dirty="0"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3581400"/>
                <a:ext cx="457200" cy="158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47800" y="3429000"/>
              <a:ext cx="2375668" cy="150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1409700" y="3200400"/>
              <a:ext cx="3561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(a)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9700" y="4953000"/>
              <a:ext cx="3561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(b)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800600" y="3276600"/>
            <a:ext cx="3505200" cy="2088906"/>
          </a:xfrm>
        </p:spPr>
      </p:pic>
      <p:sp>
        <p:nvSpPr>
          <p:cNvPr id="28" name="TextBox 27"/>
          <p:cNvSpPr txBox="1"/>
          <p:nvPr/>
        </p:nvSpPr>
        <p:spPr>
          <a:xfrm>
            <a:off x="6144904" y="3940792"/>
            <a:ext cx="7621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Magnet</a:t>
            </a:r>
            <a:endParaRPr lang="en-US" sz="1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81864" y="4326775"/>
            <a:ext cx="9637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SGGG sub.</a:t>
            </a:r>
            <a:endParaRPr lang="en-US" sz="14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10400" y="3657600"/>
            <a:ext cx="990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err="1" smtClean="0"/>
              <a:t>Ce:YIG</a:t>
            </a:r>
            <a:r>
              <a:rPr lang="en-US" sz="1400" b="1" dirty="0" smtClean="0"/>
              <a:t> (0.5</a:t>
            </a:r>
            <a:r>
              <a:rPr lang="el-GR" sz="1400" b="1" dirty="0" smtClean="0"/>
              <a:t>μ</a:t>
            </a:r>
            <a:r>
              <a:rPr lang="en-US" sz="1400" b="1" dirty="0" smtClean="0"/>
              <a:t>m)</a:t>
            </a:r>
            <a:endParaRPr lang="en-US" sz="1400" b="1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7219346" y="4341709"/>
            <a:ext cx="471114" cy="7124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019800" y="3733800"/>
            <a:ext cx="9906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172200" y="3429000"/>
            <a:ext cx="7072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1.6mm</a:t>
            </a:r>
            <a:endParaRPr lang="en-US" sz="1400" b="1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361647" y="4467358"/>
            <a:ext cx="247917" cy="1588"/>
          </a:xfrm>
          <a:prstGeom prst="straightConnector1">
            <a:avLst/>
          </a:prstGeom>
          <a:ln w="127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105400" y="4077234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0.4 mm</a:t>
            </a:r>
            <a:endParaRPr lang="en-US" sz="1400" b="1" dirty="0"/>
          </a:p>
        </p:txBody>
      </p:sp>
      <p:cxnSp>
        <p:nvCxnSpPr>
          <p:cNvPr id="36" name="Straight Arrow Connector 35"/>
          <p:cNvCxnSpPr/>
          <p:nvPr/>
        </p:nvCxnSpPr>
        <p:spPr>
          <a:xfrm rot="5400000" flipH="1" flipV="1">
            <a:off x="5546341" y="4611244"/>
            <a:ext cx="317871" cy="30096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559255" y="4608428"/>
            <a:ext cx="1610236" cy="31669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76800" y="4873823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Silicon waveguides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334000" y="2590800"/>
            <a:ext cx="251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Magnetic field flux from a cylinder magnet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295 nm thick Si layer</a:t>
            </a:r>
            <a:endParaRPr lang="en-US" dirty="0"/>
          </a:p>
        </p:txBody>
      </p:sp>
      <p:pic>
        <p:nvPicPr>
          <p:cNvPr id="429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360174" y="4625228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8284" y="6287869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ng</a:t>
            </a:r>
            <a:r>
              <a:rPr lang="en-US" dirty="0" smtClean="0"/>
              <a:t>=3.85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367094" y="5511923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YIG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5539" y="5960006"/>
            <a:ext cx="58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BOX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36298" y="5193268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GGG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29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434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114310" y="6336268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ng</a:t>
            </a:r>
            <a:r>
              <a:rPr lang="en-US" dirty="0" smtClean="0"/>
              <a:t>=3.88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4583668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143000"/>
            <a:ext cx="2274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WG: 600 nm x 295 nm</a:t>
            </a:r>
          </a:p>
          <a:p>
            <a:r>
              <a:rPr lang="en-US" dirty="0" smtClean="0"/>
              <a:t>Intensity distribution </a:t>
            </a:r>
            <a:endParaRPr lang="en-US" dirty="0"/>
          </a:p>
        </p:txBody>
      </p:sp>
      <p:pic>
        <p:nvPicPr>
          <p:cNvPr id="42906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9050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7190510" y="388620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ng</a:t>
            </a:r>
            <a:r>
              <a:rPr lang="en-US" dirty="0" smtClean="0"/>
              <a:t>=4.68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21336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TM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2906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93271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1371600" y="2209800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3525" y="392084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ng</a:t>
            </a:r>
            <a:r>
              <a:rPr lang="en-US" dirty="0" smtClean="0"/>
              <a:t>=3.97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392375" y="2930235"/>
            <a:ext cx="461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Air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6965" y="3544578"/>
            <a:ext cx="588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BOX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295 nm thick Si layer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2274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WG: 600 nm x 295 nm</a:t>
            </a:r>
          </a:p>
          <a:p>
            <a:r>
              <a:rPr lang="en-US" dirty="0" smtClean="0"/>
              <a:t>TM mode </a:t>
            </a:r>
            <a:r>
              <a:rPr lang="en-US" dirty="0" err="1" smtClean="0"/>
              <a:t>Hx</a:t>
            </a:r>
            <a:r>
              <a:rPr lang="en-US" dirty="0" smtClean="0"/>
              <a:t> field</a:t>
            </a:r>
            <a:endParaRPr lang="en-US" dirty="0"/>
          </a:p>
        </p:txBody>
      </p:sp>
      <p:pic>
        <p:nvPicPr>
          <p:cNvPr id="4300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26" y="23622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08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50526" y="23622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5181603" y="3719095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5578643" y="3708401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72466" y="4343400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77789" y="4335378"/>
            <a:ext cx="622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GGG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752600" y="3886200"/>
            <a:ext cx="137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438400" y="3200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38400" y="4570412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1905000" y="5257800"/>
          <a:ext cx="4894263" cy="1185863"/>
        </p:xfrm>
        <a:graphic>
          <a:graphicData uri="http://schemas.openxmlformats.org/presentationml/2006/ole">
            <p:oleObj spid="_x0000_s117762" name="Equation" r:id="rId5" imgW="308592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NRPS calculation</a:t>
            </a:r>
            <a:endParaRPr lang="en-US" dirty="0"/>
          </a:p>
        </p:txBody>
      </p:sp>
      <p:graphicFrame>
        <p:nvGraphicFramePr>
          <p:cNvPr id="1744898" name="Object 2"/>
          <p:cNvGraphicFramePr>
            <a:graphicFrameLocks noChangeAspect="1"/>
          </p:cNvGraphicFramePr>
          <p:nvPr/>
        </p:nvGraphicFramePr>
        <p:xfrm>
          <a:off x="381000" y="2590800"/>
          <a:ext cx="3849687" cy="3316287"/>
        </p:xfrm>
        <a:graphic>
          <a:graphicData uri="http://schemas.openxmlformats.org/presentationml/2006/ole">
            <p:oleObj spid="_x0000_s112642" name="Graph" r:id="rId3" imgW="3849120" imgH="3316320" progId="Origin50.Graph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1000" y="1600200"/>
            <a:ext cx="3152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 waveguide thickness: 300 nm</a:t>
            </a:r>
          </a:p>
          <a:p>
            <a:r>
              <a:rPr lang="en-US" dirty="0" err="1" smtClean="0"/>
              <a:t>Ce:YIG</a:t>
            </a:r>
            <a:r>
              <a:rPr lang="en-US" dirty="0" smtClean="0"/>
              <a:t> thickness: 500 nm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667000" y="4371110"/>
            <a:ext cx="76200" cy="152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876800" y="2743200"/>
            <a:ext cx="3450070" cy="3200400"/>
            <a:chOff x="5029200" y="2514600"/>
            <a:chExt cx="3450070" cy="3200400"/>
          </a:xfrm>
        </p:grpSpPr>
        <p:grpSp>
          <p:nvGrpSpPr>
            <p:cNvPr id="16" name="Group 8126"/>
            <p:cNvGrpSpPr/>
            <p:nvPr/>
          </p:nvGrpSpPr>
          <p:grpSpPr>
            <a:xfrm>
              <a:off x="5029200" y="2514600"/>
              <a:ext cx="3450070" cy="3200400"/>
              <a:chOff x="4495800" y="1371600"/>
              <a:chExt cx="3450070" cy="3200400"/>
            </a:xfrm>
          </p:grpSpPr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6254" t="8571" r="51429" b="11429"/>
              <a:stretch>
                <a:fillRect/>
              </a:stretch>
            </p:blipFill>
            <p:spPr bwMode="auto">
              <a:xfrm rot="10800000">
                <a:off x="4495800" y="1371600"/>
                <a:ext cx="1723806" cy="3200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8" name="Picture 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16346" t="8571" r="51429" b="11429"/>
              <a:stretch>
                <a:fillRect/>
              </a:stretch>
            </p:blipFill>
            <p:spPr bwMode="auto">
              <a:xfrm rot="10800000" flipH="1">
                <a:off x="6226981" y="1371600"/>
                <a:ext cx="1718889" cy="3200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7" name="Rectangle 16"/>
            <p:cNvSpPr/>
            <p:nvPr/>
          </p:nvSpPr>
          <p:spPr>
            <a:xfrm>
              <a:off x="6213881" y="4296230"/>
              <a:ext cx="1066800" cy="50986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5319484" y="4299857"/>
              <a:ext cx="2873830" cy="3633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5319484" y="4826000"/>
              <a:ext cx="2870202" cy="3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400800" y="5105400"/>
              <a:ext cx="85151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BOX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48400" y="3733800"/>
              <a:ext cx="12105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Ce:YIG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334000" y="3429000"/>
              <a:ext cx="2819400" cy="0"/>
            </a:xfrm>
            <a:prstGeom prst="line">
              <a:avLst/>
            </a:prstGeom>
            <a:ln w="317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248400" y="2819400"/>
              <a:ext cx="11063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SGGG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477000" y="4343400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Si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529646" y="4376354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Air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516504" y="4405952"/>
              <a:ext cx="6126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Air</a:t>
              </a:r>
              <a:endPara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4953001" y="2057400"/>
            <a:ext cx="304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Hx</a:t>
            </a:r>
            <a:r>
              <a:rPr lang="en-US" dirty="0" smtClean="0"/>
              <a:t> field profile for 600 nm x 300 nm waveguide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NRPS calculation </a:t>
            </a:r>
            <a:endParaRPr lang="en-US" dirty="0"/>
          </a:p>
        </p:txBody>
      </p:sp>
      <p:graphicFrame>
        <p:nvGraphicFramePr>
          <p:cNvPr id="1745922" name="Object 2"/>
          <p:cNvGraphicFramePr>
            <a:graphicFrameLocks noChangeAspect="1"/>
          </p:cNvGraphicFramePr>
          <p:nvPr/>
        </p:nvGraphicFramePr>
        <p:xfrm>
          <a:off x="0" y="1295400"/>
          <a:ext cx="4794469" cy="4049697"/>
        </p:xfrm>
        <a:graphic>
          <a:graphicData uri="http://schemas.openxmlformats.org/presentationml/2006/ole">
            <p:oleObj spid="_x0000_s113666" name="Graph" r:id="rId3" imgW="3924000" imgH="3314880" progId="Origin50.Graph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0" y="1219200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 thickness: 200nm</a:t>
            </a:r>
            <a:endParaRPr lang="en-US" dirty="0"/>
          </a:p>
        </p:txBody>
      </p:sp>
      <p:pic>
        <p:nvPicPr>
          <p:cNvPr id="17459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8700" y="3987800"/>
            <a:ext cx="4305300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59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990600"/>
            <a:ext cx="4267200" cy="284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562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Narrower waveguides confine less power at the Si-garnet interface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NRPS calculation </a:t>
            </a:r>
            <a:endParaRPr 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0" y="1208103"/>
          <a:ext cx="4662223" cy="3897297"/>
        </p:xfrm>
        <a:graphic>
          <a:graphicData uri="http://schemas.openxmlformats.org/presentationml/2006/ole">
            <p:oleObj spid="_x0000_s114690" name="Graph" r:id="rId3" imgW="3870720" imgH="3235680" progId="Origin50.Graph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1600" y="1131903"/>
            <a:ext cx="20393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 thickness: 300nm</a:t>
            </a:r>
            <a:endParaRPr lang="en-US" dirty="0"/>
          </a:p>
        </p:txBody>
      </p:sp>
      <p:pic>
        <p:nvPicPr>
          <p:cNvPr id="18790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906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90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3962400"/>
            <a:ext cx="4343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04800" y="55626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Narrower waveguides have larger filed intensity in Si-garnet interface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plot for coupling gap</a:t>
            </a:r>
            <a:endParaRPr lang="en-US" dirty="0"/>
          </a:p>
        </p:txBody>
      </p:sp>
      <p:graphicFrame>
        <p:nvGraphicFramePr>
          <p:cNvPr id="1642498" name="Object 2"/>
          <p:cNvGraphicFramePr>
            <a:graphicFrameLocks noChangeAspect="1"/>
          </p:cNvGraphicFramePr>
          <p:nvPr/>
        </p:nvGraphicFramePr>
        <p:xfrm>
          <a:off x="1981200" y="1949902"/>
          <a:ext cx="5754687" cy="4984298"/>
        </p:xfrm>
        <a:graphic>
          <a:graphicData uri="http://schemas.openxmlformats.org/presentationml/2006/ole">
            <p:oleObj spid="_x0000_s115714" name="Graph" r:id="rId3" imgW="3735360" imgH="3235680" progId="Origin50.Graph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1600200"/>
            <a:ext cx="48447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900um ring to straight waveguide coupling design</a:t>
            </a:r>
          </a:p>
          <a:p>
            <a:r>
              <a:rPr lang="en-US" dirty="0" smtClean="0"/>
              <a:t>295 nm thick SOI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400300" y="41529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086100" y="42291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771900" y="4229100"/>
            <a:ext cx="327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05285" name="Object 5"/>
          <p:cNvGraphicFramePr>
            <a:graphicFrameLocks noChangeAspect="1"/>
          </p:cNvGraphicFramePr>
          <p:nvPr/>
        </p:nvGraphicFramePr>
        <p:xfrm>
          <a:off x="152400" y="101037"/>
          <a:ext cx="4572000" cy="3632763"/>
        </p:xfrm>
        <a:graphic>
          <a:graphicData uri="http://schemas.openxmlformats.org/presentationml/2006/ole">
            <p:oleObj spid="_x0000_s116738" name="Graph" r:id="rId3" imgW="4150080" imgH="3297600" progId="Origin50.Graph">
              <p:embed/>
            </p:oleObj>
          </a:graphicData>
        </a:graphic>
      </p:graphicFrame>
      <p:graphicFrame>
        <p:nvGraphicFramePr>
          <p:cNvPr id="1505286" name="Object 6"/>
          <p:cNvGraphicFramePr>
            <a:graphicFrameLocks noChangeAspect="1"/>
          </p:cNvGraphicFramePr>
          <p:nvPr/>
        </p:nvGraphicFramePr>
        <p:xfrm>
          <a:off x="4400550" y="222250"/>
          <a:ext cx="4492625" cy="3552825"/>
        </p:xfrm>
        <a:graphic>
          <a:graphicData uri="http://schemas.openxmlformats.org/presentationml/2006/ole">
            <p:oleObj spid="_x0000_s116739" name="Graph" r:id="rId4" imgW="4184640" imgH="3309120" progId="Origin50.Graph">
              <p:embed/>
            </p:oleObj>
          </a:graphicData>
        </a:graphic>
      </p:graphicFrame>
      <p:graphicFrame>
        <p:nvGraphicFramePr>
          <p:cNvPr id="1505288" name="Object 8"/>
          <p:cNvGraphicFramePr>
            <a:graphicFrameLocks noChangeAspect="1"/>
          </p:cNvGraphicFramePr>
          <p:nvPr/>
        </p:nvGraphicFramePr>
        <p:xfrm>
          <a:off x="228600" y="3200400"/>
          <a:ext cx="4419600" cy="3522108"/>
        </p:xfrm>
        <a:graphic>
          <a:graphicData uri="http://schemas.openxmlformats.org/presentationml/2006/ole">
            <p:oleObj spid="_x0000_s116740" name="Graph" r:id="rId5" imgW="4135680" imgH="3296160" progId="Origin50.Graph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562600" y="4267200"/>
            <a:ext cx="249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FSR (TM) ~ 84pm (ng~5)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3127</TotalTime>
  <Words>286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Graph</vt:lpstr>
      <vt:lpstr>Equation</vt:lpstr>
      <vt:lpstr>Isolator update</vt:lpstr>
      <vt:lpstr>Device Structure</vt:lpstr>
      <vt:lpstr>295 nm thick Si layer</vt:lpstr>
      <vt:lpstr>295 nm thick Si layer</vt:lpstr>
      <vt:lpstr>NRPS calculation</vt:lpstr>
      <vt:lpstr>NRPS calculation </vt:lpstr>
      <vt:lpstr>NRPS calculation </vt:lpstr>
      <vt:lpstr>Design plot for coupling gap</vt:lpstr>
      <vt:lpstr>Slide 9</vt:lpstr>
      <vt:lpstr>Tunable magnetic optical filter</vt:lpstr>
      <vt:lpstr>Ring isolator</vt:lpstr>
      <vt:lpstr>Summary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Tien</dc:creator>
  <cp:lastModifiedBy>Jason Tien</cp:lastModifiedBy>
  <cp:revision>32</cp:revision>
  <dcterms:created xsi:type="dcterms:W3CDTF">2010-08-17T01:01:41Z</dcterms:created>
  <dcterms:modified xsi:type="dcterms:W3CDTF">2011-03-01T18:04:29Z</dcterms:modified>
</cp:coreProperties>
</file>