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3" r:id="rId5"/>
    <p:sldId id="265" r:id="rId6"/>
    <p:sldId id="257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SOA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Yongbo</a:t>
            </a:r>
            <a:endParaRPr lang="en-US" dirty="0" smtClean="0"/>
          </a:p>
          <a:p>
            <a:r>
              <a:rPr lang="en-US" dirty="0" smtClean="0"/>
              <a:t>12/16/2011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</a:t>
            </a:r>
            <a:r>
              <a:rPr lang="en-US" dirty="0" err="1" smtClean="0"/>
              <a:t>epi</a:t>
            </a:r>
            <a:r>
              <a:rPr lang="en-US" dirty="0" smtClean="0"/>
              <a:t> design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71600"/>
          <a:ext cx="8305801" cy="5442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1066800"/>
                <a:gridCol w="1066800"/>
                <a:gridCol w="3810001"/>
              </a:tblGrid>
              <a:tr h="2884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revised </a:t>
                      </a:r>
                      <a:r>
                        <a:rPr lang="en-US" sz="1200" dirty="0" smtClean="0"/>
                        <a:t>design (0711281-9)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Note</a:t>
                      </a:r>
                      <a:endParaRPr lang="en-US" sz="1200" dirty="0"/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(No.)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Material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Height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Doping (cm</a:t>
                      </a:r>
                      <a:r>
                        <a:rPr lang="en-US" sz="1200" b="1" baseline="30000" dirty="0" smtClean="0"/>
                        <a:t>-3</a:t>
                      </a:r>
                      <a:r>
                        <a:rPr lang="en-US" sz="1200" b="1" dirty="0" smtClean="0"/>
                        <a:t>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807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n-</a:t>
                      </a:r>
                      <a:r>
                        <a:rPr lang="en-US" sz="1200" dirty="0" err="1" smtClean="0"/>
                        <a:t>InP</a:t>
                      </a:r>
                      <a:r>
                        <a:rPr lang="en-US" sz="1200" dirty="0" smtClean="0"/>
                        <a:t> substrate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350 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Up to</a:t>
                      </a:r>
                      <a:r>
                        <a:rPr lang="en-US" sz="1200" i="1" baseline="0" dirty="0" smtClean="0"/>
                        <a:t> grower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u-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0.5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Landmark suggestion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InGaAs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30 nm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Up to grower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etching stop layer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20 nm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Up to grower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InGaAs protection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layer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(Too thick affects implantation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uniformity due to the undercut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InGaAs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0.2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&gt;1E19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 etch-back tolerance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(p-contact)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1.5 um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1.0 um - 0.3 um - 0.2 um with decreasing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doping levels? To be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decided (waiting for Landmark’s standard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epi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InAlGaAs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125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Current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SOA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EPI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(waiting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for Landmark’s standard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epi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073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u- 8x </a:t>
                      </a:r>
                      <a:r>
                        <a:rPr lang="en-US" sz="1200" dirty="0" err="1" smtClean="0"/>
                        <a:t>InAlGaAs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dirty="0" smtClean="0"/>
                        <a:t>+0.85%</a:t>
                      </a:r>
                      <a:r>
                        <a:rPr lang="en-US" sz="1200" baseline="0" dirty="0" smtClean="0"/>
                        <a:t>)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u- </a:t>
                      </a:r>
                      <a:r>
                        <a:rPr lang="en-US" sz="1200" dirty="0" smtClean="0"/>
                        <a:t>9x </a:t>
                      </a:r>
                      <a:r>
                        <a:rPr lang="en-US" sz="1200" dirty="0" err="1" smtClean="0"/>
                        <a:t>InAlGaAs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(-0.55%)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 nm / 10 </a:t>
                      </a:r>
                      <a:r>
                        <a:rPr lang="en-US" sz="1200" dirty="0" smtClean="0"/>
                        <a:t>nm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(1545</a:t>
                      </a:r>
                      <a:r>
                        <a:rPr lang="en-US" sz="1200" baseline="0" dirty="0" smtClean="0"/>
                        <a:t> nm)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nid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InAlGaAs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125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0.11 um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Standard Design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2x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n-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InGaAsP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/ 2x n-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nm / 7.5 nm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10 nm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43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n-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InGaAs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0.2 um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1E18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</a:t>
            </a:r>
            <a:r>
              <a:rPr lang="en-US" dirty="0" smtClean="0"/>
              <a:t>Blocking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EBL</a:t>
            </a:r>
            <a:r>
              <a:rPr lang="en-US" sz="1800" dirty="0" smtClean="0"/>
              <a:t> after the well rather than the </a:t>
            </a:r>
            <a:r>
              <a:rPr lang="en-US" sz="1800" dirty="0" smtClean="0"/>
              <a:t>barrier</a:t>
            </a:r>
          </a:p>
          <a:p>
            <a:pPr lvl="1"/>
            <a:r>
              <a:rPr lang="en-US" sz="1400" dirty="0" smtClean="0"/>
              <a:t>Confine the electron in the well rather than the barrier region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EBL</a:t>
            </a:r>
            <a:r>
              <a:rPr lang="en-US" sz="1800" dirty="0" smtClean="0"/>
              <a:t> improves </a:t>
            </a:r>
            <a:r>
              <a:rPr lang="en-US" sz="1800" dirty="0" smtClean="0"/>
              <a:t>confinement of the electron</a:t>
            </a:r>
          </a:p>
          <a:p>
            <a:pPr lvl="1"/>
            <a:r>
              <a:rPr lang="en-US" sz="1400" dirty="0" smtClean="0"/>
              <a:t>better</a:t>
            </a:r>
            <a:r>
              <a:rPr lang="en-US" sz="1400" dirty="0" smtClean="0"/>
              <a:t> high temperature performance</a:t>
            </a:r>
          </a:p>
          <a:p>
            <a:pPr lvl="1"/>
            <a:r>
              <a:rPr lang="en-US" sz="1400" dirty="0" smtClean="0"/>
              <a:t>Lower threshold</a:t>
            </a:r>
          </a:p>
          <a:p>
            <a:pPr lvl="1"/>
            <a:r>
              <a:rPr lang="en-US" sz="1400" dirty="0" smtClean="0"/>
              <a:t>Improved quantum efficiency (sharp slope)</a:t>
            </a:r>
            <a:endParaRPr lang="en-US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3000375" cy="23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Etch Stop layer/Current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791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 </a:t>
            </a:r>
            <a:r>
              <a:rPr lang="en-US" dirty="0" smtClean="0"/>
              <a:t>an</a:t>
            </a:r>
            <a:r>
              <a:rPr lang="en-US" dirty="0" smtClean="0"/>
              <a:t> etch </a:t>
            </a:r>
            <a:r>
              <a:rPr lang="en-US" dirty="0" smtClean="0"/>
              <a:t>stop layer above upper </a:t>
            </a:r>
            <a:r>
              <a:rPr lang="en-US" dirty="0" err="1" smtClean="0"/>
              <a:t>SCH</a:t>
            </a:r>
            <a:endParaRPr lang="en-US" dirty="0" smtClean="0"/>
          </a:p>
          <a:p>
            <a:r>
              <a:rPr lang="en-US" dirty="0" smtClean="0"/>
              <a:t>Under-cut to define the current channel</a:t>
            </a:r>
          </a:p>
          <a:p>
            <a:pPr lvl="1"/>
            <a:r>
              <a:rPr lang="en-US" dirty="0" smtClean="0"/>
              <a:t>No proton implantation for lasers/no harm to the active region</a:t>
            </a:r>
          </a:p>
          <a:p>
            <a:pPr lvl="1"/>
            <a:r>
              <a:rPr lang="en-US" dirty="0" smtClean="0"/>
              <a:t>Smaller differential resistance/tolerance for via opening</a:t>
            </a:r>
          </a:p>
          <a:p>
            <a:pPr lvl="1"/>
            <a:r>
              <a:rPr lang="en-US" dirty="0" smtClean="0"/>
              <a:t>Thin layer will not affect the optical mode (TE) too much</a:t>
            </a:r>
          </a:p>
          <a:p>
            <a:pPr lvl="1"/>
            <a:r>
              <a:rPr lang="en-US" dirty="0" smtClean="0"/>
              <a:t>It always reduces the capacitance of the modulator using undercut.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Current non-uniformity (need simulation)</a:t>
            </a:r>
          </a:p>
          <a:p>
            <a:pPr lvl="1"/>
            <a:r>
              <a:rPr lang="en-US" dirty="0" smtClean="0"/>
              <a:t>How thin it could be for under-cut</a:t>
            </a:r>
          </a:p>
          <a:p>
            <a:pPr lvl="1"/>
            <a:r>
              <a:rPr lang="en-US" dirty="0" smtClean="0"/>
              <a:t>One more step but compatible if we add etch stop layer</a:t>
            </a:r>
          </a:p>
          <a:p>
            <a:pPr lvl="1"/>
            <a:r>
              <a:rPr lang="en-US" dirty="0" smtClean="0"/>
              <a:t>Repeatability using wet etching</a:t>
            </a:r>
          </a:p>
          <a:p>
            <a:pPr lvl="1"/>
            <a:r>
              <a:rPr lang="en-US" dirty="0" smtClean="0"/>
              <a:t>Slightly direction-dependent but it could be OK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867400" y="1524000"/>
            <a:ext cx="838200" cy="986135"/>
            <a:chOff x="2362200" y="4655757"/>
            <a:chExt cx="3352800" cy="1668843"/>
          </a:xfrm>
        </p:grpSpPr>
        <p:sp>
          <p:nvSpPr>
            <p:cNvPr id="4" name="Rectangle 3"/>
            <p:cNvSpPr/>
            <p:nvPr/>
          </p:nvSpPr>
          <p:spPr>
            <a:xfrm>
              <a:off x="2362200" y="5257800"/>
              <a:ext cx="3352800" cy="533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362200" y="5181600"/>
              <a:ext cx="3352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4655757"/>
              <a:ext cx="33528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362200" y="5791200"/>
              <a:ext cx="33528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1800" y="1523999"/>
            <a:ext cx="838200" cy="990601"/>
            <a:chOff x="2362200" y="4648200"/>
            <a:chExt cx="3352800" cy="1676400"/>
          </a:xfrm>
        </p:grpSpPr>
        <p:sp>
          <p:nvSpPr>
            <p:cNvPr id="15" name="Rectangle 14"/>
            <p:cNvSpPr/>
            <p:nvPr/>
          </p:nvSpPr>
          <p:spPr>
            <a:xfrm>
              <a:off x="2362200" y="5257800"/>
              <a:ext cx="3352800" cy="533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2200" y="5181600"/>
              <a:ext cx="3352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60700" y="4648200"/>
              <a:ext cx="19800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62200" y="5791200"/>
              <a:ext cx="33528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96200" y="1523999"/>
            <a:ext cx="838200" cy="990601"/>
            <a:chOff x="2362200" y="4648200"/>
            <a:chExt cx="3352800" cy="1676400"/>
          </a:xfrm>
        </p:grpSpPr>
        <p:sp>
          <p:nvSpPr>
            <p:cNvPr id="25" name="Rectangle 24"/>
            <p:cNvSpPr/>
            <p:nvPr/>
          </p:nvSpPr>
          <p:spPr>
            <a:xfrm>
              <a:off x="2362200" y="5257800"/>
              <a:ext cx="3352800" cy="533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76781" y="5181600"/>
              <a:ext cx="990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60700" y="4648200"/>
              <a:ext cx="19800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62200" y="5791200"/>
              <a:ext cx="3352800" cy="533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172200" y="3200400"/>
            <a:ext cx="2335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kind of material?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InP/</a:t>
            </a:r>
            <a:r>
              <a:rPr lang="en-US" dirty="0" err="1" smtClean="0">
                <a:solidFill>
                  <a:srgbClr val="FF0000"/>
                </a:solidFill>
              </a:rPr>
              <a:t>InGaAsP</a:t>
            </a:r>
            <a:r>
              <a:rPr lang="en-US" dirty="0" smtClean="0">
                <a:solidFill>
                  <a:srgbClr val="FF0000"/>
                </a:solidFill>
              </a:rPr>
              <a:t>/InP?</a:t>
            </a:r>
          </a:p>
          <a:p>
            <a:r>
              <a:rPr lang="en-US" dirty="0" smtClean="0"/>
              <a:t>What kind of Etchant?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: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: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Backup: current </a:t>
            </a:r>
            <a:r>
              <a:rPr lang="en-US" dirty="0" err="1" smtClean="0"/>
              <a:t>EPI</a:t>
            </a:r>
            <a:r>
              <a:rPr lang="en-US" dirty="0" smtClean="0"/>
              <a:t> design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version of Landmark’s </a:t>
            </a:r>
            <a:r>
              <a:rPr lang="en-US" dirty="0" err="1" smtClean="0"/>
              <a:t>EPI</a:t>
            </a:r>
            <a:r>
              <a:rPr lang="en-US" dirty="0" smtClean="0"/>
              <a:t> (1550)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353971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81200"/>
            <a:ext cx="4114800" cy="327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16514" y="3352800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200</a:t>
            </a:r>
            <a:r>
              <a:rPr lang="el-GR" sz="1200" dirty="0" smtClean="0">
                <a:latin typeface="Times New Roman"/>
                <a:cs typeface="Times New Roman"/>
              </a:rPr>
              <a:t>μ</a:t>
            </a:r>
            <a:r>
              <a:rPr lang="en-US" sz="1200" dirty="0" smtClean="0">
                <a:latin typeface="Times New Roman"/>
                <a:cs typeface="Times New Roman"/>
              </a:rPr>
              <a:t>m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685401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700</a:t>
            </a:r>
            <a:r>
              <a:rPr lang="el-GR" sz="1200" dirty="0" smtClean="0">
                <a:latin typeface="Times New Roman"/>
                <a:cs typeface="Times New Roman"/>
              </a:rPr>
              <a:t>μ</a:t>
            </a:r>
            <a:r>
              <a:rPr lang="en-US" sz="1200" dirty="0" smtClean="0">
                <a:latin typeface="Times New Roman"/>
                <a:cs typeface="Times New Roman"/>
              </a:rPr>
              <a:t>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181600"/>
            <a:ext cx="236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Lasers’ performance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486400"/>
            <a:ext cx="2151944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555800"/>
            <a:ext cx="1928814" cy="8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9600" y="6400800"/>
            <a:ext cx="1424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</a:t>
            </a:r>
            <a:r>
              <a:rPr lang="en-US" sz="1200" dirty="0" err="1" smtClean="0"/>
              <a:t>Zheng’s</a:t>
            </a:r>
            <a:r>
              <a:rPr lang="en-US" sz="1200" dirty="0" smtClean="0"/>
              <a:t> thesis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1600200"/>
            <a:ext cx="4173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ASE’s</a:t>
            </a:r>
            <a:r>
              <a:rPr lang="en-US" sz="1200" dirty="0" smtClean="0"/>
              <a:t> peak @~1540.6nm, red-shift with pump current increased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Andy’s </a:t>
            </a:r>
            <a:r>
              <a:rPr lang="en-US" dirty="0" err="1" smtClean="0"/>
              <a:t>EPI</a:t>
            </a:r>
            <a:r>
              <a:rPr lang="en-US" dirty="0" smtClean="0"/>
              <a:t> (1310)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58794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4252913" cy="276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257800"/>
            <a:ext cx="3810000" cy="10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AW Fang(1550)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6385494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3948178" cy="225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695825"/>
            <a:ext cx="307748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962400"/>
            <a:ext cx="2547938" cy="72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Phaser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(1550)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3348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SCH</a:t>
            </a:r>
            <a:r>
              <a:rPr lang="en-US" dirty="0" smtClean="0"/>
              <a:t>: 1.3um 125nm/p-1e17</a:t>
            </a:r>
          </a:p>
          <a:p>
            <a:r>
              <a:rPr lang="en-US" dirty="0" smtClean="0"/>
              <a:t>Well: </a:t>
            </a:r>
            <a:r>
              <a:rPr lang="en-US" dirty="0" err="1" smtClean="0"/>
              <a:t>InAlGaAs</a:t>
            </a:r>
            <a:r>
              <a:rPr lang="en-US" dirty="0" smtClean="0"/>
              <a:t>  8x  7nm +0.85%</a:t>
            </a:r>
          </a:p>
          <a:p>
            <a:r>
              <a:rPr lang="en-US" dirty="0" smtClean="0"/>
              <a:t>Barrier: </a:t>
            </a:r>
            <a:r>
              <a:rPr lang="en-US" dirty="0" err="1" smtClean="0"/>
              <a:t>InAlGaAs</a:t>
            </a:r>
            <a:r>
              <a:rPr lang="en-US" dirty="0" smtClean="0"/>
              <a:t> 9x 10nm -0.55%</a:t>
            </a:r>
          </a:p>
          <a:p>
            <a:r>
              <a:rPr lang="en-US" dirty="0" err="1" smtClean="0"/>
              <a:t>SCH</a:t>
            </a:r>
            <a:r>
              <a:rPr lang="en-US" dirty="0" smtClean="0"/>
              <a:t>: 1.3um </a:t>
            </a:r>
            <a:r>
              <a:rPr lang="en-US" dirty="0" smtClean="0"/>
              <a:t>125nm/n-1e17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</TotalTime>
  <Words>409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SOA EPI Design</vt:lpstr>
      <vt:lpstr>III/V epi design</vt:lpstr>
      <vt:lpstr>Electron Blocking layer</vt:lpstr>
      <vt:lpstr>Etch Stop layer/Current channel</vt:lpstr>
      <vt:lpstr>Slide 5</vt:lpstr>
      <vt:lpstr>One version of Landmark’s EPI (1550)</vt:lpstr>
      <vt:lpstr>Andy’s EPI (1310)</vt:lpstr>
      <vt:lpstr>AW Fang(1550)</vt:lpstr>
      <vt:lpstr>Phaser EPI (1550)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 EPI Design</dc:title>
  <dc:creator>yongbo</dc:creator>
  <cp:lastModifiedBy>yongbo</cp:lastModifiedBy>
  <cp:revision>28</cp:revision>
  <dcterms:created xsi:type="dcterms:W3CDTF">2006-08-16T00:00:00Z</dcterms:created>
  <dcterms:modified xsi:type="dcterms:W3CDTF">2011-12-16T18:54:16Z</dcterms:modified>
</cp:coreProperties>
</file>