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0" r:id="rId5"/>
    <p:sldId id="282" r:id="rId6"/>
    <p:sldId id="268" r:id="rId7"/>
    <p:sldId id="265" r:id="rId8"/>
    <p:sldId id="269" r:id="rId9"/>
    <p:sldId id="257" r:id="rId10"/>
    <p:sldId id="258" r:id="rId11"/>
    <p:sldId id="259" r:id="rId12"/>
    <p:sldId id="260" r:id="rId13"/>
    <p:sldId id="261" r:id="rId14"/>
    <p:sldId id="271" r:id="rId15"/>
    <p:sldId id="274" r:id="rId16"/>
    <p:sldId id="275" r:id="rId17"/>
    <p:sldId id="272" r:id="rId18"/>
    <p:sldId id="276" r:id="rId19"/>
    <p:sldId id="277" r:id="rId20"/>
    <p:sldId id="280" r:id="rId21"/>
    <p:sldId id="273" r:id="rId22"/>
    <p:sldId id="278" r:id="rId23"/>
    <p:sldId id="279" r:id="rId24"/>
    <p:sldId id="281" r:id="rId25"/>
    <p:sldId id="262" r:id="rId26"/>
    <p:sldId id="263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5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3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3.jpeg"/><Relationship Id="rId10" Type="http://schemas.openxmlformats.org/officeDocument/2006/relationships/image" Target="../media/image56.jpeg"/><Relationship Id="rId4" Type="http://schemas.openxmlformats.org/officeDocument/2006/relationships/image" Target="../media/image52.jpeg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11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Mesa Sidewall Profile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</a:t>
            </a:r>
            <a:r>
              <a:rPr lang="en-US" dirty="0" smtClean="0"/>
              <a:t>14, </a:t>
            </a:r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3 </a:t>
            </a:r>
            <a:r>
              <a:rPr lang="en-US" dirty="0" err="1" smtClean="0"/>
              <a:t>Photoresist</a:t>
            </a:r>
            <a:r>
              <a:rPr lang="en-US" dirty="0" smtClean="0"/>
              <a:t> on </a:t>
            </a:r>
            <a:r>
              <a:rPr lang="en-US" dirty="0" err="1" smtClean="0"/>
              <a:t>SiN</a:t>
            </a:r>
            <a:endParaRPr lang="en-US" dirty="0"/>
          </a:p>
        </p:txBody>
      </p:sp>
      <p:pic>
        <p:nvPicPr>
          <p:cNvPr id="3" name="Picture 2" descr="C3MESA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2689412" cy="1828800"/>
          </a:xfrm>
          <a:prstGeom prst="rect">
            <a:avLst/>
          </a:prstGeom>
        </p:spPr>
      </p:pic>
      <p:pic>
        <p:nvPicPr>
          <p:cNvPr id="4" name="Picture 3" descr="C3M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590800"/>
            <a:ext cx="2689412" cy="1828800"/>
          </a:xfrm>
          <a:prstGeom prst="rect">
            <a:avLst/>
          </a:prstGeom>
        </p:spPr>
      </p:pic>
      <p:pic>
        <p:nvPicPr>
          <p:cNvPr id="5" name="Picture 4" descr="C3MESA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419600"/>
            <a:ext cx="268941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1 RIE </a:t>
            </a:r>
            <a:r>
              <a:rPr lang="en-US" dirty="0" err="1" smtClean="0"/>
              <a:t>SiN</a:t>
            </a:r>
            <a:r>
              <a:rPr lang="en-US" dirty="0" smtClean="0"/>
              <a:t> Etch Post Strip on </a:t>
            </a:r>
            <a:r>
              <a:rPr lang="en-US" dirty="0" err="1" smtClean="0"/>
              <a:t>SiN</a:t>
            </a:r>
            <a:r>
              <a:rPr lang="en-US" dirty="0" smtClean="0"/>
              <a:t>/Au</a:t>
            </a:r>
            <a:endParaRPr lang="en-US" dirty="0"/>
          </a:p>
        </p:txBody>
      </p:sp>
      <p:pic>
        <p:nvPicPr>
          <p:cNvPr id="3" name="Picture 2" descr="C1AMES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2689412" cy="1828800"/>
          </a:xfrm>
          <a:prstGeom prst="rect">
            <a:avLst/>
          </a:prstGeom>
        </p:spPr>
      </p:pic>
      <p:pic>
        <p:nvPicPr>
          <p:cNvPr id="4" name="Picture 3" descr="C1AMES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267200"/>
            <a:ext cx="2689412" cy="1828800"/>
          </a:xfrm>
          <a:prstGeom prst="rect">
            <a:avLst/>
          </a:prstGeom>
        </p:spPr>
      </p:pic>
      <p:pic>
        <p:nvPicPr>
          <p:cNvPr id="5" name="Picture 4" descr="C1AME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14800"/>
            <a:ext cx="2689412" cy="1828800"/>
          </a:xfrm>
          <a:prstGeom prst="rect">
            <a:avLst/>
          </a:prstGeom>
        </p:spPr>
      </p:pic>
      <p:pic>
        <p:nvPicPr>
          <p:cNvPr id="6" name="Picture 5" descr="C1AMES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1143000"/>
            <a:ext cx="268941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2 RIE </a:t>
            </a:r>
            <a:r>
              <a:rPr lang="en-US" dirty="0" err="1" smtClean="0"/>
              <a:t>SiN</a:t>
            </a:r>
            <a:r>
              <a:rPr lang="en-US" dirty="0" smtClean="0"/>
              <a:t> Etch Post Strip</a:t>
            </a:r>
            <a:endParaRPr lang="en-US" dirty="0"/>
          </a:p>
        </p:txBody>
      </p:sp>
      <p:pic>
        <p:nvPicPr>
          <p:cNvPr id="3" name="Picture 2" descr="C2AMES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034118" cy="2743200"/>
          </a:xfrm>
          <a:prstGeom prst="rect">
            <a:avLst/>
          </a:prstGeom>
        </p:spPr>
      </p:pic>
      <p:pic>
        <p:nvPicPr>
          <p:cNvPr id="4" name="Picture 3" descr="C2AM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9882" y="4114800"/>
            <a:ext cx="40341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3 ICP </a:t>
            </a:r>
            <a:r>
              <a:rPr lang="en-US" dirty="0" err="1" smtClean="0"/>
              <a:t>SiN</a:t>
            </a:r>
            <a:r>
              <a:rPr lang="en-US" dirty="0" smtClean="0"/>
              <a:t> Etch Post Strip </a:t>
            </a:r>
            <a:endParaRPr lang="en-US" dirty="0"/>
          </a:p>
        </p:txBody>
      </p:sp>
      <p:pic>
        <p:nvPicPr>
          <p:cNvPr id="3" name="Picture 2" descr="C3AMES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2689412" cy="1828800"/>
          </a:xfrm>
          <a:prstGeom prst="rect">
            <a:avLst/>
          </a:prstGeom>
        </p:spPr>
      </p:pic>
      <p:pic>
        <p:nvPicPr>
          <p:cNvPr id="4" name="Picture 3" descr="C3AMES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876800"/>
            <a:ext cx="2689412" cy="1828800"/>
          </a:xfrm>
          <a:prstGeom prst="rect">
            <a:avLst/>
          </a:prstGeom>
        </p:spPr>
      </p:pic>
      <p:pic>
        <p:nvPicPr>
          <p:cNvPr id="5" name="Picture 4" descr="C3AMES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0600"/>
            <a:ext cx="2689412" cy="1828800"/>
          </a:xfrm>
          <a:prstGeom prst="rect">
            <a:avLst/>
          </a:prstGeom>
        </p:spPr>
      </p:pic>
      <p:pic>
        <p:nvPicPr>
          <p:cNvPr id="6" name="Picture 5" descr="C3AMES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2971800"/>
            <a:ext cx="2689412" cy="1828800"/>
          </a:xfrm>
          <a:prstGeom prst="rect">
            <a:avLst/>
          </a:prstGeom>
        </p:spPr>
      </p:pic>
      <p:pic>
        <p:nvPicPr>
          <p:cNvPr id="7" name="Picture 6" descr="C3AMESA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762000"/>
            <a:ext cx="2689412" cy="1828800"/>
          </a:xfrm>
          <a:prstGeom prst="rect">
            <a:avLst/>
          </a:prstGeom>
        </p:spPr>
      </p:pic>
      <p:pic>
        <p:nvPicPr>
          <p:cNvPr id="8" name="Picture 7" descr="C3AMESA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33400"/>
            <a:ext cx="2689412" cy="1828800"/>
          </a:xfrm>
          <a:prstGeom prst="rect">
            <a:avLst/>
          </a:prstGeom>
        </p:spPr>
      </p:pic>
      <p:pic>
        <p:nvPicPr>
          <p:cNvPr id="9" name="Picture 8" descr="C3AMESA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762000"/>
            <a:ext cx="2689412" cy="1828800"/>
          </a:xfrm>
          <a:prstGeom prst="rect">
            <a:avLst/>
          </a:prstGeom>
        </p:spPr>
      </p:pic>
      <p:pic>
        <p:nvPicPr>
          <p:cNvPr id="10" name="Picture 9" descr="C3AMESA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2819400"/>
            <a:ext cx="2689412" cy="1828800"/>
          </a:xfrm>
          <a:prstGeom prst="rect">
            <a:avLst/>
          </a:prstGeom>
        </p:spPr>
      </p:pic>
      <p:pic>
        <p:nvPicPr>
          <p:cNvPr id="11" name="Picture 10" descr="C3AMESA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24200" y="4876800"/>
            <a:ext cx="268941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1 RIE </a:t>
            </a:r>
            <a:r>
              <a:rPr lang="en-US" dirty="0" err="1" smtClean="0"/>
              <a:t>SiN</a:t>
            </a:r>
            <a:r>
              <a:rPr lang="en-US" dirty="0" smtClean="0"/>
              <a:t>-Au 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pic>
        <p:nvPicPr>
          <p:cNvPr id="6" name="Picture 5" descr="C1CMES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2689412" cy="1828800"/>
          </a:xfrm>
          <a:prstGeom prst="rect">
            <a:avLst/>
          </a:prstGeom>
        </p:spPr>
      </p:pic>
      <p:pic>
        <p:nvPicPr>
          <p:cNvPr id="8" name="Picture 7" descr="C1CM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572000"/>
            <a:ext cx="2689412" cy="1828800"/>
          </a:xfrm>
          <a:prstGeom prst="rect">
            <a:avLst/>
          </a:prstGeom>
        </p:spPr>
      </p:pic>
      <p:pic>
        <p:nvPicPr>
          <p:cNvPr id="10" name="Picture 9" descr="C1CMES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648200"/>
            <a:ext cx="2689412" cy="1828800"/>
          </a:xfrm>
          <a:prstGeom prst="rect">
            <a:avLst/>
          </a:prstGeom>
        </p:spPr>
      </p:pic>
      <p:pic>
        <p:nvPicPr>
          <p:cNvPr id="12" name="Picture 11" descr="C1CMES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2514600"/>
            <a:ext cx="2689412" cy="1828800"/>
          </a:xfrm>
          <a:prstGeom prst="rect">
            <a:avLst/>
          </a:prstGeom>
        </p:spPr>
      </p:pic>
      <p:pic>
        <p:nvPicPr>
          <p:cNvPr id="13" name="Picture 12" descr="C1CMESA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685800"/>
            <a:ext cx="268941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1 RIE </a:t>
            </a:r>
            <a:r>
              <a:rPr lang="en-US" dirty="0" err="1" smtClean="0"/>
              <a:t>SiN</a:t>
            </a:r>
            <a:r>
              <a:rPr lang="en-US" dirty="0" smtClean="0"/>
              <a:t>-Au 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pic>
        <p:nvPicPr>
          <p:cNvPr id="9" name="Picture 8" descr="C1DMES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9882" y="762000"/>
            <a:ext cx="4034118" cy="2743200"/>
          </a:xfrm>
          <a:prstGeom prst="rect">
            <a:avLst/>
          </a:prstGeom>
        </p:spPr>
      </p:pic>
      <p:pic>
        <p:nvPicPr>
          <p:cNvPr id="11" name="Picture 10" descr="C1DM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838200"/>
            <a:ext cx="4034118" cy="2743200"/>
          </a:xfrm>
          <a:prstGeom prst="rect">
            <a:avLst/>
          </a:prstGeom>
        </p:spPr>
      </p:pic>
      <p:pic>
        <p:nvPicPr>
          <p:cNvPr id="15" name="Picture 14" descr="C1DM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0"/>
            <a:ext cx="4034118" cy="2743200"/>
          </a:xfrm>
          <a:prstGeom prst="rect">
            <a:avLst/>
          </a:prstGeom>
        </p:spPr>
      </p:pic>
      <p:pic>
        <p:nvPicPr>
          <p:cNvPr id="20" name="Picture 19" descr="C1DMES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886200"/>
            <a:ext cx="40341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1 RIE </a:t>
            </a:r>
            <a:r>
              <a:rPr lang="en-US" dirty="0" err="1" smtClean="0"/>
              <a:t>SiN</a:t>
            </a:r>
            <a:r>
              <a:rPr lang="en-US" dirty="0" smtClean="0"/>
              <a:t>-Au 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pic>
        <p:nvPicPr>
          <p:cNvPr id="11" name="Picture 10" descr="C1DME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034118" cy="2743200"/>
          </a:xfrm>
          <a:prstGeom prst="rect">
            <a:avLst/>
          </a:prstGeom>
        </p:spPr>
      </p:pic>
      <p:pic>
        <p:nvPicPr>
          <p:cNvPr id="14" name="Picture 13" descr="C1DMES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62400"/>
            <a:ext cx="4034118" cy="2743200"/>
          </a:xfrm>
          <a:prstGeom prst="rect">
            <a:avLst/>
          </a:prstGeom>
        </p:spPr>
      </p:pic>
      <p:pic>
        <p:nvPicPr>
          <p:cNvPr id="15" name="Picture 14" descr="C1DME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810000"/>
            <a:ext cx="4034118" cy="2743200"/>
          </a:xfrm>
          <a:prstGeom prst="rect">
            <a:avLst/>
          </a:prstGeom>
        </p:spPr>
      </p:pic>
      <p:pic>
        <p:nvPicPr>
          <p:cNvPr id="16" name="Picture 15" descr="C1DME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685800"/>
            <a:ext cx="40341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2 RIE </a:t>
            </a:r>
            <a:r>
              <a:rPr lang="en-US" dirty="0" err="1" smtClean="0"/>
              <a:t>SiN</a:t>
            </a:r>
            <a:r>
              <a:rPr lang="en-US" dirty="0" smtClean="0"/>
              <a:t> 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pic>
        <p:nvPicPr>
          <p:cNvPr id="6" name="Picture 5" descr="C2CMES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67000"/>
            <a:ext cx="2689412" cy="1828800"/>
          </a:xfrm>
          <a:prstGeom prst="rect">
            <a:avLst/>
          </a:prstGeom>
        </p:spPr>
      </p:pic>
      <p:pic>
        <p:nvPicPr>
          <p:cNvPr id="8" name="Picture 7" descr="C2CM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4588" y="609600"/>
            <a:ext cx="2689412" cy="1828800"/>
          </a:xfrm>
          <a:prstGeom prst="rect">
            <a:avLst/>
          </a:prstGeom>
        </p:spPr>
      </p:pic>
      <p:pic>
        <p:nvPicPr>
          <p:cNvPr id="10" name="Picture 9" descr="C2CMESA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33400"/>
            <a:ext cx="2689412" cy="1828800"/>
          </a:xfrm>
          <a:prstGeom prst="rect">
            <a:avLst/>
          </a:prstGeom>
        </p:spPr>
      </p:pic>
      <p:pic>
        <p:nvPicPr>
          <p:cNvPr id="12" name="Picture 11" descr="C2CME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2667000"/>
            <a:ext cx="2689412" cy="1828800"/>
          </a:xfrm>
          <a:prstGeom prst="rect">
            <a:avLst/>
          </a:prstGeom>
        </p:spPr>
      </p:pic>
      <p:pic>
        <p:nvPicPr>
          <p:cNvPr id="13" name="Picture 12" descr="C2CMES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609600"/>
            <a:ext cx="2689412" cy="1828800"/>
          </a:xfrm>
          <a:prstGeom prst="rect">
            <a:avLst/>
          </a:prstGeom>
        </p:spPr>
      </p:pic>
      <p:pic>
        <p:nvPicPr>
          <p:cNvPr id="14" name="Picture 13" descr="C2CMES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4588" y="2590800"/>
            <a:ext cx="2689412" cy="1828800"/>
          </a:xfrm>
          <a:prstGeom prst="rect">
            <a:avLst/>
          </a:prstGeom>
        </p:spPr>
      </p:pic>
      <p:pic>
        <p:nvPicPr>
          <p:cNvPr id="15" name="Picture 14" descr="C2CMESA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4588" y="4648200"/>
            <a:ext cx="2689412" cy="1828800"/>
          </a:xfrm>
          <a:prstGeom prst="rect">
            <a:avLst/>
          </a:prstGeom>
        </p:spPr>
      </p:pic>
      <p:pic>
        <p:nvPicPr>
          <p:cNvPr id="16" name="Picture 15" descr="C2CMESA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0400" y="4648200"/>
            <a:ext cx="2689412" cy="1828800"/>
          </a:xfrm>
          <a:prstGeom prst="rect">
            <a:avLst/>
          </a:prstGeom>
        </p:spPr>
      </p:pic>
      <p:pic>
        <p:nvPicPr>
          <p:cNvPr id="17" name="Picture 16" descr="C2CMESA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4648200"/>
            <a:ext cx="268941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2 RIE </a:t>
            </a:r>
            <a:r>
              <a:rPr lang="en-US" dirty="0" err="1" smtClean="0"/>
              <a:t>SiN</a:t>
            </a:r>
            <a:r>
              <a:rPr lang="en-US" dirty="0" smtClean="0"/>
              <a:t> 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pic>
        <p:nvPicPr>
          <p:cNvPr id="19" name="Picture 18" descr="C2D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4034118" cy="2743200"/>
          </a:xfrm>
          <a:prstGeom prst="rect">
            <a:avLst/>
          </a:prstGeom>
        </p:spPr>
      </p:pic>
      <p:pic>
        <p:nvPicPr>
          <p:cNvPr id="20" name="Picture 19" descr="C2DME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86200"/>
            <a:ext cx="4034118" cy="2743200"/>
          </a:xfrm>
          <a:prstGeom prst="rect">
            <a:avLst/>
          </a:prstGeom>
        </p:spPr>
      </p:pic>
      <p:pic>
        <p:nvPicPr>
          <p:cNvPr id="21" name="Picture 20" descr="C2DMES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838200"/>
            <a:ext cx="4034118" cy="2743200"/>
          </a:xfrm>
          <a:prstGeom prst="rect">
            <a:avLst/>
          </a:prstGeom>
        </p:spPr>
      </p:pic>
      <p:pic>
        <p:nvPicPr>
          <p:cNvPr id="22" name="Picture 21" descr="C2DMES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886200"/>
            <a:ext cx="40341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2 RIE </a:t>
            </a:r>
            <a:r>
              <a:rPr lang="en-US" dirty="0" err="1" smtClean="0"/>
              <a:t>SiN</a:t>
            </a:r>
            <a:r>
              <a:rPr lang="en-US" dirty="0" smtClean="0"/>
              <a:t> 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pic>
        <p:nvPicPr>
          <p:cNvPr id="7" name="Picture 6" descr="C2DMES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4034118" cy="2743200"/>
          </a:xfrm>
          <a:prstGeom prst="rect">
            <a:avLst/>
          </a:prstGeom>
        </p:spPr>
      </p:pic>
      <p:pic>
        <p:nvPicPr>
          <p:cNvPr id="8" name="Picture 7" descr="C2DMES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733800"/>
            <a:ext cx="4034118" cy="2743200"/>
          </a:xfrm>
          <a:prstGeom prst="rect">
            <a:avLst/>
          </a:prstGeom>
        </p:spPr>
      </p:pic>
      <p:pic>
        <p:nvPicPr>
          <p:cNvPr id="9" name="Picture 8" descr="C2DMES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762000"/>
            <a:ext cx="4034118" cy="2743200"/>
          </a:xfrm>
          <a:prstGeom prst="rect">
            <a:avLst/>
          </a:prstGeom>
        </p:spPr>
      </p:pic>
      <p:pic>
        <p:nvPicPr>
          <p:cNvPr id="10" name="Picture 9" descr="C2DMES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733800"/>
            <a:ext cx="40341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Mesa Lithography</a:t>
            </a:r>
            <a:endParaRPr lang="en-US" dirty="0"/>
          </a:p>
        </p:txBody>
      </p:sp>
      <p:pic>
        <p:nvPicPr>
          <p:cNvPr id="4" name="Picture 3" descr="C1MESA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4034118" cy="2743200"/>
          </a:xfrm>
          <a:prstGeom prst="rect">
            <a:avLst/>
          </a:prstGeom>
        </p:spPr>
      </p:pic>
      <p:pic>
        <p:nvPicPr>
          <p:cNvPr id="5" name="Picture 4" descr="C3MESA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752600"/>
            <a:ext cx="4034118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143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1 </a:t>
            </a:r>
            <a:r>
              <a:rPr lang="en-US" dirty="0" err="1" smtClean="0"/>
              <a:t>Photoresist</a:t>
            </a:r>
            <a:r>
              <a:rPr lang="en-US" dirty="0" smtClean="0"/>
              <a:t> on </a:t>
            </a:r>
            <a:r>
              <a:rPr lang="en-US" dirty="0" err="1" smtClean="0"/>
              <a:t>SiN</a:t>
            </a:r>
            <a:r>
              <a:rPr lang="en-US" dirty="0" smtClean="0"/>
              <a:t>/Au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990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3 </a:t>
            </a:r>
            <a:r>
              <a:rPr lang="en-US" dirty="0" err="1" smtClean="0"/>
              <a:t>Photoresist</a:t>
            </a:r>
            <a:r>
              <a:rPr lang="en-US" dirty="0" smtClean="0"/>
              <a:t> on </a:t>
            </a:r>
            <a:r>
              <a:rPr lang="en-US" dirty="0" err="1" smtClean="0"/>
              <a:t>SiN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5562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image of Chip 2 </a:t>
            </a:r>
            <a:r>
              <a:rPr lang="en-US" dirty="0" err="1" smtClean="0"/>
              <a:t>Photoresist</a:t>
            </a:r>
            <a:r>
              <a:rPr lang="en-US" dirty="0" smtClean="0"/>
              <a:t> on </a:t>
            </a:r>
            <a:r>
              <a:rPr lang="en-US" dirty="0" err="1" smtClean="0"/>
              <a:t>SiN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2 RIE </a:t>
            </a:r>
            <a:r>
              <a:rPr lang="en-US" dirty="0" err="1" smtClean="0"/>
              <a:t>SiN</a:t>
            </a:r>
            <a:r>
              <a:rPr lang="en-US" dirty="0" smtClean="0"/>
              <a:t> 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pic>
        <p:nvPicPr>
          <p:cNvPr id="7" name="Picture 6" descr="C2DMES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819400"/>
            <a:ext cx="2689412" cy="1828800"/>
          </a:xfrm>
          <a:prstGeom prst="rect">
            <a:avLst/>
          </a:prstGeom>
        </p:spPr>
      </p:pic>
      <p:pic>
        <p:nvPicPr>
          <p:cNvPr id="8" name="Picture 7" descr="C2DMES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034118" cy="2743200"/>
          </a:xfrm>
          <a:prstGeom prst="rect">
            <a:avLst/>
          </a:prstGeom>
        </p:spPr>
      </p:pic>
      <p:pic>
        <p:nvPicPr>
          <p:cNvPr id="9" name="Picture 8" descr="C2DMES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4588" y="762000"/>
            <a:ext cx="2689412" cy="1828800"/>
          </a:xfrm>
          <a:prstGeom prst="rect">
            <a:avLst/>
          </a:prstGeom>
        </p:spPr>
      </p:pic>
      <p:pic>
        <p:nvPicPr>
          <p:cNvPr id="10" name="Picture 9" descr="C2DMES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876800"/>
            <a:ext cx="2689412" cy="1828800"/>
          </a:xfrm>
          <a:prstGeom prst="rect">
            <a:avLst/>
          </a:prstGeom>
        </p:spPr>
      </p:pic>
      <p:pic>
        <p:nvPicPr>
          <p:cNvPr id="11" name="Picture 10" descr="C2DMES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886200"/>
            <a:ext cx="40341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3 ICP </a:t>
            </a:r>
            <a:r>
              <a:rPr lang="en-US" dirty="0" err="1" smtClean="0"/>
              <a:t>SiN</a:t>
            </a:r>
            <a:r>
              <a:rPr lang="en-US" dirty="0" smtClean="0"/>
              <a:t> 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pic>
        <p:nvPicPr>
          <p:cNvPr id="3" name="Picture 2" descr="C3CMES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2689412" cy="1828800"/>
          </a:xfrm>
          <a:prstGeom prst="rect">
            <a:avLst/>
          </a:prstGeom>
        </p:spPr>
      </p:pic>
      <p:pic>
        <p:nvPicPr>
          <p:cNvPr id="4" name="Picture 3" descr="C3CM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85800"/>
            <a:ext cx="2689412" cy="1828800"/>
          </a:xfrm>
          <a:prstGeom prst="rect">
            <a:avLst/>
          </a:prstGeom>
        </p:spPr>
      </p:pic>
      <p:pic>
        <p:nvPicPr>
          <p:cNvPr id="5" name="Picture 4" descr="C3CMES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362200"/>
            <a:ext cx="2689412" cy="1828800"/>
          </a:xfrm>
          <a:prstGeom prst="rect">
            <a:avLst/>
          </a:prstGeom>
        </p:spPr>
      </p:pic>
      <p:pic>
        <p:nvPicPr>
          <p:cNvPr id="6" name="Picture 5" descr="C3CMES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419600"/>
            <a:ext cx="2689412" cy="1828800"/>
          </a:xfrm>
          <a:prstGeom prst="rect">
            <a:avLst/>
          </a:prstGeom>
        </p:spPr>
      </p:pic>
      <p:pic>
        <p:nvPicPr>
          <p:cNvPr id="7" name="Picture 6" descr="C3CMESA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800600"/>
            <a:ext cx="268941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3 ICP </a:t>
            </a:r>
            <a:r>
              <a:rPr lang="en-US" dirty="0" err="1" smtClean="0"/>
              <a:t>SiN</a:t>
            </a:r>
            <a:r>
              <a:rPr lang="en-US" dirty="0" smtClean="0"/>
              <a:t> 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pic>
        <p:nvPicPr>
          <p:cNvPr id="8" name="Picture 7" descr="C3DMES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4034118" cy="2743200"/>
          </a:xfrm>
          <a:prstGeom prst="rect">
            <a:avLst/>
          </a:prstGeom>
        </p:spPr>
      </p:pic>
      <p:pic>
        <p:nvPicPr>
          <p:cNvPr id="13" name="Picture 12" descr="C3DMES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733800"/>
            <a:ext cx="4034118" cy="2743200"/>
          </a:xfrm>
          <a:prstGeom prst="rect">
            <a:avLst/>
          </a:prstGeom>
        </p:spPr>
      </p:pic>
      <p:pic>
        <p:nvPicPr>
          <p:cNvPr id="14" name="Picture 13" descr="C3DMESA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733800"/>
            <a:ext cx="4034118" cy="2743200"/>
          </a:xfrm>
          <a:prstGeom prst="rect">
            <a:avLst/>
          </a:prstGeom>
        </p:spPr>
      </p:pic>
      <p:pic>
        <p:nvPicPr>
          <p:cNvPr id="15" name="Picture 14" descr="C3DMESA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685800"/>
            <a:ext cx="40341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3 ICP </a:t>
            </a:r>
            <a:r>
              <a:rPr lang="en-US" dirty="0" err="1" smtClean="0"/>
              <a:t>SiN</a:t>
            </a:r>
            <a:r>
              <a:rPr lang="en-US" dirty="0" smtClean="0"/>
              <a:t> 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pic>
        <p:nvPicPr>
          <p:cNvPr id="15" name="Picture 14" descr="C3DM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9882" y="609600"/>
            <a:ext cx="4034118" cy="2743200"/>
          </a:xfrm>
          <a:prstGeom prst="rect">
            <a:avLst/>
          </a:prstGeom>
        </p:spPr>
      </p:pic>
      <p:pic>
        <p:nvPicPr>
          <p:cNvPr id="17" name="Picture 16" descr="C3DMES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581400"/>
            <a:ext cx="4034118" cy="2743200"/>
          </a:xfrm>
          <a:prstGeom prst="rect">
            <a:avLst/>
          </a:prstGeom>
        </p:spPr>
      </p:pic>
      <p:pic>
        <p:nvPicPr>
          <p:cNvPr id="18" name="Picture 17" descr="C3DMES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3400"/>
            <a:ext cx="40341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3 ICP </a:t>
            </a:r>
            <a:r>
              <a:rPr lang="en-US" dirty="0" err="1" smtClean="0"/>
              <a:t>SiN</a:t>
            </a:r>
            <a:r>
              <a:rPr lang="en-US" dirty="0" smtClean="0"/>
              <a:t> 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pic>
        <p:nvPicPr>
          <p:cNvPr id="8" name="Picture 7" descr="C3DMES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86200"/>
            <a:ext cx="4034118" cy="2743200"/>
          </a:xfrm>
          <a:prstGeom prst="rect">
            <a:avLst/>
          </a:prstGeom>
        </p:spPr>
      </p:pic>
      <p:pic>
        <p:nvPicPr>
          <p:cNvPr id="9" name="Picture 8" descr="C3DMES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762000"/>
            <a:ext cx="4034118" cy="2743200"/>
          </a:xfrm>
          <a:prstGeom prst="rect">
            <a:avLst/>
          </a:prstGeom>
        </p:spPr>
      </p:pic>
      <p:pic>
        <p:nvPicPr>
          <p:cNvPr id="10" name="Picture 9" descr="C3DMES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667000"/>
            <a:ext cx="2689412" cy="1828800"/>
          </a:xfrm>
          <a:prstGeom prst="rect">
            <a:avLst/>
          </a:prstGeom>
        </p:spPr>
      </p:pic>
      <p:pic>
        <p:nvPicPr>
          <p:cNvPr id="11" name="Picture 10" descr="C3DMESA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609600"/>
            <a:ext cx="2689412" cy="1828800"/>
          </a:xfrm>
          <a:prstGeom prst="rect">
            <a:avLst/>
          </a:prstGeom>
        </p:spPr>
      </p:pic>
      <p:pic>
        <p:nvPicPr>
          <p:cNvPr id="14" name="Picture 13" descr="C3DMESA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4724400"/>
            <a:ext cx="268941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1 RIE </a:t>
            </a:r>
            <a:r>
              <a:rPr lang="en-US" dirty="0" err="1" smtClean="0"/>
              <a:t>SiN</a:t>
            </a:r>
            <a:r>
              <a:rPr lang="en-US" dirty="0" smtClean="0"/>
              <a:t> Etch Post Strip on </a:t>
            </a:r>
            <a:r>
              <a:rPr lang="en-US" dirty="0" err="1" smtClean="0"/>
              <a:t>SiN</a:t>
            </a:r>
            <a:r>
              <a:rPr lang="en-US" dirty="0" smtClean="0"/>
              <a:t>/Au</a:t>
            </a:r>
            <a:endParaRPr lang="en-US" dirty="0"/>
          </a:p>
        </p:txBody>
      </p:sp>
      <p:pic>
        <p:nvPicPr>
          <p:cNvPr id="3" name="Picture 2" descr="Au Post RIE3 and strip0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2466864" cy="1828800"/>
          </a:xfrm>
          <a:prstGeom prst="rect">
            <a:avLst/>
          </a:prstGeom>
        </p:spPr>
      </p:pic>
      <p:pic>
        <p:nvPicPr>
          <p:cNvPr id="4" name="Picture 3" descr="Au Post RIE3 and strip0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343400"/>
            <a:ext cx="2466864" cy="1828800"/>
          </a:xfrm>
          <a:prstGeom prst="rect">
            <a:avLst/>
          </a:prstGeom>
        </p:spPr>
      </p:pic>
      <p:pic>
        <p:nvPicPr>
          <p:cNvPr id="5" name="Picture 4" descr="Au Post RIE3 and strip00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219200"/>
            <a:ext cx="2466864" cy="1828800"/>
          </a:xfrm>
          <a:prstGeom prst="rect">
            <a:avLst/>
          </a:prstGeom>
        </p:spPr>
      </p:pic>
      <p:pic>
        <p:nvPicPr>
          <p:cNvPr id="6" name="Picture 5" descr="Au Post RIE3 and strip000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114800"/>
            <a:ext cx="2466864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2 RIE </a:t>
            </a:r>
            <a:r>
              <a:rPr lang="en-US" dirty="0" err="1" smtClean="0"/>
              <a:t>SiN</a:t>
            </a:r>
            <a:r>
              <a:rPr lang="en-US" dirty="0" smtClean="0"/>
              <a:t> Etch Post Strip</a:t>
            </a:r>
            <a:endParaRPr lang="en-US" dirty="0"/>
          </a:p>
        </p:txBody>
      </p:sp>
      <p:pic>
        <p:nvPicPr>
          <p:cNvPr id="3" name="Picture 2" descr="SiN Post RIE30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3700296" cy="2743200"/>
          </a:xfrm>
          <a:prstGeom prst="rect">
            <a:avLst/>
          </a:prstGeom>
        </p:spPr>
      </p:pic>
      <p:pic>
        <p:nvPicPr>
          <p:cNvPr id="4" name="Picture 3" descr="SiN Post RIE300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447800"/>
            <a:ext cx="3700296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3 ICP </a:t>
            </a:r>
            <a:r>
              <a:rPr lang="en-US" dirty="0" err="1" smtClean="0"/>
              <a:t>SiN</a:t>
            </a:r>
            <a:r>
              <a:rPr lang="en-US" dirty="0" smtClean="0"/>
              <a:t> Etch Post Strip</a:t>
            </a:r>
            <a:endParaRPr lang="en-US" dirty="0"/>
          </a:p>
        </p:txBody>
      </p:sp>
      <p:pic>
        <p:nvPicPr>
          <p:cNvPr id="3" name="Picture 2" descr="SiN Post ICP0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3700296" cy="2743200"/>
          </a:xfrm>
          <a:prstGeom prst="rect">
            <a:avLst/>
          </a:prstGeom>
        </p:spPr>
      </p:pic>
      <p:pic>
        <p:nvPicPr>
          <p:cNvPr id="4" name="Picture 3" descr="SiN Post ICP0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95400"/>
            <a:ext cx="3700296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343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InP</a:t>
            </a:r>
            <a:r>
              <a:rPr lang="en-US" dirty="0" smtClean="0"/>
              <a:t> appears golden in color but actually grayish like Chip 2.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Mesa Post </a:t>
            </a:r>
            <a:r>
              <a:rPr lang="en-US" dirty="0" err="1" smtClean="0"/>
              <a:t>SiN</a:t>
            </a:r>
            <a:r>
              <a:rPr lang="en-US" dirty="0" smtClean="0"/>
              <a:t> Etch Post First 1165 Strip</a:t>
            </a:r>
            <a:endParaRPr lang="en-US" dirty="0"/>
          </a:p>
        </p:txBody>
      </p:sp>
      <p:pic>
        <p:nvPicPr>
          <p:cNvPr id="6" name="Picture 5" descr="C1AM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4034118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1 RIE </a:t>
            </a:r>
            <a:r>
              <a:rPr lang="en-US" dirty="0" err="1" smtClean="0"/>
              <a:t>SiN</a:t>
            </a:r>
            <a:r>
              <a:rPr lang="en-US" dirty="0" smtClean="0"/>
              <a:t> on Au</a:t>
            </a:r>
            <a:endParaRPr lang="en-US" dirty="0"/>
          </a:p>
        </p:txBody>
      </p:sp>
      <p:pic>
        <p:nvPicPr>
          <p:cNvPr id="8" name="Picture 7" descr="C2AM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9882" y="1066800"/>
            <a:ext cx="4034118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2 RIE </a:t>
            </a:r>
            <a:r>
              <a:rPr lang="en-US" dirty="0" err="1" smtClean="0"/>
              <a:t>SiN</a:t>
            </a:r>
            <a:r>
              <a:rPr lang="en-US" dirty="0" smtClean="0"/>
              <a:t> on </a:t>
            </a:r>
            <a:r>
              <a:rPr lang="en-US" dirty="0" err="1" smtClean="0"/>
              <a:t>InP</a:t>
            </a:r>
            <a:endParaRPr lang="en-US" dirty="0"/>
          </a:p>
        </p:txBody>
      </p:sp>
      <p:pic>
        <p:nvPicPr>
          <p:cNvPr id="10" name="Picture 9" descr="C3AMES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114800"/>
            <a:ext cx="4034118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3 ICP </a:t>
            </a:r>
            <a:r>
              <a:rPr lang="en-US" dirty="0" err="1" smtClean="0"/>
              <a:t>SiN</a:t>
            </a:r>
            <a:r>
              <a:rPr lang="en-US" dirty="0" smtClean="0"/>
              <a:t> on Au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81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1 RIE </a:t>
            </a:r>
            <a:r>
              <a:rPr lang="en-US" dirty="0" err="1" smtClean="0"/>
              <a:t>SiN</a:t>
            </a:r>
            <a:r>
              <a:rPr lang="en-US" dirty="0" smtClean="0"/>
              <a:t> on Au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20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2 RIE </a:t>
            </a:r>
            <a:r>
              <a:rPr lang="en-US" dirty="0" err="1" smtClean="0"/>
              <a:t>SiN</a:t>
            </a:r>
            <a:r>
              <a:rPr lang="en-US" dirty="0" smtClean="0"/>
              <a:t> on </a:t>
            </a:r>
            <a:r>
              <a:rPr lang="en-US" dirty="0" err="1" smtClean="0"/>
              <a:t>InP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3 ICP </a:t>
            </a:r>
            <a:r>
              <a:rPr lang="en-US" dirty="0" err="1" smtClean="0"/>
              <a:t>SiN</a:t>
            </a:r>
            <a:r>
              <a:rPr lang="en-US" dirty="0" smtClean="0"/>
              <a:t> on </a:t>
            </a:r>
            <a:r>
              <a:rPr lang="en-US" dirty="0" err="1" smtClean="0"/>
              <a:t>InP</a:t>
            </a:r>
            <a:endParaRPr lang="en-US" dirty="0"/>
          </a:p>
        </p:txBody>
      </p:sp>
      <p:pic>
        <p:nvPicPr>
          <p:cNvPr id="12" name="Picture 11" descr="C1CMES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689412" cy="1828800"/>
          </a:xfrm>
          <a:prstGeom prst="rect">
            <a:avLst/>
          </a:prstGeom>
        </p:spPr>
      </p:pic>
      <p:pic>
        <p:nvPicPr>
          <p:cNvPr id="13" name="Picture 12" descr="C3CM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0"/>
            <a:ext cx="2689412" cy="1828800"/>
          </a:xfrm>
          <a:prstGeom prst="rect">
            <a:avLst/>
          </a:prstGeom>
        </p:spPr>
      </p:pic>
      <p:pic>
        <p:nvPicPr>
          <p:cNvPr id="15" name="Picture 14" descr="C2CMES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667000"/>
            <a:ext cx="2689412" cy="1828800"/>
          </a:xfrm>
          <a:prstGeom prst="rect">
            <a:avLst/>
          </a:prstGeom>
        </p:spPr>
      </p:pic>
      <p:pic>
        <p:nvPicPr>
          <p:cNvPr id="16" name="Picture 15" descr="C2CMES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4588" y="2590800"/>
            <a:ext cx="2689412" cy="1828800"/>
          </a:xfrm>
          <a:prstGeom prst="rect">
            <a:avLst/>
          </a:prstGeom>
        </p:spPr>
      </p:pic>
      <p:pic>
        <p:nvPicPr>
          <p:cNvPr id="17" name="Picture 16" descr="C1CMESA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762000"/>
            <a:ext cx="2689412" cy="1828800"/>
          </a:xfrm>
          <a:prstGeom prst="rect">
            <a:avLst/>
          </a:prstGeom>
        </p:spPr>
      </p:pic>
      <p:pic>
        <p:nvPicPr>
          <p:cNvPr id="18" name="Picture 17" descr="C3CMES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4572000"/>
            <a:ext cx="2689412" cy="1828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43600" y="4648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Angled area rougher than straight areas. Chip 2  also has incomplete RIE 3 resist strip causing masking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4876800" y="39624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486400" y="3657600"/>
            <a:ext cx="1676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Mesa Post </a:t>
            </a:r>
            <a:r>
              <a:rPr lang="en-US" dirty="0" err="1" smtClean="0"/>
              <a:t>InP</a:t>
            </a:r>
            <a:r>
              <a:rPr lang="en-US" dirty="0" smtClean="0"/>
              <a:t> Etch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81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1 RIE </a:t>
            </a:r>
            <a:r>
              <a:rPr lang="en-US" dirty="0" err="1" smtClean="0"/>
              <a:t>SiN</a:t>
            </a:r>
            <a:r>
              <a:rPr lang="en-US" dirty="0" smtClean="0"/>
              <a:t> on Au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36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2 RIE </a:t>
            </a:r>
            <a:r>
              <a:rPr lang="en-US" dirty="0" err="1" smtClean="0"/>
              <a:t>SiN</a:t>
            </a:r>
            <a:r>
              <a:rPr lang="en-US" dirty="0" smtClean="0"/>
              <a:t> on </a:t>
            </a:r>
            <a:r>
              <a:rPr lang="en-US" dirty="0" err="1" smtClean="0"/>
              <a:t>InP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6488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3 ICP </a:t>
            </a:r>
            <a:r>
              <a:rPr lang="en-US" dirty="0" err="1" smtClean="0"/>
              <a:t>SiN</a:t>
            </a:r>
            <a:r>
              <a:rPr lang="en-US" dirty="0" smtClean="0"/>
              <a:t> on </a:t>
            </a:r>
            <a:r>
              <a:rPr lang="en-US" dirty="0" err="1" smtClean="0"/>
              <a:t>InP</a:t>
            </a:r>
            <a:endParaRPr lang="en-US" dirty="0"/>
          </a:p>
        </p:txBody>
      </p:sp>
      <p:pic>
        <p:nvPicPr>
          <p:cNvPr id="20" name="Picture 19" descr="C1DMES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85800"/>
            <a:ext cx="2689412" cy="1828800"/>
          </a:xfrm>
          <a:prstGeom prst="rect">
            <a:avLst/>
          </a:prstGeom>
        </p:spPr>
      </p:pic>
      <p:pic>
        <p:nvPicPr>
          <p:cNvPr id="21" name="Picture 20" descr="C1DM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2689412" cy="1828800"/>
          </a:xfrm>
          <a:prstGeom prst="rect">
            <a:avLst/>
          </a:prstGeom>
        </p:spPr>
      </p:pic>
      <p:pic>
        <p:nvPicPr>
          <p:cNvPr id="22" name="Picture 21" descr="C2DMES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743200"/>
            <a:ext cx="2689412" cy="1828800"/>
          </a:xfrm>
          <a:prstGeom prst="rect">
            <a:avLst/>
          </a:prstGeom>
        </p:spPr>
      </p:pic>
      <p:pic>
        <p:nvPicPr>
          <p:cNvPr id="24" name="Picture 23" descr="C2DMES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4588" y="2743200"/>
            <a:ext cx="2689412" cy="1828800"/>
          </a:xfrm>
          <a:prstGeom prst="rect">
            <a:avLst/>
          </a:prstGeom>
        </p:spPr>
      </p:pic>
      <p:pic>
        <p:nvPicPr>
          <p:cNvPr id="25" name="Picture 24" descr="C3DMESA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48200"/>
            <a:ext cx="2689412" cy="1828800"/>
          </a:xfrm>
          <a:prstGeom prst="rect">
            <a:avLst/>
          </a:prstGeom>
        </p:spPr>
      </p:pic>
      <p:pic>
        <p:nvPicPr>
          <p:cNvPr id="26" name="Picture 25" descr="C3DMESA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4648200"/>
            <a:ext cx="268941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Mesa Post </a:t>
            </a:r>
            <a:r>
              <a:rPr lang="en-US" dirty="0" err="1" smtClean="0"/>
              <a:t>SiN</a:t>
            </a:r>
            <a:r>
              <a:rPr lang="en-US" dirty="0" smtClean="0"/>
              <a:t> Etch Post First 1165 Strip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1 RIE </a:t>
            </a:r>
            <a:r>
              <a:rPr lang="en-US" dirty="0" err="1" smtClean="0"/>
              <a:t>SiN</a:t>
            </a:r>
            <a:r>
              <a:rPr lang="en-US" dirty="0" smtClean="0"/>
              <a:t> on Au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2 RIE </a:t>
            </a:r>
            <a:r>
              <a:rPr lang="en-US" dirty="0" err="1" smtClean="0"/>
              <a:t>SiN</a:t>
            </a:r>
            <a:r>
              <a:rPr lang="en-US" dirty="0" smtClean="0"/>
              <a:t> on </a:t>
            </a:r>
            <a:r>
              <a:rPr lang="en-US" dirty="0" err="1" smtClean="0"/>
              <a:t>InP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594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3 ICP </a:t>
            </a:r>
            <a:r>
              <a:rPr lang="en-US" dirty="0" err="1" smtClean="0"/>
              <a:t>SiN</a:t>
            </a:r>
            <a:r>
              <a:rPr lang="en-US" dirty="0" smtClean="0"/>
              <a:t> on Au</a:t>
            </a:r>
            <a:endParaRPr lang="en-US" dirty="0"/>
          </a:p>
        </p:txBody>
      </p:sp>
      <p:pic>
        <p:nvPicPr>
          <p:cNvPr id="12" name="Picture 11" descr="Au Post RIE3 and strip0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2466864" cy="1828800"/>
          </a:xfrm>
          <a:prstGeom prst="rect">
            <a:avLst/>
          </a:prstGeom>
        </p:spPr>
      </p:pic>
      <p:pic>
        <p:nvPicPr>
          <p:cNvPr id="13" name="Picture 12" descr="Au Post RIE3 and strip00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752600"/>
            <a:ext cx="2466864" cy="1828800"/>
          </a:xfrm>
          <a:prstGeom prst="rect">
            <a:avLst/>
          </a:prstGeom>
        </p:spPr>
      </p:pic>
      <p:pic>
        <p:nvPicPr>
          <p:cNvPr id="14" name="Picture 13" descr="SiN Post RIE300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066800"/>
            <a:ext cx="3700296" cy="2743200"/>
          </a:xfrm>
          <a:prstGeom prst="rect">
            <a:avLst/>
          </a:prstGeom>
        </p:spPr>
      </p:pic>
      <p:pic>
        <p:nvPicPr>
          <p:cNvPr id="15" name="Picture 14" descr="SiN Post ICP00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114800"/>
            <a:ext cx="3700296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and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RIE 3 Etch Time (CF4/02) is 17 minutes for </a:t>
            </a:r>
            <a:r>
              <a:rPr lang="en-US" sz="1400" dirty="0" err="1" smtClean="0"/>
              <a:t>InP</a:t>
            </a:r>
            <a:r>
              <a:rPr lang="en-US" sz="1400" dirty="0" smtClean="0"/>
              <a:t> pieces. Etch rate for 10 minutes is 210-240nm on Test Silicon piece</a:t>
            </a:r>
          </a:p>
          <a:p>
            <a:r>
              <a:rPr lang="en-US" sz="1400" dirty="0" smtClean="0"/>
              <a:t>ICP 2 Etch time (CHF3) is 1 min 11 seconds for the </a:t>
            </a:r>
            <a:r>
              <a:rPr lang="en-US" sz="1400" dirty="0" err="1" smtClean="0"/>
              <a:t>InP</a:t>
            </a:r>
            <a:r>
              <a:rPr lang="en-US" sz="1400" dirty="0" smtClean="0"/>
              <a:t> piece. Etch for 45 seconds is 240-250nm for Test Silicon piece</a:t>
            </a:r>
          </a:p>
          <a:p>
            <a:r>
              <a:rPr lang="en-US" sz="1400" dirty="0" smtClean="0"/>
              <a:t>Post </a:t>
            </a:r>
            <a:r>
              <a:rPr lang="en-US" sz="1400" dirty="0" err="1" smtClean="0"/>
              <a:t>SiN</a:t>
            </a:r>
            <a:r>
              <a:rPr lang="en-US" sz="1400" dirty="0" smtClean="0"/>
              <a:t> etch was done for 15 min soaked in 1165 stripper. Pieces were horizontal and stripper container was in 80C water bath. </a:t>
            </a:r>
          </a:p>
          <a:p>
            <a:r>
              <a:rPr lang="en-US" sz="1400" dirty="0" smtClean="0"/>
              <a:t>Resist residue on top of SIN and on sides typical after one soak in 1165. Usually a light swab with additional soak is needed to remove standard RIE dry etch of </a:t>
            </a:r>
            <a:r>
              <a:rPr lang="en-US" sz="1400" dirty="0" err="1" smtClean="0"/>
              <a:t>SiN</a:t>
            </a:r>
            <a:r>
              <a:rPr lang="en-US" sz="1400" dirty="0" smtClean="0"/>
              <a:t> and may need to be repeated with plasma. Residue is still often present after additional 1165 soaks, Plasma, and swabbing. A 5-10 sec DI:HCL 1:10 dip will often remove the residue. Both RIE etches have much more residue than the ICP which looked relatively clean.</a:t>
            </a:r>
          </a:p>
          <a:p>
            <a:r>
              <a:rPr lang="en-US" sz="1400" dirty="0" smtClean="0"/>
              <a:t>SEM images were difficult to image due to charging and angle</a:t>
            </a:r>
          </a:p>
          <a:p>
            <a:r>
              <a:rPr lang="en-US" sz="1400" dirty="0" smtClean="0"/>
              <a:t>RIE 2 etch time was set to 35 min which caused the etch depth to be 2X more than target.  Target is 1.5 um. </a:t>
            </a:r>
            <a:r>
              <a:rPr lang="en-US" sz="1400" dirty="0" err="1" smtClean="0"/>
              <a:t>Dektak</a:t>
            </a:r>
            <a:r>
              <a:rPr lang="en-US" sz="1400" dirty="0" smtClean="0"/>
              <a:t> depths measured are 3.2 to 3.6 um.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Images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following slides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Chip 1 </a:t>
            </a:r>
            <a:r>
              <a:rPr lang="en-US" dirty="0" err="1" smtClean="0"/>
              <a:t>Photoresist</a:t>
            </a:r>
            <a:r>
              <a:rPr lang="en-US" dirty="0" smtClean="0"/>
              <a:t> on </a:t>
            </a:r>
            <a:r>
              <a:rPr lang="en-US" dirty="0" err="1" smtClean="0"/>
              <a:t>SiN</a:t>
            </a:r>
            <a:r>
              <a:rPr lang="en-US" dirty="0" smtClean="0"/>
              <a:t>/Au</a:t>
            </a:r>
            <a:endParaRPr lang="en-US" dirty="0"/>
          </a:p>
        </p:txBody>
      </p:sp>
      <p:pic>
        <p:nvPicPr>
          <p:cNvPr id="4" name="Picture 3" descr="C1MESA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667000"/>
            <a:ext cx="2689412" cy="1828800"/>
          </a:xfrm>
          <a:prstGeom prst="rect">
            <a:avLst/>
          </a:prstGeom>
        </p:spPr>
      </p:pic>
      <p:pic>
        <p:nvPicPr>
          <p:cNvPr id="5" name="Picture 4" descr="C1MESA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762000"/>
            <a:ext cx="2689412" cy="1828800"/>
          </a:xfrm>
          <a:prstGeom prst="rect">
            <a:avLst/>
          </a:prstGeom>
        </p:spPr>
      </p:pic>
      <p:pic>
        <p:nvPicPr>
          <p:cNvPr id="6" name="Picture 5" descr="C1MESA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609600"/>
            <a:ext cx="2689412" cy="1828800"/>
          </a:xfrm>
          <a:prstGeom prst="rect">
            <a:avLst/>
          </a:prstGeom>
        </p:spPr>
      </p:pic>
      <p:pic>
        <p:nvPicPr>
          <p:cNvPr id="7" name="Picture 6" descr="C1MESA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800600"/>
            <a:ext cx="2689412" cy="1828800"/>
          </a:xfrm>
          <a:prstGeom prst="rect">
            <a:avLst/>
          </a:prstGeom>
        </p:spPr>
      </p:pic>
      <p:pic>
        <p:nvPicPr>
          <p:cNvPr id="8" name="Picture 7" descr="C1ME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4876800"/>
            <a:ext cx="2689412" cy="1828800"/>
          </a:xfrm>
          <a:prstGeom prst="rect">
            <a:avLst/>
          </a:prstGeom>
        </p:spPr>
      </p:pic>
      <p:pic>
        <p:nvPicPr>
          <p:cNvPr id="9" name="Picture 8" descr="C1MESA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2743200"/>
            <a:ext cx="2689412" cy="182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513</Words>
  <Application>Microsoft Office PowerPoint</Application>
  <PresentationFormat>On-screen Show (4:3)</PresentationFormat>
  <Paragraphs>54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Mesa Sidewall Profile</vt:lpstr>
      <vt:lpstr>Mesa Lithography</vt:lpstr>
      <vt:lpstr>Mesa Post SiN Etch Post First 1165 Strip</vt:lpstr>
      <vt:lpstr>Mesa Post InP Etch</vt:lpstr>
      <vt:lpstr>Mesa Post InP Etch</vt:lpstr>
      <vt:lpstr>Mesa Post SiN Etch Post First 1165 Strip</vt:lpstr>
      <vt:lpstr>Observation and Notes</vt:lpstr>
      <vt:lpstr>Additional Images Taken</vt:lpstr>
      <vt:lpstr>Chip 1 Photoresist on SiN/Au</vt:lpstr>
      <vt:lpstr>Chip 3 Photoresist on SiN</vt:lpstr>
      <vt:lpstr>Chip 1 RIE SiN Etch Post Strip on SiN/Au</vt:lpstr>
      <vt:lpstr>Chip 2 RIE SiN Etch Post Strip</vt:lpstr>
      <vt:lpstr>Chip 3 ICP SiN Etch Post Strip </vt:lpstr>
      <vt:lpstr>Chip 1 RIE SiN-Au Mesa Post InP Etch</vt:lpstr>
      <vt:lpstr>Chip 1 RIE SiN-Au Mesa Post InP Etch</vt:lpstr>
      <vt:lpstr>Chip 1 RIE SiN-Au Mesa Post InP Etch</vt:lpstr>
      <vt:lpstr>Chip 2 RIE SiN Mesa Post InP Etch</vt:lpstr>
      <vt:lpstr>Chip 2 RIE SiN Mesa Post InP Etch</vt:lpstr>
      <vt:lpstr>Chip 2 RIE SiN Mesa Post InP Etch</vt:lpstr>
      <vt:lpstr>Chip 2 RIE SiN Mesa Post InP Etch</vt:lpstr>
      <vt:lpstr>Chip 3 ICP SiN Mesa Post InP Etch</vt:lpstr>
      <vt:lpstr>Chip 3 ICP SiN Mesa Post InP Etch</vt:lpstr>
      <vt:lpstr>Chip 3 ICP SiN Mesa Post InP Etch</vt:lpstr>
      <vt:lpstr>Chip 3 ICP SiN Mesa Post InP Etch</vt:lpstr>
      <vt:lpstr>Chip 1 RIE SiN Etch Post Strip on SiN/Au</vt:lpstr>
      <vt:lpstr>Chip 2 RIE SiN Etch Post Strip</vt:lpstr>
      <vt:lpstr>Chip 3 ICP SiN Etch Post Strip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Sidewall Profile</dc:title>
  <dc:creator/>
  <cp:lastModifiedBy>Jon Peters</cp:lastModifiedBy>
  <cp:revision>31</cp:revision>
  <dcterms:created xsi:type="dcterms:W3CDTF">2006-08-16T00:00:00Z</dcterms:created>
  <dcterms:modified xsi:type="dcterms:W3CDTF">2011-06-15T15:15:50Z</dcterms:modified>
</cp:coreProperties>
</file>