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6" r:id="rId7"/>
    <p:sldId id="261" r:id="rId8"/>
    <p:sldId id="262" r:id="rId9"/>
    <p:sldId id="264"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5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Sweeper Processing Issues</a:t>
            </a:r>
            <a:endParaRPr lang="en-US" dirty="0"/>
          </a:p>
        </p:txBody>
      </p:sp>
      <p:sp>
        <p:nvSpPr>
          <p:cNvPr id="3" name="Subtitle 2"/>
          <p:cNvSpPr>
            <a:spLocks noGrp="1"/>
          </p:cNvSpPr>
          <p:nvPr>
            <p:ph type="subTitle" idx="1"/>
          </p:nvPr>
        </p:nvSpPr>
        <p:spPr/>
        <p:txBody>
          <a:bodyPr/>
          <a:lstStyle/>
          <a:p>
            <a:r>
              <a:rPr lang="en-US" dirty="0" smtClean="0"/>
              <a:t>March, 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Projects Mesa Process</a:t>
            </a:r>
            <a:endParaRPr lang="en-US" dirty="0"/>
          </a:p>
        </p:txBody>
      </p:sp>
      <p:sp>
        <p:nvSpPr>
          <p:cNvPr id="3" name="Content Placeholder 2"/>
          <p:cNvSpPr>
            <a:spLocks noGrp="1"/>
          </p:cNvSpPr>
          <p:nvPr>
            <p:ph idx="1"/>
          </p:nvPr>
        </p:nvSpPr>
        <p:spPr/>
        <p:txBody>
          <a:bodyPr/>
          <a:lstStyle/>
          <a:p>
            <a:pPr>
              <a:buNone/>
            </a:pPr>
            <a:endParaRPr lang="en-US" sz="2000" dirty="0" smtClean="0"/>
          </a:p>
          <a:p>
            <a:r>
              <a:rPr lang="en-US" sz="2000" dirty="0" smtClean="0"/>
              <a:t>2010_04_28 </a:t>
            </a:r>
            <a:r>
              <a:rPr lang="en-US" sz="2000" dirty="0" err="1" smtClean="0"/>
              <a:t>Slotline</a:t>
            </a:r>
            <a:endParaRPr lang="en-US" sz="2000" dirty="0" smtClean="0"/>
          </a:p>
          <a:p>
            <a:pPr lvl="1"/>
            <a:r>
              <a:rPr lang="en-US" sz="2000" dirty="0" smtClean="0"/>
              <a:t>Positive resist 955 0.9, RIE 3 etch, Developer strip but not very effective</a:t>
            </a:r>
          </a:p>
          <a:p>
            <a:r>
              <a:rPr lang="en-US" sz="2000" dirty="0" smtClean="0"/>
              <a:t>2008_10_03 Self Align Process </a:t>
            </a:r>
          </a:p>
          <a:p>
            <a:pPr lvl="1"/>
            <a:r>
              <a:rPr lang="en-US" sz="2000" dirty="0" smtClean="0"/>
              <a:t>Positive resist 955 0.9, RIE 3 etch, 1165 Strip but still residue</a:t>
            </a:r>
          </a:p>
          <a:p>
            <a:pPr>
              <a:buNone/>
            </a:pPr>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Mesa Etch Strip Issues</a:t>
            </a:r>
            <a:endParaRPr lang="en-US" dirty="0"/>
          </a:p>
        </p:txBody>
      </p:sp>
      <p:sp>
        <p:nvSpPr>
          <p:cNvPr id="3" name="Subtitle 2"/>
          <p:cNvSpPr>
            <a:spLocks noGrp="1"/>
          </p:cNvSpPr>
          <p:nvPr>
            <p:ph type="subTitle" idx="1"/>
          </p:nvPr>
        </p:nvSpPr>
        <p:spPr/>
        <p:txBody>
          <a:bodyPr/>
          <a:lstStyle/>
          <a:p>
            <a:r>
              <a:rPr lang="en-US" dirty="0" smtClean="0"/>
              <a:t>September 22, 2011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800" dirty="0" smtClean="0"/>
              <a:t>Process</a:t>
            </a:r>
            <a:endParaRPr lang="en-US" sz="2800" dirty="0"/>
          </a:p>
        </p:txBody>
      </p:sp>
      <p:sp>
        <p:nvSpPr>
          <p:cNvPr id="3" name="Content Placeholder 2"/>
          <p:cNvSpPr>
            <a:spLocks noGrp="1"/>
          </p:cNvSpPr>
          <p:nvPr>
            <p:ph idx="1"/>
          </p:nvPr>
        </p:nvSpPr>
        <p:spPr>
          <a:xfrm>
            <a:off x="457200" y="609600"/>
            <a:ext cx="8229600" cy="6019800"/>
          </a:xfrm>
        </p:spPr>
        <p:txBody>
          <a:bodyPr>
            <a:normAutofit/>
          </a:bodyPr>
          <a:lstStyle/>
          <a:p>
            <a:r>
              <a:rPr lang="en-US" sz="1200" dirty="0" smtClean="0"/>
              <a:t>Two Bonded Chips</a:t>
            </a:r>
          </a:p>
          <a:p>
            <a:pPr lvl="1">
              <a:buNone/>
            </a:pPr>
            <a:r>
              <a:rPr lang="en-US" sz="1200" dirty="0" smtClean="0"/>
              <a:t>Chips 1 and 2</a:t>
            </a:r>
          </a:p>
          <a:p>
            <a:pPr lvl="2"/>
            <a:r>
              <a:rPr lang="en-US" sz="1200" dirty="0" smtClean="0"/>
              <a:t>Mesa Metal Pd/Ti/Pd/Au </a:t>
            </a:r>
            <a:r>
              <a:rPr lang="en-US" sz="1200" dirty="0" err="1" smtClean="0"/>
              <a:t>EBeam</a:t>
            </a:r>
            <a:r>
              <a:rPr lang="en-US" sz="1200" dirty="0" smtClean="0"/>
              <a:t> 3</a:t>
            </a:r>
          </a:p>
          <a:p>
            <a:pPr lvl="2"/>
            <a:r>
              <a:rPr lang="en-US" sz="1200" dirty="0" smtClean="0"/>
              <a:t>300nm SiN PE-CVD</a:t>
            </a:r>
          </a:p>
          <a:p>
            <a:pPr lvl="2"/>
            <a:r>
              <a:rPr lang="en-US" sz="1200" dirty="0" smtClean="0"/>
              <a:t>Mesa Lithography (Positive Resist 1.8um)</a:t>
            </a:r>
          </a:p>
          <a:p>
            <a:pPr lvl="2"/>
            <a:r>
              <a:rPr lang="en-US" sz="1200" dirty="0" smtClean="0"/>
              <a:t>Plasma (PE-II) 30 sec 100W</a:t>
            </a:r>
          </a:p>
          <a:p>
            <a:pPr lvl="2">
              <a:buNone/>
            </a:pPr>
            <a:endParaRPr lang="en-US" sz="1200" dirty="0" smtClean="0"/>
          </a:p>
          <a:p>
            <a:pPr lvl="2">
              <a:buNone/>
            </a:pPr>
            <a:r>
              <a:rPr lang="en-US" sz="1200" dirty="0" smtClean="0"/>
              <a:t>Chip 1 Only</a:t>
            </a:r>
          </a:p>
          <a:p>
            <a:pPr lvl="2"/>
            <a:r>
              <a:rPr lang="en-US" sz="1200" dirty="0" smtClean="0"/>
              <a:t>RIE2 SiN Etch CF4/O2, 20 </a:t>
            </a:r>
            <a:r>
              <a:rPr lang="en-US" sz="1200" dirty="0" err="1" smtClean="0"/>
              <a:t>sccm</a:t>
            </a:r>
            <a:r>
              <a:rPr lang="en-US" sz="1200" dirty="0" smtClean="0"/>
              <a:t>/1.8 </a:t>
            </a:r>
            <a:r>
              <a:rPr lang="en-US" sz="1200" dirty="0" err="1" smtClean="0"/>
              <a:t>sccm</a:t>
            </a:r>
            <a:r>
              <a:rPr lang="en-US" sz="1200" dirty="0" smtClean="0"/>
              <a:t>, 10 </a:t>
            </a:r>
            <a:r>
              <a:rPr lang="en-US" sz="1200" dirty="0" err="1" smtClean="0"/>
              <a:t>mT</a:t>
            </a:r>
            <a:r>
              <a:rPr lang="en-US" sz="1200" dirty="0" smtClean="0"/>
              <a:t>, 250 V, 17 minutes</a:t>
            </a:r>
          </a:p>
          <a:p>
            <a:pPr lvl="2"/>
            <a:r>
              <a:rPr lang="en-US" sz="1200" dirty="0" smtClean="0"/>
              <a:t>RIE 2 O2 clean 20 </a:t>
            </a:r>
            <a:r>
              <a:rPr lang="en-US" sz="1200" dirty="0" err="1" smtClean="0"/>
              <a:t>sccm</a:t>
            </a:r>
            <a:r>
              <a:rPr lang="en-US" sz="1200" dirty="0" smtClean="0"/>
              <a:t>, 10mT, 250V, 5 minutes</a:t>
            </a:r>
          </a:p>
          <a:p>
            <a:pPr lvl="2">
              <a:buNone/>
            </a:pPr>
            <a:endParaRPr lang="en-US" sz="1200" dirty="0" smtClean="0"/>
          </a:p>
          <a:p>
            <a:pPr lvl="2">
              <a:buNone/>
            </a:pPr>
            <a:r>
              <a:rPr lang="en-US" sz="1200" dirty="0" smtClean="0"/>
              <a:t>Chip 2 Only</a:t>
            </a:r>
          </a:p>
          <a:p>
            <a:pPr lvl="2"/>
            <a:r>
              <a:rPr lang="en-US" sz="1200" dirty="0" smtClean="0"/>
              <a:t>ICP2 SiN Etch CHF3 , 40 </a:t>
            </a:r>
            <a:r>
              <a:rPr lang="en-US" sz="1200" dirty="0" err="1" smtClean="0"/>
              <a:t>sccm</a:t>
            </a:r>
            <a:r>
              <a:rPr lang="en-US" sz="1200" dirty="0" smtClean="0"/>
              <a:t>,  0.5 Pa, SRC Forward 900W, Bias 200W,  1 minute 12 seconds</a:t>
            </a:r>
          </a:p>
          <a:p>
            <a:pPr lvl="2"/>
            <a:r>
              <a:rPr lang="en-US" sz="1200" dirty="0" smtClean="0"/>
              <a:t>Plasma (PE-II) 2 minutes 100W</a:t>
            </a:r>
          </a:p>
          <a:p>
            <a:pPr lvl="2">
              <a:buNone/>
            </a:pPr>
            <a:endParaRPr lang="en-US" sz="1200" dirty="0" smtClean="0"/>
          </a:p>
          <a:p>
            <a:pPr lvl="2">
              <a:buNone/>
            </a:pPr>
            <a:r>
              <a:rPr lang="en-US" sz="1200" dirty="0" smtClean="0"/>
              <a:t>Chips 1 and 2 Strip</a:t>
            </a:r>
          </a:p>
          <a:p>
            <a:pPr lvl="2"/>
            <a:r>
              <a:rPr lang="en-US" sz="1200" dirty="0" smtClean="0"/>
              <a:t>Solvent soak 1165 at 80C</a:t>
            </a:r>
          </a:p>
          <a:p>
            <a:pPr lvl="2"/>
            <a:r>
              <a:rPr lang="en-US" sz="1200" dirty="0" smtClean="0"/>
              <a:t>Plasma 2 min at 200W PE-II. Improvement seen on ICP Chip but still residue left.</a:t>
            </a:r>
          </a:p>
          <a:p>
            <a:pPr lvl="2"/>
            <a:r>
              <a:rPr lang="en-US" sz="1200" dirty="0" smtClean="0"/>
              <a:t>Acetone, ISO, and DI. No improvement seen.</a:t>
            </a:r>
          </a:p>
          <a:p>
            <a:pPr lvl="2"/>
            <a:endParaRPr lang="en-US" sz="1200" dirty="0" smtClean="0"/>
          </a:p>
          <a:p>
            <a:pPr lvl="2">
              <a:buNone/>
            </a:pPr>
            <a:endParaRPr lang="en-US" sz="1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normAutofit/>
          </a:bodyPr>
          <a:lstStyle/>
          <a:p>
            <a:r>
              <a:rPr lang="en-US" sz="2400" dirty="0" smtClean="0"/>
              <a:t>RIE2 17 min CF4/O2 SiN Etch</a:t>
            </a:r>
            <a:endParaRPr lang="en-US" sz="2400" dirty="0"/>
          </a:p>
        </p:txBody>
      </p:sp>
      <p:pic>
        <p:nvPicPr>
          <p:cNvPr id="5" name="Picture 4" descr="Post 2 hr 1165 Soak post RIE SiN etch00022.jpg"/>
          <p:cNvPicPr>
            <a:picLocks noChangeAspect="1"/>
          </p:cNvPicPr>
          <p:nvPr/>
        </p:nvPicPr>
        <p:blipFill>
          <a:blip r:embed="rId2" cstate="print"/>
          <a:stretch>
            <a:fillRect/>
          </a:stretch>
        </p:blipFill>
        <p:spPr>
          <a:xfrm>
            <a:off x="152400" y="990600"/>
            <a:ext cx="3083580" cy="2286000"/>
          </a:xfrm>
          <a:prstGeom prst="rect">
            <a:avLst/>
          </a:prstGeom>
        </p:spPr>
      </p:pic>
      <p:sp>
        <p:nvSpPr>
          <p:cNvPr id="7" name="TextBox 6"/>
          <p:cNvSpPr txBox="1"/>
          <p:nvPr/>
        </p:nvSpPr>
        <p:spPr>
          <a:xfrm>
            <a:off x="152400" y="533400"/>
            <a:ext cx="3276600" cy="369332"/>
          </a:xfrm>
          <a:prstGeom prst="rect">
            <a:avLst/>
          </a:prstGeom>
          <a:noFill/>
        </p:spPr>
        <p:txBody>
          <a:bodyPr wrap="square" rtlCol="0">
            <a:spAutoFit/>
          </a:bodyPr>
          <a:lstStyle/>
          <a:p>
            <a:r>
              <a:rPr lang="en-US" dirty="0" smtClean="0"/>
              <a:t>Post 2 hour 80C 1165 Strip</a:t>
            </a:r>
            <a:endParaRPr lang="en-US" dirty="0"/>
          </a:p>
        </p:txBody>
      </p:sp>
      <p:pic>
        <p:nvPicPr>
          <p:cNvPr id="16" name="Picture 15" descr="Post 2 hr 1165 Soak post RIE 2 min 200W silicon area00033.jpg"/>
          <p:cNvPicPr>
            <a:picLocks noChangeAspect="1"/>
          </p:cNvPicPr>
          <p:nvPr/>
        </p:nvPicPr>
        <p:blipFill>
          <a:blip r:embed="rId3" cstate="print"/>
          <a:stretch>
            <a:fillRect/>
          </a:stretch>
        </p:blipFill>
        <p:spPr>
          <a:xfrm>
            <a:off x="5638800" y="1066800"/>
            <a:ext cx="3083580" cy="2286000"/>
          </a:xfrm>
          <a:prstGeom prst="rect">
            <a:avLst/>
          </a:prstGeom>
        </p:spPr>
      </p:pic>
      <p:sp>
        <p:nvSpPr>
          <p:cNvPr id="17" name="TextBox 16"/>
          <p:cNvSpPr txBox="1"/>
          <p:nvPr/>
        </p:nvSpPr>
        <p:spPr>
          <a:xfrm>
            <a:off x="5486400" y="457200"/>
            <a:ext cx="3886200" cy="646331"/>
          </a:xfrm>
          <a:prstGeom prst="rect">
            <a:avLst/>
          </a:prstGeom>
          <a:noFill/>
        </p:spPr>
        <p:txBody>
          <a:bodyPr wrap="square" rtlCol="0">
            <a:spAutoFit/>
          </a:bodyPr>
          <a:lstStyle/>
          <a:p>
            <a:r>
              <a:rPr lang="en-US" dirty="0" smtClean="0"/>
              <a:t>Post 2 hour 80C 1165 Strip and 2 min 200W O2 Plasma</a:t>
            </a:r>
            <a:endParaRPr lang="en-US" dirty="0"/>
          </a:p>
        </p:txBody>
      </p:sp>
      <p:sp>
        <p:nvSpPr>
          <p:cNvPr id="18" name="TextBox 17"/>
          <p:cNvSpPr txBox="1"/>
          <p:nvPr/>
        </p:nvSpPr>
        <p:spPr>
          <a:xfrm>
            <a:off x="4343400" y="1600200"/>
            <a:ext cx="1143000" cy="646331"/>
          </a:xfrm>
          <a:prstGeom prst="rect">
            <a:avLst/>
          </a:prstGeom>
          <a:noFill/>
        </p:spPr>
        <p:txBody>
          <a:bodyPr wrap="square" rtlCol="0">
            <a:spAutoFit/>
          </a:bodyPr>
          <a:lstStyle/>
          <a:p>
            <a:r>
              <a:rPr lang="en-US" dirty="0" smtClean="0"/>
              <a:t>Particle on Mask</a:t>
            </a:r>
            <a:endParaRPr lang="en-US" dirty="0"/>
          </a:p>
        </p:txBody>
      </p:sp>
      <p:cxnSp>
        <p:nvCxnSpPr>
          <p:cNvPr id="20" name="Straight Arrow Connector 19"/>
          <p:cNvCxnSpPr/>
          <p:nvPr/>
        </p:nvCxnSpPr>
        <p:spPr>
          <a:xfrm rot="16200000" flipH="1">
            <a:off x="5257006" y="2134394"/>
            <a:ext cx="458788"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2" descr="RIE Post Acetone B00042.jpg"/>
          <p:cNvPicPr>
            <a:picLocks noChangeAspect="1"/>
          </p:cNvPicPr>
          <p:nvPr/>
        </p:nvPicPr>
        <p:blipFill>
          <a:blip r:embed="rId4" cstate="print"/>
          <a:stretch>
            <a:fillRect/>
          </a:stretch>
        </p:blipFill>
        <p:spPr>
          <a:xfrm>
            <a:off x="6060420" y="4343400"/>
            <a:ext cx="3083580" cy="2286000"/>
          </a:xfrm>
          <a:prstGeom prst="rect">
            <a:avLst/>
          </a:prstGeom>
        </p:spPr>
      </p:pic>
      <p:pic>
        <p:nvPicPr>
          <p:cNvPr id="24" name="Picture 23" descr="RIE Post Acetone A00039.jpg"/>
          <p:cNvPicPr>
            <a:picLocks noChangeAspect="1"/>
          </p:cNvPicPr>
          <p:nvPr/>
        </p:nvPicPr>
        <p:blipFill>
          <a:blip r:embed="rId5" cstate="print"/>
          <a:stretch>
            <a:fillRect/>
          </a:stretch>
        </p:blipFill>
        <p:spPr>
          <a:xfrm>
            <a:off x="4419600" y="4572000"/>
            <a:ext cx="3083580" cy="2286000"/>
          </a:xfrm>
          <a:prstGeom prst="rect">
            <a:avLst/>
          </a:prstGeom>
        </p:spPr>
      </p:pic>
      <p:pic>
        <p:nvPicPr>
          <p:cNvPr id="25" name="Picture 24" descr="RIE Post Acetone AA00040.jpg"/>
          <p:cNvPicPr>
            <a:picLocks noChangeAspect="1"/>
          </p:cNvPicPr>
          <p:nvPr/>
        </p:nvPicPr>
        <p:blipFill>
          <a:blip r:embed="rId6" cstate="print"/>
          <a:stretch>
            <a:fillRect/>
          </a:stretch>
        </p:blipFill>
        <p:spPr>
          <a:xfrm>
            <a:off x="2133600" y="4572000"/>
            <a:ext cx="3083580" cy="2286000"/>
          </a:xfrm>
          <a:prstGeom prst="rect">
            <a:avLst/>
          </a:prstGeom>
        </p:spPr>
      </p:pic>
      <p:pic>
        <p:nvPicPr>
          <p:cNvPr id="26" name="Picture 25" descr="RIE Post Acetone B00041.jpg"/>
          <p:cNvPicPr>
            <a:picLocks noChangeAspect="1"/>
          </p:cNvPicPr>
          <p:nvPr/>
        </p:nvPicPr>
        <p:blipFill>
          <a:blip r:embed="rId7" cstate="print"/>
          <a:stretch>
            <a:fillRect/>
          </a:stretch>
        </p:blipFill>
        <p:spPr>
          <a:xfrm>
            <a:off x="0" y="4419600"/>
            <a:ext cx="3083580" cy="2286000"/>
          </a:xfrm>
          <a:prstGeom prst="rect">
            <a:avLst/>
          </a:prstGeom>
        </p:spPr>
      </p:pic>
      <p:sp>
        <p:nvSpPr>
          <p:cNvPr id="27" name="TextBox 26"/>
          <p:cNvSpPr txBox="1"/>
          <p:nvPr/>
        </p:nvSpPr>
        <p:spPr>
          <a:xfrm>
            <a:off x="1066800" y="4038600"/>
            <a:ext cx="7315200" cy="369332"/>
          </a:xfrm>
          <a:prstGeom prst="rect">
            <a:avLst/>
          </a:prstGeom>
          <a:noFill/>
        </p:spPr>
        <p:txBody>
          <a:bodyPr wrap="square" rtlCol="0">
            <a:spAutoFit/>
          </a:bodyPr>
          <a:lstStyle/>
          <a:p>
            <a:r>
              <a:rPr lang="en-US" dirty="0" smtClean="0"/>
              <a:t>Post 2 hours 80C 1165 Strip, 2 min 200W O2 Plasma, and Acetone-</a:t>
            </a:r>
            <a:r>
              <a:rPr lang="en-US" dirty="0" err="1" smtClean="0"/>
              <a:t>Iso</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noAutofit/>
          </a:bodyPr>
          <a:lstStyle/>
          <a:p>
            <a:r>
              <a:rPr lang="en-US" sz="2800" dirty="0" smtClean="0"/>
              <a:t>ICP 72 Seconds CF4/O2 SiN Etch</a:t>
            </a:r>
            <a:endParaRPr lang="en-US" sz="2800" dirty="0"/>
          </a:p>
        </p:txBody>
      </p:sp>
      <p:pic>
        <p:nvPicPr>
          <p:cNvPr id="38" name="Picture 37" descr="Post 2 hr 1165 Soak post ICP SiN etch00021.jpg"/>
          <p:cNvPicPr>
            <a:picLocks noChangeAspect="1"/>
          </p:cNvPicPr>
          <p:nvPr/>
        </p:nvPicPr>
        <p:blipFill>
          <a:blip r:embed="rId2" cstate="print"/>
          <a:stretch>
            <a:fillRect/>
          </a:stretch>
        </p:blipFill>
        <p:spPr>
          <a:xfrm>
            <a:off x="152400" y="1219200"/>
            <a:ext cx="3083580" cy="2286000"/>
          </a:xfrm>
          <a:prstGeom prst="rect">
            <a:avLst/>
          </a:prstGeom>
        </p:spPr>
      </p:pic>
      <p:pic>
        <p:nvPicPr>
          <p:cNvPr id="44" name="Picture 43" descr="Post 2 hr 1165 Soak post ICP SiN etch00020.jpg"/>
          <p:cNvPicPr>
            <a:picLocks noChangeAspect="1"/>
          </p:cNvPicPr>
          <p:nvPr/>
        </p:nvPicPr>
        <p:blipFill>
          <a:blip r:embed="rId3" cstate="print"/>
          <a:stretch>
            <a:fillRect/>
          </a:stretch>
        </p:blipFill>
        <p:spPr>
          <a:xfrm>
            <a:off x="1600200" y="1066800"/>
            <a:ext cx="3083580" cy="2286000"/>
          </a:xfrm>
          <a:prstGeom prst="rect">
            <a:avLst/>
          </a:prstGeom>
        </p:spPr>
      </p:pic>
      <p:sp>
        <p:nvSpPr>
          <p:cNvPr id="45" name="TextBox 44"/>
          <p:cNvSpPr txBox="1"/>
          <p:nvPr/>
        </p:nvSpPr>
        <p:spPr>
          <a:xfrm>
            <a:off x="304800" y="533400"/>
            <a:ext cx="3048000" cy="369332"/>
          </a:xfrm>
          <a:prstGeom prst="rect">
            <a:avLst/>
          </a:prstGeom>
          <a:noFill/>
        </p:spPr>
        <p:txBody>
          <a:bodyPr wrap="square" rtlCol="0">
            <a:spAutoFit/>
          </a:bodyPr>
          <a:lstStyle/>
          <a:p>
            <a:r>
              <a:rPr lang="en-US" dirty="0" smtClean="0"/>
              <a:t>Post 2 hour 80C 1165 Strip</a:t>
            </a:r>
            <a:endParaRPr lang="en-US" dirty="0"/>
          </a:p>
        </p:txBody>
      </p:sp>
      <p:pic>
        <p:nvPicPr>
          <p:cNvPr id="49" name="Picture 48" descr="Post 2 hr 1165 Soak post ICP  2 min 200W00028.jpg"/>
          <p:cNvPicPr>
            <a:picLocks noChangeAspect="1"/>
          </p:cNvPicPr>
          <p:nvPr/>
        </p:nvPicPr>
        <p:blipFill>
          <a:blip r:embed="rId4" cstate="print"/>
          <a:stretch>
            <a:fillRect/>
          </a:stretch>
        </p:blipFill>
        <p:spPr>
          <a:xfrm>
            <a:off x="5867400" y="1524000"/>
            <a:ext cx="3083580" cy="2286000"/>
          </a:xfrm>
          <a:prstGeom prst="rect">
            <a:avLst/>
          </a:prstGeom>
        </p:spPr>
      </p:pic>
      <p:sp>
        <p:nvSpPr>
          <p:cNvPr id="50" name="TextBox 49"/>
          <p:cNvSpPr txBox="1"/>
          <p:nvPr/>
        </p:nvSpPr>
        <p:spPr>
          <a:xfrm>
            <a:off x="5638800" y="533400"/>
            <a:ext cx="3352800" cy="646331"/>
          </a:xfrm>
          <a:prstGeom prst="rect">
            <a:avLst/>
          </a:prstGeom>
          <a:noFill/>
        </p:spPr>
        <p:txBody>
          <a:bodyPr wrap="square" rtlCol="0">
            <a:spAutoFit/>
          </a:bodyPr>
          <a:lstStyle/>
          <a:p>
            <a:r>
              <a:rPr lang="en-US" dirty="0" smtClean="0"/>
              <a:t>Post 2 hours 80C 1165 Strip and 2 min 200W O2 Plasma</a:t>
            </a:r>
            <a:endParaRPr lang="en-US" dirty="0"/>
          </a:p>
        </p:txBody>
      </p:sp>
      <p:pic>
        <p:nvPicPr>
          <p:cNvPr id="46" name="Picture 45" descr="Post 2 hr 1165 Soak post 2 min 200W00025.jpg"/>
          <p:cNvPicPr>
            <a:picLocks noChangeAspect="1"/>
          </p:cNvPicPr>
          <p:nvPr/>
        </p:nvPicPr>
        <p:blipFill>
          <a:blip r:embed="rId5" cstate="print"/>
          <a:stretch>
            <a:fillRect/>
          </a:stretch>
        </p:blipFill>
        <p:spPr>
          <a:xfrm>
            <a:off x="5257800" y="1219200"/>
            <a:ext cx="3083580" cy="2286000"/>
          </a:xfrm>
          <a:prstGeom prst="rect">
            <a:avLst/>
          </a:prstGeom>
        </p:spPr>
      </p:pic>
      <p:pic>
        <p:nvPicPr>
          <p:cNvPr id="52" name="Picture 51" descr="ICP Post Acetone A00035.jpg"/>
          <p:cNvPicPr>
            <a:picLocks noChangeAspect="1"/>
          </p:cNvPicPr>
          <p:nvPr/>
        </p:nvPicPr>
        <p:blipFill>
          <a:blip r:embed="rId6" cstate="print"/>
          <a:stretch>
            <a:fillRect/>
          </a:stretch>
        </p:blipFill>
        <p:spPr>
          <a:xfrm>
            <a:off x="6060420" y="4572000"/>
            <a:ext cx="3083580" cy="2286000"/>
          </a:xfrm>
          <a:prstGeom prst="rect">
            <a:avLst/>
          </a:prstGeom>
        </p:spPr>
      </p:pic>
      <p:pic>
        <p:nvPicPr>
          <p:cNvPr id="53" name="Picture 52" descr="ICP Post Acetone B00036.jpg"/>
          <p:cNvPicPr>
            <a:picLocks noChangeAspect="1"/>
          </p:cNvPicPr>
          <p:nvPr/>
        </p:nvPicPr>
        <p:blipFill>
          <a:blip r:embed="rId7" cstate="print"/>
          <a:stretch>
            <a:fillRect/>
          </a:stretch>
        </p:blipFill>
        <p:spPr>
          <a:xfrm>
            <a:off x="1981200" y="4572000"/>
            <a:ext cx="3083580" cy="2286000"/>
          </a:xfrm>
          <a:prstGeom prst="rect">
            <a:avLst/>
          </a:prstGeom>
        </p:spPr>
      </p:pic>
      <p:pic>
        <p:nvPicPr>
          <p:cNvPr id="54" name="Picture 53" descr="ICP Post Acetone C00037.jpg"/>
          <p:cNvPicPr>
            <a:picLocks noChangeAspect="1"/>
          </p:cNvPicPr>
          <p:nvPr/>
        </p:nvPicPr>
        <p:blipFill>
          <a:blip r:embed="rId8" cstate="print"/>
          <a:stretch>
            <a:fillRect/>
          </a:stretch>
        </p:blipFill>
        <p:spPr>
          <a:xfrm>
            <a:off x="0" y="4572000"/>
            <a:ext cx="3083580" cy="2286000"/>
          </a:xfrm>
          <a:prstGeom prst="rect">
            <a:avLst/>
          </a:prstGeom>
        </p:spPr>
      </p:pic>
      <p:pic>
        <p:nvPicPr>
          <p:cNvPr id="51" name="Picture 50" descr="ICP Post Acetone CA00038.jpg"/>
          <p:cNvPicPr>
            <a:picLocks noChangeAspect="1"/>
          </p:cNvPicPr>
          <p:nvPr/>
        </p:nvPicPr>
        <p:blipFill>
          <a:blip r:embed="rId9" cstate="print"/>
          <a:stretch>
            <a:fillRect/>
          </a:stretch>
        </p:blipFill>
        <p:spPr>
          <a:xfrm>
            <a:off x="3657600" y="4572000"/>
            <a:ext cx="3083580" cy="2286000"/>
          </a:xfrm>
          <a:prstGeom prst="rect">
            <a:avLst/>
          </a:prstGeom>
        </p:spPr>
      </p:pic>
      <p:sp>
        <p:nvSpPr>
          <p:cNvPr id="55" name="TextBox 54"/>
          <p:cNvSpPr txBox="1"/>
          <p:nvPr/>
        </p:nvSpPr>
        <p:spPr>
          <a:xfrm>
            <a:off x="1066800" y="4191000"/>
            <a:ext cx="7315200" cy="369332"/>
          </a:xfrm>
          <a:prstGeom prst="rect">
            <a:avLst/>
          </a:prstGeom>
          <a:noFill/>
        </p:spPr>
        <p:txBody>
          <a:bodyPr wrap="square" rtlCol="0">
            <a:spAutoFit/>
          </a:bodyPr>
          <a:lstStyle/>
          <a:p>
            <a:r>
              <a:rPr lang="en-US" dirty="0" smtClean="0"/>
              <a:t>Post 2 hours 80C 1165 Strip, 2 min 200W O2 Plasma, and Acetone-</a:t>
            </a:r>
            <a:r>
              <a:rPr lang="en-US" dirty="0" err="1" smtClean="0"/>
              <a:t>Iso</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Notes</a:t>
            </a:r>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sz="1400" dirty="0" smtClean="0"/>
              <a:t>Newer Process (DQPSK, MZM, and EAM) has a different ICP etch recipe and stripping process but there is often resist remaining after the strip in this process flow also. </a:t>
            </a:r>
          </a:p>
          <a:p>
            <a:pPr>
              <a:buNone/>
            </a:pPr>
            <a:r>
              <a:rPr lang="en-US" sz="1200" dirty="0" smtClean="0"/>
              <a:t>	Developer MF726 Time: ~40 sec </a:t>
            </a:r>
          </a:p>
          <a:p>
            <a:pPr>
              <a:buNone/>
            </a:pPr>
            <a:r>
              <a:rPr lang="en-US" sz="1200" dirty="0" smtClean="0"/>
              <a:t>	Flood exposure Time: 1 min </a:t>
            </a:r>
          </a:p>
          <a:p>
            <a:pPr>
              <a:buNone/>
            </a:pPr>
            <a:r>
              <a:rPr lang="en-US" sz="1200" dirty="0" smtClean="0"/>
              <a:t>	O2 </a:t>
            </a:r>
            <a:r>
              <a:rPr lang="en-US" sz="1200" dirty="0" err="1" smtClean="0"/>
              <a:t>descum</a:t>
            </a:r>
            <a:r>
              <a:rPr lang="en-US" sz="1200" dirty="0" smtClean="0"/>
              <a:t> 300 </a:t>
            </a:r>
            <a:r>
              <a:rPr lang="en-US" sz="1200" dirty="0" err="1" smtClean="0"/>
              <a:t>mT</a:t>
            </a:r>
            <a:r>
              <a:rPr lang="en-US" sz="1200" dirty="0" smtClean="0"/>
              <a:t>/100W Time: 20 sec</a:t>
            </a:r>
          </a:p>
          <a:p>
            <a:pPr>
              <a:buNone/>
            </a:pPr>
            <a:r>
              <a:rPr lang="en-US" sz="1200" dirty="0" smtClean="0"/>
              <a:t>	 </a:t>
            </a:r>
            <a:r>
              <a:rPr lang="en-US" sz="1200" b="1" dirty="0" smtClean="0"/>
              <a:t>ICP2 SiN PATTERNING</a:t>
            </a:r>
            <a:r>
              <a:rPr lang="en-US" sz="1200" dirty="0" smtClean="0"/>
              <a:t>     </a:t>
            </a:r>
          </a:p>
          <a:p>
            <a:pPr>
              <a:buNone/>
            </a:pPr>
            <a:r>
              <a:rPr lang="en-US" sz="1200" dirty="0" smtClean="0"/>
              <a:t>	SiN etch #181 GC-SiN O2 : 5 </a:t>
            </a:r>
            <a:r>
              <a:rPr lang="en-US" sz="1200" dirty="0" err="1" smtClean="0"/>
              <a:t>sccm</a:t>
            </a:r>
            <a:r>
              <a:rPr lang="en-US" sz="1200" dirty="0" smtClean="0"/>
              <a:t>, CF4 : 50sccm Pressure: 2 Pa RF Power: 500 W, Bias:25W Time : 2 min 30 sec</a:t>
            </a:r>
          </a:p>
          <a:p>
            <a:pPr>
              <a:buNone/>
            </a:pPr>
            <a:r>
              <a:rPr lang="en-US" sz="1200" dirty="0" smtClean="0"/>
              <a:t>	Strip PR in AZ726MIF Time: 1 min</a:t>
            </a:r>
          </a:p>
          <a:p>
            <a:pPr>
              <a:buNone/>
            </a:pPr>
            <a:r>
              <a:rPr lang="en-US" sz="1200" dirty="0" smtClean="0"/>
              <a:t>	ACE/ISO/DI Clean </a:t>
            </a:r>
          </a:p>
          <a:p>
            <a:pPr>
              <a:buNone/>
            </a:pPr>
            <a:r>
              <a:rPr lang="en-US" sz="1200" dirty="0" smtClean="0"/>
              <a:t>	O2 </a:t>
            </a:r>
            <a:r>
              <a:rPr lang="en-US" sz="1200" dirty="0" err="1" smtClean="0"/>
              <a:t>descum</a:t>
            </a:r>
            <a:r>
              <a:rPr lang="en-US" sz="1200" dirty="0" smtClean="0"/>
              <a:t> 300 </a:t>
            </a:r>
            <a:r>
              <a:rPr lang="en-US" sz="1200" dirty="0" err="1" smtClean="0"/>
              <a:t>mT</a:t>
            </a:r>
            <a:r>
              <a:rPr lang="en-US" sz="1200" dirty="0" smtClean="0"/>
              <a:t>/100W  </a:t>
            </a:r>
          </a:p>
          <a:p>
            <a:pPr>
              <a:buNone/>
            </a:pPr>
            <a:endParaRPr lang="en-US" sz="1200" dirty="0" smtClean="0"/>
          </a:p>
          <a:p>
            <a:pPr>
              <a:buNone/>
            </a:pPr>
            <a:r>
              <a:rPr lang="en-US" sz="1400" dirty="0" smtClean="0"/>
              <a:t>Other Strip/clean processes:</a:t>
            </a:r>
          </a:p>
          <a:p>
            <a:r>
              <a:rPr lang="en-US" sz="1400" dirty="0" smtClean="0"/>
              <a:t>Light swabbing. This was often used in the past but trying to stay away from this due to possible damage to the taper tips. This would get rid of the bulky heavy resist but some would remain near the sidewalls.</a:t>
            </a:r>
          </a:p>
          <a:p>
            <a:r>
              <a:rPr lang="en-US" sz="1400" dirty="0" smtClean="0"/>
              <a:t>Diluted HCL:DI dip for 10-30 sec. This would often clean up residue but </a:t>
            </a:r>
            <a:r>
              <a:rPr lang="en-US" sz="1400" dirty="0" err="1" smtClean="0"/>
              <a:t>underetching</a:t>
            </a:r>
            <a:r>
              <a:rPr lang="en-US" sz="1400" dirty="0" smtClean="0"/>
              <a:t> of the Mesa metal would be an issue.</a:t>
            </a:r>
          </a:p>
          <a:p>
            <a:r>
              <a:rPr lang="en-US" sz="1400" dirty="0" err="1" smtClean="0"/>
              <a:t>Gasonics</a:t>
            </a:r>
            <a:r>
              <a:rPr lang="en-US" sz="1400" dirty="0" smtClean="0"/>
              <a:t>: This helps but equipment is down often.</a:t>
            </a:r>
          </a:p>
          <a:p>
            <a:r>
              <a:rPr lang="en-US" sz="1400" dirty="0" smtClean="0"/>
              <a:t>Repeating strip process after plasma (solvent soak, plasma, repeat as necessary)</a:t>
            </a:r>
          </a:p>
          <a:p>
            <a:pPr>
              <a:buNone/>
            </a:pPr>
            <a:r>
              <a:rPr lang="en-US" sz="1200" dirty="0" smtClean="0"/>
              <a:t>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Post Anneal Observations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pe area seen post Anneal 03.jpg"/>
          <p:cNvPicPr>
            <a:picLocks noChangeAspect="1"/>
          </p:cNvPicPr>
          <p:nvPr/>
        </p:nvPicPr>
        <p:blipFill>
          <a:blip r:embed="rId2" cstate="print"/>
          <a:stretch>
            <a:fillRect/>
          </a:stretch>
        </p:blipFill>
        <p:spPr>
          <a:xfrm>
            <a:off x="0" y="1905000"/>
            <a:ext cx="4343400" cy="3257550"/>
          </a:xfrm>
          <a:prstGeom prst="rect">
            <a:avLst/>
          </a:prstGeom>
        </p:spPr>
      </p:pic>
      <p:sp>
        <p:nvSpPr>
          <p:cNvPr id="2" name="Title 1"/>
          <p:cNvSpPr>
            <a:spLocks noGrp="1"/>
          </p:cNvSpPr>
          <p:nvPr>
            <p:ph type="title"/>
          </p:nvPr>
        </p:nvSpPr>
        <p:spPr>
          <a:xfrm>
            <a:off x="457200" y="0"/>
            <a:ext cx="8229600" cy="411162"/>
          </a:xfrm>
        </p:spPr>
        <p:txBody>
          <a:bodyPr>
            <a:normAutofit fontScale="90000"/>
          </a:bodyPr>
          <a:lstStyle/>
          <a:p>
            <a:r>
              <a:rPr lang="en-US" dirty="0" smtClean="0"/>
              <a:t>Sweeper Chip E Post 1050C Anneal</a:t>
            </a:r>
            <a:endParaRPr lang="en-US" dirty="0"/>
          </a:p>
        </p:txBody>
      </p:sp>
      <p:pic>
        <p:nvPicPr>
          <p:cNvPr id="4" name="Picture 3" descr="Dope area seen post Anneal 04.jpg"/>
          <p:cNvPicPr>
            <a:picLocks noChangeAspect="1"/>
          </p:cNvPicPr>
          <p:nvPr/>
        </p:nvPicPr>
        <p:blipFill>
          <a:blip r:embed="rId3" cstate="print"/>
          <a:stretch>
            <a:fillRect/>
          </a:stretch>
        </p:blipFill>
        <p:spPr>
          <a:xfrm>
            <a:off x="4775200" y="1905000"/>
            <a:ext cx="4368800" cy="3276600"/>
          </a:xfrm>
          <a:prstGeom prst="rect">
            <a:avLst/>
          </a:prstGeom>
        </p:spPr>
      </p:pic>
      <p:sp>
        <p:nvSpPr>
          <p:cNvPr id="11" name="TextBox 10"/>
          <p:cNvSpPr txBox="1"/>
          <p:nvPr/>
        </p:nvSpPr>
        <p:spPr>
          <a:xfrm>
            <a:off x="762000" y="1295400"/>
            <a:ext cx="2438400" cy="646331"/>
          </a:xfrm>
          <a:prstGeom prst="rect">
            <a:avLst/>
          </a:prstGeom>
          <a:noFill/>
        </p:spPr>
        <p:txBody>
          <a:bodyPr wrap="square" rtlCol="0">
            <a:spAutoFit/>
          </a:bodyPr>
          <a:lstStyle/>
          <a:p>
            <a:r>
              <a:rPr lang="en-US" dirty="0" err="1" smtClean="0"/>
              <a:t>Nomarski</a:t>
            </a:r>
            <a:r>
              <a:rPr lang="en-US" dirty="0" smtClean="0"/>
              <a:t> Image of Dope area</a:t>
            </a:r>
            <a:endParaRPr lang="en-US" dirty="0"/>
          </a:p>
        </p:txBody>
      </p:sp>
      <p:sp>
        <p:nvSpPr>
          <p:cNvPr id="12" name="TextBox 11"/>
          <p:cNvSpPr txBox="1"/>
          <p:nvPr/>
        </p:nvSpPr>
        <p:spPr>
          <a:xfrm>
            <a:off x="5791200" y="1219200"/>
            <a:ext cx="2438400" cy="369332"/>
          </a:xfrm>
          <a:prstGeom prst="rect">
            <a:avLst/>
          </a:prstGeom>
          <a:noFill/>
        </p:spPr>
        <p:txBody>
          <a:bodyPr wrap="square" rtlCol="0">
            <a:spAutoFit/>
          </a:bodyPr>
          <a:lstStyle/>
          <a:p>
            <a:r>
              <a:rPr lang="en-US" dirty="0" smtClean="0"/>
              <a:t>Same area normal view</a:t>
            </a:r>
            <a:endParaRPr lang="en-US" dirty="0"/>
          </a:p>
        </p:txBody>
      </p:sp>
      <p:sp>
        <p:nvSpPr>
          <p:cNvPr id="13" name="TextBox 12"/>
          <p:cNvSpPr txBox="1"/>
          <p:nvPr/>
        </p:nvSpPr>
        <p:spPr>
          <a:xfrm>
            <a:off x="2362200" y="5562600"/>
            <a:ext cx="4572000" cy="646331"/>
          </a:xfrm>
          <a:prstGeom prst="rect">
            <a:avLst/>
          </a:prstGeom>
          <a:noFill/>
        </p:spPr>
        <p:txBody>
          <a:bodyPr wrap="square" rtlCol="0">
            <a:spAutoFit/>
          </a:bodyPr>
          <a:lstStyle/>
          <a:p>
            <a:r>
              <a:rPr lang="en-US" dirty="0" smtClean="0"/>
              <a:t>Hard to see Dope windows after 1050C anneal but faint outline can be seen under </a:t>
            </a:r>
            <a:r>
              <a:rPr lang="en-US" dirty="0" err="1" smtClean="0"/>
              <a:t>Nomarski</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Sweeper Chip E Post 1050C Anneal</a:t>
            </a:r>
            <a:endParaRPr lang="en-US" dirty="0"/>
          </a:p>
        </p:txBody>
      </p:sp>
      <p:pic>
        <p:nvPicPr>
          <p:cNvPr id="8" name="Picture 7" descr="Particles seen post Anneal 03.jpg"/>
          <p:cNvPicPr>
            <a:picLocks noChangeAspect="1"/>
          </p:cNvPicPr>
          <p:nvPr/>
        </p:nvPicPr>
        <p:blipFill>
          <a:blip r:embed="rId2" cstate="print"/>
          <a:stretch>
            <a:fillRect/>
          </a:stretch>
        </p:blipFill>
        <p:spPr>
          <a:xfrm>
            <a:off x="5486400" y="4114800"/>
            <a:ext cx="3657600" cy="2743200"/>
          </a:xfrm>
          <a:prstGeom prst="rect">
            <a:avLst/>
          </a:prstGeom>
        </p:spPr>
      </p:pic>
      <p:pic>
        <p:nvPicPr>
          <p:cNvPr id="9" name="Picture 8" descr="Particles seen post Anneal.jpg"/>
          <p:cNvPicPr>
            <a:picLocks noChangeAspect="1"/>
          </p:cNvPicPr>
          <p:nvPr/>
        </p:nvPicPr>
        <p:blipFill>
          <a:blip r:embed="rId3" cstate="print"/>
          <a:stretch>
            <a:fillRect/>
          </a:stretch>
        </p:blipFill>
        <p:spPr>
          <a:xfrm>
            <a:off x="0" y="609600"/>
            <a:ext cx="3657600" cy="2743200"/>
          </a:xfrm>
          <a:prstGeom prst="rect">
            <a:avLst/>
          </a:prstGeom>
        </p:spPr>
      </p:pic>
      <p:pic>
        <p:nvPicPr>
          <p:cNvPr id="10" name="Picture 9" descr="Particles seen post Anneal 02.jpg"/>
          <p:cNvPicPr>
            <a:picLocks noChangeAspect="1"/>
          </p:cNvPicPr>
          <p:nvPr/>
        </p:nvPicPr>
        <p:blipFill>
          <a:blip r:embed="rId4" cstate="print"/>
          <a:stretch>
            <a:fillRect/>
          </a:stretch>
        </p:blipFill>
        <p:spPr>
          <a:xfrm>
            <a:off x="1981200" y="2590800"/>
            <a:ext cx="3657600" cy="2743200"/>
          </a:xfrm>
          <a:prstGeom prst="rect">
            <a:avLst/>
          </a:prstGeom>
        </p:spPr>
      </p:pic>
      <p:sp>
        <p:nvSpPr>
          <p:cNvPr id="14" name="TextBox 13"/>
          <p:cNvSpPr txBox="1"/>
          <p:nvPr/>
        </p:nvSpPr>
        <p:spPr>
          <a:xfrm>
            <a:off x="4419600" y="838200"/>
            <a:ext cx="3886200" cy="1200329"/>
          </a:xfrm>
          <a:prstGeom prst="rect">
            <a:avLst/>
          </a:prstGeom>
          <a:noFill/>
        </p:spPr>
        <p:txBody>
          <a:bodyPr wrap="square" rtlCol="0">
            <a:spAutoFit/>
          </a:bodyPr>
          <a:lstStyle/>
          <a:p>
            <a:r>
              <a:rPr lang="en-US" dirty="0" smtClean="0"/>
              <a:t>Eight large particles seen post anneal. An ISO soak with U/S at 5/5/High for 3 min and DI for 2 min was used to remove them.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Sweeper Chip E Post 1050C Anneal</a:t>
            </a:r>
            <a:endParaRPr lang="en-US" dirty="0"/>
          </a:p>
        </p:txBody>
      </p:sp>
      <p:pic>
        <p:nvPicPr>
          <p:cNvPr id="4" name="Picture 3" descr="Streaks seen post Anneal 03.jpg"/>
          <p:cNvPicPr>
            <a:picLocks noChangeAspect="1"/>
          </p:cNvPicPr>
          <p:nvPr/>
        </p:nvPicPr>
        <p:blipFill>
          <a:blip r:embed="rId2" cstate="print"/>
          <a:stretch>
            <a:fillRect/>
          </a:stretch>
        </p:blipFill>
        <p:spPr>
          <a:xfrm>
            <a:off x="1676400" y="3886200"/>
            <a:ext cx="3657600" cy="2743200"/>
          </a:xfrm>
          <a:prstGeom prst="rect">
            <a:avLst/>
          </a:prstGeom>
        </p:spPr>
      </p:pic>
      <p:pic>
        <p:nvPicPr>
          <p:cNvPr id="5" name="Picture 4" descr="Streaks seen post Anneal 01.jpg"/>
          <p:cNvPicPr>
            <a:picLocks noChangeAspect="1"/>
          </p:cNvPicPr>
          <p:nvPr/>
        </p:nvPicPr>
        <p:blipFill>
          <a:blip r:embed="rId3" cstate="print"/>
          <a:stretch>
            <a:fillRect/>
          </a:stretch>
        </p:blipFill>
        <p:spPr>
          <a:xfrm>
            <a:off x="0" y="457200"/>
            <a:ext cx="3657600" cy="2743200"/>
          </a:xfrm>
          <a:prstGeom prst="rect">
            <a:avLst/>
          </a:prstGeom>
        </p:spPr>
      </p:pic>
      <p:pic>
        <p:nvPicPr>
          <p:cNvPr id="6" name="Picture 5" descr="Streaks seen post Anneal 02.jpg"/>
          <p:cNvPicPr>
            <a:picLocks noChangeAspect="1"/>
          </p:cNvPicPr>
          <p:nvPr/>
        </p:nvPicPr>
        <p:blipFill>
          <a:blip r:embed="rId4" cstate="print"/>
          <a:stretch>
            <a:fillRect/>
          </a:stretch>
        </p:blipFill>
        <p:spPr>
          <a:xfrm>
            <a:off x="5486400" y="533400"/>
            <a:ext cx="3657600" cy="2743200"/>
          </a:xfrm>
          <a:prstGeom prst="rect">
            <a:avLst/>
          </a:prstGeom>
        </p:spPr>
      </p:pic>
      <p:cxnSp>
        <p:nvCxnSpPr>
          <p:cNvPr id="8" name="Straight Arrow Connector 7"/>
          <p:cNvCxnSpPr/>
          <p:nvPr/>
        </p:nvCxnSpPr>
        <p:spPr>
          <a:xfrm>
            <a:off x="4114800" y="23622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7600" y="838200"/>
            <a:ext cx="1600200" cy="2677656"/>
          </a:xfrm>
          <a:prstGeom prst="rect">
            <a:avLst/>
          </a:prstGeom>
          <a:noFill/>
        </p:spPr>
        <p:txBody>
          <a:bodyPr wrap="square" rtlCol="0">
            <a:spAutoFit/>
          </a:bodyPr>
          <a:lstStyle/>
          <a:p>
            <a:r>
              <a:rPr lang="en-US" sz="1400" dirty="0" err="1" smtClean="0"/>
              <a:t>Nomarski</a:t>
            </a:r>
            <a:r>
              <a:rPr lang="en-US" sz="1400" dirty="0" smtClean="0"/>
              <a:t> view. Streaks extend to edge of wafer in all cases. Seen in </a:t>
            </a:r>
            <a:r>
              <a:rPr lang="en-US" sz="1400" dirty="0" err="1" smtClean="0"/>
              <a:t>differenct</a:t>
            </a:r>
            <a:r>
              <a:rPr lang="en-US" sz="1400" dirty="0" smtClean="0"/>
              <a:t> densities but similar to this in five spots around circumference of the chip. Not sure if present </a:t>
            </a:r>
            <a:r>
              <a:rPr lang="en-US" sz="1400" dirty="0" err="1" smtClean="0"/>
              <a:t>preanneal</a:t>
            </a:r>
            <a:endParaRPr lang="en-US" sz="1400" dirty="0"/>
          </a:p>
        </p:txBody>
      </p:sp>
      <p:cxnSp>
        <p:nvCxnSpPr>
          <p:cNvPr id="11" name="Straight Arrow Connector 10"/>
          <p:cNvCxnSpPr/>
          <p:nvPr/>
        </p:nvCxnSpPr>
        <p:spPr>
          <a:xfrm flipH="1">
            <a:off x="5638800" y="3733800"/>
            <a:ext cx="1600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48400" y="4876800"/>
            <a:ext cx="2590800" cy="923330"/>
          </a:xfrm>
          <a:prstGeom prst="rect">
            <a:avLst/>
          </a:prstGeom>
          <a:noFill/>
        </p:spPr>
        <p:txBody>
          <a:bodyPr wrap="square" rtlCol="0">
            <a:spAutoFit/>
          </a:bodyPr>
          <a:lstStyle/>
          <a:p>
            <a:r>
              <a:rPr lang="en-US" dirty="0" smtClean="0"/>
              <a:t>Same image under normal view, streaks not noticed.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t>Stripping Issues at Post SiN </a:t>
            </a:r>
            <a:r>
              <a:rPr lang="en-US" dirty="0" err="1" smtClean="0"/>
              <a:t>Hardmask</a:t>
            </a:r>
            <a:r>
              <a:rPr lang="en-US" dirty="0" smtClean="0"/>
              <a:t> Etch </a:t>
            </a:r>
            <a:endParaRPr lang="en-US" dirty="0"/>
          </a:p>
        </p:txBody>
      </p:sp>
      <p:graphicFrame>
        <p:nvGraphicFramePr>
          <p:cNvPr id="4" name="Table 3"/>
          <p:cNvGraphicFramePr>
            <a:graphicFrameLocks noGrp="1"/>
          </p:cNvGraphicFramePr>
          <p:nvPr/>
        </p:nvGraphicFramePr>
        <p:xfrm>
          <a:off x="1752600" y="2743200"/>
          <a:ext cx="6096003" cy="3856696"/>
        </p:xfrm>
        <a:graphic>
          <a:graphicData uri="http://schemas.openxmlformats.org/drawingml/2006/table">
            <a:tbl>
              <a:tblPr/>
              <a:tblGrid>
                <a:gridCol w="2726571"/>
                <a:gridCol w="561572"/>
                <a:gridCol w="561572"/>
                <a:gridCol w="561572"/>
                <a:gridCol w="561572"/>
                <a:gridCol w="561572"/>
                <a:gridCol w="561572"/>
              </a:tblGrid>
              <a:tr h="197702">
                <a:tc>
                  <a:txBody>
                    <a:bodyPr/>
                    <a:lstStyle/>
                    <a:p>
                      <a:pPr algn="l" fontAlgn="ctr"/>
                      <a:r>
                        <a:rPr lang="en-US" sz="1200" b="1" i="0" u="none" strike="noStrike">
                          <a:solidFill>
                            <a:srgbClr val="000000"/>
                          </a:solidFill>
                          <a:latin typeface="Arial"/>
                        </a:rPr>
                        <a:t>13.2.</a:t>
                      </a:r>
                      <a:r>
                        <a:rPr lang="en-US" sz="700" b="1" i="0" u="none" strike="noStrike">
                          <a:solidFill>
                            <a:srgbClr val="000000"/>
                          </a:solidFill>
                          <a:latin typeface="Times New Roman"/>
                        </a:rPr>
                        <a:t>             </a:t>
                      </a:r>
                      <a:r>
                        <a:rPr lang="en-US" sz="1200" b="1" i="0" u="none" strike="noStrike">
                          <a:solidFill>
                            <a:srgbClr val="000000"/>
                          </a:solidFill>
                          <a:latin typeface="Arial"/>
                        </a:rPr>
                        <a:t>SiN deposition</a:t>
                      </a:r>
                    </a:p>
                  </a:txBody>
                  <a:tcPr marL="423646" marR="9414" marT="9414" marB="0" anchor="ctr">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3">
                  <a:txBody>
                    <a:bodyPr/>
                    <a:lstStyle/>
                    <a:p>
                      <a:pPr algn="l" fontAlgn="ctr"/>
                      <a:r>
                        <a:rPr lang="en-US" sz="1200" b="0" i="0" u="none" strike="noStrike">
                          <a:solidFill>
                            <a:srgbClr val="000000"/>
                          </a:solidFill>
                          <a:latin typeface="Arial"/>
                        </a:rPr>
                        <a:t>13.2.1.</a:t>
                      </a:r>
                      <a:r>
                        <a:rPr lang="en-US" sz="700" b="0" i="0" u="none" strike="noStrike">
                          <a:solidFill>
                            <a:srgbClr val="000000"/>
                          </a:solidFill>
                          <a:latin typeface="Times New Roman"/>
                        </a:rPr>
                        <a:t>                </a:t>
                      </a:r>
                      <a:r>
                        <a:rPr lang="en-US" sz="1000" b="0" i="0" u="none" strike="noStrike">
                          <a:solidFill>
                            <a:srgbClr val="000000"/>
                          </a:solidFill>
                          <a:latin typeface="Arial"/>
                        </a:rPr>
                        <a:t>Dehydration bake 5 min @ 150 C</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2">
                  <a:txBody>
                    <a:bodyPr/>
                    <a:lstStyle/>
                    <a:p>
                      <a:pPr algn="l" fontAlgn="ctr"/>
                      <a:r>
                        <a:rPr lang="en-US" sz="1200" b="0" i="0" u="none" strike="noStrike">
                          <a:solidFill>
                            <a:srgbClr val="000000"/>
                          </a:solidFill>
                          <a:latin typeface="Arial"/>
                        </a:rPr>
                        <a:t>13.2.2.</a:t>
                      </a:r>
                      <a:r>
                        <a:rPr lang="en-US" sz="700" b="0" i="0" u="none" strike="noStrike">
                          <a:solidFill>
                            <a:srgbClr val="000000"/>
                          </a:solidFill>
                          <a:latin typeface="Times New Roman"/>
                        </a:rPr>
                        <a:t>                </a:t>
                      </a:r>
                      <a:r>
                        <a:rPr lang="en-US" sz="1000" b="0" i="0" u="none" strike="noStrike">
                          <a:solidFill>
                            <a:srgbClr val="000000"/>
                          </a:solidFill>
                          <a:latin typeface="Arial"/>
                        </a:rPr>
                        <a:t>Deposit  3000A of SiN</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7702">
                <a:tc gridSpan="3">
                  <a:txBody>
                    <a:bodyPr/>
                    <a:lstStyle/>
                    <a:p>
                      <a:pPr algn="l" fontAlgn="ctr"/>
                      <a:r>
                        <a:rPr lang="en-US" sz="1200" b="1" i="0" u="none" strike="noStrike">
                          <a:solidFill>
                            <a:srgbClr val="000000"/>
                          </a:solidFill>
                          <a:latin typeface="Arial"/>
                        </a:rPr>
                        <a:t>13.3.</a:t>
                      </a:r>
                      <a:r>
                        <a:rPr lang="en-US" sz="700" b="1" i="0" u="none" strike="noStrike">
                          <a:solidFill>
                            <a:srgbClr val="000000"/>
                          </a:solidFill>
                          <a:latin typeface="Times New Roman"/>
                        </a:rPr>
                        <a:t>             </a:t>
                      </a:r>
                      <a:r>
                        <a:rPr lang="en-US" sz="1200" b="1" i="0" u="none" strike="noStrike">
                          <a:solidFill>
                            <a:srgbClr val="000000"/>
                          </a:solidFill>
                          <a:latin typeface="Arial"/>
                        </a:rPr>
                        <a:t>Mesa litho (Mesa Def mask)</a:t>
                      </a:r>
                    </a:p>
                  </a:txBody>
                  <a:tcPr marL="423646"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a:txBody>
                    <a:bodyPr/>
                    <a:lstStyle/>
                    <a:p>
                      <a:pPr algn="l" fontAlgn="ctr"/>
                      <a:r>
                        <a:rPr lang="en-US" sz="1200" b="0" i="0" u="none" strike="noStrike">
                          <a:solidFill>
                            <a:srgbClr val="000000"/>
                          </a:solidFill>
                          <a:latin typeface="Arial"/>
                        </a:rPr>
                        <a:t>13.3.1.</a:t>
                      </a:r>
                      <a:r>
                        <a:rPr lang="en-US" sz="700" b="0" i="0" u="none" strike="noStrike">
                          <a:solidFill>
                            <a:srgbClr val="000000"/>
                          </a:solidFill>
                          <a:latin typeface="Times New Roman"/>
                        </a:rPr>
                        <a:t>                </a:t>
                      </a:r>
                      <a:r>
                        <a:rPr lang="en-US" sz="1000" b="0" i="0" u="none" strike="noStrike">
                          <a:solidFill>
                            <a:srgbClr val="000000"/>
                          </a:solidFill>
                          <a:latin typeface="Arial"/>
                        </a:rPr>
                        <a:t>Sample prep</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6">
                  <a:txBody>
                    <a:bodyPr/>
                    <a:lstStyle/>
                    <a:p>
                      <a:pPr algn="l" fontAlgn="ctr"/>
                      <a:r>
                        <a:rPr lang="sv-SE" sz="1200" b="0" i="0" u="none" strike="noStrike">
                          <a:solidFill>
                            <a:srgbClr val="000000"/>
                          </a:solidFill>
                          <a:latin typeface="Arial"/>
                        </a:rPr>
                        <a:t>13.3.1.1.</a:t>
                      </a:r>
                      <a:r>
                        <a:rPr lang="sv-SE" sz="700" b="0" i="0" u="none" strike="noStrike">
                          <a:solidFill>
                            <a:srgbClr val="000000"/>
                          </a:solidFill>
                          <a:latin typeface="Times New Roman"/>
                        </a:rPr>
                        <a:t>    </a:t>
                      </a:r>
                      <a:r>
                        <a:rPr lang="sv-SE" sz="1000" b="0" i="0" u="none" strike="noStrike">
                          <a:solidFill>
                            <a:srgbClr val="000000"/>
                          </a:solidFill>
                          <a:latin typeface="Arial"/>
                        </a:rPr>
                        <a:t>Acetone 3 min  / Isopropyl alcohol (IPA) 3 min / DI rinse 3 min</a:t>
                      </a:r>
                      <a:endParaRPr lang="sv-SE"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4">
                  <a:txBody>
                    <a:bodyPr/>
                    <a:lstStyle/>
                    <a:p>
                      <a:pPr algn="l" fontAlgn="ctr"/>
                      <a:r>
                        <a:rPr lang="en-US" sz="1200" b="0" i="0" u="none" strike="noStrike">
                          <a:solidFill>
                            <a:srgbClr val="000000"/>
                          </a:solidFill>
                          <a:latin typeface="Arial"/>
                        </a:rPr>
                        <a:t>13.3.1.2.</a:t>
                      </a:r>
                      <a:r>
                        <a:rPr lang="en-US" sz="700" b="0" i="0" u="none" strike="noStrike">
                          <a:solidFill>
                            <a:srgbClr val="000000"/>
                          </a:solidFill>
                          <a:latin typeface="Times New Roman"/>
                        </a:rPr>
                        <a:t>    </a:t>
                      </a:r>
                      <a:r>
                        <a:rPr lang="en-US" sz="1000" b="0" i="0" u="none" strike="noStrike">
                          <a:solidFill>
                            <a:srgbClr val="000000"/>
                          </a:solidFill>
                          <a:latin typeface="Arial"/>
                        </a:rPr>
                        <a:t>Dry with N2, dehydration bake 3 min 120 C</a:t>
                      </a:r>
                      <a:endParaRPr lang="en-US"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4">
                  <a:txBody>
                    <a:bodyPr/>
                    <a:lstStyle/>
                    <a:p>
                      <a:pPr algn="l" fontAlgn="ctr"/>
                      <a:r>
                        <a:rPr lang="en-US" sz="1200" b="0" i="0" u="none" strike="noStrike">
                          <a:solidFill>
                            <a:srgbClr val="000000"/>
                          </a:solidFill>
                          <a:latin typeface="Arial"/>
                        </a:rPr>
                        <a:t>13.3.1.3.</a:t>
                      </a:r>
                      <a:r>
                        <a:rPr lang="en-US" sz="700" b="0" i="0" u="none" strike="noStrike">
                          <a:solidFill>
                            <a:srgbClr val="000000"/>
                          </a:solidFill>
                          <a:latin typeface="Times New Roman"/>
                        </a:rPr>
                        <a:t>    </a:t>
                      </a:r>
                      <a:r>
                        <a:rPr lang="en-US" sz="1000" b="0" i="0" u="none" strike="noStrike">
                          <a:solidFill>
                            <a:srgbClr val="000000"/>
                          </a:solidFill>
                          <a:latin typeface="Arial"/>
                        </a:rPr>
                        <a:t>PE2 O2 descum 300 mT, 100 W, 1 min</a:t>
                      </a:r>
                      <a:endParaRPr lang="en-US"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3">
                  <a:txBody>
                    <a:bodyPr/>
                    <a:lstStyle/>
                    <a:p>
                      <a:pPr algn="l" fontAlgn="ctr"/>
                      <a:r>
                        <a:rPr lang="en-US" sz="1200" b="0" i="0" u="none" strike="noStrike">
                          <a:solidFill>
                            <a:srgbClr val="000000"/>
                          </a:solidFill>
                          <a:latin typeface="Arial"/>
                        </a:rPr>
                        <a:t>13.3.1.4.</a:t>
                      </a:r>
                      <a:r>
                        <a:rPr lang="en-US" sz="700" b="0" i="0" u="none" strike="noStrike">
                          <a:solidFill>
                            <a:srgbClr val="000000"/>
                          </a:solidFill>
                          <a:latin typeface="Times New Roman"/>
                        </a:rPr>
                        <a:t>    </a:t>
                      </a:r>
                      <a:r>
                        <a:rPr lang="en-US" sz="1000" b="0" i="0" u="none" strike="noStrike">
                          <a:solidFill>
                            <a:srgbClr val="000000"/>
                          </a:solidFill>
                          <a:latin typeface="Arial"/>
                        </a:rPr>
                        <a:t>Dehydration bake 5 min,  150 C</a:t>
                      </a:r>
                      <a:endParaRPr lang="en-US"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a:txBody>
                    <a:bodyPr/>
                    <a:lstStyle/>
                    <a:p>
                      <a:pPr algn="l" fontAlgn="ctr"/>
                      <a:r>
                        <a:rPr lang="en-US" sz="1200" b="0" i="0" u="none" strike="noStrike">
                          <a:solidFill>
                            <a:srgbClr val="000000"/>
                          </a:solidFill>
                          <a:latin typeface="Arial"/>
                        </a:rPr>
                        <a:t>13.3.2.</a:t>
                      </a:r>
                      <a:r>
                        <a:rPr lang="en-US" sz="700" b="0" i="0" u="none" strike="noStrike">
                          <a:solidFill>
                            <a:srgbClr val="000000"/>
                          </a:solidFill>
                          <a:latin typeface="Times New Roman"/>
                        </a:rPr>
                        <a:t>                </a:t>
                      </a:r>
                      <a:r>
                        <a:rPr lang="en-US" sz="1000" b="0" i="0" u="none" strike="noStrike">
                          <a:solidFill>
                            <a:srgbClr val="000000"/>
                          </a:solidFill>
                          <a:latin typeface="Arial"/>
                        </a:rPr>
                        <a:t>Spin resist</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2">
                  <a:txBody>
                    <a:bodyPr/>
                    <a:lstStyle/>
                    <a:p>
                      <a:pPr algn="l" fontAlgn="ctr"/>
                      <a:r>
                        <a:rPr lang="en-US" sz="1200" b="0" i="0" u="none" strike="noStrike">
                          <a:solidFill>
                            <a:srgbClr val="000000"/>
                          </a:solidFill>
                          <a:latin typeface="Arial"/>
                        </a:rPr>
                        <a:t>13.3.2.1.</a:t>
                      </a:r>
                      <a:r>
                        <a:rPr lang="en-US" sz="700" b="0" i="0" u="none" strike="noStrike">
                          <a:solidFill>
                            <a:srgbClr val="000000"/>
                          </a:solidFill>
                          <a:latin typeface="Times New Roman"/>
                        </a:rPr>
                        <a:t>    </a:t>
                      </a:r>
                      <a:r>
                        <a:rPr lang="en-US" sz="1000" b="0" i="0" u="none" strike="noStrike">
                          <a:solidFill>
                            <a:srgbClr val="000000"/>
                          </a:solidFill>
                          <a:latin typeface="Arial"/>
                        </a:rPr>
                        <a:t>Blow sample with N2</a:t>
                      </a:r>
                      <a:endParaRPr lang="en-US"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3">
                  <a:txBody>
                    <a:bodyPr/>
                    <a:lstStyle/>
                    <a:p>
                      <a:pPr algn="l" fontAlgn="ctr"/>
                      <a:r>
                        <a:rPr lang="fr-FR" sz="1200" b="0" i="0" u="none" strike="noStrike">
                          <a:solidFill>
                            <a:srgbClr val="000000"/>
                          </a:solidFill>
                          <a:latin typeface="Arial"/>
                        </a:rPr>
                        <a:t>13.3.2.2.</a:t>
                      </a:r>
                      <a:r>
                        <a:rPr lang="fr-FR" sz="700" b="0" i="0" u="none" strike="noStrike">
                          <a:solidFill>
                            <a:srgbClr val="000000"/>
                          </a:solidFill>
                          <a:latin typeface="Times New Roman"/>
                        </a:rPr>
                        <a:t>    </a:t>
                      </a:r>
                      <a:r>
                        <a:rPr lang="fr-FR" sz="1000" b="0" i="0" u="none" strike="noStrike">
                          <a:solidFill>
                            <a:srgbClr val="000000"/>
                          </a:solidFill>
                          <a:latin typeface="Arial"/>
                        </a:rPr>
                        <a:t>Dispense HMDS, 30 sec @ 3K</a:t>
                      </a:r>
                      <a:endParaRPr lang="fr-FR"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2">
                  <a:txBody>
                    <a:bodyPr/>
                    <a:lstStyle/>
                    <a:p>
                      <a:pPr algn="l" fontAlgn="ctr"/>
                      <a:r>
                        <a:rPr lang="en-US" sz="1200" b="0" i="0" u="none" strike="noStrike">
                          <a:solidFill>
                            <a:srgbClr val="000000"/>
                          </a:solidFill>
                          <a:latin typeface="Arial"/>
                        </a:rPr>
                        <a:t>13.3.2.3.</a:t>
                      </a:r>
                      <a:r>
                        <a:rPr lang="en-US" sz="700" b="0" i="0" u="none" strike="noStrike">
                          <a:solidFill>
                            <a:srgbClr val="000000"/>
                          </a:solidFill>
                          <a:latin typeface="Times New Roman"/>
                        </a:rPr>
                        <a:t>    </a:t>
                      </a:r>
                      <a:r>
                        <a:rPr lang="en-US" sz="1000" b="0" i="0" u="none" strike="noStrike">
                          <a:solidFill>
                            <a:srgbClr val="000000"/>
                          </a:solidFill>
                          <a:latin typeface="Arial"/>
                        </a:rPr>
                        <a:t>Blow sample with N2</a:t>
                      </a:r>
                      <a:endParaRPr lang="en-US"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4">
                  <a:txBody>
                    <a:bodyPr/>
                    <a:lstStyle/>
                    <a:p>
                      <a:pPr algn="l" fontAlgn="ctr"/>
                      <a:r>
                        <a:rPr lang="en-US" sz="1200" b="0" i="0" u="none" strike="noStrike">
                          <a:solidFill>
                            <a:srgbClr val="000000"/>
                          </a:solidFill>
                          <a:latin typeface="Arial"/>
                        </a:rPr>
                        <a:t>13.3.2.4.</a:t>
                      </a:r>
                      <a:r>
                        <a:rPr lang="en-US" sz="700" b="0" i="0" u="none" strike="noStrike">
                          <a:solidFill>
                            <a:srgbClr val="000000"/>
                          </a:solidFill>
                          <a:latin typeface="Times New Roman"/>
                        </a:rPr>
                        <a:t>    </a:t>
                      </a:r>
                      <a:r>
                        <a:rPr lang="en-US" sz="1000" b="0" i="0" u="none" strike="noStrike">
                          <a:solidFill>
                            <a:srgbClr val="000000"/>
                          </a:solidFill>
                          <a:latin typeface="Arial"/>
                        </a:rPr>
                        <a:t>Dispense nLOF 5510, 30 sec @ 3K</a:t>
                      </a:r>
                      <a:endParaRPr lang="en-US"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2">
                  <a:txBody>
                    <a:bodyPr/>
                    <a:lstStyle/>
                    <a:p>
                      <a:pPr algn="l" fontAlgn="ctr"/>
                      <a:r>
                        <a:rPr lang="en-US" sz="1200" b="0" i="0" u="none" strike="noStrike">
                          <a:solidFill>
                            <a:srgbClr val="000000"/>
                          </a:solidFill>
                          <a:latin typeface="Arial"/>
                        </a:rPr>
                        <a:t>13.3.2.5.</a:t>
                      </a:r>
                      <a:r>
                        <a:rPr lang="en-US" sz="700" b="0" i="0" u="none" strike="noStrike">
                          <a:solidFill>
                            <a:srgbClr val="000000"/>
                          </a:solidFill>
                          <a:latin typeface="Times New Roman"/>
                        </a:rPr>
                        <a:t>    </a:t>
                      </a:r>
                      <a:r>
                        <a:rPr lang="en-US" sz="1000" b="0" i="0" u="none" strike="noStrike">
                          <a:solidFill>
                            <a:srgbClr val="000000"/>
                          </a:solidFill>
                          <a:latin typeface="Arial"/>
                        </a:rPr>
                        <a:t>Soft bake 1 min,  90 C</a:t>
                      </a:r>
                      <a:endParaRPr lang="en-US" sz="1200" b="0" i="0" u="none" strike="noStrike">
                        <a:solidFill>
                          <a:srgbClr val="000000"/>
                        </a:solidFill>
                        <a:latin typeface="Arial"/>
                      </a:endParaRPr>
                    </a:p>
                  </a:txBody>
                  <a:tcPr marL="1016751" marR="9414" marT="9414" marB="0" anchor="ctr">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4">
                  <a:txBody>
                    <a:bodyPr/>
                    <a:lstStyle/>
                    <a:p>
                      <a:pPr algn="l" fontAlgn="ctr"/>
                      <a:r>
                        <a:rPr lang="en-US" sz="1200" b="0" i="0" u="none" strike="noStrike">
                          <a:solidFill>
                            <a:srgbClr val="000000"/>
                          </a:solidFill>
                          <a:latin typeface="Arial"/>
                        </a:rPr>
                        <a:t>13.3.3.</a:t>
                      </a:r>
                      <a:r>
                        <a:rPr lang="en-US" sz="700" b="0" i="0" u="none" strike="noStrike">
                          <a:solidFill>
                            <a:srgbClr val="000000"/>
                          </a:solidFill>
                          <a:latin typeface="Times New Roman"/>
                        </a:rPr>
                        <a:t>                </a:t>
                      </a:r>
                      <a:r>
                        <a:rPr lang="en-US" sz="1000" b="0" i="0" u="none" strike="noStrike">
                          <a:solidFill>
                            <a:srgbClr val="000000"/>
                          </a:solidFill>
                          <a:latin typeface="Arial"/>
                        </a:rPr>
                        <a:t>Expose in stepper 0.25 sec, offset: -1</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2">
                  <a:txBody>
                    <a:bodyPr/>
                    <a:lstStyle/>
                    <a:p>
                      <a:pPr algn="l" fontAlgn="ctr"/>
                      <a:r>
                        <a:rPr lang="en-US" sz="1200" b="0" i="0" u="none" strike="noStrike">
                          <a:solidFill>
                            <a:srgbClr val="000000"/>
                          </a:solidFill>
                          <a:latin typeface="Arial"/>
                        </a:rPr>
                        <a:t>13.3.4.</a:t>
                      </a:r>
                      <a:r>
                        <a:rPr lang="en-US" sz="700" b="0" i="0" u="none" strike="noStrike">
                          <a:solidFill>
                            <a:srgbClr val="000000"/>
                          </a:solidFill>
                          <a:latin typeface="Times New Roman"/>
                        </a:rPr>
                        <a:t>                </a:t>
                      </a:r>
                      <a:r>
                        <a:rPr lang="en-US" sz="1000" b="0" i="0" u="none" strike="noStrike">
                          <a:solidFill>
                            <a:srgbClr val="000000"/>
                          </a:solidFill>
                          <a:latin typeface="Arial"/>
                        </a:rPr>
                        <a:t>Post bake 1 min, 110 C</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2">
                  <a:txBody>
                    <a:bodyPr/>
                    <a:lstStyle/>
                    <a:p>
                      <a:pPr algn="l" fontAlgn="ctr"/>
                      <a:r>
                        <a:rPr lang="en-US" sz="1200" b="0" i="0" u="none" strike="noStrike">
                          <a:solidFill>
                            <a:srgbClr val="000000"/>
                          </a:solidFill>
                          <a:latin typeface="Arial"/>
                        </a:rPr>
                        <a:t>13.3.5.</a:t>
                      </a:r>
                      <a:r>
                        <a:rPr lang="en-US" sz="700" b="0" i="0" u="none" strike="noStrike">
                          <a:solidFill>
                            <a:srgbClr val="000000"/>
                          </a:solidFill>
                          <a:latin typeface="Times New Roman"/>
                        </a:rPr>
                        <a:t>                </a:t>
                      </a:r>
                      <a:r>
                        <a:rPr lang="en-US" sz="1000" b="0" i="0" u="none" strike="noStrike">
                          <a:solidFill>
                            <a:srgbClr val="000000"/>
                          </a:solidFill>
                          <a:latin typeface="Arial"/>
                        </a:rPr>
                        <a:t>Develop AZ300MIF, 1 min</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r>
              <a:tr h="190170">
                <a:tc gridSpan="7">
                  <a:txBody>
                    <a:bodyPr/>
                    <a:lstStyle/>
                    <a:p>
                      <a:pPr algn="l" fontAlgn="ctr"/>
                      <a:r>
                        <a:rPr lang="en-US" sz="1200" b="0" i="0" u="none" strike="noStrike">
                          <a:solidFill>
                            <a:srgbClr val="000000"/>
                          </a:solidFill>
                          <a:latin typeface="Arial"/>
                        </a:rPr>
                        <a:t>13.3.6.</a:t>
                      </a:r>
                      <a:r>
                        <a:rPr lang="en-US" sz="700" b="0" i="0" u="none" strike="noStrike">
                          <a:solidFill>
                            <a:srgbClr val="000000"/>
                          </a:solidFill>
                          <a:latin typeface="Times New Roman"/>
                        </a:rPr>
                        <a:t>                </a:t>
                      </a:r>
                      <a:r>
                        <a:rPr lang="en-US" sz="1000" b="0" i="0" u="none" strike="noStrike">
                          <a:solidFill>
                            <a:srgbClr val="000000"/>
                          </a:solidFill>
                          <a:latin typeface="Arial"/>
                        </a:rPr>
                        <a:t>Inspect: If bent tapers -&gt; try a longer descum in next step to etch some of PR.</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170">
                <a:tc gridSpan="4">
                  <a:txBody>
                    <a:bodyPr/>
                    <a:lstStyle/>
                    <a:p>
                      <a:pPr algn="l" fontAlgn="ctr"/>
                      <a:r>
                        <a:rPr lang="en-US" sz="1200" b="0" i="0" u="none" strike="noStrike">
                          <a:solidFill>
                            <a:srgbClr val="000000"/>
                          </a:solidFill>
                          <a:latin typeface="Arial"/>
                        </a:rPr>
                        <a:t>13.3.7.</a:t>
                      </a:r>
                      <a:r>
                        <a:rPr lang="en-US" sz="700" b="0" i="0" u="none" strike="noStrike">
                          <a:solidFill>
                            <a:srgbClr val="000000"/>
                          </a:solidFill>
                          <a:latin typeface="Times New Roman"/>
                        </a:rPr>
                        <a:t>                </a:t>
                      </a:r>
                      <a:r>
                        <a:rPr lang="en-US" sz="1000" b="0" i="0" u="none" strike="noStrike">
                          <a:solidFill>
                            <a:srgbClr val="000000"/>
                          </a:solidFill>
                          <a:latin typeface="Arial"/>
                        </a:rPr>
                        <a:t>PE2 O2 descum 300 mT, 100 W, 1 min</a:t>
                      </a:r>
                      <a:endParaRPr lang="en-US" sz="1200" b="0" i="0" u="none" strike="noStrike">
                        <a:solidFill>
                          <a:srgbClr val="000000"/>
                        </a:solidFill>
                        <a:latin typeface="Arial"/>
                      </a:endParaRPr>
                    </a:p>
                  </a:txBody>
                  <a:tcPr marL="762563" marR="9414" marT="941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14" marR="9414" marT="9414"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414" marR="9414" marT="9414" marB="0" anchor="b">
                    <a:lnL>
                      <a:noFill/>
                    </a:lnL>
                    <a:lnR>
                      <a:noFill/>
                    </a:lnR>
                    <a:lnT>
                      <a:noFill/>
                    </a:lnT>
                    <a:lnB>
                      <a:noFill/>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fontScale="90000"/>
          </a:bodyPr>
          <a:lstStyle/>
          <a:p>
            <a:r>
              <a:rPr lang="en-US" dirty="0" smtClean="0"/>
              <a:t>Test Piece</a:t>
            </a:r>
            <a:endParaRPr lang="en-US" dirty="0"/>
          </a:p>
        </p:txBody>
      </p:sp>
      <p:pic>
        <p:nvPicPr>
          <p:cNvPr id="4" name="Picture 3" descr="Test piece Post Gassonics 250C 60 sec 1X 04.jpg"/>
          <p:cNvPicPr>
            <a:picLocks noChangeAspect="1"/>
          </p:cNvPicPr>
          <p:nvPr/>
        </p:nvPicPr>
        <p:blipFill>
          <a:blip r:embed="rId2" cstate="print"/>
          <a:stretch>
            <a:fillRect/>
          </a:stretch>
        </p:blipFill>
        <p:spPr>
          <a:xfrm>
            <a:off x="2514600" y="685800"/>
            <a:ext cx="6400800" cy="4800600"/>
          </a:xfrm>
          <a:prstGeom prst="rect">
            <a:avLst/>
          </a:prstGeom>
        </p:spPr>
      </p:pic>
      <p:pic>
        <p:nvPicPr>
          <p:cNvPr id="6" name="Picture 5" descr="Test piece Post Gassonics 250C 60 sec 1X 01.jpg"/>
          <p:cNvPicPr>
            <a:picLocks noChangeAspect="1"/>
          </p:cNvPicPr>
          <p:nvPr/>
        </p:nvPicPr>
        <p:blipFill>
          <a:blip r:embed="rId3" cstate="print"/>
          <a:stretch>
            <a:fillRect/>
          </a:stretch>
        </p:blipFill>
        <p:spPr>
          <a:xfrm>
            <a:off x="0" y="4114800"/>
            <a:ext cx="3657600" cy="2743200"/>
          </a:xfrm>
          <a:prstGeom prst="rect">
            <a:avLst/>
          </a:prstGeom>
        </p:spPr>
      </p:pic>
      <p:cxnSp>
        <p:nvCxnSpPr>
          <p:cNvPr id="14" name="Straight Arrow Connector 13"/>
          <p:cNvCxnSpPr/>
          <p:nvPr/>
        </p:nvCxnSpPr>
        <p:spPr>
          <a:xfrm>
            <a:off x="1905000" y="762000"/>
            <a:ext cx="4419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609600"/>
            <a:ext cx="1676400" cy="369332"/>
          </a:xfrm>
          <a:prstGeom prst="rect">
            <a:avLst/>
          </a:prstGeom>
          <a:noFill/>
        </p:spPr>
        <p:txBody>
          <a:bodyPr wrap="square" rtlCol="0">
            <a:spAutoFit/>
          </a:bodyPr>
          <a:lstStyle/>
          <a:p>
            <a:r>
              <a:rPr lang="en-US" dirty="0" smtClean="0"/>
              <a:t>Residue on SiN</a:t>
            </a:r>
            <a:endParaRPr lang="en-US" dirty="0"/>
          </a:p>
        </p:txBody>
      </p:sp>
      <p:sp>
        <p:nvSpPr>
          <p:cNvPr id="16" name="TextBox 15"/>
          <p:cNvSpPr txBox="1"/>
          <p:nvPr/>
        </p:nvSpPr>
        <p:spPr>
          <a:xfrm>
            <a:off x="381000" y="2514600"/>
            <a:ext cx="1981200" cy="369332"/>
          </a:xfrm>
          <a:prstGeom prst="rect">
            <a:avLst/>
          </a:prstGeom>
          <a:noFill/>
        </p:spPr>
        <p:txBody>
          <a:bodyPr wrap="square" rtlCol="0">
            <a:spAutoFit/>
          </a:bodyPr>
          <a:lstStyle/>
          <a:p>
            <a:r>
              <a:rPr lang="en-US" dirty="0" smtClean="0"/>
              <a:t>Wispy blobs</a:t>
            </a:r>
            <a:endParaRPr lang="en-US" dirty="0"/>
          </a:p>
        </p:txBody>
      </p:sp>
      <p:cxnSp>
        <p:nvCxnSpPr>
          <p:cNvPr id="18" name="Straight Arrow Connector 17"/>
          <p:cNvCxnSpPr/>
          <p:nvPr/>
        </p:nvCxnSpPr>
        <p:spPr>
          <a:xfrm>
            <a:off x="1066800" y="3124200"/>
            <a:ext cx="228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1 Post 1165 strip post  SiN Mask Etch.jpg"/>
          <p:cNvPicPr>
            <a:picLocks noChangeAspect="1"/>
          </p:cNvPicPr>
          <p:nvPr/>
        </p:nvPicPr>
        <p:blipFill>
          <a:blip r:embed="rId2" cstate="print"/>
          <a:stretch>
            <a:fillRect/>
          </a:stretch>
        </p:blipFill>
        <p:spPr>
          <a:xfrm>
            <a:off x="0" y="2171700"/>
            <a:ext cx="6248400" cy="4686300"/>
          </a:xfrm>
          <a:prstGeom prst="rect">
            <a:avLst/>
          </a:prstGeom>
        </p:spPr>
      </p:pic>
      <p:sp>
        <p:nvSpPr>
          <p:cNvPr id="2" name="Title 1"/>
          <p:cNvSpPr>
            <a:spLocks noGrp="1"/>
          </p:cNvSpPr>
          <p:nvPr>
            <p:ph type="title"/>
          </p:nvPr>
        </p:nvSpPr>
        <p:spPr>
          <a:xfrm>
            <a:off x="457200" y="0"/>
            <a:ext cx="8229600" cy="334962"/>
          </a:xfrm>
        </p:spPr>
        <p:txBody>
          <a:bodyPr>
            <a:normAutofit fontScale="90000"/>
          </a:bodyPr>
          <a:lstStyle/>
          <a:p>
            <a:r>
              <a:rPr lang="en-US" dirty="0" smtClean="0"/>
              <a:t>Chip C1</a:t>
            </a:r>
            <a:endParaRPr lang="en-US" dirty="0"/>
          </a:p>
        </p:txBody>
      </p:sp>
      <p:pic>
        <p:nvPicPr>
          <p:cNvPr id="3" name="Picture 2" descr="C1 Post 1165 strip post  SiN Mask Etch 02.jpg"/>
          <p:cNvPicPr>
            <a:picLocks noChangeAspect="1"/>
          </p:cNvPicPr>
          <p:nvPr/>
        </p:nvPicPr>
        <p:blipFill>
          <a:blip r:embed="rId3" cstate="print"/>
          <a:stretch>
            <a:fillRect/>
          </a:stretch>
        </p:blipFill>
        <p:spPr>
          <a:xfrm>
            <a:off x="0" y="533400"/>
            <a:ext cx="3657600" cy="2743200"/>
          </a:xfrm>
          <a:prstGeom prst="rect">
            <a:avLst/>
          </a:prstGeom>
        </p:spPr>
      </p:pic>
      <p:pic>
        <p:nvPicPr>
          <p:cNvPr id="5" name="Picture 4" descr="C1 Post 1165 strip post  SiN Mask Etch 01.jpg"/>
          <p:cNvPicPr>
            <a:picLocks noChangeAspect="1"/>
          </p:cNvPicPr>
          <p:nvPr/>
        </p:nvPicPr>
        <p:blipFill>
          <a:blip r:embed="rId4" cstate="print"/>
          <a:stretch>
            <a:fillRect/>
          </a:stretch>
        </p:blipFill>
        <p:spPr>
          <a:xfrm>
            <a:off x="5486400" y="685800"/>
            <a:ext cx="3657600" cy="2743200"/>
          </a:xfrm>
          <a:prstGeom prst="rect">
            <a:avLst/>
          </a:prstGeom>
        </p:spPr>
      </p:pic>
      <p:sp>
        <p:nvSpPr>
          <p:cNvPr id="7" name="TextBox 6"/>
          <p:cNvSpPr txBox="1"/>
          <p:nvPr/>
        </p:nvSpPr>
        <p:spPr>
          <a:xfrm>
            <a:off x="7162800" y="4495800"/>
            <a:ext cx="1752600" cy="646331"/>
          </a:xfrm>
          <a:prstGeom prst="rect">
            <a:avLst/>
          </a:prstGeom>
          <a:noFill/>
        </p:spPr>
        <p:txBody>
          <a:bodyPr wrap="square" rtlCol="0">
            <a:spAutoFit/>
          </a:bodyPr>
          <a:lstStyle/>
          <a:p>
            <a:r>
              <a:rPr lang="en-US" dirty="0" smtClean="0"/>
              <a:t>Large Resist blobs</a:t>
            </a:r>
            <a:endParaRPr lang="en-US" dirty="0"/>
          </a:p>
        </p:txBody>
      </p:sp>
      <p:cxnSp>
        <p:nvCxnSpPr>
          <p:cNvPr id="9" name="Straight Arrow Connector 8"/>
          <p:cNvCxnSpPr>
            <a:stCxn id="7" idx="1"/>
          </p:cNvCxnSpPr>
          <p:nvPr/>
        </p:nvCxnSpPr>
        <p:spPr>
          <a:xfrm flipH="1" flipV="1">
            <a:off x="5334000" y="4267200"/>
            <a:ext cx="1828800" cy="551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95800" y="4191000"/>
            <a:ext cx="2362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200400" y="4267200"/>
            <a:ext cx="3505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38600" y="990600"/>
            <a:ext cx="1295400" cy="369332"/>
          </a:xfrm>
          <a:prstGeom prst="rect">
            <a:avLst/>
          </a:prstGeom>
          <a:noFill/>
        </p:spPr>
        <p:txBody>
          <a:bodyPr wrap="square" rtlCol="0">
            <a:spAutoFit/>
          </a:bodyPr>
          <a:lstStyle/>
          <a:p>
            <a:r>
              <a:rPr lang="en-US" dirty="0" smtClean="0"/>
              <a:t>Resist</a:t>
            </a:r>
            <a:endParaRPr lang="en-US" dirty="0"/>
          </a:p>
        </p:txBody>
      </p:sp>
      <p:cxnSp>
        <p:nvCxnSpPr>
          <p:cNvPr id="16" name="Straight Arrow Connector 15"/>
          <p:cNvCxnSpPr/>
          <p:nvPr/>
        </p:nvCxnSpPr>
        <p:spPr>
          <a:xfrm>
            <a:off x="5029200" y="12954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2 Post 1 hour 1165 plus 2 min 250C GaSonics and 1 hour 1165 again 06.jpg"/>
          <p:cNvPicPr>
            <a:picLocks noChangeAspect="1"/>
          </p:cNvPicPr>
          <p:nvPr/>
        </p:nvPicPr>
        <p:blipFill>
          <a:blip r:embed="rId2" cstate="print"/>
          <a:stretch>
            <a:fillRect/>
          </a:stretch>
        </p:blipFill>
        <p:spPr>
          <a:xfrm>
            <a:off x="0" y="4114800"/>
            <a:ext cx="3657600" cy="2743200"/>
          </a:xfrm>
          <a:prstGeom prst="rect">
            <a:avLst/>
          </a:prstGeom>
        </p:spPr>
      </p:pic>
      <p:sp>
        <p:nvSpPr>
          <p:cNvPr id="2" name="Title 1"/>
          <p:cNvSpPr>
            <a:spLocks noGrp="1"/>
          </p:cNvSpPr>
          <p:nvPr>
            <p:ph type="title"/>
          </p:nvPr>
        </p:nvSpPr>
        <p:spPr>
          <a:xfrm>
            <a:off x="457200" y="0"/>
            <a:ext cx="8229600" cy="334962"/>
          </a:xfrm>
        </p:spPr>
        <p:txBody>
          <a:bodyPr>
            <a:normAutofit fontScale="90000"/>
          </a:bodyPr>
          <a:lstStyle/>
          <a:p>
            <a:r>
              <a:rPr lang="en-US" dirty="0" smtClean="0"/>
              <a:t>Chip A2 Left Die</a:t>
            </a:r>
            <a:endParaRPr lang="en-US" dirty="0"/>
          </a:p>
        </p:txBody>
      </p:sp>
      <p:pic>
        <p:nvPicPr>
          <p:cNvPr id="3" name="Picture 2" descr="A2 Post 1 hour 1165 plus 2 min 250C GaSonics and 1 hour 1165 again 03.jpg"/>
          <p:cNvPicPr>
            <a:picLocks noChangeAspect="1"/>
          </p:cNvPicPr>
          <p:nvPr/>
        </p:nvPicPr>
        <p:blipFill>
          <a:blip r:embed="rId3" cstate="print"/>
          <a:stretch>
            <a:fillRect/>
          </a:stretch>
        </p:blipFill>
        <p:spPr>
          <a:xfrm>
            <a:off x="0" y="457200"/>
            <a:ext cx="3657600" cy="2743200"/>
          </a:xfrm>
          <a:prstGeom prst="rect">
            <a:avLst/>
          </a:prstGeom>
        </p:spPr>
      </p:pic>
      <p:pic>
        <p:nvPicPr>
          <p:cNvPr id="4" name="Picture 3" descr="A2 Post 1 hour 1165 plus 2 min 250C GaSonics and 1 hour 1165 again 04.jpg"/>
          <p:cNvPicPr>
            <a:picLocks noChangeAspect="1"/>
          </p:cNvPicPr>
          <p:nvPr/>
        </p:nvPicPr>
        <p:blipFill>
          <a:blip r:embed="rId4" cstate="print"/>
          <a:stretch>
            <a:fillRect/>
          </a:stretch>
        </p:blipFill>
        <p:spPr>
          <a:xfrm>
            <a:off x="5486400" y="685800"/>
            <a:ext cx="3657600" cy="2743200"/>
          </a:xfrm>
          <a:prstGeom prst="rect">
            <a:avLst/>
          </a:prstGeom>
        </p:spPr>
      </p:pic>
      <p:pic>
        <p:nvPicPr>
          <p:cNvPr id="5" name="Picture 4" descr="A2 Post 1 hour 1165 plus 2 min 250C GaSonics and 1 hour 1165 again 05.jpg"/>
          <p:cNvPicPr>
            <a:picLocks noChangeAspect="1"/>
          </p:cNvPicPr>
          <p:nvPr/>
        </p:nvPicPr>
        <p:blipFill>
          <a:blip r:embed="rId5" cstate="print"/>
          <a:stretch>
            <a:fillRect/>
          </a:stretch>
        </p:blipFill>
        <p:spPr>
          <a:xfrm>
            <a:off x="2133600" y="1600200"/>
            <a:ext cx="7010400" cy="5257800"/>
          </a:xfrm>
          <a:prstGeom prst="rect">
            <a:avLst/>
          </a:prstGeom>
        </p:spPr>
      </p:pic>
      <p:sp>
        <p:nvSpPr>
          <p:cNvPr id="7" name="TextBox 6"/>
          <p:cNvSpPr txBox="1"/>
          <p:nvPr/>
        </p:nvSpPr>
        <p:spPr>
          <a:xfrm>
            <a:off x="3200400" y="838200"/>
            <a:ext cx="3040769" cy="369332"/>
          </a:xfrm>
          <a:prstGeom prst="rect">
            <a:avLst/>
          </a:prstGeom>
          <a:noFill/>
        </p:spPr>
        <p:txBody>
          <a:bodyPr wrap="none" rtlCol="0">
            <a:spAutoFit/>
          </a:bodyPr>
          <a:lstStyle/>
          <a:p>
            <a:r>
              <a:rPr lang="en-US" dirty="0" smtClean="0"/>
              <a:t>Pits  all over, mostly on left die</a:t>
            </a:r>
            <a:endParaRPr lang="en-US" dirty="0"/>
          </a:p>
        </p:txBody>
      </p:sp>
      <p:cxnSp>
        <p:nvCxnSpPr>
          <p:cNvPr id="9" name="Straight Arrow Connector 8"/>
          <p:cNvCxnSpPr/>
          <p:nvPr/>
        </p:nvCxnSpPr>
        <p:spPr>
          <a:xfrm flipH="1">
            <a:off x="1752600" y="609600"/>
            <a:ext cx="1676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514600" y="1295400"/>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494</Words>
  <Application>Microsoft Office PowerPoint</Application>
  <PresentationFormat>On-screen Show (4:3)</PresentationFormat>
  <Paragraphs>95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Sweeper Processing Issues</vt:lpstr>
      <vt:lpstr>Post Anneal Observations</vt:lpstr>
      <vt:lpstr>Sweeper Chip E Post 1050C Anneal</vt:lpstr>
      <vt:lpstr>Sweeper Chip E Post 1050C Anneal</vt:lpstr>
      <vt:lpstr>Sweeper Chip E Post 1050C Anneal</vt:lpstr>
      <vt:lpstr>Stripping Issues at Post SiN Hardmask Etch </vt:lpstr>
      <vt:lpstr>Test Piece</vt:lpstr>
      <vt:lpstr>Chip C1</vt:lpstr>
      <vt:lpstr>Chip A2 Left Die</vt:lpstr>
      <vt:lpstr>Other Projects Mesa Process</vt:lpstr>
      <vt:lpstr>Mesa Etch Strip Issues</vt:lpstr>
      <vt:lpstr>Process</vt:lpstr>
      <vt:lpstr>RIE2 17 min CF4/O2 SiN Etch</vt:lpstr>
      <vt:lpstr>ICP 72 Seconds CF4/O2 SiN Etch</vt:lpstr>
      <vt:lpstr>Notes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Sweeper Processing Issues</dc:title>
  <dc:creator/>
  <cp:lastModifiedBy>Jon Peters</cp:lastModifiedBy>
  <cp:revision>8</cp:revision>
  <dcterms:created xsi:type="dcterms:W3CDTF">2006-08-16T00:00:00Z</dcterms:created>
  <dcterms:modified xsi:type="dcterms:W3CDTF">2012-03-16T18:08:46Z</dcterms:modified>
</cp:coreProperties>
</file>