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82" r:id="rId3"/>
    <p:sldId id="283" r:id="rId4"/>
    <p:sldId id="284" r:id="rId5"/>
    <p:sldId id="286" r:id="rId6"/>
    <p:sldId id="288" r:id="rId7"/>
    <p:sldId id="290" r:id="rId8"/>
    <p:sldId id="289" r:id="rId9"/>
    <p:sldId id="291" r:id="rId10"/>
    <p:sldId id="29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7" autoAdjust="0"/>
    <p:restoredTop sz="94660"/>
  </p:normalViewPr>
  <p:slideViewPr>
    <p:cSldViewPr>
      <p:cViewPr varScale="1">
        <p:scale>
          <a:sx n="107" d="100"/>
          <a:sy n="107" d="100"/>
        </p:scale>
        <p:origin x="-11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9EC8C-064E-4214-ADDC-F67D33B62B80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85D8D-4971-4E45-95CA-B517BC9CB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E19-B2A5-4AD0-81B4-CA3AFB2C87E5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A7D6-A89A-49D7-A812-A0AE5DAC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E19-B2A5-4AD0-81B4-CA3AFB2C87E5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A7D6-A89A-49D7-A812-A0AE5DAC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E19-B2A5-4AD0-81B4-CA3AFB2C87E5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A7D6-A89A-49D7-A812-A0AE5DAC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E19-B2A5-4AD0-81B4-CA3AFB2C87E5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A7D6-A89A-49D7-A812-A0AE5DAC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E19-B2A5-4AD0-81B4-CA3AFB2C87E5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A7D6-A89A-49D7-A812-A0AE5DAC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E19-B2A5-4AD0-81B4-CA3AFB2C87E5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A7D6-A89A-49D7-A812-A0AE5DAC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E19-B2A5-4AD0-81B4-CA3AFB2C87E5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A7D6-A89A-49D7-A812-A0AE5DAC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E19-B2A5-4AD0-81B4-CA3AFB2C87E5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A7D6-A89A-49D7-A812-A0AE5DAC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E19-B2A5-4AD0-81B4-CA3AFB2C87E5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A7D6-A89A-49D7-A812-A0AE5DAC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E19-B2A5-4AD0-81B4-CA3AFB2C87E5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A7D6-A89A-49D7-A812-A0AE5DAC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E19-B2A5-4AD0-81B4-CA3AFB2C87E5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A7D6-A89A-49D7-A812-A0AE5DAC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59E19-B2A5-4AD0-81B4-CA3AFB2C87E5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4A7D6-A89A-49D7-A812-A0AE5DAC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Isolator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Jason Tien</a:t>
            </a:r>
          </a:p>
          <a:p>
            <a:r>
              <a:rPr lang="en-US" dirty="0" smtClean="0"/>
              <a:t>12/13/2010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MZI-type Isolator</a:t>
            </a:r>
            <a:endParaRPr lang="en-US" dirty="0"/>
          </a:p>
        </p:txBody>
      </p:sp>
      <p:pic>
        <p:nvPicPr>
          <p:cNvPr id="15011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19400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5" name="Straight Connector 24"/>
          <p:cNvCxnSpPr/>
          <p:nvPr/>
        </p:nvCxnSpPr>
        <p:spPr>
          <a:xfrm>
            <a:off x="1447800" y="2209800"/>
            <a:ext cx="533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 flipH="1" flipV="1">
            <a:off x="1866900" y="1866900"/>
            <a:ext cx="457200" cy="228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09800" y="1752600"/>
            <a:ext cx="533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2628900" y="1866900"/>
            <a:ext cx="457200" cy="228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81200" y="2209800"/>
            <a:ext cx="228600" cy="152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209800" y="2362200"/>
            <a:ext cx="533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743200" y="2209800"/>
            <a:ext cx="228600" cy="152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971800" y="2209800"/>
            <a:ext cx="533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905000" y="1371600"/>
            <a:ext cx="1219200" cy="1371600"/>
          </a:xfrm>
          <a:prstGeom prst="rect">
            <a:avLst/>
          </a:prstGeom>
          <a:solidFill>
            <a:srgbClr val="00FF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3200400" y="1524000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 field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 rot="5400000" flipH="1" flipV="1">
            <a:off x="2953544" y="1770856"/>
            <a:ext cx="3429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447800" y="6172200"/>
            <a:ext cx="6138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Comparison is based on the same Faraday coefficient (</a:t>
            </a:r>
            <a:r>
              <a:rPr lang="el-GR" dirty="0" smtClean="0"/>
              <a:t>Δ</a:t>
            </a:r>
            <a:r>
              <a:rPr lang="en-US" dirty="0" smtClean="0"/>
              <a:t>n=1e-4)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3048000" y="2362200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Δ</a:t>
            </a:r>
            <a:r>
              <a:rPr lang="en-US" dirty="0" smtClean="0"/>
              <a:t>L=343um</a:t>
            </a:r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5486400" y="2133600"/>
            <a:ext cx="533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 flipH="1" flipV="1">
            <a:off x="5905500" y="1790700"/>
            <a:ext cx="457200" cy="228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248400" y="1676400"/>
            <a:ext cx="533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6200000" flipH="1">
            <a:off x="6667500" y="1790700"/>
            <a:ext cx="457200" cy="228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019800" y="2133600"/>
            <a:ext cx="228600" cy="152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248400" y="2286000"/>
            <a:ext cx="533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781800" y="2133600"/>
            <a:ext cx="228600" cy="152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010400" y="2133600"/>
            <a:ext cx="533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6248400" y="2057400"/>
            <a:ext cx="609600" cy="457200"/>
          </a:xfrm>
          <a:prstGeom prst="rect">
            <a:avLst/>
          </a:prstGeom>
          <a:solidFill>
            <a:srgbClr val="00FF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6019800" y="2514600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 field</a:t>
            </a:r>
            <a:endParaRPr lang="en-US" dirty="0"/>
          </a:p>
        </p:txBody>
      </p:sp>
      <p:cxnSp>
        <p:nvCxnSpPr>
          <p:cNvPr id="56" name="Straight Arrow Connector 55"/>
          <p:cNvCxnSpPr/>
          <p:nvPr/>
        </p:nvCxnSpPr>
        <p:spPr>
          <a:xfrm rot="5400000" flipH="1" flipV="1">
            <a:off x="5849144" y="2456656"/>
            <a:ext cx="3429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781800" y="1295400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Δ</a:t>
            </a:r>
            <a:r>
              <a:rPr lang="en-US" dirty="0" smtClean="0"/>
              <a:t>L=343um</a:t>
            </a:r>
            <a:endParaRPr lang="en-US" dirty="0"/>
          </a:p>
        </p:txBody>
      </p:sp>
      <p:pic>
        <p:nvPicPr>
          <p:cNvPr id="15011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819400"/>
            <a:ext cx="4114800" cy="3086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TextBox 32"/>
          <p:cNvSpPr txBox="1"/>
          <p:nvPr/>
        </p:nvSpPr>
        <p:spPr>
          <a:xfrm>
            <a:off x="1676400" y="2438400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Ce:YIG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781800" y="2286000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Ce:YIG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Material properties</a:t>
            </a:r>
          </a:p>
          <a:p>
            <a:pPr lvl="1"/>
            <a:r>
              <a:rPr lang="en-US" dirty="0" smtClean="0"/>
              <a:t>Magnetization</a:t>
            </a:r>
          </a:p>
          <a:p>
            <a:pPr lvl="1"/>
            <a:r>
              <a:rPr lang="en-US" dirty="0" smtClean="0"/>
              <a:t>X-ray diffraction</a:t>
            </a:r>
          </a:p>
          <a:p>
            <a:r>
              <a:rPr lang="en-US" dirty="0" smtClean="0"/>
              <a:t>Experimental measurement of asymmetric MZI isolator</a:t>
            </a:r>
          </a:p>
          <a:p>
            <a:pPr lvl="1"/>
            <a:r>
              <a:rPr lang="en-US" dirty="0" smtClean="0"/>
              <a:t>IR camera image </a:t>
            </a:r>
          </a:p>
          <a:p>
            <a:pPr lvl="1"/>
            <a:r>
              <a:rPr lang="en-US" dirty="0" smtClean="0"/>
              <a:t>Transmission spectra</a:t>
            </a:r>
          </a:p>
          <a:p>
            <a:pPr lvl="1"/>
            <a:r>
              <a:rPr lang="en-US" dirty="0" smtClean="0"/>
              <a:t>Temporal response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Magnetization of </a:t>
            </a:r>
            <a:r>
              <a:rPr lang="en-US" dirty="0" err="1" smtClean="0"/>
              <a:t>Ce:YIG</a:t>
            </a:r>
            <a:endParaRPr lang="en-US" dirty="0"/>
          </a:p>
        </p:txBody>
      </p:sp>
      <p:graphicFrame>
        <p:nvGraphicFramePr>
          <p:cNvPr id="1180675" name="Object 3"/>
          <p:cNvGraphicFramePr>
            <a:graphicFrameLocks noChangeAspect="1"/>
          </p:cNvGraphicFramePr>
          <p:nvPr/>
        </p:nvGraphicFramePr>
        <p:xfrm>
          <a:off x="4419600" y="2660130"/>
          <a:ext cx="4648200" cy="3588270"/>
        </p:xfrm>
        <a:graphic>
          <a:graphicData uri="http://schemas.openxmlformats.org/presentationml/2006/ole">
            <p:oleObj spid="_x0000_s90114" name="Graph" r:id="rId3" imgW="4190400" imgH="3235680" progId="Origin50.Graph">
              <p:embed/>
            </p:oleObj>
          </a:graphicData>
        </a:graphic>
      </p:graphicFrame>
      <p:graphicFrame>
        <p:nvGraphicFramePr>
          <p:cNvPr id="1180676" name="Object 4"/>
          <p:cNvGraphicFramePr>
            <a:graphicFrameLocks noChangeAspect="1"/>
          </p:cNvGraphicFramePr>
          <p:nvPr/>
        </p:nvGraphicFramePr>
        <p:xfrm>
          <a:off x="152400" y="2667000"/>
          <a:ext cx="4623486" cy="3581400"/>
        </p:xfrm>
        <a:graphic>
          <a:graphicData uri="http://schemas.openxmlformats.org/presentationml/2006/ole">
            <p:oleObj spid="_x0000_s90115" name="Graph" r:id="rId4" imgW="4176000" imgH="3235680" progId="Origin50.Graph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19200" y="22098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Magnetization of </a:t>
            </a:r>
            <a:r>
              <a:rPr lang="en-US" b="1" dirty="0" err="1" smtClean="0"/>
              <a:t>Ce:YIG</a:t>
            </a:r>
            <a:r>
              <a:rPr lang="en-US" b="1" dirty="0" smtClean="0"/>
              <a:t> and GGG substrate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410200" y="22098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Magnetization of </a:t>
            </a:r>
            <a:r>
              <a:rPr lang="en-US" b="1" dirty="0" err="1" smtClean="0"/>
              <a:t>Ce:YIG</a:t>
            </a:r>
            <a:r>
              <a:rPr lang="en-US" b="1" dirty="0" smtClean="0"/>
              <a:t> only (subtract GGG contribution)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1371600"/>
            <a:ext cx="7112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RT sputtered </a:t>
            </a:r>
            <a:r>
              <a:rPr lang="en-US" dirty="0" err="1" smtClean="0"/>
              <a:t>Ce:YIG</a:t>
            </a:r>
            <a:r>
              <a:rPr lang="en-US" dirty="0" smtClean="0"/>
              <a:t> (0.2um) on GGG (5mm by 5mm) and 900C 10min RTA</a:t>
            </a:r>
          </a:p>
          <a:p>
            <a:r>
              <a:rPr lang="en-US" dirty="0" smtClean="0"/>
              <a:t>Measured by SQUID at room temperature (in-plane direction)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00200" y="6248400"/>
            <a:ext cx="6217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Ce:YIG</a:t>
            </a:r>
            <a:r>
              <a:rPr lang="en-US" b="1" dirty="0" smtClean="0"/>
              <a:t> thin film saturates at external magnetic field of 10 gauss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124200" y="3886200"/>
            <a:ext cx="1295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Paramagnetic GGG</a:t>
            </a:r>
            <a:endParaRPr lang="en-US" sz="1400" b="1" dirty="0"/>
          </a:p>
        </p:txBody>
      </p:sp>
      <p:cxnSp>
        <p:nvCxnSpPr>
          <p:cNvPr id="15" name="Straight Arrow Connector 14"/>
          <p:cNvCxnSpPr>
            <a:stCxn id="13" idx="0"/>
          </p:cNvCxnSpPr>
          <p:nvPr/>
        </p:nvCxnSpPr>
        <p:spPr>
          <a:xfrm rot="16200000" flipV="1">
            <a:off x="3524250" y="3638550"/>
            <a:ext cx="3048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Magnetization of </a:t>
            </a:r>
            <a:r>
              <a:rPr lang="en-US" dirty="0" err="1" smtClean="0"/>
              <a:t>Ce:YIG</a:t>
            </a:r>
            <a:endParaRPr lang="en-US" dirty="0"/>
          </a:p>
        </p:txBody>
      </p:sp>
      <p:graphicFrame>
        <p:nvGraphicFramePr>
          <p:cNvPr id="1312770" name="Object 2"/>
          <p:cNvGraphicFramePr>
            <a:graphicFrameLocks noChangeAspect="1"/>
          </p:cNvGraphicFramePr>
          <p:nvPr/>
        </p:nvGraphicFramePr>
        <p:xfrm>
          <a:off x="0" y="2132047"/>
          <a:ext cx="4572000" cy="3869492"/>
        </p:xfrm>
        <a:graphic>
          <a:graphicData uri="http://schemas.openxmlformats.org/presentationml/2006/ole">
            <p:oleObj spid="_x0000_s91138" name="Graph" r:id="rId3" imgW="3823200" imgH="3235680" progId="Origin50.Graph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1981200"/>
            <a:ext cx="3713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0.5um </a:t>
            </a:r>
            <a:r>
              <a:rPr lang="en-US" dirty="0" err="1" smtClean="0"/>
              <a:t>Ce:YIG</a:t>
            </a:r>
            <a:r>
              <a:rPr lang="en-US" dirty="0" smtClean="0"/>
              <a:t> from </a:t>
            </a:r>
            <a:r>
              <a:rPr lang="en-US" dirty="0" err="1" smtClean="0"/>
              <a:t>Mizumoto’s</a:t>
            </a:r>
            <a:r>
              <a:rPr lang="en-US" dirty="0" smtClean="0"/>
              <a:t> group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0" y="1981200"/>
            <a:ext cx="2891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0.2um </a:t>
            </a:r>
            <a:r>
              <a:rPr lang="en-US" dirty="0" err="1" smtClean="0"/>
              <a:t>Ce:YIG</a:t>
            </a:r>
            <a:r>
              <a:rPr lang="en-US" dirty="0" smtClean="0"/>
              <a:t> grown at UCSB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6031468"/>
            <a:ext cx="2672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Saturation H-field ~50 </a:t>
            </a:r>
            <a:r>
              <a:rPr lang="en-US" b="1" dirty="0" err="1" smtClean="0"/>
              <a:t>Oe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62600" y="6031468"/>
            <a:ext cx="2600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Saturation H-field ~10 </a:t>
            </a:r>
            <a:r>
              <a:rPr lang="en-US" b="1" dirty="0" err="1" smtClean="0"/>
              <a:t>Oe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1295400"/>
            <a:ext cx="5962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Measured by SQUID at room temperature (in-plane direction)</a:t>
            </a:r>
            <a:endParaRPr lang="en-US" dirty="0"/>
          </a:p>
        </p:txBody>
      </p:sp>
      <p:graphicFrame>
        <p:nvGraphicFramePr>
          <p:cNvPr id="1312772" name="Object 4"/>
          <p:cNvGraphicFramePr>
            <a:graphicFrameLocks noChangeAspect="1"/>
          </p:cNvGraphicFramePr>
          <p:nvPr/>
        </p:nvGraphicFramePr>
        <p:xfrm>
          <a:off x="4191000" y="2113785"/>
          <a:ext cx="4724400" cy="3906016"/>
        </p:xfrm>
        <a:graphic>
          <a:graphicData uri="http://schemas.openxmlformats.org/presentationml/2006/ole">
            <p:oleObj spid="_x0000_s91139" name="Graph" r:id="rId4" imgW="3913920" imgH="3235680" progId="Origin50.Grap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X-ray Diffraction of </a:t>
            </a:r>
            <a:r>
              <a:rPr lang="en-US" dirty="0" err="1" smtClean="0"/>
              <a:t>Ce:YIG</a:t>
            </a:r>
            <a:endParaRPr lang="en-US" dirty="0"/>
          </a:p>
        </p:txBody>
      </p:sp>
      <p:graphicFrame>
        <p:nvGraphicFramePr>
          <p:cNvPr id="1311746" name="Object 2"/>
          <p:cNvGraphicFramePr>
            <a:graphicFrameLocks noChangeAspect="1"/>
          </p:cNvGraphicFramePr>
          <p:nvPr/>
        </p:nvGraphicFramePr>
        <p:xfrm>
          <a:off x="-152400" y="2438400"/>
          <a:ext cx="4743328" cy="3681038"/>
        </p:xfrm>
        <a:graphic>
          <a:graphicData uri="http://schemas.openxmlformats.org/presentationml/2006/ole">
            <p:oleObj spid="_x0000_s92162" name="Graph" r:id="rId3" imgW="4174560" imgH="3240000" progId="Origin50.Graph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1295400"/>
            <a:ext cx="2501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XRD resolution: 0.01 deg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905000" y="4343400"/>
            <a:ext cx="5334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19200" y="4038600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Ce:YIG</a:t>
            </a:r>
            <a:r>
              <a:rPr lang="en-US" dirty="0" smtClean="0"/>
              <a:t> (444)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3124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SGGG (444)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1"/>
          </p:cNvCxnSpPr>
          <p:nvPr/>
        </p:nvCxnSpPr>
        <p:spPr>
          <a:xfrm rot="10800000" flipV="1">
            <a:off x="2819400" y="3308866"/>
            <a:ext cx="609600" cy="2725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1"/>
          </p:cNvCxnSpPr>
          <p:nvPr/>
        </p:nvCxnSpPr>
        <p:spPr>
          <a:xfrm rot="10800000" flipV="1">
            <a:off x="2895600" y="3308866"/>
            <a:ext cx="533400" cy="13393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14600" y="289560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r>
              <a:rPr lang="el-GR" dirty="0" smtClean="0"/>
              <a:t>α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895600" y="289560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r>
              <a:rPr lang="el-GR" dirty="0" smtClean="0"/>
              <a:t>α</a:t>
            </a:r>
            <a:r>
              <a:rPr lang="en-US" dirty="0" smtClean="0"/>
              <a:t>2</a:t>
            </a:r>
            <a:endParaRPr lang="en-US" dirty="0"/>
          </a:p>
        </p:txBody>
      </p:sp>
      <p:graphicFrame>
        <p:nvGraphicFramePr>
          <p:cNvPr id="92163" name="Object 3"/>
          <p:cNvGraphicFramePr>
            <a:graphicFrameLocks noChangeAspect="1"/>
          </p:cNvGraphicFramePr>
          <p:nvPr/>
        </p:nvGraphicFramePr>
        <p:xfrm>
          <a:off x="4419600" y="2438400"/>
          <a:ext cx="4595648" cy="3702050"/>
        </p:xfrm>
        <a:graphic>
          <a:graphicData uri="http://schemas.openxmlformats.org/presentationml/2006/ole">
            <p:oleObj spid="_x0000_s92163" name="Graph" r:id="rId4" imgW="4023360" imgH="3240000" progId="Origin50.Graph">
              <p:embed/>
            </p:oleObj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457200" y="1981200"/>
            <a:ext cx="3713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0.5um </a:t>
            </a:r>
            <a:r>
              <a:rPr lang="en-US" dirty="0" err="1" smtClean="0"/>
              <a:t>Ce:YIG</a:t>
            </a:r>
            <a:r>
              <a:rPr lang="en-US" dirty="0" smtClean="0"/>
              <a:t> from </a:t>
            </a:r>
            <a:r>
              <a:rPr lang="en-US" dirty="0" err="1" smtClean="0"/>
              <a:t>Mizumoto’s</a:t>
            </a:r>
            <a:r>
              <a:rPr lang="en-US" dirty="0" smtClean="0"/>
              <a:t> group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334000" y="1981200"/>
            <a:ext cx="2891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0.2um </a:t>
            </a:r>
            <a:r>
              <a:rPr lang="en-US" dirty="0" err="1" smtClean="0"/>
              <a:t>Ce:YIG</a:t>
            </a:r>
            <a:r>
              <a:rPr lang="en-US" dirty="0" smtClean="0"/>
              <a:t> grown at UCSB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Transmission spectra of MZI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1489365"/>
            <a:ext cx="685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71600" y="1489365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TL</a:t>
            </a:r>
            <a:endParaRPr lang="en-US" dirty="0"/>
          </a:p>
        </p:txBody>
      </p:sp>
      <p:cxnSp>
        <p:nvCxnSpPr>
          <p:cNvPr id="7" name="Straight Connector 6"/>
          <p:cNvCxnSpPr>
            <a:stCxn id="5" idx="3"/>
          </p:cNvCxnSpPr>
          <p:nvPr/>
        </p:nvCxnSpPr>
        <p:spPr>
          <a:xfrm>
            <a:off x="1905000" y="1641765"/>
            <a:ext cx="1447800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438400" y="1413165"/>
            <a:ext cx="1524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90800" y="1413165"/>
            <a:ext cx="1524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743200" y="1413165"/>
            <a:ext cx="1524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057400" y="1794165"/>
            <a:ext cx="1340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Lensed</a:t>
            </a:r>
            <a:r>
              <a:rPr lang="en-US" dirty="0" smtClean="0"/>
              <a:t> fiber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850796" y="9144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Magnetic field direction</a:t>
            </a:r>
            <a:endParaRPr lang="en-US" dirty="0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/>
          <a:srcRect l="41250" t="22000" r="34375" b="69000"/>
          <a:stretch>
            <a:fillRect/>
          </a:stretch>
        </p:blipFill>
        <p:spPr bwMode="auto">
          <a:xfrm>
            <a:off x="3325090" y="1253835"/>
            <a:ext cx="152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3" name="Straight Arrow Connector 22"/>
          <p:cNvCxnSpPr/>
          <p:nvPr/>
        </p:nvCxnSpPr>
        <p:spPr>
          <a:xfrm rot="5400000" flipH="1" flipV="1">
            <a:off x="3584890" y="1485106"/>
            <a:ext cx="838200" cy="1588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079396" y="1676400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MZI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rot="10800000">
            <a:off x="4765196" y="164869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450996" y="1447800"/>
            <a:ext cx="685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136796" y="12954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Power meter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1000" y="579120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When input wavelength is fixed, the transmitted power difference between positive and negative magnetic field is about 3~5 </a:t>
            </a:r>
            <a:r>
              <a:rPr lang="en-US" dirty="0" err="1" smtClean="0"/>
              <a:t>dBm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Wavelength split (0.1nm) is much smaller than calculated value (0.4nm).</a:t>
            </a:r>
            <a:endParaRPr lang="en-US" dirty="0"/>
          </a:p>
        </p:txBody>
      </p:sp>
      <p:graphicFrame>
        <p:nvGraphicFramePr>
          <p:cNvPr id="1183747" name="Object 3"/>
          <p:cNvGraphicFramePr>
            <a:graphicFrameLocks noChangeAspect="1"/>
          </p:cNvGraphicFramePr>
          <p:nvPr/>
        </p:nvGraphicFramePr>
        <p:xfrm>
          <a:off x="152400" y="2362200"/>
          <a:ext cx="4332287" cy="3635375"/>
        </p:xfrm>
        <a:graphic>
          <a:graphicData uri="http://schemas.openxmlformats.org/presentationml/2006/ole">
            <p:oleObj spid="_x0000_s93186" name="Graph" r:id="rId4" imgW="3859200" imgH="3235680" progId="Origin50.Graph">
              <p:embed/>
            </p:oleObj>
          </a:graphicData>
        </a:graphic>
      </p:graphicFrame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4343400" y="2362200"/>
          <a:ext cx="4268788" cy="3578225"/>
        </p:xfrm>
        <a:graphic>
          <a:graphicData uri="http://schemas.openxmlformats.org/presentationml/2006/ole">
            <p:oleObj spid="_x0000_s93187" name="Graph" r:id="rId5" imgW="3859200" imgH="3235680" progId="Origin50.Graph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133600" y="2438400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TM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553200" y="23622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image at MZI output</a:t>
            </a:r>
            <a:endParaRPr lang="en-US" dirty="0"/>
          </a:p>
        </p:txBody>
      </p:sp>
      <p:pic>
        <p:nvPicPr>
          <p:cNvPr id="1182722" name="Picture 2" descr="C:\Research\UCSB\Optical Isolator\measurement\Photos\20101122\20101122\1519nm 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67200"/>
            <a:ext cx="3048000" cy="2286000"/>
          </a:xfrm>
          <a:prstGeom prst="rect">
            <a:avLst/>
          </a:prstGeom>
          <a:noFill/>
        </p:spPr>
      </p:pic>
      <p:pic>
        <p:nvPicPr>
          <p:cNvPr id="1182723" name="Picture 3" descr="C:\Research\UCSB\Optical Isolator\measurement\Photos\20101122\20101122\1519nm no mag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1075" y="4267200"/>
            <a:ext cx="3048000" cy="2286000"/>
          </a:xfrm>
          <a:prstGeom prst="rect">
            <a:avLst/>
          </a:prstGeom>
          <a:noFill/>
        </p:spPr>
      </p:pic>
      <p:pic>
        <p:nvPicPr>
          <p:cNvPr id="1182724" name="Picture 4" descr="C:\Research\UCSB\Optical Isolator\measurement\Photos\20101122\20101122\1519nm S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2145" y="4267200"/>
            <a:ext cx="3048000" cy="2286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407004" y="2327565"/>
            <a:ext cx="685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59404" y="2327565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TL</a:t>
            </a:r>
            <a:endParaRPr lang="en-US" dirty="0"/>
          </a:p>
        </p:txBody>
      </p:sp>
      <p:cxnSp>
        <p:nvCxnSpPr>
          <p:cNvPr id="10" name="Straight Connector 9"/>
          <p:cNvCxnSpPr>
            <a:stCxn id="7" idx="3"/>
          </p:cNvCxnSpPr>
          <p:nvPr/>
        </p:nvCxnSpPr>
        <p:spPr>
          <a:xfrm>
            <a:off x="2092804" y="2479965"/>
            <a:ext cx="1447800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626204" y="2251365"/>
            <a:ext cx="1524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778604" y="2251365"/>
            <a:ext cx="1524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31004" y="2251365"/>
            <a:ext cx="1524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252408" y="2286000"/>
            <a:ext cx="5334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apezoid 15"/>
          <p:cNvSpPr/>
          <p:nvPr/>
        </p:nvSpPr>
        <p:spPr>
          <a:xfrm rot="16200000">
            <a:off x="5023808" y="2362200"/>
            <a:ext cx="304800" cy="152400"/>
          </a:xfrm>
          <a:prstGeom prst="trapezoi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014408" y="2133600"/>
            <a:ext cx="304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7" idx="0"/>
            <a:endCxn id="17" idx="4"/>
          </p:cNvCxnSpPr>
          <p:nvPr/>
        </p:nvCxnSpPr>
        <p:spPr>
          <a:xfrm rot="16200000" flipH="1">
            <a:off x="5823908" y="24765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5844288" y="2476500"/>
            <a:ext cx="4849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H="1">
            <a:off x="6010543" y="2466122"/>
            <a:ext cx="4849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6624008" y="2286000"/>
            <a:ext cx="609600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664804" y="2286000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CCD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785808" y="2895600"/>
            <a:ext cx="1006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polarizer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871408" y="1828800"/>
            <a:ext cx="1043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245204" y="2632365"/>
            <a:ext cx="1340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Lensed</a:t>
            </a:r>
            <a:r>
              <a:rPr lang="en-US" dirty="0" smtClean="0"/>
              <a:t> fiber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743200" y="1447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Magnetic field direction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04800" y="3810000"/>
            <a:ext cx="2305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positive magnetic field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477000" y="3821668"/>
            <a:ext cx="2396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Negative magnetic field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657600" y="3810000"/>
            <a:ext cx="1842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magnetic field</a:t>
            </a:r>
            <a:endParaRPr lang="en-US" dirty="0"/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5" cstate="print"/>
          <a:srcRect l="41250" t="22000" r="34375" b="69000"/>
          <a:stretch>
            <a:fillRect/>
          </a:stretch>
        </p:blipFill>
        <p:spPr bwMode="auto">
          <a:xfrm>
            <a:off x="3512894" y="2092035"/>
            <a:ext cx="152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9" name="Straight Arrow Connector 38"/>
          <p:cNvCxnSpPr/>
          <p:nvPr/>
        </p:nvCxnSpPr>
        <p:spPr>
          <a:xfrm rot="5400000" flipH="1" flipV="1">
            <a:off x="3772694" y="2323306"/>
            <a:ext cx="838200" cy="1588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267200" y="2514600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MZI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response of MZI</a:t>
            </a:r>
            <a:endParaRPr lang="en-US" dirty="0"/>
          </a:p>
        </p:txBody>
      </p:sp>
      <p:pic>
        <p:nvPicPr>
          <p:cNvPr id="1564674" name="Picture 2" descr="E:\Optical isolator\Measurement\2101210\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429000"/>
            <a:ext cx="3657600" cy="2743200"/>
          </a:xfrm>
          <a:prstGeom prst="rect">
            <a:avLst/>
          </a:prstGeom>
          <a:noFill/>
        </p:spPr>
      </p:pic>
      <p:pic>
        <p:nvPicPr>
          <p:cNvPr id="1564675" name="Picture 3" descr="E:\Optical isolator\Measurement\2101210\TE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429000"/>
            <a:ext cx="3657600" cy="2743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05000" y="2971800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TM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29718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1676400"/>
            <a:ext cx="73161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1520.05 nm</a:t>
            </a:r>
          </a:p>
          <a:p>
            <a:r>
              <a:rPr lang="en-US" dirty="0" smtClean="0"/>
              <a:t>25C</a:t>
            </a:r>
          </a:p>
          <a:p>
            <a:r>
              <a:rPr lang="en-US" dirty="0" smtClean="0"/>
              <a:t>Surface magnetic field of electromagnet: 200~300 Gauss at 3A input current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86000" y="5562600"/>
            <a:ext cx="304800" cy="1588"/>
          </a:xfrm>
          <a:prstGeom prst="straightConnector1">
            <a:avLst/>
          </a:prstGeom>
          <a:ln w="127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09800" y="5562600"/>
            <a:ext cx="50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 sec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1447800" y="3962400"/>
            <a:ext cx="304800" cy="304800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76400" y="3761601"/>
            <a:ext cx="15931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Positive magnetic field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4523601"/>
            <a:ext cx="16560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Negative magnetic field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stCxn id="15" idx="1"/>
          </p:cNvCxnSpPr>
          <p:nvPr/>
        </p:nvCxnSpPr>
        <p:spPr>
          <a:xfrm rot="10800000">
            <a:off x="1143000" y="4495803"/>
            <a:ext cx="228600" cy="166299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Asymmetric MZI with bonded </a:t>
            </a:r>
            <a:r>
              <a:rPr lang="en-US" dirty="0" err="1" smtClean="0"/>
              <a:t>Ce:YIG</a:t>
            </a:r>
            <a:r>
              <a:rPr lang="en-US" dirty="0" smtClean="0"/>
              <a:t> (from </a:t>
            </a:r>
            <a:r>
              <a:rPr lang="en-US" dirty="0" err="1" smtClean="0"/>
              <a:t>Mizumoto</a:t>
            </a:r>
            <a:r>
              <a:rPr lang="en-US" dirty="0" smtClean="0"/>
              <a:t>) shows nonreciprocal effects</a:t>
            </a:r>
          </a:p>
          <a:p>
            <a:pPr lvl="1"/>
            <a:r>
              <a:rPr lang="en-US" dirty="0" smtClean="0"/>
              <a:t>Smaller wavelength shift than expected</a:t>
            </a:r>
          </a:p>
          <a:p>
            <a:pPr lvl="2"/>
            <a:r>
              <a:rPr lang="en-US" dirty="0" smtClean="0"/>
              <a:t>Could be air gap between the </a:t>
            </a:r>
            <a:r>
              <a:rPr lang="en-US" dirty="0" err="1" smtClean="0"/>
              <a:t>Ce:YIG</a:t>
            </a:r>
            <a:r>
              <a:rPr lang="en-US" dirty="0" smtClean="0"/>
              <a:t> and Si waveguides assuming the material is no problem</a:t>
            </a:r>
          </a:p>
          <a:p>
            <a:r>
              <a:rPr lang="en-US" dirty="0" smtClean="0"/>
              <a:t>The ring resonators on the same chip doesn’t show any resonance behavior due to offset </a:t>
            </a:r>
            <a:r>
              <a:rPr lang="en-US" dirty="0" err="1" smtClean="0"/>
              <a:t>Ebeam</a:t>
            </a:r>
            <a:r>
              <a:rPr lang="en-US" dirty="0" smtClean="0"/>
              <a:t> calibration after replacing the filament.</a:t>
            </a:r>
          </a:p>
          <a:p>
            <a:r>
              <a:rPr lang="en-US" dirty="0" smtClean="0"/>
              <a:t> Next</a:t>
            </a:r>
          </a:p>
          <a:p>
            <a:pPr lvl="1"/>
            <a:r>
              <a:rPr lang="en-US" dirty="0" smtClean="0"/>
              <a:t>Recalibrate the gap between the ring and the straight WG</a:t>
            </a:r>
          </a:p>
          <a:p>
            <a:pPr lvl="1"/>
            <a:r>
              <a:rPr lang="en-US" dirty="0" smtClean="0"/>
              <a:t>Bond </a:t>
            </a:r>
            <a:r>
              <a:rPr lang="en-US" dirty="0" err="1" smtClean="0"/>
              <a:t>Ce:YIG</a:t>
            </a:r>
            <a:r>
              <a:rPr lang="en-US" dirty="0" smtClean="0"/>
              <a:t> onto only one arm of the MZI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2390</TotalTime>
  <Words>353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Graph</vt:lpstr>
      <vt:lpstr>Isolator update</vt:lpstr>
      <vt:lpstr>Outline</vt:lpstr>
      <vt:lpstr>Magnetization of Ce:YIG</vt:lpstr>
      <vt:lpstr>Magnetization of Ce:YIG</vt:lpstr>
      <vt:lpstr>X-ray Diffraction of Ce:YIG</vt:lpstr>
      <vt:lpstr>Transmission spectra of MZI</vt:lpstr>
      <vt:lpstr>IR image at MZI output</vt:lpstr>
      <vt:lpstr>Temporal response of MZI</vt:lpstr>
      <vt:lpstr>Summary</vt:lpstr>
      <vt:lpstr>MZI-type Isolator</vt:lpstr>
    </vt:vector>
  </TitlesOfParts>
  <Company>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 Tien</dc:creator>
  <cp:lastModifiedBy>Jason Tien</cp:lastModifiedBy>
  <cp:revision>28</cp:revision>
  <dcterms:created xsi:type="dcterms:W3CDTF">2010-08-17T01:01:41Z</dcterms:created>
  <dcterms:modified xsi:type="dcterms:W3CDTF">2010-12-14T18:54:10Z</dcterms:modified>
</cp:coreProperties>
</file>