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82" r:id="rId2"/>
    <p:sldId id="384" r:id="rId3"/>
    <p:sldId id="386" r:id="rId4"/>
    <p:sldId id="387" r:id="rId5"/>
    <p:sldId id="371" r:id="rId6"/>
    <p:sldId id="375" r:id="rId7"/>
    <p:sldId id="376" r:id="rId8"/>
    <p:sldId id="369" r:id="rId9"/>
    <p:sldId id="370" r:id="rId10"/>
    <p:sldId id="377" r:id="rId11"/>
    <p:sldId id="378" r:id="rId12"/>
    <p:sldId id="382" r:id="rId13"/>
    <p:sldId id="379" r:id="rId14"/>
    <p:sldId id="381" r:id="rId15"/>
    <p:sldId id="345" r:id="rId16"/>
    <p:sldId id="341" r:id="rId17"/>
    <p:sldId id="385" r:id="rId18"/>
    <p:sldId id="380" r:id="rId19"/>
    <p:sldId id="358" r:id="rId20"/>
    <p:sldId id="372" r:id="rId21"/>
  </p:sldIdLst>
  <p:sldSz cx="9144000" cy="6858000" type="screen4x3"/>
  <p:notesSz cx="7010400" cy="9296400"/>
  <p:defaultTextStyle>
    <a:defPPr>
      <a:defRPr lang="en-US"/>
    </a:defPPr>
    <a:lvl1pPr algn="l" rtl="0" fontAlgn="base">
      <a:spcBef>
        <a:spcPct val="0"/>
      </a:spcBef>
      <a:spcAft>
        <a:spcPct val="0"/>
      </a:spcAft>
      <a:defRPr sz="1000" i="1" kern="1200">
        <a:solidFill>
          <a:srgbClr val="0000FF"/>
        </a:solidFill>
        <a:latin typeface="Arial" charset="0"/>
        <a:ea typeface="+mn-ea"/>
        <a:cs typeface="+mn-cs"/>
      </a:defRPr>
    </a:lvl1pPr>
    <a:lvl2pPr marL="457200" algn="l" rtl="0" fontAlgn="base">
      <a:spcBef>
        <a:spcPct val="0"/>
      </a:spcBef>
      <a:spcAft>
        <a:spcPct val="0"/>
      </a:spcAft>
      <a:defRPr sz="1000" i="1" kern="1200">
        <a:solidFill>
          <a:srgbClr val="0000FF"/>
        </a:solidFill>
        <a:latin typeface="Arial" charset="0"/>
        <a:ea typeface="+mn-ea"/>
        <a:cs typeface="+mn-cs"/>
      </a:defRPr>
    </a:lvl2pPr>
    <a:lvl3pPr marL="914400" algn="l" rtl="0" fontAlgn="base">
      <a:spcBef>
        <a:spcPct val="0"/>
      </a:spcBef>
      <a:spcAft>
        <a:spcPct val="0"/>
      </a:spcAft>
      <a:defRPr sz="1000" i="1" kern="1200">
        <a:solidFill>
          <a:srgbClr val="0000FF"/>
        </a:solidFill>
        <a:latin typeface="Arial" charset="0"/>
        <a:ea typeface="+mn-ea"/>
        <a:cs typeface="+mn-cs"/>
      </a:defRPr>
    </a:lvl3pPr>
    <a:lvl4pPr marL="1371600" algn="l" rtl="0" fontAlgn="base">
      <a:spcBef>
        <a:spcPct val="0"/>
      </a:spcBef>
      <a:spcAft>
        <a:spcPct val="0"/>
      </a:spcAft>
      <a:defRPr sz="1000" i="1" kern="1200">
        <a:solidFill>
          <a:srgbClr val="0000FF"/>
        </a:solidFill>
        <a:latin typeface="Arial" charset="0"/>
        <a:ea typeface="+mn-ea"/>
        <a:cs typeface="+mn-cs"/>
      </a:defRPr>
    </a:lvl4pPr>
    <a:lvl5pPr marL="1828800" algn="l" rtl="0" fontAlgn="base">
      <a:spcBef>
        <a:spcPct val="0"/>
      </a:spcBef>
      <a:spcAft>
        <a:spcPct val="0"/>
      </a:spcAft>
      <a:defRPr sz="1000" i="1" kern="1200">
        <a:solidFill>
          <a:srgbClr val="0000FF"/>
        </a:solidFill>
        <a:latin typeface="Arial" charset="0"/>
        <a:ea typeface="+mn-ea"/>
        <a:cs typeface="+mn-cs"/>
      </a:defRPr>
    </a:lvl5pPr>
    <a:lvl6pPr marL="2286000" algn="l" defTabSz="914400" rtl="0" eaLnBrk="1" latinLnBrk="0" hangingPunct="1">
      <a:defRPr sz="1000" i="1" kern="1200">
        <a:solidFill>
          <a:srgbClr val="0000FF"/>
        </a:solidFill>
        <a:latin typeface="Arial" charset="0"/>
        <a:ea typeface="+mn-ea"/>
        <a:cs typeface="+mn-cs"/>
      </a:defRPr>
    </a:lvl6pPr>
    <a:lvl7pPr marL="2743200" algn="l" defTabSz="914400" rtl="0" eaLnBrk="1" latinLnBrk="0" hangingPunct="1">
      <a:defRPr sz="1000" i="1" kern="1200">
        <a:solidFill>
          <a:srgbClr val="0000FF"/>
        </a:solidFill>
        <a:latin typeface="Arial" charset="0"/>
        <a:ea typeface="+mn-ea"/>
        <a:cs typeface="+mn-cs"/>
      </a:defRPr>
    </a:lvl7pPr>
    <a:lvl8pPr marL="3200400" algn="l" defTabSz="914400" rtl="0" eaLnBrk="1" latinLnBrk="0" hangingPunct="1">
      <a:defRPr sz="1000" i="1" kern="1200">
        <a:solidFill>
          <a:srgbClr val="0000FF"/>
        </a:solidFill>
        <a:latin typeface="Arial" charset="0"/>
        <a:ea typeface="+mn-ea"/>
        <a:cs typeface="+mn-cs"/>
      </a:defRPr>
    </a:lvl8pPr>
    <a:lvl9pPr marL="3657600" algn="l" defTabSz="914400" rtl="0" eaLnBrk="1" latinLnBrk="0" hangingPunct="1">
      <a:defRPr sz="1000" i="1" kern="1200">
        <a:solidFill>
          <a:srgbClr val="0000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FF"/>
    <a:srgbClr val="FFFF99"/>
    <a:srgbClr val="FFFF00"/>
    <a:srgbClr val="FF6600"/>
    <a:srgbClr val="9966FF"/>
    <a:srgbClr val="FF66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40" autoAdjust="0"/>
    <p:restoredTop sz="70438" autoAdjust="0"/>
  </p:normalViewPr>
  <p:slideViewPr>
    <p:cSldViewPr>
      <p:cViewPr varScale="1">
        <p:scale>
          <a:sx n="49" d="100"/>
          <a:sy n="49" d="100"/>
        </p:scale>
        <p:origin x="-732" y="-102"/>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53" d="100"/>
          <a:sy n="53" d="100"/>
        </p:scale>
        <p:origin x="-190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endParaRPr lang="en-US" altLang="zh-TW"/>
          </a:p>
        </p:txBody>
      </p:sp>
      <p:sp>
        <p:nvSpPr>
          <p:cNvPr id="2027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defRPr>
            </a:lvl1pPr>
          </a:lstStyle>
          <a:p>
            <a:endParaRPr lang="en-US" altLang="zh-TW"/>
          </a:p>
        </p:txBody>
      </p:sp>
      <p:sp>
        <p:nvSpPr>
          <p:cNvPr id="2027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endParaRPr lang="en-US" altLang="zh-TW"/>
          </a:p>
        </p:txBody>
      </p:sp>
      <p:sp>
        <p:nvSpPr>
          <p:cNvPr id="2027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fld id="{48E12C57-A617-4711-A8C2-28BCF9E828F1}"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endParaRPr lang="en-US" altLang="zh-TW"/>
          </a:p>
        </p:txBody>
      </p:sp>
      <p:sp>
        <p:nvSpPr>
          <p:cNvPr id="2140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defRPr>
            </a:lvl1pPr>
          </a:lstStyle>
          <a:p>
            <a:endParaRPr lang="en-US" altLang="zh-TW"/>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140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endParaRPr lang="en-US" altLang="zh-TW"/>
          </a:p>
        </p:txBody>
      </p:sp>
      <p:sp>
        <p:nvSpPr>
          <p:cNvPr id="2140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fld id="{3D95299A-1158-4400-968C-58A478D59659}"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B964B24-DB2E-4075-B3E2-9E8C1537AFFF}" type="slidenum">
              <a:rPr lang="zh-TW" altLang="en-US"/>
              <a:pPr/>
              <a:t>1</a:t>
            </a:fld>
            <a:endParaRPr lang="en-US" altLang="zh-TW"/>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tLang="zh-TW" dirty="0" smtClean="0"/>
              <a:t>Thank you for</a:t>
            </a:r>
            <a:r>
              <a:rPr lang="en-US" altLang="zh-TW" baseline="0" dirty="0" smtClean="0"/>
              <a:t> the Chair’s introduction. At first, we wanna thank the funding support from DARPA and INTEL.You may noticed that I have revised the title since I will focus on the lumped HSEAM. </a:t>
            </a:r>
            <a:endParaRPr lang="zh-TW"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 let us look at the performance of this modulator. The left figure shows the DC transmission curve at 20C</a:t>
            </a:r>
            <a:r>
              <a:rPr lang="en-US" altLang="zh-CN" baseline="0" dirty="0" smtClean="0"/>
              <a:t>. We can see that the optical window can be more than 30nm for a 10dB extinction over 2V bias change. Then, we check its high temperature performance at 1300nm. As the temperature goes up, similar trend is found as the case when goes to a short wavelength. It means a red shift of the absorption spectrum. Based on the two figures, we can get that the shift rate is around 0.5nm/C. It matches the shift rate of gain peak for an semiconductor amplifer and the laser.</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the small signal response for the device with different</a:t>
            </a:r>
            <a:r>
              <a:rPr lang="en-US" altLang="zh-CN" baseline="0" dirty="0" smtClean="0"/>
              <a:t> lengths. We get bandwidth of 32GHz for the 100um device. We also checked the performance at higher temperature for the 100um device. As shown here, the 3dB bandwidth keeps larger than 27GHz. </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slides show the eye diagram at</a:t>
            </a:r>
            <a:r>
              <a:rPr lang="en-US" altLang="zh-CN" baseline="0" dirty="0" smtClean="0"/>
              <a:t> 25Gb/s with a 1Vpp drive voltage. The left figure shows the capured electrical eye by a 50</a:t>
            </a:r>
            <a:r>
              <a:rPr lang="el-GR" altLang="zh-CN" baseline="0" dirty="0" smtClean="0">
                <a:latin typeface="Times New Roman"/>
                <a:cs typeface="Times New Roman"/>
              </a:rPr>
              <a:t>Ω</a:t>
            </a:r>
            <a:r>
              <a:rPr lang="en-US" altLang="zh-CN" baseline="0" dirty="0" smtClean="0">
                <a:latin typeface="Times New Roman"/>
                <a:cs typeface="Times New Roman"/>
              </a:rPr>
              <a:t> </a:t>
            </a:r>
            <a:r>
              <a:rPr lang="en-US" altLang="zh-CN" baseline="0" dirty="0" smtClean="0"/>
              <a:t>DCA. The real drive voltage on the modulator is double due to the lumped configuration. The left side two eyes correspond to the back to back transmission and through a 10.9km fiber. They are measured at different temperatures and we can see a range of 6~8dB extinction. </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also measured the eye diagrams at 40 Gb/s with similar setup. The amplitude of the electrical eye is slightly reduced due to the drive circuit. Similary, the eye diagram for B2B and 10.9km transmission are listed on the right. They showed around 5dB extinction ratio. The power consumption due to the capacitor charging is 20fJ/bit. Additional 90fJ/bit comes from the absorption of the optical power, which is usually taken into account by the laser side.</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zh-CN" altLang="zh-CN" smtClean="0"/>
          </a:p>
        </p:txBody>
      </p:sp>
      <p:sp>
        <p:nvSpPr>
          <p:cNvPr id="34820" name="Slide Number Placeholder 3"/>
          <p:cNvSpPr>
            <a:spLocks noGrp="1"/>
          </p:cNvSpPr>
          <p:nvPr>
            <p:ph type="sldNum" sz="quarter" idx="5"/>
          </p:nvPr>
        </p:nvSpPr>
        <p:spPr>
          <a:noFill/>
        </p:spPr>
        <p:txBody>
          <a:bodyPr/>
          <a:lstStyle/>
          <a:p>
            <a:fld id="{2B74400C-1701-4AE2-9D9B-4C84948AE06A}" type="slidenum">
              <a:rPr lang="zh-TW" altLang="en-US"/>
              <a:pPr/>
              <a:t>15</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zh-CN" altLang="zh-CN" smtClean="0"/>
          </a:p>
        </p:txBody>
      </p:sp>
      <p:sp>
        <p:nvSpPr>
          <p:cNvPr id="35844" name="Slide Number Placeholder 3"/>
          <p:cNvSpPr>
            <a:spLocks noGrp="1"/>
          </p:cNvSpPr>
          <p:nvPr>
            <p:ph type="sldNum" sz="quarter" idx="5"/>
          </p:nvPr>
        </p:nvSpPr>
        <p:spPr>
          <a:noFill/>
        </p:spPr>
        <p:txBody>
          <a:bodyPr/>
          <a:lstStyle/>
          <a:p>
            <a:fld id="{3F5327E8-5162-4740-AC63-5E376DCAC205}" type="slidenum">
              <a:rPr lang="zh-TW" altLang="en-US"/>
              <a:pPr/>
              <a:t>16</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Background</a:t>
            </a:r>
          </a:p>
          <a:p>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19</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here is our solution: making a III-V quantum wells modulator on silicon based on the</a:t>
            </a:r>
            <a:r>
              <a:rPr lang="en-US" altLang="zh-CN" baseline="0" dirty="0" smtClean="0"/>
              <a:t> hybrid silicon platform</a:t>
            </a:r>
            <a:r>
              <a:rPr lang="en-US" altLang="zh-CN" dirty="0" smtClean="0"/>
              <a:t>. On 2008, we reported</a:t>
            </a:r>
            <a:r>
              <a:rPr lang="en-US" altLang="zh-CN" baseline="0" dirty="0" smtClean="0"/>
              <a:t> our first demonstration based on lumped electrode. It has a bandwidth of ~20GHz. Then, last year, we developed the distributed modulator based on traditional traveling-wave configuration. The bandwidth has been improved to ~42GHz. And today, we will report our new generation based on segmented electrode. Its bandwdith has exceeded 67GHz.</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20</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this presentation, I will give</a:t>
            </a:r>
            <a:r>
              <a:rPr lang="en-US" altLang="zh-CN" baseline="0" dirty="0" smtClean="0"/>
              <a:t> some </a:t>
            </a:r>
            <a:r>
              <a:rPr lang="en-US" altLang="zh-CN" baseline="0" dirty="0" smtClean="0"/>
              <a:t>introduction first </a:t>
            </a:r>
            <a:r>
              <a:rPr lang="en-US" altLang="zh-CN" baseline="0" dirty="0" smtClean="0"/>
              <a:t>and then go through the design, fabrication, and charaterzation. At last, it is the summary.</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topic of this</a:t>
            </a:r>
            <a:r>
              <a:rPr lang="en-US" altLang="zh-CN" baseline="0" dirty="0" smtClean="0"/>
              <a:t> conference is the optical interconnects. I think most of us coming here are working to boost the replacment of the electrical interconnects by optical interconnects. According to the study from Oracle, the passing line for this replacement, can be related to two specs: the bandwidth-length product exceeds 100Gbps m and the power consumption less than 1pJ/bit. </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Coming to the modulators, these two</a:t>
            </a:r>
            <a:r>
              <a:rPr lang="en-US" altLang="zh-CN" baseline="0" dirty="0" smtClean="0"/>
              <a:t> specs correspond to two directions: high speed up to 25 or even 40Gb/s and low driving voltage to be less than 1Vpp. Besides, it is also important to push the modulator to have a large tolerance to the environmental fluctuation, less cost, less loss, a small footprint and a large optical bandwidth.</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 lot of works</a:t>
            </a:r>
            <a:r>
              <a:rPr lang="en-US" altLang="zh-CN" baseline="0" dirty="0" smtClean="0"/>
              <a:t> have been done to develop a high performance silicon modulators. Here are two typical examples for the targets towards high speed and low drive voltage. The left one is the ring modulator developed by Oracle. It has been demonstrated at 25Gb/s with a 1Vpp drive voltage and a 5dB ER. The power consumption, excluding the temperature tuning, is only 7fJ/bit; The other work is the MZM modulator from U W. It reaches </a:t>
            </a:r>
            <a:r>
              <a:rPr lang="en-US" altLang="zh-CN" baseline="0" dirty="0" smtClean="0"/>
              <a:t>20 </a:t>
            </a:r>
            <a:r>
              <a:rPr lang="en-US" altLang="zh-CN" baseline="0" dirty="0" smtClean="0"/>
              <a:t>Gb/s with a 0.63Vpp and 4dB ER. The power consumption is around 200fJ/bit. These results are very impressive. However, it seems that both designs have touched their speed ceil. It is very difficult to upgrade it to </a:t>
            </a:r>
            <a:r>
              <a:rPr lang="en-US" altLang="zh-CN" baseline="0" dirty="0" smtClean="0"/>
              <a:t>40Gb/s for 1vpp operation. </a:t>
            </a:r>
            <a:r>
              <a:rPr lang="en-US" altLang="zh-CN" baseline="0" dirty="0" smtClean="0"/>
              <a:t>Secondly, to enhance the extinction, the ring modulator replys on high Q resonance and the MZM needs unbalanced design. They can only be operated at sampled wavelengths if no tuning applied. Specifically for current ring/disc modulator, it can not get rid of the temperature control, which requires additonal power consumption. </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our solution for the optical interconnects, a lumped hybrid</a:t>
            </a:r>
            <a:r>
              <a:rPr lang="en-US" altLang="zh-CN" baseline="0" dirty="0" smtClean="0"/>
              <a:t> silicon EAM. The whole structure is shown here. It has a small footprint with most of the area occupied by the probe pads. </a:t>
            </a:r>
          </a:p>
          <a:p>
            <a:r>
              <a:rPr lang="en-US" altLang="zh-CN" baseline="0" dirty="0" smtClean="0"/>
              <a:t>We use AlGaInAs quantum well to have a strong EA effect so that we can use an short modulation length of only 100um. The SEM cross-section and its optical mode profile are shown at bottom.The confinement factor in the quantum-well is 23%, also for a larger EA effect.</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fabrication is started by the standard SOI process, which </a:t>
            </a:r>
            <a:r>
              <a:rPr lang="en-US" altLang="zh-CN" baseline="0" dirty="0" smtClean="0"/>
              <a:t>is CMOS compatible and can be done in any CMOS foundary. After the SOI process, we use the wafer bonding to transfer III-V epitaxy on SOI and then uses the normal III-V process to define the III-V structure and the electrode. </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Specifically, I want to highlight the QW</a:t>
            </a:r>
            <a:r>
              <a:rPr lang="en-US" altLang="zh-CN" baseline="0" dirty="0" smtClean="0"/>
              <a:t> undercut process. </a:t>
            </a:r>
            <a:r>
              <a:rPr lang="en-US" altLang="zh-CN" dirty="0" smtClean="0"/>
              <a:t>This is used to selectively narrow the intrinsic region but keep</a:t>
            </a:r>
            <a:r>
              <a:rPr lang="en-US" altLang="zh-CN" baseline="0" dirty="0" smtClean="0"/>
              <a:t> a wide mesa so that we can get a small capacitance and also a small serious </a:t>
            </a:r>
            <a:r>
              <a:rPr lang="en-US" altLang="zh-CN" baseline="0" dirty="0" smtClean="0"/>
              <a:t>resistance at the same time. </a:t>
            </a:r>
            <a:r>
              <a:rPr lang="en-US" altLang="zh-CN" baseline="0" dirty="0" smtClean="0"/>
              <a:t>The we etchant is list here and this wet etching process is monitored under microscope based on the indicating pattern as shown on the right. We made the trench mark on silicon underneatch in advance. Once the QW layer overlaps with the mark, we stop the etching. </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since we use wet etching,</a:t>
            </a:r>
            <a:r>
              <a:rPr lang="en-US" altLang="zh-CN" baseline="0" dirty="0" smtClean="0"/>
              <a:t> we have to be careful with the bonding direction. There are two 111 crystal planes. In order to get a </a:t>
            </a:r>
            <a:r>
              <a:rPr lang="en-US" altLang="zh-CN" baseline="0" dirty="0" smtClean="0"/>
              <a:t>up-standing </a:t>
            </a:r>
            <a:r>
              <a:rPr lang="en-US" altLang="zh-CN" baseline="0" dirty="0" smtClean="0"/>
              <a:t>trapezoid, the waveguide has to be along the 011 direction. If it is rotated, we might get a fliped shape as shown here. It is not good for mode transition.</a:t>
            </a:r>
          </a:p>
          <a:p>
            <a:endParaRPr lang="en-US" altLang="zh-CN" baseline="0" dirty="0" smtClean="0"/>
          </a:p>
          <a:p>
            <a:r>
              <a:rPr lang="en-US" altLang="zh-CN" dirty="0" smtClean="0"/>
              <a:t>trapezoid</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xfrm>
            <a:off x="6679474" y="6381750"/>
            <a:ext cx="2133600" cy="476250"/>
          </a:xfrm>
          <a:ln/>
        </p:spPr>
        <p:txBody>
          <a:bodyPr/>
          <a:lstStyle>
            <a:lvl1pPr>
              <a:defRPr/>
            </a:lvl1pPr>
          </a:lstStyle>
          <a:p>
            <a:fld id="{020D82AA-A5C0-4C61-89B7-43B6A3F2D462}"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DBC10EBB-9BB6-4EDD-AD2B-CF4E6EC0CB0C}"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39C08CF6-D67B-402F-903F-BE5A4F89B111}"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14450"/>
            <a:ext cx="8229600" cy="4287838"/>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xfrm>
            <a:off x="6655526" y="6381750"/>
            <a:ext cx="2133600" cy="476250"/>
          </a:xfrm>
          <a:ln/>
        </p:spPr>
        <p:txBody>
          <a:bodyPr/>
          <a:lstStyle>
            <a:lvl1pPr>
              <a:defRPr/>
            </a:lvl1pPr>
          </a:lstStyle>
          <a:p>
            <a:fld id="{ACD45FC7-2C6C-4752-A6C7-02FB0E5528B2}"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03B49667-F2F1-4DD6-AB06-F372C3F77485}"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14450"/>
            <a:ext cx="40386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533775"/>
            <a:ext cx="4038600" cy="206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7" name="Rectangle 5"/>
          <p:cNvSpPr>
            <a:spLocks noGrp="1" noChangeArrowheads="1"/>
          </p:cNvSpPr>
          <p:nvPr>
            <p:ph type="ftr" sz="quarter" idx="11"/>
          </p:nvPr>
        </p:nvSpPr>
        <p:spPr>
          <a:ln/>
        </p:spPr>
        <p:txBody>
          <a:bodyPr/>
          <a:lstStyle>
            <a:lvl1pPr>
              <a:defRPr/>
            </a:lvl1pPr>
          </a:lstStyle>
          <a:p>
            <a:endParaRPr lang="en-US" altLang="zh-TW"/>
          </a:p>
        </p:txBody>
      </p:sp>
      <p:sp>
        <p:nvSpPr>
          <p:cNvPr id="8" name="Rectangle 6"/>
          <p:cNvSpPr>
            <a:spLocks noGrp="1" noChangeArrowheads="1"/>
          </p:cNvSpPr>
          <p:nvPr>
            <p:ph type="sldNum" sz="quarter" idx="12"/>
          </p:nvPr>
        </p:nvSpPr>
        <p:spPr>
          <a:ln/>
        </p:spPr>
        <p:txBody>
          <a:bodyPr/>
          <a:lstStyle>
            <a:lvl1pPr>
              <a:defRPr/>
            </a:lvl1pPr>
          </a:lstStyle>
          <a:p>
            <a:fld id="{C906581E-C840-4CB2-979F-BE439115E368}"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xfrm>
            <a:off x="6655526" y="6381750"/>
            <a:ext cx="2133600" cy="476250"/>
          </a:xfrm>
          <a:ln/>
        </p:spPr>
        <p:txBody>
          <a:bodyPr/>
          <a:lstStyle>
            <a:lvl1pPr>
              <a:defRPr/>
            </a:lvl1pPr>
          </a:lstStyle>
          <a:p>
            <a:fld id="{C2A88A46-021D-44D5-A8A5-A03021066D2E}"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C5ECACD2-BF6B-4064-9851-67591CA3C951}"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4038600"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821A1007-40E1-44DE-B25C-5553DB5EB397}"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8" name="Rectangle 5"/>
          <p:cNvSpPr>
            <a:spLocks noGrp="1" noChangeArrowheads="1"/>
          </p:cNvSpPr>
          <p:nvPr>
            <p:ph type="ftr" sz="quarter" idx="11"/>
          </p:nvPr>
        </p:nvSpPr>
        <p:spPr>
          <a:ln/>
        </p:spPr>
        <p:txBody>
          <a:bodyPr/>
          <a:lstStyle>
            <a:lvl1pPr>
              <a:defRPr/>
            </a:lvl1pPr>
          </a:lstStyle>
          <a:p>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F530FC8A-B9F8-40ED-A650-6C790CE3C64E}"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31542A12-872C-4036-A9C0-7A7A2EC58490}"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3" name="Rectangle 5"/>
          <p:cNvSpPr>
            <a:spLocks noGrp="1" noChangeArrowheads="1"/>
          </p:cNvSpPr>
          <p:nvPr>
            <p:ph type="ftr" sz="quarter" idx="11"/>
          </p:nvPr>
        </p:nvSpPr>
        <p:spPr>
          <a:ln/>
        </p:spPr>
        <p:txBody>
          <a:bodyPr/>
          <a:lstStyle>
            <a:lvl1pPr>
              <a:defRPr/>
            </a:lvl1pPr>
          </a:lstStyle>
          <a:p>
            <a:endParaRPr lang="en-US" altLang="zh-TW"/>
          </a:p>
        </p:txBody>
      </p:sp>
      <p:sp>
        <p:nvSpPr>
          <p:cNvPr id="4" name="Rectangle 6"/>
          <p:cNvSpPr>
            <a:spLocks noGrp="1" noChangeArrowheads="1"/>
          </p:cNvSpPr>
          <p:nvPr>
            <p:ph type="sldNum" sz="quarter" idx="12"/>
          </p:nvPr>
        </p:nvSpPr>
        <p:spPr>
          <a:xfrm>
            <a:off x="6681652" y="6381750"/>
            <a:ext cx="2133600" cy="476250"/>
          </a:xfrm>
          <a:ln/>
        </p:spPr>
        <p:txBody>
          <a:bodyPr/>
          <a:lstStyle>
            <a:lvl1pPr>
              <a:defRPr/>
            </a:lvl1pPr>
          </a:lstStyle>
          <a:p>
            <a:fld id="{B53A9EFF-4A61-48B5-837C-9A6F29574C0B}"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B13F9685-C84E-458F-B0B3-D7B607433A01}"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4054DE1B-B5A1-4CE4-9FF9-0D71BECF2FCD}"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65100"/>
            <a:ext cx="8229600" cy="788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5123" name="Rectangle 3"/>
          <p:cNvSpPr>
            <a:spLocks noGrp="1" noChangeArrowheads="1"/>
          </p:cNvSpPr>
          <p:nvPr>
            <p:ph type="body" idx="1"/>
          </p:nvPr>
        </p:nvSpPr>
        <p:spPr bwMode="auto">
          <a:xfrm>
            <a:off x="457200" y="1314450"/>
            <a:ext cx="8229600" cy="428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ea typeface="PMingLiU" pitchFamily="18" charset="-120"/>
              </a:defRPr>
            </a:lvl1pPr>
          </a:lstStyle>
          <a:p>
            <a:endParaRPr lang="en-US" altLang="zh-TW"/>
          </a:p>
        </p:txBody>
      </p:sp>
      <p:sp>
        <p:nvSpPr>
          <p:cNvPr id="4102" name="Rectangle 6"/>
          <p:cNvSpPr>
            <a:spLocks noGrp="1" noChangeArrowheads="1"/>
          </p:cNvSpPr>
          <p:nvPr>
            <p:ph type="sldNum" sz="quarter" idx="4"/>
          </p:nvPr>
        </p:nvSpPr>
        <p:spPr bwMode="auto">
          <a:xfrm>
            <a:off x="6679474"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ea typeface="PMingLiU" pitchFamily="18" charset="-120"/>
              </a:defRPr>
            </a:lvl1pPr>
          </a:lstStyle>
          <a:p>
            <a:fld id="{F6C017C1-0F40-4435-A242-27D810379F16}" type="slidenum">
              <a:rPr lang="zh-TW" altLang="en-US"/>
              <a:pPr/>
              <a:t>‹#›</a:t>
            </a:fld>
            <a:endParaRPr lang="en-US" altLang="zh-TW"/>
          </a:p>
        </p:txBody>
      </p:sp>
      <p:pic>
        <p:nvPicPr>
          <p:cNvPr id="5127" name="Picture 7"/>
          <p:cNvPicPr>
            <a:picLocks noChangeArrowheads="1"/>
          </p:cNvPicPr>
          <p:nvPr/>
        </p:nvPicPr>
        <p:blipFill>
          <a:blip r:embed="rId16" cstate="print"/>
          <a:srcRect/>
          <a:stretch>
            <a:fillRect/>
          </a:stretch>
        </p:blipFill>
        <p:spPr bwMode="auto">
          <a:xfrm>
            <a:off x="76200" y="6113463"/>
            <a:ext cx="681037" cy="668337"/>
          </a:xfrm>
          <a:prstGeom prst="rect">
            <a:avLst/>
          </a:prstGeom>
          <a:noFill/>
          <a:ln w="12700">
            <a:noFill/>
            <a:miter lim="800000"/>
            <a:headEnd/>
            <a:tailEnd/>
          </a:ln>
        </p:spPr>
      </p:pic>
      <p:sp>
        <p:nvSpPr>
          <p:cNvPr id="4104" name="Text Box 8"/>
          <p:cNvSpPr txBox="1">
            <a:spLocks noChangeArrowheads="1"/>
          </p:cNvSpPr>
          <p:nvPr/>
        </p:nvSpPr>
        <p:spPr bwMode="auto">
          <a:xfrm>
            <a:off x="812074" y="6185263"/>
            <a:ext cx="2411413" cy="533400"/>
          </a:xfrm>
          <a:prstGeom prst="rect">
            <a:avLst/>
          </a:prstGeom>
          <a:noFill/>
          <a:ln w="12700">
            <a:noFill/>
            <a:miter lim="800000"/>
            <a:headEnd/>
            <a:tailEnd/>
          </a:ln>
          <a:effectLst/>
        </p:spPr>
        <p:txBody>
          <a:bodyPr wrap="none">
            <a:spAutoFit/>
          </a:bodyPr>
          <a:lstStyle/>
          <a:p>
            <a:pPr defTabSz="762000" eaLnBrk="0" hangingPunct="0">
              <a:lnSpc>
                <a:spcPct val="90000"/>
              </a:lnSpc>
              <a:defRPr/>
            </a:pPr>
            <a:r>
              <a:rPr lang="en-US" altLang="zh-TW" sz="1600" b="1" i="0" dirty="0">
                <a:solidFill>
                  <a:srgbClr val="0099FF"/>
                </a:solidFill>
                <a:effectLst>
                  <a:outerShdw blurRad="38100" dist="38100" dir="2700000" algn="tl">
                    <a:srgbClr val="C0C0C0"/>
                  </a:outerShdw>
                </a:effectLst>
                <a:ea typeface="新細明體" pitchFamily="18" charset="-120"/>
              </a:rPr>
              <a:t>University of California</a:t>
            </a:r>
          </a:p>
          <a:p>
            <a:pPr defTabSz="762000" eaLnBrk="0" hangingPunct="0">
              <a:lnSpc>
                <a:spcPct val="90000"/>
              </a:lnSpc>
              <a:defRPr/>
            </a:pPr>
            <a:r>
              <a:rPr lang="en-US" altLang="zh-TW" sz="1600" b="1" i="0" dirty="0">
                <a:solidFill>
                  <a:srgbClr val="0099FF"/>
                </a:solidFill>
                <a:effectLst>
                  <a:outerShdw blurRad="38100" dist="38100" dir="2700000" algn="tl">
                    <a:srgbClr val="C0C0C0"/>
                  </a:outerShdw>
                </a:effectLst>
                <a:ea typeface="新細明體" pitchFamily="18" charset="-120"/>
              </a:rPr>
              <a:t>Santa Barbara</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ctr" rtl="0" eaLnBrk="0" fontAlgn="base" hangingPunct="0">
        <a:spcBef>
          <a:spcPct val="0"/>
        </a:spcBef>
        <a:spcAft>
          <a:spcPct val="0"/>
        </a:spcAft>
        <a:defRPr sz="3600">
          <a:solidFill>
            <a:srgbClr val="0000FF"/>
          </a:solidFill>
          <a:latin typeface="+mj-lt"/>
          <a:ea typeface="+mj-ea"/>
          <a:cs typeface="+mj-cs"/>
        </a:defRPr>
      </a:lvl1pPr>
      <a:lvl2pPr algn="ctr" rtl="0" eaLnBrk="0" fontAlgn="base" hangingPunct="0">
        <a:spcBef>
          <a:spcPct val="0"/>
        </a:spcBef>
        <a:spcAft>
          <a:spcPct val="0"/>
        </a:spcAft>
        <a:defRPr sz="3600">
          <a:solidFill>
            <a:srgbClr val="0000FF"/>
          </a:solidFill>
          <a:latin typeface="Arial" charset="0"/>
        </a:defRPr>
      </a:lvl2pPr>
      <a:lvl3pPr algn="ctr" rtl="0" eaLnBrk="0" fontAlgn="base" hangingPunct="0">
        <a:spcBef>
          <a:spcPct val="0"/>
        </a:spcBef>
        <a:spcAft>
          <a:spcPct val="0"/>
        </a:spcAft>
        <a:defRPr sz="3600">
          <a:solidFill>
            <a:srgbClr val="0000FF"/>
          </a:solidFill>
          <a:latin typeface="Arial" charset="0"/>
        </a:defRPr>
      </a:lvl3pPr>
      <a:lvl4pPr algn="ctr" rtl="0" eaLnBrk="0" fontAlgn="base" hangingPunct="0">
        <a:spcBef>
          <a:spcPct val="0"/>
        </a:spcBef>
        <a:spcAft>
          <a:spcPct val="0"/>
        </a:spcAft>
        <a:defRPr sz="3600">
          <a:solidFill>
            <a:srgbClr val="0000FF"/>
          </a:solidFill>
          <a:latin typeface="Arial" charset="0"/>
        </a:defRPr>
      </a:lvl4pPr>
      <a:lvl5pPr algn="ctr" rtl="0" eaLnBrk="0" fontAlgn="base" hangingPunct="0">
        <a:spcBef>
          <a:spcPct val="0"/>
        </a:spcBef>
        <a:spcAft>
          <a:spcPct val="0"/>
        </a:spcAft>
        <a:defRPr sz="3600">
          <a:solidFill>
            <a:srgbClr val="0000FF"/>
          </a:solidFill>
          <a:latin typeface="Arial" charset="0"/>
        </a:defRPr>
      </a:lvl5pPr>
      <a:lvl6pPr marL="457200" algn="ctr" rtl="0" fontAlgn="base">
        <a:spcBef>
          <a:spcPct val="0"/>
        </a:spcBef>
        <a:spcAft>
          <a:spcPct val="0"/>
        </a:spcAft>
        <a:defRPr sz="3600">
          <a:solidFill>
            <a:srgbClr val="0000FF"/>
          </a:solidFill>
          <a:latin typeface="Arial" charset="0"/>
        </a:defRPr>
      </a:lvl6pPr>
      <a:lvl7pPr marL="914400" algn="ctr" rtl="0" fontAlgn="base">
        <a:spcBef>
          <a:spcPct val="0"/>
        </a:spcBef>
        <a:spcAft>
          <a:spcPct val="0"/>
        </a:spcAft>
        <a:defRPr sz="3600">
          <a:solidFill>
            <a:srgbClr val="0000FF"/>
          </a:solidFill>
          <a:latin typeface="Arial" charset="0"/>
        </a:defRPr>
      </a:lvl7pPr>
      <a:lvl8pPr marL="1371600" algn="ctr" rtl="0" fontAlgn="base">
        <a:spcBef>
          <a:spcPct val="0"/>
        </a:spcBef>
        <a:spcAft>
          <a:spcPct val="0"/>
        </a:spcAft>
        <a:defRPr sz="3600">
          <a:solidFill>
            <a:srgbClr val="0000FF"/>
          </a:solidFill>
          <a:latin typeface="Arial" charset="0"/>
        </a:defRPr>
      </a:lvl8pPr>
      <a:lvl9pPr marL="1828800" algn="ctr" rtl="0" fontAlgn="base">
        <a:spcBef>
          <a:spcPct val="0"/>
        </a:spcBef>
        <a:spcAft>
          <a:spcPct val="0"/>
        </a:spcAft>
        <a:defRPr sz="36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tang@ece.ucsb.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tif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oleObject" Target="../embeddings/oleObject5.bin"/><Relationship Id="rId4" Type="http://schemas.openxmlformats.org/officeDocument/2006/relationships/image" Target="../media/image20.pn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892175"/>
            <a:ext cx="9144000" cy="1470025"/>
          </a:xfrm>
        </p:spPr>
        <p:txBody>
          <a:bodyPr/>
          <a:lstStyle/>
          <a:p>
            <a:r>
              <a:rPr lang="en-US" sz="3200" b="1" dirty="0" smtClean="0"/>
              <a:t>1.3μm Lumped Hybrid Silicon Electroabsorption Modulator under 1Vpp-Operation </a:t>
            </a:r>
            <a:endParaRPr lang="zh-CN" altLang="en-US" sz="3200" b="1" dirty="0"/>
          </a:p>
        </p:txBody>
      </p:sp>
      <p:sp>
        <p:nvSpPr>
          <p:cNvPr id="6147" name="Rectangle 3"/>
          <p:cNvSpPr>
            <a:spLocks noGrp="1" noChangeArrowheads="1"/>
          </p:cNvSpPr>
          <p:nvPr>
            <p:ph type="subTitle" idx="1"/>
          </p:nvPr>
        </p:nvSpPr>
        <p:spPr>
          <a:xfrm>
            <a:off x="3352800" y="3048000"/>
            <a:ext cx="5334000" cy="1905000"/>
          </a:xfrm>
        </p:spPr>
        <p:txBody>
          <a:bodyPr/>
          <a:lstStyle/>
          <a:p>
            <a:pPr eaLnBrk="1" hangingPunct="1"/>
            <a:r>
              <a:rPr lang="en-US" altLang="zh-TW" sz="2000" b="1" dirty="0" smtClean="0">
                <a:ea typeface="PMingLiU" pitchFamily="18" charset="-120"/>
              </a:rPr>
              <a:t>Yongbo Tang</a:t>
            </a:r>
            <a:r>
              <a:rPr lang="en-US" altLang="zh-TW" sz="2000" b="1" baseline="30000" dirty="0" smtClean="0">
                <a:ea typeface="PMingLiU" pitchFamily="18" charset="-120"/>
              </a:rPr>
              <a:t>*</a:t>
            </a:r>
            <a:r>
              <a:rPr lang="en-US" altLang="zh-TW" sz="2000" b="1" dirty="0" smtClean="0">
                <a:ea typeface="PMingLiU" pitchFamily="18" charset="-120"/>
              </a:rPr>
              <a:t>, Jonathan D. Peters, and John E. Bowers</a:t>
            </a:r>
            <a:endParaRPr lang="en-US" altLang="zh-TW" sz="2000" b="1" baseline="30000" dirty="0" smtClean="0">
              <a:ea typeface="PMingLiU" pitchFamily="18" charset="-120"/>
            </a:endParaRPr>
          </a:p>
          <a:p>
            <a:pPr eaLnBrk="1" hangingPunct="1"/>
            <a:r>
              <a:rPr lang="en-US" altLang="zh-CN" sz="1800" i="1" dirty="0" smtClean="0">
                <a:ea typeface="SimSun" pitchFamily="2" charset="-122"/>
              </a:rPr>
              <a:t>Dept</a:t>
            </a:r>
            <a:r>
              <a:rPr lang="en-US" altLang="zh-TW" sz="1800" i="1" dirty="0" smtClean="0">
                <a:ea typeface="PMingLiU" pitchFamily="18" charset="-120"/>
              </a:rPr>
              <a:t>.</a:t>
            </a:r>
            <a:r>
              <a:rPr lang="en-US" altLang="zh-CN" sz="1800" i="1" dirty="0" smtClean="0">
                <a:ea typeface="SimSun" pitchFamily="2" charset="-122"/>
              </a:rPr>
              <a:t> of Electrical and Computer Engineering, UC Santa Barbara, CA, USA</a:t>
            </a:r>
          </a:p>
          <a:p>
            <a:pPr eaLnBrk="1" hangingPunct="1"/>
            <a:r>
              <a:rPr lang="en-US" altLang="zh-TW" sz="1800" dirty="0" smtClean="0">
                <a:ea typeface="SimSun" pitchFamily="2" charset="-122"/>
                <a:hlinkClick r:id="rId3"/>
              </a:rPr>
              <a:t>ytang@ece.ucsb.edu</a:t>
            </a:r>
            <a:r>
              <a:rPr lang="en-US" altLang="zh-TW" sz="1800" dirty="0" smtClean="0">
                <a:ea typeface="SimSun" pitchFamily="2" charset="-122"/>
              </a:rPr>
              <a:t> </a:t>
            </a:r>
          </a:p>
          <a:p>
            <a:pPr eaLnBrk="1" hangingPunct="1"/>
            <a:endParaRPr lang="en-US" altLang="zh-TW" sz="1800" i="1" dirty="0" smtClean="0">
              <a:ea typeface="SimSun" pitchFamily="2" charset="-122"/>
            </a:endParaRPr>
          </a:p>
          <a:p>
            <a:pPr eaLnBrk="1" hangingPunct="1"/>
            <a:r>
              <a:rPr lang="en-US" altLang="zh-TW" sz="1800" dirty="0" smtClean="0">
                <a:ea typeface="SimSun" pitchFamily="2" charset="-122"/>
              </a:rPr>
              <a:t>Supported by DARPA MTO EPHI project and Intel</a:t>
            </a:r>
          </a:p>
          <a:p>
            <a:pPr eaLnBrk="1" hangingPunct="1"/>
            <a:endParaRPr lang="en-US" altLang="zh-TW" sz="1800" dirty="0" smtClean="0">
              <a:ea typeface="SimSun" pitchFamily="2" charset="-122"/>
            </a:endParaRPr>
          </a:p>
        </p:txBody>
      </p:sp>
      <p:sp>
        <p:nvSpPr>
          <p:cNvPr id="6148" name="Slide Number Placeholder 6"/>
          <p:cNvSpPr>
            <a:spLocks noGrp="1"/>
          </p:cNvSpPr>
          <p:nvPr>
            <p:ph type="sldNum" sz="quarter" idx="12"/>
          </p:nvPr>
        </p:nvSpPr>
        <p:spPr>
          <a:noFill/>
        </p:spPr>
        <p:txBody>
          <a:bodyPr/>
          <a:lstStyle/>
          <a:p>
            <a:fld id="{8EF53983-6CD0-4665-8823-8F566B491E80}" type="slidenum">
              <a:rPr lang="zh-TW" altLang="en-US"/>
              <a:pPr/>
              <a:t>1</a:t>
            </a:fld>
            <a:endParaRPr lang="en-US" altLang="zh-TW" dirty="0"/>
          </a:p>
        </p:txBody>
      </p:sp>
      <p:pic>
        <p:nvPicPr>
          <p:cNvPr id="6" name="Picture 2" descr="F:\Project\Intel_hybrid_EML\devices\EAM11-b3\SEMs\20111230\T100.TIF"/>
          <p:cNvPicPr>
            <a:picLocks noChangeAspect="1" noChangeArrowheads="1"/>
          </p:cNvPicPr>
          <p:nvPr/>
        </p:nvPicPr>
        <p:blipFill>
          <a:blip r:embed="rId4">
            <a:grayscl/>
          </a:blip>
          <a:srcRect l="29030" t="16594" r="20736" b="5531"/>
          <a:stretch>
            <a:fillRect/>
          </a:stretch>
        </p:blipFill>
        <p:spPr bwMode="auto">
          <a:xfrm>
            <a:off x="609600" y="2667000"/>
            <a:ext cx="2514600" cy="292287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DC Extinction Ratio</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10</a:t>
            </a:fld>
            <a:endParaRPr lang="en-US" altLang="zh-TW"/>
          </a:p>
        </p:txBody>
      </p:sp>
      <p:pic>
        <p:nvPicPr>
          <p:cNvPr id="146434" name="Picture 2" descr="VP_R0C5_P7_T20_wl"/>
          <p:cNvPicPr>
            <a:picLocks noGrp="1" noChangeAspect="1" noChangeArrowheads="1"/>
          </p:cNvPicPr>
          <p:nvPr>
            <p:ph idx="1"/>
          </p:nvPr>
        </p:nvPicPr>
        <p:blipFill>
          <a:blip r:embed="rId3"/>
          <a:srcRect/>
          <a:stretch>
            <a:fillRect/>
          </a:stretch>
        </p:blipFill>
        <p:spPr bwMode="auto">
          <a:xfrm>
            <a:off x="-48322" y="1197114"/>
            <a:ext cx="4844044" cy="3655322"/>
          </a:xfrm>
          <a:prstGeom prst="rect">
            <a:avLst/>
          </a:prstGeom>
          <a:noFill/>
          <a:ln w="9525">
            <a:noFill/>
            <a:miter lim="800000"/>
            <a:headEnd/>
            <a:tailEnd/>
          </a:ln>
        </p:spPr>
      </p:pic>
      <p:pic>
        <p:nvPicPr>
          <p:cNvPr id="146435" name="Picture 3" descr="VP_R0C5_1300_P7_T"/>
          <p:cNvPicPr>
            <a:picLocks noChangeAspect="1" noChangeArrowheads="1"/>
          </p:cNvPicPr>
          <p:nvPr/>
        </p:nvPicPr>
        <p:blipFill>
          <a:blip r:embed="rId4"/>
          <a:srcRect/>
          <a:stretch>
            <a:fillRect/>
          </a:stretch>
        </p:blipFill>
        <p:spPr bwMode="auto">
          <a:xfrm>
            <a:off x="4419600" y="1197114"/>
            <a:ext cx="4844044" cy="3655322"/>
          </a:xfrm>
          <a:prstGeom prst="rect">
            <a:avLst/>
          </a:prstGeom>
          <a:noFill/>
          <a:ln w="9525">
            <a:noFill/>
            <a:miter lim="800000"/>
            <a:headEnd/>
            <a:tailEnd/>
          </a:ln>
        </p:spPr>
      </p:pic>
      <p:sp>
        <p:nvSpPr>
          <p:cNvPr id="7" name="TextBox 6"/>
          <p:cNvSpPr txBox="1"/>
          <p:nvPr/>
        </p:nvSpPr>
        <p:spPr>
          <a:xfrm>
            <a:off x="3048000" y="1578114"/>
            <a:ext cx="994183" cy="400110"/>
          </a:xfrm>
          <a:prstGeom prst="rect">
            <a:avLst/>
          </a:prstGeom>
          <a:noFill/>
        </p:spPr>
        <p:txBody>
          <a:bodyPr wrap="none" rtlCol="0">
            <a:spAutoFit/>
          </a:bodyPr>
          <a:lstStyle/>
          <a:p>
            <a:r>
              <a:rPr lang="en-US" altLang="zh-CN" sz="2000" i="0" dirty="0" smtClean="0"/>
              <a:t>T=20</a:t>
            </a:r>
            <a:r>
              <a:rPr lang="en-US" altLang="zh-CN" sz="2000" i="0" dirty="0" smtClean="0">
                <a:latin typeface="Calibri"/>
              </a:rPr>
              <a:t>˚C</a:t>
            </a:r>
            <a:endParaRPr lang="zh-CN" altLang="en-US" sz="2000" i="0" dirty="0"/>
          </a:p>
        </p:txBody>
      </p:sp>
      <p:sp>
        <p:nvSpPr>
          <p:cNvPr id="8" name="TextBox 7"/>
          <p:cNvSpPr txBox="1"/>
          <p:nvPr/>
        </p:nvSpPr>
        <p:spPr>
          <a:xfrm>
            <a:off x="5105400" y="1578113"/>
            <a:ext cx="1417803" cy="400110"/>
          </a:xfrm>
          <a:prstGeom prst="rect">
            <a:avLst/>
          </a:prstGeom>
          <a:noFill/>
        </p:spPr>
        <p:txBody>
          <a:bodyPr wrap="square" rtlCol="0">
            <a:spAutoFit/>
          </a:bodyPr>
          <a:lstStyle/>
          <a:p>
            <a:r>
              <a:rPr lang="el-GR" altLang="zh-CN" sz="2000" i="0" dirty="0" smtClean="0">
                <a:latin typeface="Calibri"/>
              </a:rPr>
              <a:t>λ</a:t>
            </a:r>
            <a:r>
              <a:rPr lang="en-US" altLang="zh-CN" sz="2000" i="0" dirty="0" smtClean="0">
                <a:latin typeface="Calibri"/>
              </a:rPr>
              <a:t>=1300nm</a:t>
            </a:r>
            <a:endParaRPr lang="zh-CN" altLang="en-US" sz="2000" i="0" dirty="0"/>
          </a:p>
        </p:txBody>
      </p:sp>
      <p:sp>
        <p:nvSpPr>
          <p:cNvPr id="9" name="TextBox 8"/>
          <p:cNvSpPr txBox="1"/>
          <p:nvPr/>
        </p:nvSpPr>
        <p:spPr>
          <a:xfrm flipH="1">
            <a:off x="4953000" y="5083314"/>
            <a:ext cx="3581400" cy="400110"/>
          </a:xfrm>
          <a:prstGeom prst="rect">
            <a:avLst/>
          </a:prstGeom>
          <a:noFill/>
        </p:spPr>
        <p:txBody>
          <a:bodyPr wrap="square" rtlCol="0">
            <a:spAutoFit/>
          </a:bodyPr>
          <a:lstStyle/>
          <a:p>
            <a:r>
              <a:rPr lang="en-US" altLang="zh-CN" sz="2000" i="0" dirty="0" smtClean="0"/>
              <a:t>Red shift rate: 0.5nm/</a:t>
            </a:r>
            <a:r>
              <a:rPr lang="en-US" altLang="zh-CN" sz="2000" i="0" dirty="0" smtClean="0">
                <a:latin typeface="Calibri"/>
              </a:rPr>
              <a:t>˚C</a:t>
            </a:r>
            <a:endParaRPr lang="zh-CN" altLang="en-US" sz="2000" i="0" dirty="0"/>
          </a:p>
        </p:txBody>
      </p:sp>
      <p:sp>
        <p:nvSpPr>
          <p:cNvPr id="10" name="TextBox 9"/>
          <p:cNvSpPr txBox="1"/>
          <p:nvPr/>
        </p:nvSpPr>
        <p:spPr>
          <a:xfrm flipH="1">
            <a:off x="533400" y="5083314"/>
            <a:ext cx="3581400" cy="707886"/>
          </a:xfrm>
          <a:prstGeom prst="rect">
            <a:avLst/>
          </a:prstGeom>
          <a:noFill/>
        </p:spPr>
        <p:txBody>
          <a:bodyPr wrap="square" rtlCol="0">
            <a:spAutoFit/>
          </a:bodyPr>
          <a:lstStyle/>
          <a:p>
            <a:r>
              <a:rPr lang="en-US" altLang="zh-CN" sz="2000" i="0" dirty="0" smtClean="0"/>
              <a:t>Optical bandwidth:  &gt;30nm for 10dB/2V</a:t>
            </a:r>
            <a:endParaRPr lang="zh-CN" altLang="en-US" sz="2000" i="0" dirty="0"/>
          </a:p>
        </p:txBody>
      </p:sp>
      <p:cxnSp>
        <p:nvCxnSpPr>
          <p:cNvPr id="12" name="直接箭头连接符 11"/>
          <p:cNvCxnSpPr>
            <a:endCxn id="13" idx="0"/>
          </p:cNvCxnSpPr>
          <p:nvPr/>
        </p:nvCxnSpPr>
        <p:spPr bwMode="auto">
          <a:xfrm rot="5400000">
            <a:off x="2076450" y="2880896"/>
            <a:ext cx="1600200" cy="952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1524000" y="4157246"/>
            <a:ext cx="1752600" cy="338554"/>
          </a:xfrm>
          <a:prstGeom prst="rect">
            <a:avLst/>
          </a:prstGeom>
          <a:noFill/>
        </p:spPr>
        <p:txBody>
          <a:bodyPr wrap="square" rtlCol="0">
            <a:spAutoFit/>
          </a:bodyPr>
          <a:lstStyle/>
          <a:p>
            <a:r>
              <a:rPr lang="en-US" altLang="zh-CN" sz="1600" i="0" dirty="0" smtClean="0"/>
              <a:t>Short wavelength</a:t>
            </a:r>
            <a:endParaRPr lang="zh-CN" altLang="en-US" sz="1600" i="0" dirty="0"/>
          </a:p>
        </p:txBody>
      </p:sp>
      <p:sp>
        <p:nvSpPr>
          <p:cNvPr id="15" name="TextBox 14"/>
          <p:cNvSpPr txBox="1"/>
          <p:nvPr/>
        </p:nvSpPr>
        <p:spPr>
          <a:xfrm>
            <a:off x="5029200" y="4157246"/>
            <a:ext cx="1905000" cy="338554"/>
          </a:xfrm>
          <a:prstGeom prst="rect">
            <a:avLst/>
          </a:prstGeom>
          <a:noFill/>
        </p:spPr>
        <p:txBody>
          <a:bodyPr wrap="square" rtlCol="0">
            <a:spAutoFit/>
          </a:bodyPr>
          <a:lstStyle/>
          <a:p>
            <a:r>
              <a:rPr lang="en-US" altLang="zh-CN" sz="1600" i="0" dirty="0" smtClean="0"/>
              <a:t>High Temperature</a:t>
            </a:r>
            <a:endParaRPr lang="zh-CN" altLang="en-US" sz="1600" i="0" dirty="0"/>
          </a:p>
        </p:txBody>
      </p:sp>
      <p:cxnSp>
        <p:nvCxnSpPr>
          <p:cNvPr id="16" name="直接箭头连接符 15"/>
          <p:cNvCxnSpPr/>
          <p:nvPr/>
        </p:nvCxnSpPr>
        <p:spPr bwMode="auto">
          <a:xfrm rot="5400000">
            <a:off x="5810250" y="2495550"/>
            <a:ext cx="1828800" cy="1409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6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descr="F:\My Documents\Manuscripts\OI_2012\Plotting\EO\EO_Fitting.png"/>
          <p:cNvPicPr>
            <a:picLocks noChangeAspect="1" noChangeArrowheads="1"/>
          </p:cNvPicPr>
          <p:nvPr/>
        </p:nvPicPr>
        <p:blipFill>
          <a:blip r:embed="rId3"/>
          <a:srcRect/>
          <a:stretch>
            <a:fillRect/>
          </a:stretch>
        </p:blipFill>
        <p:spPr bwMode="auto">
          <a:xfrm>
            <a:off x="-76200" y="1600200"/>
            <a:ext cx="4844044" cy="3655322"/>
          </a:xfrm>
          <a:prstGeom prst="rect">
            <a:avLst/>
          </a:prstGeom>
          <a:noFill/>
        </p:spPr>
      </p:pic>
      <p:sp>
        <p:nvSpPr>
          <p:cNvPr id="2" name="标题 1"/>
          <p:cNvSpPr>
            <a:spLocks noGrp="1"/>
          </p:cNvSpPr>
          <p:nvPr>
            <p:ph type="title"/>
          </p:nvPr>
        </p:nvSpPr>
        <p:spPr/>
        <p:txBody>
          <a:bodyPr/>
          <a:lstStyle/>
          <a:p>
            <a:r>
              <a:rPr lang="en-US" altLang="zh-CN" dirty="0" smtClean="0"/>
              <a:t>E/O Response</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11</a:t>
            </a:fld>
            <a:endParaRPr lang="en-US" altLang="zh-TW"/>
          </a:p>
        </p:txBody>
      </p:sp>
      <p:pic>
        <p:nvPicPr>
          <p:cNvPr id="147458" name="Picture 2" descr="FittedM21Curve"/>
          <p:cNvPicPr>
            <a:picLocks noChangeAspect="1" noChangeArrowheads="1"/>
          </p:cNvPicPr>
          <p:nvPr/>
        </p:nvPicPr>
        <p:blipFill>
          <a:blip r:embed="rId4"/>
          <a:srcRect/>
          <a:stretch>
            <a:fillRect/>
          </a:stretch>
        </p:blipFill>
        <p:spPr bwMode="auto">
          <a:xfrm>
            <a:off x="4419600" y="1602478"/>
            <a:ext cx="4844044" cy="3655322"/>
          </a:xfrm>
          <a:prstGeom prst="rect">
            <a:avLst/>
          </a:prstGeom>
          <a:noFill/>
          <a:ln w="9525">
            <a:noFill/>
            <a:miter lim="800000"/>
            <a:headEnd/>
            <a:tailEnd/>
          </a:ln>
        </p:spPr>
      </p:pic>
      <p:cxnSp>
        <p:nvCxnSpPr>
          <p:cNvPr id="7" name="直接箭头连接符 6"/>
          <p:cNvCxnSpPr/>
          <p:nvPr/>
        </p:nvCxnSpPr>
        <p:spPr bwMode="auto">
          <a:xfrm rot="5400000">
            <a:off x="6509756" y="2974078"/>
            <a:ext cx="685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TextBox 7"/>
          <p:cNvSpPr txBox="1"/>
          <p:nvPr/>
        </p:nvSpPr>
        <p:spPr>
          <a:xfrm>
            <a:off x="5150777" y="3657600"/>
            <a:ext cx="2273379" cy="707886"/>
          </a:xfrm>
          <a:prstGeom prst="rect">
            <a:avLst/>
          </a:prstGeom>
          <a:noFill/>
        </p:spPr>
        <p:txBody>
          <a:bodyPr wrap="none" rtlCol="0">
            <a:spAutoFit/>
          </a:bodyPr>
          <a:lstStyle/>
          <a:p>
            <a:r>
              <a:rPr lang="en-US" altLang="zh-CN" sz="2000" i="0" dirty="0" smtClean="0"/>
              <a:t>T=20, 40, 60, 80</a:t>
            </a:r>
            <a:r>
              <a:rPr lang="en-US" altLang="zh-CN" sz="2000" i="0" dirty="0" smtClean="0">
                <a:latin typeface="Calibri"/>
              </a:rPr>
              <a:t>˚C</a:t>
            </a:r>
          </a:p>
          <a:p>
            <a:r>
              <a:rPr lang="en-US" altLang="zh-CN" sz="2000" dirty="0" smtClean="0">
                <a:latin typeface="Calibri"/>
              </a:rPr>
              <a:t>f</a:t>
            </a:r>
            <a:r>
              <a:rPr lang="en-US" altLang="zh-CN" sz="2000" i="0" baseline="-25000" dirty="0" smtClean="0">
                <a:latin typeface="Calibri"/>
              </a:rPr>
              <a:t>3dB</a:t>
            </a:r>
            <a:r>
              <a:rPr lang="en-US" altLang="zh-CN" sz="2000" i="0" dirty="0" smtClean="0">
                <a:latin typeface="Calibri"/>
              </a:rPr>
              <a:t>&gt;27 GHz</a:t>
            </a:r>
            <a:endParaRPr lang="zh-CN" altLang="en-US" sz="2000" i="0" dirty="0"/>
          </a:p>
        </p:txBody>
      </p:sp>
      <p:sp>
        <p:nvSpPr>
          <p:cNvPr id="10" name="TextBox 9"/>
          <p:cNvSpPr txBox="1"/>
          <p:nvPr/>
        </p:nvSpPr>
        <p:spPr>
          <a:xfrm>
            <a:off x="533400" y="3810000"/>
            <a:ext cx="3129383" cy="1015663"/>
          </a:xfrm>
          <a:prstGeom prst="rect">
            <a:avLst/>
          </a:prstGeom>
          <a:noFill/>
        </p:spPr>
        <p:txBody>
          <a:bodyPr wrap="none" rtlCol="0">
            <a:spAutoFit/>
          </a:bodyPr>
          <a:lstStyle/>
          <a:p>
            <a:r>
              <a:rPr lang="en-US" altLang="zh-CN" sz="2000" i="0" dirty="0" smtClean="0"/>
              <a:t>L=100, 200, 300 </a:t>
            </a:r>
            <a:r>
              <a:rPr lang="en-US" altLang="zh-CN" sz="2000" i="0" dirty="0" smtClean="0">
                <a:latin typeface="Calibri"/>
              </a:rPr>
              <a:t>μm</a:t>
            </a:r>
          </a:p>
          <a:p>
            <a:r>
              <a:rPr lang="en-US" altLang="zh-CN" sz="2000" dirty="0" smtClean="0"/>
              <a:t>f</a:t>
            </a:r>
            <a:r>
              <a:rPr lang="en-US" altLang="zh-CN" sz="2000" i="0" baseline="-25000" dirty="0" smtClean="0"/>
              <a:t>3dB</a:t>
            </a:r>
            <a:r>
              <a:rPr lang="en-US" altLang="zh-CN" sz="2000" i="0" dirty="0" smtClean="0"/>
              <a:t>=32, 18, 12 GHz</a:t>
            </a:r>
          </a:p>
          <a:p>
            <a:r>
              <a:rPr lang="en-US" altLang="zh-CN" sz="2000" i="0" dirty="0" smtClean="0"/>
              <a:t>R=1.2</a:t>
            </a:r>
            <a:r>
              <a:rPr lang="el-GR" altLang="zh-CN" sz="2000" i="0" dirty="0" smtClean="0"/>
              <a:t>Ω</a:t>
            </a:r>
            <a:r>
              <a:rPr lang="el-GR" altLang="zh-CN" sz="2000" i="0" dirty="0" smtClean="0">
                <a:latin typeface="Times New Roman"/>
                <a:cs typeface="Times New Roman"/>
              </a:rPr>
              <a:t>·</a:t>
            </a:r>
            <a:r>
              <a:rPr lang="en-US" altLang="zh-CN" sz="2000" i="0" dirty="0" smtClean="0">
                <a:latin typeface="Times New Roman"/>
                <a:cs typeface="Times New Roman"/>
              </a:rPr>
              <a:t>mm</a:t>
            </a:r>
            <a:r>
              <a:rPr lang="en-US" altLang="zh-CN" sz="2000" i="0" dirty="0" smtClean="0"/>
              <a:t>, C=790fF</a:t>
            </a:r>
            <a:r>
              <a:rPr lang="en-US" altLang="zh-CN" sz="2000" i="0" dirty="0" smtClean="0">
                <a:latin typeface="Times New Roman"/>
                <a:cs typeface="Times New Roman"/>
              </a:rPr>
              <a:t>/mm</a:t>
            </a:r>
            <a:endParaRPr lang="zh-CN" altLang="en-US" sz="2000" i="0" dirty="0"/>
          </a:p>
        </p:txBody>
      </p:sp>
      <p:cxnSp>
        <p:nvCxnSpPr>
          <p:cNvPr id="11" name="直接箭头连接符 10"/>
          <p:cNvCxnSpPr/>
          <p:nvPr/>
        </p:nvCxnSpPr>
        <p:spPr bwMode="auto">
          <a:xfrm rot="5400000">
            <a:off x="1524000" y="2895600"/>
            <a:ext cx="1066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矩形 11"/>
          <p:cNvSpPr/>
          <p:nvPr/>
        </p:nvSpPr>
        <p:spPr>
          <a:xfrm>
            <a:off x="5181600" y="4341122"/>
            <a:ext cx="1207382" cy="369332"/>
          </a:xfrm>
          <a:prstGeom prst="rect">
            <a:avLst/>
          </a:prstGeom>
        </p:spPr>
        <p:txBody>
          <a:bodyPr wrap="none">
            <a:spAutoFit/>
          </a:bodyPr>
          <a:lstStyle/>
          <a:p>
            <a:r>
              <a:rPr lang="en-US" altLang="zh-CN" sz="1800" i="0" dirty="0" smtClean="0"/>
              <a:t>L=100 </a:t>
            </a:r>
            <a:r>
              <a:rPr lang="en-US" altLang="zh-CN" sz="1800" i="0" dirty="0" smtClean="0">
                <a:latin typeface="Calibri"/>
              </a:rPr>
              <a:t>μm</a:t>
            </a:r>
            <a:endParaRPr lang="en-US" altLang="zh-CN" sz="1800" i="0" dirty="0" smtClean="0"/>
          </a:p>
        </p:txBody>
      </p:sp>
      <p:sp>
        <p:nvSpPr>
          <p:cNvPr id="13" name="矩形 12"/>
          <p:cNvSpPr/>
          <p:nvPr/>
        </p:nvSpPr>
        <p:spPr>
          <a:xfrm>
            <a:off x="2971800" y="2057401"/>
            <a:ext cx="1219200" cy="400110"/>
          </a:xfrm>
          <a:prstGeom prst="rect">
            <a:avLst/>
          </a:prstGeom>
        </p:spPr>
        <p:txBody>
          <a:bodyPr wrap="square">
            <a:spAutoFit/>
          </a:bodyPr>
          <a:lstStyle/>
          <a:p>
            <a:r>
              <a:rPr lang="en-US" altLang="zh-CN" i="0" dirty="0" smtClean="0"/>
              <a:t>T=20</a:t>
            </a:r>
            <a:r>
              <a:rPr lang="en-US" altLang="zh-CN" i="0" dirty="0" smtClean="0">
                <a:latin typeface="Calibri"/>
              </a:rPr>
              <a:t>˚C</a:t>
            </a:r>
            <a:endParaRPr lang="en-US" altLang="zh-CN" i="0" dirty="0" smtClean="0"/>
          </a:p>
          <a:p>
            <a:r>
              <a:rPr lang="el-GR" altLang="zh-CN" i="0" dirty="0" smtClean="0"/>
              <a:t>λ</a:t>
            </a:r>
            <a:r>
              <a:rPr lang="en-US" altLang="zh-CN" i="0" dirty="0" smtClean="0"/>
              <a:t>=1300nm</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Eye Diagram at 25Gb/s with 1Vpp </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12</a:t>
            </a:fld>
            <a:endParaRPr lang="en-US" altLang="zh-TW"/>
          </a:p>
        </p:txBody>
      </p:sp>
      <p:pic>
        <p:nvPicPr>
          <p:cNvPr id="149506" name="Picture 2" descr="F:\Project\Intel_hybrid_EML\devices\EAM11-b3\20120513_Lumped\EYE\0514_R0C5\ee\EE_25G_23DB_ATT.bmp"/>
          <p:cNvPicPr>
            <a:picLocks noChangeAspect="1" noChangeArrowheads="1"/>
          </p:cNvPicPr>
          <p:nvPr/>
        </p:nvPicPr>
        <p:blipFill>
          <a:blip r:embed="rId3"/>
          <a:srcRect l="17714" t="7873" b="21257"/>
          <a:stretch>
            <a:fillRect/>
          </a:stretch>
        </p:blipFill>
        <p:spPr bwMode="auto">
          <a:xfrm>
            <a:off x="152400" y="2590800"/>
            <a:ext cx="2508428" cy="1620315"/>
          </a:xfrm>
          <a:prstGeom prst="rect">
            <a:avLst/>
          </a:prstGeom>
          <a:noFill/>
        </p:spPr>
      </p:pic>
      <p:pic>
        <p:nvPicPr>
          <p:cNvPr id="149507" name="Picture 3" descr="F:\Project\Intel_hybrid_EML\devices\EAM11-b3\20120513_Lumped\EYE\0514_R0C5\T20_1300_250\25G_3.8V_0.88MA_10.9.bmp"/>
          <p:cNvPicPr>
            <a:picLocks noChangeAspect="1" noChangeArrowheads="1"/>
          </p:cNvPicPr>
          <p:nvPr/>
        </p:nvPicPr>
        <p:blipFill>
          <a:blip r:embed="rId4"/>
          <a:srcRect l="17714" t="23619" r="5905" b="23619"/>
          <a:stretch>
            <a:fillRect/>
          </a:stretch>
        </p:blipFill>
        <p:spPr bwMode="auto">
          <a:xfrm>
            <a:off x="3200400" y="1143000"/>
            <a:ext cx="2328418" cy="1206308"/>
          </a:xfrm>
          <a:prstGeom prst="rect">
            <a:avLst/>
          </a:prstGeom>
          <a:noFill/>
        </p:spPr>
      </p:pic>
      <p:pic>
        <p:nvPicPr>
          <p:cNvPr id="149508" name="Picture 4" descr="F:\Project\Intel_hybrid_EML\devices\EAM11-b3\20120513_Lumped\EYE\0514_R0C5\T20_1300_250\25G_3.8V_0.88MA.bmp"/>
          <p:cNvPicPr>
            <a:picLocks noChangeAspect="1" noChangeArrowheads="1"/>
          </p:cNvPicPr>
          <p:nvPr/>
        </p:nvPicPr>
        <p:blipFill>
          <a:blip r:embed="rId5"/>
          <a:srcRect l="17714" t="23619" r="5905" b="23619"/>
          <a:stretch>
            <a:fillRect/>
          </a:stretch>
        </p:blipFill>
        <p:spPr bwMode="auto">
          <a:xfrm>
            <a:off x="5562600" y="1143000"/>
            <a:ext cx="2328418" cy="1206308"/>
          </a:xfrm>
          <a:prstGeom prst="rect">
            <a:avLst/>
          </a:prstGeom>
          <a:noFill/>
        </p:spPr>
      </p:pic>
      <p:pic>
        <p:nvPicPr>
          <p:cNvPr id="149509" name="Picture 5" descr="F:\Project\Intel_hybrid_EML\devices\EAM11-b3\20120513_Lumped\EYE\0514_R0C5\T40_1310_225\25G_3.6V_1.02MA_10.9.bmp"/>
          <p:cNvPicPr>
            <a:picLocks noChangeAspect="1" noChangeArrowheads="1"/>
          </p:cNvPicPr>
          <p:nvPr/>
        </p:nvPicPr>
        <p:blipFill>
          <a:blip r:embed="rId6"/>
          <a:srcRect l="17714" t="23619" r="5905" b="23619"/>
          <a:stretch>
            <a:fillRect/>
          </a:stretch>
        </p:blipFill>
        <p:spPr bwMode="auto">
          <a:xfrm>
            <a:off x="5562600" y="2358569"/>
            <a:ext cx="2328427" cy="1206318"/>
          </a:xfrm>
          <a:prstGeom prst="rect">
            <a:avLst/>
          </a:prstGeom>
          <a:noFill/>
        </p:spPr>
      </p:pic>
      <p:pic>
        <p:nvPicPr>
          <p:cNvPr id="149510" name="Picture 6" descr="F:\Project\Intel_hybrid_EML\devices\EAM11-b3\20120513_Lumped\EYE\0514_R0C5\T40_1310_225\25G_3.6V_1.02MA.bmp"/>
          <p:cNvPicPr>
            <a:picLocks noChangeAspect="1" noChangeArrowheads="1"/>
          </p:cNvPicPr>
          <p:nvPr/>
        </p:nvPicPr>
        <p:blipFill>
          <a:blip r:embed="rId7"/>
          <a:srcRect l="17714" t="23619" r="5905" b="23619"/>
          <a:stretch>
            <a:fillRect/>
          </a:stretch>
        </p:blipFill>
        <p:spPr bwMode="auto">
          <a:xfrm>
            <a:off x="3200400" y="2358569"/>
            <a:ext cx="2328427" cy="1206318"/>
          </a:xfrm>
          <a:prstGeom prst="rect">
            <a:avLst/>
          </a:prstGeom>
          <a:noFill/>
        </p:spPr>
      </p:pic>
      <p:pic>
        <p:nvPicPr>
          <p:cNvPr id="149511" name="Picture 7" descr="F:\Project\Intel_hybrid_EML\devices\EAM11-b3\20120513_Lumped\EYE\0514_R0C5\T60_1320_200\25G_3.4V_1.04MA_10.9_2.bmp"/>
          <p:cNvPicPr>
            <a:picLocks noChangeAspect="1" noChangeArrowheads="1"/>
          </p:cNvPicPr>
          <p:nvPr/>
        </p:nvPicPr>
        <p:blipFill>
          <a:blip r:embed="rId8"/>
          <a:srcRect l="17714" t="23619" r="5905" b="23619"/>
          <a:stretch>
            <a:fillRect/>
          </a:stretch>
        </p:blipFill>
        <p:spPr bwMode="auto">
          <a:xfrm>
            <a:off x="3200400" y="3557819"/>
            <a:ext cx="2328418" cy="1206308"/>
          </a:xfrm>
          <a:prstGeom prst="rect">
            <a:avLst/>
          </a:prstGeom>
          <a:noFill/>
        </p:spPr>
      </p:pic>
      <p:pic>
        <p:nvPicPr>
          <p:cNvPr id="149512" name="Picture 8" descr="F:\Project\Intel_hybrid_EML\devices\EAM11-b3\20120513_Lumped\EYE\0514_R0C5\T60_1320_200\25G_3.4V_1.04MA.bmp"/>
          <p:cNvPicPr>
            <a:picLocks noChangeAspect="1" noChangeArrowheads="1"/>
          </p:cNvPicPr>
          <p:nvPr/>
        </p:nvPicPr>
        <p:blipFill>
          <a:blip r:embed="rId9"/>
          <a:srcRect l="17714" t="23619" r="5905" b="23619"/>
          <a:stretch>
            <a:fillRect/>
          </a:stretch>
        </p:blipFill>
        <p:spPr bwMode="auto">
          <a:xfrm>
            <a:off x="5562600" y="3557819"/>
            <a:ext cx="2328418" cy="1206308"/>
          </a:xfrm>
          <a:prstGeom prst="rect">
            <a:avLst/>
          </a:prstGeom>
          <a:noFill/>
        </p:spPr>
      </p:pic>
      <p:pic>
        <p:nvPicPr>
          <p:cNvPr id="149513" name="Picture 9" descr="F:\Project\Intel_hybrid_EML\devices\EAM11-b3\20120513_Lumped\EYE\0514_R0C5\T80_1330_183MA\25G_3.2V_1.02MA3.bmp"/>
          <p:cNvPicPr>
            <a:picLocks noChangeAspect="1" noChangeArrowheads="1"/>
          </p:cNvPicPr>
          <p:nvPr/>
        </p:nvPicPr>
        <p:blipFill>
          <a:blip r:embed="rId10"/>
          <a:srcRect l="17714" t="23619" r="5905" b="23619"/>
          <a:stretch>
            <a:fillRect/>
          </a:stretch>
        </p:blipFill>
        <p:spPr bwMode="auto">
          <a:xfrm>
            <a:off x="3200400" y="4773387"/>
            <a:ext cx="2328427" cy="1206318"/>
          </a:xfrm>
          <a:prstGeom prst="rect">
            <a:avLst/>
          </a:prstGeom>
          <a:noFill/>
        </p:spPr>
      </p:pic>
      <p:pic>
        <p:nvPicPr>
          <p:cNvPr id="149514" name="Picture 10" descr="F:\Project\Intel_hybrid_EML\devices\EAM11-b3\20120513_Lumped\EYE\0514_R0C5\T80_1330_183MA\25G_3.2V_1.02MA_10.9.bmp"/>
          <p:cNvPicPr>
            <a:picLocks noChangeAspect="1" noChangeArrowheads="1"/>
          </p:cNvPicPr>
          <p:nvPr/>
        </p:nvPicPr>
        <p:blipFill>
          <a:blip r:embed="rId11"/>
          <a:srcRect l="17714" t="23619" r="5905" b="23619"/>
          <a:stretch>
            <a:fillRect/>
          </a:stretch>
        </p:blipFill>
        <p:spPr bwMode="auto">
          <a:xfrm>
            <a:off x="5562600" y="4773387"/>
            <a:ext cx="2328427" cy="1206318"/>
          </a:xfrm>
          <a:prstGeom prst="rect">
            <a:avLst/>
          </a:prstGeom>
          <a:noFill/>
        </p:spPr>
      </p:pic>
      <p:sp>
        <p:nvSpPr>
          <p:cNvPr id="14" name="TextBox 13"/>
          <p:cNvSpPr txBox="1"/>
          <p:nvPr/>
        </p:nvSpPr>
        <p:spPr>
          <a:xfrm>
            <a:off x="7885932" y="1295400"/>
            <a:ext cx="1148071" cy="830997"/>
          </a:xfrm>
          <a:prstGeom prst="rect">
            <a:avLst/>
          </a:prstGeom>
          <a:noFill/>
        </p:spPr>
        <p:txBody>
          <a:bodyPr wrap="none" rtlCol="0">
            <a:spAutoFit/>
          </a:bodyPr>
          <a:lstStyle/>
          <a:p>
            <a:r>
              <a:rPr lang="en-US" altLang="zh-CN" sz="1600" i="0" dirty="0" smtClean="0">
                <a:latin typeface="Arial" pitchFamily="34" charset="0"/>
                <a:cs typeface="Arial" pitchFamily="34" charset="0"/>
              </a:rPr>
              <a:t>T=20˚C</a:t>
            </a:r>
          </a:p>
          <a:p>
            <a:r>
              <a:rPr lang="el-GR" altLang="zh-CN" sz="1600" i="0" dirty="0" smtClean="0">
                <a:latin typeface="Arial" pitchFamily="34" charset="0"/>
                <a:cs typeface="Arial" pitchFamily="34" charset="0"/>
              </a:rPr>
              <a:t>λ</a:t>
            </a:r>
            <a:r>
              <a:rPr lang="en-US" altLang="zh-CN" sz="1600" i="0" dirty="0" smtClean="0">
                <a:latin typeface="Arial" pitchFamily="34" charset="0"/>
                <a:cs typeface="Arial" pitchFamily="34" charset="0"/>
              </a:rPr>
              <a:t>=1310nm</a:t>
            </a:r>
          </a:p>
          <a:p>
            <a:r>
              <a:rPr lang="en-US" altLang="zh-CN" sz="1600" i="0" dirty="0" smtClean="0">
                <a:latin typeface="Arial" pitchFamily="34" charset="0"/>
                <a:cs typeface="Arial" pitchFamily="34" charset="0"/>
              </a:rPr>
              <a:t>ER=8.1dB</a:t>
            </a:r>
          </a:p>
        </p:txBody>
      </p:sp>
      <p:sp>
        <p:nvSpPr>
          <p:cNvPr id="15" name="TextBox 14"/>
          <p:cNvSpPr txBox="1"/>
          <p:nvPr/>
        </p:nvSpPr>
        <p:spPr>
          <a:xfrm>
            <a:off x="7885932" y="2497704"/>
            <a:ext cx="1148071" cy="830997"/>
          </a:xfrm>
          <a:prstGeom prst="rect">
            <a:avLst/>
          </a:prstGeom>
          <a:noFill/>
        </p:spPr>
        <p:txBody>
          <a:bodyPr wrap="none" rtlCol="0">
            <a:spAutoFit/>
          </a:bodyPr>
          <a:lstStyle/>
          <a:p>
            <a:r>
              <a:rPr lang="en-US" altLang="zh-CN" sz="1600" i="0" dirty="0" smtClean="0">
                <a:latin typeface="Arial" pitchFamily="34" charset="0"/>
                <a:cs typeface="Arial" pitchFamily="34" charset="0"/>
              </a:rPr>
              <a:t>T=40˚C</a:t>
            </a:r>
          </a:p>
          <a:p>
            <a:r>
              <a:rPr lang="el-GR" altLang="zh-CN" sz="1600" i="0" dirty="0" smtClean="0">
                <a:latin typeface="Arial" pitchFamily="34" charset="0"/>
                <a:cs typeface="Arial" pitchFamily="34" charset="0"/>
              </a:rPr>
              <a:t>λ</a:t>
            </a:r>
            <a:r>
              <a:rPr lang="en-US" altLang="zh-CN" sz="1600" i="0" dirty="0" smtClean="0">
                <a:latin typeface="Arial" pitchFamily="34" charset="0"/>
                <a:cs typeface="Arial" pitchFamily="34" charset="0"/>
              </a:rPr>
              <a:t>=1310nm</a:t>
            </a:r>
          </a:p>
          <a:p>
            <a:r>
              <a:rPr lang="en-US" altLang="zh-CN" sz="1600" i="0" dirty="0" smtClean="0">
                <a:latin typeface="Arial" pitchFamily="34" charset="0"/>
                <a:cs typeface="Arial" pitchFamily="34" charset="0"/>
              </a:rPr>
              <a:t>ER=7.8dB</a:t>
            </a:r>
          </a:p>
        </p:txBody>
      </p:sp>
      <p:sp>
        <p:nvSpPr>
          <p:cNvPr id="16" name="TextBox 15"/>
          <p:cNvSpPr txBox="1"/>
          <p:nvPr/>
        </p:nvSpPr>
        <p:spPr>
          <a:xfrm>
            <a:off x="7885932" y="3640712"/>
            <a:ext cx="1148071" cy="830997"/>
          </a:xfrm>
          <a:prstGeom prst="rect">
            <a:avLst/>
          </a:prstGeom>
          <a:noFill/>
        </p:spPr>
        <p:txBody>
          <a:bodyPr wrap="none" rtlCol="0">
            <a:spAutoFit/>
          </a:bodyPr>
          <a:lstStyle/>
          <a:p>
            <a:r>
              <a:rPr lang="en-US" altLang="zh-CN" sz="1600" i="0" dirty="0" smtClean="0">
                <a:latin typeface="Arial" pitchFamily="34" charset="0"/>
                <a:cs typeface="Arial" pitchFamily="34" charset="0"/>
              </a:rPr>
              <a:t>T=60˚C</a:t>
            </a:r>
          </a:p>
          <a:p>
            <a:r>
              <a:rPr lang="el-GR" altLang="zh-CN" sz="1600" i="0" dirty="0" smtClean="0">
                <a:latin typeface="Arial" pitchFamily="34" charset="0"/>
                <a:cs typeface="Arial" pitchFamily="34" charset="0"/>
              </a:rPr>
              <a:t>λ</a:t>
            </a:r>
            <a:r>
              <a:rPr lang="en-US" altLang="zh-CN" sz="1600" i="0" dirty="0" smtClean="0">
                <a:latin typeface="Arial" pitchFamily="34" charset="0"/>
                <a:cs typeface="Arial" pitchFamily="34" charset="0"/>
              </a:rPr>
              <a:t>=1320nm</a:t>
            </a:r>
          </a:p>
          <a:p>
            <a:r>
              <a:rPr lang="en-US" altLang="zh-CN" sz="1600" i="0" dirty="0" smtClean="0">
                <a:latin typeface="Arial" pitchFamily="34" charset="0"/>
                <a:cs typeface="Arial" pitchFamily="34" charset="0"/>
              </a:rPr>
              <a:t>ER=7.1dB</a:t>
            </a:r>
          </a:p>
        </p:txBody>
      </p:sp>
      <p:sp>
        <p:nvSpPr>
          <p:cNvPr id="17" name="TextBox 16"/>
          <p:cNvSpPr txBox="1"/>
          <p:nvPr/>
        </p:nvSpPr>
        <p:spPr>
          <a:xfrm>
            <a:off x="7885932" y="4926596"/>
            <a:ext cx="1148071" cy="830997"/>
          </a:xfrm>
          <a:prstGeom prst="rect">
            <a:avLst/>
          </a:prstGeom>
          <a:noFill/>
        </p:spPr>
        <p:txBody>
          <a:bodyPr wrap="none" rtlCol="0">
            <a:spAutoFit/>
          </a:bodyPr>
          <a:lstStyle/>
          <a:p>
            <a:r>
              <a:rPr lang="en-US" altLang="zh-CN" sz="1600" i="0" dirty="0" smtClean="0">
                <a:latin typeface="Arial" pitchFamily="34" charset="0"/>
                <a:cs typeface="Arial" pitchFamily="34" charset="0"/>
              </a:rPr>
              <a:t>T=80˚C</a:t>
            </a:r>
          </a:p>
          <a:p>
            <a:r>
              <a:rPr lang="el-GR" altLang="zh-CN" sz="1600" i="0" dirty="0" smtClean="0">
                <a:latin typeface="Arial" pitchFamily="34" charset="0"/>
                <a:cs typeface="Arial" pitchFamily="34" charset="0"/>
              </a:rPr>
              <a:t>λ</a:t>
            </a:r>
            <a:r>
              <a:rPr lang="en-US" altLang="zh-CN" sz="1600" i="0" dirty="0" smtClean="0">
                <a:latin typeface="Arial" pitchFamily="34" charset="0"/>
                <a:cs typeface="Arial" pitchFamily="34" charset="0"/>
              </a:rPr>
              <a:t>=1330nm</a:t>
            </a:r>
          </a:p>
          <a:p>
            <a:r>
              <a:rPr lang="en-US" altLang="zh-CN" sz="1600" i="0" dirty="0" smtClean="0">
                <a:latin typeface="Arial" pitchFamily="34" charset="0"/>
                <a:cs typeface="Arial" pitchFamily="34" charset="0"/>
              </a:rPr>
              <a:t>ER=5.7dB</a:t>
            </a:r>
            <a:endParaRPr lang="zh-CN" altLang="en-US" sz="1600" i="0" dirty="0" smtClean="0">
              <a:latin typeface="Arial" pitchFamily="34" charset="0"/>
              <a:cs typeface="Arial" pitchFamily="34" charset="0"/>
            </a:endParaRPr>
          </a:p>
        </p:txBody>
      </p:sp>
      <p:sp>
        <p:nvSpPr>
          <p:cNvPr id="18" name="TextBox 17"/>
          <p:cNvSpPr txBox="1"/>
          <p:nvPr/>
        </p:nvSpPr>
        <p:spPr>
          <a:xfrm>
            <a:off x="152400" y="4233446"/>
            <a:ext cx="2561920" cy="338554"/>
          </a:xfrm>
          <a:prstGeom prst="rect">
            <a:avLst/>
          </a:prstGeom>
          <a:noFill/>
        </p:spPr>
        <p:txBody>
          <a:bodyPr wrap="none" rtlCol="0">
            <a:spAutoFit/>
          </a:bodyPr>
          <a:lstStyle/>
          <a:p>
            <a:r>
              <a:rPr lang="en-US" altLang="zh-CN" sz="1600" i="0" dirty="0" smtClean="0"/>
              <a:t>Eye height=520mV@DCA</a:t>
            </a:r>
          </a:p>
        </p:txBody>
      </p:sp>
      <p:sp>
        <p:nvSpPr>
          <p:cNvPr id="19" name="矩形 18"/>
          <p:cNvSpPr/>
          <p:nvPr/>
        </p:nvSpPr>
        <p:spPr>
          <a:xfrm>
            <a:off x="152400" y="2176046"/>
            <a:ext cx="2513830" cy="338554"/>
          </a:xfrm>
          <a:prstGeom prst="rect">
            <a:avLst/>
          </a:prstGeom>
        </p:spPr>
        <p:txBody>
          <a:bodyPr wrap="none">
            <a:spAutoFit/>
          </a:bodyPr>
          <a:lstStyle/>
          <a:p>
            <a:r>
              <a:rPr lang="en-US" altLang="zh-CN" sz="1600" i="0" dirty="0" smtClean="0"/>
              <a:t>Drive voltage @25Gb/s</a:t>
            </a:r>
            <a:r>
              <a:rPr lang="zh-CN" altLang="en-US" sz="1600" i="0" dirty="0" smtClean="0"/>
              <a:t>：</a:t>
            </a:r>
            <a:endParaRPr lang="zh-CN" altLang="en-US" sz="1600" i="0" dirty="0"/>
          </a:p>
        </p:txBody>
      </p:sp>
      <p:sp>
        <p:nvSpPr>
          <p:cNvPr id="20" name="TextBox 19"/>
          <p:cNvSpPr txBox="1"/>
          <p:nvPr/>
        </p:nvSpPr>
        <p:spPr>
          <a:xfrm>
            <a:off x="3310264" y="6019800"/>
            <a:ext cx="1382110" cy="338554"/>
          </a:xfrm>
          <a:prstGeom prst="rect">
            <a:avLst/>
          </a:prstGeom>
          <a:noFill/>
        </p:spPr>
        <p:txBody>
          <a:bodyPr wrap="none" rtlCol="0">
            <a:spAutoFit/>
          </a:bodyPr>
          <a:lstStyle/>
          <a:p>
            <a:r>
              <a:rPr lang="en-US" altLang="zh-CN" sz="1600" i="0" dirty="0" smtClean="0"/>
              <a:t>Back to Back</a:t>
            </a:r>
            <a:endParaRPr lang="zh-CN" altLang="en-US" sz="1600" i="0" dirty="0"/>
          </a:p>
        </p:txBody>
      </p:sp>
      <p:sp>
        <p:nvSpPr>
          <p:cNvPr id="21" name="TextBox 20"/>
          <p:cNvSpPr txBox="1"/>
          <p:nvPr/>
        </p:nvSpPr>
        <p:spPr>
          <a:xfrm>
            <a:off x="5814354" y="6019800"/>
            <a:ext cx="1348446" cy="338554"/>
          </a:xfrm>
          <a:prstGeom prst="rect">
            <a:avLst/>
          </a:prstGeom>
          <a:noFill/>
        </p:spPr>
        <p:txBody>
          <a:bodyPr wrap="none" rtlCol="0">
            <a:spAutoFit/>
          </a:bodyPr>
          <a:lstStyle/>
          <a:p>
            <a:r>
              <a:rPr lang="en-US" altLang="zh-CN" sz="1600" i="0" dirty="0" smtClean="0"/>
              <a:t>10.9km SMF</a:t>
            </a:r>
            <a:endParaRPr lang="zh-CN" altLang="en-US" sz="1600" i="0" dirty="0"/>
          </a:p>
        </p:txBody>
      </p:sp>
      <p:sp>
        <p:nvSpPr>
          <p:cNvPr id="22" name="矩形 21"/>
          <p:cNvSpPr/>
          <p:nvPr/>
        </p:nvSpPr>
        <p:spPr>
          <a:xfrm>
            <a:off x="152400" y="5257800"/>
            <a:ext cx="2895600" cy="369332"/>
          </a:xfrm>
          <a:prstGeom prst="rect">
            <a:avLst/>
          </a:prstGeom>
        </p:spPr>
        <p:txBody>
          <a:bodyPr wrap="square">
            <a:spAutoFit/>
          </a:bodyPr>
          <a:lstStyle/>
          <a:p>
            <a:r>
              <a:rPr lang="en-US" altLang="zh-CN" sz="1800" i="0" dirty="0" smtClean="0"/>
              <a:t>P = 20 fJ/bit (+ 148 fJ/bit)</a:t>
            </a:r>
            <a:endParaRPr lang="zh-CN" altLang="en-US" sz="1800" i="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Eye Diagram at 40 Gb/s with 1Vpp</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13</a:t>
            </a:fld>
            <a:endParaRPr lang="en-US" altLang="zh-TW"/>
          </a:p>
        </p:txBody>
      </p:sp>
      <p:pic>
        <p:nvPicPr>
          <p:cNvPr id="5" name="Picture 5" descr="F:\Project\Intel_hybrid_EML\devices\EAM11-b3\20120513_Lumped\EYE\0514_R0C5\T40_1310_225\40G_3.5V_0.98MA_2.bmp"/>
          <p:cNvPicPr>
            <a:picLocks noChangeAspect="1" noChangeArrowheads="1"/>
          </p:cNvPicPr>
          <p:nvPr/>
        </p:nvPicPr>
        <p:blipFill>
          <a:blip r:embed="rId3"/>
          <a:srcRect l="17714" t="23619" r="5905" b="23619"/>
          <a:stretch>
            <a:fillRect/>
          </a:stretch>
        </p:blipFill>
        <p:spPr bwMode="auto">
          <a:xfrm>
            <a:off x="3048000" y="2357447"/>
            <a:ext cx="2328427" cy="1206320"/>
          </a:xfrm>
          <a:prstGeom prst="rect">
            <a:avLst/>
          </a:prstGeom>
          <a:noFill/>
        </p:spPr>
      </p:pic>
      <p:pic>
        <p:nvPicPr>
          <p:cNvPr id="6" name="Picture 6" descr="F:\Project\Intel_hybrid_EML\devices\EAM11-b3\20120513_Lumped\EYE\0514_R0C5\T40_1310_225\40G_3.5V_0.98MA_10.9_2.bmp"/>
          <p:cNvPicPr>
            <a:picLocks noChangeAspect="1" noChangeArrowheads="1"/>
          </p:cNvPicPr>
          <p:nvPr/>
        </p:nvPicPr>
        <p:blipFill>
          <a:blip r:embed="rId4"/>
          <a:srcRect l="17714" t="23619" r="5905" b="23619"/>
          <a:stretch>
            <a:fillRect/>
          </a:stretch>
        </p:blipFill>
        <p:spPr bwMode="auto">
          <a:xfrm>
            <a:off x="5519303" y="2357447"/>
            <a:ext cx="2328427" cy="1206320"/>
          </a:xfrm>
          <a:prstGeom prst="rect">
            <a:avLst/>
          </a:prstGeom>
          <a:noFill/>
        </p:spPr>
      </p:pic>
      <p:pic>
        <p:nvPicPr>
          <p:cNvPr id="7" name="Picture 7" descr="F:\Project\Intel_hybrid_EML\devices\EAM11-b3\20120513_Lumped\EYE\0514_R0C5\T60_1320_200\40G_3.3V_1.00MA.bmp"/>
          <p:cNvPicPr>
            <a:picLocks noChangeAspect="1" noChangeArrowheads="1"/>
          </p:cNvPicPr>
          <p:nvPr/>
        </p:nvPicPr>
        <p:blipFill>
          <a:blip r:embed="rId5"/>
          <a:srcRect l="17714" t="23619" r="5905" b="23619"/>
          <a:stretch>
            <a:fillRect/>
          </a:stretch>
        </p:blipFill>
        <p:spPr bwMode="auto">
          <a:xfrm>
            <a:off x="3048000" y="3571893"/>
            <a:ext cx="2328427" cy="1206320"/>
          </a:xfrm>
          <a:prstGeom prst="rect">
            <a:avLst/>
          </a:prstGeom>
          <a:noFill/>
        </p:spPr>
      </p:pic>
      <p:pic>
        <p:nvPicPr>
          <p:cNvPr id="8" name="Picture 8" descr="F:\Project\Intel_hybrid_EML\devices\EAM11-b3\20120513_Lumped\EYE\0514_R0C5\T60_1320_200\40G_3.3V_1.00MA_10.9.bmp"/>
          <p:cNvPicPr>
            <a:picLocks noChangeAspect="1" noChangeArrowheads="1"/>
          </p:cNvPicPr>
          <p:nvPr/>
        </p:nvPicPr>
        <p:blipFill>
          <a:blip r:embed="rId6"/>
          <a:srcRect l="17714" t="23619" r="5905" b="23619"/>
          <a:stretch>
            <a:fillRect/>
          </a:stretch>
        </p:blipFill>
        <p:spPr bwMode="auto">
          <a:xfrm>
            <a:off x="5519303" y="3571893"/>
            <a:ext cx="2328427" cy="1206320"/>
          </a:xfrm>
          <a:prstGeom prst="rect">
            <a:avLst/>
          </a:prstGeom>
          <a:noFill/>
        </p:spPr>
      </p:pic>
      <p:pic>
        <p:nvPicPr>
          <p:cNvPr id="9" name="Picture 2" descr="F:\Project\Intel_hybrid_EML\devices\EAM11-b3\20120513_Lumped\EYE\0514_R0C5\T20_1300_250\40G_3.7V_0.85MA2.bmp"/>
          <p:cNvPicPr>
            <a:picLocks noChangeAspect="1" noChangeArrowheads="1"/>
          </p:cNvPicPr>
          <p:nvPr/>
        </p:nvPicPr>
        <p:blipFill>
          <a:blip r:embed="rId7"/>
          <a:srcRect l="17714" t="23619" r="5905" b="23619"/>
          <a:stretch>
            <a:fillRect/>
          </a:stretch>
        </p:blipFill>
        <p:spPr bwMode="auto">
          <a:xfrm>
            <a:off x="3048000" y="1143000"/>
            <a:ext cx="2328427" cy="1206321"/>
          </a:xfrm>
          <a:prstGeom prst="rect">
            <a:avLst/>
          </a:prstGeom>
          <a:noFill/>
        </p:spPr>
      </p:pic>
      <p:pic>
        <p:nvPicPr>
          <p:cNvPr id="10" name="Picture 4" descr="F:\Project\Intel_hybrid_EML\devices\EAM11-b3\20120513_Lumped\EYE\0514_R0C5\T20_1300_250\40G_3.7V_0.85MA_10.9.bmp"/>
          <p:cNvPicPr>
            <a:picLocks noChangeAspect="1" noChangeArrowheads="1"/>
          </p:cNvPicPr>
          <p:nvPr/>
        </p:nvPicPr>
        <p:blipFill>
          <a:blip r:embed="rId8"/>
          <a:srcRect l="17714" t="23619" r="5905" b="23619"/>
          <a:stretch>
            <a:fillRect/>
          </a:stretch>
        </p:blipFill>
        <p:spPr bwMode="auto">
          <a:xfrm>
            <a:off x="5519303" y="1143000"/>
            <a:ext cx="2328427" cy="1206321"/>
          </a:xfrm>
          <a:prstGeom prst="rect">
            <a:avLst/>
          </a:prstGeom>
          <a:noFill/>
        </p:spPr>
      </p:pic>
      <p:sp>
        <p:nvSpPr>
          <p:cNvPr id="11" name="TextBox 10"/>
          <p:cNvSpPr txBox="1"/>
          <p:nvPr/>
        </p:nvSpPr>
        <p:spPr>
          <a:xfrm>
            <a:off x="7885932" y="1285876"/>
            <a:ext cx="1148071" cy="830997"/>
          </a:xfrm>
          <a:prstGeom prst="rect">
            <a:avLst/>
          </a:prstGeom>
          <a:noFill/>
        </p:spPr>
        <p:txBody>
          <a:bodyPr wrap="none" rtlCol="0">
            <a:spAutoFit/>
          </a:bodyPr>
          <a:lstStyle/>
          <a:p>
            <a:r>
              <a:rPr lang="en-US" altLang="zh-CN" sz="1600" i="0" dirty="0" smtClean="0">
                <a:latin typeface="Arial" pitchFamily="34" charset="0"/>
                <a:cs typeface="Arial" pitchFamily="34" charset="0"/>
              </a:rPr>
              <a:t>T=20˚C</a:t>
            </a:r>
          </a:p>
          <a:p>
            <a:r>
              <a:rPr lang="el-GR" altLang="zh-CN" sz="1600" i="0" dirty="0" smtClean="0">
                <a:latin typeface="Arial" pitchFamily="34" charset="0"/>
                <a:cs typeface="Arial" pitchFamily="34" charset="0"/>
              </a:rPr>
              <a:t>λ</a:t>
            </a:r>
            <a:r>
              <a:rPr lang="en-US" altLang="zh-CN" sz="1600" i="0" dirty="0" smtClean="0">
                <a:latin typeface="Arial" pitchFamily="34" charset="0"/>
                <a:cs typeface="Arial" pitchFamily="34" charset="0"/>
              </a:rPr>
              <a:t>=1310nm</a:t>
            </a:r>
          </a:p>
          <a:p>
            <a:r>
              <a:rPr lang="en-US" altLang="zh-CN" sz="1600" i="0" dirty="0" smtClean="0">
                <a:latin typeface="Arial" pitchFamily="34" charset="0"/>
                <a:cs typeface="Arial" pitchFamily="34" charset="0"/>
              </a:rPr>
              <a:t>ER=5.3dB</a:t>
            </a:r>
          </a:p>
        </p:txBody>
      </p:sp>
      <p:sp>
        <p:nvSpPr>
          <p:cNvPr id="12" name="TextBox 11"/>
          <p:cNvSpPr txBox="1"/>
          <p:nvPr/>
        </p:nvSpPr>
        <p:spPr>
          <a:xfrm>
            <a:off x="7885932" y="2488180"/>
            <a:ext cx="1148071" cy="830997"/>
          </a:xfrm>
          <a:prstGeom prst="rect">
            <a:avLst/>
          </a:prstGeom>
          <a:noFill/>
        </p:spPr>
        <p:txBody>
          <a:bodyPr wrap="none" rtlCol="0">
            <a:spAutoFit/>
          </a:bodyPr>
          <a:lstStyle/>
          <a:p>
            <a:r>
              <a:rPr lang="en-US" altLang="zh-CN" sz="1600" i="0" dirty="0" smtClean="0">
                <a:latin typeface="Arial" pitchFamily="34" charset="0"/>
                <a:cs typeface="Arial" pitchFamily="34" charset="0"/>
              </a:rPr>
              <a:t>T=40˚C</a:t>
            </a:r>
          </a:p>
          <a:p>
            <a:r>
              <a:rPr lang="el-GR" altLang="zh-CN" sz="1600" i="0" dirty="0" smtClean="0">
                <a:latin typeface="Arial" pitchFamily="34" charset="0"/>
                <a:cs typeface="Arial" pitchFamily="34" charset="0"/>
              </a:rPr>
              <a:t>λ</a:t>
            </a:r>
            <a:r>
              <a:rPr lang="en-US" altLang="zh-CN" sz="1600" i="0" dirty="0" smtClean="0">
                <a:latin typeface="Arial" pitchFamily="34" charset="0"/>
                <a:cs typeface="Arial" pitchFamily="34" charset="0"/>
              </a:rPr>
              <a:t>=1310nm</a:t>
            </a:r>
          </a:p>
          <a:p>
            <a:r>
              <a:rPr lang="en-US" altLang="zh-CN" sz="1600" i="0" dirty="0" smtClean="0">
                <a:latin typeface="Arial" pitchFamily="34" charset="0"/>
                <a:cs typeface="Arial" pitchFamily="34" charset="0"/>
              </a:rPr>
              <a:t>ER=5.7dB</a:t>
            </a:r>
          </a:p>
        </p:txBody>
      </p:sp>
      <p:sp>
        <p:nvSpPr>
          <p:cNvPr id="13" name="TextBox 12"/>
          <p:cNvSpPr txBox="1"/>
          <p:nvPr/>
        </p:nvSpPr>
        <p:spPr>
          <a:xfrm>
            <a:off x="7885932" y="3631188"/>
            <a:ext cx="1148071" cy="830997"/>
          </a:xfrm>
          <a:prstGeom prst="rect">
            <a:avLst/>
          </a:prstGeom>
          <a:noFill/>
        </p:spPr>
        <p:txBody>
          <a:bodyPr wrap="none" rtlCol="0">
            <a:spAutoFit/>
          </a:bodyPr>
          <a:lstStyle/>
          <a:p>
            <a:r>
              <a:rPr lang="en-US" altLang="zh-CN" sz="1600" i="0" dirty="0" smtClean="0">
                <a:latin typeface="Arial" pitchFamily="34" charset="0"/>
                <a:cs typeface="Arial" pitchFamily="34" charset="0"/>
              </a:rPr>
              <a:t>T=60˚C</a:t>
            </a:r>
          </a:p>
          <a:p>
            <a:r>
              <a:rPr lang="el-GR" altLang="zh-CN" sz="1600" i="0" dirty="0" smtClean="0">
                <a:latin typeface="Arial" pitchFamily="34" charset="0"/>
                <a:cs typeface="Arial" pitchFamily="34" charset="0"/>
              </a:rPr>
              <a:t>λ</a:t>
            </a:r>
            <a:r>
              <a:rPr lang="en-US" altLang="zh-CN" sz="1600" i="0" dirty="0" smtClean="0">
                <a:latin typeface="Arial" pitchFamily="34" charset="0"/>
                <a:cs typeface="Arial" pitchFamily="34" charset="0"/>
              </a:rPr>
              <a:t>=1320nm</a:t>
            </a:r>
          </a:p>
          <a:p>
            <a:r>
              <a:rPr lang="en-US" altLang="zh-CN" sz="1600" i="0" dirty="0" smtClean="0">
                <a:latin typeface="Arial" pitchFamily="34" charset="0"/>
                <a:cs typeface="Arial" pitchFamily="34" charset="0"/>
              </a:rPr>
              <a:t>ER=5.5dB</a:t>
            </a:r>
          </a:p>
        </p:txBody>
      </p:sp>
      <p:sp>
        <p:nvSpPr>
          <p:cNvPr id="14" name="TextBox 13"/>
          <p:cNvSpPr txBox="1"/>
          <p:nvPr/>
        </p:nvSpPr>
        <p:spPr>
          <a:xfrm>
            <a:off x="7885932" y="4917072"/>
            <a:ext cx="1148071" cy="830997"/>
          </a:xfrm>
          <a:prstGeom prst="rect">
            <a:avLst/>
          </a:prstGeom>
          <a:noFill/>
        </p:spPr>
        <p:txBody>
          <a:bodyPr wrap="none" rtlCol="0">
            <a:spAutoFit/>
          </a:bodyPr>
          <a:lstStyle/>
          <a:p>
            <a:r>
              <a:rPr lang="en-US" altLang="zh-CN" sz="1600" i="0" dirty="0" smtClean="0">
                <a:latin typeface="Arial" pitchFamily="34" charset="0"/>
                <a:cs typeface="Arial" pitchFamily="34" charset="0"/>
              </a:rPr>
              <a:t>T=80˚C</a:t>
            </a:r>
          </a:p>
          <a:p>
            <a:r>
              <a:rPr lang="el-GR" altLang="zh-CN" sz="1600" i="0" dirty="0" smtClean="0">
                <a:latin typeface="Arial" pitchFamily="34" charset="0"/>
                <a:cs typeface="Arial" pitchFamily="34" charset="0"/>
              </a:rPr>
              <a:t>λ</a:t>
            </a:r>
            <a:r>
              <a:rPr lang="en-US" altLang="zh-CN" sz="1600" i="0" dirty="0" smtClean="0">
                <a:latin typeface="Arial" pitchFamily="34" charset="0"/>
                <a:cs typeface="Arial" pitchFamily="34" charset="0"/>
              </a:rPr>
              <a:t>=1330nm</a:t>
            </a:r>
          </a:p>
          <a:p>
            <a:r>
              <a:rPr lang="en-US" altLang="zh-CN" sz="1600" i="0" dirty="0" smtClean="0">
                <a:latin typeface="Arial" pitchFamily="34" charset="0"/>
                <a:cs typeface="Arial" pitchFamily="34" charset="0"/>
              </a:rPr>
              <a:t>ER=4.6dB</a:t>
            </a:r>
            <a:endParaRPr lang="zh-CN" altLang="en-US" sz="1600" i="0" dirty="0" smtClean="0">
              <a:latin typeface="Arial" pitchFamily="34" charset="0"/>
              <a:cs typeface="Arial" pitchFamily="34" charset="0"/>
            </a:endParaRPr>
          </a:p>
        </p:txBody>
      </p:sp>
      <p:pic>
        <p:nvPicPr>
          <p:cNvPr id="15" name="Picture 12" descr="F:\Project\Intel_hybrid_EML\devices\EAM11-b3\20120513_Lumped\EYE\0514_R0C5\T80_1330_183MA\40G_3.2V_1.02MA_10.9.bmp"/>
          <p:cNvPicPr>
            <a:picLocks noChangeAspect="1" noChangeArrowheads="1"/>
          </p:cNvPicPr>
          <p:nvPr/>
        </p:nvPicPr>
        <p:blipFill>
          <a:blip r:embed="rId9"/>
          <a:srcRect l="17714" t="23619" r="5905" b="23619"/>
          <a:stretch>
            <a:fillRect/>
          </a:stretch>
        </p:blipFill>
        <p:spPr bwMode="auto">
          <a:xfrm>
            <a:off x="5519303" y="4786338"/>
            <a:ext cx="2328427" cy="1206318"/>
          </a:xfrm>
          <a:prstGeom prst="rect">
            <a:avLst/>
          </a:prstGeom>
          <a:noFill/>
        </p:spPr>
      </p:pic>
      <p:pic>
        <p:nvPicPr>
          <p:cNvPr id="16" name="Picture 14" descr="F:\Project\Intel_hybrid_EML\devices\EAM11-b3\20120513_Lumped\EYE\0514_R0C5\T80_1330_183MA\40G_3.2V_1.02MA.bmp"/>
          <p:cNvPicPr>
            <a:picLocks noChangeAspect="1" noChangeArrowheads="1"/>
          </p:cNvPicPr>
          <p:nvPr/>
        </p:nvPicPr>
        <p:blipFill>
          <a:blip r:embed="rId10"/>
          <a:srcRect l="17714" t="23619" r="5905" b="23619"/>
          <a:stretch>
            <a:fillRect/>
          </a:stretch>
        </p:blipFill>
        <p:spPr bwMode="auto">
          <a:xfrm>
            <a:off x="3048000" y="4786338"/>
            <a:ext cx="2328418" cy="1206308"/>
          </a:xfrm>
          <a:prstGeom prst="rect">
            <a:avLst/>
          </a:prstGeom>
          <a:noFill/>
        </p:spPr>
      </p:pic>
      <p:pic>
        <p:nvPicPr>
          <p:cNvPr id="17" name="Picture 16" descr="F:\Project\Intel_hybrid_EML\devices\EAM11-b3\20120513_Lumped\EYE\0514_R0C5\ee\EE_40G_23DB_ATT.bmp"/>
          <p:cNvPicPr>
            <a:picLocks noChangeAspect="1" noChangeArrowheads="1"/>
          </p:cNvPicPr>
          <p:nvPr/>
        </p:nvPicPr>
        <p:blipFill>
          <a:blip r:embed="rId11"/>
          <a:srcRect l="17714" t="7873" r="5905" b="21257"/>
          <a:stretch>
            <a:fillRect/>
          </a:stretch>
        </p:blipFill>
        <p:spPr bwMode="auto">
          <a:xfrm>
            <a:off x="228600" y="2557046"/>
            <a:ext cx="2328418" cy="1620315"/>
          </a:xfrm>
          <a:prstGeom prst="rect">
            <a:avLst/>
          </a:prstGeom>
          <a:noFill/>
        </p:spPr>
      </p:pic>
      <p:sp>
        <p:nvSpPr>
          <p:cNvPr id="18" name="TextBox 17"/>
          <p:cNvSpPr txBox="1"/>
          <p:nvPr/>
        </p:nvSpPr>
        <p:spPr>
          <a:xfrm>
            <a:off x="152400" y="4233446"/>
            <a:ext cx="2561920" cy="338554"/>
          </a:xfrm>
          <a:prstGeom prst="rect">
            <a:avLst/>
          </a:prstGeom>
          <a:noFill/>
        </p:spPr>
        <p:txBody>
          <a:bodyPr wrap="none" rtlCol="0">
            <a:spAutoFit/>
          </a:bodyPr>
          <a:lstStyle/>
          <a:p>
            <a:r>
              <a:rPr lang="en-US" altLang="zh-CN" sz="1600" i="0" dirty="0" smtClean="0"/>
              <a:t>Eye height=491mV@DCA</a:t>
            </a:r>
          </a:p>
        </p:txBody>
      </p:sp>
      <p:sp>
        <p:nvSpPr>
          <p:cNvPr id="19" name="TextBox 18"/>
          <p:cNvSpPr txBox="1"/>
          <p:nvPr/>
        </p:nvSpPr>
        <p:spPr>
          <a:xfrm>
            <a:off x="3124200" y="6019800"/>
            <a:ext cx="1382110" cy="338554"/>
          </a:xfrm>
          <a:prstGeom prst="rect">
            <a:avLst/>
          </a:prstGeom>
          <a:noFill/>
        </p:spPr>
        <p:txBody>
          <a:bodyPr wrap="none" rtlCol="0">
            <a:spAutoFit/>
          </a:bodyPr>
          <a:lstStyle/>
          <a:p>
            <a:r>
              <a:rPr lang="en-US" altLang="zh-CN" sz="1600" i="0" dirty="0" smtClean="0"/>
              <a:t>Back to Back</a:t>
            </a:r>
            <a:endParaRPr lang="zh-CN" altLang="en-US" sz="1600" i="0" dirty="0"/>
          </a:p>
        </p:txBody>
      </p:sp>
      <p:sp>
        <p:nvSpPr>
          <p:cNvPr id="20" name="TextBox 19"/>
          <p:cNvSpPr txBox="1"/>
          <p:nvPr/>
        </p:nvSpPr>
        <p:spPr>
          <a:xfrm>
            <a:off x="5628290" y="6019800"/>
            <a:ext cx="1348446" cy="338554"/>
          </a:xfrm>
          <a:prstGeom prst="rect">
            <a:avLst/>
          </a:prstGeom>
          <a:noFill/>
        </p:spPr>
        <p:txBody>
          <a:bodyPr wrap="none" rtlCol="0">
            <a:spAutoFit/>
          </a:bodyPr>
          <a:lstStyle/>
          <a:p>
            <a:r>
              <a:rPr lang="en-US" altLang="zh-CN" sz="1600" i="0" dirty="0" smtClean="0"/>
              <a:t>10.9km SMF</a:t>
            </a:r>
            <a:endParaRPr lang="zh-CN" altLang="en-US" sz="1600" i="0" dirty="0"/>
          </a:p>
        </p:txBody>
      </p:sp>
      <p:sp>
        <p:nvSpPr>
          <p:cNvPr id="21" name="矩形 20"/>
          <p:cNvSpPr/>
          <p:nvPr/>
        </p:nvSpPr>
        <p:spPr>
          <a:xfrm>
            <a:off x="152400" y="2176046"/>
            <a:ext cx="1585690" cy="338554"/>
          </a:xfrm>
          <a:prstGeom prst="rect">
            <a:avLst/>
          </a:prstGeom>
        </p:spPr>
        <p:txBody>
          <a:bodyPr wrap="none">
            <a:spAutoFit/>
          </a:bodyPr>
          <a:lstStyle/>
          <a:p>
            <a:r>
              <a:rPr lang="en-US" altLang="zh-CN" sz="1600" i="0" dirty="0" smtClean="0"/>
              <a:t>Drive voltage</a:t>
            </a:r>
            <a:r>
              <a:rPr lang="zh-CN" altLang="en-US" sz="1600" i="0" dirty="0" smtClean="0"/>
              <a:t>：</a:t>
            </a:r>
            <a:endParaRPr lang="zh-CN" altLang="en-US" sz="1600" i="0" dirty="0"/>
          </a:p>
        </p:txBody>
      </p:sp>
      <p:sp>
        <p:nvSpPr>
          <p:cNvPr id="22" name="右箭头 21"/>
          <p:cNvSpPr/>
          <p:nvPr/>
        </p:nvSpPr>
        <p:spPr bwMode="auto">
          <a:xfrm>
            <a:off x="2667000" y="3276600"/>
            <a:ext cx="3048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24" name="矩形 23"/>
          <p:cNvSpPr/>
          <p:nvPr/>
        </p:nvSpPr>
        <p:spPr>
          <a:xfrm>
            <a:off x="228600" y="5257800"/>
            <a:ext cx="2895600" cy="369332"/>
          </a:xfrm>
          <a:prstGeom prst="rect">
            <a:avLst/>
          </a:prstGeom>
        </p:spPr>
        <p:txBody>
          <a:bodyPr wrap="square">
            <a:spAutoFit/>
          </a:bodyPr>
          <a:lstStyle/>
          <a:p>
            <a:r>
              <a:rPr lang="en-US" altLang="zh-CN" sz="1800" i="0" dirty="0" smtClean="0"/>
              <a:t>P = 20 fJ/bit (+ 92.5fJ/bit)</a:t>
            </a:r>
            <a:endParaRPr lang="zh-CN" altLang="en-US" sz="1800" i="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Conclusions</a:t>
            </a:r>
            <a:endParaRPr lang="zh-CN" altLang="en-US" dirty="0"/>
          </a:p>
        </p:txBody>
      </p:sp>
      <p:sp>
        <p:nvSpPr>
          <p:cNvPr id="3" name="内容占位符 2"/>
          <p:cNvSpPr>
            <a:spLocks noGrp="1"/>
          </p:cNvSpPr>
          <p:nvPr>
            <p:ph idx="1"/>
          </p:nvPr>
        </p:nvSpPr>
        <p:spPr/>
        <p:txBody>
          <a:bodyPr/>
          <a:lstStyle/>
          <a:p>
            <a:r>
              <a:rPr lang="en-US" altLang="zh-CN" dirty="0" smtClean="0"/>
              <a:t>Lumped hybrid silicon EAM</a:t>
            </a:r>
          </a:p>
          <a:p>
            <a:pPr lvl="1"/>
            <a:r>
              <a:rPr lang="en-US" altLang="zh-CN" dirty="0" smtClean="0"/>
              <a:t>30GHz bandwidth</a:t>
            </a:r>
          </a:p>
          <a:p>
            <a:pPr lvl="1"/>
            <a:r>
              <a:rPr lang="en-US" altLang="zh-CN" dirty="0" smtClean="0"/>
              <a:t>1Vpp </a:t>
            </a:r>
          </a:p>
          <a:p>
            <a:pPr lvl="2"/>
            <a:r>
              <a:rPr lang="en-US" altLang="zh-CN" dirty="0" smtClean="0"/>
              <a:t>5.5 dB ER @40Gb/s</a:t>
            </a:r>
          </a:p>
          <a:p>
            <a:pPr lvl="2"/>
            <a:r>
              <a:rPr lang="en-US" altLang="zh-CN" dirty="0" smtClean="0"/>
              <a:t>8.1 dB ER @25Gb/s</a:t>
            </a:r>
          </a:p>
          <a:p>
            <a:pPr lvl="1"/>
            <a:r>
              <a:rPr lang="en-US" altLang="zh-CN" dirty="0" smtClean="0"/>
              <a:t>20~80˚C operation</a:t>
            </a:r>
          </a:p>
          <a:p>
            <a:pPr lvl="1"/>
            <a:r>
              <a:rPr lang="en-US" altLang="zh-CN" dirty="0" smtClean="0"/>
              <a:t>10.9 km transmission</a:t>
            </a:r>
          </a:p>
          <a:p>
            <a:pPr lvl="1"/>
            <a:r>
              <a:rPr lang="en-US" altLang="zh-CN" dirty="0" smtClean="0"/>
              <a:t>113 fJ/bit</a:t>
            </a:r>
            <a:r>
              <a:rPr lang="zh-CN" altLang="en-US" dirty="0" smtClean="0"/>
              <a:t> </a:t>
            </a:r>
            <a:r>
              <a:rPr lang="en-US" altLang="zh-CN" dirty="0" smtClean="0"/>
              <a:t>Power consumption (including absorption)</a:t>
            </a:r>
          </a:p>
          <a:p>
            <a:pPr lvl="1"/>
            <a:r>
              <a:rPr lang="en-US" altLang="zh-CN" dirty="0" smtClean="0"/>
              <a:t>&gt;30nm optical window</a:t>
            </a:r>
          </a:p>
          <a:p>
            <a:pPr lvl="1"/>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14</a:t>
            </a:fld>
            <a:endParaRPr lang="en-US" altLang="zh-TW"/>
          </a:p>
        </p:txBody>
      </p:sp>
      <p:pic>
        <p:nvPicPr>
          <p:cNvPr id="5" name="Picture 2" descr="F:\Project\Intel_hybrid_EML\devices\EAM11-b3\SEMs\20111230\T100.TIF"/>
          <p:cNvPicPr>
            <a:picLocks noChangeAspect="1" noChangeArrowheads="1"/>
          </p:cNvPicPr>
          <p:nvPr/>
        </p:nvPicPr>
        <p:blipFill>
          <a:blip r:embed="rId2">
            <a:grayscl/>
          </a:blip>
          <a:srcRect l="29030" t="16594" r="20736" b="5531"/>
          <a:stretch>
            <a:fillRect/>
          </a:stretch>
        </p:blipFill>
        <p:spPr bwMode="auto">
          <a:xfrm>
            <a:off x="5943600" y="1447800"/>
            <a:ext cx="1905000" cy="22143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0" y="0"/>
            <a:ext cx="10274300" cy="6858000"/>
          </a:xfrm>
          <a:prstGeom prst="rect">
            <a:avLst/>
          </a:prstGeom>
          <a:noFill/>
          <a:ln w="9525">
            <a:noFill/>
            <a:miter lim="800000"/>
            <a:headEnd/>
            <a:tailEnd/>
          </a:ln>
        </p:spPr>
      </p:pic>
      <p:sp>
        <p:nvSpPr>
          <p:cNvPr id="16387" name="Title 1"/>
          <p:cNvSpPr>
            <a:spLocks noGrp="1"/>
          </p:cNvSpPr>
          <p:nvPr>
            <p:ph type="title"/>
          </p:nvPr>
        </p:nvSpPr>
        <p:spPr>
          <a:xfrm>
            <a:off x="609600" y="381000"/>
            <a:ext cx="8229600" cy="788988"/>
          </a:xfrm>
        </p:spPr>
        <p:txBody>
          <a:bodyPr/>
          <a:lstStyle/>
          <a:p>
            <a:pPr eaLnBrk="1" hangingPunct="1"/>
            <a:r>
              <a:rPr lang="en-US" altLang="zh-CN" smtClean="0">
                <a:solidFill>
                  <a:srgbClr val="FF0000"/>
                </a:solidFill>
                <a:ea typeface="SimSun" pitchFamily="2" charset="-122"/>
              </a:rPr>
              <a:t>Thank you</a:t>
            </a:r>
          </a:p>
        </p:txBody>
      </p:sp>
      <p:sp>
        <p:nvSpPr>
          <p:cNvPr id="16388" name="Slide Number Placeholder 3"/>
          <p:cNvSpPr>
            <a:spLocks noGrp="1"/>
          </p:cNvSpPr>
          <p:nvPr>
            <p:ph type="sldNum" sz="quarter" idx="12"/>
          </p:nvPr>
        </p:nvSpPr>
        <p:spPr>
          <a:noFill/>
        </p:spPr>
        <p:txBody>
          <a:bodyPr/>
          <a:lstStyle/>
          <a:p>
            <a:fld id="{A219F078-2228-4493-8639-61C7B26C546C}" type="slidenum">
              <a:rPr lang="zh-TW" altLang="en-US"/>
              <a:pPr/>
              <a:t>15</a:t>
            </a:fld>
            <a:endParaRPr lang="en-US" altLang="zh-TW"/>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335213"/>
            <a:ext cx="8229600" cy="788987"/>
          </a:xfrm>
        </p:spPr>
        <p:txBody>
          <a:bodyPr/>
          <a:lstStyle/>
          <a:p>
            <a:pPr algn="ctr" eaLnBrk="1" hangingPunct="1"/>
            <a:r>
              <a:rPr lang="en-US" altLang="zh-CN" dirty="0" smtClean="0">
                <a:ea typeface="SimSun" pitchFamily="2" charset="-122"/>
              </a:rPr>
              <a:t>Backup</a:t>
            </a:r>
          </a:p>
        </p:txBody>
      </p:sp>
      <p:sp>
        <p:nvSpPr>
          <p:cNvPr id="17411" name="Slide Number Placeholder 3"/>
          <p:cNvSpPr>
            <a:spLocks noGrp="1"/>
          </p:cNvSpPr>
          <p:nvPr>
            <p:ph type="sldNum" sz="quarter" idx="12"/>
          </p:nvPr>
        </p:nvSpPr>
        <p:spPr>
          <a:noFill/>
        </p:spPr>
        <p:txBody>
          <a:bodyPr/>
          <a:lstStyle/>
          <a:p>
            <a:fld id="{1A50CA6C-B323-4DF1-84B8-0DB21963AA5D}" type="slidenum">
              <a:rPr lang="zh-TW" altLang="en-US"/>
              <a:pPr/>
              <a:t>16</a:t>
            </a:fld>
            <a:endParaRPr lang="en-US" altLang="zh-TW"/>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1612"/>
            <a:ext cx="8229600" cy="788988"/>
          </a:xfrm>
        </p:spPr>
        <p:txBody>
          <a:bodyPr/>
          <a:lstStyle/>
          <a:p>
            <a:r>
              <a:rPr lang="en-US" altLang="zh-CN" sz="3200" dirty="0" smtClean="0"/>
              <a:t>Towards less power consumption for modulators</a:t>
            </a:r>
            <a:endParaRPr lang="zh-CN" altLang="en-US" sz="3200"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17</a:t>
            </a:fld>
            <a:endParaRPr lang="en-US" altLang="zh-TW" dirty="0"/>
          </a:p>
        </p:txBody>
      </p:sp>
      <p:graphicFrame>
        <p:nvGraphicFramePr>
          <p:cNvPr id="6" name="对象 5"/>
          <p:cNvGraphicFramePr>
            <a:graphicFrameLocks noChangeAspect="1"/>
          </p:cNvGraphicFramePr>
          <p:nvPr/>
        </p:nvGraphicFramePr>
        <p:xfrm>
          <a:off x="2249488" y="1905000"/>
          <a:ext cx="3727450" cy="1381125"/>
        </p:xfrm>
        <a:graphic>
          <a:graphicData uri="http://schemas.openxmlformats.org/presentationml/2006/ole">
            <p:oleObj spid="_x0000_s159746" name="Equation" r:id="rId3" imgW="1231560" imgH="457200" progId="Equation.DSMT4">
              <p:embed/>
            </p:oleObj>
          </a:graphicData>
        </a:graphic>
      </p:graphicFrame>
      <p:graphicFrame>
        <p:nvGraphicFramePr>
          <p:cNvPr id="159747" name="Object 3"/>
          <p:cNvGraphicFramePr>
            <a:graphicFrameLocks noChangeAspect="1"/>
          </p:cNvGraphicFramePr>
          <p:nvPr/>
        </p:nvGraphicFramePr>
        <p:xfrm>
          <a:off x="2192338" y="4065587"/>
          <a:ext cx="3919537" cy="1420813"/>
        </p:xfrm>
        <a:graphic>
          <a:graphicData uri="http://schemas.openxmlformats.org/presentationml/2006/ole">
            <p:oleObj spid="_x0000_s159747" name="Equation" r:id="rId4" imgW="1295280" imgH="469800" progId="Equation.DSMT4">
              <p:embed/>
            </p:oleObj>
          </a:graphicData>
        </a:graphic>
      </p:graphicFrame>
      <p:sp>
        <p:nvSpPr>
          <p:cNvPr id="8" name="TextBox 7"/>
          <p:cNvSpPr txBox="1"/>
          <p:nvPr/>
        </p:nvSpPr>
        <p:spPr>
          <a:xfrm>
            <a:off x="533400" y="1447800"/>
            <a:ext cx="6904711" cy="400110"/>
          </a:xfrm>
          <a:prstGeom prst="rect">
            <a:avLst/>
          </a:prstGeom>
          <a:noFill/>
        </p:spPr>
        <p:txBody>
          <a:bodyPr wrap="none" rtlCol="0">
            <a:spAutoFit/>
          </a:bodyPr>
          <a:lstStyle/>
          <a:p>
            <a:r>
              <a:rPr lang="en-US" altLang="zh-CN" sz="2000" i="0" dirty="0" smtClean="0"/>
              <a:t>Open-end configuration (e.g. ring modulator, lumped EAM):</a:t>
            </a:r>
            <a:endParaRPr lang="zh-CN" altLang="en-US" sz="2000" i="0" dirty="0"/>
          </a:p>
        </p:txBody>
      </p:sp>
      <p:sp>
        <p:nvSpPr>
          <p:cNvPr id="9" name="TextBox 8"/>
          <p:cNvSpPr txBox="1"/>
          <p:nvPr/>
        </p:nvSpPr>
        <p:spPr>
          <a:xfrm>
            <a:off x="533400" y="3714690"/>
            <a:ext cx="7560083" cy="400110"/>
          </a:xfrm>
          <a:prstGeom prst="rect">
            <a:avLst/>
          </a:prstGeom>
          <a:noFill/>
        </p:spPr>
        <p:txBody>
          <a:bodyPr wrap="none" rtlCol="0">
            <a:spAutoFit/>
          </a:bodyPr>
          <a:lstStyle/>
          <a:p>
            <a:r>
              <a:rPr lang="en-US" altLang="zh-CN" sz="2000" i="0" dirty="0" smtClean="0"/>
              <a:t>Distributed configuration (e.g. traveling-wave electrode for MZM):</a:t>
            </a:r>
            <a:endParaRPr lang="zh-CN" altLang="en-US" sz="2000" i="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Power consumption</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18</a:t>
            </a:fld>
            <a:endParaRPr lang="en-US" altLang="zh-TW"/>
          </a:p>
        </p:txBody>
      </p:sp>
      <p:graphicFrame>
        <p:nvGraphicFramePr>
          <p:cNvPr id="5" name="内容占位符 3"/>
          <p:cNvGraphicFramePr>
            <a:graphicFrameLocks noChangeAspect="1"/>
          </p:cNvGraphicFramePr>
          <p:nvPr>
            <p:ph idx="1"/>
          </p:nvPr>
        </p:nvGraphicFramePr>
        <p:xfrm>
          <a:off x="1676400" y="1066800"/>
          <a:ext cx="5659437" cy="1349375"/>
        </p:xfrm>
        <a:graphic>
          <a:graphicData uri="http://schemas.openxmlformats.org/presentationml/2006/ole">
            <p:oleObj spid="_x0000_s148482" name="Equation" r:id="rId3" imgW="1650960" imgH="393480" progId="Equation.DSMT4">
              <p:embed/>
            </p:oleObj>
          </a:graphicData>
        </a:graphic>
      </p:graphicFrame>
      <p:sp>
        <p:nvSpPr>
          <p:cNvPr id="6" name="TextBox 5"/>
          <p:cNvSpPr txBox="1"/>
          <p:nvPr/>
        </p:nvSpPr>
        <p:spPr>
          <a:xfrm>
            <a:off x="1676400" y="2514600"/>
            <a:ext cx="3409138" cy="3416320"/>
          </a:xfrm>
          <a:prstGeom prst="rect">
            <a:avLst/>
          </a:prstGeom>
          <a:noFill/>
        </p:spPr>
        <p:txBody>
          <a:bodyPr wrap="none" rtlCol="0">
            <a:spAutoFit/>
          </a:bodyPr>
          <a:lstStyle/>
          <a:p>
            <a:r>
              <a:rPr lang="en-US" altLang="zh-CN" sz="2400" i="0" dirty="0" smtClean="0"/>
              <a:t>C=0.079 pF; </a:t>
            </a:r>
          </a:p>
          <a:p>
            <a:r>
              <a:rPr lang="en-US" altLang="zh-CN" sz="2400" i="0" dirty="0" smtClean="0"/>
              <a:t>Vpp=1.00 V; </a:t>
            </a:r>
          </a:p>
          <a:p>
            <a:endParaRPr lang="en-US" altLang="zh-CN" sz="2400" i="0" dirty="0" smtClean="0"/>
          </a:p>
          <a:p>
            <a:r>
              <a:rPr lang="en-US" altLang="zh-CN" sz="2400" i="0" dirty="0" smtClean="0"/>
              <a:t>I</a:t>
            </a:r>
            <a:r>
              <a:rPr lang="en-US" altLang="zh-CN" sz="2400" i="0" baseline="-25000" dirty="0" smtClean="0"/>
              <a:t>average</a:t>
            </a:r>
            <a:r>
              <a:rPr lang="en-US" altLang="zh-CN" sz="2400" i="0" dirty="0" smtClean="0"/>
              <a:t> = 1.0mA=I</a:t>
            </a:r>
            <a:r>
              <a:rPr lang="en-US" altLang="zh-CN" sz="2400" i="0" baseline="-25000" dirty="0" smtClean="0"/>
              <a:t>d</a:t>
            </a:r>
            <a:r>
              <a:rPr lang="en-US" altLang="zh-CN" sz="2400" i="0" dirty="0" smtClean="0"/>
              <a:t>+I</a:t>
            </a:r>
            <a:r>
              <a:rPr lang="en-US" altLang="zh-CN" sz="2400" i="0" baseline="-25000" dirty="0" smtClean="0"/>
              <a:t>p</a:t>
            </a:r>
            <a:r>
              <a:rPr lang="en-US" altLang="zh-CN" sz="2400" i="0" dirty="0" smtClean="0"/>
              <a:t>; </a:t>
            </a:r>
          </a:p>
          <a:p>
            <a:r>
              <a:rPr lang="en-US" altLang="zh-CN" sz="2400" i="0" dirty="0" smtClean="0"/>
              <a:t>V</a:t>
            </a:r>
            <a:r>
              <a:rPr lang="en-US" altLang="zh-CN" sz="2400" i="0" baseline="-25000" dirty="0" smtClean="0"/>
              <a:t>bias</a:t>
            </a:r>
            <a:r>
              <a:rPr lang="en-US" altLang="zh-CN" sz="2400" i="0" dirty="0" smtClean="0"/>
              <a:t>=-3.7V; </a:t>
            </a:r>
          </a:p>
          <a:p>
            <a:r>
              <a:rPr lang="en-US" altLang="zh-CN" sz="2400" i="0" dirty="0" smtClean="0"/>
              <a:t>I</a:t>
            </a:r>
            <a:r>
              <a:rPr lang="en-US" altLang="zh-CN" sz="2400" i="0" baseline="-25000" dirty="0" smtClean="0"/>
              <a:t>d</a:t>
            </a:r>
            <a:r>
              <a:rPr lang="en-US" altLang="zh-CN" sz="2400" i="0" dirty="0" smtClean="0"/>
              <a:t> = 0.09</a:t>
            </a:r>
            <a:r>
              <a:rPr lang="el-GR" altLang="zh-CN" sz="2400" i="0" dirty="0" smtClean="0"/>
              <a:t>μ</a:t>
            </a:r>
            <a:r>
              <a:rPr lang="en-US" altLang="zh-CN" sz="2400" i="0" dirty="0" smtClean="0"/>
              <a:t>A @-3.7V</a:t>
            </a:r>
          </a:p>
          <a:p>
            <a:endParaRPr lang="en-US" altLang="zh-CN" sz="2400" i="0" dirty="0" smtClean="0"/>
          </a:p>
          <a:p>
            <a:r>
              <a:rPr lang="en-US" altLang="zh-CN" sz="2400" i="0" dirty="0" smtClean="0"/>
              <a:t>B=40Gb/s</a:t>
            </a:r>
          </a:p>
          <a:p>
            <a:r>
              <a:rPr lang="en-US" altLang="zh-CN" sz="2400" i="0" dirty="0" smtClean="0"/>
              <a:t>P = 20 fJ/bit + 92.5fJ/bit</a:t>
            </a:r>
            <a:endParaRPr lang="zh-CN" altLang="en-US" sz="2400" i="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Optical Structure</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19</a:t>
            </a:fld>
            <a:endParaRPr lang="en-US" altLang="zh-TW" dirty="0"/>
          </a:p>
        </p:txBody>
      </p:sp>
      <p:grpSp>
        <p:nvGrpSpPr>
          <p:cNvPr id="50" name="组合 49"/>
          <p:cNvGrpSpPr/>
          <p:nvPr/>
        </p:nvGrpSpPr>
        <p:grpSpPr>
          <a:xfrm>
            <a:off x="1600200" y="1219200"/>
            <a:ext cx="5638800" cy="3733800"/>
            <a:chOff x="304800" y="1219200"/>
            <a:chExt cx="5638800" cy="3733800"/>
          </a:xfrm>
        </p:grpSpPr>
        <p:grpSp>
          <p:nvGrpSpPr>
            <p:cNvPr id="22" name="组合 21"/>
            <p:cNvGrpSpPr/>
            <p:nvPr/>
          </p:nvGrpSpPr>
          <p:grpSpPr>
            <a:xfrm>
              <a:off x="304800" y="1219200"/>
              <a:ext cx="5638800" cy="3733800"/>
              <a:chOff x="1295400" y="1295400"/>
              <a:chExt cx="6019800" cy="3871406"/>
            </a:xfrm>
          </p:grpSpPr>
          <p:pic>
            <p:nvPicPr>
              <p:cNvPr id="50178" name="Picture 2" descr="C:\DOCUME~1\LVR2FMX\LOCALS~1\Temp\_TS57E.tmp\_TS2491.tmp\S_EAM_100_wo_electrode.png"/>
              <p:cNvPicPr>
                <a:picLocks noChangeAspect="1" noChangeArrowheads="1"/>
              </p:cNvPicPr>
              <p:nvPr/>
            </p:nvPicPr>
            <p:blipFill>
              <a:blip r:embed="rId3"/>
              <a:srcRect/>
              <a:stretch>
                <a:fillRect/>
              </a:stretch>
            </p:blipFill>
            <p:spPr bwMode="auto">
              <a:xfrm>
                <a:off x="1371600" y="1295400"/>
                <a:ext cx="5943600" cy="3871406"/>
              </a:xfrm>
              <a:prstGeom prst="rect">
                <a:avLst/>
              </a:prstGeom>
              <a:noFill/>
            </p:spPr>
          </p:pic>
          <p:cxnSp>
            <p:nvCxnSpPr>
              <p:cNvPr id="7" name="直接箭头连接符 6"/>
              <p:cNvCxnSpPr/>
              <p:nvPr/>
            </p:nvCxnSpPr>
            <p:spPr bwMode="auto">
              <a:xfrm>
                <a:off x="1842052" y="4827104"/>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10" name="TextBox 9"/>
              <p:cNvSpPr txBox="1"/>
              <p:nvPr/>
            </p:nvSpPr>
            <p:spPr>
              <a:xfrm>
                <a:off x="1295400" y="4648200"/>
                <a:ext cx="654064" cy="319120"/>
              </a:xfrm>
              <a:prstGeom prst="rect">
                <a:avLst/>
              </a:prstGeom>
              <a:noFill/>
            </p:spPr>
            <p:txBody>
              <a:bodyPr wrap="none" rtlCol="0">
                <a:spAutoFit/>
              </a:bodyPr>
              <a:lstStyle/>
              <a:p>
                <a:r>
                  <a:rPr lang="en-US" altLang="zh-CN" sz="1400" i="0" dirty="0" smtClean="0">
                    <a:solidFill>
                      <a:schemeClr val="bg1"/>
                    </a:solidFill>
                  </a:rPr>
                  <a:t>n-InP</a:t>
                </a:r>
                <a:endParaRPr lang="zh-CN" altLang="en-US" sz="1400" i="0" dirty="0">
                  <a:solidFill>
                    <a:schemeClr val="bg1"/>
                  </a:solidFill>
                </a:endParaRPr>
              </a:p>
            </p:txBody>
          </p:sp>
          <p:cxnSp>
            <p:nvCxnSpPr>
              <p:cNvPr id="12" name="直接箭头连接符 11"/>
              <p:cNvCxnSpPr/>
              <p:nvPr/>
            </p:nvCxnSpPr>
            <p:spPr bwMode="auto">
              <a:xfrm>
                <a:off x="2590800" y="4278964"/>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13" name="TextBox 12"/>
              <p:cNvSpPr txBox="1"/>
              <p:nvPr/>
            </p:nvSpPr>
            <p:spPr>
              <a:xfrm>
                <a:off x="1729408" y="4098571"/>
                <a:ext cx="986060" cy="319120"/>
              </a:xfrm>
              <a:prstGeom prst="rect">
                <a:avLst/>
              </a:prstGeom>
              <a:noFill/>
            </p:spPr>
            <p:txBody>
              <a:bodyPr wrap="none" rtlCol="0">
                <a:spAutoFit/>
              </a:bodyPr>
              <a:lstStyle/>
              <a:p>
                <a:r>
                  <a:rPr lang="en-US" altLang="zh-CN" sz="1400" i="0" dirty="0" smtClean="0">
                    <a:solidFill>
                      <a:schemeClr val="bg1"/>
                    </a:solidFill>
                  </a:rPr>
                  <a:t>QW/SCH</a:t>
                </a:r>
                <a:endParaRPr lang="zh-CN" altLang="en-US" sz="1400" i="0" dirty="0">
                  <a:solidFill>
                    <a:schemeClr val="bg1"/>
                  </a:solidFill>
                </a:endParaRPr>
              </a:p>
            </p:txBody>
          </p:sp>
          <p:cxnSp>
            <p:nvCxnSpPr>
              <p:cNvPr id="14" name="直接箭头连接符 13"/>
              <p:cNvCxnSpPr/>
              <p:nvPr/>
            </p:nvCxnSpPr>
            <p:spPr bwMode="auto">
              <a:xfrm>
                <a:off x="2971800" y="3944348"/>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15" name="TextBox 14"/>
              <p:cNvSpPr txBox="1"/>
              <p:nvPr/>
            </p:nvSpPr>
            <p:spPr>
              <a:xfrm>
                <a:off x="2385636" y="3760304"/>
                <a:ext cx="654064" cy="319120"/>
              </a:xfrm>
              <a:prstGeom prst="rect">
                <a:avLst/>
              </a:prstGeom>
              <a:noFill/>
            </p:spPr>
            <p:txBody>
              <a:bodyPr wrap="none" rtlCol="0">
                <a:spAutoFit/>
              </a:bodyPr>
              <a:lstStyle/>
              <a:p>
                <a:r>
                  <a:rPr lang="en-US" altLang="zh-CN" sz="1400" i="0" dirty="0" smtClean="0">
                    <a:solidFill>
                      <a:schemeClr val="bg1"/>
                    </a:solidFill>
                  </a:rPr>
                  <a:t>p-InP</a:t>
                </a:r>
                <a:endParaRPr lang="zh-CN" altLang="en-US" sz="1400" i="0" dirty="0">
                  <a:solidFill>
                    <a:schemeClr val="bg1"/>
                  </a:solidFill>
                </a:endParaRPr>
              </a:p>
            </p:txBody>
          </p:sp>
          <p:cxnSp>
            <p:nvCxnSpPr>
              <p:cNvPr id="16" name="直接箭头连接符 15"/>
              <p:cNvCxnSpPr/>
              <p:nvPr/>
            </p:nvCxnSpPr>
            <p:spPr bwMode="auto">
              <a:xfrm>
                <a:off x="3657600" y="3429000"/>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18" name="TextBox 17"/>
              <p:cNvSpPr txBox="1"/>
              <p:nvPr/>
            </p:nvSpPr>
            <p:spPr>
              <a:xfrm>
                <a:off x="2837401" y="3253408"/>
                <a:ext cx="956967" cy="319120"/>
              </a:xfrm>
              <a:prstGeom prst="rect">
                <a:avLst/>
              </a:prstGeom>
              <a:noFill/>
            </p:spPr>
            <p:txBody>
              <a:bodyPr wrap="none" rtlCol="0">
                <a:spAutoFit/>
              </a:bodyPr>
              <a:lstStyle/>
              <a:p>
                <a:r>
                  <a:rPr lang="en-US" altLang="zh-CN" sz="1400" i="0" dirty="0" smtClean="0">
                    <a:solidFill>
                      <a:schemeClr val="bg1"/>
                    </a:solidFill>
                  </a:rPr>
                  <a:t>p-InP/H+</a:t>
                </a:r>
                <a:endParaRPr lang="zh-CN" altLang="en-US" sz="1400" i="0" dirty="0">
                  <a:solidFill>
                    <a:schemeClr val="bg1"/>
                  </a:solidFill>
                </a:endParaRPr>
              </a:p>
            </p:txBody>
          </p:sp>
          <p:cxnSp>
            <p:nvCxnSpPr>
              <p:cNvPr id="19" name="直接箭头连接符 18"/>
              <p:cNvCxnSpPr/>
              <p:nvPr/>
            </p:nvCxnSpPr>
            <p:spPr bwMode="auto">
              <a:xfrm>
                <a:off x="3124200" y="2667000"/>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20" name="TextBox 19"/>
              <p:cNvSpPr txBox="1"/>
              <p:nvPr/>
            </p:nvSpPr>
            <p:spPr>
              <a:xfrm>
                <a:off x="2113308" y="2498371"/>
                <a:ext cx="1160544" cy="319120"/>
              </a:xfrm>
              <a:prstGeom prst="rect">
                <a:avLst/>
              </a:prstGeom>
              <a:noFill/>
            </p:spPr>
            <p:txBody>
              <a:bodyPr wrap="none" rtlCol="0">
                <a:spAutoFit/>
              </a:bodyPr>
              <a:lstStyle/>
              <a:p>
                <a:r>
                  <a:rPr lang="en-US" altLang="zh-CN" sz="1400" i="0" dirty="0" smtClean="0">
                    <a:solidFill>
                      <a:schemeClr val="bg1"/>
                    </a:solidFill>
                  </a:rPr>
                  <a:t>Ground Via</a:t>
                </a:r>
                <a:endParaRPr lang="zh-CN" altLang="en-US" sz="1400" i="0" dirty="0">
                  <a:solidFill>
                    <a:schemeClr val="bg1"/>
                  </a:solidFill>
                </a:endParaRPr>
              </a:p>
            </p:txBody>
          </p:sp>
          <p:sp>
            <p:nvSpPr>
              <p:cNvPr id="21" name="TextBox 20"/>
              <p:cNvSpPr txBox="1"/>
              <p:nvPr/>
            </p:nvSpPr>
            <p:spPr>
              <a:xfrm>
                <a:off x="1458097" y="1453417"/>
                <a:ext cx="421326" cy="319120"/>
              </a:xfrm>
              <a:prstGeom prst="rect">
                <a:avLst/>
              </a:prstGeom>
              <a:noFill/>
            </p:spPr>
            <p:txBody>
              <a:bodyPr wrap="none" rtlCol="0">
                <a:spAutoFit/>
              </a:bodyPr>
              <a:lstStyle/>
              <a:p>
                <a:r>
                  <a:rPr lang="en-US" altLang="zh-CN" sz="1400" i="0" dirty="0" smtClean="0">
                    <a:solidFill>
                      <a:schemeClr val="bg1"/>
                    </a:solidFill>
                  </a:rPr>
                  <a:t>Si </a:t>
                </a:r>
                <a:endParaRPr lang="zh-CN" altLang="en-US" sz="1400" i="0" dirty="0">
                  <a:solidFill>
                    <a:schemeClr val="bg1"/>
                  </a:solidFill>
                </a:endParaRPr>
              </a:p>
            </p:txBody>
          </p:sp>
        </p:grpSp>
        <p:cxnSp>
          <p:nvCxnSpPr>
            <p:cNvPr id="37" name="直接箭头连接符 36"/>
            <p:cNvCxnSpPr/>
            <p:nvPr/>
          </p:nvCxnSpPr>
          <p:spPr bwMode="auto">
            <a:xfrm flipV="1">
              <a:off x="1600200" y="3429000"/>
              <a:ext cx="1752600" cy="1371600"/>
            </a:xfrm>
            <a:prstGeom prst="straightConnector1">
              <a:avLst/>
            </a:prstGeom>
            <a:solidFill>
              <a:schemeClr val="accent1"/>
            </a:solidFill>
            <a:ln w="25400" cap="flat" cmpd="sng" algn="ctr">
              <a:solidFill>
                <a:schemeClr val="bg1"/>
              </a:solidFill>
              <a:prstDash val="sysDash"/>
              <a:round/>
              <a:headEnd type="stealth"/>
              <a:tailEnd type="stealth"/>
            </a:ln>
            <a:effectLst/>
          </p:spPr>
        </p:cxnSp>
        <p:sp>
          <p:nvSpPr>
            <p:cNvPr id="39" name="TextBox 38"/>
            <p:cNvSpPr txBox="1"/>
            <p:nvPr/>
          </p:nvSpPr>
          <p:spPr>
            <a:xfrm rot="8525137" flipV="1">
              <a:off x="2264038" y="3948142"/>
              <a:ext cx="999411" cy="307777"/>
            </a:xfrm>
            <a:prstGeom prst="rect">
              <a:avLst/>
            </a:prstGeom>
            <a:noFill/>
          </p:spPr>
          <p:txBody>
            <a:bodyPr wrap="square" rtlCol="0">
              <a:spAutoFit/>
            </a:bodyPr>
            <a:lstStyle/>
            <a:p>
              <a:r>
                <a:rPr lang="en-US" altLang="zh-CN" sz="1400" b="1" i="0" dirty="0" smtClean="0">
                  <a:solidFill>
                    <a:schemeClr val="bg1"/>
                  </a:solidFill>
                </a:rPr>
                <a:t>60</a:t>
              </a:r>
              <a:r>
                <a:rPr lang="el-GR" altLang="zh-CN" sz="1400" b="1" i="0" dirty="0" smtClean="0">
                  <a:solidFill>
                    <a:schemeClr val="bg1"/>
                  </a:solidFill>
                  <a:latin typeface="Calibri"/>
                </a:rPr>
                <a:t>μ</a:t>
              </a:r>
              <a:r>
                <a:rPr lang="en-US" altLang="zh-CN" sz="1400" b="1" i="0" dirty="0" smtClean="0">
                  <a:solidFill>
                    <a:schemeClr val="bg1"/>
                  </a:solidFill>
                  <a:latin typeface="Calibri"/>
                </a:rPr>
                <a:t>m</a:t>
              </a:r>
              <a:endParaRPr lang="zh-CN" altLang="en-US" sz="1400" b="1" i="0" dirty="0">
                <a:solidFill>
                  <a:schemeClr val="bg1"/>
                </a:solidFill>
              </a:endParaRPr>
            </a:p>
          </p:txBody>
        </p:sp>
        <p:cxnSp>
          <p:nvCxnSpPr>
            <p:cNvPr id="40" name="直接箭头连接符 39"/>
            <p:cNvCxnSpPr/>
            <p:nvPr/>
          </p:nvCxnSpPr>
          <p:spPr bwMode="auto">
            <a:xfrm rot="5400000" flipH="1" flipV="1">
              <a:off x="4343400" y="2362200"/>
              <a:ext cx="1600200" cy="1600200"/>
            </a:xfrm>
            <a:prstGeom prst="straightConnector1">
              <a:avLst/>
            </a:prstGeom>
            <a:solidFill>
              <a:schemeClr val="accent1"/>
            </a:solidFill>
            <a:ln w="25400" cap="flat" cmpd="sng" algn="ctr">
              <a:solidFill>
                <a:schemeClr val="bg1"/>
              </a:solidFill>
              <a:prstDash val="sysDash"/>
              <a:round/>
              <a:headEnd type="stealth"/>
              <a:tailEnd type="stealth"/>
            </a:ln>
            <a:effectLst/>
          </p:spPr>
        </p:cxnSp>
        <p:sp>
          <p:nvSpPr>
            <p:cNvPr id="43" name="TextBox 42"/>
            <p:cNvSpPr txBox="1"/>
            <p:nvPr/>
          </p:nvSpPr>
          <p:spPr>
            <a:xfrm rot="8042676" flipV="1">
              <a:off x="4833475" y="2979286"/>
              <a:ext cx="999411" cy="307777"/>
            </a:xfrm>
            <a:prstGeom prst="rect">
              <a:avLst/>
            </a:prstGeom>
            <a:noFill/>
          </p:spPr>
          <p:txBody>
            <a:bodyPr wrap="square" rtlCol="0">
              <a:spAutoFit/>
            </a:bodyPr>
            <a:lstStyle/>
            <a:p>
              <a:r>
                <a:rPr lang="en-US" altLang="zh-CN" sz="1400" b="1" i="0" dirty="0" smtClean="0">
                  <a:solidFill>
                    <a:schemeClr val="bg1"/>
                  </a:solidFill>
                </a:rPr>
                <a:t>100 </a:t>
              </a:r>
              <a:r>
                <a:rPr lang="el-GR" altLang="zh-CN" sz="1400" b="1" i="0" dirty="0" smtClean="0">
                  <a:solidFill>
                    <a:schemeClr val="bg1"/>
                  </a:solidFill>
                  <a:latin typeface="Calibri"/>
                </a:rPr>
                <a:t>μ</a:t>
              </a:r>
              <a:r>
                <a:rPr lang="en-US" altLang="zh-CN" sz="1400" b="1" i="0" dirty="0" smtClean="0">
                  <a:solidFill>
                    <a:schemeClr val="bg1"/>
                  </a:solidFill>
                  <a:latin typeface="Calibri"/>
                </a:rPr>
                <a:t>m</a:t>
              </a:r>
              <a:endParaRPr lang="zh-CN" altLang="en-US" sz="1400" b="1" i="0" dirty="0">
                <a:solidFill>
                  <a:schemeClr val="bg1"/>
                </a:solidFill>
              </a:endParaRPr>
            </a:p>
          </p:txBody>
        </p:sp>
      </p:grpSp>
      <p:sp>
        <p:nvSpPr>
          <p:cNvPr id="44" name="TextBox 43"/>
          <p:cNvSpPr txBox="1"/>
          <p:nvPr/>
        </p:nvSpPr>
        <p:spPr>
          <a:xfrm>
            <a:off x="304800" y="5129480"/>
            <a:ext cx="5963492" cy="661720"/>
          </a:xfrm>
          <a:prstGeom prst="rect">
            <a:avLst/>
          </a:prstGeom>
          <a:noFill/>
        </p:spPr>
        <p:txBody>
          <a:bodyPr wrap="none" rtlCol="0">
            <a:spAutoFit/>
          </a:bodyPr>
          <a:lstStyle/>
          <a:p>
            <a:pPr>
              <a:spcAft>
                <a:spcPts val="600"/>
              </a:spcAft>
              <a:buFont typeface="Wingdings" pitchFamily="2" charset="2"/>
              <a:buChar char="l"/>
            </a:pPr>
            <a:r>
              <a:rPr lang="en-US" altLang="zh-CN" sz="1600" i="0" dirty="0" smtClean="0"/>
              <a:t> Si, n-InP, QW/SCH, p-InP 4-level taper</a:t>
            </a:r>
          </a:p>
          <a:p>
            <a:pPr>
              <a:spcAft>
                <a:spcPts val="600"/>
              </a:spcAft>
              <a:buFont typeface="Wingdings" pitchFamily="2" charset="2"/>
              <a:buChar char="l"/>
            </a:pPr>
            <a:r>
              <a:rPr lang="en-US" altLang="zh-CN" sz="1600" i="0" dirty="0" smtClean="0"/>
              <a:t> QW/SCH taper tip is less than 100nm, defined by wet etching</a:t>
            </a:r>
            <a:endParaRPr lang="zh-CN" altLang="en-US" sz="1600" i="0" dirty="0"/>
          </a:p>
        </p:txBody>
      </p:sp>
      <p:cxnSp>
        <p:nvCxnSpPr>
          <p:cNvPr id="29" name="直接连接符 28"/>
          <p:cNvCxnSpPr/>
          <p:nvPr/>
        </p:nvCxnSpPr>
        <p:spPr bwMode="auto">
          <a:xfrm>
            <a:off x="3200400" y="2438400"/>
            <a:ext cx="609600" cy="381000"/>
          </a:xfrm>
          <a:prstGeom prst="line">
            <a:avLst/>
          </a:prstGeom>
          <a:solidFill>
            <a:schemeClr val="accent1"/>
          </a:solidFill>
          <a:ln w="25400" cap="flat" cmpd="sng" algn="ctr">
            <a:solidFill>
              <a:srgbClr val="FF0000"/>
            </a:solidFill>
            <a:prstDash val="sysDash"/>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Introduction</a:t>
            </a:r>
          </a:p>
          <a:p>
            <a:r>
              <a:rPr lang="en-US" altLang="zh-CN" dirty="0" smtClean="0"/>
              <a:t>Structure and Fabrication</a:t>
            </a:r>
          </a:p>
          <a:p>
            <a:pPr lvl="1"/>
            <a:r>
              <a:rPr lang="en-US" altLang="zh-CN" dirty="0" smtClean="0"/>
              <a:t>Electrode</a:t>
            </a:r>
          </a:p>
          <a:p>
            <a:pPr lvl="1"/>
            <a:r>
              <a:rPr lang="en-US" altLang="zh-CN" dirty="0" smtClean="0"/>
              <a:t>Undercut </a:t>
            </a:r>
          </a:p>
          <a:p>
            <a:pPr lvl="1"/>
            <a:r>
              <a:rPr lang="en-US" altLang="zh-CN" dirty="0" smtClean="0"/>
              <a:t>Bonding direction</a:t>
            </a:r>
          </a:p>
          <a:p>
            <a:r>
              <a:rPr lang="en-US" altLang="zh-CN" dirty="0" smtClean="0"/>
              <a:t>Characterization in 20˚C to 80˚C</a:t>
            </a:r>
          </a:p>
          <a:p>
            <a:pPr lvl="1"/>
            <a:r>
              <a:rPr lang="en-US" altLang="zh-CN" dirty="0" smtClean="0"/>
              <a:t>DC Extinction</a:t>
            </a:r>
          </a:p>
          <a:p>
            <a:pPr lvl="1"/>
            <a:r>
              <a:rPr lang="en-US" altLang="zh-CN" dirty="0" smtClean="0"/>
              <a:t>E/O bandwidth</a:t>
            </a:r>
          </a:p>
          <a:p>
            <a:pPr lvl="1"/>
            <a:r>
              <a:rPr lang="en-US" altLang="zh-CN" dirty="0" smtClean="0"/>
              <a:t>25Gb/s, 40Gb/s transmission</a:t>
            </a:r>
          </a:p>
          <a:p>
            <a:r>
              <a:rPr lang="en-US" altLang="zh-CN" dirty="0" smtClean="0"/>
              <a:t>Conclusions</a:t>
            </a:r>
          </a:p>
          <a:p>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Hybrid Silicon Modulator</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20</a:t>
            </a:fld>
            <a:endParaRPr lang="en-US" altLang="zh-TW" dirty="0"/>
          </a:p>
        </p:txBody>
      </p:sp>
      <p:pic>
        <p:nvPicPr>
          <p:cNvPr id="6" name="Picture 7"/>
          <p:cNvPicPr>
            <a:picLocks noChangeAspect="1" noChangeArrowheads="1"/>
          </p:cNvPicPr>
          <p:nvPr/>
        </p:nvPicPr>
        <p:blipFill>
          <a:blip r:embed="rId3" cstate="print"/>
          <a:srcRect/>
          <a:stretch>
            <a:fillRect/>
          </a:stretch>
        </p:blipFill>
        <p:spPr bwMode="auto">
          <a:xfrm>
            <a:off x="152401" y="4104890"/>
            <a:ext cx="2695575" cy="1628775"/>
          </a:xfrm>
          <a:prstGeom prst="rect">
            <a:avLst/>
          </a:prstGeom>
          <a:noFill/>
          <a:ln w="9525">
            <a:noFill/>
            <a:miter lim="800000"/>
            <a:headEnd/>
            <a:tailEnd/>
          </a:ln>
        </p:spPr>
      </p:pic>
      <p:sp>
        <p:nvSpPr>
          <p:cNvPr id="7" name="TextBox 6"/>
          <p:cNvSpPr txBox="1"/>
          <p:nvPr/>
        </p:nvSpPr>
        <p:spPr>
          <a:xfrm>
            <a:off x="93820" y="5678419"/>
            <a:ext cx="2302105" cy="276999"/>
          </a:xfrm>
          <a:prstGeom prst="rect">
            <a:avLst/>
          </a:prstGeom>
          <a:noFill/>
        </p:spPr>
        <p:txBody>
          <a:bodyPr wrap="none" rtlCol="0">
            <a:spAutoFit/>
          </a:bodyPr>
          <a:lstStyle/>
          <a:p>
            <a:r>
              <a:rPr lang="en-US" sz="1200" i="0" dirty="0" smtClean="0">
                <a:solidFill>
                  <a:schemeClr val="tx1"/>
                </a:solidFill>
                <a:latin typeface="Arial Narrow" pitchFamily="34" charset="0"/>
              </a:rPr>
              <a:t>Y. </a:t>
            </a:r>
            <a:r>
              <a:rPr lang="en-US" sz="1200" i="0" dirty="0" err="1" smtClean="0">
                <a:solidFill>
                  <a:schemeClr val="tx1"/>
                </a:solidFill>
                <a:latin typeface="Arial Narrow" pitchFamily="34" charset="0"/>
              </a:rPr>
              <a:t>Kuo</a:t>
            </a:r>
            <a:r>
              <a:rPr lang="en-US" sz="1200" i="0" dirty="0" smtClean="0">
                <a:solidFill>
                  <a:schemeClr val="tx1"/>
                </a:solidFill>
                <a:latin typeface="Arial Narrow" pitchFamily="34" charset="0"/>
              </a:rPr>
              <a:t>, et al., </a:t>
            </a:r>
            <a:r>
              <a:rPr lang="en-US" sz="1200" i="0" dirty="0" err="1" smtClean="0">
                <a:solidFill>
                  <a:schemeClr val="tx1"/>
                </a:solidFill>
                <a:latin typeface="Arial Narrow" pitchFamily="34" charset="0"/>
              </a:rPr>
              <a:t>OE</a:t>
            </a:r>
            <a:r>
              <a:rPr lang="en-US" sz="1200" i="0" dirty="0" smtClean="0">
                <a:solidFill>
                  <a:schemeClr val="tx1"/>
                </a:solidFill>
                <a:latin typeface="Arial Narrow" pitchFamily="34" charset="0"/>
              </a:rPr>
              <a:t> 16(13), 9936 (2008)</a:t>
            </a:r>
            <a:endParaRPr lang="en-US" sz="1200" i="0" dirty="0">
              <a:solidFill>
                <a:schemeClr val="tx1"/>
              </a:solidFill>
              <a:latin typeface="Arial Narrow" pitchFamily="34" charset="0"/>
            </a:endParaRPr>
          </a:p>
        </p:txBody>
      </p:sp>
      <p:sp>
        <p:nvSpPr>
          <p:cNvPr id="8" name="TextBox 7"/>
          <p:cNvSpPr txBox="1"/>
          <p:nvPr/>
        </p:nvSpPr>
        <p:spPr>
          <a:xfrm>
            <a:off x="3124200" y="5737034"/>
            <a:ext cx="2224199" cy="276999"/>
          </a:xfrm>
          <a:prstGeom prst="rect">
            <a:avLst/>
          </a:prstGeom>
          <a:noFill/>
        </p:spPr>
        <p:txBody>
          <a:bodyPr wrap="none" rtlCol="0">
            <a:spAutoFit/>
          </a:bodyPr>
          <a:lstStyle/>
          <a:p>
            <a:r>
              <a:rPr lang="en-US" sz="1200" i="0" dirty="0" smtClean="0">
                <a:solidFill>
                  <a:schemeClr val="tx1"/>
                </a:solidFill>
                <a:latin typeface="Arial Narrow" pitchFamily="34" charset="0"/>
              </a:rPr>
              <a:t>Y. Tang, et al., OE 19(7), 5811(2011)</a:t>
            </a:r>
            <a:endParaRPr lang="en-US" sz="1200" i="0" dirty="0">
              <a:solidFill>
                <a:schemeClr val="tx1"/>
              </a:solidFill>
              <a:latin typeface="Arial Narrow" pitchFamily="34" charset="0"/>
            </a:endParaRPr>
          </a:p>
        </p:txBody>
      </p:sp>
      <p:sp>
        <p:nvSpPr>
          <p:cNvPr id="11" name="TextBox 10"/>
          <p:cNvSpPr txBox="1"/>
          <p:nvPr/>
        </p:nvSpPr>
        <p:spPr>
          <a:xfrm>
            <a:off x="415204" y="3810005"/>
            <a:ext cx="1856598" cy="338554"/>
          </a:xfrm>
          <a:prstGeom prst="rect">
            <a:avLst/>
          </a:prstGeom>
          <a:noFill/>
        </p:spPr>
        <p:txBody>
          <a:bodyPr wrap="none" rtlCol="0">
            <a:spAutoFit/>
          </a:bodyPr>
          <a:lstStyle/>
          <a:p>
            <a:r>
              <a:rPr lang="en-US" altLang="zh-CN" sz="1600" b="1" i="0" dirty="0" smtClean="0">
                <a:solidFill>
                  <a:schemeClr val="tx1"/>
                </a:solidFill>
              </a:rPr>
              <a:t>lumped: ~20 GHz</a:t>
            </a:r>
            <a:endParaRPr lang="zh-CN" altLang="en-US" sz="1600" b="1" i="0" dirty="0">
              <a:solidFill>
                <a:schemeClr val="tx1"/>
              </a:solidFill>
            </a:endParaRPr>
          </a:p>
        </p:txBody>
      </p:sp>
      <p:sp>
        <p:nvSpPr>
          <p:cNvPr id="12" name="TextBox 11"/>
          <p:cNvSpPr txBox="1"/>
          <p:nvPr/>
        </p:nvSpPr>
        <p:spPr>
          <a:xfrm>
            <a:off x="3926659" y="3884789"/>
            <a:ext cx="1442511" cy="338554"/>
          </a:xfrm>
          <a:prstGeom prst="rect">
            <a:avLst/>
          </a:prstGeom>
          <a:noFill/>
        </p:spPr>
        <p:txBody>
          <a:bodyPr wrap="none" rtlCol="0">
            <a:spAutoFit/>
          </a:bodyPr>
          <a:lstStyle/>
          <a:p>
            <a:r>
              <a:rPr lang="en-US" altLang="zh-CN" sz="1600" b="1" i="0" dirty="0" smtClean="0">
                <a:solidFill>
                  <a:schemeClr val="tx1"/>
                </a:solidFill>
              </a:rPr>
              <a:t>TW: ~42 GHz</a:t>
            </a:r>
            <a:endParaRPr lang="zh-CN" altLang="en-US" sz="1600" b="1" i="0" dirty="0">
              <a:solidFill>
                <a:schemeClr val="tx1"/>
              </a:solidFill>
            </a:endParaRPr>
          </a:p>
        </p:txBody>
      </p:sp>
      <p:sp>
        <p:nvSpPr>
          <p:cNvPr id="13" name="TextBox 12"/>
          <p:cNvSpPr txBox="1"/>
          <p:nvPr/>
        </p:nvSpPr>
        <p:spPr>
          <a:xfrm>
            <a:off x="6248400" y="3587265"/>
            <a:ext cx="2427268" cy="338554"/>
          </a:xfrm>
          <a:prstGeom prst="rect">
            <a:avLst/>
          </a:prstGeom>
          <a:noFill/>
        </p:spPr>
        <p:txBody>
          <a:bodyPr wrap="none" rtlCol="0">
            <a:spAutoFit/>
          </a:bodyPr>
          <a:lstStyle/>
          <a:p>
            <a:r>
              <a:rPr lang="en-US" altLang="zh-CN" sz="1600" b="1" i="0" dirty="0" smtClean="0">
                <a:solidFill>
                  <a:schemeClr val="tx1"/>
                </a:solidFill>
              </a:rPr>
              <a:t>Segmented</a:t>
            </a:r>
            <a:r>
              <a:rPr lang="zh-CN" altLang="en-US" sz="1600" b="1" i="0" dirty="0" smtClean="0">
                <a:solidFill>
                  <a:schemeClr val="tx1"/>
                </a:solidFill>
              </a:rPr>
              <a:t>： </a:t>
            </a:r>
            <a:r>
              <a:rPr lang="en-US" altLang="zh-CN" sz="1600" b="1" i="0" dirty="0" smtClean="0">
                <a:solidFill>
                  <a:schemeClr val="tx1"/>
                </a:solidFill>
              </a:rPr>
              <a:t>&gt; 67 GHz</a:t>
            </a:r>
            <a:endParaRPr lang="zh-CN" altLang="en-US" sz="1600" b="1" i="0" dirty="0">
              <a:solidFill>
                <a:schemeClr val="tx1"/>
              </a:solidFill>
            </a:endParaRPr>
          </a:p>
        </p:txBody>
      </p:sp>
      <p:sp>
        <p:nvSpPr>
          <p:cNvPr id="15" name="TextBox 14"/>
          <p:cNvSpPr txBox="1"/>
          <p:nvPr/>
        </p:nvSpPr>
        <p:spPr>
          <a:xfrm>
            <a:off x="6172200" y="5737034"/>
            <a:ext cx="1872629" cy="276999"/>
          </a:xfrm>
          <a:prstGeom prst="rect">
            <a:avLst/>
          </a:prstGeom>
          <a:noFill/>
        </p:spPr>
        <p:txBody>
          <a:bodyPr wrap="none" rtlCol="0">
            <a:spAutoFit/>
          </a:bodyPr>
          <a:lstStyle/>
          <a:p>
            <a:r>
              <a:rPr lang="en-US" sz="1200" i="0" dirty="0" smtClean="0">
                <a:solidFill>
                  <a:schemeClr val="tx1"/>
                </a:solidFill>
                <a:latin typeface="Arial Narrow" pitchFamily="34" charset="0"/>
              </a:rPr>
              <a:t>OFC2012 Postdeadline Paper</a:t>
            </a:r>
            <a:endParaRPr lang="en-US" sz="1200" i="0" dirty="0">
              <a:solidFill>
                <a:schemeClr val="tx1"/>
              </a:solidFill>
              <a:latin typeface="Arial Narrow" pitchFamily="34" charset="0"/>
            </a:endParaRPr>
          </a:p>
        </p:txBody>
      </p:sp>
      <p:pic>
        <p:nvPicPr>
          <p:cNvPr id="5" name="Picture 3" descr="TW100"/>
          <p:cNvPicPr>
            <a:picLocks noChangeAspect="1" noChangeArrowheads="1"/>
          </p:cNvPicPr>
          <p:nvPr/>
        </p:nvPicPr>
        <p:blipFill>
          <a:blip r:embed="rId4" cstate="print"/>
          <a:srcRect l="22793"/>
          <a:stretch>
            <a:fillRect/>
          </a:stretch>
        </p:blipFill>
        <p:spPr bwMode="auto">
          <a:xfrm>
            <a:off x="3176955" y="4195982"/>
            <a:ext cx="2682726" cy="1572769"/>
          </a:xfrm>
          <a:prstGeom prst="rect">
            <a:avLst/>
          </a:prstGeom>
          <a:noFill/>
        </p:spPr>
      </p:pic>
      <p:pic>
        <p:nvPicPr>
          <p:cNvPr id="9" name="Picture 1" descr="F:\Project\Intel_hybrid_EML\devices\EAM11-b4\1310-B1-B\Photo\IMG_0549.JPG"/>
          <p:cNvPicPr>
            <a:picLocks noChangeAspect="1" noChangeArrowheads="1"/>
          </p:cNvPicPr>
          <p:nvPr/>
        </p:nvPicPr>
        <p:blipFill>
          <a:blip r:embed="rId5" cstate="print"/>
          <a:srcRect/>
          <a:stretch>
            <a:fillRect/>
          </a:stretch>
        </p:blipFill>
        <p:spPr bwMode="auto">
          <a:xfrm>
            <a:off x="6247846" y="3924157"/>
            <a:ext cx="2438954" cy="1830462"/>
          </a:xfrm>
          <a:prstGeom prst="rect">
            <a:avLst/>
          </a:prstGeom>
          <a:noFill/>
        </p:spPr>
      </p:pic>
      <p:pic>
        <p:nvPicPr>
          <p:cNvPr id="18"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84698" y="1159809"/>
            <a:ext cx="5125702" cy="2919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54012"/>
            <a:ext cx="8229600" cy="788988"/>
          </a:xfrm>
        </p:spPr>
        <p:txBody>
          <a:bodyPr/>
          <a:lstStyle/>
          <a:p>
            <a:r>
              <a:rPr lang="en-US" altLang="zh-CN" dirty="0" smtClean="0"/>
              <a:t>Passing line for optical interconnects</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3</a:t>
            </a:fld>
            <a:endParaRPr lang="en-US" altLang="zh-TW"/>
          </a:p>
        </p:txBody>
      </p:sp>
      <p:pic>
        <p:nvPicPr>
          <p:cNvPr id="160770" name="Picture 2"/>
          <p:cNvPicPr>
            <a:picLocks noChangeAspect="1" noChangeArrowheads="1"/>
          </p:cNvPicPr>
          <p:nvPr/>
        </p:nvPicPr>
        <p:blipFill>
          <a:blip r:embed="rId3"/>
          <a:srcRect/>
          <a:stretch>
            <a:fillRect/>
          </a:stretch>
        </p:blipFill>
        <p:spPr bwMode="auto">
          <a:xfrm>
            <a:off x="152400" y="1828800"/>
            <a:ext cx="4267200" cy="3154567"/>
          </a:xfrm>
          <a:prstGeom prst="rect">
            <a:avLst/>
          </a:prstGeom>
          <a:noFill/>
          <a:ln w="9525">
            <a:noFill/>
            <a:miter lim="800000"/>
            <a:headEnd/>
            <a:tailEnd/>
          </a:ln>
          <a:effectLst/>
        </p:spPr>
      </p:pic>
      <p:pic>
        <p:nvPicPr>
          <p:cNvPr id="160771" name="Picture 3"/>
          <p:cNvPicPr>
            <a:picLocks noChangeAspect="1" noChangeArrowheads="1"/>
          </p:cNvPicPr>
          <p:nvPr/>
        </p:nvPicPr>
        <p:blipFill>
          <a:blip r:embed="rId4"/>
          <a:srcRect/>
          <a:stretch>
            <a:fillRect/>
          </a:stretch>
        </p:blipFill>
        <p:spPr bwMode="auto">
          <a:xfrm>
            <a:off x="4417985" y="1905000"/>
            <a:ext cx="4726015" cy="3200400"/>
          </a:xfrm>
          <a:prstGeom prst="rect">
            <a:avLst/>
          </a:prstGeom>
          <a:noFill/>
          <a:ln w="9525">
            <a:noFill/>
            <a:miter lim="800000"/>
            <a:headEnd/>
            <a:tailEnd/>
          </a:ln>
          <a:effectLst/>
        </p:spPr>
      </p:pic>
      <p:sp>
        <p:nvSpPr>
          <p:cNvPr id="8" name="TextBox 7"/>
          <p:cNvSpPr txBox="1"/>
          <p:nvPr/>
        </p:nvSpPr>
        <p:spPr>
          <a:xfrm>
            <a:off x="1295400" y="5181600"/>
            <a:ext cx="2509020" cy="584775"/>
          </a:xfrm>
          <a:prstGeom prst="rect">
            <a:avLst/>
          </a:prstGeom>
          <a:noFill/>
        </p:spPr>
        <p:txBody>
          <a:bodyPr wrap="none" rtlCol="0">
            <a:spAutoFit/>
          </a:bodyPr>
          <a:lstStyle/>
          <a:p>
            <a:r>
              <a:rPr lang="en-US" altLang="zh-CN" sz="3200" i="0" dirty="0" smtClean="0"/>
              <a:t>&gt;100Gbps</a:t>
            </a:r>
            <a:r>
              <a:rPr lang="en-US" altLang="zh-CN" sz="3200" i="0" dirty="0" smtClean="0">
                <a:latin typeface="Times New Roman"/>
                <a:cs typeface="Times New Roman"/>
              </a:rPr>
              <a:t>·m</a:t>
            </a:r>
            <a:endParaRPr lang="zh-CN" altLang="en-US" sz="3200" i="0" dirty="0"/>
          </a:p>
        </p:txBody>
      </p:sp>
      <p:sp>
        <p:nvSpPr>
          <p:cNvPr id="9" name="TextBox 8"/>
          <p:cNvSpPr txBox="1"/>
          <p:nvPr/>
        </p:nvSpPr>
        <p:spPr>
          <a:xfrm>
            <a:off x="6019800" y="5105400"/>
            <a:ext cx="1745991" cy="584775"/>
          </a:xfrm>
          <a:prstGeom prst="rect">
            <a:avLst/>
          </a:prstGeom>
          <a:noFill/>
        </p:spPr>
        <p:txBody>
          <a:bodyPr wrap="none" rtlCol="0">
            <a:spAutoFit/>
          </a:bodyPr>
          <a:lstStyle/>
          <a:p>
            <a:r>
              <a:rPr lang="en-US" altLang="zh-CN" sz="3200" i="0" dirty="0" smtClean="0"/>
              <a:t>&lt; 1pJ/bit</a:t>
            </a:r>
            <a:endParaRPr lang="zh-CN" altLang="en-US" sz="3200" i="0" dirty="0"/>
          </a:p>
        </p:txBody>
      </p:sp>
      <p:sp>
        <p:nvSpPr>
          <p:cNvPr id="10" name="TextBox 9"/>
          <p:cNvSpPr txBox="1"/>
          <p:nvPr/>
        </p:nvSpPr>
        <p:spPr>
          <a:xfrm>
            <a:off x="4343400" y="6248400"/>
            <a:ext cx="3810000" cy="307777"/>
          </a:xfrm>
          <a:prstGeom prst="rect">
            <a:avLst/>
          </a:prstGeom>
          <a:noFill/>
        </p:spPr>
        <p:txBody>
          <a:bodyPr wrap="square" rtlCol="0">
            <a:spAutoFit/>
          </a:bodyPr>
          <a:lstStyle/>
          <a:p>
            <a:r>
              <a:rPr lang="en-US" altLang="zh-CN" sz="1400" dirty="0" smtClean="0"/>
              <a:t>A. Krishnamoorthy et al., JSTQE 17(2), 2011</a:t>
            </a:r>
            <a:endParaRPr lang="zh-CN" alt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Requirment for modulators</a:t>
            </a:r>
            <a:endParaRPr lang="zh-CN" altLang="en-US" dirty="0"/>
          </a:p>
        </p:txBody>
      </p:sp>
      <p:sp>
        <p:nvSpPr>
          <p:cNvPr id="3" name="内容占位符 2"/>
          <p:cNvSpPr>
            <a:spLocks noGrp="1"/>
          </p:cNvSpPr>
          <p:nvPr>
            <p:ph idx="1"/>
          </p:nvPr>
        </p:nvSpPr>
        <p:spPr/>
        <p:txBody>
          <a:bodyPr/>
          <a:lstStyle/>
          <a:p>
            <a:r>
              <a:rPr lang="en-US" altLang="zh-CN" dirty="0" smtClean="0"/>
              <a:t>High speed </a:t>
            </a:r>
          </a:p>
          <a:p>
            <a:pPr lvl="1"/>
            <a:r>
              <a:rPr lang="en-US" altLang="zh-CN" dirty="0" smtClean="0"/>
              <a:t>upgrade to 25Gb/s, 40Gb/s</a:t>
            </a:r>
          </a:p>
          <a:p>
            <a:r>
              <a:rPr lang="en-US" altLang="zh-CN" dirty="0" smtClean="0"/>
              <a:t>Low driving voltage (with suitable ER)</a:t>
            </a:r>
          </a:p>
          <a:p>
            <a:pPr lvl="1"/>
            <a:r>
              <a:rPr lang="en-US" altLang="zh-CN" dirty="0" smtClean="0"/>
              <a:t>less than 1Vpp</a:t>
            </a:r>
          </a:p>
          <a:p>
            <a:pPr lvl="1">
              <a:buNone/>
            </a:pPr>
            <a:endParaRPr lang="en-US" altLang="zh-CN" dirty="0" smtClean="0"/>
          </a:p>
          <a:p>
            <a:r>
              <a:rPr lang="en-US" altLang="zh-CN" sz="2000" dirty="0" smtClean="0"/>
              <a:t>Less sensitive</a:t>
            </a:r>
          </a:p>
          <a:p>
            <a:r>
              <a:rPr lang="en-US" altLang="zh-CN" sz="2000" dirty="0" smtClean="0"/>
              <a:t>Less cost</a:t>
            </a:r>
          </a:p>
          <a:p>
            <a:r>
              <a:rPr lang="en-US" altLang="zh-CN" sz="2000" dirty="0" smtClean="0"/>
              <a:t>Less Insertion loss</a:t>
            </a:r>
          </a:p>
          <a:p>
            <a:r>
              <a:rPr lang="en-US" altLang="zh-CN" sz="2000" dirty="0" smtClean="0"/>
              <a:t>small footprint</a:t>
            </a:r>
          </a:p>
          <a:p>
            <a:r>
              <a:rPr lang="en-US" altLang="zh-CN" sz="2000" dirty="0" smtClean="0"/>
              <a:t>Large optical bandwidth</a:t>
            </a:r>
            <a:endParaRPr lang="zh-CN" altLang="en-US" sz="2000"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4</a:t>
            </a:fld>
            <a:endParaRPr lang="en-US" altLang="zh-TW"/>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Towards high speed and low drive voltage</a:t>
            </a:r>
            <a:endParaRPr lang="zh-CN" altLang="en-US" dirty="0"/>
          </a:p>
        </p:txBody>
      </p:sp>
      <p:sp>
        <p:nvSpPr>
          <p:cNvPr id="3" name="内容占位符 2"/>
          <p:cNvSpPr>
            <a:spLocks noGrp="1"/>
          </p:cNvSpPr>
          <p:nvPr>
            <p:ph idx="1"/>
          </p:nvPr>
        </p:nvSpPr>
        <p:spPr>
          <a:xfrm>
            <a:off x="457200" y="1143000"/>
            <a:ext cx="8229600" cy="4287838"/>
          </a:xfrm>
        </p:spPr>
        <p:txBody>
          <a:bodyPr/>
          <a:lstStyle/>
          <a:p>
            <a:r>
              <a:rPr lang="en-US" altLang="zh-CN" sz="2000" dirty="0" smtClean="0"/>
              <a:t>Two examples of silicon modulators</a:t>
            </a:r>
            <a:endParaRPr lang="zh-CN" altLang="en-US" sz="2000"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5</a:t>
            </a:fld>
            <a:endParaRPr lang="en-US" altLang="zh-TW"/>
          </a:p>
        </p:txBody>
      </p:sp>
      <p:pic>
        <p:nvPicPr>
          <p:cNvPr id="5" name="Picture 1"/>
          <p:cNvPicPr>
            <a:picLocks noChangeAspect="1" noChangeArrowheads="1"/>
          </p:cNvPicPr>
          <p:nvPr/>
        </p:nvPicPr>
        <p:blipFill>
          <a:blip r:embed="rId3"/>
          <a:srcRect/>
          <a:stretch>
            <a:fillRect/>
          </a:stretch>
        </p:blipFill>
        <p:spPr bwMode="auto">
          <a:xfrm>
            <a:off x="838200" y="1981200"/>
            <a:ext cx="2714625" cy="1581150"/>
          </a:xfrm>
          <a:prstGeom prst="rect">
            <a:avLst/>
          </a:prstGeom>
          <a:noFill/>
          <a:ln w="9525">
            <a:noFill/>
            <a:miter lim="800000"/>
            <a:headEnd/>
            <a:tailEnd/>
          </a:ln>
          <a:effectLst/>
        </p:spPr>
      </p:pic>
      <p:sp>
        <p:nvSpPr>
          <p:cNvPr id="21" name="TextBox 20"/>
          <p:cNvSpPr txBox="1"/>
          <p:nvPr/>
        </p:nvSpPr>
        <p:spPr>
          <a:xfrm>
            <a:off x="1295400" y="3581400"/>
            <a:ext cx="1797095" cy="276999"/>
          </a:xfrm>
          <a:prstGeom prst="rect">
            <a:avLst/>
          </a:prstGeom>
          <a:noFill/>
        </p:spPr>
        <p:txBody>
          <a:bodyPr wrap="none" rtlCol="0">
            <a:spAutoFit/>
          </a:bodyPr>
          <a:lstStyle/>
          <a:p>
            <a:r>
              <a:rPr lang="en-US" altLang="zh-CN" sz="1200" dirty="0" smtClean="0">
                <a:solidFill>
                  <a:schemeClr val="tx1"/>
                </a:solidFill>
              </a:rPr>
              <a:t>G. Li et al. Oracle, 2011</a:t>
            </a:r>
            <a:endParaRPr lang="zh-CN" altLang="en-US" sz="1200" dirty="0">
              <a:solidFill>
                <a:schemeClr val="tx1"/>
              </a:solidFill>
            </a:endParaRPr>
          </a:p>
        </p:txBody>
      </p:sp>
      <p:sp>
        <p:nvSpPr>
          <p:cNvPr id="22" name="TextBox 21"/>
          <p:cNvSpPr txBox="1"/>
          <p:nvPr/>
        </p:nvSpPr>
        <p:spPr>
          <a:xfrm>
            <a:off x="727105" y="3821668"/>
            <a:ext cx="3217547" cy="646331"/>
          </a:xfrm>
          <a:prstGeom prst="rect">
            <a:avLst/>
          </a:prstGeom>
          <a:noFill/>
        </p:spPr>
        <p:txBody>
          <a:bodyPr wrap="none" rtlCol="0">
            <a:spAutoFit/>
          </a:bodyPr>
          <a:lstStyle/>
          <a:p>
            <a:endParaRPr lang="en-US" altLang="zh-CN" sz="1800" b="1" i="0" dirty="0" smtClean="0">
              <a:solidFill>
                <a:schemeClr val="tx1"/>
              </a:solidFill>
            </a:endParaRPr>
          </a:p>
          <a:p>
            <a:r>
              <a:rPr lang="en-US" altLang="zh-CN" sz="1800" b="1" i="0" dirty="0" smtClean="0">
                <a:solidFill>
                  <a:schemeClr val="tx1"/>
                </a:solidFill>
              </a:rPr>
              <a:t>1Vpp , 25Gb/s, &gt;5dB, 7fJ/bit</a:t>
            </a:r>
            <a:endParaRPr lang="zh-CN" altLang="en-US" sz="1800" b="1" i="0" dirty="0">
              <a:solidFill>
                <a:schemeClr val="tx1"/>
              </a:solidFill>
            </a:endParaRPr>
          </a:p>
        </p:txBody>
      </p:sp>
      <p:pic>
        <p:nvPicPr>
          <p:cNvPr id="109569" name="Picture 1"/>
          <p:cNvPicPr>
            <a:picLocks noChangeAspect="1" noChangeArrowheads="1"/>
          </p:cNvPicPr>
          <p:nvPr/>
        </p:nvPicPr>
        <p:blipFill>
          <a:blip r:embed="rId4"/>
          <a:srcRect/>
          <a:stretch>
            <a:fillRect/>
          </a:stretch>
        </p:blipFill>
        <p:spPr bwMode="auto">
          <a:xfrm>
            <a:off x="4495800" y="1905000"/>
            <a:ext cx="4181475" cy="1781175"/>
          </a:xfrm>
          <a:prstGeom prst="rect">
            <a:avLst/>
          </a:prstGeom>
          <a:noFill/>
          <a:ln w="9525">
            <a:noFill/>
            <a:miter lim="800000"/>
            <a:headEnd/>
            <a:tailEnd/>
          </a:ln>
          <a:effectLst/>
        </p:spPr>
      </p:pic>
      <p:sp>
        <p:nvSpPr>
          <p:cNvPr id="23" name="TextBox 22"/>
          <p:cNvSpPr txBox="1"/>
          <p:nvPr/>
        </p:nvSpPr>
        <p:spPr>
          <a:xfrm>
            <a:off x="4822383" y="3773269"/>
            <a:ext cx="3788217" cy="646331"/>
          </a:xfrm>
          <a:prstGeom prst="rect">
            <a:avLst/>
          </a:prstGeom>
          <a:noFill/>
        </p:spPr>
        <p:txBody>
          <a:bodyPr wrap="none" rtlCol="0">
            <a:spAutoFit/>
          </a:bodyPr>
          <a:lstStyle/>
          <a:p>
            <a:endParaRPr lang="en-US" altLang="zh-CN" sz="1800" b="1" i="0" dirty="0" smtClean="0">
              <a:solidFill>
                <a:schemeClr val="tx1"/>
              </a:solidFill>
            </a:endParaRPr>
          </a:p>
          <a:p>
            <a:r>
              <a:rPr lang="en-US" altLang="zh-CN" sz="1800" b="1" i="0" dirty="0" smtClean="0">
                <a:solidFill>
                  <a:schemeClr val="tx1"/>
                </a:solidFill>
              </a:rPr>
              <a:t>0.63 Vpp , 20Gb/s, 4dB, 200 fJ/bit</a:t>
            </a:r>
            <a:endParaRPr lang="zh-CN" altLang="en-US" sz="1800" b="1" i="0" dirty="0">
              <a:solidFill>
                <a:schemeClr val="tx1"/>
              </a:solidFill>
            </a:endParaRPr>
          </a:p>
        </p:txBody>
      </p:sp>
      <p:sp>
        <p:nvSpPr>
          <p:cNvPr id="25" name="TextBox 24"/>
          <p:cNvSpPr txBox="1"/>
          <p:nvPr/>
        </p:nvSpPr>
        <p:spPr>
          <a:xfrm>
            <a:off x="5670505" y="3657600"/>
            <a:ext cx="2358210" cy="276999"/>
          </a:xfrm>
          <a:prstGeom prst="rect">
            <a:avLst/>
          </a:prstGeom>
          <a:noFill/>
        </p:spPr>
        <p:txBody>
          <a:bodyPr wrap="none" rtlCol="0">
            <a:spAutoFit/>
          </a:bodyPr>
          <a:lstStyle/>
          <a:p>
            <a:r>
              <a:rPr lang="en-US" altLang="zh-CN" sz="1200" dirty="0" smtClean="0">
                <a:solidFill>
                  <a:schemeClr val="tx1"/>
                </a:solidFill>
              </a:rPr>
              <a:t>T. Baehr-Jones, et al. UW, 2012</a:t>
            </a:r>
            <a:endParaRPr lang="zh-CN" altLang="en-US" sz="1200" dirty="0">
              <a:solidFill>
                <a:schemeClr val="tx1"/>
              </a:solidFill>
            </a:endParaRPr>
          </a:p>
        </p:txBody>
      </p:sp>
      <p:sp>
        <p:nvSpPr>
          <p:cNvPr id="26" name="TextBox 25"/>
          <p:cNvSpPr txBox="1"/>
          <p:nvPr/>
        </p:nvSpPr>
        <p:spPr>
          <a:xfrm>
            <a:off x="1295400" y="4724400"/>
            <a:ext cx="7162800" cy="1338828"/>
          </a:xfrm>
          <a:prstGeom prst="rect">
            <a:avLst/>
          </a:prstGeom>
          <a:noFill/>
        </p:spPr>
        <p:txBody>
          <a:bodyPr wrap="square" rtlCol="0">
            <a:spAutoFit/>
          </a:bodyPr>
          <a:lstStyle/>
          <a:p>
            <a:pPr>
              <a:lnSpc>
                <a:spcPct val="150000"/>
              </a:lnSpc>
              <a:buFont typeface="Wingdings" pitchFamily="2" charset="2"/>
              <a:buChar char="l"/>
            </a:pPr>
            <a:r>
              <a:rPr lang="en-US" altLang="zh-CN" sz="1800" i="0" dirty="0" smtClean="0"/>
              <a:t> Hard to upgrade the speed </a:t>
            </a:r>
            <a:r>
              <a:rPr lang="en-US" altLang="zh-CN" sz="1800" i="0" dirty="0" smtClean="0"/>
              <a:t>further for 1Vpp</a:t>
            </a:r>
            <a:endParaRPr lang="en-US" altLang="zh-CN" sz="1800" i="0" dirty="0" smtClean="0"/>
          </a:p>
          <a:p>
            <a:pPr>
              <a:lnSpc>
                <a:spcPct val="150000"/>
              </a:lnSpc>
              <a:buFont typeface="Wingdings" pitchFamily="2" charset="2"/>
              <a:buChar char="l"/>
            </a:pPr>
            <a:r>
              <a:rPr lang="en-US" altLang="zh-CN" sz="1800" i="0" dirty="0" smtClean="0"/>
              <a:t> Sampled operation wavelenths</a:t>
            </a:r>
          </a:p>
          <a:p>
            <a:pPr>
              <a:lnSpc>
                <a:spcPct val="150000"/>
              </a:lnSpc>
              <a:buFont typeface="Wingdings" pitchFamily="2" charset="2"/>
              <a:buChar char="l"/>
            </a:pPr>
            <a:r>
              <a:rPr lang="en-US" altLang="zh-CN" sz="1800" i="0" dirty="0" smtClean="0"/>
              <a:t> Temperature-control required for the current ring /disc modulator</a:t>
            </a:r>
            <a:endParaRPr lang="zh-CN" altLang="en-US" sz="1800" i="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Lumped hybrid silicon EAM</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6</a:t>
            </a:fld>
            <a:endParaRPr lang="en-US" altLang="zh-TW"/>
          </a:p>
        </p:txBody>
      </p:sp>
      <p:grpSp>
        <p:nvGrpSpPr>
          <p:cNvPr id="50" name="组合 49"/>
          <p:cNvGrpSpPr/>
          <p:nvPr/>
        </p:nvGrpSpPr>
        <p:grpSpPr>
          <a:xfrm>
            <a:off x="2057400" y="990600"/>
            <a:ext cx="6265680" cy="3665114"/>
            <a:chOff x="1248856" y="609600"/>
            <a:chExt cx="7208880" cy="4122314"/>
          </a:xfrm>
        </p:grpSpPr>
        <p:pic>
          <p:nvPicPr>
            <p:cNvPr id="12" name="Picture 2" descr="F:\My Documents\Manuscripts\Manuscript_PTL\Plotting\Structure\S_EAM_100_2.png"/>
            <p:cNvPicPr>
              <a:picLocks noChangeAspect="1" noChangeArrowheads="1"/>
            </p:cNvPicPr>
            <p:nvPr/>
          </p:nvPicPr>
          <p:blipFill>
            <a:blip r:embed="rId4">
              <a:clrChange>
                <a:clrFrom>
                  <a:srgbClr val="FFFFFF"/>
                </a:clrFrom>
                <a:clrTo>
                  <a:srgbClr val="FFFFFF">
                    <a:alpha val="0"/>
                  </a:srgbClr>
                </a:clrTo>
              </a:clrChange>
            </a:blip>
            <a:srcRect l="2367" t="5999" r="5918" b="11999"/>
            <a:stretch>
              <a:fillRect/>
            </a:stretch>
          </p:blipFill>
          <p:spPr bwMode="auto">
            <a:xfrm>
              <a:off x="1266109" y="609600"/>
              <a:ext cx="6955976" cy="4122314"/>
            </a:xfrm>
            <a:prstGeom prst="rect">
              <a:avLst/>
            </a:prstGeom>
            <a:noFill/>
          </p:spPr>
        </p:pic>
        <p:cxnSp>
          <p:nvCxnSpPr>
            <p:cNvPr id="13" name="直接连接符 12"/>
            <p:cNvCxnSpPr/>
            <p:nvPr/>
          </p:nvCxnSpPr>
          <p:spPr>
            <a:xfrm>
              <a:off x="6365001" y="2582138"/>
              <a:ext cx="346517" cy="21974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725215" y="2801878"/>
              <a:ext cx="237507" cy="133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33070" y="2661624"/>
              <a:ext cx="882289" cy="283615"/>
            </a:xfrm>
            <a:prstGeom prst="rect">
              <a:avLst/>
            </a:prstGeom>
            <a:noFill/>
          </p:spPr>
          <p:txBody>
            <a:bodyPr wrap="none" rtlCol="0">
              <a:spAutoFit/>
            </a:bodyPr>
            <a:lstStyle/>
            <a:p>
              <a:r>
                <a:rPr lang="en-US" altLang="zh-CN" sz="1600" b="1" i="0" dirty="0" smtClean="0">
                  <a:latin typeface="Times New Roman" pitchFamily="18" charset="0"/>
                  <a:cs typeface="Times New Roman" pitchFamily="18" charset="0"/>
                </a:rPr>
                <a:t>1</a:t>
              </a:r>
              <a:r>
                <a:rPr lang="el-GR" altLang="zh-CN" sz="1600" b="1" i="0" dirty="0" smtClean="0">
                  <a:latin typeface="Times New Roman" pitchFamily="18" charset="0"/>
                  <a:cs typeface="Times New Roman" pitchFamily="18" charset="0"/>
                </a:rPr>
                <a:t>μ</a:t>
              </a:r>
              <a:r>
                <a:rPr lang="en-US" altLang="zh-CN" sz="1600" b="1" i="0" dirty="0" smtClean="0">
                  <a:latin typeface="Times New Roman" pitchFamily="18" charset="0"/>
                  <a:cs typeface="Times New Roman" pitchFamily="18" charset="0"/>
                </a:rPr>
                <a:t>m SiO2</a:t>
              </a:r>
              <a:endParaRPr lang="zh-CN" altLang="en-US" sz="1600" b="1" i="0" dirty="0">
                <a:latin typeface="Times New Roman" pitchFamily="18" charset="0"/>
                <a:cs typeface="Times New Roman" pitchFamily="18" charset="0"/>
              </a:endParaRPr>
            </a:p>
          </p:txBody>
        </p:sp>
        <p:cxnSp>
          <p:nvCxnSpPr>
            <p:cNvPr id="16" name="直接连接符 15"/>
            <p:cNvCxnSpPr/>
            <p:nvPr/>
          </p:nvCxnSpPr>
          <p:spPr>
            <a:xfrm rot="16200000" flipH="1">
              <a:off x="3153622" y="4087564"/>
              <a:ext cx="474733" cy="4445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03831" y="4540090"/>
              <a:ext cx="237507" cy="13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20631" y="4397138"/>
              <a:ext cx="831659" cy="283615"/>
            </a:xfrm>
            <a:prstGeom prst="rect">
              <a:avLst/>
            </a:prstGeom>
            <a:noFill/>
          </p:spPr>
          <p:txBody>
            <a:bodyPr wrap="none" rtlCol="0">
              <a:spAutoFit/>
            </a:bodyPr>
            <a:lstStyle/>
            <a:p>
              <a:r>
                <a:rPr lang="en-US" altLang="zh-CN" sz="1600" b="1" i="0" dirty="0" smtClean="0">
                  <a:latin typeface="Times New Roman" pitchFamily="18" charset="0"/>
                  <a:cs typeface="Times New Roman" pitchFamily="18" charset="0"/>
                </a:rPr>
                <a:t>400nm Si</a:t>
              </a:r>
              <a:endParaRPr lang="zh-CN" altLang="en-US" sz="1600" b="1" i="0" dirty="0">
                <a:latin typeface="Times New Roman" pitchFamily="18" charset="0"/>
                <a:cs typeface="Times New Roman" pitchFamily="18" charset="0"/>
              </a:endParaRPr>
            </a:p>
          </p:txBody>
        </p:sp>
        <p:cxnSp>
          <p:nvCxnSpPr>
            <p:cNvPr id="19" name="直接连接符 18"/>
            <p:cNvCxnSpPr/>
            <p:nvPr/>
          </p:nvCxnSpPr>
          <p:spPr>
            <a:xfrm>
              <a:off x="5227100" y="2462447"/>
              <a:ext cx="950028" cy="71814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177127" y="3180591"/>
              <a:ext cx="237507" cy="133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14634" y="3060900"/>
              <a:ext cx="1108790" cy="283615"/>
            </a:xfrm>
            <a:prstGeom prst="rect">
              <a:avLst/>
            </a:prstGeom>
            <a:noFill/>
          </p:spPr>
          <p:txBody>
            <a:bodyPr wrap="none" rtlCol="0">
              <a:spAutoFit/>
            </a:bodyPr>
            <a:lstStyle/>
            <a:p>
              <a:r>
                <a:rPr lang="en-US" altLang="zh-CN" sz="1600" b="1" i="0" dirty="0" smtClean="0">
                  <a:latin typeface="Times New Roman" pitchFamily="18" charset="0"/>
                  <a:cs typeface="Times New Roman" pitchFamily="18" charset="0"/>
                </a:rPr>
                <a:t>1.5</a:t>
              </a:r>
              <a:r>
                <a:rPr lang="el-GR" altLang="zh-CN" sz="1600" b="1" i="0" dirty="0" smtClean="0">
                  <a:latin typeface="Times New Roman" pitchFamily="18" charset="0"/>
                  <a:cs typeface="Times New Roman" pitchFamily="18" charset="0"/>
                </a:rPr>
                <a:t> μ</a:t>
              </a:r>
              <a:r>
                <a:rPr lang="en-US" altLang="zh-CN" sz="1600" b="1" i="0" dirty="0" smtClean="0">
                  <a:latin typeface="Times New Roman" pitchFamily="18" charset="0"/>
                  <a:cs typeface="Times New Roman" pitchFamily="18" charset="0"/>
                </a:rPr>
                <a:t>m p-InP</a:t>
              </a:r>
              <a:endParaRPr lang="zh-CN" altLang="en-US" sz="1600" b="1" i="0" baseline="30000" dirty="0">
                <a:latin typeface="Times New Roman" pitchFamily="18" charset="0"/>
                <a:cs typeface="Times New Roman" pitchFamily="18" charset="0"/>
              </a:endParaRPr>
            </a:p>
          </p:txBody>
        </p:sp>
        <p:cxnSp>
          <p:nvCxnSpPr>
            <p:cNvPr id="22" name="直接连接符 21"/>
            <p:cNvCxnSpPr/>
            <p:nvPr/>
          </p:nvCxnSpPr>
          <p:spPr>
            <a:xfrm>
              <a:off x="3612355" y="3141308"/>
              <a:ext cx="1183878" cy="9280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815298" y="4064990"/>
              <a:ext cx="237507" cy="13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151657" y="3398488"/>
              <a:ext cx="1068781" cy="9575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229759" y="4351632"/>
              <a:ext cx="237507" cy="13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98568" y="4176476"/>
              <a:ext cx="1516491" cy="283615"/>
            </a:xfrm>
            <a:prstGeom prst="rect">
              <a:avLst/>
            </a:prstGeom>
            <a:noFill/>
          </p:spPr>
          <p:txBody>
            <a:bodyPr wrap="none" rtlCol="0">
              <a:spAutoFit/>
            </a:bodyPr>
            <a:lstStyle/>
            <a:p>
              <a:r>
                <a:rPr lang="en-US" altLang="zh-CN" sz="1600" b="1" i="0" dirty="0" smtClean="0">
                  <a:latin typeface="Times New Roman" pitchFamily="18" charset="0"/>
                  <a:cs typeface="Times New Roman" pitchFamily="18" charset="0"/>
                </a:rPr>
                <a:t>n-InP/superlattice</a:t>
              </a:r>
              <a:endParaRPr lang="zh-CN" altLang="en-US" sz="1600" b="1" i="0" dirty="0">
                <a:solidFill>
                  <a:srgbClr val="FF0000"/>
                </a:solidFill>
                <a:latin typeface="Times New Roman" pitchFamily="18" charset="0"/>
                <a:cs typeface="Times New Roman" pitchFamily="18" charset="0"/>
              </a:endParaRPr>
            </a:p>
          </p:txBody>
        </p:sp>
        <p:sp>
          <p:nvSpPr>
            <p:cNvPr id="29" name="TextBox 28"/>
            <p:cNvSpPr txBox="1"/>
            <p:nvPr/>
          </p:nvSpPr>
          <p:spPr>
            <a:xfrm>
              <a:off x="5084862" y="3882231"/>
              <a:ext cx="3372874" cy="380786"/>
            </a:xfrm>
            <a:prstGeom prst="rect">
              <a:avLst/>
            </a:prstGeom>
            <a:noFill/>
          </p:spPr>
          <p:txBody>
            <a:bodyPr wrap="none" rtlCol="0">
              <a:spAutoFit/>
            </a:bodyPr>
            <a:lstStyle/>
            <a:p>
              <a:r>
                <a:rPr lang="en-US" altLang="zh-CN" sz="1600" b="1" i="0" dirty="0" smtClean="0">
                  <a:latin typeface="Times New Roman" pitchFamily="18" charset="0"/>
                  <a:cs typeface="Times New Roman" pitchFamily="18" charset="0"/>
                </a:rPr>
                <a:t>411nm SCH/MQW (AlGaInAs)</a:t>
              </a:r>
              <a:endParaRPr lang="zh-CN" altLang="en-US" sz="1600" b="1" i="0" dirty="0">
                <a:latin typeface="Times New Roman" pitchFamily="18" charset="0"/>
                <a:cs typeface="Times New Roman" pitchFamily="18" charset="0"/>
              </a:endParaRPr>
            </a:p>
          </p:txBody>
        </p:sp>
        <p:sp>
          <p:nvSpPr>
            <p:cNvPr id="30" name="TextBox 29"/>
            <p:cNvSpPr txBox="1"/>
            <p:nvPr/>
          </p:nvSpPr>
          <p:spPr>
            <a:xfrm>
              <a:off x="5761490" y="3479817"/>
              <a:ext cx="1798099" cy="283615"/>
            </a:xfrm>
            <a:prstGeom prst="rect">
              <a:avLst/>
            </a:prstGeom>
            <a:noFill/>
          </p:spPr>
          <p:txBody>
            <a:bodyPr wrap="none" rtlCol="0">
              <a:spAutoFit/>
            </a:bodyPr>
            <a:lstStyle/>
            <a:p>
              <a:r>
                <a:rPr lang="en-US" altLang="zh-CN" sz="1600" b="1" i="0" dirty="0" smtClean="0">
                  <a:latin typeface="Times New Roman" pitchFamily="18" charset="0"/>
                  <a:cs typeface="Times New Roman" pitchFamily="18" charset="0"/>
                </a:rPr>
                <a:t>Proton implanted area</a:t>
              </a:r>
              <a:endParaRPr lang="zh-CN" altLang="en-US" sz="1600" b="1" i="0" baseline="30000" dirty="0">
                <a:latin typeface="Times New Roman" pitchFamily="18" charset="0"/>
                <a:cs typeface="Times New Roman" pitchFamily="18" charset="0"/>
              </a:endParaRPr>
            </a:p>
          </p:txBody>
        </p:sp>
        <p:cxnSp>
          <p:nvCxnSpPr>
            <p:cNvPr id="31" name="直接连接符 30"/>
            <p:cNvCxnSpPr/>
            <p:nvPr/>
          </p:nvCxnSpPr>
          <p:spPr>
            <a:xfrm>
              <a:off x="4395825" y="2761673"/>
              <a:ext cx="1068781" cy="83783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464607" y="3599508"/>
              <a:ext cx="237507" cy="133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99562" y="856444"/>
              <a:ext cx="771596" cy="283615"/>
            </a:xfrm>
            <a:prstGeom prst="rect">
              <a:avLst/>
            </a:prstGeom>
            <a:noFill/>
          </p:spPr>
          <p:txBody>
            <a:bodyPr wrap="none" rtlCol="0">
              <a:spAutoFit/>
            </a:bodyPr>
            <a:lstStyle/>
            <a:p>
              <a:r>
                <a:rPr lang="en-US" altLang="zh-CN" sz="1600" b="1" i="0" dirty="0" smtClean="0">
                  <a:latin typeface="Times New Roman" pitchFamily="18" charset="0"/>
                  <a:cs typeface="Times New Roman" pitchFamily="18" charset="0"/>
                </a:rPr>
                <a:t>3</a:t>
              </a:r>
              <a:r>
                <a:rPr lang="el-GR" altLang="zh-CN" sz="1600" b="1" i="0" dirty="0" smtClean="0">
                  <a:latin typeface="Times New Roman" pitchFamily="18" charset="0"/>
                  <a:cs typeface="Times New Roman" pitchFamily="18" charset="0"/>
                </a:rPr>
                <a:t> μ</a:t>
              </a:r>
              <a:r>
                <a:rPr lang="en-US" altLang="zh-CN" sz="1600" b="1" i="0" dirty="0" smtClean="0">
                  <a:latin typeface="Times New Roman" pitchFamily="18" charset="0"/>
                  <a:cs typeface="Times New Roman" pitchFamily="18" charset="0"/>
                </a:rPr>
                <a:t>m Au</a:t>
              </a:r>
              <a:endParaRPr lang="zh-CN" altLang="en-US" sz="1600" b="1" i="0" baseline="30000" dirty="0">
                <a:latin typeface="Times New Roman" pitchFamily="18" charset="0"/>
                <a:cs typeface="Times New Roman" pitchFamily="18" charset="0"/>
              </a:endParaRPr>
            </a:p>
          </p:txBody>
        </p:sp>
        <p:cxnSp>
          <p:nvCxnSpPr>
            <p:cNvPr id="34" name="直接连接符 33"/>
            <p:cNvCxnSpPr/>
            <p:nvPr/>
          </p:nvCxnSpPr>
          <p:spPr>
            <a:xfrm rot="10800000">
              <a:off x="1961379" y="1624613"/>
              <a:ext cx="356260" cy="2992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48856" y="1325386"/>
              <a:ext cx="994207" cy="283615"/>
            </a:xfrm>
            <a:prstGeom prst="rect">
              <a:avLst/>
            </a:prstGeom>
            <a:noFill/>
          </p:spPr>
          <p:txBody>
            <a:bodyPr wrap="none" rtlCol="0">
              <a:spAutoFit/>
            </a:bodyPr>
            <a:lstStyle/>
            <a:p>
              <a:r>
                <a:rPr lang="en-US" altLang="zh-CN" sz="1600" b="1" i="0" dirty="0" smtClean="0">
                  <a:latin typeface="Times New Roman" pitchFamily="18" charset="0"/>
                  <a:cs typeface="Times New Roman" pitchFamily="18" charset="0"/>
                </a:rPr>
                <a:t>3.5</a:t>
              </a:r>
              <a:r>
                <a:rPr lang="el-GR" altLang="zh-CN" sz="1600" b="1" i="0" dirty="0" smtClean="0">
                  <a:latin typeface="Times New Roman" pitchFamily="18" charset="0"/>
                  <a:cs typeface="Times New Roman" pitchFamily="18" charset="0"/>
                </a:rPr>
                <a:t> μ</a:t>
              </a:r>
              <a:r>
                <a:rPr lang="en-US" altLang="zh-CN" sz="1600" b="1" i="0" dirty="0" smtClean="0">
                  <a:latin typeface="Times New Roman" pitchFamily="18" charset="0"/>
                  <a:cs typeface="Times New Roman" pitchFamily="18" charset="0"/>
                </a:rPr>
                <a:t>m SU8</a:t>
              </a:r>
              <a:endParaRPr lang="zh-CN" altLang="en-US" sz="1600" b="1" i="0" dirty="0">
                <a:latin typeface="Times New Roman" pitchFamily="18" charset="0"/>
                <a:cs typeface="Times New Roman" pitchFamily="18" charset="0"/>
              </a:endParaRPr>
            </a:p>
          </p:txBody>
        </p:sp>
        <p:cxnSp>
          <p:nvCxnSpPr>
            <p:cNvPr id="36" name="直接连接符 35"/>
            <p:cNvCxnSpPr/>
            <p:nvPr/>
          </p:nvCxnSpPr>
          <p:spPr>
            <a:xfrm rot="10800000" flipV="1">
              <a:off x="3505173" y="1026158"/>
              <a:ext cx="475016"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0800000">
              <a:off x="3980188" y="1026160"/>
              <a:ext cx="415636" cy="2992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35" idx="2"/>
            </p:cNvCxnSpPr>
            <p:nvPr/>
          </p:nvCxnSpPr>
          <p:spPr>
            <a:xfrm rot="10800000">
              <a:off x="1745960" y="1609001"/>
              <a:ext cx="215425" cy="156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962400" y="4997767"/>
            <a:ext cx="1781302" cy="1403033"/>
            <a:chOff x="3962400" y="4997767"/>
            <a:chExt cx="1781302" cy="1403033"/>
          </a:xfrm>
        </p:grpSpPr>
        <p:grpSp>
          <p:nvGrpSpPr>
            <p:cNvPr id="8" name="组合 34"/>
            <p:cNvGrpSpPr>
              <a:grpSpLocks noChangeAspect="1"/>
            </p:cNvGrpSpPr>
            <p:nvPr/>
          </p:nvGrpSpPr>
          <p:grpSpPr>
            <a:xfrm>
              <a:off x="3962400" y="4997767"/>
              <a:ext cx="1781302" cy="1403033"/>
              <a:chOff x="2500298" y="936625"/>
              <a:chExt cx="4286280" cy="3349631"/>
            </a:xfrm>
          </p:grpSpPr>
          <p:pic>
            <p:nvPicPr>
              <p:cNvPr id="10" name="Picture 11" descr="F:\Project\Intel_hybrid_EML\devices\EAM11-b3\SEMs\20120131 FIB_BarC\trench 2.tif"/>
              <p:cNvPicPr>
                <a:picLocks noChangeAspect="1" noChangeArrowheads="1"/>
              </p:cNvPicPr>
              <p:nvPr/>
            </p:nvPicPr>
            <p:blipFill>
              <a:blip r:embed="rId5">
                <a:clrChange>
                  <a:clrFrom>
                    <a:srgbClr val="FFFFFF"/>
                  </a:clrFrom>
                  <a:clrTo>
                    <a:srgbClr val="FFFFFF">
                      <a:alpha val="0"/>
                    </a:srgbClr>
                  </a:clrTo>
                </a:clrChange>
                <a:lum bright="20000"/>
              </a:blip>
              <a:srcRect l="11733" r="9064" b="32803"/>
              <a:stretch>
                <a:fillRect/>
              </a:stretch>
            </p:blipFill>
            <p:spPr bwMode="auto">
              <a:xfrm>
                <a:off x="2500298" y="936625"/>
                <a:ext cx="4286280" cy="3349631"/>
              </a:xfrm>
              <a:prstGeom prst="rect">
                <a:avLst/>
              </a:prstGeom>
              <a:noFill/>
            </p:spPr>
          </p:pic>
          <p:cxnSp>
            <p:nvCxnSpPr>
              <p:cNvPr id="11" name="直接连接符 10"/>
              <p:cNvCxnSpPr/>
              <p:nvPr/>
            </p:nvCxnSpPr>
            <p:spPr>
              <a:xfrm>
                <a:off x="2786050" y="4000504"/>
                <a:ext cx="1022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984483" y="6019800"/>
              <a:ext cx="511317" cy="287824"/>
            </a:xfrm>
            <a:prstGeom prst="rect">
              <a:avLst/>
            </a:prstGeom>
            <a:noFill/>
          </p:spPr>
          <p:txBody>
            <a:bodyPr wrap="none" rtlCol="0">
              <a:spAutoFit/>
            </a:bodyPr>
            <a:lstStyle/>
            <a:p>
              <a:r>
                <a:rPr lang="en-US" altLang="zh-CN" sz="1400" i="0" dirty="0" smtClean="0">
                  <a:solidFill>
                    <a:schemeClr val="bg1"/>
                  </a:solidFill>
                  <a:latin typeface="Times New Roman" pitchFamily="18" charset="0"/>
                  <a:cs typeface="Times New Roman" pitchFamily="18" charset="0"/>
                </a:rPr>
                <a:t>2 </a:t>
              </a:r>
              <a:r>
                <a:rPr lang="el-GR" altLang="zh-CN" sz="1400" i="0" dirty="0" smtClean="0">
                  <a:solidFill>
                    <a:schemeClr val="bg1"/>
                  </a:solidFill>
                  <a:latin typeface="Times New Roman" pitchFamily="18" charset="0"/>
                  <a:cs typeface="Times New Roman" pitchFamily="18" charset="0"/>
                </a:rPr>
                <a:t>μ</a:t>
              </a:r>
              <a:r>
                <a:rPr lang="en-US" altLang="zh-CN" sz="1400" i="0" dirty="0" smtClean="0">
                  <a:solidFill>
                    <a:schemeClr val="bg1"/>
                  </a:solidFill>
                  <a:latin typeface="Times New Roman" pitchFamily="18" charset="0"/>
                  <a:cs typeface="Times New Roman" pitchFamily="18" charset="0"/>
                </a:rPr>
                <a:t>m</a:t>
              </a:r>
              <a:endParaRPr lang="zh-CN" altLang="en-US" sz="1400" i="0" dirty="0">
                <a:solidFill>
                  <a:schemeClr val="bg1"/>
                </a:solidFill>
                <a:latin typeface="Times New Roman" pitchFamily="18" charset="0"/>
                <a:cs typeface="Times New Roman" pitchFamily="18" charset="0"/>
              </a:endParaRPr>
            </a:p>
          </p:txBody>
        </p:sp>
      </p:grpSp>
      <p:sp>
        <p:nvSpPr>
          <p:cNvPr id="39" name="TextBox 38"/>
          <p:cNvSpPr txBox="1"/>
          <p:nvPr/>
        </p:nvSpPr>
        <p:spPr>
          <a:xfrm>
            <a:off x="628633" y="4807803"/>
            <a:ext cx="2266967" cy="830997"/>
          </a:xfrm>
          <a:prstGeom prst="rect">
            <a:avLst/>
          </a:prstGeom>
          <a:noFill/>
        </p:spPr>
        <p:txBody>
          <a:bodyPr wrap="none" rtlCol="0">
            <a:spAutoFit/>
          </a:bodyPr>
          <a:lstStyle/>
          <a:p>
            <a:r>
              <a:rPr lang="en-US" altLang="zh-CN" sz="2400" b="1" i="0" dirty="0" smtClean="0"/>
              <a:t>Footprint:</a:t>
            </a:r>
          </a:p>
          <a:p>
            <a:r>
              <a:rPr lang="en-US" altLang="zh-CN" sz="2400" i="0" dirty="0" smtClean="0"/>
              <a:t>150</a:t>
            </a:r>
            <a:r>
              <a:rPr lang="el-GR" altLang="zh-CN" sz="2400" i="0" dirty="0" smtClean="0">
                <a:latin typeface="Calibri"/>
              </a:rPr>
              <a:t>μ</a:t>
            </a:r>
            <a:r>
              <a:rPr lang="en-US" altLang="zh-CN" sz="2400" i="0" dirty="0" smtClean="0">
                <a:latin typeface="Calibri"/>
              </a:rPr>
              <a:t>m x 350</a:t>
            </a:r>
            <a:r>
              <a:rPr lang="el-GR" altLang="zh-CN" sz="2400" i="0" dirty="0" smtClean="0">
                <a:latin typeface="Calibri"/>
              </a:rPr>
              <a:t>μ</a:t>
            </a:r>
            <a:r>
              <a:rPr lang="en-US" altLang="zh-CN" sz="2400" i="0" dirty="0" smtClean="0">
                <a:latin typeface="Calibri"/>
              </a:rPr>
              <a:t>m</a:t>
            </a:r>
            <a:endParaRPr lang="zh-CN" altLang="en-US" sz="2400" i="0" dirty="0"/>
          </a:p>
        </p:txBody>
      </p:sp>
      <p:grpSp>
        <p:nvGrpSpPr>
          <p:cNvPr id="47" name="组合 46"/>
          <p:cNvGrpSpPr>
            <a:grpSpLocks noChangeAspect="1"/>
          </p:cNvGrpSpPr>
          <p:nvPr/>
        </p:nvGrpSpPr>
        <p:grpSpPr>
          <a:xfrm>
            <a:off x="6152475" y="5029200"/>
            <a:ext cx="2305725" cy="1210146"/>
            <a:chOff x="5805485" y="2906917"/>
            <a:chExt cx="2882158" cy="1512683"/>
          </a:xfrm>
        </p:grpSpPr>
        <p:pic>
          <p:nvPicPr>
            <p:cNvPr id="48" name="Picture 4" descr="F:\Simulation\COMSOL\EAM11_tilt_QW\regularQW.emf"/>
            <p:cNvPicPr>
              <a:picLocks noChangeArrowheads="1"/>
            </p:cNvPicPr>
            <p:nvPr/>
          </p:nvPicPr>
          <p:blipFill>
            <a:blip r:embed="rId6"/>
            <a:srcRect l="29661" t="39525" r="51337" b="34204"/>
            <a:stretch>
              <a:fillRect/>
            </a:stretch>
          </p:blipFill>
          <p:spPr bwMode="auto">
            <a:xfrm>
              <a:off x="7248526" y="2906917"/>
              <a:ext cx="1439117" cy="1512683"/>
            </a:xfrm>
            <a:prstGeom prst="rect">
              <a:avLst/>
            </a:prstGeom>
            <a:noFill/>
          </p:spPr>
        </p:pic>
        <p:pic>
          <p:nvPicPr>
            <p:cNvPr id="49" name="Picture 4" descr="F:\Simulation\COMSOL\EAM11_tilt_QW\regularQW.emf"/>
            <p:cNvPicPr>
              <a:picLocks noChangeArrowheads="1"/>
            </p:cNvPicPr>
            <p:nvPr/>
          </p:nvPicPr>
          <p:blipFill>
            <a:blip r:embed="rId6"/>
            <a:srcRect l="29661" t="39525" r="51337" b="34204"/>
            <a:stretch>
              <a:fillRect/>
            </a:stretch>
          </p:blipFill>
          <p:spPr bwMode="auto">
            <a:xfrm flipH="1">
              <a:off x="5805485" y="2906917"/>
              <a:ext cx="1439117" cy="1512683"/>
            </a:xfrm>
            <a:prstGeom prst="rect">
              <a:avLst/>
            </a:prstGeom>
            <a:noFill/>
          </p:spPr>
        </p:pic>
      </p:grpSp>
      <p:graphicFrame>
        <p:nvGraphicFramePr>
          <p:cNvPr id="40" name="对象 39"/>
          <p:cNvGraphicFramePr>
            <a:graphicFrameLocks noChangeAspect="1"/>
          </p:cNvGraphicFramePr>
          <p:nvPr/>
        </p:nvGraphicFramePr>
        <p:xfrm>
          <a:off x="6248400" y="5867400"/>
          <a:ext cx="571500" cy="177800"/>
        </p:xfrm>
        <a:graphic>
          <a:graphicData uri="http://schemas.openxmlformats.org/presentationml/2006/ole">
            <p:oleObj spid="_x0000_s105473" name="Equation" r:id="rId7" imgW="571320" imgH="17748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Fabrication</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7</a:t>
            </a:fld>
            <a:endParaRPr lang="en-US" altLang="zh-TW"/>
          </a:p>
        </p:txBody>
      </p:sp>
      <p:pic>
        <p:nvPicPr>
          <p:cNvPr id="5" name="Picture 2" descr="F:\Project\Huawei\O2Bond.jpg"/>
          <p:cNvPicPr>
            <a:picLocks noChangeAspect="1" noChangeArrowheads="1"/>
          </p:cNvPicPr>
          <p:nvPr/>
        </p:nvPicPr>
        <p:blipFill>
          <a:blip r:embed="rId3"/>
          <a:srcRect/>
          <a:stretch>
            <a:fillRect/>
          </a:stretch>
        </p:blipFill>
        <p:spPr bwMode="auto">
          <a:xfrm>
            <a:off x="4491037" y="936174"/>
            <a:ext cx="4348163" cy="5019675"/>
          </a:xfrm>
          <a:prstGeom prst="rect">
            <a:avLst/>
          </a:prstGeom>
          <a:noFill/>
        </p:spPr>
      </p:pic>
      <p:sp>
        <p:nvSpPr>
          <p:cNvPr id="6" name="圆角矩形 5"/>
          <p:cNvSpPr/>
          <p:nvPr/>
        </p:nvSpPr>
        <p:spPr bwMode="auto">
          <a:xfrm>
            <a:off x="1219200" y="1447800"/>
            <a:ext cx="21336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dirty="0" smtClean="0">
              <a:ln>
                <a:noFill/>
              </a:ln>
              <a:solidFill>
                <a:srgbClr val="0000FF"/>
              </a:solidFill>
              <a:effectLst/>
              <a:latin typeface="Arial" charset="0"/>
            </a:endParaRPr>
          </a:p>
        </p:txBody>
      </p:sp>
      <p:sp>
        <p:nvSpPr>
          <p:cNvPr id="7" name="圆角矩形 6"/>
          <p:cNvSpPr/>
          <p:nvPr/>
        </p:nvSpPr>
        <p:spPr bwMode="auto">
          <a:xfrm>
            <a:off x="1219200" y="4267200"/>
            <a:ext cx="21336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8" name="右箭头 7"/>
          <p:cNvSpPr/>
          <p:nvPr/>
        </p:nvSpPr>
        <p:spPr bwMode="auto">
          <a:xfrm>
            <a:off x="3581400" y="1905000"/>
            <a:ext cx="6096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9" name="右箭头 8"/>
          <p:cNvSpPr/>
          <p:nvPr/>
        </p:nvSpPr>
        <p:spPr bwMode="auto">
          <a:xfrm flipH="1">
            <a:off x="3505200" y="4648200"/>
            <a:ext cx="6096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0" name="TextBox 9"/>
          <p:cNvSpPr txBox="1"/>
          <p:nvPr/>
        </p:nvSpPr>
        <p:spPr>
          <a:xfrm>
            <a:off x="1219200" y="1752600"/>
            <a:ext cx="2226892" cy="338554"/>
          </a:xfrm>
          <a:prstGeom prst="rect">
            <a:avLst/>
          </a:prstGeom>
          <a:noFill/>
        </p:spPr>
        <p:txBody>
          <a:bodyPr wrap="none" rtlCol="0">
            <a:spAutoFit/>
          </a:bodyPr>
          <a:lstStyle/>
          <a:p>
            <a:r>
              <a:rPr lang="en-US" altLang="zh-CN" sz="1600" i="0" dirty="0" smtClean="0"/>
              <a:t>Standard SOI Process</a:t>
            </a:r>
            <a:endParaRPr lang="zh-CN" altLang="en-US" sz="1600" i="0" dirty="0"/>
          </a:p>
        </p:txBody>
      </p:sp>
      <p:sp>
        <p:nvSpPr>
          <p:cNvPr id="11" name="TextBox 10"/>
          <p:cNvSpPr txBox="1"/>
          <p:nvPr/>
        </p:nvSpPr>
        <p:spPr>
          <a:xfrm>
            <a:off x="1610530" y="4572000"/>
            <a:ext cx="1361270" cy="338554"/>
          </a:xfrm>
          <a:prstGeom prst="rect">
            <a:avLst/>
          </a:prstGeom>
          <a:noFill/>
        </p:spPr>
        <p:txBody>
          <a:bodyPr wrap="none" rtlCol="0">
            <a:spAutoFit/>
          </a:bodyPr>
          <a:lstStyle/>
          <a:p>
            <a:r>
              <a:rPr lang="en-US" altLang="zh-CN" sz="1600" i="0" dirty="0" smtClean="0"/>
              <a:t>III-V Process</a:t>
            </a:r>
            <a:endParaRPr lang="zh-CN" altLang="en-US" sz="1600"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152400"/>
            <a:ext cx="8229600" cy="609600"/>
          </a:xfrm>
        </p:spPr>
        <p:txBody>
          <a:bodyPr/>
          <a:lstStyle/>
          <a:p>
            <a:r>
              <a:rPr lang="en-US" dirty="0" smtClean="0"/>
              <a:t>QW undercut</a:t>
            </a:r>
            <a:endParaRPr lang="en-US" dirty="0"/>
          </a:p>
        </p:txBody>
      </p:sp>
      <p:pic>
        <p:nvPicPr>
          <p:cNvPr id="1026" name="Picture 2" descr="E:\Project\Intel_hybrid_EML\Devices\Measurement_Data\2011_EAM_batch4\20111108_After_QW_Undercut\EAM11-1310-B1-T\30secetcha00024.jpg"/>
          <p:cNvPicPr>
            <a:picLocks noChangeAspect="1" noChangeArrowheads="1"/>
          </p:cNvPicPr>
          <p:nvPr/>
        </p:nvPicPr>
        <p:blipFill>
          <a:blip r:embed="rId3" cstate="print"/>
          <a:srcRect t="18383" b="45957"/>
          <a:stretch>
            <a:fillRect/>
          </a:stretch>
        </p:blipFill>
        <p:spPr bwMode="auto">
          <a:xfrm flipH="1">
            <a:off x="5513294" y="1323591"/>
            <a:ext cx="2428016" cy="641866"/>
          </a:xfrm>
          <a:prstGeom prst="rect">
            <a:avLst/>
          </a:prstGeom>
          <a:noFill/>
        </p:spPr>
      </p:pic>
      <p:pic>
        <p:nvPicPr>
          <p:cNvPr id="1027" name="Picture 3" descr="E:\Project\Intel_hybrid_EML\Devices\Measurement_Data\2011_EAM_batch4\20111108_After_QW_Undercut\EAM11-1310-B1-T\1.5min00001.jpg"/>
          <p:cNvPicPr>
            <a:picLocks noChangeAspect="1" noChangeArrowheads="1"/>
          </p:cNvPicPr>
          <p:nvPr/>
        </p:nvPicPr>
        <p:blipFill>
          <a:blip r:embed="rId4" cstate="print"/>
          <a:srcRect t="22060" r="54512" b="58825"/>
          <a:stretch>
            <a:fillRect/>
          </a:stretch>
        </p:blipFill>
        <p:spPr bwMode="auto">
          <a:xfrm>
            <a:off x="5769925" y="2288094"/>
            <a:ext cx="2149010" cy="669486"/>
          </a:xfrm>
          <a:prstGeom prst="rect">
            <a:avLst/>
          </a:prstGeom>
          <a:noFill/>
        </p:spPr>
      </p:pic>
      <p:pic>
        <p:nvPicPr>
          <p:cNvPr id="1028" name="Picture 4" descr="E:\Project\Intel_hybrid_EML\Devices\Measurement_Data\2011_EAM_batch4\20111108_After_QW_Undercut\EAM11-1310-B1-T\2.5min00035.jpg"/>
          <p:cNvPicPr>
            <a:picLocks noChangeAspect="1" noChangeArrowheads="1"/>
          </p:cNvPicPr>
          <p:nvPr/>
        </p:nvPicPr>
        <p:blipFill>
          <a:blip r:embed="rId5" cstate="print"/>
          <a:srcRect t="36766" b="27574"/>
          <a:stretch>
            <a:fillRect/>
          </a:stretch>
        </p:blipFill>
        <p:spPr bwMode="auto">
          <a:xfrm>
            <a:off x="5618155" y="3202494"/>
            <a:ext cx="2377440" cy="628494"/>
          </a:xfrm>
          <a:prstGeom prst="rect">
            <a:avLst/>
          </a:prstGeom>
          <a:noFill/>
        </p:spPr>
      </p:pic>
      <p:pic>
        <p:nvPicPr>
          <p:cNvPr id="1029" name="Picture 5" descr="E:\Project\Intel_hybrid_EML\Devices\Measurement_Data\2011_EAM_batch4\20111108_After_QW_Undercut\EAM11-1310-B1-T\3.5min00039.jpg"/>
          <p:cNvPicPr>
            <a:picLocks noChangeAspect="1" noChangeArrowheads="1"/>
          </p:cNvPicPr>
          <p:nvPr/>
        </p:nvPicPr>
        <p:blipFill>
          <a:blip r:embed="rId6" cstate="print"/>
          <a:srcRect t="27574" b="45957"/>
          <a:stretch>
            <a:fillRect/>
          </a:stretch>
        </p:blipFill>
        <p:spPr bwMode="auto">
          <a:xfrm>
            <a:off x="5572183" y="4116894"/>
            <a:ext cx="2377440" cy="466507"/>
          </a:xfrm>
          <a:prstGeom prst="rect">
            <a:avLst/>
          </a:prstGeom>
          <a:noFill/>
        </p:spPr>
      </p:pic>
      <p:pic>
        <p:nvPicPr>
          <p:cNvPr id="1030" name="Picture 6" descr="E:\Project\Intel_hybrid_EML\Devices\Measurement_Data\2011_EAM_batch4\20111108_After_QW_Undercut\EAM11-1310-B1-T\3min45s00040.jpg"/>
          <p:cNvPicPr>
            <a:picLocks noChangeAspect="1" noChangeArrowheads="1"/>
          </p:cNvPicPr>
          <p:nvPr/>
        </p:nvPicPr>
        <p:blipFill>
          <a:blip r:embed="rId7" cstate="print"/>
          <a:srcRect t="36766" b="33089"/>
          <a:stretch>
            <a:fillRect/>
          </a:stretch>
        </p:blipFill>
        <p:spPr bwMode="auto">
          <a:xfrm>
            <a:off x="5686168" y="4726494"/>
            <a:ext cx="2377440" cy="531306"/>
          </a:xfrm>
          <a:prstGeom prst="rect">
            <a:avLst/>
          </a:prstGeom>
          <a:noFill/>
        </p:spPr>
      </p:pic>
      <p:sp>
        <p:nvSpPr>
          <p:cNvPr id="17" name="矩形 16"/>
          <p:cNvSpPr/>
          <p:nvPr/>
        </p:nvSpPr>
        <p:spPr bwMode="auto">
          <a:xfrm>
            <a:off x="7924800" y="1143000"/>
            <a:ext cx="152400" cy="419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8" name="矩形 17"/>
          <p:cNvSpPr/>
          <p:nvPr/>
        </p:nvSpPr>
        <p:spPr bwMode="auto">
          <a:xfrm>
            <a:off x="5463988" y="1295400"/>
            <a:ext cx="304800" cy="419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grpSp>
        <p:nvGrpSpPr>
          <p:cNvPr id="26" name="组合 34"/>
          <p:cNvGrpSpPr>
            <a:grpSpLocks noChangeAspect="1"/>
          </p:cNvGrpSpPr>
          <p:nvPr/>
        </p:nvGrpSpPr>
        <p:grpSpPr>
          <a:xfrm>
            <a:off x="762000" y="1360715"/>
            <a:ext cx="2819400" cy="2220685"/>
            <a:chOff x="2500298" y="936625"/>
            <a:chExt cx="4286280" cy="3349631"/>
          </a:xfrm>
        </p:grpSpPr>
        <p:pic>
          <p:nvPicPr>
            <p:cNvPr id="27" name="Picture 11" descr="F:\Project\Intel_hybrid_EML\devices\EAM11-b3\SEMs\20120131 FIB_BarC\trench 2.tif"/>
            <p:cNvPicPr>
              <a:picLocks noChangeAspect="1" noChangeArrowheads="1"/>
            </p:cNvPicPr>
            <p:nvPr/>
          </p:nvPicPr>
          <p:blipFill>
            <a:blip r:embed="rId8">
              <a:clrChange>
                <a:clrFrom>
                  <a:srgbClr val="FFFFFF"/>
                </a:clrFrom>
                <a:clrTo>
                  <a:srgbClr val="FFFFFF">
                    <a:alpha val="0"/>
                  </a:srgbClr>
                </a:clrTo>
              </a:clrChange>
              <a:lum bright="20000"/>
            </a:blip>
            <a:srcRect l="11733" r="9064" b="32803"/>
            <a:stretch>
              <a:fillRect/>
            </a:stretch>
          </p:blipFill>
          <p:spPr bwMode="auto">
            <a:xfrm>
              <a:off x="2500298" y="936625"/>
              <a:ext cx="4286280" cy="3349631"/>
            </a:xfrm>
            <a:prstGeom prst="rect">
              <a:avLst/>
            </a:prstGeom>
            <a:noFill/>
          </p:spPr>
        </p:pic>
        <p:cxnSp>
          <p:nvCxnSpPr>
            <p:cNvPr id="28" name="直接连接符 27"/>
            <p:cNvCxnSpPr/>
            <p:nvPr/>
          </p:nvCxnSpPr>
          <p:spPr>
            <a:xfrm>
              <a:off x="2786050" y="4000504"/>
              <a:ext cx="10224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43300" y="3110338"/>
            <a:ext cx="809300" cy="307777"/>
          </a:xfrm>
          <a:prstGeom prst="rect">
            <a:avLst/>
          </a:prstGeom>
          <a:noFill/>
        </p:spPr>
        <p:txBody>
          <a:bodyPr wrap="square" rtlCol="0">
            <a:spAutoFit/>
          </a:bodyPr>
          <a:lstStyle/>
          <a:p>
            <a:r>
              <a:rPr lang="en-US" altLang="zh-CN" sz="1400" i="0" dirty="0" smtClean="0">
                <a:solidFill>
                  <a:schemeClr val="bg1"/>
                </a:solidFill>
                <a:latin typeface="Times New Roman" pitchFamily="18" charset="0"/>
                <a:cs typeface="Times New Roman" pitchFamily="18" charset="0"/>
              </a:rPr>
              <a:t>2 </a:t>
            </a:r>
            <a:r>
              <a:rPr lang="el-GR" altLang="zh-CN" sz="1400" i="0" dirty="0" smtClean="0">
                <a:solidFill>
                  <a:schemeClr val="bg1"/>
                </a:solidFill>
                <a:latin typeface="Times New Roman" pitchFamily="18" charset="0"/>
                <a:cs typeface="Times New Roman" pitchFamily="18" charset="0"/>
              </a:rPr>
              <a:t>μ</a:t>
            </a:r>
            <a:r>
              <a:rPr lang="en-US" altLang="zh-CN" sz="1400" i="0" dirty="0" smtClean="0">
                <a:solidFill>
                  <a:schemeClr val="bg1"/>
                </a:solidFill>
                <a:latin typeface="Times New Roman" pitchFamily="18" charset="0"/>
                <a:cs typeface="Times New Roman" pitchFamily="18" charset="0"/>
              </a:rPr>
              <a:t>m</a:t>
            </a:r>
            <a:endParaRPr lang="zh-CN" altLang="en-US" sz="1400" i="0" dirty="0">
              <a:solidFill>
                <a:schemeClr val="bg1"/>
              </a:solidFill>
              <a:latin typeface="Times New Roman" pitchFamily="18" charset="0"/>
              <a:cs typeface="Times New Roman" pitchFamily="18" charset="0"/>
            </a:endParaRPr>
          </a:p>
        </p:txBody>
      </p:sp>
      <p:sp>
        <p:nvSpPr>
          <p:cNvPr id="30" name="矩形 29"/>
          <p:cNvSpPr/>
          <p:nvPr/>
        </p:nvSpPr>
        <p:spPr>
          <a:xfrm>
            <a:off x="685800" y="3733800"/>
            <a:ext cx="2792752" cy="646331"/>
          </a:xfrm>
          <a:prstGeom prst="rect">
            <a:avLst/>
          </a:prstGeom>
        </p:spPr>
        <p:txBody>
          <a:bodyPr wrap="none">
            <a:spAutoFit/>
          </a:bodyPr>
          <a:lstStyle/>
          <a:p>
            <a:r>
              <a:rPr lang="en-US" altLang="zh-CN" sz="1800" i="0" dirty="0" smtClean="0"/>
              <a:t>Wet Etchant:</a:t>
            </a:r>
          </a:p>
          <a:p>
            <a:r>
              <a:rPr lang="en-US" altLang="zh-CN" sz="1800" i="0" dirty="0" smtClean="0"/>
              <a:t>H</a:t>
            </a:r>
            <a:r>
              <a:rPr lang="en-US" altLang="zh-CN" sz="1800" i="0" baseline="-25000" dirty="0" smtClean="0"/>
              <a:t>2</a:t>
            </a:r>
            <a:r>
              <a:rPr lang="en-US" altLang="zh-CN" sz="1800" i="0" dirty="0" smtClean="0"/>
              <a:t>O:H</a:t>
            </a:r>
            <a:r>
              <a:rPr lang="en-US" altLang="zh-CN" sz="1800" i="0" baseline="-25000" dirty="0" smtClean="0"/>
              <a:t>2</a:t>
            </a:r>
            <a:r>
              <a:rPr lang="en-US" altLang="zh-CN" sz="1800" i="0" dirty="0" smtClean="0"/>
              <a:t>O</a:t>
            </a:r>
            <a:r>
              <a:rPr lang="en-US" altLang="zh-CN" sz="1800" i="0" baseline="-25000" dirty="0" smtClean="0"/>
              <a:t>2</a:t>
            </a:r>
            <a:r>
              <a:rPr lang="en-US" altLang="zh-CN" sz="1800" i="0" dirty="0" smtClean="0"/>
              <a:t>:H</a:t>
            </a:r>
            <a:r>
              <a:rPr lang="en-US" altLang="zh-CN" sz="1800" i="0" baseline="-25000" dirty="0" smtClean="0"/>
              <a:t>3</a:t>
            </a:r>
            <a:r>
              <a:rPr lang="en-US" altLang="zh-CN" sz="1800" i="0" dirty="0" smtClean="0"/>
              <a:t>PO</a:t>
            </a:r>
            <a:r>
              <a:rPr lang="en-US" altLang="zh-CN" sz="1800" i="0" baseline="-25000" dirty="0" smtClean="0"/>
              <a:t>4</a:t>
            </a:r>
            <a:r>
              <a:rPr lang="en-US" altLang="zh-CN" sz="1800" i="0" dirty="0" smtClean="0"/>
              <a:t>=15:5:1</a:t>
            </a:r>
            <a:endParaRPr lang="zh-CN" altLang="en-US" sz="1800" i="0" dirty="0"/>
          </a:p>
        </p:txBody>
      </p:sp>
      <p:cxnSp>
        <p:nvCxnSpPr>
          <p:cNvPr id="39" name="直接箭头连接符 38"/>
          <p:cNvCxnSpPr/>
          <p:nvPr/>
        </p:nvCxnSpPr>
        <p:spPr bwMode="auto">
          <a:xfrm rot="5400000" flipH="1" flipV="1">
            <a:off x="6629400" y="5241471"/>
            <a:ext cx="3810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nvSpPr>
        <p:spPr>
          <a:xfrm flipH="1">
            <a:off x="5943600" y="5470071"/>
            <a:ext cx="1554481" cy="584775"/>
          </a:xfrm>
          <a:prstGeom prst="rect">
            <a:avLst/>
          </a:prstGeom>
          <a:noFill/>
        </p:spPr>
        <p:txBody>
          <a:bodyPr wrap="square" rtlCol="0">
            <a:spAutoFit/>
          </a:bodyPr>
          <a:lstStyle/>
          <a:p>
            <a:r>
              <a:rPr lang="en-US" altLang="zh-CN" sz="1600" i="0" dirty="0" smtClean="0"/>
              <a:t>Trench Mark  on silicon</a:t>
            </a:r>
            <a:endParaRPr lang="zh-CN" altLang="en-US" sz="1600" i="0" dirty="0"/>
          </a:p>
        </p:txBody>
      </p:sp>
      <p:sp>
        <p:nvSpPr>
          <p:cNvPr id="6" name="TextBox 5"/>
          <p:cNvSpPr txBox="1"/>
          <p:nvPr/>
        </p:nvSpPr>
        <p:spPr>
          <a:xfrm>
            <a:off x="4827494" y="1449894"/>
            <a:ext cx="822661" cy="338554"/>
          </a:xfrm>
          <a:prstGeom prst="rect">
            <a:avLst/>
          </a:prstGeom>
          <a:noFill/>
        </p:spPr>
        <p:txBody>
          <a:bodyPr wrap="none" rtlCol="0">
            <a:spAutoFit/>
          </a:bodyPr>
          <a:lstStyle/>
          <a:p>
            <a:r>
              <a:rPr lang="en-US" sz="1600" i="0" dirty="0" smtClean="0">
                <a:latin typeface="Arial" pitchFamily="34" charset="0"/>
                <a:cs typeface="Arial" pitchFamily="34" charset="0"/>
              </a:rPr>
              <a:t>30 Sec</a:t>
            </a:r>
            <a:endParaRPr lang="en-US" sz="1600" i="0" dirty="0">
              <a:latin typeface="Arial" pitchFamily="34" charset="0"/>
              <a:cs typeface="Arial" pitchFamily="34" charset="0"/>
            </a:endParaRPr>
          </a:p>
        </p:txBody>
      </p:sp>
      <p:sp>
        <p:nvSpPr>
          <p:cNvPr id="9" name="TextBox 8"/>
          <p:cNvSpPr txBox="1"/>
          <p:nvPr/>
        </p:nvSpPr>
        <p:spPr>
          <a:xfrm>
            <a:off x="4827494" y="2516694"/>
            <a:ext cx="822661" cy="338554"/>
          </a:xfrm>
          <a:prstGeom prst="rect">
            <a:avLst/>
          </a:prstGeom>
          <a:noFill/>
        </p:spPr>
        <p:txBody>
          <a:bodyPr wrap="none" rtlCol="0">
            <a:spAutoFit/>
          </a:bodyPr>
          <a:lstStyle/>
          <a:p>
            <a:r>
              <a:rPr lang="en-US" sz="1600" i="0" dirty="0" smtClean="0">
                <a:latin typeface="Arial" pitchFamily="34" charset="0"/>
                <a:cs typeface="Arial" pitchFamily="34" charset="0"/>
              </a:rPr>
              <a:t>90 Sec</a:t>
            </a:r>
            <a:endParaRPr lang="en-US" sz="1600" i="0" dirty="0">
              <a:latin typeface="Arial" pitchFamily="34" charset="0"/>
              <a:cs typeface="Arial" pitchFamily="34" charset="0"/>
            </a:endParaRPr>
          </a:p>
        </p:txBody>
      </p:sp>
      <p:sp>
        <p:nvSpPr>
          <p:cNvPr id="12" name="TextBox 11"/>
          <p:cNvSpPr txBox="1"/>
          <p:nvPr/>
        </p:nvSpPr>
        <p:spPr>
          <a:xfrm>
            <a:off x="4827494" y="3354894"/>
            <a:ext cx="936475" cy="338554"/>
          </a:xfrm>
          <a:prstGeom prst="rect">
            <a:avLst/>
          </a:prstGeom>
          <a:noFill/>
        </p:spPr>
        <p:txBody>
          <a:bodyPr wrap="none" rtlCol="0">
            <a:spAutoFit/>
          </a:bodyPr>
          <a:lstStyle/>
          <a:p>
            <a:r>
              <a:rPr lang="en-US" sz="1600" i="0" dirty="0" smtClean="0">
                <a:latin typeface="Arial" pitchFamily="34" charset="0"/>
                <a:cs typeface="Arial" pitchFamily="34" charset="0"/>
              </a:rPr>
              <a:t>150 Sec</a:t>
            </a:r>
            <a:endParaRPr lang="en-US" sz="1600" i="0" dirty="0">
              <a:latin typeface="Arial" pitchFamily="34" charset="0"/>
              <a:cs typeface="Arial" pitchFamily="34" charset="0"/>
            </a:endParaRPr>
          </a:p>
        </p:txBody>
      </p:sp>
      <p:sp>
        <p:nvSpPr>
          <p:cNvPr id="14" name="TextBox 13"/>
          <p:cNvSpPr txBox="1"/>
          <p:nvPr/>
        </p:nvSpPr>
        <p:spPr>
          <a:xfrm>
            <a:off x="4827494" y="4116894"/>
            <a:ext cx="936475" cy="338554"/>
          </a:xfrm>
          <a:prstGeom prst="rect">
            <a:avLst/>
          </a:prstGeom>
          <a:noFill/>
        </p:spPr>
        <p:txBody>
          <a:bodyPr wrap="none" rtlCol="0">
            <a:spAutoFit/>
          </a:bodyPr>
          <a:lstStyle/>
          <a:p>
            <a:r>
              <a:rPr lang="en-US" sz="1600" i="0" dirty="0" smtClean="0">
                <a:latin typeface="Arial" pitchFamily="34" charset="0"/>
                <a:cs typeface="Arial" pitchFamily="34" charset="0"/>
              </a:rPr>
              <a:t>210 Sec</a:t>
            </a:r>
            <a:endParaRPr lang="en-US" sz="1600" i="0" dirty="0">
              <a:latin typeface="Arial" pitchFamily="34" charset="0"/>
              <a:cs typeface="Arial" pitchFamily="34" charset="0"/>
            </a:endParaRPr>
          </a:p>
        </p:txBody>
      </p:sp>
      <p:sp>
        <p:nvSpPr>
          <p:cNvPr id="16" name="TextBox 15"/>
          <p:cNvSpPr txBox="1"/>
          <p:nvPr/>
        </p:nvSpPr>
        <p:spPr>
          <a:xfrm>
            <a:off x="4827494" y="4802694"/>
            <a:ext cx="936475" cy="338554"/>
          </a:xfrm>
          <a:prstGeom prst="rect">
            <a:avLst/>
          </a:prstGeom>
          <a:noFill/>
        </p:spPr>
        <p:txBody>
          <a:bodyPr wrap="none" rtlCol="0">
            <a:spAutoFit/>
          </a:bodyPr>
          <a:lstStyle/>
          <a:p>
            <a:r>
              <a:rPr lang="en-US" sz="1600" i="0" dirty="0" smtClean="0">
                <a:latin typeface="Arial" pitchFamily="34" charset="0"/>
                <a:cs typeface="Arial" pitchFamily="34" charset="0"/>
              </a:rPr>
              <a:t>225 Sec</a:t>
            </a:r>
            <a:endParaRPr lang="en-US" sz="1600" i="0" dirty="0">
              <a:latin typeface="Arial" pitchFamily="34" charset="0"/>
              <a:cs typeface="Arial" pitchFamily="34" charset="0"/>
            </a:endParaRPr>
          </a:p>
        </p:txBody>
      </p:sp>
      <p:cxnSp>
        <p:nvCxnSpPr>
          <p:cNvPr id="42" name="直接箭头连接符 41"/>
          <p:cNvCxnSpPr/>
          <p:nvPr/>
        </p:nvCxnSpPr>
        <p:spPr bwMode="auto">
          <a:xfrm rot="16200000" flipV="1">
            <a:off x="7459436" y="5325835"/>
            <a:ext cx="321129" cy="1524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TextBox 43"/>
          <p:cNvSpPr txBox="1"/>
          <p:nvPr/>
        </p:nvSpPr>
        <p:spPr>
          <a:xfrm flipH="1">
            <a:off x="7360919" y="5622471"/>
            <a:ext cx="1554481" cy="338554"/>
          </a:xfrm>
          <a:prstGeom prst="rect">
            <a:avLst/>
          </a:prstGeom>
          <a:noFill/>
        </p:spPr>
        <p:txBody>
          <a:bodyPr wrap="square" rtlCol="0">
            <a:spAutoFit/>
          </a:bodyPr>
          <a:lstStyle/>
          <a:p>
            <a:r>
              <a:rPr lang="en-US" altLang="zh-CN" sz="1600" i="0" dirty="0" smtClean="0"/>
              <a:t>SiN Mask</a:t>
            </a:r>
            <a:endParaRPr lang="zh-CN" altLang="en-US" sz="1600" i="0" dirty="0"/>
          </a:p>
        </p:txBody>
      </p:sp>
      <p:sp>
        <p:nvSpPr>
          <p:cNvPr id="45" name="TextBox 44"/>
          <p:cNvSpPr txBox="1"/>
          <p:nvPr/>
        </p:nvSpPr>
        <p:spPr>
          <a:xfrm flipH="1">
            <a:off x="7924800" y="4648200"/>
            <a:ext cx="1143000" cy="338554"/>
          </a:xfrm>
          <a:prstGeom prst="rect">
            <a:avLst/>
          </a:prstGeom>
          <a:noFill/>
        </p:spPr>
        <p:txBody>
          <a:bodyPr wrap="square" rtlCol="0">
            <a:spAutoFit/>
          </a:bodyPr>
          <a:lstStyle/>
          <a:p>
            <a:r>
              <a:rPr lang="en-US" altLang="zh-CN" sz="1600" i="0" dirty="0" smtClean="0"/>
              <a:t>AlGaInAs</a:t>
            </a:r>
            <a:endParaRPr lang="zh-CN" altLang="en-US" sz="1600" i="0" dirty="0"/>
          </a:p>
        </p:txBody>
      </p:sp>
      <p:cxnSp>
        <p:nvCxnSpPr>
          <p:cNvPr id="46" name="直接箭头连接符 45"/>
          <p:cNvCxnSpPr>
            <a:stCxn id="45" idx="3"/>
          </p:cNvCxnSpPr>
          <p:nvPr/>
        </p:nvCxnSpPr>
        <p:spPr bwMode="auto">
          <a:xfrm rot="10800000" flipV="1">
            <a:off x="7543802" y="4817477"/>
            <a:ext cx="380999" cy="2117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Undercut shape and bonding direction</a:t>
            </a:r>
            <a:endParaRPr lang="en-US" dirty="0"/>
          </a:p>
        </p:txBody>
      </p:sp>
      <p:sp>
        <p:nvSpPr>
          <p:cNvPr id="4" name="Slide Number Placeholder 3"/>
          <p:cNvSpPr>
            <a:spLocks noGrp="1"/>
          </p:cNvSpPr>
          <p:nvPr>
            <p:ph type="sldNum" sz="quarter" idx="12"/>
          </p:nvPr>
        </p:nvSpPr>
        <p:spPr/>
        <p:txBody>
          <a:bodyPr/>
          <a:lstStyle/>
          <a:p>
            <a:fld id="{C1ED6A5A-2D09-4C32-959D-552C389FA2D0}" type="slidenum">
              <a:rPr lang="en-US" smtClean="0"/>
              <a:pPr/>
              <a:t>9</a:t>
            </a:fld>
            <a:endParaRPr lang="en-US" dirty="0"/>
          </a:p>
        </p:txBody>
      </p:sp>
      <p:pic>
        <p:nvPicPr>
          <p:cNvPr id="18434" name="Picture 2"/>
          <p:cNvPicPr>
            <a:picLocks noChangeAspect="1" noChangeArrowheads="1"/>
          </p:cNvPicPr>
          <p:nvPr/>
        </p:nvPicPr>
        <p:blipFill>
          <a:blip r:embed="rId4" cstate="print"/>
          <a:srcRect/>
          <a:stretch>
            <a:fillRect/>
          </a:stretch>
        </p:blipFill>
        <p:spPr bwMode="auto">
          <a:xfrm>
            <a:off x="1143000" y="838200"/>
            <a:ext cx="3124200" cy="2713857"/>
          </a:xfrm>
          <a:prstGeom prst="rect">
            <a:avLst/>
          </a:prstGeom>
          <a:noFill/>
          <a:ln w="9525">
            <a:noFill/>
            <a:miter lim="800000"/>
            <a:headEnd/>
            <a:tailEnd/>
          </a:ln>
        </p:spPr>
      </p:pic>
      <p:sp>
        <p:nvSpPr>
          <p:cNvPr id="6" name="TextBox 5"/>
          <p:cNvSpPr txBox="1"/>
          <p:nvPr/>
        </p:nvSpPr>
        <p:spPr>
          <a:xfrm>
            <a:off x="4419600" y="1295400"/>
            <a:ext cx="4241674" cy="830997"/>
          </a:xfrm>
          <a:prstGeom prst="rect">
            <a:avLst/>
          </a:prstGeom>
          <a:noFill/>
        </p:spPr>
        <p:txBody>
          <a:bodyPr wrap="none" rtlCol="0">
            <a:spAutoFit/>
          </a:bodyPr>
          <a:lstStyle/>
          <a:p>
            <a:r>
              <a:rPr lang="en-US" sz="1600" i="0" dirty="0" smtClean="0"/>
              <a:t>(111) A, III group element: slower etch speed</a:t>
            </a:r>
            <a:br>
              <a:rPr lang="en-US" sz="1600" i="0" dirty="0" smtClean="0"/>
            </a:br>
            <a:r>
              <a:rPr lang="en-US" sz="1600" i="0" dirty="0" smtClean="0"/>
              <a:t> </a:t>
            </a:r>
          </a:p>
          <a:p>
            <a:r>
              <a:rPr lang="en-US" sz="1600" i="0" dirty="0" smtClean="0"/>
              <a:t>(111) B, V group element: faster etch speed</a:t>
            </a:r>
            <a:endParaRPr lang="en-US" sz="1600" i="0" dirty="0"/>
          </a:p>
        </p:txBody>
      </p:sp>
      <p:pic>
        <p:nvPicPr>
          <p:cNvPr id="18435" name="Picture 3"/>
          <p:cNvPicPr>
            <a:picLocks noChangeAspect="1" noChangeArrowheads="1"/>
          </p:cNvPicPr>
          <p:nvPr/>
        </p:nvPicPr>
        <p:blipFill>
          <a:blip r:embed="rId5" cstate="print"/>
          <a:srcRect/>
          <a:stretch>
            <a:fillRect/>
          </a:stretch>
        </p:blipFill>
        <p:spPr bwMode="auto">
          <a:xfrm>
            <a:off x="6934200" y="3981450"/>
            <a:ext cx="1666875" cy="1581150"/>
          </a:xfrm>
          <a:prstGeom prst="rect">
            <a:avLst/>
          </a:prstGeom>
          <a:noFill/>
          <a:ln w="9525">
            <a:noFill/>
            <a:miter lim="800000"/>
            <a:headEnd/>
            <a:tailEnd/>
          </a:ln>
        </p:spPr>
      </p:pic>
      <p:pic>
        <p:nvPicPr>
          <p:cNvPr id="18436" name="Picture 4"/>
          <p:cNvPicPr>
            <a:picLocks noChangeAspect="1" noChangeArrowheads="1"/>
          </p:cNvPicPr>
          <p:nvPr/>
        </p:nvPicPr>
        <p:blipFill>
          <a:blip r:embed="rId6" cstate="print"/>
          <a:srcRect/>
          <a:stretch>
            <a:fillRect/>
          </a:stretch>
        </p:blipFill>
        <p:spPr bwMode="auto">
          <a:xfrm>
            <a:off x="4572000" y="4038600"/>
            <a:ext cx="2152650" cy="1466850"/>
          </a:xfrm>
          <a:prstGeom prst="rect">
            <a:avLst/>
          </a:prstGeom>
          <a:noFill/>
          <a:ln w="9525">
            <a:noFill/>
            <a:miter lim="800000"/>
            <a:headEnd/>
            <a:tailEnd/>
          </a:ln>
        </p:spPr>
      </p:pic>
      <p:grpSp>
        <p:nvGrpSpPr>
          <p:cNvPr id="3" name="Group 30"/>
          <p:cNvGrpSpPr/>
          <p:nvPr/>
        </p:nvGrpSpPr>
        <p:grpSpPr>
          <a:xfrm>
            <a:off x="228600" y="3536430"/>
            <a:ext cx="3200400" cy="2486800"/>
            <a:chOff x="685799" y="1904999"/>
            <a:chExt cx="3200400" cy="2486800"/>
          </a:xfrm>
        </p:grpSpPr>
        <p:grpSp>
          <p:nvGrpSpPr>
            <p:cNvPr id="5" name="Group 32"/>
            <p:cNvGrpSpPr/>
            <p:nvPr/>
          </p:nvGrpSpPr>
          <p:grpSpPr>
            <a:xfrm rot="5400000">
              <a:off x="1825273" y="2137126"/>
              <a:ext cx="1835853" cy="1828800"/>
              <a:chOff x="3276600" y="2057400"/>
              <a:chExt cx="1835853" cy="1828800"/>
            </a:xfrm>
          </p:grpSpPr>
          <p:sp>
            <p:nvSpPr>
              <p:cNvPr id="82" name="Oval 1"/>
              <p:cNvSpPr/>
              <p:nvPr/>
            </p:nvSpPr>
            <p:spPr>
              <a:xfrm>
                <a:off x="3276600" y="2057400"/>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3" name="Oval 31"/>
              <p:cNvSpPr/>
              <p:nvPr/>
            </p:nvSpPr>
            <p:spPr>
              <a:xfrm>
                <a:off x="3290889" y="2071689"/>
                <a:ext cx="1800000" cy="180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4" name="Rectangle 2"/>
              <p:cNvSpPr/>
              <p:nvPr/>
            </p:nvSpPr>
            <p:spPr>
              <a:xfrm>
                <a:off x="5021013" y="2286000"/>
                <a:ext cx="914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676399" y="3809999"/>
              <a:ext cx="732894" cy="276999"/>
            </a:xfrm>
            <a:prstGeom prst="rect">
              <a:avLst/>
            </a:prstGeom>
            <a:noFill/>
          </p:spPr>
          <p:txBody>
            <a:bodyPr wrap="none" rtlCol="0">
              <a:spAutoFit/>
            </a:bodyPr>
            <a:lstStyle/>
            <a:p>
              <a:r>
                <a:rPr lang="en-US" sz="1200" i="0" dirty="0" smtClean="0"/>
                <a:t>III-V </a:t>
              </a:r>
              <a:r>
                <a:rPr lang="en-US" sz="1200" i="0" dirty="0" err="1" smtClean="0"/>
                <a:t>Epi</a:t>
              </a:r>
              <a:endParaRPr lang="en-US" sz="1200" i="0" dirty="0"/>
            </a:p>
          </p:txBody>
        </p:sp>
        <p:sp>
          <p:nvSpPr>
            <p:cNvPr id="34" name="TextBox 33"/>
            <p:cNvSpPr txBox="1"/>
            <p:nvPr/>
          </p:nvSpPr>
          <p:spPr>
            <a:xfrm>
              <a:off x="685799" y="3505199"/>
              <a:ext cx="1124730" cy="276999"/>
            </a:xfrm>
            <a:prstGeom prst="rect">
              <a:avLst/>
            </a:prstGeom>
            <a:noFill/>
          </p:spPr>
          <p:txBody>
            <a:bodyPr wrap="none" rtlCol="0">
              <a:spAutoFit/>
            </a:bodyPr>
            <a:lstStyle/>
            <a:p>
              <a:r>
                <a:rPr lang="en-US" sz="1200" i="0" dirty="0" smtClean="0"/>
                <a:t>Si Waveguide</a:t>
              </a:r>
              <a:endParaRPr lang="en-US" sz="1200" i="0" dirty="0"/>
            </a:p>
          </p:txBody>
        </p:sp>
        <p:cxnSp>
          <p:nvCxnSpPr>
            <p:cNvPr id="35" name="Straight Arrow Connector 34"/>
            <p:cNvCxnSpPr/>
            <p:nvPr/>
          </p:nvCxnSpPr>
          <p:spPr>
            <a:xfrm rot="5400000" flipH="1" flipV="1">
              <a:off x="1447799" y="3276599"/>
              <a:ext cx="152400" cy="152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2057399" y="3657599"/>
              <a:ext cx="152400" cy="152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399" y="1904999"/>
              <a:ext cx="740908" cy="276999"/>
            </a:xfrm>
            <a:prstGeom prst="rect">
              <a:avLst/>
            </a:prstGeom>
            <a:noFill/>
          </p:spPr>
          <p:txBody>
            <a:bodyPr wrap="none" rtlCol="0">
              <a:spAutoFit/>
            </a:bodyPr>
            <a:lstStyle/>
            <a:p>
              <a:r>
                <a:rPr lang="en-US" sz="1200" i="0" dirty="0" smtClean="0"/>
                <a:t>III-V Die</a:t>
              </a:r>
              <a:endParaRPr lang="en-US" sz="1200" i="0" dirty="0"/>
            </a:p>
          </p:txBody>
        </p:sp>
        <p:cxnSp>
          <p:nvCxnSpPr>
            <p:cNvPr id="38" name="Straight Arrow Connector 37"/>
            <p:cNvCxnSpPr/>
            <p:nvPr/>
          </p:nvCxnSpPr>
          <p:spPr>
            <a:xfrm rot="16200000" flipH="1">
              <a:off x="2171699" y="2171699"/>
              <a:ext cx="381000"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116"/>
            <p:cNvGrpSpPr/>
            <p:nvPr/>
          </p:nvGrpSpPr>
          <p:grpSpPr>
            <a:xfrm>
              <a:off x="1952742" y="2251424"/>
              <a:ext cx="1582572" cy="1579048"/>
              <a:chOff x="1952742" y="2251424"/>
              <a:chExt cx="1582572" cy="1579048"/>
            </a:xfrm>
          </p:grpSpPr>
          <p:grpSp>
            <p:nvGrpSpPr>
              <p:cNvPr id="8" name="Group 6"/>
              <p:cNvGrpSpPr/>
              <p:nvPr/>
            </p:nvGrpSpPr>
            <p:grpSpPr>
              <a:xfrm rot="5400000">
                <a:off x="3139314" y="2644329"/>
                <a:ext cx="396000" cy="396000"/>
                <a:chOff x="4267200" y="4267200"/>
                <a:chExt cx="396000" cy="396000"/>
              </a:xfrm>
            </p:grpSpPr>
            <p:sp>
              <p:nvSpPr>
                <p:cNvPr id="80" name="Rectangle 7"/>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
              <p:cNvGrpSpPr/>
              <p:nvPr/>
            </p:nvGrpSpPr>
            <p:grpSpPr>
              <a:xfrm rot="5400000">
                <a:off x="1952742" y="2644329"/>
                <a:ext cx="396000" cy="396000"/>
                <a:chOff x="4267200" y="4267200"/>
                <a:chExt cx="396000" cy="396000"/>
              </a:xfrm>
            </p:grpSpPr>
            <p:sp>
              <p:nvSpPr>
                <p:cNvPr id="78" name="Rectangle 10"/>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11"/>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
              <p:cNvGrpSpPr/>
              <p:nvPr/>
            </p:nvGrpSpPr>
            <p:grpSpPr>
              <a:xfrm rot="5400000">
                <a:off x="2743314" y="3039615"/>
                <a:ext cx="396000" cy="396000"/>
                <a:chOff x="4267200" y="4267200"/>
                <a:chExt cx="396000" cy="396000"/>
              </a:xfrm>
            </p:grpSpPr>
            <p:sp>
              <p:nvSpPr>
                <p:cNvPr id="76" name="Rectangle 13"/>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14"/>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
              <p:cNvGrpSpPr/>
              <p:nvPr/>
            </p:nvGrpSpPr>
            <p:grpSpPr>
              <a:xfrm rot="5400000">
                <a:off x="2348028" y="3039615"/>
                <a:ext cx="396000" cy="396000"/>
                <a:chOff x="4267200" y="4267200"/>
                <a:chExt cx="396000" cy="396000"/>
              </a:xfrm>
            </p:grpSpPr>
            <p:sp>
              <p:nvSpPr>
                <p:cNvPr id="74" name="Rectangle 16"/>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17"/>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8"/>
              <p:cNvGrpSpPr/>
              <p:nvPr/>
            </p:nvGrpSpPr>
            <p:grpSpPr>
              <a:xfrm rot="5400000">
                <a:off x="2743314" y="3432520"/>
                <a:ext cx="396000" cy="396000"/>
                <a:chOff x="4267200" y="4267200"/>
                <a:chExt cx="396000" cy="396000"/>
              </a:xfrm>
            </p:grpSpPr>
            <p:sp>
              <p:nvSpPr>
                <p:cNvPr id="72" name="Rectangle 19"/>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0"/>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rot="5400000">
                <a:off x="2348028" y="3432520"/>
                <a:ext cx="396000" cy="396000"/>
                <a:chOff x="4267200" y="4267200"/>
                <a:chExt cx="396000" cy="396000"/>
              </a:xfrm>
            </p:grpSpPr>
            <p:sp>
              <p:nvSpPr>
                <p:cNvPr id="70" name="Rectangle 22"/>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3"/>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4"/>
              <p:cNvGrpSpPr/>
              <p:nvPr/>
            </p:nvGrpSpPr>
            <p:grpSpPr>
              <a:xfrm rot="5400000">
                <a:off x="2743314" y="2644329"/>
                <a:ext cx="396000" cy="396000"/>
                <a:chOff x="4267200" y="4267200"/>
                <a:chExt cx="396000" cy="396000"/>
              </a:xfrm>
            </p:grpSpPr>
            <p:sp>
              <p:nvSpPr>
                <p:cNvPr id="68" name="Rectangle 25"/>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6"/>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7"/>
              <p:cNvGrpSpPr/>
              <p:nvPr/>
            </p:nvGrpSpPr>
            <p:grpSpPr>
              <a:xfrm rot="5400000">
                <a:off x="2348028" y="2644329"/>
                <a:ext cx="396000" cy="396000"/>
                <a:chOff x="4267200" y="4267200"/>
                <a:chExt cx="396000" cy="396000"/>
              </a:xfrm>
            </p:grpSpPr>
            <p:sp>
              <p:nvSpPr>
                <p:cNvPr id="66" name="Rectangle 65"/>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5"/>
              <p:cNvGrpSpPr/>
              <p:nvPr/>
            </p:nvGrpSpPr>
            <p:grpSpPr>
              <a:xfrm rot="5400000">
                <a:off x="2348028" y="2251424"/>
                <a:ext cx="396000" cy="396000"/>
                <a:chOff x="4267200" y="4267200"/>
                <a:chExt cx="396000" cy="396000"/>
              </a:xfrm>
            </p:grpSpPr>
            <p:sp>
              <p:nvSpPr>
                <p:cNvPr id="64" name="Rectangle 63"/>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3"/>
              <p:cNvGrpSpPr/>
              <p:nvPr/>
            </p:nvGrpSpPr>
            <p:grpSpPr>
              <a:xfrm rot="5400000">
                <a:off x="2743314" y="2251424"/>
                <a:ext cx="396000" cy="396000"/>
                <a:chOff x="4267200" y="4267200"/>
                <a:chExt cx="396000" cy="396000"/>
              </a:xfrm>
            </p:grpSpPr>
            <p:sp>
              <p:nvSpPr>
                <p:cNvPr id="62" name="Rectangle 61"/>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6"/>
              <p:cNvGrpSpPr/>
              <p:nvPr/>
            </p:nvGrpSpPr>
            <p:grpSpPr>
              <a:xfrm rot="5400000">
                <a:off x="3139314" y="3039615"/>
                <a:ext cx="396000" cy="396000"/>
                <a:chOff x="4267200" y="4267200"/>
                <a:chExt cx="396000" cy="396000"/>
              </a:xfrm>
            </p:grpSpPr>
            <p:sp>
              <p:nvSpPr>
                <p:cNvPr id="60" name="Rectangle 59"/>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9"/>
              <p:cNvGrpSpPr/>
              <p:nvPr/>
            </p:nvGrpSpPr>
            <p:grpSpPr>
              <a:xfrm rot="5400000">
                <a:off x="1952742" y="3039615"/>
                <a:ext cx="396000" cy="396000"/>
                <a:chOff x="4267200" y="4267200"/>
                <a:chExt cx="396000" cy="396000"/>
              </a:xfrm>
            </p:grpSpPr>
            <p:sp>
              <p:nvSpPr>
                <p:cNvPr id="58" name="Rectangle 57"/>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p:cNvCxnSpPr/>
              <p:nvPr/>
            </p:nvCxnSpPr>
            <p:spPr>
              <a:xfrm rot="16200000" flipH="1">
                <a:off x="3129789" y="3794472"/>
                <a:ext cx="36000" cy="36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1600199" y="3276599"/>
              <a:ext cx="2286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V="1">
              <a:off x="2819400" y="3886200"/>
              <a:ext cx="228600" cy="22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19400" y="4114800"/>
              <a:ext cx="867545" cy="276999"/>
            </a:xfrm>
            <a:prstGeom prst="rect">
              <a:avLst/>
            </a:prstGeom>
            <a:noFill/>
          </p:spPr>
          <p:txBody>
            <a:bodyPr wrap="none" rtlCol="0">
              <a:spAutoFit/>
            </a:bodyPr>
            <a:lstStyle/>
            <a:p>
              <a:r>
                <a:rPr lang="en-US" sz="1200" i="0" dirty="0" smtClean="0"/>
                <a:t>Major Flat</a:t>
              </a:r>
              <a:endParaRPr lang="en-US" sz="1200" i="0" dirty="0"/>
            </a:p>
          </p:txBody>
        </p:sp>
      </p:grpSp>
      <p:cxnSp>
        <p:nvCxnSpPr>
          <p:cNvPr id="87" name="Straight Arrow Connector 86"/>
          <p:cNvCxnSpPr/>
          <p:nvPr/>
        </p:nvCxnSpPr>
        <p:spPr>
          <a:xfrm>
            <a:off x="2743200" y="5592242"/>
            <a:ext cx="381000"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9" name="Object 88"/>
          <p:cNvGraphicFramePr>
            <a:graphicFrameLocks noChangeAspect="1"/>
          </p:cNvGraphicFramePr>
          <p:nvPr/>
        </p:nvGraphicFramePr>
        <p:xfrm>
          <a:off x="3200400" y="5472113"/>
          <a:ext cx="368300" cy="228600"/>
        </p:xfrm>
        <a:graphic>
          <a:graphicData uri="http://schemas.openxmlformats.org/presentationml/2006/ole">
            <p:oleObj spid="_x0000_s99330" name="Equation" r:id="rId7" imgW="368280" imgH="228600" progId="Equation.DSMT4">
              <p:embed/>
            </p:oleObj>
          </a:graphicData>
        </a:graphic>
      </p:graphicFrame>
      <p:cxnSp>
        <p:nvCxnSpPr>
          <p:cNvPr id="91" name="Straight Arrow Connector 90"/>
          <p:cNvCxnSpPr/>
          <p:nvPr/>
        </p:nvCxnSpPr>
        <p:spPr>
          <a:xfrm>
            <a:off x="3505200" y="4724400"/>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084696" y="3612630"/>
            <a:ext cx="0" cy="21336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334000" y="5486400"/>
            <a:ext cx="681597" cy="307777"/>
          </a:xfrm>
          <a:prstGeom prst="rect">
            <a:avLst/>
          </a:prstGeom>
          <a:noFill/>
        </p:spPr>
        <p:txBody>
          <a:bodyPr wrap="none" rtlCol="0">
            <a:spAutoFit/>
          </a:bodyPr>
          <a:lstStyle/>
          <a:p>
            <a:r>
              <a:rPr lang="en-US" sz="1400" i="0" dirty="0" smtClean="0"/>
              <a:t>Green</a:t>
            </a:r>
            <a:endParaRPr lang="en-US" sz="1400" i="0" dirty="0"/>
          </a:p>
        </p:txBody>
      </p:sp>
      <p:sp>
        <p:nvSpPr>
          <p:cNvPr id="100" name="TextBox 99"/>
          <p:cNvSpPr txBox="1"/>
          <p:nvPr/>
        </p:nvSpPr>
        <p:spPr>
          <a:xfrm>
            <a:off x="7533461" y="5486400"/>
            <a:ext cx="543739" cy="307777"/>
          </a:xfrm>
          <a:prstGeom prst="rect">
            <a:avLst/>
          </a:prstGeom>
          <a:noFill/>
        </p:spPr>
        <p:txBody>
          <a:bodyPr wrap="none" rtlCol="0">
            <a:spAutoFit/>
          </a:bodyPr>
          <a:lstStyle/>
          <a:p>
            <a:r>
              <a:rPr lang="en-US" sz="1400" i="0" dirty="0" smtClean="0"/>
              <a:t>Blue</a:t>
            </a:r>
            <a:endParaRPr lang="en-US" sz="1400" i="0" dirty="0"/>
          </a:p>
        </p:txBody>
      </p:sp>
      <p:sp>
        <p:nvSpPr>
          <p:cNvPr id="103" name="TextBox 102"/>
          <p:cNvSpPr txBox="1"/>
          <p:nvPr/>
        </p:nvSpPr>
        <p:spPr>
          <a:xfrm>
            <a:off x="5715000" y="6428601"/>
            <a:ext cx="2481064" cy="276999"/>
          </a:xfrm>
          <a:prstGeom prst="rect">
            <a:avLst/>
          </a:prstGeom>
          <a:noFill/>
        </p:spPr>
        <p:txBody>
          <a:bodyPr wrap="none" rtlCol="0">
            <a:spAutoFit/>
          </a:bodyPr>
          <a:lstStyle/>
          <a:p>
            <a:r>
              <a:rPr lang="en-US" sz="1200" dirty="0" smtClean="0"/>
              <a:t>D. </a:t>
            </a:r>
            <a:r>
              <a:rPr lang="en-US" sz="1200" dirty="0" err="1" smtClean="0"/>
              <a:t>Pasquariello</a:t>
            </a:r>
            <a:r>
              <a:rPr lang="en-US" sz="1200" dirty="0" smtClean="0"/>
              <a:t>, et al, </a:t>
            </a:r>
            <a:r>
              <a:rPr lang="en-US" sz="1200" dirty="0" err="1" smtClean="0"/>
              <a:t>JLT</a:t>
            </a:r>
            <a:r>
              <a:rPr lang="en-US" sz="1200" dirty="0" smtClean="0"/>
              <a:t>, 24(3), 2006</a:t>
            </a:r>
            <a:endParaRPr lang="en-US" sz="1200" dirty="0"/>
          </a:p>
        </p:txBody>
      </p:sp>
      <p:graphicFrame>
        <p:nvGraphicFramePr>
          <p:cNvPr id="99332" name="Object 4"/>
          <p:cNvGraphicFramePr>
            <a:graphicFrameLocks noChangeAspect="1"/>
          </p:cNvGraphicFramePr>
          <p:nvPr/>
        </p:nvGraphicFramePr>
        <p:xfrm>
          <a:off x="5499100" y="5791200"/>
          <a:ext cx="368300" cy="228600"/>
        </p:xfrm>
        <a:graphic>
          <a:graphicData uri="http://schemas.openxmlformats.org/presentationml/2006/ole">
            <p:oleObj spid="_x0000_s99332" name="Equation" r:id="rId8" imgW="368280" imgH="228600" progId="Equation.DSMT4">
              <p:embed/>
            </p:oleObj>
          </a:graphicData>
        </a:graphic>
      </p:graphicFrame>
      <p:cxnSp>
        <p:nvCxnSpPr>
          <p:cNvPr id="85" name="Straight Arrow Connector 86"/>
          <p:cNvCxnSpPr/>
          <p:nvPr/>
        </p:nvCxnSpPr>
        <p:spPr>
          <a:xfrm rot="5400000">
            <a:off x="1806315" y="5889885"/>
            <a:ext cx="351358" cy="158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9333" name="Object 5"/>
          <p:cNvGraphicFramePr>
            <a:graphicFrameLocks noChangeAspect="1"/>
          </p:cNvGraphicFramePr>
          <p:nvPr/>
        </p:nvGraphicFramePr>
        <p:xfrm>
          <a:off x="1530350" y="5803900"/>
          <a:ext cx="355600" cy="203200"/>
        </p:xfrm>
        <a:graphic>
          <a:graphicData uri="http://schemas.openxmlformats.org/presentationml/2006/ole">
            <p:oleObj spid="_x0000_s99333" name="Equation" r:id="rId9" imgW="355320" imgH="203040" progId="Equation.DSMT4">
              <p:embed/>
            </p:oleObj>
          </a:graphicData>
        </a:graphic>
      </p:graphicFrame>
      <p:graphicFrame>
        <p:nvGraphicFramePr>
          <p:cNvPr id="99334" name="Object 6"/>
          <p:cNvGraphicFramePr>
            <a:graphicFrameLocks noChangeAspect="1"/>
          </p:cNvGraphicFramePr>
          <p:nvPr/>
        </p:nvGraphicFramePr>
        <p:xfrm>
          <a:off x="7639050" y="5803900"/>
          <a:ext cx="355600" cy="203200"/>
        </p:xfrm>
        <a:graphic>
          <a:graphicData uri="http://schemas.openxmlformats.org/presentationml/2006/ole">
            <p:oleObj spid="_x0000_s99334" name="Equation" r:id="rId10" imgW="355320" imgH="20304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UCSB template">
  <a:themeElements>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SB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1"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1" u="none" strike="noStrike" cap="none" normalizeH="0" baseline="0" smtClean="0">
            <a:ln>
              <a:noFill/>
            </a:ln>
            <a:solidFill>
              <a:srgbClr val="0000FF"/>
            </a:solidFill>
            <a:effectLst/>
            <a:latin typeface="Arial" charset="0"/>
          </a:defRPr>
        </a:defPPr>
      </a:lstStyle>
    </a:lnDef>
  </a:objectDefaults>
  <a:extraClrSchemeLst>
    <a:extraClrScheme>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SB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SB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SB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SB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SB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SB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SB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SB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SB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SB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SB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UCSB template</Template>
  <TotalTime>31090</TotalTime>
  <Words>1796</Words>
  <Application>Microsoft Office PowerPoint</Application>
  <PresentationFormat>全屏显示(4:3)</PresentationFormat>
  <Paragraphs>229</Paragraphs>
  <Slides>20</Slides>
  <Notes>17</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UCSB template</vt:lpstr>
      <vt:lpstr>Equation</vt:lpstr>
      <vt:lpstr>1.3μm Lumped Hybrid Silicon Electroabsorption Modulator under 1Vpp-Operation </vt:lpstr>
      <vt:lpstr>Outline</vt:lpstr>
      <vt:lpstr>Passing line for optical interconnects</vt:lpstr>
      <vt:lpstr>Requirment for modulators</vt:lpstr>
      <vt:lpstr>Towards high speed and low drive voltage</vt:lpstr>
      <vt:lpstr>Lumped hybrid silicon EAM</vt:lpstr>
      <vt:lpstr>Fabrication</vt:lpstr>
      <vt:lpstr>QW undercut</vt:lpstr>
      <vt:lpstr>Undercut shape and bonding direction</vt:lpstr>
      <vt:lpstr>DC Extinction Ratio</vt:lpstr>
      <vt:lpstr>E/O Response</vt:lpstr>
      <vt:lpstr>Eye Diagram at 25Gb/s with 1Vpp </vt:lpstr>
      <vt:lpstr>Eye Diagram at 40 Gb/s with 1Vpp</vt:lpstr>
      <vt:lpstr>Conclusions</vt:lpstr>
      <vt:lpstr>Thank you</vt:lpstr>
      <vt:lpstr>Backup</vt:lpstr>
      <vt:lpstr>Towards less power consumption for modulators</vt:lpstr>
      <vt:lpstr>Power consumption</vt:lpstr>
      <vt:lpstr>Optical Structure</vt:lpstr>
      <vt:lpstr>Hybrid Silicon Modulator</vt:lpstr>
    </vt:vector>
  </TitlesOfParts>
  <Company>U.C. Santa Barbaba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Yongbo Tang</cp:lastModifiedBy>
  <cp:revision>428</cp:revision>
  <dcterms:created xsi:type="dcterms:W3CDTF">2005-08-23T20:07:05Z</dcterms:created>
  <dcterms:modified xsi:type="dcterms:W3CDTF">2012-05-21T20:04:22Z</dcterms:modified>
</cp:coreProperties>
</file>