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6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E8B0D-D5E4-47AD-9C1C-0BB429DD01CA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9EFD7-9E16-4CD3-8C2B-BCF169E2B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9EFD7-9E16-4CD3-8C2B-BCF169E2BC0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9EFD7-9E16-4CD3-8C2B-BCF169E2BC0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9EFD7-9E16-4CD3-8C2B-BCF169E2BC0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9EFD7-9E16-4CD3-8C2B-BCF169E2BC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AWG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awfang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3810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Alignment markers.</a:t>
            </a:r>
          </a:p>
          <a:p>
            <a:pPr lvl="1">
              <a:buNone/>
            </a:pPr>
            <a:r>
              <a:rPr lang="en-US" dirty="0" smtClean="0"/>
              <a:t>Relative to center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-3800,3800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3800, 3800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-3800,-3800</a:t>
            </a:r>
          </a:p>
          <a:p>
            <a:pPr marL="971550" lvl="1" indent="-514350">
              <a:buAutoNum type="alphaUcParenR"/>
            </a:pPr>
            <a:r>
              <a:rPr lang="en-US" dirty="0" smtClean="0"/>
              <a:t>3800,3800</a:t>
            </a:r>
          </a:p>
          <a:p>
            <a:pPr marL="971550" lvl="1" indent="-514350">
              <a:buNone/>
            </a:pPr>
            <a:r>
              <a:rPr lang="de-DE" dirty="0" smtClean="0"/>
              <a:t>Die size = 8100 x 8100. </a:t>
            </a: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Shift into Mask</a:t>
            </a:r>
          </a:p>
          <a:p>
            <a:pPr marL="971550" lvl="1" indent="-514350">
              <a:buNone/>
            </a:pPr>
            <a:r>
              <a:rPr lang="en-US" dirty="0" smtClean="0"/>
              <a:t>	x = </a:t>
            </a:r>
            <a:r>
              <a:rPr lang="en-US" dirty="0" smtClean="0"/>
              <a:t>4200</a:t>
            </a:r>
            <a:r>
              <a:rPr lang="en-US" dirty="0" smtClean="0"/>
              <a:t>, </a:t>
            </a:r>
            <a:r>
              <a:rPr lang="en-US" dirty="0" smtClean="0"/>
              <a:t>4200</a:t>
            </a:r>
            <a:endParaRPr lang="en-US" dirty="0" smtClean="0"/>
          </a:p>
          <a:p>
            <a:pPr marL="971550" lvl="1" indent="-514350">
              <a:buAutoNum type="alphaUcParenR"/>
            </a:pPr>
            <a:r>
              <a:rPr lang="en-US" dirty="0" smtClean="0"/>
              <a:t>=  </a:t>
            </a:r>
            <a:r>
              <a:rPr lang="en-US" dirty="0" smtClean="0"/>
              <a:t>-</a:t>
            </a:r>
            <a:r>
              <a:rPr lang="en-US" dirty="0" smtClean="0"/>
              <a:t>800</a:t>
            </a:r>
            <a:r>
              <a:rPr lang="en-US" dirty="0" smtClean="0"/>
              <a:t>0</a:t>
            </a:r>
            <a:r>
              <a:rPr lang="en-US" dirty="0" smtClean="0"/>
              <a:t>,  </a:t>
            </a:r>
            <a:r>
              <a:rPr lang="en-US" dirty="0" smtClean="0"/>
              <a:t>-</a:t>
            </a:r>
            <a:r>
              <a:rPr lang="en-US" dirty="0" smtClean="0"/>
              <a:t>800</a:t>
            </a:r>
            <a:r>
              <a:rPr lang="en-US" dirty="0" smtClean="0"/>
              <a:t>0</a:t>
            </a:r>
            <a:endParaRPr lang="en-US" dirty="0" smtClean="0"/>
          </a:p>
          <a:p>
            <a:pPr marL="971550" lvl="1" indent="-514350">
              <a:buAutoNum type="alphaUcParenR"/>
            </a:pPr>
            <a:r>
              <a:rPr lang="en-US" dirty="0" smtClean="0"/>
              <a:t>=  </a:t>
            </a:r>
            <a:r>
              <a:rPr lang="en-US" dirty="0" smtClean="0"/>
              <a:t>-</a:t>
            </a:r>
            <a:r>
              <a:rPr lang="en-US" dirty="0" smtClean="0"/>
              <a:t>4</a:t>
            </a:r>
            <a:r>
              <a:rPr lang="en-US" dirty="0" smtClean="0"/>
              <a:t>0</a:t>
            </a:r>
            <a:r>
              <a:rPr lang="en-US" dirty="0" smtClean="0"/>
              <a:t>0</a:t>
            </a:r>
            <a:r>
              <a:rPr lang="en-US" dirty="0" smtClean="0"/>
              <a:t>,  </a:t>
            </a:r>
            <a:r>
              <a:rPr lang="en-US" dirty="0" smtClean="0"/>
              <a:t>-</a:t>
            </a:r>
            <a:r>
              <a:rPr lang="en-US" dirty="0" smtClean="0"/>
              <a:t>800</a:t>
            </a:r>
            <a:r>
              <a:rPr lang="en-US" dirty="0" smtClean="0"/>
              <a:t>0</a:t>
            </a:r>
            <a:endParaRPr lang="en-US" dirty="0" smtClean="0"/>
          </a:p>
          <a:p>
            <a:pPr marL="971550" lvl="1" indent="-514350">
              <a:buAutoNum type="alphaUcParenR"/>
            </a:pPr>
            <a:r>
              <a:rPr lang="en-US" dirty="0" smtClean="0"/>
              <a:t>=  </a:t>
            </a:r>
            <a:r>
              <a:rPr lang="en-US" dirty="0" smtClean="0"/>
              <a:t>-</a:t>
            </a:r>
            <a:r>
              <a:rPr lang="en-US" dirty="0" smtClean="0"/>
              <a:t>800</a:t>
            </a:r>
            <a:r>
              <a:rPr lang="en-US" dirty="0" smtClean="0"/>
              <a:t>0</a:t>
            </a:r>
            <a:r>
              <a:rPr lang="en-US" dirty="0" smtClean="0"/>
              <a:t>, </a:t>
            </a:r>
            <a:r>
              <a:rPr lang="en-US" dirty="0" smtClean="0"/>
              <a:t>-400</a:t>
            </a:r>
            <a:endParaRPr lang="en-US" dirty="0" smtClean="0"/>
          </a:p>
          <a:p>
            <a:pPr marL="971550" lvl="1" indent="-514350">
              <a:buAutoNum type="alphaUcParenR"/>
            </a:pPr>
            <a:r>
              <a:rPr lang="en-US" smtClean="0"/>
              <a:t>=  </a:t>
            </a:r>
            <a:r>
              <a:rPr lang="en-US" smtClean="0"/>
              <a:t>-</a:t>
            </a:r>
            <a:r>
              <a:rPr lang="en-US" smtClean="0"/>
              <a:t>40</a:t>
            </a:r>
            <a:r>
              <a:rPr lang="en-US" smtClean="0"/>
              <a:t>0</a:t>
            </a:r>
            <a:r>
              <a:rPr lang="en-US" smtClean="0"/>
              <a:t>,  </a:t>
            </a:r>
            <a:r>
              <a:rPr lang="en-US" smtClean="0"/>
              <a:t>-</a:t>
            </a:r>
            <a:r>
              <a:rPr lang="en-US" smtClean="0"/>
              <a:t>40</a:t>
            </a:r>
            <a:r>
              <a:rPr lang="en-US" smtClean="0"/>
              <a:t>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9930" t="31251" r="34028" b="29861"/>
          <a:stretch>
            <a:fillRect/>
          </a:stretch>
        </p:blipFill>
        <p:spPr bwMode="auto">
          <a:xfrm>
            <a:off x="457200" y="1905000"/>
            <a:ext cx="457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1) Keep III-V covered </a:t>
            </a:r>
            <a:r>
              <a:rPr lang="en-US" dirty="0" err="1" smtClean="0"/>
              <a:t>entiredly</a:t>
            </a:r>
            <a:r>
              <a:rPr lang="en-US" dirty="0" smtClean="0"/>
              <a:t> and then do selective removal during N-layer removal</a:t>
            </a:r>
          </a:p>
          <a:p>
            <a:pPr lvl="1"/>
            <a:r>
              <a:rPr lang="en-US" dirty="0" smtClean="0"/>
              <a:t>Pro</a:t>
            </a:r>
          </a:p>
          <a:p>
            <a:pPr lvl="2"/>
            <a:r>
              <a:rPr lang="en-US" dirty="0" smtClean="0"/>
              <a:t>Simpler </a:t>
            </a:r>
            <a:r>
              <a:rPr lang="en-US" dirty="0" err="1" smtClean="0"/>
              <a:t>Fab</a:t>
            </a:r>
            <a:endParaRPr lang="en-US" dirty="0" smtClean="0"/>
          </a:p>
          <a:p>
            <a:pPr lvl="2"/>
            <a:r>
              <a:rPr lang="en-US" dirty="0" smtClean="0"/>
              <a:t>Do not need to “protect” silicon from </a:t>
            </a:r>
            <a:r>
              <a:rPr lang="en-US" dirty="0" err="1" smtClean="0"/>
              <a:t>SiN</a:t>
            </a:r>
            <a:r>
              <a:rPr lang="en-US" dirty="0" smtClean="0"/>
              <a:t> etching</a:t>
            </a:r>
          </a:p>
          <a:p>
            <a:pPr lvl="1"/>
            <a:r>
              <a:rPr lang="en-US" dirty="0" smtClean="0"/>
              <a:t>Con</a:t>
            </a:r>
          </a:p>
          <a:p>
            <a:pPr lvl="2"/>
            <a:r>
              <a:rPr lang="en-US" dirty="0" smtClean="0"/>
              <a:t>Any III-V breakage puts Silicon in risk</a:t>
            </a:r>
          </a:p>
          <a:p>
            <a:r>
              <a:rPr lang="en-US" dirty="0" smtClean="0"/>
              <a:t>2) Remove III-V everywhere except “device” region, and protect Silicon</a:t>
            </a:r>
          </a:p>
          <a:p>
            <a:pPr lvl="1"/>
            <a:r>
              <a:rPr lang="en-US" dirty="0" smtClean="0"/>
              <a:t>Pro</a:t>
            </a:r>
          </a:p>
          <a:p>
            <a:pPr lvl="2"/>
            <a:r>
              <a:rPr lang="en-US" dirty="0" smtClean="0"/>
              <a:t>Silicon is protected from the beginning</a:t>
            </a:r>
          </a:p>
          <a:p>
            <a:pPr lvl="1"/>
            <a:r>
              <a:rPr lang="en-US" dirty="0" smtClean="0"/>
              <a:t>Con</a:t>
            </a:r>
          </a:p>
          <a:p>
            <a:pPr lvl="2"/>
            <a:r>
              <a:rPr lang="en-US" dirty="0" smtClean="0"/>
              <a:t>More complicated process.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Passivate</a:t>
            </a:r>
            <a:r>
              <a:rPr lang="en-US" dirty="0" smtClean="0"/>
              <a:t> III-V regions anyways, and remove in the end</a:t>
            </a:r>
          </a:p>
          <a:p>
            <a:pPr lvl="1"/>
            <a:r>
              <a:rPr lang="en-US" dirty="0" smtClean="0"/>
              <a:t>Pro</a:t>
            </a:r>
          </a:p>
          <a:p>
            <a:pPr lvl="2"/>
            <a:r>
              <a:rPr lang="en-US" dirty="0" smtClean="0"/>
              <a:t>Lower risk </a:t>
            </a:r>
            <a:r>
              <a:rPr lang="en-US" dirty="0" err="1" smtClean="0"/>
              <a:t>passivation</a:t>
            </a:r>
            <a:r>
              <a:rPr lang="en-US" dirty="0" smtClean="0"/>
              <a:t> problems</a:t>
            </a:r>
          </a:p>
          <a:p>
            <a:pPr lvl="2"/>
            <a:r>
              <a:rPr lang="en-US" dirty="0" smtClean="0"/>
              <a:t>Simpler than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</a:t>
            </a:r>
            <a:r>
              <a:rPr lang="en-US" dirty="0" smtClean="0"/>
              <a:t> Structure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Doping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P-</a:t>
                      </a:r>
                      <a:r>
                        <a:rPr lang="en-US" dirty="0" err="1" smtClean="0"/>
                        <a:t>InGaAs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10^19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InP</a:t>
                      </a:r>
                      <a:r>
                        <a:rPr lang="en-US" baseline="0" dirty="0" smtClean="0"/>
                        <a:t> Cladding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 micron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10^18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InGaAsP</a:t>
                      </a:r>
                      <a:r>
                        <a:rPr lang="en-US" baseline="0" dirty="0" smtClean="0"/>
                        <a:t> 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 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Top 30 nm – 5</a:t>
                      </a:r>
                      <a:r>
                        <a:rPr lang="en-US" baseline="0" dirty="0" smtClean="0"/>
                        <a:t> 10^17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InGaAsP</a:t>
                      </a:r>
                      <a:r>
                        <a:rPr lang="en-US" baseline="0" dirty="0" smtClean="0"/>
                        <a:t> Wells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 nm wel</a:t>
                      </a:r>
                      <a:r>
                        <a:rPr lang="en-US" baseline="0" dirty="0" smtClean="0"/>
                        <a:t>l 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8 nm barrier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 – </a:t>
                      </a:r>
                      <a:r>
                        <a:rPr lang="en-US" dirty="0" err="1" smtClean="0"/>
                        <a:t>InP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10^18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InGaAsP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InP</a:t>
                      </a:r>
                      <a:r>
                        <a:rPr lang="en-US" dirty="0" smtClean="0"/>
                        <a:t> SL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7.5/7.5 2X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10^18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–</a:t>
                      </a:r>
                      <a:r>
                        <a:rPr lang="en-US" baseline="0" dirty="0" err="1" smtClean="0"/>
                        <a:t>InP</a:t>
                      </a:r>
                      <a:r>
                        <a:rPr lang="en-US" baseline="0" dirty="0" smtClean="0"/>
                        <a:t> bonding 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nm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10^18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169</Words>
  <Application>Microsoft Office PowerPoint</Application>
  <PresentationFormat>On-screen Show (4:3)</PresentationFormat>
  <Paragraphs>57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AWG</vt:lpstr>
      <vt:lpstr>Slide 2</vt:lpstr>
      <vt:lpstr>Two ways to process</vt:lpstr>
      <vt:lpstr>Epi Structure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AWG</dc:title>
  <dc:creator>awfang</dc:creator>
  <cp:lastModifiedBy>Alexander Fang</cp:lastModifiedBy>
  <cp:revision>16</cp:revision>
  <dcterms:created xsi:type="dcterms:W3CDTF">2006-08-16T00:00:00Z</dcterms:created>
  <dcterms:modified xsi:type="dcterms:W3CDTF">2009-04-15T23:18:30Z</dcterms:modified>
</cp:coreProperties>
</file>