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3" r:id="rId3"/>
    <p:sldId id="284" r:id="rId4"/>
    <p:sldId id="285" r:id="rId5"/>
    <p:sldId id="286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D555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61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990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1066800"/>
          </a:xfrm>
          <a:effectLst/>
        </p:spPr>
        <p:txBody>
          <a:bodyPr/>
          <a:lstStyle>
            <a:lvl1pPr marL="0" indent="0" algn="ctr">
              <a:buFont typeface="Times" pitchFamily="80" charset="0"/>
              <a:buNone/>
              <a:defRPr sz="2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US" noProof="0" dirty="0" smtClean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20"/>
          <a:stretch/>
        </p:blipFill>
        <p:spPr>
          <a:xfrm>
            <a:off x="5486400" y="42325"/>
            <a:ext cx="3641558" cy="40428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5933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8613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74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503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2004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928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874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5673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C288A6E-BF25-493A-8B45-CC493F651D6D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792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5532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chemeClr val="bg2"/>
                </a:solidFill>
              </a:defRPr>
            </a:lvl1pPr>
          </a:lstStyle>
          <a:p>
            <a:fld id="{1C288A6E-BF25-493A-8B45-CC493F651D6D}" type="datetimeFigureOut">
              <a:rPr lang="en-US" smtClean="0"/>
              <a:pPr/>
              <a:t>7/1/2013</a:t>
            </a:fld>
            <a:endParaRPr lang="en-US"/>
          </a:p>
        </p:txBody>
      </p:sp>
      <p:sp>
        <p:nvSpPr>
          <p:cNvPr id="10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53200"/>
            <a:ext cx="2895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553200"/>
            <a:ext cx="1905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2"/>
                </a:solidFill>
              </a:defRPr>
            </a:lvl1pPr>
          </a:lstStyle>
          <a:p>
            <a:fld id="{A5E23537-8056-4ECD-A0A1-F84E7F5FAA4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020"/>
          <a:stretch/>
        </p:blipFill>
        <p:spPr>
          <a:xfrm>
            <a:off x="5486400" y="42325"/>
            <a:ext cx="3641558" cy="40428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ln>
            <a:noFill/>
          </a:ln>
          <a:solidFill>
            <a:srgbClr val="486296"/>
          </a:solidFill>
          <a:effectLst/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486296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Font typeface="Times" pitchFamily="80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Font typeface="Wingdings" pitchFamily="80" charset="2"/>
        <a:buChar char="§"/>
        <a:defRPr sz="2000">
          <a:solidFill>
            <a:schemeClr val="tx1"/>
          </a:solidFill>
          <a:latin typeface="+mn-lt"/>
          <a:ea typeface="+mn-ea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Char char="•"/>
        <a:defRPr>
          <a:solidFill>
            <a:schemeClr val="tx1"/>
          </a:solidFill>
          <a:latin typeface="+mn-lt"/>
          <a:ea typeface="+mn-ea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Font typeface="Wingdings" pitchFamily="80" charset="2"/>
        <a:buChar char="§"/>
        <a:defRPr sz="1600">
          <a:solidFill>
            <a:schemeClr val="tx1"/>
          </a:solidFill>
          <a:latin typeface="+mn-lt"/>
          <a:ea typeface="+mn-ea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Char char="•"/>
        <a:defRPr sz="1600">
          <a:solidFill>
            <a:schemeClr val="tx1"/>
          </a:solidFill>
          <a:latin typeface="+mn-lt"/>
          <a:ea typeface="+mn-ea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Char char="•"/>
        <a:defRPr sz="16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Char char="•"/>
        <a:defRPr sz="16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Char char="•"/>
        <a:defRPr sz="16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486296"/>
        </a:buClr>
        <a:buSzPct val="120000"/>
        <a:buChar char="•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371600"/>
            <a:ext cx="7010400" cy="1981200"/>
          </a:xfrm>
        </p:spPr>
        <p:txBody>
          <a:bodyPr/>
          <a:lstStyle/>
          <a:p>
            <a:r>
              <a:rPr lang="en-US" dirty="0" smtClean="0"/>
              <a:t>RAINBOW</a:t>
            </a:r>
            <a:br>
              <a:rPr lang="en-US" dirty="0" smtClean="0"/>
            </a:br>
            <a:r>
              <a:rPr lang="en-US" dirty="0" smtClean="0"/>
              <a:t>Material Losses and Waveguide Proposals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066800"/>
          </a:xfrm>
        </p:spPr>
        <p:txBody>
          <a:bodyPr/>
          <a:lstStyle/>
          <a:p>
            <a:r>
              <a:rPr lang="en-US" dirty="0" smtClean="0"/>
              <a:t>Eric Stanton</a:t>
            </a:r>
          </a:p>
          <a:p>
            <a:r>
              <a:rPr lang="en-US" dirty="0" smtClean="0"/>
              <a:t>07/02/2013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902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Material_Losses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981200"/>
            <a:ext cx="7217363" cy="4876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 Losses – work in progress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676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Reference: </a:t>
            </a:r>
            <a:r>
              <a:rPr lang="en-US" dirty="0" err="1" smtClean="0"/>
              <a:t>Palik</a:t>
            </a:r>
            <a:r>
              <a:rPr lang="en-US" dirty="0" smtClean="0"/>
              <a:t>, which is </a:t>
            </a:r>
            <a:r>
              <a:rPr lang="en-US" dirty="0" err="1" smtClean="0"/>
              <a:t>Soref’s</a:t>
            </a:r>
            <a:r>
              <a:rPr lang="en-US" dirty="0" smtClean="0"/>
              <a:t> reference</a:t>
            </a:r>
            <a:endParaRPr lang="en-US" dirty="0" smtClean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7086600" y="1828800"/>
            <a:ext cx="2057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86296"/>
              </a:buClr>
              <a:buSzPct val="12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86296"/>
              </a:buClr>
              <a:buSzPct val="120000"/>
              <a:tabLst/>
              <a:defRPr/>
            </a:pPr>
            <a:endParaRPr lang="en-US" sz="2400" kern="0" dirty="0" smtClean="0"/>
          </a:p>
          <a:p>
            <a:pPr marL="457200"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86296"/>
              </a:buClr>
              <a:buSzPct val="120000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86296"/>
              </a:buClr>
              <a:buSzPct val="120000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 to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 Si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</a:t>
            </a:r>
            <a:r>
              <a:rPr kumimoji="0" lang="en-US" sz="2400" b="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xmlns="" val="84175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Waveguides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676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31604"/>
          <a:stretch>
            <a:fillRect/>
          </a:stretch>
        </p:blipFill>
        <p:spPr bwMode="auto">
          <a:xfrm>
            <a:off x="914400" y="3810000"/>
            <a:ext cx="7489039" cy="233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295400" y="1905000"/>
            <a:ext cx="2514600" cy="40386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UV: TBD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VIS: 0.78um</a:t>
            </a:r>
            <a:endParaRPr lang="en-US" dirty="0" smtClean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 bwMode="auto">
          <a:xfrm>
            <a:off x="4114800" y="1905000"/>
            <a:ext cx="3581400" cy="403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86296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NIR: 1.3um &amp; 1.55um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86296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2400" kern="0" dirty="0" smtClean="0"/>
              <a:t>SWIR: 2.1um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86296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MWIR: 3.7um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486296"/>
              </a:buClr>
              <a:buSzPct val="120000"/>
              <a:buFont typeface="Arial" pitchFamily="34" charset="0"/>
              <a:buChar char="•"/>
              <a:tabLst/>
              <a:defRPr/>
            </a:pPr>
            <a:r>
              <a:rPr lang="en-US" sz="2400" kern="0" dirty="0" smtClean="0"/>
              <a:t>LWIR: 4.5um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17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Waveguides: questions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31604"/>
          <a:stretch>
            <a:fillRect/>
          </a:stretch>
        </p:blipFill>
        <p:spPr bwMode="auto">
          <a:xfrm>
            <a:off x="914400" y="4495800"/>
            <a:ext cx="7489039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295400" y="1905000"/>
            <a:ext cx="6934200" cy="4038600"/>
          </a:xfrm>
        </p:spPr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Should an oxide be added on top?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How will these waveguides be made?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Jock suggested using Rogue Valley for LPCVD (possibly only 450nm maximum nitride thickness)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What simulation parameters </a:t>
            </a:r>
            <a:r>
              <a:rPr lang="en-US" dirty="0" smtClean="0"/>
              <a:t>should be varied?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en-US" dirty="0" smtClean="0"/>
              <a:t>Oxide/nitride/Si thicknesses, etch depth, waveguide width, others?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417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September review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295400" y="1905000"/>
            <a:ext cx="6934200" cy="4038600"/>
          </a:xfrm>
        </p:spPr>
        <p:txBody>
          <a:bodyPr/>
          <a:lstStyle/>
          <a:p>
            <a:pPr marL="457200" indent="-457200">
              <a:buNone/>
            </a:pPr>
            <a:r>
              <a:rPr lang="en-US" dirty="0" smtClean="0"/>
              <a:t>Eric: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Design, fabricate, and test </a:t>
            </a:r>
            <a:r>
              <a:rPr lang="en-US" dirty="0" err="1" smtClean="0"/>
              <a:t>intraband</a:t>
            </a:r>
            <a:r>
              <a:rPr lang="en-US" dirty="0" smtClean="0"/>
              <a:t> AWG’s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Test 2.1um lasers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dirty="0" smtClean="0"/>
              <a:t>Design </a:t>
            </a:r>
            <a:r>
              <a:rPr lang="en-US" dirty="0" err="1" smtClean="0"/>
              <a:t>interband</a:t>
            </a:r>
            <a:r>
              <a:rPr lang="en-US" dirty="0" smtClean="0"/>
              <a:t> AWG (fabricate and test?)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Alex:</a:t>
            </a:r>
          </a:p>
          <a:p>
            <a:pPr marL="457200" indent="-457200"/>
            <a:r>
              <a:rPr lang="en-US" dirty="0" smtClean="0"/>
              <a:t>Design, fabricate, and test 3.7um lasers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84175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CSB_COE_Bowers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ln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  <a:ex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UCSB_COE_Bowers</Template>
  <TotalTime>10621</TotalTime>
  <Words>129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UCSB_COE_Bowers</vt:lpstr>
      <vt:lpstr>RAINBOW Material Losses and Waveguide Proposals</vt:lpstr>
      <vt:lpstr>Material Losses – work in progress</vt:lpstr>
      <vt:lpstr>Waveguides</vt:lpstr>
      <vt:lpstr>Waveguides: questions</vt:lpstr>
      <vt:lpstr>Goals for September review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iPhoD Update</dc:title>
  <dc:creator>Eric Stanton</dc:creator>
  <cp:lastModifiedBy>Eric Stanton</cp:lastModifiedBy>
  <cp:revision>370</cp:revision>
  <dcterms:created xsi:type="dcterms:W3CDTF">2012-11-06T19:28:54Z</dcterms:created>
  <dcterms:modified xsi:type="dcterms:W3CDTF">2013-07-02T01:10:52Z</dcterms:modified>
</cp:coreProperties>
</file>