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57" r:id="rId2"/>
    <p:sldId id="263" r:id="rId3"/>
    <p:sldId id="281" r:id="rId4"/>
    <p:sldId id="269" r:id="rId5"/>
    <p:sldId id="267" r:id="rId6"/>
    <p:sldId id="273" r:id="rId7"/>
    <p:sldId id="280" r:id="rId8"/>
    <p:sldId id="286" r:id="rId9"/>
    <p:sldId id="287" r:id="rId10"/>
    <p:sldId id="288" r:id="rId11"/>
    <p:sldId id="289" r:id="rId12"/>
    <p:sldId id="290" r:id="rId13"/>
    <p:sldId id="291" r:id="rId14"/>
    <p:sldId id="295" r:id="rId15"/>
    <p:sldId id="270" r:id="rId16"/>
    <p:sldId id="268" r:id="rId17"/>
    <p:sldId id="274" r:id="rId18"/>
    <p:sldId id="278" r:id="rId19"/>
    <p:sldId id="292" r:id="rId20"/>
    <p:sldId id="294" r:id="rId21"/>
    <p:sldId id="293" r:id="rId22"/>
    <p:sldId id="283" r:id="rId23"/>
    <p:sldId id="296" r:id="rId24"/>
    <p:sldId id="271" r:id="rId25"/>
    <p:sldId id="266" r:id="rId26"/>
    <p:sldId id="275" r:id="rId27"/>
    <p:sldId id="279" r:id="rId28"/>
    <p:sldId id="299" r:id="rId29"/>
    <p:sldId id="297" r:id="rId30"/>
    <p:sldId id="298" r:id="rId31"/>
    <p:sldId id="284" r:id="rId32"/>
    <p:sldId id="300" r:id="rId33"/>
    <p:sldId id="285" r:id="rId34"/>
    <p:sldId id="301"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950" autoAdjust="0"/>
  </p:normalViewPr>
  <p:slideViewPr>
    <p:cSldViewPr>
      <p:cViewPr varScale="1">
        <p:scale>
          <a:sx n="73" d="100"/>
          <a:sy n="73" d="100"/>
        </p:scale>
        <p:origin x="-107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7EE816-7A5C-4010-BFAC-F394418C46B0}" type="datetimeFigureOut">
              <a:rPr lang="en-US" smtClean="0"/>
              <a:t>11/5/2011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C224A0-969C-4F97-989A-B1354092327A}" type="slidenum">
              <a:rPr lang="en-US" smtClean="0"/>
              <a:t>‹#›</a:t>
            </a:fld>
            <a:endParaRPr lang="en-US"/>
          </a:p>
        </p:txBody>
      </p:sp>
    </p:spTree>
    <p:extLst>
      <p:ext uri="{BB962C8B-B14F-4D97-AF65-F5344CB8AC3E}">
        <p14:creationId xmlns:p14="http://schemas.microsoft.com/office/powerpoint/2010/main" val="117604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C224A0-969C-4F97-989A-B1354092327A}" type="slidenum">
              <a:rPr lang="en-US" smtClean="0"/>
              <a:t>3</a:t>
            </a:fld>
            <a:endParaRPr lang="en-US"/>
          </a:p>
        </p:txBody>
      </p:sp>
    </p:spTree>
    <p:extLst>
      <p:ext uri="{BB962C8B-B14F-4D97-AF65-F5344CB8AC3E}">
        <p14:creationId xmlns:p14="http://schemas.microsoft.com/office/powerpoint/2010/main" val="3625404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C224A0-969C-4F97-989A-B1354092327A}" type="slidenum">
              <a:rPr lang="en-US" smtClean="0"/>
              <a:t>5</a:t>
            </a:fld>
            <a:endParaRPr lang="en-US"/>
          </a:p>
        </p:txBody>
      </p:sp>
    </p:spTree>
    <p:extLst>
      <p:ext uri="{BB962C8B-B14F-4D97-AF65-F5344CB8AC3E}">
        <p14:creationId xmlns:p14="http://schemas.microsoft.com/office/powerpoint/2010/main" val="906696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C224A0-969C-4F97-989A-B1354092327A}" type="slidenum">
              <a:rPr lang="en-US" smtClean="0"/>
              <a:t>6</a:t>
            </a:fld>
            <a:endParaRPr lang="en-US"/>
          </a:p>
        </p:txBody>
      </p:sp>
    </p:spTree>
    <p:extLst>
      <p:ext uri="{BB962C8B-B14F-4D97-AF65-F5344CB8AC3E}">
        <p14:creationId xmlns:p14="http://schemas.microsoft.com/office/powerpoint/2010/main" val="906696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29F9E96-2E00-44F8-8B83-0F3DE52D7FCA}" type="datetime1">
              <a:rPr lang="en-US" smtClean="0">
                <a:solidFill>
                  <a:prstClr val="black">
                    <a:tint val="75000"/>
                  </a:prstClr>
                </a:solidFill>
              </a:rPr>
              <a:pPr>
                <a:defRPr/>
              </a:pPr>
              <a:t>11/5/2011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D6BA4D9-8B3F-45FF-BE4E-42E0CEDA8E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5497214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8040427-62FB-4632-88EA-45693C07B963}" type="datetime1">
              <a:rPr lang="en-US" smtClean="0">
                <a:solidFill>
                  <a:prstClr val="black">
                    <a:tint val="75000"/>
                  </a:prstClr>
                </a:solidFill>
              </a:rPr>
              <a:pPr>
                <a:defRPr/>
              </a:pPr>
              <a:t>11/5/2011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077E9A1-3FE2-4EB6-A283-2EDFF70733B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91178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8E19A0B-17FC-4E9D-887F-F08D67371FB3}" type="datetime1">
              <a:rPr lang="en-US" smtClean="0">
                <a:solidFill>
                  <a:prstClr val="black">
                    <a:tint val="75000"/>
                  </a:prstClr>
                </a:solidFill>
              </a:rPr>
              <a:pPr>
                <a:defRPr/>
              </a:pPr>
              <a:t>11/5/2011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D08C764-4B61-4C38-BA7E-9D1EA4A3744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70032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
            <a:ext cx="7162800" cy="838200"/>
          </a:xfrm>
        </p:spPr>
        <p:txBody>
          <a:bodyPr/>
          <a:lstStyle/>
          <a:p>
            <a:r>
              <a:rPr lang="en-US"/>
              <a:t>Click to edit Master title style</a:t>
            </a:r>
          </a:p>
        </p:txBody>
      </p:sp>
      <p:sp>
        <p:nvSpPr>
          <p:cNvPr id="3" name="Chart Placeholder 2"/>
          <p:cNvSpPr>
            <a:spLocks noGrp="1"/>
          </p:cNvSpPr>
          <p:nvPr>
            <p:ph type="chart" sz="half" idx="1"/>
          </p:nvPr>
        </p:nvSpPr>
        <p:spPr>
          <a:xfrm>
            <a:off x="457200" y="1295400"/>
            <a:ext cx="4038600" cy="4830763"/>
          </a:xfrm>
        </p:spPr>
        <p:txBody>
          <a:bodyPr/>
          <a:lstStyle/>
          <a:p>
            <a:pPr lvl="0"/>
            <a:endParaRPr lang="en-US" noProof="0"/>
          </a:p>
        </p:txBody>
      </p:sp>
      <p:sp>
        <p:nvSpPr>
          <p:cNvPr id="4" name="Text Placeholder 3"/>
          <p:cNvSpPr>
            <a:spLocks noGrp="1"/>
          </p:cNvSpPr>
          <p:nvPr>
            <p:ph type="body" sz="half" idx="2"/>
          </p:nvPr>
        </p:nvSpPr>
        <p:spPr>
          <a:xfrm>
            <a:off x="4648200" y="1295400"/>
            <a:ext cx="4038600" cy="4830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9D288F9-CA2E-4160-9530-1DDD41823DB2}" type="datetime1">
              <a:rPr lang="en-US" smtClean="0">
                <a:solidFill>
                  <a:prstClr val="black">
                    <a:tint val="75000"/>
                  </a:prstClr>
                </a:solidFill>
              </a:rPr>
              <a:pPr>
                <a:defRPr/>
              </a:pPr>
              <a:t>11/5/2011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0F72395-DB14-4EF7-84C8-2BE241925B0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200908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
            <a:ext cx="7162800" cy="838200"/>
          </a:xfrm>
        </p:spPr>
        <p:txBody>
          <a:bodyPr/>
          <a:lstStyle/>
          <a:p>
            <a:r>
              <a:rPr lang="en-US"/>
              <a:t>Click to edit Master title style</a:t>
            </a:r>
          </a:p>
        </p:txBody>
      </p:sp>
      <p:sp>
        <p:nvSpPr>
          <p:cNvPr id="3" name="Text Placeholder 2"/>
          <p:cNvSpPr>
            <a:spLocks noGrp="1"/>
          </p:cNvSpPr>
          <p:nvPr>
            <p:ph type="body" sz="half" idx="1"/>
          </p:nvPr>
        </p:nvSpPr>
        <p:spPr>
          <a:xfrm>
            <a:off x="457200" y="1295400"/>
            <a:ext cx="4038600" cy="4830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4038600" cy="4830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63DA0DA-2837-4231-ADDC-4D65916AF19B}" type="datetime1">
              <a:rPr lang="en-US" smtClean="0">
                <a:solidFill>
                  <a:prstClr val="black">
                    <a:tint val="75000"/>
                  </a:prstClr>
                </a:solidFill>
              </a:rPr>
              <a:pPr>
                <a:defRPr/>
              </a:pPr>
              <a:t>11/5/2011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94C59D0-0D59-4F45-8274-11EA0840F23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89387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A87E0B3-39DE-443F-9801-76C2B950ADBC}" type="datetime1">
              <a:rPr lang="en-US" smtClean="0">
                <a:solidFill>
                  <a:prstClr val="black">
                    <a:tint val="75000"/>
                  </a:prstClr>
                </a:solidFill>
              </a:rPr>
              <a:pPr>
                <a:defRPr/>
              </a:pPr>
              <a:t>11/5/2011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F10FB5B-A7A1-4640-8535-82616311C68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294777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B327647-54DB-4AAA-BFF9-C74487E1A011}" type="datetime1">
              <a:rPr lang="en-US" smtClean="0">
                <a:solidFill>
                  <a:prstClr val="black">
                    <a:tint val="75000"/>
                  </a:prstClr>
                </a:solidFill>
              </a:rPr>
              <a:pPr>
                <a:defRPr/>
              </a:pPr>
              <a:t>11/5/2011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03C5165-1366-47AD-95A1-4923BD572F2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8903740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5D0DB51-9312-41D2-8095-03E1B8D0E3FB}" type="datetime1">
              <a:rPr lang="en-US" smtClean="0">
                <a:solidFill>
                  <a:prstClr val="black">
                    <a:tint val="75000"/>
                  </a:prstClr>
                </a:solidFill>
              </a:rPr>
              <a:pPr>
                <a:defRPr/>
              </a:pPr>
              <a:t>11/5/2011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812C65F-C862-4A02-BCA8-14F9BDC44B9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73575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BD7E6DA-60A4-4D79-8B3A-90DE16F2AAE5}" type="datetime1">
              <a:rPr lang="en-US" smtClean="0">
                <a:solidFill>
                  <a:prstClr val="black">
                    <a:tint val="75000"/>
                  </a:prstClr>
                </a:solidFill>
              </a:rPr>
              <a:pPr>
                <a:defRPr/>
              </a:pPr>
              <a:t>11/5/2011</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97C650C8-AE37-4CEE-B59D-90257878B3E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72885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4989E42-7ADD-46AB-861E-CF4953428CED}" type="datetime1">
              <a:rPr lang="en-US" smtClean="0">
                <a:solidFill>
                  <a:prstClr val="black">
                    <a:tint val="75000"/>
                  </a:prstClr>
                </a:solidFill>
              </a:rPr>
              <a:pPr>
                <a:defRPr/>
              </a:pPr>
              <a:t>11/5/2011</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B0185FD-06C2-4D2F-A336-89CBEF7717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4821056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3CEFCB9-25D9-4360-BCB4-FAF37E24594A}" type="datetime1">
              <a:rPr lang="en-US" smtClean="0">
                <a:solidFill>
                  <a:prstClr val="black">
                    <a:tint val="75000"/>
                  </a:prstClr>
                </a:solidFill>
              </a:rPr>
              <a:pPr>
                <a:defRPr/>
              </a:pPr>
              <a:t>11/5/2011</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35700CF1-5F38-4843-A9E3-928BBCC2584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34062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F065EC3-6734-468C-9162-E503ADF08A4A}" type="datetime1">
              <a:rPr lang="en-US" smtClean="0">
                <a:solidFill>
                  <a:prstClr val="black">
                    <a:tint val="75000"/>
                  </a:prstClr>
                </a:solidFill>
              </a:rPr>
              <a:pPr>
                <a:defRPr/>
              </a:pPr>
              <a:t>11/5/2011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F1911F8-FF9B-4613-AFD8-F3814B84F45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79201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AAD9C79-8BD0-4BBB-B33D-6549A715662B}" type="datetime1">
              <a:rPr lang="en-US" smtClean="0">
                <a:solidFill>
                  <a:prstClr val="black">
                    <a:tint val="75000"/>
                  </a:prstClr>
                </a:solidFill>
              </a:rPr>
              <a:pPr>
                <a:defRPr/>
              </a:pPr>
              <a:t>11/5/2011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8B72926-E199-40B4-813A-58674C15E43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06377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524000" y="76200"/>
            <a:ext cx="71628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95400"/>
            <a:ext cx="8229600" cy="4830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DFF469D4-6C5E-4ED3-8B29-8A52699DFBB0}" type="datetime1">
              <a:rPr lang="en-US" smtClean="0">
                <a:solidFill>
                  <a:prstClr val="black">
                    <a:tint val="75000"/>
                  </a:prstClr>
                </a:solidFill>
              </a:rPr>
              <a:pPr>
                <a:defRPr/>
              </a:pPr>
              <a:t>11/5/2011</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B2B8885C-A18C-46FB-9A51-2B0835F0A33F}" type="slidenum">
              <a:rPr lang="en-US">
                <a:solidFill>
                  <a:prstClr val="black">
                    <a:tint val="75000"/>
                  </a:prstClr>
                </a:solidFill>
              </a:rPr>
              <a:pPr>
                <a:defRPr/>
              </a:pPr>
              <a:t>‹#›</a:t>
            </a:fld>
            <a:endParaRPr lang="en-US">
              <a:solidFill>
                <a:prstClr val="black">
                  <a:tint val="75000"/>
                </a:prstClr>
              </a:solidFill>
            </a:endParaRPr>
          </a:p>
        </p:txBody>
      </p:sp>
      <p:sp>
        <p:nvSpPr>
          <p:cNvPr id="7" name="Line 9"/>
          <p:cNvSpPr>
            <a:spLocks noChangeShapeType="1"/>
          </p:cNvSpPr>
          <p:nvPr/>
        </p:nvSpPr>
        <p:spPr bwMode="auto">
          <a:xfrm>
            <a:off x="452438" y="914400"/>
            <a:ext cx="8226425" cy="0"/>
          </a:xfrm>
          <a:prstGeom prst="line">
            <a:avLst/>
          </a:prstGeom>
          <a:noFill/>
          <a:ln w="38100">
            <a:solidFill>
              <a:srgbClr val="000099"/>
            </a:solidFill>
            <a:round/>
            <a:headEnd/>
            <a:tailEnd/>
          </a:ln>
          <a:effectLst/>
        </p:spPr>
        <p:txBody>
          <a:bodyPr/>
          <a:lstStyle/>
          <a:p>
            <a:pPr>
              <a:defRPr/>
            </a:pPr>
            <a:endParaRPr lang="en-US">
              <a:solidFill>
                <a:prstClr val="black"/>
              </a:solidFill>
            </a:endParaRPr>
          </a:p>
        </p:txBody>
      </p:sp>
      <p:pic>
        <p:nvPicPr>
          <p:cNvPr id="1032" name="Picture 13"/>
          <p:cNvPicPr>
            <a:picLocks noChangeArrowheads="1"/>
          </p:cNvPicPr>
          <p:nvPr/>
        </p:nvPicPr>
        <p:blipFill>
          <a:blip r:embed="rId15" cstate="print"/>
          <a:srcRect/>
          <a:stretch>
            <a:fillRect/>
          </a:stretch>
        </p:blipFill>
        <p:spPr bwMode="auto">
          <a:xfrm>
            <a:off x="76200" y="268288"/>
            <a:ext cx="1219200" cy="525462"/>
          </a:xfrm>
          <a:prstGeom prst="rect">
            <a:avLst/>
          </a:prstGeom>
          <a:noFill/>
          <a:ln w="12700">
            <a:noFill/>
            <a:miter lim="800000"/>
            <a:headEnd/>
            <a:tailEnd/>
          </a:ln>
        </p:spPr>
      </p:pic>
    </p:spTree>
    <p:extLst>
      <p:ext uri="{BB962C8B-B14F-4D97-AF65-F5344CB8AC3E}">
        <p14:creationId xmlns:p14="http://schemas.microsoft.com/office/powerpoint/2010/main" val="38555795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3200" kern="1200">
          <a:solidFill>
            <a:srgbClr val="000066"/>
          </a:solidFill>
          <a:latin typeface="Arial" pitchFamily="34" charset="0"/>
          <a:ea typeface="ＭＳ Ｐゴシック" charset="-128"/>
          <a:cs typeface="ＭＳ Ｐゴシック" charset="-128"/>
        </a:defRPr>
      </a:lvl1pPr>
      <a:lvl2pPr algn="ctr" rtl="0" eaLnBrk="0" fontAlgn="base" hangingPunct="0">
        <a:spcBef>
          <a:spcPct val="0"/>
        </a:spcBef>
        <a:spcAft>
          <a:spcPct val="0"/>
        </a:spcAft>
        <a:defRPr sz="3200">
          <a:solidFill>
            <a:srgbClr val="000066"/>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a:solidFill>
            <a:srgbClr val="000066"/>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a:solidFill>
            <a:srgbClr val="000066"/>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a:solidFill>
            <a:srgbClr val="000066"/>
          </a:solidFill>
          <a:latin typeface="Arial" charset="0"/>
          <a:ea typeface="ＭＳ Ｐゴシック" charset="-128"/>
          <a:cs typeface="ＭＳ Ｐゴシック" charset="-128"/>
        </a:defRPr>
      </a:lvl5pPr>
      <a:lvl6pPr marL="457200" algn="ctr" rtl="0" fontAlgn="base">
        <a:spcBef>
          <a:spcPct val="0"/>
        </a:spcBef>
        <a:spcAft>
          <a:spcPct val="0"/>
        </a:spcAft>
        <a:defRPr sz="3200">
          <a:solidFill>
            <a:srgbClr val="000066"/>
          </a:solidFill>
          <a:latin typeface="Arial" charset="0"/>
          <a:ea typeface="ＭＳ Ｐゴシック" charset="-128"/>
          <a:cs typeface="ＭＳ Ｐゴシック" charset="-128"/>
        </a:defRPr>
      </a:lvl6pPr>
      <a:lvl7pPr marL="914400" algn="ctr" rtl="0" fontAlgn="base">
        <a:spcBef>
          <a:spcPct val="0"/>
        </a:spcBef>
        <a:spcAft>
          <a:spcPct val="0"/>
        </a:spcAft>
        <a:defRPr sz="3200">
          <a:solidFill>
            <a:srgbClr val="000066"/>
          </a:solidFill>
          <a:latin typeface="Arial" charset="0"/>
          <a:ea typeface="ＭＳ Ｐゴシック" charset="-128"/>
          <a:cs typeface="ＭＳ Ｐゴシック" charset="-128"/>
        </a:defRPr>
      </a:lvl7pPr>
      <a:lvl8pPr marL="1371600" algn="ctr" rtl="0" fontAlgn="base">
        <a:spcBef>
          <a:spcPct val="0"/>
        </a:spcBef>
        <a:spcAft>
          <a:spcPct val="0"/>
        </a:spcAft>
        <a:defRPr sz="3200">
          <a:solidFill>
            <a:srgbClr val="000066"/>
          </a:solidFill>
          <a:latin typeface="Arial" charset="0"/>
          <a:ea typeface="ＭＳ Ｐゴシック" charset="-128"/>
          <a:cs typeface="ＭＳ Ｐゴシック" charset="-128"/>
        </a:defRPr>
      </a:lvl8pPr>
      <a:lvl9pPr marL="1828800" algn="ctr" rtl="0" fontAlgn="base">
        <a:spcBef>
          <a:spcPct val="0"/>
        </a:spcBef>
        <a:spcAft>
          <a:spcPct val="0"/>
        </a:spcAft>
        <a:defRPr sz="3200">
          <a:solidFill>
            <a:srgbClr val="000066"/>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Arial" charset="0"/>
        <a:buChar char="•"/>
        <a:defRPr sz="2600" kern="1200">
          <a:solidFill>
            <a:schemeClr val="tx1"/>
          </a:solidFill>
          <a:latin typeface="Arial" pitchFamily="34" charset="0"/>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Arial" pitchFamily="34" charset="0"/>
          <a:ea typeface="ＭＳ Ｐゴシック" charset="-128"/>
          <a:cs typeface="ＭＳ Ｐゴシック" charset="-128"/>
        </a:defRPr>
      </a:lvl2pPr>
      <a:lvl3pPr marL="1143000" indent="-228600" algn="l" rtl="0" eaLnBrk="0" fontAlgn="base" hangingPunct="0">
        <a:spcBef>
          <a:spcPct val="20000"/>
        </a:spcBef>
        <a:spcAft>
          <a:spcPct val="0"/>
        </a:spcAft>
        <a:buFont typeface="Arial" charset="0"/>
        <a:buChar char="•"/>
        <a:defRPr sz="2200" kern="1200">
          <a:solidFill>
            <a:schemeClr val="tx1"/>
          </a:solidFill>
          <a:latin typeface="Arial" pitchFamily="34" charset="0"/>
          <a:ea typeface="ＭＳ Ｐゴシック" charset="-128"/>
          <a:cs typeface="ＭＳ Ｐゴシック" charset="-128"/>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ＭＳ Ｐゴシック" charset="-128"/>
          <a:cs typeface="ＭＳ Ｐゴシック" charset="-128"/>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ＭＳ Ｐゴシック" charset="-128"/>
          <a:cs typeface="ＭＳ Ｐゴシック"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tiff"/><Relationship Id="rId7" Type="http://schemas.openxmlformats.org/officeDocument/2006/relationships/image" Target="../media/image11.tiff"/><Relationship Id="rId2" Type="http://schemas.openxmlformats.org/officeDocument/2006/relationships/image" Target="../media/image6.tiff"/><Relationship Id="rId1" Type="http://schemas.openxmlformats.org/officeDocument/2006/relationships/slideLayout" Target="../slideLayouts/slideLayout2.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8.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tif"/><Relationship Id="rId7" Type="http://schemas.openxmlformats.org/officeDocument/2006/relationships/image" Target="../media/image17.tif"/><Relationship Id="rId2" Type="http://schemas.openxmlformats.org/officeDocument/2006/relationships/image" Target="../media/image12.tif"/><Relationship Id="rId1" Type="http://schemas.openxmlformats.org/officeDocument/2006/relationships/slideLayout" Target="../slideLayouts/slideLayout2.xml"/><Relationship Id="rId6" Type="http://schemas.openxmlformats.org/officeDocument/2006/relationships/image" Target="../media/image16.tif"/><Relationship Id="rId5" Type="http://schemas.openxmlformats.org/officeDocument/2006/relationships/image" Target="../media/image15.tif"/><Relationship Id="rId4" Type="http://schemas.openxmlformats.org/officeDocument/2006/relationships/image" Target="../media/image14.tif"/></Relationships>
</file>

<file path=ppt/slides/_rels/slide21.xml.rels><?xml version="1.0" encoding="UTF-8" standalone="yes"?>
<Relationships xmlns="http://schemas.openxmlformats.org/package/2006/relationships"><Relationship Id="rId3" Type="http://schemas.openxmlformats.org/officeDocument/2006/relationships/image" Target="../media/image19.tif"/><Relationship Id="rId7" Type="http://schemas.openxmlformats.org/officeDocument/2006/relationships/image" Target="../media/image23.tif"/><Relationship Id="rId2" Type="http://schemas.openxmlformats.org/officeDocument/2006/relationships/image" Target="../media/image18.tif"/><Relationship Id="rId1" Type="http://schemas.openxmlformats.org/officeDocument/2006/relationships/slideLayout" Target="../slideLayouts/slideLayout2.xml"/><Relationship Id="rId6" Type="http://schemas.openxmlformats.org/officeDocument/2006/relationships/image" Target="../media/image22.tif"/><Relationship Id="rId5" Type="http://schemas.openxmlformats.org/officeDocument/2006/relationships/image" Target="../media/image21.tif"/><Relationship Id="rId4" Type="http://schemas.openxmlformats.org/officeDocument/2006/relationships/image" Target="../media/image20.tif"/></Relationships>
</file>

<file path=ppt/slides/_rels/slide22.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refractiveindex.info/?group=CRYSTALS&amp;material=SiO2"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tif"/><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Taper </a:t>
            </a:r>
            <a:r>
              <a:rPr lang="en-US" dirty="0" smtClean="0"/>
              <a:t>Tip Reduction in the </a:t>
            </a:r>
            <a:r>
              <a:rPr lang="en-US" dirty="0" err="1" smtClean="0"/>
              <a:t>Autostepper</a:t>
            </a:r>
            <a:r>
              <a:rPr lang="en-US" dirty="0" smtClean="0"/>
              <a:t> </a:t>
            </a:r>
            <a:br>
              <a:rPr lang="en-US" dirty="0" smtClean="0"/>
            </a:br>
            <a:r>
              <a:rPr lang="en-US" dirty="0" smtClean="0"/>
              <a:t>Process </a:t>
            </a:r>
            <a:r>
              <a:rPr lang="en-US" dirty="0" smtClean="0"/>
              <a:t>Development</a:t>
            </a:r>
            <a:endParaRPr lang="en-US" dirty="0"/>
          </a:p>
        </p:txBody>
      </p:sp>
      <p:sp>
        <p:nvSpPr>
          <p:cNvPr id="3" name="Subtitle 2"/>
          <p:cNvSpPr>
            <a:spLocks noGrp="1"/>
          </p:cNvSpPr>
          <p:nvPr>
            <p:ph type="subTitle" idx="1"/>
          </p:nvPr>
        </p:nvSpPr>
        <p:spPr/>
        <p:txBody>
          <a:bodyPr/>
          <a:lstStyle/>
          <a:p>
            <a:r>
              <a:rPr lang="en-US" dirty="0" smtClean="0"/>
              <a:t>Jock Bovington</a:t>
            </a:r>
            <a:endParaRPr lang="en-US" dirty="0"/>
          </a:p>
        </p:txBody>
      </p:sp>
      <p:sp>
        <p:nvSpPr>
          <p:cNvPr id="5" name="Slide Number Placeholder 4"/>
          <p:cNvSpPr>
            <a:spLocks noGrp="1"/>
          </p:cNvSpPr>
          <p:nvPr>
            <p:ph type="sldNum" sz="quarter" idx="12"/>
          </p:nvPr>
        </p:nvSpPr>
        <p:spPr/>
        <p:txBody>
          <a:bodyPr/>
          <a:lstStyle/>
          <a:p>
            <a:pPr>
              <a:defRPr/>
            </a:pPr>
            <a:fld id="{6D6BA4D9-8B3F-45FF-BE4E-42E0CEDA8E0E}" type="slidenum">
              <a:rPr lang="en-US" smtClean="0">
                <a:solidFill>
                  <a:prstClr val="black">
                    <a:tint val="75000"/>
                  </a:prstClr>
                </a:solidFill>
              </a:rPr>
              <a:pPr>
                <a:defRPr/>
              </a:pPr>
              <a:t>1</a:t>
            </a:fld>
            <a:endParaRPr lang="en-US">
              <a:solidFill>
                <a:prstClr val="black">
                  <a:tint val="75000"/>
                </a:prstClr>
              </a:solidFill>
            </a:endParaRPr>
          </a:p>
        </p:txBody>
      </p:sp>
    </p:spTree>
    <p:extLst>
      <p:ext uri="{BB962C8B-B14F-4D97-AF65-F5344CB8AC3E}">
        <p14:creationId xmlns:p14="http://schemas.microsoft.com/office/powerpoint/2010/main" val="31996758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BHF wet </a:t>
            </a:r>
            <a:r>
              <a:rPr lang="en-US" dirty="0" smtClean="0"/>
              <a:t>etch only </a:t>
            </a:r>
            <a:r>
              <a:rPr lang="en-US" dirty="0"/>
              <a:t>of SiO2 </a:t>
            </a:r>
            <a:r>
              <a:rPr lang="en-US" dirty="0" err="1"/>
              <a:t>hardmask</a:t>
            </a:r>
            <a:endParaRPr lang="en-US" dirty="0"/>
          </a:p>
        </p:txBody>
      </p:sp>
      <p:sp>
        <p:nvSpPr>
          <p:cNvPr id="4" name="Slide Number Placeholder 3"/>
          <p:cNvSpPr>
            <a:spLocks noGrp="1"/>
          </p:cNvSpPr>
          <p:nvPr>
            <p:ph type="sldNum" sz="quarter" idx="12"/>
          </p:nvPr>
        </p:nvSpPr>
        <p:spPr/>
        <p:txBody>
          <a:bodyPr/>
          <a:lstStyle/>
          <a:p>
            <a:pPr>
              <a:defRPr/>
            </a:pPr>
            <a:fld id="{5F10FB5B-A7A1-4640-8535-82616311C685}" type="slidenum">
              <a:rPr lang="en-US" smtClean="0">
                <a:solidFill>
                  <a:prstClr val="black">
                    <a:tint val="75000"/>
                  </a:prstClr>
                </a:solidFill>
              </a:rPr>
              <a:pPr>
                <a:defRPr/>
              </a:pPr>
              <a:t>10</a:t>
            </a:fld>
            <a:endParaRPr lang="en-US" dirty="0">
              <a:solidFill>
                <a:prstClr val="black">
                  <a:tint val="75000"/>
                </a:prstClr>
              </a:solidFill>
            </a:endParaRPr>
          </a:p>
        </p:txBody>
      </p:sp>
      <p:sp>
        <p:nvSpPr>
          <p:cNvPr id="5" name="Rectangle 4"/>
          <p:cNvSpPr/>
          <p:nvPr/>
        </p:nvSpPr>
        <p:spPr>
          <a:xfrm>
            <a:off x="5318760" y="4259580"/>
            <a:ext cx="6858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Epi</a:t>
            </a:r>
            <a:endParaRPr lang="en-US" dirty="0"/>
          </a:p>
        </p:txBody>
      </p:sp>
      <p:sp>
        <p:nvSpPr>
          <p:cNvPr id="6" name="Rectangle 5"/>
          <p:cNvSpPr/>
          <p:nvPr/>
        </p:nvSpPr>
        <p:spPr>
          <a:xfrm>
            <a:off x="5318760" y="4030980"/>
            <a:ext cx="685800" cy="228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HM</a:t>
            </a:r>
            <a:endParaRPr lang="en-US" dirty="0"/>
          </a:p>
        </p:txBody>
      </p:sp>
      <p:sp>
        <p:nvSpPr>
          <p:cNvPr id="7" name="Rectangle 6"/>
          <p:cNvSpPr/>
          <p:nvPr/>
        </p:nvSpPr>
        <p:spPr>
          <a:xfrm>
            <a:off x="4632960" y="4488180"/>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8" name="Rectangle 7"/>
          <p:cNvSpPr/>
          <p:nvPr/>
        </p:nvSpPr>
        <p:spPr>
          <a:xfrm>
            <a:off x="4632960" y="4945380"/>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9" name="Flowchart: Document 8"/>
          <p:cNvSpPr/>
          <p:nvPr/>
        </p:nvSpPr>
        <p:spPr>
          <a:xfrm>
            <a:off x="4632960" y="5173980"/>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423160" y="1741714"/>
            <a:ext cx="20574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Epi</a:t>
            </a:r>
            <a:endParaRPr lang="en-US" dirty="0"/>
          </a:p>
        </p:txBody>
      </p:sp>
      <p:sp>
        <p:nvSpPr>
          <p:cNvPr id="18" name="Rectangle 17"/>
          <p:cNvSpPr/>
          <p:nvPr/>
        </p:nvSpPr>
        <p:spPr>
          <a:xfrm>
            <a:off x="2423160" y="1513114"/>
            <a:ext cx="2057400" cy="228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Hardmask</a:t>
            </a:r>
            <a:endParaRPr lang="en-US" dirty="0"/>
          </a:p>
        </p:txBody>
      </p:sp>
      <p:sp>
        <p:nvSpPr>
          <p:cNvPr id="19" name="Rectangle 18"/>
          <p:cNvSpPr/>
          <p:nvPr/>
        </p:nvSpPr>
        <p:spPr>
          <a:xfrm>
            <a:off x="2423160" y="1970314"/>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20" name="Rectangle 19"/>
          <p:cNvSpPr/>
          <p:nvPr/>
        </p:nvSpPr>
        <p:spPr>
          <a:xfrm>
            <a:off x="2423160" y="2427514"/>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21" name="Flowchart: Document 20"/>
          <p:cNvSpPr/>
          <p:nvPr/>
        </p:nvSpPr>
        <p:spPr>
          <a:xfrm>
            <a:off x="2423160" y="2656114"/>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519852" y="4259580"/>
            <a:ext cx="6858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Epi</a:t>
            </a:r>
            <a:endParaRPr lang="en-US" dirty="0"/>
          </a:p>
        </p:txBody>
      </p:sp>
      <p:sp>
        <p:nvSpPr>
          <p:cNvPr id="24" name="Rectangle 23"/>
          <p:cNvSpPr/>
          <p:nvPr/>
        </p:nvSpPr>
        <p:spPr>
          <a:xfrm>
            <a:off x="6834052" y="4488180"/>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25" name="Rectangle 24"/>
          <p:cNvSpPr/>
          <p:nvPr/>
        </p:nvSpPr>
        <p:spPr>
          <a:xfrm>
            <a:off x="6834052" y="4945380"/>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26" name="Flowchart: Document 25"/>
          <p:cNvSpPr/>
          <p:nvPr/>
        </p:nvSpPr>
        <p:spPr>
          <a:xfrm>
            <a:off x="6834052" y="5173980"/>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2438400" y="4259580"/>
            <a:ext cx="20574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Epi</a:t>
            </a:r>
            <a:endParaRPr lang="en-US" dirty="0"/>
          </a:p>
        </p:txBody>
      </p:sp>
      <p:sp>
        <p:nvSpPr>
          <p:cNvPr id="28" name="Rectangle 27"/>
          <p:cNvSpPr/>
          <p:nvPr/>
        </p:nvSpPr>
        <p:spPr>
          <a:xfrm>
            <a:off x="3124200" y="4030980"/>
            <a:ext cx="685800" cy="228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HM</a:t>
            </a:r>
            <a:endParaRPr lang="en-US" dirty="0"/>
          </a:p>
        </p:txBody>
      </p:sp>
      <p:sp>
        <p:nvSpPr>
          <p:cNvPr id="29" name="Rectangle 28"/>
          <p:cNvSpPr/>
          <p:nvPr/>
        </p:nvSpPr>
        <p:spPr>
          <a:xfrm>
            <a:off x="2438400" y="4488180"/>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30" name="Rectangle 29"/>
          <p:cNvSpPr/>
          <p:nvPr/>
        </p:nvSpPr>
        <p:spPr>
          <a:xfrm>
            <a:off x="2438400" y="4945380"/>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31" name="Flowchart: Document 30"/>
          <p:cNvSpPr/>
          <p:nvPr/>
        </p:nvSpPr>
        <p:spPr>
          <a:xfrm>
            <a:off x="2438400" y="5173980"/>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4624252" y="1741714"/>
            <a:ext cx="20574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Epi</a:t>
            </a:r>
            <a:endParaRPr lang="en-US" dirty="0"/>
          </a:p>
        </p:txBody>
      </p:sp>
      <p:sp>
        <p:nvSpPr>
          <p:cNvPr id="34" name="Rectangle 33"/>
          <p:cNvSpPr/>
          <p:nvPr/>
        </p:nvSpPr>
        <p:spPr>
          <a:xfrm>
            <a:off x="4624252" y="1513114"/>
            <a:ext cx="2057400" cy="228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HM</a:t>
            </a:r>
            <a:endParaRPr lang="en-US" dirty="0"/>
          </a:p>
        </p:txBody>
      </p:sp>
      <p:sp>
        <p:nvSpPr>
          <p:cNvPr id="35" name="Rectangle 34"/>
          <p:cNvSpPr/>
          <p:nvPr/>
        </p:nvSpPr>
        <p:spPr>
          <a:xfrm>
            <a:off x="4624252" y="1970314"/>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36" name="Rectangle 35"/>
          <p:cNvSpPr/>
          <p:nvPr/>
        </p:nvSpPr>
        <p:spPr>
          <a:xfrm>
            <a:off x="4624252" y="2427514"/>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37" name="Flowchart: Document 36"/>
          <p:cNvSpPr/>
          <p:nvPr/>
        </p:nvSpPr>
        <p:spPr>
          <a:xfrm>
            <a:off x="4624252" y="2656114"/>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4624252" y="1258388"/>
            <a:ext cx="2070462" cy="25472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PR</a:t>
            </a:r>
            <a:endParaRPr lang="en-US" sz="1600" dirty="0"/>
          </a:p>
        </p:txBody>
      </p:sp>
      <p:sp>
        <p:nvSpPr>
          <p:cNvPr id="40" name="Rectangle 39"/>
          <p:cNvSpPr/>
          <p:nvPr/>
        </p:nvSpPr>
        <p:spPr>
          <a:xfrm>
            <a:off x="228600" y="1741714"/>
            <a:ext cx="20574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III-V </a:t>
            </a:r>
            <a:r>
              <a:rPr lang="en-US" dirty="0" err="1"/>
              <a:t>Epi</a:t>
            </a:r>
            <a:endParaRPr lang="en-US" dirty="0"/>
          </a:p>
        </p:txBody>
      </p:sp>
      <p:sp>
        <p:nvSpPr>
          <p:cNvPr id="42" name="Rectangle 41"/>
          <p:cNvSpPr/>
          <p:nvPr/>
        </p:nvSpPr>
        <p:spPr>
          <a:xfrm>
            <a:off x="228600" y="1970314"/>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43" name="Rectangle 42"/>
          <p:cNvSpPr/>
          <p:nvPr/>
        </p:nvSpPr>
        <p:spPr>
          <a:xfrm>
            <a:off x="228600" y="2427514"/>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44" name="Flowchart: Document 43"/>
          <p:cNvSpPr/>
          <p:nvPr/>
        </p:nvSpPr>
        <p:spPr>
          <a:xfrm>
            <a:off x="228600" y="2656114"/>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6834052" y="1741714"/>
            <a:ext cx="20574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Epi</a:t>
            </a:r>
            <a:endParaRPr lang="en-US" dirty="0"/>
          </a:p>
        </p:txBody>
      </p:sp>
      <p:sp>
        <p:nvSpPr>
          <p:cNvPr id="46" name="Rectangle 45"/>
          <p:cNvSpPr/>
          <p:nvPr/>
        </p:nvSpPr>
        <p:spPr>
          <a:xfrm>
            <a:off x="6834052" y="1513114"/>
            <a:ext cx="2057400" cy="228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HM</a:t>
            </a:r>
            <a:endParaRPr lang="en-US" dirty="0"/>
          </a:p>
        </p:txBody>
      </p:sp>
      <p:sp>
        <p:nvSpPr>
          <p:cNvPr id="47" name="Rectangle 46"/>
          <p:cNvSpPr/>
          <p:nvPr/>
        </p:nvSpPr>
        <p:spPr>
          <a:xfrm>
            <a:off x="6834052" y="1970314"/>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48" name="Rectangle 47"/>
          <p:cNvSpPr/>
          <p:nvPr/>
        </p:nvSpPr>
        <p:spPr>
          <a:xfrm>
            <a:off x="6834052" y="2427514"/>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49" name="Flowchart: Document 48"/>
          <p:cNvSpPr/>
          <p:nvPr/>
        </p:nvSpPr>
        <p:spPr>
          <a:xfrm>
            <a:off x="6834052" y="2656114"/>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7371806" y="1258388"/>
            <a:ext cx="981892" cy="25472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PR</a:t>
            </a:r>
            <a:endParaRPr lang="en-US" sz="1600" dirty="0"/>
          </a:p>
        </p:txBody>
      </p:sp>
      <p:sp>
        <p:nvSpPr>
          <p:cNvPr id="54" name="Rectangle 53"/>
          <p:cNvSpPr/>
          <p:nvPr/>
        </p:nvSpPr>
        <p:spPr>
          <a:xfrm>
            <a:off x="228600" y="4275908"/>
            <a:ext cx="20574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Epi</a:t>
            </a:r>
            <a:endParaRPr lang="en-US" dirty="0"/>
          </a:p>
        </p:txBody>
      </p:sp>
      <p:sp>
        <p:nvSpPr>
          <p:cNvPr id="55" name="Rectangle 54"/>
          <p:cNvSpPr/>
          <p:nvPr/>
        </p:nvSpPr>
        <p:spPr>
          <a:xfrm>
            <a:off x="914400" y="4047308"/>
            <a:ext cx="685800" cy="228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HM</a:t>
            </a:r>
            <a:endParaRPr lang="en-US" dirty="0"/>
          </a:p>
        </p:txBody>
      </p:sp>
      <p:sp>
        <p:nvSpPr>
          <p:cNvPr id="56" name="Rectangle 55"/>
          <p:cNvSpPr/>
          <p:nvPr/>
        </p:nvSpPr>
        <p:spPr>
          <a:xfrm>
            <a:off x="228600" y="4504508"/>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57" name="Rectangle 56"/>
          <p:cNvSpPr/>
          <p:nvPr/>
        </p:nvSpPr>
        <p:spPr>
          <a:xfrm>
            <a:off x="228600" y="4961708"/>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58" name="Flowchart: Document 57"/>
          <p:cNvSpPr/>
          <p:nvPr/>
        </p:nvSpPr>
        <p:spPr>
          <a:xfrm>
            <a:off x="228600" y="5190308"/>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762000" y="3792582"/>
            <a:ext cx="981892" cy="25472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PR</a:t>
            </a:r>
            <a:endParaRPr lang="en-US" sz="1600" dirty="0"/>
          </a:p>
        </p:txBody>
      </p:sp>
      <p:sp>
        <p:nvSpPr>
          <p:cNvPr id="61" name="TextBox 60"/>
          <p:cNvSpPr txBox="1"/>
          <p:nvPr/>
        </p:nvSpPr>
        <p:spPr>
          <a:xfrm>
            <a:off x="228600" y="3048000"/>
            <a:ext cx="2057400" cy="381000"/>
          </a:xfrm>
          <a:prstGeom prst="rect">
            <a:avLst/>
          </a:prstGeom>
          <a:noFill/>
        </p:spPr>
        <p:txBody>
          <a:bodyPr wrap="square" rtlCol="0">
            <a:spAutoFit/>
          </a:bodyPr>
          <a:lstStyle/>
          <a:p>
            <a:pPr algn="ctr"/>
            <a:r>
              <a:rPr lang="en-US" dirty="0" smtClean="0"/>
              <a:t>Bond</a:t>
            </a:r>
            <a:endParaRPr lang="en-US" dirty="0"/>
          </a:p>
        </p:txBody>
      </p:sp>
      <p:sp>
        <p:nvSpPr>
          <p:cNvPr id="62" name="TextBox 61"/>
          <p:cNvSpPr txBox="1"/>
          <p:nvPr/>
        </p:nvSpPr>
        <p:spPr>
          <a:xfrm>
            <a:off x="2438400" y="3048000"/>
            <a:ext cx="2057400" cy="381000"/>
          </a:xfrm>
          <a:prstGeom prst="rect">
            <a:avLst/>
          </a:prstGeom>
          <a:noFill/>
        </p:spPr>
        <p:txBody>
          <a:bodyPr wrap="square" rtlCol="0">
            <a:spAutoFit/>
          </a:bodyPr>
          <a:lstStyle/>
          <a:p>
            <a:pPr algn="ctr"/>
            <a:r>
              <a:rPr lang="en-US" dirty="0" smtClean="0"/>
              <a:t>PECVD </a:t>
            </a:r>
            <a:r>
              <a:rPr lang="en-US" dirty="0" err="1" smtClean="0"/>
              <a:t>Hardmask</a:t>
            </a:r>
            <a:endParaRPr lang="en-US" dirty="0"/>
          </a:p>
        </p:txBody>
      </p:sp>
      <p:sp>
        <p:nvSpPr>
          <p:cNvPr id="63" name="TextBox 62"/>
          <p:cNvSpPr txBox="1"/>
          <p:nvPr/>
        </p:nvSpPr>
        <p:spPr>
          <a:xfrm>
            <a:off x="4648200" y="3048000"/>
            <a:ext cx="2057400" cy="381000"/>
          </a:xfrm>
          <a:prstGeom prst="rect">
            <a:avLst/>
          </a:prstGeom>
          <a:noFill/>
        </p:spPr>
        <p:txBody>
          <a:bodyPr wrap="square" rtlCol="0">
            <a:spAutoFit/>
          </a:bodyPr>
          <a:lstStyle/>
          <a:p>
            <a:pPr algn="ctr"/>
            <a:r>
              <a:rPr lang="en-US" dirty="0" smtClean="0"/>
              <a:t>Positive Resist</a:t>
            </a:r>
            <a:endParaRPr lang="en-US" dirty="0"/>
          </a:p>
        </p:txBody>
      </p:sp>
      <p:sp>
        <p:nvSpPr>
          <p:cNvPr id="64" name="TextBox 63"/>
          <p:cNvSpPr txBox="1"/>
          <p:nvPr/>
        </p:nvSpPr>
        <p:spPr>
          <a:xfrm>
            <a:off x="6858000" y="3048000"/>
            <a:ext cx="2057400" cy="381000"/>
          </a:xfrm>
          <a:prstGeom prst="rect">
            <a:avLst/>
          </a:prstGeom>
          <a:noFill/>
        </p:spPr>
        <p:txBody>
          <a:bodyPr wrap="square" rtlCol="0">
            <a:spAutoFit/>
          </a:bodyPr>
          <a:lstStyle/>
          <a:p>
            <a:pPr algn="ctr"/>
            <a:r>
              <a:rPr lang="en-US" dirty="0" smtClean="0"/>
              <a:t>Std. Lithography</a:t>
            </a:r>
            <a:endParaRPr lang="en-US" dirty="0"/>
          </a:p>
        </p:txBody>
      </p:sp>
      <p:sp>
        <p:nvSpPr>
          <p:cNvPr id="65" name="TextBox 64"/>
          <p:cNvSpPr txBox="1"/>
          <p:nvPr/>
        </p:nvSpPr>
        <p:spPr>
          <a:xfrm>
            <a:off x="228600" y="5638800"/>
            <a:ext cx="2057400" cy="381000"/>
          </a:xfrm>
          <a:prstGeom prst="rect">
            <a:avLst/>
          </a:prstGeom>
          <a:noFill/>
        </p:spPr>
        <p:txBody>
          <a:bodyPr wrap="square" rtlCol="0">
            <a:spAutoFit/>
          </a:bodyPr>
          <a:lstStyle/>
          <a:p>
            <a:pPr algn="ctr"/>
            <a:r>
              <a:rPr lang="en-US" dirty="0" smtClean="0"/>
              <a:t>BHF Wet Etch</a:t>
            </a:r>
            <a:endParaRPr lang="en-US" dirty="0"/>
          </a:p>
        </p:txBody>
      </p:sp>
      <p:sp>
        <p:nvSpPr>
          <p:cNvPr id="66" name="TextBox 65"/>
          <p:cNvSpPr txBox="1"/>
          <p:nvPr/>
        </p:nvSpPr>
        <p:spPr>
          <a:xfrm>
            <a:off x="2438400" y="5638800"/>
            <a:ext cx="2057400" cy="381000"/>
          </a:xfrm>
          <a:prstGeom prst="rect">
            <a:avLst/>
          </a:prstGeom>
          <a:noFill/>
        </p:spPr>
        <p:txBody>
          <a:bodyPr wrap="square" rtlCol="0">
            <a:spAutoFit/>
          </a:bodyPr>
          <a:lstStyle/>
          <a:p>
            <a:pPr algn="ctr"/>
            <a:r>
              <a:rPr lang="en-US" dirty="0" smtClean="0"/>
              <a:t>Strip</a:t>
            </a:r>
            <a:endParaRPr lang="en-US" dirty="0"/>
          </a:p>
        </p:txBody>
      </p:sp>
      <p:sp>
        <p:nvSpPr>
          <p:cNvPr id="67" name="TextBox 66"/>
          <p:cNvSpPr txBox="1"/>
          <p:nvPr/>
        </p:nvSpPr>
        <p:spPr>
          <a:xfrm>
            <a:off x="4648200" y="5638800"/>
            <a:ext cx="2057400" cy="381000"/>
          </a:xfrm>
          <a:prstGeom prst="rect">
            <a:avLst/>
          </a:prstGeom>
          <a:noFill/>
        </p:spPr>
        <p:txBody>
          <a:bodyPr wrap="square" rtlCol="0">
            <a:spAutoFit/>
          </a:bodyPr>
          <a:lstStyle/>
          <a:p>
            <a:pPr algn="ctr"/>
            <a:r>
              <a:rPr lang="en-US" dirty="0" smtClean="0"/>
              <a:t>III-V Dry Etch</a:t>
            </a:r>
            <a:endParaRPr lang="en-US" dirty="0"/>
          </a:p>
        </p:txBody>
      </p:sp>
      <p:sp>
        <p:nvSpPr>
          <p:cNvPr id="68" name="TextBox 67"/>
          <p:cNvSpPr txBox="1"/>
          <p:nvPr/>
        </p:nvSpPr>
        <p:spPr>
          <a:xfrm>
            <a:off x="6858000" y="5638800"/>
            <a:ext cx="2057400" cy="381000"/>
          </a:xfrm>
          <a:prstGeom prst="rect">
            <a:avLst/>
          </a:prstGeom>
          <a:noFill/>
        </p:spPr>
        <p:txBody>
          <a:bodyPr wrap="square" rtlCol="0">
            <a:spAutoFit/>
          </a:bodyPr>
          <a:lstStyle/>
          <a:p>
            <a:pPr algn="ctr"/>
            <a:r>
              <a:rPr lang="en-US" dirty="0" smtClean="0"/>
              <a:t>BHF HM Removal</a:t>
            </a:r>
            <a:endParaRPr lang="en-US" dirty="0"/>
          </a:p>
        </p:txBody>
      </p:sp>
      <p:cxnSp>
        <p:nvCxnSpPr>
          <p:cNvPr id="69" name="Straight Connector 68"/>
          <p:cNvCxnSpPr/>
          <p:nvPr/>
        </p:nvCxnSpPr>
        <p:spPr>
          <a:xfrm>
            <a:off x="1754777" y="3753394"/>
            <a:ext cx="0" cy="522514"/>
          </a:xfrm>
          <a:prstGeom prst="line">
            <a:avLst/>
          </a:prstGeom>
          <a:ln w="349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762000" y="3753394"/>
            <a:ext cx="0" cy="522514"/>
          </a:xfrm>
          <a:prstGeom prst="line">
            <a:avLst/>
          </a:prstGeom>
          <a:ln w="349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3964577" y="3735977"/>
            <a:ext cx="0" cy="522514"/>
          </a:xfrm>
          <a:prstGeom prst="line">
            <a:avLst/>
          </a:prstGeom>
          <a:ln w="349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2971800" y="3735977"/>
            <a:ext cx="0" cy="522514"/>
          </a:xfrm>
          <a:prstGeom prst="line">
            <a:avLst/>
          </a:prstGeom>
          <a:ln w="34925">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31950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BHF wet etch </a:t>
            </a:r>
            <a:r>
              <a:rPr lang="en-US" dirty="0" smtClean="0"/>
              <a:t>only of </a:t>
            </a:r>
            <a:r>
              <a:rPr lang="en-US" dirty="0"/>
              <a:t>SiO2 </a:t>
            </a:r>
            <a:r>
              <a:rPr lang="en-US" dirty="0" err="1"/>
              <a:t>hardmask</a:t>
            </a:r>
            <a:r>
              <a:rPr lang="en-US" dirty="0"/>
              <a:t> </a:t>
            </a:r>
          </a:p>
        </p:txBody>
      </p:sp>
      <p:sp>
        <p:nvSpPr>
          <p:cNvPr id="3" name="Content Placeholder 2"/>
          <p:cNvSpPr>
            <a:spLocks noGrp="1"/>
          </p:cNvSpPr>
          <p:nvPr>
            <p:ph idx="1"/>
          </p:nvPr>
        </p:nvSpPr>
        <p:spPr/>
        <p:txBody>
          <a:bodyPr/>
          <a:lstStyle/>
          <a:p>
            <a:r>
              <a:rPr lang="en-US" sz="1600" b="1" dirty="0">
                <a:solidFill>
                  <a:srgbClr val="006600"/>
                </a:solidFill>
              </a:rPr>
              <a:t>ACE,ISO,DI,PEII(O2 Plasma)</a:t>
            </a:r>
          </a:p>
          <a:p>
            <a:r>
              <a:rPr lang="en-US" sz="1600" b="1" dirty="0">
                <a:solidFill>
                  <a:srgbClr val="006600"/>
                </a:solidFill>
              </a:rPr>
              <a:t>Deposit oxide </a:t>
            </a:r>
            <a:r>
              <a:rPr lang="en-US" sz="1600" b="1" dirty="0" err="1">
                <a:solidFill>
                  <a:srgbClr val="006600"/>
                </a:solidFill>
              </a:rPr>
              <a:t>hardmask</a:t>
            </a:r>
            <a:r>
              <a:rPr lang="en-US" sz="1600" b="1" dirty="0">
                <a:solidFill>
                  <a:srgbClr val="006600"/>
                </a:solidFill>
              </a:rPr>
              <a:t> in </a:t>
            </a:r>
            <a:r>
              <a:rPr lang="en-US" sz="1600" b="1" dirty="0" err="1">
                <a:solidFill>
                  <a:srgbClr val="006600"/>
                </a:solidFill>
              </a:rPr>
              <a:t>PlamsaTherm</a:t>
            </a:r>
            <a:r>
              <a:rPr lang="en-US" sz="1600" b="1" dirty="0">
                <a:solidFill>
                  <a:srgbClr val="006600"/>
                </a:solidFill>
              </a:rPr>
              <a:t> </a:t>
            </a:r>
            <a:r>
              <a:rPr lang="en-US" sz="1600" b="1" dirty="0" smtClean="0">
                <a:solidFill>
                  <a:srgbClr val="006600"/>
                </a:solidFill>
              </a:rPr>
              <a:t>PECVD - 285nm</a:t>
            </a:r>
            <a:endParaRPr lang="en-US" sz="1600" b="1" dirty="0">
              <a:solidFill>
                <a:srgbClr val="006600"/>
              </a:solidFill>
            </a:endParaRPr>
          </a:p>
          <a:p>
            <a:r>
              <a:rPr lang="en-US" sz="1600" b="1" dirty="0">
                <a:solidFill>
                  <a:srgbClr val="006600"/>
                </a:solidFill>
              </a:rPr>
              <a:t>ACE,ISO,DI,PEII(O2 Plasma)</a:t>
            </a:r>
          </a:p>
          <a:p>
            <a:r>
              <a:rPr lang="en-US" sz="1600" b="1" dirty="0">
                <a:solidFill>
                  <a:srgbClr val="006600"/>
                </a:solidFill>
              </a:rPr>
              <a:t>Dehydration bake 110 1min</a:t>
            </a:r>
          </a:p>
          <a:p>
            <a:r>
              <a:rPr lang="en-US" sz="1600" b="1" dirty="0">
                <a:solidFill>
                  <a:srgbClr val="006600"/>
                </a:solidFill>
              </a:rPr>
              <a:t>Spin HMDS (3krpm, 30sec) </a:t>
            </a:r>
          </a:p>
          <a:p>
            <a:pPr lvl="1"/>
            <a:r>
              <a:rPr lang="en-US" sz="1400" b="1" dirty="0">
                <a:solidFill>
                  <a:srgbClr val="006600"/>
                </a:solidFill>
              </a:rPr>
              <a:t>NOTE: Did not wait after pipetting or bake after spinning </a:t>
            </a:r>
          </a:p>
          <a:p>
            <a:r>
              <a:rPr lang="en-US" sz="1600" b="1" dirty="0">
                <a:solidFill>
                  <a:srgbClr val="006600"/>
                </a:solidFill>
              </a:rPr>
              <a:t>Spin SPR955.9 (3krpm, 30sec)</a:t>
            </a:r>
          </a:p>
          <a:p>
            <a:r>
              <a:rPr lang="en-US" sz="1600" b="1" dirty="0">
                <a:solidFill>
                  <a:srgbClr val="006600"/>
                </a:solidFill>
              </a:rPr>
              <a:t>Pre-exposure bake 95C, 90s</a:t>
            </a:r>
          </a:p>
          <a:p>
            <a:r>
              <a:rPr lang="en-US" sz="1600" b="1" dirty="0" err="1">
                <a:solidFill>
                  <a:srgbClr val="006600"/>
                </a:solidFill>
              </a:rPr>
              <a:t>Autostepper</a:t>
            </a:r>
            <a:r>
              <a:rPr lang="en-US" sz="1600" b="1" dirty="0">
                <a:solidFill>
                  <a:srgbClr val="006600"/>
                </a:solidFill>
              </a:rPr>
              <a:t> </a:t>
            </a:r>
            <a:r>
              <a:rPr lang="en-US" sz="1600" b="1" dirty="0" smtClean="0">
                <a:solidFill>
                  <a:srgbClr val="006600"/>
                </a:solidFill>
              </a:rPr>
              <a:t>Exposure=0.424s, </a:t>
            </a:r>
            <a:r>
              <a:rPr lang="en-US" sz="1600" b="1" dirty="0">
                <a:solidFill>
                  <a:srgbClr val="006600"/>
                </a:solidFill>
              </a:rPr>
              <a:t>Focus=0</a:t>
            </a:r>
          </a:p>
          <a:p>
            <a:r>
              <a:rPr lang="en-US" sz="1600" b="1" dirty="0">
                <a:solidFill>
                  <a:srgbClr val="006600"/>
                </a:solidFill>
              </a:rPr>
              <a:t>Post exposure bake 125C, 90s</a:t>
            </a:r>
          </a:p>
          <a:p>
            <a:r>
              <a:rPr lang="pt-BR" sz="1600" b="1" dirty="0">
                <a:solidFill>
                  <a:srgbClr val="006600"/>
                </a:solidFill>
              </a:rPr>
              <a:t>40s Develop in MIF726 </a:t>
            </a:r>
          </a:p>
          <a:p>
            <a:r>
              <a:rPr lang="pt-BR" sz="1600" b="1" dirty="0">
                <a:solidFill>
                  <a:srgbClr val="006600"/>
                </a:solidFill>
              </a:rPr>
              <a:t>O2 plasma 30s 300W 100mT to clean surface</a:t>
            </a:r>
          </a:p>
          <a:p>
            <a:r>
              <a:rPr lang="en-US" sz="1600" b="1" dirty="0" smtClean="0">
                <a:solidFill>
                  <a:srgbClr val="006600"/>
                </a:solidFill>
              </a:rPr>
              <a:t>BHF </a:t>
            </a:r>
            <a:r>
              <a:rPr lang="en-US" sz="1600" b="1" dirty="0">
                <a:solidFill>
                  <a:srgbClr val="006600"/>
                </a:solidFill>
              </a:rPr>
              <a:t>wet etch (</a:t>
            </a:r>
            <a:r>
              <a:rPr lang="en-US" sz="1600" b="1" i="1" u="sng" dirty="0">
                <a:solidFill>
                  <a:srgbClr val="006600"/>
                </a:solidFill>
              </a:rPr>
              <a:t>varied etch time</a:t>
            </a:r>
            <a:r>
              <a:rPr lang="en-US" sz="1600" b="1" dirty="0">
                <a:solidFill>
                  <a:srgbClr val="006600"/>
                </a:solidFill>
              </a:rPr>
              <a:t>)</a:t>
            </a:r>
          </a:p>
          <a:p>
            <a:r>
              <a:rPr lang="en-US" sz="1600" b="1" dirty="0">
                <a:solidFill>
                  <a:srgbClr val="FF0000"/>
                </a:solidFill>
              </a:rPr>
              <a:t>RIE#5 </a:t>
            </a:r>
            <a:r>
              <a:rPr lang="en-US" sz="1600" b="1" dirty="0" err="1">
                <a:solidFill>
                  <a:srgbClr val="FF0000"/>
                </a:solidFill>
              </a:rPr>
              <a:t>GaAs</a:t>
            </a:r>
            <a:r>
              <a:rPr lang="en-US" sz="1600" b="1" dirty="0">
                <a:solidFill>
                  <a:srgbClr val="FF0000"/>
                </a:solidFill>
              </a:rPr>
              <a:t> Etch</a:t>
            </a:r>
          </a:p>
          <a:p>
            <a:pPr lvl="1"/>
            <a:r>
              <a:rPr lang="en-US" sz="1400" b="1" dirty="0">
                <a:solidFill>
                  <a:srgbClr val="FF0000"/>
                </a:solidFill>
              </a:rPr>
              <a:t>Process abandoned because of poor adhesion </a:t>
            </a:r>
            <a:r>
              <a:rPr lang="en-US" sz="1400" b="1" dirty="0" smtClean="0">
                <a:solidFill>
                  <a:srgbClr val="FF0000"/>
                </a:solidFill>
              </a:rPr>
              <a:t>of </a:t>
            </a:r>
            <a:r>
              <a:rPr lang="en-US" sz="1400" b="1" dirty="0">
                <a:solidFill>
                  <a:srgbClr val="FF0000"/>
                </a:solidFill>
              </a:rPr>
              <a:t>resist</a:t>
            </a:r>
          </a:p>
        </p:txBody>
      </p:sp>
      <p:sp>
        <p:nvSpPr>
          <p:cNvPr id="4" name="Slide Number Placeholder 3"/>
          <p:cNvSpPr>
            <a:spLocks noGrp="1"/>
          </p:cNvSpPr>
          <p:nvPr>
            <p:ph type="sldNum" sz="quarter" idx="12"/>
          </p:nvPr>
        </p:nvSpPr>
        <p:spPr/>
        <p:txBody>
          <a:bodyPr/>
          <a:lstStyle/>
          <a:p>
            <a:pPr>
              <a:defRPr/>
            </a:pPr>
            <a:fld id="{5F10FB5B-A7A1-4640-8535-82616311C685}" type="slidenum">
              <a:rPr lang="en-US" smtClean="0">
                <a:solidFill>
                  <a:prstClr val="black">
                    <a:tint val="75000"/>
                  </a:prstClr>
                </a:solidFill>
              </a:rPr>
              <a:pPr>
                <a:defRPr/>
              </a:pPr>
              <a:t>11</a:t>
            </a:fld>
            <a:endParaRPr lang="en-US">
              <a:solidFill>
                <a:prstClr val="black">
                  <a:tint val="75000"/>
                </a:prstClr>
              </a:solidFill>
            </a:endParaRPr>
          </a:p>
        </p:txBody>
      </p:sp>
      <p:sp>
        <p:nvSpPr>
          <p:cNvPr id="6" name="TextBox 5"/>
          <p:cNvSpPr txBox="1"/>
          <p:nvPr/>
        </p:nvSpPr>
        <p:spPr>
          <a:xfrm>
            <a:off x="152400" y="6400800"/>
            <a:ext cx="8077200" cy="369332"/>
          </a:xfrm>
          <a:prstGeom prst="rect">
            <a:avLst/>
          </a:prstGeom>
          <a:noFill/>
        </p:spPr>
        <p:txBody>
          <a:bodyPr wrap="square" rtlCol="0">
            <a:spAutoFit/>
          </a:bodyPr>
          <a:lstStyle/>
          <a:p>
            <a:r>
              <a:rPr lang="en-US" b="1" dirty="0" smtClean="0">
                <a:solidFill>
                  <a:srgbClr val="006600"/>
                </a:solidFill>
              </a:rPr>
              <a:t>Completed</a:t>
            </a:r>
            <a:r>
              <a:rPr lang="en-US" b="1" dirty="0" smtClean="0"/>
              <a:t>	Pending		</a:t>
            </a:r>
            <a:r>
              <a:rPr lang="en-US" b="1" dirty="0" smtClean="0">
                <a:solidFill>
                  <a:srgbClr val="FF0000"/>
                </a:solidFill>
              </a:rPr>
              <a:t>Abandoned</a:t>
            </a:r>
            <a:r>
              <a:rPr lang="en-US" b="1" dirty="0" smtClean="0"/>
              <a:t>	</a:t>
            </a:r>
            <a:endParaRPr lang="en-US" b="1" dirty="0"/>
          </a:p>
        </p:txBody>
      </p:sp>
    </p:spTree>
    <p:extLst>
      <p:ext uri="{BB962C8B-B14F-4D97-AF65-F5344CB8AC3E}">
        <p14:creationId xmlns:p14="http://schemas.microsoft.com/office/powerpoint/2010/main" val="8310980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Accelerated Etching</a:t>
            </a:r>
            <a:endParaRPr lang="en-US" dirty="0"/>
          </a:p>
        </p:txBody>
      </p:sp>
      <p:sp>
        <p:nvSpPr>
          <p:cNvPr id="3" name="Content Placeholder 2"/>
          <p:cNvSpPr>
            <a:spLocks noGrp="1"/>
          </p:cNvSpPr>
          <p:nvPr>
            <p:ph idx="1"/>
          </p:nvPr>
        </p:nvSpPr>
        <p:spPr>
          <a:xfrm>
            <a:off x="457200" y="4781550"/>
            <a:ext cx="8229600" cy="1344613"/>
          </a:xfrm>
        </p:spPr>
        <p:txBody>
          <a:bodyPr/>
          <a:lstStyle/>
          <a:p>
            <a:pPr marL="0" indent="0">
              <a:buNone/>
            </a:pPr>
            <a:r>
              <a:rPr lang="en-US" sz="2000" dirty="0" smtClean="0"/>
              <a:t>After 6 minute of BHF wet etching the entire taper tip appears undercut and mesa is half gone. This seems rapidly accelerated given the assumed </a:t>
            </a:r>
            <a:r>
              <a:rPr lang="en-US" sz="2000" dirty="0" smtClean="0"/>
              <a:t>225nm/min </a:t>
            </a:r>
            <a:r>
              <a:rPr lang="en-US" sz="2000" dirty="0" smtClean="0"/>
              <a:t>etch </a:t>
            </a:r>
            <a:r>
              <a:rPr lang="en-US" sz="2000" dirty="0" smtClean="0"/>
              <a:t>rate of PECVD.</a:t>
            </a:r>
            <a:endParaRPr lang="en-US" sz="2000" dirty="0"/>
          </a:p>
        </p:txBody>
      </p:sp>
      <p:sp>
        <p:nvSpPr>
          <p:cNvPr id="4" name="Slide Number Placeholder 3"/>
          <p:cNvSpPr>
            <a:spLocks noGrp="1"/>
          </p:cNvSpPr>
          <p:nvPr>
            <p:ph type="sldNum" sz="quarter" idx="12"/>
          </p:nvPr>
        </p:nvSpPr>
        <p:spPr/>
        <p:txBody>
          <a:bodyPr/>
          <a:lstStyle/>
          <a:p>
            <a:pPr>
              <a:defRPr/>
            </a:pPr>
            <a:fld id="{5F10FB5B-A7A1-4640-8535-82616311C685}" type="slidenum">
              <a:rPr lang="en-US" smtClean="0">
                <a:solidFill>
                  <a:prstClr val="black">
                    <a:tint val="75000"/>
                  </a:prstClr>
                </a:solidFill>
              </a:rPr>
              <a:pPr>
                <a:defRPr/>
              </a:pPr>
              <a:t>12</a:t>
            </a:fld>
            <a:endParaRPr lang="en-US">
              <a:solidFill>
                <a:prstClr val="black">
                  <a:tint val="75000"/>
                </a:prstClr>
              </a:solidFill>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3600" y="1066800"/>
            <a:ext cx="5010817" cy="371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95980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Adhesion Problems</a:t>
            </a:r>
            <a:endParaRPr lang="en-US" dirty="0"/>
          </a:p>
        </p:txBody>
      </p:sp>
      <p:sp>
        <p:nvSpPr>
          <p:cNvPr id="3" name="Content Placeholder 2"/>
          <p:cNvSpPr>
            <a:spLocks noGrp="1"/>
          </p:cNvSpPr>
          <p:nvPr>
            <p:ph idx="1"/>
          </p:nvPr>
        </p:nvSpPr>
        <p:spPr>
          <a:xfrm>
            <a:off x="457200" y="4781550"/>
            <a:ext cx="8229600" cy="1344613"/>
          </a:xfrm>
        </p:spPr>
        <p:txBody>
          <a:bodyPr/>
          <a:lstStyle/>
          <a:p>
            <a:pPr marL="0" lvl="0" indent="0">
              <a:buNone/>
            </a:pPr>
            <a:r>
              <a:rPr lang="en-US" sz="2000" dirty="0">
                <a:solidFill>
                  <a:prstClr val="black"/>
                </a:solidFill>
              </a:rPr>
              <a:t>After </a:t>
            </a:r>
            <a:r>
              <a:rPr lang="en-US" sz="2000" dirty="0" smtClean="0">
                <a:solidFill>
                  <a:prstClr val="black"/>
                </a:solidFill>
              </a:rPr>
              <a:t>3 </a:t>
            </a:r>
            <a:r>
              <a:rPr lang="en-US" sz="2000" dirty="0">
                <a:solidFill>
                  <a:prstClr val="black"/>
                </a:solidFill>
              </a:rPr>
              <a:t>minute of BHF wet etching </a:t>
            </a:r>
            <a:r>
              <a:rPr lang="en-US" sz="2000" dirty="0" smtClean="0">
                <a:solidFill>
                  <a:prstClr val="black"/>
                </a:solidFill>
              </a:rPr>
              <a:t>entire structures have lifted off indicative of poor adhesion of the resist even without dry etching. Revisiting the HMDS primer process is recommended for future development, however this result caused me to abandon the wet etch reduction process in search for another process.</a:t>
            </a:r>
            <a:endParaRPr lang="en-US" sz="2000" dirty="0">
              <a:solidFill>
                <a:prstClr val="black"/>
              </a:solidFill>
            </a:endParaRPr>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5F10FB5B-A7A1-4640-8535-82616311C685}" type="slidenum">
              <a:rPr lang="en-US" smtClean="0">
                <a:solidFill>
                  <a:prstClr val="black">
                    <a:tint val="75000"/>
                  </a:prstClr>
                </a:solidFill>
              </a:rPr>
              <a:pPr>
                <a:defRPr/>
              </a:pPr>
              <a:t>13</a:t>
            </a:fld>
            <a:endParaRPr lang="en-US">
              <a:solidFill>
                <a:prstClr val="black">
                  <a:tint val="75000"/>
                </a:prstClr>
              </a:solidFill>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3601" y="1066800"/>
            <a:ext cx="5010816" cy="371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32546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Conclusions</a:t>
            </a:r>
            <a:br>
              <a:rPr lang="en-US" sz="2800" dirty="0" smtClean="0"/>
            </a:br>
            <a:r>
              <a:rPr lang="en-US" sz="2800" dirty="0" smtClean="0"/>
              <a:t>BHF </a:t>
            </a:r>
            <a:r>
              <a:rPr lang="en-US" sz="2800" dirty="0"/>
              <a:t>wet etch of SiO2 </a:t>
            </a:r>
            <a:r>
              <a:rPr lang="en-US" sz="2800" dirty="0" err="1"/>
              <a:t>hardmask</a:t>
            </a:r>
            <a:r>
              <a:rPr lang="en-US" sz="2800" dirty="0"/>
              <a:t> </a:t>
            </a:r>
          </a:p>
        </p:txBody>
      </p:sp>
      <p:sp>
        <p:nvSpPr>
          <p:cNvPr id="3" name="Content Placeholder 2"/>
          <p:cNvSpPr>
            <a:spLocks noGrp="1"/>
          </p:cNvSpPr>
          <p:nvPr>
            <p:ph idx="1"/>
          </p:nvPr>
        </p:nvSpPr>
        <p:spPr/>
        <p:txBody>
          <a:bodyPr/>
          <a:lstStyle/>
          <a:p>
            <a:r>
              <a:rPr lang="en-US" dirty="0" smtClean="0"/>
              <a:t>Adhesion is the main issue with the current process.</a:t>
            </a:r>
          </a:p>
          <a:p>
            <a:r>
              <a:rPr lang="en-US" dirty="0" smtClean="0"/>
              <a:t>Future processes should investigate longer wait times after </a:t>
            </a:r>
            <a:r>
              <a:rPr lang="en-US" dirty="0" err="1" smtClean="0"/>
              <a:t>pippetting</a:t>
            </a:r>
            <a:r>
              <a:rPr lang="en-US" dirty="0" smtClean="0"/>
              <a:t> the HMDS and a post spin bake of the HMDS to increase it’s capacity to act as a primer on top of oxide </a:t>
            </a:r>
            <a:r>
              <a:rPr lang="en-US" dirty="0" err="1" smtClean="0"/>
              <a:t>hardmasks</a:t>
            </a:r>
            <a:r>
              <a:rPr lang="en-US" dirty="0" smtClean="0"/>
              <a:t>.</a:t>
            </a:r>
          </a:p>
          <a:p>
            <a:r>
              <a:rPr lang="en-US" dirty="0" smtClean="0"/>
              <a:t>Primer adhesion optimization is important many steps in the process not just for tapers and will be investigated.</a:t>
            </a:r>
            <a:endParaRPr lang="en-US" dirty="0"/>
          </a:p>
        </p:txBody>
      </p:sp>
      <p:sp>
        <p:nvSpPr>
          <p:cNvPr id="4" name="Slide Number Placeholder 3"/>
          <p:cNvSpPr>
            <a:spLocks noGrp="1"/>
          </p:cNvSpPr>
          <p:nvPr>
            <p:ph type="sldNum" sz="quarter" idx="12"/>
          </p:nvPr>
        </p:nvSpPr>
        <p:spPr/>
        <p:txBody>
          <a:bodyPr/>
          <a:lstStyle/>
          <a:p>
            <a:pPr>
              <a:defRPr/>
            </a:pPr>
            <a:fld id="{5F10FB5B-A7A1-4640-8535-82616311C685}" type="slidenum">
              <a:rPr lang="en-US" smtClean="0">
                <a:solidFill>
                  <a:prstClr val="black">
                    <a:tint val="75000"/>
                  </a:prstClr>
                </a:solidFill>
              </a:rPr>
              <a:pPr>
                <a:defRPr/>
              </a:pPr>
              <a:t>14</a:t>
            </a:fld>
            <a:endParaRPr lang="en-US">
              <a:solidFill>
                <a:prstClr val="black">
                  <a:tint val="75000"/>
                </a:prstClr>
              </a:solidFill>
            </a:endParaRPr>
          </a:p>
        </p:txBody>
      </p:sp>
    </p:spTree>
    <p:extLst>
      <p:ext uri="{BB962C8B-B14F-4D97-AF65-F5344CB8AC3E}">
        <p14:creationId xmlns:p14="http://schemas.microsoft.com/office/powerpoint/2010/main" val="2483373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1"/>
            <a:r>
              <a:rPr lang="en-US" sz="2800" dirty="0"/>
              <a:t>Over-exposure of positive resist taper </a:t>
            </a:r>
            <a:r>
              <a:rPr lang="en-US" sz="2800" dirty="0" smtClean="0"/>
              <a:t>pattern</a:t>
            </a:r>
            <a:endParaRPr lang="en-US" sz="2800" dirty="0"/>
          </a:p>
        </p:txBody>
      </p:sp>
      <p:sp>
        <p:nvSpPr>
          <p:cNvPr id="6" name="Text Placeholder 5"/>
          <p:cNvSpPr>
            <a:spLocks noGrp="1"/>
          </p:cNvSpPr>
          <p:nvPr>
            <p:ph type="body" idx="1"/>
          </p:nvPr>
        </p:nvSpPr>
        <p:spPr/>
        <p:txBody>
          <a:bodyPr/>
          <a:lstStyle/>
          <a:p>
            <a:endParaRPr lang="en-US" dirty="0"/>
          </a:p>
        </p:txBody>
      </p:sp>
      <p:sp>
        <p:nvSpPr>
          <p:cNvPr id="3" name="Slide Number Placeholder 2"/>
          <p:cNvSpPr>
            <a:spLocks noGrp="1"/>
          </p:cNvSpPr>
          <p:nvPr>
            <p:ph type="sldNum" sz="quarter" idx="12"/>
          </p:nvPr>
        </p:nvSpPr>
        <p:spPr/>
        <p:txBody>
          <a:bodyPr/>
          <a:lstStyle/>
          <a:p>
            <a:pPr>
              <a:defRPr/>
            </a:pPr>
            <a:fld id="{4B0185FD-06C2-4D2F-A336-89CBEF7717D5}" type="slidenum">
              <a:rPr lang="en-US" smtClean="0">
                <a:solidFill>
                  <a:prstClr val="black">
                    <a:tint val="75000"/>
                  </a:prstClr>
                </a:solidFill>
              </a:rPr>
              <a:pPr>
                <a:defRPr/>
              </a:pPr>
              <a:t>15</a:t>
            </a:fld>
            <a:endParaRPr lang="en-US">
              <a:solidFill>
                <a:prstClr val="black">
                  <a:tint val="75000"/>
                </a:prstClr>
              </a:solidFill>
            </a:endParaRPr>
          </a:p>
        </p:txBody>
      </p:sp>
    </p:spTree>
    <p:extLst>
      <p:ext uri="{BB962C8B-B14F-4D97-AF65-F5344CB8AC3E}">
        <p14:creationId xmlns:p14="http://schemas.microsoft.com/office/powerpoint/2010/main" val="4194304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Over-exposure of positive resist taper </a:t>
            </a:r>
            <a:r>
              <a:rPr lang="en-US" sz="2400" dirty="0" smtClean="0"/>
              <a:t>pattern</a:t>
            </a:r>
            <a:endParaRPr lang="en-US" sz="2400" dirty="0"/>
          </a:p>
        </p:txBody>
      </p:sp>
      <p:sp>
        <p:nvSpPr>
          <p:cNvPr id="4" name="Slide Number Placeholder 3"/>
          <p:cNvSpPr>
            <a:spLocks noGrp="1"/>
          </p:cNvSpPr>
          <p:nvPr>
            <p:ph type="sldNum" sz="quarter" idx="12"/>
          </p:nvPr>
        </p:nvSpPr>
        <p:spPr/>
        <p:txBody>
          <a:bodyPr/>
          <a:lstStyle/>
          <a:p>
            <a:pPr>
              <a:defRPr/>
            </a:pPr>
            <a:fld id="{5F10FB5B-A7A1-4640-8535-82616311C685}" type="slidenum">
              <a:rPr lang="en-US" smtClean="0">
                <a:solidFill>
                  <a:prstClr val="black">
                    <a:tint val="75000"/>
                  </a:prstClr>
                </a:solidFill>
              </a:rPr>
              <a:pPr>
                <a:defRPr/>
              </a:pPr>
              <a:t>16</a:t>
            </a:fld>
            <a:endParaRPr lang="en-US">
              <a:solidFill>
                <a:prstClr val="black">
                  <a:tint val="75000"/>
                </a:prstClr>
              </a:solidFill>
            </a:endParaRPr>
          </a:p>
        </p:txBody>
      </p:sp>
      <p:sp>
        <p:nvSpPr>
          <p:cNvPr id="5" name="Rectangle 4"/>
          <p:cNvSpPr/>
          <p:nvPr/>
        </p:nvSpPr>
        <p:spPr>
          <a:xfrm>
            <a:off x="5318760" y="4259580"/>
            <a:ext cx="6858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Epi</a:t>
            </a:r>
            <a:endParaRPr lang="en-US" dirty="0"/>
          </a:p>
        </p:txBody>
      </p:sp>
      <p:sp>
        <p:nvSpPr>
          <p:cNvPr id="6" name="Rectangle 5"/>
          <p:cNvSpPr/>
          <p:nvPr/>
        </p:nvSpPr>
        <p:spPr>
          <a:xfrm>
            <a:off x="5318760" y="4030980"/>
            <a:ext cx="685800" cy="228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HM</a:t>
            </a:r>
            <a:endParaRPr lang="en-US" dirty="0"/>
          </a:p>
        </p:txBody>
      </p:sp>
      <p:sp>
        <p:nvSpPr>
          <p:cNvPr id="7" name="Rectangle 6"/>
          <p:cNvSpPr/>
          <p:nvPr/>
        </p:nvSpPr>
        <p:spPr>
          <a:xfrm>
            <a:off x="4632960" y="4488180"/>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8" name="Rectangle 7"/>
          <p:cNvSpPr/>
          <p:nvPr/>
        </p:nvSpPr>
        <p:spPr>
          <a:xfrm>
            <a:off x="4632960" y="4945380"/>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9" name="Flowchart: Document 8"/>
          <p:cNvSpPr/>
          <p:nvPr/>
        </p:nvSpPr>
        <p:spPr>
          <a:xfrm>
            <a:off x="4632960" y="5173980"/>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423160" y="1741714"/>
            <a:ext cx="20574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Epi</a:t>
            </a:r>
            <a:endParaRPr lang="en-US" dirty="0"/>
          </a:p>
        </p:txBody>
      </p:sp>
      <p:sp>
        <p:nvSpPr>
          <p:cNvPr id="18" name="Rectangle 17"/>
          <p:cNvSpPr/>
          <p:nvPr/>
        </p:nvSpPr>
        <p:spPr>
          <a:xfrm>
            <a:off x="2423160" y="1513114"/>
            <a:ext cx="2057400" cy="228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Hardmask</a:t>
            </a:r>
            <a:endParaRPr lang="en-US" dirty="0"/>
          </a:p>
        </p:txBody>
      </p:sp>
      <p:sp>
        <p:nvSpPr>
          <p:cNvPr id="19" name="Rectangle 18"/>
          <p:cNvSpPr/>
          <p:nvPr/>
        </p:nvSpPr>
        <p:spPr>
          <a:xfrm>
            <a:off x="2423160" y="1970314"/>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20" name="Rectangle 19"/>
          <p:cNvSpPr/>
          <p:nvPr/>
        </p:nvSpPr>
        <p:spPr>
          <a:xfrm>
            <a:off x="2423160" y="2427514"/>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21" name="Flowchart: Document 20"/>
          <p:cNvSpPr/>
          <p:nvPr/>
        </p:nvSpPr>
        <p:spPr>
          <a:xfrm>
            <a:off x="2423160" y="2656114"/>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519852" y="4259580"/>
            <a:ext cx="6858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Epi</a:t>
            </a:r>
            <a:endParaRPr lang="en-US" dirty="0"/>
          </a:p>
        </p:txBody>
      </p:sp>
      <p:sp>
        <p:nvSpPr>
          <p:cNvPr id="24" name="Rectangle 23"/>
          <p:cNvSpPr/>
          <p:nvPr/>
        </p:nvSpPr>
        <p:spPr>
          <a:xfrm>
            <a:off x="6834052" y="4488180"/>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25" name="Rectangle 24"/>
          <p:cNvSpPr/>
          <p:nvPr/>
        </p:nvSpPr>
        <p:spPr>
          <a:xfrm>
            <a:off x="6834052" y="4945380"/>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26" name="Flowchart: Document 25"/>
          <p:cNvSpPr/>
          <p:nvPr/>
        </p:nvSpPr>
        <p:spPr>
          <a:xfrm>
            <a:off x="6834052" y="5173980"/>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2438400" y="4259580"/>
            <a:ext cx="20574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Epi</a:t>
            </a:r>
            <a:endParaRPr lang="en-US" dirty="0"/>
          </a:p>
        </p:txBody>
      </p:sp>
      <p:sp>
        <p:nvSpPr>
          <p:cNvPr id="28" name="Rectangle 27"/>
          <p:cNvSpPr/>
          <p:nvPr/>
        </p:nvSpPr>
        <p:spPr>
          <a:xfrm>
            <a:off x="3124200" y="4030980"/>
            <a:ext cx="685800" cy="228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HM</a:t>
            </a:r>
            <a:endParaRPr lang="en-US" dirty="0"/>
          </a:p>
        </p:txBody>
      </p:sp>
      <p:sp>
        <p:nvSpPr>
          <p:cNvPr id="29" name="Rectangle 28"/>
          <p:cNvSpPr/>
          <p:nvPr/>
        </p:nvSpPr>
        <p:spPr>
          <a:xfrm>
            <a:off x="2438400" y="4488180"/>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30" name="Rectangle 29"/>
          <p:cNvSpPr/>
          <p:nvPr/>
        </p:nvSpPr>
        <p:spPr>
          <a:xfrm>
            <a:off x="2438400" y="4945380"/>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31" name="Flowchart: Document 30"/>
          <p:cNvSpPr/>
          <p:nvPr/>
        </p:nvSpPr>
        <p:spPr>
          <a:xfrm>
            <a:off x="2438400" y="5173980"/>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4624252" y="1741714"/>
            <a:ext cx="20574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Epi</a:t>
            </a:r>
            <a:endParaRPr lang="en-US" dirty="0"/>
          </a:p>
        </p:txBody>
      </p:sp>
      <p:sp>
        <p:nvSpPr>
          <p:cNvPr id="34" name="Rectangle 33"/>
          <p:cNvSpPr/>
          <p:nvPr/>
        </p:nvSpPr>
        <p:spPr>
          <a:xfrm>
            <a:off x="4624252" y="1513114"/>
            <a:ext cx="2057400" cy="228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HM</a:t>
            </a:r>
            <a:endParaRPr lang="en-US" dirty="0"/>
          </a:p>
        </p:txBody>
      </p:sp>
      <p:sp>
        <p:nvSpPr>
          <p:cNvPr id="35" name="Rectangle 34"/>
          <p:cNvSpPr/>
          <p:nvPr/>
        </p:nvSpPr>
        <p:spPr>
          <a:xfrm>
            <a:off x="4624252" y="1970314"/>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36" name="Rectangle 35"/>
          <p:cNvSpPr/>
          <p:nvPr/>
        </p:nvSpPr>
        <p:spPr>
          <a:xfrm>
            <a:off x="4624252" y="2427514"/>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37" name="Flowchart: Document 36"/>
          <p:cNvSpPr/>
          <p:nvPr/>
        </p:nvSpPr>
        <p:spPr>
          <a:xfrm>
            <a:off x="4624252" y="2656114"/>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4624252" y="1258388"/>
            <a:ext cx="2070462" cy="25472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PR</a:t>
            </a:r>
            <a:endParaRPr lang="en-US" sz="1600" dirty="0"/>
          </a:p>
        </p:txBody>
      </p:sp>
      <p:sp>
        <p:nvSpPr>
          <p:cNvPr id="40" name="Rectangle 39"/>
          <p:cNvSpPr/>
          <p:nvPr/>
        </p:nvSpPr>
        <p:spPr>
          <a:xfrm>
            <a:off x="228600" y="1741714"/>
            <a:ext cx="20574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III-V </a:t>
            </a:r>
            <a:r>
              <a:rPr lang="en-US" dirty="0" err="1" smtClean="0"/>
              <a:t>Epi</a:t>
            </a:r>
            <a:endParaRPr lang="en-US" dirty="0"/>
          </a:p>
        </p:txBody>
      </p:sp>
      <p:sp>
        <p:nvSpPr>
          <p:cNvPr id="42" name="Rectangle 41"/>
          <p:cNvSpPr/>
          <p:nvPr/>
        </p:nvSpPr>
        <p:spPr>
          <a:xfrm>
            <a:off x="228600" y="1970314"/>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43" name="Rectangle 42"/>
          <p:cNvSpPr/>
          <p:nvPr/>
        </p:nvSpPr>
        <p:spPr>
          <a:xfrm>
            <a:off x="228600" y="2427514"/>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44" name="Flowchart: Document 43"/>
          <p:cNvSpPr/>
          <p:nvPr/>
        </p:nvSpPr>
        <p:spPr>
          <a:xfrm>
            <a:off x="228600" y="2656114"/>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6834052" y="1741714"/>
            <a:ext cx="20574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Epi</a:t>
            </a:r>
            <a:endParaRPr lang="en-US" dirty="0"/>
          </a:p>
        </p:txBody>
      </p:sp>
      <p:sp>
        <p:nvSpPr>
          <p:cNvPr id="46" name="Rectangle 45"/>
          <p:cNvSpPr/>
          <p:nvPr/>
        </p:nvSpPr>
        <p:spPr>
          <a:xfrm>
            <a:off x="6834052" y="1513114"/>
            <a:ext cx="2057400" cy="228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HM</a:t>
            </a:r>
            <a:endParaRPr lang="en-US" dirty="0"/>
          </a:p>
        </p:txBody>
      </p:sp>
      <p:sp>
        <p:nvSpPr>
          <p:cNvPr id="47" name="Rectangle 46"/>
          <p:cNvSpPr/>
          <p:nvPr/>
        </p:nvSpPr>
        <p:spPr>
          <a:xfrm>
            <a:off x="6834052" y="1970314"/>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48" name="Rectangle 47"/>
          <p:cNvSpPr/>
          <p:nvPr/>
        </p:nvSpPr>
        <p:spPr>
          <a:xfrm>
            <a:off x="6834052" y="2427514"/>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49" name="Flowchart: Document 48"/>
          <p:cNvSpPr/>
          <p:nvPr/>
        </p:nvSpPr>
        <p:spPr>
          <a:xfrm>
            <a:off x="6834052" y="2656114"/>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7519852" y="1258388"/>
            <a:ext cx="685800" cy="25472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PR</a:t>
            </a:r>
            <a:endParaRPr lang="en-US" sz="1600" dirty="0"/>
          </a:p>
        </p:txBody>
      </p:sp>
      <p:sp>
        <p:nvSpPr>
          <p:cNvPr id="54" name="Rectangle 53"/>
          <p:cNvSpPr/>
          <p:nvPr/>
        </p:nvSpPr>
        <p:spPr>
          <a:xfrm>
            <a:off x="228600" y="4275908"/>
            <a:ext cx="20574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Epi</a:t>
            </a:r>
            <a:endParaRPr lang="en-US" dirty="0"/>
          </a:p>
        </p:txBody>
      </p:sp>
      <p:sp>
        <p:nvSpPr>
          <p:cNvPr id="55" name="Rectangle 54"/>
          <p:cNvSpPr/>
          <p:nvPr/>
        </p:nvSpPr>
        <p:spPr>
          <a:xfrm>
            <a:off x="914400" y="4047308"/>
            <a:ext cx="685800" cy="228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HM</a:t>
            </a:r>
            <a:endParaRPr lang="en-US" dirty="0"/>
          </a:p>
        </p:txBody>
      </p:sp>
      <p:sp>
        <p:nvSpPr>
          <p:cNvPr id="56" name="Rectangle 55"/>
          <p:cNvSpPr/>
          <p:nvPr/>
        </p:nvSpPr>
        <p:spPr>
          <a:xfrm>
            <a:off x="228600" y="4504508"/>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57" name="Rectangle 56"/>
          <p:cNvSpPr/>
          <p:nvPr/>
        </p:nvSpPr>
        <p:spPr>
          <a:xfrm>
            <a:off x="228600" y="4961708"/>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58" name="Flowchart: Document 57"/>
          <p:cNvSpPr/>
          <p:nvPr/>
        </p:nvSpPr>
        <p:spPr>
          <a:xfrm>
            <a:off x="228600" y="5190308"/>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914400" y="3792582"/>
            <a:ext cx="685800" cy="25472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PR</a:t>
            </a:r>
            <a:endParaRPr lang="en-US" sz="1600" dirty="0"/>
          </a:p>
        </p:txBody>
      </p:sp>
      <p:sp>
        <p:nvSpPr>
          <p:cNvPr id="53" name="TextBox 52"/>
          <p:cNvSpPr txBox="1"/>
          <p:nvPr/>
        </p:nvSpPr>
        <p:spPr>
          <a:xfrm>
            <a:off x="228600" y="3048000"/>
            <a:ext cx="2057400" cy="381000"/>
          </a:xfrm>
          <a:prstGeom prst="rect">
            <a:avLst/>
          </a:prstGeom>
          <a:noFill/>
        </p:spPr>
        <p:txBody>
          <a:bodyPr wrap="square" rtlCol="0">
            <a:spAutoFit/>
          </a:bodyPr>
          <a:lstStyle/>
          <a:p>
            <a:pPr algn="ctr"/>
            <a:r>
              <a:rPr lang="en-US" dirty="0" smtClean="0"/>
              <a:t>Bond</a:t>
            </a:r>
            <a:endParaRPr lang="en-US" dirty="0"/>
          </a:p>
        </p:txBody>
      </p:sp>
      <p:sp>
        <p:nvSpPr>
          <p:cNvPr id="59" name="TextBox 58"/>
          <p:cNvSpPr txBox="1"/>
          <p:nvPr/>
        </p:nvSpPr>
        <p:spPr>
          <a:xfrm>
            <a:off x="2438400" y="3048000"/>
            <a:ext cx="2057400" cy="381000"/>
          </a:xfrm>
          <a:prstGeom prst="rect">
            <a:avLst/>
          </a:prstGeom>
          <a:noFill/>
        </p:spPr>
        <p:txBody>
          <a:bodyPr wrap="square" rtlCol="0">
            <a:spAutoFit/>
          </a:bodyPr>
          <a:lstStyle/>
          <a:p>
            <a:pPr algn="ctr"/>
            <a:r>
              <a:rPr lang="en-US" dirty="0" smtClean="0"/>
              <a:t>PECVD </a:t>
            </a:r>
            <a:r>
              <a:rPr lang="en-US" dirty="0" err="1" smtClean="0"/>
              <a:t>Hardmask</a:t>
            </a:r>
            <a:endParaRPr lang="en-US" dirty="0"/>
          </a:p>
        </p:txBody>
      </p:sp>
      <p:sp>
        <p:nvSpPr>
          <p:cNvPr id="61" name="TextBox 60"/>
          <p:cNvSpPr txBox="1"/>
          <p:nvPr/>
        </p:nvSpPr>
        <p:spPr>
          <a:xfrm>
            <a:off x="4648200" y="3048000"/>
            <a:ext cx="2057400" cy="381000"/>
          </a:xfrm>
          <a:prstGeom prst="rect">
            <a:avLst/>
          </a:prstGeom>
          <a:noFill/>
        </p:spPr>
        <p:txBody>
          <a:bodyPr wrap="square" rtlCol="0">
            <a:spAutoFit/>
          </a:bodyPr>
          <a:lstStyle/>
          <a:p>
            <a:pPr algn="ctr"/>
            <a:r>
              <a:rPr lang="en-US" dirty="0" smtClean="0"/>
              <a:t>Positive Resist</a:t>
            </a:r>
            <a:endParaRPr lang="en-US" dirty="0"/>
          </a:p>
        </p:txBody>
      </p:sp>
      <p:sp>
        <p:nvSpPr>
          <p:cNvPr id="62" name="TextBox 61"/>
          <p:cNvSpPr txBox="1"/>
          <p:nvPr/>
        </p:nvSpPr>
        <p:spPr>
          <a:xfrm>
            <a:off x="6858000" y="3048000"/>
            <a:ext cx="2057400" cy="646331"/>
          </a:xfrm>
          <a:prstGeom prst="rect">
            <a:avLst/>
          </a:prstGeom>
          <a:noFill/>
        </p:spPr>
        <p:txBody>
          <a:bodyPr wrap="square" rtlCol="0">
            <a:spAutoFit/>
          </a:bodyPr>
          <a:lstStyle/>
          <a:p>
            <a:pPr algn="ctr"/>
            <a:r>
              <a:rPr lang="en-US" dirty="0" smtClean="0"/>
              <a:t>Over-exposed Lithography</a:t>
            </a:r>
            <a:endParaRPr lang="en-US" dirty="0"/>
          </a:p>
        </p:txBody>
      </p:sp>
      <p:sp>
        <p:nvSpPr>
          <p:cNvPr id="63" name="TextBox 62"/>
          <p:cNvSpPr txBox="1"/>
          <p:nvPr/>
        </p:nvSpPr>
        <p:spPr>
          <a:xfrm>
            <a:off x="228600" y="5638800"/>
            <a:ext cx="2057400" cy="381000"/>
          </a:xfrm>
          <a:prstGeom prst="rect">
            <a:avLst/>
          </a:prstGeom>
          <a:noFill/>
        </p:spPr>
        <p:txBody>
          <a:bodyPr wrap="square" rtlCol="0">
            <a:spAutoFit/>
          </a:bodyPr>
          <a:lstStyle/>
          <a:p>
            <a:pPr algn="ctr"/>
            <a:r>
              <a:rPr lang="en-US" dirty="0" smtClean="0"/>
              <a:t>HM Dry Etch</a:t>
            </a:r>
            <a:endParaRPr lang="en-US" dirty="0"/>
          </a:p>
        </p:txBody>
      </p:sp>
      <p:sp>
        <p:nvSpPr>
          <p:cNvPr id="64" name="TextBox 63"/>
          <p:cNvSpPr txBox="1"/>
          <p:nvPr/>
        </p:nvSpPr>
        <p:spPr>
          <a:xfrm>
            <a:off x="2438400" y="5638800"/>
            <a:ext cx="2057400" cy="381000"/>
          </a:xfrm>
          <a:prstGeom prst="rect">
            <a:avLst/>
          </a:prstGeom>
          <a:noFill/>
        </p:spPr>
        <p:txBody>
          <a:bodyPr wrap="square" rtlCol="0">
            <a:spAutoFit/>
          </a:bodyPr>
          <a:lstStyle/>
          <a:p>
            <a:pPr algn="ctr"/>
            <a:r>
              <a:rPr lang="en-US" dirty="0" smtClean="0"/>
              <a:t>Strip</a:t>
            </a:r>
            <a:endParaRPr lang="en-US" dirty="0"/>
          </a:p>
        </p:txBody>
      </p:sp>
      <p:sp>
        <p:nvSpPr>
          <p:cNvPr id="65" name="TextBox 64"/>
          <p:cNvSpPr txBox="1"/>
          <p:nvPr/>
        </p:nvSpPr>
        <p:spPr>
          <a:xfrm>
            <a:off x="4648200" y="5638800"/>
            <a:ext cx="2057400" cy="381000"/>
          </a:xfrm>
          <a:prstGeom prst="rect">
            <a:avLst/>
          </a:prstGeom>
          <a:noFill/>
        </p:spPr>
        <p:txBody>
          <a:bodyPr wrap="square" rtlCol="0">
            <a:spAutoFit/>
          </a:bodyPr>
          <a:lstStyle/>
          <a:p>
            <a:pPr algn="ctr"/>
            <a:r>
              <a:rPr lang="en-US" dirty="0" smtClean="0"/>
              <a:t>III-V Dry Etch</a:t>
            </a:r>
            <a:endParaRPr lang="en-US" dirty="0"/>
          </a:p>
        </p:txBody>
      </p:sp>
      <p:sp>
        <p:nvSpPr>
          <p:cNvPr id="66" name="TextBox 65"/>
          <p:cNvSpPr txBox="1"/>
          <p:nvPr/>
        </p:nvSpPr>
        <p:spPr>
          <a:xfrm>
            <a:off x="6858000" y="5638800"/>
            <a:ext cx="2057400" cy="381000"/>
          </a:xfrm>
          <a:prstGeom prst="rect">
            <a:avLst/>
          </a:prstGeom>
          <a:noFill/>
        </p:spPr>
        <p:txBody>
          <a:bodyPr wrap="square" rtlCol="0">
            <a:spAutoFit/>
          </a:bodyPr>
          <a:lstStyle/>
          <a:p>
            <a:pPr algn="ctr"/>
            <a:r>
              <a:rPr lang="en-US" dirty="0" smtClean="0"/>
              <a:t>BHF HM Removal</a:t>
            </a:r>
            <a:endParaRPr lang="en-US" dirty="0"/>
          </a:p>
        </p:txBody>
      </p:sp>
    </p:spTree>
    <p:extLst>
      <p:ext uri="{BB962C8B-B14F-4D97-AF65-F5344CB8AC3E}">
        <p14:creationId xmlns:p14="http://schemas.microsoft.com/office/powerpoint/2010/main" val="39516659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Over-exposure of positive resist taper </a:t>
            </a:r>
            <a:r>
              <a:rPr lang="en-US" sz="2400" dirty="0" smtClean="0"/>
              <a:t>pattern</a:t>
            </a:r>
            <a:endParaRPr lang="en-US" sz="2400" dirty="0"/>
          </a:p>
        </p:txBody>
      </p:sp>
      <p:sp>
        <p:nvSpPr>
          <p:cNvPr id="4" name="Slide Number Placeholder 3"/>
          <p:cNvSpPr>
            <a:spLocks noGrp="1"/>
          </p:cNvSpPr>
          <p:nvPr>
            <p:ph type="sldNum" sz="quarter" idx="12"/>
          </p:nvPr>
        </p:nvSpPr>
        <p:spPr/>
        <p:txBody>
          <a:bodyPr/>
          <a:lstStyle/>
          <a:p>
            <a:pPr>
              <a:defRPr/>
            </a:pPr>
            <a:fld id="{5F10FB5B-A7A1-4640-8535-82616311C685}" type="slidenum">
              <a:rPr lang="en-US" smtClean="0">
                <a:solidFill>
                  <a:prstClr val="black">
                    <a:tint val="75000"/>
                  </a:prstClr>
                </a:solidFill>
              </a:rPr>
              <a:pPr>
                <a:defRPr/>
              </a:pPr>
              <a:t>17</a:t>
            </a:fld>
            <a:endParaRPr lang="en-US">
              <a:solidFill>
                <a:prstClr val="black">
                  <a:tint val="75000"/>
                </a:prstClr>
              </a:solidFill>
            </a:endParaRPr>
          </a:p>
        </p:txBody>
      </p:sp>
      <p:sp>
        <p:nvSpPr>
          <p:cNvPr id="5" name="Rectangle 4"/>
          <p:cNvSpPr/>
          <p:nvPr/>
        </p:nvSpPr>
        <p:spPr>
          <a:xfrm>
            <a:off x="5318760" y="4259580"/>
            <a:ext cx="6858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Epi</a:t>
            </a:r>
            <a:endParaRPr lang="en-US" dirty="0"/>
          </a:p>
        </p:txBody>
      </p:sp>
      <p:sp>
        <p:nvSpPr>
          <p:cNvPr id="6" name="Rectangle 5"/>
          <p:cNvSpPr/>
          <p:nvPr/>
        </p:nvSpPr>
        <p:spPr>
          <a:xfrm>
            <a:off x="5318760" y="4030980"/>
            <a:ext cx="685800" cy="228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HM</a:t>
            </a:r>
            <a:endParaRPr lang="en-US" dirty="0"/>
          </a:p>
        </p:txBody>
      </p:sp>
      <p:sp>
        <p:nvSpPr>
          <p:cNvPr id="7" name="Rectangle 6"/>
          <p:cNvSpPr/>
          <p:nvPr/>
        </p:nvSpPr>
        <p:spPr>
          <a:xfrm>
            <a:off x="4632960" y="4488180"/>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8" name="Rectangle 7"/>
          <p:cNvSpPr/>
          <p:nvPr/>
        </p:nvSpPr>
        <p:spPr>
          <a:xfrm>
            <a:off x="4632960" y="4945380"/>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9" name="Flowchart: Document 8"/>
          <p:cNvSpPr/>
          <p:nvPr/>
        </p:nvSpPr>
        <p:spPr>
          <a:xfrm>
            <a:off x="4632960" y="5173980"/>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423160" y="1741714"/>
            <a:ext cx="20574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Epi</a:t>
            </a:r>
            <a:endParaRPr lang="en-US" dirty="0"/>
          </a:p>
        </p:txBody>
      </p:sp>
      <p:sp>
        <p:nvSpPr>
          <p:cNvPr id="18" name="Rectangle 17"/>
          <p:cNvSpPr/>
          <p:nvPr/>
        </p:nvSpPr>
        <p:spPr>
          <a:xfrm>
            <a:off x="2423160" y="1513114"/>
            <a:ext cx="2057400" cy="228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Hardmask</a:t>
            </a:r>
            <a:endParaRPr lang="en-US" dirty="0"/>
          </a:p>
        </p:txBody>
      </p:sp>
      <p:sp>
        <p:nvSpPr>
          <p:cNvPr id="19" name="Rectangle 18"/>
          <p:cNvSpPr/>
          <p:nvPr/>
        </p:nvSpPr>
        <p:spPr>
          <a:xfrm>
            <a:off x="2423160" y="1970314"/>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20" name="Rectangle 19"/>
          <p:cNvSpPr/>
          <p:nvPr/>
        </p:nvSpPr>
        <p:spPr>
          <a:xfrm>
            <a:off x="2423160" y="2427514"/>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21" name="Flowchart: Document 20"/>
          <p:cNvSpPr/>
          <p:nvPr/>
        </p:nvSpPr>
        <p:spPr>
          <a:xfrm>
            <a:off x="2423160" y="2656114"/>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519852" y="4259580"/>
            <a:ext cx="6858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Epi</a:t>
            </a:r>
            <a:endParaRPr lang="en-US" dirty="0"/>
          </a:p>
        </p:txBody>
      </p:sp>
      <p:sp>
        <p:nvSpPr>
          <p:cNvPr id="24" name="Rectangle 23"/>
          <p:cNvSpPr/>
          <p:nvPr/>
        </p:nvSpPr>
        <p:spPr>
          <a:xfrm>
            <a:off x="6834052" y="4488180"/>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25" name="Rectangle 24"/>
          <p:cNvSpPr/>
          <p:nvPr/>
        </p:nvSpPr>
        <p:spPr>
          <a:xfrm>
            <a:off x="6834052" y="4945380"/>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26" name="Flowchart: Document 25"/>
          <p:cNvSpPr/>
          <p:nvPr/>
        </p:nvSpPr>
        <p:spPr>
          <a:xfrm>
            <a:off x="6834052" y="5173980"/>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2438400" y="4259580"/>
            <a:ext cx="20574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Epi</a:t>
            </a:r>
            <a:endParaRPr lang="en-US" dirty="0"/>
          </a:p>
        </p:txBody>
      </p:sp>
      <p:sp>
        <p:nvSpPr>
          <p:cNvPr id="28" name="Rectangle 27"/>
          <p:cNvSpPr/>
          <p:nvPr/>
        </p:nvSpPr>
        <p:spPr>
          <a:xfrm>
            <a:off x="3124200" y="4030980"/>
            <a:ext cx="685800" cy="228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HM</a:t>
            </a:r>
            <a:endParaRPr lang="en-US" dirty="0"/>
          </a:p>
        </p:txBody>
      </p:sp>
      <p:sp>
        <p:nvSpPr>
          <p:cNvPr id="29" name="Rectangle 28"/>
          <p:cNvSpPr/>
          <p:nvPr/>
        </p:nvSpPr>
        <p:spPr>
          <a:xfrm>
            <a:off x="2438400" y="4488180"/>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30" name="Rectangle 29"/>
          <p:cNvSpPr/>
          <p:nvPr/>
        </p:nvSpPr>
        <p:spPr>
          <a:xfrm>
            <a:off x="2438400" y="4945380"/>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31" name="Flowchart: Document 30"/>
          <p:cNvSpPr/>
          <p:nvPr/>
        </p:nvSpPr>
        <p:spPr>
          <a:xfrm>
            <a:off x="2438400" y="5173980"/>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4624252" y="1741714"/>
            <a:ext cx="20574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Epi</a:t>
            </a:r>
            <a:endParaRPr lang="en-US" dirty="0"/>
          </a:p>
        </p:txBody>
      </p:sp>
      <p:sp>
        <p:nvSpPr>
          <p:cNvPr id="34" name="Rectangle 33"/>
          <p:cNvSpPr/>
          <p:nvPr/>
        </p:nvSpPr>
        <p:spPr>
          <a:xfrm>
            <a:off x="4624252" y="1513114"/>
            <a:ext cx="2057400" cy="228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HM</a:t>
            </a:r>
            <a:endParaRPr lang="en-US" dirty="0"/>
          </a:p>
        </p:txBody>
      </p:sp>
      <p:sp>
        <p:nvSpPr>
          <p:cNvPr id="35" name="Rectangle 34"/>
          <p:cNvSpPr/>
          <p:nvPr/>
        </p:nvSpPr>
        <p:spPr>
          <a:xfrm>
            <a:off x="4624252" y="1970314"/>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36" name="Rectangle 35"/>
          <p:cNvSpPr/>
          <p:nvPr/>
        </p:nvSpPr>
        <p:spPr>
          <a:xfrm>
            <a:off x="4624252" y="2427514"/>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37" name="Flowchart: Document 36"/>
          <p:cNvSpPr/>
          <p:nvPr/>
        </p:nvSpPr>
        <p:spPr>
          <a:xfrm>
            <a:off x="4624252" y="2656114"/>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4624252" y="1258388"/>
            <a:ext cx="2070462" cy="25472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PR</a:t>
            </a:r>
            <a:endParaRPr lang="en-US" sz="1600" dirty="0"/>
          </a:p>
        </p:txBody>
      </p:sp>
      <p:sp>
        <p:nvSpPr>
          <p:cNvPr id="40" name="Rectangle 39"/>
          <p:cNvSpPr/>
          <p:nvPr/>
        </p:nvSpPr>
        <p:spPr>
          <a:xfrm>
            <a:off x="228600" y="1741714"/>
            <a:ext cx="20574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III-V </a:t>
            </a:r>
            <a:r>
              <a:rPr lang="en-US" dirty="0" err="1" smtClean="0"/>
              <a:t>Epi</a:t>
            </a:r>
            <a:endParaRPr lang="en-US" dirty="0"/>
          </a:p>
        </p:txBody>
      </p:sp>
      <p:sp>
        <p:nvSpPr>
          <p:cNvPr id="42" name="Rectangle 41"/>
          <p:cNvSpPr/>
          <p:nvPr/>
        </p:nvSpPr>
        <p:spPr>
          <a:xfrm>
            <a:off x="228600" y="1970314"/>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43" name="Rectangle 42"/>
          <p:cNvSpPr/>
          <p:nvPr/>
        </p:nvSpPr>
        <p:spPr>
          <a:xfrm>
            <a:off x="228600" y="2427514"/>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44" name="Flowchart: Document 43"/>
          <p:cNvSpPr/>
          <p:nvPr/>
        </p:nvSpPr>
        <p:spPr>
          <a:xfrm>
            <a:off x="228600" y="2656114"/>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6834052" y="1741714"/>
            <a:ext cx="20574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Epi</a:t>
            </a:r>
            <a:endParaRPr lang="en-US" dirty="0"/>
          </a:p>
        </p:txBody>
      </p:sp>
      <p:sp>
        <p:nvSpPr>
          <p:cNvPr id="46" name="Rectangle 45"/>
          <p:cNvSpPr/>
          <p:nvPr/>
        </p:nvSpPr>
        <p:spPr>
          <a:xfrm>
            <a:off x="6834052" y="1513114"/>
            <a:ext cx="2057400" cy="228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HM</a:t>
            </a:r>
            <a:endParaRPr lang="en-US" dirty="0"/>
          </a:p>
        </p:txBody>
      </p:sp>
      <p:sp>
        <p:nvSpPr>
          <p:cNvPr id="47" name="Rectangle 46"/>
          <p:cNvSpPr/>
          <p:nvPr/>
        </p:nvSpPr>
        <p:spPr>
          <a:xfrm>
            <a:off x="6834052" y="1970314"/>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48" name="Rectangle 47"/>
          <p:cNvSpPr/>
          <p:nvPr/>
        </p:nvSpPr>
        <p:spPr>
          <a:xfrm>
            <a:off x="6834052" y="2427514"/>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49" name="Flowchart: Document 48"/>
          <p:cNvSpPr/>
          <p:nvPr/>
        </p:nvSpPr>
        <p:spPr>
          <a:xfrm>
            <a:off x="6834052" y="2656114"/>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7519852" y="1258388"/>
            <a:ext cx="685800" cy="25472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PR</a:t>
            </a:r>
            <a:endParaRPr lang="en-US" sz="1600" dirty="0"/>
          </a:p>
        </p:txBody>
      </p:sp>
      <p:sp>
        <p:nvSpPr>
          <p:cNvPr id="54" name="Rectangle 53"/>
          <p:cNvSpPr/>
          <p:nvPr/>
        </p:nvSpPr>
        <p:spPr>
          <a:xfrm>
            <a:off x="228600" y="4275908"/>
            <a:ext cx="20574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Epi</a:t>
            </a:r>
            <a:endParaRPr lang="en-US" dirty="0"/>
          </a:p>
        </p:txBody>
      </p:sp>
      <p:sp>
        <p:nvSpPr>
          <p:cNvPr id="55" name="Rectangle 54"/>
          <p:cNvSpPr/>
          <p:nvPr/>
        </p:nvSpPr>
        <p:spPr>
          <a:xfrm>
            <a:off x="914400" y="4047308"/>
            <a:ext cx="685800" cy="228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HM</a:t>
            </a:r>
            <a:endParaRPr lang="en-US" dirty="0"/>
          </a:p>
        </p:txBody>
      </p:sp>
      <p:sp>
        <p:nvSpPr>
          <p:cNvPr id="56" name="Rectangle 55"/>
          <p:cNvSpPr/>
          <p:nvPr/>
        </p:nvSpPr>
        <p:spPr>
          <a:xfrm>
            <a:off x="228600" y="4504508"/>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57" name="Rectangle 56"/>
          <p:cNvSpPr/>
          <p:nvPr/>
        </p:nvSpPr>
        <p:spPr>
          <a:xfrm>
            <a:off x="228600" y="4961708"/>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58" name="Flowchart: Document 57"/>
          <p:cNvSpPr/>
          <p:nvPr/>
        </p:nvSpPr>
        <p:spPr>
          <a:xfrm>
            <a:off x="228600" y="5190308"/>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914400" y="3792582"/>
            <a:ext cx="685800" cy="25472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PR</a:t>
            </a:r>
            <a:endParaRPr lang="en-US" sz="1600" dirty="0"/>
          </a:p>
        </p:txBody>
      </p:sp>
      <p:cxnSp>
        <p:nvCxnSpPr>
          <p:cNvPr id="10" name="Straight Connector 9"/>
          <p:cNvCxnSpPr/>
          <p:nvPr/>
        </p:nvCxnSpPr>
        <p:spPr>
          <a:xfrm>
            <a:off x="8353698" y="990600"/>
            <a:ext cx="0" cy="522514"/>
          </a:xfrm>
          <a:prstGeom prst="line">
            <a:avLst/>
          </a:prstGeom>
          <a:ln w="349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7360921" y="990600"/>
            <a:ext cx="0" cy="522514"/>
          </a:xfrm>
          <a:prstGeom prst="line">
            <a:avLst/>
          </a:prstGeom>
          <a:ln w="3492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228600" y="3048000"/>
            <a:ext cx="2057400" cy="381000"/>
          </a:xfrm>
          <a:prstGeom prst="rect">
            <a:avLst/>
          </a:prstGeom>
          <a:noFill/>
        </p:spPr>
        <p:txBody>
          <a:bodyPr wrap="square" rtlCol="0">
            <a:spAutoFit/>
          </a:bodyPr>
          <a:lstStyle/>
          <a:p>
            <a:pPr algn="ctr"/>
            <a:r>
              <a:rPr lang="en-US" dirty="0" smtClean="0"/>
              <a:t>Bond</a:t>
            </a:r>
            <a:endParaRPr lang="en-US" dirty="0"/>
          </a:p>
        </p:txBody>
      </p:sp>
      <p:sp>
        <p:nvSpPr>
          <p:cNvPr id="59" name="TextBox 58"/>
          <p:cNvSpPr txBox="1"/>
          <p:nvPr/>
        </p:nvSpPr>
        <p:spPr>
          <a:xfrm>
            <a:off x="2438400" y="3048000"/>
            <a:ext cx="2057400" cy="381000"/>
          </a:xfrm>
          <a:prstGeom prst="rect">
            <a:avLst/>
          </a:prstGeom>
          <a:noFill/>
        </p:spPr>
        <p:txBody>
          <a:bodyPr wrap="square" rtlCol="0">
            <a:spAutoFit/>
          </a:bodyPr>
          <a:lstStyle/>
          <a:p>
            <a:pPr algn="ctr"/>
            <a:r>
              <a:rPr lang="en-US" dirty="0" smtClean="0"/>
              <a:t>PECVD </a:t>
            </a:r>
            <a:r>
              <a:rPr lang="en-US" dirty="0" err="1" smtClean="0"/>
              <a:t>Hardmask</a:t>
            </a:r>
            <a:endParaRPr lang="en-US" dirty="0"/>
          </a:p>
        </p:txBody>
      </p:sp>
      <p:sp>
        <p:nvSpPr>
          <p:cNvPr id="61" name="TextBox 60"/>
          <p:cNvSpPr txBox="1"/>
          <p:nvPr/>
        </p:nvSpPr>
        <p:spPr>
          <a:xfrm>
            <a:off x="4648200" y="3048000"/>
            <a:ext cx="2057400" cy="381000"/>
          </a:xfrm>
          <a:prstGeom prst="rect">
            <a:avLst/>
          </a:prstGeom>
          <a:noFill/>
        </p:spPr>
        <p:txBody>
          <a:bodyPr wrap="square" rtlCol="0">
            <a:spAutoFit/>
          </a:bodyPr>
          <a:lstStyle/>
          <a:p>
            <a:pPr algn="ctr"/>
            <a:r>
              <a:rPr lang="en-US" dirty="0" smtClean="0"/>
              <a:t>Positive Resist</a:t>
            </a:r>
            <a:endParaRPr lang="en-US" dirty="0"/>
          </a:p>
        </p:txBody>
      </p:sp>
      <p:sp>
        <p:nvSpPr>
          <p:cNvPr id="62" name="TextBox 61"/>
          <p:cNvSpPr txBox="1"/>
          <p:nvPr/>
        </p:nvSpPr>
        <p:spPr>
          <a:xfrm>
            <a:off x="6858000" y="3048000"/>
            <a:ext cx="2057400" cy="646331"/>
          </a:xfrm>
          <a:prstGeom prst="rect">
            <a:avLst/>
          </a:prstGeom>
          <a:noFill/>
        </p:spPr>
        <p:txBody>
          <a:bodyPr wrap="square" rtlCol="0">
            <a:spAutoFit/>
          </a:bodyPr>
          <a:lstStyle/>
          <a:p>
            <a:pPr algn="ctr"/>
            <a:r>
              <a:rPr lang="en-US" dirty="0" smtClean="0"/>
              <a:t>Over-exposed Lithography</a:t>
            </a:r>
            <a:endParaRPr lang="en-US" dirty="0"/>
          </a:p>
        </p:txBody>
      </p:sp>
      <p:sp>
        <p:nvSpPr>
          <p:cNvPr id="63" name="TextBox 62"/>
          <p:cNvSpPr txBox="1"/>
          <p:nvPr/>
        </p:nvSpPr>
        <p:spPr>
          <a:xfrm>
            <a:off x="228600" y="5638800"/>
            <a:ext cx="2057400" cy="381000"/>
          </a:xfrm>
          <a:prstGeom prst="rect">
            <a:avLst/>
          </a:prstGeom>
          <a:noFill/>
        </p:spPr>
        <p:txBody>
          <a:bodyPr wrap="square" rtlCol="0">
            <a:spAutoFit/>
          </a:bodyPr>
          <a:lstStyle/>
          <a:p>
            <a:pPr algn="ctr"/>
            <a:r>
              <a:rPr lang="en-US" dirty="0" smtClean="0"/>
              <a:t>HM Dry Etch</a:t>
            </a:r>
            <a:endParaRPr lang="en-US" dirty="0"/>
          </a:p>
        </p:txBody>
      </p:sp>
      <p:sp>
        <p:nvSpPr>
          <p:cNvPr id="64" name="TextBox 63"/>
          <p:cNvSpPr txBox="1"/>
          <p:nvPr/>
        </p:nvSpPr>
        <p:spPr>
          <a:xfrm>
            <a:off x="2438400" y="5638800"/>
            <a:ext cx="2057400" cy="381000"/>
          </a:xfrm>
          <a:prstGeom prst="rect">
            <a:avLst/>
          </a:prstGeom>
          <a:noFill/>
        </p:spPr>
        <p:txBody>
          <a:bodyPr wrap="square" rtlCol="0">
            <a:spAutoFit/>
          </a:bodyPr>
          <a:lstStyle/>
          <a:p>
            <a:pPr algn="ctr"/>
            <a:r>
              <a:rPr lang="en-US" dirty="0" smtClean="0"/>
              <a:t>Strip</a:t>
            </a:r>
            <a:endParaRPr lang="en-US" dirty="0"/>
          </a:p>
        </p:txBody>
      </p:sp>
      <p:sp>
        <p:nvSpPr>
          <p:cNvPr id="65" name="TextBox 64"/>
          <p:cNvSpPr txBox="1"/>
          <p:nvPr/>
        </p:nvSpPr>
        <p:spPr>
          <a:xfrm>
            <a:off x="4648200" y="5638800"/>
            <a:ext cx="2057400" cy="381000"/>
          </a:xfrm>
          <a:prstGeom prst="rect">
            <a:avLst/>
          </a:prstGeom>
          <a:noFill/>
        </p:spPr>
        <p:txBody>
          <a:bodyPr wrap="square" rtlCol="0">
            <a:spAutoFit/>
          </a:bodyPr>
          <a:lstStyle/>
          <a:p>
            <a:pPr algn="ctr"/>
            <a:r>
              <a:rPr lang="en-US" dirty="0" smtClean="0"/>
              <a:t>III-V Dry Etch</a:t>
            </a:r>
            <a:endParaRPr lang="en-US" dirty="0"/>
          </a:p>
        </p:txBody>
      </p:sp>
      <p:sp>
        <p:nvSpPr>
          <p:cNvPr id="66" name="TextBox 65"/>
          <p:cNvSpPr txBox="1"/>
          <p:nvPr/>
        </p:nvSpPr>
        <p:spPr>
          <a:xfrm>
            <a:off x="6858000" y="5638800"/>
            <a:ext cx="2057400" cy="381000"/>
          </a:xfrm>
          <a:prstGeom prst="rect">
            <a:avLst/>
          </a:prstGeom>
          <a:noFill/>
        </p:spPr>
        <p:txBody>
          <a:bodyPr wrap="square" rtlCol="0">
            <a:spAutoFit/>
          </a:bodyPr>
          <a:lstStyle/>
          <a:p>
            <a:pPr algn="ctr"/>
            <a:r>
              <a:rPr lang="en-US" dirty="0" smtClean="0"/>
              <a:t>BHF HM Removal</a:t>
            </a:r>
            <a:endParaRPr lang="en-US" dirty="0"/>
          </a:p>
        </p:txBody>
      </p:sp>
      <p:cxnSp>
        <p:nvCxnSpPr>
          <p:cNvPr id="67" name="Straight Connector 66"/>
          <p:cNvCxnSpPr/>
          <p:nvPr/>
        </p:nvCxnSpPr>
        <p:spPr>
          <a:xfrm>
            <a:off x="1754777" y="3744686"/>
            <a:ext cx="0" cy="522514"/>
          </a:xfrm>
          <a:prstGeom prst="line">
            <a:avLst/>
          </a:prstGeom>
          <a:ln w="349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762000" y="3744686"/>
            <a:ext cx="0" cy="522514"/>
          </a:xfrm>
          <a:prstGeom prst="line">
            <a:avLst/>
          </a:prstGeom>
          <a:ln w="34925">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91464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Over-exposure of positive resist taper pattern</a:t>
            </a:r>
          </a:p>
        </p:txBody>
      </p:sp>
      <p:sp>
        <p:nvSpPr>
          <p:cNvPr id="3" name="Content Placeholder 2"/>
          <p:cNvSpPr>
            <a:spLocks noGrp="1"/>
          </p:cNvSpPr>
          <p:nvPr>
            <p:ph idx="1"/>
          </p:nvPr>
        </p:nvSpPr>
        <p:spPr/>
        <p:txBody>
          <a:bodyPr/>
          <a:lstStyle/>
          <a:p>
            <a:r>
              <a:rPr lang="en-US" sz="1600" b="1" dirty="0">
                <a:solidFill>
                  <a:srgbClr val="006600"/>
                </a:solidFill>
              </a:rPr>
              <a:t>ACE,ISO,DI,PEII(O2 Plasma)</a:t>
            </a:r>
          </a:p>
          <a:p>
            <a:r>
              <a:rPr lang="en-US" sz="1600" b="1" dirty="0">
                <a:solidFill>
                  <a:srgbClr val="006600"/>
                </a:solidFill>
              </a:rPr>
              <a:t>Deposit oxide </a:t>
            </a:r>
            <a:r>
              <a:rPr lang="en-US" sz="1600" b="1" dirty="0" err="1">
                <a:solidFill>
                  <a:srgbClr val="006600"/>
                </a:solidFill>
              </a:rPr>
              <a:t>hardmask</a:t>
            </a:r>
            <a:r>
              <a:rPr lang="en-US" sz="1600" b="1" dirty="0">
                <a:solidFill>
                  <a:srgbClr val="006600"/>
                </a:solidFill>
              </a:rPr>
              <a:t> in </a:t>
            </a:r>
            <a:r>
              <a:rPr lang="en-US" sz="1600" b="1" dirty="0" err="1" smtClean="0">
                <a:solidFill>
                  <a:srgbClr val="006600"/>
                </a:solidFill>
              </a:rPr>
              <a:t>PlamsaTherm</a:t>
            </a:r>
            <a:r>
              <a:rPr lang="en-US" sz="1600" b="1" dirty="0" smtClean="0">
                <a:solidFill>
                  <a:srgbClr val="006600"/>
                </a:solidFill>
              </a:rPr>
              <a:t> </a:t>
            </a:r>
            <a:r>
              <a:rPr lang="en-US" sz="1600" b="1" dirty="0" smtClean="0">
                <a:solidFill>
                  <a:srgbClr val="006600"/>
                </a:solidFill>
              </a:rPr>
              <a:t>PECVD – 200nm</a:t>
            </a:r>
            <a:endParaRPr lang="en-US" sz="1600" b="1" dirty="0">
              <a:solidFill>
                <a:srgbClr val="006600"/>
              </a:solidFill>
            </a:endParaRPr>
          </a:p>
          <a:p>
            <a:r>
              <a:rPr lang="en-US" sz="1600" b="1" dirty="0">
                <a:solidFill>
                  <a:srgbClr val="006600"/>
                </a:solidFill>
              </a:rPr>
              <a:t>ACE,ISO,DI,PEII(O2 Plasma)</a:t>
            </a:r>
          </a:p>
          <a:p>
            <a:r>
              <a:rPr lang="en-US" sz="1600" b="1" dirty="0">
                <a:solidFill>
                  <a:srgbClr val="006600"/>
                </a:solidFill>
              </a:rPr>
              <a:t>Dehydration bake </a:t>
            </a:r>
            <a:r>
              <a:rPr lang="en-US" sz="1600" b="1" dirty="0" smtClean="0">
                <a:solidFill>
                  <a:srgbClr val="006600"/>
                </a:solidFill>
              </a:rPr>
              <a:t>110 1min</a:t>
            </a:r>
            <a:endParaRPr lang="en-US" sz="1600" b="1" dirty="0">
              <a:solidFill>
                <a:srgbClr val="006600"/>
              </a:solidFill>
            </a:endParaRPr>
          </a:p>
          <a:p>
            <a:r>
              <a:rPr lang="en-US" sz="1600" b="1" dirty="0" smtClean="0">
                <a:solidFill>
                  <a:srgbClr val="006600"/>
                </a:solidFill>
              </a:rPr>
              <a:t>Spin HMDS (3krpm, 30sec)</a:t>
            </a:r>
          </a:p>
          <a:p>
            <a:pPr lvl="1"/>
            <a:r>
              <a:rPr lang="en-US" sz="1400" b="1" dirty="0">
                <a:solidFill>
                  <a:srgbClr val="006600"/>
                </a:solidFill>
              </a:rPr>
              <a:t>W</a:t>
            </a:r>
            <a:r>
              <a:rPr lang="en-US" sz="1400" b="1" dirty="0" smtClean="0">
                <a:solidFill>
                  <a:srgbClr val="006600"/>
                </a:solidFill>
              </a:rPr>
              <a:t>ait 60s after </a:t>
            </a:r>
            <a:r>
              <a:rPr lang="en-US" sz="1400" b="1" dirty="0">
                <a:solidFill>
                  <a:srgbClr val="006600"/>
                </a:solidFill>
              </a:rPr>
              <a:t>pipetting or </a:t>
            </a:r>
            <a:r>
              <a:rPr lang="en-US" sz="1400" b="1" dirty="0" smtClean="0">
                <a:solidFill>
                  <a:srgbClr val="006600"/>
                </a:solidFill>
              </a:rPr>
              <a:t>105C, 2min bake </a:t>
            </a:r>
            <a:r>
              <a:rPr lang="en-US" sz="1400" b="1" dirty="0">
                <a:solidFill>
                  <a:srgbClr val="006600"/>
                </a:solidFill>
              </a:rPr>
              <a:t>after spinning </a:t>
            </a:r>
            <a:r>
              <a:rPr lang="en-US" sz="1400" b="1" dirty="0" smtClean="0">
                <a:solidFill>
                  <a:srgbClr val="006600"/>
                </a:solidFill>
              </a:rPr>
              <a:t>(improved adhesion)</a:t>
            </a:r>
          </a:p>
          <a:p>
            <a:r>
              <a:rPr lang="en-US" sz="1600" b="1" dirty="0" smtClean="0">
                <a:solidFill>
                  <a:srgbClr val="006600"/>
                </a:solidFill>
              </a:rPr>
              <a:t>Spin </a:t>
            </a:r>
            <a:r>
              <a:rPr lang="en-US" sz="1600" b="1" dirty="0">
                <a:solidFill>
                  <a:srgbClr val="006600"/>
                </a:solidFill>
              </a:rPr>
              <a:t>SPR955.9 (3krpm, 30sec)</a:t>
            </a:r>
          </a:p>
          <a:p>
            <a:r>
              <a:rPr lang="en-US" sz="1600" b="1" dirty="0">
                <a:solidFill>
                  <a:srgbClr val="006600"/>
                </a:solidFill>
              </a:rPr>
              <a:t>Pre-exposure bake 95C, 90s</a:t>
            </a:r>
          </a:p>
          <a:p>
            <a:r>
              <a:rPr lang="en-US" sz="1600" b="1" dirty="0" err="1">
                <a:solidFill>
                  <a:srgbClr val="006600"/>
                </a:solidFill>
              </a:rPr>
              <a:t>Autostepper</a:t>
            </a:r>
            <a:r>
              <a:rPr lang="en-US" sz="1600" b="1" dirty="0">
                <a:solidFill>
                  <a:srgbClr val="006600"/>
                </a:solidFill>
              </a:rPr>
              <a:t> </a:t>
            </a:r>
            <a:r>
              <a:rPr lang="en-US" sz="1600" b="1" dirty="0" smtClean="0">
                <a:solidFill>
                  <a:srgbClr val="006600"/>
                </a:solidFill>
              </a:rPr>
              <a:t>Exposure=</a:t>
            </a:r>
            <a:r>
              <a:rPr lang="en-US" sz="1600" b="1" i="1" u="sng" dirty="0" smtClean="0">
                <a:solidFill>
                  <a:srgbClr val="006600"/>
                </a:solidFill>
              </a:rPr>
              <a:t>Variable</a:t>
            </a:r>
            <a:r>
              <a:rPr lang="en-US" sz="1600" b="1" dirty="0" smtClean="0">
                <a:solidFill>
                  <a:srgbClr val="006600"/>
                </a:solidFill>
              </a:rPr>
              <a:t>, Focus=0</a:t>
            </a:r>
            <a:endParaRPr lang="en-US" sz="1600" b="1" dirty="0">
              <a:solidFill>
                <a:srgbClr val="006600"/>
              </a:solidFill>
            </a:endParaRPr>
          </a:p>
          <a:p>
            <a:r>
              <a:rPr lang="en-US" sz="1600" b="1" dirty="0">
                <a:solidFill>
                  <a:srgbClr val="006600"/>
                </a:solidFill>
              </a:rPr>
              <a:t>Post exposure bake 125C, 90s</a:t>
            </a:r>
          </a:p>
          <a:p>
            <a:r>
              <a:rPr lang="pt-BR" sz="1600" b="1" dirty="0">
                <a:solidFill>
                  <a:srgbClr val="006600"/>
                </a:solidFill>
              </a:rPr>
              <a:t>40s Develop in MIF726 </a:t>
            </a:r>
            <a:endParaRPr lang="pt-BR" sz="1600" b="1" dirty="0" smtClean="0">
              <a:solidFill>
                <a:srgbClr val="006600"/>
              </a:solidFill>
            </a:endParaRPr>
          </a:p>
          <a:p>
            <a:r>
              <a:rPr lang="pt-BR" sz="1600" b="1" dirty="0" smtClean="0">
                <a:solidFill>
                  <a:srgbClr val="006600"/>
                </a:solidFill>
              </a:rPr>
              <a:t>O2 </a:t>
            </a:r>
            <a:r>
              <a:rPr lang="pt-BR" sz="1600" b="1" dirty="0">
                <a:solidFill>
                  <a:srgbClr val="006600"/>
                </a:solidFill>
              </a:rPr>
              <a:t>plasma 30s 300W 100mT to clean surface</a:t>
            </a:r>
          </a:p>
          <a:p>
            <a:r>
              <a:rPr lang="en-US" sz="1600" b="1" dirty="0" smtClean="0"/>
              <a:t>ICP#2 (recipe #104) </a:t>
            </a:r>
          </a:p>
          <a:p>
            <a:pPr lvl="1"/>
            <a:r>
              <a:rPr lang="en-US" sz="1400" b="1" dirty="0"/>
              <a:t>CF4/CHF3/O2 5/35/10sccm, 500/50W ICP/CCP, </a:t>
            </a:r>
            <a:r>
              <a:rPr lang="en-US" sz="1400" b="1" dirty="0" smtClean="0"/>
              <a:t>0.5Pa, </a:t>
            </a:r>
            <a:r>
              <a:rPr lang="en-US" sz="1400" b="1" dirty="0" smtClean="0"/>
              <a:t>2min 30sec</a:t>
            </a:r>
          </a:p>
          <a:p>
            <a:r>
              <a:rPr lang="en-US" sz="1600" b="1" dirty="0" smtClean="0"/>
              <a:t>RIE#5 </a:t>
            </a:r>
            <a:r>
              <a:rPr lang="en-US" sz="1600" b="1" dirty="0" err="1"/>
              <a:t>GaAs</a:t>
            </a:r>
            <a:r>
              <a:rPr lang="en-US" sz="1600" b="1" dirty="0"/>
              <a:t> </a:t>
            </a:r>
            <a:r>
              <a:rPr lang="en-US" sz="1600" b="1" dirty="0" smtClean="0"/>
              <a:t>Etch</a:t>
            </a:r>
          </a:p>
        </p:txBody>
      </p:sp>
      <p:sp>
        <p:nvSpPr>
          <p:cNvPr id="4" name="Slide Number Placeholder 3"/>
          <p:cNvSpPr>
            <a:spLocks noGrp="1"/>
          </p:cNvSpPr>
          <p:nvPr>
            <p:ph type="sldNum" sz="quarter" idx="12"/>
          </p:nvPr>
        </p:nvSpPr>
        <p:spPr/>
        <p:txBody>
          <a:bodyPr/>
          <a:lstStyle/>
          <a:p>
            <a:pPr>
              <a:defRPr/>
            </a:pPr>
            <a:fld id="{5F10FB5B-A7A1-4640-8535-82616311C685}" type="slidenum">
              <a:rPr lang="en-US" smtClean="0">
                <a:solidFill>
                  <a:prstClr val="black">
                    <a:tint val="75000"/>
                  </a:prstClr>
                </a:solidFill>
              </a:rPr>
              <a:pPr>
                <a:defRPr/>
              </a:pPr>
              <a:t>18</a:t>
            </a:fld>
            <a:endParaRPr lang="en-US">
              <a:solidFill>
                <a:prstClr val="black">
                  <a:tint val="75000"/>
                </a:prstClr>
              </a:solidFill>
            </a:endParaRPr>
          </a:p>
        </p:txBody>
      </p:sp>
      <p:sp>
        <p:nvSpPr>
          <p:cNvPr id="5" name="TextBox 4"/>
          <p:cNvSpPr txBox="1"/>
          <p:nvPr/>
        </p:nvSpPr>
        <p:spPr>
          <a:xfrm>
            <a:off x="152400" y="6400800"/>
            <a:ext cx="8077200" cy="369332"/>
          </a:xfrm>
          <a:prstGeom prst="rect">
            <a:avLst/>
          </a:prstGeom>
          <a:noFill/>
        </p:spPr>
        <p:txBody>
          <a:bodyPr wrap="square" rtlCol="0">
            <a:spAutoFit/>
          </a:bodyPr>
          <a:lstStyle/>
          <a:p>
            <a:r>
              <a:rPr lang="en-US" b="1" dirty="0" smtClean="0">
                <a:solidFill>
                  <a:srgbClr val="006600"/>
                </a:solidFill>
              </a:rPr>
              <a:t>Completed</a:t>
            </a:r>
            <a:r>
              <a:rPr lang="en-US" b="1" dirty="0" smtClean="0"/>
              <a:t>	Pending		</a:t>
            </a:r>
            <a:r>
              <a:rPr lang="en-US" b="1" dirty="0" smtClean="0">
                <a:solidFill>
                  <a:srgbClr val="FF0000"/>
                </a:solidFill>
              </a:rPr>
              <a:t>Abandoned</a:t>
            </a:r>
            <a:r>
              <a:rPr lang="en-US" b="1" dirty="0" smtClean="0"/>
              <a:t>	</a:t>
            </a:r>
            <a:endParaRPr lang="en-US" b="1" dirty="0"/>
          </a:p>
        </p:txBody>
      </p:sp>
    </p:spTree>
    <p:extLst>
      <p:ext uri="{BB962C8B-B14F-4D97-AF65-F5344CB8AC3E}">
        <p14:creationId xmlns:p14="http://schemas.microsoft.com/office/powerpoint/2010/main" val="15583572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Over-exposure Focus = 0</a:t>
            </a:r>
            <a:br>
              <a:rPr lang="en-US" sz="2800" dirty="0" smtClean="0"/>
            </a:br>
            <a:r>
              <a:rPr lang="en-US" sz="2800" dirty="0" smtClean="0"/>
              <a:t>100x Visible Microscope</a:t>
            </a:r>
            <a:endParaRPr lang="en-US" sz="2800" dirty="0"/>
          </a:p>
        </p:txBody>
      </p:sp>
      <p:sp>
        <p:nvSpPr>
          <p:cNvPr id="3" name="Content Placeholder 2"/>
          <p:cNvSpPr>
            <a:spLocks noGrp="1"/>
          </p:cNvSpPr>
          <p:nvPr>
            <p:ph idx="1"/>
          </p:nvPr>
        </p:nvSpPr>
        <p:spPr>
          <a:xfrm>
            <a:off x="457200" y="6096000"/>
            <a:ext cx="8229600" cy="762000"/>
          </a:xfrm>
        </p:spPr>
        <p:txBody>
          <a:bodyPr/>
          <a:lstStyle/>
          <a:p>
            <a:pPr marL="0" indent="0">
              <a:buNone/>
            </a:pPr>
            <a:r>
              <a:rPr lang="en-US" sz="2000" dirty="0" smtClean="0"/>
              <a:t>Note the sharpening, retraction, &amp; rainbow thin fill effect that occurs with increased exposure of the pattern.</a:t>
            </a:r>
            <a:endParaRPr lang="en-US" sz="2000" dirty="0"/>
          </a:p>
        </p:txBody>
      </p:sp>
      <p:sp>
        <p:nvSpPr>
          <p:cNvPr id="4" name="Slide Number Placeholder 3"/>
          <p:cNvSpPr>
            <a:spLocks noGrp="1"/>
          </p:cNvSpPr>
          <p:nvPr>
            <p:ph type="sldNum" sz="quarter" idx="12"/>
          </p:nvPr>
        </p:nvSpPr>
        <p:spPr/>
        <p:txBody>
          <a:bodyPr/>
          <a:lstStyle/>
          <a:p>
            <a:pPr>
              <a:defRPr/>
            </a:pPr>
            <a:fld id="{5F10FB5B-A7A1-4640-8535-82616311C685}" type="slidenum">
              <a:rPr lang="en-US" smtClean="0">
                <a:solidFill>
                  <a:prstClr val="black">
                    <a:tint val="75000"/>
                  </a:prstClr>
                </a:solidFill>
              </a:rPr>
              <a:pPr>
                <a:defRPr/>
              </a:pPr>
              <a:t>19</a:t>
            </a:fld>
            <a:endParaRPr lang="en-US">
              <a:solidFill>
                <a:prstClr val="black">
                  <a:tint val="75000"/>
                </a:prstClr>
              </a:solidFill>
            </a:endParaRPr>
          </a:p>
        </p:txBody>
      </p:sp>
      <p:pic>
        <p:nvPicPr>
          <p:cNvPr id="7" name="Picture 3" descr="C:\Users\Jock Bovington\Documents\Research\PULSAR\Cleanroom\Process Development\Taper Tip Reduction\SPR95509_0_4sEXP_43sDev_100x.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066800"/>
            <a:ext cx="2754086" cy="20655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200400" y="1066801"/>
            <a:ext cx="2754086" cy="20655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237514" y="1066801"/>
            <a:ext cx="2754086" cy="20655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65100" y="3573234"/>
            <a:ext cx="2754086" cy="206556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213100" y="3573235"/>
            <a:ext cx="2754086" cy="20655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6250214" y="3573235"/>
            <a:ext cx="2754086" cy="20655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89643" y="3132365"/>
            <a:ext cx="1905000" cy="369332"/>
          </a:xfrm>
          <a:prstGeom prst="rect">
            <a:avLst/>
          </a:prstGeom>
          <a:noFill/>
        </p:spPr>
        <p:txBody>
          <a:bodyPr wrap="square" rtlCol="0">
            <a:spAutoFit/>
          </a:bodyPr>
          <a:lstStyle/>
          <a:p>
            <a:pPr algn="ctr"/>
            <a:r>
              <a:rPr lang="en-US" dirty="0" smtClean="0"/>
              <a:t>0.4sec</a:t>
            </a:r>
            <a:endParaRPr lang="en-US" dirty="0"/>
          </a:p>
        </p:txBody>
      </p:sp>
      <p:sp>
        <p:nvSpPr>
          <p:cNvPr id="14" name="TextBox 13"/>
          <p:cNvSpPr txBox="1"/>
          <p:nvPr/>
        </p:nvSpPr>
        <p:spPr>
          <a:xfrm>
            <a:off x="3624943" y="3132365"/>
            <a:ext cx="1905000" cy="369332"/>
          </a:xfrm>
          <a:prstGeom prst="rect">
            <a:avLst/>
          </a:prstGeom>
          <a:noFill/>
        </p:spPr>
        <p:txBody>
          <a:bodyPr wrap="square" rtlCol="0">
            <a:spAutoFit/>
          </a:bodyPr>
          <a:lstStyle/>
          <a:p>
            <a:pPr algn="ctr"/>
            <a:r>
              <a:rPr lang="en-US" dirty="0" smtClean="0"/>
              <a:t>0.55sec</a:t>
            </a:r>
            <a:endParaRPr lang="en-US" dirty="0"/>
          </a:p>
        </p:txBody>
      </p:sp>
      <p:sp>
        <p:nvSpPr>
          <p:cNvPr id="15" name="TextBox 14"/>
          <p:cNvSpPr txBox="1"/>
          <p:nvPr/>
        </p:nvSpPr>
        <p:spPr>
          <a:xfrm>
            <a:off x="6674757" y="3132366"/>
            <a:ext cx="1905000" cy="369332"/>
          </a:xfrm>
          <a:prstGeom prst="rect">
            <a:avLst/>
          </a:prstGeom>
          <a:noFill/>
        </p:spPr>
        <p:txBody>
          <a:bodyPr wrap="square" rtlCol="0">
            <a:spAutoFit/>
          </a:bodyPr>
          <a:lstStyle/>
          <a:p>
            <a:pPr algn="ctr"/>
            <a:r>
              <a:rPr lang="en-US" dirty="0" smtClean="0"/>
              <a:t>0.7sec</a:t>
            </a:r>
            <a:endParaRPr lang="en-US" dirty="0"/>
          </a:p>
        </p:txBody>
      </p:sp>
      <p:sp>
        <p:nvSpPr>
          <p:cNvPr id="16" name="TextBox 15"/>
          <p:cNvSpPr txBox="1"/>
          <p:nvPr/>
        </p:nvSpPr>
        <p:spPr>
          <a:xfrm>
            <a:off x="576943" y="5638799"/>
            <a:ext cx="1905000" cy="369332"/>
          </a:xfrm>
          <a:prstGeom prst="rect">
            <a:avLst/>
          </a:prstGeom>
          <a:noFill/>
        </p:spPr>
        <p:txBody>
          <a:bodyPr wrap="square" rtlCol="0">
            <a:spAutoFit/>
          </a:bodyPr>
          <a:lstStyle/>
          <a:p>
            <a:pPr algn="ctr"/>
            <a:r>
              <a:rPr lang="en-US" dirty="0" smtClean="0"/>
              <a:t>0.85sec</a:t>
            </a:r>
            <a:endParaRPr lang="en-US" dirty="0"/>
          </a:p>
        </p:txBody>
      </p:sp>
      <p:sp>
        <p:nvSpPr>
          <p:cNvPr id="17" name="TextBox 16"/>
          <p:cNvSpPr txBox="1"/>
          <p:nvPr/>
        </p:nvSpPr>
        <p:spPr>
          <a:xfrm>
            <a:off x="3612243" y="5638799"/>
            <a:ext cx="1905000" cy="369332"/>
          </a:xfrm>
          <a:prstGeom prst="rect">
            <a:avLst/>
          </a:prstGeom>
          <a:noFill/>
        </p:spPr>
        <p:txBody>
          <a:bodyPr wrap="square" rtlCol="0">
            <a:spAutoFit/>
          </a:bodyPr>
          <a:lstStyle/>
          <a:p>
            <a:pPr algn="ctr"/>
            <a:r>
              <a:rPr lang="en-US" dirty="0" smtClean="0"/>
              <a:t>1.0sec</a:t>
            </a:r>
            <a:endParaRPr lang="en-US" dirty="0"/>
          </a:p>
        </p:txBody>
      </p:sp>
      <p:sp>
        <p:nvSpPr>
          <p:cNvPr id="18" name="TextBox 17"/>
          <p:cNvSpPr txBox="1"/>
          <p:nvPr/>
        </p:nvSpPr>
        <p:spPr>
          <a:xfrm>
            <a:off x="6662057" y="5638800"/>
            <a:ext cx="1905000" cy="369332"/>
          </a:xfrm>
          <a:prstGeom prst="rect">
            <a:avLst/>
          </a:prstGeom>
          <a:noFill/>
        </p:spPr>
        <p:txBody>
          <a:bodyPr wrap="square" rtlCol="0">
            <a:spAutoFit/>
          </a:bodyPr>
          <a:lstStyle/>
          <a:p>
            <a:pPr algn="ctr"/>
            <a:r>
              <a:rPr lang="en-US" dirty="0" smtClean="0"/>
              <a:t>1.6sec</a:t>
            </a:r>
            <a:endParaRPr lang="en-US" dirty="0"/>
          </a:p>
        </p:txBody>
      </p:sp>
    </p:spTree>
    <p:extLst>
      <p:ext uri="{BB962C8B-B14F-4D97-AF65-F5344CB8AC3E}">
        <p14:creationId xmlns:p14="http://schemas.microsoft.com/office/powerpoint/2010/main" val="1038431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pPr marL="0" indent="0">
              <a:buNone/>
            </a:pPr>
            <a:r>
              <a:rPr lang="en-US" dirty="0" smtClean="0"/>
              <a:t>Goal: The DUV stepper will not be online until next year at the earliest. Therefore, a &lt;200nm taper tip process must be developed with the </a:t>
            </a:r>
            <a:r>
              <a:rPr lang="en-US" dirty="0" err="1" smtClean="0"/>
              <a:t>Autostepper</a:t>
            </a:r>
            <a:r>
              <a:rPr lang="en-US" dirty="0" smtClean="0"/>
              <a:t>.</a:t>
            </a:r>
          </a:p>
          <a:p>
            <a:endParaRPr lang="en-US" dirty="0"/>
          </a:p>
          <a:p>
            <a:r>
              <a:rPr lang="en-US" dirty="0" smtClean="0"/>
              <a:t>Tried </a:t>
            </a:r>
            <a:r>
              <a:rPr lang="en-US" dirty="0" smtClean="0"/>
              <a:t>3 process concepts to reduce taper tip width</a:t>
            </a:r>
          </a:p>
          <a:p>
            <a:pPr lvl="1"/>
            <a:r>
              <a:rPr lang="en-US" dirty="0" smtClean="0"/>
              <a:t>BHF </a:t>
            </a:r>
            <a:r>
              <a:rPr lang="en-US" dirty="0"/>
              <a:t>wet </a:t>
            </a:r>
            <a:r>
              <a:rPr lang="en-US" dirty="0" smtClean="0"/>
              <a:t>etch of SiO2 </a:t>
            </a:r>
            <a:r>
              <a:rPr lang="en-US" dirty="0" err="1" smtClean="0"/>
              <a:t>hardmask</a:t>
            </a:r>
            <a:r>
              <a:rPr lang="en-US" dirty="0" smtClean="0"/>
              <a:t> </a:t>
            </a:r>
          </a:p>
          <a:p>
            <a:pPr lvl="2"/>
            <a:r>
              <a:rPr lang="en-US" dirty="0"/>
              <a:t>Dry etch followed by wet etch</a:t>
            </a:r>
          </a:p>
          <a:p>
            <a:pPr lvl="2"/>
            <a:r>
              <a:rPr lang="en-US" dirty="0" smtClean="0"/>
              <a:t>Wet etch only</a:t>
            </a:r>
          </a:p>
          <a:p>
            <a:pPr lvl="1"/>
            <a:r>
              <a:rPr lang="en-US" dirty="0" smtClean="0"/>
              <a:t>Over exposure of P resist mask</a:t>
            </a:r>
          </a:p>
          <a:p>
            <a:pPr lvl="1"/>
            <a:r>
              <a:rPr lang="en-US" dirty="0"/>
              <a:t>PMGI/SPR </a:t>
            </a:r>
            <a:r>
              <a:rPr lang="en-US" dirty="0" smtClean="0"/>
              <a:t>bi-layer pattern reduction</a:t>
            </a:r>
            <a:r>
              <a:rPr lang="en-US" dirty="0"/>
              <a:t> </a:t>
            </a:r>
            <a:r>
              <a:rPr lang="en-US" dirty="0" smtClean="0"/>
              <a:t>with DUV flood exposure</a:t>
            </a:r>
          </a:p>
        </p:txBody>
      </p:sp>
      <p:sp>
        <p:nvSpPr>
          <p:cNvPr id="4" name="Slide Number Placeholder 3"/>
          <p:cNvSpPr>
            <a:spLocks noGrp="1"/>
          </p:cNvSpPr>
          <p:nvPr>
            <p:ph type="sldNum" sz="quarter" idx="12"/>
          </p:nvPr>
        </p:nvSpPr>
        <p:spPr/>
        <p:txBody>
          <a:bodyPr/>
          <a:lstStyle/>
          <a:p>
            <a:pPr>
              <a:defRPr/>
            </a:pPr>
            <a:fld id="{5F10FB5B-A7A1-4640-8535-82616311C685}" type="slidenum">
              <a:rPr lang="en-US" smtClean="0">
                <a:solidFill>
                  <a:prstClr val="black">
                    <a:tint val="75000"/>
                  </a:prstClr>
                </a:solidFill>
              </a:rPr>
              <a:pPr>
                <a:defRPr/>
              </a:pPr>
              <a:t>2</a:t>
            </a:fld>
            <a:endParaRPr lang="en-US">
              <a:solidFill>
                <a:prstClr val="black">
                  <a:tint val="75000"/>
                </a:prstClr>
              </a:solidFill>
            </a:endParaRPr>
          </a:p>
        </p:txBody>
      </p:sp>
    </p:spTree>
    <p:extLst>
      <p:ext uri="{BB962C8B-B14F-4D97-AF65-F5344CB8AC3E}">
        <p14:creationId xmlns:p14="http://schemas.microsoft.com/office/powerpoint/2010/main" val="21400493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Over-exposure Focus = 0</a:t>
            </a:r>
            <a:br>
              <a:rPr lang="en-US" sz="2800" dirty="0" smtClean="0"/>
            </a:br>
            <a:r>
              <a:rPr lang="en-US" sz="2800" dirty="0" smtClean="0"/>
              <a:t>100x DUV Microscope</a:t>
            </a:r>
            <a:endParaRPr lang="en-US" sz="2800" dirty="0"/>
          </a:p>
        </p:txBody>
      </p:sp>
      <p:sp>
        <p:nvSpPr>
          <p:cNvPr id="3" name="Content Placeholder 2"/>
          <p:cNvSpPr>
            <a:spLocks noGrp="1"/>
          </p:cNvSpPr>
          <p:nvPr>
            <p:ph idx="1"/>
          </p:nvPr>
        </p:nvSpPr>
        <p:spPr>
          <a:xfrm>
            <a:off x="457200" y="6096000"/>
            <a:ext cx="8229600" cy="762000"/>
          </a:xfrm>
        </p:spPr>
        <p:txBody>
          <a:bodyPr/>
          <a:lstStyle/>
          <a:p>
            <a:pPr marL="0" indent="0">
              <a:buNone/>
            </a:pPr>
            <a:r>
              <a:rPr lang="en-US" sz="2000" dirty="0" smtClean="0"/>
              <a:t>Note the sharpening, retraction, &amp; rainbow thin fill effect that occurs with increased exposure of the pattern.</a:t>
            </a:r>
            <a:endParaRPr lang="en-US" sz="2000" dirty="0"/>
          </a:p>
        </p:txBody>
      </p:sp>
      <p:sp>
        <p:nvSpPr>
          <p:cNvPr id="4" name="Slide Number Placeholder 3"/>
          <p:cNvSpPr>
            <a:spLocks noGrp="1"/>
          </p:cNvSpPr>
          <p:nvPr>
            <p:ph type="sldNum" sz="quarter" idx="12"/>
          </p:nvPr>
        </p:nvSpPr>
        <p:spPr/>
        <p:txBody>
          <a:bodyPr/>
          <a:lstStyle/>
          <a:p>
            <a:pPr>
              <a:defRPr/>
            </a:pPr>
            <a:fld id="{5F10FB5B-A7A1-4640-8535-82616311C685}" type="slidenum">
              <a:rPr lang="en-US" smtClean="0">
                <a:solidFill>
                  <a:prstClr val="black">
                    <a:tint val="75000"/>
                  </a:prstClr>
                </a:solidFill>
              </a:rPr>
              <a:pPr>
                <a:defRPr/>
              </a:pPr>
              <a:t>20</a:t>
            </a:fld>
            <a:endParaRPr lang="en-US">
              <a:solidFill>
                <a:prstClr val="black">
                  <a:tint val="75000"/>
                </a:prstClr>
              </a:solidFill>
            </a:endParaRPr>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2400" y="1066800"/>
            <a:ext cx="2754085" cy="20655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00400" y="1066801"/>
            <a:ext cx="2754085" cy="20655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37514" y="1066801"/>
            <a:ext cx="2754085" cy="20655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65100" y="3573234"/>
            <a:ext cx="2754085" cy="20655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213100" y="3573235"/>
            <a:ext cx="2754085" cy="20655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250214" y="3573235"/>
            <a:ext cx="2754085" cy="20655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89643" y="3132365"/>
            <a:ext cx="1905000" cy="369332"/>
          </a:xfrm>
          <a:prstGeom prst="rect">
            <a:avLst/>
          </a:prstGeom>
          <a:noFill/>
        </p:spPr>
        <p:txBody>
          <a:bodyPr wrap="square" rtlCol="0">
            <a:spAutoFit/>
          </a:bodyPr>
          <a:lstStyle/>
          <a:p>
            <a:pPr algn="ctr"/>
            <a:r>
              <a:rPr lang="en-US" dirty="0" smtClean="0"/>
              <a:t>0.4sec</a:t>
            </a:r>
            <a:endParaRPr lang="en-US" dirty="0"/>
          </a:p>
        </p:txBody>
      </p:sp>
      <p:sp>
        <p:nvSpPr>
          <p:cNvPr id="14" name="TextBox 13"/>
          <p:cNvSpPr txBox="1"/>
          <p:nvPr/>
        </p:nvSpPr>
        <p:spPr>
          <a:xfrm>
            <a:off x="3624943" y="3132365"/>
            <a:ext cx="1905000" cy="369332"/>
          </a:xfrm>
          <a:prstGeom prst="rect">
            <a:avLst/>
          </a:prstGeom>
          <a:noFill/>
        </p:spPr>
        <p:txBody>
          <a:bodyPr wrap="square" rtlCol="0">
            <a:spAutoFit/>
          </a:bodyPr>
          <a:lstStyle/>
          <a:p>
            <a:pPr algn="ctr"/>
            <a:r>
              <a:rPr lang="en-US" dirty="0" smtClean="0"/>
              <a:t>0.55sec</a:t>
            </a:r>
            <a:endParaRPr lang="en-US" dirty="0"/>
          </a:p>
        </p:txBody>
      </p:sp>
      <p:sp>
        <p:nvSpPr>
          <p:cNvPr id="15" name="TextBox 14"/>
          <p:cNvSpPr txBox="1"/>
          <p:nvPr/>
        </p:nvSpPr>
        <p:spPr>
          <a:xfrm>
            <a:off x="6674757" y="3132366"/>
            <a:ext cx="1905000" cy="369332"/>
          </a:xfrm>
          <a:prstGeom prst="rect">
            <a:avLst/>
          </a:prstGeom>
          <a:noFill/>
        </p:spPr>
        <p:txBody>
          <a:bodyPr wrap="square" rtlCol="0">
            <a:spAutoFit/>
          </a:bodyPr>
          <a:lstStyle/>
          <a:p>
            <a:pPr algn="ctr"/>
            <a:r>
              <a:rPr lang="en-US" dirty="0" smtClean="0"/>
              <a:t>0.7sec</a:t>
            </a:r>
            <a:endParaRPr lang="en-US" dirty="0"/>
          </a:p>
        </p:txBody>
      </p:sp>
      <p:sp>
        <p:nvSpPr>
          <p:cNvPr id="16" name="TextBox 15"/>
          <p:cNvSpPr txBox="1"/>
          <p:nvPr/>
        </p:nvSpPr>
        <p:spPr>
          <a:xfrm>
            <a:off x="576943" y="5638799"/>
            <a:ext cx="1905000" cy="369332"/>
          </a:xfrm>
          <a:prstGeom prst="rect">
            <a:avLst/>
          </a:prstGeom>
          <a:noFill/>
        </p:spPr>
        <p:txBody>
          <a:bodyPr wrap="square" rtlCol="0">
            <a:spAutoFit/>
          </a:bodyPr>
          <a:lstStyle/>
          <a:p>
            <a:pPr algn="ctr"/>
            <a:r>
              <a:rPr lang="en-US" dirty="0" smtClean="0"/>
              <a:t>0.85sec</a:t>
            </a:r>
            <a:endParaRPr lang="en-US" dirty="0"/>
          </a:p>
        </p:txBody>
      </p:sp>
      <p:sp>
        <p:nvSpPr>
          <p:cNvPr id="17" name="TextBox 16"/>
          <p:cNvSpPr txBox="1"/>
          <p:nvPr/>
        </p:nvSpPr>
        <p:spPr>
          <a:xfrm>
            <a:off x="3612243" y="5638799"/>
            <a:ext cx="1905000" cy="369332"/>
          </a:xfrm>
          <a:prstGeom prst="rect">
            <a:avLst/>
          </a:prstGeom>
          <a:noFill/>
        </p:spPr>
        <p:txBody>
          <a:bodyPr wrap="square" rtlCol="0">
            <a:spAutoFit/>
          </a:bodyPr>
          <a:lstStyle/>
          <a:p>
            <a:pPr algn="ctr"/>
            <a:r>
              <a:rPr lang="en-US" dirty="0" smtClean="0"/>
              <a:t>1.0sec</a:t>
            </a:r>
            <a:endParaRPr lang="en-US" dirty="0"/>
          </a:p>
        </p:txBody>
      </p:sp>
      <p:sp>
        <p:nvSpPr>
          <p:cNvPr id="18" name="TextBox 17"/>
          <p:cNvSpPr txBox="1"/>
          <p:nvPr/>
        </p:nvSpPr>
        <p:spPr>
          <a:xfrm>
            <a:off x="6662057" y="5638800"/>
            <a:ext cx="1905000" cy="369332"/>
          </a:xfrm>
          <a:prstGeom prst="rect">
            <a:avLst/>
          </a:prstGeom>
          <a:noFill/>
        </p:spPr>
        <p:txBody>
          <a:bodyPr wrap="square" rtlCol="0">
            <a:spAutoFit/>
          </a:bodyPr>
          <a:lstStyle/>
          <a:p>
            <a:pPr algn="ctr"/>
            <a:r>
              <a:rPr lang="en-US" dirty="0" smtClean="0"/>
              <a:t>1.6sec</a:t>
            </a:r>
            <a:endParaRPr lang="en-US" dirty="0"/>
          </a:p>
        </p:txBody>
      </p:sp>
    </p:spTree>
    <p:extLst>
      <p:ext uri="{BB962C8B-B14F-4D97-AF65-F5344CB8AC3E}">
        <p14:creationId xmlns:p14="http://schemas.microsoft.com/office/powerpoint/2010/main" val="2767593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Over-exposure Focus = 0</a:t>
            </a:r>
            <a:br>
              <a:rPr lang="en-US" sz="2800" dirty="0" smtClean="0"/>
            </a:br>
            <a:r>
              <a:rPr lang="en-US" sz="2800" dirty="0" smtClean="0"/>
              <a:t>100x DUV Microscope</a:t>
            </a:r>
            <a:endParaRPr lang="en-US" sz="2800" dirty="0"/>
          </a:p>
        </p:txBody>
      </p:sp>
      <p:sp>
        <p:nvSpPr>
          <p:cNvPr id="3" name="Content Placeholder 2"/>
          <p:cNvSpPr>
            <a:spLocks noGrp="1"/>
          </p:cNvSpPr>
          <p:nvPr>
            <p:ph idx="1"/>
          </p:nvPr>
        </p:nvSpPr>
        <p:spPr>
          <a:xfrm>
            <a:off x="457200" y="6096000"/>
            <a:ext cx="8229600" cy="762000"/>
          </a:xfrm>
        </p:spPr>
        <p:txBody>
          <a:bodyPr/>
          <a:lstStyle/>
          <a:p>
            <a:pPr marL="0" indent="0">
              <a:buNone/>
            </a:pPr>
            <a:r>
              <a:rPr lang="en-US" sz="2000" dirty="0" smtClean="0"/>
              <a:t>Note the sharpening, retraction, &amp; rainbow thin fill effect that occurs with increased exposure of the pattern.</a:t>
            </a:r>
            <a:endParaRPr lang="en-US" sz="2000" dirty="0"/>
          </a:p>
        </p:txBody>
      </p:sp>
      <p:sp>
        <p:nvSpPr>
          <p:cNvPr id="4" name="Slide Number Placeholder 3"/>
          <p:cNvSpPr>
            <a:spLocks noGrp="1"/>
          </p:cNvSpPr>
          <p:nvPr>
            <p:ph type="sldNum" sz="quarter" idx="12"/>
          </p:nvPr>
        </p:nvSpPr>
        <p:spPr/>
        <p:txBody>
          <a:bodyPr/>
          <a:lstStyle/>
          <a:p>
            <a:pPr>
              <a:defRPr/>
            </a:pPr>
            <a:fld id="{5F10FB5B-A7A1-4640-8535-82616311C685}" type="slidenum">
              <a:rPr lang="en-US" smtClean="0">
                <a:solidFill>
                  <a:prstClr val="black">
                    <a:tint val="75000"/>
                  </a:prstClr>
                </a:solidFill>
              </a:rPr>
              <a:pPr>
                <a:defRPr/>
              </a:pPr>
              <a:t>21</a:t>
            </a:fld>
            <a:endParaRPr lang="en-US">
              <a:solidFill>
                <a:prstClr val="black">
                  <a:tint val="75000"/>
                </a:prstClr>
              </a:solidFill>
            </a:endParaRPr>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2400" y="1066800"/>
            <a:ext cx="2754086" cy="20655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00400" y="1066801"/>
            <a:ext cx="2754085" cy="20655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37514" y="1066801"/>
            <a:ext cx="2754085" cy="20655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65100" y="3573234"/>
            <a:ext cx="2754085" cy="206556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213100" y="3573235"/>
            <a:ext cx="2754085" cy="20655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250214" y="3573235"/>
            <a:ext cx="2754085" cy="20655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89643" y="3132365"/>
            <a:ext cx="1905000" cy="369332"/>
          </a:xfrm>
          <a:prstGeom prst="rect">
            <a:avLst/>
          </a:prstGeom>
          <a:noFill/>
        </p:spPr>
        <p:txBody>
          <a:bodyPr wrap="square" rtlCol="0">
            <a:spAutoFit/>
          </a:bodyPr>
          <a:lstStyle/>
          <a:p>
            <a:pPr algn="ctr"/>
            <a:r>
              <a:rPr lang="en-US" dirty="0" smtClean="0"/>
              <a:t>0.4sec</a:t>
            </a:r>
            <a:endParaRPr lang="en-US" dirty="0"/>
          </a:p>
        </p:txBody>
      </p:sp>
      <p:sp>
        <p:nvSpPr>
          <p:cNvPr id="14" name="TextBox 13"/>
          <p:cNvSpPr txBox="1"/>
          <p:nvPr/>
        </p:nvSpPr>
        <p:spPr>
          <a:xfrm>
            <a:off x="3624943" y="3132365"/>
            <a:ext cx="1905000" cy="369332"/>
          </a:xfrm>
          <a:prstGeom prst="rect">
            <a:avLst/>
          </a:prstGeom>
          <a:noFill/>
        </p:spPr>
        <p:txBody>
          <a:bodyPr wrap="square" rtlCol="0">
            <a:spAutoFit/>
          </a:bodyPr>
          <a:lstStyle/>
          <a:p>
            <a:pPr algn="ctr"/>
            <a:r>
              <a:rPr lang="en-US" dirty="0" smtClean="0"/>
              <a:t>0.55sec</a:t>
            </a:r>
            <a:endParaRPr lang="en-US" dirty="0"/>
          </a:p>
        </p:txBody>
      </p:sp>
      <p:sp>
        <p:nvSpPr>
          <p:cNvPr id="15" name="TextBox 14"/>
          <p:cNvSpPr txBox="1"/>
          <p:nvPr/>
        </p:nvSpPr>
        <p:spPr>
          <a:xfrm>
            <a:off x="6674757" y="3132366"/>
            <a:ext cx="1905000" cy="369332"/>
          </a:xfrm>
          <a:prstGeom prst="rect">
            <a:avLst/>
          </a:prstGeom>
          <a:noFill/>
        </p:spPr>
        <p:txBody>
          <a:bodyPr wrap="square" rtlCol="0">
            <a:spAutoFit/>
          </a:bodyPr>
          <a:lstStyle/>
          <a:p>
            <a:pPr algn="ctr"/>
            <a:r>
              <a:rPr lang="en-US" dirty="0" smtClean="0"/>
              <a:t>0.7sec</a:t>
            </a:r>
            <a:endParaRPr lang="en-US" dirty="0"/>
          </a:p>
        </p:txBody>
      </p:sp>
      <p:sp>
        <p:nvSpPr>
          <p:cNvPr id="16" name="TextBox 15"/>
          <p:cNvSpPr txBox="1"/>
          <p:nvPr/>
        </p:nvSpPr>
        <p:spPr>
          <a:xfrm>
            <a:off x="576943" y="5638799"/>
            <a:ext cx="1905000" cy="369332"/>
          </a:xfrm>
          <a:prstGeom prst="rect">
            <a:avLst/>
          </a:prstGeom>
          <a:noFill/>
        </p:spPr>
        <p:txBody>
          <a:bodyPr wrap="square" rtlCol="0">
            <a:spAutoFit/>
          </a:bodyPr>
          <a:lstStyle/>
          <a:p>
            <a:pPr algn="ctr"/>
            <a:r>
              <a:rPr lang="en-US" dirty="0" smtClean="0"/>
              <a:t>0.85sec</a:t>
            </a:r>
            <a:endParaRPr lang="en-US" dirty="0"/>
          </a:p>
        </p:txBody>
      </p:sp>
      <p:sp>
        <p:nvSpPr>
          <p:cNvPr id="17" name="TextBox 16"/>
          <p:cNvSpPr txBox="1"/>
          <p:nvPr/>
        </p:nvSpPr>
        <p:spPr>
          <a:xfrm>
            <a:off x="3612243" y="5638799"/>
            <a:ext cx="1905000" cy="369332"/>
          </a:xfrm>
          <a:prstGeom prst="rect">
            <a:avLst/>
          </a:prstGeom>
          <a:noFill/>
        </p:spPr>
        <p:txBody>
          <a:bodyPr wrap="square" rtlCol="0">
            <a:spAutoFit/>
          </a:bodyPr>
          <a:lstStyle/>
          <a:p>
            <a:pPr algn="ctr"/>
            <a:r>
              <a:rPr lang="en-US" dirty="0" smtClean="0"/>
              <a:t>1.0sec</a:t>
            </a:r>
            <a:endParaRPr lang="en-US" dirty="0"/>
          </a:p>
        </p:txBody>
      </p:sp>
      <p:sp>
        <p:nvSpPr>
          <p:cNvPr id="18" name="TextBox 17"/>
          <p:cNvSpPr txBox="1"/>
          <p:nvPr/>
        </p:nvSpPr>
        <p:spPr>
          <a:xfrm>
            <a:off x="6662057" y="5638800"/>
            <a:ext cx="1905000" cy="369332"/>
          </a:xfrm>
          <a:prstGeom prst="rect">
            <a:avLst/>
          </a:prstGeom>
          <a:noFill/>
        </p:spPr>
        <p:txBody>
          <a:bodyPr wrap="square" rtlCol="0">
            <a:spAutoFit/>
          </a:bodyPr>
          <a:lstStyle/>
          <a:p>
            <a:pPr algn="ctr"/>
            <a:r>
              <a:rPr lang="en-US" dirty="0" smtClean="0"/>
              <a:t>1.6sec</a:t>
            </a:r>
            <a:endParaRPr lang="en-US" dirty="0"/>
          </a:p>
        </p:txBody>
      </p:sp>
    </p:spTree>
    <p:extLst>
      <p:ext uri="{BB962C8B-B14F-4D97-AF65-F5344CB8AC3E}">
        <p14:creationId xmlns:p14="http://schemas.microsoft.com/office/powerpoint/2010/main" val="42662147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Residual PR Films at </a:t>
            </a:r>
            <a:r>
              <a:rPr lang="en-US" dirty="0" smtClean="0"/>
              <a:t>Taper Tip</a:t>
            </a:r>
            <a:endParaRPr lang="en-US" dirty="0"/>
          </a:p>
        </p:txBody>
      </p:sp>
      <p:sp>
        <p:nvSpPr>
          <p:cNvPr id="3" name="Content Placeholder 2"/>
          <p:cNvSpPr>
            <a:spLocks noGrp="1"/>
          </p:cNvSpPr>
          <p:nvPr>
            <p:ph idx="1"/>
          </p:nvPr>
        </p:nvSpPr>
        <p:spPr>
          <a:xfrm>
            <a:off x="457200" y="4648200"/>
            <a:ext cx="8229600" cy="1477963"/>
          </a:xfrm>
        </p:spPr>
        <p:txBody>
          <a:bodyPr/>
          <a:lstStyle/>
          <a:p>
            <a:pPr marL="0" indent="0">
              <a:buNone/>
            </a:pPr>
            <a:r>
              <a:rPr lang="en-US" dirty="0" smtClean="0"/>
              <a:t>As the over-exposure is increased the pattern retracts and thins at the tip. This sharpens the tip, however it leaves a film or resist visible in the microscope which is not expected to withstand oxide dry etching.</a:t>
            </a:r>
            <a:endParaRPr lang="en-US" dirty="0"/>
          </a:p>
        </p:txBody>
      </p:sp>
      <p:sp>
        <p:nvSpPr>
          <p:cNvPr id="4" name="Slide Number Placeholder 3"/>
          <p:cNvSpPr>
            <a:spLocks noGrp="1"/>
          </p:cNvSpPr>
          <p:nvPr>
            <p:ph type="sldNum" sz="quarter" idx="12"/>
          </p:nvPr>
        </p:nvSpPr>
        <p:spPr/>
        <p:txBody>
          <a:bodyPr/>
          <a:lstStyle/>
          <a:p>
            <a:pPr>
              <a:defRPr/>
            </a:pPr>
            <a:fld id="{5F10FB5B-A7A1-4640-8535-82616311C685}" type="slidenum">
              <a:rPr lang="en-US" smtClean="0">
                <a:solidFill>
                  <a:prstClr val="black">
                    <a:tint val="75000"/>
                  </a:prstClr>
                </a:solidFill>
              </a:rPr>
              <a:pPr>
                <a:defRPr/>
              </a:pPr>
              <a:t>22</a:t>
            </a:fld>
            <a:endParaRPr lang="en-US">
              <a:solidFill>
                <a:prstClr val="black">
                  <a:tint val="75000"/>
                </a:prstClr>
              </a:solidFill>
            </a:endParaRPr>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52399" y="1295400"/>
            <a:ext cx="4267201" cy="3200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48200" y="1295400"/>
            <a:ext cx="4267199"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9189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Conclusions</a:t>
            </a:r>
            <a:br>
              <a:rPr lang="en-US" sz="2400" dirty="0" smtClean="0"/>
            </a:br>
            <a:r>
              <a:rPr lang="en-US" sz="2400" dirty="0" smtClean="0"/>
              <a:t>Over-exposure </a:t>
            </a:r>
            <a:r>
              <a:rPr lang="en-US" sz="2400" dirty="0"/>
              <a:t>of positive resist taper pattern</a:t>
            </a:r>
          </a:p>
        </p:txBody>
      </p:sp>
      <p:sp>
        <p:nvSpPr>
          <p:cNvPr id="3" name="Content Placeholder 2"/>
          <p:cNvSpPr>
            <a:spLocks noGrp="1"/>
          </p:cNvSpPr>
          <p:nvPr>
            <p:ph idx="1"/>
          </p:nvPr>
        </p:nvSpPr>
        <p:spPr/>
        <p:txBody>
          <a:bodyPr/>
          <a:lstStyle/>
          <a:p>
            <a:r>
              <a:rPr lang="en-US" sz="2400" dirty="0" smtClean="0"/>
              <a:t>Some reduction is clearly visible and should be investigated as a change in the current Si Hybrid process. </a:t>
            </a:r>
          </a:p>
          <a:p>
            <a:r>
              <a:rPr lang="en-US" sz="2400" dirty="0" smtClean="0"/>
              <a:t>I suggest a simulation of 300-500nm taper tips transmission as a function of alignment offset.</a:t>
            </a:r>
          </a:p>
          <a:p>
            <a:r>
              <a:rPr lang="en-US" sz="2400" dirty="0" smtClean="0"/>
              <a:t>&lt;200nm tapers don’t seem possible in this process because of the thinning of the tips into residual PR films which will adversely effect consistency and line edge roughness.</a:t>
            </a:r>
          </a:p>
          <a:p>
            <a:r>
              <a:rPr lang="en-US" sz="2400" dirty="0" smtClean="0"/>
              <a:t>There is also the unmeasured parameter of consistency. This is predicted to decrease with higher over exposure doses.</a:t>
            </a:r>
            <a:endParaRPr lang="en-US" sz="2400" dirty="0"/>
          </a:p>
        </p:txBody>
      </p:sp>
      <p:sp>
        <p:nvSpPr>
          <p:cNvPr id="4" name="Slide Number Placeholder 3"/>
          <p:cNvSpPr>
            <a:spLocks noGrp="1"/>
          </p:cNvSpPr>
          <p:nvPr>
            <p:ph type="sldNum" sz="quarter" idx="12"/>
          </p:nvPr>
        </p:nvSpPr>
        <p:spPr/>
        <p:txBody>
          <a:bodyPr/>
          <a:lstStyle/>
          <a:p>
            <a:pPr>
              <a:defRPr/>
            </a:pPr>
            <a:fld id="{5F10FB5B-A7A1-4640-8535-82616311C685}" type="slidenum">
              <a:rPr lang="en-US" smtClean="0">
                <a:solidFill>
                  <a:prstClr val="black">
                    <a:tint val="75000"/>
                  </a:prstClr>
                </a:solidFill>
              </a:rPr>
              <a:pPr>
                <a:defRPr/>
              </a:pPr>
              <a:t>23</a:t>
            </a:fld>
            <a:endParaRPr lang="en-US">
              <a:solidFill>
                <a:prstClr val="black">
                  <a:tint val="75000"/>
                </a:prstClr>
              </a:solidFill>
            </a:endParaRPr>
          </a:p>
        </p:txBody>
      </p:sp>
    </p:spTree>
    <p:extLst>
      <p:ext uri="{BB962C8B-B14F-4D97-AF65-F5344CB8AC3E}">
        <p14:creationId xmlns:p14="http://schemas.microsoft.com/office/powerpoint/2010/main" val="8205122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1"/>
            <a:r>
              <a:rPr lang="en-US" dirty="0"/>
              <a:t>PMGI/SPR </a:t>
            </a:r>
            <a:r>
              <a:rPr lang="en-US" dirty="0" smtClean="0"/>
              <a:t>bi-layer </a:t>
            </a:r>
            <a:r>
              <a:rPr lang="en-US" dirty="0"/>
              <a:t>pattern reduction with DUV flood exposure</a:t>
            </a:r>
          </a:p>
        </p:txBody>
      </p:sp>
      <p:sp>
        <p:nvSpPr>
          <p:cNvPr id="6" name="Text Placeholder 5"/>
          <p:cNvSpPr>
            <a:spLocks noGrp="1"/>
          </p:cNvSpPr>
          <p:nvPr>
            <p:ph type="body" idx="1"/>
          </p:nvPr>
        </p:nvSpPr>
        <p:spPr/>
        <p:txBody>
          <a:bodyPr/>
          <a:lstStyle/>
          <a:p>
            <a:endParaRPr lang="en-US" dirty="0"/>
          </a:p>
        </p:txBody>
      </p:sp>
      <p:sp>
        <p:nvSpPr>
          <p:cNvPr id="3" name="Slide Number Placeholder 2"/>
          <p:cNvSpPr>
            <a:spLocks noGrp="1"/>
          </p:cNvSpPr>
          <p:nvPr>
            <p:ph type="sldNum" sz="quarter" idx="12"/>
          </p:nvPr>
        </p:nvSpPr>
        <p:spPr/>
        <p:txBody>
          <a:bodyPr/>
          <a:lstStyle/>
          <a:p>
            <a:pPr>
              <a:defRPr/>
            </a:pPr>
            <a:fld id="{4B0185FD-06C2-4D2F-A336-89CBEF7717D5}" type="slidenum">
              <a:rPr lang="en-US" smtClean="0">
                <a:solidFill>
                  <a:prstClr val="black">
                    <a:tint val="75000"/>
                  </a:prstClr>
                </a:solidFill>
              </a:rPr>
              <a:pPr>
                <a:defRPr/>
              </a:pPr>
              <a:t>24</a:t>
            </a:fld>
            <a:endParaRPr lang="en-US">
              <a:solidFill>
                <a:prstClr val="black">
                  <a:tint val="75000"/>
                </a:prstClr>
              </a:solidFill>
            </a:endParaRPr>
          </a:p>
        </p:txBody>
      </p:sp>
    </p:spTree>
    <p:extLst>
      <p:ext uri="{BB962C8B-B14F-4D97-AF65-F5344CB8AC3E}">
        <p14:creationId xmlns:p14="http://schemas.microsoft.com/office/powerpoint/2010/main" val="4194304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US" sz="2800" dirty="0"/>
              <a:t>PMGI/SPR </a:t>
            </a:r>
            <a:r>
              <a:rPr lang="en-US" sz="2800" dirty="0" smtClean="0"/>
              <a:t>bi-layer </a:t>
            </a:r>
            <a:r>
              <a:rPr lang="en-US" sz="2800" dirty="0"/>
              <a:t>pattern reduction with DUV flood exposure</a:t>
            </a:r>
          </a:p>
        </p:txBody>
      </p:sp>
      <p:sp>
        <p:nvSpPr>
          <p:cNvPr id="4" name="Slide Number Placeholder 3"/>
          <p:cNvSpPr>
            <a:spLocks noGrp="1"/>
          </p:cNvSpPr>
          <p:nvPr>
            <p:ph type="sldNum" sz="quarter" idx="12"/>
          </p:nvPr>
        </p:nvSpPr>
        <p:spPr/>
        <p:txBody>
          <a:bodyPr/>
          <a:lstStyle/>
          <a:p>
            <a:pPr>
              <a:defRPr/>
            </a:pPr>
            <a:fld id="{5F10FB5B-A7A1-4640-8535-82616311C685}" type="slidenum">
              <a:rPr lang="en-US" smtClean="0">
                <a:solidFill>
                  <a:prstClr val="black">
                    <a:tint val="75000"/>
                  </a:prstClr>
                </a:solidFill>
              </a:rPr>
              <a:pPr>
                <a:defRPr/>
              </a:pPr>
              <a:t>25</a:t>
            </a:fld>
            <a:endParaRPr lang="en-US">
              <a:solidFill>
                <a:prstClr val="black">
                  <a:tint val="75000"/>
                </a:prstClr>
              </a:solidFill>
            </a:endParaRPr>
          </a:p>
        </p:txBody>
      </p:sp>
      <p:sp>
        <p:nvSpPr>
          <p:cNvPr id="5" name="Rectangle 4"/>
          <p:cNvSpPr/>
          <p:nvPr/>
        </p:nvSpPr>
        <p:spPr>
          <a:xfrm>
            <a:off x="4632960" y="4259580"/>
            <a:ext cx="20574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Epi</a:t>
            </a:r>
            <a:endParaRPr lang="en-US" dirty="0"/>
          </a:p>
        </p:txBody>
      </p:sp>
      <p:sp>
        <p:nvSpPr>
          <p:cNvPr id="6" name="Rectangle 5"/>
          <p:cNvSpPr/>
          <p:nvPr/>
        </p:nvSpPr>
        <p:spPr>
          <a:xfrm>
            <a:off x="5318760" y="4030980"/>
            <a:ext cx="685800" cy="228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HM</a:t>
            </a:r>
            <a:endParaRPr lang="en-US" dirty="0"/>
          </a:p>
        </p:txBody>
      </p:sp>
      <p:sp>
        <p:nvSpPr>
          <p:cNvPr id="7" name="Rectangle 6"/>
          <p:cNvSpPr/>
          <p:nvPr/>
        </p:nvSpPr>
        <p:spPr>
          <a:xfrm>
            <a:off x="4632960" y="4488180"/>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8" name="Rectangle 7"/>
          <p:cNvSpPr/>
          <p:nvPr/>
        </p:nvSpPr>
        <p:spPr>
          <a:xfrm>
            <a:off x="4632960" y="4945380"/>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9" name="Flowchart: Document 8"/>
          <p:cNvSpPr/>
          <p:nvPr/>
        </p:nvSpPr>
        <p:spPr>
          <a:xfrm>
            <a:off x="4632960" y="5173980"/>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423160" y="1741714"/>
            <a:ext cx="20574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Epi</a:t>
            </a:r>
            <a:endParaRPr lang="en-US" dirty="0"/>
          </a:p>
        </p:txBody>
      </p:sp>
      <p:sp>
        <p:nvSpPr>
          <p:cNvPr id="18" name="Rectangle 17"/>
          <p:cNvSpPr/>
          <p:nvPr/>
        </p:nvSpPr>
        <p:spPr>
          <a:xfrm>
            <a:off x="2423160" y="1513114"/>
            <a:ext cx="2057400" cy="228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Hardmask</a:t>
            </a:r>
            <a:endParaRPr lang="en-US" dirty="0"/>
          </a:p>
        </p:txBody>
      </p:sp>
      <p:sp>
        <p:nvSpPr>
          <p:cNvPr id="19" name="Rectangle 18"/>
          <p:cNvSpPr/>
          <p:nvPr/>
        </p:nvSpPr>
        <p:spPr>
          <a:xfrm>
            <a:off x="2423160" y="1970314"/>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20" name="Rectangle 19"/>
          <p:cNvSpPr/>
          <p:nvPr/>
        </p:nvSpPr>
        <p:spPr>
          <a:xfrm>
            <a:off x="2423160" y="2427514"/>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21" name="Flowchart: Document 20"/>
          <p:cNvSpPr/>
          <p:nvPr/>
        </p:nvSpPr>
        <p:spPr>
          <a:xfrm>
            <a:off x="2423160" y="2656114"/>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519852" y="4259580"/>
            <a:ext cx="6858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Epi</a:t>
            </a:r>
            <a:endParaRPr lang="en-US" dirty="0"/>
          </a:p>
        </p:txBody>
      </p:sp>
      <p:sp>
        <p:nvSpPr>
          <p:cNvPr id="24" name="Rectangle 23"/>
          <p:cNvSpPr/>
          <p:nvPr/>
        </p:nvSpPr>
        <p:spPr>
          <a:xfrm>
            <a:off x="6834052" y="4488180"/>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25" name="Rectangle 24"/>
          <p:cNvSpPr/>
          <p:nvPr/>
        </p:nvSpPr>
        <p:spPr>
          <a:xfrm>
            <a:off x="6834052" y="4945380"/>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26" name="Flowchart: Document 25"/>
          <p:cNvSpPr/>
          <p:nvPr/>
        </p:nvSpPr>
        <p:spPr>
          <a:xfrm>
            <a:off x="6834052" y="5173980"/>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2438400" y="4259580"/>
            <a:ext cx="20574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Epi</a:t>
            </a:r>
            <a:endParaRPr lang="en-US" dirty="0"/>
          </a:p>
        </p:txBody>
      </p:sp>
      <p:sp>
        <p:nvSpPr>
          <p:cNvPr id="28" name="Rectangle 27"/>
          <p:cNvSpPr/>
          <p:nvPr/>
        </p:nvSpPr>
        <p:spPr>
          <a:xfrm>
            <a:off x="3124200" y="4030980"/>
            <a:ext cx="685800" cy="228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HM</a:t>
            </a:r>
            <a:endParaRPr lang="en-US" dirty="0"/>
          </a:p>
        </p:txBody>
      </p:sp>
      <p:sp>
        <p:nvSpPr>
          <p:cNvPr id="29" name="Rectangle 28"/>
          <p:cNvSpPr/>
          <p:nvPr/>
        </p:nvSpPr>
        <p:spPr>
          <a:xfrm>
            <a:off x="2438400" y="4488180"/>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30" name="Rectangle 29"/>
          <p:cNvSpPr/>
          <p:nvPr/>
        </p:nvSpPr>
        <p:spPr>
          <a:xfrm>
            <a:off x="2438400" y="4945380"/>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31" name="Flowchart: Document 30"/>
          <p:cNvSpPr/>
          <p:nvPr/>
        </p:nvSpPr>
        <p:spPr>
          <a:xfrm>
            <a:off x="2438400" y="5173980"/>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119846" y="3804557"/>
            <a:ext cx="690154" cy="228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PMGI</a:t>
            </a:r>
            <a:endParaRPr lang="en-US" sz="1600" dirty="0"/>
          </a:p>
        </p:txBody>
      </p:sp>
      <p:sp>
        <p:nvSpPr>
          <p:cNvPr id="33" name="Rectangle 32"/>
          <p:cNvSpPr/>
          <p:nvPr/>
        </p:nvSpPr>
        <p:spPr>
          <a:xfrm>
            <a:off x="4624252" y="1741714"/>
            <a:ext cx="20574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Epi</a:t>
            </a:r>
            <a:endParaRPr lang="en-US" dirty="0"/>
          </a:p>
        </p:txBody>
      </p:sp>
      <p:sp>
        <p:nvSpPr>
          <p:cNvPr id="34" name="Rectangle 33"/>
          <p:cNvSpPr/>
          <p:nvPr/>
        </p:nvSpPr>
        <p:spPr>
          <a:xfrm>
            <a:off x="4624252" y="1513114"/>
            <a:ext cx="2057400" cy="228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HM</a:t>
            </a:r>
            <a:endParaRPr lang="en-US" dirty="0"/>
          </a:p>
        </p:txBody>
      </p:sp>
      <p:sp>
        <p:nvSpPr>
          <p:cNvPr id="35" name="Rectangle 34"/>
          <p:cNvSpPr/>
          <p:nvPr/>
        </p:nvSpPr>
        <p:spPr>
          <a:xfrm>
            <a:off x="4624252" y="1970314"/>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36" name="Rectangle 35"/>
          <p:cNvSpPr/>
          <p:nvPr/>
        </p:nvSpPr>
        <p:spPr>
          <a:xfrm>
            <a:off x="4624252" y="2427514"/>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37" name="Flowchart: Document 36"/>
          <p:cNvSpPr/>
          <p:nvPr/>
        </p:nvSpPr>
        <p:spPr>
          <a:xfrm>
            <a:off x="4624252" y="2656114"/>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4624252" y="1286691"/>
            <a:ext cx="2057400" cy="228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PMGI</a:t>
            </a:r>
            <a:endParaRPr lang="en-US" sz="1600" dirty="0"/>
          </a:p>
        </p:txBody>
      </p:sp>
      <p:sp>
        <p:nvSpPr>
          <p:cNvPr id="39" name="Rectangle 38"/>
          <p:cNvSpPr/>
          <p:nvPr/>
        </p:nvSpPr>
        <p:spPr>
          <a:xfrm>
            <a:off x="4624252" y="1031965"/>
            <a:ext cx="2066108" cy="25472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PR</a:t>
            </a:r>
            <a:endParaRPr lang="en-US" sz="1600" dirty="0"/>
          </a:p>
        </p:txBody>
      </p:sp>
      <p:sp>
        <p:nvSpPr>
          <p:cNvPr id="40" name="Rectangle 39"/>
          <p:cNvSpPr/>
          <p:nvPr/>
        </p:nvSpPr>
        <p:spPr>
          <a:xfrm>
            <a:off x="228600" y="1741714"/>
            <a:ext cx="20574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III-V </a:t>
            </a:r>
            <a:r>
              <a:rPr lang="en-US" dirty="0" err="1" smtClean="0"/>
              <a:t>Epi</a:t>
            </a:r>
            <a:endParaRPr lang="en-US" dirty="0"/>
          </a:p>
        </p:txBody>
      </p:sp>
      <p:sp>
        <p:nvSpPr>
          <p:cNvPr id="42" name="Rectangle 41"/>
          <p:cNvSpPr/>
          <p:nvPr/>
        </p:nvSpPr>
        <p:spPr>
          <a:xfrm>
            <a:off x="228600" y="1970314"/>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43" name="Rectangle 42"/>
          <p:cNvSpPr/>
          <p:nvPr/>
        </p:nvSpPr>
        <p:spPr>
          <a:xfrm>
            <a:off x="228600" y="2427514"/>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44" name="Flowchart: Document 43"/>
          <p:cNvSpPr/>
          <p:nvPr/>
        </p:nvSpPr>
        <p:spPr>
          <a:xfrm>
            <a:off x="228600" y="2656114"/>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6834052" y="1741714"/>
            <a:ext cx="20574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Epi</a:t>
            </a:r>
            <a:endParaRPr lang="en-US" dirty="0"/>
          </a:p>
        </p:txBody>
      </p:sp>
      <p:sp>
        <p:nvSpPr>
          <p:cNvPr id="46" name="Rectangle 45"/>
          <p:cNvSpPr/>
          <p:nvPr/>
        </p:nvSpPr>
        <p:spPr>
          <a:xfrm>
            <a:off x="6834052" y="1513114"/>
            <a:ext cx="2057400" cy="228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HM</a:t>
            </a:r>
            <a:endParaRPr lang="en-US" dirty="0"/>
          </a:p>
        </p:txBody>
      </p:sp>
      <p:sp>
        <p:nvSpPr>
          <p:cNvPr id="47" name="Rectangle 46"/>
          <p:cNvSpPr/>
          <p:nvPr/>
        </p:nvSpPr>
        <p:spPr>
          <a:xfrm>
            <a:off x="6834052" y="1970314"/>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48" name="Rectangle 47"/>
          <p:cNvSpPr/>
          <p:nvPr/>
        </p:nvSpPr>
        <p:spPr>
          <a:xfrm>
            <a:off x="6834052" y="2427514"/>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49" name="Flowchart: Document 48"/>
          <p:cNvSpPr/>
          <p:nvPr/>
        </p:nvSpPr>
        <p:spPr>
          <a:xfrm>
            <a:off x="6834052" y="2656114"/>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6834052" y="1286691"/>
            <a:ext cx="2057400" cy="228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PMGI</a:t>
            </a:r>
            <a:endParaRPr lang="en-US" sz="1600" dirty="0"/>
          </a:p>
        </p:txBody>
      </p:sp>
      <p:sp>
        <p:nvSpPr>
          <p:cNvPr id="51" name="Rectangle 50"/>
          <p:cNvSpPr/>
          <p:nvPr/>
        </p:nvSpPr>
        <p:spPr>
          <a:xfrm>
            <a:off x="7367452" y="1031965"/>
            <a:ext cx="981892" cy="25472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PR</a:t>
            </a:r>
            <a:endParaRPr lang="en-US" sz="1600" dirty="0"/>
          </a:p>
        </p:txBody>
      </p:sp>
      <p:sp>
        <p:nvSpPr>
          <p:cNvPr id="54" name="Rectangle 53"/>
          <p:cNvSpPr/>
          <p:nvPr/>
        </p:nvSpPr>
        <p:spPr>
          <a:xfrm>
            <a:off x="228600" y="4275908"/>
            <a:ext cx="20574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Epi</a:t>
            </a:r>
            <a:endParaRPr lang="en-US" dirty="0"/>
          </a:p>
        </p:txBody>
      </p:sp>
      <p:sp>
        <p:nvSpPr>
          <p:cNvPr id="55" name="Rectangle 54"/>
          <p:cNvSpPr/>
          <p:nvPr/>
        </p:nvSpPr>
        <p:spPr>
          <a:xfrm>
            <a:off x="228600" y="4047308"/>
            <a:ext cx="2057400" cy="228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HM</a:t>
            </a:r>
            <a:endParaRPr lang="en-US" dirty="0"/>
          </a:p>
        </p:txBody>
      </p:sp>
      <p:sp>
        <p:nvSpPr>
          <p:cNvPr id="56" name="Rectangle 55"/>
          <p:cNvSpPr/>
          <p:nvPr/>
        </p:nvSpPr>
        <p:spPr>
          <a:xfrm>
            <a:off x="228600" y="4504508"/>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57" name="Rectangle 56"/>
          <p:cNvSpPr/>
          <p:nvPr/>
        </p:nvSpPr>
        <p:spPr>
          <a:xfrm>
            <a:off x="228600" y="4961708"/>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58" name="Flowchart: Document 57"/>
          <p:cNvSpPr/>
          <p:nvPr/>
        </p:nvSpPr>
        <p:spPr>
          <a:xfrm>
            <a:off x="228600" y="5190308"/>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910046" y="3820885"/>
            <a:ext cx="685800" cy="228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PMGI</a:t>
            </a:r>
            <a:endParaRPr lang="en-US" sz="1600" dirty="0"/>
          </a:p>
        </p:txBody>
      </p:sp>
      <p:sp>
        <p:nvSpPr>
          <p:cNvPr id="60" name="Rectangle 59"/>
          <p:cNvSpPr/>
          <p:nvPr/>
        </p:nvSpPr>
        <p:spPr>
          <a:xfrm>
            <a:off x="762000" y="3566159"/>
            <a:ext cx="981892" cy="25472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PR</a:t>
            </a:r>
            <a:endParaRPr lang="en-US" sz="1600" dirty="0"/>
          </a:p>
        </p:txBody>
      </p:sp>
      <p:sp>
        <p:nvSpPr>
          <p:cNvPr id="52" name="TextBox 51"/>
          <p:cNvSpPr txBox="1"/>
          <p:nvPr/>
        </p:nvSpPr>
        <p:spPr>
          <a:xfrm>
            <a:off x="228600" y="3048000"/>
            <a:ext cx="2057400" cy="381000"/>
          </a:xfrm>
          <a:prstGeom prst="rect">
            <a:avLst/>
          </a:prstGeom>
          <a:noFill/>
        </p:spPr>
        <p:txBody>
          <a:bodyPr wrap="square" rtlCol="0">
            <a:spAutoFit/>
          </a:bodyPr>
          <a:lstStyle/>
          <a:p>
            <a:pPr algn="ctr"/>
            <a:r>
              <a:rPr lang="en-US" dirty="0" smtClean="0"/>
              <a:t>Bond</a:t>
            </a:r>
            <a:endParaRPr lang="en-US" dirty="0"/>
          </a:p>
        </p:txBody>
      </p:sp>
      <p:sp>
        <p:nvSpPr>
          <p:cNvPr id="53" name="TextBox 52"/>
          <p:cNvSpPr txBox="1"/>
          <p:nvPr/>
        </p:nvSpPr>
        <p:spPr>
          <a:xfrm>
            <a:off x="2438400" y="3048000"/>
            <a:ext cx="2057400" cy="381000"/>
          </a:xfrm>
          <a:prstGeom prst="rect">
            <a:avLst/>
          </a:prstGeom>
          <a:noFill/>
        </p:spPr>
        <p:txBody>
          <a:bodyPr wrap="square" rtlCol="0">
            <a:spAutoFit/>
          </a:bodyPr>
          <a:lstStyle/>
          <a:p>
            <a:pPr algn="ctr"/>
            <a:r>
              <a:rPr lang="en-US" dirty="0" smtClean="0"/>
              <a:t>PECVD </a:t>
            </a:r>
            <a:r>
              <a:rPr lang="en-US" dirty="0" err="1" smtClean="0"/>
              <a:t>Hardmask</a:t>
            </a:r>
            <a:endParaRPr lang="en-US" dirty="0"/>
          </a:p>
        </p:txBody>
      </p:sp>
      <p:sp>
        <p:nvSpPr>
          <p:cNvPr id="61" name="TextBox 60"/>
          <p:cNvSpPr txBox="1"/>
          <p:nvPr/>
        </p:nvSpPr>
        <p:spPr>
          <a:xfrm>
            <a:off x="4648200" y="3048000"/>
            <a:ext cx="2057400" cy="646331"/>
          </a:xfrm>
          <a:prstGeom prst="rect">
            <a:avLst/>
          </a:prstGeom>
          <a:noFill/>
        </p:spPr>
        <p:txBody>
          <a:bodyPr wrap="square" rtlCol="0">
            <a:spAutoFit/>
          </a:bodyPr>
          <a:lstStyle/>
          <a:p>
            <a:pPr algn="ctr"/>
            <a:r>
              <a:rPr lang="en-US" dirty="0" smtClean="0"/>
              <a:t>PMGI &amp; Positive Resist Bi-layer</a:t>
            </a:r>
            <a:endParaRPr lang="en-US" dirty="0"/>
          </a:p>
        </p:txBody>
      </p:sp>
      <p:sp>
        <p:nvSpPr>
          <p:cNvPr id="62" name="TextBox 61"/>
          <p:cNvSpPr txBox="1"/>
          <p:nvPr/>
        </p:nvSpPr>
        <p:spPr>
          <a:xfrm>
            <a:off x="6858000" y="3048000"/>
            <a:ext cx="2057400" cy="381000"/>
          </a:xfrm>
          <a:prstGeom prst="rect">
            <a:avLst/>
          </a:prstGeom>
          <a:noFill/>
        </p:spPr>
        <p:txBody>
          <a:bodyPr wrap="square" rtlCol="0">
            <a:spAutoFit/>
          </a:bodyPr>
          <a:lstStyle/>
          <a:p>
            <a:pPr algn="ctr"/>
            <a:r>
              <a:rPr lang="en-US" dirty="0" smtClean="0"/>
              <a:t>Std. Lithography</a:t>
            </a:r>
            <a:endParaRPr lang="en-US" dirty="0"/>
          </a:p>
        </p:txBody>
      </p:sp>
      <p:sp>
        <p:nvSpPr>
          <p:cNvPr id="63" name="TextBox 62"/>
          <p:cNvSpPr txBox="1"/>
          <p:nvPr/>
        </p:nvSpPr>
        <p:spPr>
          <a:xfrm>
            <a:off x="228600" y="5638800"/>
            <a:ext cx="2057400" cy="646331"/>
          </a:xfrm>
          <a:prstGeom prst="rect">
            <a:avLst/>
          </a:prstGeom>
          <a:noFill/>
        </p:spPr>
        <p:txBody>
          <a:bodyPr wrap="square" rtlCol="0">
            <a:spAutoFit/>
          </a:bodyPr>
          <a:lstStyle/>
          <a:p>
            <a:pPr algn="ctr"/>
            <a:r>
              <a:rPr lang="en-US" dirty="0" smtClean="0"/>
              <a:t>DUV Exposure &amp; Develop</a:t>
            </a:r>
            <a:endParaRPr lang="en-US" dirty="0"/>
          </a:p>
        </p:txBody>
      </p:sp>
      <p:sp>
        <p:nvSpPr>
          <p:cNvPr id="64" name="TextBox 63"/>
          <p:cNvSpPr txBox="1"/>
          <p:nvPr/>
        </p:nvSpPr>
        <p:spPr>
          <a:xfrm>
            <a:off x="2438400" y="5638800"/>
            <a:ext cx="2057400" cy="381000"/>
          </a:xfrm>
          <a:prstGeom prst="rect">
            <a:avLst/>
          </a:prstGeom>
          <a:noFill/>
        </p:spPr>
        <p:txBody>
          <a:bodyPr wrap="square" rtlCol="0">
            <a:spAutoFit/>
          </a:bodyPr>
          <a:lstStyle/>
          <a:p>
            <a:pPr algn="ctr"/>
            <a:r>
              <a:rPr lang="en-US" dirty="0" smtClean="0"/>
              <a:t>Strip</a:t>
            </a:r>
            <a:endParaRPr lang="en-US" dirty="0"/>
          </a:p>
        </p:txBody>
      </p:sp>
      <p:sp>
        <p:nvSpPr>
          <p:cNvPr id="65" name="TextBox 64"/>
          <p:cNvSpPr txBox="1"/>
          <p:nvPr/>
        </p:nvSpPr>
        <p:spPr>
          <a:xfrm>
            <a:off x="4648200" y="5638800"/>
            <a:ext cx="2057400" cy="381000"/>
          </a:xfrm>
          <a:prstGeom prst="rect">
            <a:avLst/>
          </a:prstGeom>
          <a:noFill/>
        </p:spPr>
        <p:txBody>
          <a:bodyPr wrap="square" rtlCol="0">
            <a:spAutoFit/>
          </a:bodyPr>
          <a:lstStyle/>
          <a:p>
            <a:pPr algn="ctr"/>
            <a:r>
              <a:rPr lang="en-US" dirty="0" smtClean="0"/>
              <a:t>III-V Dry Etch</a:t>
            </a:r>
            <a:endParaRPr lang="en-US" dirty="0"/>
          </a:p>
        </p:txBody>
      </p:sp>
      <p:sp>
        <p:nvSpPr>
          <p:cNvPr id="66" name="TextBox 65"/>
          <p:cNvSpPr txBox="1"/>
          <p:nvPr/>
        </p:nvSpPr>
        <p:spPr>
          <a:xfrm>
            <a:off x="6858000" y="5638800"/>
            <a:ext cx="2057400" cy="381000"/>
          </a:xfrm>
          <a:prstGeom prst="rect">
            <a:avLst/>
          </a:prstGeom>
          <a:noFill/>
        </p:spPr>
        <p:txBody>
          <a:bodyPr wrap="square" rtlCol="0">
            <a:spAutoFit/>
          </a:bodyPr>
          <a:lstStyle/>
          <a:p>
            <a:pPr algn="ctr"/>
            <a:r>
              <a:rPr lang="en-US" dirty="0" smtClean="0"/>
              <a:t>BHF HM Removal</a:t>
            </a:r>
            <a:endParaRPr lang="en-US" dirty="0"/>
          </a:p>
        </p:txBody>
      </p:sp>
    </p:spTree>
    <p:extLst>
      <p:ext uri="{BB962C8B-B14F-4D97-AF65-F5344CB8AC3E}">
        <p14:creationId xmlns:p14="http://schemas.microsoft.com/office/powerpoint/2010/main" val="32775624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US" sz="2800" dirty="0"/>
              <a:t>PMGI/SPR </a:t>
            </a:r>
            <a:r>
              <a:rPr lang="en-US" sz="2800" dirty="0" smtClean="0"/>
              <a:t>bi-layer </a:t>
            </a:r>
            <a:r>
              <a:rPr lang="en-US" sz="2800" dirty="0"/>
              <a:t>pattern reduction with DUV flood exposure</a:t>
            </a:r>
          </a:p>
        </p:txBody>
      </p:sp>
      <p:sp>
        <p:nvSpPr>
          <p:cNvPr id="4" name="Slide Number Placeholder 3"/>
          <p:cNvSpPr>
            <a:spLocks noGrp="1"/>
          </p:cNvSpPr>
          <p:nvPr>
            <p:ph type="sldNum" sz="quarter" idx="12"/>
          </p:nvPr>
        </p:nvSpPr>
        <p:spPr/>
        <p:txBody>
          <a:bodyPr/>
          <a:lstStyle/>
          <a:p>
            <a:pPr>
              <a:defRPr/>
            </a:pPr>
            <a:fld id="{5F10FB5B-A7A1-4640-8535-82616311C685}" type="slidenum">
              <a:rPr lang="en-US" smtClean="0">
                <a:solidFill>
                  <a:prstClr val="black">
                    <a:tint val="75000"/>
                  </a:prstClr>
                </a:solidFill>
              </a:rPr>
              <a:pPr>
                <a:defRPr/>
              </a:pPr>
              <a:t>26</a:t>
            </a:fld>
            <a:endParaRPr lang="en-US">
              <a:solidFill>
                <a:prstClr val="black">
                  <a:tint val="75000"/>
                </a:prstClr>
              </a:solidFill>
            </a:endParaRPr>
          </a:p>
        </p:txBody>
      </p:sp>
      <p:sp>
        <p:nvSpPr>
          <p:cNvPr id="5" name="Rectangle 4"/>
          <p:cNvSpPr/>
          <p:nvPr/>
        </p:nvSpPr>
        <p:spPr>
          <a:xfrm>
            <a:off x="4632960" y="4259580"/>
            <a:ext cx="20574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Epi</a:t>
            </a:r>
            <a:endParaRPr lang="en-US" dirty="0"/>
          </a:p>
        </p:txBody>
      </p:sp>
      <p:sp>
        <p:nvSpPr>
          <p:cNvPr id="6" name="Rectangle 5"/>
          <p:cNvSpPr/>
          <p:nvPr/>
        </p:nvSpPr>
        <p:spPr>
          <a:xfrm>
            <a:off x="5318760" y="4030980"/>
            <a:ext cx="685800" cy="228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HM</a:t>
            </a:r>
            <a:endParaRPr lang="en-US" dirty="0"/>
          </a:p>
        </p:txBody>
      </p:sp>
      <p:sp>
        <p:nvSpPr>
          <p:cNvPr id="7" name="Rectangle 6"/>
          <p:cNvSpPr/>
          <p:nvPr/>
        </p:nvSpPr>
        <p:spPr>
          <a:xfrm>
            <a:off x="4632960" y="4488180"/>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8" name="Rectangle 7"/>
          <p:cNvSpPr/>
          <p:nvPr/>
        </p:nvSpPr>
        <p:spPr>
          <a:xfrm>
            <a:off x="4632960" y="4945380"/>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9" name="Flowchart: Document 8"/>
          <p:cNvSpPr/>
          <p:nvPr/>
        </p:nvSpPr>
        <p:spPr>
          <a:xfrm>
            <a:off x="4632960" y="5173980"/>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423160" y="1741714"/>
            <a:ext cx="20574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Epi</a:t>
            </a:r>
            <a:endParaRPr lang="en-US" dirty="0"/>
          </a:p>
        </p:txBody>
      </p:sp>
      <p:sp>
        <p:nvSpPr>
          <p:cNvPr id="18" name="Rectangle 17"/>
          <p:cNvSpPr/>
          <p:nvPr/>
        </p:nvSpPr>
        <p:spPr>
          <a:xfrm>
            <a:off x="2423160" y="1513114"/>
            <a:ext cx="2057400" cy="228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Hardmask</a:t>
            </a:r>
            <a:endParaRPr lang="en-US" dirty="0"/>
          </a:p>
        </p:txBody>
      </p:sp>
      <p:sp>
        <p:nvSpPr>
          <p:cNvPr id="19" name="Rectangle 18"/>
          <p:cNvSpPr/>
          <p:nvPr/>
        </p:nvSpPr>
        <p:spPr>
          <a:xfrm>
            <a:off x="2423160" y="1970314"/>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20" name="Rectangle 19"/>
          <p:cNvSpPr/>
          <p:nvPr/>
        </p:nvSpPr>
        <p:spPr>
          <a:xfrm>
            <a:off x="2423160" y="2427514"/>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21" name="Flowchart: Document 20"/>
          <p:cNvSpPr/>
          <p:nvPr/>
        </p:nvSpPr>
        <p:spPr>
          <a:xfrm>
            <a:off x="2423160" y="2656114"/>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519852" y="4259580"/>
            <a:ext cx="6858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Epi</a:t>
            </a:r>
            <a:endParaRPr lang="en-US" dirty="0"/>
          </a:p>
        </p:txBody>
      </p:sp>
      <p:sp>
        <p:nvSpPr>
          <p:cNvPr id="24" name="Rectangle 23"/>
          <p:cNvSpPr/>
          <p:nvPr/>
        </p:nvSpPr>
        <p:spPr>
          <a:xfrm>
            <a:off x="6834052" y="4488180"/>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25" name="Rectangle 24"/>
          <p:cNvSpPr/>
          <p:nvPr/>
        </p:nvSpPr>
        <p:spPr>
          <a:xfrm>
            <a:off x="6834052" y="4945380"/>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26" name="Flowchart: Document 25"/>
          <p:cNvSpPr/>
          <p:nvPr/>
        </p:nvSpPr>
        <p:spPr>
          <a:xfrm>
            <a:off x="6834052" y="5173980"/>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2438400" y="4259580"/>
            <a:ext cx="20574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Epi</a:t>
            </a:r>
            <a:endParaRPr lang="en-US" dirty="0"/>
          </a:p>
        </p:txBody>
      </p:sp>
      <p:sp>
        <p:nvSpPr>
          <p:cNvPr id="28" name="Rectangle 27"/>
          <p:cNvSpPr/>
          <p:nvPr/>
        </p:nvSpPr>
        <p:spPr>
          <a:xfrm>
            <a:off x="3124200" y="4030980"/>
            <a:ext cx="685800" cy="228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HM</a:t>
            </a:r>
            <a:endParaRPr lang="en-US" dirty="0"/>
          </a:p>
        </p:txBody>
      </p:sp>
      <p:sp>
        <p:nvSpPr>
          <p:cNvPr id="29" name="Rectangle 28"/>
          <p:cNvSpPr/>
          <p:nvPr/>
        </p:nvSpPr>
        <p:spPr>
          <a:xfrm>
            <a:off x="2438400" y="4488180"/>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30" name="Rectangle 29"/>
          <p:cNvSpPr/>
          <p:nvPr/>
        </p:nvSpPr>
        <p:spPr>
          <a:xfrm>
            <a:off x="2438400" y="4945380"/>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31" name="Flowchart: Document 30"/>
          <p:cNvSpPr/>
          <p:nvPr/>
        </p:nvSpPr>
        <p:spPr>
          <a:xfrm>
            <a:off x="2438400" y="5173980"/>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119846" y="3804557"/>
            <a:ext cx="690154" cy="228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PMGI</a:t>
            </a:r>
            <a:endParaRPr lang="en-US" sz="1600" dirty="0"/>
          </a:p>
        </p:txBody>
      </p:sp>
      <p:sp>
        <p:nvSpPr>
          <p:cNvPr id="33" name="Rectangle 32"/>
          <p:cNvSpPr/>
          <p:nvPr/>
        </p:nvSpPr>
        <p:spPr>
          <a:xfrm>
            <a:off x="4624252" y="1741714"/>
            <a:ext cx="20574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Epi</a:t>
            </a:r>
            <a:endParaRPr lang="en-US" dirty="0"/>
          </a:p>
        </p:txBody>
      </p:sp>
      <p:sp>
        <p:nvSpPr>
          <p:cNvPr id="34" name="Rectangle 33"/>
          <p:cNvSpPr/>
          <p:nvPr/>
        </p:nvSpPr>
        <p:spPr>
          <a:xfrm>
            <a:off x="4624252" y="1513114"/>
            <a:ext cx="2057400" cy="228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HM</a:t>
            </a:r>
            <a:endParaRPr lang="en-US" dirty="0"/>
          </a:p>
        </p:txBody>
      </p:sp>
      <p:sp>
        <p:nvSpPr>
          <p:cNvPr id="35" name="Rectangle 34"/>
          <p:cNvSpPr/>
          <p:nvPr/>
        </p:nvSpPr>
        <p:spPr>
          <a:xfrm>
            <a:off x="4624252" y="1970314"/>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36" name="Rectangle 35"/>
          <p:cNvSpPr/>
          <p:nvPr/>
        </p:nvSpPr>
        <p:spPr>
          <a:xfrm>
            <a:off x="4624252" y="2427514"/>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37" name="Flowchart: Document 36"/>
          <p:cNvSpPr/>
          <p:nvPr/>
        </p:nvSpPr>
        <p:spPr>
          <a:xfrm>
            <a:off x="4624252" y="2656114"/>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4624252" y="1286691"/>
            <a:ext cx="2057400" cy="228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PMGI</a:t>
            </a:r>
            <a:endParaRPr lang="en-US" sz="1600" dirty="0"/>
          </a:p>
        </p:txBody>
      </p:sp>
      <p:sp>
        <p:nvSpPr>
          <p:cNvPr id="39" name="Rectangle 38"/>
          <p:cNvSpPr/>
          <p:nvPr/>
        </p:nvSpPr>
        <p:spPr>
          <a:xfrm>
            <a:off x="4624252" y="1031965"/>
            <a:ext cx="2066108" cy="25472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PR</a:t>
            </a:r>
            <a:endParaRPr lang="en-US" sz="1600" dirty="0"/>
          </a:p>
        </p:txBody>
      </p:sp>
      <p:sp>
        <p:nvSpPr>
          <p:cNvPr id="40" name="Rectangle 39"/>
          <p:cNvSpPr/>
          <p:nvPr/>
        </p:nvSpPr>
        <p:spPr>
          <a:xfrm>
            <a:off x="228600" y="1741714"/>
            <a:ext cx="20574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III-V </a:t>
            </a:r>
            <a:r>
              <a:rPr lang="en-US" dirty="0" err="1" smtClean="0"/>
              <a:t>Epi</a:t>
            </a:r>
            <a:endParaRPr lang="en-US" dirty="0"/>
          </a:p>
        </p:txBody>
      </p:sp>
      <p:sp>
        <p:nvSpPr>
          <p:cNvPr id="42" name="Rectangle 41"/>
          <p:cNvSpPr/>
          <p:nvPr/>
        </p:nvSpPr>
        <p:spPr>
          <a:xfrm>
            <a:off x="228600" y="1970314"/>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43" name="Rectangle 42"/>
          <p:cNvSpPr/>
          <p:nvPr/>
        </p:nvSpPr>
        <p:spPr>
          <a:xfrm>
            <a:off x="228600" y="2427514"/>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44" name="Flowchart: Document 43"/>
          <p:cNvSpPr/>
          <p:nvPr/>
        </p:nvSpPr>
        <p:spPr>
          <a:xfrm>
            <a:off x="228600" y="2656114"/>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6834052" y="1741714"/>
            <a:ext cx="20574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Epi</a:t>
            </a:r>
            <a:endParaRPr lang="en-US" dirty="0"/>
          </a:p>
        </p:txBody>
      </p:sp>
      <p:sp>
        <p:nvSpPr>
          <p:cNvPr id="46" name="Rectangle 45"/>
          <p:cNvSpPr/>
          <p:nvPr/>
        </p:nvSpPr>
        <p:spPr>
          <a:xfrm>
            <a:off x="6834052" y="1513114"/>
            <a:ext cx="2057400" cy="228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HM</a:t>
            </a:r>
            <a:endParaRPr lang="en-US" dirty="0"/>
          </a:p>
        </p:txBody>
      </p:sp>
      <p:sp>
        <p:nvSpPr>
          <p:cNvPr id="47" name="Rectangle 46"/>
          <p:cNvSpPr/>
          <p:nvPr/>
        </p:nvSpPr>
        <p:spPr>
          <a:xfrm>
            <a:off x="6834052" y="1970314"/>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48" name="Rectangle 47"/>
          <p:cNvSpPr/>
          <p:nvPr/>
        </p:nvSpPr>
        <p:spPr>
          <a:xfrm>
            <a:off x="6834052" y="2427514"/>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49" name="Flowchart: Document 48"/>
          <p:cNvSpPr/>
          <p:nvPr/>
        </p:nvSpPr>
        <p:spPr>
          <a:xfrm>
            <a:off x="6834052" y="2656114"/>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6834052" y="1286691"/>
            <a:ext cx="2057400" cy="228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PMGI</a:t>
            </a:r>
            <a:endParaRPr lang="en-US" sz="1600" dirty="0"/>
          </a:p>
        </p:txBody>
      </p:sp>
      <p:sp>
        <p:nvSpPr>
          <p:cNvPr id="51" name="Rectangle 50"/>
          <p:cNvSpPr/>
          <p:nvPr/>
        </p:nvSpPr>
        <p:spPr>
          <a:xfrm>
            <a:off x="7367452" y="1031965"/>
            <a:ext cx="981892" cy="25472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PR</a:t>
            </a:r>
            <a:endParaRPr lang="en-US" sz="1600" dirty="0"/>
          </a:p>
        </p:txBody>
      </p:sp>
      <p:sp>
        <p:nvSpPr>
          <p:cNvPr id="54" name="Rectangle 53"/>
          <p:cNvSpPr/>
          <p:nvPr/>
        </p:nvSpPr>
        <p:spPr>
          <a:xfrm>
            <a:off x="228600" y="4275908"/>
            <a:ext cx="20574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Epi</a:t>
            </a:r>
            <a:endParaRPr lang="en-US" dirty="0"/>
          </a:p>
        </p:txBody>
      </p:sp>
      <p:sp>
        <p:nvSpPr>
          <p:cNvPr id="55" name="Rectangle 54"/>
          <p:cNvSpPr/>
          <p:nvPr/>
        </p:nvSpPr>
        <p:spPr>
          <a:xfrm>
            <a:off x="228600" y="4047308"/>
            <a:ext cx="2057400" cy="228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HM</a:t>
            </a:r>
            <a:endParaRPr lang="en-US" dirty="0"/>
          </a:p>
        </p:txBody>
      </p:sp>
      <p:sp>
        <p:nvSpPr>
          <p:cNvPr id="56" name="Rectangle 55"/>
          <p:cNvSpPr/>
          <p:nvPr/>
        </p:nvSpPr>
        <p:spPr>
          <a:xfrm>
            <a:off x="228600" y="4504508"/>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57" name="Rectangle 56"/>
          <p:cNvSpPr/>
          <p:nvPr/>
        </p:nvSpPr>
        <p:spPr>
          <a:xfrm>
            <a:off x="228600" y="4961708"/>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58" name="Flowchart: Document 57"/>
          <p:cNvSpPr/>
          <p:nvPr/>
        </p:nvSpPr>
        <p:spPr>
          <a:xfrm>
            <a:off x="228600" y="5190308"/>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910046" y="3820885"/>
            <a:ext cx="685800" cy="228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PMGI</a:t>
            </a:r>
            <a:endParaRPr lang="en-US" sz="1600" dirty="0"/>
          </a:p>
        </p:txBody>
      </p:sp>
      <p:sp>
        <p:nvSpPr>
          <p:cNvPr id="60" name="Rectangle 59"/>
          <p:cNvSpPr/>
          <p:nvPr/>
        </p:nvSpPr>
        <p:spPr>
          <a:xfrm>
            <a:off x="762000" y="3566159"/>
            <a:ext cx="981892" cy="25472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PR</a:t>
            </a:r>
            <a:endParaRPr lang="en-US" sz="1600" dirty="0"/>
          </a:p>
        </p:txBody>
      </p:sp>
      <p:sp>
        <p:nvSpPr>
          <p:cNvPr id="52" name="TextBox 51"/>
          <p:cNvSpPr txBox="1"/>
          <p:nvPr/>
        </p:nvSpPr>
        <p:spPr>
          <a:xfrm>
            <a:off x="228600" y="3048000"/>
            <a:ext cx="2057400" cy="381000"/>
          </a:xfrm>
          <a:prstGeom prst="rect">
            <a:avLst/>
          </a:prstGeom>
          <a:noFill/>
        </p:spPr>
        <p:txBody>
          <a:bodyPr wrap="square" rtlCol="0">
            <a:spAutoFit/>
          </a:bodyPr>
          <a:lstStyle/>
          <a:p>
            <a:pPr algn="ctr"/>
            <a:r>
              <a:rPr lang="en-US" dirty="0" smtClean="0"/>
              <a:t>Bond</a:t>
            </a:r>
            <a:endParaRPr lang="en-US" dirty="0"/>
          </a:p>
        </p:txBody>
      </p:sp>
      <p:sp>
        <p:nvSpPr>
          <p:cNvPr id="53" name="TextBox 52"/>
          <p:cNvSpPr txBox="1"/>
          <p:nvPr/>
        </p:nvSpPr>
        <p:spPr>
          <a:xfrm>
            <a:off x="2438400" y="3048000"/>
            <a:ext cx="2057400" cy="381000"/>
          </a:xfrm>
          <a:prstGeom prst="rect">
            <a:avLst/>
          </a:prstGeom>
          <a:noFill/>
        </p:spPr>
        <p:txBody>
          <a:bodyPr wrap="square" rtlCol="0">
            <a:spAutoFit/>
          </a:bodyPr>
          <a:lstStyle/>
          <a:p>
            <a:pPr algn="ctr"/>
            <a:r>
              <a:rPr lang="en-US" dirty="0" smtClean="0"/>
              <a:t>PECVD </a:t>
            </a:r>
            <a:r>
              <a:rPr lang="en-US" dirty="0" err="1" smtClean="0"/>
              <a:t>Hardmask</a:t>
            </a:r>
            <a:endParaRPr lang="en-US" dirty="0"/>
          </a:p>
        </p:txBody>
      </p:sp>
      <p:sp>
        <p:nvSpPr>
          <p:cNvPr id="61" name="TextBox 60"/>
          <p:cNvSpPr txBox="1"/>
          <p:nvPr/>
        </p:nvSpPr>
        <p:spPr>
          <a:xfrm>
            <a:off x="4648200" y="3048000"/>
            <a:ext cx="2057400" cy="646331"/>
          </a:xfrm>
          <a:prstGeom prst="rect">
            <a:avLst/>
          </a:prstGeom>
          <a:noFill/>
        </p:spPr>
        <p:txBody>
          <a:bodyPr wrap="square" rtlCol="0">
            <a:spAutoFit/>
          </a:bodyPr>
          <a:lstStyle/>
          <a:p>
            <a:pPr algn="ctr"/>
            <a:r>
              <a:rPr lang="en-US" dirty="0" smtClean="0"/>
              <a:t>PMGI &amp; Positive Resist Bi-layer</a:t>
            </a:r>
            <a:endParaRPr lang="en-US" dirty="0"/>
          </a:p>
        </p:txBody>
      </p:sp>
      <p:sp>
        <p:nvSpPr>
          <p:cNvPr id="62" name="TextBox 61"/>
          <p:cNvSpPr txBox="1"/>
          <p:nvPr/>
        </p:nvSpPr>
        <p:spPr>
          <a:xfrm>
            <a:off x="6858000" y="3048000"/>
            <a:ext cx="2057400" cy="381000"/>
          </a:xfrm>
          <a:prstGeom prst="rect">
            <a:avLst/>
          </a:prstGeom>
          <a:noFill/>
        </p:spPr>
        <p:txBody>
          <a:bodyPr wrap="square" rtlCol="0">
            <a:spAutoFit/>
          </a:bodyPr>
          <a:lstStyle/>
          <a:p>
            <a:pPr algn="ctr"/>
            <a:r>
              <a:rPr lang="en-US" dirty="0" smtClean="0"/>
              <a:t>Std. Lithography</a:t>
            </a:r>
            <a:endParaRPr lang="en-US" dirty="0"/>
          </a:p>
        </p:txBody>
      </p:sp>
      <p:sp>
        <p:nvSpPr>
          <p:cNvPr id="63" name="TextBox 62"/>
          <p:cNvSpPr txBox="1"/>
          <p:nvPr/>
        </p:nvSpPr>
        <p:spPr>
          <a:xfrm>
            <a:off x="228600" y="5638800"/>
            <a:ext cx="2057400" cy="646331"/>
          </a:xfrm>
          <a:prstGeom prst="rect">
            <a:avLst/>
          </a:prstGeom>
          <a:noFill/>
        </p:spPr>
        <p:txBody>
          <a:bodyPr wrap="square" rtlCol="0">
            <a:spAutoFit/>
          </a:bodyPr>
          <a:lstStyle/>
          <a:p>
            <a:pPr algn="ctr"/>
            <a:r>
              <a:rPr lang="en-US" dirty="0" smtClean="0"/>
              <a:t>DUV Exposure &amp; Develop</a:t>
            </a:r>
            <a:endParaRPr lang="en-US" dirty="0"/>
          </a:p>
        </p:txBody>
      </p:sp>
      <p:sp>
        <p:nvSpPr>
          <p:cNvPr id="64" name="TextBox 63"/>
          <p:cNvSpPr txBox="1"/>
          <p:nvPr/>
        </p:nvSpPr>
        <p:spPr>
          <a:xfrm>
            <a:off x="2438400" y="5638800"/>
            <a:ext cx="2057400" cy="381000"/>
          </a:xfrm>
          <a:prstGeom prst="rect">
            <a:avLst/>
          </a:prstGeom>
          <a:noFill/>
        </p:spPr>
        <p:txBody>
          <a:bodyPr wrap="square" rtlCol="0">
            <a:spAutoFit/>
          </a:bodyPr>
          <a:lstStyle/>
          <a:p>
            <a:pPr algn="ctr"/>
            <a:r>
              <a:rPr lang="en-US" dirty="0" smtClean="0"/>
              <a:t>Strip</a:t>
            </a:r>
            <a:endParaRPr lang="en-US" dirty="0"/>
          </a:p>
        </p:txBody>
      </p:sp>
      <p:sp>
        <p:nvSpPr>
          <p:cNvPr id="65" name="TextBox 64"/>
          <p:cNvSpPr txBox="1"/>
          <p:nvPr/>
        </p:nvSpPr>
        <p:spPr>
          <a:xfrm>
            <a:off x="4648200" y="5638800"/>
            <a:ext cx="2057400" cy="381000"/>
          </a:xfrm>
          <a:prstGeom prst="rect">
            <a:avLst/>
          </a:prstGeom>
          <a:noFill/>
        </p:spPr>
        <p:txBody>
          <a:bodyPr wrap="square" rtlCol="0">
            <a:spAutoFit/>
          </a:bodyPr>
          <a:lstStyle/>
          <a:p>
            <a:pPr algn="ctr"/>
            <a:r>
              <a:rPr lang="en-US" dirty="0" smtClean="0"/>
              <a:t>III-V Dry Etch</a:t>
            </a:r>
            <a:endParaRPr lang="en-US" dirty="0"/>
          </a:p>
        </p:txBody>
      </p:sp>
      <p:sp>
        <p:nvSpPr>
          <p:cNvPr id="66" name="TextBox 65"/>
          <p:cNvSpPr txBox="1"/>
          <p:nvPr/>
        </p:nvSpPr>
        <p:spPr>
          <a:xfrm>
            <a:off x="6858000" y="5638800"/>
            <a:ext cx="2057400" cy="381000"/>
          </a:xfrm>
          <a:prstGeom prst="rect">
            <a:avLst/>
          </a:prstGeom>
          <a:noFill/>
        </p:spPr>
        <p:txBody>
          <a:bodyPr wrap="square" rtlCol="0">
            <a:spAutoFit/>
          </a:bodyPr>
          <a:lstStyle/>
          <a:p>
            <a:pPr algn="ctr"/>
            <a:r>
              <a:rPr lang="en-US" dirty="0" smtClean="0"/>
              <a:t>BHF HM Removal</a:t>
            </a:r>
            <a:endParaRPr lang="en-US" dirty="0"/>
          </a:p>
        </p:txBody>
      </p:sp>
      <p:cxnSp>
        <p:nvCxnSpPr>
          <p:cNvPr id="67" name="Straight Connector 66"/>
          <p:cNvCxnSpPr/>
          <p:nvPr/>
        </p:nvCxnSpPr>
        <p:spPr>
          <a:xfrm>
            <a:off x="3951514" y="3735977"/>
            <a:ext cx="0" cy="522514"/>
          </a:xfrm>
          <a:prstGeom prst="line">
            <a:avLst/>
          </a:prstGeom>
          <a:ln w="349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958737" y="3735977"/>
            <a:ext cx="0" cy="522514"/>
          </a:xfrm>
          <a:prstGeom prst="line">
            <a:avLst/>
          </a:prstGeom>
          <a:ln w="349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1754777" y="3543300"/>
            <a:ext cx="0" cy="522514"/>
          </a:xfrm>
          <a:prstGeom prst="line">
            <a:avLst/>
          </a:prstGeom>
          <a:ln w="349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762000" y="3543300"/>
            <a:ext cx="0" cy="522514"/>
          </a:xfrm>
          <a:prstGeom prst="line">
            <a:avLst/>
          </a:prstGeom>
          <a:ln w="34925">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30583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PMGI/SPR </a:t>
            </a:r>
            <a:r>
              <a:rPr lang="en-US" sz="2800" dirty="0" smtClean="0"/>
              <a:t>bi-layer </a:t>
            </a:r>
            <a:r>
              <a:rPr lang="en-US" sz="2800" dirty="0"/>
              <a:t>pattern reduction with DUV flood exposure</a:t>
            </a:r>
          </a:p>
        </p:txBody>
      </p:sp>
      <p:sp>
        <p:nvSpPr>
          <p:cNvPr id="3" name="Content Placeholder 2"/>
          <p:cNvSpPr>
            <a:spLocks noGrp="1"/>
          </p:cNvSpPr>
          <p:nvPr>
            <p:ph idx="1"/>
          </p:nvPr>
        </p:nvSpPr>
        <p:spPr/>
        <p:txBody>
          <a:bodyPr/>
          <a:lstStyle/>
          <a:p>
            <a:r>
              <a:rPr lang="en-US" sz="1400" b="1" dirty="0" smtClean="0">
                <a:solidFill>
                  <a:srgbClr val="006600"/>
                </a:solidFill>
              </a:rPr>
              <a:t>ACE,ISO,DI,PEII(O2 Plasma)</a:t>
            </a:r>
          </a:p>
          <a:p>
            <a:r>
              <a:rPr lang="en-US" sz="1400" b="1" dirty="0" smtClean="0">
                <a:solidFill>
                  <a:srgbClr val="006600"/>
                </a:solidFill>
              </a:rPr>
              <a:t>Deposit oxide hardmask in </a:t>
            </a:r>
            <a:r>
              <a:rPr lang="en-US" sz="1400" b="1" dirty="0" err="1" smtClean="0">
                <a:solidFill>
                  <a:srgbClr val="006600"/>
                </a:solidFill>
              </a:rPr>
              <a:t>PlamsaTherm</a:t>
            </a:r>
            <a:r>
              <a:rPr lang="en-US" sz="1400" b="1" dirty="0" smtClean="0">
                <a:solidFill>
                  <a:srgbClr val="006600"/>
                </a:solidFill>
              </a:rPr>
              <a:t> </a:t>
            </a:r>
            <a:r>
              <a:rPr lang="en-US" sz="1400" b="1" dirty="0" smtClean="0">
                <a:solidFill>
                  <a:srgbClr val="006600"/>
                </a:solidFill>
              </a:rPr>
              <a:t>PECVD – 200nm</a:t>
            </a:r>
            <a:endParaRPr lang="en-US" sz="1400" b="1" dirty="0" smtClean="0">
              <a:solidFill>
                <a:srgbClr val="006600"/>
              </a:solidFill>
            </a:endParaRPr>
          </a:p>
          <a:p>
            <a:r>
              <a:rPr lang="en-US" sz="1400" b="1" dirty="0">
                <a:solidFill>
                  <a:srgbClr val="006600"/>
                </a:solidFill>
              </a:rPr>
              <a:t>ACE,ISO,DI,PEII(O2 Plasma</a:t>
            </a:r>
            <a:r>
              <a:rPr lang="en-US" sz="1400" b="1" dirty="0" smtClean="0">
                <a:solidFill>
                  <a:srgbClr val="006600"/>
                </a:solidFill>
              </a:rPr>
              <a:t>)</a:t>
            </a:r>
          </a:p>
          <a:p>
            <a:r>
              <a:rPr lang="en-US" sz="1400" b="1" dirty="0" smtClean="0">
                <a:solidFill>
                  <a:srgbClr val="006600"/>
                </a:solidFill>
              </a:rPr>
              <a:t>Dehydration bake 110 1min</a:t>
            </a:r>
          </a:p>
          <a:p>
            <a:r>
              <a:rPr lang="en-US" sz="1400" b="1" dirty="0">
                <a:solidFill>
                  <a:srgbClr val="006600"/>
                </a:solidFill>
              </a:rPr>
              <a:t>Spin </a:t>
            </a:r>
            <a:r>
              <a:rPr lang="en-US" sz="1400" b="1" dirty="0" smtClean="0">
                <a:solidFill>
                  <a:srgbClr val="006600"/>
                </a:solidFill>
              </a:rPr>
              <a:t>SF-11 </a:t>
            </a:r>
            <a:r>
              <a:rPr lang="en-US" sz="1400" b="1" dirty="0">
                <a:solidFill>
                  <a:srgbClr val="006600"/>
                </a:solidFill>
              </a:rPr>
              <a:t>(</a:t>
            </a:r>
            <a:r>
              <a:rPr lang="en-US" sz="1400" b="1" dirty="0" smtClean="0">
                <a:solidFill>
                  <a:srgbClr val="006600"/>
                </a:solidFill>
              </a:rPr>
              <a:t>4krpm</a:t>
            </a:r>
            <a:r>
              <a:rPr lang="en-US" sz="1400" b="1" dirty="0">
                <a:solidFill>
                  <a:srgbClr val="006600"/>
                </a:solidFill>
              </a:rPr>
              <a:t>, 30sec)</a:t>
            </a:r>
          </a:p>
          <a:p>
            <a:r>
              <a:rPr lang="en-US" sz="1400" b="1" dirty="0">
                <a:solidFill>
                  <a:srgbClr val="006600"/>
                </a:solidFill>
              </a:rPr>
              <a:t>Reflow Bake </a:t>
            </a:r>
            <a:r>
              <a:rPr lang="en-US" sz="1400" b="1" dirty="0" smtClean="0">
                <a:solidFill>
                  <a:srgbClr val="006600"/>
                </a:solidFill>
              </a:rPr>
              <a:t>(200C</a:t>
            </a:r>
            <a:r>
              <a:rPr lang="en-US" sz="1400" b="1" dirty="0">
                <a:solidFill>
                  <a:srgbClr val="006600"/>
                </a:solidFill>
              </a:rPr>
              <a:t>, 2min) </a:t>
            </a:r>
            <a:endParaRPr lang="en-US" sz="1400" b="1" dirty="0" smtClean="0">
              <a:solidFill>
                <a:srgbClr val="006600"/>
              </a:solidFill>
            </a:endParaRPr>
          </a:p>
          <a:p>
            <a:r>
              <a:rPr lang="en-US" sz="1400" b="1" dirty="0" smtClean="0">
                <a:solidFill>
                  <a:srgbClr val="006600"/>
                </a:solidFill>
              </a:rPr>
              <a:t>Spin SPR955.9 (3krpm, 30sec)</a:t>
            </a:r>
          </a:p>
          <a:p>
            <a:r>
              <a:rPr lang="en-US" sz="1400" b="1" dirty="0" smtClean="0">
                <a:solidFill>
                  <a:srgbClr val="006600"/>
                </a:solidFill>
              </a:rPr>
              <a:t>Pre-exposure bake 95C, 90s</a:t>
            </a:r>
          </a:p>
          <a:p>
            <a:r>
              <a:rPr lang="en-US" sz="1400" b="1" dirty="0" err="1" smtClean="0">
                <a:solidFill>
                  <a:srgbClr val="006600"/>
                </a:solidFill>
              </a:rPr>
              <a:t>Autostepper</a:t>
            </a:r>
            <a:r>
              <a:rPr lang="en-US" sz="1400" b="1" dirty="0" smtClean="0">
                <a:solidFill>
                  <a:srgbClr val="006600"/>
                </a:solidFill>
              </a:rPr>
              <a:t> Exposure = 0.42s, Focus = +10 </a:t>
            </a:r>
          </a:p>
          <a:p>
            <a:r>
              <a:rPr lang="en-US" sz="1400" b="1" dirty="0" smtClean="0">
                <a:solidFill>
                  <a:srgbClr val="006600"/>
                </a:solidFill>
              </a:rPr>
              <a:t>Post exposure bake 110C, 90s</a:t>
            </a:r>
          </a:p>
          <a:p>
            <a:r>
              <a:rPr lang="pt-BR" sz="1400" b="1" dirty="0">
                <a:solidFill>
                  <a:srgbClr val="006600"/>
                </a:solidFill>
              </a:rPr>
              <a:t>40s Develop in MIF726 (May be longer)</a:t>
            </a:r>
          </a:p>
          <a:p>
            <a:r>
              <a:rPr lang="en-US" sz="1400" b="1" dirty="0" smtClean="0">
                <a:solidFill>
                  <a:srgbClr val="006600"/>
                </a:solidFill>
              </a:rPr>
              <a:t>DUV flood expose (varied time)</a:t>
            </a:r>
            <a:endParaRPr lang="en-US" sz="1400" b="1" dirty="0">
              <a:solidFill>
                <a:srgbClr val="006600"/>
              </a:solidFill>
            </a:endParaRPr>
          </a:p>
          <a:p>
            <a:r>
              <a:rPr lang="en-US" sz="1400" b="1" dirty="0">
                <a:solidFill>
                  <a:srgbClr val="006600"/>
                </a:solidFill>
              </a:rPr>
              <a:t>Develop (101A, 1min) </a:t>
            </a:r>
            <a:r>
              <a:rPr lang="en-US" sz="1400" b="1" dirty="0" smtClean="0">
                <a:solidFill>
                  <a:srgbClr val="006600"/>
                </a:solidFill>
              </a:rPr>
              <a:t> (repeated variable number of times)</a:t>
            </a:r>
          </a:p>
          <a:p>
            <a:r>
              <a:rPr lang="pt-BR" sz="1400" b="1" dirty="0" smtClean="0">
                <a:solidFill>
                  <a:srgbClr val="006600"/>
                </a:solidFill>
              </a:rPr>
              <a:t>ACE </a:t>
            </a:r>
            <a:r>
              <a:rPr lang="pt-BR" sz="1400" b="1" dirty="0">
                <a:solidFill>
                  <a:srgbClr val="006600"/>
                </a:solidFill>
              </a:rPr>
              <a:t>soak </a:t>
            </a:r>
            <a:r>
              <a:rPr lang="pt-BR" sz="1400" b="1" dirty="0" smtClean="0">
                <a:solidFill>
                  <a:srgbClr val="006600"/>
                </a:solidFill>
              </a:rPr>
              <a:t>5min - to </a:t>
            </a:r>
            <a:r>
              <a:rPr lang="pt-BR" sz="1400" b="1" dirty="0">
                <a:solidFill>
                  <a:srgbClr val="006600"/>
                </a:solidFill>
              </a:rPr>
              <a:t>strip </a:t>
            </a:r>
            <a:r>
              <a:rPr lang="en-US" sz="1400" b="1" dirty="0" smtClean="0">
                <a:solidFill>
                  <a:srgbClr val="006600"/>
                </a:solidFill>
              </a:rPr>
              <a:t>SPR955.9</a:t>
            </a:r>
            <a:endParaRPr lang="pt-BR" sz="1400" b="1" dirty="0" smtClean="0">
              <a:solidFill>
                <a:srgbClr val="006600"/>
              </a:solidFill>
            </a:endParaRPr>
          </a:p>
          <a:p>
            <a:pPr lvl="1"/>
            <a:r>
              <a:rPr lang="pt-BR" sz="1200" b="1" dirty="0" smtClean="0">
                <a:solidFill>
                  <a:srgbClr val="006600"/>
                </a:solidFill>
              </a:rPr>
              <a:t>i-line flood expose and 1-2min Develop </a:t>
            </a:r>
            <a:r>
              <a:rPr lang="pt-BR" sz="1200" b="1" dirty="0">
                <a:solidFill>
                  <a:srgbClr val="006600"/>
                </a:solidFill>
              </a:rPr>
              <a:t>in MIF726 </a:t>
            </a:r>
            <a:r>
              <a:rPr lang="pt-BR" sz="1200" b="1" dirty="0" smtClean="0">
                <a:solidFill>
                  <a:srgbClr val="006600"/>
                </a:solidFill>
              </a:rPr>
              <a:t>was found to attack exposed PMGI</a:t>
            </a:r>
          </a:p>
          <a:p>
            <a:r>
              <a:rPr lang="pt-BR" sz="1400" b="1" dirty="0" smtClean="0">
                <a:solidFill>
                  <a:srgbClr val="006600"/>
                </a:solidFill>
              </a:rPr>
              <a:t>O2 </a:t>
            </a:r>
            <a:r>
              <a:rPr lang="pt-BR" sz="1400" b="1" dirty="0">
                <a:solidFill>
                  <a:srgbClr val="006600"/>
                </a:solidFill>
              </a:rPr>
              <a:t>plasma 30s 300W 100mT to clean </a:t>
            </a:r>
            <a:r>
              <a:rPr lang="pt-BR" sz="1400" b="1" dirty="0" smtClean="0">
                <a:solidFill>
                  <a:srgbClr val="006600"/>
                </a:solidFill>
              </a:rPr>
              <a:t>surface</a:t>
            </a:r>
          </a:p>
          <a:p>
            <a:r>
              <a:rPr lang="en-US" sz="1400" b="1" dirty="0"/>
              <a:t>ICP#2 (recipe #104) </a:t>
            </a:r>
          </a:p>
          <a:p>
            <a:pPr lvl="1"/>
            <a:r>
              <a:rPr lang="en-US" sz="1200" b="1" dirty="0"/>
              <a:t>CF4/CHF3/O2 5/35/10sccm, 500/50W ICP/CCP, 0.5Pa, 2min </a:t>
            </a:r>
            <a:r>
              <a:rPr lang="en-US" sz="1200" b="1" dirty="0" smtClean="0"/>
              <a:t>30sec</a:t>
            </a:r>
            <a:endParaRPr lang="en-US" sz="1200" b="1" dirty="0"/>
          </a:p>
          <a:p>
            <a:r>
              <a:rPr lang="en-US" sz="1400" b="1" dirty="0"/>
              <a:t>RIE#5 </a:t>
            </a:r>
            <a:r>
              <a:rPr lang="en-US" sz="1400" b="1" dirty="0" err="1"/>
              <a:t>GaAs</a:t>
            </a:r>
            <a:r>
              <a:rPr lang="en-US" sz="1400" b="1" dirty="0"/>
              <a:t> Etch</a:t>
            </a:r>
          </a:p>
          <a:p>
            <a:endParaRPr lang="pt-BR" sz="1400" b="1" dirty="0"/>
          </a:p>
        </p:txBody>
      </p:sp>
      <p:sp>
        <p:nvSpPr>
          <p:cNvPr id="4" name="Slide Number Placeholder 3"/>
          <p:cNvSpPr>
            <a:spLocks noGrp="1"/>
          </p:cNvSpPr>
          <p:nvPr>
            <p:ph type="sldNum" sz="quarter" idx="12"/>
          </p:nvPr>
        </p:nvSpPr>
        <p:spPr/>
        <p:txBody>
          <a:bodyPr/>
          <a:lstStyle/>
          <a:p>
            <a:pPr>
              <a:defRPr/>
            </a:pPr>
            <a:fld id="{5F10FB5B-A7A1-4640-8535-82616311C685}" type="slidenum">
              <a:rPr lang="en-US" smtClean="0">
                <a:solidFill>
                  <a:prstClr val="black">
                    <a:tint val="75000"/>
                  </a:prstClr>
                </a:solidFill>
              </a:rPr>
              <a:pPr>
                <a:defRPr/>
              </a:pPr>
              <a:t>27</a:t>
            </a:fld>
            <a:endParaRPr lang="en-US">
              <a:solidFill>
                <a:prstClr val="black">
                  <a:tint val="75000"/>
                </a:prstClr>
              </a:solidFill>
            </a:endParaRPr>
          </a:p>
        </p:txBody>
      </p:sp>
      <p:sp>
        <p:nvSpPr>
          <p:cNvPr id="5" name="TextBox 4"/>
          <p:cNvSpPr txBox="1"/>
          <p:nvPr/>
        </p:nvSpPr>
        <p:spPr>
          <a:xfrm>
            <a:off x="152400" y="6400800"/>
            <a:ext cx="8077200" cy="369332"/>
          </a:xfrm>
          <a:prstGeom prst="rect">
            <a:avLst/>
          </a:prstGeom>
          <a:noFill/>
        </p:spPr>
        <p:txBody>
          <a:bodyPr wrap="square" rtlCol="0">
            <a:spAutoFit/>
          </a:bodyPr>
          <a:lstStyle/>
          <a:p>
            <a:r>
              <a:rPr lang="en-US" b="1" dirty="0" smtClean="0">
                <a:solidFill>
                  <a:srgbClr val="006600"/>
                </a:solidFill>
              </a:rPr>
              <a:t>Completed</a:t>
            </a:r>
            <a:r>
              <a:rPr lang="en-US" b="1" dirty="0" smtClean="0"/>
              <a:t>	Pending		</a:t>
            </a:r>
            <a:r>
              <a:rPr lang="en-US" b="1" dirty="0" smtClean="0">
                <a:solidFill>
                  <a:srgbClr val="FF0000"/>
                </a:solidFill>
              </a:rPr>
              <a:t>Abandoned</a:t>
            </a:r>
            <a:r>
              <a:rPr lang="en-US" b="1" dirty="0" smtClean="0"/>
              <a:t>	</a:t>
            </a:r>
            <a:endParaRPr lang="en-US" b="1" dirty="0"/>
          </a:p>
        </p:txBody>
      </p:sp>
    </p:spTree>
    <p:extLst>
      <p:ext uri="{BB962C8B-B14F-4D97-AF65-F5344CB8AC3E}">
        <p14:creationId xmlns:p14="http://schemas.microsoft.com/office/powerpoint/2010/main" val="8094501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SPR 955 0.9 pattern </a:t>
            </a:r>
            <a:br>
              <a:rPr lang="en-US" sz="2800" dirty="0" smtClean="0"/>
            </a:br>
            <a:r>
              <a:rPr lang="en-US" sz="2800" dirty="0" smtClean="0"/>
              <a:t>before PMGI exposure and development</a:t>
            </a:r>
            <a:endParaRPr lang="en-US" sz="2800" dirty="0"/>
          </a:p>
        </p:txBody>
      </p:sp>
      <p:sp>
        <p:nvSpPr>
          <p:cNvPr id="4" name="Slide Number Placeholder 3"/>
          <p:cNvSpPr>
            <a:spLocks noGrp="1"/>
          </p:cNvSpPr>
          <p:nvPr>
            <p:ph type="sldNum" sz="quarter" idx="12"/>
          </p:nvPr>
        </p:nvSpPr>
        <p:spPr/>
        <p:txBody>
          <a:bodyPr/>
          <a:lstStyle/>
          <a:p>
            <a:pPr>
              <a:defRPr/>
            </a:pPr>
            <a:fld id="{5F10FB5B-A7A1-4640-8535-82616311C685}" type="slidenum">
              <a:rPr lang="en-US" smtClean="0">
                <a:solidFill>
                  <a:prstClr val="black">
                    <a:tint val="75000"/>
                  </a:prstClr>
                </a:solidFill>
              </a:rPr>
              <a:pPr>
                <a:defRPr/>
              </a:pPr>
              <a:t>28</a:t>
            </a:fld>
            <a:endParaRPr lang="en-US">
              <a:solidFill>
                <a:prstClr val="black">
                  <a:tint val="75000"/>
                </a:prstClr>
              </a:solidFill>
            </a:endParaRPr>
          </a:p>
        </p:txBody>
      </p:sp>
      <p:pic>
        <p:nvPicPr>
          <p:cNvPr id="7170" name="Picture 2" descr="C:\Users\Jock Bovington\Documents\Research\PULSAR\Cleanroom\Process Development\Taper Tip Reduction\SPR Pre DUV_ruler.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8570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Repeated DUV Exposure/Develop Process</a:t>
            </a:r>
            <a:endParaRPr lang="en-US" sz="2800" dirty="0"/>
          </a:p>
        </p:txBody>
      </p:sp>
      <p:sp>
        <p:nvSpPr>
          <p:cNvPr id="4" name="Slide Number Placeholder 3"/>
          <p:cNvSpPr>
            <a:spLocks noGrp="1"/>
          </p:cNvSpPr>
          <p:nvPr>
            <p:ph type="sldNum" sz="quarter" idx="12"/>
          </p:nvPr>
        </p:nvSpPr>
        <p:spPr/>
        <p:txBody>
          <a:bodyPr/>
          <a:lstStyle/>
          <a:p>
            <a:pPr>
              <a:defRPr/>
            </a:pPr>
            <a:fld id="{5F10FB5B-A7A1-4640-8535-82616311C685}" type="slidenum">
              <a:rPr lang="en-US" smtClean="0">
                <a:solidFill>
                  <a:prstClr val="black">
                    <a:tint val="75000"/>
                  </a:prstClr>
                </a:solidFill>
              </a:rPr>
              <a:pPr>
                <a:defRPr/>
              </a:pPr>
              <a:t>29</a:t>
            </a:fld>
            <a:endParaRPr lang="en-US">
              <a:solidFill>
                <a:prstClr val="black">
                  <a:tint val="75000"/>
                </a:prstClr>
              </a:solidFill>
            </a:endParaRPr>
          </a:p>
        </p:txBody>
      </p:sp>
      <p:pic>
        <p:nvPicPr>
          <p:cNvPr id="2055" name="Picture 7" descr="C:\Users\Jock Bovington\Documents\Research\PULSAR\Cleanroom\Process Development\Taper Tip Reduction\Ning's Bi Layer Proces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2888" y="1281113"/>
            <a:ext cx="6116637" cy="4295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87975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Aside: Hard Mask Choice and Thickness</a:t>
            </a:r>
            <a:endParaRPr lang="en-US" sz="2800" dirty="0"/>
          </a:p>
        </p:txBody>
      </p:sp>
      <p:sp>
        <p:nvSpPr>
          <p:cNvPr id="3" name="Content Placeholder 2"/>
          <p:cNvSpPr>
            <a:spLocks noGrp="1"/>
          </p:cNvSpPr>
          <p:nvPr>
            <p:ph idx="1"/>
          </p:nvPr>
        </p:nvSpPr>
        <p:spPr/>
        <p:txBody>
          <a:bodyPr/>
          <a:lstStyle/>
          <a:p>
            <a:r>
              <a:rPr lang="en-US" sz="2000" dirty="0" err="1" smtClean="0"/>
              <a:t>PlasmaTherm</a:t>
            </a:r>
            <a:r>
              <a:rPr lang="en-US" sz="2000" dirty="0" smtClean="0"/>
              <a:t> PECVD - SiO2</a:t>
            </a:r>
          </a:p>
          <a:p>
            <a:pPr lvl="1"/>
            <a:r>
              <a:rPr lang="en-US" sz="1800" dirty="0" smtClean="0"/>
              <a:t>If left after etch will not disturb Si3N4 waveguide mode</a:t>
            </a:r>
          </a:p>
          <a:p>
            <a:pPr lvl="1"/>
            <a:r>
              <a:rPr lang="en-US" sz="1800" dirty="0" smtClean="0"/>
              <a:t>Consistent deposition rate </a:t>
            </a:r>
          </a:p>
          <a:p>
            <a:pPr lvl="1"/>
            <a:r>
              <a:rPr lang="en-US" sz="1800" dirty="0" smtClean="0"/>
              <a:t>Isotropic wet etch in BHF (~100nm/min)</a:t>
            </a:r>
          </a:p>
          <a:p>
            <a:pPr lvl="1"/>
            <a:r>
              <a:rPr lang="en-US" sz="1800" dirty="0" smtClean="0"/>
              <a:t>High selectivity with </a:t>
            </a:r>
            <a:r>
              <a:rPr lang="en-US" sz="1800" dirty="0" err="1" smtClean="0"/>
              <a:t>Cl</a:t>
            </a:r>
            <a:r>
              <a:rPr lang="en-US" sz="1800" dirty="0" smtClean="0"/>
              <a:t> based dry etch of GaAs</a:t>
            </a:r>
          </a:p>
          <a:p>
            <a:pPr lvl="2"/>
            <a:r>
              <a:rPr lang="en-US" sz="1800" dirty="0" smtClean="0"/>
              <a:t>Selectivity to be confirmed in RIE#5</a:t>
            </a:r>
          </a:p>
          <a:p>
            <a:pPr lvl="1"/>
            <a:r>
              <a:rPr lang="en-US" sz="1800" dirty="0" smtClean="0"/>
              <a:t>Thickness could be determined to improve line edge roughness due to standing wave patterns.</a:t>
            </a:r>
          </a:p>
          <a:p>
            <a:pPr lvl="2"/>
            <a:r>
              <a:rPr lang="en-US" sz="1800" dirty="0" smtClean="0"/>
              <a:t>285nm thick mask in </a:t>
            </a:r>
            <a:r>
              <a:rPr lang="en-US" sz="1800" dirty="0" err="1" smtClean="0"/>
              <a:t>i</a:t>
            </a:r>
            <a:r>
              <a:rPr lang="en-US" sz="1800" dirty="0" smtClean="0"/>
              <a:t>-line(365nm) </a:t>
            </a:r>
            <a:r>
              <a:rPr lang="en-US" sz="1800" dirty="0" err="1" smtClean="0"/>
              <a:t>Autostepper</a:t>
            </a:r>
            <a:r>
              <a:rPr lang="en-US" sz="1800" dirty="0" smtClean="0"/>
              <a:t> with single PR layer</a:t>
            </a:r>
          </a:p>
          <a:p>
            <a:pPr lvl="3"/>
            <a:r>
              <a:rPr lang="en-US" sz="1600" dirty="0" smtClean="0"/>
              <a:t>t = n*</a:t>
            </a:r>
            <a:r>
              <a:rPr lang="el-GR" sz="1600" dirty="0"/>
              <a:t> λ </a:t>
            </a:r>
            <a:r>
              <a:rPr lang="en-US" sz="1600" dirty="0" smtClean="0"/>
              <a:t>/2 (</a:t>
            </a:r>
            <a:r>
              <a:rPr lang="en-US" sz="1600" dirty="0" smtClean="0">
                <a:hlinkClick r:id="rId3"/>
              </a:rPr>
              <a:t>assumes n = 1.56283, check this. Thermal </a:t>
            </a:r>
            <a:r>
              <a:rPr lang="en-US" sz="1600" dirty="0">
                <a:hlinkClick r:id="rId3"/>
              </a:rPr>
              <a:t>oxide </a:t>
            </a:r>
            <a:r>
              <a:rPr lang="en-US" sz="1600" dirty="0" smtClean="0">
                <a:hlinkClick r:id="rId3"/>
              </a:rPr>
              <a:t>~1.47454</a:t>
            </a:r>
            <a:r>
              <a:rPr lang="en-US" sz="1600" dirty="0" smtClean="0"/>
              <a:t>)</a:t>
            </a:r>
          </a:p>
          <a:p>
            <a:pPr lvl="2"/>
            <a:r>
              <a:rPr lang="en-US" sz="1800" dirty="0" smtClean="0"/>
              <a:t>Jon Peter says that the </a:t>
            </a:r>
            <a:r>
              <a:rPr lang="en-US" sz="1800" u="sng" dirty="0" smtClean="0"/>
              <a:t>post exposure bake </a:t>
            </a:r>
            <a:r>
              <a:rPr lang="en-US" sz="1800" u="sng" dirty="0" err="1" smtClean="0"/>
              <a:t>smoothes</a:t>
            </a:r>
            <a:r>
              <a:rPr lang="en-US" sz="1800" u="sng" dirty="0" smtClean="0"/>
              <a:t> the PR mask pattern more than the oxide thickness</a:t>
            </a:r>
          </a:p>
        </p:txBody>
      </p:sp>
      <p:sp>
        <p:nvSpPr>
          <p:cNvPr id="4" name="Slide Number Placeholder 3"/>
          <p:cNvSpPr>
            <a:spLocks noGrp="1"/>
          </p:cNvSpPr>
          <p:nvPr>
            <p:ph type="sldNum" sz="quarter" idx="12"/>
          </p:nvPr>
        </p:nvSpPr>
        <p:spPr/>
        <p:txBody>
          <a:bodyPr/>
          <a:lstStyle/>
          <a:p>
            <a:pPr>
              <a:defRPr/>
            </a:pPr>
            <a:fld id="{5F10FB5B-A7A1-4640-8535-82616311C685}" type="slidenum">
              <a:rPr lang="en-US" smtClean="0">
                <a:solidFill>
                  <a:prstClr val="black">
                    <a:tint val="75000"/>
                  </a:prstClr>
                </a:solidFill>
              </a:rPr>
              <a:pPr>
                <a:defRPr/>
              </a:pPr>
              <a:t>3</a:t>
            </a:fld>
            <a:endParaRPr lang="en-US">
              <a:solidFill>
                <a:prstClr val="black">
                  <a:tint val="75000"/>
                </a:prstClr>
              </a:solidFill>
            </a:endParaRPr>
          </a:p>
        </p:txBody>
      </p:sp>
    </p:spTree>
    <p:extLst>
      <p:ext uri="{BB962C8B-B14F-4D97-AF65-F5344CB8AC3E}">
        <p14:creationId xmlns:p14="http://schemas.microsoft.com/office/powerpoint/2010/main" val="10630345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Repeated </a:t>
            </a:r>
            <a:r>
              <a:rPr lang="en-US" sz="2800" dirty="0" smtClean="0"/>
              <a:t>DUV Exposure/Develop </a:t>
            </a:r>
            <a:r>
              <a:rPr lang="en-US" sz="2800" dirty="0"/>
              <a:t>Process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610425929"/>
              </p:ext>
            </p:extLst>
          </p:nvPr>
        </p:nvGraphicFramePr>
        <p:xfrm>
          <a:off x="1" y="1122680"/>
          <a:ext cx="9143999" cy="4211320"/>
        </p:xfrm>
        <a:graphic>
          <a:graphicData uri="http://schemas.openxmlformats.org/drawingml/2006/table">
            <a:tbl>
              <a:tblPr firstRow="1" bandRow="1">
                <a:tableStyleId>{5C22544A-7EE6-4342-B048-85BDC9FD1C3A}</a:tableStyleId>
              </a:tblPr>
              <a:tblGrid>
                <a:gridCol w="1755113"/>
                <a:gridCol w="1250461"/>
                <a:gridCol w="1250461"/>
                <a:gridCol w="1250461"/>
                <a:gridCol w="1199103"/>
                <a:gridCol w="1219200"/>
                <a:gridCol w="1219200"/>
              </a:tblGrid>
              <a:tr h="370840">
                <a:tc>
                  <a:txBody>
                    <a:bodyPr/>
                    <a:lstStyle/>
                    <a:p>
                      <a:endParaRPr lang="en-US" dirty="0"/>
                    </a:p>
                  </a:txBody>
                  <a:tcPr/>
                </a:tc>
                <a:tc>
                  <a:txBody>
                    <a:bodyPr/>
                    <a:lstStyle/>
                    <a:p>
                      <a:pPr algn="ctr"/>
                      <a:r>
                        <a:rPr lang="en-US" dirty="0" smtClean="0"/>
                        <a:t>1x</a:t>
                      </a:r>
                      <a:endParaRPr lang="en-US" dirty="0"/>
                    </a:p>
                  </a:txBody>
                  <a:tcPr/>
                </a:tc>
                <a:tc>
                  <a:txBody>
                    <a:bodyPr/>
                    <a:lstStyle/>
                    <a:p>
                      <a:pPr algn="ctr"/>
                      <a:r>
                        <a:rPr lang="en-US" dirty="0" smtClean="0"/>
                        <a:t>2x</a:t>
                      </a:r>
                      <a:endParaRPr lang="en-US" dirty="0"/>
                    </a:p>
                  </a:txBody>
                  <a:tcPr/>
                </a:tc>
                <a:tc>
                  <a:txBody>
                    <a:bodyPr/>
                    <a:lstStyle/>
                    <a:p>
                      <a:pPr algn="ctr"/>
                      <a:r>
                        <a:rPr lang="en-US" dirty="0" smtClean="0"/>
                        <a:t>3x</a:t>
                      </a:r>
                      <a:endParaRPr lang="en-US" dirty="0"/>
                    </a:p>
                  </a:txBody>
                  <a:tcPr/>
                </a:tc>
                <a:tc>
                  <a:txBody>
                    <a:bodyPr/>
                    <a:lstStyle/>
                    <a:p>
                      <a:pPr algn="ctr"/>
                      <a:r>
                        <a:rPr lang="en-US" dirty="0" smtClean="0"/>
                        <a:t>4x</a:t>
                      </a:r>
                      <a:endParaRPr lang="en-US" dirty="0"/>
                    </a:p>
                  </a:txBody>
                  <a:tcPr/>
                </a:tc>
                <a:tc>
                  <a:txBody>
                    <a:bodyPr/>
                    <a:lstStyle/>
                    <a:p>
                      <a:pPr algn="ctr"/>
                      <a:r>
                        <a:rPr lang="en-US" dirty="0" smtClean="0"/>
                        <a:t>5x</a:t>
                      </a:r>
                      <a:endParaRPr lang="en-US" dirty="0"/>
                    </a:p>
                  </a:txBody>
                  <a:tcPr/>
                </a:tc>
                <a:tc>
                  <a:txBody>
                    <a:bodyPr/>
                    <a:lstStyle/>
                    <a:p>
                      <a:pPr algn="ctr"/>
                      <a:r>
                        <a:rPr lang="en-US" dirty="0" smtClean="0"/>
                        <a:t>6x</a:t>
                      </a:r>
                      <a:endParaRPr lang="en-US" dirty="0"/>
                    </a:p>
                  </a:txBody>
                  <a:tcPr/>
                </a:tc>
              </a:tr>
              <a:tr h="370840">
                <a:tc>
                  <a:txBody>
                    <a:bodyPr/>
                    <a:lstStyle/>
                    <a:p>
                      <a:r>
                        <a:rPr lang="en-US" dirty="0" smtClean="0"/>
                        <a:t>2min</a:t>
                      </a:r>
                      <a:r>
                        <a:rPr lang="en-US" baseline="0" dirty="0" smtClean="0"/>
                        <a:t> Exposure</a:t>
                      </a:r>
                    </a:p>
                    <a:p>
                      <a:r>
                        <a:rPr lang="en-US" baseline="0" dirty="0" smtClean="0"/>
                        <a:t>60s Develop</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Under</a:t>
                      </a:r>
                      <a:r>
                        <a:rPr lang="en-US" baseline="0" dirty="0" smtClean="0"/>
                        <a:t> developed</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Under</a:t>
                      </a:r>
                      <a:r>
                        <a:rPr lang="en-US" baseline="0" dirty="0" smtClean="0"/>
                        <a:t> developed</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Under</a:t>
                      </a:r>
                      <a:r>
                        <a:rPr lang="en-US" baseline="0" dirty="0" smtClean="0"/>
                        <a:t> developed</a:t>
                      </a:r>
                      <a:endParaRPr lang="en-US" dirty="0" smtClean="0"/>
                    </a:p>
                  </a:txBody>
                  <a:tcPr/>
                </a:tc>
                <a:tc>
                  <a:txBody>
                    <a:bodyPr/>
                    <a:lstStyle/>
                    <a:p>
                      <a:r>
                        <a:rPr lang="en-US" b="1" dirty="0" smtClean="0"/>
                        <a:t>Developed</a:t>
                      </a:r>
                      <a:endParaRPr lang="en-US" b="1" dirty="0"/>
                    </a:p>
                  </a:txBody>
                  <a:tcPr/>
                </a:tc>
                <a:tc>
                  <a:txBody>
                    <a:bodyPr/>
                    <a:lstStyle/>
                    <a:p>
                      <a:r>
                        <a:rPr lang="en-US" b="1" dirty="0" smtClean="0"/>
                        <a:t>Developed</a:t>
                      </a:r>
                      <a:endParaRPr lang="en-US" b="1" dirty="0"/>
                    </a:p>
                  </a:txBody>
                  <a:tcPr/>
                </a:tc>
                <a:tc>
                  <a:txBody>
                    <a:bodyPr/>
                    <a:lstStyle/>
                    <a:p>
                      <a:r>
                        <a:rPr lang="en-US" b="1" dirty="0" smtClean="0"/>
                        <a:t>Developed</a:t>
                      </a:r>
                      <a:endParaRPr lang="en-US" b="1" dirty="0"/>
                    </a:p>
                  </a:txBody>
                  <a:tcPr/>
                </a:tc>
              </a:tr>
              <a:tr h="370840">
                <a:tc>
                  <a:txBody>
                    <a:bodyPr/>
                    <a:lstStyle/>
                    <a:p>
                      <a:r>
                        <a:rPr lang="en-US" dirty="0" smtClean="0"/>
                        <a:t>4min Exposure</a:t>
                      </a:r>
                    </a:p>
                    <a:p>
                      <a:r>
                        <a:rPr lang="en-US" dirty="0" smtClean="0"/>
                        <a:t>60s</a:t>
                      </a:r>
                      <a:r>
                        <a:rPr lang="en-US" baseline="0" dirty="0" smtClean="0"/>
                        <a:t> Develop</a:t>
                      </a:r>
                      <a:endParaRPr lang="en-US" dirty="0"/>
                    </a:p>
                  </a:txBody>
                  <a:tcPr/>
                </a:tc>
                <a:tc>
                  <a:txBody>
                    <a:bodyPr/>
                    <a:lstStyle/>
                    <a:p>
                      <a:r>
                        <a:rPr lang="en-US" dirty="0" smtClean="0"/>
                        <a:t>Under</a:t>
                      </a:r>
                      <a:r>
                        <a:rPr lang="en-US" baseline="0" dirty="0" smtClean="0"/>
                        <a:t> developed</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Under</a:t>
                      </a:r>
                      <a:r>
                        <a:rPr lang="en-US" baseline="0" dirty="0" smtClean="0"/>
                        <a:t> developed</a:t>
                      </a:r>
                      <a:endParaRPr lang="en-US" dirty="0" smtClean="0"/>
                    </a:p>
                  </a:txBody>
                  <a:tcPr/>
                </a:tc>
                <a:tc>
                  <a:txBody>
                    <a:bodyPr/>
                    <a:lstStyle/>
                    <a:p>
                      <a:r>
                        <a:rPr lang="en-US" b="1" dirty="0" smtClean="0"/>
                        <a:t>Developed</a:t>
                      </a:r>
                      <a:endParaRPr lang="en-US" b="1"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r>
                        <a:rPr lang="en-US" dirty="0" smtClean="0"/>
                        <a:t>6min Exposure</a:t>
                      </a:r>
                      <a:br>
                        <a:rPr lang="en-US" dirty="0" smtClean="0"/>
                      </a:br>
                      <a:r>
                        <a:rPr lang="en-US" dirty="0" smtClean="0"/>
                        <a:t>120s Develop</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Under</a:t>
                      </a:r>
                      <a:r>
                        <a:rPr lang="en-US" baseline="0" dirty="0" smtClean="0"/>
                        <a:t> developed</a:t>
                      </a:r>
                      <a:endParaRPr lang="en-US" dirty="0" smtClean="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r h="370840">
                <a:tc>
                  <a:txBody>
                    <a:bodyPr/>
                    <a:lstStyle/>
                    <a:p>
                      <a:r>
                        <a:rPr lang="en-US" dirty="0" smtClean="0"/>
                        <a:t>8min Exposure</a:t>
                      </a:r>
                    </a:p>
                    <a:p>
                      <a:r>
                        <a:rPr lang="en-US" dirty="0" smtClean="0"/>
                        <a:t>2min Develop</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Under</a:t>
                      </a:r>
                      <a:r>
                        <a:rPr lang="en-US" baseline="0" dirty="0" smtClean="0"/>
                        <a:t> developed</a:t>
                      </a:r>
                      <a:endParaRPr lang="en-US" dirty="0" smtClean="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r>
              <a:tr h="370840">
                <a:tc>
                  <a:txBody>
                    <a:bodyPr/>
                    <a:lstStyle/>
                    <a:p>
                      <a:r>
                        <a:rPr lang="en-US" dirty="0" smtClean="0"/>
                        <a:t>10min Exposure</a:t>
                      </a:r>
                    </a:p>
                    <a:p>
                      <a:r>
                        <a:rPr lang="en-US" dirty="0" smtClean="0"/>
                        <a:t>2min Develop</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Under</a:t>
                      </a:r>
                      <a:r>
                        <a:rPr lang="en-US" baseline="0" dirty="0" smtClean="0"/>
                        <a:t> developed</a:t>
                      </a:r>
                      <a:endParaRPr lang="en-US" dirty="0" smtClean="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r h="370840">
                <a:tc>
                  <a:txBody>
                    <a:bodyPr/>
                    <a:lstStyle/>
                    <a:p>
                      <a:r>
                        <a:rPr lang="en-US" dirty="0" smtClean="0"/>
                        <a:t>12min Exposure</a:t>
                      </a:r>
                      <a:r>
                        <a:rPr lang="en-US" baseline="0" dirty="0" smtClean="0"/>
                        <a:t> 2min Develop</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Under</a:t>
                      </a:r>
                      <a:r>
                        <a:rPr lang="en-US" baseline="0" dirty="0" smtClean="0"/>
                        <a:t> developed</a:t>
                      </a:r>
                      <a:endParaRPr lang="en-US" dirty="0" smtClean="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
        <p:nvSpPr>
          <p:cNvPr id="4" name="Slide Number Placeholder 3"/>
          <p:cNvSpPr>
            <a:spLocks noGrp="1"/>
          </p:cNvSpPr>
          <p:nvPr>
            <p:ph type="sldNum" sz="quarter" idx="12"/>
          </p:nvPr>
        </p:nvSpPr>
        <p:spPr/>
        <p:txBody>
          <a:bodyPr/>
          <a:lstStyle/>
          <a:p>
            <a:pPr>
              <a:defRPr/>
            </a:pPr>
            <a:fld id="{5F10FB5B-A7A1-4640-8535-82616311C685}" type="slidenum">
              <a:rPr lang="en-US" smtClean="0">
                <a:solidFill>
                  <a:prstClr val="black">
                    <a:tint val="75000"/>
                  </a:prstClr>
                </a:solidFill>
              </a:rPr>
              <a:pPr>
                <a:defRPr/>
              </a:pPr>
              <a:t>30</a:t>
            </a:fld>
            <a:endParaRPr lang="en-US">
              <a:solidFill>
                <a:prstClr val="black">
                  <a:tint val="75000"/>
                </a:prstClr>
              </a:solidFill>
            </a:endParaRPr>
          </a:p>
        </p:txBody>
      </p:sp>
      <p:sp>
        <p:nvSpPr>
          <p:cNvPr id="8" name="Content Placeholder 2"/>
          <p:cNvSpPr txBox="1">
            <a:spLocks/>
          </p:cNvSpPr>
          <p:nvPr/>
        </p:nvSpPr>
        <p:spPr bwMode="auto">
          <a:xfrm>
            <a:off x="447675" y="5715000"/>
            <a:ext cx="8229600" cy="7921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2600" kern="1200">
                <a:solidFill>
                  <a:schemeClr val="tx1"/>
                </a:solidFill>
                <a:latin typeface="Arial" pitchFamily="34" charset="0"/>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Arial" pitchFamily="34" charset="0"/>
                <a:ea typeface="ＭＳ Ｐゴシック" charset="-128"/>
                <a:cs typeface="ＭＳ Ｐゴシック" charset="-128"/>
              </a:defRPr>
            </a:lvl2pPr>
            <a:lvl3pPr marL="1143000" indent="-228600" algn="l" rtl="0" eaLnBrk="0" fontAlgn="base" hangingPunct="0">
              <a:spcBef>
                <a:spcPct val="20000"/>
              </a:spcBef>
              <a:spcAft>
                <a:spcPct val="0"/>
              </a:spcAft>
              <a:buFont typeface="Arial" charset="0"/>
              <a:buChar char="•"/>
              <a:defRPr sz="2200" kern="1200">
                <a:solidFill>
                  <a:schemeClr val="tx1"/>
                </a:solidFill>
                <a:latin typeface="Arial" pitchFamily="34" charset="0"/>
                <a:ea typeface="ＭＳ Ｐゴシック" charset="-128"/>
                <a:cs typeface="ＭＳ Ｐゴシック" charset="-128"/>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ＭＳ Ｐゴシック" charset="-128"/>
                <a:cs typeface="ＭＳ Ｐゴシック" charset="-128"/>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ＭＳ Ｐゴシック" charset="-128"/>
                <a:cs typeface="ＭＳ Ｐゴシック"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sz="2000" dirty="0" smtClean="0"/>
              <a:t>It appears that a single exposure and development is difficult to achieve. Further investigation will be done in this area to improve consistency of the process. </a:t>
            </a:r>
            <a:endParaRPr lang="en-US" sz="2000" dirty="0"/>
          </a:p>
        </p:txBody>
      </p:sp>
    </p:spTree>
    <p:extLst>
      <p:ext uri="{BB962C8B-B14F-4D97-AF65-F5344CB8AC3E}">
        <p14:creationId xmlns:p14="http://schemas.microsoft.com/office/powerpoint/2010/main" val="21739150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PMGI Taper Tip Patterns</a:t>
            </a:r>
            <a:endParaRPr lang="en-US" dirty="0"/>
          </a:p>
        </p:txBody>
      </p:sp>
      <p:sp>
        <p:nvSpPr>
          <p:cNvPr id="3" name="Content Placeholder 2"/>
          <p:cNvSpPr>
            <a:spLocks noGrp="1"/>
          </p:cNvSpPr>
          <p:nvPr>
            <p:ph idx="1"/>
          </p:nvPr>
        </p:nvSpPr>
        <p:spPr>
          <a:xfrm>
            <a:off x="447675" y="5105400"/>
            <a:ext cx="8229600" cy="1401763"/>
          </a:xfrm>
        </p:spPr>
        <p:txBody>
          <a:bodyPr/>
          <a:lstStyle/>
          <a:p>
            <a:pPr marL="0" indent="0">
              <a:buNone/>
            </a:pPr>
            <a:r>
              <a:rPr lang="en-US" sz="2000" dirty="0" smtClean="0"/>
              <a:t>Once the PMGI has been fully exposed and developed, even over exposed and repeatedly developed the patterns show the most significant and repeatable reduction in taper size and have tips &lt;200nm meeting the objective of the PULSAR process requirements.</a:t>
            </a:r>
            <a:endParaRPr lang="en-US" sz="2000" dirty="0"/>
          </a:p>
        </p:txBody>
      </p:sp>
      <p:sp>
        <p:nvSpPr>
          <p:cNvPr id="4" name="Slide Number Placeholder 3"/>
          <p:cNvSpPr>
            <a:spLocks noGrp="1"/>
          </p:cNvSpPr>
          <p:nvPr>
            <p:ph type="sldNum" sz="quarter" idx="12"/>
          </p:nvPr>
        </p:nvSpPr>
        <p:spPr/>
        <p:txBody>
          <a:bodyPr/>
          <a:lstStyle/>
          <a:p>
            <a:pPr>
              <a:defRPr/>
            </a:pPr>
            <a:fld id="{5F10FB5B-A7A1-4640-8535-82616311C685}" type="slidenum">
              <a:rPr lang="en-US" smtClean="0">
                <a:solidFill>
                  <a:prstClr val="black">
                    <a:tint val="75000"/>
                  </a:prstClr>
                </a:solidFill>
              </a:rPr>
              <a:pPr>
                <a:defRPr/>
              </a:pPr>
              <a:t>31</a:t>
            </a:fld>
            <a:endParaRPr lang="en-US">
              <a:solidFill>
                <a:prstClr val="black">
                  <a:tint val="75000"/>
                </a:prstClr>
              </a:solidFill>
            </a:endParaRPr>
          </a:p>
        </p:txBody>
      </p:sp>
      <p:pic>
        <p:nvPicPr>
          <p:cNvPr id="6146" name="Picture 2" descr="C:\Users\Jock Bovington\Documents\Research\PULSAR\Cleanroom\Process Development\Taper Tip Reduction\Post 3x4minDUV60sDev+5minACE+30sPEII_100xDUV_ruler.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085850"/>
            <a:ext cx="42672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Jock Bovington\Documents\Research\PULSAR\Cleanroom\Process Development\Taper Tip Reduction\Post 3x4minDUV60sDev+5minACE+30sPEII_100x.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550" y="1066800"/>
            <a:ext cx="4267200" cy="3200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09550" y="4286250"/>
            <a:ext cx="8705850" cy="369332"/>
          </a:xfrm>
          <a:prstGeom prst="rect">
            <a:avLst/>
          </a:prstGeom>
          <a:noFill/>
        </p:spPr>
        <p:txBody>
          <a:bodyPr wrap="square" rtlCol="0">
            <a:spAutoFit/>
          </a:bodyPr>
          <a:lstStyle/>
          <a:p>
            <a:pPr algn="ctr"/>
            <a:r>
              <a:rPr lang="en-US" dirty="0" smtClean="0"/>
              <a:t>3x4min Exposure, 60s Develop, 5min Acetone, 30s PEII O2 </a:t>
            </a:r>
            <a:r>
              <a:rPr lang="en-US" dirty="0" err="1" smtClean="0"/>
              <a:t>descum</a:t>
            </a:r>
            <a:endParaRPr lang="en-US" dirty="0"/>
          </a:p>
        </p:txBody>
      </p:sp>
    </p:spTree>
    <p:extLst>
      <p:ext uri="{BB962C8B-B14F-4D97-AF65-F5344CB8AC3E}">
        <p14:creationId xmlns:p14="http://schemas.microsoft.com/office/powerpoint/2010/main" val="32459189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Residual PR Films at </a:t>
            </a:r>
            <a:r>
              <a:rPr lang="en-US" dirty="0" smtClean="0"/>
              <a:t>Taper Tip</a:t>
            </a:r>
            <a:endParaRPr lang="en-US" dirty="0"/>
          </a:p>
        </p:txBody>
      </p:sp>
      <p:sp>
        <p:nvSpPr>
          <p:cNvPr id="3" name="Content Placeholder 2"/>
          <p:cNvSpPr>
            <a:spLocks noGrp="1"/>
          </p:cNvSpPr>
          <p:nvPr>
            <p:ph idx="1"/>
          </p:nvPr>
        </p:nvSpPr>
        <p:spPr>
          <a:xfrm>
            <a:off x="457200" y="5029200"/>
            <a:ext cx="8229600" cy="1096963"/>
          </a:xfrm>
        </p:spPr>
        <p:txBody>
          <a:bodyPr/>
          <a:lstStyle/>
          <a:p>
            <a:pPr marL="0" indent="0">
              <a:buNone/>
            </a:pPr>
            <a:r>
              <a:rPr lang="en-US" sz="2000" dirty="0" smtClean="0"/>
              <a:t>As </a:t>
            </a:r>
            <a:r>
              <a:rPr lang="en-US" sz="2000" dirty="0" smtClean="0"/>
              <a:t>with the </a:t>
            </a:r>
            <a:r>
              <a:rPr lang="en-US" sz="2000" dirty="0" err="1" smtClean="0"/>
              <a:t>i</a:t>
            </a:r>
            <a:r>
              <a:rPr lang="en-US" sz="2000" dirty="0" smtClean="0"/>
              <a:t>-line over-exposure process It is possible with too many repeat exposure development cycles to wear down the tip. However the patter does not seem to suffer as drastic an effect.</a:t>
            </a:r>
            <a:endParaRPr lang="en-US" sz="2000" dirty="0"/>
          </a:p>
        </p:txBody>
      </p:sp>
      <p:sp>
        <p:nvSpPr>
          <p:cNvPr id="4" name="Slide Number Placeholder 3"/>
          <p:cNvSpPr>
            <a:spLocks noGrp="1"/>
          </p:cNvSpPr>
          <p:nvPr>
            <p:ph type="sldNum" sz="quarter" idx="12"/>
          </p:nvPr>
        </p:nvSpPr>
        <p:spPr/>
        <p:txBody>
          <a:bodyPr/>
          <a:lstStyle/>
          <a:p>
            <a:pPr>
              <a:defRPr/>
            </a:pPr>
            <a:fld id="{5F10FB5B-A7A1-4640-8535-82616311C685}" type="slidenum">
              <a:rPr lang="en-US" smtClean="0">
                <a:solidFill>
                  <a:prstClr val="black">
                    <a:tint val="75000"/>
                  </a:prstClr>
                </a:solidFill>
              </a:rPr>
              <a:pPr>
                <a:defRPr/>
              </a:pPr>
              <a:t>32</a:t>
            </a:fld>
            <a:endParaRPr lang="en-US">
              <a:solidFill>
                <a:prstClr val="black">
                  <a:tint val="75000"/>
                </a:prstClr>
              </a:solidFill>
            </a:endParaRPr>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52399" y="1066800"/>
            <a:ext cx="42672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48200" y="1066800"/>
            <a:ext cx="4267199" cy="32003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09550" y="4286250"/>
            <a:ext cx="8705850" cy="369332"/>
          </a:xfrm>
          <a:prstGeom prst="rect">
            <a:avLst/>
          </a:prstGeom>
          <a:noFill/>
        </p:spPr>
        <p:txBody>
          <a:bodyPr wrap="square" rtlCol="0">
            <a:spAutoFit/>
          </a:bodyPr>
          <a:lstStyle/>
          <a:p>
            <a:pPr algn="ctr"/>
            <a:r>
              <a:rPr lang="en-US" dirty="0" smtClean="0"/>
              <a:t>6x2min Exposure, 60s Develop, 5min Acetone, 30s PEII O2 </a:t>
            </a:r>
            <a:r>
              <a:rPr lang="en-US" dirty="0" err="1" smtClean="0"/>
              <a:t>descum</a:t>
            </a:r>
            <a:endParaRPr lang="en-US" dirty="0"/>
          </a:p>
        </p:txBody>
      </p:sp>
    </p:spTree>
    <p:extLst>
      <p:ext uri="{BB962C8B-B14F-4D97-AF65-F5344CB8AC3E}">
        <p14:creationId xmlns:p14="http://schemas.microsoft.com/office/powerpoint/2010/main" val="448426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r>
              <a:rPr lang="en-US" sz="1800" dirty="0" smtClean="0"/>
              <a:t>BHF </a:t>
            </a:r>
            <a:r>
              <a:rPr lang="en-US" sz="1800" dirty="0" err="1" smtClean="0"/>
              <a:t>hardmask</a:t>
            </a:r>
            <a:r>
              <a:rPr lang="en-US" sz="1800" dirty="0" smtClean="0"/>
              <a:t> wet etching must overcome adhesion issue to be a viable option.</a:t>
            </a:r>
          </a:p>
          <a:p>
            <a:r>
              <a:rPr lang="en-US" sz="1800" dirty="0" smtClean="0"/>
              <a:t>SPR 955 0.9 over-exposure process seems limited by the wavelength of the </a:t>
            </a:r>
            <a:r>
              <a:rPr lang="en-US" sz="1800" dirty="0" err="1" smtClean="0"/>
              <a:t>i</a:t>
            </a:r>
            <a:r>
              <a:rPr lang="en-US" sz="1800" dirty="0" smtClean="0"/>
              <a:t>-line lithography tool and the residual films at pattern edge, development will continue as it is a simpler process, however it is a second option at this point.</a:t>
            </a:r>
          </a:p>
          <a:p>
            <a:r>
              <a:rPr lang="en-US" sz="1800" dirty="0" smtClean="0"/>
              <a:t>Currently, the PMGI/SPR </a:t>
            </a:r>
            <a:r>
              <a:rPr lang="en-US" sz="1800" dirty="0"/>
              <a:t>bi-layer pattern reduction with DUV flood </a:t>
            </a:r>
            <a:r>
              <a:rPr lang="en-US" sz="1800" dirty="0" smtClean="0"/>
              <a:t>exposure process appears to show most promise for delivering &lt;200nm taper tips using the </a:t>
            </a:r>
            <a:r>
              <a:rPr lang="en-US" sz="1800" dirty="0" err="1" smtClean="0"/>
              <a:t>Autostepper</a:t>
            </a:r>
            <a:r>
              <a:rPr lang="en-US" sz="1800" dirty="0" smtClean="0"/>
              <a:t>.</a:t>
            </a:r>
          </a:p>
          <a:p>
            <a:endParaRPr lang="en-US" sz="1800" dirty="0"/>
          </a:p>
          <a:p>
            <a:r>
              <a:rPr lang="en-US" sz="1800" dirty="0" smtClean="0"/>
              <a:t>Recommendation: I recommend that the Si hybrid group investigated with simulations taper tip reduction trade-offs with alignment offset to improve taper performance</a:t>
            </a:r>
          </a:p>
          <a:p>
            <a:endParaRPr lang="en-US" sz="1800" dirty="0"/>
          </a:p>
          <a:p>
            <a:pPr marL="0" indent="0">
              <a:buNone/>
            </a:pPr>
            <a:r>
              <a:rPr lang="en-US" sz="1800" dirty="0" smtClean="0"/>
              <a:t>Acknowledgements: Thanks </a:t>
            </a:r>
            <a:r>
              <a:rPr lang="en-US" sz="1800" dirty="0"/>
              <a:t>to </a:t>
            </a:r>
            <a:r>
              <a:rPr lang="en-US" sz="1800" dirty="0" smtClean="0"/>
              <a:t>Brian </a:t>
            </a:r>
            <a:r>
              <a:rPr lang="en-US" sz="1800" dirty="0" err="1" smtClean="0"/>
              <a:t>Thibeault</a:t>
            </a:r>
            <a:r>
              <a:rPr lang="en-US" sz="1800" dirty="0" smtClean="0"/>
              <a:t> and </a:t>
            </a:r>
            <a:r>
              <a:rPr lang="en-US" sz="1800" dirty="0" err="1" smtClean="0"/>
              <a:t>Ning</a:t>
            </a:r>
            <a:r>
              <a:rPr lang="en-US" sz="1800" dirty="0" smtClean="0"/>
              <a:t> Cao for discussions and recommendations to improve these processes.</a:t>
            </a:r>
            <a:endParaRPr lang="en-US" sz="1800" dirty="0" smtClean="0"/>
          </a:p>
          <a:p>
            <a:endParaRPr lang="en-US" sz="2000" dirty="0"/>
          </a:p>
        </p:txBody>
      </p:sp>
      <p:sp>
        <p:nvSpPr>
          <p:cNvPr id="4" name="Slide Number Placeholder 3"/>
          <p:cNvSpPr>
            <a:spLocks noGrp="1"/>
          </p:cNvSpPr>
          <p:nvPr>
            <p:ph type="sldNum" sz="quarter" idx="12"/>
          </p:nvPr>
        </p:nvSpPr>
        <p:spPr/>
        <p:txBody>
          <a:bodyPr/>
          <a:lstStyle/>
          <a:p>
            <a:pPr>
              <a:defRPr/>
            </a:pPr>
            <a:fld id="{5F10FB5B-A7A1-4640-8535-82616311C685}" type="slidenum">
              <a:rPr lang="en-US" smtClean="0">
                <a:solidFill>
                  <a:prstClr val="black">
                    <a:tint val="75000"/>
                  </a:prstClr>
                </a:solidFill>
              </a:rPr>
              <a:pPr>
                <a:defRPr/>
              </a:pPr>
              <a:t>33</a:t>
            </a:fld>
            <a:endParaRPr lang="en-US">
              <a:solidFill>
                <a:prstClr val="black">
                  <a:tint val="75000"/>
                </a:prstClr>
              </a:solidFill>
            </a:endParaRPr>
          </a:p>
        </p:txBody>
      </p:sp>
    </p:spTree>
    <p:extLst>
      <p:ext uri="{BB962C8B-B14F-4D97-AF65-F5344CB8AC3E}">
        <p14:creationId xmlns:p14="http://schemas.microsoft.com/office/powerpoint/2010/main" val="37403362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Content Placeholder 2"/>
          <p:cNvSpPr>
            <a:spLocks noGrp="1"/>
          </p:cNvSpPr>
          <p:nvPr>
            <p:ph idx="1"/>
          </p:nvPr>
        </p:nvSpPr>
        <p:spPr/>
        <p:txBody>
          <a:bodyPr/>
          <a:lstStyle/>
          <a:p>
            <a:r>
              <a:rPr lang="en-US" sz="2000" dirty="0" smtClean="0"/>
              <a:t>Hard mask etches and III-V etches must be completed to finalize the decision of the taper process most appropriate for PULSAR.</a:t>
            </a:r>
          </a:p>
          <a:p>
            <a:r>
              <a:rPr lang="en-US" sz="2000" dirty="0" smtClean="0"/>
              <a:t>Continuing Development</a:t>
            </a:r>
          </a:p>
          <a:p>
            <a:pPr lvl="1"/>
            <a:r>
              <a:rPr lang="en-US" sz="1800" dirty="0" smtClean="0"/>
              <a:t>Thermal study of </a:t>
            </a:r>
            <a:r>
              <a:rPr lang="en-US" sz="1800" dirty="0" err="1" smtClean="0"/>
              <a:t>GaAs</a:t>
            </a:r>
            <a:r>
              <a:rPr lang="en-US" sz="1800" dirty="0" smtClean="0"/>
              <a:t> bonded </a:t>
            </a:r>
            <a:r>
              <a:rPr lang="en-US" sz="1800" dirty="0" err="1" smtClean="0"/>
              <a:t>epi</a:t>
            </a:r>
            <a:endParaRPr lang="en-US" sz="1800" dirty="0" smtClean="0"/>
          </a:p>
          <a:p>
            <a:pPr lvl="2"/>
            <a:r>
              <a:rPr lang="en-US" sz="1800" dirty="0" smtClean="0"/>
              <a:t>PL Study is nearly complete</a:t>
            </a:r>
          </a:p>
          <a:p>
            <a:pPr lvl="2"/>
            <a:r>
              <a:rPr lang="en-US" sz="1800" dirty="0" smtClean="0"/>
              <a:t>Contact anneal study is starting this week</a:t>
            </a:r>
          </a:p>
          <a:p>
            <a:pPr lvl="1"/>
            <a:r>
              <a:rPr lang="en-US" sz="1800" dirty="0" smtClean="0"/>
              <a:t>Top cladding/via process development</a:t>
            </a:r>
          </a:p>
          <a:p>
            <a:pPr lvl="2"/>
            <a:r>
              <a:rPr lang="en-US" sz="1800" dirty="0" smtClean="0"/>
              <a:t>BCB and SOG will be attempted</a:t>
            </a:r>
          </a:p>
          <a:p>
            <a:pPr lvl="2"/>
            <a:r>
              <a:rPr lang="en-US" sz="1800" dirty="0" smtClean="0"/>
              <a:t>Ti/</a:t>
            </a:r>
            <a:r>
              <a:rPr lang="en-US" sz="1800" dirty="0" err="1" smtClean="0"/>
              <a:t>Pt</a:t>
            </a:r>
            <a:r>
              <a:rPr lang="en-US" sz="1800" dirty="0" smtClean="0"/>
              <a:t>/Au P/Probe metal process attempted over the next few weeks</a:t>
            </a:r>
          </a:p>
          <a:p>
            <a:r>
              <a:rPr lang="en-US" sz="2000" dirty="0" smtClean="0"/>
              <a:t>Pulsar Taper Mask </a:t>
            </a:r>
          </a:p>
          <a:p>
            <a:pPr lvl="1"/>
            <a:r>
              <a:rPr lang="en-US" sz="1800" dirty="0" smtClean="0"/>
              <a:t>Taped out all but the P/Probe metal and Via mask, which are pending process development</a:t>
            </a:r>
          </a:p>
        </p:txBody>
      </p:sp>
      <p:sp>
        <p:nvSpPr>
          <p:cNvPr id="4" name="Slide Number Placeholder 3"/>
          <p:cNvSpPr>
            <a:spLocks noGrp="1"/>
          </p:cNvSpPr>
          <p:nvPr>
            <p:ph type="sldNum" sz="quarter" idx="12"/>
          </p:nvPr>
        </p:nvSpPr>
        <p:spPr/>
        <p:txBody>
          <a:bodyPr/>
          <a:lstStyle/>
          <a:p>
            <a:pPr>
              <a:defRPr/>
            </a:pPr>
            <a:fld id="{5F10FB5B-A7A1-4640-8535-82616311C685}" type="slidenum">
              <a:rPr lang="en-US" smtClean="0">
                <a:solidFill>
                  <a:prstClr val="black">
                    <a:tint val="75000"/>
                  </a:prstClr>
                </a:solidFill>
              </a:rPr>
              <a:pPr>
                <a:defRPr/>
              </a:pPr>
              <a:t>34</a:t>
            </a:fld>
            <a:endParaRPr lang="en-US">
              <a:solidFill>
                <a:prstClr val="black">
                  <a:tint val="75000"/>
                </a:prstClr>
              </a:solidFill>
            </a:endParaRPr>
          </a:p>
        </p:txBody>
      </p:sp>
    </p:spTree>
    <p:extLst>
      <p:ext uri="{BB962C8B-B14F-4D97-AF65-F5344CB8AC3E}">
        <p14:creationId xmlns:p14="http://schemas.microsoft.com/office/powerpoint/2010/main" val="905941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1"/>
            <a:r>
              <a:rPr lang="en-US" dirty="0"/>
              <a:t>BHF wet etch of SiO2 </a:t>
            </a:r>
            <a:r>
              <a:rPr lang="en-US" dirty="0" err="1"/>
              <a:t>hardmask</a:t>
            </a:r>
            <a:r>
              <a:rPr lang="en-US" dirty="0"/>
              <a:t> </a:t>
            </a:r>
          </a:p>
        </p:txBody>
      </p:sp>
      <p:sp>
        <p:nvSpPr>
          <p:cNvPr id="6" name="Text Placeholder 5"/>
          <p:cNvSpPr>
            <a:spLocks noGrp="1"/>
          </p:cNvSpPr>
          <p:nvPr>
            <p:ph type="body" idx="1"/>
          </p:nvPr>
        </p:nvSpPr>
        <p:spPr/>
        <p:txBody>
          <a:bodyPr/>
          <a:lstStyle/>
          <a:p>
            <a:endParaRPr lang="en-US" dirty="0"/>
          </a:p>
        </p:txBody>
      </p:sp>
      <p:sp>
        <p:nvSpPr>
          <p:cNvPr id="3" name="Slide Number Placeholder 2"/>
          <p:cNvSpPr>
            <a:spLocks noGrp="1"/>
          </p:cNvSpPr>
          <p:nvPr>
            <p:ph type="sldNum" sz="quarter" idx="12"/>
          </p:nvPr>
        </p:nvSpPr>
        <p:spPr/>
        <p:txBody>
          <a:bodyPr/>
          <a:lstStyle/>
          <a:p>
            <a:pPr>
              <a:defRPr/>
            </a:pPr>
            <a:fld id="{4B0185FD-06C2-4D2F-A336-89CBEF7717D5}" type="slidenum">
              <a:rPr lang="en-US" smtClean="0">
                <a:solidFill>
                  <a:prstClr val="black">
                    <a:tint val="75000"/>
                  </a:prstClr>
                </a:solidFill>
              </a:rPr>
              <a:pPr>
                <a:defRPr/>
              </a:pPr>
              <a:t>4</a:t>
            </a:fld>
            <a:endParaRPr lang="en-US">
              <a:solidFill>
                <a:prstClr val="black">
                  <a:tint val="75000"/>
                </a:prstClr>
              </a:solidFill>
            </a:endParaRPr>
          </a:p>
        </p:txBody>
      </p:sp>
    </p:spTree>
    <p:extLst>
      <p:ext uri="{BB962C8B-B14F-4D97-AF65-F5344CB8AC3E}">
        <p14:creationId xmlns:p14="http://schemas.microsoft.com/office/powerpoint/2010/main" val="19660107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Dry etch plus BHF wet etch of SiO2 </a:t>
            </a:r>
            <a:r>
              <a:rPr lang="en-US" sz="2400" dirty="0" err="1"/>
              <a:t>hardmask</a:t>
            </a:r>
            <a:endParaRPr lang="en-US" sz="2400" dirty="0"/>
          </a:p>
        </p:txBody>
      </p:sp>
      <p:sp>
        <p:nvSpPr>
          <p:cNvPr id="4" name="Slide Number Placeholder 3"/>
          <p:cNvSpPr>
            <a:spLocks noGrp="1"/>
          </p:cNvSpPr>
          <p:nvPr>
            <p:ph type="sldNum" sz="quarter" idx="12"/>
          </p:nvPr>
        </p:nvSpPr>
        <p:spPr/>
        <p:txBody>
          <a:bodyPr/>
          <a:lstStyle/>
          <a:p>
            <a:pPr>
              <a:defRPr/>
            </a:pPr>
            <a:fld id="{5F10FB5B-A7A1-4640-8535-82616311C685}" type="slidenum">
              <a:rPr lang="en-US" smtClean="0">
                <a:solidFill>
                  <a:prstClr val="black">
                    <a:tint val="75000"/>
                  </a:prstClr>
                </a:solidFill>
              </a:rPr>
              <a:pPr>
                <a:defRPr/>
              </a:pPr>
              <a:t>5</a:t>
            </a:fld>
            <a:endParaRPr lang="en-US">
              <a:solidFill>
                <a:prstClr val="black">
                  <a:tint val="75000"/>
                </a:prstClr>
              </a:solidFill>
            </a:endParaRPr>
          </a:p>
        </p:txBody>
      </p:sp>
      <p:sp>
        <p:nvSpPr>
          <p:cNvPr id="5" name="Rectangle 4"/>
          <p:cNvSpPr/>
          <p:nvPr/>
        </p:nvSpPr>
        <p:spPr>
          <a:xfrm>
            <a:off x="5318760" y="4259580"/>
            <a:ext cx="6858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Epi</a:t>
            </a:r>
            <a:endParaRPr lang="en-US" dirty="0"/>
          </a:p>
        </p:txBody>
      </p:sp>
      <p:sp>
        <p:nvSpPr>
          <p:cNvPr id="6" name="Rectangle 5"/>
          <p:cNvSpPr/>
          <p:nvPr/>
        </p:nvSpPr>
        <p:spPr>
          <a:xfrm>
            <a:off x="5318760" y="4030980"/>
            <a:ext cx="685800" cy="228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HM</a:t>
            </a:r>
            <a:endParaRPr lang="en-US" dirty="0"/>
          </a:p>
        </p:txBody>
      </p:sp>
      <p:sp>
        <p:nvSpPr>
          <p:cNvPr id="7" name="Rectangle 6"/>
          <p:cNvSpPr/>
          <p:nvPr/>
        </p:nvSpPr>
        <p:spPr>
          <a:xfrm>
            <a:off x="4632960" y="4488180"/>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8" name="Rectangle 7"/>
          <p:cNvSpPr/>
          <p:nvPr/>
        </p:nvSpPr>
        <p:spPr>
          <a:xfrm>
            <a:off x="4632960" y="4945380"/>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9" name="Flowchart: Document 8"/>
          <p:cNvSpPr/>
          <p:nvPr/>
        </p:nvSpPr>
        <p:spPr>
          <a:xfrm>
            <a:off x="4632960" y="5173980"/>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423160" y="1741714"/>
            <a:ext cx="20574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Epi</a:t>
            </a:r>
            <a:endParaRPr lang="en-US" dirty="0"/>
          </a:p>
        </p:txBody>
      </p:sp>
      <p:sp>
        <p:nvSpPr>
          <p:cNvPr id="18" name="Rectangle 17"/>
          <p:cNvSpPr/>
          <p:nvPr/>
        </p:nvSpPr>
        <p:spPr>
          <a:xfrm>
            <a:off x="2423160" y="1513114"/>
            <a:ext cx="2057400" cy="228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Hardmask</a:t>
            </a:r>
            <a:endParaRPr lang="en-US" dirty="0"/>
          </a:p>
        </p:txBody>
      </p:sp>
      <p:sp>
        <p:nvSpPr>
          <p:cNvPr id="19" name="Rectangle 18"/>
          <p:cNvSpPr/>
          <p:nvPr/>
        </p:nvSpPr>
        <p:spPr>
          <a:xfrm>
            <a:off x="2423160" y="1970314"/>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20" name="Rectangle 19"/>
          <p:cNvSpPr/>
          <p:nvPr/>
        </p:nvSpPr>
        <p:spPr>
          <a:xfrm>
            <a:off x="2423160" y="2427514"/>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21" name="Flowchart: Document 20"/>
          <p:cNvSpPr/>
          <p:nvPr/>
        </p:nvSpPr>
        <p:spPr>
          <a:xfrm>
            <a:off x="2423160" y="2656114"/>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519852" y="4259580"/>
            <a:ext cx="6858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Epi</a:t>
            </a:r>
            <a:endParaRPr lang="en-US" dirty="0"/>
          </a:p>
        </p:txBody>
      </p:sp>
      <p:sp>
        <p:nvSpPr>
          <p:cNvPr id="24" name="Rectangle 23"/>
          <p:cNvSpPr/>
          <p:nvPr/>
        </p:nvSpPr>
        <p:spPr>
          <a:xfrm>
            <a:off x="6834052" y="4488180"/>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25" name="Rectangle 24"/>
          <p:cNvSpPr/>
          <p:nvPr/>
        </p:nvSpPr>
        <p:spPr>
          <a:xfrm>
            <a:off x="6834052" y="4945380"/>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26" name="Flowchart: Document 25"/>
          <p:cNvSpPr/>
          <p:nvPr/>
        </p:nvSpPr>
        <p:spPr>
          <a:xfrm>
            <a:off x="6834052" y="5173980"/>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2438400" y="4259580"/>
            <a:ext cx="20574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Epi</a:t>
            </a:r>
            <a:endParaRPr lang="en-US" dirty="0"/>
          </a:p>
        </p:txBody>
      </p:sp>
      <p:sp>
        <p:nvSpPr>
          <p:cNvPr id="28" name="Rectangle 27"/>
          <p:cNvSpPr/>
          <p:nvPr/>
        </p:nvSpPr>
        <p:spPr>
          <a:xfrm>
            <a:off x="3124200" y="4030980"/>
            <a:ext cx="685800" cy="228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HM</a:t>
            </a:r>
            <a:endParaRPr lang="en-US" dirty="0"/>
          </a:p>
        </p:txBody>
      </p:sp>
      <p:sp>
        <p:nvSpPr>
          <p:cNvPr id="29" name="Rectangle 28"/>
          <p:cNvSpPr/>
          <p:nvPr/>
        </p:nvSpPr>
        <p:spPr>
          <a:xfrm>
            <a:off x="2438400" y="4488180"/>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30" name="Rectangle 29"/>
          <p:cNvSpPr/>
          <p:nvPr/>
        </p:nvSpPr>
        <p:spPr>
          <a:xfrm>
            <a:off x="2438400" y="4945380"/>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31" name="Flowchart: Document 30"/>
          <p:cNvSpPr/>
          <p:nvPr/>
        </p:nvSpPr>
        <p:spPr>
          <a:xfrm>
            <a:off x="2438400" y="5173980"/>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4624252" y="1741714"/>
            <a:ext cx="20574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Epi</a:t>
            </a:r>
            <a:endParaRPr lang="en-US" dirty="0"/>
          </a:p>
        </p:txBody>
      </p:sp>
      <p:sp>
        <p:nvSpPr>
          <p:cNvPr id="34" name="Rectangle 33"/>
          <p:cNvSpPr/>
          <p:nvPr/>
        </p:nvSpPr>
        <p:spPr>
          <a:xfrm>
            <a:off x="4624252" y="1513114"/>
            <a:ext cx="2057400" cy="228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HM</a:t>
            </a:r>
            <a:endParaRPr lang="en-US" dirty="0"/>
          </a:p>
        </p:txBody>
      </p:sp>
      <p:sp>
        <p:nvSpPr>
          <p:cNvPr id="35" name="Rectangle 34"/>
          <p:cNvSpPr/>
          <p:nvPr/>
        </p:nvSpPr>
        <p:spPr>
          <a:xfrm>
            <a:off x="4624252" y="1970314"/>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36" name="Rectangle 35"/>
          <p:cNvSpPr/>
          <p:nvPr/>
        </p:nvSpPr>
        <p:spPr>
          <a:xfrm>
            <a:off x="4624252" y="2427514"/>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37" name="Flowchart: Document 36"/>
          <p:cNvSpPr/>
          <p:nvPr/>
        </p:nvSpPr>
        <p:spPr>
          <a:xfrm>
            <a:off x="4624252" y="2656114"/>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4624252" y="1258388"/>
            <a:ext cx="2070462" cy="25472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PR</a:t>
            </a:r>
            <a:endParaRPr lang="en-US" sz="1600" dirty="0"/>
          </a:p>
        </p:txBody>
      </p:sp>
      <p:sp>
        <p:nvSpPr>
          <p:cNvPr id="40" name="Rectangle 39"/>
          <p:cNvSpPr/>
          <p:nvPr/>
        </p:nvSpPr>
        <p:spPr>
          <a:xfrm>
            <a:off x="228600" y="1741714"/>
            <a:ext cx="20574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III-V </a:t>
            </a:r>
            <a:r>
              <a:rPr lang="en-US" dirty="0" err="1" smtClean="0"/>
              <a:t>Epi</a:t>
            </a:r>
            <a:endParaRPr lang="en-US" dirty="0"/>
          </a:p>
        </p:txBody>
      </p:sp>
      <p:sp>
        <p:nvSpPr>
          <p:cNvPr id="42" name="Rectangle 41"/>
          <p:cNvSpPr/>
          <p:nvPr/>
        </p:nvSpPr>
        <p:spPr>
          <a:xfrm>
            <a:off x="228600" y="1970314"/>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43" name="Rectangle 42"/>
          <p:cNvSpPr/>
          <p:nvPr/>
        </p:nvSpPr>
        <p:spPr>
          <a:xfrm>
            <a:off x="228600" y="2427514"/>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44" name="Flowchart: Document 43"/>
          <p:cNvSpPr/>
          <p:nvPr/>
        </p:nvSpPr>
        <p:spPr>
          <a:xfrm>
            <a:off x="228600" y="2656114"/>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6834052" y="1741714"/>
            <a:ext cx="20574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Epi</a:t>
            </a:r>
            <a:endParaRPr lang="en-US" dirty="0"/>
          </a:p>
        </p:txBody>
      </p:sp>
      <p:sp>
        <p:nvSpPr>
          <p:cNvPr id="46" name="Rectangle 45"/>
          <p:cNvSpPr/>
          <p:nvPr/>
        </p:nvSpPr>
        <p:spPr>
          <a:xfrm>
            <a:off x="6834052" y="1513114"/>
            <a:ext cx="2057400" cy="228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HM</a:t>
            </a:r>
            <a:endParaRPr lang="en-US" dirty="0"/>
          </a:p>
        </p:txBody>
      </p:sp>
      <p:sp>
        <p:nvSpPr>
          <p:cNvPr id="47" name="Rectangle 46"/>
          <p:cNvSpPr/>
          <p:nvPr/>
        </p:nvSpPr>
        <p:spPr>
          <a:xfrm>
            <a:off x="6834052" y="1970314"/>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48" name="Rectangle 47"/>
          <p:cNvSpPr/>
          <p:nvPr/>
        </p:nvSpPr>
        <p:spPr>
          <a:xfrm>
            <a:off x="6834052" y="2427514"/>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49" name="Flowchart: Document 48"/>
          <p:cNvSpPr/>
          <p:nvPr/>
        </p:nvSpPr>
        <p:spPr>
          <a:xfrm>
            <a:off x="6834052" y="2656114"/>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7371806" y="1258388"/>
            <a:ext cx="981892" cy="25472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PR</a:t>
            </a:r>
            <a:endParaRPr lang="en-US" sz="1600" dirty="0"/>
          </a:p>
        </p:txBody>
      </p:sp>
      <p:sp>
        <p:nvSpPr>
          <p:cNvPr id="54" name="Rectangle 53"/>
          <p:cNvSpPr/>
          <p:nvPr/>
        </p:nvSpPr>
        <p:spPr>
          <a:xfrm>
            <a:off x="228600" y="4275908"/>
            <a:ext cx="20574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Epi</a:t>
            </a:r>
            <a:endParaRPr lang="en-US" dirty="0"/>
          </a:p>
        </p:txBody>
      </p:sp>
      <p:sp>
        <p:nvSpPr>
          <p:cNvPr id="55" name="Rectangle 54"/>
          <p:cNvSpPr/>
          <p:nvPr/>
        </p:nvSpPr>
        <p:spPr>
          <a:xfrm>
            <a:off x="762000" y="4047308"/>
            <a:ext cx="981892" cy="228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HM</a:t>
            </a:r>
            <a:endParaRPr lang="en-US" dirty="0"/>
          </a:p>
        </p:txBody>
      </p:sp>
      <p:sp>
        <p:nvSpPr>
          <p:cNvPr id="56" name="Rectangle 55"/>
          <p:cNvSpPr/>
          <p:nvPr/>
        </p:nvSpPr>
        <p:spPr>
          <a:xfrm>
            <a:off x="228600" y="4504508"/>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57" name="Rectangle 56"/>
          <p:cNvSpPr/>
          <p:nvPr/>
        </p:nvSpPr>
        <p:spPr>
          <a:xfrm>
            <a:off x="228600" y="4961708"/>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58" name="Flowchart: Document 57"/>
          <p:cNvSpPr/>
          <p:nvPr/>
        </p:nvSpPr>
        <p:spPr>
          <a:xfrm>
            <a:off x="228600" y="5190308"/>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762000" y="3792582"/>
            <a:ext cx="981892" cy="25472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PR</a:t>
            </a:r>
            <a:endParaRPr lang="en-US" sz="1600" dirty="0"/>
          </a:p>
        </p:txBody>
      </p:sp>
      <p:sp>
        <p:nvSpPr>
          <p:cNvPr id="50" name="Rectangle 49"/>
          <p:cNvSpPr/>
          <p:nvPr/>
        </p:nvSpPr>
        <p:spPr>
          <a:xfrm>
            <a:off x="2960914" y="3792582"/>
            <a:ext cx="981892" cy="25472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PR</a:t>
            </a:r>
            <a:endParaRPr lang="en-US" sz="1600" dirty="0"/>
          </a:p>
        </p:txBody>
      </p:sp>
      <p:sp>
        <p:nvSpPr>
          <p:cNvPr id="52" name="TextBox 51"/>
          <p:cNvSpPr txBox="1"/>
          <p:nvPr/>
        </p:nvSpPr>
        <p:spPr>
          <a:xfrm>
            <a:off x="228600" y="3048000"/>
            <a:ext cx="2057400" cy="381000"/>
          </a:xfrm>
          <a:prstGeom prst="rect">
            <a:avLst/>
          </a:prstGeom>
          <a:noFill/>
        </p:spPr>
        <p:txBody>
          <a:bodyPr wrap="square" rtlCol="0">
            <a:spAutoFit/>
          </a:bodyPr>
          <a:lstStyle/>
          <a:p>
            <a:pPr algn="ctr"/>
            <a:r>
              <a:rPr lang="en-US" dirty="0" smtClean="0"/>
              <a:t>Bond</a:t>
            </a:r>
            <a:endParaRPr lang="en-US" dirty="0"/>
          </a:p>
        </p:txBody>
      </p:sp>
      <p:sp>
        <p:nvSpPr>
          <p:cNvPr id="53" name="TextBox 52"/>
          <p:cNvSpPr txBox="1"/>
          <p:nvPr/>
        </p:nvSpPr>
        <p:spPr>
          <a:xfrm>
            <a:off x="2438400" y="3048000"/>
            <a:ext cx="2057400" cy="381000"/>
          </a:xfrm>
          <a:prstGeom prst="rect">
            <a:avLst/>
          </a:prstGeom>
          <a:noFill/>
        </p:spPr>
        <p:txBody>
          <a:bodyPr wrap="square" rtlCol="0">
            <a:spAutoFit/>
          </a:bodyPr>
          <a:lstStyle/>
          <a:p>
            <a:pPr algn="ctr"/>
            <a:r>
              <a:rPr lang="en-US" dirty="0" smtClean="0"/>
              <a:t>PECVD </a:t>
            </a:r>
            <a:r>
              <a:rPr lang="en-US" dirty="0" err="1" smtClean="0"/>
              <a:t>Hardmask</a:t>
            </a:r>
            <a:endParaRPr lang="en-US" dirty="0"/>
          </a:p>
        </p:txBody>
      </p:sp>
      <p:sp>
        <p:nvSpPr>
          <p:cNvPr id="59" name="TextBox 58"/>
          <p:cNvSpPr txBox="1"/>
          <p:nvPr/>
        </p:nvSpPr>
        <p:spPr>
          <a:xfrm>
            <a:off x="4648200" y="3048000"/>
            <a:ext cx="2057400" cy="381000"/>
          </a:xfrm>
          <a:prstGeom prst="rect">
            <a:avLst/>
          </a:prstGeom>
          <a:noFill/>
        </p:spPr>
        <p:txBody>
          <a:bodyPr wrap="square" rtlCol="0">
            <a:spAutoFit/>
          </a:bodyPr>
          <a:lstStyle/>
          <a:p>
            <a:pPr algn="ctr"/>
            <a:r>
              <a:rPr lang="en-US" dirty="0" smtClean="0"/>
              <a:t>Positive Resist</a:t>
            </a:r>
            <a:endParaRPr lang="en-US" dirty="0"/>
          </a:p>
        </p:txBody>
      </p:sp>
      <p:sp>
        <p:nvSpPr>
          <p:cNvPr id="61" name="TextBox 60"/>
          <p:cNvSpPr txBox="1"/>
          <p:nvPr/>
        </p:nvSpPr>
        <p:spPr>
          <a:xfrm>
            <a:off x="6858000" y="3048000"/>
            <a:ext cx="2057400" cy="381000"/>
          </a:xfrm>
          <a:prstGeom prst="rect">
            <a:avLst/>
          </a:prstGeom>
          <a:noFill/>
        </p:spPr>
        <p:txBody>
          <a:bodyPr wrap="square" rtlCol="0">
            <a:spAutoFit/>
          </a:bodyPr>
          <a:lstStyle/>
          <a:p>
            <a:pPr algn="ctr"/>
            <a:r>
              <a:rPr lang="en-US" dirty="0" smtClean="0"/>
              <a:t>Std. Lithography</a:t>
            </a:r>
            <a:endParaRPr lang="en-US" dirty="0"/>
          </a:p>
        </p:txBody>
      </p:sp>
      <p:sp>
        <p:nvSpPr>
          <p:cNvPr id="62" name="TextBox 61"/>
          <p:cNvSpPr txBox="1"/>
          <p:nvPr/>
        </p:nvSpPr>
        <p:spPr>
          <a:xfrm>
            <a:off x="228600" y="5638800"/>
            <a:ext cx="2057400" cy="381000"/>
          </a:xfrm>
          <a:prstGeom prst="rect">
            <a:avLst/>
          </a:prstGeom>
          <a:noFill/>
        </p:spPr>
        <p:txBody>
          <a:bodyPr wrap="square" rtlCol="0">
            <a:spAutoFit/>
          </a:bodyPr>
          <a:lstStyle/>
          <a:p>
            <a:pPr algn="ctr"/>
            <a:r>
              <a:rPr lang="en-US" dirty="0" smtClean="0"/>
              <a:t>HM Dry Etch</a:t>
            </a:r>
            <a:endParaRPr lang="en-US" dirty="0"/>
          </a:p>
        </p:txBody>
      </p:sp>
      <p:sp>
        <p:nvSpPr>
          <p:cNvPr id="63" name="TextBox 62"/>
          <p:cNvSpPr txBox="1"/>
          <p:nvPr/>
        </p:nvSpPr>
        <p:spPr>
          <a:xfrm>
            <a:off x="2438400" y="5638800"/>
            <a:ext cx="2057400" cy="369332"/>
          </a:xfrm>
          <a:prstGeom prst="rect">
            <a:avLst/>
          </a:prstGeom>
          <a:noFill/>
        </p:spPr>
        <p:txBody>
          <a:bodyPr wrap="square" rtlCol="0">
            <a:spAutoFit/>
          </a:bodyPr>
          <a:lstStyle/>
          <a:p>
            <a:pPr algn="ctr"/>
            <a:r>
              <a:rPr lang="en-US" dirty="0"/>
              <a:t>BHF Wet </a:t>
            </a:r>
            <a:r>
              <a:rPr lang="en-US" dirty="0" smtClean="0"/>
              <a:t>Etch</a:t>
            </a:r>
            <a:endParaRPr lang="en-US" dirty="0"/>
          </a:p>
        </p:txBody>
      </p:sp>
      <p:sp>
        <p:nvSpPr>
          <p:cNvPr id="64" name="TextBox 63"/>
          <p:cNvSpPr txBox="1"/>
          <p:nvPr/>
        </p:nvSpPr>
        <p:spPr>
          <a:xfrm>
            <a:off x="4648200" y="5638800"/>
            <a:ext cx="2057400" cy="646331"/>
          </a:xfrm>
          <a:prstGeom prst="rect">
            <a:avLst/>
          </a:prstGeom>
          <a:noFill/>
        </p:spPr>
        <p:txBody>
          <a:bodyPr wrap="square" rtlCol="0">
            <a:spAutoFit/>
          </a:bodyPr>
          <a:lstStyle/>
          <a:p>
            <a:pPr algn="ctr"/>
            <a:r>
              <a:rPr lang="en-US" dirty="0" smtClean="0"/>
              <a:t>Strip &amp; </a:t>
            </a:r>
            <a:br>
              <a:rPr lang="en-US" dirty="0" smtClean="0"/>
            </a:br>
            <a:r>
              <a:rPr lang="en-US" dirty="0" smtClean="0"/>
              <a:t>III-V Dry Etch</a:t>
            </a:r>
            <a:endParaRPr lang="en-US" dirty="0"/>
          </a:p>
        </p:txBody>
      </p:sp>
      <p:sp>
        <p:nvSpPr>
          <p:cNvPr id="65" name="TextBox 64"/>
          <p:cNvSpPr txBox="1"/>
          <p:nvPr/>
        </p:nvSpPr>
        <p:spPr>
          <a:xfrm>
            <a:off x="6858000" y="5638800"/>
            <a:ext cx="2057400" cy="381000"/>
          </a:xfrm>
          <a:prstGeom prst="rect">
            <a:avLst/>
          </a:prstGeom>
          <a:noFill/>
        </p:spPr>
        <p:txBody>
          <a:bodyPr wrap="square" rtlCol="0">
            <a:spAutoFit/>
          </a:bodyPr>
          <a:lstStyle/>
          <a:p>
            <a:pPr algn="ctr"/>
            <a:r>
              <a:rPr lang="en-US" dirty="0" smtClean="0"/>
              <a:t>BHF HM Removal</a:t>
            </a:r>
            <a:endParaRPr lang="en-US" dirty="0"/>
          </a:p>
        </p:txBody>
      </p:sp>
    </p:spTree>
    <p:extLst>
      <p:ext uri="{BB962C8B-B14F-4D97-AF65-F5344CB8AC3E}">
        <p14:creationId xmlns:p14="http://schemas.microsoft.com/office/powerpoint/2010/main" val="5028386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Dry etch plus BHF wet etch of SiO2 </a:t>
            </a:r>
            <a:r>
              <a:rPr lang="en-US" sz="2400" dirty="0" err="1"/>
              <a:t>hardmask</a:t>
            </a:r>
            <a:endParaRPr lang="en-US" sz="2400" dirty="0"/>
          </a:p>
        </p:txBody>
      </p:sp>
      <p:sp>
        <p:nvSpPr>
          <p:cNvPr id="4" name="Slide Number Placeholder 3"/>
          <p:cNvSpPr>
            <a:spLocks noGrp="1"/>
          </p:cNvSpPr>
          <p:nvPr>
            <p:ph type="sldNum" sz="quarter" idx="12"/>
          </p:nvPr>
        </p:nvSpPr>
        <p:spPr/>
        <p:txBody>
          <a:bodyPr/>
          <a:lstStyle/>
          <a:p>
            <a:pPr>
              <a:defRPr/>
            </a:pPr>
            <a:fld id="{5F10FB5B-A7A1-4640-8535-82616311C685}" type="slidenum">
              <a:rPr lang="en-US" smtClean="0">
                <a:solidFill>
                  <a:prstClr val="black">
                    <a:tint val="75000"/>
                  </a:prstClr>
                </a:solidFill>
              </a:rPr>
              <a:pPr>
                <a:defRPr/>
              </a:pPr>
              <a:t>6</a:t>
            </a:fld>
            <a:endParaRPr lang="en-US">
              <a:solidFill>
                <a:prstClr val="black">
                  <a:tint val="75000"/>
                </a:prstClr>
              </a:solidFill>
            </a:endParaRPr>
          </a:p>
        </p:txBody>
      </p:sp>
      <p:sp>
        <p:nvSpPr>
          <p:cNvPr id="5" name="Rectangle 4"/>
          <p:cNvSpPr/>
          <p:nvPr/>
        </p:nvSpPr>
        <p:spPr>
          <a:xfrm>
            <a:off x="5318760" y="4259580"/>
            <a:ext cx="6858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Epi</a:t>
            </a:r>
            <a:endParaRPr lang="en-US" dirty="0"/>
          </a:p>
        </p:txBody>
      </p:sp>
      <p:sp>
        <p:nvSpPr>
          <p:cNvPr id="6" name="Rectangle 5"/>
          <p:cNvSpPr/>
          <p:nvPr/>
        </p:nvSpPr>
        <p:spPr>
          <a:xfrm>
            <a:off x="5318760" y="4030980"/>
            <a:ext cx="685800" cy="228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HM</a:t>
            </a:r>
            <a:endParaRPr lang="en-US" dirty="0"/>
          </a:p>
        </p:txBody>
      </p:sp>
      <p:sp>
        <p:nvSpPr>
          <p:cNvPr id="7" name="Rectangle 6"/>
          <p:cNvSpPr/>
          <p:nvPr/>
        </p:nvSpPr>
        <p:spPr>
          <a:xfrm>
            <a:off x="4632960" y="4488180"/>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8" name="Rectangle 7"/>
          <p:cNvSpPr/>
          <p:nvPr/>
        </p:nvSpPr>
        <p:spPr>
          <a:xfrm>
            <a:off x="4632960" y="4945380"/>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9" name="Flowchart: Document 8"/>
          <p:cNvSpPr/>
          <p:nvPr/>
        </p:nvSpPr>
        <p:spPr>
          <a:xfrm>
            <a:off x="4632960" y="5173980"/>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423160" y="1741714"/>
            <a:ext cx="20574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Epi</a:t>
            </a:r>
            <a:endParaRPr lang="en-US" dirty="0"/>
          </a:p>
        </p:txBody>
      </p:sp>
      <p:sp>
        <p:nvSpPr>
          <p:cNvPr id="18" name="Rectangle 17"/>
          <p:cNvSpPr/>
          <p:nvPr/>
        </p:nvSpPr>
        <p:spPr>
          <a:xfrm>
            <a:off x="2423160" y="1513114"/>
            <a:ext cx="2057400" cy="228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Hardmask</a:t>
            </a:r>
            <a:endParaRPr lang="en-US" dirty="0"/>
          </a:p>
        </p:txBody>
      </p:sp>
      <p:sp>
        <p:nvSpPr>
          <p:cNvPr id="19" name="Rectangle 18"/>
          <p:cNvSpPr/>
          <p:nvPr/>
        </p:nvSpPr>
        <p:spPr>
          <a:xfrm>
            <a:off x="2423160" y="1970314"/>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20" name="Rectangle 19"/>
          <p:cNvSpPr/>
          <p:nvPr/>
        </p:nvSpPr>
        <p:spPr>
          <a:xfrm>
            <a:off x="2423160" y="2427514"/>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21" name="Flowchart: Document 20"/>
          <p:cNvSpPr/>
          <p:nvPr/>
        </p:nvSpPr>
        <p:spPr>
          <a:xfrm>
            <a:off x="2423160" y="2656114"/>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519852" y="4259580"/>
            <a:ext cx="6858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Epi</a:t>
            </a:r>
            <a:endParaRPr lang="en-US" dirty="0"/>
          </a:p>
        </p:txBody>
      </p:sp>
      <p:sp>
        <p:nvSpPr>
          <p:cNvPr id="24" name="Rectangle 23"/>
          <p:cNvSpPr/>
          <p:nvPr/>
        </p:nvSpPr>
        <p:spPr>
          <a:xfrm>
            <a:off x="6834052" y="4488180"/>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25" name="Rectangle 24"/>
          <p:cNvSpPr/>
          <p:nvPr/>
        </p:nvSpPr>
        <p:spPr>
          <a:xfrm>
            <a:off x="6834052" y="4945380"/>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26" name="Flowchart: Document 25"/>
          <p:cNvSpPr/>
          <p:nvPr/>
        </p:nvSpPr>
        <p:spPr>
          <a:xfrm>
            <a:off x="6834052" y="5173980"/>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2438400" y="4259580"/>
            <a:ext cx="20574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Epi</a:t>
            </a:r>
            <a:endParaRPr lang="en-US" dirty="0"/>
          </a:p>
        </p:txBody>
      </p:sp>
      <p:sp>
        <p:nvSpPr>
          <p:cNvPr id="28" name="Rectangle 27"/>
          <p:cNvSpPr/>
          <p:nvPr/>
        </p:nvSpPr>
        <p:spPr>
          <a:xfrm>
            <a:off x="3124200" y="4030980"/>
            <a:ext cx="685800" cy="228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HM</a:t>
            </a:r>
            <a:endParaRPr lang="en-US" dirty="0"/>
          </a:p>
        </p:txBody>
      </p:sp>
      <p:sp>
        <p:nvSpPr>
          <p:cNvPr id="29" name="Rectangle 28"/>
          <p:cNvSpPr/>
          <p:nvPr/>
        </p:nvSpPr>
        <p:spPr>
          <a:xfrm>
            <a:off x="2438400" y="4488180"/>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30" name="Rectangle 29"/>
          <p:cNvSpPr/>
          <p:nvPr/>
        </p:nvSpPr>
        <p:spPr>
          <a:xfrm>
            <a:off x="2438400" y="4945380"/>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31" name="Flowchart: Document 30"/>
          <p:cNvSpPr/>
          <p:nvPr/>
        </p:nvSpPr>
        <p:spPr>
          <a:xfrm>
            <a:off x="2438400" y="5173980"/>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4624252" y="1741714"/>
            <a:ext cx="20574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Epi</a:t>
            </a:r>
            <a:endParaRPr lang="en-US" dirty="0"/>
          </a:p>
        </p:txBody>
      </p:sp>
      <p:sp>
        <p:nvSpPr>
          <p:cNvPr id="34" name="Rectangle 33"/>
          <p:cNvSpPr/>
          <p:nvPr/>
        </p:nvSpPr>
        <p:spPr>
          <a:xfrm>
            <a:off x="4624252" y="1513114"/>
            <a:ext cx="2057400" cy="228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HM</a:t>
            </a:r>
            <a:endParaRPr lang="en-US" dirty="0"/>
          </a:p>
        </p:txBody>
      </p:sp>
      <p:sp>
        <p:nvSpPr>
          <p:cNvPr id="35" name="Rectangle 34"/>
          <p:cNvSpPr/>
          <p:nvPr/>
        </p:nvSpPr>
        <p:spPr>
          <a:xfrm>
            <a:off x="4624252" y="1970314"/>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36" name="Rectangle 35"/>
          <p:cNvSpPr/>
          <p:nvPr/>
        </p:nvSpPr>
        <p:spPr>
          <a:xfrm>
            <a:off x="4624252" y="2427514"/>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37" name="Flowchart: Document 36"/>
          <p:cNvSpPr/>
          <p:nvPr/>
        </p:nvSpPr>
        <p:spPr>
          <a:xfrm>
            <a:off x="4624252" y="2656114"/>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4624252" y="1258388"/>
            <a:ext cx="2070462" cy="25472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PR</a:t>
            </a:r>
            <a:endParaRPr lang="en-US" sz="1600" dirty="0"/>
          </a:p>
        </p:txBody>
      </p:sp>
      <p:sp>
        <p:nvSpPr>
          <p:cNvPr id="40" name="Rectangle 39"/>
          <p:cNvSpPr/>
          <p:nvPr/>
        </p:nvSpPr>
        <p:spPr>
          <a:xfrm>
            <a:off x="228600" y="1741714"/>
            <a:ext cx="20574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III-V </a:t>
            </a:r>
            <a:r>
              <a:rPr lang="en-US" dirty="0" err="1" smtClean="0"/>
              <a:t>Epi</a:t>
            </a:r>
            <a:endParaRPr lang="en-US" dirty="0"/>
          </a:p>
        </p:txBody>
      </p:sp>
      <p:sp>
        <p:nvSpPr>
          <p:cNvPr id="42" name="Rectangle 41"/>
          <p:cNvSpPr/>
          <p:nvPr/>
        </p:nvSpPr>
        <p:spPr>
          <a:xfrm>
            <a:off x="228600" y="1970314"/>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43" name="Rectangle 42"/>
          <p:cNvSpPr/>
          <p:nvPr/>
        </p:nvSpPr>
        <p:spPr>
          <a:xfrm>
            <a:off x="228600" y="2427514"/>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44" name="Flowchart: Document 43"/>
          <p:cNvSpPr/>
          <p:nvPr/>
        </p:nvSpPr>
        <p:spPr>
          <a:xfrm>
            <a:off x="228600" y="2656114"/>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6834052" y="1741714"/>
            <a:ext cx="20574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Epi</a:t>
            </a:r>
            <a:endParaRPr lang="en-US" dirty="0"/>
          </a:p>
        </p:txBody>
      </p:sp>
      <p:sp>
        <p:nvSpPr>
          <p:cNvPr id="46" name="Rectangle 45"/>
          <p:cNvSpPr/>
          <p:nvPr/>
        </p:nvSpPr>
        <p:spPr>
          <a:xfrm>
            <a:off x="6834052" y="1513114"/>
            <a:ext cx="2057400" cy="228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HM</a:t>
            </a:r>
            <a:endParaRPr lang="en-US" dirty="0"/>
          </a:p>
        </p:txBody>
      </p:sp>
      <p:sp>
        <p:nvSpPr>
          <p:cNvPr id="47" name="Rectangle 46"/>
          <p:cNvSpPr/>
          <p:nvPr/>
        </p:nvSpPr>
        <p:spPr>
          <a:xfrm>
            <a:off x="6834052" y="1970314"/>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48" name="Rectangle 47"/>
          <p:cNvSpPr/>
          <p:nvPr/>
        </p:nvSpPr>
        <p:spPr>
          <a:xfrm>
            <a:off x="6834052" y="2427514"/>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49" name="Flowchart: Document 48"/>
          <p:cNvSpPr/>
          <p:nvPr/>
        </p:nvSpPr>
        <p:spPr>
          <a:xfrm>
            <a:off x="6834052" y="2656114"/>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7371806" y="1258388"/>
            <a:ext cx="981892" cy="25472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PR</a:t>
            </a:r>
            <a:endParaRPr lang="en-US" sz="1600" dirty="0"/>
          </a:p>
        </p:txBody>
      </p:sp>
      <p:sp>
        <p:nvSpPr>
          <p:cNvPr id="54" name="Rectangle 53"/>
          <p:cNvSpPr/>
          <p:nvPr/>
        </p:nvSpPr>
        <p:spPr>
          <a:xfrm>
            <a:off x="228600" y="4275908"/>
            <a:ext cx="20574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Epi</a:t>
            </a:r>
            <a:endParaRPr lang="en-US" dirty="0"/>
          </a:p>
        </p:txBody>
      </p:sp>
      <p:sp>
        <p:nvSpPr>
          <p:cNvPr id="55" name="Rectangle 54"/>
          <p:cNvSpPr/>
          <p:nvPr/>
        </p:nvSpPr>
        <p:spPr>
          <a:xfrm>
            <a:off x="762000" y="4030980"/>
            <a:ext cx="981892" cy="24492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HM</a:t>
            </a:r>
            <a:endParaRPr lang="en-US" dirty="0"/>
          </a:p>
        </p:txBody>
      </p:sp>
      <p:sp>
        <p:nvSpPr>
          <p:cNvPr id="56" name="Rectangle 55"/>
          <p:cNvSpPr/>
          <p:nvPr/>
        </p:nvSpPr>
        <p:spPr>
          <a:xfrm>
            <a:off x="228600" y="4504508"/>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57" name="Rectangle 56"/>
          <p:cNvSpPr/>
          <p:nvPr/>
        </p:nvSpPr>
        <p:spPr>
          <a:xfrm>
            <a:off x="228600" y="4961708"/>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58" name="Flowchart: Document 57"/>
          <p:cNvSpPr/>
          <p:nvPr/>
        </p:nvSpPr>
        <p:spPr>
          <a:xfrm>
            <a:off x="228600" y="5190308"/>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762000" y="3792582"/>
            <a:ext cx="981892" cy="25472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PR</a:t>
            </a:r>
            <a:endParaRPr lang="en-US" sz="1600" dirty="0"/>
          </a:p>
        </p:txBody>
      </p:sp>
      <p:sp>
        <p:nvSpPr>
          <p:cNvPr id="50" name="Rectangle 49"/>
          <p:cNvSpPr/>
          <p:nvPr/>
        </p:nvSpPr>
        <p:spPr>
          <a:xfrm>
            <a:off x="2960914" y="3792582"/>
            <a:ext cx="981892" cy="25472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PR</a:t>
            </a:r>
            <a:endParaRPr lang="en-US" sz="1600" dirty="0"/>
          </a:p>
        </p:txBody>
      </p:sp>
      <p:sp>
        <p:nvSpPr>
          <p:cNvPr id="52" name="TextBox 51"/>
          <p:cNvSpPr txBox="1"/>
          <p:nvPr/>
        </p:nvSpPr>
        <p:spPr>
          <a:xfrm>
            <a:off x="228600" y="3048000"/>
            <a:ext cx="2057400" cy="381000"/>
          </a:xfrm>
          <a:prstGeom prst="rect">
            <a:avLst/>
          </a:prstGeom>
          <a:noFill/>
        </p:spPr>
        <p:txBody>
          <a:bodyPr wrap="square" rtlCol="0">
            <a:spAutoFit/>
          </a:bodyPr>
          <a:lstStyle/>
          <a:p>
            <a:pPr algn="ctr"/>
            <a:r>
              <a:rPr lang="en-US" dirty="0" smtClean="0"/>
              <a:t>Bond</a:t>
            </a:r>
            <a:endParaRPr lang="en-US" dirty="0"/>
          </a:p>
        </p:txBody>
      </p:sp>
      <p:sp>
        <p:nvSpPr>
          <p:cNvPr id="53" name="TextBox 52"/>
          <p:cNvSpPr txBox="1"/>
          <p:nvPr/>
        </p:nvSpPr>
        <p:spPr>
          <a:xfrm>
            <a:off x="2438400" y="3048000"/>
            <a:ext cx="2057400" cy="381000"/>
          </a:xfrm>
          <a:prstGeom prst="rect">
            <a:avLst/>
          </a:prstGeom>
          <a:noFill/>
        </p:spPr>
        <p:txBody>
          <a:bodyPr wrap="square" rtlCol="0">
            <a:spAutoFit/>
          </a:bodyPr>
          <a:lstStyle/>
          <a:p>
            <a:pPr algn="ctr"/>
            <a:r>
              <a:rPr lang="en-US" dirty="0" smtClean="0"/>
              <a:t>PECVD </a:t>
            </a:r>
            <a:r>
              <a:rPr lang="en-US" dirty="0" err="1" smtClean="0"/>
              <a:t>Hardmask</a:t>
            </a:r>
            <a:endParaRPr lang="en-US" dirty="0"/>
          </a:p>
        </p:txBody>
      </p:sp>
      <p:sp>
        <p:nvSpPr>
          <p:cNvPr id="59" name="TextBox 58"/>
          <p:cNvSpPr txBox="1"/>
          <p:nvPr/>
        </p:nvSpPr>
        <p:spPr>
          <a:xfrm>
            <a:off x="4648200" y="3048000"/>
            <a:ext cx="2057400" cy="381000"/>
          </a:xfrm>
          <a:prstGeom prst="rect">
            <a:avLst/>
          </a:prstGeom>
          <a:noFill/>
        </p:spPr>
        <p:txBody>
          <a:bodyPr wrap="square" rtlCol="0">
            <a:spAutoFit/>
          </a:bodyPr>
          <a:lstStyle/>
          <a:p>
            <a:pPr algn="ctr"/>
            <a:r>
              <a:rPr lang="en-US" dirty="0" smtClean="0"/>
              <a:t>Positive Resist</a:t>
            </a:r>
            <a:endParaRPr lang="en-US" dirty="0"/>
          </a:p>
        </p:txBody>
      </p:sp>
      <p:sp>
        <p:nvSpPr>
          <p:cNvPr id="61" name="TextBox 60"/>
          <p:cNvSpPr txBox="1"/>
          <p:nvPr/>
        </p:nvSpPr>
        <p:spPr>
          <a:xfrm>
            <a:off x="6858000" y="3048000"/>
            <a:ext cx="2057400" cy="381000"/>
          </a:xfrm>
          <a:prstGeom prst="rect">
            <a:avLst/>
          </a:prstGeom>
          <a:noFill/>
        </p:spPr>
        <p:txBody>
          <a:bodyPr wrap="square" rtlCol="0">
            <a:spAutoFit/>
          </a:bodyPr>
          <a:lstStyle/>
          <a:p>
            <a:pPr algn="ctr"/>
            <a:r>
              <a:rPr lang="en-US" dirty="0" smtClean="0"/>
              <a:t>Std. Lithography</a:t>
            </a:r>
            <a:endParaRPr lang="en-US" dirty="0"/>
          </a:p>
        </p:txBody>
      </p:sp>
      <p:sp>
        <p:nvSpPr>
          <p:cNvPr id="62" name="TextBox 61"/>
          <p:cNvSpPr txBox="1"/>
          <p:nvPr/>
        </p:nvSpPr>
        <p:spPr>
          <a:xfrm>
            <a:off x="228600" y="5638800"/>
            <a:ext cx="2057400" cy="381000"/>
          </a:xfrm>
          <a:prstGeom prst="rect">
            <a:avLst/>
          </a:prstGeom>
          <a:noFill/>
        </p:spPr>
        <p:txBody>
          <a:bodyPr wrap="square" rtlCol="0">
            <a:spAutoFit/>
          </a:bodyPr>
          <a:lstStyle/>
          <a:p>
            <a:pPr algn="ctr"/>
            <a:r>
              <a:rPr lang="en-US" dirty="0" smtClean="0"/>
              <a:t>HM Dry Etch</a:t>
            </a:r>
            <a:endParaRPr lang="en-US" dirty="0"/>
          </a:p>
        </p:txBody>
      </p:sp>
      <p:sp>
        <p:nvSpPr>
          <p:cNvPr id="63" name="TextBox 62"/>
          <p:cNvSpPr txBox="1"/>
          <p:nvPr/>
        </p:nvSpPr>
        <p:spPr>
          <a:xfrm>
            <a:off x="2438400" y="5638800"/>
            <a:ext cx="2057400" cy="369332"/>
          </a:xfrm>
          <a:prstGeom prst="rect">
            <a:avLst/>
          </a:prstGeom>
          <a:noFill/>
        </p:spPr>
        <p:txBody>
          <a:bodyPr wrap="square" rtlCol="0">
            <a:spAutoFit/>
          </a:bodyPr>
          <a:lstStyle/>
          <a:p>
            <a:pPr algn="ctr"/>
            <a:r>
              <a:rPr lang="en-US" dirty="0"/>
              <a:t>BHF Wet </a:t>
            </a:r>
            <a:r>
              <a:rPr lang="en-US" dirty="0" smtClean="0"/>
              <a:t>Etch</a:t>
            </a:r>
            <a:endParaRPr lang="en-US" dirty="0"/>
          </a:p>
        </p:txBody>
      </p:sp>
      <p:sp>
        <p:nvSpPr>
          <p:cNvPr id="64" name="TextBox 63"/>
          <p:cNvSpPr txBox="1"/>
          <p:nvPr/>
        </p:nvSpPr>
        <p:spPr>
          <a:xfrm>
            <a:off x="4648200" y="5638800"/>
            <a:ext cx="2057400" cy="646331"/>
          </a:xfrm>
          <a:prstGeom prst="rect">
            <a:avLst/>
          </a:prstGeom>
          <a:noFill/>
        </p:spPr>
        <p:txBody>
          <a:bodyPr wrap="square" rtlCol="0">
            <a:spAutoFit/>
          </a:bodyPr>
          <a:lstStyle/>
          <a:p>
            <a:pPr algn="ctr"/>
            <a:r>
              <a:rPr lang="en-US" dirty="0" smtClean="0"/>
              <a:t>Strip &amp; </a:t>
            </a:r>
            <a:br>
              <a:rPr lang="en-US" dirty="0" smtClean="0"/>
            </a:br>
            <a:r>
              <a:rPr lang="en-US" dirty="0" smtClean="0"/>
              <a:t>III-V Dry Etch</a:t>
            </a:r>
            <a:endParaRPr lang="en-US" dirty="0"/>
          </a:p>
        </p:txBody>
      </p:sp>
      <p:sp>
        <p:nvSpPr>
          <p:cNvPr id="65" name="TextBox 64"/>
          <p:cNvSpPr txBox="1"/>
          <p:nvPr/>
        </p:nvSpPr>
        <p:spPr>
          <a:xfrm>
            <a:off x="6858000" y="5638800"/>
            <a:ext cx="2057400" cy="381000"/>
          </a:xfrm>
          <a:prstGeom prst="rect">
            <a:avLst/>
          </a:prstGeom>
          <a:noFill/>
        </p:spPr>
        <p:txBody>
          <a:bodyPr wrap="square" rtlCol="0">
            <a:spAutoFit/>
          </a:bodyPr>
          <a:lstStyle/>
          <a:p>
            <a:pPr algn="ctr"/>
            <a:r>
              <a:rPr lang="en-US" dirty="0" smtClean="0"/>
              <a:t>BHF HM Removal</a:t>
            </a:r>
            <a:endParaRPr lang="en-US" dirty="0"/>
          </a:p>
        </p:txBody>
      </p:sp>
      <p:cxnSp>
        <p:nvCxnSpPr>
          <p:cNvPr id="66" name="Straight Connector 65"/>
          <p:cNvCxnSpPr/>
          <p:nvPr/>
        </p:nvCxnSpPr>
        <p:spPr>
          <a:xfrm>
            <a:off x="3951514" y="3735977"/>
            <a:ext cx="0" cy="522514"/>
          </a:xfrm>
          <a:prstGeom prst="line">
            <a:avLst/>
          </a:prstGeom>
          <a:ln w="349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2958737" y="3735977"/>
            <a:ext cx="0" cy="522514"/>
          </a:xfrm>
          <a:prstGeom prst="line">
            <a:avLst/>
          </a:prstGeom>
          <a:ln w="349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6146074" y="3965666"/>
            <a:ext cx="0" cy="522514"/>
          </a:xfrm>
          <a:prstGeom prst="line">
            <a:avLst/>
          </a:prstGeom>
          <a:ln w="349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5153297" y="3965666"/>
            <a:ext cx="0" cy="522514"/>
          </a:xfrm>
          <a:prstGeom prst="line">
            <a:avLst/>
          </a:prstGeom>
          <a:ln w="34925">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04900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Dry etch plus BHF wet etch of SiO2 </a:t>
            </a:r>
            <a:r>
              <a:rPr lang="en-US" dirty="0" err="1"/>
              <a:t>hardmask</a:t>
            </a:r>
            <a:endParaRPr lang="en-US" dirty="0"/>
          </a:p>
        </p:txBody>
      </p:sp>
      <p:sp>
        <p:nvSpPr>
          <p:cNvPr id="3" name="Content Placeholder 2"/>
          <p:cNvSpPr>
            <a:spLocks noGrp="1"/>
          </p:cNvSpPr>
          <p:nvPr>
            <p:ph idx="1"/>
          </p:nvPr>
        </p:nvSpPr>
        <p:spPr/>
        <p:txBody>
          <a:bodyPr/>
          <a:lstStyle/>
          <a:p>
            <a:r>
              <a:rPr lang="en-US" sz="1600" b="1" dirty="0">
                <a:solidFill>
                  <a:srgbClr val="006600"/>
                </a:solidFill>
              </a:rPr>
              <a:t>ACE,ISO,DI,PEII(O2 Plasma)</a:t>
            </a:r>
          </a:p>
          <a:p>
            <a:r>
              <a:rPr lang="en-US" sz="1600" b="1" dirty="0">
                <a:solidFill>
                  <a:srgbClr val="006600"/>
                </a:solidFill>
              </a:rPr>
              <a:t>Deposit oxide </a:t>
            </a:r>
            <a:r>
              <a:rPr lang="en-US" sz="1600" b="1" dirty="0" err="1">
                <a:solidFill>
                  <a:srgbClr val="006600"/>
                </a:solidFill>
              </a:rPr>
              <a:t>hardmask</a:t>
            </a:r>
            <a:r>
              <a:rPr lang="en-US" sz="1600" b="1" dirty="0">
                <a:solidFill>
                  <a:srgbClr val="006600"/>
                </a:solidFill>
              </a:rPr>
              <a:t> in </a:t>
            </a:r>
            <a:r>
              <a:rPr lang="en-US" sz="1600" b="1" dirty="0" err="1">
                <a:solidFill>
                  <a:srgbClr val="006600"/>
                </a:solidFill>
              </a:rPr>
              <a:t>PlamsaTherm</a:t>
            </a:r>
            <a:r>
              <a:rPr lang="en-US" sz="1600" b="1" dirty="0">
                <a:solidFill>
                  <a:srgbClr val="006600"/>
                </a:solidFill>
              </a:rPr>
              <a:t> </a:t>
            </a:r>
            <a:r>
              <a:rPr lang="en-US" sz="1600" b="1" dirty="0" smtClean="0">
                <a:solidFill>
                  <a:srgbClr val="006600"/>
                </a:solidFill>
              </a:rPr>
              <a:t>PECVD - 285nm</a:t>
            </a:r>
            <a:endParaRPr lang="en-US" sz="1600" b="1" dirty="0">
              <a:solidFill>
                <a:srgbClr val="006600"/>
              </a:solidFill>
            </a:endParaRPr>
          </a:p>
          <a:p>
            <a:r>
              <a:rPr lang="en-US" sz="1600" b="1" dirty="0">
                <a:solidFill>
                  <a:srgbClr val="006600"/>
                </a:solidFill>
              </a:rPr>
              <a:t>ACE,ISO,DI,PEII(O2 Plasma)</a:t>
            </a:r>
          </a:p>
          <a:p>
            <a:r>
              <a:rPr lang="en-US" sz="1600" b="1" dirty="0">
                <a:solidFill>
                  <a:srgbClr val="006600"/>
                </a:solidFill>
              </a:rPr>
              <a:t>Dehydration bake 110 1min</a:t>
            </a:r>
          </a:p>
          <a:p>
            <a:r>
              <a:rPr lang="en-US" sz="1600" b="1" dirty="0">
                <a:solidFill>
                  <a:srgbClr val="006600"/>
                </a:solidFill>
              </a:rPr>
              <a:t>Spin HMDS (3krpm, 30sec) </a:t>
            </a:r>
          </a:p>
          <a:p>
            <a:pPr lvl="1"/>
            <a:r>
              <a:rPr lang="en-US" sz="1400" b="1" dirty="0">
                <a:solidFill>
                  <a:srgbClr val="006600"/>
                </a:solidFill>
              </a:rPr>
              <a:t>NOTE: Did not wait after pipetting or bake after spinning </a:t>
            </a:r>
          </a:p>
          <a:p>
            <a:r>
              <a:rPr lang="en-US" sz="1600" b="1" dirty="0">
                <a:solidFill>
                  <a:srgbClr val="006600"/>
                </a:solidFill>
              </a:rPr>
              <a:t>Spin SPR955.9 (3krpm, 30sec)</a:t>
            </a:r>
          </a:p>
          <a:p>
            <a:r>
              <a:rPr lang="en-US" sz="1600" b="1" dirty="0">
                <a:solidFill>
                  <a:srgbClr val="006600"/>
                </a:solidFill>
              </a:rPr>
              <a:t>Pre-exposure bake 95C, </a:t>
            </a:r>
            <a:r>
              <a:rPr lang="en-US" sz="1600" b="1" dirty="0" smtClean="0">
                <a:solidFill>
                  <a:srgbClr val="006600"/>
                </a:solidFill>
              </a:rPr>
              <a:t>90s </a:t>
            </a:r>
            <a:endParaRPr lang="en-US" sz="1600" b="1" dirty="0">
              <a:solidFill>
                <a:srgbClr val="006600"/>
              </a:solidFill>
            </a:endParaRPr>
          </a:p>
          <a:p>
            <a:r>
              <a:rPr lang="en-US" sz="1600" b="1" dirty="0" err="1">
                <a:solidFill>
                  <a:srgbClr val="006600"/>
                </a:solidFill>
              </a:rPr>
              <a:t>Autostepper</a:t>
            </a:r>
            <a:r>
              <a:rPr lang="en-US" sz="1600" b="1" dirty="0">
                <a:solidFill>
                  <a:srgbClr val="006600"/>
                </a:solidFill>
              </a:rPr>
              <a:t> </a:t>
            </a:r>
            <a:r>
              <a:rPr lang="en-US" sz="1600" b="1" dirty="0" smtClean="0">
                <a:solidFill>
                  <a:srgbClr val="006600"/>
                </a:solidFill>
              </a:rPr>
              <a:t>Exposure=0.424s, </a:t>
            </a:r>
            <a:r>
              <a:rPr lang="en-US" sz="1600" b="1" dirty="0">
                <a:solidFill>
                  <a:srgbClr val="006600"/>
                </a:solidFill>
              </a:rPr>
              <a:t>Focus=0</a:t>
            </a:r>
          </a:p>
          <a:p>
            <a:r>
              <a:rPr lang="en-US" sz="1600" b="1" dirty="0">
                <a:solidFill>
                  <a:srgbClr val="006600"/>
                </a:solidFill>
              </a:rPr>
              <a:t>Post exposure bake 125C, 90s</a:t>
            </a:r>
          </a:p>
          <a:p>
            <a:r>
              <a:rPr lang="pt-BR" sz="1600" b="1" dirty="0">
                <a:solidFill>
                  <a:srgbClr val="006600"/>
                </a:solidFill>
              </a:rPr>
              <a:t>40s Develop in MIF726 </a:t>
            </a:r>
          </a:p>
          <a:p>
            <a:r>
              <a:rPr lang="pt-BR" sz="1600" b="1" dirty="0">
                <a:solidFill>
                  <a:srgbClr val="006600"/>
                </a:solidFill>
              </a:rPr>
              <a:t>O2 plasma 30s 300W 100mT to clean surface</a:t>
            </a:r>
          </a:p>
          <a:p>
            <a:r>
              <a:rPr lang="en-US" sz="1600" b="1" dirty="0" smtClean="0">
                <a:solidFill>
                  <a:srgbClr val="006600"/>
                </a:solidFill>
              </a:rPr>
              <a:t>ICP#2 (recipe #104) </a:t>
            </a:r>
          </a:p>
          <a:p>
            <a:pPr lvl="1"/>
            <a:r>
              <a:rPr lang="en-US" sz="1400" b="1" dirty="0" smtClean="0">
                <a:solidFill>
                  <a:srgbClr val="006600"/>
                </a:solidFill>
              </a:rPr>
              <a:t>CF4/CHF3/O2 5/40/5sccm, 400/40W ICP/CCP, </a:t>
            </a:r>
            <a:r>
              <a:rPr lang="en-US" sz="1400" b="1" dirty="0" smtClean="0">
                <a:solidFill>
                  <a:srgbClr val="006600"/>
                </a:solidFill>
              </a:rPr>
              <a:t>6min 40sec</a:t>
            </a:r>
            <a:endParaRPr lang="en-US" sz="1400" b="1" dirty="0" smtClean="0">
              <a:solidFill>
                <a:srgbClr val="006600"/>
              </a:solidFill>
            </a:endParaRPr>
          </a:p>
          <a:p>
            <a:r>
              <a:rPr lang="en-US" sz="1600" b="1" dirty="0" smtClean="0">
                <a:solidFill>
                  <a:srgbClr val="006600"/>
                </a:solidFill>
              </a:rPr>
              <a:t>BHF </a:t>
            </a:r>
            <a:r>
              <a:rPr lang="en-US" sz="1600" b="1" dirty="0">
                <a:solidFill>
                  <a:srgbClr val="006600"/>
                </a:solidFill>
              </a:rPr>
              <a:t>wet etch (</a:t>
            </a:r>
            <a:r>
              <a:rPr lang="en-US" sz="1600" b="1" i="1" u="sng" dirty="0">
                <a:solidFill>
                  <a:srgbClr val="006600"/>
                </a:solidFill>
              </a:rPr>
              <a:t>varied etch time</a:t>
            </a:r>
            <a:r>
              <a:rPr lang="en-US" sz="1600" b="1" dirty="0">
                <a:solidFill>
                  <a:srgbClr val="006600"/>
                </a:solidFill>
              </a:rPr>
              <a:t>)</a:t>
            </a:r>
          </a:p>
          <a:p>
            <a:r>
              <a:rPr lang="en-US" sz="1600" b="1" dirty="0">
                <a:solidFill>
                  <a:srgbClr val="FF0000"/>
                </a:solidFill>
              </a:rPr>
              <a:t>RIE#5 </a:t>
            </a:r>
            <a:r>
              <a:rPr lang="en-US" sz="1600" b="1" dirty="0" err="1">
                <a:solidFill>
                  <a:srgbClr val="FF0000"/>
                </a:solidFill>
              </a:rPr>
              <a:t>GaAs</a:t>
            </a:r>
            <a:r>
              <a:rPr lang="en-US" sz="1600" b="1" dirty="0">
                <a:solidFill>
                  <a:srgbClr val="FF0000"/>
                </a:solidFill>
              </a:rPr>
              <a:t> Etch</a:t>
            </a:r>
          </a:p>
          <a:p>
            <a:pPr lvl="1"/>
            <a:r>
              <a:rPr lang="en-US" sz="1400" b="1" dirty="0">
                <a:solidFill>
                  <a:srgbClr val="FF0000"/>
                </a:solidFill>
              </a:rPr>
              <a:t>Process abandoned because of poor </a:t>
            </a:r>
            <a:r>
              <a:rPr lang="en-US" sz="1400" b="1" dirty="0" smtClean="0">
                <a:solidFill>
                  <a:srgbClr val="FF0000"/>
                </a:solidFill>
              </a:rPr>
              <a:t>adhesion of </a:t>
            </a:r>
            <a:r>
              <a:rPr lang="en-US" sz="1400" b="1" dirty="0">
                <a:solidFill>
                  <a:srgbClr val="FF0000"/>
                </a:solidFill>
              </a:rPr>
              <a:t>resist</a:t>
            </a:r>
          </a:p>
        </p:txBody>
      </p:sp>
      <p:sp>
        <p:nvSpPr>
          <p:cNvPr id="4" name="Slide Number Placeholder 3"/>
          <p:cNvSpPr>
            <a:spLocks noGrp="1"/>
          </p:cNvSpPr>
          <p:nvPr>
            <p:ph type="sldNum" sz="quarter" idx="12"/>
          </p:nvPr>
        </p:nvSpPr>
        <p:spPr/>
        <p:txBody>
          <a:bodyPr/>
          <a:lstStyle/>
          <a:p>
            <a:pPr>
              <a:defRPr/>
            </a:pPr>
            <a:fld id="{5F10FB5B-A7A1-4640-8535-82616311C685}" type="slidenum">
              <a:rPr lang="en-US" smtClean="0">
                <a:solidFill>
                  <a:prstClr val="black">
                    <a:tint val="75000"/>
                  </a:prstClr>
                </a:solidFill>
              </a:rPr>
              <a:pPr>
                <a:defRPr/>
              </a:pPr>
              <a:t>7</a:t>
            </a:fld>
            <a:endParaRPr lang="en-US">
              <a:solidFill>
                <a:prstClr val="black">
                  <a:tint val="75000"/>
                </a:prstClr>
              </a:solidFill>
            </a:endParaRPr>
          </a:p>
        </p:txBody>
      </p:sp>
      <p:sp>
        <p:nvSpPr>
          <p:cNvPr id="5" name="TextBox 4"/>
          <p:cNvSpPr txBox="1"/>
          <p:nvPr/>
        </p:nvSpPr>
        <p:spPr>
          <a:xfrm>
            <a:off x="152400" y="6400800"/>
            <a:ext cx="8077200" cy="369332"/>
          </a:xfrm>
          <a:prstGeom prst="rect">
            <a:avLst/>
          </a:prstGeom>
          <a:noFill/>
        </p:spPr>
        <p:txBody>
          <a:bodyPr wrap="square" rtlCol="0">
            <a:spAutoFit/>
          </a:bodyPr>
          <a:lstStyle/>
          <a:p>
            <a:r>
              <a:rPr lang="en-US" b="1" dirty="0" smtClean="0">
                <a:solidFill>
                  <a:srgbClr val="006600"/>
                </a:solidFill>
              </a:rPr>
              <a:t>Completed</a:t>
            </a:r>
            <a:r>
              <a:rPr lang="en-US" b="1" dirty="0" smtClean="0"/>
              <a:t>	Pending		</a:t>
            </a:r>
            <a:r>
              <a:rPr lang="en-US" b="1" dirty="0" smtClean="0">
                <a:solidFill>
                  <a:srgbClr val="FF0000"/>
                </a:solidFill>
              </a:rPr>
              <a:t>Abandoned</a:t>
            </a:r>
            <a:r>
              <a:rPr lang="en-US" b="1" dirty="0" smtClean="0"/>
              <a:t>	</a:t>
            </a:r>
            <a:endParaRPr lang="en-US" b="1" dirty="0"/>
          </a:p>
        </p:txBody>
      </p:sp>
    </p:spTree>
    <p:extLst>
      <p:ext uri="{BB962C8B-B14F-4D97-AF65-F5344CB8AC3E}">
        <p14:creationId xmlns:p14="http://schemas.microsoft.com/office/powerpoint/2010/main" val="4772468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Adhesion Problems</a:t>
            </a:r>
            <a:endParaRPr lang="en-US" dirty="0"/>
          </a:p>
        </p:txBody>
      </p:sp>
      <p:sp>
        <p:nvSpPr>
          <p:cNvPr id="3" name="Content Placeholder 2"/>
          <p:cNvSpPr>
            <a:spLocks noGrp="1"/>
          </p:cNvSpPr>
          <p:nvPr>
            <p:ph idx="1"/>
          </p:nvPr>
        </p:nvSpPr>
        <p:spPr>
          <a:xfrm>
            <a:off x="457200" y="4815875"/>
            <a:ext cx="8229600" cy="1310288"/>
          </a:xfrm>
        </p:spPr>
        <p:txBody>
          <a:bodyPr/>
          <a:lstStyle/>
          <a:p>
            <a:pPr marL="0" indent="0">
              <a:buNone/>
            </a:pPr>
            <a:r>
              <a:rPr lang="en-US" sz="2000" dirty="0" smtClean="0"/>
              <a:t>Following oxide dry etch wrinkles appeared in the PR pattern indicative of poor resist adhesion to the oxide </a:t>
            </a:r>
            <a:r>
              <a:rPr lang="en-US" sz="2000" dirty="0" err="1" smtClean="0"/>
              <a:t>hardmask</a:t>
            </a:r>
            <a:endParaRPr lang="en-US" sz="2000" dirty="0"/>
          </a:p>
        </p:txBody>
      </p:sp>
      <p:sp>
        <p:nvSpPr>
          <p:cNvPr id="4" name="Slide Number Placeholder 3"/>
          <p:cNvSpPr>
            <a:spLocks noGrp="1"/>
          </p:cNvSpPr>
          <p:nvPr>
            <p:ph type="sldNum" sz="quarter" idx="12"/>
          </p:nvPr>
        </p:nvSpPr>
        <p:spPr/>
        <p:txBody>
          <a:bodyPr/>
          <a:lstStyle/>
          <a:p>
            <a:pPr>
              <a:defRPr/>
            </a:pPr>
            <a:fld id="{5F10FB5B-A7A1-4640-8535-82616311C685}" type="slidenum">
              <a:rPr lang="en-US" smtClean="0">
                <a:solidFill>
                  <a:prstClr val="black">
                    <a:tint val="75000"/>
                  </a:prstClr>
                </a:solidFill>
              </a:rPr>
              <a:pPr>
                <a:defRPr/>
              </a:pPr>
              <a:t>8</a:t>
            </a:fld>
            <a:endParaRPr lang="en-US">
              <a:solidFill>
                <a:prstClr val="black">
                  <a:tint val="75000"/>
                </a:prstClr>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400" y="1219200"/>
            <a:ext cx="4132043" cy="306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000" y="1219200"/>
            <a:ext cx="4132044" cy="306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02392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BHF wet </a:t>
            </a:r>
            <a:r>
              <a:rPr lang="en-US" dirty="0" smtClean="0"/>
              <a:t>etch only </a:t>
            </a:r>
            <a:r>
              <a:rPr lang="en-US" dirty="0"/>
              <a:t>of SiO2 </a:t>
            </a:r>
            <a:r>
              <a:rPr lang="en-US" dirty="0" err="1"/>
              <a:t>hardmask</a:t>
            </a:r>
            <a:endParaRPr lang="en-US" dirty="0"/>
          </a:p>
        </p:txBody>
      </p:sp>
      <p:sp>
        <p:nvSpPr>
          <p:cNvPr id="4" name="Slide Number Placeholder 3"/>
          <p:cNvSpPr>
            <a:spLocks noGrp="1"/>
          </p:cNvSpPr>
          <p:nvPr>
            <p:ph type="sldNum" sz="quarter" idx="12"/>
          </p:nvPr>
        </p:nvSpPr>
        <p:spPr/>
        <p:txBody>
          <a:bodyPr/>
          <a:lstStyle/>
          <a:p>
            <a:pPr>
              <a:defRPr/>
            </a:pPr>
            <a:fld id="{5F10FB5B-A7A1-4640-8535-82616311C685}" type="slidenum">
              <a:rPr lang="en-US" smtClean="0">
                <a:solidFill>
                  <a:prstClr val="black">
                    <a:tint val="75000"/>
                  </a:prstClr>
                </a:solidFill>
              </a:rPr>
              <a:pPr>
                <a:defRPr/>
              </a:pPr>
              <a:t>9</a:t>
            </a:fld>
            <a:endParaRPr lang="en-US" dirty="0">
              <a:solidFill>
                <a:prstClr val="black">
                  <a:tint val="75000"/>
                </a:prstClr>
              </a:solidFill>
            </a:endParaRPr>
          </a:p>
        </p:txBody>
      </p:sp>
      <p:sp>
        <p:nvSpPr>
          <p:cNvPr id="5" name="Rectangle 4"/>
          <p:cNvSpPr/>
          <p:nvPr/>
        </p:nvSpPr>
        <p:spPr>
          <a:xfrm>
            <a:off x="5318760" y="4259580"/>
            <a:ext cx="6858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Epi</a:t>
            </a:r>
            <a:endParaRPr lang="en-US" dirty="0"/>
          </a:p>
        </p:txBody>
      </p:sp>
      <p:sp>
        <p:nvSpPr>
          <p:cNvPr id="6" name="Rectangle 5"/>
          <p:cNvSpPr/>
          <p:nvPr/>
        </p:nvSpPr>
        <p:spPr>
          <a:xfrm>
            <a:off x="5318760" y="4030980"/>
            <a:ext cx="685800" cy="228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HM</a:t>
            </a:r>
            <a:endParaRPr lang="en-US" dirty="0"/>
          </a:p>
        </p:txBody>
      </p:sp>
      <p:sp>
        <p:nvSpPr>
          <p:cNvPr id="7" name="Rectangle 6"/>
          <p:cNvSpPr/>
          <p:nvPr/>
        </p:nvSpPr>
        <p:spPr>
          <a:xfrm>
            <a:off x="4632960" y="4488180"/>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8" name="Rectangle 7"/>
          <p:cNvSpPr/>
          <p:nvPr/>
        </p:nvSpPr>
        <p:spPr>
          <a:xfrm>
            <a:off x="4632960" y="4945380"/>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9" name="Flowchart: Document 8"/>
          <p:cNvSpPr/>
          <p:nvPr/>
        </p:nvSpPr>
        <p:spPr>
          <a:xfrm>
            <a:off x="4632960" y="5173980"/>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423160" y="1741714"/>
            <a:ext cx="20574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Epi</a:t>
            </a:r>
            <a:endParaRPr lang="en-US" dirty="0"/>
          </a:p>
        </p:txBody>
      </p:sp>
      <p:sp>
        <p:nvSpPr>
          <p:cNvPr id="18" name="Rectangle 17"/>
          <p:cNvSpPr/>
          <p:nvPr/>
        </p:nvSpPr>
        <p:spPr>
          <a:xfrm>
            <a:off x="2423160" y="1513114"/>
            <a:ext cx="2057400" cy="228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Hardmask</a:t>
            </a:r>
            <a:endParaRPr lang="en-US" dirty="0"/>
          </a:p>
        </p:txBody>
      </p:sp>
      <p:sp>
        <p:nvSpPr>
          <p:cNvPr id="19" name="Rectangle 18"/>
          <p:cNvSpPr/>
          <p:nvPr/>
        </p:nvSpPr>
        <p:spPr>
          <a:xfrm>
            <a:off x="2423160" y="1970314"/>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20" name="Rectangle 19"/>
          <p:cNvSpPr/>
          <p:nvPr/>
        </p:nvSpPr>
        <p:spPr>
          <a:xfrm>
            <a:off x="2423160" y="2427514"/>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21" name="Flowchart: Document 20"/>
          <p:cNvSpPr/>
          <p:nvPr/>
        </p:nvSpPr>
        <p:spPr>
          <a:xfrm>
            <a:off x="2423160" y="2656114"/>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519852" y="4259580"/>
            <a:ext cx="6858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Epi</a:t>
            </a:r>
            <a:endParaRPr lang="en-US" dirty="0"/>
          </a:p>
        </p:txBody>
      </p:sp>
      <p:sp>
        <p:nvSpPr>
          <p:cNvPr id="24" name="Rectangle 23"/>
          <p:cNvSpPr/>
          <p:nvPr/>
        </p:nvSpPr>
        <p:spPr>
          <a:xfrm>
            <a:off x="6834052" y="4488180"/>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25" name="Rectangle 24"/>
          <p:cNvSpPr/>
          <p:nvPr/>
        </p:nvSpPr>
        <p:spPr>
          <a:xfrm>
            <a:off x="6834052" y="4945380"/>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26" name="Flowchart: Document 25"/>
          <p:cNvSpPr/>
          <p:nvPr/>
        </p:nvSpPr>
        <p:spPr>
          <a:xfrm>
            <a:off x="6834052" y="5173980"/>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2438400" y="4259580"/>
            <a:ext cx="20574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Epi</a:t>
            </a:r>
            <a:endParaRPr lang="en-US" dirty="0"/>
          </a:p>
        </p:txBody>
      </p:sp>
      <p:sp>
        <p:nvSpPr>
          <p:cNvPr id="28" name="Rectangle 27"/>
          <p:cNvSpPr/>
          <p:nvPr/>
        </p:nvSpPr>
        <p:spPr>
          <a:xfrm>
            <a:off x="3124200" y="4030980"/>
            <a:ext cx="685800" cy="228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HM</a:t>
            </a:r>
            <a:endParaRPr lang="en-US" dirty="0"/>
          </a:p>
        </p:txBody>
      </p:sp>
      <p:sp>
        <p:nvSpPr>
          <p:cNvPr id="29" name="Rectangle 28"/>
          <p:cNvSpPr/>
          <p:nvPr/>
        </p:nvSpPr>
        <p:spPr>
          <a:xfrm>
            <a:off x="2438400" y="4488180"/>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30" name="Rectangle 29"/>
          <p:cNvSpPr/>
          <p:nvPr/>
        </p:nvSpPr>
        <p:spPr>
          <a:xfrm>
            <a:off x="2438400" y="4945380"/>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31" name="Flowchart: Document 30"/>
          <p:cNvSpPr/>
          <p:nvPr/>
        </p:nvSpPr>
        <p:spPr>
          <a:xfrm>
            <a:off x="2438400" y="5173980"/>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4624252" y="1741714"/>
            <a:ext cx="20574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Epi</a:t>
            </a:r>
            <a:endParaRPr lang="en-US" dirty="0"/>
          </a:p>
        </p:txBody>
      </p:sp>
      <p:sp>
        <p:nvSpPr>
          <p:cNvPr id="34" name="Rectangle 33"/>
          <p:cNvSpPr/>
          <p:nvPr/>
        </p:nvSpPr>
        <p:spPr>
          <a:xfrm>
            <a:off x="4624252" y="1513114"/>
            <a:ext cx="2057400" cy="228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HM</a:t>
            </a:r>
            <a:endParaRPr lang="en-US" dirty="0"/>
          </a:p>
        </p:txBody>
      </p:sp>
      <p:sp>
        <p:nvSpPr>
          <p:cNvPr id="35" name="Rectangle 34"/>
          <p:cNvSpPr/>
          <p:nvPr/>
        </p:nvSpPr>
        <p:spPr>
          <a:xfrm>
            <a:off x="4624252" y="1970314"/>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36" name="Rectangle 35"/>
          <p:cNvSpPr/>
          <p:nvPr/>
        </p:nvSpPr>
        <p:spPr>
          <a:xfrm>
            <a:off x="4624252" y="2427514"/>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37" name="Flowchart: Document 36"/>
          <p:cNvSpPr/>
          <p:nvPr/>
        </p:nvSpPr>
        <p:spPr>
          <a:xfrm>
            <a:off x="4624252" y="2656114"/>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4624252" y="1258388"/>
            <a:ext cx="2070462" cy="25472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PR</a:t>
            </a:r>
            <a:endParaRPr lang="en-US" sz="1600" dirty="0"/>
          </a:p>
        </p:txBody>
      </p:sp>
      <p:sp>
        <p:nvSpPr>
          <p:cNvPr id="40" name="Rectangle 39"/>
          <p:cNvSpPr/>
          <p:nvPr/>
        </p:nvSpPr>
        <p:spPr>
          <a:xfrm>
            <a:off x="228600" y="1741714"/>
            <a:ext cx="20574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III-V </a:t>
            </a:r>
            <a:r>
              <a:rPr lang="en-US" dirty="0" err="1"/>
              <a:t>Epi</a:t>
            </a:r>
            <a:endParaRPr lang="en-US" dirty="0"/>
          </a:p>
        </p:txBody>
      </p:sp>
      <p:sp>
        <p:nvSpPr>
          <p:cNvPr id="42" name="Rectangle 41"/>
          <p:cNvSpPr/>
          <p:nvPr/>
        </p:nvSpPr>
        <p:spPr>
          <a:xfrm>
            <a:off x="228600" y="1970314"/>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43" name="Rectangle 42"/>
          <p:cNvSpPr/>
          <p:nvPr/>
        </p:nvSpPr>
        <p:spPr>
          <a:xfrm>
            <a:off x="228600" y="2427514"/>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44" name="Flowchart: Document 43"/>
          <p:cNvSpPr/>
          <p:nvPr/>
        </p:nvSpPr>
        <p:spPr>
          <a:xfrm>
            <a:off x="228600" y="2656114"/>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6834052" y="1741714"/>
            <a:ext cx="20574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Epi</a:t>
            </a:r>
            <a:endParaRPr lang="en-US" dirty="0"/>
          </a:p>
        </p:txBody>
      </p:sp>
      <p:sp>
        <p:nvSpPr>
          <p:cNvPr id="46" name="Rectangle 45"/>
          <p:cNvSpPr/>
          <p:nvPr/>
        </p:nvSpPr>
        <p:spPr>
          <a:xfrm>
            <a:off x="6834052" y="1513114"/>
            <a:ext cx="2057400" cy="228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HM</a:t>
            </a:r>
            <a:endParaRPr lang="en-US" dirty="0"/>
          </a:p>
        </p:txBody>
      </p:sp>
      <p:sp>
        <p:nvSpPr>
          <p:cNvPr id="47" name="Rectangle 46"/>
          <p:cNvSpPr/>
          <p:nvPr/>
        </p:nvSpPr>
        <p:spPr>
          <a:xfrm>
            <a:off x="6834052" y="1970314"/>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48" name="Rectangle 47"/>
          <p:cNvSpPr/>
          <p:nvPr/>
        </p:nvSpPr>
        <p:spPr>
          <a:xfrm>
            <a:off x="6834052" y="2427514"/>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49" name="Flowchart: Document 48"/>
          <p:cNvSpPr/>
          <p:nvPr/>
        </p:nvSpPr>
        <p:spPr>
          <a:xfrm>
            <a:off x="6834052" y="2656114"/>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7371806" y="1258388"/>
            <a:ext cx="981892" cy="25472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PR</a:t>
            </a:r>
            <a:endParaRPr lang="en-US" sz="1600" dirty="0"/>
          </a:p>
        </p:txBody>
      </p:sp>
      <p:sp>
        <p:nvSpPr>
          <p:cNvPr id="54" name="Rectangle 53"/>
          <p:cNvSpPr/>
          <p:nvPr/>
        </p:nvSpPr>
        <p:spPr>
          <a:xfrm>
            <a:off x="228600" y="4275908"/>
            <a:ext cx="2057400" cy="2286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Epi</a:t>
            </a:r>
            <a:endParaRPr lang="en-US" dirty="0"/>
          </a:p>
        </p:txBody>
      </p:sp>
      <p:sp>
        <p:nvSpPr>
          <p:cNvPr id="55" name="Rectangle 54"/>
          <p:cNvSpPr/>
          <p:nvPr/>
        </p:nvSpPr>
        <p:spPr>
          <a:xfrm>
            <a:off x="914400" y="4047308"/>
            <a:ext cx="685800" cy="228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HM</a:t>
            </a:r>
            <a:endParaRPr lang="en-US" dirty="0"/>
          </a:p>
        </p:txBody>
      </p:sp>
      <p:sp>
        <p:nvSpPr>
          <p:cNvPr id="56" name="Rectangle 55"/>
          <p:cNvSpPr/>
          <p:nvPr/>
        </p:nvSpPr>
        <p:spPr>
          <a:xfrm>
            <a:off x="228600" y="4504508"/>
            <a:ext cx="20574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or SiO2 WG Layer</a:t>
            </a:r>
            <a:endParaRPr lang="en-US" dirty="0"/>
          </a:p>
        </p:txBody>
      </p:sp>
      <p:sp>
        <p:nvSpPr>
          <p:cNvPr id="57" name="Rectangle 56"/>
          <p:cNvSpPr/>
          <p:nvPr/>
        </p:nvSpPr>
        <p:spPr>
          <a:xfrm>
            <a:off x="228600" y="4961708"/>
            <a:ext cx="2057400" cy="2286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 </a:t>
            </a:r>
            <a:endParaRPr lang="en-US" dirty="0"/>
          </a:p>
        </p:txBody>
      </p:sp>
      <p:sp>
        <p:nvSpPr>
          <p:cNvPr id="58" name="Flowchart: Document 57"/>
          <p:cNvSpPr/>
          <p:nvPr/>
        </p:nvSpPr>
        <p:spPr>
          <a:xfrm>
            <a:off x="228600" y="5190308"/>
            <a:ext cx="2057400" cy="266700"/>
          </a:xfrm>
          <a:prstGeom prst="flowChartDocumen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762000" y="3792582"/>
            <a:ext cx="981892" cy="25472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PR</a:t>
            </a:r>
            <a:endParaRPr lang="en-US" sz="1600" dirty="0"/>
          </a:p>
        </p:txBody>
      </p:sp>
      <p:sp>
        <p:nvSpPr>
          <p:cNvPr id="61" name="TextBox 60"/>
          <p:cNvSpPr txBox="1"/>
          <p:nvPr/>
        </p:nvSpPr>
        <p:spPr>
          <a:xfrm>
            <a:off x="228600" y="3048000"/>
            <a:ext cx="2057400" cy="381000"/>
          </a:xfrm>
          <a:prstGeom prst="rect">
            <a:avLst/>
          </a:prstGeom>
          <a:noFill/>
        </p:spPr>
        <p:txBody>
          <a:bodyPr wrap="square" rtlCol="0">
            <a:spAutoFit/>
          </a:bodyPr>
          <a:lstStyle/>
          <a:p>
            <a:pPr algn="ctr"/>
            <a:r>
              <a:rPr lang="en-US" dirty="0" smtClean="0"/>
              <a:t>Bond</a:t>
            </a:r>
            <a:endParaRPr lang="en-US" dirty="0"/>
          </a:p>
        </p:txBody>
      </p:sp>
      <p:sp>
        <p:nvSpPr>
          <p:cNvPr id="62" name="TextBox 61"/>
          <p:cNvSpPr txBox="1"/>
          <p:nvPr/>
        </p:nvSpPr>
        <p:spPr>
          <a:xfrm>
            <a:off x="2438400" y="3048000"/>
            <a:ext cx="2057400" cy="381000"/>
          </a:xfrm>
          <a:prstGeom prst="rect">
            <a:avLst/>
          </a:prstGeom>
          <a:noFill/>
        </p:spPr>
        <p:txBody>
          <a:bodyPr wrap="square" rtlCol="0">
            <a:spAutoFit/>
          </a:bodyPr>
          <a:lstStyle/>
          <a:p>
            <a:pPr algn="ctr"/>
            <a:r>
              <a:rPr lang="en-US" dirty="0" smtClean="0"/>
              <a:t>PECVD </a:t>
            </a:r>
            <a:r>
              <a:rPr lang="en-US" dirty="0" err="1" smtClean="0"/>
              <a:t>Hardmask</a:t>
            </a:r>
            <a:endParaRPr lang="en-US" dirty="0"/>
          </a:p>
        </p:txBody>
      </p:sp>
      <p:sp>
        <p:nvSpPr>
          <p:cNvPr id="63" name="TextBox 62"/>
          <p:cNvSpPr txBox="1"/>
          <p:nvPr/>
        </p:nvSpPr>
        <p:spPr>
          <a:xfrm>
            <a:off x="4648200" y="3048000"/>
            <a:ext cx="2057400" cy="381000"/>
          </a:xfrm>
          <a:prstGeom prst="rect">
            <a:avLst/>
          </a:prstGeom>
          <a:noFill/>
        </p:spPr>
        <p:txBody>
          <a:bodyPr wrap="square" rtlCol="0">
            <a:spAutoFit/>
          </a:bodyPr>
          <a:lstStyle/>
          <a:p>
            <a:pPr algn="ctr"/>
            <a:r>
              <a:rPr lang="en-US" dirty="0" smtClean="0"/>
              <a:t>Positive Resist</a:t>
            </a:r>
            <a:endParaRPr lang="en-US" dirty="0"/>
          </a:p>
        </p:txBody>
      </p:sp>
      <p:sp>
        <p:nvSpPr>
          <p:cNvPr id="64" name="TextBox 63"/>
          <p:cNvSpPr txBox="1"/>
          <p:nvPr/>
        </p:nvSpPr>
        <p:spPr>
          <a:xfrm>
            <a:off x="6858000" y="3048000"/>
            <a:ext cx="2057400" cy="381000"/>
          </a:xfrm>
          <a:prstGeom prst="rect">
            <a:avLst/>
          </a:prstGeom>
          <a:noFill/>
        </p:spPr>
        <p:txBody>
          <a:bodyPr wrap="square" rtlCol="0">
            <a:spAutoFit/>
          </a:bodyPr>
          <a:lstStyle/>
          <a:p>
            <a:pPr algn="ctr"/>
            <a:r>
              <a:rPr lang="en-US" dirty="0" smtClean="0"/>
              <a:t>Std. Lithography</a:t>
            </a:r>
            <a:endParaRPr lang="en-US" dirty="0"/>
          </a:p>
        </p:txBody>
      </p:sp>
      <p:sp>
        <p:nvSpPr>
          <p:cNvPr id="65" name="TextBox 64"/>
          <p:cNvSpPr txBox="1"/>
          <p:nvPr/>
        </p:nvSpPr>
        <p:spPr>
          <a:xfrm>
            <a:off x="228600" y="5638800"/>
            <a:ext cx="2057400" cy="381000"/>
          </a:xfrm>
          <a:prstGeom prst="rect">
            <a:avLst/>
          </a:prstGeom>
          <a:noFill/>
        </p:spPr>
        <p:txBody>
          <a:bodyPr wrap="square" rtlCol="0">
            <a:spAutoFit/>
          </a:bodyPr>
          <a:lstStyle/>
          <a:p>
            <a:pPr algn="ctr"/>
            <a:r>
              <a:rPr lang="en-US" dirty="0" smtClean="0"/>
              <a:t>BHF Wet Etch</a:t>
            </a:r>
            <a:endParaRPr lang="en-US" dirty="0"/>
          </a:p>
        </p:txBody>
      </p:sp>
      <p:sp>
        <p:nvSpPr>
          <p:cNvPr id="66" name="TextBox 65"/>
          <p:cNvSpPr txBox="1"/>
          <p:nvPr/>
        </p:nvSpPr>
        <p:spPr>
          <a:xfrm>
            <a:off x="2438400" y="5638800"/>
            <a:ext cx="2057400" cy="381000"/>
          </a:xfrm>
          <a:prstGeom prst="rect">
            <a:avLst/>
          </a:prstGeom>
          <a:noFill/>
        </p:spPr>
        <p:txBody>
          <a:bodyPr wrap="square" rtlCol="0">
            <a:spAutoFit/>
          </a:bodyPr>
          <a:lstStyle/>
          <a:p>
            <a:pPr algn="ctr"/>
            <a:r>
              <a:rPr lang="en-US" dirty="0" smtClean="0"/>
              <a:t>Strip</a:t>
            </a:r>
            <a:endParaRPr lang="en-US" dirty="0"/>
          </a:p>
        </p:txBody>
      </p:sp>
      <p:sp>
        <p:nvSpPr>
          <p:cNvPr id="67" name="TextBox 66"/>
          <p:cNvSpPr txBox="1"/>
          <p:nvPr/>
        </p:nvSpPr>
        <p:spPr>
          <a:xfrm>
            <a:off x="4648200" y="5638800"/>
            <a:ext cx="2057400" cy="381000"/>
          </a:xfrm>
          <a:prstGeom prst="rect">
            <a:avLst/>
          </a:prstGeom>
          <a:noFill/>
        </p:spPr>
        <p:txBody>
          <a:bodyPr wrap="square" rtlCol="0">
            <a:spAutoFit/>
          </a:bodyPr>
          <a:lstStyle/>
          <a:p>
            <a:pPr algn="ctr"/>
            <a:r>
              <a:rPr lang="en-US" dirty="0" smtClean="0"/>
              <a:t>III-V Dry Etch</a:t>
            </a:r>
            <a:endParaRPr lang="en-US" dirty="0"/>
          </a:p>
        </p:txBody>
      </p:sp>
      <p:sp>
        <p:nvSpPr>
          <p:cNvPr id="68" name="TextBox 67"/>
          <p:cNvSpPr txBox="1"/>
          <p:nvPr/>
        </p:nvSpPr>
        <p:spPr>
          <a:xfrm>
            <a:off x="6858000" y="5638800"/>
            <a:ext cx="2057400" cy="381000"/>
          </a:xfrm>
          <a:prstGeom prst="rect">
            <a:avLst/>
          </a:prstGeom>
          <a:noFill/>
        </p:spPr>
        <p:txBody>
          <a:bodyPr wrap="square" rtlCol="0">
            <a:spAutoFit/>
          </a:bodyPr>
          <a:lstStyle/>
          <a:p>
            <a:pPr algn="ctr"/>
            <a:r>
              <a:rPr lang="en-US" dirty="0" smtClean="0"/>
              <a:t>BHF HM Removal</a:t>
            </a:r>
            <a:endParaRPr lang="en-US" dirty="0"/>
          </a:p>
        </p:txBody>
      </p:sp>
    </p:spTree>
    <p:extLst>
      <p:ext uri="{BB962C8B-B14F-4D97-AF65-F5344CB8AC3E}">
        <p14:creationId xmlns:p14="http://schemas.microsoft.com/office/powerpoint/2010/main" val="4200962297"/>
      </p:ext>
    </p:extLst>
  </p:cSld>
  <p:clrMapOvr>
    <a:masterClrMapping/>
  </p:clrMapOvr>
  <p:timing>
    <p:tnLst>
      <p:par>
        <p:cT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534314</TotalTime>
  <Words>2260</Words>
  <Application>Microsoft Office PowerPoint</Application>
  <PresentationFormat>On-screen Show (4:3)</PresentationFormat>
  <Paragraphs>581</Paragraphs>
  <Slides>34</Slides>
  <Notes>3</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2_Office Theme</vt:lpstr>
      <vt:lpstr>Taper Tip Reduction in the Autostepper  Process Development</vt:lpstr>
      <vt:lpstr>Outline</vt:lpstr>
      <vt:lpstr>Aside: Hard Mask Choice and Thickness</vt:lpstr>
      <vt:lpstr>BHF wet etch of SiO2 hardmask </vt:lpstr>
      <vt:lpstr>Dry etch plus BHF wet etch of SiO2 hardmask</vt:lpstr>
      <vt:lpstr>Dry etch plus BHF wet etch of SiO2 hardmask</vt:lpstr>
      <vt:lpstr>Dry etch plus BHF wet etch of SiO2 hardmask</vt:lpstr>
      <vt:lpstr>Adhesion Problems</vt:lpstr>
      <vt:lpstr>BHF wet etch only of SiO2 hardmask</vt:lpstr>
      <vt:lpstr>BHF wet etch only of SiO2 hardmask</vt:lpstr>
      <vt:lpstr>BHF wet etch only of SiO2 hardmask </vt:lpstr>
      <vt:lpstr>Accelerated Etching</vt:lpstr>
      <vt:lpstr>Adhesion Problems</vt:lpstr>
      <vt:lpstr>Conclusions BHF wet etch of SiO2 hardmask </vt:lpstr>
      <vt:lpstr>Over-exposure of positive resist taper pattern</vt:lpstr>
      <vt:lpstr>Over-exposure of positive resist taper pattern</vt:lpstr>
      <vt:lpstr>Over-exposure of positive resist taper pattern</vt:lpstr>
      <vt:lpstr>Over-exposure of positive resist taper pattern</vt:lpstr>
      <vt:lpstr>Over-exposure Focus = 0 100x Visible Microscope</vt:lpstr>
      <vt:lpstr>Over-exposure Focus = 0 100x DUV Microscope</vt:lpstr>
      <vt:lpstr>Over-exposure Focus = 0 100x DUV Microscope</vt:lpstr>
      <vt:lpstr>Residual PR Films at Taper Tip</vt:lpstr>
      <vt:lpstr>Conclusions Over-exposure of positive resist taper pattern</vt:lpstr>
      <vt:lpstr>PMGI/SPR bi-layer pattern reduction with DUV flood exposure</vt:lpstr>
      <vt:lpstr>PMGI/SPR bi-layer pattern reduction with DUV flood exposure</vt:lpstr>
      <vt:lpstr>PMGI/SPR bi-layer pattern reduction with DUV flood exposure</vt:lpstr>
      <vt:lpstr>PMGI/SPR bi-layer pattern reduction with DUV flood exposure</vt:lpstr>
      <vt:lpstr>SPR 955 0.9 pattern  before PMGI exposure and development</vt:lpstr>
      <vt:lpstr>Repeated DUV Exposure/Develop Process</vt:lpstr>
      <vt:lpstr>Repeated DUV Exposure/Develop Process</vt:lpstr>
      <vt:lpstr>PMGI Taper Tip Patterns</vt:lpstr>
      <vt:lpstr>Residual PR Films at Taper Tip</vt:lpstr>
      <vt:lpstr>Conclusions</vt:lpstr>
      <vt:lpstr>Next steps</vt:lpstr>
    </vt:vector>
  </TitlesOfParts>
  <Company>Bowers Group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P-Mesa Taper Lithography and Wet Etch Process Development</dc:title>
  <dc:creator>Jock Bovington</dc:creator>
  <cp:lastModifiedBy>Jock Bovington</cp:lastModifiedBy>
  <cp:revision>38</cp:revision>
  <dcterms:created xsi:type="dcterms:W3CDTF">2011-10-26T20:26:32Z</dcterms:created>
  <dcterms:modified xsi:type="dcterms:W3CDTF">2011-11-06T18:50:06Z</dcterms:modified>
</cp:coreProperties>
</file>