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80" r:id="rId3"/>
    <p:sldId id="273" r:id="rId4"/>
    <p:sldId id="274" r:id="rId5"/>
    <p:sldId id="275" r:id="rId6"/>
    <p:sldId id="276" r:id="rId7"/>
    <p:sldId id="281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73" d="100"/>
          <a:sy n="73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EC8C-064E-4214-ADDC-F67D33B62B80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85D8D-4971-4E45-95CA-B517BC9CB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70E6-54BC-4138-9EC5-F6FFB85992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5D8D-4971-4E45-95CA-B517BC9CB9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59E19-B2A5-4AD0-81B4-CA3AFB2C87E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A7D6-A89A-49D7-A812-A0AE5DAC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Isolator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Jason Tien</a:t>
            </a:r>
          </a:p>
          <a:p>
            <a:r>
              <a:rPr lang="en-US" dirty="0" smtClean="0"/>
              <a:t>11/16/2010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Asymmetric MZI (TM mode)- chip2</a:t>
            </a:r>
            <a:endParaRPr lang="en-US" dirty="0"/>
          </a:p>
        </p:txBody>
      </p:sp>
      <p:graphicFrame>
        <p:nvGraphicFramePr>
          <p:cNvPr id="920578" name="Object 2"/>
          <p:cNvGraphicFramePr>
            <a:graphicFrameLocks noChangeAspect="1"/>
          </p:cNvGraphicFramePr>
          <p:nvPr/>
        </p:nvGraphicFramePr>
        <p:xfrm>
          <a:off x="0" y="1905000"/>
          <a:ext cx="4493622" cy="3768725"/>
        </p:xfrm>
        <a:graphic>
          <a:graphicData uri="http://schemas.openxmlformats.org/presentationml/2006/ole">
            <p:oleObj spid="_x0000_s63490" name="Graph" r:id="rId3" imgW="3857760" imgH="3235680" progId="Origin50.Graph">
              <p:embed/>
            </p:oleObj>
          </a:graphicData>
        </a:graphic>
      </p:graphicFrame>
      <p:graphicFrame>
        <p:nvGraphicFramePr>
          <p:cNvPr id="920579" name="Object 3"/>
          <p:cNvGraphicFramePr>
            <a:graphicFrameLocks noChangeAspect="1"/>
          </p:cNvGraphicFramePr>
          <p:nvPr/>
        </p:nvGraphicFramePr>
        <p:xfrm>
          <a:off x="4419600" y="762000"/>
          <a:ext cx="3857625" cy="3235325"/>
        </p:xfrm>
        <a:graphic>
          <a:graphicData uri="http://schemas.openxmlformats.org/presentationml/2006/ole">
            <p:oleObj spid="_x0000_s63491" name="Graph" r:id="rId4" imgW="3857760" imgH="3235680" progId="Origin50.Graph">
              <p:embed/>
            </p:oleObj>
          </a:graphicData>
        </a:graphic>
      </p:graphicFrame>
      <p:graphicFrame>
        <p:nvGraphicFramePr>
          <p:cNvPr id="920580" name="Object 4"/>
          <p:cNvGraphicFramePr>
            <a:graphicFrameLocks noChangeAspect="1"/>
          </p:cNvGraphicFramePr>
          <p:nvPr/>
        </p:nvGraphicFramePr>
        <p:xfrm>
          <a:off x="4495800" y="3622675"/>
          <a:ext cx="3857625" cy="3235325"/>
        </p:xfrm>
        <a:graphic>
          <a:graphicData uri="http://schemas.openxmlformats.org/presentationml/2006/ole">
            <p:oleObj spid="_x0000_s63492" name="Graph" r:id="rId5" imgW="3857760" imgH="323568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5715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g~4.25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scanning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Asymmetric MZI- chip2</a:t>
            </a:r>
            <a:endParaRPr lang="en-US" dirty="0"/>
          </a:p>
        </p:txBody>
      </p:sp>
      <p:graphicFrame>
        <p:nvGraphicFramePr>
          <p:cNvPr id="921602" name="Object 2"/>
          <p:cNvGraphicFramePr>
            <a:graphicFrameLocks noChangeAspect="1"/>
          </p:cNvGraphicFramePr>
          <p:nvPr/>
        </p:nvGraphicFramePr>
        <p:xfrm>
          <a:off x="4800600" y="990600"/>
          <a:ext cx="3857625" cy="3235325"/>
        </p:xfrm>
        <a:graphic>
          <a:graphicData uri="http://schemas.openxmlformats.org/presentationml/2006/ole">
            <p:oleObj spid="_x0000_s64514" name="Graph" r:id="rId3" imgW="3857760" imgH="3235680" progId="Origin50.Graph">
              <p:embed/>
            </p:oleObj>
          </a:graphicData>
        </a:graphic>
      </p:graphicFrame>
      <p:graphicFrame>
        <p:nvGraphicFramePr>
          <p:cNvPr id="921603" name="Object 3"/>
          <p:cNvGraphicFramePr>
            <a:graphicFrameLocks noChangeAspect="1"/>
          </p:cNvGraphicFramePr>
          <p:nvPr/>
        </p:nvGraphicFramePr>
        <p:xfrm>
          <a:off x="4800600" y="3657600"/>
          <a:ext cx="3857625" cy="3235325"/>
        </p:xfrm>
        <a:graphic>
          <a:graphicData uri="http://schemas.openxmlformats.org/presentationml/2006/ole">
            <p:oleObj spid="_x0000_s64515" name="Graph" r:id="rId4" imgW="3857760" imgH="3235680" progId="Origin50.Graph">
              <p:embed/>
            </p:oleObj>
          </a:graphicData>
        </a:graphic>
      </p:graphicFrame>
      <p:graphicFrame>
        <p:nvGraphicFramePr>
          <p:cNvPr id="921604" name="Object 4"/>
          <p:cNvGraphicFramePr>
            <a:graphicFrameLocks noChangeAspect="1"/>
          </p:cNvGraphicFramePr>
          <p:nvPr/>
        </p:nvGraphicFramePr>
        <p:xfrm>
          <a:off x="0" y="2133600"/>
          <a:ext cx="4584479" cy="3844925"/>
        </p:xfrm>
        <a:graphic>
          <a:graphicData uri="http://schemas.openxmlformats.org/presentationml/2006/ole">
            <p:oleObj spid="_x0000_s64516" name="Graph" r:id="rId5" imgW="3857760" imgH="323568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371600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ASE+OSA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20um rings (TM mode) – chip2</a:t>
            </a:r>
            <a:endParaRPr lang="en-US" dirty="0"/>
          </a:p>
        </p:txBody>
      </p:sp>
      <p:graphicFrame>
        <p:nvGraphicFramePr>
          <p:cNvPr id="998402" name="Object 2"/>
          <p:cNvGraphicFramePr>
            <a:graphicFrameLocks noChangeAspect="1"/>
          </p:cNvGraphicFramePr>
          <p:nvPr/>
        </p:nvGraphicFramePr>
        <p:xfrm>
          <a:off x="609600" y="762000"/>
          <a:ext cx="3859213" cy="3235325"/>
        </p:xfrm>
        <a:graphic>
          <a:graphicData uri="http://schemas.openxmlformats.org/presentationml/2006/ole">
            <p:oleObj spid="_x0000_s65538" name="Graph" r:id="rId3" imgW="3859200" imgH="3235680" progId="Origin50.Graph">
              <p:embed/>
            </p:oleObj>
          </a:graphicData>
        </a:graphic>
      </p:graphicFrame>
      <p:graphicFrame>
        <p:nvGraphicFramePr>
          <p:cNvPr id="998403" name="Object 3"/>
          <p:cNvGraphicFramePr>
            <a:graphicFrameLocks noChangeAspect="1"/>
          </p:cNvGraphicFramePr>
          <p:nvPr/>
        </p:nvGraphicFramePr>
        <p:xfrm>
          <a:off x="4419600" y="762000"/>
          <a:ext cx="3857625" cy="3235325"/>
        </p:xfrm>
        <a:graphic>
          <a:graphicData uri="http://schemas.openxmlformats.org/presentationml/2006/ole">
            <p:oleObj spid="_x0000_s65539" name="Graph" r:id="rId4" imgW="3857760" imgH="3235680" progId="Origin50.Graph">
              <p:embed/>
            </p:oleObj>
          </a:graphicData>
        </a:graphic>
      </p:graphicFrame>
      <p:graphicFrame>
        <p:nvGraphicFramePr>
          <p:cNvPr id="998404" name="Object 4"/>
          <p:cNvGraphicFramePr>
            <a:graphicFrameLocks noChangeAspect="1"/>
          </p:cNvGraphicFramePr>
          <p:nvPr/>
        </p:nvGraphicFramePr>
        <p:xfrm>
          <a:off x="533400" y="3622675"/>
          <a:ext cx="3857625" cy="3235325"/>
        </p:xfrm>
        <a:graphic>
          <a:graphicData uri="http://schemas.openxmlformats.org/presentationml/2006/ole">
            <p:oleObj spid="_x0000_s65540" name="Graph" r:id="rId5" imgW="3857760" imgH="3235680" progId="Origin50.Graph">
              <p:embed/>
            </p:oleObj>
          </a:graphicData>
        </a:graphic>
      </p:graphicFrame>
      <p:graphicFrame>
        <p:nvGraphicFramePr>
          <p:cNvPr id="998405" name="Object 5"/>
          <p:cNvGraphicFramePr>
            <a:graphicFrameLocks noChangeAspect="1"/>
          </p:cNvGraphicFramePr>
          <p:nvPr/>
        </p:nvGraphicFramePr>
        <p:xfrm>
          <a:off x="4267200" y="3624263"/>
          <a:ext cx="3978275" cy="3233737"/>
        </p:xfrm>
        <a:graphic>
          <a:graphicData uri="http://schemas.openxmlformats.org/presentationml/2006/ole">
            <p:oleObj spid="_x0000_s65541" name="Graph" r:id="rId6" imgW="3978720" imgH="323424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Waveguide Loss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8862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150nm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Kappa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60dB/cm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261dB/cm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64dB/cm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68dB/cm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5562600"/>
          <a:ext cx="3657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80nm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Kappa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113dB/cm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56dB/cm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429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Chip1, 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Ce:YIG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105400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chip2 TM, </a:t>
            </a:r>
            <a:r>
              <a:rPr lang="az-Cyrl-AZ" dirty="0" smtClean="0"/>
              <a:t>Г</a:t>
            </a:r>
            <a:r>
              <a:rPr lang="en-US" baseline="-25000" dirty="0" smtClean="0"/>
              <a:t>YIG</a:t>
            </a:r>
            <a:r>
              <a:rPr lang="en-US" dirty="0" smtClean="0"/>
              <a:t>=26.5%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1752600"/>
          <a:ext cx="487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150nm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Kappa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21dB/cm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25dB/cm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31.8dB/cm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1295400"/>
            <a:ext cx="243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</a:t>
            </a:r>
            <a:r>
              <a:rPr lang="en-US" dirty="0" err="1" smtClean="0"/>
              <a:t>Ce:YIG</a:t>
            </a:r>
            <a:r>
              <a:rPr lang="en-US" dirty="0" smtClean="0"/>
              <a:t>, chip1, 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GGG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SGGG substrates</a:t>
            </a:r>
            <a:endParaRPr lang="en-US" dirty="0"/>
          </a:p>
        </p:txBody>
      </p:sp>
      <p:graphicFrame>
        <p:nvGraphicFramePr>
          <p:cNvPr id="1105923" name="Object 3"/>
          <p:cNvGraphicFramePr>
            <a:graphicFrameLocks noChangeAspect="1"/>
          </p:cNvGraphicFramePr>
          <p:nvPr/>
        </p:nvGraphicFramePr>
        <p:xfrm>
          <a:off x="1184275" y="914400"/>
          <a:ext cx="6394450" cy="5332413"/>
        </p:xfrm>
        <a:graphic>
          <a:graphicData uri="http://schemas.openxmlformats.org/presentationml/2006/ole">
            <p:oleObj spid="_x0000_s66562" name="Graph" r:id="rId3" imgW="3886560" imgH="324000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6172200"/>
            <a:ext cx="604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SGGG peak is closer to that of </a:t>
            </a:r>
            <a:r>
              <a:rPr lang="en-US" dirty="0" err="1" smtClean="0"/>
              <a:t>Ce:YIG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closer lattice constant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236-nm thick rib waveguide can not support pure TM mode</a:t>
            </a:r>
          </a:p>
          <a:p>
            <a:r>
              <a:rPr lang="en-US" sz="2400" dirty="0" smtClean="0"/>
              <a:t>The waveguide loss with </a:t>
            </a:r>
            <a:r>
              <a:rPr lang="en-US" sz="2400" dirty="0" err="1" smtClean="0"/>
              <a:t>Ce:YIG</a:t>
            </a:r>
            <a:r>
              <a:rPr lang="en-US" sz="2400" dirty="0" smtClean="0"/>
              <a:t> is ~ 60dB/cm</a:t>
            </a:r>
          </a:p>
          <a:p>
            <a:pPr lvl="1"/>
            <a:r>
              <a:rPr lang="en-US" sz="2400" dirty="0" smtClean="0"/>
              <a:t>Too larger to make a 900um-radius ring resonator</a:t>
            </a:r>
          </a:p>
          <a:p>
            <a:pPr lvl="1"/>
            <a:r>
              <a:rPr lang="en-US" sz="2400" dirty="0" smtClean="0"/>
              <a:t> Poly-</a:t>
            </a:r>
            <a:r>
              <a:rPr lang="en-US" sz="2400" dirty="0" err="1" smtClean="0"/>
              <a:t>crystallinity</a:t>
            </a:r>
            <a:r>
              <a:rPr lang="en-US" sz="2400" dirty="0" smtClean="0"/>
              <a:t> may have high loss</a:t>
            </a:r>
          </a:p>
          <a:p>
            <a:pPr lvl="1"/>
            <a:r>
              <a:rPr lang="en-US" sz="2400" dirty="0" err="1" smtClean="0"/>
              <a:t>Mizumoto’s</a:t>
            </a:r>
            <a:r>
              <a:rPr lang="en-US" sz="2400" dirty="0" smtClean="0"/>
              <a:t> group has </a:t>
            </a:r>
            <a:r>
              <a:rPr lang="en-US" sz="2400" dirty="0" err="1" smtClean="0"/>
              <a:t>Ce:YIG</a:t>
            </a:r>
            <a:r>
              <a:rPr lang="en-US" sz="2400" dirty="0" smtClean="0"/>
              <a:t> loss about 10 ~ 15dB/cm</a:t>
            </a:r>
          </a:p>
          <a:p>
            <a:r>
              <a:rPr lang="en-US" sz="2400" dirty="0" smtClean="0"/>
              <a:t>No magnetic effect was observed in asymmetric MZI and 900um-radius rings</a:t>
            </a:r>
          </a:p>
          <a:p>
            <a:pPr lvl="1"/>
            <a:r>
              <a:rPr lang="en-US" sz="2000" dirty="0" smtClean="0"/>
              <a:t>Imply Faraday coefficient less than 1000 deg/cm</a:t>
            </a:r>
          </a:p>
          <a:p>
            <a:pPr lvl="1"/>
            <a:r>
              <a:rPr lang="en-US" sz="2000" dirty="0" smtClean="0"/>
              <a:t>Material property is the major problem to overcome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for test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16002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590800"/>
            <a:ext cx="68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143794" y="2742406"/>
            <a:ext cx="304800" cy="1588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25146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8194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86nm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2590800"/>
            <a:ext cx="838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115855" y="2818346"/>
            <a:ext cx="457994" cy="2903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25908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295nm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19600" y="2513012"/>
            <a:ext cx="838200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2438400"/>
            <a:ext cx="685800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1600" y="20574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 nm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213201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 nm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15240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Chip 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14478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Chip 2</a:t>
            </a:r>
            <a:endParaRPr lang="en-US" sz="240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3886200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Asymmetric MZI</a:t>
            </a:r>
          </a:p>
          <a:p>
            <a:r>
              <a:rPr lang="en-US" sz="2400" dirty="0" smtClean="0"/>
              <a:t>20um-radius rings</a:t>
            </a:r>
          </a:p>
          <a:p>
            <a:r>
              <a:rPr lang="en-US" sz="2400" dirty="0" smtClean="0"/>
              <a:t>900um-radius rings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505200" y="5075237"/>
            <a:ext cx="38862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Asymmetric MZI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20um-radius rings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900um-radius rings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76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257800" y="350520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3505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ng</a:t>
            </a:r>
            <a:r>
              <a:rPr lang="en-US" dirty="0" smtClean="0">
                <a:solidFill>
                  <a:schemeClr val="bg1"/>
                </a:solidFill>
              </a:rPr>
              <a:t>=4.17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25527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752600" y="3429000"/>
            <a:ext cx="82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TE/TM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hybrid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ng</a:t>
            </a:r>
            <a:r>
              <a:rPr lang="en-US" dirty="0" smtClean="0">
                <a:solidFill>
                  <a:schemeClr val="bg1"/>
                </a:solidFill>
              </a:rPr>
              <a:t>=3.6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4" cstate="print"/>
          <a:srcRect l="41875" t="22000" r="36875" b="7000"/>
          <a:stretch>
            <a:fillRect/>
          </a:stretch>
        </p:blipFill>
        <p:spPr bwMode="auto">
          <a:xfrm>
            <a:off x="6705600" y="1676400"/>
            <a:ext cx="2267755" cy="47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553200" y="16764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MZI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436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um rings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4267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900 um rings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1 – 20um ring</a:t>
            </a:r>
            <a:endParaRPr lang="en-US" dirty="0"/>
          </a:p>
        </p:txBody>
      </p:sp>
      <p:graphicFrame>
        <p:nvGraphicFramePr>
          <p:cNvPr id="610305" name="Object 1"/>
          <p:cNvGraphicFramePr>
            <a:graphicFrameLocks noChangeAspect="1"/>
          </p:cNvGraphicFramePr>
          <p:nvPr/>
        </p:nvGraphicFramePr>
        <p:xfrm>
          <a:off x="103188" y="2892425"/>
          <a:ext cx="5076825" cy="3789363"/>
        </p:xfrm>
        <a:graphic>
          <a:graphicData uri="http://schemas.openxmlformats.org/presentationml/2006/ole">
            <p:oleObj spid="_x0000_s67586" name="Graph" r:id="rId3" imgW="3925440" imgH="3234240" progId="Origin50.Graph">
              <p:embed/>
            </p:oleObj>
          </a:graphicData>
        </a:graphic>
      </p:graphicFrame>
      <p:graphicFrame>
        <p:nvGraphicFramePr>
          <p:cNvPr id="610306" name="Object 2"/>
          <p:cNvGraphicFramePr>
            <a:graphicFrameLocks noChangeAspect="1"/>
          </p:cNvGraphicFramePr>
          <p:nvPr/>
        </p:nvGraphicFramePr>
        <p:xfrm>
          <a:off x="4745038" y="2814638"/>
          <a:ext cx="4610100" cy="3879850"/>
        </p:xfrm>
        <a:graphic>
          <a:graphicData uri="http://schemas.openxmlformats.org/presentationml/2006/ole">
            <p:oleObj spid="_x0000_s67587" name="Graph" r:id="rId4" imgW="3843360" imgH="323424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066800"/>
            <a:ext cx="49348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Si rib waveguide</a:t>
            </a:r>
          </a:p>
          <a:p>
            <a:r>
              <a:rPr lang="en-US" dirty="0"/>
              <a:t> </a:t>
            </a:r>
            <a:r>
              <a:rPr lang="en-US" dirty="0" smtClean="0"/>
              <a:t> - rib etch 150nm</a:t>
            </a:r>
          </a:p>
          <a:p>
            <a:r>
              <a:rPr lang="en-US" dirty="0" smtClean="0"/>
              <a:t>  - WG height: 236 nm</a:t>
            </a:r>
          </a:p>
          <a:p>
            <a:r>
              <a:rPr lang="en-US" dirty="0" smtClean="0"/>
              <a:t>  - only TE is found before putting </a:t>
            </a:r>
            <a:r>
              <a:rPr lang="en-US" dirty="0" err="1" smtClean="0"/>
              <a:t>CeYIG</a:t>
            </a:r>
            <a:r>
              <a:rPr lang="en-US" dirty="0" smtClean="0"/>
              <a:t> on the top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Ring radius: 20um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WG-ring gap: 150 nm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WG Loss=17.7dB/cm</a:t>
            </a:r>
            <a:endParaRPr lang="en-US" dirty="0"/>
          </a:p>
        </p:txBody>
      </p:sp>
      <p:pic>
        <p:nvPicPr>
          <p:cNvPr id="6103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57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705600" y="1219200"/>
            <a:ext cx="16002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62800" y="914400"/>
            <a:ext cx="68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848600" y="1066800"/>
            <a:ext cx="304800" cy="1588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25903" y="8382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150nm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02103" y="11546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86nm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8382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ng</a:t>
            </a:r>
            <a:r>
              <a:rPr lang="en-US" dirty="0" smtClean="0">
                <a:solidFill>
                  <a:schemeClr val="bg1"/>
                </a:solidFill>
              </a:rPr>
              <a:t>=3.8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1 - 900um ring</a:t>
            </a:r>
            <a:endParaRPr lang="en-US" dirty="0"/>
          </a:p>
        </p:txBody>
      </p:sp>
      <p:graphicFrame>
        <p:nvGraphicFramePr>
          <p:cNvPr id="680962" name="Object 2"/>
          <p:cNvGraphicFramePr>
            <a:graphicFrameLocks noChangeAspect="1"/>
          </p:cNvGraphicFramePr>
          <p:nvPr/>
        </p:nvGraphicFramePr>
        <p:xfrm>
          <a:off x="657225" y="760413"/>
          <a:ext cx="3843338" cy="3254375"/>
        </p:xfrm>
        <a:graphic>
          <a:graphicData uri="http://schemas.openxmlformats.org/presentationml/2006/ole">
            <p:oleObj spid="_x0000_s68610" name="Graph" r:id="rId3" imgW="3843360" imgH="3254400" progId="Origin50.Graph">
              <p:embed/>
            </p:oleObj>
          </a:graphicData>
        </a:graphic>
      </p:graphicFrame>
      <p:graphicFrame>
        <p:nvGraphicFramePr>
          <p:cNvPr id="680963" name="Object 3"/>
          <p:cNvGraphicFramePr>
            <a:graphicFrameLocks noChangeAspect="1"/>
          </p:cNvGraphicFramePr>
          <p:nvPr/>
        </p:nvGraphicFramePr>
        <p:xfrm>
          <a:off x="4722813" y="685800"/>
          <a:ext cx="3843337" cy="3254375"/>
        </p:xfrm>
        <a:graphic>
          <a:graphicData uri="http://schemas.openxmlformats.org/presentationml/2006/ole">
            <p:oleObj spid="_x0000_s68611" name="Graph" r:id="rId4" imgW="3843360" imgH="3254400" progId="Origin50.Graph">
              <p:embed/>
            </p:oleObj>
          </a:graphicData>
        </a:graphic>
      </p:graphicFrame>
      <p:graphicFrame>
        <p:nvGraphicFramePr>
          <p:cNvPr id="680964" name="Object 4"/>
          <p:cNvGraphicFramePr>
            <a:graphicFrameLocks noChangeAspect="1"/>
          </p:cNvGraphicFramePr>
          <p:nvPr/>
        </p:nvGraphicFramePr>
        <p:xfrm>
          <a:off x="581025" y="3717926"/>
          <a:ext cx="3978275" cy="3254375"/>
        </p:xfrm>
        <a:graphic>
          <a:graphicData uri="http://schemas.openxmlformats.org/presentationml/2006/ole">
            <p:oleObj spid="_x0000_s68612" name="Graph" r:id="rId5" imgW="3978720" imgH="3254400" progId="Origin50.Graph">
              <p:embed/>
            </p:oleObj>
          </a:graphicData>
        </a:graphic>
      </p:graphicFrame>
      <p:graphicFrame>
        <p:nvGraphicFramePr>
          <p:cNvPr id="680965" name="Object 5"/>
          <p:cNvGraphicFramePr>
            <a:graphicFrameLocks noChangeAspect="1"/>
          </p:cNvGraphicFramePr>
          <p:nvPr/>
        </p:nvGraphicFramePr>
        <p:xfrm>
          <a:off x="4514850" y="3657600"/>
          <a:ext cx="4171950" cy="3414713"/>
        </p:xfrm>
        <a:graphic>
          <a:graphicData uri="http://schemas.openxmlformats.org/presentationml/2006/ole">
            <p:oleObj spid="_x0000_s68613" name="Graph" r:id="rId6" imgW="3975840" imgH="325440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33400"/>
            <a:ext cx="2183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Loss=23 dB/cm</a:t>
            </a:r>
          </a:p>
          <a:p>
            <a:r>
              <a:rPr lang="en-US" dirty="0" smtClean="0"/>
              <a:t>WG-ring gap: 200 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213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Loss=10.6 dB/cm</a:t>
            </a:r>
          </a:p>
          <a:p>
            <a:r>
              <a:rPr lang="en-US" dirty="0" smtClean="0"/>
              <a:t>WG-ring gap: 300nm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2 – Asymmetric MZI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Si rectangular waveguide</a:t>
            </a:r>
          </a:p>
          <a:p>
            <a:r>
              <a:rPr lang="en-US" dirty="0" smtClean="0"/>
              <a:t>  - WG height: 295 nm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Length difference between 2 arms:  313um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ASE and OSA was used for measurement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ring resonance spectra was observed because of over-large coupling gap due to over etch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114800" y="3150525"/>
          <a:ext cx="4666029" cy="3707475"/>
        </p:xfrm>
        <a:graphic>
          <a:graphicData uri="http://schemas.openxmlformats.org/presentationml/2006/ole">
            <p:oleObj spid="_x0000_s69634" name="Graph" r:id="rId4" imgW="4150080" imgH="329760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048000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TE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g</a:t>
            </a:r>
            <a:r>
              <a:rPr lang="en-US" dirty="0" smtClean="0"/>
              <a:t>=4) and 50% TM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g</a:t>
            </a:r>
            <a:r>
              <a:rPr lang="en-US" dirty="0" smtClean="0"/>
              <a:t>=4.68)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alculation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935069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ASE+OSA spectra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easurement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90600"/>
            <a:ext cx="2105025" cy="144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2 – Asymmetric MZI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98450" y="2520950"/>
          <a:ext cx="4371975" cy="3649663"/>
        </p:xfrm>
        <a:graphic>
          <a:graphicData uri="http://schemas.openxmlformats.org/presentationml/2006/ole">
            <p:oleObj spid="_x0000_s70658" name="Graph" r:id="rId4" imgW="3860640" imgH="322272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676400"/>
            <a:ext cx="34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Tunable laser wavelength scanning</a:t>
            </a:r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495800" y="2590800"/>
          <a:ext cx="4130195" cy="3463925"/>
        </p:xfrm>
        <a:graphic>
          <a:graphicData uri="http://schemas.openxmlformats.org/presentationml/2006/ole">
            <p:oleObj spid="_x0000_s70659" name="Graph" r:id="rId5" imgW="3857760" imgH="323568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251460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43840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8646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With </a:t>
            </a:r>
            <a:r>
              <a:rPr lang="en-US" sz="4000" b="1" dirty="0" err="1" smtClean="0"/>
              <a:t>Ce:YIG</a:t>
            </a:r>
            <a:r>
              <a:rPr lang="en-US" sz="4000" b="1" dirty="0" smtClean="0"/>
              <a:t> on the top of rings and MZI</a:t>
            </a:r>
            <a:endParaRPr 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MZI-chip1</a:t>
            </a:r>
            <a:endParaRPr lang="en-US" dirty="0"/>
          </a:p>
        </p:txBody>
      </p:sp>
      <p:graphicFrame>
        <p:nvGraphicFramePr>
          <p:cNvPr id="797698" name="Object 2"/>
          <p:cNvGraphicFramePr>
            <a:graphicFrameLocks noChangeAspect="1"/>
          </p:cNvGraphicFramePr>
          <p:nvPr/>
        </p:nvGraphicFramePr>
        <p:xfrm>
          <a:off x="0" y="2410252"/>
          <a:ext cx="4724400" cy="3949273"/>
        </p:xfrm>
        <a:graphic>
          <a:graphicData uri="http://schemas.openxmlformats.org/presentationml/2006/ole">
            <p:oleObj spid="_x0000_s61442" name="Graph" r:id="rId3" imgW="3870720" imgH="3235680" progId="Origin50.Graph">
              <p:embed/>
            </p:oleObj>
          </a:graphicData>
        </a:graphic>
      </p:graphicFrame>
      <p:graphicFrame>
        <p:nvGraphicFramePr>
          <p:cNvPr id="797699" name="Object 3"/>
          <p:cNvGraphicFramePr>
            <a:graphicFrameLocks noChangeAspect="1"/>
          </p:cNvGraphicFramePr>
          <p:nvPr/>
        </p:nvGraphicFramePr>
        <p:xfrm>
          <a:off x="4267200" y="2362200"/>
          <a:ext cx="4844570" cy="4063059"/>
        </p:xfrm>
        <a:graphic>
          <a:graphicData uri="http://schemas.openxmlformats.org/presentationml/2006/ole">
            <p:oleObj spid="_x0000_s61443" name="Graph" r:id="rId4" imgW="3857760" imgH="323568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447800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ASE+OSA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057400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RB: 60pm</a:t>
            </a:r>
          </a:p>
          <a:p>
            <a:r>
              <a:rPr lang="en-US" dirty="0" smtClean="0"/>
              <a:t>Sensitivity: -92dBm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133600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RB: 60pm</a:t>
            </a:r>
          </a:p>
          <a:p>
            <a:r>
              <a:rPr lang="en-US" dirty="0" smtClean="0"/>
              <a:t>Sensitivity: -90dBm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20um rings –chip1</a:t>
            </a:r>
            <a:endParaRPr lang="en-US" dirty="0"/>
          </a:p>
        </p:txBody>
      </p:sp>
      <p:graphicFrame>
        <p:nvGraphicFramePr>
          <p:cNvPr id="796674" name="Object 2"/>
          <p:cNvGraphicFramePr>
            <a:graphicFrameLocks noChangeAspect="1"/>
          </p:cNvGraphicFramePr>
          <p:nvPr/>
        </p:nvGraphicFramePr>
        <p:xfrm>
          <a:off x="331787" y="1482725"/>
          <a:ext cx="3857625" cy="3235325"/>
        </p:xfrm>
        <a:graphic>
          <a:graphicData uri="http://schemas.openxmlformats.org/presentationml/2006/ole">
            <p:oleObj spid="_x0000_s62466" name="Graph" r:id="rId3" imgW="3857760" imgH="3235680" progId="Origin50.Graph">
              <p:embed/>
            </p:oleObj>
          </a:graphicData>
        </a:graphic>
      </p:graphicFrame>
      <p:graphicFrame>
        <p:nvGraphicFramePr>
          <p:cNvPr id="796676" name="Object 4"/>
          <p:cNvGraphicFramePr>
            <a:graphicFrameLocks noChangeAspect="1"/>
          </p:cNvGraphicFramePr>
          <p:nvPr/>
        </p:nvGraphicFramePr>
        <p:xfrm>
          <a:off x="4217987" y="1447800"/>
          <a:ext cx="3859213" cy="3235325"/>
        </p:xfrm>
        <a:graphic>
          <a:graphicData uri="http://schemas.openxmlformats.org/presentationml/2006/ole">
            <p:oleObj spid="_x0000_s62468" name="Graph" r:id="rId4" imgW="3859200" imgH="323568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Only TE-mode resonance was observed even though mode calculation shows TE/TM hybrid mode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TM mode might have higher loss due to larger overlap with </a:t>
            </a:r>
            <a:r>
              <a:rPr lang="en-US" b="1" dirty="0" err="1" smtClean="0"/>
              <a:t>Ce:YIG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405</Words>
  <Application>Microsoft Office PowerPoint</Application>
  <PresentationFormat>On-screen Show (4:3)</PresentationFormat>
  <Paragraphs>125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Graph</vt:lpstr>
      <vt:lpstr>Isolator update</vt:lpstr>
      <vt:lpstr>Devices for test</vt:lpstr>
      <vt:lpstr>Chip 1 – 20um ring</vt:lpstr>
      <vt:lpstr>Chip 1 - 900um ring</vt:lpstr>
      <vt:lpstr>Chip 2 – Asymmetric MZI</vt:lpstr>
      <vt:lpstr>Chip 2 – Asymmetric MZI</vt:lpstr>
      <vt:lpstr>Slide 7</vt:lpstr>
      <vt:lpstr>Asymmetric MZI-chip1</vt:lpstr>
      <vt:lpstr>20um rings –chip1</vt:lpstr>
      <vt:lpstr>Asymmetric MZI (TM mode)- chip2</vt:lpstr>
      <vt:lpstr>Asymmetric MZI- chip2</vt:lpstr>
      <vt:lpstr>20um rings (TM mode) – chip2</vt:lpstr>
      <vt:lpstr>Waveguide Loss</vt:lpstr>
      <vt:lpstr>GGG vs SGGG substrates</vt:lpstr>
      <vt:lpstr>Summary</vt:lpstr>
    </vt:vector>
  </TitlesOfParts>
  <Company>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Tien</dc:creator>
  <cp:lastModifiedBy>Jason Tien</cp:lastModifiedBy>
  <cp:revision>25</cp:revision>
  <dcterms:created xsi:type="dcterms:W3CDTF">2010-08-17T01:01:41Z</dcterms:created>
  <dcterms:modified xsi:type="dcterms:W3CDTF">2010-11-16T18:55:03Z</dcterms:modified>
</cp:coreProperties>
</file>