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258" r:id="rId3"/>
    <p:sldId id="259" r:id="rId4"/>
    <p:sldId id="261" r:id="rId5"/>
    <p:sldId id="263" r:id="rId6"/>
    <p:sldId id="272" r:id="rId7"/>
    <p:sldId id="273" r:id="rId8"/>
    <p:sldId id="274" r:id="rId9"/>
    <p:sldId id="269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4F2668-1FC6-406F-98DC-5D29473A710F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1A840-92D1-4799-A5FC-D100A60A1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16ED-0710-42FE-B6BE-E545A92C3C9B}" type="datetime1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6864-6E07-4E65-822E-A19A20C6AD5C}" type="datetime1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19B4-114B-46CB-8AEE-57058C6F961A}" type="datetime1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FFA3-FE1E-4913-9572-BC391EA41E93}" type="datetime1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B3BB-89A4-4C99-9D51-54116A0D98DA}" type="datetime1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830A-E01E-48ED-B0AE-B0C0F15D0D2F}" type="datetime1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558E4-8EF2-4139-A7BC-B4C275AB7A5A}" type="datetime1">
              <a:rPr lang="en-US" smtClean="0"/>
              <a:pPr/>
              <a:t>4/9/2012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FB87-6394-4673-B802-A5D1B8C05947}" type="datetime1">
              <a:rPr lang="en-US" smtClean="0"/>
              <a:pPr/>
              <a:t>4/9/2012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766A-1761-4FA0-B0D3-4AA2B49C6628}" type="datetime1">
              <a:rPr lang="en-US" smtClean="0"/>
              <a:pPr/>
              <a:t>4/9/2012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1853-E1A1-40E5-993F-42059EA224B9}" type="datetime1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1BCA-73BD-4C5A-95CC-B1EF2571460A}" type="datetime1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A579A-D17F-43D6-94A9-78F1D2EAB352}" type="datetime1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4901D-6C42-462D-9679-22FF6391C0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BCB Planarization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Jared </a:t>
            </a:r>
            <a:r>
              <a:rPr lang="en-US" dirty="0" err="1" smtClean="0"/>
              <a:t>Hulme</a:t>
            </a:r>
            <a:endParaRPr lang="en-US" dirty="0" smtClean="0"/>
          </a:p>
          <a:p>
            <a:r>
              <a:rPr lang="en-US" dirty="0" smtClean="0"/>
              <a:t>4/9/12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Redo metal dep</a:t>
            </a:r>
            <a:r>
              <a:rPr lang="en-US" dirty="0" smtClean="0"/>
              <a:t>osition</a:t>
            </a:r>
          </a:p>
          <a:p>
            <a:pPr lvl="1"/>
            <a:r>
              <a:rPr lang="en-US" dirty="0" smtClean="0"/>
              <a:t>Half N-layer metal</a:t>
            </a:r>
          </a:p>
          <a:p>
            <a:pPr lvl="1"/>
            <a:r>
              <a:rPr lang="en-US" dirty="0" smtClean="0"/>
              <a:t>Half P-layer metal</a:t>
            </a:r>
          </a:p>
          <a:p>
            <a:r>
              <a:rPr lang="en-US" dirty="0" smtClean="0"/>
              <a:t>Continue uniformity measurements</a:t>
            </a:r>
          </a:p>
          <a:p>
            <a:r>
              <a:rPr lang="en-US" dirty="0" smtClean="0"/>
              <a:t>Attempt a </a:t>
            </a:r>
            <a:r>
              <a:rPr lang="en-US" smtClean="0"/>
              <a:t>vertical ash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Mask </a:t>
            </a:r>
            <a:r>
              <a:rPr lang="en-US" dirty="0" err="1" smtClean="0"/>
              <a:t>Dep</a:t>
            </a:r>
            <a:r>
              <a:rPr lang="en-US" dirty="0" smtClean="0"/>
              <a:t> &amp; Lithography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/>
              <a:t>Hard Mask Deposition</a:t>
            </a:r>
          </a:p>
          <a:p>
            <a:pPr lvl="1"/>
            <a:r>
              <a:rPr lang="en-US" dirty="0" smtClean="0"/>
              <a:t>Clean - ACE/ISO/DI</a:t>
            </a:r>
          </a:p>
          <a:p>
            <a:pPr lvl="1"/>
            <a:r>
              <a:rPr lang="en-US" dirty="0" smtClean="0"/>
              <a:t>Deposit Oxide</a:t>
            </a:r>
          </a:p>
          <a:p>
            <a:pPr lvl="2"/>
            <a:r>
              <a:rPr lang="en-US" dirty="0" err="1" smtClean="0"/>
              <a:t>PlasmaTherm</a:t>
            </a:r>
            <a:r>
              <a:rPr lang="en-US" dirty="0" smtClean="0"/>
              <a:t> PECVD 400nm</a:t>
            </a:r>
          </a:p>
          <a:p>
            <a:r>
              <a:rPr lang="en-US" b="1" dirty="0" smtClean="0"/>
              <a:t>Lithography</a:t>
            </a:r>
          </a:p>
          <a:p>
            <a:pPr lvl="1"/>
            <a:r>
              <a:rPr lang="en-US" dirty="0" smtClean="0"/>
              <a:t>Clean</a:t>
            </a:r>
          </a:p>
          <a:p>
            <a:pPr lvl="2"/>
            <a:r>
              <a:rPr lang="en-US" dirty="0" smtClean="0"/>
              <a:t>ACE/ISO/DI</a:t>
            </a:r>
          </a:p>
          <a:p>
            <a:pPr lvl="2"/>
            <a:r>
              <a:rPr lang="en-US" dirty="0" smtClean="0"/>
              <a:t>O2 </a:t>
            </a:r>
            <a:r>
              <a:rPr lang="en-US" dirty="0" err="1" smtClean="0"/>
              <a:t>Decsum</a:t>
            </a:r>
            <a:r>
              <a:rPr lang="en-US" dirty="0" smtClean="0"/>
              <a:t> 30s, 300mT, 100W)</a:t>
            </a:r>
          </a:p>
          <a:p>
            <a:pPr lvl="2"/>
            <a:r>
              <a:rPr lang="en-US" dirty="0" smtClean="0"/>
              <a:t>Dehydration bake: Hotplate </a:t>
            </a:r>
            <a:r>
              <a:rPr lang="en-US" b="1" dirty="0" smtClean="0"/>
              <a:t>150C, 2-5min</a:t>
            </a:r>
          </a:p>
          <a:p>
            <a:pPr lvl="1"/>
            <a:r>
              <a:rPr lang="en-US" dirty="0" smtClean="0"/>
              <a:t>Spin HMDS (5000rpm, 30s) (let sit for 30s on chip before spinning)</a:t>
            </a:r>
          </a:p>
          <a:p>
            <a:pPr lvl="1"/>
            <a:r>
              <a:rPr lang="en-US" dirty="0" smtClean="0"/>
              <a:t>Spin AZ4210 (4000rpm, 30s)</a:t>
            </a:r>
          </a:p>
          <a:p>
            <a:pPr lvl="1"/>
            <a:r>
              <a:rPr lang="en-US" dirty="0" smtClean="0"/>
              <a:t>Pre-Exposure Bake (</a:t>
            </a:r>
            <a:r>
              <a:rPr lang="en-US" b="1" dirty="0" smtClean="0"/>
              <a:t>95C, 1min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Lithography - Pattern a window in the deep etch region </a:t>
            </a:r>
          </a:p>
          <a:p>
            <a:pPr lvl="2"/>
            <a:r>
              <a:rPr lang="en-US" dirty="0" smtClean="0"/>
              <a:t>Litho Tool: GCA Stepper / </a:t>
            </a:r>
            <a:r>
              <a:rPr lang="en-US" dirty="0" err="1" smtClean="0"/>
              <a:t>Autostepper</a:t>
            </a:r>
            <a:r>
              <a:rPr lang="en-US" dirty="0" smtClean="0"/>
              <a:t> / I-Line filtered contact aligner</a:t>
            </a:r>
          </a:p>
          <a:p>
            <a:pPr lvl="2"/>
            <a:r>
              <a:rPr lang="en-US" dirty="0" smtClean="0"/>
              <a:t>Exposure: 3sec / 1sec / 13sec</a:t>
            </a:r>
          </a:p>
          <a:p>
            <a:pPr lvl="2"/>
            <a:r>
              <a:rPr lang="en-US" dirty="0" smtClean="0"/>
              <a:t>Focus Offset: 0 / 0 / NA</a:t>
            </a:r>
          </a:p>
          <a:p>
            <a:pPr lvl="2"/>
            <a:r>
              <a:rPr lang="en-US" dirty="0" smtClean="0"/>
              <a:t>NO POST-EXPOSURE BAKE</a:t>
            </a:r>
          </a:p>
          <a:p>
            <a:pPr lvl="2"/>
            <a:r>
              <a:rPr lang="en-US" dirty="0" smtClean="0"/>
              <a:t>Develop (AZ400K 1:4 diluted, 70sec) (actual is more like 2 min 20 sec)</a:t>
            </a:r>
          </a:p>
          <a:p>
            <a:pPr lvl="2"/>
            <a:r>
              <a:rPr lang="en-US" dirty="0" smtClean="0"/>
              <a:t>DI Rinse</a:t>
            </a:r>
          </a:p>
          <a:p>
            <a:pPr lvl="1"/>
            <a:r>
              <a:rPr lang="en-US" dirty="0" smtClean="0"/>
              <a:t>Inspect in microscope</a:t>
            </a:r>
          </a:p>
          <a:p>
            <a:pPr lvl="1"/>
            <a:r>
              <a:rPr lang="en-US" dirty="0" err="1" smtClean="0"/>
              <a:t>Dektak</a:t>
            </a:r>
            <a:r>
              <a:rPr lang="en-US" dirty="0" smtClean="0"/>
              <a:t> height: = ______nm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2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2334768"/>
            <a:ext cx="6172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1371600"/>
            <a:ext cx="6172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962400" y="1828800"/>
            <a:ext cx="1905000" cy="457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175760" y="1828800"/>
            <a:ext cx="15240" cy="45720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10000" y="1524000"/>
            <a:ext cx="975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286um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6553200" y="1828800"/>
            <a:ext cx="1905000" cy="457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553200" y="1676400"/>
            <a:ext cx="19050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SiO2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553200" y="2895600"/>
            <a:ext cx="1905000" cy="457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553200" y="2743200"/>
            <a:ext cx="19050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SiO2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553200" y="2590800"/>
            <a:ext cx="19050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Resist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553200" y="4191000"/>
            <a:ext cx="1905000" cy="457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553200" y="4038600"/>
            <a:ext cx="19050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SiO2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553200" y="3886200"/>
            <a:ext cx="19050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Resist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553200" y="5334000"/>
            <a:ext cx="1905000" cy="457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553200" y="5181600"/>
            <a:ext cx="19050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SiO2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781800" y="5029200"/>
            <a:ext cx="2286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8229600" y="5029200"/>
            <a:ext cx="762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391400" y="5029200"/>
            <a:ext cx="2286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924800" y="5029200"/>
            <a:ext cx="762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Etch and Inspect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40000" lnSpcReduction="20000"/>
          </a:bodyPr>
          <a:lstStyle/>
          <a:p>
            <a:r>
              <a:rPr lang="en-US" b="1" dirty="0" err="1" smtClean="0"/>
              <a:t>Hardmask</a:t>
            </a:r>
            <a:r>
              <a:rPr lang="en-US" b="1" dirty="0" smtClean="0"/>
              <a:t> Etch - </a:t>
            </a:r>
            <a:r>
              <a:rPr lang="en-US" dirty="0" smtClean="0"/>
              <a:t>SiO2 Etch</a:t>
            </a:r>
            <a:r>
              <a:rPr lang="en-US" b="1" dirty="0" smtClean="0"/>
              <a:t> </a:t>
            </a:r>
            <a:r>
              <a:rPr lang="en-US" dirty="0" smtClean="0"/>
              <a:t>target 400nm</a:t>
            </a:r>
          </a:p>
          <a:p>
            <a:pPr lvl="1"/>
            <a:r>
              <a:rPr lang="en-US" dirty="0" smtClean="0"/>
              <a:t>Etch Tool: ICP#2</a:t>
            </a:r>
          </a:p>
          <a:p>
            <a:pPr lvl="1"/>
            <a:r>
              <a:rPr lang="en-US" dirty="0" smtClean="0"/>
              <a:t>Clean: O2 Clean, 5min</a:t>
            </a:r>
          </a:p>
          <a:p>
            <a:pPr lvl="1"/>
            <a:r>
              <a:rPr lang="en-US" dirty="0" smtClean="0"/>
              <a:t>Season (Recipe, Time): Bowers </a:t>
            </a:r>
            <a:r>
              <a:rPr lang="en-US" b="1" dirty="0" err="1" smtClean="0"/>
              <a:t>Sioxvert</a:t>
            </a:r>
            <a:r>
              <a:rPr lang="en-US" b="1" dirty="0" smtClean="0"/>
              <a:t> </a:t>
            </a:r>
            <a:r>
              <a:rPr lang="en-US" dirty="0" smtClean="0"/>
              <a:t>etch # 101, </a:t>
            </a:r>
            <a:r>
              <a:rPr lang="en-US" b="1" dirty="0" smtClean="0"/>
              <a:t>5min</a:t>
            </a:r>
            <a:r>
              <a:rPr lang="en-US" dirty="0" smtClean="0"/>
              <a:t> (CHF3 etch so check gases)</a:t>
            </a:r>
          </a:p>
          <a:p>
            <a:pPr lvl="1"/>
            <a:r>
              <a:rPr lang="en-US" dirty="0" smtClean="0"/>
              <a:t>Etch(Recipe, Rate): (Bowers </a:t>
            </a:r>
            <a:r>
              <a:rPr lang="en-US" b="1" dirty="0" err="1" smtClean="0"/>
              <a:t>Sioxvert</a:t>
            </a:r>
            <a:r>
              <a:rPr lang="en-US" dirty="0" smtClean="0"/>
              <a:t> etch # 101, 250nm/min = 4.16nm/s) over etch by 20% =&gt; </a:t>
            </a:r>
            <a:r>
              <a:rPr lang="en-US" b="1" dirty="0" smtClean="0"/>
              <a:t>Etch for 2’</a:t>
            </a:r>
          </a:p>
          <a:p>
            <a:r>
              <a:rPr lang="en-US" dirty="0" smtClean="0"/>
              <a:t>Inspect in microscope</a:t>
            </a:r>
          </a:p>
          <a:p>
            <a:r>
              <a:rPr lang="en-US" dirty="0" err="1" smtClean="0"/>
              <a:t>Dektak</a:t>
            </a:r>
            <a:r>
              <a:rPr lang="en-US" dirty="0" smtClean="0"/>
              <a:t> height: = ______nm</a:t>
            </a:r>
          </a:p>
          <a:p>
            <a:r>
              <a:rPr lang="en-US" b="1" dirty="0" smtClean="0"/>
              <a:t>Strip PR</a:t>
            </a:r>
          </a:p>
          <a:p>
            <a:pPr lvl="1"/>
            <a:r>
              <a:rPr lang="en-US" dirty="0" smtClean="0"/>
              <a:t>ACE/ISO/DI  Rinse</a:t>
            </a:r>
          </a:p>
          <a:p>
            <a:pPr lvl="1"/>
            <a:r>
              <a:rPr lang="en-US" dirty="0" smtClean="0"/>
              <a:t>1165 Soak at 80C in covered bath - 10min</a:t>
            </a:r>
          </a:p>
          <a:p>
            <a:pPr lvl="1"/>
            <a:r>
              <a:rPr lang="en-US" dirty="0" smtClean="0"/>
              <a:t>ISO/DI  Rinse</a:t>
            </a:r>
          </a:p>
          <a:p>
            <a:pPr lvl="1"/>
            <a:r>
              <a:rPr lang="en-US" dirty="0" smtClean="0"/>
              <a:t>PEII - O2 </a:t>
            </a:r>
            <a:r>
              <a:rPr lang="en-US" dirty="0" err="1" smtClean="0"/>
              <a:t>Descum</a:t>
            </a:r>
            <a:r>
              <a:rPr lang="en-US" dirty="0" smtClean="0"/>
              <a:t> (100W, 300mTorr, 60-120sec)</a:t>
            </a:r>
          </a:p>
          <a:p>
            <a:r>
              <a:rPr lang="en-US" dirty="0" err="1" smtClean="0"/>
              <a:t>Dektak</a:t>
            </a:r>
            <a:r>
              <a:rPr lang="en-US" dirty="0" smtClean="0"/>
              <a:t> height: = ______nm</a:t>
            </a:r>
          </a:p>
          <a:p>
            <a:r>
              <a:rPr lang="en-US" b="1" dirty="0" smtClean="0"/>
              <a:t>Si Etch </a:t>
            </a:r>
            <a:r>
              <a:rPr lang="en-US" dirty="0" smtClean="0"/>
              <a:t>target 2um</a:t>
            </a:r>
          </a:p>
          <a:p>
            <a:pPr lvl="1"/>
            <a:r>
              <a:rPr lang="en-US" dirty="0" smtClean="0"/>
              <a:t>Etch Tool: ICP#2 or Deep Si RIE</a:t>
            </a:r>
          </a:p>
          <a:p>
            <a:pPr lvl="1"/>
            <a:r>
              <a:rPr lang="en-US" dirty="0" smtClean="0"/>
              <a:t>Clean: O2 Clean, 5min</a:t>
            </a:r>
          </a:p>
          <a:p>
            <a:pPr lvl="1"/>
            <a:r>
              <a:rPr lang="en-US" dirty="0" smtClean="0"/>
              <a:t>Season (Recipe, Time): Bowers </a:t>
            </a:r>
            <a:r>
              <a:rPr lang="en-US" dirty="0" err="1" smtClean="0"/>
              <a:t>si</a:t>
            </a:r>
            <a:r>
              <a:rPr lang="en-US" dirty="0" smtClean="0"/>
              <a:t> etch # 127, </a:t>
            </a:r>
            <a:r>
              <a:rPr lang="en-US" b="1" dirty="0" smtClean="0"/>
              <a:t>5min  - Note:  Trenching  &gt; .4 um</a:t>
            </a:r>
            <a:endParaRPr lang="en-US" b="1" dirty="0" smtClean="0"/>
          </a:p>
          <a:p>
            <a:pPr lvl="1"/>
            <a:r>
              <a:rPr lang="en-US" dirty="0" smtClean="0"/>
              <a:t>Etch (Recipe, Rate): (Bowers </a:t>
            </a:r>
            <a:r>
              <a:rPr lang="en-US" dirty="0" err="1" smtClean="0"/>
              <a:t>si</a:t>
            </a:r>
            <a:r>
              <a:rPr lang="en-US" dirty="0" smtClean="0"/>
              <a:t> etch # 127, 4nm/s) :  2 um / (4 nm/s) = 500s = 8’ 20” =&gt;  </a:t>
            </a:r>
            <a:r>
              <a:rPr lang="en-US" b="1" dirty="0" smtClean="0"/>
              <a:t>Etch for 8’ 30”</a:t>
            </a:r>
          </a:p>
          <a:p>
            <a:pPr lvl="2"/>
            <a:r>
              <a:rPr lang="en-US" dirty="0" smtClean="0"/>
              <a:t>Selectivity -   1:10 (SiO2:Si)</a:t>
            </a:r>
          </a:p>
          <a:p>
            <a:r>
              <a:rPr lang="en-US" dirty="0" smtClean="0"/>
              <a:t>Inspect in microscope</a:t>
            </a:r>
          </a:p>
          <a:p>
            <a:r>
              <a:rPr lang="en-US" dirty="0" err="1" smtClean="0"/>
              <a:t>Dektak</a:t>
            </a:r>
            <a:r>
              <a:rPr lang="en-US" dirty="0" smtClean="0"/>
              <a:t> height: = ______nm</a:t>
            </a:r>
          </a:p>
          <a:p>
            <a:r>
              <a:rPr lang="en-US" b="1" dirty="0" smtClean="0"/>
              <a:t>Remove Oxide</a:t>
            </a:r>
          </a:p>
          <a:p>
            <a:pPr lvl="1"/>
            <a:r>
              <a:rPr lang="en-US" dirty="0" smtClean="0"/>
              <a:t>BHF dip (100 nm/min) :  400 nm / (100nm/min) = 4 min =&gt;  Dip for 5’</a:t>
            </a:r>
          </a:p>
          <a:p>
            <a:pPr lvl="1"/>
            <a:r>
              <a:rPr lang="en-US" dirty="0" smtClean="0"/>
              <a:t>DI Rinse</a:t>
            </a:r>
          </a:p>
          <a:p>
            <a:r>
              <a:rPr lang="en-US" dirty="0" smtClean="0"/>
              <a:t>Inspect in microscope</a:t>
            </a:r>
          </a:p>
          <a:p>
            <a:r>
              <a:rPr lang="en-US" dirty="0" smtClean="0"/>
              <a:t>Deposit Nitride or Oxide </a:t>
            </a:r>
            <a:r>
              <a:rPr lang="en-US" dirty="0" err="1" smtClean="0"/>
              <a:t>PlasmaTherm</a:t>
            </a:r>
            <a:r>
              <a:rPr lang="en-US" dirty="0" smtClean="0"/>
              <a:t> PECVD 40nm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2590800"/>
            <a:ext cx="6172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3657600"/>
            <a:ext cx="6172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5077968"/>
            <a:ext cx="6172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5809488"/>
            <a:ext cx="6172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7200" y="1313688"/>
            <a:ext cx="6172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6705600" y="39624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6934200" y="38100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7543800" y="38100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8418576" y="38100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 flipV="1">
            <a:off x="8458200" y="5897881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6705600" y="1371600"/>
            <a:ext cx="1905000" cy="457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6934200" y="1219200"/>
            <a:ext cx="2286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6934200" y="1066800"/>
            <a:ext cx="2286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8418576" y="1066800"/>
            <a:ext cx="762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7543800" y="1066800"/>
            <a:ext cx="2286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8077200" y="1066800"/>
            <a:ext cx="762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7543800" y="1219200"/>
            <a:ext cx="2286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8077200" y="1219200"/>
            <a:ext cx="762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8418576" y="1219200"/>
            <a:ext cx="762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6705600" y="2819400"/>
            <a:ext cx="1905000" cy="457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87" name="Rectangle 86"/>
          <p:cNvSpPr/>
          <p:nvPr/>
        </p:nvSpPr>
        <p:spPr>
          <a:xfrm>
            <a:off x="6934200" y="2667000"/>
            <a:ext cx="2286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Rectangle 91"/>
          <p:cNvSpPr/>
          <p:nvPr/>
        </p:nvSpPr>
        <p:spPr>
          <a:xfrm>
            <a:off x="7543800" y="2667000"/>
            <a:ext cx="2286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Rectangle 92"/>
          <p:cNvSpPr/>
          <p:nvPr/>
        </p:nvSpPr>
        <p:spPr>
          <a:xfrm>
            <a:off x="8077200" y="2667000"/>
            <a:ext cx="762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Rectangle 93"/>
          <p:cNvSpPr/>
          <p:nvPr/>
        </p:nvSpPr>
        <p:spPr>
          <a:xfrm>
            <a:off x="8418576" y="2667000"/>
            <a:ext cx="762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Rectangle 94"/>
          <p:cNvSpPr/>
          <p:nvPr/>
        </p:nvSpPr>
        <p:spPr>
          <a:xfrm>
            <a:off x="6934200" y="3657600"/>
            <a:ext cx="2286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Rectangle 95"/>
          <p:cNvSpPr/>
          <p:nvPr/>
        </p:nvSpPr>
        <p:spPr>
          <a:xfrm>
            <a:off x="7543800" y="3657600"/>
            <a:ext cx="2286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Rectangle 96"/>
          <p:cNvSpPr/>
          <p:nvPr/>
        </p:nvSpPr>
        <p:spPr>
          <a:xfrm>
            <a:off x="8077200" y="3657600"/>
            <a:ext cx="762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8418576" y="3657600"/>
            <a:ext cx="762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>
            <a:off x="8077200" y="38100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Rectangle 99"/>
          <p:cNvSpPr/>
          <p:nvPr/>
        </p:nvSpPr>
        <p:spPr>
          <a:xfrm>
            <a:off x="6705600" y="51816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6934200" y="50292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7543800" y="50292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Rectangle 102"/>
          <p:cNvSpPr/>
          <p:nvPr/>
        </p:nvSpPr>
        <p:spPr>
          <a:xfrm>
            <a:off x="8418576" y="50292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Rectangle 107"/>
          <p:cNvSpPr/>
          <p:nvPr/>
        </p:nvSpPr>
        <p:spPr>
          <a:xfrm>
            <a:off x="8077200" y="50292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Rectangle 108"/>
          <p:cNvSpPr/>
          <p:nvPr/>
        </p:nvSpPr>
        <p:spPr>
          <a:xfrm flipV="1">
            <a:off x="8153400" y="5897880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Rectangle 109"/>
          <p:cNvSpPr/>
          <p:nvPr/>
        </p:nvSpPr>
        <p:spPr>
          <a:xfrm>
            <a:off x="6705600" y="59436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111" name="Rectangle 110"/>
          <p:cNvSpPr/>
          <p:nvPr/>
        </p:nvSpPr>
        <p:spPr>
          <a:xfrm>
            <a:off x="6934200" y="57912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Rectangle 111"/>
          <p:cNvSpPr/>
          <p:nvPr/>
        </p:nvSpPr>
        <p:spPr>
          <a:xfrm>
            <a:off x="7543800" y="57912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8418576" y="57912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Rectangle 113"/>
          <p:cNvSpPr/>
          <p:nvPr/>
        </p:nvSpPr>
        <p:spPr>
          <a:xfrm>
            <a:off x="8077200" y="57912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Rectangle 114"/>
          <p:cNvSpPr/>
          <p:nvPr/>
        </p:nvSpPr>
        <p:spPr>
          <a:xfrm flipV="1">
            <a:off x="7772400" y="589788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Rectangle 115"/>
          <p:cNvSpPr/>
          <p:nvPr/>
        </p:nvSpPr>
        <p:spPr>
          <a:xfrm flipV="1">
            <a:off x="6705600" y="58978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Rectangle 116"/>
          <p:cNvSpPr/>
          <p:nvPr/>
        </p:nvSpPr>
        <p:spPr>
          <a:xfrm flipV="1">
            <a:off x="7162800" y="5897880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8" name="Rectangle 117"/>
          <p:cNvSpPr/>
          <p:nvPr/>
        </p:nvSpPr>
        <p:spPr>
          <a:xfrm flipV="1">
            <a:off x="7543800" y="57454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Rectangle 118"/>
          <p:cNvSpPr/>
          <p:nvPr/>
        </p:nvSpPr>
        <p:spPr>
          <a:xfrm flipV="1">
            <a:off x="6934200" y="57454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Rectangle 119"/>
          <p:cNvSpPr/>
          <p:nvPr/>
        </p:nvSpPr>
        <p:spPr>
          <a:xfrm flipV="1">
            <a:off x="8077200" y="5745480"/>
            <a:ext cx="762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Rectangle 120"/>
          <p:cNvSpPr/>
          <p:nvPr/>
        </p:nvSpPr>
        <p:spPr>
          <a:xfrm flipV="1">
            <a:off x="8418576" y="5745481"/>
            <a:ext cx="762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6324600" y="4495800"/>
            <a:ext cx="1905000" cy="152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BCB Application and Cure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960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3400" b="1" dirty="0" smtClean="0"/>
              <a:t>BCB application</a:t>
            </a:r>
            <a:endParaRPr lang="en-US" sz="3400" dirty="0" smtClean="0"/>
          </a:p>
          <a:p>
            <a:r>
              <a:rPr lang="en-US" sz="3400" dirty="0" smtClean="0"/>
              <a:t> The ‘Blue Oven’ must be at room temperature 25_C or less before beginning</a:t>
            </a:r>
          </a:p>
          <a:p>
            <a:pPr>
              <a:buNone/>
            </a:pPr>
            <a:r>
              <a:rPr lang="en-US" sz="3400" b="1" dirty="0" smtClean="0"/>
              <a:t>	– </a:t>
            </a:r>
            <a:r>
              <a:rPr lang="en-US" sz="3400" dirty="0" smtClean="0"/>
              <a:t>Otherwise, BCB will bubble during the cure and the sample will be ruined</a:t>
            </a:r>
          </a:p>
          <a:p>
            <a:r>
              <a:rPr lang="en-US" sz="3400" dirty="0" smtClean="0"/>
              <a:t>NOTE: there must not be any stops in the steps from sample surface preparation to loading the spun sample w/ BCB into the Blue oven</a:t>
            </a:r>
          </a:p>
          <a:p>
            <a:pPr>
              <a:buNone/>
            </a:pPr>
            <a:r>
              <a:rPr lang="en-US" sz="3400" b="1" dirty="0" smtClean="0"/>
              <a:t>	– </a:t>
            </a:r>
            <a:r>
              <a:rPr lang="en-US" sz="3400" dirty="0" smtClean="0"/>
              <a:t>Any delays will allow increased surface oxide to regenerate on the semiconductor, increasing leakage currents</a:t>
            </a:r>
          </a:p>
          <a:p>
            <a:pPr>
              <a:buNone/>
            </a:pPr>
            <a:r>
              <a:rPr lang="en-US" sz="3400" b="1" dirty="0" smtClean="0"/>
              <a:t>	– </a:t>
            </a:r>
            <a:r>
              <a:rPr lang="en-US" sz="3400" dirty="0" smtClean="0"/>
              <a:t>Oxygen contaminates BCB and prolonged exposure will compromise the cure and ruin the sample</a:t>
            </a:r>
          </a:p>
          <a:p>
            <a:r>
              <a:rPr lang="en-US" sz="3400" dirty="0" smtClean="0"/>
              <a:t>Prepare the ‘Blue Oven’ – run N2 through chamber at 100</a:t>
            </a:r>
            <a:r>
              <a:rPr lang="en-US" sz="3400" dirty="0" smtClean="0"/>
              <a:t>%</a:t>
            </a:r>
          </a:p>
          <a:p>
            <a:r>
              <a:rPr lang="en-US" sz="3400" dirty="0" smtClean="0"/>
              <a:t>Place Aluminum Baking Table in ‘Blue Oven</a:t>
            </a:r>
            <a:r>
              <a:rPr lang="en-US" sz="3400" dirty="0" smtClean="0"/>
              <a:t>’</a:t>
            </a:r>
            <a:endParaRPr lang="en-US" sz="3400" dirty="0" smtClean="0"/>
          </a:p>
          <a:p>
            <a:r>
              <a:rPr lang="en-US" sz="3400" dirty="0" smtClean="0"/>
              <a:t>Solvent </a:t>
            </a:r>
            <a:r>
              <a:rPr lang="en-US" sz="3400" dirty="0" smtClean="0"/>
              <a:t>clean sample (if necessary), PEII 30s</a:t>
            </a:r>
          </a:p>
          <a:p>
            <a:r>
              <a:rPr lang="en-US" sz="3400" dirty="0" smtClean="0"/>
              <a:t>Coat wafer with BCB 3022-46 – let sit on surface for 30 sec</a:t>
            </a:r>
          </a:p>
          <a:p>
            <a:r>
              <a:rPr lang="en-US" sz="3400" dirty="0" smtClean="0"/>
              <a:t>Spin BCB 500 rpm, ramp 100, 5 sec</a:t>
            </a:r>
          </a:p>
          <a:p>
            <a:r>
              <a:rPr lang="en-US" sz="3400" dirty="0" smtClean="0"/>
              <a:t>Spin BCB 1500 rpm, </a:t>
            </a:r>
            <a:r>
              <a:rPr lang="en-US" sz="3400" dirty="0"/>
              <a:t>150rpm/s </a:t>
            </a:r>
            <a:r>
              <a:rPr lang="en-US" sz="3400" dirty="0" smtClean="0"/>
              <a:t>ramping, 30 sec – BCB thickness _ 3-4 </a:t>
            </a:r>
            <a:r>
              <a:rPr lang="en-US" sz="3400" i="1" dirty="0" err="1" smtClean="0"/>
              <a:t>μ</a:t>
            </a:r>
            <a:r>
              <a:rPr lang="en-US" sz="3400" dirty="0" err="1" smtClean="0"/>
              <a:t>m</a:t>
            </a:r>
            <a:endParaRPr lang="en-US" sz="3400" dirty="0" smtClean="0"/>
          </a:p>
          <a:p>
            <a:pPr>
              <a:buNone/>
            </a:pPr>
            <a:r>
              <a:rPr lang="en-US" sz="3400" b="1" dirty="0" smtClean="0"/>
              <a:t>BCB Cure</a:t>
            </a:r>
          </a:p>
          <a:p>
            <a:r>
              <a:rPr lang="en-US" sz="3400" dirty="0" smtClean="0"/>
              <a:t>Place sample(s</a:t>
            </a:r>
            <a:r>
              <a:rPr lang="en-US" sz="3400" dirty="0" smtClean="0"/>
              <a:t>) on Aluminum Baking </a:t>
            </a:r>
            <a:r>
              <a:rPr lang="en-US" sz="3400" dirty="0" smtClean="0"/>
              <a:t>Table</a:t>
            </a:r>
            <a:endParaRPr lang="en-US" sz="3400" dirty="0" smtClean="0"/>
          </a:p>
          <a:p>
            <a:r>
              <a:rPr lang="en-US" sz="3400" dirty="0" smtClean="0"/>
              <a:t>Reduce N2 flow to 60% after 3 min</a:t>
            </a:r>
          </a:p>
          <a:p>
            <a:r>
              <a:rPr lang="en-US" sz="3400" dirty="0" smtClean="0"/>
              <a:t>Load </a:t>
            </a:r>
            <a:r>
              <a:rPr lang="en-US" sz="3400" dirty="0" smtClean="0"/>
              <a:t>and run Program 5 (confirm in case it has been altered)</a:t>
            </a:r>
          </a:p>
          <a:p>
            <a:r>
              <a:rPr lang="en-US" sz="3400" dirty="0" smtClean="0"/>
              <a:t>Program </a:t>
            </a:r>
            <a:r>
              <a:rPr lang="en-US" sz="3400" dirty="0" smtClean="0"/>
              <a:t>sequence for HARD </a:t>
            </a:r>
            <a:r>
              <a:rPr lang="en-US" sz="3400" dirty="0" smtClean="0"/>
              <a:t>CURE (Total time in oven:  6-7 hours)</a:t>
            </a:r>
            <a:endParaRPr lang="en-US" sz="3400" dirty="0" smtClean="0"/>
          </a:p>
          <a:p>
            <a:pPr lvl="1"/>
            <a:r>
              <a:rPr lang="en-US" sz="3000" dirty="0" smtClean="0"/>
              <a:t>(a) 5 min ramp to 50_C, 5 min soak</a:t>
            </a:r>
          </a:p>
          <a:p>
            <a:pPr lvl="1"/>
            <a:r>
              <a:rPr lang="en-US" sz="3000" dirty="0" smtClean="0"/>
              <a:t>(b) 15 min ramp to 100_C, 15 min soak</a:t>
            </a:r>
          </a:p>
          <a:p>
            <a:pPr lvl="1"/>
            <a:r>
              <a:rPr lang="en-US" sz="3000" dirty="0" smtClean="0"/>
              <a:t>(c) 15 min ramp to 150_C, 15 min soak</a:t>
            </a:r>
          </a:p>
          <a:p>
            <a:pPr lvl="1"/>
            <a:r>
              <a:rPr lang="en-US" sz="3000" dirty="0" smtClean="0"/>
              <a:t>(d) 60 min ramp to 250_C, 60 min soak</a:t>
            </a:r>
          </a:p>
          <a:p>
            <a:pPr lvl="1"/>
            <a:r>
              <a:rPr lang="en-US" sz="3000" dirty="0" smtClean="0"/>
              <a:t>(e) Natural cool down (NOTE TIME OF COOL DOWN: </a:t>
            </a:r>
            <a:r>
              <a:rPr lang="en-US" sz="3000" dirty="0" smtClean="0"/>
              <a:t> about 3.5 </a:t>
            </a:r>
            <a:r>
              <a:rPr lang="en-US" sz="3000" dirty="0" smtClean="0"/>
              <a:t>Hours)</a:t>
            </a:r>
          </a:p>
          <a:p>
            <a:pPr lvl="1"/>
            <a:r>
              <a:rPr lang="en-US" sz="3000" dirty="0" smtClean="0"/>
              <a:t>(f) Oven off</a:t>
            </a:r>
          </a:p>
          <a:p>
            <a:r>
              <a:rPr lang="en-US" sz="3400" dirty="0" smtClean="0"/>
              <a:t>Remove sample and inspect under the microscope</a:t>
            </a:r>
          </a:p>
          <a:p>
            <a:r>
              <a:rPr lang="en-US" sz="3400" dirty="0" smtClean="0"/>
              <a:t>Turn off the ‘Blue Oven’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 flipV="1">
            <a:off x="8077200" y="4648201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 flipV="1">
            <a:off x="7772400" y="4648199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6324600" y="469392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6553200" y="454152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7162800" y="454152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8037576" y="454152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7696200" y="454152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 flipV="1">
            <a:off x="7391400" y="464820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 flipV="1">
            <a:off x="6324600" y="464820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 flipV="1">
            <a:off x="6781800" y="4648200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 flipV="1">
            <a:off x="7162800" y="449580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 flipV="1">
            <a:off x="6553200" y="449580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 flipV="1">
            <a:off x="7696200" y="4495800"/>
            <a:ext cx="762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 flipV="1">
            <a:off x="8037576" y="4495801"/>
            <a:ext cx="762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6324600" y="4267200"/>
            <a:ext cx="1905000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BCB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9463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sz="3400" b="1" dirty="0" smtClean="0"/>
              <a:t>Wafer planarization etch back</a:t>
            </a:r>
            <a:endParaRPr lang="en-US" sz="3400" dirty="0" smtClean="0"/>
          </a:p>
          <a:p>
            <a:pPr lvl="1"/>
            <a:r>
              <a:rPr lang="en-US" sz="3000" b="1" dirty="0" smtClean="0"/>
              <a:t>Clean carrier wafer</a:t>
            </a:r>
            <a:r>
              <a:rPr lang="en-US" sz="3000" dirty="0" smtClean="0"/>
              <a:t> in Panasonic ICP (Recipe 308: CF4/O2 50:200 </a:t>
            </a:r>
            <a:r>
              <a:rPr lang="en-US" sz="3000" dirty="0" err="1" smtClean="0"/>
              <a:t>sccm</a:t>
            </a:r>
            <a:r>
              <a:rPr lang="en-US" sz="3000" dirty="0" smtClean="0"/>
              <a:t>, 40 Pa, 1000W</a:t>
            </a:r>
            <a:r>
              <a:rPr lang="en-US" sz="3000" dirty="0" smtClean="0"/>
              <a:t>) </a:t>
            </a:r>
            <a:r>
              <a:rPr lang="en-US" sz="3000" dirty="0" smtClean="0"/>
              <a:t>5 min</a:t>
            </a:r>
          </a:p>
          <a:p>
            <a:pPr lvl="1"/>
            <a:r>
              <a:rPr lang="en-US" sz="3000" dirty="0" smtClean="0"/>
              <a:t>(a) Load sample on carrier wafer, BCB ICP etch (Recipe 308: CF4/O2 50:200 </a:t>
            </a:r>
            <a:r>
              <a:rPr lang="en-US" sz="3000" dirty="0" err="1" smtClean="0"/>
              <a:t>sccm</a:t>
            </a:r>
            <a:r>
              <a:rPr lang="en-US" sz="3000" dirty="0" smtClean="0"/>
              <a:t>, 40 Pa, 1000W) </a:t>
            </a:r>
            <a:r>
              <a:rPr lang="en-US" sz="3000" b="1" dirty="0" smtClean="0"/>
              <a:t>5 </a:t>
            </a:r>
            <a:r>
              <a:rPr lang="en-US" sz="3000" b="1" dirty="0" smtClean="0"/>
              <a:t>min</a:t>
            </a:r>
          </a:p>
          <a:p>
            <a:pPr lvl="2"/>
            <a:r>
              <a:rPr lang="en-US" sz="2600" dirty="0" smtClean="0"/>
              <a:t>Ash rate ~ 400nm/min (it does take some time to heat up the sample before the full rate kicks in)</a:t>
            </a:r>
            <a:endParaRPr lang="en-US" sz="2600" dirty="0" smtClean="0"/>
          </a:p>
          <a:p>
            <a:pPr lvl="1"/>
            <a:r>
              <a:rPr lang="en-US" sz="3000" dirty="0" smtClean="0"/>
              <a:t>(b) Inspect sample in </a:t>
            </a:r>
            <a:r>
              <a:rPr lang="en-US" sz="3000" dirty="0" smtClean="0"/>
              <a:t>Microscope/</a:t>
            </a:r>
            <a:r>
              <a:rPr lang="en-US" sz="3000" dirty="0" err="1" smtClean="0"/>
              <a:t>Dektak</a:t>
            </a:r>
            <a:r>
              <a:rPr lang="en-US" sz="3000" dirty="0" smtClean="0"/>
              <a:t>/FEI </a:t>
            </a:r>
            <a:r>
              <a:rPr lang="en-US" sz="3000" dirty="0" smtClean="0"/>
              <a:t>SEM to see if both large and small mesas and are exposed</a:t>
            </a:r>
          </a:p>
          <a:p>
            <a:pPr lvl="1"/>
            <a:r>
              <a:rPr lang="en-US" sz="3000" dirty="0" smtClean="0"/>
              <a:t>Repeat the above etch (1 min increments) and inspection until all mesas are </a:t>
            </a:r>
            <a:r>
              <a:rPr lang="en-US" sz="3000" dirty="0" smtClean="0"/>
              <a:t>exposed (note: uniformity of BCB should be under 150nm)</a:t>
            </a:r>
            <a:endParaRPr lang="en-US" sz="3000" dirty="0" smtClean="0"/>
          </a:p>
          <a:p>
            <a:pPr lvl="2"/>
            <a:r>
              <a:rPr lang="en-US" dirty="0" smtClean="0"/>
              <a:t>Be sure to run the wafer clean program in between each etch cycle</a:t>
            </a:r>
          </a:p>
          <a:p>
            <a:pPr lvl="1"/>
            <a:r>
              <a:rPr lang="en-US" sz="3000" dirty="0" smtClean="0"/>
              <a:t>Repeat the </a:t>
            </a:r>
            <a:r>
              <a:rPr lang="en-US" sz="3000" b="1" dirty="0" smtClean="0"/>
              <a:t>BCB passivation</a:t>
            </a:r>
            <a:r>
              <a:rPr lang="en-US" sz="3000" dirty="0"/>
              <a:t> </a:t>
            </a:r>
            <a:r>
              <a:rPr lang="en-US" sz="3000" dirty="0" smtClean="0"/>
              <a:t>and </a:t>
            </a:r>
            <a:r>
              <a:rPr lang="en-US" sz="3000" b="1" dirty="0" smtClean="0"/>
              <a:t>Wafer planarization etch back </a:t>
            </a:r>
            <a:r>
              <a:rPr lang="en-US" sz="3000" dirty="0" smtClean="0"/>
              <a:t>step for further sample </a:t>
            </a:r>
            <a:r>
              <a:rPr lang="en-US" sz="3000" dirty="0" smtClean="0"/>
              <a:t>planarization</a:t>
            </a:r>
          </a:p>
          <a:p>
            <a:r>
              <a:rPr lang="en-US" sz="3400" b="1" dirty="0" smtClean="0"/>
              <a:t>Remove Oxide/Nitride if needed</a:t>
            </a:r>
          </a:p>
          <a:p>
            <a:pPr lvl="1"/>
            <a:r>
              <a:rPr lang="en-US" sz="3000" dirty="0" smtClean="0"/>
              <a:t>BHF dip</a:t>
            </a:r>
          </a:p>
          <a:p>
            <a:pPr lvl="1"/>
            <a:r>
              <a:rPr lang="en-US" sz="3000" dirty="0" smtClean="0"/>
              <a:t>DI rinse</a:t>
            </a:r>
          </a:p>
          <a:p>
            <a:pPr lvl="1"/>
            <a:r>
              <a:rPr lang="en-US" sz="3000" dirty="0" smtClean="0"/>
              <a:t>Bake 110</a:t>
            </a:r>
            <a:r>
              <a:rPr lang="en-US" sz="3200" dirty="0" smtClean="0"/>
              <a:t>˚</a:t>
            </a:r>
            <a:r>
              <a:rPr lang="en-US" sz="3000" dirty="0" smtClean="0"/>
              <a:t>C / 2min</a:t>
            </a:r>
            <a:endParaRPr lang="en-US" sz="3400" dirty="0" smtClean="0"/>
          </a:p>
          <a:p>
            <a:pPr>
              <a:buNone/>
            </a:pPr>
            <a:endParaRPr lang="en-US" sz="34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BCB Etch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324600" y="1219200"/>
            <a:ext cx="190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V="1">
            <a:off x="8077200" y="1295401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V="1">
            <a:off x="7772400" y="1295399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324600" y="134112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553200" y="118872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162800" y="118872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8037576" y="118872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696200" y="118872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 flipV="1">
            <a:off x="7391400" y="129540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flipV="1">
            <a:off x="6324600" y="129540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 flipV="1">
            <a:off x="6781800" y="1295400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7162800" y="114300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6553200" y="114300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 flipV="1">
            <a:off x="7696200" y="1143000"/>
            <a:ext cx="762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 flipV="1">
            <a:off x="8037576" y="1143001"/>
            <a:ext cx="762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6324600" y="5181600"/>
            <a:ext cx="190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 flipV="1">
            <a:off x="8077200" y="5257801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 flipV="1">
            <a:off x="7772400" y="5257799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6324600" y="530352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6553200" y="515112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7162800" y="515112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8037576" y="515112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7696200" y="515112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 flipV="1">
            <a:off x="7391400" y="525780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 flipV="1">
            <a:off x="6324600" y="525780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 flipV="1">
            <a:off x="6781800" y="5257800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9463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Rectangle 334"/>
          <p:cNvSpPr/>
          <p:nvPr/>
        </p:nvSpPr>
        <p:spPr>
          <a:xfrm flipV="1">
            <a:off x="7772400" y="597408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6" name="Rectangle 305"/>
          <p:cNvSpPr/>
          <p:nvPr/>
        </p:nvSpPr>
        <p:spPr>
          <a:xfrm>
            <a:off x="6324600" y="4876799"/>
            <a:ext cx="19050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4" name="Rectangle 333"/>
          <p:cNvSpPr/>
          <p:nvPr/>
        </p:nvSpPr>
        <p:spPr>
          <a:xfrm flipV="1">
            <a:off x="7772400" y="505968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3" name="Rectangle 332"/>
          <p:cNvSpPr/>
          <p:nvPr/>
        </p:nvSpPr>
        <p:spPr>
          <a:xfrm flipV="1">
            <a:off x="7772400" y="422148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8" name="Rectangle 187"/>
          <p:cNvSpPr/>
          <p:nvPr/>
        </p:nvSpPr>
        <p:spPr>
          <a:xfrm>
            <a:off x="8153400" y="3809998"/>
            <a:ext cx="76200" cy="15240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077200" cy="5410200"/>
          </a:xfrm>
        </p:spPr>
        <p:txBody>
          <a:bodyPr>
            <a:normAutofit fontScale="47500" lnSpcReduction="20000"/>
          </a:bodyPr>
          <a:lstStyle/>
          <a:p>
            <a:r>
              <a:rPr lang="en-US" sz="3400" b="1" dirty="0" smtClean="0"/>
              <a:t>P-metal Lithography</a:t>
            </a:r>
          </a:p>
          <a:p>
            <a:pPr lvl="1"/>
            <a:r>
              <a:rPr lang="en-US" dirty="0" smtClean="0"/>
              <a:t>Clean</a:t>
            </a:r>
          </a:p>
          <a:p>
            <a:pPr lvl="2"/>
            <a:r>
              <a:rPr lang="en-US" dirty="0" smtClean="0"/>
              <a:t>ACE/ISO/DI   (ultrasonic for ACE/ISO)</a:t>
            </a:r>
          </a:p>
          <a:p>
            <a:pPr lvl="2"/>
            <a:r>
              <a:rPr lang="en-US" dirty="0" smtClean="0"/>
              <a:t>O2 </a:t>
            </a:r>
            <a:r>
              <a:rPr lang="en-US" dirty="0" err="1" smtClean="0"/>
              <a:t>Decsum</a:t>
            </a:r>
            <a:r>
              <a:rPr lang="en-US" dirty="0" smtClean="0"/>
              <a:t> 60s, 300mT, 100W)</a:t>
            </a:r>
          </a:p>
          <a:p>
            <a:pPr lvl="2"/>
            <a:r>
              <a:rPr lang="en-US" dirty="0" smtClean="0"/>
              <a:t>Dehydration bake: Hotplate </a:t>
            </a:r>
            <a:r>
              <a:rPr lang="en-US" b="1" dirty="0" smtClean="0"/>
              <a:t>150C, 2-5min</a:t>
            </a:r>
          </a:p>
          <a:p>
            <a:pPr lvl="1"/>
            <a:r>
              <a:rPr lang="en-US" sz="3800" dirty="0" smtClean="0"/>
              <a:t>Spin on resists</a:t>
            </a:r>
          </a:p>
          <a:p>
            <a:pPr lvl="2"/>
            <a:r>
              <a:rPr lang="en-US" sz="2600" dirty="0" smtClean="0"/>
              <a:t>PMGI  SF-11: 4000rpm/1 min</a:t>
            </a:r>
          </a:p>
          <a:p>
            <a:pPr lvl="3"/>
            <a:r>
              <a:rPr lang="en-US" sz="2200" dirty="0" smtClean="0"/>
              <a:t>Bake 170C/1min</a:t>
            </a:r>
          </a:p>
          <a:p>
            <a:pPr lvl="2"/>
            <a:r>
              <a:rPr lang="en-US" sz="2600" dirty="0" smtClean="0"/>
              <a:t>PMGI  SF-11: 4000rpm/1min</a:t>
            </a:r>
          </a:p>
          <a:p>
            <a:pPr lvl="3"/>
            <a:r>
              <a:rPr lang="en-US" sz="2200" dirty="0" smtClean="0"/>
              <a:t>Bake 170C/2min</a:t>
            </a:r>
          </a:p>
          <a:p>
            <a:pPr lvl="2"/>
            <a:r>
              <a:rPr lang="en-US" sz="2600" dirty="0" smtClean="0"/>
              <a:t>AZ-NLOF 2020 Resist: 3000rpm/30sec</a:t>
            </a:r>
          </a:p>
          <a:p>
            <a:pPr lvl="2"/>
            <a:r>
              <a:rPr lang="en-US" sz="2600" dirty="0" smtClean="0"/>
              <a:t>Bake 110C/1min</a:t>
            </a:r>
          </a:p>
          <a:p>
            <a:pPr lvl="1"/>
            <a:r>
              <a:rPr lang="en-US" sz="3800" dirty="0" err="1" smtClean="0"/>
              <a:t>Autostep</a:t>
            </a:r>
            <a:r>
              <a:rPr lang="en-US" sz="3800" dirty="0" smtClean="0"/>
              <a:t> 200 Expose .14sec</a:t>
            </a:r>
          </a:p>
          <a:p>
            <a:pPr lvl="1"/>
            <a:r>
              <a:rPr lang="en-US" sz="3800" dirty="0" smtClean="0"/>
              <a:t>Post-Exposure Bake 110C/1min</a:t>
            </a:r>
          </a:p>
          <a:p>
            <a:pPr lvl="1"/>
            <a:r>
              <a:rPr lang="en-US" sz="3800" dirty="0" smtClean="0"/>
              <a:t>Develop Resist</a:t>
            </a:r>
          </a:p>
          <a:p>
            <a:pPr lvl="2"/>
            <a:r>
              <a:rPr lang="en-US" sz="3000" dirty="0" smtClean="0"/>
              <a:t>AZ-MIF300 developer 40sec</a:t>
            </a:r>
          </a:p>
          <a:p>
            <a:pPr lvl="2"/>
            <a:r>
              <a:rPr lang="en-US" sz="3000" dirty="0" smtClean="0"/>
              <a:t>DI Rinse</a:t>
            </a:r>
          </a:p>
          <a:p>
            <a:pPr lvl="1"/>
            <a:r>
              <a:rPr lang="en-US" sz="3400" dirty="0" smtClean="0"/>
              <a:t>DUV Expose SF-11: 300sec/1000W</a:t>
            </a:r>
          </a:p>
          <a:p>
            <a:pPr lvl="2"/>
            <a:r>
              <a:rPr lang="en-US" sz="3000" dirty="0" smtClean="0"/>
              <a:t>Develop in SAL101 70sec</a:t>
            </a:r>
          </a:p>
          <a:p>
            <a:pPr lvl="1"/>
            <a:r>
              <a:rPr lang="en-US" sz="3400" dirty="0" smtClean="0"/>
              <a:t>DUV Expose SF-11: 300sec/1000W</a:t>
            </a:r>
          </a:p>
          <a:p>
            <a:pPr lvl="2"/>
            <a:r>
              <a:rPr lang="en-US" sz="3000" dirty="0" smtClean="0"/>
              <a:t>Develop in SAL101 </a:t>
            </a:r>
            <a:r>
              <a:rPr lang="en-US" sz="3000" dirty="0" smtClean="0"/>
              <a:t>60sec</a:t>
            </a:r>
          </a:p>
          <a:p>
            <a:pPr lvl="1"/>
            <a:r>
              <a:rPr lang="en-US" sz="3400" dirty="0" smtClean="0"/>
              <a:t>DUV Expose SF-11: 300sec/1000W</a:t>
            </a:r>
          </a:p>
          <a:p>
            <a:pPr lvl="2"/>
            <a:r>
              <a:rPr lang="en-US" sz="3000" dirty="0" smtClean="0"/>
              <a:t>Develop in SAL101 </a:t>
            </a:r>
            <a:r>
              <a:rPr lang="en-US" sz="3000" dirty="0" smtClean="0"/>
              <a:t>60sec</a:t>
            </a:r>
          </a:p>
          <a:p>
            <a:pPr lvl="1"/>
            <a:r>
              <a:rPr lang="en-US" sz="3400" dirty="0" smtClean="0"/>
              <a:t>Inspect in microscope</a:t>
            </a:r>
          </a:p>
          <a:p>
            <a:pPr lvl="1"/>
            <a:r>
              <a:rPr lang="en-US" sz="3400" dirty="0" smtClean="0"/>
              <a:t>Repeat DUV and develop as needed</a:t>
            </a:r>
            <a:endParaRPr lang="en-US" sz="34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P-Metal Lithography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324600" y="1219199"/>
            <a:ext cx="1905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Rectangle 113"/>
          <p:cNvSpPr/>
          <p:nvPr/>
        </p:nvSpPr>
        <p:spPr>
          <a:xfrm>
            <a:off x="6324600" y="1371599"/>
            <a:ext cx="190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Rectangle 114"/>
          <p:cNvSpPr/>
          <p:nvPr/>
        </p:nvSpPr>
        <p:spPr>
          <a:xfrm flipV="1">
            <a:off x="8077200" y="1447800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Rectangle 115"/>
          <p:cNvSpPr/>
          <p:nvPr/>
        </p:nvSpPr>
        <p:spPr>
          <a:xfrm flipV="1">
            <a:off x="7772400" y="1447798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Rectangle 116"/>
          <p:cNvSpPr/>
          <p:nvPr/>
        </p:nvSpPr>
        <p:spPr>
          <a:xfrm>
            <a:off x="6324600" y="1493519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118" name="Rectangle 117"/>
          <p:cNvSpPr/>
          <p:nvPr/>
        </p:nvSpPr>
        <p:spPr>
          <a:xfrm>
            <a:off x="6553200" y="1341119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Rectangle 118"/>
          <p:cNvSpPr/>
          <p:nvPr/>
        </p:nvSpPr>
        <p:spPr>
          <a:xfrm>
            <a:off x="7162800" y="1341119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Rectangle 119"/>
          <p:cNvSpPr/>
          <p:nvPr/>
        </p:nvSpPr>
        <p:spPr>
          <a:xfrm>
            <a:off x="8037576" y="1341119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Rectangle 120"/>
          <p:cNvSpPr/>
          <p:nvPr/>
        </p:nvSpPr>
        <p:spPr>
          <a:xfrm>
            <a:off x="7696200" y="1341119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Rectangle 121"/>
          <p:cNvSpPr/>
          <p:nvPr/>
        </p:nvSpPr>
        <p:spPr>
          <a:xfrm flipV="1">
            <a:off x="7391400" y="1447799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" name="Rectangle 122"/>
          <p:cNvSpPr/>
          <p:nvPr/>
        </p:nvSpPr>
        <p:spPr>
          <a:xfrm flipV="1">
            <a:off x="6324600" y="1447800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" name="Rectangle 123"/>
          <p:cNvSpPr/>
          <p:nvPr/>
        </p:nvSpPr>
        <p:spPr>
          <a:xfrm flipV="1">
            <a:off x="6781800" y="1447799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4" name="Rectangle 163"/>
          <p:cNvSpPr/>
          <p:nvPr/>
        </p:nvSpPr>
        <p:spPr>
          <a:xfrm>
            <a:off x="6324600" y="2904743"/>
            <a:ext cx="1905000" cy="112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2" name="Rectangle 181"/>
          <p:cNvSpPr/>
          <p:nvPr/>
        </p:nvSpPr>
        <p:spPr>
          <a:xfrm>
            <a:off x="6324600" y="3809999"/>
            <a:ext cx="152400" cy="112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3" name="Rectangle 182"/>
          <p:cNvSpPr/>
          <p:nvPr/>
        </p:nvSpPr>
        <p:spPr>
          <a:xfrm>
            <a:off x="6858000" y="3809999"/>
            <a:ext cx="228600" cy="112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4" name="Rectangle 183"/>
          <p:cNvSpPr/>
          <p:nvPr/>
        </p:nvSpPr>
        <p:spPr>
          <a:xfrm>
            <a:off x="7467600" y="3809999"/>
            <a:ext cx="152400" cy="112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5" name="Rectangle 184"/>
          <p:cNvSpPr/>
          <p:nvPr/>
        </p:nvSpPr>
        <p:spPr>
          <a:xfrm>
            <a:off x="7808976" y="3809999"/>
            <a:ext cx="152400" cy="112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9" name="Rectangle 188"/>
          <p:cNvSpPr/>
          <p:nvPr/>
        </p:nvSpPr>
        <p:spPr>
          <a:xfrm>
            <a:off x="8153400" y="4724398"/>
            <a:ext cx="76200" cy="15240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7" name="Rectangle 206"/>
          <p:cNvSpPr/>
          <p:nvPr/>
        </p:nvSpPr>
        <p:spPr>
          <a:xfrm>
            <a:off x="6324600" y="4724399"/>
            <a:ext cx="152400" cy="112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8" name="Rectangle 207"/>
          <p:cNvSpPr/>
          <p:nvPr/>
        </p:nvSpPr>
        <p:spPr>
          <a:xfrm>
            <a:off x="6858000" y="4724399"/>
            <a:ext cx="228600" cy="112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9" name="Rectangle 208"/>
          <p:cNvSpPr/>
          <p:nvPr/>
        </p:nvSpPr>
        <p:spPr>
          <a:xfrm>
            <a:off x="7467600" y="4724399"/>
            <a:ext cx="152400" cy="112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0" name="Rectangle 209"/>
          <p:cNvSpPr/>
          <p:nvPr/>
        </p:nvSpPr>
        <p:spPr>
          <a:xfrm>
            <a:off x="7808976" y="4724399"/>
            <a:ext cx="152400" cy="112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1" name="Rectangle 210"/>
          <p:cNvSpPr/>
          <p:nvPr/>
        </p:nvSpPr>
        <p:spPr>
          <a:xfrm>
            <a:off x="8153400" y="4800599"/>
            <a:ext cx="762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2" name="Rectangle 211"/>
          <p:cNvSpPr/>
          <p:nvPr/>
        </p:nvSpPr>
        <p:spPr>
          <a:xfrm>
            <a:off x="6324600" y="4800600"/>
            <a:ext cx="152400" cy="22859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3" name="Rectangle 212"/>
          <p:cNvSpPr/>
          <p:nvPr/>
        </p:nvSpPr>
        <p:spPr>
          <a:xfrm>
            <a:off x="6858000" y="4800600"/>
            <a:ext cx="228600" cy="22859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4" name="Rectangle 213"/>
          <p:cNvSpPr/>
          <p:nvPr/>
        </p:nvSpPr>
        <p:spPr>
          <a:xfrm>
            <a:off x="7467600" y="4800600"/>
            <a:ext cx="152400" cy="22859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5" name="Rectangle 214"/>
          <p:cNvSpPr/>
          <p:nvPr/>
        </p:nvSpPr>
        <p:spPr>
          <a:xfrm>
            <a:off x="7810504" y="4800599"/>
            <a:ext cx="152400" cy="2286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5" name="Rectangle 144"/>
          <p:cNvSpPr/>
          <p:nvPr/>
        </p:nvSpPr>
        <p:spPr>
          <a:xfrm>
            <a:off x="6324600" y="2057399"/>
            <a:ext cx="19050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6" name="Rectangle 185"/>
          <p:cNvSpPr/>
          <p:nvPr/>
        </p:nvSpPr>
        <p:spPr>
          <a:xfrm>
            <a:off x="6324600" y="2285999"/>
            <a:ext cx="190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7" name="Rectangle 186"/>
          <p:cNvSpPr/>
          <p:nvPr/>
        </p:nvSpPr>
        <p:spPr>
          <a:xfrm flipV="1">
            <a:off x="8077200" y="2362200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6" name="Rectangle 205"/>
          <p:cNvSpPr/>
          <p:nvPr/>
        </p:nvSpPr>
        <p:spPr>
          <a:xfrm flipV="1">
            <a:off x="7772400" y="2362198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7" name="Rectangle 216"/>
          <p:cNvSpPr/>
          <p:nvPr/>
        </p:nvSpPr>
        <p:spPr>
          <a:xfrm>
            <a:off x="6324600" y="2407919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247" name="Rectangle 246"/>
          <p:cNvSpPr/>
          <p:nvPr/>
        </p:nvSpPr>
        <p:spPr>
          <a:xfrm>
            <a:off x="6553200" y="2255519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8" name="Rectangle 247"/>
          <p:cNvSpPr/>
          <p:nvPr/>
        </p:nvSpPr>
        <p:spPr>
          <a:xfrm>
            <a:off x="7162800" y="2255519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9" name="Rectangle 248"/>
          <p:cNvSpPr/>
          <p:nvPr/>
        </p:nvSpPr>
        <p:spPr>
          <a:xfrm>
            <a:off x="8037576" y="2255519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0" name="Rectangle 249"/>
          <p:cNvSpPr/>
          <p:nvPr/>
        </p:nvSpPr>
        <p:spPr>
          <a:xfrm>
            <a:off x="7696200" y="2255519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1" name="Rectangle 250"/>
          <p:cNvSpPr/>
          <p:nvPr/>
        </p:nvSpPr>
        <p:spPr>
          <a:xfrm flipV="1">
            <a:off x="7391400" y="2362199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2" name="Rectangle 251"/>
          <p:cNvSpPr/>
          <p:nvPr/>
        </p:nvSpPr>
        <p:spPr>
          <a:xfrm flipV="1">
            <a:off x="6324600" y="2362200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3" name="Rectangle 252"/>
          <p:cNvSpPr/>
          <p:nvPr/>
        </p:nvSpPr>
        <p:spPr>
          <a:xfrm flipV="1">
            <a:off x="6781800" y="2362199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9" name="Rectangle 258"/>
          <p:cNvSpPr/>
          <p:nvPr/>
        </p:nvSpPr>
        <p:spPr>
          <a:xfrm>
            <a:off x="6324600" y="3011424"/>
            <a:ext cx="19050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0" name="Rectangle 259"/>
          <p:cNvSpPr/>
          <p:nvPr/>
        </p:nvSpPr>
        <p:spPr>
          <a:xfrm>
            <a:off x="6324600" y="3240024"/>
            <a:ext cx="190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1" name="Rectangle 260"/>
          <p:cNvSpPr/>
          <p:nvPr/>
        </p:nvSpPr>
        <p:spPr>
          <a:xfrm flipV="1">
            <a:off x="8077200" y="3316225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2" name="Rectangle 261"/>
          <p:cNvSpPr/>
          <p:nvPr/>
        </p:nvSpPr>
        <p:spPr>
          <a:xfrm flipV="1">
            <a:off x="7772400" y="3316223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3" name="Rectangle 262"/>
          <p:cNvSpPr/>
          <p:nvPr/>
        </p:nvSpPr>
        <p:spPr>
          <a:xfrm>
            <a:off x="6324600" y="3361944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264" name="Rectangle 263"/>
          <p:cNvSpPr/>
          <p:nvPr/>
        </p:nvSpPr>
        <p:spPr>
          <a:xfrm>
            <a:off x="6553200" y="3209544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5" name="Rectangle 264"/>
          <p:cNvSpPr/>
          <p:nvPr/>
        </p:nvSpPr>
        <p:spPr>
          <a:xfrm>
            <a:off x="7162800" y="3209544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6" name="Rectangle 265"/>
          <p:cNvSpPr/>
          <p:nvPr/>
        </p:nvSpPr>
        <p:spPr>
          <a:xfrm>
            <a:off x="8037576" y="3209544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7" name="Rectangle 266"/>
          <p:cNvSpPr/>
          <p:nvPr/>
        </p:nvSpPr>
        <p:spPr>
          <a:xfrm>
            <a:off x="7696200" y="3209544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8" name="Rectangle 267"/>
          <p:cNvSpPr/>
          <p:nvPr/>
        </p:nvSpPr>
        <p:spPr>
          <a:xfrm flipV="1">
            <a:off x="7391400" y="3316224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9" name="Rectangle 268"/>
          <p:cNvSpPr/>
          <p:nvPr/>
        </p:nvSpPr>
        <p:spPr>
          <a:xfrm flipV="1">
            <a:off x="6324600" y="3316225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0" name="Rectangle 269"/>
          <p:cNvSpPr/>
          <p:nvPr/>
        </p:nvSpPr>
        <p:spPr>
          <a:xfrm flipV="1">
            <a:off x="6781800" y="3316224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5" name="Rectangle 274"/>
          <p:cNvSpPr/>
          <p:nvPr/>
        </p:nvSpPr>
        <p:spPr>
          <a:xfrm>
            <a:off x="6324600" y="3916679"/>
            <a:ext cx="19050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6" name="Rectangle 275"/>
          <p:cNvSpPr/>
          <p:nvPr/>
        </p:nvSpPr>
        <p:spPr>
          <a:xfrm>
            <a:off x="6324600" y="4145279"/>
            <a:ext cx="190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7" name="Rectangle 276"/>
          <p:cNvSpPr/>
          <p:nvPr/>
        </p:nvSpPr>
        <p:spPr>
          <a:xfrm flipV="1">
            <a:off x="8077200" y="4221480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9" name="Rectangle 278"/>
          <p:cNvSpPr/>
          <p:nvPr/>
        </p:nvSpPr>
        <p:spPr>
          <a:xfrm>
            <a:off x="6324600" y="4267199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280" name="Rectangle 279"/>
          <p:cNvSpPr/>
          <p:nvPr/>
        </p:nvSpPr>
        <p:spPr>
          <a:xfrm>
            <a:off x="6553200" y="4114799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1" name="Rectangle 280"/>
          <p:cNvSpPr/>
          <p:nvPr/>
        </p:nvSpPr>
        <p:spPr>
          <a:xfrm>
            <a:off x="7162800" y="4114799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2" name="Rectangle 281"/>
          <p:cNvSpPr/>
          <p:nvPr/>
        </p:nvSpPr>
        <p:spPr>
          <a:xfrm>
            <a:off x="8037576" y="4114799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3" name="Rectangle 282"/>
          <p:cNvSpPr/>
          <p:nvPr/>
        </p:nvSpPr>
        <p:spPr>
          <a:xfrm>
            <a:off x="7696200" y="4114799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4" name="Rectangle 283"/>
          <p:cNvSpPr/>
          <p:nvPr/>
        </p:nvSpPr>
        <p:spPr>
          <a:xfrm flipV="1">
            <a:off x="7391400" y="4221479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5" name="Rectangle 284"/>
          <p:cNvSpPr/>
          <p:nvPr/>
        </p:nvSpPr>
        <p:spPr>
          <a:xfrm flipV="1">
            <a:off x="6324600" y="4221480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6" name="Rectangle 285"/>
          <p:cNvSpPr/>
          <p:nvPr/>
        </p:nvSpPr>
        <p:spPr>
          <a:xfrm flipV="1">
            <a:off x="6781800" y="4221479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1" name="Rectangle 290"/>
          <p:cNvSpPr/>
          <p:nvPr/>
        </p:nvSpPr>
        <p:spPr>
          <a:xfrm>
            <a:off x="6324600" y="4983479"/>
            <a:ext cx="190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2" name="Rectangle 291"/>
          <p:cNvSpPr/>
          <p:nvPr/>
        </p:nvSpPr>
        <p:spPr>
          <a:xfrm flipV="1">
            <a:off x="8077200" y="5059680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4" name="Rectangle 293"/>
          <p:cNvSpPr/>
          <p:nvPr/>
        </p:nvSpPr>
        <p:spPr>
          <a:xfrm>
            <a:off x="6324600" y="5105399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295" name="Rectangle 294"/>
          <p:cNvSpPr/>
          <p:nvPr/>
        </p:nvSpPr>
        <p:spPr>
          <a:xfrm>
            <a:off x="6553200" y="4952999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6" name="Rectangle 295"/>
          <p:cNvSpPr/>
          <p:nvPr/>
        </p:nvSpPr>
        <p:spPr>
          <a:xfrm>
            <a:off x="7162800" y="4952999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7" name="Rectangle 296"/>
          <p:cNvSpPr/>
          <p:nvPr/>
        </p:nvSpPr>
        <p:spPr>
          <a:xfrm>
            <a:off x="8026400" y="4952999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8" name="Rectangle 297"/>
          <p:cNvSpPr/>
          <p:nvPr/>
        </p:nvSpPr>
        <p:spPr>
          <a:xfrm>
            <a:off x="7696200" y="4952999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9" name="Rectangle 298"/>
          <p:cNvSpPr/>
          <p:nvPr/>
        </p:nvSpPr>
        <p:spPr>
          <a:xfrm flipV="1">
            <a:off x="7391400" y="5059679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0" name="Rectangle 299"/>
          <p:cNvSpPr/>
          <p:nvPr/>
        </p:nvSpPr>
        <p:spPr>
          <a:xfrm flipV="1">
            <a:off x="6324600" y="5059680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1" name="Rectangle 300"/>
          <p:cNvSpPr/>
          <p:nvPr/>
        </p:nvSpPr>
        <p:spPr>
          <a:xfrm flipV="1">
            <a:off x="6781800" y="5059679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8" name="Rectangle 307"/>
          <p:cNvSpPr/>
          <p:nvPr/>
        </p:nvSpPr>
        <p:spPr>
          <a:xfrm>
            <a:off x="8153400" y="5638799"/>
            <a:ext cx="76200" cy="15240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9" name="Rectangle 308"/>
          <p:cNvSpPr/>
          <p:nvPr/>
        </p:nvSpPr>
        <p:spPr>
          <a:xfrm>
            <a:off x="6324600" y="5638800"/>
            <a:ext cx="152400" cy="112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0" name="Rectangle 309"/>
          <p:cNvSpPr/>
          <p:nvPr/>
        </p:nvSpPr>
        <p:spPr>
          <a:xfrm>
            <a:off x="6858000" y="5638800"/>
            <a:ext cx="228600" cy="112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1" name="Rectangle 310"/>
          <p:cNvSpPr/>
          <p:nvPr/>
        </p:nvSpPr>
        <p:spPr>
          <a:xfrm>
            <a:off x="7467600" y="5638800"/>
            <a:ext cx="152400" cy="112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2" name="Rectangle 311"/>
          <p:cNvSpPr/>
          <p:nvPr/>
        </p:nvSpPr>
        <p:spPr>
          <a:xfrm>
            <a:off x="7808976" y="5638800"/>
            <a:ext cx="152400" cy="112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3" name="Rectangle 312"/>
          <p:cNvSpPr/>
          <p:nvPr/>
        </p:nvSpPr>
        <p:spPr>
          <a:xfrm>
            <a:off x="8153400" y="5715000"/>
            <a:ext cx="762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4" name="Rectangle 313"/>
          <p:cNvSpPr/>
          <p:nvPr/>
        </p:nvSpPr>
        <p:spPr>
          <a:xfrm>
            <a:off x="6324600" y="5715001"/>
            <a:ext cx="152400" cy="22859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5" name="Rectangle 314"/>
          <p:cNvSpPr/>
          <p:nvPr/>
        </p:nvSpPr>
        <p:spPr>
          <a:xfrm>
            <a:off x="6858000" y="5715001"/>
            <a:ext cx="228600" cy="22859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6" name="Rectangle 315"/>
          <p:cNvSpPr/>
          <p:nvPr/>
        </p:nvSpPr>
        <p:spPr>
          <a:xfrm>
            <a:off x="7467600" y="5715001"/>
            <a:ext cx="152400" cy="22859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7" name="Rectangle 316"/>
          <p:cNvSpPr/>
          <p:nvPr/>
        </p:nvSpPr>
        <p:spPr>
          <a:xfrm>
            <a:off x="7810504" y="5715000"/>
            <a:ext cx="152400" cy="2286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8" name="Rectangle 317"/>
          <p:cNvSpPr/>
          <p:nvPr/>
        </p:nvSpPr>
        <p:spPr>
          <a:xfrm>
            <a:off x="6324600" y="5897880"/>
            <a:ext cx="190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9" name="Rectangle 318"/>
          <p:cNvSpPr/>
          <p:nvPr/>
        </p:nvSpPr>
        <p:spPr>
          <a:xfrm flipV="1">
            <a:off x="8077200" y="5974081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1" name="Rectangle 320"/>
          <p:cNvSpPr/>
          <p:nvPr/>
        </p:nvSpPr>
        <p:spPr>
          <a:xfrm>
            <a:off x="6324600" y="60198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322" name="Rectangle 321"/>
          <p:cNvSpPr/>
          <p:nvPr/>
        </p:nvSpPr>
        <p:spPr>
          <a:xfrm>
            <a:off x="6553200" y="58674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3" name="Rectangle 322"/>
          <p:cNvSpPr/>
          <p:nvPr/>
        </p:nvSpPr>
        <p:spPr>
          <a:xfrm>
            <a:off x="7162800" y="58674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4" name="Rectangle 323"/>
          <p:cNvSpPr/>
          <p:nvPr/>
        </p:nvSpPr>
        <p:spPr>
          <a:xfrm>
            <a:off x="8019288" y="58674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5" name="Rectangle 324"/>
          <p:cNvSpPr/>
          <p:nvPr/>
        </p:nvSpPr>
        <p:spPr>
          <a:xfrm>
            <a:off x="7696200" y="58674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6" name="Rectangle 325"/>
          <p:cNvSpPr/>
          <p:nvPr/>
        </p:nvSpPr>
        <p:spPr>
          <a:xfrm flipV="1">
            <a:off x="7391400" y="597408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7" name="Rectangle 326"/>
          <p:cNvSpPr/>
          <p:nvPr/>
        </p:nvSpPr>
        <p:spPr>
          <a:xfrm flipV="1">
            <a:off x="6324600" y="59740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8" name="Rectangle 327"/>
          <p:cNvSpPr/>
          <p:nvPr/>
        </p:nvSpPr>
        <p:spPr>
          <a:xfrm flipV="1">
            <a:off x="6781800" y="5974080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9463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Rectangle 164"/>
          <p:cNvSpPr/>
          <p:nvPr/>
        </p:nvSpPr>
        <p:spPr>
          <a:xfrm flipV="1">
            <a:off x="7772400" y="5135881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4" name="Rectangle 163"/>
          <p:cNvSpPr/>
          <p:nvPr/>
        </p:nvSpPr>
        <p:spPr>
          <a:xfrm flipV="1">
            <a:off x="7772400" y="4145281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3" name="Rectangle 162"/>
          <p:cNvSpPr/>
          <p:nvPr/>
        </p:nvSpPr>
        <p:spPr>
          <a:xfrm flipV="1">
            <a:off x="7772400" y="2545081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 flipV="1">
            <a:off x="7958142" y="4024314"/>
            <a:ext cx="228600" cy="45719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 flipV="1">
            <a:off x="7620000" y="4022691"/>
            <a:ext cx="228600" cy="45719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sz="4200" dirty="0" smtClean="0"/>
              <a:t>Pre-metal clean</a:t>
            </a:r>
          </a:p>
          <a:p>
            <a:pPr lvl="1"/>
            <a:r>
              <a:rPr lang="en-US" sz="4000" dirty="0" smtClean="0"/>
              <a:t>O2 </a:t>
            </a:r>
            <a:r>
              <a:rPr lang="en-US" sz="4000" dirty="0" err="1" smtClean="0"/>
              <a:t>Decsum</a:t>
            </a:r>
            <a:r>
              <a:rPr lang="en-US" sz="4000" dirty="0" smtClean="0"/>
              <a:t> 60s, 300mT, 100W</a:t>
            </a:r>
            <a:r>
              <a:rPr lang="en-US" sz="4000" dirty="0" smtClean="0"/>
              <a:t>)</a:t>
            </a:r>
            <a:r>
              <a:rPr lang="en-US" sz="3800" dirty="0" smtClean="0"/>
              <a:t> </a:t>
            </a:r>
            <a:endParaRPr lang="en-US" sz="3800" dirty="0" smtClean="0"/>
          </a:p>
          <a:p>
            <a:r>
              <a:rPr lang="en-US" sz="4200" dirty="0" smtClean="0"/>
              <a:t>E-beam </a:t>
            </a:r>
            <a:r>
              <a:rPr lang="en-US" sz="4200" dirty="0" smtClean="0"/>
              <a:t>metal </a:t>
            </a:r>
            <a:r>
              <a:rPr lang="en-US" sz="4200" dirty="0" smtClean="0"/>
              <a:t>deposition</a:t>
            </a:r>
          </a:p>
          <a:p>
            <a:pPr lvl="1"/>
            <a:r>
              <a:rPr lang="en-US" sz="3800" dirty="0" smtClean="0"/>
              <a:t>Ti: 50</a:t>
            </a:r>
            <a:r>
              <a:rPr lang="en-US" sz="3800" dirty="0" smtClean="0"/>
              <a:t>Å</a:t>
            </a:r>
            <a:r>
              <a:rPr lang="en-US" sz="3800" dirty="0" smtClean="0"/>
              <a:t> @.2</a:t>
            </a:r>
            <a:r>
              <a:rPr lang="en-US" sz="3800" dirty="0" smtClean="0"/>
              <a:t>Å</a:t>
            </a:r>
            <a:r>
              <a:rPr lang="en-US" sz="3800" dirty="0" smtClean="0"/>
              <a:t>/min</a:t>
            </a:r>
          </a:p>
          <a:p>
            <a:pPr lvl="1"/>
            <a:r>
              <a:rPr lang="en-US" sz="3800" dirty="0" smtClean="0"/>
              <a:t>Pt</a:t>
            </a:r>
            <a:r>
              <a:rPr lang="en-US" sz="3800" dirty="0" smtClean="0"/>
              <a:t>: 200Å @ .</a:t>
            </a:r>
            <a:r>
              <a:rPr lang="en-US" sz="3800" dirty="0" smtClean="0"/>
              <a:t>5Å/min</a:t>
            </a:r>
            <a:endParaRPr lang="en-US" sz="3800" dirty="0" smtClean="0"/>
          </a:p>
          <a:p>
            <a:pPr lvl="1"/>
            <a:r>
              <a:rPr lang="en-US" sz="3800" dirty="0" smtClean="0"/>
              <a:t>Au: 1.5um @ 2/5/30 Å/min for 200/600/remainder</a:t>
            </a:r>
            <a:endParaRPr lang="en-US" sz="3800" dirty="0" smtClean="0"/>
          </a:p>
          <a:p>
            <a:r>
              <a:rPr lang="en-US" sz="4200" dirty="0" smtClean="0"/>
              <a:t>Liftoff</a:t>
            </a:r>
          </a:p>
          <a:p>
            <a:pPr lvl="1"/>
            <a:r>
              <a:rPr lang="en-US" sz="3800" dirty="0" smtClean="0"/>
              <a:t>1165 soak @ 80˚C for 20min</a:t>
            </a:r>
          </a:p>
          <a:p>
            <a:pPr lvl="1"/>
            <a:r>
              <a:rPr lang="en-US" sz="3800" dirty="0" smtClean="0"/>
              <a:t>Gently agitate with pipette</a:t>
            </a:r>
          </a:p>
          <a:p>
            <a:pPr lvl="1"/>
            <a:r>
              <a:rPr lang="en-US" sz="3800" dirty="0" smtClean="0"/>
              <a:t>ISO/DI rinse</a:t>
            </a:r>
          </a:p>
          <a:p>
            <a:r>
              <a:rPr lang="en-US" sz="4200" dirty="0" smtClean="0"/>
              <a:t>Inspect in microscope</a:t>
            </a:r>
          </a:p>
          <a:p>
            <a:r>
              <a:rPr lang="en-US" sz="4200" dirty="0" smtClean="0"/>
              <a:t>Repeat liftoff steps as needed</a:t>
            </a:r>
            <a:endParaRPr lang="en-US" sz="4200" dirty="0" smtClean="0"/>
          </a:p>
          <a:p>
            <a:pPr lvl="1"/>
            <a:endParaRPr lang="en-US" sz="3800" dirty="0" smtClean="0"/>
          </a:p>
          <a:p>
            <a:pPr>
              <a:buNone/>
            </a:pPr>
            <a:endParaRPr lang="en-US" sz="34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P-Metal Deposition</a:t>
            </a:r>
          </a:p>
        </p:txBody>
      </p:sp>
      <p:sp>
        <p:nvSpPr>
          <p:cNvPr id="50" name="Rectangle 49"/>
          <p:cNvSpPr/>
          <p:nvPr/>
        </p:nvSpPr>
        <p:spPr>
          <a:xfrm flipV="1">
            <a:off x="6324600" y="3764281"/>
            <a:ext cx="152400" cy="45719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 flipV="1">
            <a:off x="6477000" y="4022693"/>
            <a:ext cx="381000" cy="45719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 flipV="1">
            <a:off x="7086600" y="4022694"/>
            <a:ext cx="381000" cy="45719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 flipV="1">
            <a:off x="6858000" y="3764280"/>
            <a:ext cx="228600" cy="45719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7467600" y="3764281"/>
            <a:ext cx="152400" cy="45719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7808115" y="3764281"/>
            <a:ext cx="152400" cy="45719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 flipV="1">
            <a:off x="8153400" y="3764281"/>
            <a:ext cx="76200" cy="45719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8153400" y="2209800"/>
            <a:ext cx="76200" cy="15240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6324600" y="2209801"/>
            <a:ext cx="152400" cy="112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6858000" y="2209801"/>
            <a:ext cx="228600" cy="112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7467600" y="2209801"/>
            <a:ext cx="152400" cy="112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7808976" y="2209801"/>
            <a:ext cx="152400" cy="112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8153400" y="2286001"/>
            <a:ext cx="762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Rectangle 86"/>
          <p:cNvSpPr/>
          <p:nvPr/>
        </p:nvSpPr>
        <p:spPr>
          <a:xfrm>
            <a:off x="6324600" y="2286002"/>
            <a:ext cx="152400" cy="22859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ectangle 87"/>
          <p:cNvSpPr/>
          <p:nvPr/>
        </p:nvSpPr>
        <p:spPr>
          <a:xfrm>
            <a:off x="6858000" y="2286002"/>
            <a:ext cx="228600" cy="22859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7467600" y="2286002"/>
            <a:ext cx="152400" cy="22859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>
            <a:off x="7810504" y="2286001"/>
            <a:ext cx="152400" cy="2286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Rectangle 90"/>
          <p:cNvSpPr/>
          <p:nvPr/>
        </p:nvSpPr>
        <p:spPr>
          <a:xfrm>
            <a:off x="6324600" y="2468881"/>
            <a:ext cx="190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Rectangle 91"/>
          <p:cNvSpPr/>
          <p:nvPr/>
        </p:nvSpPr>
        <p:spPr>
          <a:xfrm flipV="1">
            <a:off x="8077200" y="2545082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Rectangle 93"/>
          <p:cNvSpPr/>
          <p:nvPr/>
        </p:nvSpPr>
        <p:spPr>
          <a:xfrm>
            <a:off x="6324600" y="2590801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95" name="Rectangle 94"/>
          <p:cNvSpPr/>
          <p:nvPr/>
        </p:nvSpPr>
        <p:spPr>
          <a:xfrm>
            <a:off x="6553200" y="2438401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Rectangle 95"/>
          <p:cNvSpPr/>
          <p:nvPr/>
        </p:nvSpPr>
        <p:spPr>
          <a:xfrm>
            <a:off x="7162800" y="2438401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Rectangle 96"/>
          <p:cNvSpPr/>
          <p:nvPr/>
        </p:nvSpPr>
        <p:spPr>
          <a:xfrm>
            <a:off x="8019288" y="2438401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7696200" y="2438401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 flipV="1">
            <a:off x="7391400" y="2545081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 flipV="1">
            <a:off x="6324600" y="2545082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Rectangle 102"/>
          <p:cNvSpPr/>
          <p:nvPr/>
        </p:nvSpPr>
        <p:spPr>
          <a:xfrm flipV="1">
            <a:off x="6781800" y="2545081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Rectangle 107"/>
          <p:cNvSpPr/>
          <p:nvPr/>
        </p:nvSpPr>
        <p:spPr>
          <a:xfrm>
            <a:off x="8153400" y="3809999"/>
            <a:ext cx="76200" cy="15240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Rectangle 108"/>
          <p:cNvSpPr/>
          <p:nvPr/>
        </p:nvSpPr>
        <p:spPr>
          <a:xfrm>
            <a:off x="6324600" y="3810000"/>
            <a:ext cx="152400" cy="112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Rectangle 109"/>
          <p:cNvSpPr/>
          <p:nvPr/>
        </p:nvSpPr>
        <p:spPr>
          <a:xfrm>
            <a:off x="6858000" y="3810000"/>
            <a:ext cx="228600" cy="112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Rectangle 110"/>
          <p:cNvSpPr/>
          <p:nvPr/>
        </p:nvSpPr>
        <p:spPr>
          <a:xfrm>
            <a:off x="7467600" y="3810000"/>
            <a:ext cx="152400" cy="112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Rectangle 111"/>
          <p:cNvSpPr/>
          <p:nvPr/>
        </p:nvSpPr>
        <p:spPr>
          <a:xfrm>
            <a:off x="7808976" y="3810000"/>
            <a:ext cx="152400" cy="112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8153400" y="3886200"/>
            <a:ext cx="762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Rectangle 113"/>
          <p:cNvSpPr/>
          <p:nvPr/>
        </p:nvSpPr>
        <p:spPr>
          <a:xfrm>
            <a:off x="6324600" y="3886201"/>
            <a:ext cx="152400" cy="22859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Rectangle 114"/>
          <p:cNvSpPr/>
          <p:nvPr/>
        </p:nvSpPr>
        <p:spPr>
          <a:xfrm>
            <a:off x="6858000" y="3886201"/>
            <a:ext cx="228600" cy="22859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Rectangle 115"/>
          <p:cNvSpPr/>
          <p:nvPr/>
        </p:nvSpPr>
        <p:spPr>
          <a:xfrm>
            <a:off x="7467600" y="3886201"/>
            <a:ext cx="152400" cy="22859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Rectangle 116"/>
          <p:cNvSpPr/>
          <p:nvPr/>
        </p:nvSpPr>
        <p:spPr>
          <a:xfrm>
            <a:off x="7810504" y="3886200"/>
            <a:ext cx="152400" cy="2286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8" name="Rectangle 117"/>
          <p:cNvSpPr/>
          <p:nvPr/>
        </p:nvSpPr>
        <p:spPr>
          <a:xfrm>
            <a:off x="6324600" y="4069080"/>
            <a:ext cx="190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Rectangle 118"/>
          <p:cNvSpPr/>
          <p:nvPr/>
        </p:nvSpPr>
        <p:spPr>
          <a:xfrm flipV="1">
            <a:off x="8077200" y="4145281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Rectangle 120"/>
          <p:cNvSpPr/>
          <p:nvPr/>
        </p:nvSpPr>
        <p:spPr>
          <a:xfrm>
            <a:off x="6324600" y="41910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122" name="Rectangle 121"/>
          <p:cNvSpPr/>
          <p:nvPr/>
        </p:nvSpPr>
        <p:spPr>
          <a:xfrm>
            <a:off x="6553200" y="40386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" name="Rectangle 122"/>
          <p:cNvSpPr/>
          <p:nvPr/>
        </p:nvSpPr>
        <p:spPr>
          <a:xfrm>
            <a:off x="7162800" y="40386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" name="Rectangle 123"/>
          <p:cNvSpPr/>
          <p:nvPr/>
        </p:nvSpPr>
        <p:spPr>
          <a:xfrm>
            <a:off x="8019288" y="40386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" name="Rectangle 124"/>
          <p:cNvSpPr/>
          <p:nvPr/>
        </p:nvSpPr>
        <p:spPr>
          <a:xfrm>
            <a:off x="7696200" y="40386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 flipV="1">
            <a:off x="7391400" y="414528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7" name="Rectangle 126"/>
          <p:cNvSpPr/>
          <p:nvPr/>
        </p:nvSpPr>
        <p:spPr>
          <a:xfrm flipV="1">
            <a:off x="6324600" y="41452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Rectangle 127"/>
          <p:cNvSpPr/>
          <p:nvPr/>
        </p:nvSpPr>
        <p:spPr>
          <a:xfrm flipV="1">
            <a:off x="6781800" y="4145280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3" name="Rectangle 132"/>
          <p:cNvSpPr/>
          <p:nvPr/>
        </p:nvSpPr>
        <p:spPr>
          <a:xfrm flipV="1">
            <a:off x="7958142" y="5014914"/>
            <a:ext cx="228600" cy="45719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" name="Rectangle 133"/>
          <p:cNvSpPr/>
          <p:nvPr/>
        </p:nvSpPr>
        <p:spPr>
          <a:xfrm flipV="1">
            <a:off x="7620000" y="5013291"/>
            <a:ext cx="228600" cy="45719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" name="Rectangle 135"/>
          <p:cNvSpPr/>
          <p:nvPr/>
        </p:nvSpPr>
        <p:spPr>
          <a:xfrm flipV="1">
            <a:off x="6477000" y="5013293"/>
            <a:ext cx="381000" cy="45719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7" name="Rectangle 136"/>
          <p:cNvSpPr/>
          <p:nvPr/>
        </p:nvSpPr>
        <p:spPr>
          <a:xfrm flipV="1">
            <a:off x="7086600" y="5013294"/>
            <a:ext cx="381000" cy="45719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" name="Rectangle 151"/>
          <p:cNvSpPr/>
          <p:nvPr/>
        </p:nvSpPr>
        <p:spPr>
          <a:xfrm>
            <a:off x="6324600" y="5059680"/>
            <a:ext cx="190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3" name="Rectangle 152"/>
          <p:cNvSpPr/>
          <p:nvPr/>
        </p:nvSpPr>
        <p:spPr>
          <a:xfrm flipV="1">
            <a:off x="8077200" y="5135881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5" name="Rectangle 154"/>
          <p:cNvSpPr/>
          <p:nvPr/>
        </p:nvSpPr>
        <p:spPr>
          <a:xfrm>
            <a:off x="6324600" y="51816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156" name="Rectangle 155"/>
          <p:cNvSpPr/>
          <p:nvPr/>
        </p:nvSpPr>
        <p:spPr>
          <a:xfrm>
            <a:off x="6553200" y="50292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7" name="Rectangle 156"/>
          <p:cNvSpPr/>
          <p:nvPr/>
        </p:nvSpPr>
        <p:spPr>
          <a:xfrm>
            <a:off x="7162800" y="50292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8" name="Rectangle 157"/>
          <p:cNvSpPr/>
          <p:nvPr/>
        </p:nvSpPr>
        <p:spPr>
          <a:xfrm>
            <a:off x="8037576" y="50292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9" name="Rectangle 158"/>
          <p:cNvSpPr/>
          <p:nvPr/>
        </p:nvSpPr>
        <p:spPr>
          <a:xfrm>
            <a:off x="7696200" y="50292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0" name="Rectangle 159"/>
          <p:cNvSpPr/>
          <p:nvPr/>
        </p:nvSpPr>
        <p:spPr>
          <a:xfrm flipV="1">
            <a:off x="7391400" y="513588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1" name="Rectangle 160"/>
          <p:cNvSpPr/>
          <p:nvPr/>
        </p:nvSpPr>
        <p:spPr>
          <a:xfrm flipV="1">
            <a:off x="6324600" y="51358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2" name="Rectangle 161"/>
          <p:cNvSpPr/>
          <p:nvPr/>
        </p:nvSpPr>
        <p:spPr>
          <a:xfrm flipV="1">
            <a:off x="6781800" y="5135880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9463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3962400"/>
          </a:xfrm>
        </p:spPr>
        <p:txBody>
          <a:bodyPr>
            <a:normAutofit/>
          </a:bodyPr>
          <a:lstStyle/>
          <a:p>
            <a:r>
              <a:rPr lang="en-US" sz="4200" dirty="0" smtClean="0"/>
              <a:t>Pre-metal clean</a:t>
            </a:r>
          </a:p>
          <a:p>
            <a:pPr lvl="1"/>
            <a:r>
              <a:rPr lang="en-US" sz="4000" dirty="0" smtClean="0"/>
              <a:t>O2 </a:t>
            </a:r>
            <a:r>
              <a:rPr lang="en-US" sz="4000" dirty="0" err="1" smtClean="0"/>
              <a:t>Decsum</a:t>
            </a:r>
            <a:r>
              <a:rPr lang="en-US" sz="4000" dirty="0" smtClean="0"/>
              <a:t> 60s, 300mT, 100W</a:t>
            </a:r>
            <a:r>
              <a:rPr lang="en-US" sz="4000" dirty="0" smtClean="0"/>
              <a:t>)</a:t>
            </a:r>
            <a:r>
              <a:rPr lang="en-US" sz="3800" dirty="0" smtClean="0"/>
              <a:t> </a:t>
            </a:r>
            <a:endParaRPr lang="en-US" sz="3800" dirty="0" smtClean="0"/>
          </a:p>
          <a:p>
            <a:r>
              <a:rPr lang="en-US" sz="4200" dirty="0" smtClean="0"/>
              <a:t>RTA</a:t>
            </a:r>
          </a:p>
          <a:p>
            <a:pPr lvl="1"/>
            <a:r>
              <a:rPr lang="en-US" sz="3800" dirty="0" smtClean="0"/>
              <a:t>360˚</a:t>
            </a:r>
            <a:r>
              <a:rPr lang="en-US" sz="3800" dirty="0" smtClean="0"/>
              <a:t>C </a:t>
            </a:r>
            <a:r>
              <a:rPr lang="en-US" sz="3800" dirty="0" smtClean="0"/>
              <a:t>/ 30s</a:t>
            </a:r>
            <a:endParaRPr lang="en-US" sz="3800" dirty="0" smtClean="0"/>
          </a:p>
          <a:p>
            <a:r>
              <a:rPr lang="en-US" sz="4200" dirty="0" smtClean="0"/>
              <a:t>Inspect in microscope</a:t>
            </a:r>
            <a:endParaRPr lang="en-US" sz="3800" dirty="0" smtClean="0"/>
          </a:p>
          <a:p>
            <a:pPr>
              <a:buNone/>
            </a:pPr>
            <a:endParaRPr lang="en-US" sz="34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P-Metal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Anneal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463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38800" cy="11430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US" dirty="0" smtClean="0"/>
              <a:t>Ash rate ~ 400nm/min</a:t>
            </a:r>
          </a:p>
          <a:p>
            <a:r>
              <a:rPr lang="en-US" dirty="0" smtClean="0"/>
              <a:t>Uniformity &lt; 150nm</a:t>
            </a:r>
          </a:p>
          <a:p>
            <a:r>
              <a:rPr lang="en-US" dirty="0" smtClean="0"/>
              <a:t>BCB withstood 360˚</a:t>
            </a:r>
            <a:r>
              <a:rPr lang="en-US" dirty="0" smtClean="0"/>
              <a:t>C </a:t>
            </a:r>
            <a:r>
              <a:rPr lang="en-US" dirty="0" smtClean="0"/>
              <a:t>without any </a:t>
            </a:r>
            <a:r>
              <a:rPr lang="en-US" dirty="0" err="1" smtClean="0"/>
              <a:t>noticable</a:t>
            </a:r>
            <a:r>
              <a:rPr lang="en-US" dirty="0" smtClean="0"/>
              <a:t> change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257800" y="304800"/>
          <a:ext cx="3327401" cy="2152650"/>
        </p:xfrm>
        <a:graphic>
          <a:graphicData uri="http://schemas.openxmlformats.org/drawingml/2006/table">
            <a:tbl>
              <a:tblPr/>
              <a:tblGrid>
                <a:gridCol w="790417"/>
                <a:gridCol w="637433"/>
                <a:gridCol w="637433"/>
                <a:gridCol w="631059"/>
                <a:gridCol w="631059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Run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Wafer 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Sample 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Ashed 5'20"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Measured heights between mesa and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bcb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Measurements in nm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Die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Small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Large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Large 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Small 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Average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542.375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517.0161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566.5929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548.74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Minimum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437.1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528.8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Maximum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595.4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630.8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706.6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568.2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Overall Min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568.2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Overall Max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706.6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Uniformity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9288</TotalTime>
  <Words>880</Words>
  <Application>Microsoft Office PowerPoint</Application>
  <PresentationFormat>On-screen Show (4:3)</PresentationFormat>
  <Paragraphs>225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BCB Planarization Process</vt:lpstr>
      <vt:lpstr>Hard Mask Dep &amp; Lithography</vt:lpstr>
      <vt:lpstr>Etch and Inspect</vt:lpstr>
      <vt:lpstr>BCB Application and Cure</vt:lpstr>
      <vt:lpstr>Slide 5</vt:lpstr>
      <vt:lpstr>Slide 6</vt:lpstr>
      <vt:lpstr>Slide 7</vt:lpstr>
      <vt:lpstr>Slide 8</vt:lpstr>
      <vt:lpstr>Results</vt:lpstr>
      <vt:lpstr>Next Steps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BCB Planarization Process</dc:title>
  <dc:creator>Jared Hulme</dc:creator>
  <cp:lastModifiedBy>Jared Hulme</cp:lastModifiedBy>
  <cp:revision>308</cp:revision>
  <dcterms:created xsi:type="dcterms:W3CDTF">2012-01-18T16:03:07Z</dcterms:created>
  <dcterms:modified xsi:type="dcterms:W3CDTF">2012-04-09T16:33:42Z</dcterms:modified>
</cp:coreProperties>
</file>