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7" r:id="rId4"/>
    <p:sldId id="271" r:id="rId5"/>
    <p:sldId id="274" r:id="rId6"/>
    <p:sldId id="258" r:id="rId7"/>
    <p:sldId id="261" r:id="rId8"/>
    <p:sldId id="263" r:id="rId9"/>
    <p:sldId id="264" r:id="rId10"/>
    <p:sldId id="266" r:id="rId11"/>
    <p:sldId id="267" r:id="rId12"/>
    <p:sldId id="268" r:id="rId13"/>
    <p:sldId id="275" r:id="rId14"/>
    <p:sldId id="273" r:id="rId15"/>
    <p:sldId id="269" r:id="rId16"/>
    <p:sldId id="259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2D817-706F-4D6A-9A90-8BEEDE5B3A1B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C6BD9-4760-46FB-B82D-3C5794D286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C6BD9-4760-46FB-B82D-3C5794D2863D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2011/5/22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Comparison of different hybrid modulator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Y.B. Tang</a:t>
            </a:r>
          </a:p>
          <a:p>
            <a:r>
              <a:rPr lang="en-US" altLang="zh-CN" dirty="0" smtClean="0"/>
              <a:t>Updated on Feb. 3th.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Loss&lt;3dB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71604" y="1142984"/>
          <a:ext cx="650085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893"/>
                <a:gridCol w="1209561"/>
                <a:gridCol w="1500079"/>
                <a:gridCol w="1813225"/>
                <a:gridCol w="830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Active loss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Taper loss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Passive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1~2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1x1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TWEAM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1~2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1x1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&lt;0.5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MZM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1~2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1x2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RingDrop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1~2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&gt;1x1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RingThr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&lt;1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&gt;1x1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&lt;0.5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042" y="3500438"/>
            <a:ext cx="53206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/>
                <a:cs typeface="Times New Roman"/>
              </a:rPr>
              <a:t>Only the loss related to the modulator is included here. </a:t>
            </a:r>
          </a:p>
          <a:p>
            <a:r>
              <a:rPr lang="en-US" altLang="zh-CN" dirty="0" smtClean="0">
                <a:latin typeface="Times New Roman"/>
                <a:cs typeface="Times New Roman"/>
              </a:rPr>
              <a:t>E.g. the taper loss in the LD side is not included. </a:t>
            </a:r>
          </a:p>
          <a:p>
            <a:endParaRPr lang="en-US" altLang="zh-CN" dirty="0" smtClean="0">
              <a:latin typeface="Times New Roman"/>
              <a:cs typeface="Times New Roman"/>
            </a:endParaRPr>
          </a:p>
          <a:p>
            <a:r>
              <a:rPr lang="en-US" altLang="zh-CN" dirty="0" smtClean="0">
                <a:latin typeface="Times New Roman"/>
                <a:cs typeface="Times New Roman"/>
              </a:rPr>
              <a:t>The output of the modulator is assumed to have a taper </a:t>
            </a:r>
          </a:p>
          <a:p>
            <a:r>
              <a:rPr lang="en-US" altLang="zh-CN" dirty="0" smtClean="0">
                <a:latin typeface="Times New Roman"/>
                <a:cs typeface="Times New Roman"/>
              </a:rPr>
              <a:t>to guide the light from III/V to Si waveguide</a:t>
            </a:r>
          </a:p>
          <a:p>
            <a:endParaRPr lang="en-US" altLang="zh-CN" dirty="0" smtClean="0">
              <a:latin typeface="Times New Roman"/>
              <a:cs typeface="Times New Roman"/>
            </a:endParaRPr>
          </a:p>
          <a:p>
            <a:r>
              <a:rPr lang="en-US" altLang="zh-CN" dirty="0" smtClean="0">
                <a:latin typeface="Times New Roman"/>
                <a:cs typeface="Times New Roman"/>
              </a:rPr>
              <a:t>Passive loss includs the MMI loss for MZM, </a:t>
            </a:r>
          </a:p>
          <a:p>
            <a:r>
              <a:rPr lang="en-US" altLang="zh-CN" dirty="0" smtClean="0">
                <a:latin typeface="Times New Roman"/>
                <a:cs typeface="Times New Roman"/>
              </a:rPr>
              <a:t>and the loss from the passive hybrid waveguide.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consumption &lt;2mW/Gbps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85785" y="1285860"/>
          <a:ext cx="778674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1"/>
                <a:gridCol w="928694"/>
                <a:gridCol w="571504"/>
                <a:gridCol w="1235140"/>
                <a:gridCol w="796379"/>
                <a:gridCol w="968877"/>
                <a:gridCol w="1285884"/>
                <a:gridCol w="9286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</a:t>
                      </a:r>
                    </a:p>
                    <a:p>
                      <a:r>
                        <a:rPr lang="en-US" altLang="zh-CN" dirty="0" smtClean="0"/>
                        <a:t>[pF]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Vpp</a:t>
                      </a:r>
                    </a:p>
                    <a:p>
                      <a:r>
                        <a:rPr lang="en-US" altLang="zh-CN" dirty="0" smtClean="0"/>
                        <a:t>[V]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RF Power</a:t>
                      </a:r>
                    </a:p>
                    <a:p>
                      <a:r>
                        <a:rPr lang="en-US" altLang="zh-CN" dirty="0" smtClean="0"/>
                        <a:t>[mW/Gbps]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Bias</a:t>
                      </a:r>
                    </a:p>
                    <a:p>
                      <a:r>
                        <a:rPr lang="en-US" altLang="zh-CN" dirty="0" smtClean="0"/>
                        <a:t>[V]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Bit rate</a:t>
                      </a:r>
                    </a:p>
                    <a:p>
                      <a:r>
                        <a:rPr lang="en-US" altLang="zh-CN" dirty="0" smtClean="0"/>
                        <a:t>[Gb/s]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Static 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[mW/Gbps]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0.1~0.2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TWEAM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0.2~0.3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&lt;0.2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&lt;0.1*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MZM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&lt;0.1*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RingDrop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&lt;0.1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&lt;0.1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RingThr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&lt;0.1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&lt;0.1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7" y="4143380"/>
            <a:ext cx="69294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TWEAM and MZM, assuming a 50</a:t>
            </a:r>
            <a:r>
              <a:rPr lang="el-GR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Ω</a:t>
            </a: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load.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*</a:t>
            </a: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A bias tee is required between the device and the load.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Note that the ring structure would typically need thermo-electric set to tune the wavelength. This set may increase the pow consumption greatly, although they are excluded here.</a:t>
            </a:r>
          </a:p>
          <a:p>
            <a:endParaRPr lang="en-US" altLang="zh-CN" sz="14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I1=0.01mA; I0 = 0.1mA for LEAM, Ring; </a:t>
            </a:r>
            <a:endParaRPr lang="zh-CN" altLang="en-US" sz="1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concerns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EO bandwidth:</a:t>
            </a:r>
          </a:p>
          <a:p>
            <a:pPr lvl="1"/>
            <a:r>
              <a:rPr lang="en-US" altLang="zh-CN" dirty="0" smtClean="0"/>
              <a:t>TWEAM(40GHz)&gt;MZM(25GHz)&gt;Ring(?)&gt;LEAM(20GHz)</a:t>
            </a:r>
          </a:p>
          <a:p>
            <a:r>
              <a:rPr lang="en-US" altLang="zh-CN" dirty="0" smtClean="0"/>
              <a:t>Optical bandwidth :</a:t>
            </a:r>
          </a:p>
          <a:p>
            <a:pPr lvl="1"/>
            <a:r>
              <a:rPr lang="en-US" altLang="zh-CN" dirty="0" smtClean="0"/>
              <a:t>MZM (&gt;50nm)&gt; EAM (&gt;30nm)&gt; Ring (&lt;1nm)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57225" y="1357298"/>
          <a:ext cx="7286673" cy="3121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073"/>
                <a:gridCol w="1018720"/>
                <a:gridCol w="1018720"/>
                <a:gridCol w="1018720"/>
                <a:gridCol w="1018720"/>
                <a:gridCol w="1018720"/>
              </a:tblGrid>
              <a:tr h="468799">
                <a:tc>
                  <a:txBody>
                    <a:bodyPr/>
                    <a:lstStyle/>
                    <a:p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LEAM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TWEAM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MZM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Ring  Drop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Ring thr.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Integration with lasers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0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EML Length(size)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0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Voltage/ER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Insertion Loss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0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Power concumption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Bandwidth/speed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Feasibility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0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25379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Cost/Process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2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  <a:endParaRPr lang="zh-CN" altLang="en-US" sz="14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4500570"/>
            <a:ext cx="2729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3, good, 2, possible, 1, difficult, 0, critical</a:t>
            </a:r>
            <a:endParaRPr lang="zh-CN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4755261"/>
            <a:ext cx="78095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TWEAM/LEAM is the best choice for this project. Need pay attention to the loss.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MZM is not good for this project.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Absorptive ring using the drop port is worthy of a try.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It is still questionable whether a high coupling point can be achieved </a:t>
            </a:r>
          </a:p>
          <a:p>
            <a:r>
              <a:rPr lang="en-US" altLang="zh-CN" dirty="0" smtClean="0"/>
              <a:t>   for an absorptive ring using the through port.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686436" cy="475775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smtClean="0"/>
              <a:t>Insertion Loss:</a:t>
            </a:r>
          </a:p>
          <a:p>
            <a:pPr lvl="1"/>
            <a:r>
              <a:rPr lang="en-US" altLang="zh-CN" sz="2000" dirty="0" smtClean="0"/>
              <a:t>Especially the taper loss.</a:t>
            </a:r>
          </a:p>
          <a:p>
            <a:pPr lvl="1"/>
            <a:r>
              <a:rPr lang="en-US" altLang="zh-CN" sz="2000" dirty="0" smtClean="0"/>
              <a:t>How to reduce the “1” level loss?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QWI</a:t>
            </a:r>
            <a:r>
              <a:rPr lang="en-US" altLang="zh-CN" sz="2400" dirty="0" smtClean="0"/>
              <a:t>:</a:t>
            </a:r>
          </a:p>
          <a:p>
            <a:pPr lvl="1"/>
            <a:r>
              <a:rPr lang="en-US" altLang="zh-CN" sz="2000" dirty="0" smtClean="0"/>
              <a:t>Degradation of QCSE effect for the modulators</a:t>
            </a:r>
          </a:p>
          <a:p>
            <a:pPr lvl="1"/>
            <a:r>
              <a:rPr lang="en-US" altLang="zh-CN" sz="2000" dirty="0" smtClean="0"/>
              <a:t>The comprise of the EAM and the LD epis (well number).</a:t>
            </a:r>
          </a:p>
          <a:p>
            <a:r>
              <a:rPr lang="en-US" altLang="zh-CN" sz="2400" dirty="0" smtClean="0"/>
              <a:t>Process.</a:t>
            </a:r>
          </a:p>
          <a:p>
            <a:pPr lvl="1"/>
            <a:r>
              <a:rPr lang="en-US" altLang="zh-CN" sz="2000" dirty="0" smtClean="0"/>
              <a:t>How to reduce the contact resistance and capacitance, due to the low temperature operation and difficulty in doping control?</a:t>
            </a:r>
          </a:p>
          <a:p>
            <a:pPr lvl="1"/>
            <a:r>
              <a:rPr lang="en-US" altLang="zh-CN" sz="2000" dirty="0" smtClean="0"/>
              <a:t>How to optimize the MQW to have a small bias but a sharp absorption curve related to the reverse voltage but keep low loss at symbol ‘1’?</a:t>
            </a:r>
          </a:p>
          <a:p>
            <a:pPr lvl="1"/>
            <a:r>
              <a:rPr lang="en-US" altLang="zh-CN" sz="2000" dirty="0" smtClean="0"/>
              <a:t>The fabrication of a low loss hybrid ring (sidewall roughness etc)?</a:t>
            </a:r>
          </a:p>
          <a:p>
            <a:pPr lvl="1"/>
            <a:endParaRPr lang="en-US" altLang="zh-CN" sz="2000" dirty="0" smtClean="0"/>
          </a:p>
          <a:p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6215074" y="2714620"/>
            <a:ext cx="2786114" cy="857256"/>
            <a:chOff x="2285984" y="2486018"/>
            <a:chExt cx="4000528" cy="1455190"/>
          </a:xfrm>
        </p:grpSpPr>
        <p:grpSp>
          <p:nvGrpSpPr>
            <p:cNvPr id="5" name="组合 45"/>
            <p:cNvGrpSpPr/>
            <p:nvPr/>
          </p:nvGrpSpPr>
          <p:grpSpPr>
            <a:xfrm>
              <a:off x="2285984" y="2500304"/>
              <a:ext cx="1726415" cy="1004386"/>
              <a:chOff x="2285984" y="2500306"/>
              <a:chExt cx="2071702" cy="1430348"/>
            </a:xfrm>
          </p:grpSpPr>
          <p:grpSp>
            <p:nvGrpSpPr>
              <p:cNvPr id="20" name="组合 11"/>
              <p:cNvGrpSpPr/>
              <p:nvPr/>
            </p:nvGrpSpPr>
            <p:grpSpPr>
              <a:xfrm>
                <a:off x="2285984" y="2500306"/>
                <a:ext cx="2071702" cy="644530"/>
                <a:chOff x="6357950" y="500042"/>
                <a:chExt cx="2071702" cy="644530"/>
              </a:xfrm>
            </p:grpSpPr>
            <p:cxnSp>
              <p:nvCxnSpPr>
                <p:cNvPr id="30" name="直接连接符 29"/>
                <p:cNvCxnSpPr/>
                <p:nvPr/>
              </p:nvCxnSpPr>
              <p:spPr>
                <a:xfrm>
                  <a:off x="6357950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6"/>
                <p:cNvCxnSpPr/>
                <p:nvPr/>
              </p:nvCxnSpPr>
              <p:spPr>
                <a:xfrm rot="5400000">
                  <a:off x="6822297" y="821513"/>
                  <a:ext cx="642942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7143768" y="1142984"/>
                  <a:ext cx="500066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 rot="5400000">
                  <a:off x="7323157" y="820719"/>
                  <a:ext cx="642942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7643834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组合 12"/>
              <p:cNvGrpSpPr/>
              <p:nvPr/>
            </p:nvGrpSpPr>
            <p:grpSpPr>
              <a:xfrm flipV="1">
                <a:off x="2285984" y="3571876"/>
                <a:ext cx="2071702" cy="358778"/>
                <a:chOff x="6357950" y="500042"/>
                <a:chExt cx="2071702" cy="358778"/>
              </a:xfrm>
            </p:grpSpPr>
            <p:cxnSp>
              <p:nvCxnSpPr>
                <p:cNvPr id="25" name="直接连接符 24"/>
                <p:cNvCxnSpPr/>
                <p:nvPr/>
              </p:nvCxnSpPr>
              <p:spPr>
                <a:xfrm>
                  <a:off x="6357950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/>
              </p:nvCxnSpPr>
              <p:spPr>
                <a:xfrm rot="5400000">
                  <a:off x="6965173" y="679431"/>
                  <a:ext cx="357984" cy="79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>
                  <a:off x="7143768" y="857232"/>
                  <a:ext cx="500066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 rot="5400000">
                  <a:off x="7465239" y="678637"/>
                  <a:ext cx="35877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17"/>
                <p:cNvCxnSpPr/>
                <p:nvPr/>
              </p:nvCxnSpPr>
              <p:spPr>
                <a:xfrm>
                  <a:off x="7643834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直接连接符 21"/>
              <p:cNvCxnSpPr/>
              <p:nvPr/>
            </p:nvCxnSpPr>
            <p:spPr>
              <a:xfrm>
                <a:off x="2786050" y="3000372"/>
                <a:ext cx="1214446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2786050" y="3714752"/>
                <a:ext cx="1214446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/>
              <p:nvPr/>
            </p:nvCxnSpPr>
            <p:spPr>
              <a:xfrm rot="5400000" flipH="1" flipV="1">
                <a:off x="3428992" y="3357562"/>
                <a:ext cx="714380" cy="1588"/>
              </a:xfrm>
              <a:prstGeom prst="straightConnector1">
                <a:avLst/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组合 44"/>
            <p:cNvGrpSpPr/>
            <p:nvPr/>
          </p:nvGrpSpPr>
          <p:grpSpPr>
            <a:xfrm>
              <a:off x="4429124" y="2485877"/>
              <a:ext cx="1857388" cy="1014338"/>
              <a:chOff x="4429124" y="2486018"/>
              <a:chExt cx="2228870" cy="1444636"/>
            </a:xfrm>
          </p:grpSpPr>
          <p:grpSp>
            <p:nvGrpSpPr>
              <p:cNvPr id="9" name="组合 23"/>
              <p:cNvGrpSpPr/>
              <p:nvPr/>
            </p:nvGrpSpPr>
            <p:grpSpPr>
              <a:xfrm>
                <a:off x="4429124" y="2500306"/>
                <a:ext cx="2186006" cy="1588"/>
                <a:chOff x="6315086" y="500042"/>
                <a:chExt cx="2186006" cy="1588"/>
              </a:xfrm>
            </p:grpSpPr>
            <p:cxnSp>
              <p:nvCxnSpPr>
                <p:cNvPr id="18" name="直接连接符 17"/>
                <p:cNvCxnSpPr/>
                <p:nvPr/>
              </p:nvCxnSpPr>
              <p:spPr>
                <a:xfrm>
                  <a:off x="6315086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连接符 18"/>
                <p:cNvCxnSpPr/>
                <p:nvPr/>
              </p:nvCxnSpPr>
              <p:spPr>
                <a:xfrm>
                  <a:off x="7715274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组合 29"/>
              <p:cNvGrpSpPr/>
              <p:nvPr/>
            </p:nvGrpSpPr>
            <p:grpSpPr>
              <a:xfrm flipV="1">
                <a:off x="4429124" y="3929066"/>
                <a:ext cx="2228870" cy="1588"/>
                <a:chOff x="6315086" y="500042"/>
                <a:chExt cx="2228870" cy="1588"/>
              </a:xfrm>
            </p:grpSpPr>
            <p:cxnSp>
              <p:nvCxnSpPr>
                <p:cNvPr id="16" name="直接连接符 15"/>
                <p:cNvCxnSpPr/>
                <p:nvPr/>
              </p:nvCxnSpPr>
              <p:spPr>
                <a:xfrm>
                  <a:off x="6315086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连接符 16"/>
                <p:cNvCxnSpPr/>
                <p:nvPr/>
              </p:nvCxnSpPr>
              <p:spPr>
                <a:xfrm>
                  <a:off x="7758138" y="500042"/>
                  <a:ext cx="785818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直接连接符 10"/>
              <p:cNvCxnSpPr/>
              <p:nvPr/>
            </p:nvCxnSpPr>
            <p:spPr>
              <a:xfrm>
                <a:off x="4972054" y="2871780"/>
                <a:ext cx="1214446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4972054" y="3743328"/>
                <a:ext cx="1214446" cy="1588"/>
              </a:xfrm>
              <a:prstGeom prst="line">
                <a:avLst/>
              </a:prstGeom>
              <a:ln w="254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任意多边形 12"/>
              <p:cNvSpPr/>
              <p:nvPr/>
            </p:nvSpPr>
            <p:spPr>
              <a:xfrm>
                <a:off x="5186370" y="3571878"/>
                <a:ext cx="714380" cy="357190"/>
              </a:xfrm>
              <a:custGeom>
                <a:avLst/>
                <a:gdLst>
                  <a:gd name="connsiteX0" fmla="*/ 0 w 971550"/>
                  <a:gd name="connsiteY0" fmla="*/ 657225 h 657225"/>
                  <a:gd name="connsiteX1" fmla="*/ 457200 w 971550"/>
                  <a:gd name="connsiteY1" fmla="*/ 0 h 657225"/>
                  <a:gd name="connsiteX2" fmla="*/ 971550 w 971550"/>
                  <a:gd name="connsiteY2" fmla="*/ 657225 h 657225"/>
                  <a:gd name="connsiteX3" fmla="*/ 971550 w 971550"/>
                  <a:gd name="connsiteY3" fmla="*/ 657225 h 657225"/>
                  <a:gd name="connsiteX4" fmla="*/ 971550 w 971550"/>
                  <a:gd name="connsiteY4" fmla="*/ 657225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50" h="657225">
                    <a:moveTo>
                      <a:pt x="0" y="657225"/>
                    </a:moveTo>
                    <a:cubicBezTo>
                      <a:pt x="147637" y="328612"/>
                      <a:pt x="295275" y="0"/>
                      <a:pt x="457200" y="0"/>
                    </a:cubicBezTo>
                    <a:cubicBezTo>
                      <a:pt x="619125" y="0"/>
                      <a:pt x="971550" y="657225"/>
                      <a:pt x="971550" y="657225"/>
                    </a:cubicBezTo>
                    <a:lnTo>
                      <a:pt x="971550" y="657225"/>
                    </a:lnTo>
                    <a:lnTo>
                      <a:pt x="971550" y="657225"/>
                    </a:lnTo>
                  </a:path>
                </a:pathLst>
              </a:cu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 flipV="1">
                <a:off x="5200656" y="2486018"/>
                <a:ext cx="642942" cy="600078"/>
              </a:xfrm>
              <a:custGeom>
                <a:avLst/>
                <a:gdLst>
                  <a:gd name="connsiteX0" fmla="*/ 0 w 971550"/>
                  <a:gd name="connsiteY0" fmla="*/ 657225 h 657225"/>
                  <a:gd name="connsiteX1" fmla="*/ 457200 w 971550"/>
                  <a:gd name="connsiteY1" fmla="*/ 0 h 657225"/>
                  <a:gd name="connsiteX2" fmla="*/ 971550 w 971550"/>
                  <a:gd name="connsiteY2" fmla="*/ 657225 h 657225"/>
                  <a:gd name="connsiteX3" fmla="*/ 971550 w 971550"/>
                  <a:gd name="connsiteY3" fmla="*/ 657225 h 657225"/>
                  <a:gd name="connsiteX4" fmla="*/ 971550 w 971550"/>
                  <a:gd name="connsiteY4" fmla="*/ 657225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50" h="657225">
                    <a:moveTo>
                      <a:pt x="0" y="657225"/>
                    </a:moveTo>
                    <a:cubicBezTo>
                      <a:pt x="147637" y="328612"/>
                      <a:pt x="295275" y="0"/>
                      <a:pt x="457200" y="0"/>
                    </a:cubicBezTo>
                    <a:cubicBezTo>
                      <a:pt x="619125" y="0"/>
                      <a:pt x="971550" y="657225"/>
                      <a:pt x="971550" y="657225"/>
                    </a:cubicBezTo>
                    <a:lnTo>
                      <a:pt x="971550" y="657225"/>
                    </a:lnTo>
                    <a:lnTo>
                      <a:pt x="971550" y="657225"/>
                    </a:lnTo>
                  </a:path>
                </a:pathLst>
              </a:cu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5" name="直接箭头连接符 14"/>
              <p:cNvCxnSpPr/>
              <p:nvPr/>
            </p:nvCxnSpPr>
            <p:spPr>
              <a:xfrm rot="5400000" flipH="1" flipV="1">
                <a:off x="4687096" y="3285332"/>
                <a:ext cx="857256" cy="1588"/>
              </a:xfrm>
              <a:prstGeom prst="straightConnector1">
                <a:avLst/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2643174" y="3571876"/>
              <a:ext cx="1273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Before QWI</a:t>
              </a:r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29190" y="3571876"/>
              <a:ext cx="11281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After QWI</a:t>
              </a:r>
              <a:endParaRPr lang="zh-CN" altLang="en-US" dirty="0"/>
            </a:p>
          </p:txBody>
        </p:sp>
      </p:grpSp>
      <p:cxnSp>
        <p:nvCxnSpPr>
          <p:cNvPr id="43" name="直接箭头连接符 42"/>
          <p:cNvCxnSpPr/>
          <p:nvPr/>
        </p:nvCxnSpPr>
        <p:spPr>
          <a:xfrm>
            <a:off x="7215206" y="5715016"/>
            <a:ext cx="114300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6642908" y="5143512"/>
            <a:ext cx="1143802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29652" y="55721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858016" y="450057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</a:t>
            </a:r>
            <a:endParaRPr lang="zh-CN" altLang="en-US" dirty="0"/>
          </a:p>
        </p:txBody>
      </p:sp>
      <p:cxnSp>
        <p:nvCxnSpPr>
          <p:cNvPr id="55" name="直接连接符 54"/>
          <p:cNvCxnSpPr/>
          <p:nvPr/>
        </p:nvCxnSpPr>
        <p:spPr>
          <a:xfrm>
            <a:off x="7215206" y="4929198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rot="16200000" flipH="1">
            <a:off x="7322363" y="5107793"/>
            <a:ext cx="642942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7786710" y="5572140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rot="16200000" flipH="1">
            <a:off x="6898089" y="4897833"/>
            <a:ext cx="1500198" cy="70567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弧形 62"/>
          <p:cNvSpPr/>
          <p:nvPr/>
        </p:nvSpPr>
        <p:spPr>
          <a:xfrm rot="493320">
            <a:off x="7358082" y="4429132"/>
            <a:ext cx="642942" cy="285752"/>
          </a:xfrm>
          <a:prstGeom prst="arc">
            <a:avLst>
              <a:gd name="adj1" fmla="val 10427111"/>
              <a:gd name="adj2" fmla="val 15340507"/>
            </a:avLst>
          </a:prstGeom>
          <a:ln w="254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5" name="直接箭头连接符 64"/>
          <p:cNvCxnSpPr/>
          <p:nvPr/>
        </p:nvCxnSpPr>
        <p:spPr>
          <a:xfrm rot="10800000">
            <a:off x="7358082" y="5286388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Challenge: Voltage and 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Degradation of QCSE due to QWI</a:t>
            </a:r>
          </a:p>
          <a:p>
            <a:pPr lvl="1"/>
            <a:r>
              <a:rPr lang="en-US" altLang="zh-CN" sz="1600" dirty="0" smtClean="0"/>
              <a:t>Using tensed wells to increase the absorption</a:t>
            </a:r>
            <a:endParaRPr lang="en-US" altLang="zh-CN" sz="2000" dirty="0" smtClean="0"/>
          </a:p>
          <a:p>
            <a:r>
              <a:rPr lang="en-US" altLang="zh-CN" sz="2000" dirty="0" smtClean="0"/>
              <a:t>Large contact resistance and capacitance, due to low temperature operation and difficulty in doping control.</a:t>
            </a:r>
          </a:p>
          <a:p>
            <a:pPr lvl="1"/>
            <a:r>
              <a:rPr lang="en-US" altLang="zh-CN" sz="2000" dirty="0" smtClean="0">
                <a:latin typeface="Calibri"/>
              </a:rPr>
              <a:t>ρs~5e-5 </a:t>
            </a:r>
            <a:r>
              <a:rPr lang="el-GR" altLang="zh-CN" sz="2000" dirty="0" smtClean="0">
                <a:latin typeface="Times New Roman"/>
                <a:cs typeface="Times New Roman"/>
              </a:rPr>
              <a:t>Ω</a:t>
            </a:r>
            <a:r>
              <a:rPr lang="en-US" altLang="zh-CN" sz="2000" dirty="0" smtClean="0">
                <a:latin typeface="Times New Roman"/>
                <a:cs typeface="Times New Roman"/>
              </a:rPr>
              <a:t> cm^2, =&gt; Rs =1~2</a:t>
            </a:r>
            <a:r>
              <a:rPr lang="el-GR" altLang="zh-CN" sz="2000" dirty="0" smtClean="0">
                <a:latin typeface="Times New Roman"/>
                <a:cs typeface="Times New Roman"/>
              </a:rPr>
              <a:t>Ω</a:t>
            </a:r>
            <a:r>
              <a:rPr lang="en-US" altLang="zh-CN" sz="2000" dirty="0" smtClean="0">
                <a:latin typeface="Times New Roman"/>
                <a:cs typeface="Times New Roman"/>
              </a:rPr>
              <a:t> mm, </a:t>
            </a:r>
          </a:p>
          <a:p>
            <a:pPr lvl="1"/>
            <a:r>
              <a:rPr lang="en-US" altLang="zh-CN" sz="2000" dirty="0" smtClean="0">
                <a:latin typeface="Times New Roman"/>
                <a:cs typeface="Times New Roman"/>
              </a:rPr>
              <a:t>C~1pF/mm</a:t>
            </a:r>
          </a:p>
          <a:p>
            <a:r>
              <a:rPr lang="en-US" altLang="zh-CN" sz="2000" dirty="0" smtClean="0"/>
              <a:t>Increase the active length but sacrify the bandwidth.  TW/1-segmented design is preferred.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5072066" y="2214554"/>
            <a:ext cx="3495564" cy="792132"/>
            <a:chOff x="1500166" y="5357826"/>
            <a:chExt cx="3495564" cy="792132"/>
          </a:xfrm>
        </p:grpSpPr>
        <p:pic>
          <p:nvPicPr>
            <p:cNvPr id="2560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8992" y="5357826"/>
              <a:ext cx="1566738" cy="792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" name="椭圆 53"/>
            <p:cNvSpPr/>
            <p:nvPr/>
          </p:nvSpPr>
          <p:spPr>
            <a:xfrm>
              <a:off x="3214678" y="5357826"/>
              <a:ext cx="642942" cy="3571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00166" y="5500702"/>
              <a:ext cx="18026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Isolate taper part</a:t>
              </a:r>
              <a:endParaRPr lang="zh-CN" altLang="en-US" dirty="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358082" y="3714752"/>
            <a:ext cx="1214446" cy="1128720"/>
            <a:chOff x="6029336" y="5014924"/>
            <a:chExt cx="1214446" cy="1128720"/>
          </a:xfrm>
        </p:grpSpPr>
        <p:sp>
          <p:nvSpPr>
            <p:cNvPr id="49" name="矩形 48"/>
            <p:cNvSpPr/>
            <p:nvPr/>
          </p:nvSpPr>
          <p:spPr>
            <a:xfrm>
              <a:off x="6029336" y="5014924"/>
              <a:ext cx="1214446" cy="112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6029336" y="5786454"/>
              <a:ext cx="1214446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6357950" y="5786454"/>
              <a:ext cx="571504" cy="28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6357950" y="5786454"/>
              <a:ext cx="571504" cy="8321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6357950" y="6029342"/>
              <a:ext cx="571504" cy="457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786314" y="4143380"/>
            <a:ext cx="2589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Increase the doping in p-cladding</a:t>
            </a:r>
            <a:endParaRPr lang="zh-CN" alt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Increase top SCH layer</a:t>
            </a:r>
          </a:p>
        </p:txBody>
      </p:sp>
      <p:cxnSp>
        <p:nvCxnSpPr>
          <p:cNvPr id="62" name="直接箭头连接符 61"/>
          <p:cNvCxnSpPr/>
          <p:nvPr/>
        </p:nvCxnSpPr>
        <p:spPr>
          <a:xfrm flipV="1">
            <a:off x="7215206" y="4143380"/>
            <a:ext cx="357190" cy="1428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>
            <a:off x="6572264" y="4500570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00034" y="1434444"/>
          <a:ext cx="7643866" cy="914400"/>
        </p:xfrm>
        <a:graphic>
          <a:graphicData uri="http://schemas.openxmlformats.org/drawingml/2006/table">
            <a:tbl>
              <a:tblPr/>
              <a:tblGrid>
                <a:gridCol w="597154"/>
                <a:gridCol w="7046712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[1]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J. Liu, M. Beals, A. Pomerene, S. Bernardis, R. Sun, J. Cheng, L. Kimerling, and J. Michel, “Waveguide-integrated, ultralow-energy GeSi electro-absorption modulators,” </a:t>
                      </a:r>
                      <a:r>
                        <a:rPr lang="en-US" i="1" dirty="0"/>
                        <a:t>Nature Photonics</a:t>
                      </a:r>
                      <a:r>
                        <a:rPr lang="en-US" dirty="0"/>
                        <a:t>, vol. 2, 2008, pp. 433-437.  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00034" y="2285992"/>
          <a:ext cx="7358114" cy="914400"/>
        </p:xfrm>
        <a:graphic>
          <a:graphicData uri="http://schemas.openxmlformats.org/drawingml/2006/table">
            <a:tbl>
              <a:tblPr/>
              <a:tblGrid>
                <a:gridCol w="532831"/>
                <a:gridCol w="6825283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[2]</a:t>
                      </a:r>
                      <a:endParaRPr lang="en-US" altLang="zh-CN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Y. Kuo, H. Chen, and J.E. Bowers, “High speed hybrid silicon evanescent electroabsorption modulator,” </a:t>
                      </a:r>
                      <a:r>
                        <a:rPr lang="en-US" i="1" dirty="0"/>
                        <a:t>Optics Express</a:t>
                      </a:r>
                      <a:r>
                        <a:rPr lang="en-US" dirty="0"/>
                        <a:t>, vol. 16, Jun. 2008, pp. 9936-9941.  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15686" y="3143248"/>
          <a:ext cx="7556776" cy="914400"/>
        </p:xfrm>
        <a:graphic>
          <a:graphicData uri="http://schemas.openxmlformats.org/drawingml/2006/table">
            <a:tbl>
              <a:tblPr/>
              <a:tblGrid>
                <a:gridCol w="484414"/>
                <a:gridCol w="7072362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[3]</a:t>
                      </a:r>
                      <a:endParaRPr lang="en-US" altLang="zh-CN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H. Chen, Y. Kuo, and J. Bowers, “25Gb/s hybrid silicon switch using a capacitively loaded traveling wave electrode,” </a:t>
                      </a:r>
                      <a:r>
                        <a:rPr lang="en-US" i="1" dirty="0"/>
                        <a:t>Opt. Express</a:t>
                      </a:r>
                      <a:r>
                        <a:rPr lang="en-US" dirty="0"/>
                        <a:t>, vol. 18, 2010, pp. 1070-1075.  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17452" y="4071942"/>
          <a:ext cx="7500990" cy="914400"/>
        </p:xfrm>
        <a:graphic>
          <a:graphicData uri="http://schemas.openxmlformats.org/drawingml/2006/table">
            <a:tbl>
              <a:tblPr/>
              <a:tblGrid>
                <a:gridCol w="527417"/>
                <a:gridCol w="6973573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[4]</a:t>
                      </a:r>
                      <a:endParaRPr lang="en-US" altLang="zh-CN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H. Chen, Y. Kuo, and J. Bowers, “High speed hybrid silicon evanescent Mach-Zehnder modulator and switch,” </a:t>
                      </a:r>
                      <a:r>
                        <a:rPr lang="en-US" i="1" dirty="0"/>
                        <a:t>Optics Express</a:t>
                      </a:r>
                      <a:r>
                        <a:rPr lang="en-US" dirty="0"/>
                        <a:t>, vol. 16, 2008, pp. 20571-20576.  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00034" y="4943492"/>
          <a:ext cx="7500990" cy="914400"/>
        </p:xfrm>
        <a:graphic>
          <a:graphicData uri="http://schemas.openxmlformats.org/drawingml/2006/table">
            <a:tbl>
              <a:tblPr/>
              <a:tblGrid>
                <a:gridCol w="500066"/>
                <a:gridCol w="7000924"/>
              </a:tblGrid>
              <a:tr h="51150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[5]</a:t>
                      </a:r>
                      <a:endParaRPr lang="en-US" altLang="zh-CN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D. Liang et al., “Electrically-pumped compact hybrid silicon microring lasers for optical interconnects,” </a:t>
                      </a:r>
                      <a:r>
                        <a:rPr lang="en-US" i="1" dirty="0" smtClean="0"/>
                        <a:t>Optics Express</a:t>
                      </a:r>
                      <a:r>
                        <a:rPr lang="en-US" dirty="0" smtClean="0"/>
                        <a:t>, vol. 17, no. 22, pp. 20355-20364, 2009. </a:t>
                      </a:r>
                      <a:r>
                        <a:rPr lang="en-US" dirty="0"/>
                        <a:t> 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Targets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Integration with hybrid silicon lasers</a:t>
            </a:r>
          </a:p>
          <a:p>
            <a:r>
              <a:rPr lang="en-US" altLang="zh-CN" dirty="0" smtClean="0"/>
              <a:t>EML length &lt; 1mm</a:t>
            </a:r>
          </a:p>
          <a:p>
            <a:r>
              <a:rPr lang="en-US" altLang="zh-CN" dirty="0" smtClean="0"/>
              <a:t>Voltage &lt; 1Vpp</a:t>
            </a:r>
          </a:p>
          <a:p>
            <a:r>
              <a:rPr lang="en-US" altLang="zh-CN" dirty="0" smtClean="0"/>
              <a:t>Loss &lt; 3dB</a:t>
            </a:r>
          </a:p>
          <a:p>
            <a:r>
              <a:rPr lang="en-US" altLang="zh-CN" dirty="0" smtClean="0"/>
              <a:t>Extinction ratio &gt; 5dB</a:t>
            </a:r>
          </a:p>
          <a:p>
            <a:r>
              <a:rPr lang="en-US" altLang="zh-CN" dirty="0" smtClean="0"/>
              <a:t>Power consumption for modulator &lt; 2mW/Gbit/s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Modulator Structure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071538" y="34290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MZM</a:t>
            </a:r>
            <a:endParaRPr lang="zh-CN" altLang="en-US" dirty="0"/>
          </a:p>
        </p:txBody>
      </p:sp>
      <p:grpSp>
        <p:nvGrpSpPr>
          <p:cNvPr id="61" name="组合 60"/>
          <p:cNvGrpSpPr/>
          <p:nvPr/>
        </p:nvGrpSpPr>
        <p:grpSpPr>
          <a:xfrm>
            <a:off x="4929190" y="1214422"/>
            <a:ext cx="2714644" cy="2071702"/>
            <a:chOff x="928662" y="5030903"/>
            <a:chExt cx="1090417" cy="1255615"/>
          </a:xfrm>
        </p:grpSpPr>
        <p:sp>
          <p:nvSpPr>
            <p:cNvPr id="62" name="矩形 61"/>
            <p:cNvSpPr/>
            <p:nvPr/>
          </p:nvSpPr>
          <p:spPr>
            <a:xfrm>
              <a:off x="928662" y="5072074"/>
              <a:ext cx="1071570" cy="61914"/>
            </a:xfrm>
            <a:prstGeom prst="rect">
              <a:avLst/>
            </a:prstGeom>
            <a:solidFill>
              <a:srgbClr val="FFFF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458"/>
            <p:cNvGrpSpPr/>
            <p:nvPr/>
          </p:nvGrpSpPr>
          <p:grpSpPr>
            <a:xfrm>
              <a:off x="934401" y="5030903"/>
              <a:ext cx="1084678" cy="1255615"/>
              <a:chOff x="2165514" y="3631401"/>
              <a:chExt cx="1084678" cy="1255615"/>
            </a:xfrm>
          </p:grpSpPr>
          <p:grpSp>
            <p:nvGrpSpPr>
              <p:cNvPr id="64" name="组合 406"/>
              <p:cNvGrpSpPr/>
              <p:nvPr/>
            </p:nvGrpSpPr>
            <p:grpSpPr>
              <a:xfrm>
                <a:off x="2165514" y="3672571"/>
                <a:ext cx="1084678" cy="1214445"/>
                <a:chOff x="746278" y="3626370"/>
                <a:chExt cx="1084678" cy="1214445"/>
              </a:xfrm>
            </p:grpSpPr>
            <p:sp>
              <p:nvSpPr>
                <p:cNvPr id="67" name="矩形 66"/>
                <p:cNvSpPr/>
                <p:nvPr/>
              </p:nvSpPr>
              <p:spPr>
                <a:xfrm>
                  <a:off x="1706437" y="4295365"/>
                  <a:ext cx="122730" cy="16787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矩形 67"/>
                <p:cNvSpPr/>
                <p:nvPr/>
              </p:nvSpPr>
              <p:spPr>
                <a:xfrm>
                  <a:off x="748669" y="4302508"/>
                  <a:ext cx="122730" cy="16787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矩形 68"/>
                <p:cNvSpPr/>
                <p:nvPr/>
              </p:nvSpPr>
              <p:spPr>
                <a:xfrm>
                  <a:off x="748669" y="3717906"/>
                  <a:ext cx="1079999" cy="6912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grpSp>
              <p:nvGrpSpPr>
                <p:cNvPr id="70" name="组合 291"/>
                <p:cNvGrpSpPr/>
                <p:nvPr/>
              </p:nvGrpSpPr>
              <p:grpSpPr>
                <a:xfrm>
                  <a:off x="748673" y="4086404"/>
                  <a:ext cx="1080668" cy="754411"/>
                  <a:chOff x="4268471" y="4140996"/>
                  <a:chExt cx="1440890" cy="1005881"/>
                </a:xfrm>
              </p:grpSpPr>
              <p:grpSp>
                <p:nvGrpSpPr>
                  <p:cNvPr id="87" name="组合 248"/>
                  <p:cNvGrpSpPr/>
                  <p:nvPr/>
                </p:nvGrpSpPr>
                <p:grpSpPr>
                  <a:xfrm>
                    <a:off x="4268471" y="4140996"/>
                    <a:ext cx="1440890" cy="1005881"/>
                    <a:chOff x="6787853" y="5569756"/>
                    <a:chExt cx="1440890" cy="1005881"/>
                  </a:xfrm>
                </p:grpSpPr>
                <p:sp>
                  <p:nvSpPr>
                    <p:cNvPr id="95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88743" y="6143637"/>
                      <a:ext cx="1440000" cy="432000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6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87853" y="6250091"/>
                      <a:ext cx="1440000" cy="1440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7" name="矩形 96"/>
                    <p:cNvSpPr/>
                    <p:nvPr/>
                  </p:nvSpPr>
                  <p:spPr>
                    <a:xfrm>
                      <a:off x="7176506" y="6072206"/>
                      <a:ext cx="240000" cy="118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98" name="矩形 97"/>
                    <p:cNvSpPr/>
                    <p:nvPr/>
                  </p:nvSpPr>
                  <p:spPr>
                    <a:xfrm>
                      <a:off x="7605134" y="6072199"/>
                      <a:ext cx="240000" cy="1188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99" name="矩形 98"/>
                    <p:cNvSpPr/>
                    <p:nvPr/>
                  </p:nvSpPr>
                  <p:spPr>
                    <a:xfrm>
                      <a:off x="7290301" y="5569756"/>
                      <a:ext cx="432000" cy="36000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100" name="Rectangle 8"/>
                    <p:cNvSpPr/>
                    <p:nvPr/>
                  </p:nvSpPr>
                  <p:spPr>
                    <a:xfrm>
                      <a:off x="7363255" y="6000761"/>
                      <a:ext cx="288000" cy="7200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88" name="Rectangle 8"/>
                  <p:cNvSpPr/>
                  <p:nvPr/>
                </p:nvSpPr>
                <p:spPr>
                  <a:xfrm>
                    <a:off x="4448163" y="4643446"/>
                    <a:ext cx="1080000" cy="72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89" name="矩形 88"/>
                  <p:cNvSpPr/>
                  <p:nvPr/>
                </p:nvSpPr>
                <p:spPr>
                  <a:xfrm>
                    <a:off x="4772025" y="4176286"/>
                    <a:ext cx="432000" cy="396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 smtClean="0"/>
                      <a:t>InP</a:t>
                    </a:r>
                    <a:endParaRPr lang="zh-CN" altLang="en-US" dirty="0"/>
                  </a:p>
                </p:txBody>
              </p:sp>
              <p:sp>
                <p:nvSpPr>
                  <p:cNvPr id="93" name="Rectangle 4"/>
                  <p:cNvSpPr/>
                  <p:nvPr/>
                </p:nvSpPr>
                <p:spPr>
                  <a:xfrm rot="5400000">
                    <a:off x="4598067" y="4473539"/>
                    <a:ext cx="124938" cy="216000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94" name="Rectangle 4"/>
                  <p:cNvSpPr/>
                  <p:nvPr/>
                </p:nvSpPr>
                <p:spPr>
                  <a:xfrm rot="5400000">
                    <a:off x="5262515" y="4490978"/>
                    <a:ext cx="90060" cy="216000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71" name="矩形 70"/>
                <p:cNvSpPr/>
                <p:nvPr/>
              </p:nvSpPr>
              <p:spPr>
                <a:xfrm>
                  <a:off x="880365" y="3683798"/>
                  <a:ext cx="360239" cy="4571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矩形 71"/>
                <p:cNvSpPr/>
                <p:nvPr/>
              </p:nvSpPr>
              <p:spPr>
                <a:xfrm>
                  <a:off x="1383481" y="3681417"/>
                  <a:ext cx="313417" cy="4571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矩形 72"/>
                <p:cNvSpPr/>
                <p:nvPr/>
              </p:nvSpPr>
              <p:spPr>
                <a:xfrm>
                  <a:off x="1153487" y="3723322"/>
                  <a:ext cx="270001" cy="3600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 73"/>
                <p:cNvSpPr/>
                <p:nvPr/>
              </p:nvSpPr>
              <p:spPr>
                <a:xfrm>
                  <a:off x="746979" y="3685218"/>
                  <a:ext cx="135000" cy="82419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5" name="矩形 74"/>
                <p:cNvSpPr/>
                <p:nvPr/>
              </p:nvSpPr>
              <p:spPr>
                <a:xfrm>
                  <a:off x="1696133" y="3690950"/>
                  <a:ext cx="89785" cy="78580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矩形 75"/>
                <p:cNvSpPr/>
                <p:nvPr/>
              </p:nvSpPr>
              <p:spPr>
                <a:xfrm>
                  <a:off x="1704956" y="3626371"/>
                  <a:ext cx="126000" cy="813127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77" name="组合 386"/>
                <p:cNvGrpSpPr/>
                <p:nvPr/>
              </p:nvGrpSpPr>
              <p:grpSpPr>
                <a:xfrm flipH="1">
                  <a:off x="1611266" y="4384785"/>
                  <a:ext cx="218558" cy="134579"/>
                  <a:chOff x="4271905" y="6247577"/>
                  <a:chExt cx="291410" cy="179438"/>
                </a:xfrm>
              </p:grpSpPr>
              <p:sp>
                <p:nvSpPr>
                  <p:cNvPr id="84" name="矩形 83"/>
                  <p:cNvSpPr/>
                  <p:nvPr/>
                </p:nvSpPr>
                <p:spPr>
                  <a:xfrm>
                    <a:off x="4455315" y="6247577"/>
                    <a:ext cx="108000" cy="1080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85" name="矩形 84"/>
                  <p:cNvSpPr/>
                  <p:nvPr/>
                </p:nvSpPr>
                <p:spPr>
                  <a:xfrm>
                    <a:off x="4271905" y="6319015"/>
                    <a:ext cx="187200" cy="1080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86" name="直角三角形 85"/>
                  <p:cNvSpPr/>
                  <p:nvPr/>
                </p:nvSpPr>
                <p:spPr>
                  <a:xfrm flipH="1">
                    <a:off x="4383877" y="6248416"/>
                    <a:ext cx="71438" cy="71438"/>
                  </a:xfrm>
                  <a:prstGeom prst="rtTriangl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78" name="矩形 77"/>
                <p:cNvSpPr/>
                <p:nvPr/>
              </p:nvSpPr>
              <p:spPr>
                <a:xfrm>
                  <a:off x="746278" y="3626370"/>
                  <a:ext cx="133200" cy="810747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79" name="组合 382"/>
                <p:cNvGrpSpPr/>
                <p:nvPr/>
              </p:nvGrpSpPr>
              <p:grpSpPr>
                <a:xfrm>
                  <a:off x="748639" y="4383034"/>
                  <a:ext cx="213155" cy="134580"/>
                  <a:chOff x="4286248" y="6247577"/>
                  <a:chExt cx="284210" cy="179438"/>
                </a:xfrm>
              </p:grpSpPr>
              <p:sp>
                <p:nvSpPr>
                  <p:cNvPr id="81" name="直角三角形 80"/>
                  <p:cNvSpPr/>
                  <p:nvPr/>
                </p:nvSpPr>
                <p:spPr>
                  <a:xfrm flipH="1">
                    <a:off x="4391020" y="6248416"/>
                    <a:ext cx="71438" cy="71438"/>
                  </a:xfrm>
                  <a:prstGeom prst="rtTriangl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462458" y="6247577"/>
                    <a:ext cx="108000" cy="1080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83" name="矩形 82"/>
                  <p:cNvSpPr/>
                  <p:nvPr/>
                </p:nvSpPr>
                <p:spPr>
                  <a:xfrm>
                    <a:off x="4286248" y="6319015"/>
                    <a:ext cx="180000" cy="108000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80" name="矩形 79"/>
                <p:cNvSpPr/>
                <p:nvPr/>
              </p:nvSpPr>
              <p:spPr>
                <a:xfrm>
                  <a:off x="1159643" y="3626371"/>
                  <a:ext cx="259200" cy="457476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5" name="矩形 64"/>
              <p:cNvSpPr/>
              <p:nvPr/>
            </p:nvSpPr>
            <p:spPr>
              <a:xfrm>
                <a:off x="2324088" y="3636170"/>
                <a:ext cx="190800" cy="1404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2890830" y="3631401"/>
                <a:ext cx="190800" cy="1428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23" name="组合 122"/>
          <p:cNvGrpSpPr/>
          <p:nvPr/>
        </p:nvGrpSpPr>
        <p:grpSpPr>
          <a:xfrm>
            <a:off x="357158" y="3929066"/>
            <a:ext cx="2000264" cy="1357322"/>
            <a:chOff x="357158" y="5129758"/>
            <a:chExt cx="2392290" cy="1583778"/>
          </a:xfrm>
        </p:grpSpPr>
        <p:grpSp>
          <p:nvGrpSpPr>
            <p:cNvPr id="58" name="组合 57"/>
            <p:cNvGrpSpPr/>
            <p:nvPr/>
          </p:nvGrpSpPr>
          <p:grpSpPr>
            <a:xfrm>
              <a:off x="428596" y="5129758"/>
              <a:ext cx="2320852" cy="1287472"/>
              <a:chOff x="571472" y="4071942"/>
              <a:chExt cx="2320852" cy="1287472"/>
            </a:xfrm>
          </p:grpSpPr>
          <p:grpSp>
            <p:nvGrpSpPr>
              <p:cNvPr id="47" name="组合 46"/>
              <p:cNvGrpSpPr/>
              <p:nvPr/>
            </p:nvGrpSpPr>
            <p:grpSpPr>
              <a:xfrm>
                <a:off x="606308" y="4143380"/>
                <a:ext cx="2286016" cy="1216034"/>
                <a:chOff x="606308" y="4143380"/>
                <a:chExt cx="2286016" cy="1216034"/>
              </a:xfrm>
            </p:grpSpPr>
            <p:cxnSp>
              <p:nvCxnSpPr>
                <p:cNvPr id="41" name="直接连接符 40"/>
                <p:cNvCxnSpPr/>
                <p:nvPr/>
              </p:nvCxnSpPr>
              <p:spPr>
                <a:xfrm>
                  <a:off x="606308" y="5357826"/>
                  <a:ext cx="2286016" cy="1588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椭圆 43"/>
                <p:cNvSpPr/>
                <p:nvPr/>
              </p:nvSpPr>
              <p:spPr>
                <a:xfrm>
                  <a:off x="1214414" y="4143380"/>
                  <a:ext cx="1143008" cy="114300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" name="椭圆 44"/>
                <p:cNvSpPr/>
                <p:nvPr/>
              </p:nvSpPr>
              <p:spPr>
                <a:xfrm>
                  <a:off x="1285852" y="4214818"/>
                  <a:ext cx="1000132" cy="10001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57" name="直接连接符 56"/>
              <p:cNvCxnSpPr/>
              <p:nvPr/>
            </p:nvCxnSpPr>
            <p:spPr>
              <a:xfrm>
                <a:off x="571472" y="4071942"/>
                <a:ext cx="2286016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1142976" y="6344204"/>
              <a:ext cx="1056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RingDrop</a:t>
              </a:r>
              <a:endParaRPr lang="zh-CN" altLang="en-US" dirty="0"/>
            </a:p>
          </p:txBody>
        </p:sp>
        <p:cxnSp>
          <p:nvCxnSpPr>
            <p:cNvPr id="118" name="直接箭头连接符 117"/>
            <p:cNvCxnSpPr/>
            <p:nvPr/>
          </p:nvCxnSpPr>
          <p:spPr>
            <a:xfrm>
              <a:off x="428596" y="6286520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 flipH="1">
              <a:off x="357158" y="5241077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组合 121"/>
          <p:cNvGrpSpPr/>
          <p:nvPr/>
        </p:nvGrpSpPr>
        <p:grpSpPr>
          <a:xfrm>
            <a:off x="71406" y="2631040"/>
            <a:ext cx="2500330" cy="726522"/>
            <a:chOff x="214282" y="3845462"/>
            <a:chExt cx="2857520" cy="857256"/>
          </a:xfrm>
        </p:grpSpPr>
        <p:grpSp>
          <p:nvGrpSpPr>
            <p:cNvPr id="54" name="组合 53"/>
            <p:cNvGrpSpPr/>
            <p:nvPr/>
          </p:nvGrpSpPr>
          <p:grpSpPr>
            <a:xfrm>
              <a:off x="214282" y="3845462"/>
              <a:ext cx="2847996" cy="857256"/>
              <a:chOff x="285720" y="1785926"/>
              <a:chExt cx="2847996" cy="857256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285720" y="1785926"/>
                <a:ext cx="2847996" cy="857256"/>
                <a:chOff x="500034" y="1928802"/>
                <a:chExt cx="2847996" cy="857256"/>
              </a:xfrm>
            </p:grpSpPr>
            <p:sp>
              <p:nvSpPr>
                <p:cNvPr id="4" name="矩形 3"/>
                <p:cNvSpPr/>
                <p:nvPr/>
              </p:nvSpPr>
              <p:spPr>
                <a:xfrm>
                  <a:off x="1285852" y="1928802"/>
                  <a:ext cx="1285884" cy="14287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" name="矩形 4"/>
                <p:cNvSpPr/>
                <p:nvPr/>
              </p:nvSpPr>
              <p:spPr>
                <a:xfrm>
                  <a:off x="1285852" y="2643182"/>
                  <a:ext cx="1285884" cy="14287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7" name="直接连接符 6"/>
                <p:cNvCxnSpPr/>
                <p:nvPr/>
              </p:nvCxnSpPr>
              <p:spPr>
                <a:xfrm rot="5400000" flipH="1" flipV="1">
                  <a:off x="973090" y="1962755"/>
                  <a:ext cx="285752" cy="357190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接连接符 8"/>
                <p:cNvCxnSpPr/>
                <p:nvPr/>
              </p:nvCxnSpPr>
              <p:spPr>
                <a:xfrm>
                  <a:off x="928662" y="2432400"/>
                  <a:ext cx="357190" cy="285752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矩形 14"/>
                <p:cNvSpPr/>
                <p:nvPr/>
              </p:nvSpPr>
              <p:spPr>
                <a:xfrm>
                  <a:off x="785786" y="2214554"/>
                  <a:ext cx="142876" cy="2857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2928926" y="2214554"/>
                  <a:ext cx="142876" cy="285752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 flipV="1">
                  <a:off x="500034" y="2350487"/>
                  <a:ext cx="276228" cy="0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/>
                <p:nvPr/>
              </p:nvCxnSpPr>
              <p:spPr>
                <a:xfrm flipV="1">
                  <a:off x="3071802" y="2294701"/>
                  <a:ext cx="276228" cy="0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连接符 20"/>
                <p:cNvCxnSpPr/>
                <p:nvPr/>
              </p:nvCxnSpPr>
              <p:spPr>
                <a:xfrm flipV="1">
                  <a:off x="3071802" y="2437577"/>
                  <a:ext cx="276228" cy="0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直接连接符 51"/>
              <p:cNvCxnSpPr/>
              <p:nvPr/>
            </p:nvCxnSpPr>
            <p:spPr>
              <a:xfrm rot="16200000" flipV="1">
                <a:off x="2401850" y="1816347"/>
                <a:ext cx="285752" cy="357190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 flipH="1">
                <a:off x="2357422" y="2285992"/>
                <a:ext cx="357190" cy="285752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/>
            <p:cNvCxnSpPr/>
            <p:nvPr/>
          </p:nvCxnSpPr>
          <p:spPr>
            <a:xfrm>
              <a:off x="214282" y="4000504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/>
            <p:nvPr/>
          </p:nvCxnSpPr>
          <p:spPr>
            <a:xfrm>
              <a:off x="2714612" y="4500570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组合 125"/>
          <p:cNvGrpSpPr/>
          <p:nvPr/>
        </p:nvGrpSpPr>
        <p:grpSpPr>
          <a:xfrm>
            <a:off x="142844" y="1643050"/>
            <a:ext cx="2357454" cy="867786"/>
            <a:chOff x="357158" y="2285992"/>
            <a:chExt cx="2357454" cy="867786"/>
          </a:xfrm>
        </p:grpSpPr>
        <p:grpSp>
          <p:nvGrpSpPr>
            <p:cNvPr id="90" name="组合 89"/>
            <p:cNvGrpSpPr/>
            <p:nvPr/>
          </p:nvGrpSpPr>
          <p:grpSpPr>
            <a:xfrm>
              <a:off x="428596" y="2643182"/>
              <a:ext cx="2214579" cy="142876"/>
              <a:chOff x="642910" y="4071942"/>
              <a:chExt cx="2214579" cy="142876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1142976" y="4071942"/>
                <a:ext cx="1285884" cy="1428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2" name="直接连接符 91"/>
              <p:cNvCxnSpPr>
                <a:endCxn id="91" idx="1"/>
              </p:cNvCxnSpPr>
              <p:nvPr/>
            </p:nvCxnSpPr>
            <p:spPr>
              <a:xfrm>
                <a:off x="642910" y="4143380"/>
                <a:ext cx="500066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/>
              <p:cNvCxnSpPr/>
              <p:nvPr/>
            </p:nvCxnSpPr>
            <p:spPr>
              <a:xfrm rot="10800000">
                <a:off x="2437570" y="4143380"/>
                <a:ext cx="419919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/>
            <p:cNvSpPr txBox="1"/>
            <p:nvPr/>
          </p:nvSpPr>
          <p:spPr>
            <a:xfrm>
              <a:off x="1071538" y="2784446"/>
              <a:ext cx="941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TWEAM</a:t>
              </a:r>
              <a:endParaRPr lang="zh-CN" altLang="en-US" dirty="0"/>
            </a:p>
          </p:txBody>
        </p:sp>
        <p:cxnSp>
          <p:nvCxnSpPr>
            <p:cNvPr id="109" name="直接箭头连接符 108"/>
            <p:cNvCxnSpPr/>
            <p:nvPr/>
          </p:nvCxnSpPr>
          <p:spPr>
            <a:xfrm rot="5400000">
              <a:off x="820711" y="2464587"/>
              <a:ext cx="357984" cy="7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箭头连接符 109"/>
            <p:cNvCxnSpPr/>
            <p:nvPr/>
          </p:nvCxnSpPr>
          <p:spPr>
            <a:xfrm rot="5400000">
              <a:off x="2036745" y="2892421"/>
              <a:ext cx="35719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/>
            <p:nvPr/>
          </p:nvCxnSpPr>
          <p:spPr>
            <a:xfrm>
              <a:off x="357158" y="2571744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箭头连接符 123"/>
            <p:cNvCxnSpPr/>
            <p:nvPr/>
          </p:nvCxnSpPr>
          <p:spPr>
            <a:xfrm>
              <a:off x="2357422" y="2571744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组合 126"/>
          <p:cNvGrpSpPr/>
          <p:nvPr/>
        </p:nvGrpSpPr>
        <p:grpSpPr>
          <a:xfrm>
            <a:off x="134135" y="714356"/>
            <a:ext cx="2357454" cy="1083688"/>
            <a:chOff x="357158" y="714356"/>
            <a:chExt cx="2357454" cy="1083688"/>
          </a:xfrm>
        </p:grpSpPr>
        <p:grpSp>
          <p:nvGrpSpPr>
            <p:cNvPr id="38" name="组合 37"/>
            <p:cNvGrpSpPr/>
            <p:nvPr/>
          </p:nvGrpSpPr>
          <p:grpSpPr>
            <a:xfrm>
              <a:off x="428596" y="1285860"/>
              <a:ext cx="2214579" cy="142876"/>
              <a:chOff x="642910" y="4071942"/>
              <a:chExt cx="2214579" cy="142876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142976" y="4071942"/>
                <a:ext cx="1285884" cy="1428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7" name="直接连接符 26"/>
              <p:cNvCxnSpPr>
                <a:endCxn id="25" idx="1"/>
              </p:cNvCxnSpPr>
              <p:nvPr/>
            </p:nvCxnSpPr>
            <p:spPr>
              <a:xfrm>
                <a:off x="642910" y="4143380"/>
                <a:ext cx="500066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rot="10800000">
                <a:off x="2437570" y="4143380"/>
                <a:ext cx="419919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/>
            <p:cNvSpPr txBox="1"/>
            <p:nvPr/>
          </p:nvSpPr>
          <p:spPr>
            <a:xfrm>
              <a:off x="1214414" y="1428712"/>
              <a:ext cx="722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LEAM</a:t>
              </a:r>
              <a:endParaRPr lang="zh-CN" altLang="en-US" dirty="0"/>
            </a:p>
          </p:txBody>
        </p:sp>
        <p:cxnSp>
          <p:nvCxnSpPr>
            <p:cNvPr id="108" name="直接箭头连接符 107"/>
            <p:cNvCxnSpPr/>
            <p:nvPr/>
          </p:nvCxnSpPr>
          <p:spPr>
            <a:xfrm rot="5400000">
              <a:off x="1286646" y="999314"/>
              <a:ext cx="571504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/>
            <p:nvPr/>
          </p:nvCxnSpPr>
          <p:spPr>
            <a:xfrm>
              <a:off x="357158" y="1214422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箭头连接符 124"/>
            <p:cNvCxnSpPr/>
            <p:nvPr/>
          </p:nvCxnSpPr>
          <p:spPr>
            <a:xfrm>
              <a:off x="2357422" y="1214422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组合 102"/>
          <p:cNvGrpSpPr/>
          <p:nvPr/>
        </p:nvGrpSpPr>
        <p:grpSpPr>
          <a:xfrm>
            <a:off x="428596" y="5486948"/>
            <a:ext cx="2071702" cy="1228200"/>
            <a:chOff x="428596" y="5201196"/>
            <a:chExt cx="2428892" cy="1526094"/>
          </a:xfrm>
        </p:grpSpPr>
        <p:grpSp>
          <p:nvGrpSpPr>
            <p:cNvPr id="112" name="组合 46"/>
            <p:cNvGrpSpPr/>
            <p:nvPr/>
          </p:nvGrpSpPr>
          <p:grpSpPr>
            <a:xfrm>
              <a:off x="463432" y="5201196"/>
              <a:ext cx="2286016" cy="1216034"/>
              <a:chOff x="606308" y="4143380"/>
              <a:chExt cx="2286016" cy="1216034"/>
            </a:xfrm>
          </p:grpSpPr>
          <p:cxnSp>
            <p:nvCxnSpPr>
              <p:cNvPr id="114" name="直接连接符 113"/>
              <p:cNvCxnSpPr/>
              <p:nvPr/>
            </p:nvCxnSpPr>
            <p:spPr>
              <a:xfrm>
                <a:off x="606308" y="5357826"/>
                <a:ext cx="2286016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椭圆 127"/>
              <p:cNvSpPr/>
              <p:nvPr/>
            </p:nvSpPr>
            <p:spPr>
              <a:xfrm>
                <a:off x="1214414" y="4143380"/>
                <a:ext cx="1143008" cy="1143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9" name="椭圆 128"/>
              <p:cNvSpPr/>
              <p:nvPr/>
            </p:nvSpPr>
            <p:spPr>
              <a:xfrm>
                <a:off x="1285852" y="4214818"/>
                <a:ext cx="1000132" cy="10001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1000100" y="6357958"/>
              <a:ext cx="1431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RingThrough</a:t>
              </a:r>
              <a:endParaRPr lang="zh-CN" altLang="en-US" dirty="0"/>
            </a:p>
          </p:txBody>
        </p:sp>
        <p:cxnSp>
          <p:nvCxnSpPr>
            <p:cNvPr id="106" name="直接箭头连接符 105"/>
            <p:cNvCxnSpPr/>
            <p:nvPr/>
          </p:nvCxnSpPr>
          <p:spPr>
            <a:xfrm>
              <a:off x="428596" y="6286520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箭头连接符 106"/>
            <p:cNvCxnSpPr/>
            <p:nvPr/>
          </p:nvCxnSpPr>
          <p:spPr>
            <a:xfrm>
              <a:off x="2500298" y="6286520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5643570" y="3286124"/>
            <a:ext cx="14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Cross section</a:t>
            </a:r>
            <a:endParaRPr lang="zh-CN" alt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143380"/>
            <a:ext cx="2566983" cy="149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143380"/>
            <a:ext cx="315418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1" name="TextBox 130"/>
          <p:cNvSpPr txBox="1"/>
          <p:nvPr/>
        </p:nvSpPr>
        <p:spPr>
          <a:xfrm>
            <a:off x="3428992" y="5643578"/>
            <a:ext cx="255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epi  EAM;  PL=1.48</a:t>
            </a:r>
            <a:r>
              <a:rPr lang="el-GR" altLang="zh-CN" dirty="0" smtClean="0">
                <a:latin typeface="Calibri"/>
              </a:rPr>
              <a:t>μ</a:t>
            </a:r>
            <a:r>
              <a:rPr lang="en-US" altLang="zh-CN" dirty="0" smtClean="0">
                <a:latin typeface="Calibri"/>
              </a:rPr>
              <a:t>m [2]</a:t>
            </a:r>
            <a:endParaRPr lang="zh-CN" alt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215074" y="5643578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epi  MZM;  PL=1.36</a:t>
            </a:r>
            <a:r>
              <a:rPr lang="el-GR" altLang="zh-CN" dirty="0" smtClean="0">
                <a:latin typeface="Calibri"/>
              </a:rPr>
              <a:t>μ</a:t>
            </a:r>
            <a:r>
              <a:rPr lang="en-US" altLang="zh-CN" dirty="0" smtClean="0">
                <a:latin typeface="Calibri"/>
              </a:rPr>
              <a:t>m [3,4]</a:t>
            </a:r>
            <a:endParaRPr lang="zh-CN" alt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2571736" y="6211669"/>
            <a:ext cx="4820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Due to the static loss, Q factor of the ring can not be very high. </a:t>
            </a:r>
          </a:p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Ring modulator based on phase shift  is not good for a high extinction ratio.</a:t>
            </a:r>
          </a:p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The ring modulator refers to an absorptive ring modulator. </a:t>
            </a:r>
            <a:endParaRPr lang="zh-CN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143636" y="300037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</a:t>
            </a:r>
            <a:endParaRPr lang="zh-CN" alt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5286380" y="1785926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SU8</a:t>
            </a:r>
            <a:endParaRPr lang="zh-CN" alt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5929322" y="1500174"/>
            <a:ext cx="733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Metal</a:t>
            </a:r>
            <a:endParaRPr lang="zh-CN" alt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046071" y="276864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SiO</a:t>
            </a:r>
            <a:r>
              <a:rPr lang="en-US" altLang="zh-CN" baseline="-25000" dirty="0" smtClean="0"/>
              <a:t>2</a:t>
            </a:r>
            <a:endParaRPr lang="zh-CN" altLang="en-US" baseline="-25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6715140" y="2143116"/>
            <a:ext cx="120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MQW/SCH</a:t>
            </a:r>
            <a:endParaRPr lang="zh-CN" altLang="en-US" baseline="-25000" dirty="0"/>
          </a:p>
        </p:txBody>
      </p:sp>
      <p:cxnSp>
        <p:nvCxnSpPr>
          <p:cNvPr id="135" name="直接箭头连接符 134"/>
          <p:cNvCxnSpPr/>
          <p:nvPr/>
        </p:nvCxnSpPr>
        <p:spPr>
          <a:xfrm rot="10800000" flipV="1">
            <a:off x="6429388" y="2428868"/>
            <a:ext cx="357190" cy="2143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 due to hybrid platform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sz="2800" dirty="0" smtClean="0"/>
              <a:t>After bonding, the process temperature can not be too high (e.g. &lt;400˚C). Difficult to get a very good ohmic contact. </a:t>
            </a:r>
          </a:p>
          <a:p>
            <a:r>
              <a:rPr lang="en-US" altLang="zh-CN" sz="2800" dirty="0" smtClean="0"/>
              <a:t>Typically, passive component (e.g. MMI) is based on silicon due to the low loss. It needs tapers for the transition between silicon and hybrid waveguides.</a:t>
            </a:r>
          </a:p>
          <a:p>
            <a:r>
              <a:rPr lang="en-US" altLang="zh-CN" sz="2800" dirty="0" smtClean="0"/>
              <a:t>The III/V epi is bonded upside down, with the substrate being removed then. Epi Regrown can not be done after bonding due to the temperature requirement (&gt;600 ˚C). Epi regrown is possible before the bonding if the bonding surface can be flat.</a:t>
            </a:r>
          </a:p>
          <a:p>
            <a:r>
              <a:rPr lang="en-US" altLang="zh-CN" sz="2800" dirty="0" smtClean="0"/>
              <a:t>The III-V material in the bus waveguide for the current hybrid ring [5] is still there. Remove it will do harm to the ring structure. </a:t>
            </a:r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Concept of the absorptive ring modulator</a:t>
            </a: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1500166" y="1714488"/>
            <a:ext cx="2428892" cy="1656804"/>
            <a:chOff x="428596" y="5201196"/>
            <a:chExt cx="2428892" cy="1656804"/>
          </a:xfrm>
        </p:grpSpPr>
        <p:grpSp>
          <p:nvGrpSpPr>
            <p:cNvPr id="9" name="组合 46"/>
            <p:cNvGrpSpPr/>
            <p:nvPr/>
          </p:nvGrpSpPr>
          <p:grpSpPr>
            <a:xfrm>
              <a:off x="463432" y="5201196"/>
              <a:ext cx="2286016" cy="1216034"/>
              <a:chOff x="606308" y="4143380"/>
              <a:chExt cx="2286016" cy="1216034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606308" y="5357826"/>
                <a:ext cx="2286016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椭圆 12"/>
              <p:cNvSpPr/>
              <p:nvPr/>
            </p:nvSpPr>
            <p:spPr>
              <a:xfrm>
                <a:off x="1214414" y="4143380"/>
                <a:ext cx="1143008" cy="114300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285852" y="4214818"/>
                <a:ext cx="1000132" cy="10001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357290" y="648866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Ring</a:t>
              </a:r>
              <a:endParaRPr lang="zh-CN" altLang="en-US" dirty="0"/>
            </a:p>
          </p:txBody>
        </p:sp>
        <p:cxnSp>
          <p:nvCxnSpPr>
            <p:cNvPr id="7" name="直接箭头连接符 6"/>
            <p:cNvCxnSpPr/>
            <p:nvPr/>
          </p:nvCxnSpPr>
          <p:spPr>
            <a:xfrm>
              <a:off x="428596" y="6286520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2500298" y="6286520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14"/>
          <p:cNvGrpSpPr/>
          <p:nvPr/>
        </p:nvGrpSpPr>
        <p:grpSpPr>
          <a:xfrm>
            <a:off x="5214942" y="1643050"/>
            <a:ext cx="2392290" cy="1728242"/>
            <a:chOff x="357158" y="5129758"/>
            <a:chExt cx="2392290" cy="1728242"/>
          </a:xfrm>
        </p:grpSpPr>
        <p:grpSp>
          <p:nvGrpSpPr>
            <p:cNvPr id="11" name="组合 57"/>
            <p:cNvGrpSpPr/>
            <p:nvPr/>
          </p:nvGrpSpPr>
          <p:grpSpPr>
            <a:xfrm>
              <a:off x="428596" y="5129758"/>
              <a:ext cx="2320852" cy="1287472"/>
              <a:chOff x="571472" y="4071942"/>
              <a:chExt cx="2320852" cy="1287472"/>
            </a:xfrm>
          </p:grpSpPr>
          <p:grpSp>
            <p:nvGrpSpPr>
              <p:cNvPr id="15" name="组合 46"/>
              <p:cNvGrpSpPr/>
              <p:nvPr/>
            </p:nvGrpSpPr>
            <p:grpSpPr>
              <a:xfrm>
                <a:off x="606308" y="4143380"/>
                <a:ext cx="2286016" cy="1216034"/>
                <a:chOff x="606308" y="4143380"/>
                <a:chExt cx="2286016" cy="1216034"/>
              </a:xfrm>
            </p:grpSpPr>
            <p:cxnSp>
              <p:nvCxnSpPr>
                <p:cNvPr id="23" name="直接连接符 22"/>
                <p:cNvCxnSpPr/>
                <p:nvPr/>
              </p:nvCxnSpPr>
              <p:spPr>
                <a:xfrm>
                  <a:off x="606308" y="5357826"/>
                  <a:ext cx="2286016" cy="1588"/>
                </a:xfrm>
                <a:prstGeom prst="line">
                  <a:avLst/>
                </a:prstGeom>
                <a:ln w="3810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椭圆 23"/>
                <p:cNvSpPr/>
                <p:nvPr/>
              </p:nvSpPr>
              <p:spPr>
                <a:xfrm>
                  <a:off x="1214414" y="4143380"/>
                  <a:ext cx="1143008" cy="1143008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1285852" y="4214818"/>
                  <a:ext cx="1000132" cy="10001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2" name="直接连接符 21"/>
              <p:cNvCxnSpPr/>
              <p:nvPr/>
            </p:nvCxnSpPr>
            <p:spPr>
              <a:xfrm>
                <a:off x="571472" y="4071942"/>
                <a:ext cx="2286016" cy="1588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1357290" y="648866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Ring</a:t>
              </a:r>
              <a:endParaRPr lang="zh-CN" altLang="en-US" dirty="0"/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428596" y="6286520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 flipH="1">
              <a:off x="357158" y="5241077"/>
              <a:ext cx="35719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286248" y="1785926"/>
          <a:ext cx="1411288" cy="965200"/>
        </p:xfrm>
        <a:graphic>
          <a:graphicData uri="http://schemas.openxmlformats.org/presentationml/2006/ole">
            <p:oleObj spid="_x0000_s36866" name="Equation" r:id="rId3" imgW="1002960" imgH="685800" progId="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14348" y="1714488"/>
          <a:ext cx="1321603" cy="714380"/>
        </p:xfrm>
        <a:graphic>
          <a:graphicData uri="http://schemas.openxmlformats.org/presentationml/2006/ole">
            <p:oleObj spid="_x0000_s36867" name="Equation" r:id="rId4" imgW="939600" imgH="507960" progId="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57224" y="5929330"/>
            <a:ext cx="7438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1, Index change is positive to the ER but ignored here</a:t>
            </a:r>
          </a:p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2, ER can be enhanced by absorptive ring modulator due to the resonance, compared with a 100 </a:t>
            </a:r>
            <a:r>
              <a:rPr lang="el-GR" altLang="zh-CN" sz="12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m EAM (10dB ER)</a:t>
            </a:r>
          </a:p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3, Optical bandwidth is 10x wider than that of a refractive ring modulator. </a:t>
            </a:r>
          </a:p>
          <a:p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4, Coupling coefficient is important for the absorptive ring modulator design.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high coupling is not easy. </a:t>
            </a:r>
            <a:endParaRPr lang="zh-CN" altLang="en-US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7554" y="2539837"/>
            <a:ext cx="11160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Transmission port</a:t>
            </a:r>
            <a:endParaRPr lang="zh-CN" alt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5072066" y="1396829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Drop port</a:t>
            </a:r>
            <a:endParaRPr lang="zh-CN" altLang="en-US" sz="1000" dirty="0"/>
          </a:p>
        </p:txBody>
      </p:sp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2928934"/>
            <a:ext cx="3360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3" name="对象 32"/>
          <p:cNvGraphicFramePr>
            <a:graphicFrameLocks noChangeAspect="1"/>
          </p:cNvGraphicFramePr>
          <p:nvPr/>
        </p:nvGraphicFramePr>
        <p:xfrm>
          <a:off x="2987824" y="4653136"/>
          <a:ext cx="939800" cy="189439"/>
        </p:xfrm>
        <a:graphic>
          <a:graphicData uri="http://schemas.openxmlformats.org/presentationml/2006/ole">
            <p:oleObj spid="_x0000_s36868" name="Equation" r:id="rId6" imgW="939600" imgH="228600" progId="">
              <p:embed/>
            </p:oleObj>
          </a:graphicData>
        </a:graphic>
      </p:graphicFrame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2786058"/>
            <a:ext cx="33600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6804248" y="4581128"/>
          <a:ext cx="939800" cy="190950"/>
        </p:xfrm>
        <a:graphic>
          <a:graphicData uri="http://schemas.openxmlformats.org/presentationml/2006/ole">
            <p:oleObj spid="_x0000_s36869" name="Equation" r:id="rId8" imgW="9396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571612"/>
            <a:ext cx="2487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Power consumption [1]: 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214678" y="1571612"/>
          <a:ext cx="3631816" cy="571504"/>
        </p:xfrm>
        <a:graphic>
          <a:graphicData uri="http://schemas.openxmlformats.org/presentationml/2006/ole">
            <p:oleObj spid="_x0000_s2049" name="Equation" r:id="rId3" imgW="2501640" imgH="393480" progId="">
              <p:embed/>
            </p:oleObj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86116" y="2214554"/>
          <a:ext cx="1160868" cy="357190"/>
        </p:xfrm>
        <a:graphic>
          <a:graphicData uri="http://schemas.openxmlformats.org/presentationml/2006/ole">
            <p:oleObj spid="_x0000_s2050" name="Equation" r:id="rId4" imgW="825480" imgH="253800" progId="">
              <p:embed/>
            </p:oleObj>
          </a:graphicData>
        </a:graphic>
      </p:graphicFrame>
      <p:grpSp>
        <p:nvGrpSpPr>
          <p:cNvPr id="25" name="组合 24"/>
          <p:cNvGrpSpPr/>
          <p:nvPr/>
        </p:nvGrpSpPr>
        <p:grpSpPr>
          <a:xfrm>
            <a:off x="642910" y="2500306"/>
            <a:ext cx="2857520" cy="1785950"/>
            <a:chOff x="642910" y="2786058"/>
            <a:chExt cx="2857520" cy="178595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42910" y="3143248"/>
              <a:ext cx="271464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42910" y="4143380"/>
              <a:ext cx="271464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5400000">
              <a:off x="3321835" y="3170258"/>
              <a:ext cx="71438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3303533" y="3214686"/>
              <a:ext cx="116749" cy="2857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3214678" y="3786190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3214678" y="3857628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rot="5400000" flipH="1" flipV="1">
              <a:off x="3214678" y="4000504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>
              <a:endCxn id="13" idx="2"/>
            </p:cNvCxnSpPr>
            <p:nvPr/>
          </p:nvCxnSpPr>
          <p:spPr>
            <a:xfrm rot="5400000" flipH="1" flipV="1">
              <a:off x="3219032" y="3643315"/>
              <a:ext cx="28575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1965307" y="3678239"/>
              <a:ext cx="178595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57356" y="3429000"/>
              <a:ext cx="720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Z</a:t>
              </a:r>
              <a:r>
                <a:rPr lang="en-US" altLang="zh-CN" baseline="-25000" dirty="0" smtClean="0"/>
                <a:t>C</a:t>
              </a:r>
              <a:r>
                <a:rPr lang="en-US" altLang="zh-CN" dirty="0" smtClean="0"/>
                <a:t>=50</a:t>
              </a:r>
              <a:endParaRPr lang="zh-CN" altLang="en-US" dirty="0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883879" y="2500306"/>
            <a:ext cx="3617211" cy="1805134"/>
            <a:chOff x="3929058" y="2786058"/>
            <a:chExt cx="3617211" cy="1805134"/>
          </a:xfrm>
        </p:grpSpPr>
        <p:grpSp>
          <p:nvGrpSpPr>
            <p:cNvPr id="26" name="组合 25"/>
            <p:cNvGrpSpPr/>
            <p:nvPr/>
          </p:nvGrpSpPr>
          <p:grpSpPr>
            <a:xfrm>
              <a:off x="3929058" y="2805242"/>
              <a:ext cx="3617211" cy="1785950"/>
              <a:chOff x="642910" y="2786852"/>
              <a:chExt cx="3617211" cy="1785950"/>
            </a:xfrm>
          </p:grpSpPr>
          <p:cxnSp>
            <p:nvCxnSpPr>
              <p:cNvPr id="27" name="直接连接符 26"/>
              <p:cNvCxnSpPr/>
              <p:nvPr/>
            </p:nvCxnSpPr>
            <p:spPr>
              <a:xfrm flipV="1">
                <a:off x="642910" y="3124858"/>
                <a:ext cx="35719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V="1">
                <a:off x="651619" y="4124990"/>
                <a:ext cx="3563191" cy="1839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>
                <a:endCxn id="30" idx="0"/>
              </p:cNvCxnSpPr>
              <p:nvPr/>
            </p:nvCxnSpPr>
            <p:spPr>
              <a:xfrm rot="16200000" flipH="1">
                <a:off x="4026610" y="3306910"/>
                <a:ext cx="346715" cy="356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矩形 29"/>
              <p:cNvSpPr/>
              <p:nvPr/>
            </p:nvSpPr>
            <p:spPr>
              <a:xfrm>
                <a:off x="4143372" y="3482048"/>
                <a:ext cx="116749" cy="28575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3" name="直接连接符 32"/>
              <p:cNvCxnSpPr>
                <a:endCxn id="30" idx="2"/>
              </p:cNvCxnSpPr>
              <p:nvPr/>
            </p:nvCxnSpPr>
            <p:spPr>
              <a:xfrm rot="5400000" flipH="1" flipV="1">
                <a:off x="4013560" y="3955987"/>
                <a:ext cx="376374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rot="5400000">
                <a:off x="2178827" y="3679033"/>
                <a:ext cx="178595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14348" y="3410610"/>
                <a:ext cx="720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Z</a:t>
                </a:r>
                <a:r>
                  <a:rPr lang="en-US" altLang="zh-CN" baseline="-25000" dirty="0" smtClean="0"/>
                  <a:t>C</a:t>
                </a:r>
                <a:r>
                  <a:rPr lang="en-US" altLang="zh-CN" dirty="0" smtClean="0"/>
                  <a:t>=50</a:t>
                </a:r>
                <a:endParaRPr lang="zh-CN" altLang="en-US" dirty="0"/>
              </a:p>
            </p:txBody>
          </p:sp>
        </p:grpSp>
        <p:cxnSp>
          <p:nvCxnSpPr>
            <p:cNvPr id="48" name="直接连接符 47"/>
            <p:cNvCxnSpPr/>
            <p:nvPr/>
          </p:nvCxnSpPr>
          <p:spPr>
            <a:xfrm rot="5400000">
              <a:off x="3822695" y="3678239"/>
              <a:ext cx="178595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572264" y="3500438"/>
              <a:ext cx="720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Z</a:t>
              </a:r>
              <a:r>
                <a:rPr lang="en-US" altLang="zh-CN" baseline="-25000" dirty="0" smtClean="0"/>
                <a:t>C</a:t>
              </a:r>
              <a:r>
                <a:rPr lang="en-US" altLang="zh-CN" dirty="0" smtClean="0"/>
                <a:t>=50</a:t>
              </a:r>
              <a:endParaRPr lang="zh-CN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14146" y="3488296"/>
              <a:ext cx="1246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Z</a:t>
              </a:r>
              <a:r>
                <a:rPr lang="en-US" altLang="zh-CN" baseline="-25000" dirty="0" smtClean="0"/>
                <a:t>C</a:t>
              </a:r>
              <a:r>
                <a:rPr lang="en-US" altLang="zh-CN" dirty="0" smtClean="0"/>
                <a:t>=Z</a:t>
              </a:r>
              <a:r>
                <a:rPr lang="en-US" altLang="zh-CN" baseline="-25000" dirty="0" smtClean="0"/>
                <a:t>tw</a:t>
              </a:r>
              <a:r>
                <a:rPr lang="en-US" altLang="zh-CN" dirty="0" smtClean="0"/>
                <a:t>(~20)</a:t>
              </a:r>
              <a:endParaRPr lang="zh-CN" alt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785918" y="414338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Lumped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215074" y="407194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TW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500298" y="24811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V+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446410" y="285749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</a:t>
            </a:r>
            <a:r>
              <a:rPr lang="en-US" altLang="zh-CN" baseline="-25000" dirty="0" smtClean="0"/>
              <a:t>s</a:t>
            </a:r>
            <a:endParaRPr lang="zh-CN" altLang="en-US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3448176" y="334014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</a:t>
            </a:r>
            <a:r>
              <a:rPr lang="en-US" altLang="zh-CN" baseline="-25000" dirty="0" smtClean="0"/>
              <a:t>i</a:t>
            </a:r>
            <a:endParaRPr lang="zh-CN" altLang="en-US" baseline="-25000" dirty="0"/>
          </a:p>
        </p:txBody>
      </p:sp>
      <p:cxnSp>
        <p:nvCxnSpPr>
          <p:cNvPr id="61" name="直接连接符 60"/>
          <p:cNvCxnSpPr/>
          <p:nvPr/>
        </p:nvCxnSpPr>
        <p:spPr>
          <a:xfrm>
            <a:off x="2902799" y="3348853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2902799" y="3420291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rot="5400000" flipH="1" flipV="1">
            <a:off x="2828197" y="3639357"/>
            <a:ext cx="4365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rot="5400000" flipH="1" flipV="1">
            <a:off x="2799998" y="3103176"/>
            <a:ext cx="4913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0364" y="300037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</a:t>
            </a:r>
            <a:r>
              <a:rPr lang="en-US" altLang="zh-CN" baseline="-25000" dirty="0" smtClean="0"/>
              <a:t>e</a:t>
            </a:r>
            <a:endParaRPr lang="zh-CN" altLang="en-US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5286380" y="247241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V+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785786" y="4786322"/>
            <a:ext cx="2737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Extinction ratio calculation: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00298" y="5214950"/>
          <a:ext cx="3354387" cy="447675"/>
        </p:xfrm>
        <a:graphic>
          <a:graphicData uri="http://schemas.openxmlformats.org/presentationml/2006/ole">
            <p:oleObj spid="_x0000_s2051" name="Equation" r:id="rId5" imgW="1904760" imgH="25380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00298" y="5715016"/>
          <a:ext cx="5970588" cy="328612"/>
        </p:xfrm>
        <a:graphic>
          <a:graphicData uri="http://schemas.openxmlformats.org/presentationml/2006/ole">
            <p:oleObj spid="_x0000_s2052" name="Equation" r:id="rId6" imgW="416556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Integration with hybrid lasers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42976" y="928671"/>
          <a:ext cx="6929486" cy="2025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500198"/>
                <a:gridCol w="1609950"/>
                <a:gridCol w="1794972"/>
                <a:gridCol w="952796"/>
              </a:tblGrid>
              <a:tr h="43155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TYPE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QW compatibility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Process compatibility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Coupling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SCORE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374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LEAM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QWI, SAWB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lithography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Not</a:t>
                      </a:r>
                      <a:r>
                        <a:rPr lang="en-US" altLang="zh-CN" sz="1200" baseline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necessory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374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TWEAM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QWI,SAWB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lithography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Not </a:t>
                      </a:r>
                      <a:r>
                        <a:rPr lang="en-US" altLang="zh-CN" sz="1200" baseline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necessory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374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MZM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SAWB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lithography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MMI,tapers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0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  <a:tr h="31374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RingDrop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QWI,SAWB</a:t>
                      </a:r>
                      <a:endParaRPr lang="zh-CN" altLang="en-US" sz="1200" dirty="0" smtClean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Ebeam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tapers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</a:p>
                  </a:txBody>
                  <a:tcPr/>
                </a:tc>
              </a:tr>
              <a:tr h="31374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RingThr</a:t>
                      </a:r>
                      <a:endParaRPr lang="zh-CN" altLang="en-US" sz="12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QWI,SAWB</a:t>
                      </a:r>
                      <a:endParaRPr lang="zh-CN" altLang="en-US" sz="1200" dirty="0" smtClean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Ebeam</a:t>
                      </a:r>
                      <a:endParaRPr lang="zh-CN" altLang="en-US" sz="1200" dirty="0" smtClean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tapers</a:t>
                      </a:r>
                      <a:endParaRPr lang="zh-CN" altLang="en-US" sz="1200" dirty="0" smtClean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3143248"/>
            <a:ext cx="784541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1:  Integration path with different QWs, (To be compatible with the bonding, </a:t>
            </a:r>
          </a:p>
          <a:p>
            <a:r>
              <a:rPr lang="en-US" altLang="zh-CN" sz="1200" dirty="0" smtClean="0"/>
              <a:t>     the bonding surface should be flat and clean.) </a:t>
            </a:r>
          </a:p>
          <a:p>
            <a:r>
              <a:rPr lang="en-US" altLang="zh-CN" sz="1200" dirty="0" smtClean="0"/>
              <a:t>     QWI: compatible with the hybrid platform, good for EAMs, </a:t>
            </a:r>
          </a:p>
          <a:p>
            <a:r>
              <a:rPr lang="en-US" altLang="zh-CN" sz="1200" dirty="0" smtClean="0"/>
              <a:t>              whose PL is not too far from the LD’s PL. </a:t>
            </a:r>
          </a:p>
          <a:p>
            <a:r>
              <a:rPr lang="en-US" altLang="zh-CN" sz="1200" dirty="0" smtClean="0"/>
              <a:t>     Selective area wafer bonding(SAWB):  possible for any wafers, but need some space</a:t>
            </a:r>
          </a:p>
          <a:p>
            <a:r>
              <a:rPr lang="en-US" altLang="zh-CN" sz="1200" dirty="0" smtClean="0"/>
              <a:t>             between different epis and need pay attention to the coupling between the passive and active part.</a:t>
            </a:r>
          </a:p>
          <a:p>
            <a:r>
              <a:rPr lang="en-US" altLang="zh-CN" sz="1200" dirty="0" smtClean="0"/>
              <a:t>     Epitaxial regrouth: difficult for the hybrid platform.</a:t>
            </a:r>
          </a:p>
          <a:p>
            <a:r>
              <a:rPr lang="en-US" altLang="zh-CN" sz="1200" dirty="0" smtClean="0"/>
              <a:t>2:  Process compatibility:</a:t>
            </a:r>
          </a:p>
          <a:p>
            <a:r>
              <a:rPr lang="en-US" altLang="zh-CN" sz="1200" dirty="0" smtClean="0"/>
              <a:t>     The ring structure has to be defined by Ebeam lithography. </a:t>
            </a:r>
          </a:p>
          <a:p>
            <a:r>
              <a:rPr lang="en-US" altLang="zh-CN" sz="1200" dirty="0" smtClean="0"/>
              <a:t>3:  Coupling structure:</a:t>
            </a:r>
          </a:p>
          <a:p>
            <a:r>
              <a:rPr lang="en-US" altLang="zh-CN" sz="1200" dirty="0" smtClean="0"/>
              <a:t>    If using QWI, EAM and LD can be bridged by hybrid waveguide, where the PL should be shifted greatly to reduce the loss</a:t>
            </a:r>
          </a:p>
          <a:p>
            <a:r>
              <a:rPr lang="en-US" altLang="zh-CN" sz="1200" dirty="0" smtClean="0"/>
              <a:t>    If using SAWB</a:t>
            </a:r>
            <a:r>
              <a:rPr lang="zh-CN" altLang="en-US" sz="1200" dirty="0" smtClean="0"/>
              <a:t>，</a:t>
            </a:r>
            <a:r>
              <a:rPr lang="en-US" altLang="zh-CN" sz="1200" dirty="0" smtClean="0"/>
              <a:t>tapers are required for both the LD and the modulator. </a:t>
            </a:r>
          </a:p>
          <a:p>
            <a:r>
              <a:rPr lang="en-US" altLang="zh-CN" sz="1200" dirty="0" smtClean="0"/>
              <a:t>    Couplers e.g. MMI are necessary for MZM. </a:t>
            </a:r>
          </a:p>
          <a:p>
            <a:r>
              <a:rPr lang="en-US" altLang="zh-CN" sz="1200" dirty="0" smtClean="0"/>
              <a:t>    The ring to the bus  coupling will be another issue</a:t>
            </a:r>
            <a:r>
              <a:rPr lang="zh-CN" altLang="en-US" sz="1200" dirty="0" smtClean="0"/>
              <a:t>： </a:t>
            </a:r>
            <a:endParaRPr lang="en-US" altLang="zh-CN" sz="1200" dirty="0" smtClean="0"/>
          </a:p>
          <a:p>
            <a:r>
              <a:rPr lang="en-US" altLang="zh-CN" sz="1200" dirty="0" smtClean="0"/>
              <a:t>         A. asymmetric coupling will limit the choice of the coupling efficiency and need tapers between the LD and modulator</a:t>
            </a:r>
          </a:p>
          <a:p>
            <a:r>
              <a:rPr lang="en-US" altLang="zh-CN" sz="1200" dirty="0" smtClean="0"/>
              <a:t>         B. symmetric coupling will lead to additional loss contributed by the hybrid waveguide near the ring.</a:t>
            </a:r>
          </a:p>
          <a:p>
            <a:r>
              <a:rPr lang="en-US" altLang="zh-CN" sz="1200" dirty="0" smtClean="0"/>
              <a:t>4: Wavelength compatiblity</a:t>
            </a:r>
          </a:p>
          <a:p>
            <a:r>
              <a:rPr lang="en-US" altLang="zh-CN" sz="1200" dirty="0" smtClean="0"/>
              <a:t>     It would be bad for ring and need tuning  unit (typical thermic control).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EML length&lt;1mm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85918" y="1285860"/>
          <a:ext cx="51345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500198"/>
                <a:gridCol w="1609950"/>
                <a:gridCol w="9527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Active length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Device length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~100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&gt;150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TWEAM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MZM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&gt;1500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RingDrop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20~30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&gt;100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RingThr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20~30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&gt;100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43042" y="3714752"/>
            <a:ext cx="5715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1:  MZM is hard to achieve an EML length less than 1mm: (Over 500</a:t>
            </a:r>
            <a:r>
              <a:rPr lang="el-GR" altLang="zh-CN" sz="1600" dirty="0" smtClean="0">
                <a:latin typeface="Calibri"/>
              </a:rPr>
              <a:t>μ</a:t>
            </a:r>
            <a:r>
              <a:rPr lang="en-US" altLang="zh-CN" sz="1600" dirty="0" smtClean="0">
                <a:latin typeface="Calibri"/>
              </a:rPr>
              <a:t>m </a:t>
            </a:r>
            <a:r>
              <a:rPr lang="en-US" altLang="zh-CN" sz="1600" dirty="0" smtClean="0"/>
              <a:t>long active length,  MZI (MMI, S-waveguide), tapers (LD to    Si waveguide, Si waveguide to Active part)</a:t>
            </a:r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2:  Segmented TW EAM can be a possible choice but the passive optical segment should not be too long. More than 2 active segments design can not reach this goal. </a:t>
            </a:r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3:  Although the ring itself can be very small, e.g. a radius of 10</a:t>
            </a:r>
            <a:r>
              <a:rPr lang="el-GR" altLang="zh-CN" sz="1600" dirty="0" smtClean="0">
                <a:latin typeface="Calibri"/>
              </a:rPr>
              <a:t>μ</a:t>
            </a:r>
            <a:r>
              <a:rPr lang="en-US" altLang="zh-CN" sz="1600" dirty="0" smtClean="0"/>
              <a:t>m or less is possible. But taking into account the electric pad (typically, 200</a:t>
            </a:r>
            <a:r>
              <a:rPr lang="el-GR" altLang="zh-CN" sz="1600" dirty="0" smtClean="0"/>
              <a:t> μ</a:t>
            </a:r>
            <a:r>
              <a:rPr lang="en-US" altLang="zh-CN" sz="1600" dirty="0" smtClean="0"/>
              <a:t>m x50</a:t>
            </a:r>
            <a:r>
              <a:rPr lang="el-GR" altLang="zh-CN" sz="1600" dirty="0" smtClean="0"/>
              <a:t> μ</a:t>
            </a:r>
            <a:r>
              <a:rPr lang="en-US" altLang="zh-CN" sz="1600" dirty="0" smtClean="0"/>
              <a:t>m), the footprint would be much larger than the ring itself.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Voltage &lt;1Vpp; extinction ratio&gt;5dB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00100" y="1428736"/>
          <a:ext cx="6786610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05"/>
                <a:gridCol w="1586480"/>
                <a:gridCol w="1850894"/>
                <a:gridCol w="19390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feasibility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SCORE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++ [2]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TWEAM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+++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Allow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 active segment</a:t>
                      </a:r>
                      <a:endParaRPr lang="zh-CN" alt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MZM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++ [3]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RingDrop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++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resonance enhance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RingThr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resonance enhance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000100" y="4357694"/>
            <a:ext cx="72966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[2]:  0.82Vpp|-2.2V|5dB|100</a:t>
            </a:r>
            <a:r>
              <a:rPr lang="el-GR" altLang="zh-CN" dirty="0" smtClean="0">
                <a:latin typeface="Calibri"/>
              </a:rPr>
              <a:t>μ</a:t>
            </a:r>
            <a:r>
              <a:rPr lang="en-US" altLang="zh-CN" dirty="0" smtClean="0"/>
              <a:t>m|10Gb/s,  lumped EAM.</a:t>
            </a:r>
          </a:p>
          <a:p>
            <a:r>
              <a:rPr lang="en-US" altLang="zh-CN" dirty="0" smtClean="0"/>
              <a:t>[3]:  4Vpp|-5V|11dB|500</a:t>
            </a:r>
            <a:r>
              <a:rPr lang="el-GR" altLang="zh-CN" dirty="0" smtClean="0"/>
              <a:t> μ</a:t>
            </a:r>
            <a:r>
              <a:rPr lang="en-US" altLang="zh-CN" dirty="0" smtClean="0"/>
              <a:t>m|25Gb/s, CLTWE MZM,</a:t>
            </a:r>
          </a:p>
          <a:p>
            <a:r>
              <a:rPr lang="en-US" altLang="zh-CN" dirty="0" smtClean="0"/>
              <a:t>        1.5Vpp|-3.8V|6.4dB|500um|10Gb/s, TW MZM.</a:t>
            </a:r>
          </a:p>
          <a:p>
            <a:r>
              <a:rPr lang="en-US" altLang="zh-CN" dirty="0" smtClean="0"/>
              <a:t>*:  very high coupling coefficient is still challenging. MMI may be a solution.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928662" y="5715016"/>
            <a:ext cx="7097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Note that the QWI will degenerate the exciton peak and the QCSE effect.  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6817</TotalTime>
  <Words>1738</Words>
  <Application>Microsoft Office PowerPoint</Application>
  <PresentationFormat>On-screen Show (4:3)</PresentationFormat>
  <Paragraphs>361</Paragraphs>
  <Slides>16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主题</vt:lpstr>
      <vt:lpstr>Equation</vt:lpstr>
      <vt:lpstr>Comparison of different hybrid modulator design</vt:lpstr>
      <vt:lpstr>Targets</vt:lpstr>
      <vt:lpstr>Modulator Structure</vt:lpstr>
      <vt:lpstr>Limitation due to hybrid platform</vt:lpstr>
      <vt:lpstr>Concept of the absorptive ring modulator</vt:lpstr>
      <vt:lpstr>Definition</vt:lpstr>
      <vt:lpstr>Integration with hybrid lasers</vt:lpstr>
      <vt:lpstr>EML length&lt;1mm</vt:lpstr>
      <vt:lpstr>Voltage &lt;1Vpp; extinction ratio&gt;5dB</vt:lpstr>
      <vt:lpstr>Loss&lt;3dB</vt:lpstr>
      <vt:lpstr>Power consumption &lt;2mW/Gbps</vt:lpstr>
      <vt:lpstr>Other concerns</vt:lpstr>
      <vt:lpstr>Summary</vt:lpstr>
      <vt:lpstr>Challenges</vt:lpstr>
      <vt:lpstr>Challenge: Voltage and ER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different hybrid modulator design</dc:title>
  <cp:lastModifiedBy>yongbo</cp:lastModifiedBy>
  <cp:revision>143</cp:revision>
  <dcterms:modified xsi:type="dcterms:W3CDTF">2011-05-26T17:21:58Z</dcterms:modified>
</cp:coreProperties>
</file>